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gif" ContentType="image/gif"/>
  <Default Extension="vml" ContentType="application/vnd.openxmlformats-officedocument.vmlDrawing"/>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81"/>
  </p:notesMasterIdLst>
  <p:handoutMasterIdLst>
    <p:handoutMasterId r:id="rId182"/>
  </p:handoutMasterIdLst>
  <p:sldIdLst>
    <p:sldId id="256" r:id="rId5"/>
    <p:sldId id="259" r:id="rId6"/>
    <p:sldId id="261" r:id="rId7"/>
    <p:sldId id="262" r:id="rId8"/>
    <p:sldId id="370" r:id="rId9"/>
    <p:sldId id="263" r:id="rId10"/>
    <p:sldId id="265" r:id="rId11"/>
    <p:sldId id="371" r:id="rId12"/>
    <p:sldId id="372" r:id="rId13"/>
    <p:sldId id="264" r:id="rId14"/>
    <p:sldId id="267" r:id="rId15"/>
    <p:sldId id="268" r:id="rId16"/>
    <p:sldId id="269" r:id="rId17"/>
    <p:sldId id="282" r:id="rId18"/>
    <p:sldId id="271" r:id="rId19"/>
    <p:sldId id="272" r:id="rId20"/>
    <p:sldId id="273" r:id="rId21"/>
    <p:sldId id="294" r:id="rId22"/>
    <p:sldId id="295" r:id="rId23"/>
    <p:sldId id="277" r:id="rId24"/>
    <p:sldId id="278" r:id="rId25"/>
    <p:sldId id="279" r:id="rId26"/>
    <p:sldId id="275" r:id="rId27"/>
    <p:sldId id="274" r:id="rId28"/>
    <p:sldId id="281" r:id="rId29"/>
    <p:sldId id="280" r:id="rId30"/>
    <p:sldId id="283" r:id="rId31"/>
    <p:sldId id="285" r:id="rId32"/>
    <p:sldId id="293" r:id="rId33"/>
    <p:sldId id="284" r:id="rId34"/>
    <p:sldId id="286" r:id="rId35"/>
    <p:sldId id="296" r:id="rId36"/>
    <p:sldId id="297" r:id="rId37"/>
    <p:sldId id="298" r:id="rId38"/>
    <p:sldId id="299" r:id="rId39"/>
    <p:sldId id="300" r:id="rId40"/>
    <p:sldId id="319" r:id="rId41"/>
    <p:sldId id="320" r:id="rId42"/>
    <p:sldId id="341" r:id="rId43"/>
    <p:sldId id="342" r:id="rId44"/>
    <p:sldId id="343" r:id="rId45"/>
    <p:sldId id="344" r:id="rId46"/>
    <p:sldId id="460" r:id="rId47"/>
    <p:sldId id="321" r:id="rId48"/>
    <p:sldId id="345" r:id="rId49"/>
    <p:sldId id="346" r:id="rId50"/>
    <p:sldId id="462" r:id="rId51"/>
    <p:sldId id="461" r:id="rId52"/>
    <p:sldId id="347" r:id="rId53"/>
    <p:sldId id="349" r:id="rId54"/>
    <p:sldId id="379" r:id="rId55"/>
    <p:sldId id="350" r:id="rId56"/>
    <p:sldId id="348" r:id="rId57"/>
    <p:sldId id="362" r:id="rId58"/>
    <p:sldId id="363" r:id="rId59"/>
    <p:sldId id="365" r:id="rId60"/>
    <p:sldId id="364" r:id="rId61"/>
    <p:sldId id="366" r:id="rId62"/>
    <p:sldId id="367" r:id="rId63"/>
    <p:sldId id="368" r:id="rId64"/>
    <p:sldId id="369" r:id="rId65"/>
    <p:sldId id="351" r:id="rId66"/>
    <p:sldId id="352" r:id="rId67"/>
    <p:sldId id="353" r:id="rId68"/>
    <p:sldId id="354" r:id="rId69"/>
    <p:sldId id="355" r:id="rId70"/>
    <p:sldId id="356" r:id="rId71"/>
    <p:sldId id="357" r:id="rId72"/>
    <p:sldId id="358" r:id="rId73"/>
    <p:sldId id="359" r:id="rId74"/>
    <p:sldId id="322" r:id="rId75"/>
    <p:sldId id="373" r:id="rId76"/>
    <p:sldId id="374" r:id="rId77"/>
    <p:sldId id="323" r:id="rId78"/>
    <p:sldId id="375" r:id="rId79"/>
    <p:sldId id="376" r:id="rId80"/>
    <p:sldId id="377" r:id="rId81"/>
    <p:sldId id="378" r:id="rId82"/>
    <p:sldId id="360" r:id="rId83"/>
    <p:sldId id="361" r:id="rId84"/>
    <p:sldId id="384" r:id="rId85"/>
    <p:sldId id="380" r:id="rId86"/>
    <p:sldId id="382" r:id="rId87"/>
    <p:sldId id="383" r:id="rId88"/>
    <p:sldId id="381" r:id="rId89"/>
    <p:sldId id="324" r:id="rId90"/>
    <p:sldId id="386" r:id="rId91"/>
    <p:sldId id="325" r:id="rId92"/>
    <p:sldId id="385" r:id="rId93"/>
    <p:sldId id="387" r:id="rId94"/>
    <p:sldId id="388" r:id="rId95"/>
    <p:sldId id="459" r:id="rId96"/>
    <p:sldId id="457" r:id="rId97"/>
    <p:sldId id="449" r:id="rId98"/>
    <p:sldId id="450" r:id="rId99"/>
    <p:sldId id="451" r:id="rId100"/>
    <p:sldId id="452" r:id="rId101"/>
    <p:sldId id="453" r:id="rId102"/>
    <p:sldId id="454" r:id="rId103"/>
    <p:sldId id="455" r:id="rId104"/>
    <p:sldId id="458" r:id="rId105"/>
    <p:sldId id="456" r:id="rId106"/>
    <p:sldId id="390" r:id="rId107"/>
    <p:sldId id="391" r:id="rId108"/>
    <p:sldId id="392" r:id="rId109"/>
    <p:sldId id="393" r:id="rId110"/>
    <p:sldId id="448" r:id="rId111"/>
    <p:sldId id="394" r:id="rId112"/>
    <p:sldId id="395" r:id="rId113"/>
    <p:sldId id="396" r:id="rId114"/>
    <p:sldId id="397" r:id="rId115"/>
    <p:sldId id="398" r:id="rId116"/>
    <p:sldId id="399" r:id="rId117"/>
    <p:sldId id="400" r:id="rId118"/>
    <p:sldId id="401" r:id="rId119"/>
    <p:sldId id="402" r:id="rId120"/>
    <p:sldId id="403" r:id="rId121"/>
    <p:sldId id="404" r:id="rId122"/>
    <p:sldId id="405" r:id="rId123"/>
    <p:sldId id="406" r:id="rId124"/>
    <p:sldId id="407" r:id="rId125"/>
    <p:sldId id="408" r:id="rId126"/>
    <p:sldId id="409" r:id="rId127"/>
    <p:sldId id="410" r:id="rId128"/>
    <p:sldId id="411" r:id="rId129"/>
    <p:sldId id="412" r:id="rId130"/>
    <p:sldId id="413" r:id="rId131"/>
    <p:sldId id="414" r:id="rId132"/>
    <p:sldId id="415" r:id="rId133"/>
    <p:sldId id="416" r:id="rId134"/>
    <p:sldId id="417" r:id="rId135"/>
    <p:sldId id="418" r:id="rId136"/>
    <p:sldId id="419" r:id="rId137"/>
    <p:sldId id="420" r:id="rId138"/>
    <p:sldId id="421" r:id="rId139"/>
    <p:sldId id="422" r:id="rId140"/>
    <p:sldId id="423" r:id="rId141"/>
    <p:sldId id="424" r:id="rId142"/>
    <p:sldId id="425" r:id="rId143"/>
    <p:sldId id="426" r:id="rId144"/>
    <p:sldId id="427" r:id="rId145"/>
    <p:sldId id="428" r:id="rId146"/>
    <p:sldId id="429" r:id="rId147"/>
    <p:sldId id="430" r:id="rId148"/>
    <p:sldId id="431" r:id="rId149"/>
    <p:sldId id="432" r:id="rId150"/>
    <p:sldId id="433" r:id="rId151"/>
    <p:sldId id="434" r:id="rId152"/>
    <p:sldId id="435" r:id="rId153"/>
    <p:sldId id="436" r:id="rId154"/>
    <p:sldId id="437" r:id="rId155"/>
    <p:sldId id="438" r:id="rId156"/>
    <p:sldId id="439" r:id="rId157"/>
    <p:sldId id="440" r:id="rId158"/>
    <p:sldId id="441" r:id="rId159"/>
    <p:sldId id="442" r:id="rId160"/>
    <p:sldId id="443" r:id="rId161"/>
    <p:sldId id="444" r:id="rId162"/>
    <p:sldId id="445" r:id="rId163"/>
    <p:sldId id="446" r:id="rId164"/>
    <p:sldId id="447" r:id="rId165"/>
    <p:sldId id="326" r:id="rId166"/>
    <p:sldId id="327" r:id="rId167"/>
    <p:sldId id="328" r:id="rId168"/>
    <p:sldId id="329" r:id="rId169"/>
    <p:sldId id="330" r:id="rId170"/>
    <p:sldId id="331" r:id="rId171"/>
    <p:sldId id="332" r:id="rId172"/>
    <p:sldId id="333" r:id="rId173"/>
    <p:sldId id="334" r:id="rId174"/>
    <p:sldId id="335" r:id="rId175"/>
    <p:sldId id="336" r:id="rId176"/>
    <p:sldId id="337" r:id="rId177"/>
    <p:sldId id="338" r:id="rId178"/>
    <p:sldId id="339" r:id="rId179"/>
    <p:sldId id="340" r:id="rId18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337" autoAdjust="0"/>
    <p:restoredTop sz="92800" autoAdjust="0"/>
  </p:normalViewPr>
  <p:slideViewPr>
    <p:cSldViewPr>
      <p:cViewPr varScale="1">
        <p:scale>
          <a:sx n="93" d="100"/>
          <a:sy n="93" d="100"/>
        </p:scale>
        <p:origin x="882" y="45"/>
      </p:cViewPr>
      <p:guideLst>
        <p:guide orient="horz" pos="2160"/>
        <p:guide pos="2880"/>
      </p:guideLst>
    </p:cSldViewPr>
  </p:slideViewPr>
  <p:notesTextViewPr>
    <p:cViewPr>
      <p:scale>
        <a:sx n="1" d="1"/>
        <a:sy n="1" d="1"/>
      </p:scale>
      <p:origin x="0" y="0"/>
    </p:cViewPr>
  </p:notesTextViewPr>
  <p:notesViewPr>
    <p:cSldViewPr>
      <p:cViewPr varScale="1">
        <p:scale>
          <a:sx n="83" d="100"/>
          <a:sy n="83" d="100"/>
        </p:scale>
        <p:origin x="-2166"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slide" Target="slides/slide113.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33" Type="http://schemas.openxmlformats.org/officeDocument/2006/relationships/slide" Target="slides/slide129.xml"/><Relationship Id="rId138" Type="http://schemas.openxmlformats.org/officeDocument/2006/relationships/slide" Target="slides/slide134.xml"/><Relationship Id="rId154" Type="http://schemas.openxmlformats.org/officeDocument/2006/relationships/slide" Target="slides/slide150.xml"/><Relationship Id="rId159" Type="http://schemas.openxmlformats.org/officeDocument/2006/relationships/slide" Target="slides/slide155.xml"/><Relationship Id="rId175" Type="http://schemas.openxmlformats.org/officeDocument/2006/relationships/slide" Target="slides/slide171.xml"/><Relationship Id="rId170" Type="http://schemas.openxmlformats.org/officeDocument/2006/relationships/slide" Target="slides/slide166.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123" Type="http://schemas.openxmlformats.org/officeDocument/2006/relationships/slide" Target="slides/slide119.xml"/><Relationship Id="rId128" Type="http://schemas.openxmlformats.org/officeDocument/2006/relationships/slide" Target="slides/slide124.xml"/><Relationship Id="rId144" Type="http://schemas.openxmlformats.org/officeDocument/2006/relationships/slide" Target="slides/slide140.xml"/><Relationship Id="rId149" Type="http://schemas.openxmlformats.org/officeDocument/2006/relationships/slide" Target="slides/slide145.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160" Type="http://schemas.openxmlformats.org/officeDocument/2006/relationships/slide" Target="slides/slide156.xml"/><Relationship Id="rId165" Type="http://schemas.openxmlformats.org/officeDocument/2006/relationships/slide" Target="slides/slide161.xml"/><Relationship Id="rId181" Type="http://schemas.openxmlformats.org/officeDocument/2006/relationships/notesMaster" Target="notesMasters/notesMaster1.xml"/><Relationship Id="rId186" Type="http://schemas.openxmlformats.org/officeDocument/2006/relationships/tableStyles" Target="tableStyles.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slide" Target="slides/slide114.xml"/><Relationship Id="rId134" Type="http://schemas.openxmlformats.org/officeDocument/2006/relationships/slide" Target="slides/slide130.xml"/><Relationship Id="rId139" Type="http://schemas.openxmlformats.org/officeDocument/2006/relationships/slide" Target="slides/slide135.xml"/><Relationship Id="rId80" Type="http://schemas.openxmlformats.org/officeDocument/2006/relationships/slide" Target="slides/slide76.xml"/><Relationship Id="rId85" Type="http://schemas.openxmlformats.org/officeDocument/2006/relationships/slide" Target="slides/slide81.xml"/><Relationship Id="rId150" Type="http://schemas.openxmlformats.org/officeDocument/2006/relationships/slide" Target="slides/slide146.xml"/><Relationship Id="rId155" Type="http://schemas.openxmlformats.org/officeDocument/2006/relationships/slide" Target="slides/slide151.xml"/><Relationship Id="rId171" Type="http://schemas.openxmlformats.org/officeDocument/2006/relationships/slide" Target="slides/slide167.xml"/><Relationship Id="rId176" Type="http://schemas.openxmlformats.org/officeDocument/2006/relationships/slide" Target="slides/slide172.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124" Type="http://schemas.openxmlformats.org/officeDocument/2006/relationships/slide" Target="slides/slide120.xml"/><Relationship Id="rId129" Type="http://schemas.openxmlformats.org/officeDocument/2006/relationships/slide" Target="slides/slide125.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40" Type="http://schemas.openxmlformats.org/officeDocument/2006/relationships/slide" Target="slides/slide136.xml"/><Relationship Id="rId145" Type="http://schemas.openxmlformats.org/officeDocument/2006/relationships/slide" Target="slides/slide141.xml"/><Relationship Id="rId161" Type="http://schemas.openxmlformats.org/officeDocument/2006/relationships/slide" Target="slides/slide157.xml"/><Relationship Id="rId166" Type="http://schemas.openxmlformats.org/officeDocument/2006/relationships/slide" Target="slides/slide162.xml"/><Relationship Id="rId182" Type="http://schemas.openxmlformats.org/officeDocument/2006/relationships/handoutMaster" Target="handoutMasters/handoutMaster1.xml"/><Relationship Id="rId187"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slide" Target="slides/slide115.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130" Type="http://schemas.openxmlformats.org/officeDocument/2006/relationships/slide" Target="slides/slide126.xml"/><Relationship Id="rId135" Type="http://schemas.openxmlformats.org/officeDocument/2006/relationships/slide" Target="slides/slide131.xml"/><Relationship Id="rId151" Type="http://schemas.openxmlformats.org/officeDocument/2006/relationships/slide" Target="slides/slide147.xml"/><Relationship Id="rId156" Type="http://schemas.openxmlformats.org/officeDocument/2006/relationships/slide" Target="slides/slide152.xml"/><Relationship Id="rId177" Type="http://schemas.openxmlformats.org/officeDocument/2006/relationships/slide" Target="slides/slide173.xml"/><Relationship Id="rId172" Type="http://schemas.openxmlformats.org/officeDocument/2006/relationships/slide" Target="slides/slide168.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slide" Target="slides/slide116.xml"/><Relationship Id="rId125" Type="http://schemas.openxmlformats.org/officeDocument/2006/relationships/slide" Target="slides/slide121.xml"/><Relationship Id="rId141" Type="http://schemas.openxmlformats.org/officeDocument/2006/relationships/slide" Target="slides/slide137.xml"/><Relationship Id="rId146" Type="http://schemas.openxmlformats.org/officeDocument/2006/relationships/slide" Target="slides/slide142.xml"/><Relationship Id="rId167" Type="http://schemas.openxmlformats.org/officeDocument/2006/relationships/slide" Target="slides/slide163.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162" Type="http://schemas.openxmlformats.org/officeDocument/2006/relationships/slide" Target="slides/slide158.xml"/><Relationship Id="rId183" Type="http://schemas.openxmlformats.org/officeDocument/2006/relationships/presProps" Target="presProps.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slide" Target="slides/slide111.xml"/><Relationship Id="rId131" Type="http://schemas.openxmlformats.org/officeDocument/2006/relationships/slide" Target="slides/slide127.xml"/><Relationship Id="rId136" Type="http://schemas.openxmlformats.org/officeDocument/2006/relationships/slide" Target="slides/slide132.xml"/><Relationship Id="rId157" Type="http://schemas.openxmlformats.org/officeDocument/2006/relationships/slide" Target="slides/slide153.xml"/><Relationship Id="rId178" Type="http://schemas.openxmlformats.org/officeDocument/2006/relationships/slide" Target="slides/slide174.xml"/><Relationship Id="rId61" Type="http://schemas.openxmlformats.org/officeDocument/2006/relationships/slide" Target="slides/slide57.xml"/><Relationship Id="rId82" Type="http://schemas.openxmlformats.org/officeDocument/2006/relationships/slide" Target="slides/slide78.xml"/><Relationship Id="rId152" Type="http://schemas.openxmlformats.org/officeDocument/2006/relationships/slide" Target="slides/slide148.xml"/><Relationship Id="rId173" Type="http://schemas.openxmlformats.org/officeDocument/2006/relationships/slide" Target="slides/slide169.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126" Type="http://schemas.openxmlformats.org/officeDocument/2006/relationships/slide" Target="slides/slide122.xml"/><Relationship Id="rId147" Type="http://schemas.openxmlformats.org/officeDocument/2006/relationships/slide" Target="slides/slide143.xml"/><Relationship Id="rId168" Type="http://schemas.openxmlformats.org/officeDocument/2006/relationships/slide" Target="slides/slide164.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slide" Target="slides/slide117.xml"/><Relationship Id="rId142" Type="http://schemas.openxmlformats.org/officeDocument/2006/relationships/slide" Target="slides/slide138.xml"/><Relationship Id="rId163" Type="http://schemas.openxmlformats.org/officeDocument/2006/relationships/slide" Target="slides/slide159.xml"/><Relationship Id="rId184" Type="http://schemas.openxmlformats.org/officeDocument/2006/relationships/viewProps" Target="viewProp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slide" Target="slides/slide112.xml"/><Relationship Id="rId137" Type="http://schemas.openxmlformats.org/officeDocument/2006/relationships/slide" Target="slides/slide133.xml"/><Relationship Id="rId158" Type="http://schemas.openxmlformats.org/officeDocument/2006/relationships/slide" Target="slides/slide154.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32" Type="http://schemas.openxmlformats.org/officeDocument/2006/relationships/slide" Target="slides/slide128.xml"/><Relationship Id="rId153" Type="http://schemas.openxmlformats.org/officeDocument/2006/relationships/slide" Target="slides/slide149.xml"/><Relationship Id="rId174" Type="http://schemas.openxmlformats.org/officeDocument/2006/relationships/slide" Target="slides/slide170.xml"/><Relationship Id="rId179" Type="http://schemas.openxmlformats.org/officeDocument/2006/relationships/slide" Target="slides/slide175.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27" Type="http://schemas.openxmlformats.org/officeDocument/2006/relationships/slide" Target="slides/slide123.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openxmlformats.org/officeDocument/2006/relationships/slide" Target="slides/slide118.xml"/><Relationship Id="rId143" Type="http://schemas.openxmlformats.org/officeDocument/2006/relationships/slide" Target="slides/slide139.xml"/><Relationship Id="rId148" Type="http://schemas.openxmlformats.org/officeDocument/2006/relationships/slide" Target="slides/slide144.xml"/><Relationship Id="rId164" Type="http://schemas.openxmlformats.org/officeDocument/2006/relationships/slide" Target="slides/slide160.xml"/><Relationship Id="rId169" Type="http://schemas.openxmlformats.org/officeDocument/2006/relationships/slide" Target="slides/slide165.xml"/><Relationship Id="rId185"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80" Type="http://schemas.openxmlformats.org/officeDocument/2006/relationships/slide" Target="slides/slide176.xml"/></Relationships>
</file>

<file path=ppt/charts/_rels/chart1.xml.rels><?xml version="1.0" encoding="UTF-8" standalone="yes"?>
<Relationships xmlns="http://schemas.openxmlformats.org/package/2006/relationships"><Relationship Id="rId1" Type="http://schemas.openxmlformats.org/officeDocument/2006/relationships/oleObject" Target="https://uowtsd-my.sharepoint.com/personal/stephen_mosey_uwtsd_ac_uk/Documents/home%20folder/Max%20Power%20Transfer.xlsx" TargetMode="External"/></Relationships>
</file>

<file path=ppt/charts/_rels/chart2.xml.rels><?xml version="1.0" encoding="UTF-8" standalone="yes"?>
<Relationships xmlns="http://schemas.openxmlformats.org/package/2006/relationships"><Relationship Id="rId1" Type="http://schemas.openxmlformats.org/officeDocument/2006/relationships/oleObject" Target="https://uowtsd-my.sharepoint.com/personal/stephen_mosey_uwtsd_ac_uk/Documents/home%20folder/Max%20Power%20Transfer.xlsx" TargetMode="Externa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n-US"/>
              <a:t>Load Power Vs Load Resistance</a:t>
            </a:r>
          </a:p>
        </c:rich>
      </c:tx>
      <c:overlay val="0"/>
    </c:title>
    <c:autoTitleDeleted val="0"/>
    <c:plotArea>
      <c:layout/>
      <c:scatterChart>
        <c:scatterStyle val="smoothMarker"/>
        <c:varyColors val="0"/>
        <c:ser>
          <c:idx val="0"/>
          <c:order val="0"/>
          <c:tx>
            <c:strRef>
              <c:f>'Max Power DC'!$D$7</c:f>
              <c:strCache>
                <c:ptCount val="1"/>
                <c:pt idx="0">
                  <c:v>PRL</c:v>
                </c:pt>
              </c:strCache>
            </c:strRef>
          </c:tx>
          <c:marker>
            <c:symbol val="none"/>
          </c:marker>
          <c:xVal>
            <c:numRef>
              <c:f>'Max Power DC'!$B$8:$B$57</c:f>
              <c:numCache>
                <c:formatCode>General</c:formatCode>
                <c:ptCount val="50"/>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pt idx="45">
                  <c:v>46</c:v>
                </c:pt>
                <c:pt idx="46">
                  <c:v>47</c:v>
                </c:pt>
                <c:pt idx="47">
                  <c:v>48</c:v>
                </c:pt>
                <c:pt idx="48">
                  <c:v>49</c:v>
                </c:pt>
                <c:pt idx="49">
                  <c:v>50</c:v>
                </c:pt>
              </c:numCache>
            </c:numRef>
          </c:xVal>
          <c:yVal>
            <c:numRef>
              <c:f>'Max Power DC'!$D$8:$D$57</c:f>
              <c:numCache>
                <c:formatCode>General</c:formatCode>
                <c:ptCount val="50"/>
                <c:pt idx="0">
                  <c:v>2.7777777777777772</c:v>
                </c:pt>
                <c:pt idx="1">
                  <c:v>4.0816326530612237</c:v>
                </c:pt>
                <c:pt idx="2">
                  <c:v>4.6875</c:v>
                </c:pt>
                <c:pt idx="3">
                  <c:v>4.9382716049382722</c:v>
                </c:pt>
                <c:pt idx="4">
                  <c:v>5</c:v>
                </c:pt>
                <c:pt idx="5">
                  <c:v>4.9586776859504127</c:v>
                </c:pt>
                <c:pt idx="6">
                  <c:v>4.8611111111111125</c:v>
                </c:pt>
                <c:pt idx="7">
                  <c:v>4.7337278106508878</c:v>
                </c:pt>
                <c:pt idx="8">
                  <c:v>4.591836734693878</c:v>
                </c:pt>
                <c:pt idx="9">
                  <c:v>4.4444444444444438</c:v>
                </c:pt>
                <c:pt idx="10">
                  <c:v>4.296875</c:v>
                </c:pt>
                <c:pt idx="11">
                  <c:v>4.1522491349480974</c:v>
                </c:pt>
                <c:pt idx="12">
                  <c:v>4.0123456790123457</c:v>
                </c:pt>
                <c:pt idx="13">
                  <c:v>3.8781163434903045</c:v>
                </c:pt>
                <c:pt idx="14">
                  <c:v>3.75</c:v>
                </c:pt>
                <c:pt idx="15">
                  <c:v>3.6281179138321993</c:v>
                </c:pt>
                <c:pt idx="16">
                  <c:v>3.5123966942148752</c:v>
                </c:pt>
                <c:pt idx="17">
                  <c:v>3.4026465028355388</c:v>
                </c:pt>
                <c:pt idx="18">
                  <c:v>3.2986111111111107</c:v>
                </c:pt>
                <c:pt idx="19">
                  <c:v>3.2</c:v>
                </c:pt>
                <c:pt idx="20">
                  <c:v>3.1065088757396446</c:v>
                </c:pt>
                <c:pt idx="21">
                  <c:v>3.0178326474622765</c:v>
                </c:pt>
                <c:pt idx="22">
                  <c:v>2.9336734693877546</c:v>
                </c:pt>
                <c:pt idx="23">
                  <c:v>2.8537455410225925</c:v>
                </c:pt>
                <c:pt idx="24">
                  <c:v>2.7777777777777781</c:v>
                </c:pt>
                <c:pt idx="25">
                  <c:v>2.7055150884495314</c:v>
                </c:pt>
                <c:pt idx="26">
                  <c:v>2.63671875</c:v>
                </c:pt>
                <c:pt idx="27">
                  <c:v>2.5711662075298434</c:v>
                </c:pt>
                <c:pt idx="28">
                  <c:v>2.5086505190311419</c:v>
                </c:pt>
                <c:pt idx="29">
                  <c:v>2.4489795918367343</c:v>
                </c:pt>
                <c:pt idx="30">
                  <c:v>2.3919753086419751</c:v>
                </c:pt>
                <c:pt idx="31">
                  <c:v>2.3374726077428782</c:v>
                </c:pt>
                <c:pt idx="32">
                  <c:v>2.2853185595567869</c:v>
                </c:pt>
                <c:pt idx="33">
                  <c:v>2.2353714661406974</c:v>
                </c:pt>
                <c:pt idx="34">
                  <c:v>2.1875</c:v>
                </c:pt>
                <c:pt idx="35">
                  <c:v>2.1415823914336709</c:v>
                </c:pt>
                <c:pt idx="36">
                  <c:v>2.0975056689342408</c:v>
                </c:pt>
                <c:pt idx="37">
                  <c:v>2.055164954029205</c:v>
                </c:pt>
                <c:pt idx="38">
                  <c:v>2.0144628099173554</c:v>
                </c:pt>
                <c:pt idx="39">
                  <c:v>1.975308641975309</c:v>
                </c:pt>
                <c:pt idx="40">
                  <c:v>1.937618147448015</c:v>
                </c:pt>
                <c:pt idx="41">
                  <c:v>1.901312811226799</c:v>
                </c:pt>
                <c:pt idx="42">
                  <c:v>1.8663194444444449</c:v>
                </c:pt>
                <c:pt idx="43">
                  <c:v>1.832569762598917</c:v>
                </c:pt>
                <c:pt idx="44">
                  <c:v>1.8</c:v>
                </c:pt>
                <c:pt idx="45">
                  <c:v>1.768550557477893</c:v>
                </c:pt>
                <c:pt idx="46">
                  <c:v>1.7381656804733725</c:v>
                </c:pt>
                <c:pt idx="47">
                  <c:v>1.7087931648273404</c:v>
                </c:pt>
                <c:pt idx="48">
                  <c:v>1.6803840877914953</c:v>
                </c:pt>
                <c:pt idx="49">
                  <c:v>1.6528925619834707</c:v>
                </c:pt>
              </c:numCache>
            </c:numRef>
          </c:yVal>
          <c:smooth val="1"/>
          <c:extLst>
            <c:ext xmlns:c16="http://schemas.microsoft.com/office/drawing/2014/chart" uri="{C3380CC4-5D6E-409C-BE32-E72D297353CC}">
              <c16:uniqueId val="{00000000-09E2-4C0B-8F11-81F5CA43CCF9}"/>
            </c:ext>
          </c:extLst>
        </c:ser>
        <c:dLbls>
          <c:showLegendKey val="0"/>
          <c:showVal val="0"/>
          <c:showCatName val="0"/>
          <c:showSerName val="0"/>
          <c:showPercent val="0"/>
          <c:showBubbleSize val="0"/>
        </c:dLbls>
        <c:axId val="115119168"/>
        <c:axId val="115119744"/>
      </c:scatterChart>
      <c:valAx>
        <c:axId val="115119168"/>
        <c:scaling>
          <c:orientation val="minMax"/>
          <c:max val="50"/>
        </c:scaling>
        <c:delete val="0"/>
        <c:axPos val="b"/>
        <c:majorGridlines/>
        <c:title>
          <c:tx>
            <c:rich>
              <a:bodyPr/>
              <a:lstStyle/>
              <a:p>
                <a:pPr>
                  <a:defRPr/>
                </a:pPr>
                <a:r>
                  <a:rPr lang="en-US" sz="1200" dirty="0"/>
                  <a:t>Load Resistance (Ohms)</a:t>
                </a:r>
              </a:p>
            </c:rich>
          </c:tx>
          <c:overlay val="0"/>
        </c:title>
        <c:numFmt formatCode="General" sourceLinked="1"/>
        <c:majorTickMark val="out"/>
        <c:minorTickMark val="none"/>
        <c:tickLblPos val="nextTo"/>
        <c:crossAx val="115119744"/>
        <c:crosses val="autoZero"/>
        <c:crossBetween val="midCat"/>
      </c:valAx>
      <c:valAx>
        <c:axId val="115119744"/>
        <c:scaling>
          <c:orientation val="minMax"/>
        </c:scaling>
        <c:delete val="0"/>
        <c:axPos val="l"/>
        <c:majorGridlines/>
        <c:title>
          <c:tx>
            <c:rich>
              <a:bodyPr rot="-5400000" vert="horz"/>
              <a:lstStyle/>
              <a:p>
                <a:pPr>
                  <a:defRPr/>
                </a:pPr>
                <a:r>
                  <a:rPr lang="en-US" sz="1200" dirty="0"/>
                  <a:t>Load Power (Watts)</a:t>
                </a:r>
              </a:p>
            </c:rich>
          </c:tx>
          <c:overlay val="0"/>
        </c:title>
        <c:numFmt formatCode="General" sourceLinked="1"/>
        <c:majorTickMark val="out"/>
        <c:minorTickMark val="none"/>
        <c:tickLblPos val="nextTo"/>
        <c:crossAx val="115119168"/>
        <c:crosses val="autoZero"/>
        <c:crossBetween val="midCat"/>
      </c:valAx>
    </c:plotArea>
    <c:plotVisOnly val="1"/>
    <c:dispBlanksAs val="gap"/>
    <c:showDLblsOverMax val="0"/>
  </c:chart>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5865756631329461"/>
          <c:y val="7.7704183455294229E-2"/>
          <c:w val="0.79010251297614109"/>
          <c:h val="0.59370056578880037"/>
        </c:manualLayout>
      </c:layout>
      <c:scatterChart>
        <c:scatterStyle val="smoothMarker"/>
        <c:varyColors val="0"/>
        <c:ser>
          <c:idx val="0"/>
          <c:order val="0"/>
          <c:tx>
            <c:strRef>
              <c:f>'Max Power DC'!$D$7</c:f>
              <c:strCache>
                <c:ptCount val="1"/>
                <c:pt idx="0">
                  <c:v>PRL</c:v>
                </c:pt>
              </c:strCache>
            </c:strRef>
          </c:tx>
          <c:marker>
            <c:symbol val="none"/>
          </c:marker>
          <c:xVal>
            <c:numRef>
              <c:f>'Max Power DC'!$B$8:$B$57</c:f>
              <c:numCache>
                <c:formatCode>General</c:formatCode>
                <c:ptCount val="50"/>
                <c:pt idx="0">
                  <c:v>1</c:v>
                </c:pt>
                <c:pt idx="1">
                  <c:v>2</c:v>
                </c:pt>
                <c:pt idx="2">
                  <c:v>3</c:v>
                </c:pt>
                <c:pt idx="3">
                  <c:v>4</c:v>
                </c:pt>
                <c:pt idx="4">
                  <c:v>5</c:v>
                </c:pt>
                <c:pt idx="5">
                  <c:v>6</c:v>
                </c:pt>
                <c:pt idx="6">
                  <c:v>7</c:v>
                </c:pt>
                <c:pt idx="7">
                  <c:v>8</c:v>
                </c:pt>
                <c:pt idx="8">
                  <c:v>9</c:v>
                </c:pt>
                <c:pt idx="9">
                  <c:v>10</c:v>
                </c:pt>
                <c:pt idx="10">
                  <c:v>11</c:v>
                </c:pt>
                <c:pt idx="11">
                  <c:v>12</c:v>
                </c:pt>
                <c:pt idx="12">
                  <c:v>13</c:v>
                </c:pt>
                <c:pt idx="13">
                  <c:v>14</c:v>
                </c:pt>
                <c:pt idx="14">
                  <c:v>15</c:v>
                </c:pt>
                <c:pt idx="15">
                  <c:v>16</c:v>
                </c:pt>
                <c:pt idx="16">
                  <c:v>17</c:v>
                </c:pt>
                <c:pt idx="17">
                  <c:v>18</c:v>
                </c:pt>
                <c:pt idx="18">
                  <c:v>19</c:v>
                </c:pt>
                <c:pt idx="19">
                  <c:v>20</c:v>
                </c:pt>
                <c:pt idx="20">
                  <c:v>21</c:v>
                </c:pt>
                <c:pt idx="21">
                  <c:v>22</c:v>
                </c:pt>
                <c:pt idx="22">
                  <c:v>23</c:v>
                </c:pt>
                <c:pt idx="23">
                  <c:v>24</c:v>
                </c:pt>
                <c:pt idx="24">
                  <c:v>25</c:v>
                </c:pt>
                <c:pt idx="25">
                  <c:v>26</c:v>
                </c:pt>
                <c:pt idx="26">
                  <c:v>27</c:v>
                </c:pt>
                <c:pt idx="27">
                  <c:v>28</c:v>
                </c:pt>
                <c:pt idx="28">
                  <c:v>29</c:v>
                </c:pt>
                <c:pt idx="29">
                  <c:v>30</c:v>
                </c:pt>
                <c:pt idx="30">
                  <c:v>31</c:v>
                </c:pt>
                <c:pt idx="31">
                  <c:v>32</c:v>
                </c:pt>
                <c:pt idx="32">
                  <c:v>33</c:v>
                </c:pt>
                <c:pt idx="33">
                  <c:v>34</c:v>
                </c:pt>
                <c:pt idx="34">
                  <c:v>35</c:v>
                </c:pt>
                <c:pt idx="35">
                  <c:v>36</c:v>
                </c:pt>
                <c:pt idx="36">
                  <c:v>37</c:v>
                </c:pt>
                <c:pt idx="37">
                  <c:v>38</c:v>
                </c:pt>
                <c:pt idx="38">
                  <c:v>39</c:v>
                </c:pt>
                <c:pt idx="39">
                  <c:v>40</c:v>
                </c:pt>
                <c:pt idx="40">
                  <c:v>41</c:v>
                </c:pt>
                <c:pt idx="41">
                  <c:v>42</c:v>
                </c:pt>
                <c:pt idx="42">
                  <c:v>43</c:v>
                </c:pt>
                <c:pt idx="43">
                  <c:v>44</c:v>
                </c:pt>
                <c:pt idx="44">
                  <c:v>45</c:v>
                </c:pt>
                <c:pt idx="45">
                  <c:v>46</c:v>
                </c:pt>
                <c:pt idx="46">
                  <c:v>47</c:v>
                </c:pt>
                <c:pt idx="47">
                  <c:v>48</c:v>
                </c:pt>
                <c:pt idx="48">
                  <c:v>49</c:v>
                </c:pt>
                <c:pt idx="49">
                  <c:v>50</c:v>
                </c:pt>
              </c:numCache>
            </c:numRef>
          </c:xVal>
          <c:yVal>
            <c:numRef>
              <c:f>'Max Power DC'!$D$8:$D$57</c:f>
              <c:numCache>
                <c:formatCode>General</c:formatCode>
                <c:ptCount val="50"/>
                <c:pt idx="0">
                  <c:v>2.7777777777777772</c:v>
                </c:pt>
                <c:pt idx="1">
                  <c:v>4.0816326530612237</c:v>
                </c:pt>
                <c:pt idx="2">
                  <c:v>4.6875</c:v>
                </c:pt>
                <c:pt idx="3">
                  <c:v>4.9382716049382722</c:v>
                </c:pt>
                <c:pt idx="4">
                  <c:v>5</c:v>
                </c:pt>
                <c:pt idx="5">
                  <c:v>4.9586776859504127</c:v>
                </c:pt>
                <c:pt idx="6">
                  <c:v>4.8611111111111125</c:v>
                </c:pt>
                <c:pt idx="7">
                  <c:v>4.7337278106508878</c:v>
                </c:pt>
                <c:pt idx="8">
                  <c:v>4.591836734693878</c:v>
                </c:pt>
                <c:pt idx="9">
                  <c:v>4.4444444444444438</c:v>
                </c:pt>
                <c:pt idx="10">
                  <c:v>4.296875</c:v>
                </c:pt>
                <c:pt idx="11">
                  <c:v>4.1522491349480974</c:v>
                </c:pt>
                <c:pt idx="12">
                  <c:v>4.0123456790123457</c:v>
                </c:pt>
                <c:pt idx="13">
                  <c:v>3.8781163434903045</c:v>
                </c:pt>
                <c:pt idx="14">
                  <c:v>3.75</c:v>
                </c:pt>
                <c:pt idx="15">
                  <c:v>3.6281179138321993</c:v>
                </c:pt>
                <c:pt idx="16">
                  <c:v>3.5123966942148752</c:v>
                </c:pt>
                <c:pt idx="17">
                  <c:v>3.4026465028355388</c:v>
                </c:pt>
                <c:pt idx="18">
                  <c:v>3.2986111111111107</c:v>
                </c:pt>
                <c:pt idx="19">
                  <c:v>3.2</c:v>
                </c:pt>
                <c:pt idx="20">
                  <c:v>3.1065088757396446</c:v>
                </c:pt>
                <c:pt idx="21">
                  <c:v>3.0178326474622765</c:v>
                </c:pt>
                <c:pt idx="22">
                  <c:v>2.9336734693877546</c:v>
                </c:pt>
                <c:pt idx="23">
                  <c:v>2.8537455410225925</c:v>
                </c:pt>
                <c:pt idx="24">
                  <c:v>2.7777777777777781</c:v>
                </c:pt>
                <c:pt idx="25">
                  <c:v>2.7055150884495314</c:v>
                </c:pt>
                <c:pt idx="26">
                  <c:v>2.63671875</c:v>
                </c:pt>
                <c:pt idx="27">
                  <c:v>2.5711662075298434</c:v>
                </c:pt>
                <c:pt idx="28">
                  <c:v>2.5086505190311419</c:v>
                </c:pt>
                <c:pt idx="29">
                  <c:v>2.4489795918367343</c:v>
                </c:pt>
                <c:pt idx="30">
                  <c:v>2.3919753086419751</c:v>
                </c:pt>
                <c:pt idx="31">
                  <c:v>2.3374726077428782</c:v>
                </c:pt>
                <c:pt idx="32">
                  <c:v>2.2853185595567869</c:v>
                </c:pt>
                <c:pt idx="33">
                  <c:v>2.2353714661406974</c:v>
                </c:pt>
                <c:pt idx="34">
                  <c:v>2.1875</c:v>
                </c:pt>
                <c:pt idx="35">
                  <c:v>2.1415823914336709</c:v>
                </c:pt>
                <c:pt idx="36">
                  <c:v>2.0975056689342408</c:v>
                </c:pt>
                <c:pt idx="37">
                  <c:v>2.055164954029205</c:v>
                </c:pt>
                <c:pt idx="38">
                  <c:v>2.0144628099173554</c:v>
                </c:pt>
                <c:pt idx="39">
                  <c:v>1.975308641975309</c:v>
                </c:pt>
                <c:pt idx="40">
                  <c:v>1.937618147448015</c:v>
                </c:pt>
                <c:pt idx="41">
                  <c:v>1.901312811226799</c:v>
                </c:pt>
                <c:pt idx="42">
                  <c:v>1.8663194444444449</c:v>
                </c:pt>
                <c:pt idx="43">
                  <c:v>1.832569762598917</c:v>
                </c:pt>
                <c:pt idx="44">
                  <c:v>1.8</c:v>
                </c:pt>
                <c:pt idx="45">
                  <c:v>1.768550557477893</c:v>
                </c:pt>
                <c:pt idx="46">
                  <c:v>1.7381656804733725</c:v>
                </c:pt>
                <c:pt idx="47">
                  <c:v>1.7087931648273404</c:v>
                </c:pt>
                <c:pt idx="48">
                  <c:v>1.6803840877914953</c:v>
                </c:pt>
                <c:pt idx="49">
                  <c:v>1.6528925619834707</c:v>
                </c:pt>
              </c:numCache>
            </c:numRef>
          </c:yVal>
          <c:smooth val="1"/>
          <c:extLst>
            <c:ext xmlns:c16="http://schemas.microsoft.com/office/drawing/2014/chart" uri="{C3380CC4-5D6E-409C-BE32-E72D297353CC}">
              <c16:uniqueId val="{00000000-F266-42B9-AF51-8C1C434D1D16}"/>
            </c:ext>
          </c:extLst>
        </c:ser>
        <c:dLbls>
          <c:showLegendKey val="0"/>
          <c:showVal val="0"/>
          <c:showCatName val="0"/>
          <c:showSerName val="0"/>
          <c:showPercent val="0"/>
          <c:showBubbleSize val="0"/>
        </c:dLbls>
        <c:axId val="115119168"/>
        <c:axId val="115119744"/>
      </c:scatterChart>
      <c:valAx>
        <c:axId val="115119168"/>
        <c:scaling>
          <c:orientation val="minMax"/>
          <c:max val="10"/>
        </c:scaling>
        <c:delete val="0"/>
        <c:axPos val="b"/>
        <c:majorGridlines/>
        <c:title>
          <c:tx>
            <c:rich>
              <a:bodyPr/>
              <a:lstStyle/>
              <a:p>
                <a:pPr>
                  <a:defRPr/>
                </a:pPr>
                <a:r>
                  <a:rPr lang="en-US" sz="1200" dirty="0"/>
                  <a:t>Load Resistance (Ohms)</a:t>
                </a:r>
              </a:p>
            </c:rich>
          </c:tx>
          <c:overlay val="0"/>
        </c:title>
        <c:numFmt formatCode="General" sourceLinked="1"/>
        <c:majorTickMark val="out"/>
        <c:minorTickMark val="none"/>
        <c:tickLblPos val="nextTo"/>
        <c:crossAx val="115119744"/>
        <c:crosses val="autoZero"/>
        <c:crossBetween val="midCat"/>
      </c:valAx>
      <c:valAx>
        <c:axId val="115119744"/>
        <c:scaling>
          <c:orientation val="minMax"/>
        </c:scaling>
        <c:delete val="0"/>
        <c:axPos val="l"/>
        <c:majorGridlines/>
        <c:title>
          <c:tx>
            <c:rich>
              <a:bodyPr rot="-5400000" vert="horz"/>
              <a:lstStyle/>
              <a:p>
                <a:pPr>
                  <a:defRPr/>
                </a:pPr>
                <a:r>
                  <a:rPr lang="en-US" sz="1200" dirty="0"/>
                  <a:t>Load Power (Watts)</a:t>
                </a:r>
              </a:p>
            </c:rich>
          </c:tx>
          <c:overlay val="0"/>
        </c:title>
        <c:numFmt formatCode="General" sourceLinked="1"/>
        <c:majorTickMark val="out"/>
        <c:minorTickMark val="none"/>
        <c:tickLblPos val="nextTo"/>
        <c:crossAx val="115119168"/>
        <c:crosses val="autoZero"/>
        <c:crossBetween val="midCat"/>
      </c:valAx>
    </c:plotArea>
    <c:plotVisOnly val="1"/>
    <c:dispBlanksAs val="gap"/>
    <c:showDLblsOverMax val="0"/>
  </c:chart>
  <c:externalData r:id="rId1">
    <c:autoUpdate val="0"/>
  </c:externalData>
</c:chartSpace>
</file>

<file path=ppt/drawings/_rels/vmlDrawing1.vml.rels><?xml version="1.0" encoding="UTF-8" standalone="yes"?>
<Relationships xmlns="http://schemas.openxmlformats.org/package/2006/relationships"><Relationship Id="rId1" Type="http://schemas.openxmlformats.org/officeDocument/2006/relationships/image" Target="../media/image30.png"/></Relationships>
</file>

<file path=ppt/drawings/_rels/vmlDrawing2.vml.rels><?xml version="1.0" encoding="UTF-8" standalone="yes"?>
<Relationships xmlns="http://schemas.openxmlformats.org/package/2006/relationships"><Relationship Id="rId2" Type="http://schemas.openxmlformats.org/officeDocument/2006/relationships/image" Target="../media/image84.png"/><Relationship Id="rId1" Type="http://schemas.openxmlformats.org/officeDocument/2006/relationships/image" Target="../media/image83.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87.png"/></Relationships>
</file>

<file path=ppt/drawings/_rels/vmlDrawing4.vml.rels><?xml version="1.0" encoding="UTF-8" standalone="yes"?>
<Relationships xmlns="http://schemas.openxmlformats.org/package/2006/relationships"><Relationship Id="rId2" Type="http://schemas.openxmlformats.org/officeDocument/2006/relationships/image" Target="../media/image89.png"/><Relationship Id="rId1" Type="http://schemas.openxmlformats.org/officeDocument/2006/relationships/image" Target="../media/image88.png"/></Relationships>
</file>

<file path=ppt/drawings/_rels/vmlDrawing5.vml.rels><?xml version="1.0" encoding="UTF-8" standalone="yes"?>
<Relationships xmlns="http://schemas.openxmlformats.org/package/2006/relationships"><Relationship Id="rId2" Type="http://schemas.openxmlformats.org/officeDocument/2006/relationships/image" Target="../media/image92.png"/><Relationship Id="rId1" Type="http://schemas.openxmlformats.org/officeDocument/2006/relationships/image" Target="../media/image91.png"/></Relationships>
</file>

<file path=ppt/drawings/_rels/vmlDrawing6.vml.rels><?xml version="1.0" encoding="UTF-8" standalone="yes"?>
<Relationships xmlns="http://schemas.openxmlformats.org/package/2006/relationships"><Relationship Id="rId3" Type="http://schemas.openxmlformats.org/officeDocument/2006/relationships/image" Target="../media/image96.png"/><Relationship Id="rId2" Type="http://schemas.openxmlformats.org/officeDocument/2006/relationships/image" Target="../media/image95.png"/><Relationship Id="rId1" Type="http://schemas.openxmlformats.org/officeDocument/2006/relationships/image" Target="../media/image94.png"/></Relationships>
</file>

<file path=ppt/drawings/_rels/vmlDrawing7.vml.rels><?xml version="1.0" encoding="UTF-8" standalone="yes"?>
<Relationships xmlns="http://schemas.openxmlformats.org/package/2006/relationships"><Relationship Id="rId1" Type="http://schemas.openxmlformats.org/officeDocument/2006/relationships/image" Target="../media/image89.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96D292DE-8B7A-4254-AA83-74C1F4DD4AF0}" type="datetimeFigureOut">
              <a:rPr lang="en-GB" smtClean="0"/>
              <a:t>30/09/2019</a:t>
            </a:fld>
            <a:endParaRPr lang="en-GB"/>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A3C3D8D3-17FF-4C88-A759-00DBF3A84646}" type="slidenum">
              <a:rPr lang="en-GB" smtClean="0"/>
              <a:t>‹#›</a:t>
            </a:fld>
            <a:endParaRPr lang="en-GB"/>
          </a:p>
        </p:txBody>
      </p:sp>
    </p:spTree>
    <p:extLst>
      <p:ext uri="{BB962C8B-B14F-4D97-AF65-F5344CB8AC3E}">
        <p14:creationId xmlns:p14="http://schemas.microsoft.com/office/powerpoint/2010/main" val="29063350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79F7CB3-445A-42CA-AD74-621C40B1339F}" type="datetimeFigureOut">
              <a:rPr lang="en-GB" smtClean="0"/>
              <a:t>30/09/2019</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3FC908C-50AB-4363-B889-3BCCD4688D9B}" type="slidenum">
              <a:rPr lang="en-GB" smtClean="0"/>
              <a:t>‹#›</a:t>
            </a:fld>
            <a:endParaRPr lang="en-GB"/>
          </a:p>
        </p:txBody>
      </p:sp>
    </p:spTree>
    <p:extLst>
      <p:ext uri="{BB962C8B-B14F-4D97-AF65-F5344CB8AC3E}">
        <p14:creationId xmlns:p14="http://schemas.microsoft.com/office/powerpoint/2010/main" val="406373096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7"/>
          <p:cNvSpPr>
            <a:spLocks noGrp="1" noChangeArrowheads="1"/>
          </p:cNvSpPr>
          <p:nvPr>
            <p:ph type="sldNum" sz="quarter" idx="5"/>
          </p:nvPr>
        </p:nvSpPr>
        <p:spPr>
          <a:noFill/>
        </p:spPr>
        <p:txBody>
          <a:bodyPr/>
          <a:lstStyle/>
          <a:p>
            <a:fld id="{26FF09CF-77CB-4ED9-B114-D5DB53A5841D}" type="slidenum">
              <a:rPr lang="en-GB"/>
              <a:pPr/>
              <a:t>48</a:t>
            </a:fld>
            <a:endParaRPr lang="en-GB"/>
          </a:p>
        </p:txBody>
      </p:sp>
      <p:sp>
        <p:nvSpPr>
          <p:cNvPr id="10243" name="Rectangle 2"/>
          <p:cNvSpPr>
            <a:spLocks noGrp="1" noRot="1" noChangeAspect="1" noChangeArrowheads="1" noTextEdit="1"/>
          </p:cNvSpPr>
          <p:nvPr>
            <p:ph type="sldImg"/>
          </p:nvPr>
        </p:nvSpPr>
        <p:spPr>
          <a:ln/>
        </p:spPr>
      </p:sp>
      <p:sp>
        <p:nvSpPr>
          <p:cNvPr id="10244" name="Rectangle 3"/>
          <p:cNvSpPr>
            <a:spLocks noGrp="1" noChangeArrowheads="1"/>
          </p:cNvSpPr>
          <p:nvPr>
            <p:ph type="body" idx="1"/>
          </p:nvPr>
        </p:nvSpPr>
        <p:spPr>
          <a:noFill/>
          <a:ln/>
        </p:spPr>
        <p:txBody>
          <a:bodyPr/>
          <a:lstStyle/>
          <a:p>
            <a:pPr eaLnBrk="1" hangingPunct="1"/>
            <a:endParaRPr lang="en-GB" smtClean="0"/>
          </a:p>
        </p:txBody>
      </p:sp>
    </p:spTree>
    <p:extLst>
      <p:ext uri="{BB962C8B-B14F-4D97-AF65-F5344CB8AC3E}">
        <p14:creationId xmlns:p14="http://schemas.microsoft.com/office/powerpoint/2010/main" val="385230953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30/09/2019</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30/09/2019</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30/09/2019</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30/09/2019</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30/09/2019</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30/09/2019</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30/09/2019</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30/09/2019</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30/09/2019</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30/09/2019</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30/09/2019</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30/09/2019</a:t>
            </a:fld>
            <a:endParaRPr lang="en-GB" dirty="0"/>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mailto:Stephen.mosey@uwtsd.ac.uk"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2.xml"/><Relationship Id="rId5" Type="http://schemas.openxmlformats.org/officeDocument/2006/relationships/image" Target="../media/image16.jpeg"/><Relationship Id="rId4" Type="http://schemas.openxmlformats.org/officeDocument/2006/relationships/image" Target="../media/image15.jpeg"/></Relationships>
</file>

<file path=ppt/slides/_rels/slide3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17.jpeg"/><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9.jpeg"/></Relationships>
</file>

<file path=ppt/slides/_rels/slide3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5.gif"/><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5" Type="http://schemas.openxmlformats.org/officeDocument/2006/relationships/image" Target="../media/image26.png"/><Relationship Id="rId4" Type="http://schemas.openxmlformats.org/officeDocument/2006/relationships/image" Target="../media/image49.png"/></Relationships>
</file>

<file path=ppt/slides/_rels/slide4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5" Type="http://schemas.openxmlformats.org/officeDocument/2006/relationships/image" Target="../media/image27.png"/><Relationship Id="rId4" Type="http://schemas.openxmlformats.org/officeDocument/2006/relationships/image" Target="../media/image50.png"/></Relationships>
</file>

<file path=ppt/slides/_rels/slide4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9.gif"/><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55.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image" Target="../media/image31.png"/><Relationship Id="rId4" Type="http://schemas.openxmlformats.org/officeDocument/2006/relationships/image" Target="../media/image30.png"/></Relationships>
</file>

<file path=ppt/slides/_rels/slide50.xml.rels><?xml version="1.0" encoding="UTF-8" standalone="yes"?>
<Relationships xmlns="http://schemas.openxmlformats.org/package/2006/relationships"><Relationship Id="rId2" Type="http://schemas.openxmlformats.org/officeDocument/2006/relationships/image" Target="../media/image300.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310.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9.pn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2.xml"/><Relationship Id="rId5" Type="http://schemas.openxmlformats.org/officeDocument/2006/relationships/image" Target="../media/image41.png"/><Relationship Id="rId4" Type="http://schemas.openxmlformats.org/officeDocument/2006/relationships/image" Target="../media/image40.png"/></Relationships>
</file>

<file path=ppt/slides/_rels/slide69.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pn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2" Type="http://schemas.openxmlformats.org/officeDocument/2006/relationships/image" Target="../media/image63.png"/><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image" Target="../media/image64.pn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5.png"/><Relationship Id="rId1" Type="http://schemas.openxmlformats.org/officeDocument/2006/relationships/slideLayout" Target="../slideLayouts/slideLayout2.xml"/><Relationship Id="rId4" Type="http://schemas.openxmlformats.org/officeDocument/2006/relationships/image" Target="../media/image68.png"/></Relationships>
</file>

<file path=ppt/slides/_rels/slide86.xml.rels><?xml version="1.0" encoding="UTF-8" standalone="yes"?>
<Relationships xmlns="http://schemas.openxmlformats.org/package/2006/relationships"><Relationship Id="rId3" Type="http://schemas.openxmlformats.org/officeDocument/2006/relationships/image" Target="../media/image70.png"/><Relationship Id="rId2" Type="http://schemas.openxmlformats.org/officeDocument/2006/relationships/image" Target="../media/image69.png"/><Relationship Id="rId1" Type="http://schemas.openxmlformats.org/officeDocument/2006/relationships/slideLayout" Target="../slideLayouts/slideLayout2.xml"/><Relationship Id="rId5" Type="http://schemas.openxmlformats.org/officeDocument/2006/relationships/image" Target="../media/image72.png"/><Relationship Id="rId4" Type="http://schemas.openxmlformats.org/officeDocument/2006/relationships/image" Target="../media/image71.png"/></Relationships>
</file>

<file path=ppt/slides/_rels/slide87.xml.rels><?xml version="1.0" encoding="UTF-8" standalone="yes"?>
<Relationships xmlns="http://schemas.openxmlformats.org/package/2006/relationships"><Relationship Id="rId3" Type="http://schemas.openxmlformats.org/officeDocument/2006/relationships/image" Target="../media/image74.png"/><Relationship Id="rId2" Type="http://schemas.openxmlformats.org/officeDocument/2006/relationships/image" Target="../media/image73.png"/><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75.png"/><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3" Type="http://schemas.openxmlformats.org/officeDocument/2006/relationships/image" Target="../media/image78.png"/><Relationship Id="rId2" Type="http://schemas.openxmlformats.org/officeDocument/2006/relationships/image" Target="../media/image77.png"/><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image" Target="../media/image79.png"/><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2" Type="http://schemas.openxmlformats.org/officeDocument/2006/relationships/image" Target="../media/image80.png"/><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3" Type="http://schemas.openxmlformats.org/officeDocument/2006/relationships/image" Target="../media/image81.png"/><Relationship Id="rId2" Type="http://schemas.openxmlformats.org/officeDocument/2006/relationships/image" Target="../media/image800.png"/><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82.png"/><Relationship Id="rId1" Type="http://schemas.openxmlformats.org/officeDocument/2006/relationships/slideLayout" Target="../slideLayouts/slideLayout2.xml"/><Relationship Id="rId4" Type="http://schemas.openxmlformats.org/officeDocument/2006/relationships/chart" Target="../charts/chart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3" Type="http://schemas.openxmlformats.org/officeDocument/2006/relationships/image" Target="../media/image85.png"/><Relationship Id="rId7" Type="http://schemas.openxmlformats.org/officeDocument/2006/relationships/image" Target="../media/image84.png"/><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oleObject" Target="../embeddings/oleObject3.bin"/><Relationship Id="rId5" Type="http://schemas.openxmlformats.org/officeDocument/2006/relationships/image" Target="../media/image83.png"/><Relationship Id="rId4" Type="http://schemas.openxmlformats.org/officeDocument/2006/relationships/oleObject" Target="../embeddings/oleObject2.bin"/></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2" Type="http://schemas.openxmlformats.org/officeDocument/2006/relationships/image" Target="../media/image86.png"/><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slideLayout" Target="../slideLayouts/slideLayout2.xml"/><Relationship Id="rId1" Type="http://schemas.openxmlformats.org/officeDocument/2006/relationships/vmlDrawing" Target="../drawings/vmlDrawing3.vml"/><Relationship Id="rId4" Type="http://schemas.openxmlformats.org/officeDocument/2006/relationships/image" Target="../media/image87.png"/></Relationships>
</file>

<file path=ppt/slides/_rels/slide119.xml.rels><?xml version="1.0" encoding="UTF-8" standalone="yes"?>
<Relationships xmlns="http://schemas.openxmlformats.org/package/2006/relationships"><Relationship Id="rId3" Type="http://schemas.openxmlformats.org/officeDocument/2006/relationships/oleObject" Target="../embeddings/oleObject5.bin"/><Relationship Id="rId7" Type="http://schemas.openxmlformats.org/officeDocument/2006/relationships/image" Target="../media/image89.png"/><Relationship Id="rId2" Type="http://schemas.openxmlformats.org/officeDocument/2006/relationships/slideLayout" Target="../slideLayouts/slideLayout6.xml"/><Relationship Id="rId1" Type="http://schemas.openxmlformats.org/officeDocument/2006/relationships/vmlDrawing" Target="../drawings/vmlDrawing4.vml"/><Relationship Id="rId6" Type="http://schemas.openxmlformats.org/officeDocument/2006/relationships/oleObject" Target="../embeddings/oleObject6.bin"/><Relationship Id="rId5" Type="http://schemas.openxmlformats.org/officeDocument/2006/relationships/image" Target="../media/image90.png"/><Relationship Id="rId4" Type="http://schemas.openxmlformats.org/officeDocument/2006/relationships/image" Target="../media/image88.png"/></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1.xml.rels><?xml version="1.0" encoding="UTF-8" standalone="yes"?>
<Relationships xmlns="http://schemas.openxmlformats.org/package/2006/relationships"><Relationship Id="rId3" Type="http://schemas.openxmlformats.org/officeDocument/2006/relationships/oleObject" Target="../embeddings/oleObject7.bin"/><Relationship Id="rId7" Type="http://schemas.openxmlformats.org/officeDocument/2006/relationships/image" Target="../media/image93.png"/><Relationship Id="rId2" Type="http://schemas.openxmlformats.org/officeDocument/2006/relationships/slideLayout" Target="../slideLayouts/slideLayout6.xml"/><Relationship Id="rId1" Type="http://schemas.openxmlformats.org/officeDocument/2006/relationships/vmlDrawing" Target="../drawings/vmlDrawing5.vml"/><Relationship Id="rId6" Type="http://schemas.openxmlformats.org/officeDocument/2006/relationships/image" Target="../media/image92.png"/><Relationship Id="rId5" Type="http://schemas.openxmlformats.org/officeDocument/2006/relationships/oleObject" Target="../embeddings/oleObject8.bin"/><Relationship Id="rId4" Type="http://schemas.openxmlformats.org/officeDocument/2006/relationships/image" Target="../media/image91.png"/></Relationships>
</file>

<file path=ppt/slides/_rels/slide122.xml.rels><?xml version="1.0" encoding="UTF-8" standalone="yes"?>
<Relationships xmlns="http://schemas.openxmlformats.org/package/2006/relationships"><Relationship Id="rId8" Type="http://schemas.openxmlformats.org/officeDocument/2006/relationships/image" Target="../media/image96.png"/><Relationship Id="rId3" Type="http://schemas.openxmlformats.org/officeDocument/2006/relationships/oleObject" Target="../embeddings/oleObject9.bin"/><Relationship Id="rId7" Type="http://schemas.openxmlformats.org/officeDocument/2006/relationships/oleObject" Target="../embeddings/oleObject11.bin"/><Relationship Id="rId2" Type="http://schemas.openxmlformats.org/officeDocument/2006/relationships/slideLayout" Target="../slideLayouts/slideLayout2.xml"/><Relationship Id="rId1" Type="http://schemas.openxmlformats.org/officeDocument/2006/relationships/vmlDrawing" Target="../drawings/vmlDrawing6.vml"/><Relationship Id="rId6" Type="http://schemas.openxmlformats.org/officeDocument/2006/relationships/image" Target="../media/image95.png"/><Relationship Id="rId5" Type="http://schemas.openxmlformats.org/officeDocument/2006/relationships/oleObject" Target="../embeddings/oleObject10.bin"/><Relationship Id="rId4" Type="http://schemas.openxmlformats.org/officeDocument/2006/relationships/image" Target="../media/image94.png"/></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3" Type="http://schemas.openxmlformats.org/officeDocument/2006/relationships/oleObject" Target="../embeddings/oleObject12.bin"/><Relationship Id="rId2" Type="http://schemas.openxmlformats.org/officeDocument/2006/relationships/slideLayout" Target="../slideLayouts/slideLayout2.xml"/><Relationship Id="rId1" Type="http://schemas.openxmlformats.org/officeDocument/2006/relationships/vmlDrawing" Target="../drawings/vmlDrawing7.vml"/><Relationship Id="rId4" Type="http://schemas.openxmlformats.org/officeDocument/2006/relationships/image" Target="../media/image89.png"/></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2" Type="http://schemas.openxmlformats.org/officeDocument/2006/relationships/image" Target="../media/image97.png"/><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2" Type="http://schemas.openxmlformats.org/officeDocument/2006/relationships/image" Target="../media/image98.png"/><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2" Type="http://schemas.openxmlformats.org/officeDocument/2006/relationships/image" Target="../media/image99.png"/><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2" Type="http://schemas.openxmlformats.org/officeDocument/2006/relationships/image" Target="../media/image101.png"/><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2" Type="http://schemas.openxmlformats.org/officeDocument/2006/relationships/image" Target="../media/image102.png"/><Relationship Id="rId1" Type="http://schemas.openxmlformats.org/officeDocument/2006/relationships/slideLayout" Target="../slideLayouts/slideLayout2.xml"/></Relationships>
</file>

<file path=ppt/slides/_rels/slide136.xml.rels><?xml version="1.0" encoding="UTF-8" standalone="yes"?>
<Relationships xmlns="http://schemas.openxmlformats.org/package/2006/relationships"><Relationship Id="rId2" Type="http://schemas.openxmlformats.org/officeDocument/2006/relationships/image" Target="../media/image103.png"/><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2" Type="http://schemas.openxmlformats.org/officeDocument/2006/relationships/image" Target="../media/image104.png"/><Relationship Id="rId1"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3" Type="http://schemas.openxmlformats.org/officeDocument/2006/relationships/image" Target="../media/image106.png"/><Relationship Id="rId2" Type="http://schemas.openxmlformats.org/officeDocument/2006/relationships/image" Target="../media/image105.png"/><Relationship Id="rId1" Type="http://schemas.openxmlformats.org/officeDocument/2006/relationships/slideLayout" Target="../slideLayouts/slideLayout2.xml"/></Relationships>
</file>

<file path=ppt/slides/_rels/slide139.xml.rels><?xml version="1.0" encoding="UTF-8" standalone="yes"?>
<Relationships xmlns="http://schemas.openxmlformats.org/package/2006/relationships"><Relationship Id="rId2" Type="http://schemas.openxmlformats.org/officeDocument/2006/relationships/image" Target="../media/image107.png"/><Relationship Id="rId1" Type="http://schemas.openxmlformats.org/officeDocument/2006/relationships/slideLayout" Target="../slideLayouts/slideLayout2.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1.xml.rels><?xml version="1.0" encoding="UTF-8" standalone="yes"?>
<Relationships xmlns="http://schemas.openxmlformats.org/package/2006/relationships"><Relationship Id="rId2" Type="http://schemas.openxmlformats.org/officeDocument/2006/relationships/image" Target="../media/image107.png"/><Relationship Id="rId1" Type="http://schemas.openxmlformats.org/officeDocument/2006/relationships/slideLayout" Target="../slideLayouts/slideLayout2.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3.xml.rels><?xml version="1.0" encoding="UTF-8" standalone="yes"?>
<Relationships xmlns="http://schemas.openxmlformats.org/package/2006/relationships"><Relationship Id="rId2" Type="http://schemas.openxmlformats.org/officeDocument/2006/relationships/image" Target="../media/image108.png"/><Relationship Id="rId1" Type="http://schemas.openxmlformats.org/officeDocument/2006/relationships/slideLayout" Target="../slideLayouts/slideLayout2.xml"/></Relationships>
</file>

<file path=ppt/slides/_rels/slide144.xml.rels><?xml version="1.0" encoding="UTF-8" standalone="yes"?>
<Relationships xmlns="http://schemas.openxmlformats.org/package/2006/relationships"><Relationship Id="rId3" Type="http://schemas.openxmlformats.org/officeDocument/2006/relationships/image" Target="../media/image110.png"/><Relationship Id="rId2" Type="http://schemas.openxmlformats.org/officeDocument/2006/relationships/image" Target="../media/image109.png"/><Relationship Id="rId1" Type="http://schemas.openxmlformats.org/officeDocument/2006/relationships/slideLayout" Target="../slideLayouts/slideLayout2.xml"/><Relationship Id="rId4" Type="http://schemas.openxmlformats.org/officeDocument/2006/relationships/image" Target="../media/image111.png"/></Relationships>
</file>

<file path=ppt/slides/_rels/slide145.xml.rels><?xml version="1.0" encoding="UTF-8" standalone="yes"?>
<Relationships xmlns="http://schemas.openxmlformats.org/package/2006/relationships"><Relationship Id="rId3" Type="http://schemas.openxmlformats.org/officeDocument/2006/relationships/image" Target="../media/image110.png"/><Relationship Id="rId2" Type="http://schemas.openxmlformats.org/officeDocument/2006/relationships/image" Target="../media/image112.png"/><Relationship Id="rId1" Type="http://schemas.openxmlformats.org/officeDocument/2006/relationships/slideLayout" Target="../slideLayouts/slideLayout2.xml"/><Relationship Id="rId4" Type="http://schemas.openxmlformats.org/officeDocument/2006/relationships/image" Target="../media/image109.png"/></Relationships>
</file>

<file path=ppt/slides/_rels/slide146.xml.rels><?xml version="1.0" encoding="UTF-8" standalone="yes"?>
<Relationships xmlns="http://schemas.openxmlformats.org/package/2006/relationships"><Relationship Id="rId3" Type="http://schemas.openxmlformats.org/officeDocument/2006/relationships/image" Target="../media/image109.png"/><Relationship Id="rId2" Type="http://schemas.openxmlformats.org/officeDocument/2006/relationships/image" Target="../media/image113.png"/><Relationship Id="rId1" Type="http://schemas.openxmlformats.org/officeDocument/2006/relationships/slideLayout" Target="../slideLayouts/slideLayout2.xml"/><Relationship Id="rId5" Type="http://schemas.openxmlformats.org/officeDocument/2006/relationships/image" Target="../media/image110.png"/><Relationship Id="rId4" Type="http://schemas.openxmlformats.org/officeDocument/2006/relationships/image" Target="../media/image112.png"/></Relationships>
</file>

<file path=ppt/slides/_rels/slide147.xml.rels><?xml version="1.0" encoding="UTF-8" standalone="yes"?>
<Relationships xmlns="http://schemas.openxmlformats.org/package/2006/relationships"><Relationship Id="rId8" Type="http://schemas.openxmlformats.org/officeDocument/2006/relationships/image" Target="../media/image118.png"/><Relationship Id="rId3" Type="http://schemas.openxmlformats.org/officeDocument/2006/relationships/image" Target="../media/image114.png"/><Relationship Id="rId7" Type="http://schemas.openxmlformats.org/officeDocument/2006/relationships/image" Target="../media/image117.png"/><Relationship Id="rId2" Type="http://schemas.openxmlformats.org/officeDocument/2006/relationships/image" Target="../media/image109.png"/><Relationship Id="rId1" Type="http://schemas.openxmlformats.org/officeDocument/2006/relationships/slideLayout" Target="../slideLayouts/slideLayout2.xml"/><Relationship Id="rId6" Type="http://schemas.openxmlformats.org/officeDocument/2006/relationships/image" Target="../media/image116.png"/><Relationship Id="rId5" Type="http://schemas.openxmlformats.org/officeDocument/2006/relationships/image" Target="../media/image115.png"/><Relationship Id="rId4" Type="http://schemas.openxmlformats.org/officeDocument/2006/relationships/image" Target="../media/image110.png"/><Relationship Id="rId9" Type="http://schemas.openxmlformats.org/officeDocument/2006/relationships/image" Target="../media/image119.png"/></Relationships>
</file>

<file path=ppt/slides/_rels/slide148.xml.rels><?xml version="1.0" encoding="UTF-8" standalone="yes"?>
<Relationships xmlns="http://schemas.openxmlformats.org/package/2006/relationships"><Relationship Id="rId8" Type="http://schemas.openxmlformats.org/officeDocument/2006/relationships/image" Target="../media/image119.png"/><Relationship Id="rId3" Type="http://schemas.openxmlformats.org/officeDocument/2006/relationships/image" Target="../media/image109.png"/><Relationship Id="rId7" Type="http://schemas.openxmlformats.org/officeDocument/2006/relationships/image" Target="../media/image118.png"/><Relationship Id="rId2" Type="http://schemas.openxmlformats.org/officeDocument/2006/relationships/image" Target="../media/image114.png"/><Relationship Id="rId1" Type="http://schemas.openxmlformats.org/officeDocument/2006/relationships/slideLayout" Target="../slideLayouts/slideLayout2.xml"/><Relationship Id="rId6" Type="http://schemas.openxmlformats.org/officeDocument/2006/relationships/image" Target="../media/image117.png"/><Relationship Id="rId5" Type="http://schemas.openxmlformats.org/officeDocument/2006/relationships/image" Target="../media/image116.png"/><Relationship Id="rId4" Type="http://schemas.openxmlformats.org/officeDocument/2006/relationships/image" Target="../media/image115.png"/><Relationship Id="rId9" Type="http://schemas.openxmlformats.org/officeDocument/2006/relationships/image" Target="../media/image110.png"/></Relationships>
</file>

<file path=ppt/slides/_rels/slide149.xml.rels><?xml version="1.0" encoding="UTF-8" standalone="yes"?>
<Relationships xmlns="http://schemas.openxmlformats.org/package/2006/relationships"><Relationship Id="rId3" Type="http://schemas.openxmlformats.org/officeDocument/2006/relationships/image" Target="../media/image115.png"/><Relationship Id="rId7" Type="http://schemas.openxmlformats.org/officeDocument/2006/relationships/image" Target="../media/image119.png"/><Relationship Id="rId2" Type="http://schemas.openxmlformats.org/officeDocument/2006/relationships/image" Target="../media/image109.png"/><Relationship Id="rId1" Type="http://schemas.openxmlformats.org/officeDocument/2006/relationships/slideLayout" Target="../slideLayouts/slideLayout2.xml"/><Relationship Id="rId6" Type="http://schemas.openxmlformats.org/officeDocument/2006/relationships/image" Target="../media/image118.png"/><Relationship Id="rId5" Type="http://schemas.openxmlformats.org/officeDocument/2006/relationships/image" Target="../media/image117.png"/><Relationship Id="rId4" Type="http://schemas.openxmlformats.org/officeDocument/2006/relationships/image" Target="../media/image116.png"/></Relationships>
</file>

<file path=ppt/slides/_rels/slide150.xml.rels><?xml version="1.0" encoding="UTF-8" standalone="yes"?>
<Relationships xmlns="http://schemas.openxmlformats.org/package/2006/relationships"><Relationship Id="rId3" Type="http://schemas.openxmlformats.org/officeDocument/2006/relationships/image" Target="../media/image115.png"/><Relationship Id="rId7" Type="http://schemas.openxmlformats.org/officeDocument/2006/relationships/image" Target="../media/image119.png"/><Relationship Id="rId2" Type="http://schemas.openxmlformats.org/officeDocument/2006/relationships/image" Target="../media/image109.png"/><Relationship Id="rId1" Type="http://schemas.openxmlformats.org/officeDocument/2006/relationships/slideLayout" Target="../slideLayouts/slideLayout2.xml"/><Relationship Id="rId6" Type="http://schemas.openxmlformats.org/officeDocument/2006/relationships/image" Target="../media/image118.png"/><Relationship Id="rId5" Type="http://schemas.openxmlformats.org/officeDocument/2006/relationships/image" Target="../media/image117.png"/><Relationship Id="rId4" Type="http://schemas.openxmlformats.org/officeDocument/2006/relationships/image" Target="../media/image116.png"/></Relationships>
</file>

<file path=ppt/slides/_rels/slide151.xml.rels><?xml version="1.0" encoding="UTF-8" standalone="yes"?>
<Relationships xmlns="http://schemas.openxmlformats.org/package/2006/relationships"><Relationship Id="rId3" Type="http://schemas.openxmlformats.org/officeDocument/2006/relationships/image" Target="../media/image108.png"/><Relationship Id="rId2" Type="http://schemas.openxmlformats.org/officeDocument/2006/relationships/image" Target="../media/image120.png"/><Relationship Id="rId1" Type="http://schemas.openxmlformats.org/officeDocument/2006/relationships/slideLayout" Target="../slideLayouts/slideLayout2.xml"/></Relationships>
</file>

<file path=ppt/slides/_rels/slide152.xml.rels><?xml version="1.0" encoding="UTF-8" standalone="yes"?>
<Relationships xmlns="http://schemas.openxmlformats.org/package/2006/relationships"><Relationship Id="rId3" Type="http://schemas.openxmlformats.org/officeDocument/2006/relationships/image" Target="../media/image122.png"/><Relationship Id="rId2" Type="http://schemas.openxmlformats.org/officeDocument/2006/relationships/image" Target="../media/image121.png"/><Relationship Id="rId1" Type="http://schemas.openxmlformats.org/officeDocument/2006/relationships/slideLayout" Target="../slideLayouts/slideLayout2.xml"/><Relationship Id="rId4" Type="http://schemas.openxmlformats.org/officeDocument/2006/relationships/image" Target="../media/image123.png"/></Relationships>
</file>

<file path=ppt/slides/_rels/slide153.xml.rels><?xml version="1.0" encoding="UTF-8" standalone="yes"?>
<Relationships xmlns="http://schemas.openxmlformats.org/package/2006/relationships"><Relationship Id="rId3" Type="http://schemas.openxmlformats.org/officeDocument/2006/relationships/image" Target="../media/image122.png"/><Relationship Id="rId2" Type="http://schemas.openxmlformats.org/officeDocument/2006/relationships/image" Target="../media/image121.png"/><Relationship Id="rId1" Type="http://schemas.openxmlformats.org/officeDocument/2006/relationships/slideLayout" Target="../slideLayouts/slideLayout2.xml"/><Relationship Id="rId4" Type="http://schemas.openxmlformats.org/officeDocument/2006/relationships/image" Target="../media/image123.png"/></Relationships>
</file>

<file path=ppt/slides/_rels/slide154.xml.rels><?xml version="1.0" encoding="UTF-8" standalone="yes"?>
<Relationships xmlns="http://schemas.openxmlformats.org/package/2006/relationships"><Relationship Id="rId2" Type="http://schemas.openxmlformats.org/officeDocument/2006/relationships/image" Target="../media/image124.png"/><Relationship Id="rId1" Type="http://schemas.openxmlformats.org/officeDocument/2006/relationships/slideLayout" Target="../slideLayouts/slideLayout2.xml"/></Relationships>
</file>

<file path=ppt/slides/_rels/slide155.xml.rels><?xml version="1.0" encoding="UTF-8" standalone="yes"?>
<Relationships xmlns="http://schemas.openxmlformats.org/package/2006/relationships"><Relationship Id="rId2" Type="http://schemas.openxmlformats.org/officeDocument/2006/relationships/image" Target="../media/image125.png"/><Relationship Id="rId1" Type="http://schemas.openxmlformats.org/officeDocument/2006/relationships/slideLayout" Target="../slideLayouts/slideLayout2.xml"/></Relationships>
</file>

<file path=ppt/slides/_rels/slide156.xml.rels><?xml version="1.0" encoding="UTF-8" standalone="yes"?>
<Relationships xmlns="http://schemas.openxmlformats.org/package/2006/relationships"><Relationship Id="rId2" Type="http://schemas.openxmlformats.org/officeDocument/2006/relationships/image" Target="../media/image126.png"/><Relationship Id="rId1" Type="http://schemas.openxmlformats.org/officeDocument/2006/relationships/slideLayout" Target="../slideLayouts/slideLayout2.xml"/></Relationships>
</file>

<file path=ppt/slides/_rels/slide157.xml.rels><?xml version="1.0" encoding="UTF-8" standalone="yes"?>
<Relationships xmlns="http://schemas.openxmlformats.org/package/2006/relationships"><Relationship Id="rId2" Type="http://schemas.openxmlformats.org/officeDocument/2006/relationships/image" Target="../media/image127.png"/><Relationship Id="rId1" Type="http://schemas.openxmlformats.org/officeDocument/2006/relationships/slideLayout" Target="../slideLayouts/slideLayout2.xml"/></Relationships>
</file>

<file path=ppt/slides/_rels/slide158.xml.rels><?xml version="1.0" encoding="UTF-8" standalone="yes"?>
<Relationships xmlns="http://schemas.openxmlformats.org/package/2006/relationships"><Relationship Id="rId2" Type="http://schemas.openxmlformats.org/officeDocument/2006/relationships/image" Target="../media/image128.png"/><Relationship Id="rId1" Type="http://schemas.openxmlformats.org/officeDocument/2006/relationships/slideLayout" Target="../slideLayouts/slideLayout2.xml"/></Relationships>
</file>

<file path=ppt/slides/_rels/slide159.xml.rels><?xml version="1.0" encoding="UTF-8" standalone="yes"?>
<Relationships xmlns="http://schemas.openxmlformats.org/package/2006/relationships"><Relationship Id="rId2" Type="http://schemas.openxmlformats.org/officeDocument/2006/relationships/image" Target="../media/image129.png"/><Relationship Id="rId1" Type="http://schemas.openxmlformats.org/officeDocument/2006/relationships/slideLayout" Target="../slideLayouts/slideLayout2.xml"/></Relationships>
</file>

<file path=ppt/slides/_rels/slide160.xml.rels><?xml version="1.0" encoding="UTF-8" standalone="yes"?>
<Relationships xmlns="http://schemas.openxmlformats.org/package/2006/relationships"><Relationship Id="rId3" Type="http://schemas.openxmlformats.org/officeDocument/2006/relationships/image" Target="../media/image131.png"/><Relationship Id="rId2" Type="http://schemas.openxmlformats.org/officeDocument/2006/relationships/image" Target="../media/image130.png"/><Relationship Id="rId1" Type="http://schemas.openxmlformats.org/officeDocument/2006/relationships/slideLayout" Target="../slideLayouts/slideLayout2.xml"/><Relationship Id="rId5" Type="http://schemas.openxmlformats.org/officeDocument/2006/relationships/image" Target="../media/image133.png"/><Relationship Id="rId4" Type="http://schemas.openxmlformats.org/officeDocument/2006/relationships/image" Target="../media/image132.png"/></Relationships>
</file>

<file path=ppt/slides/_rels/slide161.xml.rels><?xml version="1.0" encoding="UTF-8" standalone="yes"?>
<Relationships xmlns="http://schemas.openxmlformats.org/package/2006/relationships"><Relationship Id="rId2" Type="http://schemas.openxmlformats.org/officeDocument/2006/relationships/image" Target="../media/image134.png"/><Relationship Id="rId1" Type="http://schemas.openxmlformats.org/officeDocument/2006/relationships/slideLayout" Target="../slideLayouts/slideLayout2.xml"/></Relationships>
</file>

<file path=ppt/slides/_rels/slide1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i="1" dirty="0">
                <a:solidFill>
                  <a:schemeClr val="bg1"/>
                </a:solidFill>
              </a:rPr>
              <a:t>Electrical &amp; Electronic Principles</a:t>
            </a:r>
            <a:endParaRPr lang="en-GB" dirty="0">
              <a:solidFill>
                <a:schemeClr val="bg1"/>
              </a:solidFill>
            </a:endParaRPr>
          </a:p>
        </p:txBody>
      </p:sp>
      <p:sp>
        <p:nvSpPr>
          <p:cNvPr id="5" name="Subtitle 4"/>
          <p:cNvSpPr>
            <a:spLocks noGrp="1"/>
          </p:cNvSpPr>
          <p:nvPr>
            <p:ph type="subTitle" idx="1"/>
          </p:nvPr>
        </p:nvSpPr>
        <p:spPr/>
        <p:txBody>
          <a:bodyPr>
            <a:normAutofit/>
          </a:bodyPr>
          <a:lstStyle/>
          <a:p>
            <a:r>
              <a:rPr lang="en-GB" dirty="0" smtClean="0"/>
              <a:t>ACDB4002 &amp; ACDA4006</a:t>
            </a:r>
            <a:endParaRPr lang="en-GB" dirty="0"/>
          </a:p>
          <a:p>
            <a:endParaRPr lang="en-GB" dirty="0" smtClean="0"/>
          </a:p>
          <a:p>
            <a:r>
              <a:rPr lang="en-GB" dirty="0" smtClean="0"/>
              <a:t>Steve </a:t>
            </a:r>
            <a:r>
              <a:rPr lang="en-GB" dirty="0"/>
              <a:t>Mosey</a:t>
            </a:r>
          </a:p>
        </p:txBody>
      </p:sp>
    </p:spTree>
    <p:extLst>
      <p:ext uri="{BB962C8B-B14F-4D97-AF65-F5344CB8AC3E}">
        <p14:creationId xmlns:p14="http://schemas.microsoft.com/office/powerpoint/2010/main" val="340895528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Useful Information</a:t>
            </a:r>
          </a:p>
        </p:txBody>
      </p:sp>
      <p:sp>
        <p:nvSpPr>
          <p:cNvPr id="3" name="Content Placeholder 2"/>
          <p:cNvSpPr>
            <a:spLocks noGrp="1"/>
          </p:cNvSpPr>
          <p:nvPr>
            <p:ph idx="1"/>
          </p:nvPr>
        </p:nvSpPr>
        <p:spPr/>
        <p:txBody>
          <a:bodyPr>
            <a:normAutofit/>
          </a:bodyPr>
          <a:lstStyle/>
          <a:p>
            <a:r>
              <a:rPr lang="en-GB" sz="2800" dirty="0"/>
              <a:t>Lecturer	</a:t>
            </a:r>
          </a:p>
          <a:p>
            <a:pPr lvl="1"/>
            <a:r>
              <a:rPr lang="en-GB" sz="2400" dirty="0"/>
              <a:t>Steve Mosey</a:t>
            </a:r>
          </a:p>
          <a:p>
            <a:pPr lvl="1"/>
            <a:r>
              <a:rPr lang="en-GB" sz="2400" dirty="0" smtClean="0">
                <a:hlinkClick r:id="rId2"/>
              </a:rPr>
              <a:t>Stephen.mosey@uwtsd.ac.uk</a:t>
            </a:r>
            <a:endParaRPr lang="en-GB" sz="2400" dirty="0"/>
          </a:p>
          <a:p>
            <a:pPr marL="914400" lvl="2" indent="0">
              <a:buNone/>
            </a:pPr>
            <a:endParaRPr lang="en-GB" sz="1600" dirty="0"/>
          </a:p>
          <a:p>
            <a:pPr marL="457200" lvl="1" indent="0">
              <a:buNone/>
            </a:pPr>
            <a:endParaRPr lang="en-GB" dirty="0"/>
          </a:p>
        </p:txBody>
      </p:sp>
    </p:spTree>
    <p:extLst>
      <p:ext uri="{BB962C8B-B14F-4D97-AF65-F5344CB8AC3E}">
        <p14:creationId xmlns:p14="http://schemas.microsoft.com/office/powerpoint/2010/main" val="57981091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Useful Information</a:t>
            </a:r>
          </a:p>
        </p:txBody>
      </p:sp>
      <p:sp>
        <p:nvSpPr>
          <p:cNvPr id="3" name="Content Placeholder 2"/>
          <p:cNvSpPr>
            <a:spLocks noGrp="1"/>
          </p:cNvSpPr>
          <p:nvPr>
            <p:ph idx="1"/>
          </p:nvPr>
        </p:nvSpPr>
        <p:spPr/>
        <p:txBody>
          <a:bodyPr/>
          <a:lstStyle/>
          <a:p>
            <a:r>
              <a:rPr lang="en-GB" sz="2800" dirty="0"/>
              <a:t>Assessment – </a:t>
            </a:r>
          </a:p>
          <a:p>
            <a:endParaRPr lang="en-GB" sz="2800" dirty="0"/>
          </a:p>
          <a:p>
            <a:pPr lvl="1"/>
            <a:r>
              <a:rPr lang="en-GB" sz="2400" dirty="0"/>
              <a:t>5</a:t>
            </a:r>
            <a:r>
              <a:rPr lang="en-GB" sz="2400" dirty="0" smtClean="0"/>
              <a:t>0</a:t>
            </a:r>
            <a:r>
              <a:rPr lang="en-GB" sz="2400" dirty="0"/>
              <a:t>% Practical (perform a practical exercise and 				produce a formal report)</a:t>
            </a:r>
            <a:endParaRPr lang="en-GB" sz="1800" dirty="0"/>
          </a:p>
          <a:p>
            <a:pPr lvl="1"/>
            <a:r>
              <a:rPr lang="en-GB" sz="2400" dirty="0"/>
              <a:t>5</a:t>
            </a:r>
            <a:r>
              <a:rPr lang="en-GB" sz="2400" dirty="0" smtClean="0"/>
              <a:t>0</a:t>
            </a:r>
            <a:r>
              <a:rPr lang="en-GB" sz="2400" dirty="0"/>
              <a:t>% Exam at end of summer term (May)</a:t>
            </a:r>
            <a:endParaRPr lang="en-GB" sz="2000" dirty="0"/>
          </a:p>
        </p:txBody>
      </p:sp>
    </p:spTree>
    <p:extLst>
      <p:ext uri="{BB962C8B-B14F-4D97-AF65-F5344CB8AC3E}">
        <p14:creationId xmlns:p14="http://schemas.microsoft.com/office/powerpoint/2010/main" val="83782908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Useful Information</a:t>
            </a:r>
          </a:p>
        </p:txBody>
      </p:sp>
      <p:sp>
        <p:nvSpPr>
          <p:cNvPr id="3" name="Content Placeholder 2"/>
          <p:cNvSpPr>
            <a:spLocks noGrp="1"/>
          </p:cNvSpPr>
          <p:nvPr>
            <p:ph idx="1"/>
          </p:nvPr>
        </p:nvSpPr>
        <p:spPr/>
        <p:txBody>
          <a:bodyPr/>
          <a:lstStyle/>
          <a:p>
            <a:r>
              <a:rPr lang="en-GB" dirty="0"/>
              <a:t>Lecture notes and slides on Moodle</a:t>
            </a:r>
          </a:p>
          <a:p>
            <a:endParaRPr lang="en-GB" dirty="0"/>
          </a:p>
          <a:p>
            <a:r>
              <a:rPr lang="en-GB" dirty="0"/>
              <a:t>Assignments on Moodle via Turn it in</a:t>
            </a:r>
          </a:p>
        </p:txBody>
      </p:sp>
    </p:spTree>
    <p:extLst>
      <p:ext uri="{BB962C8B-B14F-4D97-AF65-F5344CB8AC3E}">
        <p14:creationId xmlns:p14="http://schemas.microsoft.com/office/powerpoint/2010/main" val="17577288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Module Aim</a:t>
            </a:r>
            <a:endParaRPr lang="en-GB" dirty="0"/>
          </a:p>
        </p:txBody>
      </p:sp>
      <p:sp>
        <p:nvSpPr>
          <p:cNvPr id="3" name="Content Placeholder 2"/>
          <p:cNvSpPr>
            <a:spLocks noGrp="1"/>
          </p:cNvSpPr>
          <p:nvPr>
            <p:ph idx="1"/>
          </p:nvPr>
        </p:nvSpPr>
        <p:spPr/>
        <p:txBody>
          <a:bodyPr/>
          <a:lstStyle/>
          <a:p>
            <a:pPr marL="0" indent="0">
              <a:buNone/>
            </a:pPr>
            <a:r>
              <a:rPr lang="en-GB" dirty="0"/>
              <a:t>To understand the fundamental operation of common analogue and digital components and circuits.</a:t>
            </a:r>
          </a:p>
          <a:p>
            <a:endParaRPr lang="en-GB" dirty="0"/>
          </a:p>
        </p:txBody>
      </p:sp>
    </p:spTree>
    <p:extLst>
      <p:ext uri="{BB962C8B-B14F-4D97-AF65-F5344CB8AC3E}">
        <p14:creationId xmlns:p14="http://schemas.microsoft.com/office/powerpoint/2010/main" val="14759388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Topics</a:t>
            </a:r>
          </a:p>
        </p:txBody>
      </p:sp>
      <p:sp>
        <p:nvSpPr>
          <p:cNvPr id="3" name="Content Placeholder 2"/>
          <p:cNvSpPr>
            <a:spLocks noGrp="1"/>
          </p:cNvSpPr>
          <p:nvPr>
            <p:ph idx="1"/>
          </p:nvPr>
        </p:nvSpPr>
        <p:spPr>
          <a:xfrm>
            <a:off x="457200" y="1268760"/>
            <a:ext cx="8229600" cy="4248473"/>
          </a:xfrm>
        </p:spPr>
        <p:txBody>
          <a:bodyPr>
            <a:noAutofit/>
          </a:bodyPr>
          <a:lstStyle/>
          <a:p>
            <a:r>
              <a:rPr lang="en-US" sz="1600" dirty="0"/>
              <a:t>Definitions of current, voltage, resistance, power, ohm’s law</a:t>
            </a:r>
            <a:endParaRPr lang="en-GB" sz="1600" dirty="0"/>
          </a:p>
          <a:p>
            <a:r>
              <a:rPr lang="en-US" sz="1600" dirty="0"/>
              <a:t>Passive devices, resistors, capacitors, inductors.</a:t>
            </a:r>
            <a:endParaRPr lang="en-GB" sz="1600" dirty="0"/>
          </a:p>
          <a:p>
            <a:r>
              <a:rPr lang="en-US" sz="1600" dirty="0"/>
              <a:t>Semiconductor devices e.g. diodes, transistors etc.</a:t>
            </a:r>
            <a:endParaRPr lang="en-GB" sz="1600" dirty="0"/>
          </a:p>
          <a:p>
            <a:r>
              <a:rPr lang="en-US" sz="1600" dirty="0"/>
              <a:t>Basic  DC and AC theory, simple power supplies.</a:t>
            </a:r>
            <a:endParaRPr lang="en-GB" sz="1600" dirty="0"/>
          </a:p>
          <a:p>
            <a:r>
              <a:rPr lang="en-US" sz="1600" dirty="0"/>
              <a:t>Series and parallel circuits</a:t>
            </a:r>
            <a:endParaRPr lang="en-GB" sz="1600" dirty="0"/>
          </a:p>
          <a:p>
            <a:r>
              <a:rPr lang="en-US" sz="1600" dirty="0"/>
              <a:t>Commonly used ICs as building blocks, 555, 741, 7805 etc.</a:t>
            </a:r>
            <a:endParaRPr lang="en-GB" sz="1600" dirty="0"/>
          </a:p>
          <a:p>
            <a:r>
              <a:rPr lang="en-US" sz="1600" dirty="0"/>
              <a:t>Timing and clock circuits, RC, crystal oscillator modules etc.</a:t>
            </a:r>
            <a:endParaRPr lang="en-GB" sz="1600" dirty="0"/>
          </a:p>
          <a:p>
            <a:r>
              <a:rPr lang="en-US" sz="1600" dirty="0"/>
              <a:t>Passive filters</a:t>
            </a:r>
            <a:endParaRPr lang="en-GB" sz="1600" dirty="0"/>
          </a:p>
          <a:p>
            <a:r>
              <a:rPr lang="en-US" sz="1600" dirty="0"/>
              <a:t>Amplifier principles, frequency response curves , input and output impedance</a:t>
            </a:r>
            <a:endParaRPr lang="en-GB" sz="1600" dirty="0"/>
          </a:p>
          <a:p>
            <a:r>
              <a:rPr lang="en-US" sz="1600" dirty="0"/>
              <a:t>Op-amps, basic configurations</a:t>
            </a:r>
            <a:endParaRPr lang="en-GB" sz="1600" dirty="0"/>
          </a:p>
          <a:p>
            <a:r>
              <a:rPr lang="en-US" sz="1600" dirty="0" err="1"/>
              <a:t>Thevenin</a:t>
            </a:r>
            <a:r>
              <a:rPr lang="en-US" sz="1600" dirty="0"/>
              <a:t> equivalent circuits</a:t>
            </a:r>
            <a:endParaRPr lang="en-GB" sz="1600" dirty="0"/>
          </a:p>
          <a:p>
            <a:r>
              <a:rPr lang="en-US" sz="1600" dirty="0"/>
              <a:t>Electromagnetism</a:t>
            </a:r>
            <a:endParaRPr lang="en-GB" sz="1600" dirty="0"/>
          </a:p>
          <a:p>
            <a:r>
              <a:rPr lang="en-US" sz="1600" dirty="0"/>
              <a:t>Basic logic gates and configurations</a:t>
            </a:r>
            <a:r>
              <a:rPr lang="en-GB" sz="1600" dirty="0"/>
              <a:t>, </a:t>
            </a:r>
            <a:r>
              <a:rPr lang="en-US" sz="1600" dirty="0"/>
              <a:t>Boolean algebra</a:t>
            </a:r>
            <a:endParaRPr lang="en-GB" sz="1600" dirty="0"/>
          </a:p>
          <a:p>
            <a:r>
              <a:rPr lang="en-US" sz="1600" dirty="0"/>
              <a:t>Combinational logic applications</a:t>
            </a:r>
            <a:endParaRPr lang="en-GB" sz="2400" dirty="0"/>
          </a:p>
        </p:txBody>
      </p:sp>
    </p:spTree>
    <p:extLst>
      <p:ext uri="{BB962C8B-B14F-4D97-AF65-F5344CB8AC3E}">
        <p14:creationId xmlns:p14="http://schemas.microsoft.com/office/powerpoint/2010/main" val="36837452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Module Outcomes</a:t>
            </a:r>
          </a:p>
        </p:txBody>
      </p:sp>
      <p:sp>
        <p:nvSpPr>
          <p:cNvPr id="3" name="Content Placeholder 2"/>
          <p:cNvSpPr>
            <a:spLocks noGrp="1"/>
          </p:cNvSpPr>
          <p:nvPr>
            <p:ph idx="1"/>
          </p:nvPr>
        </p:nvSpPr>
        <p:spPr/>
        <p:txBody>
          <a:bodyPr>
            <a:normAutofit lnSpcReduction="10000"/>
          </a:bodyPr>
          <a:lstStyle/>
          <a:p>
            <a:pPr marL="0" indent="0">
              <a:buNone/>
            </a:pPr>
            <a:r>
              <a:rPr lang="en-GB" sz="2800" dirty="0"/>
              <a:t>Upon the successful completion of this module, the student should be able to:</a:t>
            </a:r>
          </a:p>
          <a:p>
            <a:pPr marL="514350" lvl="0" indent="-514350">
              <a:spcAft>
                <a:spcPts val="600"/>
              </a:spcAft>
              <a:buFont typeface="+mj-lt"/>
              <a:buAutoNum type="arabicPeriod"/>
            </a:pPr>
            <a:r>
              <a:rPr lang="en-GB" sz="2600" dirty="0"/>
              <a:t>Investigate and analyse basic analogue and digital electronic circuits encountered during the course.</a:t>
            </a:r>
          </a:p>
          <a:p>
            <a:pPr marL="514350" lvl="0" indent="-514350">
              <a:spcAft>
                <a:spcPts val="600"/>
              </a:spcAft>
              <a:buFont typeface="+mj-lt"/>
              <a:buAutoNum type="arabicPeriod"/>
            </a:pPr>
            <a:r>
              <a:rPr lang="en-GB" sz="2600" dirty="0"/>
              <a:t>Apply appropriate software techniques (e.g. Multisim / Proteus) to simulate basic circuits.</a:t>
            </a:r>
          </a:p>
          <a:p>
            <a:pPr marL="514350" lvl="0" indent="-514350">
              <a:spcAft>
                <a:spcPts val="600"/>
              </a:spcAft>
              <a:buFont typeface="+mj-lt"/>
              <a:buAutoNum type="arabicPeriod"/>
            </a:pPr>
            <a:r>
              <a:rPr lang="en-GB" sz="2600" dirty="0"/>
              <a:t>Perform practical exercises to deploy test equipment, perform measurements and present results.</a:t>
            </a:r>
          </a:p>
        </p:txBody>
      </p:sp>
    </p:spTree>
    <p:extLst>
      <p:ext uri="{BB962C8B-B14F-4D97-AF65-F5344CB8AC3E}">
        <p14:creationId xmlns:p14="http://schemas.microsoft.com/office/powerpoint/2010/main" val="2240949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smtClean="0"/>
              <a:t>Learning &amp; Teaching Strategy</a:t>
            </a:r>
            <a:endParaRPr lang="en-GB" dirty="0"/>
          </a:p>
        </p:txBody>
      </p:sp>
      <p:graphicFrame>
        <p:nvGraphicFramePr>
          <p:cNvPr id="8" name="Content Placeholder 7"/>
          <p:cNvGraphicFramePr>
            <a:graphicFrameLocks noGrp="1"/>
          </p:cNvGraphicFramePr>
          <p:nvPr>
            <p:ph idx="1"/>
            <p:extLst>
              <p:ext uri="{D42A27DB-BD31-4B8C-83A1-F6EECF244321}">
                <p14:modId xmlns:p14="http://schemas.microsoft.com/office/powerpoint/2010/main" val="751380726"/>
              </p:ext>
            </p:extLst>
          </p:nvPr>
        </p:nvGraphicFramePr>
        <p:xfrm>
          <a:off x="1223629" y="1916832"/>
          <a:ext cx="6696742" cy="2493273"/>
        </p:xfrm>
        <a:graphic>
          <a:graphicData uri="http://schemas.openxmlformats.org/drawingml/2006/table">
            <a:tbl>
              <a:tblPr firstRow="1" firstCol="1" bandRow="1"/>
              <a:tblGrid>
                <a:gridCol w="3151408">
                  <a:extLst>
                    <a:ext uri="{9D8B030D-6E8A-4147-A177-3AD203B41FA5}">
                      <a16:colId xmlns:a16="http://schemas.microsoft.com/office/drawing/2014/main" val="3761401701"/>
                    </a:ext>
                  </a:extLst>
                </a:gridCol>
                <a:gridCol w="1575704">
                  <a:extLst>
                    <a:ext uri="{9D8B030D-6E8A-4147-A177-3AD203B41FA5}">
                      <a16:colId xmlns:a16="http://schemas.microsoft.com/office/drawing/2014/main" val="562876279"/>
                    </a:ext>
                  </a:extLst>
                </a:gridCol>
                <a:gridCol w="1969630">
                  <a:extLst>
                    <a:ext uri="{9D8B030D-6E8A-4147-A177-3AD203B41FA5}">
                      <a16:colId xmlns:a16="http://schemas.microsoft.com/office/drawing/2014/main" val="3901680935"/>
                    </a:ext>
                  </a:extLst>
                </a:gridCol>
              </a:tblGrid>
              <a:tr h="275338">
                <a:tc>
                  <a:txBody>
                    <a:bodyPr/>
                    <a:lstStyle/>
                    <a:p>
                      <a:pPr>
                        <a:lnSpc>
                          <a:spcPct val="115000"/>
                        </a:lnSpc>
                        <a:spcAft>
                          <a:spcPts val="1000"/>
                        </a:spcAft>
                      </a:pPr>
                      <a:r>
                        <a:rPr lang="en-GB" sz="2400" b="1" dirty="0">
                          <a:effectLst/>
                          <a:latin typeface="Arial" panose="020B0604020202020204" pitchFamily="34" charset="0"/>
                          <a:ea typeface="Calibri" panose="020F0502020204030204" pitchFamily="34" charset="0"/>
                          <a:cs typeface="Times New Roman" panose="02020603050405020304" pitchFamily="18" charset="0"/>
                        </a:rPr>
                        <a:t>Activity type</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en-GB" sz="2400" b="1">
                          <a:effectLst/>
                          <a:latin typeface="Arial" panose="020B0604020202020204" pitchFamily="34" charset="0"/>
                          <a:ea typeface="Calibri" panose="020F0502020204030204" pitchFamily="34" charset="0"/>
                          <a:cs typeface="Times New Roman" panose="02020603050405020304" pitchFamily="18" charset="0"/>
                        </a:rPr>
                        <a:t>Hours</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en-GB" sz="2400" b="1">
                          <a:effectLst/>
                          <a:latin typeface="Arial" panose="020B0604020202020204" pitchFamily="34" charset="0"/>
                          <a:ea typeface="Calibri" panose="020F0502020204030204" pitchFamily="34" charset="0"/>
                          <a:cs typeface="Times New Roman" panose="02020603050405020304" pitchFamily="18" charset="0"/>
                        </a:rPr>
                        <a:t>Percentage</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95919922"/>
                  </a:ext>
                </a:extLst>
              </a:tr>
              <a:tr h="550675">
                <a:tc>
                  <a:txBody>
                    <a:bodyPr/>
                    <a:lstStyle/>
                    <a:p>
                      <a:pPr>
                        <a:lnSpc>
                          <a:spcPct val="115000"/>
                        </a:lnSpc>
                        <a:spcAft>
                          <a:spcPts val="1000"/>
                        </a:spcAft>
                      </a:pPr>
                      <a:r>
                        <a:rPr lang="en-GB" sz="2400" dirty="0">
                          <a:effectLst/>
                          <a:latin typeface="Arial" panose="020B0604020202020204" pitchFamily="34" charset="0"/>
                          <a:ea typeface="Calibri" panose="020F0502020204030204" pitchFamily="34" charset="0"/>
                          <a:cs typeface="Times New Roman" panose="02020603050405020304" pitchFamily="18" charset="0"/>
                        </a:rPr>
                        <a:t>Scheduled learning</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en-GB" sz="2400" dirty="0">
                          <a:effectLst/>
                          <a:latin typeface="Arial" panose="020B0604020202020204" pitchFamily="34" charset="0"/>
                          <a:ea typeface="Calibri" panose="020F0502020204030204" pitchFamily="34" charset="0"/>
                          <a:cs typeface="Times New Roman" panose="02020603050405020304" pitchFamily="18" charset="0"/>
                        </a:rPr>
                        <a:t>60</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en-GB" sz="2400">
                          <a:effectLst/>
                          <a:latin typeface="Arial" panose="020B0604020202020204" pitchFamily="34" charset="0"/>
                          <a:ea typeface="Calibri" panose="020F0502020204030204" pitchFamily="34" charset="0"/>
                          <a:cs typeface="Times New Roman" panose="02020603050405020304" pitchFamily="18" charset="0"/>
                        </a:rPr>
                        <a:t>30%</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43292558"/>
                  </a:ext>
                </a:extLst>
              </a:tr>
              <a:tr h="550675">
                <a:tc>
                  <a:txBody>
                    <a:bodyPr/>
                    <a:lstStyle/>
                    <a:p>
                      <a:pPr>
                        <a:lnSpc>
                          <a:spcPct val="115000"/>
                        </a:lnSpc>
                        <a:spcAft>
                          <a:spcPts val="1000"/>
                        </a:spcAft>
                      </a:pPr>
                      <a:r>
                        <a:rPr lang="en-GB" sz="2400">
                          <a:effectLst/>
                          <a:latin typeface="Arial" panose="020B0604020202020204" pitchFamily="34" charset="0"/>
                          <a:ea typeface="Calibri" panose="020F0502020204030204" pitchFamily="34" charset="0"/>
                          <a:cs typeface="Times New Roman" panose="02020603050405020304" pitchFamily="18" charset="0"/>
                        </a:rPr>
                        <a:t>Independent learning</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en-GB" sz="2400" dirty="0">
                          <a:effectLst/>
                          <a:latin typeface="Arial" panose="020B0604020202020204" pitchFamily="34" charset="0"/>
                          <a:ea typeface="Calibri" panose="020F0502020204030204" pitchFamily="34" charset="0"/>
                          <a:cs typeface="Times New Roman" panose="02020603050405020304" pitchFamily="18" charset="0"/>
                        </a:rPr>
                        <a:t>140</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en-GB" sz="2400" dirty="0">
                          <a:effectLst/>
                          <a:latin typeface="Arial" panose="020B0604020202020204" pitchFamily="34" charset="0"/>
                          <a:ea typeface="Calibri" panose="020F0502020204030204" pitchFamily="34" charset="0"/>
                          <a:cs typeface="Times New Roman" panose="02020603050405020304" pitchFamily="18" charset="0"/>
                        </a:rPr>
                        <a:t>70%</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42936618"/>
                  </a:ext>
                </a:extLst>
              </a:tr>
              <a:tr h="550675">
                <a:tc>
                  <a:txBody>
                    <a:bodyPr/>
                    <a:lstStyle/>
                    <a:p>
                      <a:pPr>
                        <a:lnSpc>
                          <a:spcPct val="115000"/>
                        </a:lnSpc>
                        <a:spcAft>
                          <a:spcPts val="1000"/>
                        </a:spcAft>
                      </a:pPr>
                      <a:r>
                        <a:rPr lang="en-GB" sz="2400">
                          <a:effectLst/>
                          <a:latin typeface="Arial" panose="020B0604020202020204" pitchFamily="34" charset="0"/>
                          <a:ea typeface="Calibri" panose="020F0502020204030204" pitchFamily="34" charset="0"/>
                          <a:cs typeface="Times New Roman" panose="02020603050405020304" pitchFamily="18" charset="0"/>
                        </a:rPr>
                        <a:t>Placement learning</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en-GB" sz="2400">
                          <a:effectLst/>
                          <a:latin typeface="Arial" panose="020B0604020202020204" pitchFamily="34" charset="0"/>
                          <a:ea typeface="Calibri" panose="020F0502020204030204" pitchFamily="34" charset="0"/>
                          <a:cs typeface="Times New Roman" panose="02020603050405020304" pitchFamily="18" charset="0"/>
                        </a:rPr>
                        <a:t>0</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en-GB" sz="2400" dirty="0">
                          <a:effectLst/>
                          <a:latin typeface="Arial" panose="020B0604020202020204" pitchFamily="34" charset="0"/>
                          <a:ea typeface="Calibri" panose="020F0502020204030204" pitchFamily="34" charset="0"/>
                          <a:cs typeface="Times New Roman" panose="02020603050405020304" pitchFamily="18" charset="0"/>
                        </a:rPr>
                        <a:t>0%</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853414008"/>
                  </a:ext>
                </a:extLst>
              </a:tr>
              <a:tr h="275338">
                <a:tc>
                  <a:txBody>
                    <a:bodyPr/>
                    <a:lstStyle/>
                    <a:p>
                      <a:pPr>
                        <a:lnSpc>
                          <a:spcPct val="115000"/>
                        </a:lnSpc>
                        <a:spcAft>
                          <a:spcPts val="1000"/>
                        </a:spcAft>
                      </a:pPr>
                      <a:r>
                        <a:rPr lang="en-GB" sz="2400" b="1">
                          <a:effectLst/>
                          <a:latin typeface="Arial" panose="020B0604020202020204" pitchFamily="34" charset="0"/>
                          <a:ea typeface="Calibri" panose="020F0502020204030204" pitchFamily="34" charset="0"/>
                          <a:cs typeface="Times New Roman" panose="02020603050405020304" pitchFamily="18" charset="0"/>
                        </a:rPr>
                        <a:t>TOTAL</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en-GB" sz="2400" b="1">
                          <a:effectLst/>
                          <a:latin typeface="Arial" panose="020B0604020202020204" pitchFamily="34" charset="0"/>
                          <a:ea typeface="Calibri" panose="020F0502020204030204" pitchFamily="34" charset="0"/>
                          <a:cs typeface="Times New Roman" panose="02020603050405020304" pitchFamily="18" charset="0"/>
                        </a:rPr>
                        <a:t>200</a:t>
                      </a:r>
                      <a:endParaRPr lang="en-GB" sz="24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en-GB" sz="2400" b="1" dirty="0">
                          <a:effectLst/>
                          <a:latin typeface="Arial" panose="020B0604020202020204" pitchFamily="34" charset="0"/>
                          <a:ea typeface="Calibri" panose="020F0502020204030204" pitchFamily="34" charset="0"/>
                          <a:cs typeface="Times New Roman" panose="02020603050405020304" pitchFamily="18" charset="0"/>
                        </a:rPr>
                        <a:t>100%</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05087823"/>
                  </a:ext>
                </a:extLst>
              </a:tr>
            </a:tbl>
          </a:graphicData>
        </a:graphic>
      </p:graphicFrame>
    </p:spTree>
    <p:extLst>
      <p:ext uri="{BB962C8B-B14F-4D97-AF65-F5344CB8AC3E}">
        <p14:creationId xmlns:p14="http://schemas.microsoft.com/office/powerpoint/2010/main" val="2549872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Reading List</a:t>
            </a:r>
            <a:endParaRPr lang="en-GB" dirty="0"/>
          </a:p>
        </p:txBody>
      </p:sp>
      <p:graphicFrame>
        <p:nvGraphicFramePr>
          <p:cNvPr id="5" name="Table 4"/>
          <p:cNvGraphicFramePr>
            <a:graphicFrameLocks noGrp="1"/>
          </p:cNvGraphicFramePr>
          <p:nvPr>
            <p:extLst>
              <p:ext uri="{D42A27DB-BD31-4B8C-83A1-F6EECF244321}">
                <p14:modId xmlns:p14="http://schemas.microsoft.com/office/powerpoint/2010/main" val="3647342647"/>
              </p:ext>
            </p:extLst>
          </p:nvPr>
        </p:nvGraphicFramePr>
        <p:xfrm>
          <a:off x="751576" y="1628800"/>
          <a:ext cx="7920880" cy="3528392"/>
        </p:xfrm>
        <a:graphic>
          <a:graphicData uri="http://schemas.openxmlformats.org/drawingml/2006/table">
            <a:tbl>
              <a:tblPr firstRow="1" firstCol="1" bandRow="1"/>
              <a:tblGrid>
                <a:gridCol w="7920880">
                  <a:extLst>
                    <a:ext uri="{9D8B030D-6E8A-4147-A177-3AD203B41FA5}">
                      <a16:colId xmlns:a16="http://schemas.microsoft.com/office/drawing/2014/main" val="3641464511"/>
                    </a:ext>
                  </a:extLst>
                </a:gridCol>
              </a:tblGrid>
              <a:tr h="1006430">
                <a:tc>
                  <a:txBody>
                    <a:bodyPr/>
                    <a:lstStyle/>
                    <a:p>
                      <a:pPr marL="342900" indent="-342900">
                        <a:lnSpc>
                          <a:spcPct val="115000"/>
                        </a:lnSpc>
                        <a:spcAft>
                          <a:spcPts val="1000"/>
                        </a:spcAft>
                        <a:buFont typeface="Arial" panose="020B0604020202020204" pitchFamily="34" charset="0"/>
                        <a:buChar char="•"/>
                        <a:tabLst>
                          <a:tab pos="457200" algn="l"/>
                          <a:tab pos="914400" algn="l"/>
                        </a:tabLst>
                      </a:pPr>
                      <a:r>
                        <a:rPr lang="en-GB" sz="24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Electrical and Electronic Principles and Technology, </a:t>
                      </a:r>
                      <a:r>
                        <a:rPr lang="en-GB" sz="2400" u="none" strike="noStrike"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John Bird</a:t>
                      </a:r>
                      <a:r>
                        <a:rPr lang="en-GB" sz="24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 Routledge; 6 edition (6 Mar. 2017)</a:t>
                      </a:r>
                      <a:endParaRPr lang="en-GB"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095312317"/>
                  </a:ext>
                </a:extLst>
              </a:tr>
              <a:tr h="1526364">
                <a:tc>
                  <a:txBody>
                    <a:bodyPr/>
                    <a:lstStyle/>
                    <a:p>
                      <a:pPr marL="342900" indent="-342900">
                        <a:lnSpc>
                          <a:spcPct val="115000"/>
                        </a:lnSpc>
                        <a:spcAft>
                          <a:spcPts val="1000"/>
                        </a:spcAft>
                        <a:buFont typeface="Arial" panose="020B0604020202020204" pitchFamily="34" charset="0"/>
                        <a:buChar char="•"/>
                        <a:tabLst>
                          <a:tab pos="457200" algn="l"/>
                          <a:tab pos="914400" algn="l"/>
                        </a:tabLst>
                      </a:pPr>
                      <a:r>
                        <a:rPr lang="en-GB" sz="24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Electronic and Electrical Engineering: Principles and Practice, Electronic, Lionel </a:t>
                      </a:r>
                      <a:r>
                        <a:rPr lang="en-GB" sz="2400" dirty="0" err="1">
                          <a:solidFill>
                            <a:schemeClr val="tx1"/>
                          </a:solidFill>
                          <a:effectLst/>
                          <a:latin typeface="Arial" panose="020B0604020202020204" pitchFamily="34" charset="0"/>
                          <a:ea typeface="Calibri" panose="020F0502020204030204" pitchFamily="34" charset="0"/>
                          <a:cs typeface="Times New Roman" panose="02020603050405020304" pitchFamily="18" charset="0"/>
                        </a:rPr>
                        <a:t>Warnes</a:t>
                      </a:r>
                      <a:r>
                        <a:rPr lang="en-GB" sz="24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 Palgrave Macmillan; </a:t>
                      </a:r>
                      <a:r>
                        <a:rPr lang="en-GB" sz="2400" dirty="0" smtClean="0">
                          <a:solidFill>
                            <a:schemeClr val="tx1"/>
                          </a:solidFill>
                          <a:effectLst/>
                          <a:latin typeface="Arial" panose="020B0604020202020204" pitchFamily="34" charset="0"/>
                          <a:ea typeface="Calibri" panose="020F0502020204030204" pitchFamily="34" charset="0"/>
                          <a:cs typeface="Times New Roman" panose="02020603050405020304" pitchFamily="18" charset="0"/>
                        </a:rPr>
                        <a:t>3</a:t>
                      </a:r>
                      <a:r>
                        <a:rPr lang="en-GB" sz="2400" baseline="30000" dirty="0" smtClean="0">
                          <a:solidFill>
                            <a:schemeClr val="tx1"/>
                          </a:solidFill>
                          <a:effectLst/>
                          <a:latin typeface="Arial" panose="020B0604020202020204" pitchFamily="34" charset="0"/>
                          <a:ea typeface="Calibri" panose="020F0502020204030204" pitchFamily="34" charset="0"/>
                          <a:cs typeface="Times New Roman" panose="02020603050405020304" pitchFamily="18" charset="0"/>
                        </a:rPr>
                        <a:t>rd</a:t>
                      </a:r>
                      <a:r>
                        <a:rPr lang="en-GB" sz="2400" baseline="0" dirty="0" smtClean="0">
                          <a:solidFill>
                            <a:schemeClr val="tx1"/>
                          </a:solidFill>
                          <a:effectLst/>
                          <a:latin typeface="Arial" panose="020B0604020202020204" pitchFamily="34" charset="0"/>
                          <a:ea typeface="Calibri" panose="020F0502020204030204" pitchFamily="34" charset="0"/>
                          <a:cs typeface="Times New Roman" panose="02020603050405020304" pitchFamily="18" charset="0"/>
                        </a:rPr>
                        <a:t> </a:t>
                      </a:r>
                      <a:r>
                        <a:rPr lang="en-GB" sz="2400" dirty="0" smtClean="0">
                          <a:solidFill>
                            <a:schemeClr val="tx1"/>
                          </a:solidFill>
                          <a:effectLst/>
                          <a:latin typeface="Arial" panose="020B0604020202020204" pitchFamily="34" charset="0"/>
                          <a:ea typeface="Calibri" panose="020F0502020204030204" pitchFamily="34" charset="0"/>
                          <a:cs typeface="Times New Roman" panose="02020603050405020304" pitchFamily="18" charset="0"/>
                        </a:rPr>
                        <a:t>Edition </a:t>
                      </a:r>
                      <a:r>
                        <a:rPr lang="en-GB" sz="2400" dirty="0">
                          <a:solidFill>
                            <a:schemeClr val="tx1"/>
                          </a:solidFill>
                          <a:effectLst/>
                          <a:latin typeface="Arial" panose="020B0604020202020204" pitchFamily="34" charset="0"/>
                          <a:ea typeface="Calibri" panose="020F0502020204030204" pitchFamily="34" charset="0"/>
                          <a:cs typeface="Times New Roman" panose="02020603050405020304" pitchFamily="18" charset="0"/>
                        </a:rPr>
                        <a:t>(13 Dec. 2002)</a:t>
                      </a:r>
                      <a:endParaRPr lang="en-GB" sz="2400" dirty="0">
                        <a:solidFill>
                          <a:schemeClr val="tx1"/>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135429522"/>
                  </a:ext>
                </a:extLst>
              </a:tr>
              <a:tr h="995598">
                <a:tc>
                  <a:txBody>
                    <a:bodyPr/>
                    <a:lstStyle/>
                    <a:p>
                      <a:pPr marL="342900" indent="-342900">
                        <a:lnSpc>
                          <a:spcPct val="115000"/>
                        </a:lnSpc>
                        <a:spcAft>
                          <a:spcPts val="1000"/>
                        </a:spcAft>
                        <a:buFont typeface="Arial" panose="020B0604020202020204" pitchFamily="34" charset="0"/>
                        <a:buChar char="•"/>
                        <a:tabLst>
                          <a:tab pos="457200" algn="l"/>
                          <a:tab pos="914400" algn="l"/>
                        </a:tabLst>
                      </a:pPr>
                      <a:r>
                        <a:rPr lang="en-GB" sz="2400" dirty="0" smtClean="0">
                          <a:solidFill>
                            <a:schemeClr val="tx1"/>
                          </a:solidFill>
                          <a:effectLst/>
                          <a:latin typeface="Arial" panose="020B0604020202020204" pitchFamily="34" charset="0"/>
                          <a:ea typeface="Calibri" panose="020F0502020204030204" pitchFamily="34" charset="0"/>
                          <a:cs typeface="Arial" panose="020B0604020202020204" pitchFamily="34" charset="0"/>
                        </a:rPr>
                        <a:t>The Art of Electronics, Paul Horowitz</a:t>
                      </a:r>
                      <a:r>
                        <a:rPr lang="en-GB" sz="2400" baseline="0" dirty="0" smtClean="0">
                          <a:solidFill>
                            <a:schemeClr val="tx1"/>
                          </a:solidFill>
                          <a:effectLst/>
                          <a:latin typeface="Arial" panose="020B0604020202020204" pitchFamily="34" charset="0"/>
                          <a:ea typeface="Calibri" panose="020F0502020204030204" pitchFamily="34" charset="0"/>
                          <a:cs typeface="Arial" panose="020B0604020202020204" pitchFamily="34" charset="0"/>
                        </a:rPr>
                        <a:t> and Winfield Hill, Cambridge University Press; 3</a:t>
                      </a:r>
                      <a:r>
                        <a:rPr lang="en-GB" sz="2400" baseline="30000" dirty="0" smtClean="0">
                          <a:solidFill>
                            <a:schemeClr val="tx1"/>
                          </a:solidFill>
                          <a:effectLst/>
                          <a:latin typeface="Arial" panose="020B0604020202020204" pitchFamily="34" charset="0"/>
                          <a:ea typeface="Calibri" panose="020F0502020204030204" pitchFamily="34" charset="0"/>
                          <a:cs typeface="Arial" panose="020B0604020202020204" pitchFamily="34" charset="0"/>
                        </a:rPr>
                        <a:t>rd</a:t>
                      </a:r>
                      <a:r>
                        <a:rPr lang="en-GB" sz="2400" baseline="0" dirty="0" smtClean="0">
                          <a:solidFill>
                            <a:schemeClr val="tx1"/>
                          </a:solidFill>
                          <a:effectLst/>
                          <a:latin typeface="Arial" panose="020B0604020202020204" pitchFamily="34" charset="0"/>
                          <a:ea typeface="Calibri" panose="020F0502020204030204" pitchFamily="34" charset="0"/>
                          <a:cs typeface="Arial" panose="020B0604020202020204" pitchFamily="34" charset="0"/>
                        </a:rPr>
                        <a:t> Edition (9 Apr. 2015)</a:t>
                      </a:r>
                      <a:endParaRPr lang="en-GB" sz="2400" dirty="0">
                        <a:solidFill>
                          <a:schemeClr val="tx1"/>
                        </a:solidFill>
                        <a:effectLst/>
                        <a:latin typeface="Arial" panose="020B0604020202020204" pitchFamily="34" charset="0"/>
                        <a:ea typeface="Calibri" panose="020F0502020204030204" pitchFamily="34" charset="0"/>
                        <a:cs typeface="Arial" panose="020B0604020202020204" pitchFamily="34" charset="0"/>
                      </a:endParaRPr>
                    </a:p>
                  </a:txBody>
                  <a:tcPr marL="68580" marR="68580" marT="0" marB="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2948404636"/>
                  </a:ext>
                </a:extLst>
              </a:tr>
            </a:tbl>
          </a:graphicData>
        </a:graphic>
      </p:graphicFrame>
    </p:spTree>
    <p:extLst>
      <p:ext uri="{BB962C8B-B14F-4D97-AF65-F5344CB8AC3E}">
        <p14:creationId xmlns:p14="http://schemas.microsoft.com/office/powerpoint/2010/main" val="17752710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a:t>Any Questions so far..?</a:t>
            </a:r>
          </a:p>
        </p:txBody>
      </p:sp>
    </p:spTree>
    <p:extLst>
      <p:ext uri="{BB962C8B-B14F-4D97-AF65-F5344CB8AC3E}">
        <p14:creationId xmlns:p14="http://schemas.microsoft.com/office/powerpoint/2010/main" val="17254222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4" name="Text Box 6"/>
          <p:cNvSpPr txBox="1">
            <a:spLocks noChangeArrowheads="1"/>
          </p:cNvSpPr>
          <p:nvPr/>
        </p:nvSpPr>
        <p:spPr bwMode="auto">
          <a:xfrm>
            <a:off x="375568" y="334744"/>
            <a:ext cx="8353425" cy="769441"/>
          </a:xfrm>
          <a:prstGeom prst="rect">
            <a:avLst/>
          </a:prstGeom>
          <a:noFill/>
          <a:ln w="9525">
            <a:noFill/>
            <a:miter lim="800000"/>
            <a:headEnd/>
            <a:tailEnd/>
          </a:ln>
          <a:effectLst/>
        </p:spPr>
        <p:txBody>
          <a:bodyPr>
            <a:spAutoFit/>
          </a:bodyPr>
          <a:lstStyle/>
          <a:p>
            <a:pPr algn="ctr">
              <a:spcBef>
                <a:spcPct val="50000"/>
              </a:spcBef>
            </a:pPr>
            <a:r>
              <a:rPr lang="en-GB" sz="4400" dirty="0">
                <a:latin typeface="+mj-lt"/>
              </a:rPr>
              <a:t>What Is Electricity?</a:t>
            </a:r>
            <a:endParaRPr lang="en-US" sz="4400" dirty="0">
              <a:latin typeface="+mj-lt"/>
            </a:endParaRPr>
          </a:p>
        </p:txBody>
      </p:sp>
      <p:sp>
        <p:nvSpPr>
          <p:cNvPr id="2055" name="Text Box 7"/>
          <p:cNvSpPr txBox="1">
            <a:spLocks noChangeArrowheads="1"/>
          </p:cNvSpPr>
          <p:nvPr/>
        </p:nvSpPr>
        <p:spPr bwMode="auto">
          <a:xfrm>
            <a:off x="250825" y="981075"/>
            <a:ext cx="8569325" cy="4401205"/>
          </a:xfrm>
          <a:prstGeom prst="rect">
            <a:avLst/>
          </a:prstGeom>
          <a:noFill/>
          <a:ln w="9525">
            <a:noFill/>
            <a:miter lim="800000"/>
            <a:headEnd/>
            <a:tailEnd/>
          </a:ln>
          <a:effectLst/>
        </p:spPr>
        <p:txBody>
          <a:bodyPr>
            <a:spAutoFit/>
          </a:bodyPr>
          <a:lstStyle/>
          <a:p>
            <a:r>
              <a:rPr lang="en-GB" sz="2000" dirty="0"/>
              <a:t>Various definitions…</a:t>
            </a:r>
          </a:p>
          <a:p>
            <a:endParaRPr lang="en-GB" sz="2000" dirty="0"/>
          </a:p>
          <a:p>
            <a:r>
              <a:rPr lang="en-GB" sz="2000" dirty="0"/>
              <a:t>Reader’s Digest Universal Dictionary:</a:t>
            </a:r>
          </a:p>
          <a:p>
            <a:pPr lvl="1"/>
            <a:r>
              <a:rPr lang="en-GB" sz="2000" i="1" dirty="0">
                <a:solidFill>
                  <a:schemeClr val="tx2"/>
                </a:solidFill>
              </a:rPr>
              <a:t>“A class of phenomena arising from the existence and interaction of positively and negatively charged particles.”</a:t>
            </a:r>
          </a:p>
          <a:p>
            <a:endParaRPr lang="en-GB" sz="2000" dirty="0">
              <a:solidFill>
                <a:srgbClr val="FF3300"/>
              </a:solidFill>
              <a:effectLst>
                <a:outerShdw blurRad="38100" dist="38100" dir="2700000" algn="tl">
                  <a:srgbClr val="000000"/>
                </a:outerShdw>
              </a:effectLst>
            </a:endParaRPr>
          </a:p>
          <a:p>
            <a:r>
              <a:rPr lang="en-GB" sz="2000" dirty="0"/>
              <a:t>Cambridge University Press On-line Dictionary.</a:t>
            </a:r>
          </a:p>
          <a:p>
            <a:pPr lvl="1"/>
            <a:r>
              <a:rPr lang="en-GB" sz="2000" i="1" dirty="0">
                <a:solidFill>
                  <a:schemeClr val="tx2"/>
                </a:solidFill>
              </a:rPr>
              <a:t>“A  form of energy, produced in various ways, which provides power to devices that create light, heat, etc.”</a:t>
            </a:r>
          </a:p>
          <a:p>
            <a:endParaRPr lang="en-GB" sz="2000" dirty="0">
              <a:solidFill>
                <a:srgbClr val="FF3300"/>
              </a:solidFill>
              <a:effectLst>
                <a:outerShdw blurRad="38100" dist="38100" dir="2700000" algn="tl">
                  <a:srgbClr val="000000"/>
                </a:outerShdw>
              </a:effectLst>
            </a:endParaRPr>
          </a:p>
          <a:p>
            <a:r>
              <a:rPr lang="en-GB" sz="2000" dirty="0"/>
              <a:t>Compact Oxford English Dictionary</a:t>
            </a:r>
          </a:p>
          <a:p>
            <a:pPr lvl="1"/>
            <a:r>
              <a:rPr lang="en-GB" sz="2000" i="1" dirty="0">
                <a:solidFill>
                  <a:schemeClr val="tx2"/>
                </a:solidFill>
              </a:rPr>
              <a:t>“A form of energy resulting from the existence of charged particles (such as electrons or protons), either statically as an accumulation of charge or dynamically as a current.”</a:t>
            </a:r>
            <a:endParaRPr lang="en-US" sz="2000" i="1" dirty="0">
              <a:solidFill>
                <a:schemeClr val="tx2"/>
              </a:solidFill>
            </a:endParaRPr>
          </a:p>
        </p:txBody>
      </p:sp>
    </p:spTree>
    <p:extLst>
      <p:ext uri="{BB962C8B-B14F-4D97-AF65-F5344CB8AC3E}">
        <p14:creationId xmlns:p14="http://schemas.microsoft.com/office/powerpoint/2010/main" val="394724961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6"/>
          <p:cNvSpPr txBox="1">
            <a:spLocks noChangeArrowheads="1"/>
          </p:cNvSpPr>
          <p:nvPr/>
        </p:nvSpPr>
        <p:spPr bwMode="auto">
          <a:xfrm>
            <a:off x="375568" y="334744"/>
            <a:ext cx="8353425" cy="830997"/>
          </a:xfrm>
          <a:prstGeom prst="rect">
            <a:avLst/>
          </a:prstGeom>
          <a:noFill/>
          <a:ln w="9525">
            <a:noFill/>
            <a:miter lim="800000"/>
            <a:headEnd/>
            <a:tailEnd/>
          </a:ln>
          <a:effectLst/>
        </p:spPr>
        <p:txBody>
          <a:bodyPr>
            <a:spAutoFit/>
          </a:bodyPr>
          <a:lstStyle/>
          <a:p>
            <a:pPr algn="ctr">
              <a:spcBef>
                <a:spcPct val="50000"/>
              </a:spcBef>
            </a:pPr>
            <a:r>
              <a:rPr lang="en-GB" sz="4800" dirty="0">
                <a:latin typeface="+mj-lt"/>
              </a:rPr>
              <a:t>What Is Electricity?</a:t>
            </a:r>
            <a:endParaRPr lang="en-US" sz="4800" dirty="0">
              <a:latin typeface="+mj-lt"/>
            </a:endParaRPr>
          </a:p>
        </p:txBody>
      </p:sp>
      <p:sp>
        <p:nvSpPr>
          <p:cNvPr id="5" name="Content Placeholder 4"/>
          <p:cNvSpPr>
            <a:spLocks noGrp="1"/>
          </p:cNvSpPr>
          <p:nvPr>
            <p:ph idx="1"/>
          </p:nvPr>
        </p:nvSpPr>
        <p:spPr/>
        <p:txBody>
          <a:bodyPr>
            <a:normAutofit/>
          </a:bodyPr>
          <a:lstStyle/>
          <a:p>
            <a:pPr marL="0" indent="0">
              <a:buNone/>
            </a:pPr>
            <a:r>
              <a:rPr lang="en-US" sz="2400" dirty="0"/>
              <a:t>Wikipedia:</a:t>
            </a:r>
            <a:endParaRPr lang="en-US" sz="1600" i="1" dirty="0"/>
          </a:p>
          <a:p>
            <a:pPr marL="400050" lvl="1" indent="0">
              <a:buNone/>
            </a:pPr>
            <a:r>
              <a:rPr lang="en-US" sz="2000" i="1" dirty="0">
                <a:solidFill>
                  <a:schemeClr val="tx2"/>
                </a:solidFill>
              </a:rPr>
              <a:t>“'Electricity' is the term the early scientists used when they were actually referring to 'charge'. “</a:t>
            </a:r>
          </a:p>
          <a:p>
            <a:pPr marL="0" indent="0">
              <a:buNone/>
            </a:pPr>
            <a:endParaRPr lang="en-US" sz="1800" i="1" dirty="0">
              <a:solidFill>
                <a:srgbClr val="FF3300"/>
              </a:solidFill>
            </a:endParaRPr>
          </a:p>
          <a:p>
            <a:pPr marL="400050" lvl="1" indent="0">
              <a:buNone/>
            </a:pPr>
            <a:r>
              <a:rPr lang="en-US" sz="2000" i="1" dirty="0">
                <a:solidFill>
                  <a:schemeClr val="tx2"/>
                </a:solidFill>
              </a:rPr>
              <a:t>“Present usage of the term 'electricity' has become confused. In addition to the </a:t>
            </a:r>
            <a:r>
              <a:rPr lang="en-US" sz="2000" i="1" dirty="0">
                <a:solidFill>
                  <a:srgbClr val="FF0000"/>
                </a:solidFill>
              </a:rPr>
              <a:t>electric charge </a:t>
            </a:r>
            <a:r>
              <a:rPr lang="en-US" sz="2000" i="1" dirty="0">
                <a:solidFill>
                  <a:schemeClr val="tx2"/>
                </a:solidFill>
              </a:rPr>
              <a:t>definition, the word electricity has several popular definitions which are contradictory.”</a:t>
            </a:r>
          </a:p>
          <a:p>
            <a:pPr marL="0" indent="0">
              <a:buNone/>
            </a:pPr>
            <a:endParaRPr lang="en-GB" sz="1600" dirty="0"/>
          </a:p>
        </p:txBody>
      </p:sp>
    </p:spTree>
    <p:extLst>
      <p:ext uri="{BB962C8B-B14F-4D97-AF65-F5344CB8AC3E}">
        <p14:creationId xmlns:p14="http://schemas.microsoft.com/office/powerpoint/2010/main" val="28162918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642910" y="1214422"/>
            <a:ext cx="8286808" cy="2862322"/>
          </a:xfrm>
          <a:prstGeom prst="rect">
            <a:avLst/>
          </a:prstGeom>
        </p:spPr>
        <p:txBody>
          <a:bodyPr wrap="square">
            <a:spAutoFit/>
          </a:bodyPr>
          <a:lstStyle/>
          <a:p>
            <a:r>
              <a:rPr lang="en-US" sz="2000" dirty="0"/>
              <a:t>Many sources say that "electricity" is the quantity of electrical energy measured in joules or kilowatt-hours. </a:t>
            </a:r>
          </a:p>
          <a:p>
            <a:endParaRPr lang="en-US" sz="2000" dirty="0"/>
          </a:p>
          <a:p>
            <a:r>
              <a:rPr lang="en-US" sz="2000" dirty="0"/>
              <a:t>Other sources call it the motion of charges within a conductor, and they measure the quantity of electricity in terms of </a:t>
            </a:r>
            <a:r>
              <a:rPr lang="en-US" sz="2000" dirty="0">
                <a:solidFill>
                  <a:srgbClr val="FF0000"/>
                </a:solidFill>
              </a:rPr>
              <a:t>amperes</a:t>
            </a:r>
            <a:r>
              <a:rPr lang="en-US" sz="2000" dirty="0"/>
              <a:t>. </a:t>
            </a:r>
          </a:p>
          <a:p>
            <a:endParaRPr lang="en-US" sz="2000" dirty="0"/>
          </a:p>
          <a:p>
            <a:r>
              <a:rPr lang="en-US" sz="2000" dirty="0"/>
              <a:t>It is advisable to be cautious when interpreting the term "electricity" in place of the more precise terms electric charge, electric current, electrical energy, etc.</a:t>
            </a:r>
          </a:p>
        </p:txBody>
      </p:sp>
      <p:sp>
        <p:nvSpPr>
          <p:cNvPr id="4" name="Text Box 6"/>
          <p:cNvSpPr txBox="1">
            <a:spLocks noChangeArrowheads="1"/>
          </p:cNvSpPr>
          <p:nvPr/>
        </p:nvSpPr>
        <p:spPr bwMode="auto">
          <a:xfrm>
            <a:off x="375568" y="334744"/>
            <a:ext cx="8353425" cy="830997"/>
          </a:xfrm>
          <a:prstGeom prst="rect">
            <a:avLst/>
          </a:prstGeom>
          <a:noFill/>
          <a:ln w="9525">
            <a:noFill/>
            <a:miter lim="800000"/>
            <a:headEnd/>
            <a:tailEnd/>
          </a:ln>
          <a:effectLst/>
        </p:spPr>
        <p:txBody>
          <a:bodyPr>
            <a:spAutoFit/>
          </a:bodyPr>
          <a:lstStyle/>
          <a:p>
            <a:pPr algn="ctr">
              <a:spcBef>
                <a:spcPct val="50000"/>
              </a:spcBef>
            </a:pPr>
            <a:r>
              <a:rPr lang="en-GB" sz="4800" dirty="0">
                <a:latin typeface="+mj-lt"/>
              </a:rPr>
              <a:t>What Is Electricity?</a:t>
            </a:r>
            <a:endParaRPr lang="en-US" sz="4800" dirty="0">
              <a:latin typeface="+mj-lt"/>
            </a:endParaRPr>
          </a:p>
        </p:txBody>
      </p:sp>
    </p:spTree>
    <p:extLst>
      <p:ext uri="{BB962C8B-B14F-4D97-AF65-F5344CB8AC3E}">
        <p14:creationId xmlns:p14="http://schemas.microsoft.com/office/powerpoint/2010/main" val="426332886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Image may contain: sky, cloud and outdoor">
            <a:extLst>
              <a:ext uri="{FF2B5EF4-FFF2-40B4-BE49-F238E27FC236}">
                <a16:creationId xmlns:a16="http://schemas.microsoft.com/office/drawing/2014/main" id="{62EA0596-1F2E-49A7-9DAC-50719556C84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6716" b="9394"/>
          <a:stretch/>
        </p:blipFill>
        <p:spPr bwMode="auto">
          <a:xfrm>
            <a:off x="107504" y="188640"/>
            <a:ext cx="8946740" cy="5002277"/>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619075B0-8D49-44C1-A971-4D1522DD5F90}"/>
              </a:ext>
            </a:extLst>
          </p:cNvPr>
          <p:cNvSpPr txBox="1"/>
          <p:nvPr/>
        </p:nvSpPr>
        <p:spPr>
          <a:xfrm>
            <a:off x="278650" y="5190917"/>
            <a:ext cx="8586700" cy="369332"/>
          </a:xfrm>
          <a:prstGeom prst="rect">
            <a:avLst/>
          </a:prstGeom>
          <a:noFill/>
        </p:spPr>
        <p:txBody>
          <a:bodyPr wrap="square" rtlCol="0">
            <a:spAutoFit/>
          </a:bodyPr>
          <a:lstStyle/>
          <a:p>
            <a:pPr algn="ctr"/>
            <a:r>
              <a:rPr lang="en-GB" dirty="0"/>
              <a:t>Lightning over Swansea bay. This discharge is probably about 100 MV and </a:t>
            </a:r>
            <a:r>
              <a:rPr lang="en-GB" dirty="0" smtClean="0"/>
              <a:t>30 kA</a:t>
            </a:r>
            <a:endParaRPr lang="en-GB" dirty="0"/>
          </a:p>
        </p:txBody>
      </p:sp>
    </p:spTree>
    <p:extLst>
      <p:ext uri="{BB962C8B-B14F-4D97-AF65-F5344CB8AC3E}">
        <p14:creationId xmlns:p14="http://schemas.microsoft.com/office/powerpoint/2010/main" val="117089001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What Is Energy?</a:t>
            </a:r>
          </a:p>
        </p:txBody>
      </p:sp>
      <p:sp>
        <p:nvSpPr>
          <p:cNvPr id="3" name="Content Placeholder 2"/>
          <p:cNvSpPr>
            <a:spLocks noGrp="1"/>
          </p:cNvSpPr>
          <p:nvPr>
            <p:ph idx="1"/>
          </p:nvPr>
        </p:nvSpPr>
        <p:spPr/>
        <p:txBody>
          <a:bodyPr>
            <a:normAutofit/>
          </a:bodyPr>
          <a:lstStyle/>
          <a:p>
            <a:pPr marL="0" indent="0">
              <a:buNone/>
            </a:pPr>
            <a:r>
              <a:rPr lang="en-GB" sz="2000" dirty="0"/>
              <a:t>Reader’s Digest Universal Dictionary:</a:t>
            </a:r>
          </a:p>
          <a:p>
            <a:pPr marL="400050" lvl="1" indent="0">
              <a:buNone/>
            </a:pPr>
            <a:r>
              <a:rPr lang="en-GB" sz="1600" i="1" dirty="0">
                <a:solidFill>
                  <a:schemeClr val="tx2"/>
                </a:solidFill>
              </a:rPr>
              <a:t>“The work that a physical system is capable of doing in changing from its actual state to a specific reference state….”</a:t>
            </a:r>
          </a:p>
          <a:p>
            <a:pPr marL="0" indent="0">
              <a:buNone/>
            </a:pPr>
            <a:endParaRPr lang="en-GB" sz="2000" dirty="0">
              <a:effectLst>
                <a:outerShdw blurRad="38100" dist="38100" dir="2700000" algn="tl">
                  <a:srgbClr val="000000"/>
                </a:outerShdw>
              </a:effectLst>
            </a:endParaRPr>
          </a:p>
          <a:p>
            <a:pPr marL="0" indent="0">
              <a:buNone/>
            </a:pPr>
            <a:r>
              <a:rPr lang="en-GB" sz="2000" dirty="0"/>
              <a:t>Dictionary.reference.com:</a:t>
            </a:r>
          </a:p>
          <a:p>
            <a:pPr marL="400050" lvl="1" indent="0">
              <a:buNone/>
            </a:pPr>
            <a:r>
              <a:rPr lang="en-GB" sz="1600" i="1" dirty="0">
                <a:solidFill>
                  <a:schemeClr val="tx2"/>
                </a:solidFill>
              </a:rPr>
              <a:t>“The capacity of a physical system to do work.”</a:t>
            </a:r>
          </a:p>
          <a:p>
            <a:pPr marL="0" indent="0">
              <a:buNone/>
            </a:pPr>
            <a:endParaRPr lang="en-GB" sz="2000" dirty="0"/>
          </a:p>
          <a:p>
            <a:pPr marL="0" indent="0">
              <a:buNone/>
            </a:pPr>
            <a:r>
              <a:rPr lang="en-GB" sz="2000" dirty="0"/>
              <a:t>Thefreedictionary.com:</a:t>
            </a:r>
          </a:p>
          <a:p>
            <a:pPr marL="400050" lvl="1" indent="0">
              <a:buNone/>
            </a:pPr>
            <a:r>
              <a:rPr lang="en-GB" sz="1600" i="1" dirty="0">
                <a:solidFill>
                  <a:schemeClr val="tx2"/>
                </a:solidFill>
              </a:rPr>
              <a:t>“A source of usable power, such as petroleum or coal.</a:t>
            </a:r>
          </a:p>
          <a:p>
            <a:pPr marL="400050" lvl="1" indent="0">
              <a:buNone/>
            </a:pPr>
            <a:r>
              <a:rPr lang="en-GB" sz="1600" i="1" dirty="0">
                <a:solidFill>
                  <a:schemeClr val="tx2"/>
                </a:solidFill>
              </a:rPr>
              <a:t>Principle of conservation of energy.”</a:t>
            </a:r>
          </a:p>
          <a:p>
            <a:endParaRPr lang="en-GB" sz="2000" dirty="0"/>
          </a:p>
        </p:txBody>
      </p:sp>
      <p:sp>
        <p:nvSpPr>
          <p:cNvPr id="4" name="Footer Placeholder 2"/>
          <p:cNvSpPr>
            <a:spLocks noGrp="1"/>
          </p:cNvSpPr>
          <p:nvPr>
            <p:ph type="ftr" sz="quarter" idx="11"/>
          </p:nvPr>
        </p:nvSpPr>
        <p:spPr>
          <a:prstGeom prst="rect">
            <a:avLst/>
          </a:prstGeom>
        </p:spPr>
        <p:txBody>
          <a:bodyPr/>
          <a:lstStyle/>
          <a:p>
            <a:r>
              <a:rPr lang="en-US"/>
              <a:t>What is Electricity</a:t>
            </a:r>
          </a:p>
        </p:txBody>
      </p:sp>
    </p:spTree>
    <p:extLst>
      <p:ext uri="{BB962C8B-B14F-4D97-AF65-F5344CB8AC3E}">
        <p14:creationId xmlns:p14="http://schemas.microsoft.com/office/powerpoint/2010/main" val="393010606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Conservation of Energy</a:t>
            </a:r>
          </a:p>
        </p:txBody>
      </p:sp>
      <p:sp>
        <p:nvSpPr>
          <p:cNvPr id="3" name="Content Placeholder 2"/>
          <p:cNvSpPr>
            <a:spLocks noGrp="1"/>
          </p:cNvSpPr>
          <p:nvPr>
            <p:ph idx="1"/>
          </p:nvPr>
        </p:nvSpPr>
        <p:spPr/>
        <p:txBody>
          <a:bodyPr>
            <a:normAutofit fontScale="85000" lnSpcReduction="20000"/>
          </a:bodyPr>
          <a:lstStyle/>
          <a:p>
            <a:pPr marL="0" indent="0">
              <a:buNone/>
            </a:pPr>
            <a:r>
              <a:rPr lang="en-GB" dirty="0"/>
              <a:t>The </a:t>
            </a:r>
            <a:r>
              <a:rPr lang="en-GB" dirty="0">
                <a:solidFill>
                  <a:schemeClr val="tx2"/>
                </a:solidFill>
              </a:rPr>
              <a:t>PRINCIPLE OF CONSERVATION OF ENERGY </a:t>
            </a:r>
            <a:r>
              <a:rPr lang="en-GB" dirty="0"/>
              <a:t>states that:</a:t>
            </a:r>
          </a:p>
          <a:p>
            <a:pPr marL="0" indent="0">
              <a:buNone/>
            </a:pPr>
            <a:endParaRPr lang="en-GB" b="1" dirty="0"/>
          </a:p>
          <a:p>
            <a:pPr marL="400050" lvl="1" indent="0">
              <a:buNone/>
            </a:pPr>
            <a:r>
              <a:rPr lang="en-GB" i="1" dirty="0">
                <a:solidFill>
                  <a:schemeClr val="tx2"/>
                </a:solidFill>
              </a:rPr>
              <a:t>“Energy can neither be created or destroyed, it can only be converted from one form into another.”</a:t>
            </a:r>
          </a:p>
          <a:p>
            <a:pPr marL="0" indent="0">
              <a:buNone/>
            </a:pPr>
            <a:endParaRPr lang="en-GB" b="1" dirty="0">
              <a:solidFill>
                <a:srgbClr val="FF3300"/>
              </a:solidFill>
              <a:effectLst>
                <a:outerShdw blurRad="38100" dist="38100" dir="2700000" algn="tl">
                  <a:srgbClr val="000000"/>
                </a:outerShdw>
              </a:effectLst>
            </a:endParaRPr>
          </a:p>
          <a:p>
            <a:pPr marL="0" indent="0">
              <a:buNone/>
            </a:pPr>
            <a:r>
              <a:rPr lang="en-GB" dirty="0"/>
              <a:t>Example of different types of energy are electrical, sound, light , mechanical and heat.</a:t>
            </a:r>
          </a:p>
          <a:p>
            <a:pPr marL="0" indent="0">
              <a:buNone/>
            </a:pPr>
            <a:endParaRPr lang="en-GB" dirty="0"/>
          </a:p>
          <a:p>
            <a:pPr marL="0" indent="0">
              <a:buNone/>
            </a:pPr>
            <a:r>
              <a:rPr lang="en-GB" dirty="0"/>
              <a:t>Energy is measured in units of the  joule ( J ).</a:t>
            </a:r>
            <a:endParaRPr lang="en-US" dirty="0"/>
          </a:p>
          <a:p>
            <a:endParaRPr lang="en-GB" dirty="0"/>
          </a:p>
        </p:txBody>
      </p:sp>
    </p:spTree>
    <p:extLst>
      <p:ext uri="{BB962C8B-B14F-4D97-AF65-F5344CB8AC3E}">
        <p14:creationId xmlns:p14="http://schemas.microsoft.com/office/powerpoint/2010/main" val="204978388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is Power?</a:t>
            </a:r>
          </a:p>
        </p:txBody>
      </p:sp>
      <p:sp>
        <p:nvSpPr>
          <p:cNvPr id="3" name="Content Placeholder 2"/>
          <p:cNvSpPr>
            <a:spLocks noGrp="1"/>
          </p:cNvSpPr>
          <p:nvPr>
            <p:ph idx="1"/>
          </p:nvPr>
        </p:nvSpPr>
        <p:spPr/>
        <p:txBody>
          <a:bodyPr>
            <a:normAutofit fontScale="77500" lnSpcReduction="20000"/>
          </a:bodyPr>
          <a:lstStyle/>
          <a:p>
            <a:pPr marL="0" indent="0">
              <a:buNone/>
            </a:pPr>
            <a:r>
              <a:rPr lang="en-GB" dirty="0"/>
              <a:t>Power is defined as </a:t>
            </a:r>
            <a:r>
              <a:rPr lang="en-GB" dirty="0">
                <a:solidFill>
                  <a:schemeClr val="tx2"/>
                </a:solidFill>
              </a:rPr>
              <a:t>“</a:t>
            </a:r>
            <a:r>
              <a:rPr lang="en-GB" i="1" dirty="0">
                <a:solidFill>
                  <a:schemeClr val="tx2"/>
                </a:solidFill>
              </a:rPr>
              <a:t>the rate of doing work</a:t>
            </a:r>
            <a:r>
              <a:rPr lang="en-GB" dirty="0">
                <a:solidFill>
                  <a:schemeClr val="tx2"/>
                </a:solidFill>
              </a:rPr>
              <a:t>” </a:t>
            </a:r>
            <a:r>
              <a:rPr lang="en-GB" dirty="0"/>
              <a:t>i.e. it is the rate of usage of joules. The unit is joules/sec (J/s) and is more commonly called the “watt” (W). Where 1 W = 1 J/s.</a:t>
            </a:r>
          </a:p>
          <a:p>
            <a:pPr marL="0" indent="0">
              <a:buNone/>
            </a:pPr>
            <a:endParaRPr lang="en-GB" dirty="0"/>
          </a:p>
          <a:p>
            <a:pPr marL="0" indent="0">
              <a:buNone/>
            </a:pPr>
            <a:r>
              <a:rPr lang="en-GB" dirty="0"/>
              <a:t>Imagine a joule as a packet of energy, the quicker we use up these packets of energy then the greater the power consumed.</a:t>
            </a:r>
          </a:p>
          <a:p>
            <a:pPr marL="0" indent="0">
              <a:buNone/>
            </a:pPr>
            <a:endParaRPr lang="en-GB" dirty="0"/>
          </a:p>
          <a:p>
            <a:pPr marL="0" indent="0">
              <a:buNone/>
            </a:pPr>
            <a:r>
              <a:rPr lang="en-GB" dirty="0"/>
              <a:t>Alternatively the more joules per second we use the greater the power dissipated ( used up ).</a:t>
            </a:r>
            <a:endParaRPr lang="en-US" dirty="0"/>
          </a:p>
          <a:p>
            <a:endParaRPr lang="en-GB" dirty="0"/>
          </a:p>
        </p:txBody>
      </p:sp>
    </p:spTree>
    <p:extLst>
      <p:ext uri="{BB962C8B-B14F-4D97-AF65-F5344CB8AC3E}">
        <p14:creationId xmlns:p14="http://schemas.microsoft.com/office/powerpoint/2010/main" val="32445773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Some Definitions</a:t>
            </a:r>
          </a:p>
        </p:txBody>
      </p:sp>
      <p:sp>
        <p:nvSpPr>
          <p:cNvPr id="3" name="Content Placeholder 2"/>
          <p:cNvSpPr>
            <a:spLocks noGrp="1"/>
          </p:cNvSpPr>
          <p:nvPr>
            <p:ph idx="1"/>
          </p:nvPr>
        </p:nvSpPr>
        <p:spPr/>
        <p:txBody>
          <a:bodyPr>
            <a:normAutofit fontScale="92500" lnSpcReduction="20000"/>
          </a:bodyPr>
          <a:lstStyle/>
          <a:p>
            <a:r>
              <a:rPr lang="en-GB" dirty="0"/>
              <a:t>Current – flow of electric charge in a circuit. Measured in Amps (A)</a:t>
            </a:r>
          </a:p>
          <a:p>
            <a:r>
              <a:rPr lang="en-GB" dirty="0"/>
              <a:t>Voltage – electric potential or </a:t>
            </a:r>
            <a:r>
              <a:rPr lang="en-GB" i="1" dirty="0"/>
              <a:t>“electric pressure”.  </a:t>
            </a:r>
            <a:r>
              <a:rPr lang="en-GB" dirty="0"/>
              <a:t>Measured in Volts (V)</a:t>
            </a:r>
          </a:p>
          <a:p>
            <a:r>
              <a:rPr lang="en-GB" dirty="0"/>
              <a:t>Resistance – how difficult it is to pass electric current.  Measured in Ohms (</a:t>
            </a:r>
            <a:r>
              <a:rPr lang="el-GR" dirty="0"/>
              <a:t>Ω</a:t>
            </a:r>
            <a:r>
              <a:rPr lang="en-GB" dirty="0"/>
              <a:t>)</a:t>
            </a:r>
          </a:p>
          <a:p>
            <a:r>
              <a:rPr lang="en-GB" dirty="0"/>
              <a:t>Power – rate at which electrical energy is transferred by a circuit. Measured in Watts (W)</a:t>
            </a:r>
          </a:p>
        </p:txBody>
      </p:sp>
    </p:spTree>
    <p:extLst>
      <p:ext uri="{BB962C8B-B14F-4D97-AF65-F5344CB8AC3E}">
        <p14:creationId xmlns:p14="http://schemas.microsoft.com/office/powerpoint/2010/main" val="11465221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Powers of 10</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672500420"/>
              </p:ext>
            </p:extLst>
          </p:nvPr>
        </p:nvGraphicFramePr>
        <p:xfrm>
          <a:off x="467544" y="1412776"/>
          <a:ext cx="8229600" cy="4166235"/>
        </p:xfrm>
        <a:graphic>
          <a:graphicData uri="http://schemas.openxmlformats.org/drawingml/2006/table">
            <a:tbl>
              <a:tblPr>
                <a:tableStyleId>{5C22544A-7EE6-4342-B048-85BDC9FD1C3A}</a:tableStyleId>
              </a:tblPr>
              <a:tblGrid>
                <a:gridCol w="3682752">
                  <a:extLst>
                    <a:ext uri="{9D8B030D-6E8A-4147-A177-3AD203B41FA5}">
                      <a16:colId xmlns:a16="http://schemas.microsoft.com/office/drawing/2014/main" val="20000"/>
                    </a:ext>
                  </a:extLst>
                </a:gridCol>
                <a:gridCol w="1224136">
                  <a:extLst>
                    <a:ext uri="{9D8B030D-6E8A-4147-A177-3AD203B41FA5}">
                      <a16:colId xmlns:a16="http://schemas.microsoft.com/office/drawing/2014/main" val="20001"/>
                    </a:ext>
                  </a:extLst>
                </a:gridCol>
                <a:gridCol w="1728192">
                  <a:extLst>
                    <a:ext uri="{9D8B030D-6E8A-4147-A177-3AD203B41FA5}">
                      <a16:colId xmlns:a16="http://schemas.microsoft.com/office/drawing/2014/main" val="20002"/>
                    </a:ext>
                  </a:extLst>
                </a:gridCol>
                <a:gridCol w="1594520">
                  <a:extLst>
                    <a:ext uri="{9D8B030D-6E8A-4147-A177-3AD203B41FA5}">
                      <a16:colId xmlns:a16="http://schemas.microsoft.com/office/drawing/2014/main" val="20003"/>
                    </a:ext>
                  </a:extLst>
                </a:gridCol>
              </a:tblGrid>
              <a:tr h="0">
                <a:tc>
                  <a:txBody>
                    <a:bodyPr/>
                    <a:lstStyle/>
                    <a:p>
                      <a:pPr algn="ctr"/>
                      <a:r>
                        <a:rPr lang="en-GB" sz="1800" b="0" dirty="0">
                          <a:solidFill>
                            <a:schemeClr val="tx1"/>
                          </a:solidFill>
                          <a:latin typeface="+mn-lt"/>
                        </a:rPr>
                        <a:t>Number</a:t>
                      </a:r>
                    </a:p>
                  </a:txBody>
                  <a:tcPr>
                    <a:lnB w="12700" cap="flat" cmpd="sng" algn="ctr">
                      <a:solidFill>
                        <a:schemeClr val="tx1"/>
                      </a:solidFill>
                      <a:prstDash val="solid"/>
                      <a:round/>
                      <a:headEnd type="none" w="med" len="med"/>
                      <a:tailEnd type="none" w="med" len="med"/>
                    </a:lnB>
                    <a:noFill/>
                  </a:tcPr>
                </a:tc>
                <a:tc>
                  <a:txBody>
                    <a:bodyPr/>
                    <a:lstStyle/>
                    <a:p>
                      <a:pPr algn="ctr"/>
                      <a:r>
                        <a:rPr lang="en-GB" sz="1800" b="0" dirty="0">
                          <a:solidFill>
                            <a:schemeClr val="tx1"/>
                          </a:solidFill>
                          <a:latin typeface="+mn-lt"/>
                        </a:rPr>
                        <a:t>Power</a:t>
                      </a:r>
                    </a:p>
                  </a:txBody>
                  <a:tcPr>
                    <a:lnB w="12700" cap="flat" cmpd="sng" algn="ctr">
                      <a:solidFill>
                        <a:schemeClr val="tx1"/>
                      </a:solidFill>
                      <a:prstDash val="solid"/>
                      <a:round/>
                      <a:headEnd type="none" w="med" len="med"/>
                      <a:tailEnd type="none" w="med" len="med"/>
                    </a:lnB>
                    <a:noFill/>
                  </a:tcPr>
                </a:tc>
                <a:tc>
                  <a:txBody>
                    <a:bodyPr/>
                    <a:lstStyle/>
                    <a:p>
                      <a:pPr algn="ctr"/>
                      <a:r>
                        <a:rPr lang="en-GB" sz="1800" b="0" dirty="0">
                          <a:solidFill>
                            <a:schemeClr val="tx1"/>
                          </a:solidFill>
                          <a:latin typeface="+mn-lt"/>
                        </a:rPr>
                        <a:t>SI prefix</a:t>
                      </a:r>
                    </a:p>
                  </a:txBody>
                  <a:tcPr>
                    <a:lnB w="12700" cap="flat" cmpd="sng" algn="ctr">
                      <a:solidFill>
                        <a:schemeClr val="tx1"/>
                      </a:solidFill>
                      <a:prstDash val="solid"/>
                      <a:round/>
                      <a:headEnd type="none" w="med" len="med"/>
                      <a:tailEnd type="none" w="med" len="med"/>
                    </a:lnB>
                    <a:noFill/>
                  </a:tcPr>
                </a:tc>
                <a:tc>
                  <a:txBody>
                    <a:bodyPr/>
                    <a:lstStyle/>
                    <a:p>
                      <a:pPr algn="ctr"/>
                      <a:r>
                        <a:rPr lang="en-GB" sz="1800" b="0" dirty="0">
                          <a:solidFill>
                            <a:schemeClr val="tx1"/>
                          </a:solidFill>
                          <a:latin typeface="+mn-lt"/>
                        </a:rPr>
                        <a:t>SI Symbol</a:t>
                      </a:r>
                    </a:p>
                  </a:txBody>
                  <a:tcPr>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0">
                <a:tc>
                  <a:txBody>
                    <a:bodyPr/>
                    <a:lstStyle/>
                    <a:p>
                      <a:pPr algn="ctr" fontAlgn="b"/>
                      <a:r>
                        <a:rPr lang="en-GB" sz="1600" b="0" i="0" u="none" strike="noStrike" dirty="0">
                          <a:solidFill>
                            <a:schemeClr val="tx1"/>
                          </a:solidFill>
                          <a:effectLst/>
                          <a:latin typeface="+mn-lt"/>
                        </a:rPr>
                        <a:t>0.000000000000000000001</a:t>
                      </a:r>
                    </a:p>
                  </a:txBody>
                  <a:tcPr marL="9525" marR="9525" marT="9525" marB="0" anchor="b">
                    <a:lnT w="12700" cap="flat" cmpd="sng" algn="ctr">
                      <a:solidFill>
                        <a:schemeClr val="tx1"/>
                      </a:solidFill>
                      <a:prstDash val="solid"/>
                      <a:round/>
                      <a:headEnd type="none" w="med" len="med"/>
                      <a:tailEnd type="none" w="med" len="med"/>
                    </a:lnT>
                    <a:noFill/>
                  </a:tcPr>
                </a:tc>
                <a:tc>
                  <a:txBody>
                    <a:bodyPr/>
                    <a:lstStyle/>
                    <a:p>
                      <a:pPr algn="ctr" fontAlgn="b"/>
                      <a:r>
                        <a:rPr lang="en-GB" sz="1600" b="0" i="0" u="none" strike="noStrike" dirty="0">
                          <a:solidFill>
                            <a:schemeClr val="tx1"/>
                          </a:solidFill>
                          <a:effectLst/>
                          <a:latin typeface="+mn-lt"/>
                        </a:rPr>
                        <a:t>-21</a:t>
                      </a:r>
                    </a:p>
                  </a:txBody>
                  <a:tcPr marL="9525" marR="9525" marT="9525" marB="0" anchor="b">
                    <a:lnT w="12700" cap="flat" cmpd="sng" algn="ctr">
                      <a:solidFill>
                        <a:schemeClr val="tx1"/>
                      </a:solidFill>
                      <a:prstDash val="solid"/>
                      <a:round/>
                      <a:headEnd type="none" w="med" len="med"/>
                      <a:tailEnd type="none" w="med" len="med"/>
                    </a:lnT>
                    <a:noFill/>
                  </a:tcPr>
                </a:tc>
                <a:tc>
                  <a:txBody>
                    <a:bodyPr/>
                    <a:lstStyle/>
                    <a:p>
                      <a:pPr algn="ctr" fontAlgn="b"/>
                      <a:r>
                        <a:rPr lang="en-GB" sz="1600" b="0" i="0" u="none" strike="noStrike" dirty="0" err="1">
                          <a:solidFill>
                            <a:schemeClr val="tx1"/>
                          </a:solidFill>
                          <a:effectLst/>
                          <a:latin typeface="+mn-lt"/>
                        </a:rPr>
                        <a:t>zepto</a:t>
                      </a:r>
                      <a:endParaRPr lang="en-GB" sz="1600" b="0" i="0" u="none" strike="noStrike" dirty="0">
                        <a:solidFill>
                          <a:schemeClr val="tx1"/>
                        </a:solidFill>
                        <a:effectLst/>
                        <a:latin typeface="+mn-lt"/>
                      </a:endParaRPr>
                    </a:p>
                  </a:txBody>
                  <a:tcPr marL="9525" marR="9525" marT="9525" marB="0" anchor="b">
                    <a:lnT w="12700" cap="flat" cmpd="sng" algn="ctr">
                      <a:solidFill>
                        <a:schemeClr val="tx1"/>
                      </a:solidFill>
                      <a:prstDash val="solid"/>
                      <a:round/>
                      <a:headEnd type="none" w="med" len="med"/>
                      <a:tailEnd type="none" w="med" len="med"/>
                    </a:lnT>
                    <a:noFill/>
                  </a:tcPr>
                </a:tc>
                <a:tc>
                  <a:txBody>
                    <a:bodyPr/>
                    <a:lstStyle/>
                    <a:p>
                      <a:pPr algn="ctr" fontAlgn="b"/>
                      <a:r>
                        <a:rPr lang="en-GB" sz="1600" b="0" i="0" u="none" strike="noStrike">
                          <a:solidFill>
                            <a:schemeClr val="tx1"/>
                          </a:solidFill>
                          <a:effectLst/>
                          <a:latin typeface="+mn-lt"/>
                        </a:rPr>
                        <a:t>z</a:t>
                      </a:r>
                    </a:p>
                  </a:txBody>
                  <a:tcPr marL="9525" marR="9525" marT="9525" marB="0" anchor="b">
                    <a:lnT w="12700" cap="flat" cmpd="sng" algn="ctr">
                      <a:solidFill>
                        <a:schemeClr val="tx1"/>
                      </a:solidFill>
                      <a:prstDash val="solid"/>
                      <a:round/>
                      <a:headEnd type="none" w="med" len="med"/>
                      <a:tailEnd type="none" w="med" len="med"/>
                    </a:lnT>
                    <a:noFill/>
                  </a:tcPr>
                </a:tc>
                <a:extLst>
                  <a:ext uri="{0D108BD9-81ED-4DB2-BD59-A6C34878D82A}">
                    <a16:rowId xmlns:a16="http://schemas.microsoft.com/office/drawing/2014/main" val="10001"/>
                  </a:ext>
                </a:extLst>
              </a:tr>
              <a:tr h="0">
                <a:tc>
                  <a:txBody>
                    <a:bodyPr/>
                    <a:lstStyle/>
                    <a:p>
                      <a:pPr algn="ctr" fontAlgn="b"/>
                      <a:r>
                        <a:rPr lang="en-GB" sz="1600" b="0" i="0" u="none" strike="noStrike" dirty="0">
                          <a:solidFill>
                            <a:schemeClr val="tx1"/>
                          </a:solidFill>
                          <a:effectLst/>
                          <a:latin typeface="+mn-lt"/>
                        </a:rPr>
                        <a:t>0.000000000000000001</a:t>
                      </a:r>
                    </a:p>
                  </a:txBody>
                  <a:tcPr marL="9525" marR="9525" marT="9525" marB="0" anchor="b">
                    <a:noFill/>
                  </a:tcPr>
                </a:tc>
                <a:tc>
                  <a:txBody>
                    <a:bodyPr/>
                    <a:lstStyle/>
                    <a:p>
                      <a:pPr algn="ctr" fontAlgn="b"/>
                      <a:r>
                        <a:rPr lang="en-GB" sz="1600" b="0" i="0" u="none" strike="noStrike">
                          <a:solidFill>
                            <a:schemeClr val="tx1"/>
                          </a:solidFill>
                          <a:effectLst/>
                          <a:latin typeface="+mn-lt"/>
                        </a:rPr>
                        <a:t>-18</a:t>
                      </a:r>
                    </a:p>
                  </a:txBody>
                  <a:tcPr marL="9525" marR="9525" marT="9525" marB="0" anchor="b">
                    <a:noFill/>
                  </a:tcPr>
                </a:tc>
                <a:tc>
                  <a:txBody>
                    <a:bodyPr/>
                    <a:lstStyle/>
                    <a:p>
                      <a:pPr algn="ctr" fontAlgn="b"/>
                      <a:r>
                        <a:rPr lang="en-GB" sz="1600" b="0" i="0" u="none" strike="noStrike" dirty="0" err="1">
                          <a:solidFill>
                            <a:schemeClr val="tx1"/>
                          </a:solidFill>
                          <a:effectLst/>
                          <a:latin typeface="+mn-lt"/>
                        </a:rPr>
                        <a:t>atto</a:t>
                      </a:r>
                      <a:endParaRPr lang="en-GB" sz="1600" b="0" i="0" u="none" strike="noStrike" dirty="0">
                        <a:solidFill>
                          <a:schemeClr val="tx1"/>
                        </a:solidFill>
                        <a:effectLst/>
                        <a:latin typeface="+mn-lt"/>
                      </a:endParaRPr>
                    </a:p>
                  </a:txBody>
                  <a:tcPr marL="9525" marR="9525" marT="9525" marB="0" anchor="b">
                    <a:noFill/>
                  </a:tcPr>
                </a:tc>
                <a:tc>
                  <a:txBody>
                    <a:bodyPr/>
                    <a:lstStyle/>
                    <a:p>
                      <a:pPr algn="ctr" fontAlgn="b"/>
                      <a:r>
                        <a:rPr lang="en-GB" sz="1600" b="0" i="0" u="none" strike="noStrike">
                          <a:solidFill>
                            <a:schemeClr val="tx1"/>
                          </a:solidFill>
                          <a:effectLst/>
                          <a:latin typeface="+mn-lt"/>
                        </a:rPr>
                        <a:t>a</a:t>
                      </a:r>
                    </a:p>
                  </a:txBody>
                  <a:tcPr marL="9525" marR="9525" marT="9525" marB="0" anchor="b">
                    <a:noFill/>
                  </a:tcPr>
                </a:tc>
                <a:extLst>
                  <a:ext uri="{0D108BD9-81ED-4DB2-BD59-A6C34878D82A}">
                    <a16:rowId xmlns:a16="http://schemas.microsoft.com/office/drawing/2014/main" val="10002"/>
                  </a:ext>
                </a:extLst>
              </a:tr>
              <a:tr h="0">
                <a:tc>
                  <a:txBody>
                    <a:bodyPr/>
                    <a:lstStyle/>
                    <a:p>
                      <a:pPr algn="ctr" fontAlgn="b"/>
                      <a:r>
                        <a:rPr lang="en-GB" sz="1600" b="0" i="0" u="none" strike="noStrike">
                          <a:solidFill>
                            <a:schemeClr val="tx1"/>
                          </a:solidFill>
                          <a:effectLst/>
                          <a:latin typeface="+mn-lt"/>
                        </a:rPr>
                        <a:t>0.000000000000001</a:t>
                      </a:r>
                    </a:p>
                  </a:txBody>
                  <a:tcPr marL="9525" marR="9525" marT="9525" marB="0" anchor="b">
                    <a:lnB w="12700" cap="flat" cmpd="sng" algn="ctr">
                      <a:solidFill>
                        <a:schemeClr val="bg1">
                          <a:lumMod val="85000"/>
                        </a:schemeClr>
                      </a:solidFill>
                      <a:prstDash val="solid"/>
                      <a:round/>
                      <a:headEnd type="none" w="med" len="med"/>
                      <a:tailEnd type="none" w="med" len="med"/>
                    </a:lnB>
                    <a:noFill/>
                  </a:tcPr>
                </a:tc>
                <a:tc>
                  <a:txBody>
                    <a:bodyPr/>
                    <a:lstStyle/>
                    <a:p>
                      <a:pPr algn="ctr" fontAlgn="b"/>
                      <a:r>
                        <a:rPr lang="en-GB" sz="1600" b="0" i="0" u="none" strike="noStrike">
                          <a:solidFill>
                            <a:schemeClr val="tx1"/>
                          </a:solidFill>
                          <a:effectLst/>
                          <a:latin typeface="+mn-lt"/>
                        </a:rPr>
                        <a:t>-15</a:t>
                      </a:r>
                    </a:p>
                  </a:txBody>
                  <a:tcPr marL="9525" marR="9525" marT="9525" marB="0" anchor="b">
                    <a:lnB w="12700" cap="flat" cmpd="sng" algn="ctr">
                      <a:solidFill>
                        <a:schemeClr val="bg1">
                          <a:lumMod val="85000"/>
                        </a:schemeClr>
                      </a:solidFill>
                      <a:prstDash val="solid"/>
                      <a:round/>
                      <a:headEnd type="none" w="med" len="med"/>
                      <a:tailEnd type="none" w="med" len="med"/>
                    </a:lnB>
                    <a:noFill/>
                  </a:tcPr>
                </a:tc>
                <a:tc>
                  <a:txBody>
                    <a:bodyPr/>
                    <a:lstStyle/>
                    <a:p>
                      <a:pPr algn="ctr" fontAlgn="b"/>
                      <a:r>
                        <a:rPr lang="en-GB" sz="1600" b="0" i="0" u="none" strike="noStrike" dirty="0" err="1">
                          <a:solidFill>
                            <a:schemeClr val="tx1"/>
                          </a:solidFill>
                          <a:effectLst/>
                          <a:latin typeface="+mn-lt"/>
                        </a:rPr>
                        <a:t>femto</a:t>
                      </a:r>
                      <a:endParaRPr lang="en-GB" sz="1600" b="0" i="0" u="none" strike="noStrike" dirty="0">
                        <a:solidFill>
                          <a:schemeClr val="tx1"/>
                        </a:solidFill>
                        <a:effectLst/>
                        <a:latin typeface="+mn-lt"/>
                      </a:endParaRPr>
                    </a:p>
                  </a:txBody>
                  <a:tcPr marL="9525" marR="9525" marT="9525" marB="0" anchor="b">
                    <a:lnB w="12700" cap="flat" cmpd="sng" algn="ctr">
                      <a:solidFill>
                        <a:schemeClr val="bg1">
                          <a:lumMod val="85000"/>
                        </a:schemeClr>
                      </a:solidFill>
                      <a:prstDash val="solid"/>
                      <a:round/>
                      <a:headEnd type="none" w="med" len="med"/>
                      <a:tailEnd type="none" w="med" len="med"/>
                    </a:lnB>
                    <a:noFill/>
                  </a:tcPr>
                </a:tc>
                <a:tc>
                  <a:txBody>
                    <a:bodyPr/>
                    <a:lstStyle/>
                    <a:p>
                      <a:pPr algn="ctr" fontAlgn="b"/>
                      <a:r>
                        <a:rPr lang="en-GB" sz="1600" b="0" i="0" u="none" strike="noStrike">
                          <a:solidFill>
                            <a:schemeClr val="tx1"/>
                          </a:solidFill>
                          <a:effectLst/>
                          <a:latin typeface="+mn-lt"/>
                        </a:rPr>
                        <a:t>f</a:t>
                      </a:r>
                    </a:p>
                  </a:txBody>
                  <a:tcPr marL="9525" marR="9525" marT="9525" marB="0" anchor="b">
                    <a:lnB w="12700" cap="flat" cmpd="sng" algn="ctr">
                      <a:solidFill>
                        <a:schemeClr val="bg1">
                          <a:lumMod val="85000"/>
                        </a:schemeClr>
                      </a:solidFill>
                      <a:prstDash val="solid"/>
                      <a:round/>
                      <a:headEnd type="none" w="med" len="med"/>
                      <a:tailEnd type="none" w="med" len="med"/>
                    </a:lnB>
                    <a:noFill/>
                  </a:tcPr>
                </a:tc>
                <a:extLst>
                  <a:ext uri="{0D108BD9-81ED-4DB2-BD59-A6C34878D82A}">
                    <a16:rowId xmlns:a16="http://schemas.microsoft.com/office/drawing/2014/main" val="10003"/>
                  </a:ext>
                </a:extLst>
              </a:tr>
              <a:tr h="0">
                <a:tc>
                  <a:txBody>
                    <a:bodyPr/>
                    <a:lstStyle/>
                    <a:p>
                      <a:pPr algn="ctr" fontAlgn="b"/>
                      <a:r>
                        <a:rPr lang="en-GB" sz="1600" b="0" i="0" u="none" strike="noStrike" dirty="0">
                          <a:solidFill>
                            <a:schemeClr val="tx1"/>
                          </a:solidFill>
                          <a:effectLst/>
                          <a:latin typeface="+mn-lt"/>
                        </a:rPr>
                        <a:t>0.000000000001</a:t>
                      </a:r>
                    </a:p>
                  </a:txBody>
                  <a:tcPr marL="9525" marR="9525" marT="9525" marB="0" anchor="b">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solidFill>
                      <a:schemeClr val="bg1">
                        <a:lumMod val="85000"/>
                      </a:schemeClr>
                    </a:solidFill>
                  </a:tcPr>
                </a:tc>
                <a:tc>
                  <a:txBody>
                    <a:bodyPr/>
                    <a:lstStyle/>
                    <a:p>
                      <a:pPr algn="ctr" fontAlgn="b"/>
                      <a:r>
                        <a:rPr lang="en-GB" sz="1600" b="0" i="0" u="none" strike="noStrike" dirty="0">
                          <a:solidFill>
                            <a:schemeClr val="tx1"/>
                          </a:solidFill>
                          <a:effectLst/>
                          <a:latin typeface="+mn-lt"/>
                        </a:rPr>
                        <a:t>-12</a:t>
                      </a:r>
                    </a:p>
                  </a:txBody>
                  <a:tcPr marL="9525" marR="9525" marT="9525" marB="0" anchor="b">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solidFill>
                      <a:schemeClr val="bg1">
                        <a:lumMod val="85000"/>
                      </a:schemeClr>
                    </a:solidFill>
                  </a:tcPr>
                </a:tc>
                <a:tc>
                  <a:txBody>
                    <a:bodyPr/>
                    <a:lstStyle/>
                    <a:p>
                      <a:pPr algn="ctr" fontAlgn="b"/>
                      <a:r>
                        <a:rPr lang="en-GB" sz="1600" b="0" i="0" u="none" strike="noStrike" dirty="0" err="1">
                          <a:solidFill>
                            <a:schemeClr val="tx1"/>
                          </a:solidFill>
                          <a:effectLst/>
                          <a:latin typeface="+mn-lt"/>
                        </a:rPr>
                        <a:t>pico</a:t>
                      </a:r>
                      <a:endParaRPr lang="en-GB" sz="1600" b="0" i="0" u="none" strike="noStrike" dirty="0">
                        <a:solidFill>
                          <a:schemeClr val="tx1"/>
                        </a:solidFill>
                        <a:effectLst/>
                        <a:latin typeface="+mn-lt"/>
                      </a:endParaRPr>
                    </a:p>
                  </a:txBody>
                  <a:tcPr marL="9525" marR="9525" marT="9525" marB="0" anchor="b">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solidFill>
                      <a:schemeClr val="bg1">
                        <a:lumMod val="85000"/>
                      </a:schemeClr>
                    </a:solidFill>
                  </a:tcPr>
                </a:tc>
                <a:tc>
                  <a:txBody>
                    <a:bodyPr/>
                    <a:lstStyle/>
                    <a:p>
                      <a:pPr algn="ctr" fontAlgn="b"/>
                      <a:r>
                        <a:rPr lang="en-GB" sz="1600" b="0" i="0" u="none" strike="noStrike" dirty="0">
                          <a:solidFill>
                            <a:schemeClr val="tx1"/>
                          </a:solidFill>
                          <a:effectLst/>
                          <a:latin typeface="+mn-lt"/>
                        </a:rPr>
                        <a:t>p</a:t>
                      </a:r>
                    </a:p>
                  </a:txBody>
                  <a:tcPr marL="9525" marR="9525" marT="9525" marB="0" anchor="b">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4"/>
                  </a:ext>
                </a:extLst>
              </a:tr>
              <a:tr h="0">
                <a:tc>
                  <a:txBody>
                    <a:bodyPr/>
                    <a:lstStyle/>
                    <a:p>
                      <a:pPr algn="ctr" fontAlgn="b"/>
                      <a:r>
                        <a:rPr lang="en-GB" sz="1600" b="0" i="0" u="none" strike="noStrike" dirty="0">
                          <a:solidFill>
                            <a:schemeClr val="tx1"/>
                          </a:solidFill>
                          <a:effectLst/>
                          <a:latin typeface="+mn-lt"/>
                        </a:rPr>
                        <a:t>0.000000001</a:t>
                      </a:r>
                    </a:p>
                  </a:txBody>
                  <a:tcPr marL="9525" marR="9525" marT="9525" marB="0" anchor="b">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solidFill>
                      <a:schemeClr val="bg1">
                        <a:lumMod val="85000"/>
                      </a:schemeClr>
                    </a:solidFill>
                  </a:tcPr>
                </a:tc>
                <a:tc>
                  <a:txBody>
                    <a:bodyPr/>
                    <a:lstStyle/>
                    <a:p>
                      <a:pPr algn="ctr" fontAlgn="b"/>
                      <a:r>
                        <a:rPr lang="en-GB" sz="1600" b="0" i="0" u="none" strike="noStrike" dirty="0">
                          <a:solidFill>
                            <a:schemeClr val="tx1"/>
                          </a:solidFill>
                          <a:effectLst/>
                          <a:latin typeface="+mn-lt"/>
                        </a:rPr>
                        <a:t>-9</a:t>
                      </a:r>
                    </a:p>
                  </a:txBody>
                  <a:tcPr marL="9525" marR="9525" marT="9525" marB="0" anchor="b">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solidFill>
                      <a:schemeClr val="bg1">
                        <a:lumMod val="85000"/>
                      </a:schemeClr>
                    </a:solidFill>
                  </a:tcPr>
                </a:tc>
                <a:tc>
                  <a:txBody>
                    <a:bodyPr/>
                    <a:lstStyle/>
                    <a:p>
                      <a:pPr algn="ctr" fontAlgn="b"/>
                      <a:r>
                        <a:rPr lang="en-GB" sz="1600" b="0" i="0" u="none" strike="noStrike" dirty="0" err="1">
                          <a:solidFill>
                            <a:schemeClr val="tx1"/>
                          </a:solidFill>
                          <a:effectLst/>
                          <a:latin typeface="+mn-lt"/>
                        </a:rPr>
                        <a:t>nano</a:t>
                      </a:r>
                      <a:endParaRPr lang="en-GB" sz="1600" b="0" i="0" u="none" strike="noStrike" dirty="0">
                        <a:solidFill>
                          <a:schemeClr val="tx1"/>
                        </a:solidFill>
                        <a:effectLst/>
                        <a:latin typeface="+mn-lt"/>
                      </a:endParaRPr>
                    </a:p>
                  </a:txBody>
                  <a:tcPr marL="9525" marR="9525" marT="9525" marB="0" anchor="b">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solidFill>
                      <a:schemeClr val="bg1">
                        <a:lumMod val="85000"/>
                      </a:schemeClr>
                    </a:solidFill>
                  </a:tcPr>
                </a:tc>
                <a:tc>
                  <a:txBody>
                    <a:bodyPr/>
                    <a:lstStyle/>
                    <a:p>
                      <a:pPr algn="ctr" fontAlgn="b"/>
                      <a:r>
                        <a:rPr lang="en-GB" sz="1600" b="0" i="0" u="none" strike="noStrike" dirty="0">
                          <a:solidFill>
                            <a:schemeClr val="tx1"/>
                          </a:solidFill>
                          <a:effectLst/>
                          <a:latin typeface="+mn-lt"/>
                        </a:rPr>
                        <a:t>n</a:t>
                      </a:r>
                    </a:p>
                  </a:txBody>
                  <a:tcPr marL="9525" marR="9525" marT="9525" marB="0" anchor="b">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5"/>
                  </a:ext>
                </a:extLst>
              </a:tr>
              <a:tr h="0">
                <a:tc>
                  <a:txBody>
                    <a:bodyPr/>
                    <a:lstStyle/>
                    <a:p>
                      <a:pPr algn="ctr" fontAlgn="b"/>
                      <a:r>
                        <a:rPr lang="en-GB" sz="1600" b="0" i="0" u="none" strike="noStrike">
                          <a:solidFill>
                            <a:schemeClr val="tx1"/>
                          </a:solidFill>
                          <a:effectLst/>
                          <a:latin typeface="+mn-lt"/>
                        </a:rPr>
                        <a:t>0.000001</a:t>
                      </a:r>
                    </a:p>
                  </a:txBody>
                  <a:tcPr marL="9525" marR="9525" marT="9525" marB="0" anchor="b">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solidFill>
                      <a:schemeClr val="bg1">
                        <a:lumMod val="85000"/>
                      </a:schemeClr>
                    </a:solidFill>
                  </a:tcPr>
                </a:tc>
                <a:tc>
                  <a:txBody>
                    <a:bodyPr/>
                    <a:lstStyle/>
                    <a:p>
                      <a:pPr algn="ctr" fontAlgn="b"/>
                      <a:r>
                        <a:rPr lang="en-GB" sz="1600" b="0" i="0" u="none" strike="noStrike" dirty="0">
                          <a:solidFill>
                            <a:schemeClr val="tx1"/>
                          </a:solidFill>
                          <a:effectLst/>
                          <a:latin typeface="+mn-lt"/>
                        </a:rPr>
                        <a:t>-6</a:t>
                      </a:r>
                    </a:p>
                  </a:txBody>
                  <a:tcPr marL="9525" marR="9525" marT="9525" marB="0" anchor="b">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solidFill>
                      <a:schemeClr val="bg1">
                        <a:lumMod val="85000"/>
                      </a:schemeClr>
                    </a:solidFill>
                  </a:tcPr>
                </a:tc>
                <a:tc>
                  <a:txBody>
                    <a:bodyPr/>
                    <a:lstStyle/>
                    <a:p>
                      <a:pPr algn="ctr" fontAlgn="b"/>
                      <a:r>
                        <a:rPr lang="en-GB" sz="1600" b="0" i="0" u="none" strike="noStrike" dirty="0">
                          <a:solidFill>
                            <a:schemeClr val="tx1"/>
                          </a:solidFill>
                          <a:effectLst/>
                          <a:latin typeface="+mn-lt"/>
                        </a:rPr>
                        <a:t>micro</a:t>
                      </a:r>
                    </a:p>
                  </a:txBody>
                  <a:tcPr marL="9525" marR="9525" marT="9525" marB="0" anchor="b">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solidFill>
                      <a:schemeClr val="bg1">
                        <a:lumMod val="85000"/>
                      </a:schemeClr>
                    </a:solidFill>
                  </a:tcPr>
                </a:tc>
                <a:tc>
                  <a:txBody>
                    <a:bodyPr/>
                    <a:lstStyle/>
                    <a:p>
                      <a:pPr algn="ctr" fontAlgn="b"/>
                      <a:r>
                        <a:rPr lang="en-GB" sz="1600" b="0" i="0" u="none" strike="noStrike" dirty="0">
                          <a:solidFill>
                            <a:schemeClr val="tx1"/>
                          </a:solidFill>
                          <a:effectLst/>
                          <a:latin typeface="+mn-lt"/>
                        </a:rPr>
                        <a:t>µ</a:t>
                      </a:r>
                    </a:p>
                  </a:txBody>
                  <a:tcPr marL="9525" marR="9525" marT="9525" marB="0" anchor="b">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6"/>
                  </a:ext>
                </a:extLst>
              </a:tr>
              <a:tr h="0">
                <a:tc>
                  <a:txBody>
                    <a:bodyPr/>
                    <a:lstStyle/>
                    <a:p>
                      <a:pPr algn="ctr" fontAlgn="b"/>
                      <a:r>
                        <a:rPr lang="en-GB" sz="1600" b="0" i="0" u="none" strike="noStrike">
                          <a:solidFill>
                            <a:schemeClr val="tx1"/>
                          </a:solidFill>
                          <a:effectLst/>
                          <a:latin typeface="+mn-lt"/>
                        </a:rPr>
                        <a:t>0.001</a:t>
                      </a:r>
                    </a:p>
                  </a:txBody>
                  <a:tcPr marL="9525" marR="9525" marT="9525" marB="0" anchor="b">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solidFill>
                      <a:schemeClr val="bg1">
                        <a:lumMod val="85000"/>
                      </a:schemeClr>
                    </a:solidFill>
                  </a:tcPr>
                </a:tc>
                <a:tc>
                  <a:txBody>
                    <a:bodyPr/>
                    <a:lstStyle/>
                    <a:p>
                      <a:pPr algn="ctr" fontAlgn="b"/>
                      <a:r>
                        <a:rPr lang="en-GB" sz="1600" b="0" i="0" u="none" strike="noStrike">
                          <a:solidFill>
                            <a:schemeClr val="tx1"/>
                          </a:solidFill>
                          <a:effectLst/>
                          <a:latin typeface="+mn-lt"/>
                        </a:rPr>
                        <a:t>-3</a:t>
                      </a:r>
                    </a:p>
                  </a:txBody>
                  <a:tcPr marL="9525" marR="9525" marT="9525" marB="0" anchor="b">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solidFill>
                      <a:schemeClr val="bg1">
                        <a:lumMod val="85000"/>
                      </a:schemeClr>
                    </a:solidFill>
                  </a:tcPr>
                </a:tc>
                <a:tc>
                  <a:txBody>
                    <a:bodyPr/>
                    <a:lstStyle/>
                    <a:p>
                      <a:pPr algn="ctr" fontAlgn="b"/>
                      <a:r>
                        <a:rPr lang="en-GB" sz="1600" b="0" i="0" u="none" strike="noStrike">
                          <a:solidFill>
                            <a:schemeClr val="tx1"/>
                          </a:solidFill>
                          <a:effectLst/>
                          <a:latin typeface="+mn-lt"/>
                        </a:rPr>
                        <a:t>milli</a:t>
                      </a:r>
                    </a:p>
                  </a:txBody>
                  <a:tcPr marL="9525" marR="9525" marT="9525" marB="0" anchor="b">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solidFill>
                      <a:schemeClr val="bg1">
                        <a:lumMod val="85000"/>
                      </a:schemeClr>
                    </a:solidFill>
                  </a:tcPr>
                </a:tc>
                <a:tc>
                  <a:txBody>
                    <a:bodyPr/>
                    <a:lstStyle/>
                    <a:p>
                      <a:pPr algn="ctr" fontAlgn="b"/>
                      <a:r>
                        <a:rPr lang="en-GB" sz="1600" b="0" i="0" u="none" strike="noStrike" dirty="0">
                          <a:solidFill>
                            <a:schemeClr val="tx1"/>
                          </a:solidFill>
                          <a:effectLst/>
                          <a:latin typeface="+mn-lt"/>
                        </a:rPr>
                        <a:t>m</a:t>
                      </a:r>
                    </a:p>
                  </a:txBody>
                  <a:tcPr marL="9525" marR="9525" marT="9525" marB="0" anchor="b">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7"/>
                  </a:ext>
                </a:extLst>
              </a:tr>
              <a:tr h="0">
                <a:tc>
                  <a:txBody>
                    <a:bodyPr/>
                    <a:lstStyle/>
                    <a:p>
                      <a:pPr algn="ctr" fontAlgn="b"/>
                      <a:r>
                        <a:rPr lang="en-GB" sz="1600" b="0" i="0" u="none" strike="noStrike">
                          <a:solidFill>
                            <a:schemeClr val="tx1"/>
                          </a:solidFill>
                          <a:effectLst/>
                          <a:latin typeface="+mn-lt"/>
                        </a:rPr>
                        <a:t>1</a:t>
                      </a:r>
                    </a:p>
                  </a:txBody>
                  <a:tcPr marL="9525" marR="9525" marT="9525" marB="0" anchor="b">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solidFill>
                      <a:schemeClr val="bg1">
                        <a:lumMod val="85000"/>
                      </a:schemeClr>
                    </a:solidFill>
                  </a:tcPr>
                </a:tc>
                <a:tc>
                  <a:txBody>
                    <a:bodyPr/>
                    <a:lstStyle/>
                    <a:p>
                      <a:pPr algn="ctr" fontAlgn="b"/>
                      <a:r>
                        <a:rPr lang="en-GB" sz="1600" b="0" i="0" u="none" strike="noStrike">
                          <a:solidFill>
                            <a:schemeClr val="tx1"/>
                          </a:solidFill>
                          <a:effectLst/>
                          <a:latin typeface="+mn-lt"/>
                        </a:rPr>
                        <a:t>0</a:t>
                      </a:r>
                    </a:p>
                  </a:txBody>
                  <a:tcPr marL="9525" marR="9525" marT="9525" marB="0" anchor="b">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solidFill>
                      <a:schemeClr val="bg1">
                        <a:lumMod val="85000"/>
                      </a:schemeClr>
                    </a:solidFill>
                  </a:tcPr>
                </a:tc>
                <a:tc>
                  <a:txBody>
                    <a:bodyPr/>
                    <a:lstStyle/>
                    <a:p>
                      <a:pPr algn="ctr" fontAlgn="b"/>
                      <a:endParaRPr lang="en-GB" sz="1600" b="0" i="0" u="none" strike="noStrike" dirty="0">
                        <a:solidFill>
                          <a:schemeClr val="tx1"/>
                        </a:solidFill>
                        <a:effectLst/>
                        <a:latin typeface="+mn-lt"/>
                      </a:endParaRPr>
                    </a:p>
                  </a:txBody>
                  <a:tcPr marL="9525" marR="9525" marT="9525" marB="0" anchor="b">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solidFill>
                      <a:schemeClr val="bg1">
                        <a:lumMod val="85000"/>
                      </a:schemeClr>
                    </a:solidFill>
                  </a:tcPr>
                </a:tc>
                <a:tc>
                  <a:txBody>
                    <a:bodyPr/>
                    <a:lstStyle/>
                    <a:p>
                      <a:pPr algn="ctr" fontAlgn="b"/>
                      <a:endParaRPr lang="en-GB" sz="1600" b="0" i="0" u="none" strike="noStrike" dirty="0">
                        <a:solidFill>
                          <a:schemeClr val="tx1"/>
                        </a:solidFill>
                        <a:effectLst/>
                        <a:latin typeface="+mn-lt"/>
                      </a:endParaRPr>
                    </a:p>
                  </a:txBody>
                  <a:tcPr marL="9525" marR="9525" marT="9525" marB="0" anchor="b">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8"/>
                  </a:ext>
                </a:extLst>
              </a:tr>
              <a:tr h="0">
                <a:tc>
                  <a:txBody>
                    <a:bodyPr/>
                    <a:lstStyle/>
                    <a:p>
                      <a:pPr algn="ctr" fontAlgn="b"/>
                      <a:r>
                        <a:rPr lang="en-GB" sz="1600" b="0" i="0" u="none" strike="noStrike">
                          <a:solidFill>
                            <a:schemeClr val="tx1"/>
                          </a:solidFill>
                          <a:effectLst/>
                          <a:latin typeface="+mn-lt"/>
                        </a:rPr>
                        <a:t>1000</a:t>
                      </a:r>
                    </a:p>
                  </a:txBody>
                  <a:tcPr marL="9525" marR="9525" marT="9525" marB="0" anchor="b">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solidFill>
                      <a:schemeClr val="bg1">
                        <a:lumMod val="85000"/>
                      </a:schemeClr>
                    </a:solidFill>
                  </a:tcPr>
                </a:tc>
                <a:tc>
                  <a:txBody>
                    <a:bodyPr/>
                    <a:lstStyle/>
                    <a:p>
                      <a:pPr algn="ctr" fontAlgn="b"/>
                      <a:r>
                        <a:rPr lang="en-GB" sz="1600" b="0" i="0" u="none" strike="noStrike">
                          <a:solidFill>
                            <a:schemeClr val="tx1"/>
                          </a:solidFill>
                          <a:effectLst/>
                          <a:latin typeface="+mn-lt"/>
                        </a:rPr>
                        <a:t>3</a:t>
                      </a:r>
                    </a:p>
                  </a:txBody>
                  <a:tcPr marL="9525" marR="9525" marT="9525" marB="0" anchor="b">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solidFill>
                      <a:schemeClr val="bg1">
                        <a:lumMod val="85000"/>
                      </a:schemeClr>
                    </a:solidFill>
                  </a:tcPr>
                </a:tc>
                <a:tc>
                  <a:txBody>
                    <a:bodyPr/>
                    <a:lstStyle/>
                    <a:p>
                      <a:pPr algn="ctr" fontAlgn="b"/>
                      <a:r>
                        <a:rPr lang="en-GB" sz="1600" b="0" i="0" u="none" strike="noStrike" dirty="0">
                          <a:solidFill>
                            <a:schemeClr val="tx1"/>
                          </a:solidFill>
                          <a:effectLst/>
                          <a:latin typeface="+mn-lt"/>
                        </a:rPr>
                        <a:t>kilo</a:t>
                      </a:r>
                    </a:p>
                  </a:txBody>
                  <a:tcPr marL="9525" marR="9525" marT="9525" marB="0" anchor="b">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solidFill>
                      <a:schemeClr val="bg1">
                        <a:lumMod val="85000"/>
                      </a:schemeClr>
                    </a:solidFill>
                  </a:tcPr>
                </a:tc>
                <a:tc>
                  <a:txBody>
                    <a:bodyPr/>
                    <a:lstStyle/>
                    <a:p>
                      <a:pPr algn="ctr" fontAlgn="b"/>
                      <a:r>
                        <a:rPr lang="en-GB" sz="1600" b="0" i="0" u="none" strike="noStrike" dirty="0">
                          <a:solidFill>
                            <a:schemeClr val="tx1"/>
                          </a:solidFill>
                          <a:effectLst/>
                          <a:latin typeface="+mn-lt"/>
                        </a:rPr>
                        <a:t>k</a:t>
                      </a:r>
                    </a:p>
                  </a:txBody>
                  <a:tcPr marL="9525" marR="9525" marT="9525" marB="0" anchor="b">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09"/>
                  </a:ext>
                </a:extLst>
              </a:tr>
              <a:tr h="0">
                <a:tc>
                  <a:txBody>
                    <a:bodyPr/>
                    <a:lstStyle/>
                    <a:p>
                      <a:pPr algn="ctr" fontAlgn="b"/>
                      <a:r>
                        <a:rPr lang="en-GB" sz="1600" b="0" i="0" u="none" strike="noStrike">
                          <a:solidFill>
                            <a:schemeClr val="tx1"/>
                          </a:solidFill>
                          <a:effectLst/>
                          <a:latin typeface="+mn-lt"/>
                        </a:rPr>
                        <a:t>1000000</a:t>
                      </a:r>
                    </a:p>
                  </a:txBody>
                  <a:tcPr marL="9525" marR="9525" marT="9525" marB="0" anchor="b">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solidFill>
                      <a:schemeClr val="bg1">
                        <a:lumMod val="85000"/>
                      </a:schemeClr>
                    </a:solidFill>
                  </a:tcPr>
                </a:tc>
                <a:tc>
                  <a:txBody>
                    <a:bodyPr/>
                    <a:lstStyle/>
                    <a:p>
                      <a:pPr algn="ctr" fontAlgn="b"/>
                      <a:r>
                        <a:rPr lang="en-GB" sz="1600" b="0" i="0" u="none" strike="noStrike">
                          <a:solidFill>
                            <a:schemeClr val="tx1"/>
                          </a:solidFill>
                          <a:effectLst/>
                          <a:latin typeface="+mn-lt"/>
                        </a:rPr>
                        <a:t>6</a:t>
                      </a:r>
                    </a:p>
                  </a:txBody>
                  <a:tcPr marL="9525" marR="9525" marT="9525" marB="0" anchor="b">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solidFill>
                      <a:schemeClr val="bg1">
                        <a:lumMod val="85000"/>
                      </a:schemeClr>
                    </a:solidFill>
                  </a:tcPr>
                </a:tc>
                <a:tc>
                  <a:txBody>
                    <a:bodyPr/>
                    <a:lstStyle/>
                    <a:p>
                      <a:pPr algn="ctr" fontAlgn="b"/>
                      <a:r>
                        <a:rPr lang="en-GB" sz="1600" b="0" i="0" u="none" strike="noStrike" dirty="0">
                          <a:solidFill>
                            <a:schemeClr val="tx1"/>
                          </a:solidFill>
                          <a:effectLst/>
                          <a:latin typeface="+mn-lt"/>
                        </a:rPr>
                        <a:t>Mega</a:t>
                      </a:r>
                    </a:p>
                  </a:txBody>
                  <a:tcPr marL="9525" marR="9525" marT="9525" marB="0" anchor="b">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solidFill>
                      <a:schemeClr val="bg1">
                        <a:lumMod val="85000"/>
                      </a:schemeClr>
                    </a:solidFill>
                  </a:tcPr>
                </a:tc>
                <a:tc>
                  <a:txBody>
                    <a:bodyPr/>
                    <a:lstStyle/>
                    <a:p>
                      <a:pPr algn="ctr" fontAlgn="b"/>
                      <a:r>
                        <a:rPr lang="en-GB" sz="1600" b="0" i="0" u="none" strike="noStrike" dirty="0">
                          <a:solidFill>
                            <a:schemeClr val="tx1"/>
                          </a:solidFill>
                          <a:effectLst/>
                          <a:latin typeface="+mn-lt"/>
                        </a:rPr>
                        <a:t>M</a:t>
                      </a:r>
                    </a:p>
                  </a:txBody>
                  <a:tcPr marL="9525" marR="9525" marT="9525" marB="0" anchor="b">
                    <a:lnL w="12700" cap="flat" cmpd="sng" algn="ctr">
                      <a:solidFill>
                        <a:schemeClr val="bg1">
                          <a:lumMod val="85000"/>
                        </a:schemeClr>
                      </a:solidFill>
                      <a:prstDash val="solid"/>
                      <a:round/>
                      <a:headEnd type="none" w="med" len="med"/>
                      <a:tailEnd type="none" w="med" len="med"/>
                    </a:lnL>
                    <a:lnR w="12700" cap="flat" cmpd="sng" algn="ctr">
                      <a:solidFill>
                        <a:schemeClr val="bg1">
                          <a:lumMod val="85000"/>
                        </a:schemeClr>
                      </a:solidFill>
                      <a:prstDash val="solid"/>
                      <a:round/>
                      <a:headEnd type="none" w="med" len="med"/>
                      <a:tailEnd type="none" w="med" len="med"/>
                    </a:lnR>
                    <a:lnT w="12700" cap="flat" cmpd="sng" algn="ctr">
                      <a:solidFill>
                        <a:schemeClr val="bg1">
                          <a:lumMod val="85000"/>
                        </a:schemeClr>
                      </a:solidFill>
                      <a:prstDash val="solid"/>
                      <a:round/>
                      <a:headEnd type="none" w="med" len="med"/>
                      <a:tailEnd type="none" w="med" len="med"/>
                    </a:lnT>
                    <a:lnB w="12700" cap="flat" cmpd="sng" algn="ctr">
                      <a:solidFill>
                        <a:schemeClr val="bg1">
                          <a:lumMod val="85000"/>
                        </a:schemeClr>
                      </a:solidFill>
                      <a:prstDash val="solid"/>
                      <a:round/>
                      <a:headEnd type="none" w="med" len="med"/>
                      <a:tailEnd type="none" w="med" len="med"/>
                    </a:lnB>
                    <a:solidFill>
                      <a:schemeClr val="bg1">
                        <a:lumMod val="85000"/>
                      </a:schemeClr>
                    </a:solidFill>
                  </a:tcPr>
                </a:tc>
                <a:extLst>
                  <a:ext uri="{0D108BD9-81ED-4DB2-BD59-A6C34878D82A}">
                    <a16:rowId xmlns:a16="http://schemas.microsoft.com/office/drawing/2014/main" val="10010"/>
                  </a:ext>
                </a:extLst>
              </a:tr>
              <a:tr h="0">
                <a:tc>
                  <a:txBody>
                    <a:bodyPr/>
                    <a:lstStyle/>
                    <a:p>
                      <a:pPr algn="ctr" fontAlgn="b"/>
                      <a:r>
                        <a:rPr lang="en-GB" sz="1600" b="0" i="0" u="none" strike="noStrike">
                          <a:solidFill>
                            <a:schemeClr val="tx1"/>
                          </a:solidFill>
                          <a:effectLst/>
                          <a:latin typeface="+mn-lt"/>
                        </a:rPr>
                        <a:t>1000000000</a:t>
                      </a:r>
                    </a:p>
                  </a:txBody>
                  <a:tcPr marL="9525" marR="9525" marT="9525" marB="0" anchor="b">
                    <a:lnT w="12700" cap="flat" cmpd="sng" algn="ctr">
                      <a:solidFill>
                        <a:schemeClr val="bg1">
                          <a:lumMod val="85000"/>
                        </a:schemeClr>
                      </a:solidFill>
                      <a:prstDash val="solid"/>
                      <a:round/>
                      <a:headEnd type="none" w="med" len="med"/>
                      <a:tailEnd type="none" w="med" len="med"/>
                    </a:lnT>
                    <a:noFill/>
                  </a:tcPr>
                </a:tc>
                <a:tc>
                  <a:txBody>
                    <a:bodyPr/>
                    <a:lstStyle/>
                    <a:p>
                      <a:pPr algn="ctr" fontAlgn="b"/>
                      <a:r>
                        <a:rPr lang="en-GB" sz="1600" b="0" i="0" u="none" strike="noStrike">
                          <a:solidFill>
                            <a:schemeClr val="tx1"/>
                          </a:solidFill>
                          <a:effectLst/>
                          <a:latin typeface="+mn-lt"/>
                        </a:rPr>
                        <a:t>9</a:t>
                      </a:r>
                    </a:p>
                  </a:txBody>
                  <a:tcPr marL="9525" marR="9525" marT="9525" marB="0" anchor="b">
                    <a:lnT w="12700" cap="flat" cmpd="sng" algn="ctr">
                      <a:solidFill>
                        <a:schemeClr val="bg1">
                          <a:lumMod val="85000"/>
                        </a:schemeClr>
                      </a:solidFill>
                      <a:prstDash val="solid"/>
                      <a:round/>
                      <a:headEnd type="none" w="med" len="med"/>
                      <a:tailEnd type="none" w="med" len="med"/>
                    </a:lnT>
                    <a:noFill/>
                  </a:tcPr>
                </a:tc>
                <a:tc>
                  <a:txBody>
                    <a:bodyPr/>
                    <a:lstStyle/>
                    <a:p>
                      <a:pPr algn="ctr" fontAlgn="b"/>
                      <a:r>
                        <a:rPr lang="en-GB" sz="1600" b="0" i="0" u="none" strike="noStrike" dirty="0">
                          <a:solidFill>
                            <a:schemeClr val="tx1"/>
                          </a:solidFill>
                          <a:effectLst/>
                          <a:latin typeface="+mn-lt"/>
                        </a:rPr>
                        <a:t>Giga</a:t>
                      </a:r>
                    </a:p>
                  </a:txBody>
                  <a:tcPr marL="9525" marR="9525" marT="9525" marB="0" anchor="b">
                    <a:lnT w="12700" cap="flat" cmpd="sng" algn="ctr">
                      <a:solidFill>
                        <a:schemeClr val="bg1">
                          <a:lumMod val="85000"/>
                        </a:schemeClr>
                      </a:solidFill>
                      <a:prstDash val="solid"/>
                      <a:round/>
                      <a:headEnd type="none" w="med" len="med"/>
                      <a:tailEnd type="none" w="med" len="med"/>
                    </a:lnT>
                    <a:noFill/>
                  </a:tcPr>
                </a:tc>
                <a:tc>
                  <a:txBody>
                    <a:bodyPr/>
                    <a:lstStyle/>
                    <a:p>
                      <a:pPr algn="ctr" fontAlgn="b"/>
                      <a:r>
                        <a:rPr lang="en-GB" sz="1600" b="0" i="0" u="none" strike="noStrike" dirty="0">
                          <a:solidFill>
                            <a:schemeClr val="tx1"/>
                          </a:solidFill>
                          <a:effectLst/>
                          <a:latin typeface="+mn-lt"/>
                        </a:rPr>
                        <a:t>G</a:t>
                      </a:r>
                    </a:p>
                  </a:txBody>
                  <a:tcPr marL="9525" marR="9525" marT="9525" marB="0" anchor="b">
                    <a:lnT w="12700" cap="flat" cmpd="sng" algn="ctr">
                      <a:solidFill>
                        <a:schemeClr val="bg1">
                          <a:lumMod val="85000"/>
                        </a:schemeClr>
                      </a:solidFill>
                      <a:prstDash val="solid"/>
                      <a:round/>
                      <a:headEnd type="none" w="med" len="med"/>
                      <a:tailEnd type="none" w="med" len="med"/>
                    </a:lnT>
                    <a:noFill/>
                  </a:tcPr>
                </a:tc>
                <a:extLst>
                  <a:ext uri="{0D108BD9-81ED-4DB2-BD59-A6C34878D82A}">
                    <a16:rowId xmlns:a16="http://schemas.microsoft.com/office/drawing/2014/main" val="10011"/>
                  </a:ext>
                </a:extLst>
              </a:tr>
              <a:tr h="0">
                <a:tc>
                  <a:txBody>
                    <a:bodyPr/>
                    <a:lstStyle/>
                    <a:p>
                      <a:pPr algn="ctr" fontAlgn="b"/>
                      <a:r>
                        <a:rPr lang="en-GB" sz="1600" b="0" i="0" u="none" strike="noStrike">
                          <a:solidFill>
                            <a:schemeClr val="tx1"/>
                          </a:solidFill>
                          <a:effectLst/>
                          <a:latin typeface="+mn-lt"/>
                        </a:rPr>
                        <a:t>1000000000000</a:t>
                      </a:r>
                    </a:p>
                  </a:txBody>
                  <a:tcPr marL="9525" marR="9525" marT="9525" marB="0" anchor="b">
                    <a:noFill/>
                  </a:tcPr>
                </a:tc>
                <a:tc>
                  <a:txBody>
                    <a:bodyPr/>
                    <a:lstStyle/>
                    <a:p>
                      <a:pPr algn="ctr" fontAlgn="b"/>
                      <a:r>
                        <a:rPr lang="en-GB" sz="1600" b="0" i="0" u="none" strike="noStrike">
                          <a:solidFill>
                            <a:schemeClr val="tx1"/>
                          </a:solidFill>
                          <a:effectLst/>
                          <a:latin typeface="+mn-lt"/>
                        </a:rPr>
                        <a:t>12</a:t>
                      </a:r>
                    </a:p>
                  </a:txBody>
                  <a:tcPr marL="9525" marR="9525" marT="9525" marB="0" anchor="b">
                    <a:noFill/>
                  </a:tcPr>
                </a:tc>
                <a:tc>
                  <a:txBody>
                    <a:bodyPr/>
                    <a:lstStyle/>
                    <a:p>
                      <a:pPr algn="ctr" fontAlgn="b"/>
                      <a:r>
                        <a:rPr lang="en-GB" sz="1600" b="0" i="0" u="none" strike="noStrike">
                          <a:solidFill>
                            <a:schemeClr val="tx1"/>
                          </a:solidFill>
                          <a:effectLst/>
                          <a:latin typeface="+mn-lt"/>
                        </a:rPr>
                        <a:t>Tera</a:t>
                      </a:r>
                    </a:p>
                  </a:txBody>
                  <a:tcPr marL="9525" marR="9525" marT="9525" marB="0" anchor="b">
                    <a:noFill/>
                  </a:tcPr>
                </a:tc>
                <a:tc>
                  <a:txBody>
                    <a:bodyPr/>
                    <a:lstStyle/>
                    <a:p>
                      <a:pPr algn="ctr" fontAlgn="b"/>
                      <a:r>
                        <a:rPr lang="en-GB" sz="1600" b="0" i="0" u="none" strike="noStrike" dirty="0">
                          <a:solidFill>
                            <a:schemeClr val="tx1"/>
                          </a:solidFill>
                          <a:effectLst/>
                          <a:latin typeface="+mn-lt"/>
                        </a:rPr>
                        <a:t>T</a:t>
                      </a:r>
                    </a:p>
                  </a:txBody>
                  <a:tcPr marL="9525" marR="9525" marT="9525" marB="0" anchor="b">
                    <a:noFill/>
                  </a:tcPr>
                </a:tc>
                <a:extLst>
                  <a:ext uri="{0D108BD9-81ED-4DB2-BD59-A6C34878D82A}">
                    <a16:rowId xmlns:a16="http://schemas.microsoft.com/office/drawing/2014/main" val="10012"/>
                  </a:ext>
                </a:extLst>
              </a:tr>
              <a:tr h="0">
                <a:tc>
                  <a:txBody>
                    <a:bodyPr/>
                    <a:lstStyle/>
                    <a:p>
                      <a:pPr algn="ctr" fontAlgn="b"/>
                      <a:r>
                        <a:rPr lang="en-GB" sz="1600" b="0" i="0" u="none" strike="noStrike">
                          <a:solidFill>
                            <a:schemeClr val="tx1"/>
                          </a:solidFill>
                          <a:effectLst/>
                          <a:latin typeface="+mn-lt"/>
                        </a:rPr>
                        <a:t>1000000000000000</a:t>
                      </a:r>
                    </a:p>
                  </a:txBody>
                  <a:tcPr marL="9525" marR="9525" marT="9525" marB="0" anchor="b">
                    <a:noFill/>
                  </a:tcPr>
                </a:tc>
                <a:tc>
                  <a:txBody>
                    <a:bodyPr/>
                    <a:lstStyle/>
                    <a:p>
                      <a:pPr algn="ctr" fontAlgn="b"/>
                      <a:r>
                        <a:rPr lang="en-GB" sz="1600" b="0" i="0" u="none" strike="noStrike">
                          <a:solidFill>
                            <a:schemeClr val="tx1"/>
                          </a:solidFill>
                          <a:effectLst/>
                          <a:latin typeface="+mn-lt"/>
                        </a:rPr>
                        <a:t>15</a:t>
                      </a:r>
                    </a:p>
                  </a:txBody>
                  <a:tcPr marL="9525" marR="9525" marT="9525" marB="0" anchor="b">
                    <a:noFill/>
                  </a:tcPr>
                </a:tc>
                <a:tc>
                  <a:txBody>
                    <a:bodyPr/>
                    <a:lstStyle/>
                    <a:p>
                      <a:pPr algn="ctr" fontAlgn="b"/>
                      <a:r>
                        <a:rPr lang="en-GB" sz="1600" b="0" i="0" u="none" strike="noStrike">
                          <a:solidFill>
                            <a:schemeClr val="tx1"/>
                          </a:solidFill>
                          <a:effectLst/>
                          <a:latin typeface="+mn-lt"/>
                        </a:rPr>
                        <a:t>Peta</a:t>
                      </a:r>
                    </a:p>
                  </a:txBody>
                  <a:tcPr marL="9525" marR="9525" marT="9525" marB="0" anchor="b">
                    <a:noFill/>
                  </a:tcPr>
                </a:tc>
                <a:tc>
                  <a:txBody>
                    <a:bodyPr/>
                    <a:lstStyle/>
                    <a:p>
                      <a:pPr algn="ctr" fontAlgn="b"/>
                      <a:r>
                        <a:rPr lang="en-GB" sz="1600" b="0" i="0" u="none" strike="noStrike" dirty="0">
                          <a:solidFill>
                            <a:schemeClr val="tx1"/>
                          </a:solidFill>
                          <a:effectLst/>
                          <a:latin typeface="+mn-lt"/>
                        </a:rPr>
                        <a:t>P</a:t>
                      </a:r>
                    </a:p>
                  </a:txBody>
                  <a:tcPr marL="9525" marR="9525" marT="9525" marB="0" anchor="b">
                    <a:noFill/>
                  </a:tcPr>
                </a:tc>
                <a:extLst>
                  <a:ext uri="{0D108BD9-81ED-4DB2-BD59-A6C34878D82A}">
                    <a16:rowId xmlns:a16="http://schemas.microsoft.com/office/drawing/2014/main" val="10013"/>
                  </a:ext>
                </a:extLst>
              </a:tr>
              <a:tr h="0">
                <a:tc>
                  <a:txBody>
                    <a:bodyPr/>
                    <a:lstStyle/>
                    <a:p>
                      <a:pPr algn="ctr" fontAlgn="b"/>
                      <a:r>
                        <a:rPr lang="en-GB" sz="1600" b="0" i="0" u="none" strike="noStrike">
                          <a:solidFill>
                            <a:schemeClr val="tx1"/>
                          </a:solidFill>
                          <a:effectLst/>
                          <a:latin typeface="+mn-lt"/>
                        </a:rPr>
                        <a:t>1000000000000000000</a:t>
                      </a:r>
                    </a:p>
                  </a:txBody>
                  <a:tcPr marL="9525" marR="9525" marT="9525" marB="0" anchor="b">
                    <a:noFill/>
                  </a:tcPr>
                </a:tc>
                <a:tc>
                  <a:txBody>
                    <a:bodyPr/>
                    <a:lstStyle/>
                    <a:p>
                      <a:pPr algn="ctr" fontAlgn="b"/>
                      <a:r>
                        <a:rPr lang="en-GB" sz="1600" b="0" i="0" u="none" strike="noStrike">
                          <a:solidFill>
                            <a:schemeClr val="tx1"/>
                          </a:solidFill>
                          <a:effectLst/>
                          <a:latin typeface="+mn-lt"/>
                        </a:rPr>
                        <a:t>18</a:t>
                      </a:r>
                    </a:p>
                  </a:txBody>
                  <a:tcPr marL="9525" marR="9525" marT="9525" marB="0" anchor="b">
                    <a:noFill/>
                  </a:tcPr>
                </a:tc>
                <a:tc>
                  <a:txBody>
                    <a:bodyPr/>
                    <a:lstStyle/>
                    <a:p>
                      <a:pPr algn="ctr" fontAlgn="b"/>
                      <a:r>
                        <a:rPr lang="en-GB" sz="1600" b="0" i="0" u="none" strike="noStrike">
                          <a:solidFill>
                            <a:schemeClr val="tx1"/>
                          </a:solidFill>
                          <a:effectLst/>
                          <a:latin typeface="+mn-lt"/>
                        </a:rPr>
                        <a:t>Exa</a:t>
                      </a:r>
                    </a:p>
                  </a:txBody>
                  <a:tcPr marL="9525" marR="9525" marT="9525" marB="0" anchor="b">
                    <a:noFill/>
                  </a:tcPr>
                </a:tc>
                <a:tc>
                  <a:txBody>
                    <a:bodyPr/>
                    <a:lstStyle/>
                    <a:p>
                      <a:pPr algn="ctr" fontAlgn="b"/>
                      <a:r>
                        <a:rPr lang="en-GB" sz="1600" b="0" i="0" u="none" strike="noStrike" dirty="0">
                          <a:solidFill>
                            <a:schemeClr val="tx1"/>
                          </a:solidFill>
                          <a:effectLst/>
                          <a:latin typeface="+mn-lt"/>
                        </a:rPr>
                        <a:t>E</a:t>
                      </a:r>
                    </a:p>
                  </a:txBody>
                  <a:tcPr marL="9525" marR="9525" marT="9525" marB="0" anchor="b">
                    <a:noFill/>
                  </a:tcPr>
                </a:tc>
                <a:extLst>
                  <a:ext uri="{0D108BD9-81ED-4DB2-BD59-A6C34878D82A}">
                    <a16:rowId xmlns:a16="http://schemas.microsoft.com/office/drawing/2014/main" val="10014"/>
                  </a:ext>
                </a:extLst>
              </a:tr>
              <a:tr h="0">
                <a:tc>
                  <a:txBody>
                    <a:bodyPr/>
                    <a:lstStyle/>
                    <a:p>
                      <a:pPr algn="ctr" fontAlgn="b"/>
                      <a:r>
                        <a:rPr lang="en-GB" sz="1600" b="0" i="0" u="none" strike="noStrike">
                          <a:solidFill>
                            <a:schemeClr val="tx1"/>
                          </a:solidFill>
                          <a:effectLst/>
                          <a:latin typeface="+mn-lt"/>
                        </a:rPr>
                        <a:t>1000000000000000000000</a:t>
                      </a:r>
                    </a:p>
                  </a:txBody>
                  <a:tcPr marL="9525" marR="9525" marT="9525" marB="0" anchor="b">
                    <a:noFill/>
                  </a:tcPr>
                </a:tc>
                <a:tc>
                  <a:txBody>
                    <a:bodyPr/>
                    <a:lstStyle/>
                    <a:p>
                      <a:pPr algn="ctr" fontAlgn="b"/>
                      <a:r>
                        <a:rPr lang="en-GB" sz="1600" b="0" i="0" u="none" strike="noStrike">
                          <a:solidFill>
                            <a:schemeClr val="tx1"/>
                          </a:solidFill>
                          <a:effectLst/>
                          <a:latin typeface="+mn-lt"/>
                        </a:rPr>
                        <a:t>21</a:t>
                      </a:r>
                    </a:p>
                  </a:txBody>
                  <a:tcPr marL="9525" marR="9525" marT="9525" marB="0" anchor="b">
                    <a:noFill/>
                  </a:tcPr>
                </a:tc>
                <a:tc>
                  <a:txBody>
                    <a:bodyPr/>
                    <a:lstStyle/>
                    <a:p>
                      <a:pPr algn="ctr" fontAlgn="b"/>
                      <a:r>
                        <a:rPr lang="en-GB" sz="1600" b="0" i="0" u="none" strike="noStrike">
                          <a:solidFill>
                            <a:schemeClr val="tx1"/>
                          </a:solidFill>
                          <a:effectLst/>
                          <a:latin typeface="+mn-lt"/>
                        </a:rPr>
                        <a:t>Zetta</a:t>
                      </a:r>
                    </a:p>
                  </a:txBody>
                  <a:tcPr marL="9525" marR="9525" marT="9525" marB="0" anchor="b">
                    <a:noFill/>
                  </a:tcPr>
                </a:tc>
                <a:tc>
                  <a:txBody>
                    <a:bodyPr/>
                    <a:lstStyle/>
                    <a:p>
                      <a:pPr algn="ctr" fontAlgn="b"/>
                      <a:r>
                        <a:rPr lang="en-GB" sz="1600" b="0" i="0" u="none" strike="noStrike" dirty="0">
                          <a:solidFill>
                            <a:schemeClr val="tx1"/>
                          </a:solidFill>
                          <a:effectLst/>
                          <a:latin typeface="+mn-lt"/>
                        </a:rPr>
                        <a:t>Z</a:t>
                      </a:r>
                    </a:p>
                  </a:txBody>
                  <a:tcPr marL="9525" marR="9525" marT="9525" marB="0" anchor="b">
                    <a:noFill/>
                  </a:tcPr>
                </a:tc>
                <a:extLst>
                  <a:ext uri="{0D108BD9-81ED-4DB2-BD59-A6C34878D82A}">
                    <a16:rowId xmlns:a16="http://schemas.microsoft.com/office/drawing/2014/main" val="10015"/>
                  </a:ext>
                </a:extLst>
              </a:tr>
            </a:tbl>
          </a:graphicData>
        </a:graphic>
      </p:graphicFrame>
    </p:spTree>
    <p:extLst>
      <p:ext uri="{BB962C8B-B14F-4D97-AF65-F5344CB8AC3E}">
        <p14:creationId xmlns:p14="http://schemas.microsoft.com/office/powerpoint/2010/main" val="236679807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48B0DD3-224B-4766-98A3-E69508F7D4F6}"/>
              </a:ext>
            </a:extLst>
          </p:cNvPr>
          <p:cNvPicPr>
            <a:picLocks noChangeAspect="1" noChangeArrowheads="1"/>
          </p:cNvPicPr>
          <p:nvPr/>
        </p:nvPicPr>
        <p:blipFill>
          <a:blip r:embed="rId2" cstate="print"/>
          <a:srcRect/>
          <a:stretch>
            <a:fillRect/>
          </a:stretch>
        </p:blipFill>
        <p:spPr bwMode="auto">
          <a:xfrm>
            <a:off x="6767736" y="2060848"/>
            <a:ext cx="2376264" cy="2309138"/>
          </a:xfrm>
          <a:prstGeom prst="rect">
            <a:avLst/>
          </a:prstGeom>
          <a:noFill/>
          <a:ln w="9525">
            <a:noFill/>
            <a:miter lim="800000"/>
            <a:headEnd/>
            <a:tailEnd/>
          </a:ln>
        </p:spPr>
      </p:pic>
      <p:sp>
        <p:nvSpPr>
          <p:cNvPr id="2" name="Title 1">
            <a:extLst>
              <a:ext uri="{FF2B5EF4-FFF2-40B4-BE49-F238E27FC236}">
                <a16:creationId xmlns:a16="http://schemas.microsoft.com/office/drawing/2014/main" id="{1F3CA739-96B8-4533-962F-0BA773D0E991}"/>
              </a:ext>
            </a:extLst>
          </p:cNvPr>
          <p:cNvSpPr>
            <a:spLocks noGrp="1"/>
          </p:cNvSpPr>
          <p:nvPr>
            <p:ph type="title"/>
          </p:nvPr>
        </p:nvSpPr>
        <p:spPr/>
        <p:txBody>
          <a:bodyPr/>
          <a:lstStyle/>
          <a:p>
            <a:r>
              <a:rPr lang="en-GB" dirty="0"/>
              <a:t>Atomic Structure</a:t>
            </a:r>
          </a:p>
        </p:txBody>
      </p:sp>
      <p:sp>
        <p:nvSpPr>
          <p:cNvPr id="3" name="Content Placeholder 2">
            <a:extLst>
              <a:ext uri="{FF2B5EF4-FFF2-40B4-BE49-F238E27FC236}">
                <a16:creationId xmlns:a16="http://schemas.microsoft.com/office/drawing/2014/main" id="{B9488B18-927B-42BE-9A6F-763E0DD5E6AE}"/>
              </a:ext>
            </a:extLst>
          </p:cNvPr>
          <p:cNvSpPr>
            <a:spLocks noGrp="1"/>
          </p:cNvSpPr>
          <p:nvPr>
            <p:ph idx="1"/>
          </p:nvPr>
        </p:nvSpPr>
        <p:spPr>
          <a:xfrm>
            <a:off x="395536" y="1556792"/>
            <a:ext cx="6635080" cy="3917032"/>
          </a:xfrm>
        </p:spPr>
        <p:txBody>
          <a:bodyPr>
            <a:normAutofit fontScale="77500" lnSpcReduction="20000"/>
          </a:bodyPr>
          <a:lstStyle/>
          <a:p>
            <a:r>
              <a:rPr lang="en-GB" dirty="0"/>
              <a:t>An atom is a particle of matter that uniquely defines a chemical element.</a:t>
            </a:r>
          </a:p>
          <a:p>
            <a:r>
              <a:rPr lang="en-GB" dirty="0"/>
              <a:t>It is the building block of all matter, everything is made up from atoms.</a:t>
            </a:r>
          </a:p>
          <a:p>
            <a:r>
              <a:rPr lang="en-GB" dirty="0"/>
              <a:t>It consists of a central nucleus that is usually surrounded by one or more electrons.</a:t>
            </a:r>
          </a:p>
          <a:p>
            <a:r>
              <a:rPr lang="en-GB" dirty="0"/>
              <a:t>Each electron is</a:t>
            </a:r>
            <a:r>
              <a:rPr lang="en-GB" b="1" dirty="0">
                <a:solidFill>
                  <a:srgbClr val="FF0000"/>
                </a:solidFill>
              </a:rPr>
              <a:t> negatively </a:t>
            </a:r>
            <a:r>
              <a:rPr lang="en-GB" dirty="0"/>
              <a:t>charged.</a:t>
            </a:r>
          </a:p>
          <a:p>
            <a:r>
              <a:rPr lang="en-GB" dirty="0"/>
              <a:t>The nucleus is positively charged and contains one or more relatively heavy particles known as </a:t>
            </a:r>
            <a:r>
              <a:rPr lang="en-GB" b="1" dirty="0">
                <a:solidFill>
                  <a:srgbClr val="FF0000"/>
                </a:solidFill>
              </a:rPr>
              <a:t>protons</a:t>
            </a:r>
            <a:r>
              <a:rPr lang="en-GB" dirty="0"/>
              <a:t> and </a:t>
            </a:r>
            <a:r>
              <a:rPr lang="en-GB" b="1" dirty="0">
                <a:solidFill>
                  <a:srgbClr val="FF0000"/>
                </a:solidFill>
              </a:rPr>
              <a:t>neutrons.</a:t>
            </a:r>
          </a:p>
          <a:p>
            <a:endParaRPr lang="en-GB" dirty="0"/>
          </a:p>
        </p:txBody>
      </p:sp>
    </p:spTree>
    <p:extLst>
      <p:ext uri="{BB962C8B-B14F-4D97-AF65-F5344CB8AC3E}">
        <p14:creationId xmlns:p14="http://schemas.microsoft.com/office/powerpoint/2010/main" val="30234690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768816-C132-4990-96E7-2948D93A8645}"/>
              </a:ext>
            </a:extLst>
          </p:cNvPr>
          <p:cNvSpPr>
            <a:spLocks noGrp="1"/>
          </p:cNvSpPr>
          <p:nvPr>
            <p:ph type="title"/>
          </p:nvPr>
        </p:nvSpPr>
        <p:spPr/>
        <p:txBody>
          <a:bodyPr/>
          <a:lstStyle/>
          <a:p>
            <a:r>
              <a:rPr lang="en-GB" dirty="0"/>
              <a:t>Atomic Structure</a:t>
            </a:r>
          </a:p>
        </p:txBody>
      </p:sp>
      <p:sp>
        <p:nvSpPr>
          <p:cNvPr id="3" name="Content Placeholder 2">
            <a:extLst>
              <a:ext uri="{FF2B5EF4-FFF2-40B4-BE49-F238E27FC236}">
                <a16:creationId xmlns:a16="http://schemas.microsoft.com/office/drawing/2014/main" id="{C00F5533-91CD-4B28-B265-08FCD0EF2AA0}"/>
              </a:ext>
            </a:extLst>
          </p:cNvPr>
          <p:cNvSpPr>
            <a:spLocks noGrp="1"/>
          </p:cNvSpPr>
          <p:nvPr>
            <p:ph idx="1"/>
          </p:nvPr>
        </p:nvSpPr>
        <p:spPr/>
        <p:txBody>
          <a:bodyPr>
            <a:noAutofit/>
          </a:bodyPr>
          <a:lstStyle/>
          <a:p>
            <a:pPr>
              <a:spcBef>
                <a:spcPts val="0"/>
              </a:spcBef>
              <a:spcAft>
                <a:spcPts val="600"/>
              </a:spcAft>
            </a:pPr>
            <a:r>
              <a:rPr lang="en-GB" sz="2000" dirty="0"/>
              <a:t>Protons and neutrons have a similar weight and are much , much heavier than the electron.</a:t>
            </a:r>
          </a:p>
          <a:p>
            <a:pPr>
              <a:spcBef>
                <a:spcPts val="0"/>
              </a:spcBef>
              <a:spcAft>
                <a:spcPts val="600"/>
              </a:spcAft>
            </a:pPr>
            <a:r>
              <a:rPr lang="en-GB" sz="2000" dirty="0"/>
              <a:t>The majority of the weight of an atom is in the nucleus.</a:t>
            </a:r>
          </a:p>
          <a:p>
            <a:pPr>
              <a:spcBef>
                <a:spcPts val="0"/>
              </a:spcBef>
              <a:spcAft>
                <a:spcPts val="600"/>
              </a:spcAft>
            </a:pPr>
            <a:r>
              <a:rPr lang="en-GB" sz="2000" dirty="0"/>
              <a:t>There is a lot of space between the nucleus and the surrounding electrons, hence most of an atom is space and so most of matter is space.</a:t>
            </a:r>
          </a:p>
          <a:p>
            <a:pPr>
              <a:spcBef>
                <a:spcPts val="0"/>
              </a:spcBef>
              <a:spcAft>
                <a:spcPts val="600"/>
              </a:spcAft>
            </a:pPr>
            <a:r>
              <a:rPr lang="en-GB" sz="2000" dirty="0"/>
              <a:t>The </a:t>
            </a:r>
            <a:r>
              <a:rPr lang="en-GB" sz="2000" b="1" dirty="0">
                <a:solidFill>
                  <a:srgbClr val="FF0000"/>
                </a:solidFill>
              </a:rPr>
              <a:t>inter-atomic forces </a:t>
            </a:r>
            <a:r>
              <a:rPr lang="en-GB" sz="2000" dirty="0"/>
              <a:t>within the atom hold it together.</a:t>
            </a:r>
          </a:p>
          <a:p>
            <a:pPr>
              <a:spcBef>
                <a:spcPts val="0"/>
              </a:spcBef>
              <a:spcAft>
                <a:spcPts val="600"/>
              </a:spcAft>
            </a:pPr>
            <a:r>
              <a:rPr lang="en-GB" sz="2000" dirty="0"/>
              <a:t>Inner shell electrons are more firmly bound to the nucleus .</a:t>
            </a:r>
          </a:p>
          <a:p>
            <a:pPr>
              <a:spcBef>
                <a:spcPts val="0"/>
              </a:spcBef>
              <a:spcAft>
                <a:spcPts val="600"/>
              </a:spcAft>
            </a:pPr>
            <a:r>
              <a:rPr lang="en-GB" sz="2000" dirty="0"/>
              <a:t>The further an electron shell is from the nucleus the weaker the bonding force.</a:t>
            </a:r>
          </a:p>
          <a:p>
            <a:endParaRPr lang="en-GB" sz="2000" dirty="0"/>
          </a:p>
        </p:txBody>
      </p:sp>
    </p:spTree>
    <p:extLst>
      <p:ext uri="{BB962C8B-B14F-4D97-AF65-F5344CB8AC3E}">
        <p14:creationId xmlns:p14="http://schemas.microsoft.com/office/powerpoint/2010/main" val="193952474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Figure1"/>
          <p:cNvPicPr/>
          <p:nvPr/>
        </p:nvPicPr>
        <p:blipFill>
          <a:blip r:embed="rId2" cstate="print"/>
          <a:srcRect/>
          <a:stretch>
            <a:fillRect/>
          </a:stretch>
        </p:blipFill>
        <p:spPr bwMode="auto">
          <a:xfrm>
            <a:off x="755576" y="910550"/>
            <a:ext cx="2448272" cy="2518450"/>
          </a:xfrm>
          <a:prstGeom prst="rect">
            <a:avLst/>
          </a:prstGeom>
          <a:solidFill>
            <a:schemeClr val="bg1"/>
          </a:solidFill>
        </p:spPr>
      </p:pic>
      <p:sp>
        <p:nvSpPr>
          <p:cNvPr id="3" name="TextBox 2"/>
          <p:cNvSpPr txBox="1"/>
          <p:nvPr/>
        </p:nvSpPr>
        <p:spPr>
          <a:xfrm>
            <a:off x="539552" y="3429000"/>
            <a:ext cx="8147248" cy="2308324"/>
          </a:xfrm>
          <a:prstGeom prst="rect">
            <a:avLst/>
          </a:prstGeom>
          <a:noFill/>
        </p:spPr>
        <p:txBody>
          <a:bodyPr wrap="square" rtlCol="0">
            <a:spAutoFit/>
          </a:bodyPr>
          <a:lstStyle/>
          <a:p>
            <a:r>
              <a:rPr lang="en-GB" sz="2400" dirty="0"/>
              <a:t>Above is an example of a copper atom.</a:t>
            </a:r>
          </a:p>
          <a:p>
            <a:r>
              <a:rPr lang="en-GB" sz="2400" dirty="0"/>
              <a:t>It has 29 protons, 29 electrons and 35 neutrons.</a:t>
            </a:r>
          </a:p>
          <a:p>
            <a:r>
              <a:rPr lang="en-GB" sz="2400" dirty="0"/>
              <a:t>Note the single electron in the outer shell, or band, known as the </a:t>
            </a:r>
            <a:r>
              <a:rPr lang="en-GB" sz="2400" b="1" dirty="0">
                <a:solidFill>
                  <a:srgbClr val="FF0000"/>
                </a:solidFill>
              </a:rPr>
              <a:t>Valence Band</a:t>
            </a:r>
            <a:r>
              <a:rPr lang="en-GB" sz="2400" dirty="0"/>
              <a:t>.</a:t>
            </a:r>
          </a:p>
          <a:p>
            <a:r>
              <a:rPr lang="en-GB" sz="2400" dirty="0"/>
              <a:t>Atoms that have equal numbers of electrons and protons are said to be </a:t>
            </a:r>
            <a:r>
              <a:rPr lang="en-GB" sz="2400" b="1" dirty="0">
                <a:solidFill>
                  <a:srgbClr val="FF0000"/>
                </a:solidFill>
              </a:rPr>
              <a:t>electrically neutral</a:t>
            </a:r>
            <a:r>
              <a:rPr lang="en-GB" sz="2400" dirty="0"/>
              <a:t>.</a:t>
            </a:r>
          </a:p>
        </p:txBody>
      </p:sp>
      <p:sp>
        <p:nvSpPr>
          <p:cNvPr id="4" name="TextBox 3"/>
          <p:cNvSpPr txBox="1"/>
          <p:nvPr/>
        </p:nvSpPr>
        <p:spPr>
          <a:xfrm>
            <a:off x="4001108" y="1846609"/>
            <a:ext cx="3888432" cy="646331"/>
          </a:xfrm>
          <a:prstGeom prst="rect">
            <a:avLst/>
          </a:prstGeom>
          <a:noFill/>
        </p:spPr>
        <p:txBody>
          <a:bodyPr wrap="square" rtlCol="0">
            <a:spAutoFit/>
          </a:bodyPr>
          <a:lstStyle/>
          <a:p>
            <a:r>
              <a:rPr lang="en-GB" dirty="0"/>
              <a:t>2,8,18,1 = 29 electrons in the energy shells or bands</a:t>
            </a:r>
          </a:p>
        </p:txBody>
      </p:sp>
      <p:sp>
        <p:nvSpPr>
          <p:cNvPr id="5" name="Title 1">
            <a:extLst>
              <a:ext uri="{FF2B5EF4-FFF2-40B4-BE49-F238E27FC236}">
                <a16:creationId xmlns:a16="http://schemas.microsoft.com/office/drawing/2014/main" id="{3A5B2434-9A29-423C-B9C9-D778CCB50196}"/>
              </a:ext>
            </a:extLst>
          </p:cNvPr>
          <p:cNvSpPr txBox="1">
            <a:spLocks/>
          </p:cNvSpPr>
          <p:nvPr/>
        </p:nvSpPr>
        <p:spPr>
          <a:xfrm>
            <a:off x="457200" y="274638"/>
            <a:ext cx="8229600" cy="1143000"/>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a:t>Atomic Structure</a:t>
            </a:r>
            <a:endParaRPr lang="en-GB" dirty="0"/>
          </a:p>
        </p:txBody>
      </p:sp>
    </p:spTree>
    <p:extLst>
      <p:ext uri="{BB962C8B-B14F-4D97-AF65-F5344CB8AC3E}">
        <p14:creationId xmlns:p14="http://schemas.microsoft.com/office/powerpoint/2010/main" val="94026942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8570" t="13308" r="9397" b="17237"/>
          <a:stretch/>
        </p:blipFill>
        <p:spPr bwMode="auto">
          <a:xfrm>
            <a:off x="7053138" y="1916832"/>
            <a:ext cx="2090862" cy="244827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p:txBody>
          <a:bodyPr/>
          <a:lstStyle/>
          <a:p>
            <a:r>
              <a:rPr lang="en-GB" dirty="0"/>
              <a:t>Insulators</a:t>
            </a:r>
          </a:p>
        </p:txBody>
      </p:sp>
      <p:sp>
        <p:nvSpPr>
          <p:cNvPr id="3" name="Content Placeholder 2"/>
          <p:cNvSpPr>
            <a:spLocks noGrp="1"/>
          </p:cNvSpPr>
          <p:nvPr>
            <p:ph idx="1"/>
          </p:nvPr>
        </p:nvSpPr>
        <p:spPr>
          <a:xfrm>
            <a:off x="457200" y="1600201"/>
            <a:ext cx="6995120" cy="3917032"/>
          </a:xfrm>
        </p:spPr>
        <p:txBody>
          <a:bodyPr>
            <a:normAutofit fontScale="62500" lnSpcReduction="20000"/>
          </a:bodyPr>
          <a:lstStyle/>
          <a:p>
            <a:r>
              <a:rPr lang="en-GB" dirty="0"/>
              <a:t>Have complete shells and all the electrons are tightly bound to their central nucleus.</a:t>
            </a:r>
          </a:p>
          <a:p>
            <a:r>
              <a:rPr lang="en-GB" dirty="0"/>
              <a:t>Pure Silicon is an insulator.</a:t>
            </a:r>
          </a:p>
          <a:p>
            <a:r>
              <a:rPr lang="en-GB" dirty="0"/>
              <a:t>It has 14 electrons, an all of its energy shells are full.</a:t>
            </a:r>
          </a:p>
          <a:p>
            <a:r>
              <a:rPr lang="en-GB" dirty="0"/>
              <a:t>And their electrons are tightly bound to the central nucleus.</a:t>
            </a:r>
          </a:p>
          <a:p>
            <a:r>
              <a:rPr lang="en-GB" dirty="0"/>
              <a:t>It has no free electrons and is therefore an example of an  insulator.</a:t>
            </a:r>
          </a:p>
          <a:p>
            <a:r>
              <a:rPr lang="en-GB" dirty="0"/>
              <a:t>Atomic Mass: Total number of Protons and Neutrons within the nucleus.</a:t>
            </a:r>
          </a:p>
          <a:p>
            <a:r>
              <a:rPr lang="en-GB" dirty="0"/>
              <a:t>Atomic Number : This is simply the number of Protons in the Nucleus, but note also there will be an equal number of Electrons  as Protons but they reside in the shells surrounding the Nucleus.</a:t>
            </a:r>
          </a:p>
          <a:p>
            <a:endParaRPr lang="en-GB" dirty="0"/>
          </a:p>
        </p:txBody>
      </p:sp>
    </p:spTree>
    <p:extLst>
      <p:ext uri="{BB962C8B-B14F-4D97-AF65-F5344CB8AC3E}">
        <p14:creationId xmlns:p14="http://schemas.microsoft.com/office/powerpoint/2010/main" val="222574766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igure1"/>
          <p:cNvPicPr>
            <a:picLocks noChangeAspect="1"/>
          </p:cNvPicPr>
          <p:nvPr/>
        </p:nvPicPr>
        <p:blipFill>
          <a:blip r:embed="rId2" cstate="print">
            <a:clrChange>
              <a:clrFrom>
                <a:srgbClr val="FFFFFF"/>
              </a:clrFrom>
              <a:clrTo>
                <a:srgbClr val="FFFFFF">
                  <a:alpha val="0"/>
                </a:srgbClr>
              </a:clrTo>
            </a:clrChange>
          </a:blip>
          <a:srcRect/>
          <a:stretch>
            <a:fillRect/>
          </a:stretch>
        </p:blipFill>
        <p:spPr bwMode="auto">
          <a:xfrm>
            <a:off x="6660232" y="2060848"/>
            <a:ext cx="2264787" cy="2472859"/>
          </a:xfrm>
          <a:prstGeom prst="rect">
            <a:avLst/>
          </a:prstGeom>
          <a:solidFill>
            <a:schemeClr val="bg1"/>
          </a:solidFill>
        </p:spPr>
      </p:pic>
      <p:sp>
        <p:nvSpPr>
          <p:cNvPr id="2" name="Title 1"/>
          <p:cNvSpPr>
            <a:spLocks noGrp="1"/>
          </p:cNvSpPr>
          <p:nvPr>
            <p:ph type="title"/>
          </p:nvPr>
        </p:nvSpPr>
        <p:spPr/>
        <p:txBody>
          <a:bodyPr/>
          <a:lstStyle/>
          <a:p>
            <a:r>
              <a:rPr lang="en-GB" dirty="0"/>
              <a:t>Conductors</a:t>
            </a:r>
          </a:p>
        </p:txBody>
      </p:sp>
      <p:sp>
        <p:nvSpPr>
          <p:cNvPr id="3" name="Content Placeholder 2"/>
          <p:cNvSpPr>
            <a:spLocks noGrp="1"/>
          </p:cNvSpPr>
          <p:nvPr>
            <p:ph idx="1"/>
          </p:nvPr>
        </p:nvSpPr>
        <p:spPr/>
        <p:txBody>
          <a:bodyPr>
            <a:normAutofit fontScale="62500" lnSpcReduction="20000"/>
          </a:bodyPr>
          <a:lstStyle/>
          <a:p>
            <a:r>
              <a:rPr lang="en-US" dirty="0"/>
              <a:t>Good conductors have low resistance so electrons flow through them with ease.</a:t>
            </a:r>
            <a:endParaRPr lang="en-GB" dirty="0"/>
          </a:p>
          <a:p>
            <a:r>
              <a:rPr lang="en-US" b="1" dirty="0"/>
              <a:t>Best</a:t>
            </a:r>
            <a:r>
              <a:rPr lang="en-US" dirty="0"/>
              <a:t> element conductors include:</a:t>
            </a:r>
            <a:endParaRPr lang="en-GB" dirty="0"/>
          </a:p>
          <a:p>
            <a:r>
              <a:rPr lang="en-US" dirty="0"/>
              <a:t>Copper, silver, gold, aluminum, &amp; nickel </a:t>
            </a:r>
            <a:endParaRPr lang="en-GB" dirty="0"/>
          </a:p>
          <a:p>
            <a:r>
              <a:rPr lang="en-US" dirty="0"/>
              <a:t>Alloys are also good conductors e.g. Brass &amp; steel </a:t>
            </a:r>
            <a:endParaRPr lang="en-GB" dirty="0"/>
          </a:p>
          <a:p>
            <a:r>
              <a:rPr lang="en-US" dirty="0"/>
              <a:t>Good conductors can also be liquid e.g. Salt water </a:t>
            </a:r>
            <a:endParaRPr lang="en-GB" dirty="0"/>
          </a:p>
          <a:p>
            <a:r>
              <a:rPr lang="en-GB" dirty="0"/>
              <a:t>An example of a copper atom is shown.</a:t>
            </a:r>
          </a:p>
          <a:p>
            <a:r>
              <a:rPr lang="en-GB" b="1" dirty="0"/>
              <a:t>Copper</a:t>
            </a:r>
            <a:r>
              <a:rPr lang="en-GB" dirty="0"/>
              <a:t> has 29 Electrons in its atomic structure.</a:t>
            </a:r>
          </a:p>
          <a:p>
            <a:r>
              <a:rPr lang="en-GB" dirty="0"/>
              <a:t>28 tightly bound the central nucleus and 1 lightly bound.</a:t>
            </a:r>
          </a:p>
          <a:p>
            <a:r>
              <a:rPr lang="en-GB" dirty="0"/>
              <a:t>The outer shell electron is known as a free electron and is easily dislodged from the atom to become a FREE ELECTRON which may roam freely within the copper material. </a:t>
            </a:r>
          </a:p>
          <a:p>
            <a:endParaRPr lang="en-GB" dirty="0"/>
          </a:p>
        </p:txBody>
      </p:sp>
    </p:spTree>
    <p:extLst>
      <p:ext uri="{BB962C8B-B14F-4D97-AF65-F5344CB8AC3E}">
        <p14:creationId xmlns:p14="http://schemas.microsoft.com/office/powerpoint/2010/main" val="104298324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9E1E15-352B-4215-B790-50BA2182E66C}"/>
              </a:ext>
            </a:extLst>
          </p:cNvPr>
          <p:cNvSpPr>
            <a:spLocks noGrp="1"/>
          </p:cNvSpPr>
          <p:nvPr>
            <p:ph type="title"/>
          </p:nvPr>
        </p:nvSpPr>
        <p:spPr/>
        <p:txBody>
          <a:bodyPr/>
          <a:lstStyle/>
          <a:p>
            <a:r>
              <a:rPr lang="en-GB" dirty="0"/>
              <a:t>Metals as Conductors</a:t>
            </a:r>
          </a:p>
        </p:txBody>
      </p:sp>
      <p:sp>
        <p:nvSpPr>
          <p:cNvPr id="3" name="Content Placeholder 2">
            <a:extLst>
              <a:ext uri="{FF2B5EF4-FFF2-40B4-BE49-F238E27FC236}">
                <a16:creationId xmlns:a16="http://schemas.microsoft.com/office/drawing/2014/main" id="{487FD113-00A3-4F5C-8DC4-B000ABE8DBF9}"/>
              </a:ext>
            </a:extLst>
          </p:cNvPr>
          <p:cNvSpPr>
            <a:spLocks noGrp="1"/>
          </p:cNvSpPr>
          <p:nvPr>
            <p:ph idx="1"/>
          </p:nvPr>
        </p:nvSpPr>
        <p:spPr>
          <a:xfrm>
            <a:off x="457200" y="1600201"/>
            <a:ext cx="6491064" cy="3917032"/>
          </a:xfrm>
        </p:spPr>
        <p:txBody>
          <a:bodyPr>
            <a:normAutofit lnSpcReduction="10000"/>
          </a:bodyPr>
          <a:lstStyle/>
          <a:p>
            <a:r>
              <a:rPr lang="en-GB" dirty="0"/>
              <a:t>The vast majority of conductors are metallic</a:t>
            </a:r>
          </a:p>
          <a:p>
            <a:r>
              <a:rPr lang="en-GB" dirty="0"/>
              <a:t>Metals are made of a lattice of atoms surrounded by a </a:t>
            </a:r>
            <a:r>
              <a:rPr lang="en-GB" i="1" dirty="0"/>
              <a:t>sea</a:t>
            </a:r>
            <a:r>
              <a:rPr lang="en-GB" dirty="0"/>
              <a:t> of free valence electrons</a:t>
            </a:r>
          </a:p>
          <a:p>
            <a:r>
              <a:rPr lang="en-GB" dirty="0"/>
              <a:t>Large numbers of valence electrons in the lattice increase conductivity in the material</a:t>
            </a:r>
          </a:p>
          <a:p>
            <a:endParaRPr lang="en-GB" dirty="0"/>
          </a:p>
        </p:txBody>
      </p:sp>
      <p:pic>
        <p:nvPicPr>
          <p:cNvPr id="2050" name="Picture 2" descr="http://images.tutorvista.com/cms/images/101/three-dimensional-lattices.png">
            <a:extLst>
              <a:ext uri="{FF2B5EF4-FFF2-40B4-BE49-F238E27FC236}">
                <a16:creationId xmlns:a16="http://schemas.microsoft.com/office/drawing/2014/main" id="{74EAB921-05DA-4342-8CEC-767118C3B4C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60232" y="2420888"/>
            <a:ext cx="2367331" cy="237626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144916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58E83E-FC6C-4D75-9EE4-4F939BA90923}"/>
              </a:ext>
            </a:extLst>
          </p:cNvPr>
          <p:cNvSpPr>
            <a:spLocks noGrp="1"/>
          </p:cNvSpPr>
          <p:nvPr>
            <p:ph type="title"/>
          </p:nvPr>
        </p:nvSpPr>
        <p:spPr/>
        <p:txBody>
          <a:bodyPr/>
          <a:lstStyle/>
          <a:p>
            <a:r>
              <a:rPr lang="en-GB" dirty="0"/>
              <a:t>Electrical Conductivity</a:t>
            </a:r>
          </a:p>
        </p:txBody>
      </p:sp>
      <p:sp>
        <p:nvSpPr>
          <p:cNvPr id="3" name="Content Placeholder 2">
            <a:extLst>
              <a:ext uri="{FF2B5EF4-FFF2-40B4-BE49-F238E27FC236}">
                <a16:creationId xmlns:a16="http://schemas.microsoft.com/office/drawing/2014/main" id="{AD75265F-6698-4DFD-A27C-D399389354D4}"/>
              </a:ext>
            </a:extLst>
          </p:cNvPr>
          <p:cNvSpPr>
            <a:spLocks noGrp="1"/>
          </p:cNvSpPr>
          <p:nvPr>
            <p:ph idx="1"/>
          </p:nvPr>
        </p:nvSpPr>
        <p:spPr/>
        <p:txBody>
          <a:bodyPr>
            <a:normAutofit fontScale="62500" lnSpcReduction="20000"/>
          </a:bodyPr>
          <a:lstStyle/>
          <a:p>
            <a:r>
              <a:rPr lang="en-GB" dirty="0"/>
              <a:t>A metal consists of a lattice of atoms, each with an outer shell of electrons that freely dissociate from their parent atoms and travel through the lattice. This is also known as a positive ionic lattice. </a:t>
            </a:r>
          </a:p>
          <a:p>
            <a:r>
              <a:rPr lang="en-GB" dirty="0"/>
              <a:t>This 'sea' of dissociable electrons allows the metal to conduct electric current. </a:t>
            </a:r>
          </a:p>
          <a:p>
            <a:r>
              <a:rPr lang="en-GB" dirty="0"/>
              <a:t>When an electrical potential difference (a voltage) is applied across the metal, the resulting electric field causes electrons to drift towards the positive terminal. </a:t>
            </a:r>
          </a:p>
          <a:p>
            <a:r>
              <a:rPr lang="en-GB" dirty="0"/>
              <a:t>The actual drift velocity of electrons is very small, in the order of magnitude of a meter per hour. </a:t>
            </a:r>
          </a:p>
          <a:p>
            <a:r>
              <a:rPr lang="en-GB" dirty="0"/>
              <a:t>However, as the electrons are densely packed in the material, the electromagnetic field is propagated through the metal at nearly the speed of light. </a:t>
            </a:r>
          </a:p>
        </p:txBody>
      </p:sp>
    </p:spTree>
    <p:extLst>
      <p:ext uri="{BB962C8B-B14F-4D97-AF65-F5344CB8AC3E}">
        <p14:creationId xmlns:p14="http://schemas.microsoft.com/office/powerpoint/2010/main" val="410900863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296B44-8DC4-49F0-B5F1-B8A9B1BDB8D3}"/>
              </a:ext>
            </a:extLst>
          </p:cNvPr>
          <p:cNvSpPr>
            <a:spLocks noGrp="1"/>
          </p:cNvSpPr>
          <p:nvPr>
            <p:ph type="title"/>
          </p:nvPr>
        </p:nvSpPr>
        <p:spPr/>
        <p:txBody>
          <a:bodyPr/>
          <a:lstStyle/>
          <a:p>
            <a:r>
              <a:rPr lang="en-GB" dirty="0"/>
              <a:t>Resistance and Resistivity</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4BD6E299-004D-470B-92B3-7FD97AA561E6}"/>
                  </a:ext>
                </a:extLst>
              </p:cNvPr>
              <p:cNvSpPr>
                <a:spLocks noGrp="1"/>
              </p:cNvSpPr>
              <p:nvPr>
                <p:ph idx="1"/>
              </p:nvPr>
            </p:nvSpPr>
            <p:spPr/>
            <p:txBody>
              <a:bodyPr>
                <a:normAutofit fontScale="70000" lnSpcReduction="20000"/>
              </a:bodyPr>
              <a:lstStyle/>
              <a:p>
                <a:r>
                  <a:rPr lang="en-GB" dirty="0"/>
                  <a:t>If conductivity is a measure of how well a material conducts electricity, resistivity is a measure of how well it resists electricity</a:t>
                </a:r>
              </a:p>
              <a:p>
                <a:r>
                  <a:rPr lang="en-GB" dirty="0"/>
                  <a:t>Resistance is related to:</a:t>
                </a:r>
              </a:p>
              <a:p>
                <a:pPr lvl="1"/>
                <a:r>
                  <a:rPr lang="en-GB" dirty="0"/>
                  <a:t>The cross sectional area of the material (m</a:t>
                </a:r>
                <a:r>
                  <a:rPr lang="en-GB" baseline="30000" dirty="0"/>
                  <a:t>2</a:t>
                </a:r>
                <a:r>
                  <a:rPr lang="en-GB" dirty="0"/>
                  <a:t>)</a:t>
                </a:r>
              </a:p>
              <a:p>
                <a:pPr lvl="1"/>
                <a:r>
                  <a:rPr lang="en-GB" dirty="0"/>
                  <a:t>The length of the material (m)</a:t>
                </a:r>
              </a:p>
              <a:p>
                <a:pPr lvl="1"/>
                <a:r>
                  <a:rPr lang="en-GB" dirty="0"/>
                  <a:t>The resistivity of the material (</a:t>
                </a:r>
                <a:r>
                  <a:rPr lang="el-GR" dirty="0"/>
                  <a:t>Ω</a:t>
                </a:r>
                <a:r>
                  <a:rPr lang="en-GB" dirty="0"/>
                  <a:t>.m)</a:t>
                </a:r>
              </a:p>
              <a:p>
                <a:r>
                  <a:rPr lang="en-GB" dirty="0"/>
                  <a:t>Resistivity is given by the formula:</a:t>
                </a:r>
              </a:p>
              <a:p>
                <a:pPr marL="0" indent="0" algn="ctr">
                  <a:buNone/>
                </a:pPr>
                <a:r>
                  <a:rPr lang="en-GB" dirty="0"/>
                  <a:t> </a:t>
                </a:r>
                <a14:m>
                  <m:oMath xmlns:m="http://schemas.openxmlformats.org/officeDocument/2006/math">
                    <m:r>
                      <a:rPr lang="en-GB" b="0" i="1" smtClean="0">
                        <a:latin typeface="Cambria Math" panose="02040503050406030204" pitchFamily="18" charset="0"/>
                      </a:rPr>
                      <m:t>𝑅</m:t>
                    </m:r>
                    <m:r>
                      <a:rPr lang="en-GB" b="0" i="1" smtClean="0">
                        <a:latin typeface="Cambria Math" panose="02040503050406030204" pitchFamily="18" charset="0"/>
                      </a:rPr>
                      <m:t>=</m:t>
                    </m:r>
                    <m:r>
                      <a:rPr lang="en-GB" b="0" i="1" smtClean="0">
                        <a:latin typeface="Cambria Math" panose="02040503050406030204" pitchFamily="18" charset="0"/>
                        <a:ea typeface="Cambria Math" panose="02040503050406030204" pitchFamily="18" charset="0"/>
                      </a:rPr>
                      <m:t>𝜌</m:t>
                    </m:r>
                    <m:f>
                      <m:fPr>
                        <m:ctrlPr>
                          <a:rPr lang="en-GB" b="0" i="1" smtClean="0">
                            <a:latin typeface="Cambria Math" panose="02040503050406030204" pitchFamily="18" charset="0"/>
                            <a:ea typeface="Cambria Math" panose="02040503050406030204" pitchFamily="18" charset="0"/>
                          </a:rPr>
                        </m:ctrlPr>
                      </m:fPr>
                      <m:num>
                        <m:r>
                          <a:rPr lang="en-GB" b="0" i="1" smtClean="0">
                            <a:latin typeface="Cambria Math" panose="02040503050406030204" pitchFamily="18" charset="0"/>
                            <a:ea typeface="Cambria Math" panose="02040503050406030204" pitchFamily="18" charset="0"/>
                          </a:rPr>
                          <m:t>𝑙</m:t>
                        </m:r>
                      </m:num>
                      <m:den>
                        <m:r>
                          <a:rPr lang="en-GB" b="0" i="1" smtClean="0">
                            <a:latin typeface="Cambria Math" panose="02040503050406030204" pitchFamily="18" charset="0"/>
                            <a:ea typeface="Cambria Math" panose="02040503050406030204" pitchFamily="18" charset="0"/>
                          </a:rPr>
                          <m:t>𝐴</m:t>
                        </m:r>
                      </m:den>
                    </m:f>
                  </m:oMath>
                </a14:m>
                <a:endParaRPr lang="en-GB" dirty="0"/>
              </a:p>
              <a:p>
                <a:pPr lvl="1"/>
                <a:endParaRPr lang="en-GB" dirty="0"/>
              </a:p>
              <a:p>
                <a:pPr lvl="1"/>
                <a:r>
                  <a:rPr lang="en-GB" dirty="0"/>
                  <a:t>Where </a:t>
                </a:r>
                <a:r>
                  <a:rPr lang="en-GB" i="1" dirty="0"/>
                  <a:t>R</a:t>
                </a:r>
                <a:r>
                  <a:rPr lang="en-GB" dirty="0"/>
                  <a:t> is resistance, </a:t>
                </a:r>
                <a:r>
                  <a:rPr lang="el-GR" i="1" dirty="0"/>
                  <a:t>ρ</a:t>
                </a:r>
                <a:r>
                  <a:rPr lang="en-GB" i="1" dirty="0"/>
                  <a:t> </a:t>
                </a:r>
                <a:r>
                  <a:rPr lang="en-GB" dirty="0"/>
                  <a:t>(Greek letter Rho) is resistivity, </a:t>
                </a:r>
                <a:r>
                  <a:rPr lang="en-GB" i="1" dirty="0"/>
                  <a:t>l</a:t>
                </a:r>
                <a:r>
                  <a:rPr lang="en-GB" dirty="0"/>
                  <a:t> is length and </a:t>
                </a:r>
                <a:r>
                  <a:rPr lang="en-GB" i="1" dirty="0"/>
                  <a:t>A</a:t>
                </a:r>
                <a:r>
                  <a:rPr lang="en-GB" dirty="0"/>
                  <a:t> is cross sectional area</a:t>
                </a:r>
              </a:p>
            </p:txBody>
          </p:sp>
        </mc:Choice>
        <mc:Fallback xmlns="">
          <p:sp>
            <p:nvSpPr>
              <p:cNvPr id="3" name="Content Placeholder 2">
                <a:extLst>
                  <a:ext uri="{FF2B5EF4-FFF2-40B4-BE49-F238E27FC236}">
                    <a16:creationId xmlns:a16="http://schemas.microsoft.com/office/drawing/2014/main" id="{4BD6E299-004D-470B-92B3-7FD97AA561E6}"/>
                  </a:ext>
                </a:extLst>
              </p:cNvPr>
              <p:cNvSpPr>
                <a:spLocks noGrp="1" noRot="1" noChangeAspect="1" noMove="1" noResize="1" noEditPoints="1" noAdjustHandles="1" noChangeArrowheads="1" noChangeShapeType="1" noTextEdit="1"/>
              </p:cNvSpPr>
              <p:nvPr>
                <p:ph idx="1"/>
              </p:nvPr>
            </p:nvSpPr>
            <p:spPr>
              <a:blipFill>
                <a:blip r:embed="rId2"/>
                <a:stretch>
                  <a:fillRect l="-815" t="-2648" r="-815" b="-156"/>
                </a:stretch>
              </a:blipFill>
            </p:spPr>
            <p:txBody>
              <a:bodyPr/>
              <a:lstStyle/>
              <a:p>
                <a:r>
                  <a:rPr lang="en-GB">
                    <a:noFill/>
                  </a:rPr>
                  <a:t> </a:t>
                </a:r>
              </a:p>
            </p:txBody>
          </p:sp>
        </mc:Fallback>
      </mc:AlternateContent>
      <p:pic>
        <p:nvPicPr>
          <p:cNvPr id="4098" name="Picture 2" descr="https://upload.wikimedia.org/wikipedia/commons/6/68/Resistivity_geometry.png">
            <a:extLst>
              <a:ext uri="{FF2B5EF4-FFF2-40B4-BE49-F238E27FC236}">
                <a16:creationId xmlns:a16="http://schemas.microsoft.com/office/drawing/2014/main" id="{4ABE597C-C82E-4915-843A-4AEA0E75738D}"/>
              </a:ext>
            </a:extLst>
          </p:cNvPr>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868144" y="2060848"/>
            <a:ext cx="3179241" cy="28619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587069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7F74B8-0BE9-4F66-BB99-4FDC9E7BCE7B}"/>
              </a:ext>
            </a:extLst>
          </p:cNvPr>
          <p:cNvSpPr>
            <a:spLocks noGrp="1"/>
          </p:cNvSpPr>
          <p:nvPr>
            <p:ph type="title"/>
          </p:nvPr>
        </p:nvSpPr>
        <p:spPr/>
        <p:txBody>
          <a:bodyPr/>
          <a:lstStyle/>
          <a:p>
            <a:r>
              <a:rPr lang="en-GB" dirty="0"/>
              <a:t>Resistivity - Example</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0A6C258C-4D93-41C0-B547-AFF0CC15020C}"/>
                  </a:ext>
                </a:extLst>
              </p:cNvPr>
              <p:cNvSpPr>
                <a:spLocks noGrp="1"/>
              </p:cNvSpPr>
              <p:nvPr>
                <p:ph idx="1"/>
              </p:nvPr>
            </p:nvSpPr>
            <p:spPr>
              <a:xfrm>
                <a:off x="457200" y="1600201"/>
                <a:ext cx="5122912" cy="3917032"/>
              </a:xfrm>
            </p:spPr>
            <p:txBody>
              <a:bodyPr>
                <a:normAutofit fontScale="92500" lnSpcReduction="10000"/>
              </a:bodyPr>
              <a:lstStyle/>
              <a:p>
                <a:pPr marL="0" indent="0">
                  <a:buNone/>
                </a:pPr>
                <a:r>
                  <a:rPr lang="en-GB" dirty="0"/>
                  <a:t>The coils that form the electromagnets in the ATLAS detector at CERN are made from aluminium, which has a resistivity of </a:t>
                </a:r>
                <a14:m>
                  <m:oMath xmlns:m="http://schemas.openxmlformats.org/officeDocument/2006/math">
                    <m:r>
                      <a:rPr lang="en-GB" b="0" i="1" smtClean="0">
                        <a:latin typeface="Cambria Math"/>
                      </a:rPr>
                      <m:t>2.7</m:t>
                    </m:r>
                    <m:r>
                      <a:rPr lang="en-GB" b="0" i="1" smtClean="0">
                        <a:latin typeface="Cambria Math"/>
                        <a:ea typeface="Cambria Math"/>
                      </a:rPr>
                      <m:t>×</m:t>
                    </m:r>
                    <m:sSup>
                      <m:sSupPr>
                        <m:ctrlPr>
                          <a:rPr lang="en-GB" b="0" i="1" smtClean="0">
                            <a:latin typeface="Cambria Math" panose="02040503050406030204" pitchFamily="18" charset="0"/>
                            <a:ea typeface="Cambria Math"/>
                          </a:rPr>
                        </m:ctrlPr>
                      </m:sSupPr>
                      <m:e>
                        <m:r>
                          <a:rPr lang="en-GB" b="0" i="1" smtClean="0">
                            <a:latin typeface="Cambria Math"/>
                            <a:ea typeface="Cambria Math"/>
                          </a:rPr>
                          <m:t>10</m:t>
                        </m:r>
                      </m:e>
                      <m:sup>
                        <m:r>
                          <a:rPr lang="en-GB" b="0" i="1" smtClean="0">
                            <a:latin typeface="Cambria Math"/>
                            <a:ea typeface="Cambria Math"/>
                          </a:rPr>
                          <m:t>−8</m:t>
                        </m:r>
                      </m:sup>
                    </m:sSup>
                    <m:r>
                      <m:rPr>
                        <m:sty m:val="p"/>
                      </m:rPr>
                      <a:rPr lang="el-GR" b="0" i="1" smtClean="0">
                        <a:latin typeface="Cambria Math"/>
                        <a:ea typeface="Cambria Math"/>
                      </a:rPr>
                      <m:t>Ω</m:t>
                    </m:r>
                    <m:r>
                      <a:rPr lang="en-GB" b="0" i="1" smtClean="0">
                        <a:latin typeface="Cambria Math"/>
                        <a:ea typeface="Cambria Math"/>
                      </a:rPr>
                      <m:t>.</m:t>
                    </m:r>
                    <m:r>
                      <m:rPr>
                        <m:sty m:val="p"/>
                      </m:rPr>
                      <a:rPr lang="en-GB" b="0" i="0" smtClean="0">
                        <a:latin typeface="Cambria Math"/>
                        <a:ea typeface="Cambria Math"/>
                      </a:rPr>
                      <m:t>m</m:t>
                    </m:r>
                  </m:oMath>
                </a14:m>
                <a:r>
                  <a:rPr lang="en-GB" dirty="0"/>
                  <a:t> with a cross section of </a:t>
                </a:r>
                <a14:m>
                  <m:oMath xmlns:m="http://schemas.openxmlformats.org/officeDocument/2006/math">
                    <m:r>
                      <a:rPr lang="en-GB" b="0" i="1" smtClean="0">
                        <a:latin typeface="Cambria Math"/>
                      </a:rPr>
                      <m:t>2.32</m:t>
                    </m:r>
                    <m:r>
                      <a:rPr lang="en-GB" b="0" i="1" smtClean="0">
                        <a:latin typeface="Cambria Math"/>
                        <a:ea typeface="Cambria Math"/>
                      </a:rPr>
                      <m:t>×</m:t>
                    </m:r>
                    <m:sSup>
                      <m:sSupPr>
                        <m:ctrlPr>
                          <a:rPr lang="en-GB" b="0" i="1" smtClean="0">
                            <a:latin typeface="Cambria Math" panose="02040503050406030204" pitchFamily="18" charset="0"/>
                            <a:ea typeface="Cambria Math"/>
                          </a:rPr>
                        </m:ctrlPr>
                      </m:sSupPr>
                      <m:e>
                        <m:r>
                          <a:rPr lang="en-GB" b="0" i="1" smtClean="0">
                            <a:latin typeface="Cambria Math"/>
                            <a:ea typeface="Cambria Math"/>
                          </a:rPr>
                          <m:t>10</m:t>
                        </m:r>
                      </m:e>
                      <m:sup>
                        <m:r>
                          <a:rPr lang="en-GB" b="0" i="1" smtClean="0">
                            <a:latin typeface="Cambria Math"/>
                            <a:ea typeface="Cambria Math"/>
                          </a:rPr>
                          <m:t>−3</m:t>
                        </m:r>
                      </m:sup>
                    </m:sSup>
                    <m:sSup>
                      <m:sSupPr>
                        <m:ctrlPr>
                          <a:rPr lang="en-GB" b="0" i="1" smtClean="0">
                            <a:latin typeface="Cambria Math" panose="02040503050406030204" pitchFamily="18" charset="0"/>
                            <a:ea typeface="Cambria Math"/>
                          </a:rPr>
                        </m:ctrlPr>
                      </m:sSupPr>
                      <m:e>
                        <m:r>
                          <m:rPr>
                            <m:sty m:val="p"/>
                          </m:rPr>
                          <a:rPr lang="en-GB" b="0" i="0" smtClean="0">
                            <a:latin typeface="Cambria Math"/>
                            <a:ea typeface="Cambria Math"/>
                          </a:rPr>
                          <m:t>m</m:t>
                        </m:r>
                      </m:e>
                      <m:sup>
                        <m:r>
                          <a:rPr lang="en-GB" b="0" i="1" smtClean="0">
                            <a:latin typeface="Cambria Math"/>
                            <a:ea typeface="Cambria Math"/>
                          </a:rPr>
                          <m:t>2</m:t>
                        </m:r>
                      </m:sup>
                    </m:sSup>
                  </m:oMath>
                </a14:m>
                <a:r>
                  <a:rPr lang="en-GB" dirty="0"/>
                  <a:t> and a length of 56 km. Calculate the resistance of the coil.</a:t>
                </a:r>
              </a:p>
            </p:txBody>
          </p:sp>
        </mc:Choice>
        <mc:Fallback xmlns="">
          <p:sp>
            <p:nvSpPr>
              <p:cNvPr id="3" name="Content Placeholder 2">
                <a:extLst>
                  <a:ext uri="{FF2B5EF4-FFF2-40B4-BE49-F238E27FC236}">
                    <a16:creationId xmlns="" xmlns:a16="http://schemas.microsoft.com/office/drawing/2014/main" id="{0A6C258C-4D93-41C0-B547-AFF0CC15020C}"/>
                  </a:ext>
                </a:extLst>
              </p:cNvPr>
              <p:cNvSpPr>
                <a:spLocks noGrp="1" noRot="1" noChangeAspect="1" noMove="1" noResize="1" noEditPoints="1" noAdjustHandles="1" noChangeArrowheads="1" noChangeShapeType="1" noTextEdit="1"/>
              </p:cNvSpPr>
              <p:nvPr>
                <p:ph idx="1"/>
              </p:nvPr>
            </p:nvSpPr>
            <p:spPr>
              <a:xfrm>
                <a:off x="457200" y="1600201"/>
                <a:ext cx="5122912" cy="3917032"/>
              </a:xfrm>
              <a:blipFill rotWithShape="1">
                <a:blip r:embed="rId2"/>
                <a:stretch>
                  <a:fillRect l="-2738" t="-3115" r="-4048" b="-1713"/>
                </a:stretch>
              </a:blipFill>
            </p:spPr>
            <p:txBody>
              <a:bodyPr/>
              <a:lstStyle/>
              <a:p>
                <a:r>
                  <a:rPr lang="en-GB">
                    <a:noFill/>
                  </a:rPr>
                  <a:t> </a:t>
                </a:r>
              </a:p>
            </p:txBody>
          </p:sp>
        </mc:Fallback>
      </mc:AlternateContent>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78971" y="1340768"/>
            <a:ext cx="2757804" cy="420623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312534988"/>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Resistivity – Example Solution</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normAutofit fontScale="77500" lnSpcReduction="20000"/>
              </a:bodyPr>
              <a:lstStyle/>
              <a:p>
                <a:pPr marL="0" indent="0">
                  <a:buNone/>
                </a:pPr>
                <a:r>
                  <a:rPr lang="en-GB" dirty="0">
                    <a:latin typeface="Cambria Math"/>
                    <a:ea typeface="Cambria Math"/>
                  </a:rPr>
                  <a:t>From the question, we know:</a:t>
                </a:r>
              </a:p>
              <a:p>
                <a:pPr marL="0" indent="0">
                  <a:buNone/>
                </a:pPr>
                <a14:m>
                  <m:oMathPara xmlns:m="http://schemas.openxmlformats.org/officeDocument/2006/math">
                    <m:oMathParaPr>
                      <m:jc m:val="centerGroup"/>
                    </m:oMathParaPr>
                    <m:oMath xmlns:m="http://schemas.openxmlformats.org/officeDocument/2006/math">
                      <m:r>
                        <a:rPr lang="en-GB" i="1" smtClean="0">
                          <a:latin typeface="Cambria Math"/>
                          <a:ea typeface="Cambria Math"/>
                        </a:rPr>
                        <m:t>𝜌</m:t>
                      </m:r>
                      <m:r>
                        <a:rPr lang="en-GB" b="0" i="1" smtClean="0">
                          <a:latin typeface="Cambria Math"/>
                          <a:ea typeface="Cambria Math"/>
                        </a:rPr>
                        <m:t>=2.7×</m:t>
                      </m:r>
                      <m:sSup>
                        <m:sSupPr>
                          <m:ctrlPr>
                            <a:rPr lang="en-GB" b="0" i="1" smtClean="0">
                              <a:latin typeface="Cambria Math" panose="02040503050406030204" pitchFamily="18" charset="0"/>
                              <a:ea typeface="Cambria Math"/>
                            </a:rPr>
                          </m:ctrlPr>
                        </m:sSupPr>
                        <m:e>
                          <m:r>
                            <a:rPr lang="en-GB" b="0" i="1" smtClean="0">
                              <a:latin typeface="Cambria Math"/>
                              <a:ea typeface="Cambria Math"/>
                            </a:rPr>
                            <m:t>10</m:t>
                          </m:r>
                        </m:e>
                        <m:sup>
                          <m:r>
                            <a:rPr lang="en-GB" b="0" i="1" smtClean="0">
                              <a:latin typeface="Cambria Math"/>
                              <a:ea typeface="Cambria Math"/>
                            </a:rPr>
                            <m:t>−8</m:t>
                          </m:r>
                        </m:sup>
                      </m:sSup>
                      <m:r>
                        <m:rPr>
                          <m:sty m:val="p"/>
                        </m:rPr>
                        <a:rPr lang="el-GR" b="0" i="1" smtClean="0">
                          <a:latin typeface="Cambria Math"/>
                          <a:ea typeface="Cambria Math"/>
                        </a:rPr>
                        <m:t>Ω</m:t>
                      </m:r>
                      <m:r>
                        <a:rPr lang="en-GB" b="0" i="1" smtClean="0">
                          <a:latin typeface="Cambria Math"/>
                          <a:ea typeface="Cambria Math"/>
                        </a:rPr>
                        <m:t>.</m:t>
                      </m:r>
                      <m:r>
                        <m:rPr>
                          <m:sty m:val="p"/>
                        </m:rPr>
                        <a:rPr lang="en-GB" b="0" i="0" smtClean="0">
                          <a:latin typeface="Cambria Math"/>
                          <a:ea typeface="Cambria Math"/>
                        </a:rPr>
                        <m:t>m</m:t>
                      </m:r>
                    </m:oMath>
                  </m:oMathPara>
                </a14:m>
                <a:endParaRPr lang="en-GB" b="0" dirty="0">
                  <a:ea typeface="Cambria Math"/>
                </a:endParaRPr>
              </a:p>
              <a:p>
                <a:pPr marL="0" indent="0">
                  <a:buNone/>
                </a:pPr>
                <a14:m>
                  <m:oMathPara xmlns:m="http://schemas.openxmlformats.org/officeDocument/2006/math">
                    <m:oMathParaPr>
                      <m:jc m:val="centerGroup"/>
                    </m:oMathParaPr>
                    <m:oMath xmlns:m="http://schemas.openxmlformats.org/officeDocument/2006/math">
                      <m:r>
                        <a:rPr lang="en-GB" b="0" i="1" smtClean="0">
                          <a:latin typeface="Cambria Math"/>
                        </a:rPr>
                        <m:t>𝐴</m:t>
                      </m:r>
                      <m:r>
                        <a:rPr lang="en-GB" b="0" i="1" smtClean="0">
                          <a:latin typeface="Cambria Math"/>
                        </a:rPr>
                        <m:t>=2.32×</m:t>
                      </m:r>
                      <m:sSup>
                        <m:sSupPr>
                          <m:ctrlPr>
                            <a:rPr lang="en-GB" b="0" i="1" smtClean="0">
                              <a:latin typeface="Cambria Math" panose="02040503050406030204" pitchFamily="18" charset="0"/>
                              <a:ea typeface="Cambria Math"/>
                            </a:rPr>
                          </m:ctrlPr>
                        </m:sSupPr>
                        <m:e>
                          <m:r>
                            <a:rPr lang="en-GB" b="0" i="1" smtClean="0">
                              <a:latin typeface="Cambria Math"/>
                              <a:ea typeface="Cambria Math"/>
                            </a:rPr>
                            <m:t>10</m:t>
                          </m:r>
                        </m:e>
                        <m:sup>
                          <m:r>
                            <a:rPr lang="en-GB" b="0" i="1" smtClean="0">
                              <a:latin typeface="Cambria Math"/>
                              <a:ea typeface="Cambria Math"/>
                            </a:rPr>
                            <m:t>−3</m:t>
                          </m:r>
                        </m:sup>
                      </m:sSup>
                      <m:sSup>
                        <m:sSupPr>
                          <m:ctrlPr>
                            <a:rPr lang="en-GB" b="0" i="1" smtClean="0">
                              <a:latin typeface="Cambria Math" panose="02040503050406030204" pitchFamily="18" charset="0"/>
                              <a:ea typeface="Cambria Math"/>
                            </a:rPr>
                          </m:ctrlPr>
                        </m:sSupPr>
                        <m:e>
                          <m:r>
                            <m:rPr>
                              <m:sty m:val="p"/>
                            </m:rPr>
                            <a:rPr lang="en-GB" b="0" i="0" smtClean="0">
                              <a:latin typeface="Cambria Math"/>
                              <a:ea typeface="Cambria Math"/>
                            </a:rPr>
                            <m:t>m</m:t>
                          </m:r>
                        </m:e>
                        <m:sup>
                          <m:r>
                            <a:rPr lang="en-GB" b="0" i="1" smtClean="0">
                              <a:latin typeface="Cambria Math"/>
                              <a:ea typeface="Cambria Math"/>
                            </a:rPr>
                            <m:t>2</m:t>
                          </m:r>
                        </m:sup>
                      </m:sSup>
                    </m:oMath>
                  </m:oMathPara>
                </a14:m>
                <a:endParaRPr lang="en-GB" b="0" dirty="0">
                  <a:ea typeface="Cambria Math"/>
                </a:endParaRPr>
              </a:p>
              <a:p>
                <a:pPr marL="0" indent="0">
                  <a:buNone/>
                </a:pPr>
                <a14:m>
                  <m:oMathPara xmlns:m="http://schemas.openxmlformats.org/officeDocument/2006/math">
                    <m:oMathParaPr>
                      <m:jc m:val="centerGroup"/>
                    </m:oMathParaPr>
                    <m:oMath xmlns:m="http://schemas.openxmlformats.org/officeDocument/2006/math">
                      <m:r>
                        <a:rPr lang="en-GB" i="1">
                          <a:latin typeface="Cambria Math"/>
                        </a:rPr>
                        <m:t>𝑙</m:t>
                      </m:r>
                      <m:r>
                        <a:rPr lang="en-GB" i="1">
                          <a:latin typeface="Cambria Math"/>
                        </a:rPr>
                        <m:t>=56×</m:t>
                      </m:r>
                      <m:sSup>
                        <m:sSupPr>
                          <m:ctrlPr>
                            <a:rPr lang="en-GB" i="1">
                              <a:latin typeface="Cambria Math" panose="02040503050406030204" pitchFamily="18" charset="0"/>
                              <a:ea typeface="Cambria Math"/>
                            </a:rPr>
                          </m:ctrlPr>
                        </m:sSupPr>
                        <m:e>
                          <m:r>
                            <a:rPr lang="en-GB" i="1">
                              <a:latin typeface="Cambria Math"/>
                              <a:ea typeface="Cambria Math"/>
                            </a:rPr>
                            <m:t>10</m:t>
                          </m:r>
                        </m:e>
                        <m:sup>
                          <m:r>
                            <a:rPr lang="en-GB" i="1">
                              <a:latin typeface="Cambria Math"/>
                              <a:ea typeface="Cambria Math"/>
                            </a:rPr>
                            <m:t>3</m:t>
                          </m:r>
                        </m:sup>
                      </m:sSup>
                      <m:r>
                        <m:rPr>
                          <m:sty m:val="p"/>
                        </m:rPr>
                        <a:rPr lang="en-GB">
                          <a:latin typeface="Cambria Math"/>
                          <a:ea typeface="Cambria Math"/>
                        </a:rPr>
                        <m:t>m</m:t>
                      </m:r>
                    </m:oMath>
                  </m:oMathPara>
                </a14:m>
                <a:endParaRPr lang="en-GB" dirty="0">
                  <a:ea typeface="Cambria Math"/>
                </a:endParaRPr>
              </a:p>
              <a:p>
                <a:pPr marL="0" indent="0">
                  <a:buNone/>
                </a:pPr>
                <a:r>
                  <a:rPr lang="en-GB" dirty="0">
                    <a:ea typeface="Cambria Math"/>
                  </a:rPr>
                  <a:t>Then using:</a:t>
                </a:r>
              </a:p>
              <a:p>
                <a:pPr marL="0" indent="0">
                  <a:buNone/>
                </a:pPr>
                <a14:m>
                  <m:oMathPara xmlns:m="http://schemas.openxmlformats.org/officeDocument/2006/math">
                    <m:oMathParaPr>
                      <m:jc m:val="centerGroup"/>
                    </m:oMathParaPr>
                    <m:oMath xmlns:m="http://schemas.openxmlformats.org/officeDocument/2006/math">
                      <m:r>
                        <a:rPr lang="en-GB" i="1">
                          <a:latin typeface="Cambria Math"/>
                        </a:rPr>
                        <m:t>𝑅</m:t>
                      </m:r>
                      <m:r>
                        <a:rPr lang="en-GB" i="1">
                          <a:latin typeface="Cambria Math"/>
                        </a:rPr>
                        <m:t>=</m:t>
                      </m:r>
                      <m:r>
                        <a:rPr lang="en-GB" i="1">
                          <a:latin typeface="Cambria Math"/>
                          <a:ea typeface="Cambria Math"/>
                        </a:rPr>
                        <m:t>𝜌</m:t>
                      </m:r>
                      <m:f>
                        <m:fPr>
                          <m:ctrlPr>
                            <a:rPr lang="en-GB" i="1">
                              <a:latin typeface="Cambria Math" panose="02040503050406030204" pitchFamily="18" charset="0"/>
                              <a:ea typeface="Cambria Math"/>
                            </a:rPr>
                          </m:ctrlPr>
                        </m:fPr>
                        <m:num>
                          <m:r>
                            <a:rPr lang="en-GB" i="1">
                              <a:latin typeface="Cambria Math"/>
                              <a:ea typeface="Cambria Math"/>
                            </a:rPr>
                            <m:t>𝑙</m:t>
                          </m:r>
                        </m:num>
                        <m:den>
                          <m:r>
                            <a:rPr lang="en-GB" i="1">
                              <a:latin typeface="Cambria Math"/>
                              <a:ea typeface="Cambria Math"/>
                            </a:rPr>
                            <m:t>𝐴</m:t>
                          </m:r>
                        </m:den>
                      </m:f>
                    </m:oMath>
                  </m:oMathPara>
                </a14:m>
                <a:endParaRPr lang="en-GB" dirty="0">
                  <a:ea typeface="Cambria Math"/>
                </a:endParaRPr>
              </a:p>
              <a:p>
                <a:pPr marL="0" indent="0">
                  <a:buNone/>
                </a:pPr>
                <a:r>
                  <a:rPr lang="en-GB" dirty="0">
                    <a:ea typeface="Cambria Math"/>
                  </a:rPr>
                  <a:t>We get…</a:t>
                </a:r>
              </a:p>
              <a:p>
                <a:pPr marL="0" indent="0">
                  <a:buNone/>
                </a:pPr>
                <a14:m>
                  <m:oMathPara xmlns:m="http://schemas.openxmlformats.org/officeDocument/2006/math">
                    <m:oMathParaPr>
                      <m:jc m:val="centerGroup"/>
                    </m:oMathParaPr>
                    <m:oMath xmlns:m="http://schemas.openxmlformats.org/officeDocument/2006/math">
                      <m:r>
                        <a:rPr lang="en-GB" i="1">
                          <a:latin typeface="Cambria Math"/>
                        </a:rPr>
                        <m:t>𝑅</m:t>
                      </m:r>
                      <m:r>
                        <a:rPr lang="en-GB" i="1">
                          <a:latin typeface="Cambria Math"/>
                        </a:rPr>
                        <m:t>=2.7×</m:t>
                      </m:r>
                      <m:sSup>
                        <m:sSupPr>
                          <m:ctrlPr>
                            <a:rPr lang="en-GB" i="1">
                              <a:latin typeface="Cambria Math" panose="02040503050406030204" pitchFamily="18" charset="0"/>
                              <a:ea typeface="Cambria Math"/>
                            </a:rPr>
                          </m:ctrlPr>
                        </m:sSupPr>
                        <m:e>
                          <m:r>
                            <a:rPr lang="en-GB" i="1">
                              <a:latin typeface="Cambria Math"/>
                              <a:ea typeface="Cambria Math"/>
                            </a:rPr>
                            <m:t>10</m:t>
                          </m:r>
                        </m:e>
                        <m:sup>
                          <m:r>
                            <a:rPr lang="en-GB" i="1">
                              <a:latin typeface="Cambria Math"/>
                              <a:ea typeface="Cambria Math"/>
                            </a:rPr>
                            <m:t>−8</m:t>
                          </m:r>
                        </m:sup>
                      </m:sSup>
                      <m:f>
                        <m:fPr>
                          <m:ctrlPr>
                            <a:rPr lang="en-GB" i="1">
                              <a:latin typeface="Cambria Math" panose="02040503050406030204" pitchFamily="18" charset="0"/>
                              <a:ea typeface="Cambria Math"/>
                            </a:rPr>
                          </m:ctrlPr>
                        </m:fPr>
                        <m:num>
                          <m:r>
                            <a:rPr lang="en-GB" i="1">
                              <a:latin typeface="Cambria Math"/>
                            </a:rPr>
                            <m:t>56</m:t>
                          </m:r>
                          <m:r>
                            <a:rPr lang="en-GB" i="1">
                              <a:latin typeface="Cambria Math"/>
                              <a:ea typeface="Cambria Math"/>
                            </a:rPr>
                            <m:t>×</m:t>
                          </m:r>
                          <m:sSup>
                            <m:sSupPr>
                              <m:ctrlPr>
                                <a:rPr lang="en-GB" i="1">
                                  <a:latin typeface="Cambria Math" panose="02040503050406030204" pitchFamily="18" charset="0"/>
                                  <a:ea typeface="Cambria Math"/>
                                </a:rPr>
                              </m:ctrlPr>
                            </m:sSupPr>
                            <m:e>
                              <m:r>
                                <a:rPr lang="en-GB" i="1">
                                  <a:latin typeface="Cambria Math"/>
                                  <a:ea typeface="Cambria Math"/>
                                </a:rPr>
                                <m:t>10</m:t>
                              </m:r>
                            </m:e>
                            <m:sup>
                              <m:r>
                                <a:rPr lang="en-GB" i="1">
                                  <a:latin typeface="Cambria Math"/>
                                  <a:ea typeface="Cambria Math"/>
                                </a:rPr>
                                <m:t>3</m:t>
                              </m:r>
                            </m:sup>
                          </m:sSup>
                        </m:num>
                        <m:den>
                          <m:r>
                            <a:rPr lang="en-GB" i="1">
                              <a:latin typeface="Cambria Math"/>
                            </a:rPr>
                            <m:t>2.32</m:t>
                          </m:r>
                          <m:r>
                            <a:rPr lang="en-GB" i="1">
                              <a:latin typeface="Cambria Math"/>
                              <a:ea typeface="Cambria Math"/>
                            </a:rPr>
                            <m:t>×</m:t>
                          </m:r>
                          <m:sSup>
                            <m:sSupPr>
                              <m:ctrlPr>
                                <a:rPr lang="en-GB" i="1">
                                  <a:latin typeface="Cambria Math" panose="02040503050406030204" pitchFamily="18" charset="0"/>
                                  <a:ea typeface="Cambria Math"/>
                                </a:rPr>
                              </m:ctrlPr>
                            </m:sSupPr>
                            <m:e>
                              <m:r>
                                <a:rPr lang="en-GB" i="1">
                                  <a:latin typeface="Cambria Math"/>
                                  <a:ea typeface="Cambria Math"/>
                                </a:rPr>
                                <m:t>10</m:t>
                              </m:r>
                            </m:e>
                            <m:sup>
                              <m:r>
                                <a:rPr lang="en-GB" i="1">
                                  <a:latin typeface="Cambria Math"/>
                                  <a:ea typeface="Cambria Math"/>
                                </a:rPr>
                                <m:t>−3</m:t>
                              </m:r>
                            </m:sup>
                          </m:sSup>
                        </m:den>
                      </m:f>
                      <m:r>
                        <m:rPr>
                          <m:nor/>
                        </m:rPr>
                        <a:rPr lang="en-GB" dirty="0"/>
                        <m:t>=0.652</m:t>
                      </m:r>
                      <m:r>
                        <m:rPr>
                          <m:sty m:val="p"/>
                        </m:rPr>
                        <a:rPr lang="el-GR" i="1" dirty="0" smtClean="0">
                          <a:latin typeface="Cambria Math"/>
                          <a:ea typeface="Cambria Math"/>
                        </a:rPr>
                        <m:t>Ω</m:t>
                      </m:r>
                    </m:oMath>
                  </m:oMathPara>
                </a14:m>
                <a:endParaRPr lang="en-GB" dirty="0"/>
              </a:p>
              <a:p>
                <a:pPr marL="0" indent="0">
                  <a:buNone/>
                </a:pPr>
                <a:endParaRPr lang="en-GB"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1">
                <a:blip r:embed="rId2"/>
                <a:stretch>
                  <a:fillRect l="-1185" t="-3115"/>
                </a:stretch>
              </a:blipFill>
            </p:spPr>
            <p:txBody>
              <a:bodyPr/>
              <a:lstStyle/>
              <a:p>
                <a:r>
                  <a:rPr lang="en-GB">
                    <a:noFill/>
                  </a:rPr>
                  <a:t> </a:t>
                </a:r>
              </a:p>
            </p:txBody>
          </p:sp>
        </mc:Fallback>
      </mc:AlternateContent>
    </p:spTree>
    <p:extLst>
      <p:ext uri="{BB962C8B-B14F-4D97-AF65-F5344CB8AC3E}">
        <p14:creationId xmlns:p14="http://schemas.microsoft.com/office/powerpoint/2010/main" val="239884566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s://engineersforfuture.files.wordpress.com/2017/01/ohms-law-cartoon-cropped.jpg?w=543">
            <a:extLst>
              <a:ext uri="{FF2B5EF4-FFF2-40B4-BE49-F238E27FC236}">
                <a16:creationId xmlns:a16="http://schemas.microsoft.com/office/drawing/2014/main" id="{A2ABDF26-B261-46C3-89CC-5DC41AD225C8}"/>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226521" y="2060848"/>
            <a:ext cx="3831661" cy="3168353"/>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18935396-A814-41CC-B4BB-26A0398C9ADB}"/>
              </a:ext>
            </a:extLst>
          </p:cNvPr>
          <p:cNvSpPr>
            <a:spLocks noGrp="1"/>
          </p:cNvSpPr>
          <p:nvPr>
            <p:ph type="title"/>
          </p:nvPr>
        </p:nvSpPr>
        <p:spPr/>
        <p:txBody>
          <a:bodyPr/>
          <a:lstStyle/>
          <a:p>
            <a:r>
              <a:rPr lang="en-GB" dirty="0"/>
              <a:t>Ohm’s Law</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A4D7FE4A-C50A-4AFA-9CF1-22A5DB5C4E2B}"/>
                  </a:ext>
                </a:extLst>
              </p:cNvPr>
              <p:cNvSpPr>
                <a:spLocks noGrp="1"/>
              </p:cNvSpPr>
              <p:nvPr>
                <p:ph idx="1"/>
              </p:nvPr>
            </p:nvSpPr>
            <p:spPr>
              <a:xfrm>
                <a:off x="457200" y="1600201"/>
                <a:ext cx="5338936" cy="3917032"/>
              </a:xfrm>
            </p:spPr>
            <p:txBody>
              <a:bodyPr>
                <a:normAutofit fontScale="85000" lnSpcReduction="20000"/>
              </a:bodyPr>
              <a:lstStyle/>
              <a:p>
                <a:r>
                  <a:rPr lang="en-GB" dirty="0"/>
                  <a:t>Describes the relationship between current flow, voltage and resistance</a:t>
                </a:r>
              </a:p>
              <a:p>
                <a:r>
                  <a:rPr lang="en-GB" dirty="0"/>
                  <a:t>Allows us to calculate circuit properties</a:t>
                </a:r>
              </a:p>
              <a:p>
                <a:r>
                  <a:rPr lang="en-GB" dirty="0"/>
                  <a:t>Current is proportional to voltage and inversely proportional to resistance</a:t>
                </a:r>
              </a:p>
              <a:p>
                <a:pPr marL="0" indent="0">
                  <a:buNone/>
                </a:pPr>
                <a14:m>
                  <m:oMathPara xmlns:m="http://schemas.openxmlformats.org/officeDocument/2006/math">
                    <m:oMathParaPr>
                      <m:jc m:val="centerGroup"/>
                    </m:oMathParaPr>
                    <m:oMath xmlns:m="http://schemas.openxmlformats.org/officeDocument/2006/math">
                      <m:r>
                        <a:rPr lang="en-GB" b="0" i="1" smtClean="0">
                          <a:latin typeface="Cambria Math" panose="02040503050406030204" pitchFamily="18" charset="0"/>
                        </a:rPr>
                        <m:t>𝐼</m:t>
                      </m:r>
                      <m:r>
                        <a:rPr lang="en-GB" b="0" i="1" smtClean="0">
                          <a:latin typeface="Cambria Math" panose="02040503050406030204" pitchFamily="18" charset="0"/>
                        </a:rPr>
                        <m:t>=</m:t>
                      </m:r>
                      <m:f>
                        <m:fPr>
                          <m:ctrlPr>
                            <a:rPr lang="en-GB" b="0" i="1" smtClean="0">
                              <a:latin typeface="Cambria Math" panose="02040503050406030204" pitchFamily="18" charset="0"/>
                            </a:rPr>
                          </m:ctrlPr>
                        </m:fPr>
                        <m:num>
                          <m:r>
                            <a:rPr lang="en-GB" b="0" i="1" smtClean="0">
                              <a:latin typeface="Cambria Math" panose="02040503050406030204" pitchFamily="18" charset="0"/>
                            </a:rPr>
                            <m:t>𝑉</m:t>
                          </m:r>
                        </m:num>
                        <m:den>
                          <m:r>
                            <a:rPr lang="en-GB" b="0" i="1" smtClean="0">
                              <a:latin typeface="Cambria Math" panose="02040503050406030204" pitchFamily="18" charset="0"/>
                            </a:rPr>
                            <m:t>𝑅</m:t>
                          </m:r>
                        </m:den>
                      </m:f>
                    </m:oMath>
                  </m:oMathPara>
                </a14:m>
                <a:endParaRPr lang="en-GB" dirty="0"/>
              </a:p>
            </p:txBody>
          </p:sp>
        </mc:Choice>
        <mc:Fallback xmlns="">
          <p:sp>
            <p:nvSpPr>
              <p:cNvPr id="3" name="Content Placeholder 2">
                <a:extLst>
                  <a:ext uri="{FF2B5EF4-FFF2-40B4-BE49-F238E27FC236}">
                    <a16:creationId xmlns:a16="http://schemas.microsoft.com/office/drawing/2014/main" id="{A4D7FE4A-C50A-4AFA-9CF1-22A5DB5C4E2B}"/>
                  </a:ext>
                </a:extLst>
              </p:cNvPr>
              <p:cNvSpPr>
                <a:spLocks noGrp="1" noRot="1" noChangeAspect="1" noMove="1" noResize="1" noEditPoints="1" noAdjustHandles="1" noChangeArrowheads="1" noChangeShapeType="1" noTextEdit="1"/>
              </p:cNvSpPr>
              <p:nvPr>
                <p:ph idx="1"/>
              </p:nvPr>
            </p:nvSpPr>
            <p:spPr>
              <a:xfrm>
                <a:off x="457200" y="1600201"/>
                <a:ext cx="5338936" cy="3917032"/>
              </a:xfrm>
              <a:blipFill>
                <a:blip r:embed="rId3"/>
                <a:stretch>
                  <a:fillRect l="-1941" t="-3583"/>
                </a:stretch>
              </a:blipFill>
            </p:spPr>
            <p:txBody>
              <a:bodyPr/>
              <a:lstStyle/>
              <a:p>
                <a:r>
                  <a:rPr lang="en-GB">
                    <a:noFill/>
                  </a:rPr>
                  <a:t> </a:t>
                </a:r>
              </a:p>
            </p:txBody>
          </p:sp>
        </mc:Fallback>
      </mc:AlternateContent>
    </p:spTree>
    <p:extLst>
      <p:ext uri="{BB962C8B-B14F-4D97-AF65-F5344CB8AC3E}">
        <p14:creationId xmlns:p14="http://schemas.microsoft.com/office/powerpoint/2010/main" val="2936746607"/>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397189E-DD45-4109-B2CD-2421F8D0A77C}"/>
              </a:ext>
            </a:extLst>
          </p:cNvPr>
          <p:cNvSpPr>
            <a:spLocks noGrp="1"/>
          </p:cNvSpPr>
          <p:nvPr>
            <p:ph type="title"/>
          </p:nvPr>
        </p:nvSpPr>
        <p:spPr/>
        <p:txBody>
          <a:bodyPr/>
          <a:lstStyle/>
          <a:p>
            <a:r>
              <a:rPr lang="en-GB" dirty="0"/>
              <a:t>Ohm’s Law - Example</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43FDB507-F046-403B-ADB4-18C3CF676A70}"/>
                  </a:ext>
                </a:extLst>
              </p:cNvPr>
              <p:cNvSpPr>
                <a:spLocks noGrp="1"/>
              </p:cNvSpPr>
              <p:nvPr>
                <p:ph idx="1"/>
              </p:nvPr>
            </p:nvSpPr>
            <p:spPr/>
            <p:txBody>
              <a:bodyPr>
                <a:normAutofit fontScale="77500" lnSpcReduction="20000"/>
              </a:bodyPr>
              <a:lstStyle/>
              <a:p>
                <a:pPr marL="0" indent="0">
                  <a:buNone/>
                </a:pPr>
                <a:r>
                  <a:rPr lang="en-GB" dirty="0"/>
                  <a:t>If we apply 13kV across the coil in the previous example, what current will flow?</a:t>
                </a:r>
              </a:p>
              <a:p>
                <a:pPr marL="0" indent="0">
                  <a:lnSpc>
                    <a:spcPct val="150000"/>
                  </a:lnSpc>
                  <a:buNone/>
                </a:pPr>
                <a14:m>
                  <m:oMathPara xmlns:m="http://schemas.openxmlformats.org/officeDocument/2006/math">
                    <m:oMathParaPr>
                      <m:jc m:val="centerGroup"/>
                    </m:oMathParaPr>
                    <m:oMath xmlns:m="http://schemas.openxmlformats.org/officeDocument/2006/math">
                      <m:r>
                        <a:rPr lang="en-GB" b="0" i="1" smtClean="0">
                          <a:latin typeface="Cambria Math"/>
                        </a:rPr>
                        <m:t>𝐼</m:t>
                      </m:r>
                      <m:r>
                        <a:rPr lang="en-GB" b="0" i="1" smtClean="0">
                          <a:latin typeface="Cambria Math"/>
                        </a:rPr>
                        <m:t>=</m:t>
                      </m:r>
                      <m:f>
                        <m:fPr>
                          <m:ctrlPr>
                            <a:rPr lang="en-GB" b="0" i="1" smtClean="0">
                              <a:latin typeface="Cambria Math" panose="02040503050406030204" pitchFamily="18" charset="0"/>
                            </a:rPr>
                          </m:ctrlPr>
                        </m:fPr>
                        <m:num>
                          <m:r>
                            <a:rPr lang="en-GB" b="0" i="1" smtClean="0">
                              <a:latin typeface="Cambria Math"/>
                            </a:rPr>
                            <m:t>𝑉</m:t>
                          </m:r>
                        </m:num>
                        <m:den>
                          <m:r>
                            <a:rPr lang="en-GB" b="0" i="1" smtClean="0">
                              <a:latin typeface="Cambria Math"/>
                            </a:rPr>
                            <m:t>𝑅</m:t>
                          </m:r>
                        </m:den>
                      </m:f>
                    </m:oMath>
                  </m:oMathPara>
                </a14:m>
                <a:endParaRPr lang="en-GB" b="0" dirty="0"/>
              </a:p>
              <a:p>
                <a:pPr marL="0" indent="0">
                  <a:lnSpc>
                    <a:spcPct val="150000"/>
                  </a:lnSpc>
                  <a:buNone/>
                </a:pPr>
                <a14:m>
                  <m:oMathPara xmlns:m="http://schemas.openxmlformats.org/officeDocument/2006/math">
                    <m:oMathParaPr>
                      <m:jc m:val="centerGroup"/>
                    </m:oMathParaPr>
                    <m:oMath xmlns:m="http://schemas.openxmlformats.org/officeDocument/2006/math">
                      <m:r>
                        <a:rPr lang="en-GB" b="0" i="1" smtClean="0">
                          <a:latin typeface="Cambria Math"/>
                        </a:rPr>
                        <m:t>𝐼</m:t>
                      </m:r>
                      <m:r>
                        <a:rPr lang="en-GB" b="0" i="1" smtClean="0">
                          <a:latin typeface="Cambria Math"/>
                        </a:rPr>
                        <m:t>=</m:t>
                      </m:r>
                      <m:f>
                        <m:fPr>
                          <m:ctrlPr>
                            <a:rPr lang="en-GB" b="0" i="1" smtClean="0">
                              <a:latin typeface="Cambria Math" panose="02040503050406030204" pitchFamily="18" charset="0"/>
                            </a:rPr>
                          </m:ctrlPr>
                        </m:fPr>
                        <m:num>
                          <m:r>
                            <a:rPr lang="en-GB" b="0" i="1" smtClean="0">
                              <a:latin typeface="Cambria Math"/>
                            </a:rPr>
                            <m:t>13000</m:t>
                          </m:r>
                        </m:num>
                        <m:den>
                          <m:r>
                            <a:rPr lang="en-GB" b="0" i="1" smtClean="0">
                              <a:latin typeface="Cambria Math"/>
                            </a:rPr>
                            <m:t>0.652</m:t>
                          </m:r>
                        </m:den>
                      </m:f>
                      <m:r>
                        <a:rPr lang="en-GB" b="0" i="1" smtClean="0">
                          <a:latin typeface="Cambria Math"/>
                        </a:rPr>
                        <m:t>=19938.65</m:t>
                      </m:r>
                      <m:r>
                        <a:rPr lang="en-GB" b="0" i="1" smtClean="0">
                          <a:latin typeface="Cambria Math"/>
                        </a:rPr>
                        <m:t>𝐴</m:t>
                      </m:r>
                    </m:oMath>
                  </m:oMathPara>
                </a14:m>
                <a:endParaRPr lang="en-GB" dirty="0"/>
              </a:p>
              <a:p>
                <a:pPr marL="0" indent="0">
                  <a:lnSpc>
                    <a:spcPct val="150000"/>
                  </a:lnSpc>
                  <a:buNone/>
                </a:pPr>
                <a:r>
                  <a:rPr lang="en-GB" dirty="0"/>
                  <a:t>That’s a lot of current – as electronic engineers we usually deal with milliamps not </a:t>
                </a:r>
                <a:r>
                  <a:rPr lang="en-GB" dirty="0" err="1"/>
                  <a:t>kiloamps</a:t>
                </a:r>
                <a:endParaRPr lang="en-GB" dirty="0"/>
              </a:p>
              <a:p>
                <a:endParaRPr lang="en-GB" dirty="0"/>
              </a:p>
            </p:txBody>
          </p:sp>
        </mc:Choice>
        <mc:Fallback xmlns="">
          <p:sp>
            <p:nvSpPr>
              <p:cNvPr id="3" name="Content Placeholder 2">
                <a:extLst>
                  <a:ext uri="{FF2B5EF4-FFF2-40B4-BE49-F238E27FC236}">
                    <a16:creationId xmlns="" xmlns:a16="http://schemas.microsoft.com/office/drawing/2014/main" id="{43FDB507-F046-403B-ADB4-18C3CF676A70}"/>
                  </a:ext>
                </a:extLst>
              </p:cNvPr>
              <p:cNvSpPr>
                <a:spLocks noGrp="1" noRot="1" noChangeAspect="1" noMove="1" noResize="1" noEditPoints="1" noAdjustHandles="1" noChangeArrowheads="1" noChangeShapeType="1" noTextEdit="1"/>
              </p:cNvSpPr>
              <p:nvPr>
                <p:ph idx="1"/>
              </p:nvPr>
            </p:nvSpPr>
            <p:spPr>
              <a:blipFill rotWithShape="1">
                <a:blip r:embed="rId2"/>
                <a:stretch>
                  <a:fillRect l="-1185" t="-2960" b="-2336"/>
                </a:stretch>
              </a:blipFill>
            </p:spPr>
            <p:txBody>
              <a:bodyPr/>
              <a:lstStyle/>
              <a:p>
                <a:r>
                  <a:rPr lang="en-GB">
                    <a:noFill/>
                  </a:rPr>
                  <a:t> </a:t>
                </a:r>
              </a:p>
            </p:txBody>
          </p:sp>
        </mc:Fallback>
      </mc:AlternateContent>
    </p:spTree>
    <p:extLst>
      <p:ext uri="{BB962C8B-B14F-4D97-AF65-F5344CB8AC3E}">
        <p14:creationId xmlns:p14="http://schemas.microsoft.com/office/powerpoint/2010/main" val="90406932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Resistors</a:t>
            </a:r>
          </a:p>
        </p:txBody>
      </p:sp>
      <p:sp>
        <p:nvSpPr>
          <p:cNvPr id="3" name="Content Placeholder 2"/>
          <p:cNvSpPr>
            <a:spLocks noGrp="1"/>
          </p:cNvSpPr>
          <p:nvPr>
            <p:ph idx="1"/>
          </p:nvPr>
        </p:nvSpPr>
        <p:spPr>
          <a:xfrm>
            <a:off x="457200" y="1600201"/>
            <a:ext cx="4258816" cy="3917032"/>
          </a:xfrm>
        </p:spPr>
        <p:txBody>
          <a:bodyPr>
            <a:normAutofit fontScale="92500" lnSpcReduction="10000"/>
          </a:bodyPr>
          <a:lstStyle/>
          <a:p>
            <a:r>
              <a:rPr lang="en-GB" dirty="0"/>
              <a:t>Resistors are commonly used in electronic circuits to control voltage and current</a:t>
            </a:r>
          </a:p>
          <a:p>
            <a:r>
              <a:rPr lang="en-GB" dirty="0"/>
              <a:t>There are several different types of resistors that can be used</a:t>
            </a:r>
          </a:p>
          <a:p>
            <a:endParaRPr lang="en-GB" dirty="0"/>
          </a:p>
        </p:txBody>
      </p:sp>
      <p:pic>
        <p:nvPicPr>
          <p:cNvPr id="6" name="Picture 18" descr="metal-fil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309420">
            <a:off x="5292080" y="2007320"/>
            <a:ext cx="3043237" cy="1449387"/>
          </a:xfrm>
          <a:prstGeom prst="rect">
            <a:avLst/>
          </a:prstGeom>
          <a:noFill/>
          <a:ln w="12700">
            <a:noFill/>
            <a:miter lim="800000"/>
            <a:headEnd/>
            <a:tailEnd/>
          </a:ln>
          <a:extLst>
            <a:ext uri="{909E8E84-426E-40DD-AFC4-6F175D3DCCD1}">
              <a14:hiddenFill xmlns:a14="http://schemas.microsoft.com/office/drawing/2010/main">
                <a:solidFill>
                  <a:srgbClr val="FFFFFF"/>
                </a:solidFill>
              </a14:hiddenFill>
            </a:ext>
          </a:extLst>
        </p:spPr>
      </p:pic>
      <p:pic>
        <p:nvPicPr>
          <p:cNvPr id="7" name="Picture 11" descr="Resisto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0730738">
            <a:off x="4572000" y="1844824"/>
            <a:ext cx="2417763" cy="666750"/>
          </a:xfrm>
          <a:prstGeom prst="rect">
            <a:avLst/>
          </a:prstGeom>
          <a:noFill/>
          <a:ln w="12700">
            <a:noFill/>
            <a:miter lim="800000"/>
            <a:headEnd/>
            <a:tailEnd/>
          </a:ln>
          <a:extLst>
            <a:ext uri="{909E8E84-426E-40DD-AFC4-6F175D3DCCD1}">
              <a14:hiddenFill xmlns:a14="http://schemas.microsoft.com/office/drawing/2010/main">
                <a:solidFill>
                  <a:srgbClr val="FFFFFF"/>
                </a:solidFill>
              </a14:hiddenFill>
            </a:ext>
          </a:extLst>
        </p:spPr>
      </p:pic>
      <p:pic>
        <p:nvPicPr>
          <p:cNvPr id="4" name="Picture 21" descr="wide_res"/>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481117" y="2803402"/>
            <a:ext cx="2241550" cy="1838325"/>
          </a:xfrm>
          <a:prstGeom prst="rect">
            <a:avLst/>
          </a:prstGeom>
          <a:noFill/>
          <a:ln w="12700">
            <a:noFill/>
            <a:miter lim="800000"/>
            <a:headEnd/>
            <a:tailEnd/>
          </a:ln>
          <a:extLst>
            <a:ext uri="{909E8E84-426E-40DD-AFC4-6F175D3DCCD1}">
              <a14:hiddenFill xmlns:a14="http://schemas.microsoft.com/office/drawing/2010/main">
                <a:solidFill>
                  <a:srgbClr val="FFFFFF"/>
                </a:solidFill>
              </a14:hiddenFill>
            </a:ext>
          </a:extLst>
        </p:spPr>
      </p:pic>
      <p:pic>
        <p:nvPicPr>
          <p:cNvPr id="5" name="Picture 13" descr="Array1"/>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5004048" y="3068960"/>
            <a:ext cx="1716087" cy="1703387"/>
          </a:xfrm>
          <a:prstGeom prst="rect">
            <a:avLst/>
          </a:prstGeom>
          <a:noFill/>
          <a:ln w="12700">
            <a:no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72160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1000"/>
                                        <p:tgtEl>
                                          <p:spTgt spid="6"/>
                                        </p:tgtEl>
                                      </p:cBhvr>
                                    </p:animEffect>
                                  </p:childTnLst>
                                </p:cTn>
                              </p:par>
                            </p:childTnLst>
                          </p:cTn>
                        </p:par>
                        <p:par>
                          <p:cTn id="12" fill="hold">
                            <p:stCondLst>
                              <p:cond delay="2000"/>
                            </p:stCondLst>
                            <p:childTnLst>
                              <p:par>
                                <p:cTn id="13" presetID="10" presetClass="entr" presetSubtype="0"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fade">
                                      <p:cBhvr>
                                        <p:cTn id="15" dur="1000"/>
                                        <p:tgtEl>
                                          <p:spTgt spid="5"/>
                                        </p:tgtEl>
                                      </p:cBhvr>
                                    </p:animEffect>
                                  </p:childTnLst>
                                </p:cTn>
                              </p:par>
                            </p:childTnLst>
                          </p:cTn>
                        </p:par>
                        <p:par>
                          <p:cTn id="16" fill="hold">
                            <p:stCondLst>
                              <p:cond delay="3000"/>
                            </p:stCondLst>
                            <p:childTnLst>
                              <p:par>
                                <p:cTn id="17" presetID="10" presetClass="entr" presetSubtype="0" fill="hold"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Resistors</a:t>
            </a:r>
          </a:p>
        </p:txBody>
      </p:sp>
      <p:sp>
        <p:nvSpPr>
          <p:cNvPr id="3" name="Content Placeholder 2"/>
          <p:cNvSpPr>
            <a:spLocks noGrp="1"/>
          </p:cNvSpPr>
          <p:nvPr>
            <p:ph idx="1"/>
          </p:nvPr>
        </p:nvSpPr>
        <p:spPr>
          <a:xfrm>
            <a:off x="457200" y="1600201"/>
            <a:ext cx="2890664" cy="1330382"/>
          </a:xfrm>
        </p:spPr>
        <p:txBody>
          <a:bodyPr/>
          <a:lstStyle/>
          <a:p>
            <a:r>
              <a:rPr lang="en-GB" sz="2000" dirty="0"/>
              <a:t>The type of resistor used has to be appropriate for the application. </a:t>
            </a:r>
          </a:p>
          <a:p>
            <a:endParaRPr lang="en-GB" dirty="0"/>
          </a:p>
        </p:txBody>
      </p:sp>
      <p:pic>
        <p:nvPicPr>
          <p:cNvPr id="4" name="Picture 10" descr="Resisto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43608" y="4454274"/>
            <a:ext cx="1888803" cy="541739"/>
          </a:xfrm>
          <a:prstGeom prst="rect">
            <a:avLst/>
          </a:prstGeom>
          <a:noFill/>
          <a:ln w="12700">
            <a:noFill/>
            <a:miter lim="800000"/>
            <a:headEnd/>
            <a:tailEnd/>
          </a:ln>
          <a:extLst>
            <a:ext uri="{909E8E84-426E-40DD-AFC4-6F175D3DCCD1}">
              <a14:hiddenFill xmlns:a14="http://schemas.microsoft.com/office/drawing/2010/main">
                <a:solidFill>
                  <a:srgbClr val="FFFFFF"/>
                </a:solidFill>
              </a14:hiddenFill>
            </a:ext>
          </a:extLst>
        </p:spPr>
      </p:pic>
      <p:pic>
        <p:nvPicPr>
          <p:cNvPr id="5" name="Picture 9" descr="Arrays"/>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t="35417"/>
          <a:stretch>
            <a:fillRect/>
          </a:stretch>
        </p:blipFill>
        <p:spPr bwMode="auto">
          <a:xfrm>
            <a:off x="6444208" y="2749929"/>
            <a:ext cx="2238053" cy="1163404"/>
          </a:xfrm>
          <a:prstGeom prst="rect">
            <a:avLst/>
          </a:prstGeom>
          <a:noFill/>
          <a:ln w="12700">
            <a:noFill/>
            <a:miter lim="800000"/>
            <a:headEnd/>
            <a:tailEnd/>
          </a:ln>
          <a:extLst>
            <a:ext uri="{909E8E84-426E-40DD-AFC4-6F175D3DCCD1}">
              <a14:hiddenFill xmlns:a14="http://schemas.microsoft.com/office/drawing/2010/main">
                <a:solidFill>
                  <a:srgbClr val="FFFFFF"/>
                </a:solidFill>
              </a14:hiddenFill>
            </a:ext>
          </a:extLst>
        </p:spPr>
      </p:pic>
      <p:pic>
        <p:nvPicPr>
          <p:cNvPr id="6" name="Picture 13" descr="power-resistor"/>
          <p:cNvPicPr>
            <a:picLocks noChangeAspect="1" noChangeArrowheads="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914303" y="1704361"/>
            <a:ext cx="3312368" cy="868313"/>
          </a:xfrm>
          <a:prstGeom prst="rect">
            <a:avLst/>
          </a:prstGeom>
          <a:noFill/>
          <a:ln w="12700">
            <a:noFill/>
            <a:miter lim="800000"/>
            <a:headEnd/>
            <a:tailEnd/>
          </a:ln>
          <a:extLst>
            <a:ext uri="{909E8E84-426E-40DD-AFC4-6F175D3DCCD1}">
              <a14:hiddenFill xmlns:a14="http://schemas.microsoft.com/office/drawing/2010/main">
                <a:solidFill>
                  <a:srgbClr val="FFFFFF"/>
                </a:solidFill>
              </a14:hiddenFill>
            </a:ext>
          </a:extLst>
        </p:spPr>
      </p:pic>
      <p:pic>
        <p:nvPicPr>
          <p:cNvPr id="7" name="Picture 14"/>
          <p:cNvPicPr>
            <a:picLocks noChangeAspect="1" noChangeArrowheads="1"/>
          </p:cNvPicPr>
          <p:nvPr/>
        </p:nvPicPr>
        <p:blipFill>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533954" y="4192779"/>
            <a:ext cx="1692717" cy="1440160"/>
          </a:xfrm>
          <a:prstGeom prst="rect">
            <a:avLst/>
          </a:prstGeom>
          <a:noFill/>
          <a:ln w="12700" algn="ctr">
            <a:noFill/>
            <a:miter lim="800000"/>
            <a:headEnd/>
            <a:tailEnd/>
          </a:ln>
          <a:extLst>
            <a:ext uri="{909E8E84-426E-40DD-AFC4-6F175D3DCCD1}">
              <a14:hiddenFill xmlns:a14="http://schemas.microsoft.com/office/drawing/2010/main">
                <a:solidFill>
                  <a:srgbClr val="FFFFFF"/>
                </a:solidFill>
              </a14:hiddenFill>
            </a:ext>
          </a:extLst>
        </p:spPr>
      </p:pic>
      <p:sp>
        <p:nvSpPr>
          <p:cNvPr id="8" name="Text Box 3"/>
          <p:cNvSpPr txBox="1">
            <a:spLocks noChangeArrowheads="1"/>
          </p:cNvSpPr>
          <p:nvPr/>
        </p:nvSpPr>
        <p:spPr bwMode="auto">
          <a:xfrm>
            <a:off x="899592" y="3884261"/>
            <a:ext cx="250348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ctr">
              <a:defRPr>
                <a:solidFill>
                  <a:schemeClr val="bg1"/>
                </a:solidFill>
                <a:latin typeface="Arial" charset="0"/>
              </a:defRPr>
            </a:lvl1pPr>
            <a:lvl2pPr marL="742950" indent="-285750" algn="ctr">
              <a:defRPr>
                <a:solidFill>
                  <a:schemeClr val="bg1"/>
                </a:solidFill>
                <a:latin typeface="Arial" charset="0"/>
              </a:defRPr>
            </a:lvl2pPr>
            <a:lvl3pPr marL="1143000" indent="-228600" algn="ctr">
              <a:defRPr>
                <a:solidFill>
                  <a:schemeClr val="bg1"/>
                </a:solidFill>
                <a:latin typeface="Arial" charset="0"/>
              </a:defRPr>
            </a:lvl3pPr>
            <a:lvl4pPr marL="1600200" indent="-228600" algn="ctr">
              <a:defRPr>
                <a:solidFill>
                  <a:schemeClr val="bg1"/>
                </a:solidFill>
                <a:latin typeface="Arial" charset="0"/>
              </a:defRPr>
            </a:lvl4pPr>
            <a:lvl5pPr marL="2057400" indent="-228600" algn="ctr">
              <a:defRPr>
                <a:solidFill>
                  <a:schemeClr val="bg1"/>
                </a:solidFill>
                <a:latin typeface="Arial" charset="0"/>
              </a:defRPr>
            </a:lvl5pPr>
            <a:lvl6pPr marL="2514600" indent="-228600" algn="ctr" eaLnBrk="0" fontAlgn="base" hangingPunct="0">
              <a:spcBef>
                <a:spcPct val="0"/>
              </a:spcBef>
              <a:spcAft>
                <a:spcPct val="0"/>
              </a:spcAft>
              <a:defRPr>
                <a:solidFill>
                  <a:schemeClr val="bg1"/>
                </a:solidFill>
                <a:latin typeface="Arial" charset="0"/>
              </a:defRPr>
            </a:lvl6pPr>
            <a:lvl7pPr marL="2971800" indent="-228600" algn="ctr" eaLnBrk="0" fontAlgn="base" hangingPunct="0">
              <a:spcBef>
                <a:spcPct val="0"/>
              </a:spcBef>
              <a:spcAft>
                <a:spcPct val="0"/>
              </a:spcAft>
              <a:defRPr>
                <a:solidFill>
                  <a:schemeClr val="bg1"/>
                </a:solidFill>
                <a:latin typeface="Arial" charset="0"/>
              </a:defRPr>
            </a:lvl7pPr>
            <a:lvl8pPr marL="3429000" indent="-228600" algn="ctr" eaLnBrk="0" fontAlgn="base" hangingPunct="0">
              <a:spcBef>
                <a:spcPct val="0"/>
              </a:spcBef>
              <a:spcAft>
                <a:spcPct val="0"/>
              </a:spcAft>
              <a:defRPr>
                <a:solidFill>
                  <a:schemeClr val="bg1"/>
                </a:solidFill>
                <a:latin typeface="Arial" charset="0"/>
              </a:defRPr>
            </a:lvl8pPr>
            <a:lvl9pPr marL="3886200" indent="-228600" algn="ctr" eaLnBrk="0" fontAlgn="base" hangingPunct="0">
              <a:spcBef>
                <a:spcPct val="0"/>
              </a:spcBef>
              <a:spcAft>
                <a:spcPct val="0"/>
              </a:spcAft>
              <a:defRPr>
                <a:solidFill>
                  <a:schemeClr val="bg1"/>
                </a:solidFill>
                <a:latin typeface="Arial" charset="0"/>
              </a:defRPr>
            </a:lvl9pPr>
          </a:lstStyle>
          <a:p>
            <a:pPr algn="l" eaLnBrk="1" hangingPunct="1">
              <a:spcBef>
                <a:spcPct val="50000"/>
              </a:spcBef>
            </a:pPr>
            <a:r>
              <a:rPr lang="en-US" altLang="en-US" sz="2000" dirty="0">
                <a:solidFill>
                  <a:schemeClr val="tx1"/>
                </a:solidFill>
                <a:latin typeface="+mn-lt"/>
                <a:cs typeface="Tahoma" pitchFamily="34" charset="0"/>
              </a:rPr>
              <a:t>A low power resistor.</a:t>
            </a:r>
          </a:p>
        </p:txBody>
      </p:sp>
      <p:sp>
        <p:nvSpPr>
          <p:cNvPr id="11" name="Text Box 3"/>
          <p:cNvSpPr txBox="1">
            <a:spLocks noChangeArrowheads="1"/>
          </p:cNvSpPr>
          <p:nvPr/>
        </p:nvSpPr>
        <p:spPr bwMode="auto">
          <a:xfrm>
            <a:off x="3853805" y="4288127"/>
            <a:ext cx="3259261"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ctr">
              <a:defRPr>
                <a:solidFill>
                  <a:schemeClr val="bg1"/>
                </a:solidFill>
                <a:latin typeface="Arial" charset="0"/>
              </a:defRPr>
            </a:lvl1pPr>
            <a:lvl2pPr marL="742950" indent="-285750" algn="ctr">
              <a:defRPr>
                <a:solidFill>
                  <a:schemeClr val="bg1"/>
                </a:solidFill>
                <a:latin typeface="Arial" charset="0"/>
              </a:defRPr>
            </a:lvl2pPr>
            <a:lvl3pPr marL="1143000" indent="-228600" algn="ctr">
              <a:defRPr>
                <a:solidFill>
                  <a:schemeClr val="bg1"/>
                </a:solidFill>
                <a:latin typeface="Arial" charset="0"/>
              </a:defRPr>
            </a:lvl3pPr>
            <a:lvl4pPr marL="1600200" indent="-228600" algn="ctr">
              <a:defRPr>
                <a:solidFill>
                  <a:schemeClr val="bg1"/>
                </a:solidFill>
                <a:latin typeface="Arial" charset="0"/>
              </a:defRPr>
            </a:lvl4pPr>
            <a:lvl5pPr marL="2057400" indent="-228600" algn="ctr">
              <a:defRPr>
                <a:solidFill>
                  <a:schemeClr val="bg1"/>
                </a:solidFill>
                <a:latin typeface="Arial" charset="0"/>
              </a:defRPr>
            </a:lvl5pPr>
            <a:lvl6pPr marL="2514600" indent="-228600" algn="ctr" eaLnBrk="0" fontAlgn="base" hangingPunct="0">
              <a:spcBef>
                <a:spcPct val="0"/>
              </a:spcBef>
              <a:spcAft>
                <a:spcPct val="0"/>
              </a:spcAft>
              <a:defRPr>
                <a:solidFill>
                  <a:schemeClr val="bg1"/>
                </a:solidFill>
                <a:latin typeface="Arial" charset="0"/>
              </a:defRPr>
            </a:lvl6pPr>
            <a:lvl7pPr marL="2971800" indent="-228600" algn="ctr" eaLnBrk="0" fontAlgn="base" hangingPunct="0">
              <a:spcBef>
                <a:spcPct val="0"/>
              </a:spcBef>
              <a:spcAft>
                <a:spcPct val="0"/>
              </a:spcAft>
              <a:defRPr>
                <a:solidFill>
                  <a:schemeClr val="bg1"/>
                </a:solidFill>
                <a:latin typeface="Arial" charset="0"/>
              </a:defRPr>
            </a:lvl7pPr>
            <a:lvl8pPr marL="3429000" indent="-228600" algn="ctr" eaLnBrk="0" fontAlgn="base" hangingPunct="0">
              <a:spcBef>
                <a:spcPct val="0"/>
              </a:spcBef>
              <a:spcAft>
                <a:spcPct val="0"/>
              </a:spcAft>
              <a:defRPr>
                <a:solidFill>
                  <a:schemeClr val="bg1"/>
                </a:solidFill>
                <a:latin typeface="Arial" charset="0"/>
              </a:defRPr>
            </a:lvl8pPr>
            <a:lvl9pPr marL="3886200" indent="-228600" algn="ctr" eaLnBrk="0" fontAlgn="base" hangingPunct="0">
              <a:spcBef>
                <a:spcPct val="0"/>
              </a:spcBef>
              <a:spcAft>
                <a:spcPct val="0"/>
              </a:spcAft>
              <a:defRPr>
                <a:solidFill>
                  <a:schemeClr val="bg1"/>
                </a:solidFill>
                <a:latin typeface="Arial" charset="0"/>
              </a:defRPr>
            </a:lvl9pPr>
          </a:lstStyle>
          <a:p>
            <a:pPr algn="l" eaLnBrk="1" hangingPunct="1">
              <a:spcBef>
                <a:spcPct val="50000"/>
              </a:spcBef>
            </a:pPr>
            <a:r>
              <a:rPr lang="en-US" altLang="en-US" sz="2000" dirty="0">
                <a:solidFill>
                  <a:schemeClr val="tx1"/>
                </a:solidFill>
                <a:latin typeface="+mn-lt"/>
                <a:cs typeface="Tahoma" pitchFamily="34" charset="0"/>
              </a:rPr>
              <a:t>A rheostat (variable resistor) for experimentation.</a:t>
            </a:r>
          </a:p>
        </p:txBody>
      </p:sp>
      <p:sp>
        <p:nvSpPr>
          <p:cNvPr id="12" name="Text Box 3"/>
          <p:cNvSpPr txBox="1">
            <a:spLocks noChangeArrowheads="1"/>
          </p:cNvSpPr>
          <p:nvPr/>
        </p:nvSpPr>
        <p:spPr bwMode="auto">
          <a:xfrm>
            <a:off x="3707904" y="1504306"/>
            <a:ext cx="2498725"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gn="ctr">
              <a:defRPr>
                <a:solidFill>
                  <a:schemeClr val="bg1"/>
                </a:solidFill>
                <a:latin typeface="Arial" charset="0"/>
              </a:defRPr>
            </a:lvl1pPr>
            <a:lvl2pPr marL="742950" indent="-285750" algn="ctr">
              <a:defRPr>
                <a:solidFill>
                  <a:schemeClr val="bg1"/>
                </a:solidFill>
                <a:latin typeface="Arial" charset="0"/>
              </a:defRPr>
            </a:lvl2pPr>
            <a:lvl3pPr marL="1143000" indent="-228600" algn="ctr">
              <a:defRPr>
                <a:solidFill>
                  <a:schemeClr val="bg1"/>
                </a:solidFill>
                <a:latin typeface="Arial" charset="0"/>
              </a:defRPr>
            </a:lvl3pPr>
            <a:lvl4pPr marL="1600200" indent="-228600" algn="ctr">
              <a:defRPr>
                <a:solidFill>
                  <a:schemeClr val="bg1"/>
                </a:solidFill>
                <a:latin typeface="Arial" charset="0"/>
              </a:defRPr>
            </a:lvl4pPr>
            <a:lvl5pPr marL="2057400" indent="-228600" algn="ctr">
              <a:defRPr>
                <a:solidFill>
                  <a:schemeClr val="bg1"/>
                </a:solidFill>
                <a:latin typeface="Arial" charset="0"/>
              </a:defRPr>
            </a:lvl5pPr>
            <a:lvl6pPr marL="2514600" indent="-228600" algn="ctr" eaLnBrk="0" fontAlgn="base" hangingPunct="0">
              <a:spcBef>
                <a:spcPct val="0"/>
              </a:spcBef>
              <a:spcAft>
                <a:spcPct val="0"/>
              </a:spcAft>
              <a:defRPr>
                <a:solidFill>
                  <a:schemeClr val="bg1"/>
                </a:solidFill>
                <a:latin typeface="Arial" charset="0"/>
              </a:defRPr>
            </a:lvl6pPr>
            <a:lvl7pPr marL="2971800" indent="-228600" algn="ctr" eaLnBrk="0" fontAlgn="base" hangingPunct="0">
              <a:spcBef>
                <a:spcPct val="0"/>
              </a:spcBef>
              <a:spcAft>
                <a:spcPct val="0"/>
              </a:spcAft>
              <a:defRPr>
                <a:solidFill>
                  <a:schemeClr val="bg1"/>
                </a:solidFill>
                <a:latin typeface="Arial" charset="0"/>
              </a:defRPr>
            </a:lvl7pPr>
            <a:lvl8pPr marL="3429000" indent="-228600" algn="ctr" eaLnBrk="0" fontAlgn="base" hangingPunct="0">
              <a:spcBef>
                <a:spcPct val="0"/>
              </a:spcBef>
              <a:spcAft>
                <a:spcPct val="0"/>
              </a:spcAft>
              <a:defRPr>
                <a:solidFill>
                  <a:schemeClr val="bg1"/>
                </a:solidFill>
                <a:latin typeface="Arial" charset="0"/>
              </a:defRPr>
            </a:lvl8pPr>
            <a:lvl9pPr marL="3886200" indent="-228600" algn="ctr" eaLnBrk="0" fontAlgn="base" hangingPunct="0">
              <a:spcBef>
                <a:spcPct val="0"/>
              </a:spcBef>
              <a:spcAft>
                <a:spcPct val="0"/>
              </a:spcAft>
              <a:defRPr>
                <a:solidFill>
                  <a:schemeClr val="bg1"/>
                </a:solidFill>
                <a:latin typeface="Arial" charset="0"/>
              </a:defRPr>
            </a:lvl9pPr>
          </a:lstStyle>
          <a:p>
            <a:pPr algn="l" eaLnBrk="1" hangingPunct="1">
              <a:spcBef>
                <a:spcPct val="50000"/>
              </a:spcBef>
            </a:pPr>
            <a:r>
              <a:rPr lang="en-US" altLang="en-US" sz="2000" dirty="0">
                <a:solidFill>
                  <a:schemeClr val="tx1"/>
                </a:solidFill>
                <a:latin typeface="+mn-lt"/>
                <a:cs typeface="Tahoma" pitchFamily="34" charset="0"/>
              </a:rPr>
              <a:t>A high power resistor.</a:t>
            </a:r>
          </a:p>
        </p:txBody>
      </p:sp>
      <p:sp>
        <p:nvSpPr>
          <p:cNvPr id="13" name="Text Box 3"/>
          <p:cNvSpPr txBox="1">
            <a:spLocks noChangeArrowheads="1"/>
          </p:cNvSpPr>
          <p:nvPr/>
        </p:nvSpPr>
        <p:spPr bwMode="auto">
          <a:xfrm>
            <a:off x="3707904" y="3008575"/>
            <a:ext cx="282605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gn="ctr">
              <a:defRPr>
                <a:solidFill>
                  <a:schemeClr val="bg1"/>
                </a:solidFill>
                <a:latin typeface="Arial" charset="0"/>
              </a:defRPr>
            </a:lvl1pPr>
            <a:lvl2pPr marL="742950" indent="-285750" algn="ctr">
              <a:defRPr>
                <a:solidFill>
                  <a:schemeClr val="bg1"/>
                </a:solidFill>
                <a:latin typeface="Arial" charset="0"/>
              </a:defRPr>
            </a:lvl2pPr>
            <a:lvl3pPr marL="1143000" indent="-228600" algn="ctr">
              <a:defRPr>
                <a:solidFill>
                  <a:schemeClr val="bg1"/>
                </a:solidFill>
                <a:latin typeface="Arial" charset="0"/>
              </a:defRPr>
            </a:lvl3pPr>
            <a:lvl4pPr marL="1600200" indent="-228600" algn="ctr">
              <a:defRPr>
                <a:solidFill>
                  <a:schemeClr val="bg1"/>
                </a:solidFill>
                <a:latin typeface="Arial" charset="0"/>
              </a:defRPr>
            </a:lvl4pPr>
            <a:lvl5pPr marL="2057400" indent="-228600" algn="ctr">
              <a:defRPr>
                <a:solidFill>
                  <a:schemeClr val="bg1"/>
                </a:solidFill>
                <a:latin typeface="Arial" charset="0"/>
              </a:defRPr>
            </a:lvl5pPr>
            <a:lvl6pPr marL="2514600" indent="-228600" algn="ctr" eaLnBrk="0" fontAlgn="base" hangingPunct="0">
              <a:spcBef>
                <a:spcPct val="0"/>
              </a:spcBef>
              <a:spcAft>
                <a:spcPct val="0"/>
              </a:spcAft>
              <a:defRPr>
                <a:solidFill>
                  <a:schemeClr val="bg1"/>
                </a:solidFill>
                <a:latin typeface="Arial" charset="0"/>
              </a:defRPr>
            </a:lvl6pPr>
            <a:lvl7pPr marL="2971800" indent="-228600" algn="ctr" eaLnBrk="0" fontAlgn="base" hangingPunct="0">
              <a:spcBef>
                <a:spcPct val="0"/>
              </a:spcBef>
              <a:spcAft>
                <a:spcPct val="0"/>
              </a:spcAft>
              <a:defRPr>
                <a:solidFill>
                  <a:schemeClr val="bg1"/>
                </a:solidFill>
                <a:latin typeface="Arial" charset="0"/>
              </a:defRPr>
            </a:lvl7pPr>
            <a:lvl8pPr marL="3429000" indent="-228600" algn="ctr" eaLnBrk="0" fontAlgn="base" hangingPunct="0">
              <a:spcBef>
                <a:spcPct val="0"/>
              </a:spcBef>
              <a:spcAft>
                <a:spcPct val="0"/>
              </a:spcAft>
              <a:defRPr>
                <a:solidFill>
                  <a:schemeClr val="bg1"/>
                </a:solidFill>
                <a:latin typeface="Arial" charset="0"/>
              </a:defRPr>
            </a:lvl8pPr>
            <a:lvl9pPr marL="3886200" indent="-228600" algn="ctr" eaLnBrk="0" fontAlgn="base" hangingPunct="0">
              <a:spcBef>
                <a:spcPct val="0"/>
              </a:spcBef>
              <a:spcAft>
                <a:spcPct val="0"/>
              </a:spcAft>
              <a:defRPr>
                <a:solidFill>
                  <a:schemeClr val="bg1"/>
                </a:solidFill>
                <a:latin typeface="Arial" charset="0"/>
              </a:defRPr>
            </a:lvl9pPr>
          </a:lstStyle>
          <a:p>
            <a:pPr algn="l" eaLnBrk="1" hangingPunct="1">
              <a:spcBef>
                <a:spcPct val="50000"/>
              </a:spcBef>
            </a:pPr>
            <a:r>
              <a:rPr lang="en-US" altLang="en-US" sz="2000" dirty="0">
                <a:solidFill>
                  <a:schemeClr val="tx1"/>
                </a:solidFill>
                <a:latin typeface="+mn-lt"/>
                <a:cs typeface="Tahoma" pitchFamily="34" charset="0"/>
              </a:rPr>
              <a:t>Several resistors in one package (resistor arrays).</a:t>
            </a:r>
          </a:p>
        </p:txBody>
      </p:sp>
    </p:spTree>
    <p:extLst>
      <p:ext uri="{BB962C8B-B14F-4D97-AF65-F5344CB8AC3E}">
        <p14:creationId xmlns:p14="http://schemas.microsoft.com/office/powerpoint/2010/main" val="40271293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fade">
                                      <p:cBhvr>
                                        <p:cTn id="17" dur="10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fade">
                                      <p:cBhvr>
                                        <p:cTn id="22" dur="10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Effect transition="in" filter="fade">
                                      <p:cBhvr>
                                        <p:cTn id="27" dur="2000"/>
                                        <p:tgtEl>
                                          <p:spTgt spid="8"/>
                                        </p:tgtEl>
                                      </p:cBhvr>
                                    </p:animEffect>
                                  </p:childTnLst>
                                </p:cTn>
                              </p:par>
                              <p:par>
                                <p:cTn id="28" presetID="10" presetClass="entr" presetSubtype="0"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fade">
                                      <p:cBhvr>
                                        <p:cTn id="30" dur="2000"/>
                                        <p:tgtEl>
                                          <p:spTgt spid="11"/>
                                        </p:tgtEl>
                                      </p:cBhvr>
                                    </p:animEffect>
                                  </p:childTnLst>
                                </p:cTn>
                              </p:par>
                              <p:par>
                                <p:cTn id="31" presetID="10" presetClass="entr" presetSubtype="0" fill="hold" grpId="0" nodeType="with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2000"/>
                                        <p:tgtEl>
                                          <p:spTgt spid="12"/>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fade">
                                      <p:cBhvr>
                                        <p:cTn id="36"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1" grpId="0"/>
      <p:bldP spid="12" grpId="0"/>
      <p:bldP spid="13"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Resistors</a:t>
            </a:r>
          </a:p>
        </p:txBody>
      </p:sp>
      <p:sp>
        <p:nvSpPr>
          <p:cNvPr id="3" name="Content Placeholder 2"/>
          <p:cNvSpPr>
            <a:spLocks noGrp="1"/>
          </p:cNvSpPr>
          <p:nvPr>
            <p:ph idx="1"/>
          </p:nvPr>
        </p:nvSpPr>
        <p:spPr>
          <a:xfrm>
            <a:off x="457200" y="1600201"/>
            <a:ext cx="8229600" cy="1684783"/>
          </a:xfrm>
        </p:spPr>
        <p:txBody>
          <a:bodyPr>
            <a:normAutofit fontScale="92500"/>
          </a:bodyPr>
          <a:lstStyle/>
          <a:p>
            <a:r>
              <a:rPr lang="en-US" altLang="en-US" sz="2200" dirty="0">
                <a:cs typeface="Arial" charset="0"/>
              </a:rPr>
              <a:t>The value of a resistor, its resistance, is measured in ohms (Ω). </a:t>
            </a:r>
          </a:p>
          <a:p>
            <a:r>
              <a:rPr lang="en-US" altLang="en-US" sz="2200" dirty="0">
                <a:cs typeface="Tahoma" pitchFamily="34" charset="0"/>
              </a:rPr>
              <a:t>This indicates how much it reduces the current flow.</a:t>
            </a:r>
          </a:p>
          <a:p>
            <a:r>
              <a:rPr lang="en-US" altLang="en-US" sz="2200" dirty="0">
                <a:cs typeface="Tahoma" pitchFamily="34" charset="0"/>
              </a:rPr>
              <a:t>A higher value of resistance reduces the current flow more than a lower value resistance.</a:t>
            </a:r>
          </a:p>
          <a:p>
            <a:endParaRPr lang="en-US" altLang="en-US" sz="2200" dirty="0">
              <a:cs typeface="Tahoma" pitchFamily="34" charset="0"/>
            </a:endParaRPr>
          </a:p>
          <a:p>
            <a:endParaRPr lang="en-GB" dirty="0"/>
          </a:p>
        </p:txBody>
      </p:sp>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b="11102"/>
          <a:stretch/>
        </p:blipFill>
        <p:spPr bwMode="auto">
          <a:xfrm>
            <a:off x="4427984" y="3140968"/>
            <a:ext cx="3810000" cy="22608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467544" y="3140968"/>
            <a:ext cx="3990553" cy="1046440"/>
          </a:xfrm>
          <a:prstGeom prst="rect">
            <a:avLst/>
          </a:prstGeom>
          <a:noFill/>
        </p:spPr>
        <p:txBody>
          <a:bodyPr wrap="square" rtlCol="0">
            <a:spAutoFit/>
          </a:bodyPr>
          <a:lstStyle/>
          <a:p>
            <a:pPr marL="342900" indent="-342900">
              <a:buFont typeface="Arial" panose="020B0604020202020204" pitchFamily="34" charset="0"/>
              <a:buChar char="•"/>
            </a:pPr>
            <a:r>
              <a:rPr lang="en-US" altLang="en-US" sz="2200" dirty="0">
                <a:cs typeface="Arial" charset="0"/>
              </a:rPr>
              <a:t>It is common to use </a:t>
            </a:r>
            <a:r>
              <a:rPr lang="el-GR" altLang="en-US" sz="2200" dirty="0">
                <a:cs typeface="Arial" charset="0"/>
              </a:rPr>
              <a:t>Ω</a:t>
            </a:r>
            <a:r>
              <a:rPr lang="en-US" altLang="en-US" sz="2200" dirty="0">
                <a:cs typeface="Arial" charset="0"/>
              </a:rPr>
              <a:t>, k</a:t>
            </a:r>
            <a:r>
              <a:rPr lang="el-GR" altLang="en-US" sz="2200" dirty="0">
                <a:cs typeface="Arial" charset="0"/>
              </a:rPr>
              <a:t>Ω</a:t>
            </a:r>
            <a:r>
              <a:rPr lang="en-US" altLang="en-US" sz="2200" dirty="0">
                <a:cs typeface="Arial" charset="0"/>
              </a:rPr>
              <a:t>, and M</a:t>
            </a:r>
            <a:r>
              <a:rPr lang="el-GR" altLang="en-US" sz="2200" dirty="0">
                <a:cs typeface="Arial" charset="0"/>
              </a:rPr>
              <a:t>Ω</a:t>
            </a:r>
            <a:r>
              <a:rPr lang="en-US" altLang="en-US" sz="2200" dirty="0">
                <a:cs typeface="Arial" charset="0"/>
              </a:rPr>
              <a:t> values for resistors.</a:t>
            </a:r>
          </a:p>
          <a:p>
            <a:endParaRPr lang="en-GB" dirty="0"/>
          </a:p>
        </p:txBody>
      </p:sp>
    </p:spTree>
    <p:extLst>
      <p:ext uri="{BB962C8B-B14F-4D97-AF65-F5344CB8AC3E}">
        <p14:creationId xmlns:p14="http://schemas.microsoft.com/office/powerpoint/2010/main" val="2331760281"/>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Resistor Colour Code</a:t>
            </a:r>
          </a:p>
        </p:txBody>
      </p:sp>
      <p:sp>
        <p:nvSpPr>
          <p:cNvPr id="3" name="Content Placeholder 2"/>
          <p:cNvSpPr>
            <a:spLocks noGrp="1"/>
          </p:cNvSpPr>
          <p:nvPr>
            <p:ph idx="1"/>
          </p:nvPr>
        </p:nvSpPr>
        <p:spPr>
          <a:xfrm>
            <a:off x="457200" y="1600201"/>
            <a:ext cx="4546848" cy="3917032"/>
          </a:xfrm>
        </p:spPr>
        <p:txBody>
          <a:bodyPr>
            <a:normAutofit/>
          </a:bodyPr>
          <a:lstStyle/>
          <a:p>
            <a:r>
              <a:rPr lang="en-GB" sz="2200" dirty="0"/>
              <a:t>The value is displayed by a series of coloured bands.</a:t>
            </a:r>
          </a:p>
          <a:p>
            <a:r>
              <a:rPr lang="en-US" altLang="en-US" sz="2200" dirty="0">
                <a:cs typeface="Tahoma" pitchFamily="34" charset="0"/>
              </a:rPr>
              <a:t>The simplest color code is one that has four bands.</a:t>
            </a:r>
          </a:p>
          <a:p>
            <a:r>
              <a:rPr lang="en-US" altLang="en-US" sz="2200" dirty="0">
                <a:cs typeface="Tahoma" pitchFamily="34" charset="0"/>
              </a:rPr>
              <a:t>In order to read the code, it is necessary to get the resistor the right way round.</a:t>
            </a:r>
          </a:p>
          <a:p>
            <a:r>
              <a:rPr lang="en-US" altLang="en-US" sz="2200" dirty="0">
                <a:cs typeface="Tahoma" pitchFamily="34" charset="0"/>
              </a:rPr>
              <a:t>Arrange the resistor so that the band on its own is on the right.</a:t>
            </a:r>
          </a:p>
          <a:p>
            <a:endParaRPr lang="en-GB" dirty="0"/>
          </a:p>
        </p:txBody>
      </p:sp>
      <p:pic>
        <p:nvPicPr>
          <p:cNvPr id="4" name="Picture 17" descr="Resisto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08104" y="1597819"/>
            <a:ext cx="3054350" cy="874713"/>
          </a:xfrm>
          <a:prstGeom prst="rect">
            <a:avLst/>
          </a:prstGeom>
          <a:noFill/>
          <a:ln w="12700">
            <a:noFill/>
            <a:miter lim="800000"/>
            <a:headEnd/>
            <a:tailEnd/>
          </a:ln>
          <a:extLst>
            <a:ext uri="{909E8E84-426E-40DD-AFC4-6F175D3DCCD1}">
              <a14:hiddenFill xmlns:a14="http://schemas.microsoft.com/office/drawing/2010/main">
                <a:solidFill>
                  <a:srgbClr val="FFFFFF"/>
                </a:solidFill>
              </a14:hiddenFill>
            </a:ext>
          </a:extLst>
        </p:spPr>
      </p:pic>
      <p:pic>
        <p:nvPicPr>
          <p:cNvPr id="5" name="Picture 18" descr="R_Bands1234"/>
          <p:cNvPicPr>
            <a:picLocks noChangeAspect="1" noChangeArrowheads="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4860032" y="2564904"/>
            <a:ext cx="3904555" cy="1441359"/>
          </a:xfrm>
          <a:prstGeom prst="rect">
            <a:avLst/>
          </a:prstGeom>
          <a:noFill/>
          <a:ln w="12700">
            <a:noFill/>
            <a:miter lim="800000"/>
            <a:headEnd/>
            <a:tailEnd/>
          </a:ln>
          <a:extLst>
            <a:ext uri="{909E8E84-426E-40DD-AFC4-6F175D3DCCD1}">
              <a14:hiddenFill xmlns:a14="http://schemas.microsoft.com/office/drawing/2010/main">
                <a:solidFill>
                  <a:srgbClr val="FFFFFF"/>
                </a:solidFill>
              </a14:hiddenFill>
            </a:ext>
          </a:extLst>
        </p:spPr>
      </p:pic>
      <p:sp>
        <p:nvSpPr>
          <p:cNvPr id="6" name="Oval 16"/>
          <p:cNvSpPr>
            <a:spLocks noChangeArrowheads="1"/>
          </p:cNvSpPr>
          <p:nvPr/>
        </p:nvSpPr>
        <p:spPr bwMode="auto">
          <a:xfrm>
            <a:off x="7380312" y="3175595"/>
            <a:ext cx="712788" cy="1068388"/>
          </a:xfrm>
          <a:prstGeom prst="ellipse">
            <a:avLst/>
          </a:prstGeom>
          <a:noFill/>
          <a:ln w="1905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wrap="none" anchor="ctr"/>
          <a:lstStyle>
            <a:lvl1pPr algn="ctr">
              <a:defRPr>
                <a:solidFill>
                  <a:schemeClr val="bg1"/>
                </a:solidFill>
                <a:latin typeface="Arial" charset="0"/>
              </a:defRPr>
            </a:lvl1pPr>
            <a:lvl2pPr marL="742950" indent="-285750" algn="ctr">
              <a:defRPr>
                <a:solidFill>
                  <a:schemeClr val="bg1"/>
                </a:solidFill>
                <a:latin typeface="Arial" charset="0"/>
              </a:defRPr>
            </a:lvl2pPr>
            <a:lvl3pPr marL="1143000" indent="-228600" algn="ctr">
              <a:defRPr>
                <a:solidFill>
                  <a:schemeClr val="bg1"/>
                </a:solidFill>
                <a:latin typeface="Arial" charset="0"/>
              </a:defRPr>
            </a:lvl3pPr>
            <a:lvl4pPr marL="1600200" indent="-228600" algn="ctr">
              <a:defRPr>
                <a:solidFill>
                  <a:schemeClr val="bg1"/>
                </a:solidFill>
                <a:latin typeface="Arial" charset="0"/>
              </a:defRPr>
            </a:lvl4pPr>
            <a:lvl5pPr marL="2057400" indent="-228600" algn="ctr">
              <a:defRPr>
                <a:solidFill>
                  <a:schemeClr val="bg1"/>
                </a:solidFill>
                <a:latin typeface="Arial" charset="0"/>
              </a:defRPr>
            </a:lvl5pPr>
            <a:lvl6pPr marL="2514600" indent="-228600" algn="ctr" eaLnBrk="0" fontAlgn="base" hangingPunct="0">
              <a:spcBef>
                <a:spcPct val="0"/>
              </a:spcBef>
              <a:spcAft>
                <a:spcPct val="0"/>
              </a:spcAft>
              <a:defRPr>
                <a:solidFill>
                  <a:schemeClr val="bg1"/>
                </a:solidFill>
                <a:latin typeface="Arial" charset="0"/>
              </a:defRPr>
            </a:lvl6pPr>
            <a:lvl7pPr marL="2971800" indent="-228600" algn="ctr" eaLnBrk="0" fontAlgn="base" hangingPunct="0">
              <a:spcBef>
                <a:spcPct val="0"/>
              </a:spcBef>
              <a:spcAft>
                <a:spcPct val="0"/>
              </a:spcAft>
              <a:defRPr>
                <a:solidFill>
                  <a:schemeClr val="bg1"/>
                </a:solidFill>
                <a:latin typeface="Arial" charset="0"/>
              </a:defRPr>
            </a:lvl7pPr>
            <a:lvl8pPr marL="3429000" indent="-228600" algn="ctr" eaLnBrk="0" fontAlgn="base" hangingPunct="0">
              <a:spcBef>
                <a:spcPct val="0"/>
              </a:spcBef>
              <a:spcAft>
                <a:spcPct val="0"/>
              </a:spcAft>
              <a:defRPr>
                <a:solidFill>
                  <a:schemeClr val="bg1"/>
                </a:solidFill>
                <a:latin typeface="Arial" charset="0"/>
              </a:defRPr>
            </a:lvl8pPr>
            <a:lvl9pPr marL="3886200" indent="-228600" algn="ctr" eaLnBrk="0" fontAlgn="base" hangingPunct="0">
              <a:spcBef>
                <a:spcPct val="0"/>
              </a:spcBef>
              <a:spcAft>
                <a:spcPct val="0"/>
              </a:spcAft>
              <a:defRPr>
                <a:solidFill>
                  <a:schemeClr val="bg1"/>
                </a:solidFill>
                <a:latin typeface="Arial" charset="0"/>
              </a:defRPr>
            </a:lvl9pPr>
          </a:lstStyle>
          <a:p>
            <a:pPr eaLnBrk="1" hangingPunct="1"/>
            <a:endParaRPr lang="en-GB" altLang="en-US"/>
          </a:p>
        </p:txBody>
      </p:sp>
    </p:spTree>
    <p:extLst>
      <p:ext uri="{BB962C8B-B14F-4D97-AF65-F5344CB8AC3E}">
        <p14:creationId xmlns:p14="http://schemas.microsoft.com/office/powerpoint/2010/main" val="1186092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Resistor Colour Code</a:t>
            </a:r>
          </a:p>
        </p:txBody>
      </p:sp>
      <p:pic>
        <p:nvPicPr>
          <p:cNvPr id="6" name="Picture 5" descr="C:\Documents and Settings\fad-jmy\My Documents\My Pictures\resistor-band.jpg"/>
          <p:cNvPicPr/>
          <p:nvPr/>
        </p:nvPicPr>
        <p:blipFill>
          <a:blip r:embed="rId2" cstate="print"/>
          <a:srcRect/>
          <a:stretch>
            <a:fillRect/>
          </a:stretch>
        </p:blipFill>
        <p:spPr bwMode="auto">
          <a:xfrm>
            <a:off x="2355850" y="1546225"/>
            <a:ext cx="4432300" cy="3765550"/>
          </a:xfrm>
          <a:prstGeom prst="rect">
            <a:avLst/>
          </a:prstGeom>
          <a:noFill/>
          <a:ln w="9525">
            <a:noFill/>
            <a:miter lim="800000"/>
            <a:headEnd/>
            <a:tailEnd/>
          </a:ln>
        </p:spPr>
      </p:pic>
    </p:spTree>
    <p:extLst>
      <p:ext uri="{BB962C8B-B14F-4D97-AF65-F5344CB8AC3E}">
        <p14:creationId xmlns:p14="http://schemas.microsoft.com/office/powerpoint/2010/main" val="1719479313"/>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Resistors</a:t>
            </a:r>
          </a:p>
        </p:txBody>
      </p:sp>
      <p:sp>
        <p:nvSpPr>
          <p:cNvPr id="3" name="Content Placeholder 2"/>
          <p:cNvSpPr>
            <a:spLocks noGrp="1"/>
          </p:cNvSpPr>
          <p:nvPr>
            <p:ph idx="1"/>
          </p:nvPr>
        </p:nvSpPr>
        <p:spPr>
          <a:xfrm>
            <a:off x="457200" y="1600201"/>
            <a:ext cx="4690864" cy="3917032"/>
          </a:xfrm>
        </p:spPr>
        <p:txBody>
          <a:bodyPr/>
          <a:lstStyle/>
          <a:p>
            <a:r>
              <a:rPr lang="en-GB" dirty="0"/>
              <a:t>The values of resistors in series are added to find the total resistance</a:t>
            </a:r>
          </a:p>
          <a:p>
            <a:r>
              <a:rPr lang="en-GB" dirty="0"/>
              <a:t>The values of resistors in parallel </a:t>
            </a:r>
          </a:p>
        </p:txBody>
      </p:sp>
      <p:pic>
        <p:nvPicPr>
          <p:cNvPr id="204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056" y="2276872"/>
            <a:ext cx="3639197" cy="25202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01217964"/>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42177B-6FCD-4A2B-BA19-95AE4C3D7598}"/>
              </a:ext>
            </a:extLst>
          </p:cNvPr>
          <p:cNvSpPr>
            <a:spLocks noGrp="1"/>
          </p:cNvSpPr>
          <p:nvPr>
            <p:ph type="title"/>
          </p:nvPr>
        </p:nvSpPr>
        <p:spPr/>
        <p:txBody>
          <a:bodyPr/>
          <a:lstStyle/>
          <a:p>
            <a:r>
              <a:rPr lang="en-GB" dirty="0"/>
              <a:t>Resistors in Series</a:t>
            </a:r>
          </a:p>
        </p:txBody>
      </p:sp>
      <p:sp>
        <p:nvSpPr>
          <p:cNvPr id="4" name="Content Placeholder 3"/>
          <p:cNvSpPr>
            <a:spLocks noGrp="1"/>
          </p:cNvSpPr>
          <p:nvPr>
            <p:ph idx="1"/>
          </p:nvPr>
        </p:nvSpPr>
        <p:spPr>
          <a:xfrm>
            <a:off x="457200" y="1429923"/>
            <a:ext cx="5444204" cy="3917032"/>
          </a:xfrm>
        </p:spPr>
        <p:txBody>
          <a:bodyPr>
            <a:normAutofit/>
          </a:bodyPr>
          <a:lstStyle/>
          <a:p>
            <a:r>
              <a:rPr lang="en-GB" altLang="en-US" sz="2400" dirty="0">
                <a:cs typeface="Arial" charset="0"/>
              </a:rPr>
              <a:t>In a series circuit, the same current from the battery flows through each resistor.</a:t>
            </a:r>
          </a:p>
          <a:p>
            <a:r>
              <a:rPr lang="en-GB" altLang="en-US" sz="2400" dirty="0">
                <a:cs typeface="Arial" charset="0"/>
              </a:rPr>
              <a:t>Resistors are often connected together in series. It is possible to predict these things:</a:t>
            </a:r>
          </a:p>
          <a:p>
            <a:pPr lvl="1"/>
            <a:r>
              <a:rPr lang="en-GB" altLang="en-US" sz="2000" dirty="0">
                <a:cs typeface="Arial" charset="0"/>
              </a:rPr>
              <a:t>voltage across </a:t>
            </a:r>
            <a:r>
              <a:rPr lang="en-GB" altLang="en-US" sz="2000" dirty="0" smtClean="0">
                <a:cs typeface="Arial" charset="0"/>
              </a:rPr>
              <a:t>resistors</a:t>
            </a:r>
          </a:p>
          <a:p>
            <a:pPr lvl="1"/>
            <a:r>
              <a:rPr lang="en-GB" altLang="en-US" sz="2000" dirty="0">
                <a:cs typeface="Arial" charset="0"/>
              </a:rPr>
              <a:t>total current flowing</a:t>
            </a:r>
          </a:p>
          <a:p>
            <a:pPr lvl="1"/>
            <a:r>
              <a:rPr lang="en-GB" altLang="en-US" sz="2000" dirty="0">
                <a:cs typeface="Arial" charset="0"/>
              </a:rPr>
              <a:t>total resistance of the circuit</a:t>
            </a:r>
          </a:p>
          <a:p>
            <a:pPr lvl="1"/>
            <a:endParaRPr lang="en-GB" altLang="en-US" dirty="0">
              <a:solidFill>
                <a:srgbClr val="00338D"/>
              </a:solidFill>
              <a:cs typeface="Arial" charset="0"/>
            </a:endParaRPr>
          </a:p>
          <a:p>
            <a:endParaRPr lang="en-GB" dirty="0"/>
          </a:p>
        </p:txBody>
      </p:sp>
      <p:grpSp>
        <p:nvGrpSpPr>
          <p:cNvPr id="6" name="Group 5"/>
          <p:cNvGrpSpPr/>
          <p:nvPr/>
        </p:nvGrpSpPr>
        <p:grpSpPr>
          <a:xfrm>
            <a:off x="5643224" y="1829785"/>
            <a:ext cx="3267075" cy="3295650"/>
            <a:chOff x="5643224" y="1829785"/>
            <a:chExt cx="3267075" cy="3295650"/>
          </a:xfrm>
        </p:grpSpPr>
        <p:pic>
          <p:nvPicPr>
            <p:cNvPr id="7" name="Picture 15" descr="T:\SciTex\source\223d5fa9-d913-43c0-99f4-0d9477694c26\GB\Graphics\frontAnim.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43224" y="1829785"/>
              <a:ext cx="3267075" cy="3295650"/>
            </a:xfrm>
            <a:prstGeom prst="rect">
              <a:avLst/>
            </a:prstGeom>
            <a:noFill/>
            <a:ln w="12700">
              <a:noFill/>
              <a:miter lim="800000"/>
              <a:headEnd/>
              <a:tailEnd/>
            </a:ln>
            <a:extLst>
              <a:ext uri="{909E8E84-426E-40DD-AFC4-6F175D3DCCD1}">
                <a14:hiddenFill xmlns:a14="http://schemas.microsoft.com/office/drawing/2010/main">
                  <a:solidFill>
                    <a:srgbClr val="FFFFFF"/>
                  </a:solidFill>
                </a14:hiddenFill>
              </a:ext>
            </a:extLst>
          </p:spPr>
        </p:pic>
        <p:sp>
          <p:nvSpPr>
            <p:cNvPr id="8" name="Rectangle 7"/>
            <p:cNvSpPr/>
            <p:nvPr/>
          </p:nvSpPr>
          <p:spPr bwMode="auto">
            <a:xfrm rot="16200000">
              <a:off x="7564495" y="2446308"/>
              <a:ext cx="581025" cy="219075"/>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00368D"/>
                </a:solidFill>
              </a:endParaRPr>
            </a:p>
          </p:txBody>
        </p:sp>
        <p:sp>
          <p:nvSpPr>
            <p:cNvPr id="9" name="Rectangle 8"/>
            <p:cNvSpPr/>
            <p:nvPr/>
          </p:nvSpPr>
          <p:spPr bwMode="auto">
            <a:xfrm rot="16200000">
              <a:off x="7564495" y="3438496"/>
              <a:ext cx="581025" cy="219075"/>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00368D"/>
                </a:solidFill>
              </a:endParaRPr>
            </a:p>
          </p:txBody>
        </p:sp>
        <p:sp>
          <p:nvSpPr>
            <p:cNvPr id="10" name="Rectangle 133"/>
            <p:cNvSpPr>
              <a:spLocks noChangeArrowheads="1"/>
            </p:cNvSpPr>
            <p:nvPr/>
          </p:nvSpPr>
          <p:spPr bwMode="auto">
            <a:xfrm rot="16200000">
              <a:off x="6074428" y="3304587"/>
              <a:ext cx="152340" cy="498387"/>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solidFill>
                  <a:srgbClr val="00368D"/>
                </a:solidFill>
              </a:endParaRPr>
            </a:p>
          </p:txBody>
        </p:sp>
        <p:sp>
          <p:nvSpPr>
            <p:cNvPr id="11" name="Line 134"/>
            <p:cNvSpPr>
              <a:spLocks noChangeShapeType="1"/>
            </p:cNvSpPr>
            <p:nvPr/>
          </p:nvSpPr>
          <p:spPr bwMode="auto">
            <a:xfrm rot="10800000" flipH="1">
              <a:off x="5795062" y="3472849"/>
              <a:ext cx="736471"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2" name="Line 135"/>
            <p:cNvSpPr>
              <a:spLocks noChangeShapeType="1"/>
            </p:cNvSpPr>
            <p:nvPr/>
          </p:nvSpPr>
          <p:spPr bwMode="auto">
            <a:xfrm rot="10800000" flipH="1">
              <a:off x="5982355" y="3628363"/>
              <a:ext cx="361886"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3" name="Text Box 23"/>
            <p:cNvSpPr txBox="1">
              <a:spLocks noChangeArrowheads="1"/>
            </p:cNvSpPr>
            <p:nvPr/>
          </p:nvSpPr>
          <p:spPr bwMode="auto">
            <a:xfrm>
              <a:off x="7414038" y="2414695"/>
              <a:ext cx="48585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buFont typeface="Wingdings" pitchFamily="2" charset="2"/>
                <a:buNone/>
              </a:pPr>
              <a:r>
                <a:rPr lang="en-GB" altLang="en-US" sz="1200" i="1"/>
                <a:t>R</a:t>
              </a:r>
              <a:r>
                <a:rPr lang="en-GB" altLang="en-US" sz="1200" baseline="-25000"/>
                <a:t>1</a:t>
              </a:r>
              <a:endParaRPr lang="en-US" altLang="en-US" sz="1200">
                <a:latin typeface="Symbol" pitchFamily="18" charset="2"/>
              </a:endParaRPr>
            </a:p>
          </p:txBody>
        </p:sp>
        <p:sp>
          <p:nvSpPr>
            <p:cNvPr id="14" name="Text Box 24"/>
            <p:cNvSpPr txBox="1">
              <a:spLocks noChangeArrowheads="1"/>
            </p:cNvSpPr>
            <p:nvPr/>
          </p:nvSpPr>
          <p:spPr bwMode="auto">
            <a:xfrm>
              <a:off x="7414038" y="3388439"/>
              <a:ext cx="46736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buFont typeface="Wingdings" pitchFamily="2" charset="2"/>
                <a:buNone/>
              </a:pPr>
              <a:r>
                <a:rPr lang="en-GB" altLang="en-US" sz="1200" i="1"/>
                <a:t>R</a:t>
              </a:r>
              <a:r>
                <a:rPr lang="en-GB" altLang="en-US" sz="1200" baseline="-25000"/>
                <a:t>2</a:t>
              </a:r>
              <a:endParaRPr lang="en-US" altLang="en-US" sz="1200">
                <a:latin typeface="Symbol" pitchFamily="18" charset="2"/>
              </a:endParaRPr>
            </a:p>
          </p:txBody>
        </p:sp>
        <p:sp>
          <p:nvSpPr>
            <p:cNvPr id="15" name="Rectangle 14"/>
            <p:cNvSpPr/>
            <p:nvPr/>
          </p:nvSpPr>
          <p:spPr bwMode="auto">
            <a:xfrm rot="16200000">
              <a:off x="7568464" y="4394964"/>
              <a:ext cx="579438" cy="219075"/>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00368D"/>
                </a:solidFill>
              </a:endParaRPr>
            </a:p>
          </p:txBody>
        </p:sp>
        <p:sp>
          <p:nvSpPr>
            <p:cNvPr id="16" name="Text Box 24"/>
            <p:cNvSpPr txBox="1">
              <a:spLocks noChangeArrowheads="1"/>
            </p:cNvSpPr>
            <p:nvPr/>
          </p:nvSpPr>
          <p:spPr bwMode="auto">
            <a:xfrm>
              <a:off x="7414038" y="4373559"/>
              <a:ext cx="46736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buFont typeface="Wingdings" pitchFamily="2" charset="2"/>
                <a:buNone/>
              </a:pPr>
              <a:r>
                <a:rPr lang="en-GB" altLang="en-US" sz="1200" i="1"/>
                <a:t>R</a:t>
              </a:r>
              <a:r>
                <a:rPr lang="en-GB" altLang="en-US" sz="1200" baseline="-25000"/>
                <a:t>3</a:t>
              </a:r>
              <a:endParaRPr lang="en-US" altLang="en-US" sz="1200">
                <a:latin typeface="Symbol" pitchFamily="18" charset="2"/>
              </a:endParaRPr>
            </a:p>
          </p:txBody>
        </p:sp>
        <p:cxnSp>
          <p:nvCxnSpPr>
            <p:cNvPr id="17" name="Straight Connector 16"/>
            <p:cNvCxnSpPr/>
            <p:nvPr/>
          </p:nvCxnSpPr>
          <p:spPr bwMode="auto">
            <a:xfrm rot="5400000" flipH="1" flipV="1">
              <a:off x="7754995" y="3536921"/>
              <a:ext cx="827087" cy="1587"/>
            </a:xfrm>
            <a:prstGeom prst="line">
              <a:avLst/>
            </a:prstGeom>
            <a:ln w="254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8" name="Text Box 23"/>
            <p:cNvSpPr txBox="1">
              <a:spLocks noChangeArrowheads="1"/>
            </p:cNvSpPr>
            <p:nvPr/>
          </p:nvSpPr>
          <p:spPr bwMode="auto">
            <a:xfrm>
              <a:off x="8138756" y="3388439"/>
              <a:ext cx="39533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spcBef>
                  <a:spcPct val="50000"/>
                </a:spcBef>
                <a:buFont typeface="Wingdings" pitchFamily="2" charset="2"/>
                <a:buNone/>
              </a:pPr>
              <a:r>
                <a:rPr lang="en-GB" altLang="en-US" sz="1200" i="1">
                  <a:solidFill>
                    <a:srgbClr val="FF0000"/>
                  </a:solidFill>
                </a:rPr>
                <a:t>V</a:t>
              </a:r>
              <a:r>
                <a:rPr lang="en-GB" altLang="en-US" sz="1200" baseline="-25000">
                  <a:solidFill>
                    <a:srgbClr val="FF0000"/>
                  </a:solidFill>
                </a:rPr>
                <a:t>2</a:t>
              </a:r>
              <a:endParaRPr lang="en-US" altLang="en-US" sz="1200">
                <a:solidFill>
                  <a:srgbClr val="FF0000"/>
                </a:solidFill>
                <a:latin typeface="Symbol" pitchFamily="18" charset="2"/>
              </a:endParaRPr>
            </a:p>
          </p:txBody>
        </p:sp>
        <p:cxnSp>
          <p:nvCxnSpPr>
            <p:cNvPr id="19" name="Straight Connector 18"/>
            <p:cNvCxnSpPr/>
            <p:nvPr/>
          </p:nvCxnSpPr>
          <p:spPr bwMode="auto">
            <a:xfrm rot="5400000" flipH="1" flipV="1">
              <a:off x="7754201" y="4501327"/>
              <a:ext cx="828675" cy="1587"/>
            </a:xfrm>
            <a:prstGeom prst="line">
              <a:avLst/>
            </a:prstGeom>
            <a:ln w="254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20" name="Text Box 23"/>
            <p:cNvSpPr txBox="1">
              <a:spLocks noChangeArrowheads="1"/>
            </p:cNvSpPr>
            <p:nvPr/>
          </p:nvSpPr>
          <p:spPr bwMode="auto">
            <a:xfrm>
              <a:off x="8138756" y="4373559"/>
              <a:ext cx="39533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spcBef>
                  <a:spcPct val="50000"/>
                </a:spcBef>
                <a:buFont typeface="Wingdings" pitchFamily="2" charset="2"/>
                <a:buNone/>
              </a:pPr>
              <a:r>
                <a:rPr lang="en-GB" altLang="en-US" sz="1200" i="1">
                  <a:solidFill>
                    <a:srgbClr val="FF0000"/>
                  </a:solidFill>
                </a:rPr>
                <a:t>V</a:t>
              </a:r>
              <a:r>
                <a:rPr lang="en-GB" altLang="en-US" sz="1200" baseline="-25000">
                  <a:solidFill>
                    <a:srgbClr val="FF0000"/>
                  </a:solidFill>
                </a:rPr>
                <a:t>3</a:t>
              </a:r>
              <a:endParaRPr lang="en-US" altLang="en-US" sz="1200">
                <a:solidFill>
                  <a:srgbClr val="FF0000"/>
                </a:solidFill>
                <a:latin typeface="Symbol" pitchFamily="18" charset="2"/>
              </a:endParaRPr>
            </a:p>
          </p:txBody>
        </p:sp>
        <p:cxnSp>
          <p:nvCxnSpPr>
            <p:cNvPr id="21" name="Straight Connector 20"/>
            <p:cNvCxnSpPr/>
            <p:nvPr/>
          </p:nvCxnSpPr>
          <p:spPr bwMode="auto">
            <a:xfrm rot="5400000" flipH="1" flipV="1">
              <a:off x="7754995" y="2546321"/>
              <a:ext cx="827087" cy="1587"/>
            </a:xfrm>
            <a:prstGeom prst="line">
              <a:avLst/>
            </a:prstGeom>
            <a:ln w="254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22" name="Text Box 23"/>
            <p:cNvSpPr txBox="1">
              <a:spLocks noChangeArrowheads="1"/>
            </p:cNvSpPr>
            <p:nvPr/>
          </p:nvSpPr>
          <p:spPr bwMode="auto">
            <a:xfrm>
              <a:off x="8138756" y="2414695"/>
              <a:ext cx="39533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spcBef>
                  <a:spcPct val="50000"/>
                </a:spcBef>
                <a:buFont typeface="Wingdings" pitchFamily="2" charset="2"/>
                <a:buNone/>
              </a:pPr>
              <a:r>
                <a:rPr lang="en-GB" altLang="en-US" sz="1200" i="1">
                  <a:solidFill>
                    <a:srgbClr val="FF0000"/>
                  </a:solidFill>
                </a:rPr>
                <a:t>V</a:t>
              </a:r>
              <a:r>
                <a:rPr lang="en-GB" altLang="en-US" sz="1200" baseline="-25000">
                  <a:solidFill>
                    <a:srgbClr val="FF0000"/>
                  </a:solidFill>
                </a:rPr>
                <a:t>1</a:t>
              </a:r>
              <a:endParaRPr lang="en-US" altLang="en-US" sz="1200">
                <a:solidFill>
                  <a:srgbClr val="FF0000"/>
                </a:solidFill>
                <a:latin typeface="Symbol" pitchFamily="18" charset="2"/>
              </a:endParaRPr>
            </a:p>
          </p:txBody>
        </p:sp>
        <p:cxnSp>
          <p:nvCxnSpPr>
            <p:cNvPr id="23" name="Straight Connector 22"/>
            <p:cNvCxnSpPr/>
            <p:nvPr/>
          </p:nvCxnSpPr>
          <p:spPr bwMode="auto">
            <a:xfrm rot="5400000" flipH="1" flipV="1">
              <a:off x="5867456" y="3505171"/>
              <a:ext cx="2735263" cy="1587"/>
            </a:xfrm>
            <a:prstGeom prst="line">
              <a:avLst/>
            </a:prstGeom>
            <a:ln w="254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24" name="Text Box 23"/>
            <p:cNvSpPr txBox="1">
              <a:spLocks noChangeArrowheads="1"/>
            </p:cNvSpPr>
            <p:nvPr/>
          </p:nvSpPr>
          <p:spPr bwMode="auto">
            <a:xfrm>
              <a:off x="6881432" y="3388439"/>
              <a:ext cx="39533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spcBef>
                  <a:spcPct val="50000"/>
                </a:spcBef>
                <a:buFont typeface="Wingdings" pitchFamily="2" charset="2"/>
                <a:buNone/>
              </a:pPr>
              <a:r>
                <a:rPr lang="en-GB" altLang="en-US" sz="1200" i="1">
                  <a:solidFill>
                    <a:srgbClr val="FF0000"/>
                  </a:solidFill>
                </a:rPr>
                <a:t>V</a:t>
              </a:r>
              <a:endParaRPr lang="en-US" altLang="en-US" sz="1200">
                <a:solidFill>
                  <a:srgbClr val="FF0000"/>
                </a:solidFill>
                <a:latin typeface="Symbol" pitchFamily="18" charset="2"/>
              </a:endParaRPr>
            </a:p>
          </p:txBody>
        </p:sp>
        <p:sp>
          <p:nvSpPr>
            <p:cNvPr id="25" name="Text Box 61"/>
            <p:cNvSpPr txBox="1">
              <a:spLocks noChangeArrowheads="1"/>
            </p:cNvSpPr>
            <p:nvPr/>
          </p:nvSpPr>
          <p:spPr bwMode="auto">
            <a:xfrm>
              <a:off x="6475089" y="2090448"/>
              <a:ext cx="38556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buFont typeface="Wingdings" pitchFamily="2" charset="2"/>
                <a:buNone/>
              </a:pPr>
              <a:r>
                <a:rPr lang="en-GB" altLang="en-US" sz="1400" i="1">
                  <a:latin typeface="Times New Roman" pitchFamily="18" charset="0"/>
                </a:rPr>
                <a:t>I</a:t>
              </a:r>
              <a:endParaRPr lang="en-US" altLang="en-US" sz="1400" i="1" baseline="-25000">
                <a:latin typeface="Symbol" pitchFamily="18" charset="2"/>
              </a:endParaRPr>
            </a:p>
          </p:txBody>
        </p:sp>
        <p:sp>
          <p:nvSpPr>
            <p:cNvPr id="26" name="Isosceles Triangle 25"/>
            <p:cNvSpPr/>
            <p:nvPr/>
          </p:nvSpPr>
          <p:spPr bwMode="auto">
            <a:xfrm rot="5400000">
              <a:off x="6565164" y="1954976"/>
              <a:ext cx="165100" cy="176213"/>
            </a:xfrm>
            <a:prstGeom prst="triangl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00368D"/>
                </a:solidFill>
              </a:endParaRPr>
            </a:p>
          </p:txBody>
        </p:sp>
      </p:grpSp>
    </p:spTree>
    <p:extLst>
      <p:ext uri="{BB962C8B-B14F-4D97-AF65-F5344CB8AC3E}">
        <p14:creationId xmlns:p14="http://schemas.microsoft.com/office/powerpoint/2010/main" val="3292726177"/>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Resistors in Series</a:t>
            </a:r>
            <a:endParaRPr lang="en-GB"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457200" y="1600201"/>
                <a:ext cx="5842992" cy="3917032"/>
              </a:xfrm>
            </p:spPr>
            <p:txBody>
              <a:bodyPr/>
              <a:lstStyle/>
              <a:p>
                <a:r>
                  <a:rPr lang="en-US" altLang="en-US" sz="2800" dirty="0" smtClean="0">
                    <a:cs typeface="Arial" charset="0"/>
                  </a:rPr>
                  <a:t>To calculate the total resistance of resistors connected in series, add their values. </a:t>
                </a:r>
                <a:endParaRPr lang="en-US" altLang="en-US" sz="2800" b="1" dirty="0">
                  <a:cs typeface="Arial" charset="0"/>
                </a:endParaRPr>
              </a:p>
              <a:p>
                <a:pPr marL="0" indent="0" algn="ctr">
                  <a:buNone/>
                </a:pPr>
                <a14:m>
                  <m:oMath xmlns:m="http://schemas.openxmlformats.org/officeDocument/2006/math">
                    <m:sSub>
                      <m:sSubPr>
                        <m:ctrlPr>
                          <a:rPr lang="en-GB" i="1" smtClean="0">
                            <a:latin typeface="Cambria Math" panose="02040503050406030204" pitchFamily="18" charset="0"/>
                          </a:rPr>
                        </m:ctrlPr>
                      </m:sSubPr>
                      <m:e>
                        <m:r>
                          <a:rPr lang="en-GB" b="0" i="1" smtClean="0">
                            <a:latin typeface="Cambria Math"/>
                          </a:rPr>
                          <m:t>𝑅</m:t>
                        </m:r>
                      </m:e>
                      <m:sub>
                        <m:r>
                          <a:rPr lang="en-GB" b="0" i="1" smtClean="0">
                            <a:latin typeface="Cambria Math"/>
                          </a:rPr>
                          <m:t>𝑇</m:t>
                        </m:r>
                      </m:sub>
                    </m:sSub>
                    <m:r>
                      <a:rPr lang="en-GB" b="0" i="1" smtClean="0">
                        <a:latin typeface="Cambria Math"/>
                      </a:rPr>
                      <m:t>=</m:t>
                    </m:r>
                    <m:sSub>
                      <m:sSubPr>
                        <m:ctrlPr>
                          <a:rPr lang="en-GB" b="0" i="1" smtClean="0">
                            <a:latin typeface="Cambria Math" panose="02040503050406030204" pitchFamily="18" charset="0"/>
                          </a:rPr>
                        </m:ctrlPr>
                      </m:sSubPr>
                      <m:e>
                        <m:r>
                          <a:rPr lang="en-GB" b="0" i="1" smtClean="0">
                            <a:latin typeface="Cambria Math"/>
                          </a:rPr>
                          <m:t>𝑅</m:t>
                        </m:r>
                      </m:e>
                      <m:sub>
                        <m:r>
                          <a:rPr lang="en-GB" b="0" i="1" smtClean="0">
                            <a:latin typeface="Cambria Math"/>
                          </a:rPr>
                          <m:t>1</m:t>
                        </m:r>
                      </m:sub>
                    </m:sSub>
                    <m:r>
                      <a:rPr lang="en-GB" b="0" i="1" smtClean="0">
                        <a:latin typeface="Cambria Math"/>
                      </a:rPr>
                      <m:t>+</m:t>
                    </m:r>
                    <m:sSub>
                      <m:sSubPr>
                        <m:ctrlPr>
                          <a:rPr lang="en-GB" b="0" i="1" smtClean="0">
                            <a:latin typeface="Cambria Math" panose="02040503050406030204" pitchFamily="18" charset="0"/>
                          </a:rPr>
                        </m:ctrlPr>
                      </m:sSubPr>
                      <m:e>
                        <m:r>
                          <a:rPr lang="en-GB" b="0" i="1" smtClean="0">
                            <a:latin typeface="Cambria Math"/>
                          </a:rPr>
                          <m:t>𝑅</m:t>
                        </m:r>
                      </m:e>
                      <m:sub>
                        <m:r>
                          <a:rPr lang="en-GB" b="0" i="1" smtClean="0">
                            <a:latin typeface="Cambria Math"/>
                          </a:rPr>
                          <m:t>2</m:t>
                        </m:r>
                      </m:sub>
                    </m:sSub>
                    <m:r>
                      <a:rPr lang="en-GB" b="0" i="1" smtClean="0">
                        <a:latin typeface="Cambria Math"/>
                      </a:rPr>
                      <m:t>+</m:t>
                    </m:r>
                    <m:sSub>
                      <m:sSubPr>
                        <m:ctrlPr>
                          <a:rPr lang="en-GB" b="0" i="1" smtClean="0">
                            <a:latin typeface="Cambria Math" panose="02040503050406030204" pitchFamily="18" charset="0"/>
                          </a:rPr>
                        </m:ctrlPr>
                      </m:sSubPr>
                      <m:e>
                        <m:r>
                          <a:rPr lang="en-GB" b="0" i="1" smtClean="0">
                            <a:latin typeface="Cambria Math"/>
                          </a:rPr>
                          <m:t>𝑅</m:t>
                        </m:r>
                      </m:e>
                      <m:sub>
                        <m:r>
                          <a:rPr lang="en-GB" b="0" i="1" smtClean="0">
                            <a:latin typeface="Cambria Math"/>
                          </a:rPr>
                          <m:t>3</m:t>
                        </m:r>
                      </m:sub>
                    </m:sSub>
                  </m:oMath>
                </a14:m>
                <a:r>
                  <a:rPr lang="en-GB" dirty="0"/>
                  <a:t> </a:t>
                </a:r>
                <a:endParaRPr lang="en-GB" i="1" dirty="0" smtClean="0">
                  <a:latin typeface="Cambria Math"/>
                </a:endParaRPr>
              </a:p>
              <a:p>
                <a:pPr marL="0" indent="0">
                  <a:buNone/>
                </a:pPr>
                <a14:m>
                  <m:oMathPara xmlns:m="http://schemas.openxmlformats.org/officeDocument/2006/math">
                    <m:oMathParaPr>
                      <m:jc m:val="centerGroup"/>
                    </m:oMathParaPr>
                    <m:oMath xmlns:m="http://schemas.openxmlformats.org/officeDocument/2006/math">
                      <m:sSub>
                        <m:sSubPr>
                          <m:ctrlPr>
                            <a:rPr lang="en-GB" i="1">
                              <a:latin typeface="Cambria Math" panose="02040503050406030204" pitchFamily="18" charset="0"/>
                            </a:rPr>
                          </m:ctrlPr>
                        </m:sSubPr>
                        <m:e>
                          <m:r>
                            <a:rPr lang="en-GB" i="1">
                              <a:latin typeface="Cambria Math"/>
                            </a:rPr>
                            <m:t>𝑅</m:t>
                          </m:r>
                        </m:e>
                        <m:sub>
                          <m:r>
                            <a:rPr lang="en-GB" i="1">
                              <a:latin typeface="Cambria Math"/>
                            </a:rPr>
                            <m:t>𝑇</m:t>
                          </m:r>
                        </m:sub>
                      </m:sSub>
                      <m:r>
                        <a:rPr lang="en-GB" i="1">
                          <a:latin typeface="Cambria Math"/>
                        </a:rPr>
                        <m:t>=</m:t>
                      </m:r>
                      <m:r>
                        <a:rPr lang="en-GB" b="0" i="1" smtClean="0">
                          <a:latin typeface="Cambria Math"/>
                        </a:rPr>
                        <m:t>25 </m:t>
                      </m:r>
                      <m:r>
                        <m:rPr>
                          <m:sty m:val="p"/>
                        </m:rPr>
                        <a:rPr lang="el-GR" b="0" i="1" smtClean="0">
                          <a:latin typeface="Cambria Math"/>
                          <a:ea typeface="Cambria Math"/>
                        </a:rPr>
                        <m:t>Ω</m:t>
                      </m:r>
                      <m:r>
                        <a:rPr lang="en-GB" i="1">
                          <a:latin typeface="Cambria Math"/>
                        </a:rPr>
                        <m:t>+</m:t>
                      </m:r>
                      <m:r>
                        <a:rPr lang="en-GB" b="0" i="1" smtClean="0">
                          <a:latin typeface="Cambria Math"/>
                        </a:rPr>
                        <m:t>75 </m:t>
                      </m:r>
                      <m:r>
                        <m:rPr>
                          <m:sty m:val="p"/>
                        </m:rPr>
                        <a:rPr lang="el-GR" b="0" i="1" smtClean="0">
                          <a:latin typeface="Cambria Math"/>
                          <a:ea typeface="Cambria Math"/>
                        </a:rPr>
                        <m:t>Ω</m:t>
                      </m:r>
                      <m:r>
                        <a:rPr lang="en-GB" i="1">
                          <a:latin typeface="Cambria Math"/>
                        </a:rPr>
                        <m:t>+</m:t>
                      </m:r>
                      <m:r>
                        <a:rPr lang="en-GB" b="0" i="1" smtClean="0">
                          <a:latin typeface="Cambria Math"/>
                        </a:rPr>
                        <m:t>100 </m:t>
                      </m:r>
                      <m:r>
                        <m:rPr>
                          <m:sty m:val="p"/>
                        </m:rPr>
                        <a:rPr lang="el-GR" b="0" i="1" smtClean="0">
                          <a:latin typeface="Cambria Math"/>
                          <a:ea typeface="Cambria Math"/>
                        </a:rPr>
                        <m:t>Ω</m:t>
                      </m:r>
                    </m:oMath>
                  </m:oMathPara>
                </a14:m>
                <a:endParaRPr lang="en-GB" dirty="0" smtClean="0"/>
              </a:p>
              <a:p>
                <a:pPr marL="0" indent="0">
                  <a:buNone/>
                </a:pPr>
                <a14:m>
                  <m:oMathPara xmlns:m="http://schemas.openxmlformats.org/officeDocument/2006/math">
                    <m:oMathParaPr>
                      <m:jc m:val="centerGroup"/>
                    </m:oMathParaPr>
                    <m:oMath xmlns:m="http://schemas.openxmlformats.org/officeDocument/2006/math">
                      <m:sSub>
                        <m:sSubPr>
                          <m:ctrlPr>
                            <a:rPr lang="en-GB" i="1" smtClean="0">
                              <a:latin typeface="Cambria Math" panose="02040503050406030204" pitchFamily="18" charset="0"/>
                            </a:rPr>
                          </m:ctrlPr>
                        </m:sSubPr>
                        <m:e>
                          <m:r>
                            <a:rPr lang="en-GB" b="0" i="1" smtClean="0">
                              <a:latin typeface="Cambria Math"/>
                            </a:rPr>
                            <m:t>𝑅</m:t>
                          </m:r>
                        </m:e>
                        <m:sub>
                          <m:r>
                            <a:rPr lang="en-GB" b="0" i="1" smtClean="0">
                              <a:latin typeface="Cambria Math"/>
                            </a:rPr>
                            <m:t>𝑇</m:t>
                          </m:r>
                        </m:sub>
                      </m:sSub>
                      <m:r>
                        <a:rPr lang="en-GB" b="0" i="1" smtClean="0">
                          <a:latin typeface="Cambria Math"/>
                        </a:rPr>
                        <m:t>=200 </m:t>
                      </m:r>
                      <m:r>
                        <m:rPr>
                          <m:sty m:val="p"/>
                        </m:rPr>
                        <a:rPr lang="el-GR" b="0" i="1" smtClean="0">
                          <a:latin typeface="Cambria Math"/>
                          <a:ea typeface="Cambria Math"/>
                        </a:rPr>
                        <m:t>Ω</m:t>
                      </m:r>
                    </m:oMath>
                  </m:oMathPara>
                </a14:m>
                <a:endParaRPr lang="en-GB"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457200" y="1600201"/>
                <a:ext cx="5842992" cy="3917032"/>
              </a:xfrm>
              <a:blipFill rotWithShape="1">
                <a:blip r:embed="rId4"/>
                <a:stretch>
                  <a:fillRect l="-1775" t="-1558"/>
                </a:stretch>
              </a:blipFill>
            </p:spPr>
            <p:txBody>
              <a:bodyPr/>
              <a:lstStyle/>
              <a:p>
                <a:r>
                  <a:rPr lang="en-GB">
                    <a:noFill/>
                  </a:rPr>
                  <a:t> </a:t>
                </a:r>
              </a:p>
            </p:txBody>
          </p:sp>
        </mc:Fallback>
      </mc:AlternateContent>
      <p:grpSp>
        <p:nvGrpSpPr>
          <p:cNvPr id="4" name="Group 3"/>
          <p:cNvGrpSpPr/>
          <p:nvPr/>
        </p:nvGrpSpPr>
        <p:grpSpPr>
          <a:xfrm>
            <a:off x="6266047" y="2146433"/>
            <a:ext cx="2435192" cy="3157087"/>
            <a:chOff x="6266047" y="2146433"/>
            <a:chExt cx="2435192" cy="3157087"/>
          </a:xfrm>
        </p:grpSpPr>
        <p:pic>
          <p:nvPicPr>
            <p:cNvPr id="6146" name="Picture 2"/>
            <p:cNvPicPr>
              <a:picLocks noChangeAspect="1" noChangeArrowheads="1"/>
            </p:cNvPicPr>
            <p:nvPr/>
          </p:nvPicPr>
          <p:blipFill rotWithShape="1">
            <a:blip r:embed="rId5">
              <a:extLst>
                <a:ext uri="{28A0092B-C50C-407E-A947-70E740481C1C}">
                  <a14:useLocalDpi xmlns:a14="http://schemas.microsoft.com/office/drawing/2010/main" val="0"/>
                </a:ext>
              </a:extLst>
            </a:blip>
            <a:srcRect l="4115" t="2576" r="4686" b="2407"/>
            <a:stretch/>
          </p:blipFill>
          <p:spPr bwMode="auto">
            <a:xfrm>
              <a:off x="6266047" y="2146433"/>
              <a:ext cx="2435192" cy="3157087"/>
            </a:xfrm>
            <a:prstGeom prst="rect">
              <a:avLst/>
            </a:prstGeom>
            <a:noFill/>
            <a:ln w="9525">
              <a:no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 Box 23"/>
            <p:cNvSpPr txBox="1">
              <a:spLocks noChangeArrowheads="1"/>
            </p:cNvSpPr>
            <p:nvPr/>
          </p:nvSpPr>
          <p:spPr bwMode="auto">
            <a:xfrm>
              <a:off x="7690837" y="2725290"/>
              <a:ext cx="6445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buFont typeface="Wingdings" pitchFamily="2" charset="2"/>
                <a:buNone/>
              </a:pPr>
              <a:r>
                <a:rPr lang="en-GB" altLang="en-US" sz="1200" i="1" dirty="0"/>
                <a:t>R</a:t>
              </a:r>
              <a:r>
                <a:rPr lang="en-GB" altLang="en-US" sz="1200" baseline="-25000" dirty="0"/>
                <a:t>1</a:t>
              </a:r>
              <a:r>
                <a:rPr lang="en-GB" altLang="en-US" sz="1200" i="1" baseline="-25000" dirty="0"/>
                <a:t/>
              </a:r>
              <a:br>
                <a:rPr lang="en-GB" altLang="en-US" sz="1200" i="1" baseline="-25000" dirty="0"/>
              </a:br>
              <a:r>
                <a:rPr lang="en-GB" altLang="en-US" sz="1200" dirty="0"/>
                <a:t>25 </a:t>
              </a:r>
              <a:r>
                <a:rPr lang="el-GR" altLang="en-US" sz="1200" dirty="0">
                  <a:cs typeface="Arial" charset="0"/>
                </a:rPr>
                <a:t>Ω</a:t>
              </a:r>
              <a:endParaRPr lang="en-US" altLang="en-US" sz="1200" dirty="0">
                <a:latin typeface="Symbol" pitchFamily="18" charset="2"/>
              </a:endParaRPr>
            </a:p>
          </p:txBody>
        </p:sp>
        <p:sp>
          <p:nvSpPr>
            <p:cNvPr id="6" name="Text Box 23"/>
            <p:cNvSpPr txBox="1">
              <a:spLocks noChangeArrowheads="1"/>
            </p:cNvSpPr>
            <p:nvPr/>
          </p:nvSpPr>
          <p:spPr bwMode="auto">
            <a:xfrm>
              <a:off x="7690837" y="3573015"/>
              <a:ext cx="64452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buFont typeface="Wingdings" pitchFamily="2" charset="2"/>
                <a:buNone/>
              </a:pPr>
              <a:r>
                <a:rPr lang="en-GB" altLang="en-US" sz="1200" i="1"/>
                <a:t>R</a:t>
              </a:r>
              <a:r>
                <a:rPr lang="en-GB" altLang="en-US" sz="1200" baseline="-25000"/>
                <a:t>2</a:t>
              </a:r>
              <a:r>
                <a:rPr lang="en-GB" altLang="en-US" sz="1200" i="1" baseline="-25000"/>
                <a:t/>
              </a:r>
              <a:br>
                <a:rPr lang="en-GB" altLang="en-US" sz="1200" i="1" baseline="-25000"/>
              </a:br>
              <a:r>
                <a:rPr lang="en-GB" altLang="en-US" sz="1200"/>
                <a:t>75 </a:t>
              </a:r>
              <a:r>
                <a:rPr lang="el-GR" altLang="en-US" sz="1200">
                  <a:cs typeface="Arial" charset="0"/>
                </a:rPr>
                <a:t>Ω</a:t>
              </a:r>
              <a:endParaRPr lang="en-US" altLang="en-US" sz="1200">
                <a:latin typeface="Symbol" pitchFamily="18" charset="2"/>
              </a:endParaRPr>
            </a:p>
          </p:txBody>
        </p:sp>
        <p:sp>
          <p:nvSpPr>
            <p:cNvPr id="7" name="Text Box 23"/>
            <p:cNvSpPr txBox="1">
              <a:spLocks noChangeArrowheads="1"/>
            </p:cNvSpPr>
            <p:nvPr/>
          </p:nvSpPr>
          <p:spPr bwMode="auto">
            <a:xfrm>
              <a:off x="7690837" y="4401690"/>
              <a:ext cx="777875"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buFont typeface="Wingdings" pitchFamily="2" charset="2"/>
                <a:buNone/>
              </a:pPr>
              <a:r>
                <a:rPr lang="en-GB" altLang="en-US" sz="1200" i="1"/>
                <a:t>R</a:t>
              </a:r>
              <a:r>
                <a:rPr lang="en-GB" altLang="en-US" sz="1200" baseline="-25000"/>
                <a:t>3</a:t>
              </a:r>
              <a:r>
                <a:rPr lang="en-GB" altLang="en-US" sz="1200" i="1" baseline="-25000"/>
                <a:t/>
              </a:r>
              <a:br>
                <a:rPr lang="en-GB" altLang="en-US" sz="1200" i="1" baseline="-25000"/>
              </a:br>
              <a:r>
                <a:rPr lang="en-GB" altLang="en-US" sz="1200"/>
                <a:t>100 </a:t>
              </a:r>
              <a:r>
                <a:rPr lang="el-GR" altLang="en-US" sz="1200">
                  <a:cs typeface="Arial" charset="0"/>
                </a:rPr>
                <a:t>Ω</a:t>
              </a:r>
              <a:endParaRPr lang="en-US" altLang="en-US" sz="1200">
                <a:latin typeface="Symbol" pitchFamily="18" charset="2"/>
              </a:endParaRPr>
            </a:p>
          </p:txBody>
        </p:sp>
      </p:grpSp>
    </p:spTree>
    <p:extLst>
      <p:ext uri="{BB962C8B-B14F-4D97-AF65-F5344CB8AC3E}">
        <p14:creationId xmlns:p14="http://schemas.microsoft.com/office/powerpoint/2010/main" val="910349050"/>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Voltage in a Series Circuit</a:t>
            </a:r>
            <a:endParaRPr lang="en-GB"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457200" y="1600201"/>
                <a:ext cx="6203032" cy="3917032"/>
              </a:xfrm>
            </p:spPr>
            <p:txBody>
              <a:bodyPr>
                <a:normAutofit fontScale="70000" lnSpcReduction="20000"/>
              </a:bodyPr>
              <a:lstStyle/>
              <a:p>
                <a:r>
                  <a:rPr lang="en-US" altLang="en-US" dirty="0" smtClean="0">
                    <a:solidFill>
                      <a:schemeClr val="tx1"/>
                    </a:solidFill>
                    <a:cs typeface="Arial" charset="0"/>
                  </a:rPr>
                  <a:t>Three resistors are connected in series </a:t>
                </a:r>
                <a:br>
                  <a:rPr lang="en-US" altLang="en-US" dirty="0" smtClean="0">
                    <a:solidFill>
                      <a:schemeClr val="tx1"/>
                    </a:solidFill>
                    <a:cs typeface="Arial" charset="0"/>
                  </a:rPr>
                </a:br>
                <a:r>
                  <a:rPr lang="en-US" altLang="en-US" dirty="0" smtClean="0">
                    <a:solidFill>
                      <a:schemeClr val="tx1"/>
                    </a:solidFill>
                    <a:cs typeface="Arial" charset="0"/>
                  </a:rPr>
                  <a:t>with a battery.</a:t>
                </a:r>
              </a:p>
              <a:p>
                <a:r>
                  <a:rPr lang="en-US" altLang="en-US" dirty="0">
                    <a:solidFill>
                      <a:schemeClr val="tx1"/>
                    </a:solidFill>
                    <a:cs typeface="Arial" charset="0"/>
                  </a:rPr>
                  <a:t>The supply voltage is given by this </a:t>
                </a:r>
                <a:r>
                  <a:rPr lang="en-US" altLang="en-US" dirty="0" smtClean="0">
                    <a:solidFill>
                      <a:schemeClr val="tx1"/>
                    </a:solidFill>
                    <a:cs typeface="Arial" charset="0"/>
                  </a:rPr>
                  <a:t>equation:</a:t>
                </a:r>
              </a:p>
              <a:p>
                <a:pPr marL="0" indent="0">
                  <a:buNone/>
                </a:pPr>
                <a14:m>
                  <m:oMathPara xmlns:m="http://schemas.openxmlformats.org/officeDocument/2006/math">
                    <m:oMathParaPr>
                      <m:jc m:val="centerGroup"/>
                    </m:oMathParaPr>
                    <m:oMath xmlns:m="http://schemas.openxmlformats.org/officeDocument/2006/math">
                      <m:r>
                        <a:rPr lang="en-GB" b="0" i="1" smtClean="0">
                          <a:solidFill>
                            <a:schemeClr val="tx1"/>
                          </a:solidFill>
                          <a:latin typeface="Cambria Math"/>
                        </a:rPr>
                        <m:t>𝑉</m:t>
                      </m:r>
                      <m:r>
                        <a:rPr lang="en-GB" b="0" i="1" smtClean="0">
                          <a:solidFill>
                            <a:schemeClr val="tx1"/>
                          </a:solidFill>
                          <a:latin typeface="Cambria Math"/>
                        </a:rPr>
                        <m:t>=</m:t>
                      </m:r>
                      <m:sSub>
                        <m:sSubPr>
                          <m:ctrlPr>
                            <a:rPr lang="en-GB" b="0" i="1" smtClean="0">
                              <a:solidFill>
                                <a:schemeClr val="tx1"/>
                              </a:solidFill>
                              <a:latin typeface="Cambria Math" panose="02040503050406030204" pitchFamily="18" charset="0"/>
                            </a:rPr>
                          </m:ctrlPr>
                        </m:sSubPr>
                        <m:e>
                          <m:r>
                            <a:rPr lang="en-GB" b="0" i="1" smtClean="0">
                              <a:solidFill>
                                <a:schemeClr val="tx1"/>
                              </a:solidFill>
                              <a:latin typeface="Cambria Math"/>
                            </a:rPr>
                            <m:t>𝑉</m:t>
                          </m:r>
                        </m:e>
                        <m:sub>
                          <m:r>
                            <a:rPr lang="en-GB" b="0" i="1" smtClean="0">
                              <a:solidFill>
                                <a:schemeClr val="tx1"/>
                              </a:solidFill>
                              <a:latin typeface="Cambria Math"/>
                            </a:rPr>
                            <m:t>1</m:t>
                          </m:r>
                        </m:sub>
                      </m:sSub>
                      <m:r>
                        <a:rPr lang="en-GB" b="0" i="1" smtClean="0">
                          <a:solidFill>
                            <a:schemeClr val="tx1"/>
                          </a:solidFill>
                          <a:latin typeface="Cambria Math"/>
                        </a:rPr>
                        <m:t>+</m:t>
                      </m:r>
                      <m:sSub>
                        <m:sSubPr>
                          <m:ctrlPr>
                            <a:rPr lang="en-GB" b="0" i="1" smtClean="0">
                              <a:solidFill>
                                <a:schemeClr val="tx1"/>
                              </a:solidFill>
                              <a:latin typeface="Cambria Math" panose="02040503050406030204" pitchFamily="18" charset="0"/>
                            </a:rPr>
                          </m:ctrlPr>
                        </m:sSubPr>
                        <m:e>
                          <m:r>
                            <a:rPr lang="en-GB" b="0" i="1" smtClean="0">
                              <a:solidFill>
                                <a:schemeClr val="tx1"/>
                              </a:solidFill>
                              <a:latin typeface="Cambria Math"/>
                            </a:rPr>
                            <m:t>𝑉</m:t>
                          </m:r>
                        </m:e>
                        <m:sub>
                          <m:r>
                            <a:rPr lang="en-GB" b="0" i="1" smtClean="0">
                              <a:solidFill>
                                <a:schemeClr val="tx1"/>
                              </a:solidFill>
                              <a:latin typeface="Cambria Math"/>
                            </a:rPr>
                            <m:t>2</m:t>
                          </m:r>
                        </m:sub>
                      </m:sSub>
                      <m:r>
                        <a:rPr lang="en-GB" b="0" i="1" smtClean="0">
                          <a:solidFill>
                            <a:schemeClr val="tx1"/>
                          </a:solidFill>
                          <a:latin typeface="Cambria Math"/>
                        </a:rPr>
                        <m:t>+</m:t>
                      </m:r>
                      <m:sSub>
                        <m:sSubPr>
                          <m:ctrlPr>
                            <a:rPr lang="en-GB" b="0" i="1" smtClean="0">
                              <a:solidFill>
                                <a:schemeClr val="tx1"/>
                              </a:solidFill>
                              <a:latin typeface="Cambria Math" panose="02040503050406030204" pitchFamily="18" charset="0"/>
                            </a:rPr>
                          </m:ctrlPr>
                        </m:sSubPr>
                        <m:e>
                          <m:r>
                            <a:rPr lang="en-GB" b="0" i="1" smtClean="0">
                              <a:solidFill>
                                <a:schemeClr val="tx1"/>
                              </a:solidFill>
                              <a:latin typeface="Cambria Math"/>
                            </a:rPr>
                            <m:t>𝑉</m:t>
                          </m:r>
                        </m:e>
                        <m:sub>
                          <m:r>
                            <a:rPr lang="en-GB" b="0" i="1" smtClean="0">
                              <a:solidFill>
                                <a:schemeClr val="tx1"/>
                              </a:solidFill>
                              <a:latin typeface="Cambria Math"/>
                            </a:rPr>
                            <m:t>3</m:t>
                          </m:r>
                        </m:sub>
                      </m:sSub>
                    </m:oMath>
                  </m:oMathPara>
                </a14:m>
                <a:endParaRPr lang="en-GB" b="0" dirty="0" smtClean="0">
                  <a:solidFill>
                    <a:schemeClr val="tx1"/>
                  </a:solidFill>
                </a:endParaRPr>
              </a:p>
              <a:p>
                <a:r>
                  <a:rPr lang="en-US" altLang="en-US" dirty="0">
                    <a:solidFill>
                      <a:schemeClr val="tx1"/>
                    </a:solidFill>
                    <a:cs typeface="Arial" charset="0"/>
                  </a:rPr>
                  <a:t>In a series circuit, the same current (</a:t>
                </a:r>
                <a:r>
                  <a:rPr lang="en-US" altLang="en-US" i="1" dirty="0">
                    <a:solidFill>
                      <a:schemeClr val="tx1"/>
                    </a:solidFill>
                    <a:latin typeface="Times New Roman" pitchFamily="18" charset="0"/>
                    <a:cs typeface="Times New Roman" pitchFamily="18" charset="0"/>
                  </a:rPr>
                  <a:t>I </a:t>
                </a:r>
                <a:r>
                  <a:rPr lang="en-US" altLang="en-US" dirty="0">
                    <a:solidFill>
                      <a:schemeClr val="tx1"/>
                    </a:solidFill>
                    <a:cs typeface="Arial" charset="0"/>
                  </a:rPr>
                  <a:t>) flows through all components.</a:t>
                </a:r>
              </a:p>
              <a:p>
                <a:pPr marL="0" indent="0">
                  <a:buNone/>
                </a:pPr>
                <a14:m>
                  <m:oMathPara xmlns:m="http://schemas.openxmlformats.org/officeDocument/2006/math">
                    <m:oMathParaPr>
                      <m:jc m:val="centerGroup"/>
                    </m:oMathParaPr>
                    <m:oMath xmlns:m="http://schemas.openxmlformats.org/officeDocument/2006/math">
                      <m:r>
                        <a:rPr lang="en-GB" b="0" i="1" smtClean="0">
                          <a:latin typeface="Cambria Math"/>
                        </a:rPr>
                        <m:t>𝐼</m:t>
                      </m:r>
                      <m:r>
                        <a:rPr lang="en-GB" b="0" i="1" smtClean="0">
                          <a:latin typeface="Cambria Math"/>
                        </a:rPr>
                        <m:t>=</m:t>
                      </m:r>
                      <m:f>
                        <m:fPr>
                          <m:ctrlPr>
                            <a:rPr lang="en-GB" b="0" i="1" smtClean="0">
                              <a:latin typeface="Cambria Math" panose="02040503050406030204" pitchFamily="18" charset="0"/>
                            </a:rPr>
                          </m:ctrlPr>
                        </m:fPr>
                        <m:num>
                          <m:r>
                            <a:rPr lang="en-GB" b="0" i="1" smtClean="0">
                              <a:latin typeface="Cambria Math"/>
                            </a:rPr>
                            <m:t>𝑉</m:t>
                          </m:r>
                        </m:num>
                        <m:den>
                          <m:sSub>
                            <m:sSubPr>
                              <m:ctrlPr>
                                <a:rPr lang="en-GB" b="0" i="1" smtClean="0">
                                  <a:latin typeface="Cambria Math" panose="02040503050406030204" pitchFamily="18" charset="0"/>
                                </a:rPr>
                              </m:ctrlPr>
                            </m:sSubPr>
                            <m:e>
                              <m:r>
                                <a:rPr lang="en-GB" b="0" i="1" smtClean="0">
                                  <a:latin typeface="Cambria Math"/>
                                </a:rPr>
                                <m:t>𝑅</m:t>
                              </m:r>
                            </m:e>
                            <m:sub>
                              <m:r>
                                <a:rPr lang="en-GB" b="0" i="1" smtClean="0">
                                  <a:latin typeface="Cambria Math"/>
                                </a:rPr>
                                <m:t>𝑇</m:t>
                              </m:r>
                            </m:sub>
                          </m:sSub>
                        </m:den>
                      </m:f>
                    </m:oMath>
                  </m:oMathPara>
                </a14:m>
                <a:endParaRPr lang="en-GB" b="0" dirty="0" smtClean="0"/>
              </a:p>
              <a:p>
                <a:pPr marL="0" indent="0">
                  <a:buNone/>
                </a:pPr>
                <a14:m>
                  <m:oMathPara xmlns:m="http://schemas.openxmlformats.org/officeDocument/2006/math">
                    <m:oMathParaPr>
                      <m:jc m:val="centerGroup"/>
                    </m:oMathParaPr>
                    <m:oMath xmlns:m="http://schemas.openxmlformats.org/officeDocument/2006/math">
                      <m:sSub>
                        <m:sSubPr>
                          <m:ctrlPr>
                            <a:rPr lang="en-GB" i="1" smtClean="0">
                              <a:latin typeface="Cambria Math" panose="02040503050406030204" pitchFamily="18" charset="0"/>
                            </a:rPr>
                          </m:ctrlPr>
                        </m:sSubPr>
                        <m:e>
                          <m:r>
                            <a:rPr lang="en-GB" b="0" i="1" smtClean="0">
                              <a:latin typeface="Cambria Math"/>
                            </a:rPr>
                            <m:t>𝑉</m:t>
                          </m:r>
                        </m:e>
                        <m:sub>
                          <m:r>
                            <a:rPr lang="en-GB" b="0" i="1" smtClean="0">
                              <a:latin typeface="Cambria Math"/>
                            </a:rPr>
                            <m:t>1</m:t>
                          </m:r>
                        </m:sub>
                      </m:sSub>
                      <m:r>
                        <a:rPr lang="en-GB" b="0" i="1" smtClean="0">
                          <a:latin typeface="Cambria Math"/>
                        </a:rPr>
                        <m:t>=</m:t>
                      </m:r>
                      <m:r>
                        <a:rPr lang="en-GB" b="0" i="1" smtClean="0">
                          <a:latin typeface="Cambria Math"/>
                        </a:rPr>
                        <m:t>𝐼</m:t>
                      </m:r>
                      <m:r>
                        <a:rPr lang="en-GB" b="0" i="1" smtClean="0">
                          <a:latin typeface="Cambria Math"/>
                          <a:ea typeface="Cambria Math"/>
                        </a:rPr>
                        <m:t>×</m:t>
                      </m:r>
                      <m:sSub>
                        <m:sSubPr>
                          <m:ctrlPr>
                            <a:rPr lang="en-GB" b="0" i="1" smtClean="0">
                              <a:latin typeface="Cambria Math" panose="02040503050406030204" pitchFamily="18" charset="0"/>
                              <a:ea typeface="Cambria Math"/>
                            </a:rPr>
                          </m:ctrlPr>
                        </m:sSubPr>
                        <m:e>
                          <m:r>
                            <a:rPr lang="en-GB" b="0" i="1" smtClean="0">
                              <a:latin typeface="Cambria Math"/>
                              <a:ea typeface="Cambria Math"/>
                            </a:rPr>
                            <m:t>𝑅</m:t>
                          </m:r>
                        </m:e>
                        <m:sub>
                          <m:r>
                            <a:rPr lang="en-GB" b="0" i="1" smtClean="0">
                              <a:latin typeface="Cambria Math"/>
                              <a:ea typeface="Cambria Math"/>
                            </a:rPr>
                            <m:t>1</m:t>
                          </m:r>
                        </m:sub>
                      </m:sSub>
                    </m:oMath>
                  </m:oMathPara>
                </a14:m>
                <a:endParaRPr lang="en-GB" b="0" i="1" dirty="0" smtClean="0">
                  <a:latin typeface="Cambria Math"/>
                  <a:ea typeface="Cambria Math"/>
                </a:endParaRPr>
              </a:p>
              <a:p>
                <a:pPr marL="0" indent="0">
                  <a:buNone/>
                </a:pPr>
                <a14:m>
                  <m:oMathPara xmlns:m="http://schemas.openxmlformats.org/officeDocument/2006/math">
                    <m:oMathParaPr>
                      <m:jc m:val="centerGroup"/>
                    </m:oMathParaPr>
                    <m:oMath xmlns:m="http://schemas.openxmlformats.org/officeDocument/2006/math">
                      <m:sSub>
                        <m:sSubPr>
                          <m:ctrlPr>
                            <a:rPr lang="en-GB" i="1">
                              <a:latin typeface="Cambria Math" panose="02040503050406030204" pitchFamily="18" charset="0"/>
                            </a:rPr>
                          </m:ctrlPr>
                        </m:sSubPr>
                        <m:e>
                          <m:r>
                            <a:rPr lang="en-GB" i="1">
                              <a:latin typeface="Cambria Math"/>
                            </a:rPr>
                            <m:t>𝑉</m:t>
                          </m:r>
                        </m:e>
                        <m:sub>
                          <m:r>
                            <a:rPr lang="en-GB" b="0" i="1" smtClean="0">
                              <a:latin typeface="Cambria Math"/>
                            </a:rPr>
                            <m:t>2</m:t>
                          </m:r>
                        </m:sub>
                      </m:sSub>
                      <m:r>
                        <a:rPr lang="en-GB" i="1">
                          <a:latin typeface="Cambria Math"/>
                        </a:rPr>
                        <m:t>=</m:t>
                      </m:r>
                      <m:r>
                        <a:rPr lang="en-GB" i="1">
                          <a:latin typeface="Cambria Math"/>
                        </a:rPr>
                        <m:t>𝐼</m:t>
                      </m:r>
                      <m:r>
                        <a:rPr lang="en-GB" i="1">
                          <a:latin typeface="Cambria Math"/>
                          <a:ea typeface="Cambria Math"/>
                        </a:rPr>
                        <m:t>×</m:t>
                      </m:r>
                      <m:sSub>
                        <m:sSubPr>
                          <m:ctrlPr>
                            <a:rPr lang="en-GB" i="1">
                              <a:latin typeface="Cambria Math" panose="02040503050406030204" pitchFamily="18" charset="0"/>
                              <a:ea typeface="Cambria Math"/>
                            </a:rPr>
                          </m:ctrlPr>
                        </m:sSubPr>
                        <m:e>
                          <m:r>
                            <a:rPr lang="en-GB" i="1">
                              <a:latin typeface="Cambria Math"/>
                              <a:ea typeface="Cambria Math"/>
                            </a:rPr>
                            <m:t>𝑅</m:t>
                          </m:r>
                        </m:e>
                        <m:sub>
                          <m:r>
                            <a:rPr lang="en-GB" b="0" i="1" smtClean="0">
                              <a:latin typeface="Cambria Math"/>
                              <a:ea typeface="Cambria Math"/>
                            </a:rPr>
                            <m:t>2</m:t>
                          </m:r>
                        </m:sub>
                      </m:sSub>
                    </m:oMath>
                  </m:oMathPara>
                </a14:m>
                <a:endParaRPr lang="en-GB" dirty="0" smtClean="0">
                  <a:ea typeface="Cambria Math"/>
                </a:endParaRPr>
              </a:p>
              <a:p>
                <a:pPr marL="0" indent="0">
                  <a:buNone/>
                </a:pPr>
                <a14:m>
                  <m:oMathPara xmlns:m="http://schemas.openxmlformats.org/officeDocument/2006/math">
                    <m:oMathParaPr>
                      <m:jc m:val="centerGroup"/>
                    </m:oMathParaPr>
                    <m:oMath xmlns:m="http://schemas.openxmlformats.org/officeDocument/2006/math">
                      <m:sSub>
                        <m:sSubPr>
                          <m:ctrlPr>
                            <a:rPr lang="en-GB" i="1">
                              <a:latin typeface="Cambria Math" panose="02040503050406030204" pitchFamily="18" charset="0"/>
                            </a:rPr>
                          </m:ctrlPr>
                        </m:sSubPr>
                        <m:e>
                          <m:r>
                            <a:rPr lang="en-GB" i="1">
                              <a:latin typeface="Cambria Math"/>
                            </a:rPr>
                            <m:t>𝑉</m:t>
                          </m:r>
                        </m:e>
                        <m:sub>
                          <m:r>
                            <a:rPr lang="en-GB" b="0" i="1" smtClean="0">
                              <a:latin typeface="Cambria Math"/>
                            </a:rPr>
                            <m:t>3</m:t>
                          </m:r>
                        </m:sub>
                      </m:sSub>
                      <m:r>
                        <a:rPr lang="en-GB" i="1">
                          <a:latin typeface="Cambria Math"/>
                        </a:rPr>
                        <m:t>=</m:t>
                      </m:r>
                      <m:r>
                        <a:rPr lang="en-GB" i="1">
                          <a:latin typeface="Cambria Math"/>
                        </a:rPr>
                        <m:t>𝐼</m:t>
                      </m:r>
                      <m:r>
                        <a:rPr lang="en-GB" i="1">
                          <a:latin typeface="Cambria Math"/>
                          <a:ea typeface="Cambria Math"/>
                        </a:rPr>
                        <m:t>×</m:t>
                      </m:r>
                      <m:sSub>
                        <m:sSubPr>
                          <m:ctrlPr>
                            <a:rPr lang="en-GB" i="1">
                              <a:latin typeface="Cambria Math" panose="02040503050406030204" pitchFamily="18" charset="0"/>
                              <a:ea typeface="Cambria Math"/>
                            </a:rPr>
                          </m:ctrlPr>
                        </m:sSubPr>
                        <m:e>
                          <m:r>
                            <a:rPr lang="en-GB" i="1">
                              <a:latin typeface="Cambria Math"/>
                              <a:ea typeface="Cambria Math"/>
                            </a:rPr>
                            <m:t>𝑅</m:t>
                          </m:r>
                        </m:e>
                        <m:sub>
                          <m:r>
                            <a:rPr lang="en-GB" b="0" i="1" smtClean="0">
                              <a:latin typeface="Cambria Math"/>
                              <a:ea typeface="Cambria Math"/>
                            </a:rPr>
                            <m:t>3</m:t>
                          </m:r>
                        </m:sub>
                      </m:sSub>
                    </m:oMath>
                  </m:oMathPara>
                </a14:m>
                <a:endParaRPr lang="en-GB" dirty="0"/>
              </a:p>
              <a:p>
                <a:pPr marL="0" indent="0">
                  <a:buNone/>
                </a:pPr>
                <a:endParaRPr lang="en-GB" dirty="0"/>
              </a:p>
              <a:p>
                <a:pPr marL="0" indent="0">
                  <a:buNone/>
                </a:pPr>
                <a:endParaRPr lang="en-GB"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457200" y="1600201"/>
                <a:ext cx="6203032" cy="3917032"/>
              </a:xfrm>
              <a:blipFill rotWithShape="1">
                <a:blip r:embed="rId2"/>
                <a:stretch>
                  <a:fillRect l="-1081" t="-2492"/>
                </a:stretch>
              </a:blipFill>
            </p:spPr>
            <p:txBody>
              <a:bodyPr/>
              <a:lstStyle/>
              <a:p>
                <a:r>
                  <a:rPr lang="en-GB">
                    <a:noFill/>
                  </a:rPr>
                  <a:t> </a:t>
                </a:r>
              </a:p>
            </p:txBody>
          </p:sp>
        </mc:Fallback>
      </mc:AlternateContent>
      <p:pic>
        <p:nvPicPr>
          <p:cNvPr id="71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72200" y="1988840"/>
            <a:ext cx="2432050" cy="3157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00070118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Voltage in a Series Circuit</a:t>
            </a:r>
            <a:endParaRPr lang="en-GB"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457200" y="1600201"/>
                <a:ext cx="6203032" cy="3917032"/>
              </a:xfrm>
            </p:spPr>
            <p:txBody>
              <a:bodyPr>
                <a:normAutofit fontScale="77500" lnSpcReduction="20000"/>
              </a:bodyPr>
              <a:lstStyle/>
              <a:p>
                <a:r>
                  <a:rPr lang="en-US" altLang="en-US" dirty="0" smtClean="0">
                    <a:cs typeface="Arial" charset="0"/>
                  </a:rPr>
                  <a:t>Using equations, calculate total resistance, current and voltages.</a:t>
                </a:r>
              </a:p>
              <a:p>
                <a:r>
                  <a:rPr lang="en-US" altLang="en-US" dirty="0" smtClean="0">
                    <a:solidFill>
                      <a:schemeClr val="tx1"/>
                    </a:solidFill>
                    <a:cs typeface="Arial" charset="0"/>
                  </a:rPr>
                  <a:t>Total resistance:</a:t>
                </a:r>
              </a:p>
              <a:p>
                <a:pPr marL="0" indent="0">
                  <a:buNone/>
                </a:pPr>
                <a14:m>
                  <m:oMathPara xmlns:m="http://schemas.openxmlformats.org/officeDocument/2006/math">
                    <m:oMathParaPr>
                      <m:jc m:val="centerGroup"/>
                    </m:oMathParaPr>
                    <m:oMath xmlns:m="http://schemas.openxmlformats.org/officeDocument/2006/math">
                      <m:sSub>
                        <m:sSubPr>
                          <m:ctrlPr>
                            <a:rPr lang="en-GB" i="1">
                              <a:latin typeface="Cambria Math" panose="02040503050406030204" pitchFamily="18" charset="0"/>
                            </a:rPr>
                          </m:ctrlPr>
                        </m:sSubPr>
                        <m:e>
                          <m:r>
                            <a:rPr lang="en-GB" i="1">
                              <a:latin typeface="Cambria Math"/>
                            </a:rPr>
                            <m:t>𝑅</m:t>
                          </m:r>
                        </m:e>
                        <m:sub>
                          <m:r>
                            <a:rPr lang="en-GB" i="1">
                              <a:latin typeface="Cambria Math"/>
                            </a:rPr>
                            <m:t>𝑇</m:t>
                          </m:r>
                        </m:sub>
                      </m:sSub>
                      <m:r>
                        <a:rPr lang="en-GB" i="1">
                          <a:latin typeface="Cambria Math"/>
                        </a:rPr>
                        <m:t>=25</m:t>
                      </m:r>
                      <m:r>
                        <a:rPr lang="en-GB" b="0" i="1" smtClean="0">
                          <a:latin typeface="Cambria Math"/>
                        </a:rPr>
                        <m:t> </m:t>
                      </m:r>
                      <m:r>
                        <m:rPr>
                          <m:sty m:val="p"/>
                        </m:rPr>
                        <a:rPr lang="el-GR" i="1">
                          <a:latin typeface="Cambria Math"/>
                          <a:ea typeface="Cambria Math"/>
                        </a:rPr>
                        <m:t>Ω</m:t>
                      </m:r>
                      <m:r>
                        <a:rPr lang="en-GB" i="1">
                          <a:latin typeface="Cambria Math"/>
                        </a:rPr>
                        <m:t>+75</m:t>
                      </m:r>
                      <m:r>
                        <a:rPr lang="en-GB" b="0" i="1" smtClean="0">
                          <a:latin typeface="Cambria Math"/>
                        </a:rPr>
                        <m:t> </m:t>
                      </m:r>
                      <m:r>
                        <m:rPr>
                          <m:sty m:val="p"/>
                        </m:rPr>
                        <a:rPr lang="el-GR" i="1">
                          <a:latin typeface="Cambria Math"/>
                          <a:ea typeface="Cambria Math"/>
                        </a:rPr>
                        <m:t>Ω</m:t>
                      </m:r>
                      <m:r>
                        <a:rPr lang="en-GB" i="1">
                          <a:latin typeface="Cambria Math"/>
                        </a:rPr>
                        <m:t>+100</m:t>
                      </m:r>
                      <m:r>
                        <a:rPr lang="en-GB" b="0" i="1" smtClean="0">
                          <a:latin typeface="Cambria Math"/>
                        </a:rPr>
                        <m:t> </m:t>
                      </m:r>
                      <m:r>
                        <m:rPr>
                          <m:sty m:val="p"/>
                        </m:rPr>
                        <a:rPr lang="el-GR" i="1">
                          <a:latin typeface="Cambria Math"/>
                          <a:ea typeface="Cambria Math"/>
                        </a:rPr>
                        <m:t>Ω</m:t>
                      </m:r>
                      <m:r>
                        <a:rPr lang="en-GB" i="1">
                          <a:latin typeface="Cambria Math"/>
                        </a:rPr>
                        <m:t>=200</m:t>
                      </m:r>
                      <m:r>
                        <a:rPr lang="en-GB" b="0" i="1" smtClean="0">
                          <a:latin typeface="Cambria Math"/>
                        </a:rPr>
                        <m:t> </m:t>
                      </m:r>
                      <m:r>
                        <m:rPr>
                          <m:sty m:val="p"/>
                        </m:rPr>
                        <a:rPr lang="el-GR" i="1">
                          <a:latin typeface="Cambria Math"/>
                          <a:ea typeface="Cambria Math"/>
                        </a:rPr>
                        <m:t>Ω</m:t>
                      </m:r>
                    </m:oMath>
                  </m:oMathPara>
                </a14:m>
                <a:endParaRPr lang="en-US" altLang="en-US" dirty="0">
                  <a:cs typeface="Arial" charset="0"/>
                </a:endParaRPr>
              </a:p>
              <a:p>
                <a:pPr marL="0" indent="0">
                  <a:buNone/>
                </a:pPr>
                <a:endParaRPr lang="en-GB" dirty="0"/>
              </a:p>
              <a:p>
                <a:pPr marL="0" indent="0">
                  <a:buNone/>
                </a:pPr>
                <a14:m>
                  <m:oMathPara xmlns:m="http://schemas.openxmlformats.org/officeDocument/2006/math">
                    <m:oMathParaPr>
                      <m:jc m:val="centerGroup"/>
                    </m:oMathParaPr>
                    <m:oMath xmlns:m="http://schemas.openxmlformats.org/officeDocument/2006/math">
                      <m:r>
                        <a:rPr lang="en-GB" b="0" i="1" smtClean="0">
                          <a:latin typeface="Cambria Math"/>
                        </a:rPr>
                        <m:t>𝐼</m:t>
                      </m:r>
                      <m:r>
                        <a:rPr lang="en-GB" b="0" i="1" smtClean="0">
                          <a:latin typeface="Cambria Math"/>
                        </a:rPr>
                        <m:t>=</m:t>
                      </m:r>
                      <m:f>
                        <m:fPr>
                          <m:ctrlPr>
                            <a:rPr lang="en-GB" b="0" i="1" smtClean="0">
                              <a:latin typeface="Cambria Math" panose="02040503050406030204" pitchFamily="18" charset="0"/>
                            </a:rPr>
                          </m:ctrlPr>
                        </m:fPr>
                        <m:num>
                          <m:r>
                            <a:rPr lang="en-GB" b="0" i="1" smtClean="0">
                              <a:latin typeface="Cambria Math"/>
                            </a:rPr>
                            <m:t>10 </m:t>
                          </m:r>
                          <m:r>
                            <a:rPr lang="en-GB" b="0" i="1" smtClean="0">
                              <a:latin typeface="Cambria Math"/>
                            </a:rPr>
                            <m:t>𝑉</m:t>
                          </m:r>
                        </m:num>
                        <m:den>
                          <m:r>
                            <a:rPr lang="en-GB" b="0" i="1" smtClean="0">
                              <a:latin typeface="Cambria Math"/>
                            </a:rPr>
                            <m:t>200 </m:t>
                          </m:r>
                          <m:r>
                            <m:rPr>
                              <m:sty m:val="p"/>
                            </m:rPr>
                            <a:rPr lang="el-GR" b="0" i="1" smtClean="0">
                              <a:latin typeface="Cambria Math"/>
                              <a:ea typeface="Cambria Math"/>
                            </a:rPr>
                            <m:t>Ω</m:t>
                          </m:r>
                        </m:den>
                      </m:f>
                      <m:r>
                        <a:rPr lang="en-GB" b="0" i="1" smtClean="0">
                          <a:latin typeface="Cambria Math"/>
                        </a:rPr>
                        <m:t>=50 </m:t>
                      </m:r>
                      <m:r>
                        <a:rPr lang="en-GB" b="0" i="1" smtClean="0">
                          <a:latin typeface="Cambria Math"/>
                        </a:rPr>
                        <m:t>𝑚𝐴</m:t>
                      </m:r>
                    </m:oMath>
                  </m:oMathPara>
                </a14:m>
                <a:endParaRPr lang="en-GB" b="0" dirty="0" smtClean="0"/>
              </a:p>
              <a:p>
                <a:pPr marL="0" indent="0">
                  <a:buNone/>
                </a:pPr>
                <a14:m>
                  <m:oMathPara xmlns:m="http://schemas.openxmlformats.org/officeDocument/2006/math">
                    <m:oMathParaPr>
                      <m:jc m:val="centerGroup"/>
                    </m:oMathParaPr>
                    <m:oMath xmlns:m="http://schemas.openxmlformats.org/officeDocument/2006/math">
                      <m:sSub>
                        <m:sSubPr>
                          <m:ctrlPr>
                            <a:rPr lang="en-GB" i="1" smtClean="0">
                              <a:latin typeface="Cambria Math" panose="02040503050406030204" pitchFamily="18" charset="0"/>
                            </a:rPr>
                          </m:ctrlPr>
                        </m:sSubPr>
                        <m:e>
                          <m:r>
                            <a:rPr lang="en-GB" b="0" i="1" smtClean="0">
                              <a:latin typeface="Cambria Math"/>
                            </a:rPr>
                            <m:t>𝑉</m:t>
                          </m:r>
                        </m:e>
                        <m:sub>
                          <m:r>
                            <a:rPr lang="en-GB" b="0" i="1" smtClean="0">
                              <a:latin typeface="Cambria Math"/>
                            </a:rPr>
                            <m:t>1</m:t>
                          </m:r>
                        </m:sub>
                      </m:sSub>
                      <m:r>
                        <a:rPr lang="en-GB" b="0" i="1" smtClean="0">
                          <a:latin typeface="Cambria Math"/>
                        </a:rPr>
                        <m:t>=</m:t>
                      </m:r>
                      <m:r>
                        <a:rPr lang="en-GB" i="1">
                          <a:latin typeface="Cambria Math"/>
                        </a:rPr>
                        <m:t>50</m:t>
                      </m:r>
                      <m:r>
                        <a:rPr lang="en-GB" b="0" i="1" smtClean="0">
                          <a:latin typeface="Cambria Math"/>
                        </a:rPr>
                        <m:t> </m:t>
                      </m:r>
                      <m:r>
                        <a:rPr lang="en-GB" i="1">
                          <a:latin typeface="Cambria Math"/>
                        </a:rPr>
                        <m:t>𝑚𝐴</m:t>
                      </m:r>
                      <m:r>
                        <a:rPr lang="en-GB" b="0" i="1" smtClean="0">
                          <a:latin typeface="Cambria Math"/>
                          <a:ea typeface="Cambria Math"/>
                        </a:rPr>
                        <m:t>×25 </m:t>
                      </m:r>
                      <m:r>
                        <m:rPr>
                          <m:sty m:val="p"/>
                        </m:rPr>
                        <a:rPr lang="el-GR" i="1">
                          <a:latin typeface="Cambria Math"/>
                          <a:ea typeface="Cambria Math"/>
                        </a:rPr>
                        <m:t>Ω</m:t>
                      </m:r>
                      <m:r>
                        <a:rPr lang="en-GB" b="0" i="1" smtClean="0">
                          <a:latin typeface="Cambria Math"/>
                          <a:ea typeface="Cambria Math"/>
                        </a:rPr>
                        <m:t>=1.25 </m:t>
                      </m:r>
                      <m:r>
                        <a:rPr lang="en-GB" b="0" i="1" smtClean="0">
                          <a:latin typeface="Cambria Math"/>
                          <a:ea typeface="Cambria Math"/>
                        </a:rPr>
                        <m:t>𝑉</m:t>
                      </m:r>
                    </m:oMath>
                  </m:oMathPara>
                </a14:m>
                <a:endParaRPr lang="en-GB" b="0" i="1" dirty="0" smtClean="0">
                  <a:latin typeface="Cambria Math"/>
                  <a:ea typeface="Cambria Math"/>
                </a:endParaRPr>
              </a:p>
              <a:p>
                <a:pPr marL="0" indent="0">
                  <a:buNone/>
                </a:pPr>
                <a14:m>
                  <m:oMathPara xmlns:m="http://schemas.openxmlformats.org/officeDocument/2006/math">
                    <m:oMathParaPr>
                      <m:jc m:val="centerGroup"/>
                    </m:oMathParaPr>
                    <m:oMath xmlns:m="http://schemas.openxmlformats.org/officeDocument/2006/math">
                      <m:sSub>
                        <m:sSubPr>
                          <m:ctrlPr>
                            <a:rPr lang="en-GB" i="1">
                              <a:latin typeface="Cambria Math" panose="02040503050406030204" pitchFamily="18" charset="0"/>
                            </a:rPr>
                          </m:ctrlPr>
                        </m:sSubPr>
                        <m:e>
                          <m:r>
                            <a:rPr lang="en-GB" i="1">
                              <a:latin typeface="Cambria Math"/>
                            </a:rPr>
                            <m:t>𝑉</m:t>
                          </m:r>
                        </m:e>
                        <m:sub>
                          <m:r>
                            <a:rPr lang="en-GB" b="0" i="1" smtClean="0">
                              <a:latin typeface="Cambria Math"/>
                            </a:rPr>
                            <m:t>2</m:t>
                          </m:r>
                        </m:sub>
                      </m:sSub>
                      <m:r>
                        <a:rPr lang="en-GB" i="1">
                          <a:latin typeface="Cambria Math"/>
                        </a:rPr>
                        <m:t>=50</m:t>
                      </m:r>
                      <m:r>
                        <a:rPr lang="en-GB" b="0" i="1" smtClean="0">
                          <a:latin typeface="Cambria Math"/>
                        </a:rPr>
                        <m:t> </m:t>
                      </m:r>
                      <m:r>
                        <a:rPr lang="en-GB" i="1">
                          <a:latin typeface="Cambria Math"/>
                        </a:rPr>
                        <m:t>𝑚𝐴</m:t>
                      </m:r>
                      <m:r>
                        <a:rPr lang="en-GB" i="1">
                          <a:latin typeface="Cambria Math"/>
                          <a:ea typeface="Cambria Math"/>
                        </a:rPr>
                        <m:t>×</m:t>
                      </m:r>
                      <m:r>
                        <a:rPr lang="en-GB" i="1" smtClean="0">
                          <a:latin typeface="Cambria Math"/>
                          <a:ea typeface="Cambria Math"/>
                        </a:rPr>
                        <m:t>7</m:t>
                      </m:r>
                      <m:r>
                        <a:rPr lang="en-GB" b="0" i="1" smtClean="0">
                          <a:latin typeface="Cambria Math"/>
                          <a:ea typeface="Cambria Math"/>
                        </a:rPr>
                        <m:t>5 </m:t>
                      </m:r>
                      <m:r>
                        <m:rPr>
                          <m:sty m:val="p"/>
                        </m:rPr>
                        <a:rPr lang="el-GR" i="1">
                          <a:latin typeface="Cambria Math"/>
                          <a:ea typeface="Cambria Math"/>
                        </a:rPr>
                        <m:t>Ω</m:t>
                      </m:r>
                      <m:r>
                        <a:rPr lang="en-GB" b="0" i="1" smtClean="0">
                          <a:latin typeface="Cambria Math"/>
                          <a:ea typeface="Cambria Math"/>
                        </a:rPr>
                        <m:t>=3.75 </m:t>
                      </m:r>
                      <m:r>
                        <a:rPr lang="en-GB" b="0" i="1" smtClean="0">
                          <a:latin typeface="Cambria Math"/>
                          <a:ea typeface="Cambria Math"/>
                        </a:rPr>
                        <m:t>𝑉</m:t>
                      </m:r>
                    </m:oMath>
                  </m:oMathPara>
                </a14:m>
                <a:endParaRPr lang="en-GB" dirty="0" smtClean="0">
                  <a:ea typeface="Cambria Math"/>
                </a:endParaRPr>
              </a:p>
              <a:p>
                <a:pPr marL="0" indent="0">
                  <a:buNone/>
                </a:pPr>
                <a14:m>
                  <m:oMathPara xmlns:m="http://schemas.openxmlformats.org/officeDocument/2006/math">
                    <m:oMathParaPr>
                      <m:jc m:val="centerGroup"/>
                    </m:oMathParaPr>
                    <m:oMath xmlns:m="http://schemas.openxmlformats.org/officeDocument/2006/math">
                      <m:sSub>
                        <m:sSubPr>
                          <m:ctrlPr>
                            <a:rPr lang="en-GB" i="1">
                              <a:latin typeface="Cambria Math" panose="02040503050406030204" pitchFamily="18" charset="0"/>
                            </a:rPr>
                          </m:ctrlPr>
                        </m:sSubPr>
                        <m:e>
                          <m:r>
                            <a:rPr lang="en-GB" i="1">
                              <a:latin typeface="Cambria Math"/>
                            </a:rPr>
                            <m:t>𝑉</m:t>
                          </m:r>
                        </m:e>
                        <m:sub>
                          <m:r>
                            <a:rPr lang="en-GB" b="0" i="1" smtClean="0">
                              <a:latin typeface="Cambria Math"/>
                            </a:rPr>
                            <m:t>3</m:t>
                          </m:r>
                        </m:sub>
                      </m:sSub>
                      <m:r>
                        <a:rPr lang="en-GB" i="1">
                          <a:latin typeface="Cambria Math"/>
                        </a:rPr>
                        <m:t>=50</m:t>
                      </m:r>
                      <m:r>
                        <a:rPr lang="en-GB" b="0" i="1" smtClean="0">
                          <a:latin typeface="Cambria Math"/>
                        </a:rPr>
                        <m:t> </m:t>
                      </m:r>
                      <m:r>
                        <a:rPr lang="en-GB" i="1">
                          <a:latin typeface="Cambria Math"/>
                        </a:rPr>
                        <m:t>𝑚𝐴</m:t>
                      </m:r>
                      <m:r>
                        <a:rPr lang="en-GB" i="1">
                          <a:latin typeface="Cambria Math"/>
                          <a:ea typeface="Cambria Math"/>
                        </a:rPr>
                        <m:t>×</m:t>
                      </m:r>
                      <m:r>
                        <a:rPr lang="en-GB" i="1" smtClean="0">
                          <a:latin typeface="Cambria Math"/>
                          <a:ea typeface="Cambria Math"/>
                        </a:rPr>
                        <m:t>1</m:t>
                      </m:r>
                      <m:r>
                        <a:rPr lang="en-GB" b="0" i="1" smtClean="0">
                          <a:latin typeface="Cambria Math"/>
                          <a:ea typeface="Cambria Math"/>
                        </a:rPr>
                        <m:t>00 </m:t>
                      </m:r>
                      <m:r>
                        <m:rPr>
                          <m:sty m:val="p"/>
                        </m:rPr>
                        <a:rPr lang="el-GR" i="1">
                          <a:latin typeface="Cambria Math"/>
                          <a:ea typeface="Cambria Math"/>
                        </a:rPr>
                        <m:t>Ω</m:t>
                      </m:r>
                      <m:r>
                        <a:rPr lang="en-GB" b="0" i="1" smtClean="0">
                          <a:latin typeface="Cambria Math"/>
                          <a:ea typeface="Cambria Math"/>
                        </a:rPr>
                        <m:t>=5 </m:t>
                      </m:r>
                      <m:r>
                        <a:rPr lang="en-GB" b="0" i="1" smtClean="0">
                          <a:latin typeface="Cambria Math"/>
                          <a:ea typeface="Cambria Math"/>
                        </a:rPr>
                        <m:t>𝑉</m:t>
                      </m:r>
                    </m:oMath>
                  </m:oMathPara>
                </a14:m>
                <a:endParaRPr lang="en-GB" dirty="0"/>
              </a:p>
              <a:p>
                <a:pPr marL="0" indent="0">
                  <a:buNone/>
                </a:pPr>
                <a:endParaRPr lang="en-GB" dirty="0"/>
              </a:p>
              <a:p>
                <a:pPr marL="0" indent="0">
                  <a:buNone/>
                </a:pPr>
                <a:endParaRPr lang="en-GB"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457200" y="1600201"/>
                <a:ext cx="6203032" cy="3917032"/>
              </a:xfrm>
              <a:blipFill rotWithShape="1">
                <a:blip r:embed="rId4"/>
                <a:stretch>
                  <a:fillRect l="-1375" t="-2960" r="-786"/>
                </a:stretch>
              </a:blipFill>
            </p:spPr>
            <p:txBody>
              <a:bodyPr/>
              <a:lstStyle/>
              <a:p>
                <a:r>
                  <a:rPr lang="en-GB">
                    <a:noFill/>
                  </a:rPr>
                  <a:t> </a:t>
                </a:r>
              </a:p>
            </p:txBody>
          </p:sp>
        </mc:Fallback>
      </mc:AlternateContent>
      <p:pic>
        <p:nvPicPr>
          <p:cNvPr id="7170"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72200" y="1988840"/>
            <a:ext cx="2432050" cy="3157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 Box 23"/>
          <p:cNvSpPr txBox="1">
            <a:spLocks noChangeArrowheads="1"/>
          </p:cNvSpPr>
          <p:nvPr/>
        </p:nvSpPr>
        <p:spPr bwMode="auto">
          <a:xfrm>
            <a:off x="6901896" y="3212976"/>
            <a:ext cx="655638"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buFont typeface="Wingdings" pitchFamily="2" charset="2"/>
              <a:buNone/>
            </a:pPr>
            <a:r>
              <a:rPr lang="en-GB" altLang="en-US" sz="1200" dirty="0"/>
              <a:t>10 V</a:t>
            </a:r>
            <a:endParaRPr lang="en-US" altLang="en-US" sz="1200" dirty="0">
              <a:latin typeface="Symbol" pitchFamily="18" charset="2"/>
            </a:endParaRPr>
          </a:p>
        </p:txBody>
      </p:sp>
    </p:spTree>
    <p:extLst>
      <p:ext uri="{BB962C8B-B14F-4D97-AF65-F5344CB8AC3E}">
        <p14:creationId xmlns:p14="http://schemas.microsoft.com/office/powerpoint/2010/main" val="19278778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Voltage in a Series Circuit</a:t>
            </a:r>
            <a:endParaRPr lang="en-GB"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457200" y="1600201"/>
                <a:ext cx="6203032" cy="3917032"/>
              </a:xfrm>
            </p:spPr>
            <p:txBody>
              <a:bodyPr>
                <a:normAutofit fontScale="77500" lnSpcReduction="20000"/>
              </a:bodyPr>
              <a:lstStyle/>
              <a:p>
                <a:r>
                  <a:rPr lang="en-US" altLang="en-US" dirty="0" smtClean="0">
                    <a:cs typeface="Arial" charset="0"/>
                  </a:rPr>
                  <a:t>Summary of values:</a:t>
                </a:r>
              </a:p>
              <a:p>
                <a:pPr marL="0" indent="0">
                  <a:buNone/>
                </a:pPr>
                <a14:m>
                  <m:oMathPara xmlns:m="http://schemas.openxmlformats.org/officeDocument/2006/math">
                    <m:oMathParaPr>
                      <m:jc m:val="centerGroup"/>
                    </m:oMathParaPr>
                    <m:oMath xmlns:m="http://schemas.openxmlformats.org/officeDocument/2006/math">
                      <m:sSub>
                        <m:sSubPr>
                          <m:ctrlPr>
                            <a:rPr lang="en-GB" i="1">
                              <a:latin typeface="Cambria Math" panose="02040503050406030204" pitchFamily="18" charset="0"/>
                            </a:rPr>
                          </m:ctrlPr>
                        </m:sSubPr>
                        <m:e>
                          <m:r>
                            <a:rPr lang="en-GB" i="1">
                              <a:latin typeface="Cambria Math"/>
                            </a:rPr>
                            <m:t>𝑅</m:t>
                          </m:r>
                        </m:e>
                        <m:sub>
                          <m:r>
                            <a:rPr lang="en-GB" i="1">
                              <a:latin typeface="Cambria Math"/>
                            </a:rPr>
                            <m:t>𝑇</m:t>
                          </m:r>
                        </m:sub>
                      </m:sSub>
                      <m:r>
                        <a:rPr lang="en-GB" i="1">
                          <a:latin typeface="Cambria Math"/>
                        </a:rPr>
                        <m:t>=200 </m:t>
                      </m:r>
                      <m:r>
                        <m:rPr>
                          <m:sty m:val="p"/>
                        </m:rPr>
                        <a:rPr lang="el-GR" i="1">
                          <a:latin typeface="Cambria Math"/>
                          <a:ea typeface="Cambria Math"/>
                        </a:rPr>
                        <m:t>Ω</m:t>
                      </m:r>
                    </m:oMath>
                  </m:oMathPara>
                </a14:m>
                <a:endParaRPr lang="en-US" altLang="en-US" dirty="0" smtClean="0">
                  <a:cs typeface="Arial" charset="0"/>
                </a:endParaRPr>
              </a:p>
              <a:p>
                <a:pPr marL="0" indent="0">
                  <a:buNone/>
                </a:pPr>
                <a14:m>
                  <m:oMathPara xmlns:m="http://schemas.openxmlformats.org/officeDocument/2006/math">
                    <m:oMathParaPr>
                      <m:jc m:val="centerGroup"/>
                    </m:oMathParaPr>
                    <m:oMath xmlns:m="http://schemas.openxmlformats.org/officeDocument/2006/math">
                      <m:r>
                        <a:rPr lang="en-GB" i="1">
                          <a:latin typeface="Cambria Math"/>
                        </a:rPr>
                        <m:t>𝐼</m:t>
                      </m:r>
                      <m:r>
                        <a:rPr lang="en-GB" i="1">
                          <a:latin typeface="Cambria Math"/>
                        </a:rPr>
                        <m:t>=50 </m:t>
                      </m:r>
                      <m:r>
                        <a:rPr lang="en-GB" i="1">
                          <a:latin typeface="Cambria Math"/>
                        </a:rPr>
                        <m:t>𝑚𝐴</m:t>
                      </m:r>
                    </m:oMath>
                  </m:oMathPara>
                </a14:m>
                <a:endParaRPr lang="en-GB" dirty="0"/>
              </a:p>
              <a:p>
                <a:pPr marL="0" indent="0">
                  <a:buNone/>
                </a:pPr>
                <a14:m>
                  <m:oMathPara xmlns:m="http://schemas.openxmlformats.org/officeDocument/2006/math">
                    <m:oMathParaPr>
                      <m:jc m:val="centerGroup"/>
                    </m:oMathParaPr>
                    <m:oMath xmlns:m="http://schemas.openxmlformats.org/officeDocument/2006/math">
                      <m:sSub>
                        <m:sSubPr>
                          <m:ctrlPr>
                            <a:rPr lang="en-GB" i="1" smtClean="0">
                              <a:latin typeface="Cambria Math" panose="02040503050406030204" pitchFamily="18" charset="0"/>
                            </a:rPr>
                          </m:ctrlPr>
                        </m:sSubPr>
                        <m:e>
                          <m:r>
                            <a:rPr lang="en-GB" b="0" i="1" smtClean="0">
                              <a:latin typeface="Cambria Math"/>
                            </a:rPr>
                            <m:t>𝑉</m:t>
                          </m:r>
                        </m:e>
                        <m:sub>
                          <m:r>
                            <a:rPr lang="en-GB" b="0" i="1" smtClean="0">
                              <a:latin typeface="Cambria Math"/>
                            </a:rPr>
                            <m:t>1</m:t>
                          </m:r>
                        </m:sub>
                      </m:sSub>
                      <m:r>
                        <a:rPr lang="en-GB" b="0" i="1" smtClean="0">
                          <a:latin typeface="Cambria Math"/>
                        </a:rPr>
                        <m:t>=</m:t>
                      </m:r>
                      <m:r>
                        <a:rPr lang="en-GB" b="0" i="1" smtClean="0">
                          <a:latin typeface="Cambria Math"/>
                          <a:ea typeface="Cambria Math"/>
                        </a:rPr>
                        <m:t>1.25 </m:t>
                      </m:r>
                      <m:r>
                        <a:rPr lang="en-GB" b="0" i="1" smtClean="0">
                          <a:latin typeface="Cambria Math"/>
                          <a:ea typeface="Cambria Math"/>
                        </a:rPr>
                        <m:t>𝑉</m:t>
                      </m:r>
                    </m:oMath>
                  </m:oMathPara>
                </a14:m>
                <a:endParaRPr lang="en-GB" b="0" i="1" dirty="0" smtClean="0">
                  <a:latin typeface="Cambria Math"/>
                  <a:ea typeface="Cambria Math"/>
                </a:endParaRPr>
              </a:p>
              <a:p>
                <a:pPr marL="0" indent="0">
                  <a:buNone/>
                </a:pPr>
                <a14:m>
                  <m:oMathPara xmlns:m="http://schemas.openxmlformats.org/officeDocument/2006/math">
                    <m:oMathParaPr>
                      <m:jc m:val="centerGroup"/>
                    </m:oMathParaPr>
                    <m:oMath xmlns:m="http://schemas.openxmlformats.org/officeDocument/2006/math">
                      <m:sSub>
                        <m:sSubPr>
                          <m:ctrlPr>
                            <a:rPr lang="en-GB" i="1">
                              <a:latin typeface="Cambria Math" panose="02040503050406030204" pitchFamily="18" charset="0"/>
                            </a:rPr>
                          </m:ctrlPr>
                        </m:sSubPr>
                        <m:e>
                          <m:r>
                            <a:rPr lang="en-GB" i="1">
                              <a:latin typeface="Cambria Math"/>
                            </a:rPr>
                            <m:t>𝑉</m:t>
                          </m:r>
                        </m:e>
                        <m:sub>
                          <m:r>
                            <a:rPr lang="en-GB" b="0" i="1" smtClean="0">
                              <a:latin typeface="Cambria Math"/>
                            </a:rPr>
                            <m:t>2</m:t>
                          </m:r>
                        </m:sub>
                      </m:sSub>
                      <m:r>
                        <a:rPr lang="en-GB" i="1">
                          <a:latin typeface="Cambria Math"/>
                        </a:rPr>
                        <m:t>=</m:t>
                      </m:r>
                      <m:r>
                        <a:rPr lang="en-GB" b="0" i="1" smtClean="0">
                          <a:latin typeface="Cambria Math"/>
                          <a:ea typeface="Cambria Math"/>
                        </a:rPr>
                        <m:t>3.75 </m:t>
                      </m:r>
                      <m:r>
                        <a:rPr lang="en-GB" b="0" i="1" smtClean="0">
                          <a:latin typeface="Cambria Math"/>
                          <a:ea typeface="Cambria Math"/>
                        </a:rPr>
                        <m:t>𝑉</m:t>
                      </m:r>
                    </m:oMath>
                  </m:oMathPara>
                </a14:m>
                <a:endParaRPr lang="en-GB" dirty="0" smtClean="0">
                  <a:ea typeface="Cambria Math"/>
                </a:endParaRPr>
              </a:p>
              <a:p>
                <a:pPr marL="0" indent="0">
                  <a:buNone/>
                </a:pPr>
                <a14:m>
                  <m:oMathPara xmlns:m="http://schemas.openxmlformats.org/officeDocument/2006/math">
                    <m:oMathParaPr>
                      <m:jc m:val="centerGroup"/>
                    </m:oMathParaPr>
                    <m:oMath xmlns:m="http://schemas.openxmlformats.org/officeDocument/2006/math">
                      <m:sSub>
                        <m:sSubPr>
                          <m:ctrlPr>
                            <a:rPr lang="en-GB" i="1" smtClean="0">
                              <a:solidFill>
                                <a:schemeClr val="tx1"/>
                              </a:solidFill>
                              <a:latin typeface="Cambria Math" panose="02040503050406030204" pitchFamily="18" charset="0"/>
                            </a:rPr>
                          </m:ctrlPr>
                        </m:sSubPr>
                        <m:e>
                          <m:r>
                            <a:rPr lang="en-GB" i="1">
                              <a:solidFill>
                                <a:schemeClr val="tx1"/>
                              </a:solidFill>
                              <a:latin typeface="Cambria Math"/>
                            </a:rPr>
                            <m:t>𝑉</m:t>
                          </m:r>
                        </m:e>
                        <m:sub>
                          <m:r>
                            <a:rPr lang="en-GB" b="0" i="1" smtClean="0">
                              <a:solidFill>
                                <a:schemeClr val="tx1"/>
                              </a:solidFill>
                              <a:latin typeface="Cambria Math"/>
                            </a:rPr>
                            <m:t>3</m:t>
                          </m:r>
                        </m:sub>
                      </m:sSub>
                      <m:r>
                        <a:rPr lang="en-GB" i="1">
                          <a:solidFill>
                            <a:schemeClr val="tx1"/>
                          </a:solidFill>
                          <a:latin typeface="Cambria Math"/>
                        </a:rPr>
                        <m:t>=</m:t>
                      </m:r>
                      <m:r>
                        <a:rPr lang="en-GB" b="0" i="1" smtClean="0">
                          <a:solidFill>
                            <a:schemeClr val="tx1"/>
                          </a:solidFill>
                          <a:latin typeface="Cambria Math"/>
                          <a:ea typeface="Cambria Math"/>
                        </a:rPr>
                        <m:t>5 </m:t>
                      </m:r>
                      <m:r>
                        <a:rPr lang="en-GB" b="0" i="1" smtClean="0">
                          <a:solidFill>
                            <a:schemeClr val="tx1"/>
                          </a:solidFill>
                          <a:latin typeface="Cambria Math"/>
                          <a:ea typeface="Cambria Math"/>
                        </a:rPr>
                        <m:t>𝑉</m:t>
                      </m:r>
                    </m:oMath>
                  </m:oMathPara>
                </a14:m>
                <a:endParaRPr lang="en-GB" dirty="0">
                  <a:solidFill>
                    <a:schemeClr val="tx1"/>
                  </a:solidFill>
                </a:endParaRPr>
              </a:p>
              <a:p>
                <a:r>
                  <a:rPr lang="en-US" altLang="en-US" dirty="0">
                    <a:solidFill>
                      <a:schemeClr val="tx1"/>
                    </a:solidFill>
                    <a:cs typeface="Arial" charset="0"/>
                  </a:rPr>
                  <a:t>Confirmation of total voltage:</a:t>
                </a:r>
              </a:p>
              <a:p>
                <a:pPr marL="0" indent="0">
                  <a:buNone/>
                </a:pPr>
                <a14:m>
                  <m:oMathPara xmlns:m="http://schemas.openxmlformats.org/officeDocument/2006/math">
                    <m:oMathParaPr>
                      <m:jc m:val="centerGroup"/>
                    </m:oMathParaPr>
                    <m:oMath xmlns:m="http://schemas.openxmlformats.org/officeDocument/2006/math">
                      <m:r>
                        <a:rPr lang="en-GB" i="1">
                          <a:latin typeface="Cambria Math"/>
                        </a:rPr>
                        <m:t>𝑉</m:t>
                      </m:r>
                      <m:r>
                        <a:rPr lang="en-GB" i="1">
                          <a:latin typeface="Cambria Math"/>
                        </a:rPr>
                        <m:t>=</m:t>
                      </m:r>
                      <m:sSub>
                        <m:sSubPr>
                          <m:ctrlPr>
                            <a:rPr lang="en-GB" i="1">
                              <a:latin typeface="Cambria Math" panose="02040503050406030204" pitchFamily="18" charset="0"/>
                            </a:rPr>
                          </m:ctrlPr>
                        </m:sSubPr>
                        <m:e>
                          <m:r>
                            <a:rPr lang="en-GB" i="1">
                              <a:latin typeface="Cambria Math"/>
                            </a:rPr>
                            <m:t>𝑉</m:t>
                          </m:r>
                        </m:e>
                        <m:sub>
                          <m:r>
                            <a:rPr lang="en-GB" i="1">
                              <a:latin typeface="Cambria Math"/>
                            </a:rPr>
                            <m:t>1</m:t>
                          </m:r>
                        </m:sub>
                      </m:sSub>
                      <m:r>
                        <a:rPr lang="en-GB" i="1">
                          <a:latin typeface="Cambria Math"/>
                        </a:rPr>
                        <m:t>+</m:t>
                      </m:r>
                      <m:sSub>
                        <m:sSubPr>
                          <m:ctrlPr>
                            <a:rPr lang="en-GB" i="1">
                              <a:latin typeface="Cambria Math" panose="02040503050406030204" pitchFamily="18" charset="0"/>
                            </a:rPr>
                          </m:ctrlPr>
                        </m:sSubPr>
                        <m:e>
                          <m:r>
                            <a:rPr lang="en-GB" i="1">
                              <a:latin typeface="Cambria Math"/>
                            </a:rPr>
                            <m:t>𝑉</m:t>
                          </m:r>
                        </m:e>
                        <m:sub>
                          <m:r>
                            <a:rPr lang="en-GB" i="1">
                              <a:latin typeface="Cambria Math"/>
                            </a:rPr>
                            <m:t>2</m:t>
                          </m:r>
                        </m:sub>
                      </m:sSub>
                      <m:r>
                        <a:rPr lang="en-GB" i="1">
                          <a:latin typeface="Cambria Math"/>
                        </a:rPr>
                        <m:t>+</m:t>
                      </m:r>
                      <m:sSub>
                        <m:sSubPr>
                          <m:ctrlPr>
                            <a:rPr lang="en-GB" i="1">
                              <a:latin typeface="Cambria Math" panose="02040503050406030204" pitchFamily="18" charset="0"/>
                            </a:rPr>
                          </m:ctrlPr>
                        </m:sSubPr>
                        <m:e>
                          <m:r>
                            <a:rPr lang="en-GB" i="1">
                              <a:latin typeface="Cambria Math"/>
                            </a:rPr>
                            <m:t>𝑉</m:t>
                          </m:r>
                        </m:e>
                        <m:sub>
                          <m:r>
                            <a:rPr lang="en-GB" i="1">
                              <a:latin typeface="Cambria Math"/>
                            </a:rPr>
                            <m:t>3</m:t>
                          </m:r>
                        </m:sub>
                      </m:sSub>
                    </m:oMath>
                  </m:oMathPara>
                </a14:m>
                <a:endParaRPr lang="en-GB" i="1" dirty="0" smtClean="0">
                  <a:latin typeface="Cambria Math"/>
                </a:endParaRPr>
              </a:p>
              <a:p>
                <a:pPr marL="0" indent="0">
                  <a:buNone/>
                </a:pPr>
                <a14:m>
                  <m:oMathPara xmlns:m="http://schemas.openxmlformats.org/officeDocument/2006/math">
                    <m:oMathParaPr>
                      <m:jc m:val="centerGroup"/>
                    </m:oMathParaPr>
                    <m:oMath xmlns:m="http://schemas.openxmlformats.org/officeDocument/2006/math">
                      <m:r>
                        <a:rPr lang="en-GB" i="1" smtClean="0">
                          <a:latin typeface="Cambria Math"/>
                        </a:rPr>
                        <m:t>𝑉</m:t>
                      </m:r>
                      <m:r>
                        <a:rPr lang="en-GB" i="1" smtClean="0">
                          <a:latin typeface="Cambria Math"/>
                        </a:rPr>
                        <m:t>=1.25 </m:t>
                      </m:r>
                      <m:r>
                        <a:rPr lang="en-GB" b="0" i="1" smtClean="0">
                          <a:latin typeface="Cambria Math"/>
                        </a:rPr>
                        <m:t>𝑉</m:t>
                      </m:r>
                      <m:r>
                        <a:rPr lang="en-GB" i="1">
                          <a:latin typeface="Cambria Math"/>
                        </a:rPr>
                        <m:t>+</m:t>
                      </m:r>
                      <m:r>
                        <a:rPr lang="en-GB" b="0" i="1" smtClean="0">
                          <a:latin typeface="Cambria Math"/>
                        </a:rPr>
                        <m:t>3.75 </m:t>
                      </m:r>
                      <m:r>
                        <a:rPr lang="en-GB" b="0" i="1" smtClean="0">
                          <a:latin typeface="Cambria Math"/>
                        </a:rPr>
                        <m:t>𝑉</m:t>
                      </m:r>
                      <m:r>
                        <a:rPr lang="en-GB" i="1">
                          <a:latin typeface="Cambria Math"/>
                        </a:rPr>
                        <m:t>+</m:t>
                      </m:r>
                      <m:r>
                        <a:rPr lang="en-GB" b="0" i="1" smtClean="0">
                          <a:latin typeface="Cambria Math"/>
                        </a:rPr>
                        <m:t>5 </m:t>
                      </m:r>
                      <m:r>
                        <a:rPr lang="en-GB" b="0" i="1" smtClean="0">
                          <a:latin typeface="Cambria Math"/>
                        </a:rPr>
                        <m:t>𝑉</m:t>
                      </m:r>
                    </m:oMath>
                  </m:oMathPara>
                </a14:m>
                <a:endParaRPr lang="en-GB" dirty="0" smtClean="0"/>
              </a:p>
              <a:p>
                <a:pPr marL="0" indent="0">
                  <a:buNone/>
                </a:pPr>
                <a14:m>
                  <m:oMathPara xmlns:m="http://schemas.openxmlformats.org/officeDocument/2006/math">
                    <m:oMathParaPr>
                      <m:jc m:val="centerGroup"/>
                    </m:oMathParaPr>
                    <m:oMath xmlns:m="http://schemas.openxmlformats.org/officeDocument/2006/math">
                      <m:r>
                        <a:rPr lang="en-GB" i="1">
                          <a:latin typeface="Cambria Math"/>
                        </a:rPr>
                        <m:t>𝑉</m:t>
                      </m:r>
                      <m:r>
                        <a:rPr lang="en-GB" i="1">
                          <a:latin typeface="Cambria Math"/>
                        </a:rPr>
                        <m:t>=10 </m:t>
                      </m:r>
                      <m:r>
                        <a:rPr lang="en-GB" b="0" i="1" smtClean="0">
                          <a:latin typeface="Cambria Math"/>
                        </a:rPr>
                        <m:t>𝑉</m:t>
                      </m:r>
                    </m:oMath>
                  </m:oMathPara>
                </a14:m>
                <a:endParaRPr lang="en-GB" dirty="0"/>
              </a:p>
              <a:p>
                <a:pPr marL="0" indent="0">
                  <a:buNone/>
                </a:pPr>
                <a:endParaRPr lang="en-GB" dirty="0"/>
              </a:p>
              <a:p>
                <a:pPr marL="0" indent="0">
                  <a:buNone/>
                </a:pPr>
                <a:endParaRPr lang="en-GB" dirty="0"/>
              </a:p>
              <a:p>
                <a:pPr marL="0" indent="0">
                  <a:buNone/>
                </a:pPr>
                <a:endParaRPr lang="en-GB" dirty="0"/>
              </a:p>
              <a:p>
                <a:pPr marL="0" indent="0">
                  <a:buNone/>
                </a:pPr>
                <a:endParaRPr lang="en-GB"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457200" y="1600201"/>
                <a:ext cx="6203032" cy="3917032"/>
              </a:xfrm>
              <a:blipFill rotWithShape="1">
                <a:blip r:embed="rId2"/>
                <a:stretch>
                  <a:fillRect l="-1375" t="-2960"/>
                </a:stretch>
              </a:blipFill>
            </p:spPr>
            <p:txBody>
              <a:bodyPr/>
              <a:lstStyle/>
              <a:p>
                <a:r>
                  <a:rPr lang="en-GB">
                    <a:noFill/>
                  </a:rPr>
                  <a:t> </a:t>
                </a:r>
              </a:p>
            </p:txBody>
          </p:sp>
        </mc:Fallback>
      </mc:AlternateContent>
      <p:pic>
        <p:nvPicPr>
          <p:cNvPr id="717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72200" y="1988840"/>
            <a:ext cx="2432050" cy="3157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 Box 23"/>
          <p:cNvSpPr txBox="1">
            <a:spLocks noChangeArrowheads="1"/>
          </p:cNvSpPr>
          <p:nvPr/>
        </p:nvSpPr>
        <p:spPr bwMode="auto">
          <a:xfrm>
            <a:off x="6901896" y="3212976"/>
            <a:ext cx="655638"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spcBef>
                <a:spcPct val="50000"/>
              </a:spcBef>
              <a:buFont typeface="Wingdings" pitchFamily="2" charset="2"/>
              <a:buNone/>
            </a:pPr>
            <a:r>
              <a:rPr lang="en-GB" altLang="en-US" sz="1200" dirty="0"/>
              <a:t>10 V</a:t>
            </a:r>
            <a:endParaRPr lang="en-US" altLang="en-US" sz="1200" dirty="0">
              <a:latin typeface="Symbol" pitchFamily="18" charset="2"/>
            </a:endParaRPr>
          </a:p>
        </p:txBody>
      </p:sp>
    </p:spTree>
    <p:extLst>
      <p:ext uri="{BB962C8B-B14F-4D97-AF65-F5344CB8AC3E}">
        <p14:creationId xmlns:p14="http://schemas.microsoft.com/office/powerpoint/2010/main" val="2436187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err="1" smtClean="0"/>
              <a:t>Kirchoff’s</a:t>
            </a:r>
            <a:r>
              <a:rPr lang="en-GB" dirty="0" smtClean="0"/>
              <a:t> Voltage Law</a:t>
            </a:r>
            <a:endParaRPr lang="en-GB" dirty="0"/>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a:xfrm>
                <a:off x="457200" y="1600201"/>
                <a:ext cx="4834880" cy="3917032"/>
              </a:xfrm>
            </p:spPr>
            <p:txBody>
              <a:bodyPr/>
              <a:lstStyle/>
              <a:p>
                <a:r>
                  <a:rPr lang="en-GB" dirty="0" smtClean="0"/>
                  <a:t>States that the algebraic sum of all the voltages around any closed loop in a circuit is equal to zero</a:t>
                </a:r>
              </a:p>
              <a:p>
                <a:endParaRPr lang="en-GB" dirty="0"/>
              </a:p>
              <a:p>
                <a:pPr marL="0" indent="0">
                  <a:buNone/>
                </a:pPr>
                <a14:m>
                  <m:oMathPara xmlns:m="http://schemas.openxmlformats.org/officeDocument/2006/math">
                    <m:oMathParaPr>
                      <m:jc m:val="centerGroup"/>
                    </m:oMathParaPr>
                    <m:oMath xmlns:m="http://schemas.openxmlformats.org/officeDocument/2006/math">
                      <m:r>
                        <a:rPr lang="en-GB" b="0" i="1" smtClean="0">
                          <a:latin typeface="Cambria Math" panose="02040503050406030204" pitchFamily="18" charset="0"/>
                        </a:rPr>
                        <m:t>10−</m:t>
                      </m:r>
                      <m:r>
                        <a:rPr lang="en-GB" i="1">
                          <a:latin typeface="Cambria Math"/>
                        </a:rPr>
                        <m:t>1.25+3.75+5</m:t>
                      </m:r>
                      <m:r>
                        <a:rPr lang="en-GB" b="0" i="1" smtClean="0">
                          <a:latin typeface="Cambria Math" panose="02040503050406030204" pitchFamily="18" charset="0"/>
                        </a:rPr>
                        <m:t>=0</m:t>
                      </m:r>
                    </m:oMath>
                  </m:oMathPara>
                </a14:m>
                <a:endParaRPr lang="en-GB" dirty="0"/>
              </a:p>
              <a:p>
                <a:endParaRPr lang="en-GB" dirty="0"/>
              </a:p>
            </p:txBody>
          </p:sp>
        </mc:Choice>
        <mc:Fallback>
          <p:sp>
            <p:nvSpPr>
              <p:cNvPr id="3" name="Content Placeholder 2"/>
              <p:cNvSpPr>
                <a:spLocks noGrp="1" noRot="1" noChangeAspect="1" noMove="1" noResize="1" noEditPoints="1" noAdjustHandles="1" noChangeArrowheads="1" noChangeShapeType="1" noTextEdit="1"/>
              </p:cNvSpPr>
              <p:nvPr>
                <p:ph idx="1"/>
              </p:nvPr>
            </p:nvSpPr>
            <p:spPr>
              <a:xfrm>
                <a:off x="457200" y="1600201"/>
                <a:ext cx="4834880" cy="3917032"/>
              </a:xfrm>
              <a:blipFill>
                <a:blip r:embed="rId2"/>
                <a:stretch>
                  <a:fillRect l="-2900" t="-2025" r="-2648"/>
                </a:stretch>
              </a:blipFill>
            </p:spPr>
            <p:txBody>
              <a:bodyPr/>
              <a:lstStyle/>
              <a:p>
                <a:r>
                  <a:rPr lang="en-GB">
                    <a:noFill/>
                  </a:rPr>
                  <a:t> </a:t>
                </a:r>
              </a:p>
            </p:txBody>
          </p:sp>
        </mc:Fallback>
      </mc:AlternateContent>
      <p:pic>
        <p:nvPicPr>
          <p:cNvPr id="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24128" y="1988840"/>
            <a:ext cx="2432050" cy="31575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5076056" y="3429000"/>
            <a:ext cx="792088" cy="369332"/>
          </a:xfrm>
          <a:prstGeom prst="rect">
            <a:avLst/>
          </a:prstGeom>
          <a:noFill/>
        </p:spPr>
        <p:txBody>
          <a:bodyPr wrap="square" rtlCol="0">
            <a:spAutoFit/>
          </a:bodyPr>
          <a:lstStyle/>
          <a:p>
            <a:r>
              <a:rPr lang="en-GB" dirty="0" smtClean="0">
                <a:solidFill>
                  <a:srgbClr val="FF0000"/>
                </a:solidFill>
              </a:rPr>
              <a:t>10V</a:t>
            </a:r>
            <a:endParaRPr lang="en-GB" dirty="0">
              <a:solidFill>
                <a:srgbClr val="FF0000"/>
              </a:solidFill>
            </a:endParaRPr>
          </a:p>
        </p:txBody>
      </p:sp>
      <p:cxnSp>
        <p:nvCxnSpPr>
          <p:cNvPr id="7" name="Straight Arrow Connector 6"/>
          <p:cNvCxnSpPr/>
          <p:nvPr/>
        </p:nvCxnSpPr>
        <p:spPr>
          <a:xfrm flipV="1">
            <a:off x="5652120" y="2353526"/>
            <a:ext cx="0" cy="2520280"/>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8239596" y="2564904"/>
            <a:ext cx="792088" cy="369332"/>
          </a:xfrm>
          <a:prstGeom prst="rect">
            <a:avLst/>
          </a:prstGeom>
          <a:noFill/>
        </p:spPr>
        <p:txBody>
          <a:bodyPr wrap="square" rtlCol="0">
            <a:spAutoFit/>
          </a:bodyPr>
          <a:lstStyle/>
          <a:p>
            <a:r>
              <a:rPr lang="en-GB" dirty="0" smtClean="0">
                <a:solidFill>
                  <a:srgbClr val="FF0000"/>
                </a:solidFill>
              </a:rPr>
              <a:t>1.25V</a:t>
            </a:r>
            <a:endParaRPr lang="en-GB" dirty="0">
              <a:solidFill>
                <a:srgbClr val="FF0000"/>
              </a:solidFill>
            </a:endParaRPr>
          </a:p>
        </p:txBody>
      </p:sp>
      <p:cxnSp>
        <p:nvCxnSpPr>
          <p:cNvPr id="9" name="Straight Arrow Connector 8"/>
          <p:cNvCxnSpPr/>
          <p:nvPr/>
        </p:nvCxnSpPr>
        <p:spPr>
          <a:xfrm flipV="1">
            <a:off x="8156178" y="2353526"/>
            <a:ext cx="0" cy="643426"/>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8239596" y="3501008"/>
            <a:ext cx="792088" cy="369332"/>
          </a:xfrm>
          <a:prstGeom prst="rect">
            <a:avLst/>
          </a:prstGeom>
          <a:noFill/>
        </p:spPr>
        <p:txBody>
          <a:bodyPr wrap="square" rtlCol="0">
            <a:spAutoFit/>
          </a:bodyPr>
          <a:lstStyle/>
          <a:p>
            <a:r>
              <a:rPr lang="en-GB" dirty="0" smtClean="0">
                <a:solidFill>
                  <a:srgbClr val="FF0000"/>
                </a:solidFill>
              </a:rPr>
              <a:t>3.75V</a:t>
            </a:r>
            <a:endParaRPr lang="en-GB" dirty="0">
              <a:solidFill>
                <a:srgbClr val="FF0000"/>
              </a:solidFill>
            </a:endParaRPr>
          </a:p>
        </p:txBody>
      </p:sp>
      <p:cxnSp>
        <p:nvCxnSpPr>
          <p:cNvPr id="12" name="Straight Arrow Connector 11"/>
          <p:cNvCxnSpPr/>
          <p:nvPr/>
        </p:nvCxnSpPr>
        <p:spPr>
          <a:xfrm flipV="1">
            <a:off x="8156178" y="3289630"/>
            <a:ext cx="0" cy="643426"/>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13" name="TextBox 12"/>
          <p:cNvSpPr txBox="1"/>
          <p:nvPr/>
        </p:nvSpPr>
        <p:spPr>
          <a:xfrm>
            <a:off x="8249711" y="4365104"/>
            <a:ext cx="792088" cy="369332"/>
          </a:xfrm>
          <a:prstGeom prst="rect">
            <a:avLst/>
          </a:prstGeom>
          <a:noFill/>
        </p:spPr>
        <p:txBody>
          <a:bodyPr wrap="square" rtlCol="0">
            <a:spAutoFit/>
          </a:bodyPr>
          <a:lstStyle/>
          <a:p>
            <a:r>
              <a:rPr lang="en-GB" dirty="0" smtClean="0">
                <a:solidFill>
                  <a:srgbClr val="FF0000"/>
                </a:solidFill>
              </a:rPr>
              <a:t>5V</a:t>
            </a:r>
            <a:endParaRPr lang="en-GB" dirty="0">
              <a:solidFill>
                <a:srgbClr val="FF0000"/>
              </a:solidFill>
            </a:endParaRPr>
          </a:p>
        </p:txBody>
      </p:sp>
      <p:cxnSp>
        <p:nvCxnSpPr>
          <p:cNvPr id="14" name="Straight Arrow Connector 13"/>
          <p:cNvCxnSpPr/>
          <p:nvPr/>
        </p:nvCxnSpPr>
        <p:spPr>
          <a:xfrm flipV="1">
            <a:off x="8166293" y="4153726"/>
            <a:ext cx="0" cy="643426"/>
          </a:xfrm>
          <a:prstGeom prst="straightConnector1">
            <a:avLst/>
          </a:prstGeom>
          <a:ln>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557794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7848AD-A52F-4EED-B448-32D403A78A7A}"/>
              </a:ext>
            </a:extLst>
          </p:cNvPr>
          <p:cNvSpPr>
            <a:spLocks noGrp="1"/>
          </p:cNvSpPr>
          <p:nvPr>
            <p:ph type="title"/>
          </p:nvPr>
        </p:nvSpPr>
        <p:spPr/>
        <p:txBody>
          <a:bodyPr>
            <a:normAutofit/>
          </a:bodyPr>
          <a:lstStyle/>
          <a:p>
            <a:r>
              <a:rPr lang="en-GB" dirty="0"/>
              <a:t>Resistors in Parallel</a:t>
            </a:r>
          </a:p>
        </p:txBody>
      </p:sp>
      <p:grpSp>
        <p:nvGrpSpPr>
          <p:cNvPr id="4" name="Group 27"/>
          <p:cNvGrpSpPr>
            <a:grpSpLocks/>
          </p:cNvGrpSpPr>
          <p:nvPr/>
        </p:nvGrpSpPr>
        <p:grpSpPr bwMode="auto">
          <a:xfrm>
            <a:off x="5020727" y="1713693"/>
            <a:ext cx="3916362" cy="3863975"/>
            <a:chOff x="2481263" y="1143000"/>
            <a:chExt cx="3916362" cy="3863339"/>
          </a:xfrm>
        </p:grpSpPr>
        <p:sp>
          <p:nvSpPr>
            <p:cNvPr id="5" name="Rectangle 16"/>
            <p:cNvSpPr>
              <a:spLocks noChangeArrowheads="1"/>
            </p:cNvSpPr>
            <p:nvPr/>
          </p:nvSpPr>
          <p:spPr bwMode="auto">
            <a:xfrm rot="-5400000">
              <a:off x="2496103" y="1128160"/>
              <a:ext cx="3863339" cy="3893019"/>
            </a:xfrm>
            <a:prstGeom prst="rect">
              <a:avLst/>
            </a:prstGeom>
            <a:solidFill>
              <a:schemeClr val="bg1"/>
            </a:solidFill>
            <a:ln w="12700">
              <a:noFill/>
              <a:miter lim="800000"/>
              <a:headEnd/>
              <a:tailEnd/>
            </a:ln>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solidFill>
                  <a:srgbClr val="00338D"/>
                </a:solidFill>
              </a:endParaRPr>
            </a:p>
          </p:txBody>
        </p:sp>
        <p:pic>
          <p:nvPicPr>
            <p:cNvPr id="6" name="Picture 24" descr="T:\SciTex\source\44961d93-fadc-4b11-916d-ca6bea39e3ac\GB\Graphics\frontAnim.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96192" y="1242390"/>
              <a:ext cx="3276495" cy="35886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 name="Group 24"/>
            <p:cNvGrpSpPr>
              <a:grpSpLocks/>
            </p:cNvGrpSpPr>
            <p:nvPr/>
          </p:nvGrpSpPr>
          <p:grpSpPr bwMode="auto">
            <a:xfrm>
              <a:off x="2670175" y="2937546"/>
              <a:ext cx="792163" cy="162842"/>
              <a:chOff x="2670175" y="2937546"/>
              <a:chExt cx="792163" cy="162842"/>
            </a:xfrm>
          </p:grpSpPr>
          <p:sp>
            <p:nvSpPr>
              <p:cNvPr id="15" name="Rectangle 14"/>
              <p:cNvSpPr/>
              <p:nvPr/>
            </p:nvSpPr>
            <p:spPr bwMode="auto">
              <a:xfrm rot="16200000">
                <a:off x="2986101" y="2623828"/>
                <a:ext cx="160310" cy="79216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solidFill>
                    <a:srgbClr val="00338D"/>
                  </a:solidFill>
                </a:endParaRPr>
              </a:p>
            </p:txBody>
          </p:sp>
          <p:grpSp>
            <p:nvGrpSpPr>
              <p:cNvPr id="16" name="Group 16"/>
              <p:cNvGrpSpPr>
                <a:grpSpLocks/>
              </p:cNvGrpSpPr>
              <p:nvPr/>
            </p:nvGrpSpPr>
            <p:grpSpPr bwMode="auto">
              <a:xfrm rot="-5400000">
                <a:off x="2977843" y="2705965"/>
                <a:ext cx="161859" cy="625022"/>
                <a:chOff x="4466370" y="1436556"/>
                <a:chExt cx="174741" cy="675699"/>
              </a:xfrm>
            </p:grpSpPr>
            <p:sp>
              <p:nvSpPr>
                <p:cNvPr id="17" name="Line 50"/>
                <p:cNvSpPr>
                  <a:spLocks noChangeShapeType="1"/>
                </p:cNvSpPr>
                <p:nvPr/>
              </p:nvSpPr>
              <p:spPr bwMode="auto">
                <a:xfrm rot="16200000" flipH="1">
                  <a:off x="4303261" y="1774406"/>
                  <a:ext cx="675699"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8" name="Line 51"/>
                <p:cNvSpPr>
                  <a:spLocks noChangeShapeType="1"/>
                </p:cNvSpPr>
                <p:nvPr/>
              </p:nvSpPr>
              <p:spPr bwMode="auto">
                <a:xfrm rot="16200000" flipH="1">
                  <a:off x="4300734" y="1773210"/>
                  <a:ext cx="331272"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GB"/>
                </a:p>
              </p:txBody>
            </p:sp>
          </p:grpSp>
        </p:grpSp>
        <p:sp>
          <p:nvSpPr>
            <p:cNvPr id="8" name="Rectangle 7"/>
            <p:cNvSpPr/>
            <p:nvPr/>
          </p:nvSpPr>
          <p:spPr bwMode="auto">
            <a:xfrm rot="16200000">
              <a:off x="4095821" y="2823858"/>
              <a:ext cx="868220" cy="328613"/>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solidFill>
                  <a:srgbClr val="00338D"/>
                </a:solidFill>
              </a:endParaRPr>
            </a:p>
          </p:txBody>
        </p:sp>
        <p:sp>
          <p:nvSpPr>
            <p:cNvPr id="9" name="Rectangle 8"/>
            <p:cNvSpPr/>
            <p:nvPr/>
          </p:nvSpPr>
          <p:spPr bwMode="auto">
            <a:xfrm rot="16200000">
              <a:off x="5395189" y="2823065"/>
              <a:ext cx="868220" cy="330200"/>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solidFill>
                  <a:srgbClr val="00338D"/>
                </a:solidFill>
              </a:endParaRPr>
            </a:p>
          </p:txBody>
        </p:sp>
        <p:sp>
          <p:nvSpPr>
            <p:cNvPr id="10" name="TextBox 31"/>
            <p:cNvSpPr txBox="1">
              <a:spLocks noChangeArrowheads="1"/>
            </p:cNvSpPr>
            <p:nvPr/>
          </p:nvSpPr>
          <p:spPr bwMode="auto">
            <a:xfrm>
              <a:off x="4066261" y="2803597"/>
              <a:ext cx="46016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ltLang="en-US" sz="1200" i="1"/>
                <a:t>R</a:t>
              </a:r>
              <a:r>
                <a:rPr lang="en-GB" altLang="en-US" sz="1200" baseline="-25000"/>
                <a:t>1</a:t>
              </a:r>
            </a:p>
          </p:txBody>
        </p:sp>
        <p:sp>
          <p:nvSpPr>
            <p:cNvPr id="11" name="TextBox 31"/>
            <p:cNvSpPr txBox="1">
              <a:spLocks noChangeArrowheads="1"/>
            </p:cNvSpPr>
            <p:nvPr/>
          </p:nvSpPr>
          <p:spPr bwMode="auto">
            <a:xfrm>
              <a:off x="5359305" y="2821602"/>
              <a:ext cx="46016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ltLang="en-US" sz="1200" i="1"/>
                <a:t>R</a:t>
              </a:r>
              <a:r>
                <a:rPr lang="en-GB" altLang="en-US" sz="1200" baseline="-25000"/>
                <a:t>2</a:t>
              </a:r>
              <a:endParaRPr lang="en-GB" altLang="en-US" sz="1600" baseline="-25000"/>
            </a:p>
          </p:txBody>
        </p:sp>
        <p:sp>
          <p:nvSpPr>
            <p:cNvPr id="12" name="Rectangle 18"/>
            <p:cNvSpPr>
              <a:spLocks noChangeArrowheads="1"/>
            </p:cNvSpPr>
            <p:nvPr/>
          </p:nvSpPr>
          <p:spPr bwMode="auto">
            <a:xfrm>
              <a:off x="4186238" y="4716463"/>
              <a:ext cx="221138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r" eaLnBrk="1" hangingPunct="1">
                <a:spcBef>
                  <a:spcPct val="20000"/>
                </a:spcBef>
              </a:pPr>
              <a:r>
                <a:rPr lang="en-GB" altLang="en-US" sz="1200">
                  <a:cs typeface="Arial" charset="0"/>
                </a:rPr>
                <a:t>Conventional current flow</a:t>
              </a:r>
            </a:p>
          </p:txBody>
        </p:sp>
        <p:sp>
          <p:nvSpPr>
            <p:cNvPr id="13" name="Oval 148"/>
            <p:cNvSpPr>
              <a:spLocks noChangeArrowheads="1"/>
            </p:cNvSpPr>
            <p:nvPr/>
          </p:nvSpPr>
          <p:spPr bwMode="auto">
            <a:xfrm rot="-5400000">
              <a:off x="4482325" y="1416995"/>
              <a:ext cx="88882" cy="88883"/>
            </a:xfrm>
            <a:prstGeom prst="ellipse">
              <a:avLst/>
            </a:prstGeom>
            <a:solidFill>
              <a:schemeClr val="tx1"/>
            </a:solidFill>
            <a:ln w="9525">
              <a:solidFill>
                <a:schemeClr val="tx1"/>
              </a:solidFill>
              <a:round/>
              <a:headEnd/>
              <a:tailEnd/>
            </a:ln>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solidFill>
                  <a:srgbClr val="00338D"/>
                </a:solidFill>
              </a:endParaRPr>
            </a:p>
          </p:txBody>
        </p:sp>
        <p:sp>
          <p:nvSpPr>
            <p:cNvPr id="14" name="Oval 148"/>
            <p:cNvSpPr>
              <a:spLocks noChangeArrowheads="1"/>
            </p:cNvSpPr>
            <p:nvPr/>
          </p:nvSpPr>
          <p:spPr bwMode="auto">
            <a:xfrm rot="-5400000">
              <a:off x="4482323" y="4590407"/>
              <a:ext cx="88882" cy="88883"/>
            </a:xfrm>
            <a:prstGeom prst="ellipse">
              <a:avLst/>
            </a:prstGeom>
            <a:solidFill>
              <a:schemeClr val="tx1"/>
            </a:solidFill>
            <a:ln w="9525">
              <a:solidFill>
                <a:schemeClr val="tx1"/>
              </a:solidFill>
              <a:round/>
              <a:headEnd/>
              <a:tailEnd/>
            </a:ln>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solidFill>
                  <a:srgbClr val="00338D"/>
                </a:solidFill>
              </a:endParaRPr>
            </a:p>
          </p:txBody>
        </p:sp>
      </p:grpSp>
      <p:sp>
        <p:nvSpPr>
          <p:cNvPr id="19" name="Content Placeholder 3"/>
          <p:cNvSpPr>
            <a:spLocks noGrp="1"/>
          </p:cNvSpPr>
          <p:nvPr>
            <p:ph idx="1"/>
          </p:nvPr>
        </p:nvSpPr>
        <p:spPr>
          <a:xfrm>
            <a:off x="348938" y="1600979"/>
            <a:ext cx="4986718" cy="3916363"/>
          </a:xfrm>
        </p:spPr>
        <p:txBody>
          <a:bodyPr>
            <a:normAutofit lnSpcReduction="10000"/>
          </a:bodyPr>
          <a:lstStyle/>
          <a:p>
            <a:r>
              <a:rPr lang="en-GB" altLang="en-US" sz="2400" dirty="0">
                <a:cs typeface="Arial" charset="0"/>
              </a:rPr>
              <a:t>In a </a:t>
            </a:r>
            <a:r>
              <a:rPr lang="en-GB" altLang="en-US" sz="2400" dirty="0" smtClean="0">
                <a:cs typeface="Arial" charset="0"/>
              </a:rPr>
              <a:t>parallel circuit</a:t>
            </a:r>
            <a:r>
              <a:rPr lang="en-GB" altLang="en-US" sz="2400" dirty="0">
                <a:cs typeface="Arial" charset="0"/>
              </a:rPr>
              <a:t>, the </a:t>
            </a:r>
            <a:r>
              <a:rPr lang="en-GB" altLang="en-US" sz="2400" dirty="0" smtClean="0">
                <a:cs typeface="Arial" charset="0"/>
              </a:rPr>
              <a:t>current </a:t>
            </a:r>
            <a:r>
              <a:rPr lang="en-GB" altLang="en-US" sz="2400" dirty="0">
                <a:cs typeface="Arial" charset="0"/>
              </a:rPr>
              <a:t>from the battery </a:t>
            </a:r>
            <a:r>
              <a:rPr lang="en-GB" altLang="en-US" sz="2400" dirty="0" smtClean="0">
                <a:cs typeface="Arial" charset="0"/>
              </a:rPr>
              <a:t>splits and flows </a:t>
            </a:r>
            <a:r>
              <a:rPr lang="en-GB" altLang="en-US" sz="2400" dirty="0">
                <a:cs typeface="Arial" charset="0"/>
              </a:rPr>
              <a:t>through each resistor.</a:t>
            </a:r>
          </a:p>
          <a:p>
            <a:r>
              <a:rPr lang="en-GB" altLang="en-US" sz="2400" dirty="0" smtClean="0">
                <a:cs typeface="Arial" charset="0"/>
              </a:rPr>
              <a:t>Components are </a:t>
            </a:r>
            <a:r>
              <a:rPr lang="en-GB" altLang="en-US" sz="2400" dirty="0">
                <a:cs typeface="Arial" charset="0"/>
              </a:rPr>
              <a:t>often connected together in </a:t>
            </a:r>
            <a:r>
              <a:rPr lang="en-GB" altLang="en-US" sz="2400" dirty="0" smtClean="0">
                <a:cs typeface="Arial" charset="0"/>
              </a:rPr>
              <a:t>parallel. </a:t>
            </a:r>
            <a:r>
              <a:rPr lang="en-GB" altLang="en-US" sz="2400" dirty="0">
                <a:cs typeface="Arial" charset="0"/>
              </a:rPr>
              <a:t>It is possible to predict these things:</a:t>
            </a:r>
          </a:p>
          <a:p>
            <a:pPr lvl="1"/>
            <a:r>
              <a:rPr lang="en-GB" altLang="en-US" sz="2000" dirty="0" smtClean="0">
                <a:cs typeface="Arial" charset="0"/>
              </a:rPr>
              <a:t>current flowing through each resistor</a:t>
            </a:r>
          </a:p>
          <a:p>
            <a:pPr lvl="1"/>
            <a:r>
              <a:rPr lang="en-GB" altLang="en-US" sz="2000" dirty="0">
                <a:cs typeface="Arial" charset="0"/>
              </a:rPr>
              <a:t>total current flowing</a:t>
            </a:r>
          </a:p>
          <a:p>
            <a:pPr lvl="1"/>
            <a:r>
              <a:rPr lang="en-GB" altLang="en-US" sz="2000" dirty="0">
                <a:cs typeface="Arial" charset="0"/>
              </a:rPr>
              <a:t>total resistance of the circuit</a:t>
            </a:r>
          </a:p>
          <a:p>
            <a:pPr lvl="1"/>
            <a:endParaRPr lang="en-GB" altLang="en-US" dirty="0">
              <a:solidFill>
                <a:srgbClr val="00338D"/>
              </a:solidFill>
              <a:cs typeface="Arial" charset="0"/>
            </a:endParaRPr>
          </a:p>
          <a:p>
            <a:endParaRPr lang="en-GB" dirty="0"/>
          </a:p>
        </p:txBody>
      </p:sp>
    </p:spTree>
    <p:extLst>
      <p:ext uri="{BB962C8B-B14F-4D97-AF65-F5344CB8AC3E}">
        <p14:creationId xmlns:p14="http://schemas.microsoft.com/office/powerpoint/2010/main" val="13960242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Resistors in Parallel</a:t>
            </a:r>
            <a:endParaRPr lang="en-GB"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457200" y="1600201"/>
                <a:ext cx="5183618" cy="3917032"/>
              </a:xfrm>
            </p:spPr>
            <p:txBody>
              <a:bodyPr/>
              <a:lstStyle/>
              <a:p>
                <a:r>
                  <a:rPr lang="en-US" altLang="en-US" dirty="0" smtClean="0">
                    <a:cs typeface="Arial" charset="0"/>
                  </a:rPr>
                  <a:t>Resistors in parallel can be represented by a single equivalent resistor. </a:t>
                </a:r>
                <a:endParaRPr lang="en-US" altLang="en-US" b="1" dirty="0">
                  <a:cs typeface="Arial" charset="0"/>
                </a:endParaRPr>
              </a:p>
              <a:p>
                <a:r>
                  <a:rPr lang="en-US" altLang="en-US" dirty="0">
                    <a:cs typeface="Arial" charset="0"/>
                  </a:rPr>
                  <a:t>Total resistance, </a:t>
                </a:r>
                <a:r>
                  <a:rPr lang="en-US" altLang="en-US" i="1" dirty="0">
                    <a:cs typeface="Arial" charset="0"/>
                  </a:rPr>
                  <a:t>R</a:t>
                </a:r>
                <a:r>
                  <a:rPr lang="en-US" altLang="en-US" baseline="-25000" dirty="0">
                    <a:cs typeface="Arial" charset="0"/>
                  </a:rPr>
                  <a:t>T</a:t>
                </a:r>
                <a:r>
                  <a:rPr lang="en-US" altLang="en-US" i="1" baseline="-25000" dirty="0">
                    <a:cs typeface="Arial" charset="0"/>
                  </a:rPr>
                  <a:t> </a:t>
                </a:r>
                <a:r>
                  <a:rPr lang="en-US" altLang="en-US" dirty="0">
                    <a:cs typeface="Arial" charset="0"/>
                  </a:rPr>
                  <a:t>, is given by this equation: </a:t>
                </a:r>
                <a:endParaRPr lang="en-US" altLang="en-US" dirty="0" smtClean="0">
                  <a:cs typeface="Arial" charset="0"/>
                </a:endParaRPr>
              </a:p>
              <a:p>
                <a:pPr marL="0" indent="0">
                  <a:buNone/>
                </a:pPr>
                <a14:m>
                  <m:oMathPara xmlns:m="http://schemas.openxmlformats.org/officeDocument/2006/math">
                    <m:oMathParaPr>
                      <m:jc m:val="centerGroup"/>
                    </m:oMathParaPr>
                    <m:oMath xmlns:m="http://schemas.openxmlformats.org/officeDocument/2006/math">
                      <m:f>
                        <m:fPr>
                          <m:ctrlPr>
                            <a:rPr lang="en-US" altLang="en-US" i="1" smtClean="0">
                              <a:latin typeface="Cambria Math" panose="02040503050406030204" pitchFamily="18" charset="0"/>
                              <a:cs typeface="Arial" charset="0"/>
                            </a:rPr>
                          </m:ctrlPr>
                        </m:fPr>
                        <m:num>
                          <m:r>
                            <a:rPr lang="en-GB" altLang="en-US" b="0" i="1" smtClean="0">
                              <a:latin typeface="Cambria Math"/>
                              <a:cs typeface="Arial" charset="0"/>
                            </a:rPr>
                            <m:t>1</m:t>
                          </m:r>
                        </m:num>
                        <m:den>
                          <m:sSub>
                            <m:sSubPr>
                              <m:ctrlPr>
                                <a:rPr lang="en-US" altLang="en-US" i="1" smtClean="0">
                                  <a:latin typeface="Cambria Math" panose="02040503050406030204" pitchFamily="18" charset="0"/>
                                  <a:cs typeface="Arial" charset="0"/>
                                </a:rPr>
                              </m:ctrlPr>
                            </m:sSubPr>
                            <m:e>
                              <m:r>
                                <a:rPr lang="en-GB" altLang="en-US" b="0" i="1" smtClean="0">
                                  <a:latin typeface="Cambria Math"/>
                                  <a:cs typeface="Arial" charset="0"/>
                                </a:rPr>
                                <m:t>𝑅</m:t>
                              </m:r>
                            </m:e>
                            <m:sub>
                              <m:r>
                                <a:rPr lang="en-GB" altLang="en-US" b="0" i="1" smtClean="0">
                                  <a:latin typeface="Cambria Math"/>
                                  <a:cs typeface="Arial" charset="0"/>
                                </a:rPr>
                                <m:t>𝑇</m:t>
                              </m:r>
                            </m:sub>
                          </m:sSub>
                        </m:den>
                      </m:f>
                      <m:r>
                        <a:rPr lang="en-GB" altLang="en-US" b="0" i="1" smtClean="0">
                          <a:latin typeface="Cambria Math"/>
                          <a:cs typeface="Arial" charset="0"/>
                        </a:rPr>
                        <m:t>=</m:t>
                      </m:r>
                      <m:f>
                        <m:fPr>
                          <m:ctrlPr>
                            <a:rPr lang="en-GB" altLang="en-US" b="0" i="1" smtClean="0">
                              <a:latin typeface="Cambria Math" panose="02040503050406030204" pitchFamily="18" charset="0"/>
                              <a:cs typeface="Arial" charset="0"/>
                            </a:rPr>
                          </m:ctrlPr>
                        </m:fPr>
                        <m:num>
                          <m:r>
                            <a:rPr lang="en-GB" altLang="en-US" b="0" i="1" smtClean="0">
                              <a:latin typeface="Cambria Math"/>
                              <a:cs typeface="Arial" charset="0"/>
                            </a:rPr>
                            <m:t>1</m:t>
                          </m:r>
                        </m:num>
                        <m:den>
                          <m:sSub>
                            <m:sSubPr>
                              <m:ctrlPr>
                                <a:rPr lang="en-GB" altLang="en-US" b="0" i="1" smtClean="0">
                                  <a:latin typeface="Cambria Math" panose="02040503050406030204" pitchFamily="18" charset="0"/>
                                  <a:cs typeface="Arial" charset="0"/>
                                </a:rPr>
                              </m:ctrlPr>
                            </m:sSubPr>
                            <m:e>
                              <m:r>
                                <a:rPr lang="en-GB" altLang="en-US" b="0" i="1" smtClean="0">
                                  <a:latin typeface="Cambria Math"/>
                                  <a:cs typeface="Arial" charset="0"/>
                                </a:rPr>
                                <m:t>𝑅</m:t>
                              </m:r>
                            </m:e>
                            <m:sub>
                              <m:r>
                                <a:rPr lang="en-GB" altLang="en-US" b="0" i="1" smtClean="0">
                                  <a:latin typeface="Cambria Math"/>
                                  <a:cs typeface="Arial" charset="0"/>
                                </a:rPr>
                                <m:t>1</m:t>
                              </m:r>
                            </m:sub>
                          </m:sSub>
                        </m:den>
                      </m:f>
                      <m:r>
                        <a:rPr lang="en-GB" altLang="en-US" b="0" i="1" smtClean="0">
                          <a:latin typeface="Cambria Math"/>
                          <a:cs typeface="Arial" charset="0"/>
                        </a:rPr>
                        <m:t>+</m:t>
                      </m:r>
                      <m:f>
                        <m:fPr>
                          <m:ctrlPr>
                            <a:rPr lang="en-GB" altLang="en-US" b="0" i="1" smtClean="0">
                              <a:latin typeface="Cambria Math" panose="02040503050406030204" pitchFamily="18" charset="0"/>
                              <a:cs typeface="Arial" charset="0"/>
                            </a:rPr>
                          </m:ctrlPr>
                        </m:fPr>
                        <m:num>
                          <m:r>
                            <a:rPr lang="en-GB" altLang="en-US" b="0" i="1" smtClean="0">
                              <a:latin typeface="Cambria Math"/>
                              <a:cs typeface="Arial" charset="0"/>
                            </a:rPr>
                            <m:t>1</m:t>
                          </m:r>
                        </m:num>
                        <m:den>
                          <m:sSub>
                            <m:sSubPr>
                              <m:ctrlPr>
                                <a:rPr lang="en-GB" altLang="en-US" b="0" i="1" smtClean="0">
                                  <a:latin typeface="Cambria Math" panose="02040503050406030204" pitchFamily="18" charset="0"/>
                                  <a:cs typeface="Arial" charset="0"/>
                                </a:rPr>
                              </m:ctrlPr>
                            </m:sSubPr>
                            <m:e>
                              <m:r>
                                <a:rPr lang="en-GB" altLang="en-US" b="0" i="1" smtClean="0">
                                  <a:latin typeface="Cambria Math"/>
                                  <a:cs typeface="Arial" charset="0"/>
                                </a:rPr>
                                <m:t>𝑅</m:t>
                              </m:r>
                            </m:e>
                            <m:sub>
                              <m:r>
                                <a:rPr lang="en-GB" altLang="en-US" b="0" i="1" smtClean="0">
                                  <a:latin typeface="Cambria Math"/>
                                  <a:cs typeface="Arial" charset="0"/>
                                </a:rPr>
                                <m:t>2</m:t>
                              </m:r>
                            </m:sub>
                          </m:sSub>
                        </m:den>
                      </m:f>
                      <m:r>
                        <a:rPr lang="en-GB" altLang="en-US" b="0" i="1" smtClean="0">
                          <a:latin typeface="Cambria Math"/>
                          <a:cs typeface="Arial" charset="0"/>
                        </a:rPr>
                        <m:t>+…+</m:t>
                      </m:r>
                      <m:f>
                        <m:fPr>
                          <m:ctrlPr>
                            <a:rPr lang="en-GB" altLang="en-US" b="0" i="1" smtClean="0">
                              <a:latin typeface="Cambria Math" panose="02040503050406030204" pitchFamily="18" charset="0"/>
                              <a:cs typeface="Arial" charset="0"/>
                            </a:rPr>
                          </m:ctrlPr>
                        </m:fPr>
                        <m:num>
                          <m:r>
                            <a:rPr lang="en-GB" altLang="en-US" b="0" i="1" smtClean="0">
                              <a:latin typeface="Cambria Math"/>
                              <a:cs typeface="Arial" charset="0"/>
                            </a:rPr>
                            <m:t>1</m:t>
                          </m:r>
                        </m:num>
                        <m:den>
                          <m:sSub>
                            <m:sSubPr>
                              <m:ctrlPr>
                                <a:rPr lang="en-GB" altLang="en-US" b="0" i="1" smtClean="0">
                                  <a:latin typeface="Cambria Math" panose="02040503050406030204" pitchFamily="18" charset="0"/>
                                  <a:cs typeface="Arial" charset="0"/>
                                </a:rPr>
                              </m:ctrlPr>
                            </m:sSubPr>
                            <m:e>
                              <m:r>
                                <a:rPr lang="en-GB" altLang="en-US" b="0" i="1" smtClean="0">
                                  <a:latin typeface="Cambria Math"/>
                                  <a:cs typeface="Arial" charset="0"/>
                                </a:rPr>
                                <m:t>𝑅</m:t>
                              </m:r>
                            </m:e>
                            <m:sub>
                              <m:r>
                                <a:rPr lang="en-GB" altLang="en-US" b="0" i="1" smtClean="0">
                                  <a:latin typeface="Cambria Math"/>
                                  <a:cs typeface="Arial" charset="0"/>
                                </a:rPr>
                                <m:t>𝑛</m:t>
                              </m:r>
                            </m:sub>
                          </m:sSub>
                        </m:den>
                      </m:f>
                    </m:oMath>
                  </m:oMathPara>
                </a14:m>
                <a:endParaRPr lang="en-US" altLang="en-US" dirty="0">
                  <a:cs typeface="Arial" charset="0"/>
                </a:endParaRPr>
              </a:p>
              <a:p>
                <a:endParaRPr lang="en-GB"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457200" y="1600201"/>
                <a:ext cx="5183618" cy="3917032"/>
              </a:xfrm>
              <a:blipFill rotWithShape="1">
                <a:blip r:embed="rId2"/>
                <a:stretch>
                  <a:fillRect l="-2588" t="-2025" r="-3647"/>
                </a:stretch>
              </a:blipFill>
            </p:spPr>
            <p:txBody>
              <a:bodyPr/>
              <a:lstStyle/>
              <a:p>
                <a:r>
                  <a:rPr lang="en-GB">
                    <a:noFill/>
                  </a:rPr>
                  <a:t> </a:t>
                </a:r>
              </a:p>
            </p:txBody>
          </p:sp>
        </mc:Fallback>
      </mc:AlternateContent>
      <p:grpSp>
        <p:nvGrpSpPr>
          <p:cNvPr id="4" name="Group 51"/>
          <p:cNvGrpSpPr>
            <a:grpSpLocks/>
          </p:cNvGrpSpPr>
          <p:nvPr/>
        </p:nvGrpSpPr>
        <p:grpSpPr bwMode="auto">
          <a:xfrm rot="-5400000">
            <a:off x="5869418" y="1752492"/>
            <a:ext cx="2651125" cy="3108325"/>
            <a:chOff x="5184691" y="2147544"/>
            <a:chExt cx="3438908" cy="3646328"/>
          </a:xfrm>
        </p:grpSpPr>
        <p:sp>
          <p:nvSpPr>
            <p:cNvPr id="5" name="Rectangle 16"/>
            <p:cNvSpPr>
              <a:spLocks noChangeArrowheads="1"/>
            </p:cNvSpPr>
            <p:nvPr/>
          </p:nvSpPr>
          <p:spPr bwMode="auto">
            <a:xfrm rot="5400000">
              <a:off x="5080981" y="2251254"/>
              <a:ext cx="3646328" cy="3438908"/>
            </a:xfrm>
            <a:prstGeom prst="rect">
              <a:avLst/>
            </a:prstGeom>
            <a:solidFill>
              <a:schemeClr val="bg1"/>
            </a:solidFill>
            <a:ln w="12700">
              <a:solidFill>
                <a:schemeClr val="tx1"/>
              </a:solidFill>
              <a:miter lim="800000"/>
              <a:headEnd/>
              <a:tailEnd/>
            </a:ln>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6" name="Rectangle 10"/>
            <p:cNvSpPr>
              <a:spLocks noChangeArrowheads="1"/>
            </p:cNvSpPr>
            <p:nvPr/>
          </p:nvSpPr>
          <p:spPr bwMode="auto">
            <a:xfrm>
              <a:off x="5502478" y="3513138"/>
              <a:ext cx="2805113" cy="1158875"/>
            </a:xfrm>
            <a:prstGeom prst="rect">
              <a:avLst/>
            </a:prstGeom>
            <a:solidFill>
              <a:schemeClr val="bg1"/>
            </a:solidFill>
            <a:ln w="28575">
              <a:solidFill>
                <a:schemeClr val="tx1"/>
              </a:solidFill>
              <a:miter lim="800000"/>
              <a:headEnd/>
              <a:tailEnd/>
            </a:ln>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7" name="Rectangle 10"/>
            <p:cNvSpPr>
              <a:spLocks noChangeArrowheads="1"/>
            </p:cNvSpPr>
            <p:nvPr/>
          </p:nvSpPr>
          <p:spPr bwMode="auto">
            <a:xfrm>
              <a:off x="5497513" y="2703513"/>
              <a:ext cx="2805112" cy="1158875"/>
            </a:xfrm>
            <a:prstGeom prst="rect">
              <a:avLst/>
            </a:prstGeom>
            <a:solidFill>
              <a:schemeClr val="bg1"/>
            </a:solidFill>
            <a:ln w="28575">
              <a:solidFill>
                <a:schemeClr val="tx1"/>
              </a:solidFill>
              <a:miter lim="800000"/>
              <a:headEnd/>
              <a:tailEnd/>
            </a:ln>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8" name="Rectangle 38"/>
            <p:cNvSpPr>
              <a:spLocks noChangeArrowheads="1"/>
            </p:cNvSpPr>
            <p:nvPr/>
          </p:nvSpPr>
          <p:spPr bwMode="auto">
            <a:xfrm>
              <a:off x="7596188" y="2851150"/>
              <a:ext cx="406400" cy="20161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9" name="Oval 36"/>
            <p:cNvSpPr>
              <a:spLocks noChangeArrowheads="1"/>
            </p:cNvSpPr>
            <p:nvPr/>
          </p:nvSpPr>
          <p:spPr bwMode="auto">
            <a:xfrm>
              <a:off x="5445126" y="3811588"/>
              <a:ext cx="112047" cy="100012"/>
            </a:xfrm>
            <a:prstGeom prst="ellipse">
              <a:avLst/>
            </a:prstGeom>
            <a:solidFill>
              <a:schemeClr val="tx1"/>
            </a:solidFill>
            <a:ln w="9525">
              <a:solidFill>
                <a:schemeClr val="tx1"/>
              </a:solidFill>
              <a:round/>
              <a:headEnd/>
              <a:tailEnd/>
            </a:ln>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10" name="Rectangle 10"/>
            <p:cNvSpPr>
              <a:spLocks noChangeArrowheads="1"/>
            </p:cNvSpPr>
            <p:nvPr/>
          </p:nvSpPr>
          <p:spPr bwMode="auto">
            <a:xfrm>
              <a:off x="5489575" y="4673600"/>
              <a:ext cx="2806700" cy="792163"/>
            </a:xfrm>
            <a:prstGeom prst="rect">
              <a:avLst/>
            </a:prstGeom>
            <a:solidFill>
              <a:schemeClr val="bg1"/>
            </a:solidFill>
            <a:ln w="28575">
              <a:solidFill>
                <a:schemeClr val="tx1"/>
              </a:solidFill>
              <a:miter lim="800000"/>
              <a:headEnd/>
              <a:tailEnd/>
            </a:ln>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11" name="Oval 37"/>
            <p:cNvSpPr>
              <a:spLocks noChangeArrowheads="1"/>
            </p:cNvSpPr>
            <p:nvPr/>
          </p:nvSpPr>
          <p:spPr bwMode="auto">
            <a:xfrm>
              <a:off x="8248651" y="3811587"/>
              <a:ext cx="112047" cy="101334"/>
            </a:xfrm>
            <a:prstGeom prst="ellipse">
              <a:avLst/>
            </a:prstGeom>
            <a:solidFill>
              <a:schemeClr val="tx1"/>
            </a:solidFill>
            <a:ln w="9525">
              <a:solidFill>
                <a:schemeClr val="tx1"/>
              </a:solidFill>
              <a:round/>
              <a:headEnd/>
              <a:tailEnd/>
            </a:ln>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12" name="Rectangle 33"/>
            <p:cNvSpPr>
              <a:spLocks noChangeArrowheads="1"/>
            </p:cNvSpPr>
            <p:nvPr/>
          </p:nvSpPr>
          <p:spPr bwMode="auto">
            <a:xfrm>
              <a:off x="6805613" y="2422525"/>
              <a:ext cx="166687" cy="563563"/>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13" name="Line 29"/>
            <p:cNvSpPr>
              <a:spLocks noChangeShapeType="1"/>
            </p:cNvSpPr>
            <p:nvPr/>
          </p:nvSpPr>
          <p:spPr bwMode="auto">
            <a:xfrm rot="16200000" flipH="1">
              <a:off x="6542087" y="2717801"/>
              <a:ext cx="835025"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 name="Line 30"/>
            <p:cNvSpPr>
              <a:spLocks noChangeShapeType="1"/>
            </p:cNvSpPr>
            <p:nvPr/>
          </p:nvSpPr>
          <p:spPr bwMode="auto">
            <a:xfrm rot="16200000" flipH="1">
              <a:off x="6588125" y="2717801"/>
              <a:ext cx="409575"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5" name="Oval 37"/>
            <p:cNvSpPr>
              <a:spLocks noChangeArrowheads="1"/>
            </p:cNvSpPr>
            <p:nvPr/>
          </p:nvSpPr>
          <p:spPr bwMode="auto">
            <a:xfrm>
              <a:off x="8247063" y="4622800"/>
              <a:ext cx="112047" cy="100013"/>
            </a:xfrm>
            <a:prstGeom prst="ellipse">
              <a:avLst/>
            </a:prstGeom>
            <a:solidFill>
              <a:schemeClr val="tx1"/>
            </a:solidFill>
            <a:ln w="9525">
              <a:solidFill>
                <a:schemeClr val="tx1"/>
              </a:solidFill>
              <a:round/>
              <a:headEnd/>
              <a:tailEnd/>
            </a:ln>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16" name="Oval 37"/>
            <p:cNvSpPr>
              <a:spLocks noChangeArrowheads="1"/>
            </p:cNvSpPr>
            <p:nvPr/>
          </p:nvSpPr>
          <p:spPr bwMode="auto">
            <a:xfrm>
              <a:off x="5441950" y="4622799"/>
              <a:ext cx="112047" cy="100013"/>
            </a:xfrm>
            <a:prstGeom prst="ellipse">
              <a:avLst/>
            </a:prstGeom>
            <a:solidFill>
              <a:schemeClr val="tx1"/>
            </a:solidFill>
            <a:ln w="9525">
              <a:solidFill>
                <a:schemeClr val="tx1"/>
              </a:solidFill>
              <a:round/>
              <a:headEnd/>
              <a:tailEnd/>
            </a:ln>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17" name="Rectangle 16"/>
            <p:cNvSpPr/>
            <p:nvPr/>
          </p:nvSpPr>
          <p:spPr>
            <a:xfrm>
              <a:off x="6613795" y="3743512"/>
              <a:ext cx="698077" cy="27189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18" name="Rectangle 17"/>
            <p:cNvSpPr/>
            <p:nvPr/>
          </p:nvSpPr>
          <p:spPr>
            <a:xfrm>
              <a:off x="6613795" y="4549875"/>
              <a:ext cx="698077" cy="27189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19" name="Rectangle 18"/>
            <p:cNvSpPr/>
            <p:nvPr/>
          </p:nvSpPr>
          <p:spPr>
            <a:xfrm>
              <a:off x="6613795" y="5332029"/>
              <a:ext cx="698077" cy="271892"/>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0" name="TextBox 31"/>
            <p:cNvSpPr txBox="1">
              <a:spLocks noChangeArrowheads="1"/>
            </p:cNvSpPr>
            <p:nvPr/>
          </p:nvSpPr>
          <p:spPr bwMode="auto">
            <a:xfrm rot="5400000">
              <a:off x="6715802" y="3370655"/>
              <a:ext cx="519063" cy="3593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ltLang="en-US" sz="1200" i="1"/>
                <a:t>R</a:t>
              </a:r>
              <a:r>
                <a:rPr lang="en-GB" altLang="en-US" sz="1200" baseline="-25000"/>
                <a:t>1</a:t>
              </a:r>
            </a:p>
          </p:txBody>
        </p:sp>
        <p:sp>
          <p:nvSpPr>
            <p:cNvPr id="21" name="TextBox 31"/>
            <p:cNvSpPr txBox="1">
              <a:spLocks noChangeArrowheads="1"/>
            </p:cNvSpPr>
            <p:nvPr/>
          </p:nvSpPr>
          <p:spPr bwMode="auto">
            <a:xfrm rot="5400000">
              <a:off x="6715264" y="4147509"/>
              <a:ext cx="484658" cy="3593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ltLang="en-US" sz="1200" i="1"/>
                <a:t>R</a:t>
              </a:r>
              <a:r>
                <a:rPr lang="en-GB" altLang="en-US" sz="1200" baseline="-25000"/>
                <a:t>2</a:t>
              </a:r>
            </a:p>
          </p:txBody>
        </p:sp>
        <p:sp>
          <p:nvSpPr>
            <p:cNvPr id="22" name="TextBox 31"/>
            <p:cNvSpPr txBox="1">
              <a:spLocks noChangeArrowheads="1"/>
            </p:cNvSpPr>
            <p:nvPr/>
          </p:nvSpPr>
          <p:spPr bwMode="auto">
            <a:xfrm rot="5400000">
              <a:off x="6700111" y="4945864"/>
              <a:ext cx="514504" cy="3593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ltLang="en-US" sz="1200" i="1"/>
                <a:t>R</a:t>
              </a:r>
              <a:r>
                <a:rPr lang="en-GB" altLang="en-US" sz="1200" baseline="-25000"/>
                <a:t>n</a:t>
              </a:r>
            </a:p>
          </p:txBody>
        </p:sp>
        <p:grpSp>
          <p:nvGrpSpPr>
            <p:cNvPr id="23" name="Group 110"/>
            <p:cNvGrpSpPr>
              <a:grpSpLocks/>
            </p:cNvGrpSpPr>
            <p:nvPr/>
          </p:nvGrpSpPr>
          <p:grpSpPr bwMode="auto">
            <a:xfrm>
              <a:off x="5265738" y="4795838"/>
              <a:ext cx="582612" cy="512762"/>
              <a:chOff x="5265294" y="4795739"/>
              <a:chExt cx="582344" cy="512892"/>
            </a:xfrm>
          </p:grpSpPr>
          <p:sp>
            <p:nvSpPr>
              <p:cNvPr id="28" name="Rectangle 33"/>
              <p:cNvSpPr>
                <a:spLocks noChangeArrowheads="1"/>
              </p:cNvSpPr>
              <p:nvPr/>
            </p:nvSpPr>
            <p:spPr bwMode="auto">
              <a:xfrm rot="5400000">
                <a:off x="5511899" y="4568590"/>
                <a:ext cx="108590" cy="5628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29" name="Rectangle 33"/>
              <p:cNvSpPr>
                <a:spLocks noChangeArrowheads="1"/>
              </p:cNvSpPr>
              <p:nvPr/>
            </p:nvSpPr>
            <p:spPr bwMode="auto">
              <a:xfrm rot="5400000">
                <a:off x="5492443" y="4772871"/>
                <a:ext cx="108590" cy="5628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30" name="Rectangle 33"/>
              <p:cNvSpPr>
                <a:spLocks noChangeArrowheads="1"/>
              </p:cNvSpPr>
              <p:nvPr/>
            </p:nvSpPr>
            <p:spPr bwMode="auto">
              <a:xfrm rot="5400000">
                <a:off x="5502171" y="4972892"/>
                <a:ext cx="108590" cy="5628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nvGrpSpPr>
            <p:cNvPr id="24" name="Group 111"/>
            <p:cNvGrpSpPr>
              <a:grpSpLocks/>
            </p:cNvGrpSpPr>
            <p:nvPr/>
          </p:nvGrpSpPr>
          <p:grpSpPr bwMode="auto">
            <a:xfrm>
              <a:off x="7931150" y="4806950"/>
              <a:ext cx="582613" cy="512763"/>
              <a:chOff x="5265294" y="4795739"/>
              <a:chExt cx="582344" cy="512892"/>
            </a:xfrm>
          </p:grpSpPr>
          <p:sp>
            <p:nvSpPr>
              <p:cNvPr id="25" name="Rectangle 33"/>
              <p:cNvSpPr>
                <a:spLocks noChangeArrowheads="1"/>
              </p:cNvSpPr>
              <p:nvPr/>
            </p:nvSpPr>
            <p:spPr bwMode="auto">
              <a:xfrm rot="5400000">
                <a:off x="5511899" y="4568590"/>
                <a:ext cx="108590" cy="5628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26" name="Rectangle 33"/>
              <p:cNvSpPr>
                <a:spLocks noChangeArrowheads="1"/>
              </p:cNvSpPr>
              <p:nvPr/>
            </p:nvSpPr>
            <p:spPr bwMode="auto">
              <a:xfrm rot="5400000">
                <a:off x="5492443" y="4772871"/>
                <a:ext cx="108590" cy="5628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27" name="Rectangle 33"/>
              <p:cNvSpPr>
                <a:spLocks noChangeArrowheads="1"/>
              </p:cNvSpPr>
              <p:nvPr/>
            </p:nvSpPr>
            <p:spPr bwMode="auto">
              <a:xfrm rot="5400000">
                <a:off x="5502171" y="4972892"/>
                <a:ext cx="108590" cy="562888"/>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grpSp>
      </p:grpSp>
    </p:spTree>
    <p:extLst>
      <p:ext uri="{BB962C8B-B14F-4D97-AF65-F5344CB8AC3E}">
        <p14:creationId xmlns:p14="http://schemas.microsoft.com/office/powerpoint/2010/main" val="6692976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Resistors in Parallel</a:t>
            </a:r>
            <a:endParaRPr lang="en-GB"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457200" y="1600201"/>
                <a:ext cx="5083912" cy="3917032"/>
              </a:xfrm>
            </p:spPr>
            <p:txBody>
              <a:bodyPr>
                <a:normAutofit fontScale="92500"/>
              </a:bodyPr>
              <a:lstStyle/>
              <a:p>
                <a:r>
                  <a:rPr lang="en-GB" dirty="0" smtClean="0"/>
                  <a:t>Example showing how to find the total resistance:</a:t>
                </a:r>
              </a:p>
              <a:p>
                <a:pPr marL="0" indent="0">
                  <a:buNone/>
                </a:pPr>
                <a14:m>
                  <m:oMathPara xmlns:m="http://schemas.openxmlformats.org/officeDocument/2006/math">
                    <m:oMathParaPr>
                      <m:jc m:val="centerGroup"/>
                    </m:oMathParaPr>
                    <m:oMath xmlns:m="http://schemas.openxmlformats.org/officeDocument/2006/math">
                      <m:f>
                        <m:fPr>
                          <m:ctrlPr>
                            <a:rPr lang="en-US" altLang="en-US" i="1">
                              <a:latin typeface="Cambria Math" panose="02040503050406030204" pitchFamily="18" charset="0"/>
                              <a:cs typeface="Arial" charset="0"/>
                            </a:rPr>
                          </m:ctrlPr>
                        </m:fPr>
                        <m:num>
                          <m:r>
                            <a:rPr lang="en-GB" altLang="en-US" i="1">
                              <a:latin typeface="Cambria Math"/>
                              <a:cs typeface="Arial" charset="0"/>
                            </a:rPr>
                            <m:t>1</m:t>
                          </m:r>
                        </m:num>
                        <m:den>
                          <m:sSub>
                            <m:sSubPr>
                              <m:ctrlPr>
                                <a:rPr lang="en-US" altLang="en-US" i="1">
                                  <a:latin typeface="Cambria Math" panose="02040503050406030204" pitchFamily="18" charset="0"/>
                                  <a:cs typeface="Arial" charset="0"/>
                                </a:rPr>
                              </m:ctrlPr>
                            </m:sSubPr>
                            <m:e>
                              <m:r>
                                <a:rPr lang="en-GB" altLang="en-US" i="1">
                                  <a:latin typeface="Cambria Math"/>
                                  <a:cs typeface="Arial" charset="0"/>
                                </a:rPr>
                                <m:t>𝑅</m:t>
                              </m:r>
                            </m:e>
                            <m:sub>
                              <m:r>
                                <a:rPr lang="en-GB" altLang="en-US" i="1">
                                  <a:latin typeface="Cambria Math"/>
                                  <a:cs typeface="Arial" charset="0"/>
                                </a:rPr>
                                <m:t>𝑇</m:t>
                              </m:r>
                            </m:sub>
                          </m:sSub>
                        </m:den>
                      </m:f>
                      <m:r>
                        <a:rPr lang="en-GB" altLang="en-US" i="1">
                          <a:latin typeface="Cambria Math"/>
                          <a:cs typeface="Arial" charset="0"/>
                        </a:rPr>
                        <m:t>=</m:t>
                      </m:r>
                      <m:f>
                        <m:fPr>
                          <m:ctrlPr>
                            <a:rPr lang="en-GB" altLang="en-US" i="1">
                              <a:latin typeface="Cambria Math" panose="02040503050406030204" pitchFamily="18" charset="0"/>
                              <a:cs typeface="Arial" charset="0"/>
                            </a:rPr>
                          </m:ctrlPr>
                        </m:fPr>
                        <m:num>
                          <m:r>
                            <a:rPr lang="en-GB" altLang="en-US" i="1">
                              <a:latin typeface="Cambria Math"/>
                              <a:cs typeface="Arial" charset="0"/>
                            </a:rPr>
                            <m:t>1</m:t>
                          </m:r>
                        </m:num>
                        <m:den>
                          <m:sSub>
                            <m:sSubPr>
                              <m:ctrlPr>
                                <a:rPr lang="en-GB" altLang="en-US" i="1">
                                  <a:latin typeface="Cambria Math" panose="02040503050406030204" pitchFamily="18" charset="0"/>
                                  <a:cs typeface="Arial" charset="0"/>
                                </a:rPr>
                              </m:ctrlPr>
                            </m:sSubPr>
                            <m:e>
                              <m:r>
                                <a:rPr lang="en-GB" altLang="en-US" i="1">
                                  <a:latin typeface="Cambria Math"/>
                                  <a:cs typeface="Arial" charset="0"/>
                                </a:rPr>
                                <m:t>𝑅</m:t>
                              </m:r>
                            </m:e>
                            <m:sub>
                              <m:r>
                                <a:rPr lang="en-GB" altLang="en-US" i="1">
                                  <a:latin typeface="Cambria Math"/>
                                  <a:cs typeface="Arial" charset="0"/>
                                </a:rPr>
                                <m:t>1</m:t>
                              </m:r>
                            </m:sub>
                          </m:sSub>
                        </m:den>
                      </m:f>
                      <m:r>
                        <a:rPr lang="en-GB" altLang="en-US" i="1">
                          <a:latin typeface="Cambria Math"/>
                          <a:cs typeface="Arial" charset="0"/>
                        </a:rPr>
                        <m:t>+</m:t>
                      </m:r>
                      <m:f>
                        <m:fPr>
                          <m:ctrlPr>
                            <a:rPr lang="en-GB" altLang="en-US" i="1">
                              <a:latin typeface="Cambria Math" panose="02040503050406030204" pitchFamily="18" charset="0"/>
                              <a:cs typeface="Arial" charset="0"/>
                            </a:rPr>
                          </m:ctrlPr>
                        </m:fPr>
                        <m:num>
                          <m:r>
                            <a:rPr lang="en-GB" altLang="en-US" i="1">
                              <a:latin typeface="Cambria Math"/>
                              <a:cs typeface="Arial" charset="0"/>
                            </a:rPr>
                            <m:t>1</m:t>
                          </m:r>
                        </m:num>
                        <m:den>
                          <m:sSub>
                            <m:sSubPr>
                              <m:ctrlPr>
                                <a:rPr lang="en-GB" altLang="en-US" i="1">
                                  <a:latin typeface="Cambria Math" panose="02040503050406030204" pitchFamily="18" charset="0"/>
                                  <a:cs typeface="Arial" charset="0"/>
                                </a:rPr>
                              </m:ctrlPr>
                            </m:sSubPr>
                            <m:e>
                              <m:r>
                                <a:rPr lang="en-GB" altLang="en-US" i="1">
                                  <a:latin typeface="Cambria Math"/>
                                  <a:cs typeface="Arial" charset="0"/>
                                </a:rPr>
                                <m:t>𝑅</m:t>
                              </m:r>
                            </m:e>
                            <m:sub>
                              <m:r>
                                <a:rPr lang="en-GB" altLang="en-US" i="1">
                                  <a:latin typeface="Cambria Math"/>
                                  <a:cs typeface="Arial" charset="0"/>
                                </a:rPr>
                                <m:t>2</m:t>
                              </m:r>
                            </m:sub>
                          </m:sSub>
                        </m:den>
                      </m:f>
                      <m:r>
                        <a:rPr lang="en-GB" altLang="en-US" i="1">
                          <a:latin typeface="Cambria Math"/>
                          <a:cs typeface="Arial" charset="0"/>
                        </a:rPr>
                        <m:t>+…+</m:t>
                      </m:r>
                      <m:f>
                        <m:fPr>
                          <m:ctrlPr>
                            <a:rPr lang="en-GB" altLang="en-US" i="1">
                              <a:latin typeface="Cambria Math" panose="02040503050406030204" pitchFamily="18" charset="0"/>
                              <a:cs typeface="Arial" charset="0"/>
                            </a:rPr>
                          </m:ctrlPr>
                        </m:fPr>
                        <m:num>
                          <m:r>
                            <a:rPr lang="en-GB" altLang="en-US" i="1">
                              <a:latin typeface="Cambria Math"/>
                              <a:cs typeface="Arial" charset="0"/>
                            </a:rPr>
                            <m:t>1</m:t>
                          </m:r>
                        </m:num>
                        <m:den>
                          <m:sSub>
                            <m:sSubPr>
                              <m:ctrlPr>
                                <a:rPr lang="en-GB" altLang="en-US" i="1">
                                  <a:latin typeface="Cambria Math" panose="02040503050406030204" pitchFamily="18" charset="0"/>
                                  <a:cs typeface="Arial" charset="0"/>
                                </a:rPr>
                              </m:ctrlPr>
                            </m:sSubPr>
                            <m:e>
                              <m:r>
                                <a:rPr lang="en-GB" altLang="en-US" i="1">
                                  <a:latin typeface="Cambria Math"/>
                                  <a:cs typeface="Arial" charset="0"/>
                                </a:rPr>
                                <m:t>𝑅</m:t>
                              </m:r>
                            </m:e>
                            <m:sub>
                              <m:r>
                                <a:rPr lang="en-GB" altLang="en-US" i="1">
                                  <a:latin typeface="Cambria Math"/>
                                  <a:cs typeface="Arial" charset="0"/>
                                </a:rPr>
                                <m:t>𝑛</m:t>
                              </m:r>
                            </m:sub>
                          </m:sSub>
                        </m:den>
                      </m:f>
                    </m:oMath>
                  </m:oMathPara>
                </a14:m>
                <a:endParaRPr lang="en-GB" altLang="en-US" dirty="0" smtClean="0">
                  <a:cs typeface="Arial" charset="0"/>
                </a:endParaRPr>
              </a:p>
              <a:p>
                <a:pPr marL="0" indent="0">
                  <a:buNone/>
                </a:pPr>
                <a14:m>
                  <m:oMathPara xmlns:m="http://schemas.openxmlformats.org/officeDocument/2006/math">
                    <m:oMathParaPr>
                      <m:jc m:val="centerGroup"/>
                    </m:oMathParaPr>
                    <m:oMath xmlns:m="http://schemas.openxmlformats.org/officeDocument/2006/math">
                      <m:f>
                        <m:fPr>
                          <m:ctrlPr>
                            <a:rPr lang="en-US" altLang="en-US" i="1">
                              <a:latin typeface="Cambria Math" panose="02040503050406030204" pitchFamily="18" charset="0"/>
                              <a:cs typeface="Arial" charset="0"/>
                            </a:rPr>
                          </m:ctrlPr>
                        </m:fPr>
                        <m:num>
                          <m:r>
                            <a:rPr lang="en-GB" altLang="en-US" i="1">
                              <a:latin typeface="Cambria Math"/>
                              <a:cs typeface="Arial" charset="0"/>
                            </a:rPr>
                            <m:t>1</m:t>
                          </m:r>
                        </m:num>
                        <m:den>
                          <m:sSub>
                            <m:sSubPr>
                              <m:ctrlPr>
                                <a:rPr lang="en-US" altLang="en-US" i="1">
                                  <a:latin typeface="Cambria Math" panose="02040503050406030204" pitchFamily="18" charset="0"/>
                                  <a:cs typeface="Arial" charset="0"/>
                                </a:rPr>
                              </m:ctrlPr>
                            </m:sSubPr>
                            <m:e>
                              <m:r>
                                <a:rPr lang="en-GB" altLang="en-US" i="1">
                                  <a:latin typeface="Cambria Math"/>
                                  <a:cs typeface="Arial" charset="0"/>
                                </a:rPr>
                                <m:t>𝑅</m:t>
                              </m:r>
                            </m:e>
                            <m:sub>
                              <m:r>
                                <a:rPr lang="en-GB" altLang="en-US" i="1">
                                  <a:latin typeface="Cambria Math"/>
                                  <a:cs typeface="Arial" charset="0"/>
                                </a:rPr>
                                <m:t>𝑇</m:t>
                              </m:r>
                            </m:sub>
                          </m:sSub>
                        </m:den>
                      </m:f>
                      <m:r>
                        <a:rPr lang="en-GB" altLang="en-US" i="1">
                          <a:latin typeface="Cambria Math"/>
                          <a:cs typeface="Arial" charset="0"/>
                        </a:rPr>
                        <m:t>=</m:t>
                      </m:r>
                      <m:f>
                        <m:fPr>
                          <m:ctrlPr>
                            <a:rPr lang="en-GB" altLang="en-US" i="1">
                              <a:latin typeface="Cambria Math" panose="02040503050406030204" pitchFamily="18" charset="0"/>
                              <a:cs typeface="Arial" charset="0"/>
                            </a:rPr>
                          </m:ctrlPr>
                        </m:fPr>
                        <m:num>
                          <m:r>
                            <a:rPr lang="en-GB" altLang="en-US" i="1">
                              <a:latin typeface="Cambria Math"/>
                              <a:cs typeface="Arial" charset="0"/>
                            </a:rPr>
                            <m:t>1</m:t>
                          </m:r>
                        </m:num>
                        <m:den>
                          <m:r>
                            <a:rPr lang="en-GB" altLang="en-US" b="0" i="1" smtClean="0">
                              <a:latin typeface="Cambria Math"/>
                              <a:cs typeface="Arial" charset="0"/>
                            </a:rPr>
                            <m:t>6 </m:t>
                          </m:r>
                          <m:r>
                            <m:rPr>
                              <m:sty m:val="p"/>
                            </m:rPr>
                            <a:rPr lang="el-GR" altLang="en-US" b="0" i="1" smtClean="0">
                              <a:latin typeface="Cambria Math"/>
                              <a:ea typeface="Cambria Math"/>
                              <a:cs typeface="Arial" charset="0"/>
                            </a:rPr>
                            <m:t>Ω</m:t>
                          </m:r>
                        </m:den>
                      </m:f>
                      <m:r>
                        <a:rPr lang="en-GB" altLang="en-US" i="1">
                          <a:latin typeface="Cambria Math"/>
                          <a:cs typeface="Arial" charset="0"/>
                        </a:rPr>
                        <m:t>+</m:t>
                      </m:r>
                      <m:f>
                        <m:fPr>
                          <m:ctrlPr>
                            <a:rPr lang="en-GB" altLang="en-US" i="1">
                              <a:latin typeface="Cambria Math" panose="02040503050406030204" pitchFamily="18" charset="0"/>
                              <a:cs typeface="Arial" charset="0"/>
                            </a:rPr>
                          </m:ctrlPr>
                        </m:fPr>
                        <m:num>
                          <m:r>
                            <a:rPr lang="en-GB" altLang="en-US" i="1">
                              <a:latin typeface="Cambria Math"/>
                              <a:cs typeface="Arial" charset="0"/>
                            </a:rPr>
                            <m:t>1</m:t>
                          </m:r>
                        </m:num>
                        <m:den>
                          <m:r>
                            <a:rPr lang="en-GB" altLang="en-US" b="0" i="1" smtClean="0">
                              <a:latin typeface="Cambria Math"/>
                              <a:cs typeface="Arial" charset="0"/>
                            </a:rPr>
                            <m:t>9 </m:t>
                          </m:r>
                          <m:r>
                            <m:rPr>
                              <m:sty m:val="p"/>
                            </m:rPr>
                            <a:rPr lang="el-GR" altLang="en-US" b="0" i="1" smtClean="0">
                              <a:latin typeface="Cambria Math"/>
                              <a:ea typeface="Cambria Math"/>
                              <a:cs typeface="Arial" charset="0"/>
                            </a:rPr>
                            <m:t>Ω</m:t>
                          </m:r>
                        </m:den>
                      </m:f>
                      <m:r>
                        <a:rPr lang="en-GB" altLang="en-US" i="1">
                          <a:latin typeface="Cambria Math"/>
                          <a:cs typeface="Arial" charset="0"/>
                        </a:rPr>
                        <m:t>+</m:t>
                      </m:r>
                      <m:f>
                        <m:fPr>
                          <m:ctrlPr>
                            <a:rPr lang="en-GB" altLang="en-US" i="1">
                              <a:latin typeface="Cambria Math" panose="02040503050406030204" pitchFamily="18" charset="0"/>
                              <a:cs typeface="Arial" charset="0"/>
                            </a:rPr>
                          </m:ctrlPr>
                        </m:fPr>
                        <m:num>
                          <m:r>
                            <a:rPr lang="en-GB" altLang="en-US" i="1">
                              <a:latin typeface="Cambria Math"/>
                              <a:cs typeface="Arial" charset="0"/>
                            </a:rPr>
                            <m:t>1</m:t>
                          </m:r>
                        </m:num>
                        <m:den>
                          <m:r>
                            <a:rPr lang="en-GB" altLang="en-US" b="0" i="1" smtClean="0">
                              <a:latin typeface="Cambria Math"/>
                              <a:cs typeface="Arial" charset="0"/>
                            </a:rPr>
                            <m:t>18 </m:t>
                          </m:r>
                          <m:r>
                            <m:rPr>
                              <m:sty m:val="p"/>
                            </m:rPr>
                            <a:rPr lang="el-GR" altLang="en-US" b="0" i="1" smtClean="0">
                              <a:latin typeface="Cambria Math"/>
                              <a:ea typeface="Cambria Math"/>
                              <a:cs typeface="Arial" charset="0"/>
                            </a:rPr>
                            <m:t>Ω</m:t>
                          </m:r>
                        </m:den>
                      </m:f>
                    </m:oMath>
                  </m:oMathPara>
                </a14:m>
                <a:endParaRPr lang="en-GB" dirty="0"/>
              </a:p>
              <a:p>
                <a:pPr marL="0" indent="0">
                  <a:buNone/>
                </a:pPr>
                <a14:m>
                  <m:oMathPara xmlns:m="http://schemas.openxmlformats.org/officeDocument/2006/math">
                    <m:oMathParaPr>
                      <m:jc m:val="centerGroup"/>
                    </m:oMathParaPr>
                    <m:oMath xmlns:m="http://schemas.openxmlformats.org/officeDocument/2006/math">
                      <m:f>
                        <m:fPr>
                          <m:ctrlPr>
                            <a:rPr lang="en-GB" i="1" smtClean="0">
                              <a:latin typeface="Cambria Math" panose="02040503050406030204" pitchFamily="18" charset="0"/>
                            </a:rPr>
                          </m:ctrlPr>
                        </m:fPr>
                        <m:num>
                          <m:r>
                            <a:rPr lang="en-GB" b="0" i="1" smtClean="0">
                              <a:latin typeface="Cambria Math"/>
                            </a:rPr>
                            <m:t>1</m:t>
                          </m:r>
                        </m:num>
                        <m:den>
                          <m:sSub>
                            <m:sSubPr>
                              <m:ctrlPr>
                                <a:rPr lang="en-GB" i="1" smtClean="0">
                                  <a:latin typeface="Cambria Math" panose="02040503050406030204" pitchFamily="18" charset="0"/>
                                </a:rPr>
                              </m:ctrlPr>
                            </m:sSubPr>
                            <m:e>
                              <m:r>
                                <a:rPr lang="en-GB" b="0" i="1" smtClean="0">
                                  <a:latin typeface="Cambria Math"/>
                                </a:rPr>
                                <m:t>𝑅</m:t>
                              </m:r>
                            </m:e>
                            <m:sub>
                              <m:r>
                                <a:rPr lang="en-GB" b="0" i="1" smtClean="0">
                                  <a:latin typeface="Cambria Math"/>
                                </a:rPr>
                                <m:t>𝑇</m:t>
                              </m:r>
                            </m:sub>
                          </m:sSub>
                        </m:den>
                      </m:f>
                      <m:r>
                        <a:rPr lang="en-GB" b="0" i="1" smtClean="0">
                          <a:latin typeface="Cambria Math"/>
                        </a:rPr>
                        <m:t>=</m:t>
                      </m:r>
                      <m:f>
                        <m:fPr>
                          <m:ctrlPr>
                            <a:rPr lang="en-GB" b="0" i="1" smtClean="0">
                              <a:latin typeface="Cambria Math" panose="02040503050406030204" pitchFamily="18" charset="0"/>
                            </a:rPr>
                          </m:ctrlPr>
                        </m:fPr>
                        <m:num>
                          <m:r>
                            <a:rPr lang="en-GB" b="0" i="1" smtClean="0">
                              <a:latin typeface="Cambria Math"/>
                            </a:rPr>
                            <m:t>1</m:t>
                          </m:r>
                        </m:num>
                        <m:den>
                          <m:r>
                            <a:rPr lang="en-GB" b="0" i="1" smtClean="0">
                              <a:latin typeface="Cambria Math"/>
                            </a:rPr>
                            <m:t>3</m:t>
                          </m:r>
                        </m:den>
                      </m:f>
                    </m:oMath>
                  </m:oMathPara>
                </a14:m>
                <a:endParaRPr lang="en-GB"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457200" y="1600201"/>
                <a:ext cx="5083912" cy="3917032"/>
              </a:xfrm>
              <a:blipFill rotWithShape="1">
                <a:blip r:embed="rId3"/>
                <a:stretch>
                  <a:fillRect l="-2398" t="-2025"/>
                </a:stretch>
              </a:blipFill>
            </p:spPr>
            <p:txBody>
              <a:bodyPr/>
              <a:lstStyle/>
              <a:p>
                <a:r>
                  <a:rPr lang="en-GB">
                    <a:noFill/>
                  </a:rPr>
                  <a:t> </a:t>
                </a:r>
              </a:p>
            </p:txBody>
          </p:sp>
        </mc:Fallback>
      </mc:AlternateContent>
      <p:grpSp>
        <p:nvGrpSpPr>
          <p:cNvPr id="4" name="Group 68"/>
          <p:cNvGrpSpPr>
            <a:grpSpLocks/>
          </p:cNvGrpSpPr>
          <p:nvPr/>
        </p:nvGrpSpPr>
        <p:grpSpPr bwMode="auto">
          <a:xfrm>
            <a:off x="5395516" y="2152498"/>
            <a:ext cx="3489325" cy="2705100"/>
            <a:chOff x="5106310" y="2101619"/>
            <a:chExt cx="3489960" cy="2705100"/>
          </a:xfrm>
        </p:grpSpPr>
        <p:sp>
          <p:nvSpPr>
            <p:cNvPr id="5" name="Rectangle 16"/>
            <p:cNvSpPr>
              <a:spLocks noChangeArrowheads="1"/>
            </p:cNvSpPr>
            <p:nvPr/>
          </p:nvSpPr>
          <p:spPr bwMode="auto">
            <a:xfrm>
              <a:off x="5106310" y="2101619"/>
              <a:ext cx="3489960" cy="2705100"/>
            </a:xfrm>
            <a:prstGeom prst="rect">
              <a:avLst/>
            </a:prstGeom>
            <a:solidFill>
              <a:schemeClr val="bg1"/>
            </a:solidFill>
            <a:ln w="12700">
              <a:noFill/>
              <a:miter lim="800000"/>
              <a:headEnd/>
              <a:tailEnd/>
            </a:ln>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6" name="Rectangle 10"/>
            <p:cNvSpPr>
              <a:spLocks noChangeArrowheads="1"/>
            </p:cNvSpPr>
            <p:nvPr/>
          </p:nvSpPr>
          <p:spPr bwMode="auto">
            <a:xfrm rot="-5400000">
              <a:off x="5771859" y="2892259"/>
              <a:ext cx="2163848" cy="1135480"/>
            </a:xfrm>
            <a:prstGeom prst="rect">
              <a:avLst/>
            </a:prstGeom>
            <a:solidFill>
              <a:schemeClr val="bg1"/>
            </a:solidFill>
            <a:ln w="28575">
              <a:solidFill>
                <a:schemeClr val="tx1"/>
              </a:solidFill>
              <a:miter lim="800000"/>
              <a:headEnd/>
              <a:tailEnd/>
            </a:ln>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7" name="Rectangle 10"/>
            <p:cNvSpPr>
              <a:spLocks noChangeArrowheads="1"/>
            </p:cNvSpPr>
            <p:nvPr/>
          </p:nvSpPr>
          <p:spPr bwMode="auto">
            <a:xfrm rot="-5400000">
              <a:off x="5008258" y="2965114"/>
              <a:ext cx="2163037" cy="988088"/>
            </a:xfrm>
            <a:prstGeom prst="rect">
              <a:avLst/>
            </a:prstGeom>
            <a:solidFill>
              <a:schemeClr val="bg1"/>
            </a:solidFill>
            <a:ln w="28575">
              <a:solidFill>
                <a:schemeClr val="tx1"/>
              </a:solidFill>
              <a:miter lim="800000"/>
              <a:headEnd/>
              <a:tailEnd/>
            </a:ln>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8" name="Rectangle 38"/>
            <p:cNvSpPr>
              <a:spLocks noChangeArrowheads="1"/>
            </p:cNvSpPr>
            <p:nvPr/>
          </p:nvSpPr>
          <p:spPr bwMode="auto">
            <a:xfrm rot="-5400000">
              <a:off x="5650874" y="2679738"/>
              <a:ext cx="313377" cy="171901"/>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9" name="Oval 36"/>
            <p:cNvSpPr>
              <a:spLocks noChangeArrowheads="1"/>
            </p:cNvSpPr>
            <p:nvPr/>
          </p:nvSpPr>
          <p:spPr bwMode="auto">
            <a:xfrm rot="-5400000">
              <a:off x="6539946" y="4495236"/>
              <a:ext cx="86400" cy="85273"/>
            </a:xfrm>
            <a:prstGeom prst="ellipse">
              <a:avLst/>
            </a:prstGeom>
            <a:solidFill>
              <a:schemeClr val="tx1"/>
            </a:solidFill>
            <a:ln w="9525">
              <a:solidFill>
                <a:schemeClr val="tx1"/>
              </a:solidFill>
              <a:round/>
              <a:headEnd/>
              <a:tailEnd/>
            </a:ln>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10" name="Rectangle 10"/>
            <p:cNvSpPr>
              <a:spLocks noChangeArrowheads="1"/>
            </p:cNvSpPr>
            <p:nvPr/>
          </p:nvSpPr>
          <p:spPr bwMode="auto">
            <a:xfrm rot="-5400000">
              <a:off x="6772991" y="3031066"/>
              <a:ext cx="2159391" cy="862327"/>
            </a:xfrm>
            <a:prstGeom prst="rect">
              <a:avLst/>
            </a:prstGeom>
            <a:solidFill>
              <a:schemeClr val="bg1"/>
            </a:solidFill>
            <a:ln w="28575">
              <a:solidFill>
                <a:schemeClr val="tx1"/>
              </a:solidFill>
              <a:miter lim="800000"/>
              <a:headEnd/>
              <a:tailEnd/>
            </a:ln>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11" name="Oval 37"/>
            <p:cNvSpPr>
              <a:spLocks noChangeArrowheads="1"/>
            </p:cNvSpPr>
            <p:nvPr/>
          </p:nvSpPr>
          <p:spPr bwMode="auto">
            <a:xfrm rot="-5400000">
              <a:off x="6539946" y="2333423"/>
              <a:ext cx="86400" cy="85273"/>
            </a:xfrm>
            <a:prstGeom prst="ellipse">
              <a:avLst/>
            </a:prstGeom>
            <a:solidFill>
              <a:schemeClr val="tx1"/>
            </a:solidFill>
            <a:ln w="9525">
              <a:solidFill>
                <a:schemeClr val="tx1"/>
              </a:solidFill>
              <a:round/>
              <a:headEnd/>
              <a:tailEnd/>
            </a:ln>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12" name="Rectangle 33"/>
            <p:cNvSpPr>
              <a:spLocks noChangeArrowheads="1"/>
            </p:cNvSpPr>
            <p:nvPr/>
          </p:nvSpPr>
          <p:spPr bwMode="auto">
            <a:xfrm rot="-5400000">
              <a:off x="5532142" y="3227473"/>
              <a:ext cx="128533" cy="480509"/>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13" name="Line 29"/>
            <p:cNvSpPr>
              <a:spLocks noChangeShapeType="1"/>
            </p:cNvSpPr>
            <p:nvPr/>
          </p:nvSpPr>
          <p:spPr bwMode="auto">
            <a:xfrm rot="10800000" flipH="1">
              <a:off x="5251932" y="3413254"/>
              <a:ext cx="711965"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4" name="Line 30"/>
            <p:cNvSpPr>
              <a:spLocks noChangeShapeType="1"/>
            </p:cNvSpPr>
            <p:nvPr/>
          </p:nvSpPr>
          <p:spPr bwMode="auto">
            <a:xfrm rot="10800000" flipH="1">
              <a:off x="5433307" y="3541787"/>
              <a:ext cx="349215" cy="0"/>
            </a:xfrm>
            <a:prstGeom prst="line">
              <a:avLst/>
            </a:prstGeom>
            <a:noFill/>
            <a:ln w="28575">
              <a:solidFill>
                <a:schemeClr val="tx1"/>
              </a:solidFill>
              <a:round/>
              <a:headEnd/>
              <a:tailEnd/>
            </a:ln>
            <a:extLst>
              <a:ext uri="{909E8E84-426E-40DD-AFC4-6F175D3DCCD1}">
                <a14:hiddenFill xmlns:a14="http://schemas.microsoft.com/office/drawing/2010/main">
                  <a:noFill/>
                </a14:hiddenFill>
              </a:ext>
            </a:extLst>
          </p:spPr>
          <p:txBody>
            <a:bodyPr/>
            <a:lstStyle/>
            <a:p>
              <a:endParaRPr lang="en-GB"/>
            </a:p>
          </p:txBody>
        </p:sp>
        <p:sp>
          <p:nvSpPr>
            <p:cNvPr id="15" name="Oval 37"/>
            <p:cNvSpPr>
              <a:spLocks noChangeArrowheads="1"/>
            </p:cNvSpPr>
            <p:nvPr/>
          </p:nvSpPr>
          <p:spPr bwMode="auto">
            <a:xfrm rot="-5400000">
              <a:off x="7380832" y="2334646"/>
              <a:ext cx="86400" cy="85274"/>
            </a:xfrm>
            <a:prstGeom prst="ellipse">
              <a:avLst/>
            </a:prstGeom>
            <a:solidFill>
              <a:schemeClr val="tx1"/>
            </a:solidFill>
            <a:ln w="9525">
              <a:solidFill>
                <a:schemeClr val="tx1"/>
              </a:solidFill>
              <a:round/>
              <a:headEnd/>
              <a:tailEnd/>
            </a:ln>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16" name="Oval 37"/>
            <p:cNvSpPr>
              <a:spLocks noChangeArrowheads="1"/>
            </p:cNvSpPr>
            <p:nvPr/>
          </p:nvSpPr>
          <p:spPr bwMode="auto">
            <a:xfrm rot="-5400000">
              <a:off x="7378452" y="4497685"/>
              <a:ext cx="86400" cy="85274"/>
            </a:xfrm>
            <a:prstGeom prst="ellipse">
              <a:avLst/>
            </a:prstGeom>
            <a:solidFill>
              <a:schemeClr val="tx1"/>
            </a:solidFill>
            <a:ln w="9525">
              <a:solidFill>
                <a:schemeClr val="tx1"/>
              </a:solidFill>
              <a:round/>
              <a:headEnd/>
              <a:tailEnd/>
            </a:ln>
          </p:spPr>
          <p:txBody>
            <a:bodyPr wrap="none" anchor="ct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endParaRPr lang="en-US" altLang="en-US"/>
            </a:p>
          </p:txBody>
        </p:sp>
        <p:sp>
          <p:nvSpPr>
            <p:cNvPr id="17" name="Rectangle 16"/>
            <p:cNvSpPr/>
            <p:nvPr/>
          </p:nvSpPr>
          <p:spPr bwMode="auto">
            <a:xfrm rot="16200000">
              <a:off x="6317841" y="3335086"/>
              <a:ext cx="538163" cy="233404"/>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18" name="Rectangle 17"/>
            <p:cNvSpPr/>
            <p:nvPr/>
          </p:nvSpPr>
          <p:spPr bwMode="auto">
            <a:xfrm rot="16200000">
              <a:off x="7153813" y="3335879"/>
              <a:ext cx="538163" cy="23181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19" name="Rectangle 18"/>
            <p:cNvSpPr/>
            <p:nvPr/>
          </p:nvSpPr>
          <p:spPr bwMode="auto">
            <a:xfrm rot="16200000">
              <a:off x="8014394" y="3335879"/>
              <a:ext cx="538163" cy="231817"/>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0" name="TextBox 31"/>
            <p:cNvSpPr txBox="1">
              <a:spLocks noChangeArrowheads="1"/>
            </p:cNvSpPr>
            <p:nvPr/>
          </p:nvSpPr>
          <p:spPr bwMode="auto">
            <a:xfrm>
              <a:off x="6061513" y="3229128"/>
              <a:ext cx="549039"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ltLang="en-US" sz="1200" i="1"/>
                <a:t>R</a:t>
              </a:r>
              <a:r>
                <a:rPr lang="en-GB" altLang="en-US" sz="1200" baseline="-25000"/>
                <a:t>1</a:t>
              </a:r>
              <a:r>
                <a:rPr lang="en-GB" altLang="en-US" sz="1200" i="1" baseline="-25000"/>
                <a:t>   </a:t>
              </a:r>
            </a:p>
            <a:p>
              <a:pPr eaLnBrk="1" hangingPunct="1"/>
              <a:r>
                <a:rPr lang="en-GB" altLang="en-US" sz="1200"/>
                <a:t>6</a:t>
              </a:r>
              <a:r>
                <a:rPr lang="el-GR" altLang="en-US" sz="1200">
                  <a:cs typeface="Arial" charset="0"/>
                </a:rPr>
                <a:t> Ω</a:t>
              </a:r>
              <a:endParaRPr lang="en-GB" altLang="en-US" sz="1200" baseline="-25000"/>
            </a:p>
          </p:txBody>
        </p:sp>
        <p:sp>
          <p:nvSpPr>
            <p:cNvPr id="21" name="TextBox 31"/>
            <p:cNvSpPr txBox="1">
              <a:spLocks noChangeArrowheads="1"/>
            </p:cNvSpPr>
            <p:nvPr/>
          </p:nvSpPr>
          <p:spPr bwMode="auto">
            <a:xfrm>
              <a:off x="6861332" y="3229128"/>
              <a:ext cx="552568"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ltLang="en-US" sz="1200" i="1"/>
                <a:t>R</a:t>
              </a:r>
              <a:r>
                <a:rPr lang="en-GB" altLang="en-US" sz="1200" baseline="-25000"/>
                <a:t>2</a:t>
              </a:r>
              <a:r>
                <a:rPr lang="en-GB" altLang="en-US" sz="1200" i="1" baseline="-25000"/>
                <a:t>  </a:t>
              </a:r>
            </a:p>
            <a:p>
              <a:pPr eaLnBrk="1" hangingPunct="1"/>
              <a:r>
                <a:rPr lang="en-GB" altLang="en-US" sz="1200" i="1" baseline="-25000"/>
                <a:t> </a:t>
              </a:r>
              <a:r>
                <a:rPr lang="en-GB" altLang="en-US" sz="1200"/>
                <a:t>9</a:t>
              </a:r>
              <a:r>
                <a:rPr lang="el-GR" altLang="en-US" sz="1200">
                  <a:cs typeface="Arial" charset="0"/>
                </a:rPr>
                <a:t> Ω</a:t>
              </a:r>
              <a:endParaRPr lang="en-GB" altLang="en-US" sz="1200" baseline="-25000"/>
            </a:p>
          </p:txBody>
        </p:sp>
        <p:sp>
          <p:nvSpPr>
            <p:cNvPr id="22" name="TextBox 31"/>
            <p:cNvSpPr txBox="1">
              <a:spLocks noChangeArrowheads="1"/>
            </p:cNvSpPr>
            <p:nvPr/>
          </p:nvSpPr>
          <p:spPr bwMode="auto">
            <a:xfrm>
              <a:off x="7665048" y="3229128"/>
              <a:ext cx="66285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charset="0"/>
                </a:defRPr>
              </a:lvl1pPr>
              <a:lvl2pPr marL="742950" indent="-285750">
                <a:defRPr>
                  <a:solidFill>
                    <a:schemeClr val="tx1"/>
                  </a:solidFill>
                  <a:latin typeface="Arial" charset="0"/>
                </a:defRPr>
              </a:lvl2pPr>
              <a:lvl3pPr marL="1143000" indent="-228600">
                <a:defRPr>
                  <a:solidFill>
                    <a:schemeClr val="tx1"/>
                  </a:solidFill>
                  <a:latin typeface="Arial" charset="0"/>
                </a:defRPr>
              </a:lvl3pPr>
              <a:lvl4pPr marL="1600200" indent="-228600">
                <a:defRPr>
                  <a:solidFill>
                    <a:schemeClr val="tx1"/>
                  </a:solidFill>
                  <a:latin typeface="Arial" charset="0"/>
                </a:defRPr>
              </a:lvl4pPr>
              <a:lvl5pPr marL="2057400" indent="-22860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GB" altLang="en-US" sz="1200" i="1"/>
                <a:t>R</a:t>
              </a:r>
              <a:r>
                <a:rPr lang="en-GB" altLang="en-US" sz="1200" baseline="-25000"/>
                <a:t>3</a:t>
              </a:r>
              <a:r>
                <a:rPr lang="en-GB" altLang="en-US" sz="1200" i="1" baseline="-25000"/>
                <a:t>   </a:t>
              </a:r>
            </a:p>
            <a:p>
              <a:pPr eaLnBrk="1" hangingPunct="1"/>
              <a:r>
                <a:rPr lang="en-GB" altLang="en-US" sz="1200"/>
                <a:t>18</a:t>
              </a:r>
              <a:r>
                <a:rPr lang="el-GR" altLang="en-US" sz="1200">
                  <a:cs typeface="Arial" charset="0"/>
                </a:rPr>
                <a:t> Ω</a:t>
              </a:r>
              <a:endParaRPr lang="en-GB" altLang="en-US" sz="1200" baseline="-25000"/>
            </a:p>
          </p:txBody>
        </p:sp>
      </p:grpSp>
    </p:spTree>
    <p:extLst>
      <p:ext uri="{BB962C8B-B14F-4D97-AF65-F5344CB8AC3E}">
        <p14:creationId xmlns:p14="http://schemas.microsoft.com/office/powerpoint/2010/main" val="1422973554"/>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Points to note.</a:t>
            </a:r>
            <a:endParaRPr lang="en-GB" dirty="0"/>
          </a:p>
        </p:txBody>
      </p:sp>
      <p:sp>
        <p:nvSpPr>
          <p:cNvPr id="2" name="Slide Number Placeholder 1"/>
          <p:cNvSpPr>
            <a:spLocks noGrp="1"/>
          </p:cNvSpPr>
          <p:nvPr>
            <p:ph type="sldNum" sz="quarter" idx="12"/>
          </p:nvPr>
        </p:nvSpPr>
        <p:spPr/>
        <p:txBody>
          <a:bodyPr/>
          <a:lstStyle/>
          <a:p>
            <a:pPr>
              <a:defRPr/>
            </a:pPr>
            <a:fld id="{305F7DC4-9498-48AC-A293-F396E4024FB2}" type="slidenum">
              <a:rPr lang="en-US" smtClean="0"/>
              <a:pPr>
                <a:defRPr/>
              </a:pPr>
              <a:t>47</a:t>
            </a:fld>
            <a:endParaRPr lang="en-US"/>
          </a:p>
        </p:txBody>
      </p:sp>
      <p:sp>
        <p:nvSpPr>
          <p:cNvPr id="3" name="TextBox 2"/>
          <p:cNvSpPr txBox="1"/>
          <p:nvPr/>
        </p:nvSpPr>
        <p:spPr>
          <a:xfrm>
            <a:off x="1259632" y="2132856"/>
            <a:ext cx="6819900" cy="3046988"/>
          </a:xfrm>
          <a:prstGeom prst="rect">
            <a:avLst/>
          </a:prstGeom>
          <a:noFill/>
        </p:spPr>
        <p:txBody>
          <a:bodyPr wrap="square" rtlCol="0">
            <a:spAutoFit/>
          </a:bodyPr>
          <a:lstStyle/>
          <a:p>
            <a:r>
              <a:rPr lang="en-GB" b="1" dirty="0" smtClean="0"/>
              <a:t>NOTE: If we have </a:t>
            </a:r>
            <a:r>
              <a:rPr lang="en-GB" b="1" dirty="0" smtClean="0">
                <a:solidFill>
                  <a:srgbClr val="FF0000"/>
                </a:solidFill>
                <a:effectLst>
                  <a:outerShdw blurRad="38100" dist="38100" dir="2700000" algn="tl">
                    <a:srgbClr val="000000">
                      <a:alpha val="43137"/>
                    </a:srgbClr>
                  </a:outerShdw>
                </a:effectLst>
              </a:rPr>
              <a:t>only two resistors </a:t>
            </a:r>
            <a:r>
              <a:rPr lang="en-GB" b="1" dirty="0" smtClean="0"/>
              <a:t>are in parallel we can also say:</a:t>
            </a:r>
          </a:p>
          <a:p>
            <a:endParaRPr lang="en-GB" b="1" dirty="0" smtClean="0"/>
          </a:p>
          <a:p>
            <a:r>
              <a:rPr lang="en-GB" b="1" dirty="0" smtClean="0"/>
              <a:t>R</a:t>
            </a:r>
            <a:r>
              <a:rPr lang="en-GB" b="1" baseline="-25000" dirty="0" smtClean="0"/>
              <a:t>T</a:t>
            </a:r>
            <a:r>
              <a:rPr lang="en-GB" b="1" dirty="0" smtClean="0"/>
              <a:t> = </a:t>
            </a:r>
            <a:r>
              <a:rPr lang="en-GB" b="1" u="sng" dirty="0" smtClean="0"/>
              <a:t>PRODUCT </a:t>
            </a:r>
            <a:r>
              <a:rPr lang="en-GB" b="1" dirty="0" smtClean="0"/>
              <a:t> = </a:t>
            </a:r>
            <a:r>
              <a:rPr lang="en-GB" b="1" u="sng" dirty="0" smtClean="0"/>
              <a:t>R1 x R2</a:t>
            </a:r>
          </a:p>
          <a:p>
            <a:r>
              <a:rPr lang="en-GB" b="1" dirty="0" smtClean="0"/>
              <a:t>            SUM           R1 + R2</a:t>
            </a:r>
          </a:p>
          <a:p>
            <a:endParaRPr lang="en-GB" b="1" dirty="0" smtClean="0"/>
          </a:p>
          <a:p>
            <a:r>
              <a:rPr lang="en-GB" b="1" dirty="0" smtClean="0"/>
              <a:t>Also, if we have N </a:t>
            </a:r>
            <a:r>
              <a:rPr lang="en-GB" b="1" dirty="0" smtClean="0">
                <a:solidFill>
                  <a:srgbClr val="FF0000"/>
                </a:solidFill>
                <a:effectLst>
                  <a:outerShdw blurRad="38100" dist="38100" dir="2700000" algn="tl">
                    <a:srgbClr val="000000">
                      <a:alpha val="43137"/>
                    </a:srgbClr>
                  </a:outerShdw>
                </a:effectLst>
              </a:rPr>
              <a:t>identical</a:t>
            </a:r>
            <a:r>
              <a:rPr lang="en-GB" b="1" dirty="0" smtClean="0"/>
              <a:t> resistors of value “R” in parallel then net effective resistance R</a:t>
            </a:r>
            <a:r>
              <a:rPr lang="en-GB" b="1" baseline="-25000" dirty="0" smtClean="0"/>
              <a:t>T</a:t>
            </a:r>
            <a:r>
              <a:rPr lang="en-GB" b="1" dirty="0" smtClean="0"/>
              <a:t> =  </a:t>
            </a:r>
            <a:r>
              <a:rPr lang="en-GB" b="1" u="sng" dirty="0" smtClean="0"/>
              <a:t>R</a:t>
            </a:r>
            <a:r>
              <a:rPr lang="en-GB" b="1" dirty="0" smtClean="0"/>
              <a:t> </a:t>
            </a:r>
          </a:p>
          <a:p>
            <a:r>
              <a:rPr lang="en-GB" b="1" baseline="-25000" dirty="0" smtClean="0"/>
              <a:t>                                                                                       </a:t>
            </a:r>
            <a:r>
              <a:rPr lang="en-GB" b="1" dirty="0" smtClean="0"/>
              <a:t>N</a:t>
            </a:r>
          </a:p>
          <a:p>
            <a:r>
              <a:rPr lang="en-GB" b="1" u="sng" dirty="0" smtClean="0"/>
              <a:t>            </a:t>
            </a:r>
          </a:p>
          <a:p>
            <a:endParaRPr lang="en-GB" b="1" baseline="-25000" dirty="0"/>
          </a:p>
        </p:txBody>
      </p:sp>
    </p:spTree>
    <p:extLst>
      <p:ext uri="{BB962C8B-B14F-4D97-AF65-F5344CB8AC3E}">
        <p14:creationId xmlns:p14="http://schemas.microsoft.com/office/powerpoint/2010/main" val="428141506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Slide Number Placeholder 5"/>
          <p:cNvSpPr>
            <a:spLocks noGrp="1"/>
          </p:cNvSpPr>
          <p:nvPr>
            <p:ph type="sldNum" sz="quarter" idx="12"/>
          </p:nvPr>
        </p:nvSpPr>
        <p:spPr>
          <a:noFill/>
        </p:spPr>
        <p:txBody>
          <a:bodyPr/>
          <a:lstStyle/>
          <a:p>
            <a:fld id="{A7829979-7C4A-41E3-8D43-262450E61C95}" type="slidenum">
              <a:rPr lang="en-US"/>
              <a:pPr/>
              <a:t>48</a:t>
            </a:fld>
            <a:endParaRPr lang="en-US"/>
          </a:p>
        </p:txBody>
      </p:sp>
      <p:sp>
        <p:nvSpPr>
          <p:cNvPr id="2" name="Rectangle 2"/>
          <p:cNvSpPr>
            <a:spLocks noGrp="1" noChangeArrowheads="1"/>
          </p:cNvSpPr>
          <p:nvPr>
            <p:ph type="title"/>
          </p:nvPr>
        </p:nvSpPr>
        <p:spPr>
          <a:xfrm>
            <a:off x="544513" y="3071813"/>
            <a:ext cx="8229600" cy="723900"/>
          </a:xfrm>
        </p:spPr>
        <p:txBody>
          <a:bodyPr>
            <a:normAutofit fontScale="90000"/>
          </a:bodyPr>
          <a:lstStyle/>
          <a:p>
            <a:pPr eaLnBrk="1" hangingPunct="1">
              <a:defRPr/>
            </a:pPr>
            <a:r>
              <a:rPr lang="en-GB" sz="2000" smtClean="0">
                <a:solidFill>
                  <a:srgbClr val="0000FF"/>
                </a:solidFill>
              </a:rPr>
              <a:t/>
            </a:r>
            <a:br>
              <a:rPr lang="en-GB" sz="2000" smtClean="0">
                <a:solidFill>
                  <a:srgbClr val="0000FF"/>
                </a:solidFill>
              </a:rPr>
            </a:br>
            <a:r>
              <a:rPr lang="en-GB" sz="2000" smtClean="0">
                <a:solidFill>
                  <a:srgbClr val="0000FF"/>
                </a:solidFill>
              </a:rPr>
              <a:t/>
            </a:r>
            <a:br>
              <a:rPr lang="en-GB" sz="2000" smtClean="0">
                <a:solidFill>
                  <a:srgbClr val="0000FF"/>
                </a:solidFill>
              </a:rPr>
            </a:br>
            <a:r>
              <a:rPr lang="en-GB" sz="2000" smtClean="0">
                <a:solidFill>
                  <a:srgbClr val="0000FF"/>
                </a:solidFill>
              </a:rPr>
              <a:t/>
            </a:r>
            <a:br>
              <a:rPr lang="en-GB" sz="2000" smtClean="0">
                <a:solidFill>
                  <a:srgbClr val="0000FF"/>
                </a:solidFill>
              </a:rPr>
            </a:br>
            <a:endParaRPr lang="en-US" sz="2000" smtClean="0">
              <a:solidFill>
                <a:srgbClr val="0000FF"/>
              </a:solidFill>
            </a:endParaRPr>
          </a:p>
        </p:txBody>
      </p:sp>
      <p:sp>
        <p:nvSpPr>
          <p:cNvPr id="5123" name="Rectangle 3"/>
          <p:cNvSpPr>
            <a:spLocks noGrp="1" noChangeArrowheads="1"/>
          </p:cNvSpPr>
          <p:nvPr>
            <p:ph type="body" idx="1"/>
          </p:nvPr>
        </p:nvSpPr>
        <p:spPr>
          <a:xfrm>
            <a:off x="534988" y="398463"/>
            <a:ext cx="8208962" cy="2310457"/>
          </a:xfrm>
        </p:spPr>
        <p:txBody>
          <a:bodyPr/>
          <a:lstStyle/>
          <a:p>
            <a:pPr marL="0" indent="0" eaLnBrk="1" hangingPunct="1">
              <a:buNone/>
              <a:defRPr/>
            </a:pPr>
            <a:r>
              <a:rPr lang="en-GB" sz="2000" dirty="0" smtClean="0"/>
              <a:t>For parallel connected resistors the following criteria must be true:</a:t>
            </a:r>
          </a:p>
          <a:p>
            <a:pPr marL="609600" indent="-609600" eaLnBrk="1" hangingPunct="1">
              <a:defRPr/>
            </a:pPr>
            <a:endParaRPr lang="en-GB" sz="2000" dirty="0" smtClean="0"/>
          </a:p>
          <a:p>
            <a:pPr marL="1047750" lvl="1" indent="-857250" eaLnBrk="1" hangingPunct="1">
              <a:buFontTx/>
              <a:buAutoNum type="arabicParenR"/>
              <a:defRPr/>
            </a:pPr>
            <a:r>
              <a:rPr lang="en-GB" sz="1800" b="1" dirty="0" smtClean="0">
                <a:solidFill>
                  <a:srgbClr val="FF3300"/>
                </a:solidFill>
                <a:effectLst>
                  <a:outerShdw blurRad="38100" dist="38100" dir="2700000" algn="tl">
                    <a:srgbClr val="C0C0C0"/>
                  </a:outerShdw>
                </a:effectLst>
              </a:rPr>
              <a:t>There must be two common points of contact between the resistors,</a:t>
            </a:r>
          </a:p>
          <a:p>
            <a:pPr marL="1047750" lvl="1" indent="-857250" eaLnBrk="1" hangingPunct="1">
              <a:buFontTx/>
              <a:buAutoNum type="arabicParenR"/>
              <a:defRPr/>
            </a:pPr>
            <a:endParaRPr lang="en-GB" sz="1800" b="1" dirty="0" smtClean="0">
              <a:solidFill>
                <a:srgbClr val="FF3300"/>
              </a:solidFill>
              <a:effectLst>
                <a:outerShdw blurRad="38100" dist="38100" dir="2700000" algn="tl">
                  <a:srgbClr val="C0C0C0"/>
                </a:outerShdw>
              </a:effectLst>
            </a:endParaRPr>
          </a:p>
          <a:p>
            <a:pPr marL="1047750" lvl="1" indent="-857250" eaLnBrk="1" hangingPunct="1">
              <a:buFontTx/>
              <a:buAutoNum type="arabicParenR"/>
              <a:defRPr/>
            </a:pPr>
            <a:r>
              <a:rPr lang="en-GB" sz="1800" b="1" dirty="0" smtClean="0">
                <a:solidFill>
                  <a:srgbClr val="FF3300"/>
                </a:solidFill>
                <a:effectLst>
                  <a:outerShdw blurRad="38100" dist="38100" dir="2700000" algn="tl">
                    <a:srgbClr val="C0C0C0"/>
                  </a:outerShdw>
                </a:effectLst>
              </a:rPr>
              <a:t>The same voltage must be across all resistors that are in parallel. 	</a:t>
            </a:r>
            <a:endParaRPr lang="en-US" sz="1800" b="1" dirty="0" smtClean="0">
              <a:solidFill>
                <a:srgbClr val="FF3300"/>
              </a:solidFill>
              <a:effectLst>
                <a:outerShdw blurRad="38100" dist="38100" dir="2700000" algn="tl">
                  <a:srgbClr val="C0C0C0"/>
                </a:outerShdw>
              </a:effectLst>
            </a:endParaRPr>
          </a:p>
        </p:txBody>
      </p:sp>
      <p:sp>
        <p:nvSpPr>
          <p:cNvPr id="5125" name="Rectangle 5"/>
          <p:cNvSpPr>
            <a:spLocks noChangeArrowheads="1"/>
          </p:cNvSpPr>
          <p:nvPr/>
        </p:nvSpPr>
        <p:spPr bwMode="auto">
          <a:xfrm>
            <a:off x="827584" y="2708920"/>
            <a:ext cx="7283450" cy="3140075"/>
          </a:xfrm>
          <a:prstGeom prst="rect">
            <a:avLst/>
          </a:prstGeom>
          <a:noFill/>
          <a:ln w="9525">
            <a:noFill/>
            <a:miter lim="800000"/>
            <a:headEnd/>
            <a:tailEnd/>
          </a:ln>
          <a:effectLst/>
        </p:spPr>
        <p:txBody>
          <a:bodyPr>
            <a:spAutoFit/>
          </a:bodyPr>
          <a:lstStyle/>
          <a:p>
            <a:pPr algn="ctr">
              <a:defRPr/>
            </a:pPr>
            <a:r>
              <a:rPr lang="en-GB" sz="2000" b="1" dirty="0">
                <a:solidFill>
                  <a:srgbClr val="0000FF"/>
                </a:solidFill>
                <a:effectLst>
                  <a:outerShdw blurRad="38100" dist="38100" dir="2700000" algn="tl">
                    <a:srgbClr val="C0C0C0"/>
                  </a:outerShdw>
                </a:effectLst>
                <a:latin typeface="Arial Rounded MT Bold" pitchFamily="34" charset="0"/>
              </a:rPr>
              <a:t>Points to note:</a:t>
            </a:r>
            <a:br>
              <a:rPr lang="en-GB" sz="2000" b="1" dirty="0">
                <a:solidFill>
                  <a:srgbClr val="0000FF"/>
                </a:solidFill>
                <a:effectLst>
                  <a:outerShdw blurRad="38100" dist="38100" dir="2700000" algn="tl">
                    <a:srgbClr val="C0C0C0"/>
                  </a:outerShdw>
                </a:effectLst>
                <a:latin typeface="Arial Rounded MT Bold" pitchFamily="34" charset="0"/>
              </a:rPr>
            </a:br>
            <a:endParaRPr lang="en-GB" sz="2000" b="1" dirty="0">
              <a:solidFill>
                <a:srgbClr val="0000FF"/>
              </a:solidFill>
              <a:effectLst>
                <a:outerShdw blurRad="38100" dist="38100" dir="2700000" algn="tl">
                  <a:srgbClr val="C0C0C0"/>
                </a:outerShdw>
              </a:effectLst>
              <a:latin typeface="Arial Rounded MT Bold" pitchFamily="34" charset="0"/>
            </a:endParaRPr>
          </a:p>
          <a:p>
            <a:pPr>
              <a:defRPr/>
            </a:pPr>
            <a:r>
              <a:rPr lang="en-GB" sz="2000" dirty="0"/>
              <a:t>For series connected resistors: the </a:t>
            </a:r>
            <a:r>
              <a:rPr lang="en-GB" sz="2000" b="1" dirty="0">
                <a:solidFill>
                  <a:srgbClr val="FF3300"/>
                </a:solidFill>
                <a:effectLst>
                  <a:outerShdw blurRad="38100" dist="38100" dir="2700000" algn="tl">
                    <a:srgbClr val="C0C0C0"/>
                  </a:outerShdw>
                </a:effectLst>
              </a:rPr>
              <a:t>current</a:t>
            </a:r>
            <a:r>
              <a:rPr lang="en-GB" sz="2000" dirty="0"/>
              <a:t> is common to all 			            the resistors connected in 			            series.</a:t>
            </a:r>
          </a:p>
          <a:p>
            <a:pPr>
              <a:defRPr/>
            </a:pPr>
            <a:endParaRPr lang="en-GB" sz="2000" dirty="0"/>
          </a:p>
          <a:p>
            <a:pPr>
              <a:defRPr/>
            </a:pPr>
            <a:r>
              <a:rPr lang="en-GB" sz="2000" dirty="0"/>
              <a:t>For parallel connected resistors: the </a:t>
            </a:r>
            <a:r>
              <a:rPr lang="en-GB" sz="2000" b="1" dirty="0">
                <a:solidFill>
                  <a:srgbClr val="FF3300"/>
                </a:solidFill>
                <a:effectLst>
                  <a:outerShdw blurRad="38100" dist="38100" dir="2700000" algn="tl">
                    <a:srgbClr val="C0C0C0"/>
                  </a:outerShdw>
                </a:effectLst>
              </a:rPr>
              <a:t>voltage</a:t>
            </a:r>
            <a:r>
              <a:rPr lang="en-GB" sz="2000" dirty="0"/>
              <a:t> is common to all 				of the resistors connected in 				parallel.</a:t>
            </a:r>
          </a:p>
          <a:p>
            <a:pPr>
              <a:defRPr/>
            </a:pPr>
            <a:endParaRPr lang="en-GB" sz="2000" b="1" dirty="0">
              <a:effectLst>
                <a:outerShdw blurRad="38100" dist="38100" dir="2700000" algn="tl">
                  <a:srgbClr val="C0C0C0"/>
                </a:outerShdw>
              </a:effectLst>
              <a:latin typeface="Arial Rounded MT Bold" pitchFamily="34" charset="0"/>
            </a:endParaRPr>
          </a:p>
        </p:txBody>
      </p:sp>
    </p:spTree>
    <p:extLst>
      <p:ext uri="{BB962C8B-B14F-4D97-AF65-F5344CB8AC3E}">
        <p14:creationId xmlns:p14="http://schemas.microsoft.com/office/powerpoint/2010/main" val="587211574"/>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Capacitors</a:t>
            </a:r>
          </a:p>
        </p:txBody>
      </p:sp>
      <p:sp>
        <p:nvSpPr>
          <p:cNvPr id="3" name="Content Placeholder 2"/>
          <p:cNvSpPr>
            <a:spLocks noGrp="1"/>
          </p:cNvSpPr>
          <p:nvPr>
            <p:ph idx="1"/>
          </p:nvPr>
        </p:nvSpPr>
        <p:spPr>
          <a:xfrm>
            <a:off x="457200" y="1600201"/>
            <a:ext cx="8229600" cy="1972815"/>
          </a:xfrm>
        </p:spPr>
        <p:txBody>
          <a:bodyPr>
            <a:normAutofit fontScale="92500"/>
          </a:bodyPr>
          <a:lstStyle/>
          <a:p>
            <a:pPr lvl="0"/>
            <a:r>
              <a:rPr lang="en-GB" sz="2000" dirty="0"/>
              <a:t>A capacitor is a two terminal electronic device that has the property of </a:t>
            </a:r>
            <a:r>
              <a:rPr lang="en-GB" sz="2000" dirty="0">
                <a:solidFill>
                  <a:srgbClr val="FF0000"/>
                </a:solidFill>
              </a:rPr>
              <a:t>CAPACITANCE</a:t>
            </a:r>
            <a:r>
              <a:rPr lang="en-GB" sz="2000" dirty="0"/>
              <a:t> and is capable of storing electrical energy, a little like a battery. However a battery stores its energy in the form of chemicals. </a:t>
            </a:r>
          </a:p>
          <a:p>
            <a:r>
              <a:rPr lang="en-GB" sz="2000" dirty="0"/>
              <a:t>A capacitor consists of two conductive plates separated by an insulating material called a </a:t>
            </a:r>
            <a:r>
              <a:rPr lang="en-GB" sz="2000" dirty="0">
                <a:solidFill>
                  <a:srgbClr val="FF0000"/>
                </a:solidFill>
              </a:rPr>
              <a:t>DIELECTRIC</a:t>
            </a:r>
            <a:r>
              <a:rPr lang="en-GB" sz="2000" dirty="0"/>
              <a:t>.  The type of dielectric defines the properties of the capacitor.</a:t>
            </a:r>
          </a:p>
        </p:txBody>
      </p:sp>
      <p:grpSp>
        <p:nvGrpSpPr>
          <p:cNvPr id="4" name="Group 2"/>
          <p:cNvGrpSpPr>
            <a:grpSpLocks/>
          </p:cNvGrpSpPr>
          <p:nvPr/>
        </p:nvGrpSpPr>
        <p:grpSpPr bwMode="auto">
          <a:xfrm>
            <a:off x="818488" y="3957662"/>
            <a:ext cx="3317726" cy="1294011"/>
            <a:chOff x="5369" y="4477"/>
            <a:chExt cx="4103" cy="1322"/>
          </a:xfrm>
        </p:grpSpPr>
        <p:graphicFrame>
          <p:nvGraphicFramePr>
            <p:cNvPr id="5" name="Object 4"/>
            <p:cNvGraphicFramePr>
              <a:graphicFrameLocks noChangeAspect="1"/>
            </p:cNvGraphicFramePr>
            <p:nvPr/>
          </p:nvGraphicFramePr>
          <p:xfrm>
            <a:off x="5369" y="4719"/>
            <a:ext cx="1140" cy="1080"/>
          </p:xfrm>
          <a:graphic>
            <a:graphicData uri="http://schemas.openxmlformats.org/presentationml/2006/ole">
              <mc:AlternateContent xmlns:mc="http://schemas.openxmlformats.org/markup-compatibility/2006">
                <mc:Choice xmlns:v="urn:schemas-microsoft-com:vml" Requires="v">
                  <p:oleObj spid="_x0000_s5147" name="Bitmap Image" r:id="rId3" imgW="724001" imgH="685714" progId="Paint.Picture">
                    <p:embed/>
                  </p:oleObj>
                </mc:Choice>
                <mc:Fallback>
                  <p:oleObj name="Bitmap Image" r:id="rId3" imgW="724001" imgH="685714" progId="Paint.Picture">
                    <p:embed/>
                    <p:pic>
                      <p:nvPicPr>
                        <p:cNvPr id="5"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69" y="4719"/>
                          <a:ext cx="1140" cy="1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7" name="Text Box 5"/>
            <p:cNvSpPr txBox="1">
              <a:spLocks noChangeArrowheads="1"/>
            </p:cNvSpPr>
            <p:nvPr/>
          </p:nvSpPr>
          <p:spPr bwMode="auto">
            <a:xfrm>
              <a:off x="6727" y="4477"/>
              <a:ext cx="2745" cy="48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2000" i="0" u="none" strike="noStrike" cap="none" normalizeH="0" baseline="0" dirty="0">
                  <a:ln>
                    <a:noFill/>
                  </a:ln>
                  <a:solidFill>
                    <a:schemeClr val="tx1"/>
                  </a:solidFill>
                  <a:effectLst/>
                  <a:cs typeface="Arial" pitchFamily="34" charset="0"/>
                </a:rPr>
                <a:t>Conductive plate</a:t>
              </a:r>
              <a:endParaRPr kumimoji="0" lang="en-US" altLang="en-US" sz="2800" i="0" u="none" strike="noStrike" cap="none" normalizeH="0" baseline="0" dirty="0">
                <a:ln>
                  <a:noFill/>
                </a:ln>
                <a:solidFill>
                  <a:schemeClr val="tx1"/>
                </a:solidFill>
                <a:effectLst/>
                <a:cs typeface="Arial" pitchFamily="34" charset="0"/>
              </a:endParaRPr>
            </a:p>
          </p:txBody>
        </p:sp>
        <p:sp>
          <p:nvSpPr>
            <p:cNvPr id="8" name="Line 6"/>
            <p:cNvSpPr>
              <a:spLocks noChangeShapeType="1"/>
            </p:cNvSpPr>
            <p:nvPr/>
          </p:nvSpPr>
          <p:spPr bwMode="auto">
            <a:xfrm flipH="1" flipV="1">
              <a:off x="6450" y="5317"/>
              <a:ext cx="555" cy="6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Text Box 7"/>
            <p:cNvSpPr txBox="1">
              <a:spLocks noChangeArrowheads="1"/>
            </p:cNvSpPr>
            <p:nvPr/>
          </p:nvSpPr>
          <p:spPr bwMode="auto">
            <a:xfrm>
              <a:off x="6997" y="5158"/>
              <a:ext cx="2475" cy="48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GB" altLang="en-US" sz="2000" i="0" u="none" strike="noStrike" cap="none" normalizeH="0" baseline="0" dirty="0">
                  <a:ln>
                    <a:noFill/>
                  </a:ln>
                  <a:solidFill>
                    <a:schemeClr val="tx1"/>
                  </a:solidFill>
                  <a:effectLst/>
                  <a:cs typeface="Arial" pitchFamily="34" charset="0"/>
                </a:rPr>
                <a:t>Dielectric</a:t>
              </a:r>
              <a:endParaRPr kumimoji="0" lang="en-US" altLang="en-US" sz="2800" i="0" u="none" strike="noStrike" cap="none" normalizeH="0" baseline="0" dirty="0">
                <a:ln>
                  <a:noFill/>
                </a:ln>
                <a:solidFill>
                  <a:schemeClr val="tx1"/>
                </a:solidFill>
                <a:effectLst/>
                <a:cs typeface="Arial" pitchFamily="34" charset="0"/>
              </a:endParaRPr>
            </a:p>
          </p:txBody>
        </p:sp>
        <p:sp>
          <p:nvSpPr>
            <p:cNvPr id="6" name="Line 4"/>
            <p:cNvSpPr>
              <a:spLocks noChangeShapeType="1"/>
            </p:cNvSpPr>
            <p:nvPr/>
          </p:nvSpPr>
          <p:spPr bwMode="auto">
            <a:xfrm flipH="1">
              <a:off x="6435" y="4792"/>
              <a:ext cx="300" cy="330"/>
            </a:xfrm>
            <a:prstGeom prst="line">
              <a:avLst/>
            </a:prstGeom>
            <a:noFill/>
            <a:ln w="9525">
              <a:solidFill>
                <a:srgbClr val="000000"/>
              </a:solidFill>
              <a:round/>
              <a:headEnd/>
              <a:tailEnd type="triangle" w="med" len="med"/>
            </a:ln>
            <a:extLst>
              <a:ext uri="{909E8E84-426E-40DD-AFC4-6F175D3DCCD1}">
                <a14:hiddenFill xmlns:a14="http://schemas.microsoft.com/office/drawing/2010/main">
                  <a:noFill/>
                </a14:hiddenFill>
              </a:ext>
            </a:extLst>
          </p:spPr>
          <p:txBody>
            <a:bodyPr vert="horz" wrap="square" lIns="91440" tIns="45720" rIns="91440" bIns="45720" numCol="1" anchor="t" anchorCtr="0" compatLnSpc="1">
              <a:prstTxWarp prst="textNoShape">
                <a:avLst/>
              </a:prstTxWarp>
            </a:bodyPr>
            <a:lstStyle/>
            <a:p>
              <a:endParaRPr lang="en-GB"/>
            </a:p>
          </p:txBody>
        </p:sp>
      </p:grpSp>
      <p:pic>
        <p:nvPicPr>
          <p:cNvPr id="4104" name="Picture 8"/>
          <p:cNvPicPr>
            <a:picLocks noChangeAspect="1" noChangeArrowheads="1"/>
          </p:cNvPicPr>
          <p:nvPr/>
        </p:nvPicPr>
        <p:blipFill rotWithShape="1">
          <a:blip r:embed="rId5">
            <a:extLst>
              <a:ext uri="{28A0092B-C50C-407E-A947-70E740481C1C}">
                <a14:useLocalDpi xmlns:a14="http://schemas.microsoft.com/office/drawing/2010/main" val="0"/>
              </a:ext>
            </a:extLst>
          </a:blip>
          <a:srcRect l="1646" t="2974" r="1993" b="3641"/>
          <a:stretch/>
        </p:blipFill>
        <p:spPr bwMode="auto">
          <a:xfrm>
            <a:off x="4211960" y="3314700"/>
            <a:ext cx="4276726" cy="2209800"/>
          </a:xfrm>
          <a:prstGeom prst="rect">
            <a:avLst/>
          </a:prstGeom>
          <a:noFill/>
          <a:ln w="9525">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1" name="Text Box 1039"/>
          <p:cNvSpPr txBox="1">
            <a:spLocks noChangeArrowheads="1"/>
          </p:cNvSpPr>
          <p:nvPr/>
        </p:nvSpPr>
        <p:spPr bwMode="auto">
          <a:xfrm>
            <a:off x="4433889" y="3411148"/>
            <a:ext cx="1362248"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itchFamily="34" charset="0"/>
                <a:cs typeface="Arial" pitchFamily="34" charset="0"/>
              </a:defRPr>
            </a:lvl1pPr>
            <a:lvl2pPr marL="742950" indent="-285750" eaLnBrk="0" hangingPunct="0">
              <a:defRPr sz="1600">
                <a:solidFill>
                  <a:schemeClr val="tx1"/>
                </a:solidFill>
                <a:latin typeface="Arial" pitchFamily="34" charset="0"/>
                <a:cs typeface="Arial" pitchFamily="34" charset="0"/>
              </a:defRPr>
            </a:lvl2pPr>
            <a:lvl3pPr marL="1143000" indent="-228600" eaLnBrk="0" hangingPunct="0">
              <a:defRPr sz="1600">
                <a:solidFill>
                  <a:schemeClr val="tx1"/>
                </a:solidFill>
                <a:latin typeface="Arial" pitchFamily="34" charset="0"/>
                <a:cs typeface="Arial" pitchFamily="34" charset="0"/>
              </a:defRPr>
            </a:lvl3pPr>
            <a:lvl4pPr marL="1600200" indent="-228600" eaLnBrk="0" hangingPunct="0">
              <a:defRPr sz="1600">
                <a:solidFill>
                  <a:schemeClr val="tx1"/>
                </a:solidFill>
                <a:latin typeface="Arial" pitchFamily="34" charset="0"/>
                <a:cs typeface="Arial" pitchFamily="34" charset="0"/>
              </a:defRPr>
            </a:lvl4pPr>
            <a:lvl5pPr marL="2057400" indent="-228600" eaLnBrk="0" hangingPunct="0">
              <a:defRPr sz="16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6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6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6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600">
                <a:solidFill>
                  <a:schemeClr val="tx1"/>
                </a:solidFill>
                <a:latin typeface="Arial" pitchFamily="34" charset="0"/>
                <a:cs typeface="Arial" pitchFamily="34" charset="0"/>
              </a:defRPr>
            </a:lvl9pPr>
          </a:lstStyle>
          <a:p>
            <a:pPr eaLnBrk="1" hangingPunct="1"/>
            <a:r>
              <a:rPr lang="en-GB" altLang="en-US" sz="1200" dirty="0"/>
              <a:t>Axial electrolytic</a:t>
            </a:r>
            <a:endParaRPr lang="en-US" altLang="en-US" sz="1200" dirty="0"/>
          </a:p>
        </p:txBody>
      </p:sp>
      <p:sp>
        <p:nvSpPr>
          <p:cNvPr id="12" name="Text Box 1040"/>
          <p:cNvSpPr txBox="1">
            <a:spLocks noChangeArrowheads="1"/>
          </p:cNvSpPr>
          <p:nvPr/>
        </p:nvSpPr>
        <p:spPr bwMode="auto">
          <a:xfrm>
            <a:off x="6749033" y="3411148"/>
            <a:ext cx="146526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itchFamily="34" charset="0"/>
                <a:cs typeface="Arial" pitchFamily="34" charset="0"/>
              </a:defRPr>
            </a:lvl1pPr>
            <a:lvl2pPr marL="742950" indent="-285750" eaLnBrk="0" hangingPunct="0">
              <a:defRPr sz="1600">
                <a:solidFill>
                  <a:schemeClr val="tx1"/>
                </a:solidFill>
                <a:latin typeface="Arial" pitchFamily="34" charset="0"/>
                <a:cs typeface="Arial" pitchFamily="34" charset="0"/>
              </a:defRPr>
            </a:lvl2pPr>
            <a:lvl3pPr marL="1143000" indent="-228600" eaLnBrk="0" hangingPunct="0">
              <a:defRPr sz="1600">
                <a:solidFill>
                  <a:schemeClr val="tx1"/>
                </a:solidFill>
                <a:latin typeface="Arial" pitchFamily="34" charset="0"/>
                <a:cs typeface="Arial" pitchFamily="34" charset="0"/>
              </a:defRPr>
            </a:lvl3pPr>
            <a:lvl4pPr marL="1600200" indent="-228600" eaLnBrk="0" hangingPunct="0">
              <a:defRPr sz="1600">
                <a:solidFill>
                  <a:schemeClr val="tx1"/>
                </a:solidFill>
                <a:latin typeface="Arial" pitchFamily="34" charset="0"/>
                <a:cs typeface="Arial" pitchFamily="34" charset="0"/>
              </a:defRPr>
            </a:lvl4pPr>
            <a:lvl5pPr marL="2057400" indent="-228600" eaLnBrk="0" hangingPunct="0">
              <a:defRPr sz="16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6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6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6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600">
                <a:solidFill>
                  <a:schemeClr val="tx1"/>
                </a:solidFill>
                <a:latin typeface="Arial" pitchFamily="34" charset="0"/>
                <a:cs typeface="Arial" pitchFamily="34" charset="0"/>
              </a:defRPr>
            </a:lvl9pPr>
          </a:lstStyle>
          <a:p>
            <a:pPr eaLnBrk="1" hangingPunct="1"/>
            <a:r>
              <a:rPr lang="en-GB" altLang="en-US" sz="1200" dirty="0"/>
              <a:t>Radial electrolytic</a:t>
            </a:r>
            <a:endParaRPr lang="en-US" altLang="en-US" sz="1200" dirty="0"/>
          </a:p>
        </p:txBody>
      </p:sp>
      <p:sp>
        <p:nvSpPr>
          <p:cNvPr id="13" name="Text Box 1041"/>
          <p:cNvSpPr txBox="1">
            <a:spLocks noChangeArrowheads="1"/>
          </p:cNvSpPr>
          <p:nvPr/>
        </p:nvSpPr>
        <p:spPr bwMode="auto">
          <a:xfrm>
            <a:off x="6948264" y="4143375"/>
            <a:ext cx="10668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Arial" pitchFamily="34" charset="0"/>
                <a:cs typeface="Arial" pitchFamily="34" charset="0"/>
              </a:defRPr>
            </a:lvl1pPr>
            <a:lvl2pPr marL="742950" indent="-285750" eaLnBrk="0" hangingPunct="0">
              <a:defRPr sz="1600">
                <a:solidFill>
                  <a:schemeClr val="tx1"/>
                </a:solidFill>
                <a:latin typeface="Arial" pitchFamily="34" charset="0"/>
                <a:cs typeface="Arial" pitchFamily="34" charset="0"/>
              </a:defRPr>
            </a:lvl2pPr>
            <a:lvl3pPr marL="1143000" indent="-228600" eaLnBrk="0" hangingPunct="0">
              <a:defRPr sz="1600">
                <a:solidFill>
                  <a:schemeClr val="tx1"/>
                </a:solidFill>
                <a:latin typeface="Arial" pitchFamily="34" charset="0"/>
                <a:cs typeface="Arial" pitchFamily="34" charset="0"/>
              </a:defRPr>
            </a:lvl3pPr>
            <a:lvl4pPr marL="1600200" indent="-228600" eaLnBrk="0" hangingPunct="0">
              <a:defRPr sz="1600">
                <a:solidFill>
                  <a:schemeClr val="tx1"/>
                </a:solidFill>
                <a:latin typeface="Arial" pitchFamily="34" charset="0"/>
                <a:cs typeface="Arial" pitchFamily="34" charset="0"/>
              </a:defRPr>
            </a:lvl4pPr>
            <a:lvl5pPr marL="2057400" indent="-228600" eaLnBrk="0" hangingPunct="0">
              <a:defRPr sz="16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6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6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6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600">
                <a:solidFill>
                  <a:schemeClr val="tx1"/>
                </a:solidFill>
                <a:latin typeface="Arial" pitchFamily="34" charset="0"/>
                <a:cs typeface="Arial" pitchFamily="34" charset="0"/>
              </a:defRPr>
            </a:lvl9pPr>
          </a:lstStyle>
          <a:p>
            <a:pPr eaLnBrk="1" hangingPunct="1"/>
            <a:r>
              <a:rPr lang="en-GB" altLang="en-US" sz="1200" dirty="0"/>
              <a:t>Ceramic</a:t>
            </a:r>
            <a:endParaRPr lang="en-US" altLang="en-US" sz="1200" dirty="0"/>
          </a:p>
        </p:txBody>
      </p:sp>
      <p:sp>
        <p:nvSpPr>
          <p:cNvPr id="14" name="Text Box 1042"/>
          <p:cNvSpPr txBox="1">
            <a:spLocks noChangeArrowheads="1"/>
          </p:cNvSpPr>
          <p:nvPr/>
        </p:nvSpPr>
        <p:spPr bwMode="auto">
          <a:xfrm>
            <a:off x="5013101" y="4859163"/>
            <a:ext cx="106680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Arial" pitchFamily="34" charset="0"/>
                <a:cs typeface="Arial" pitchFamily="34" charset="0"/>
              </a:defRPr>
            </a:lvl1pPr>
            <a:lvl2pPr marL="742950" indent="-285750" eaLnBrk="0" hangingPunct="0">
              <a:defRPr sz="1600">
                <a:solidFill>
                  <a:schemeClr val="tx1"/>
                </a:solidFill>
                <a:latin typeface="Arial" pitchFamily="34" charset="0"/>
                <a:cs typeface="Arial" pitchFamily="34" charset="0"/>
              </a:defRPr>
            </a:lvl2pPr>
            <a:lvl3pPr marL="1143000" indent="-228600" eaLnBrk="0" hangingPunct="0">
              <a:defRPr sz="1600">
                <a:solidFill>
                  <a:schemeClr val="tx1"/>
                </a:solidFill>
                <a:latin typeface="Arial" pitchFamily="34" charset="0"/>
                <a:cs typeface="Arial" pitchFamily="34" charset="0"/>
              </a:defRPr>
            </a:lvl3pPr>
            <a:lvl4pPr marL="1600200" indent="-228600" eaLnBrk="0" hangingPunct="0">
              <a:defRPr sz="1600">
                <a:solidFill>
                  <a:schemeClr val="tx1"/>
                </a:solidFill>
                <a:latin typeface="Arial" pitchFamily="34" charset="0"/>
                <a:cs typeface="Arial" pitchFamily="34" charset="0"/>
              </a:defRPr>
            </a:lvl4pPr>
            <a:lvl5pPr marL="2057400" indent="-228600" eaLnBrk="0" hangingPunct="0">
              <a:defRPr sz="16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6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6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6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600">
                <a:solidFill>
                  <a:schemeClr val="tx1"/>
                </a:solidFill>
                <a:latin typeface="Arial" pitchFamily="34" charset="0"/>
                <a:cs typeface="Arial" pitchFamily="34" charset="0"/>
              </a:defRPr>
            </a:lvl9pPr>
          </a:lstStyle>
          <a:p>
            <a:pPr eaLnBrk="1" hangingPunct="1"/>
            <a:r>
              <a:rPr lang="en-GB" altLang="en-US" sz="1200" dirty="0"/>
              <a:t>Polyester</a:t>
            </a:r>
            <a:endParaRPr lang="en-US" altLang="en-US" sz="1200" dirty="0"/>
          </a:p>
        </p:txBody>
      </p:sp>
    </p:spTree>
    <p:extLst>
      <p:ext uri="{BB962C8B-B14F-4D97-AF65-F5344CB8AC3E}">
        <p14:creationId xmlns:p14="http://schemas.microsoft.com/office/powerpoint/2010/main" val="69265170"/>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Capacitors</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lstStyle/>
              <a:p>
                <a:r>
                  <a:rPr lang="en-GB" dirty="0"/>
                  <a:t>The capacitance (C) of a capacitor is defined as the amount of charge (Q) stored when a voltage of one volt (V) is applied across its plates</a:t>
                </a:r>
              </a:p>
              <a:p>
                <a:endParaRPr lang="en-GB" dirty="0"/>
              </a:p>
              <a:p>
                <a:pPr marL="0" indent="0">
                  <a:buNone/>
                </a:pPr>
                <a14:m>
                  <m:oMathPara xmlns:m="http://schemas.openxmlformats.org/officeDocument/2006/math">
                    <m:oMathParaPr>
                      <m:jc m:val="centerGroup"/>
                    </m:oMathParaPr>
                    <m:oMath xmlns:m="http://schemas.openxmlformats.org/officeDocument/2006/math">
                      <m:r>
                        <a:rPr lang="en-GB" b="0" i="1" smtClean="0">
                          <a:latin typeface="Cambria Math"/>
                        </a:rPr>
                        <m:t>𝐶</m:t>
                      </m:r>
                      <m:r>
                        <a:rPr lang="en-GB" b="0" i="1" smtClean="0">
                          <a:latin typeface="Cambria Math"/>
                        </a:rPr>
                        <m:t>=</m:t>
                      </m:r>
                      <m:f>
                        <m:fPr>
                          <m:ctrlPr>
                            <a:rPr lang="en-GB" b="0" i="1" smtClean="0">
                              <a:latin typeface="Cambria Math" panose="02040503050406030204" pitchFamily="18" charset="0"/>
                            </a:rPr>
                          </m:ctrlPr>
                        </m:fPr>
                        <m:num>
                          <m:r>
                            <a:rPr lang="en-GB" b="0" i="1" smtClean="0">
                              <a:latin typeface="Cambria Math"/>
                            </a:rPr>
                            <m:t>𝑄</m:t>
                          </m:r>
                        </m:num>
                        <m:den>
                          <m:r>
                            <a:rPr lang="en-GB" b="0" i="1" smtClean="0">
                              <a:latin typeface="Cambria Math"/>
                            </a:rPr>
                            <m:t>𝑉</m:t>
                          </m:r>
                        </m:den>
                      </m:f>
                    </m:oMath>
                  </m:oMathPara>
                </a14:m>
                <a:endParaRPr lang="en-GB"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rotWithShape="1">
                <a:blip r:embed="rId2"/>
                <a:stretch>
                  <a:fillRect l="-1630" t="-2025"/>
                </a:stretch>
              </a:blipFill>
            </p:spPr>
            <p:txBody>
              <a:bodyPr/>
              <a:lstStyle/>
              <a:p>
                <a:r>
                  <a:rPr lang="en-GB">
                    <a:noFill/>
                  </a:rPr>
                  <a:t> </a:t>
                </a:r>
              </a:p>
            </p:txBody>
          </p:sp>
        </mc:Fallback>
      </mc:AlternateContent>
    </p:spTree>
    <p:extLst>
      <p:ext uri="{BB962C8B-B14F-4D97-AF65-F5344CB8AC3E}">
        <p14:creationId xmlns:p14="http://schemas.microsoft.com/office/powerpoint/2010/main" val="1418478413"/>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Capacitors</a:t>
            </a:r>
            <a:endParaRPr lang="en-GB"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normAutofit fontScale="92500" lnSpcReduction="10000"/>
              </a:bodyPr>
              <a:lstStyle/>
              <a:p>
                <a:r>
                  <a:rPr lang="en-GB" dirty="0" smtClean="0"/>
                  <a:t>The amount of energy stored in a capacitor can be found using:</a:t>
                </a:r>
              </a:p>
              <a:p>
                <a:endParaRPr lang="en-GB" dirty="0"/>
              </a:p>
              <a:p>
                <a:pPr marL="0" indent="0">
                  <a:buNone/>
                </a:pPr>
                <a14:m>
                  <m:oMathPara xmlns:m="http://schemas.openxmlformats.org/officeDocument/2006/math">
                    <m:oMathParaPr>
                      <m:jc m:val="centerGroup"/>
                    </m:oMathParaPr>
                    <m:oMath xmlns:m="http://schemas.openxmlformats.org/officeDocument/2006/math">
                      <m:r>
                        <a:rPr lang="en-GB" b="0" i="1" smtClean="0">
                          <a:latin typeface="Cambria Math" panose="02040503050406030204" pitchFamily="18" charset="0"/>
                        </a:rPr>
                        <m:t>𝐸</m:t>
                      </m:r>
                      <m:r>
                        <a:rPr lang="en-GB" b="0" i="1" smtClean="0">
                          <a:latin typeface="Cambria Math" panose="02040503050406030204" pitchFamily="18" charset="0"/>
                        </a:rPr>
                        <m:t>=</m:t>
                      </m:r>
                      <m:f>
                        <m:fPr>
                          <m:ctrlPr>
                            <a:rPr lang="en-GB" b="0" i="1" smtClean="0">
                              <a:latin typeface="Cambria Math" panose="02040503050406030204" pitchFamily="18" charset="0"/>
                            </a:rPr>
                          </m:ctrlPr>
                        </m:fPr>
                        <m:num>
                          <m:r>
                            <a:rPr lang="en-GB" b="0" i="1" smtClean="0">
                              <a:latin typeface="Cambria Math" panose="02040503050406030204" pitchFamily="18" charset="0"/>
                            </a:rPr>
                            <m:t>1</m:t>
                          </m:r>
                        </m:num>
                        <m:den>
                          <m:r>
                            <a:rPr lang="en-GB" b="0" i="1" smtClean="0">
                              <a:latin typeface="Cambria Math" panose="02040503050406030204" pitchFamily="18" charset="0"/>
                            </a:rPr>
                            <m:t>2</m:t>
                          </m:r>
                        </m:den>
                      </m:f>
                      <m:sSup>
                        <m:sSupPr>
                          <m:ctrlPr>
                            <a:rPr lang="en-GB" b="0" i="1" smtClean="0">
                              <a:latin typeface="Cambria Math" panose="02040503050406030204" pitchFamily="18" charset="0"/>
                            </a:rPr>
                          </m:ctrlPr>
                        </m:sSupPr>
                        <m:e>
                          <m:r>
                            <a:rPr lang="en-GB" i="1">
                              <a:latin typeface="Cambria Math" panose="02040503050406030204" pitchFamily="18" charset="0"/>
                            </a:rPr>
                            <m:t>𝐶𝑉</m:t>
                          </m:r>
                        </m:e>
                        <m:sup>
                          <m:r>
                            <a:rPr lang="en-GB" b="0" i="1" smtClean="0">
                              <a:latin typeface="Cambria Math" panose="02040503050406030204" pitchFamily="18" charset="0"/>
                            </a:rPr>
                            <m:t>2</m:t>
                          </m:r>
                        </m:sup>
                      </m:sSup>
                    </m:oMath>
                  </m:oMathPara>
                </a14:m>
                <a:endParaRPr lang="en-GB" dirty="0" smtClean="0"/>
              </a:p>
              <a:p>
                <a:pPr marL="0" indent="0">
                  <a:buNone/>
                </a:pPr>
                <a:r>
                  <a:rPr lang="en-GB" dirty="0" smtClean="0"/>
                  <a:t>Where E is Energy in Joules</a:t>
                </a:r>
              </a:p>
              <a:p>
                <a:pPr marL="0" indent="0">
                  <a:buNone/>
                </a:pPr>
                <a:r>
                  <a:rPr lang="en-GB" dirty="0" smtClean="0"/>
                  <a:t>C is the capacitance in Farads and V is the voltage across the capacitor in Volts.</a:t>
                </a:r>
                <a:endParaRPr lang="en-GB"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a:blip r:embed="rId2"/>
                <a:stretch>
                  <a:fillRect l="-1704" t="-3271"/>
                </a:stretch>
              </a:blipFill>
            </p:spPr>
            <p:txBody>
              <a:bodyPr/>
              <a:lstStyle/>
              <a:p>
                <a:r>
                  <a:rPr lang="en-GB">
                    <a:noFill/>
                  </a:rPr>
                  <a:t> </a:t>
                </a:r>
              </a:p>
            </p:txBody>
          </p:sp>
        </mc:Fallback>
      </mc:AlternateContent>
    </p:spTree>
    <p:extLst>
      <p:ext uri="{BB962C8B-B14F-4D97-AF65-F5344CB8AC3E}">
        <p14:creationId xmlns:p14="http://schemas.microsoft.com/office/powerpoint/2010/main" val="2539563093"/>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Capacitors</a:t>
            </a:r>
          </a:p>
        </p:txBody>
      </p:sp>
      <p:sp>
        <p:nvSpPr>
          <p:cNvPr id="3" name="Content Placeholder 2"/>
          <p:cNvSpPr>
            <a:spLocks noGrp="1"/>
          </p:cNvSpPr>
          <p:nvPr>
            <p:ph idx="1"/>
          </p:nvPr>
        </p:nvSpPr>
        <p:spPr/>
        <p:txBody>
          <a:bodyPr/>
          <a:lstStyle/>
          <a:p>
            <a:r>
              <a:rPr lang="en-GB" sz="2800" dirty="0"/>
              <a:t>Capacitance is measured in farad (F), but it is more usual to see it measured in sub-multiples:</a:t>
            </a:r>
          </a:p>
          <a:p>
            <a:endParaRPr lang="en-GB" sz="2800" dirty="0"/>
          </a:p>
          <a:p>
            <a:pPr lvl="1"/>
            <a:r>
              <a:rPr lang="en-GB" altLang="en-US" sz="2400" dirty="0" err="1"/>
              <a:t>millifarad</a:t>
            </a:r>
            <a:r>
              <a:rPr lang="en-GB" altLang="en-US" sz="2400" dirty="0"/>
              <a:t> (mF): 1,000 mF = 1 F </a:t>
            </a:r>
          </a:p>
          <a:p>
            <a:pPr lvl="1"/>
            <a:r>
              <a:rPr lang="en-GB" altLang="en-US" sz="2400" dirty="0"/>
              <a:t>microfarad (µF): 1,000,000 µF = 1 F </a:t>
            </a:r>
          </a:p>
          <a:p>
            <a:pPr lvl="1"/>
            <a:r>
              <a:rPr lang="en-GB" altLang="en-US" sz="2400" dirty="0" err="1"/>
              <a:t>nanofarad</a:t>
            </a:r>
            <a:r>
              <a:rPr lang="en-GB" altLang="en-US" sz="2400" dirty="0"/>
              <a:t> (</a:t>
            </a:r>
            <a:r>
              <a:rPr lang="en-GB" altLang="en-US" sz="2400" dirty="0" err="1"/>
              <a:t>nF</a:t>
            </a:r>
            <a:r>
              <a:rPr lang="en-GB" altLang="en-US" sz="2400" dirty="0"/>
              <a:t>): 1,000,000,000 </a:t>
            </a:r>
            <a:r>
              <a:rPr lang="en-GB" altLang="en-US" sz="2400" dirty="0" err="1"/>
              <a:t>nF</a:t>
            </a:r>
            <a:r>
              <a:rPr lang="en-GB" altLang="en-US" sz="2400" dirty="0"/>
              <a:t> = 1 F</a:t>
            </a:r>
          </a:p>
          <a:p>
            <a:pPr lvl="1"/>
            <a:r>
              <a:rPr lang="en-GB" altLang="en-US" sz="2400" dirty="0" err="1"/>
              <a:t>picofarad</a:t>
            </a:r>
            <a:r>
              <a:rPr lang="en-GB" altLang="en-US" sz="2400" dirty="0"/>
              <a:t> (pF) : 1,000,000,000,000 pF = 1 F</a:t>
            </a:r>
          </a:p>
          <a:p>
            <a:endParaRPr lang="en-GB" b="1" dirty="0"/>
          </a:p>
        </p:txBody>
      </p:sp>
    </p:spTree>
    <p:extLst>
      <p:ext uri="{BB962C8B-B14F-4D97-AF65-F5344CB8AC3E}">
        <p14:creationId xmlns:p14="http://schemas.microsoft.com/office/powerpoint/2010/main" val="2108116405"/>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Capacitors</a:t>
            </a:r>
          </a:p>
        </p:txBody>
      </p:sp>
      <p:sp>
        <p:nvSpPr>
          <p:cNvPr id="5" name="Content Placeholder 4"/>
          <p:cNvSpPr>
            <a:spLocks noGrp="1"/>
          </p:cNvSpPr>
          <p:nvPr>
            <p:ph idx="1"/>
          </p:nvPr>
        </p:nvSpPr>
        <p:spPr>
          <a:xfrm>
            <a:off x="457199" y="1600201"/>
            <a:ext cx="5315665" cy="3917032"/>
          </a:xfrm>
        </p:spPr>
        <p:txBody>
          <a:bodyPr>
            <a:normAutofit/>
          </a:bodyPr>
          <a:lstStyle/>
          <a:p>
            <a:r>
              <a:rPr lang="en-GB" sz="2400" dirty="0"/>
              <a:t>Two conducting surfaces that face each other across a small distance will store an electric charge.</a:t>
            </a:r>
          </a:p>
          <a:p>
            <a:r>
              <a:rPr lang="en-GB" sz="2400" dirty="0"/>
              <a:t>The amount of charge stored depends upon:</a:t>
            </a:r>
          </a:p>
          <a:p>
            <a:pPr lvl="1"/>
            <a:r>
              <a:rPr lang="en-GB" sz="1800" dirty="0"/>
              <a:t>The distance between the plates</a:t>
            </a:r>
          </a:p>
          <a:p>
            <a:pPr lvl="1"/>
            <a:r>
              <a:rPr lang="en-GB" sz="1800" dirty="0"/>
              <a:t>The area of the plates</a:t>
            </a:r>
          </a:p>
          <a:p>
            <a:pPr lvl="1"/>
            <a:r>
              <a:rPr lang="en-GB" sz="1800" dirty="0"/>
              <a:t>The material between the plates (called the dielectric)</a:t>
            </a:r>
          </a:p>
        </p:txBody>
      </p:sp>
      <p:grpSp>
        <p:nvGrpSpPr>
          <p:cNvPr id="16" name="Group 15"/>
          <p:cNvGrpSpPr/>
          <p:nvPr/>
        </p:nvGrpSpPr>
        <p:grpSpPr>
          <a:xfrm>
            <a:off x="5292080" y="2132856"/>
            <a:ext cx="3652912" cy="2076450"/>
            <a:chOff x="3068191" y="2195513"/>
            <a:chExt cx="5009778" cy="2303463"/>
          </a:xfrm>
        </p:grpSpPr>
        <p:pic>
          <p:nvPicPr>
            <p:cNvPr id="6" name="Picture 130" descr="capacitor constructi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67944" y="2328863"/>
              <a:ext cx="3706813" cy="2170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 Box 31"/>
            <p:cNvSpPr txBox="1">
              <a:spLocks noChangeArrowheads="1"/>
            </p:cNvSpPr>
            <p:nvPr/>
          </p:nvSpPr>
          <p:spPr bwMode="auto">
            <a:xfrm>
              <a:off x="3330290" y="4068318"/>
              <a:ext cx="936625"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Arial" pitchFamily="34" charset="0"/>
                  <a:cs typeface="Arial" pitchFamily="34" charset="0"/>
                </a:defRPr>
              </a:lvl1pPr>
              <a:lvl2pPr marL="742950" indent="-285750" eaLnBrk="0" hangingPunct="0">
                <a:defRPr sz="1600">
                  <a:solidFill>
                    <a:schemeClr val="tx1"/>
                  </a:solidFill>
                  <a:latin typeface="Arial" pitchFamily="34" charset="0"/>
                  <a:cs typeface="Arial" pitchFamily="34" charset="0"/>
                </a:defRPr>
              </a:lvl2pPr>
              <a:lvl3pPr marL="1143000" indent="-228600" eaLnBrk="0" hangingPunct="0">
                <a:defRPr sz="1600">
                  <a:solidFill>
                    <a:schemeClr val="tx1"/>
                  </a:solidFill>
                  <a:latin typeface="Arial" pitchFamily="34" charset="0"/>
                  <a:cs typeface="Arial" pitchFamily="34" charset="0"/>
                </a:defRPr>
              </a:lvl3pPr>
              <a:lvl4pPr marL="1600200" indent="-228600" eaLnBrk="0" hangingPunct="0">
                <a:defRPr sz="1600">
                  <a:solidFill>
                    <a:schemeClr val="tx1"/>
                  </a:solidFill>
                  <a:latin typeface="Arial" pitchFamily="34" charset="0"/>
                  <a:cs typeface="Arial" pitchFamily="34" charset="0"/>
                </a:defRPr>
              </a:lvl4pPr>
              <a:lvl5pPr marL="2057400" indent="-228600" eaLnBrk="0" hangingPunct="0">
                <a:defRPr sz="16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6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6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6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600">
                  <a:solidFill>
                    <a:schemeClr val="tx1"/>
                  </a:solidFill>
                  <a:latin typeface="Arial" pitchFamily="34" charset="0"/>
                  <a:cs typeface="Arial" pitchFamily="34" charset="0"/>
                </a:defRPr>
              </a:lvl9pPr>
            </a:lstStyle>
            <a:p>
              <a:pPr eaLnBrk="1" hangingPunct="1"/>
              <a:r>
                <a:rPr lang="en-US" altLang="en-US" sz="1200" dirty="0"/>
                <a:t>Plate 2</a:t>
              </a:r>
            </a:p>
          </p:txBody>
        </p:sp>
        <p:sp>
          <p:nvSpPr>
            <p:cNvPr id="8" name="Down Arrow 7"/>
            <p:cNvSpPr/>
            <p:nvPr/>
          </p:nvSpPr>
          <p:spPr bwMode="auto">
            <a:xfrm rot="13869991">
              <a:off x="4162401" y="3674269"/>
              <a:ext cx="100012" cy="574675"/>
            </a:xfrm>
            <a:prstGeom prst="downArrow">
              <a:avLst>
                <a:gd name="adj1" fmla="val 27506"/>
                <a:gd name="adj2" fmla="val 84837"/>
              </a:avLst>
            </a:prstGeom>
            <a:solidFill>
              <a:schemeClr val="tx1"/>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200">
                <a:latin typeface="Arial" pitchFamily="34" charset="0"/>
                <a:cs typeface="Arial" pitchFamily="34" charset="0"/>
              </a:endParaRPr>
            </a:p>
          </p:txBody>
        </p:sp>
        <p:sp>
          <p:nvSpPr>
            <p:cNvPr id="9" name="Down Arrow 8"/>
            <p:cNvSpPr/>
            <p:nvPr/>
          </p:nvSpPr>
          <p:spPr bwMode="auto">
            <a:xfrm rot="3069991">
              <a:off x="6716688" y="2210594"/>
              <a:ext cx="104775" cy="849313"/>
            </a:xfrm>
            <a:prstGeom prst="downArrow">
              <a:avLst>
                <a:gd name="adj1" fmla="val 27506"/>
                <a:gd name="adj2" fmla="val 84837"/>
              </a:avLst>
            </a:prstGeom>
            <a:solidFill>
              <a:schemeClr val="tx1"/>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200">
                <a:latin typeface="Arial" pitchFamily="34" charset="0"/>
                <a:cs typeface="Arial" pitchFamily="34" charset="0"/>
              </a:endParaRPr>
            </a:p>
          </p:txBody>
        </p:sp>
        <p:sp>
          <p:nvSpPr>
            <p:cNvPr id="10" name="Text Box 31"/>
            <p:cNvSpPr txBox="1">
              <a:spLocks noChangeArrowheads="1"/>
            </p:cNvSpPr>
            <p:nvPr/>
          </p:nvSpPr>
          <p:spPr bwMode="auto">
            <a:xfrm>
              <a:off x="7044507" y="2195513"/>
              <a:ext cx="1033462"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Arial" pitchFamily="34" charset="0"/>
                  <a:cs typeface="Arial" pitchFamily="34" charset="0"/>
                </a:defRPr>
              </a:lvl1pPr>
              <a:lvl2pPr marL="742950" indent="-285750" eaLnBrk="0" hangingPunct="0">
                <a:defRPr sz="1600">
                  <a:solidFill>
                    <a:schemeClr val="tx1"/>
                  </a:solidFill>
                  <a:latin typeface="Arial" pitchFamily="34" charset="0"/>
                  <a:cs typeface="Arial" pitchFamily="34" charset="0"/>
                </a:defRPr>
              </a:lvl2pPr>
              <a:lvl3pPr marL="1143000" indent="-228600" eaLnBrk="0" hangingPunct="0">
                <a:defRPr sz="1600">
                  <a:solidFill>
                    <a:schemeClr val="tx1"/>
                  </a:solidFill>
                  <a:latin typeface="Arial" pitchFamily="34" charset="0"/>
                  <a:cs typeface="Arial" pitchFamily="34" charset="0"/>
                </a:defRPr>
              </a:lvl3pPr>
              <a:lvl4pPr marL="1600200" indent="-228600" eaLnBrk="0" hangingPunct="0">
                <a:defRPr sz="1600">
                  <a:solidFill>
                    <a:schemeClr val="tx1"/>
                  </a:solidFill>
                  <a:latin typeface="Arial" pitchFamily="34" charset="0"/>
                  <a:cs typeface="Arial" pitchFamily="34" charset="0"/>
                </a:defRPr>
              </a:lvl4pPr>
              <a:lvl5pPr marL="2057400" indent="-228600" eaLnBrk="0" hangingPunct="0">
                <a:defRPr sz="16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6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6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6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600">
                  <a:solidFill>
                    <a:schemeClr val="tx1"/>
                  </a:solidFill>
                  <a:latin typeface="Arial" pitchFamily="34" charset="0"/>
                  <a:cs typeface="Arial" pitchFamily="34" charset="0"/>
                </a:defRPr>
              </a:lvl9pPr>
            </a:lstStyle>
            <a:p>
              <a:pPr eaLnBrk="1" hangingPunct="1"/>
              <a:r>
                <a:rPr lang="en-US" altLang="en-US" sz="1200"/>
                <a:t>Plate 1</a:t>
              </a:r>
            </a:p>
          </p:txBody>
        </p:sp>
        <p:sp>
          <p:nvSpPr>
            <p:cNvPr id="12" name="Text Box 31"/>
            <p:cNvSpPr txBox="1">
              <a:spLocks noChangeArrowheads="1"/>
            </p:cNvSpPr>
            <p:nvPr/>
          </p:nvSpPr>
          <p:spPr bwMode="auto">
            <a:xfrm>
              <a:off x="4764856" y="4220790"/>
              <a:ext cx="1130301"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Arial" pitchFamily="34" charset="0"/>
                  <a:cs typeface="Arial" pitchFamily="34" charset="0"/>
                </a:defRPr>
              </a:lvl1pPr>
              <a:lvl2pPr marL="742950" indent="-285750" eaLnBrk="0" hangingPunct="0">
                <a:defRPr sz="1600">
                  <a:solidFill>
                    <a:schemeClr val="tx1"/>
                  </a:solidFill>
                  <a:latin typeface="Arial" pitchFamily="34" charset="0"/>
                  <a:cs typeface="Arial" pitchFamily="34" charset="0"/>
                </a:defRPr>
              </a:lvl2pPr>
              <a:lvl3pPr marL="1143000" indent="-228600" eaLnBrk="0" hangingPunct="0">
                <a:defRPr sz="1600">
                  <a:solidFill>
                    <a:schemeClr val="tx1"/>
                  </a:solidFill>
                  <a:latin typeface="Arial" pitchFamily="34" charset="0"/>
                  <a:cs typeface="Arial" pitchFamily="34" charset="0"/>
                </a:defRPr>
              </a:lvl3pPr>
              <a:lvl4pPr marL="1600200" indent="-228600" eaLnBrk="0" hangingPunct="0">
                <a:defRPr sz="1600">
                  <a:solidFill>
                    <a:schemeClr val="tx1"/>
                  </a:solidFill>
                  <a:latin typeface="Arial" pitchFamily="34" charset="0"/>
                  <a:cs typeface="Arial" pitchFamily="34" charset="0"/>
                </a:defRPr>
              </a:lvl4pPr>
              <a:lvl5pPr marL="2057400" indent="-228600" eaLnBrk="0" hangingPunct="0">
                <a:defRPr sz="16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6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6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6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600">
                  <a:solidFill>
                    <a:schemeClr val="tx1"/>
                  </a:solidFill>
                  <a:latin typeface="Arial" pitchFamily="34" charset="0"/>
                  <a:cs typeface="Arial" pitchFamily="34" charset="0"/>
                </a:defRPr>
              </a:lvl9pPr>
            </a:lstStyle>
            <a:p>
              <a:pPr eaLnBrk="1" hangingPunct="1"/>
              <a:r>
                <a:rPr lang="en-US" altLang="en-US" sz="1200" dirty="0"/>
                <a:t>Dielectric</a:t>
              </a:r>
            </a:p>
          </p:txBody>
        </p:sp>
        <p:sp>
          <p:nvSpPr>
            <p:cNvPr id="13" name="Freeform 12"/>
            <p:cNvSpPr/>
            <p:nvPr/>
          </p:nvSpPr>
          <p:spPr>
            <a:xfrm>
              <a:off x="4237807" y="2519363"/>
              <a:ext cx="3314700" cy="814388"/>
            </a:xfrm>
            <a:custGeom>
              <a:avLst/>
              <a:gdLst>
                <a:gd name="connsiteX0" fmla="*/ 0 w 3314700"/>
                <a:gd name="connsiteY0" fmla="*/ 523875 h 814387"/>
                <a:gd name="connsiteX1" fmla="*/ 2924175 w 3314700"/>
                <a:gd name="connsiteY1" fmla="*/ 814387 h 814387"/>
                <a:gd name="connsiteX2" fmla="*/ 3314700 w 3314700"/>
                <a:gd name="connsiteY2" fmla="*/ 161925 h 814387"/>
                <a:gd name="connsiteX3" fmla="*/ 1200150 w 3314700"/>
                <a:gd name="connsiteY3" fmla="*/ 0 h 814387"/>
                <a:gd name="connsiteX4" fmla="*/ 0 w 3314700"/>
                <a:gd name="connsiteY4" fmla="*/ 523875 h 8143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14700" h="814387">
                  <a:moveTo>
                    <a:pt x="0" y="523875"/>
                  </a:moveTo>
                  <a:lnTo>
                    <a:pt x="2924175" y="814387"/>
                  </a:lnTo>
                  <a:lnTo>
                    <a:pt x="3314700" y="161925"/>
                  </a:lnTo>
                  <a:lnTo>
                    <a:pt x="1200150" y="0"/>
                  </a:lnTo>
                  <a:lnTo>
                    <a:pt x="0" y="523875"/>
                  </a:lnTo>
                  <a:close/>
                </a:path>
              </a:pathLst>
            </a:custGeom>
            <a:solidFill>
              <a:srgbClr val="FF0000">
                <a:alpha val="18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p>
          </p:txBody>
        </p:sp>
        <p:sp>
          <p:nvSpPr>
            <p:cNvPr id="14" name="Text Box 31"/>
            <p:cNvSpPr txBox="1">
              <a:spLocks noChangeArrowheads="1"/>
            </p:cNvSpPr>
            <p:nvPr/>
          </p:nvSpPr>
          <p:spPr bwMode="auto">
            <a:xfrm>
              <a:off x="3068191" y="3317876"/>
              <a:ext cx="1070633" cy="3072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itchFamily="34" charset="0"/>
                  <a:cs typeface="Arial" pitchFamily="34" charset="0"/>
                </a:defRPr>
              </a:lvl1pPr>
              <a:lvl2pPr marL="742950" indent="-285750" eaLnBrk="0" hangingPunct="0">
                <a:defRPr sz="1600">
                  <a:solidFill>
                    <a:schemeClr val="tx1"/>
                  </a:solidFill>
                  <a:latin typeface="Arial" pitchFamily="34" charset="0"/>
                  <a:cs typeface="Arial" pitchFamily="34" charset="0"/>
                </a:defRPr>
              </a:lvl2pPr>
              <a:lvl3pPr marL="1143000" indent="-228600" eaLnBrk="0" hangingPunct="0">
                <a:defRPr sz="1600">
                  <a:solidFill>
                    <a:schemeClr val="tx1"/>
                  </a:solidFill>
                  <a:latin typeface="Arial" pitchFamily="34" charset="0"/>
                  <a:cs typeface="Arial" pitchFamily="34" charset="0"/>
                </a:defRPr>
              </a:lvl3pPr>
              <a:lvl4pPr marL="1600200" indent="-228600" eaLnBrk="0" hangingPunct="0">
                <a:defRPr sz="1600">
                  <a:solidFill>
                    <a:schemeClr val="tx1"/>
                  </a:solidFill>
                  <a:latin typeface="Arial" pitchFamily="34" charset="0"/>
                  <a:cs typeface="Arial" pitchFamily="34" charset="0"/>
                </a:defRPr>
              </a:lvl4pPr>
              <a:lvl5pPr marL="2057400" indent="-228600" eaLnBrk="0" hangingPunct="0">
                <a:defRPr sz="16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6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6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6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600">
                  <a:solidFill>
                    <a:schemeClr val="tx1"/>
                  </a:solidFill>
                  <a:latin typeface="Arial" pitchFamily="34" charset="0"/>
                  <a:cs typeface="Arial" pitchFamily="34" charset="0"/>
                </a:defRPr>
              </a:lvl9pPr>
            </a:lstStyle>
            <a:p>
              <a:pPr eaLnBrk="1" hangingPunct="1"/>
              <a:r>
                <a:rPr lang="en-US" altLang="en-US" sz="1200" dirty="0"/>
                <a:t>Distance</a:t>
              </a:r>
            </a:p>
          </p:txBody>
        </p:sp>
        <p:cxnSp>
          <p:nvCxnSpPr>
            <p:cNvPr id="15" name="Straight Arrow Connector 14"/>
            <p:cNvCxnSpPr/>
            <p:nvPr/>
          </p:nvCxnSpPr>
          <p:spPr bwMode="auto">
            <a:xfrm rot="5400000">
              <a:off x="3982219" y="3471863"/>
              <a:ext cx="395288" cy="1588"/>
            </a:xfrm>
            <a:prstGeom prst="straightConnector1">
              <a:avLst/>
            </a:prstGeom>
            <a:ln w="19050">
              <a:solidFill>
                <a:schemeClr val="tx1"/>
              </a:solidFill>
              <a:headEnd type="triangle" w="med" len="med"/>
              <a:tailEnd type="triangle" w="med" len="med"/>
            </a:ln>
          </p:spPr>
          <p:style>
            <a:lnRef idx="1">
              <a:schemeClr val="accent1"/>
            </a:lnRef>
            <a:fillRef idx="0">
              <a:schemeClr val="accent1"/>
            </a:fillRef>
            <a:effectRef idx="0">
              <a:schemeClr val="accent1"/>
            </a:effectRef>
            <a:fontRef idx="minor">
              <a:schemeClr val="tx1"/>
            </a:fontRef>
          </p:style>
        </p:cxnSp>
      </p:grpSp>
      <p:sp>
        <p:nvSpPr>
          <p:cNvPr id="17" name="Down Arrow 16"/>
          <p:cNvSpPr/>
          <p:nvPr/>
        </p:nvSpPr>
        <p:spPr bwMode="auto">
          <a:xfrm rot="13869991">
            <a:off x="7585690" y="3450169"/>
            <a:ext cx="102301" cy="810132"/>
          </a:xfrm>
          <a:prstGeom prst="downArrow">
            <a:avLst>
              <a:gd name="adj1" fmla="val 27506"/>
              <a:gd name="adj2" fmla="val 84837"/>
            </a:avLst>
          </a:prstGeom>
          <a:solidFill>
            <a:schemeClr val="tx1"/>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sz="1200">
              <a:latin typeface="Arial" pitchFamily="34" charset="0"/>
              <a:cs typeface="Arial" pitchFamily="34" charset="0"/>
            </a:endParaRPr>
          </a:p>
        </p:txBody>
      </p:sp>
    </p:spTree>
    <p:extLst>
      <p:ext uri="{BB962C8B-B14F-4D97-AF65-F5344CB8AC3E}">
        <p14:creationId xmlns:p14="http://schemas.microsoft.com/office/powerpoint/2010/main" val="2666643911"/>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Capacitors</a:t>
            </a:r>
            <a:endParaRPr lang="en-GB" dirty="0"/>
          </a:p>
        </p:txBody>
      </p:sp>
      <p:sp>
        <p:nvSpPr>
          <p:cNvPr id="3" name="Content Placeholder 2"/>
          <p:cNvSpPr>
            <a:spLocks noGrp="1"/>
          </p:cNvSpPr>
          <p:nvPr>
            <p:ph idx="1"/>
          </p:nvPr>
        </p:nvSpPr>
        <p:spPr>
          <a:xfrm>
            <a:off x="457200" y="1600201"/>
            <a:ext cx="5698976" cy="3917032"/>
          </a:xfrm>
        </p:spPr>
        <p:txBody>
          <a:bodyPr>
            <a:normAutofit fontScale="70000" lnSpcReduction="20000"/>
          </a:bodyPr>
          <a:lstStyle/>
          <a:p>
            <a:r>
              <a:rPr lang="en-US" altLang="en-US" dirty="0"/>
              <a:t>The larger the area of the plates, the </a:t>
            </a:r>
            <a:r>
              <a:rPr lang="en-US" altLang="en-US" dirty="0" smtClean="0"/>
              <a:t>greater </a:t>
            </a:r>
            <a:r>
              <a:rPr lang="en-US" altLang="en-US" dirty="0"/>
              <a:t>the amount of charge that can be stored </a:t>
            </a:r>
            <a:r>
              <a:rPr lang="en-US" altLang="en-US" dirty="0" smtClean="0"/>
              <a:t>on </a:t>
            </a:r>
            <a:r>
              <a:rPr lang="en-US" altLang="en-US" dirty="0"/>
              <a:t>them.</a:t>
            </a:r>
          </a:p>
          <a:p>
            <a:r>
              <a:rPr lang="en-US" altLang="en-US" dirty="0"/>
              <a:t>This makes the capacitance directly proportional to the area of the plates.</a:t>
            </a:r>
          </a:p>
          <a:p>
            <a:r>
              <a:rPr lang="en-US" altLang="en-US" dirty="0"/>
              <a:t>The closer the plates are, the stronger the force between the charges. This also means more charge can be stored on the plates</a:t>
            </a:r>
            <a:r>
              <a:rPr lang="en-US" altLang="en-US" dirty="0" smtClean="0"/>
              <a:t>.</a:t>
            </a:r>
          </a:p>
          <a:p>
            <a:r>
              <a:rPr lang="en-US" altLang="en-US" dirty="0"/>
              <a:t>This makes the capacitance inversely proportional to the distance (</a:t>
            </a:r>
            <a:r>
              <a:rPr lang="en-US" altLang="en-US" i="1" dirty="0"/>
              <a:t>d </a:t>
            </a:r>
            <a:r>
              <a:rPr lang="en-US" altLang="en-US" dirty="0"/>
              <a:t>) between the plates</a:t>
            </a:r>
            <a:r>
              <a:rPr lang="en-US" altLang="en-US" dirty="0" smtClean="0"/>
              <a:t>.</a:t>
            </a:r>
            <a:endParaRPr lang="en-GB" dirty="0"/>
          </a:p>
        </p:txBody>
      </p:sp>
      <p:grpSp>
        <p:nvGrpSpPr>
          <p:cNvPr id="5" name="Group 21"/>
          <p:cNvGrpSpPr>
            <a:grpSpLocks/>
          </p:cNvGrpSpPr>
          <p:nvPr/>
        </p:nvGrpSpPr>
        <p:grpSpPr bwMode="auto">
          <a:xfrm>
            <a:off x="7740352" y="4827162"/>
            <a:ext cx="1101725" cy="735012"/>
            <a:chOff x="994044" y="4772417"/>
            <a:chExt cx="811212" cy="736689"/>
          </a:xfrm>
        </p:grpSpPr>
        <p:sp>
          <p:nvSpPr>
            <p:cNvPr id="6" name="Text Box 31"/>
            <p:cNvSpPr txBox="1">
              <a:spLocks noChangeArrowheads="1"/>
            </p:cNvSpPr>
            <p:nvPr/>
          </p:nvSpPr>
          <p:spPr bwMode="auto">
            <a:xfrm>
              <a:off x="994044" y="4922837"/>
              <a:ext cx="811212" cy="4010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Arial" panose="020B0604020202020204" pitchFamily="34" charset="0"/>
                  <a:cs typeface="Arial" panose="020B0604020202020204" pitchFamily="34" charset="0"/>
                </a:defRPr>
              </a:lvl1pPr>
              <a:lvl2pPr marL="742950" indent="-285750" eaLnBrk="0" hangingPunct="0">
                <a:defRPr sz="1600">
                  <a:solidFill>
                    <a:schemeClr val="tx1"/>
                  </a:solidFill>
                  <a:latin typeface="Arial" panose="020B0604020202020204" pitchFamily="34" charset="0"/>
                  <a:cs typeface="Arial" panose="020B0604020202020204" pitchFamily="34" charset="0"/>
                </a:defRPr>
              </a:lvl2pPr>
              <a:lvl3pPr marL="1143000" indent="-228600" eaLnBrk="0" hangingPunct="0">
                <a:defRPr sz="1600">
                  <a:solidFill>
                    <a:schemeClr val="tx1"/>
                  </a:solidFill>
                  <a:latin typeface="Arial" panose="020B0604020202020204" pitchFamily="34" charset="0"/>
                  <a:cs typeface="Arial" panose="020B0604020202020204" pitchFamily="34" charset="0"/>
                </a:defRPr>
              </a:lvl3pPr>
              <a:lvl4pPr marL="1600200" indent="-228600" eaLnBrk="0" hangingPunct="0">
                <a:defRPr sz="1600">
                  <a:solidFill>
                    <a:schemeClr val="tx1"/>
                  </a:solidFill>
                  <a:latin typeface="Arial" panose="020B0604020202020204" pitchFamily="34" charset="0"/>
                  <a:cs typeface="Arial" panose="020B0604020202020204" pitchFamily="34" charset="0"/>
                </a:defRPr>
              </a:lvl4pPr>
              <a:lvl5pPr marL="2057400" indent="-228600" eaLnBrk="0" hangingPunct="0">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9pPr>
            </a:lstStyle>
            <a:p>
              <a:pPr eaLnBrk="1" hangingPunct="1"/>
              <a:r>
                <a:rPr lang="en-US" altLang="en-US" sz="2000" i="1" dirty="0"/>
                <a:t>C</a:t>
              </a:r>
              <a:r>
                <a:rPr lang="en-US" altLang="en-US" sz="2000" dirty="0"/>
                <a:t> </a:t>
              </a:r>
              <a:r>
                <a:rPr lang="en-US" altLang="en-US" sz="2000" dirty="0">
                  <a:sym typeface="Symbol" panose="05050102010706020507" pitchFamily="18" charset="2"/>
                </a:rPr>
                <a:t></a:t>
              </a:r>
              <a:endParaRPr lang="en-US" altLang="en-US" sz="2000" dirty="0"/>
            </a:p>
          </p:txBody>
        </p:sp>
        <p:sp>
          <p:nvSpPr>
            <p:cNvPr id="7" name="Text Box 31"/>
            <p:cNvSpPr txBox="1">
              <a:spLocks noChangeArrowheads="1"/>
            </p:cNvSpPr>
            <p:nvPr/>
          </p:nvSpPr>
          <p:spPr bwMode="auto">
            <a:xfrm>
              <a:off x="1422870" y="4772417"/>
              <a:ext cx="300500" cy="4010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Arial" panose="020B0604020202020204" pitchFamily="34" charset="0"/>
                  <a:cs typeface="Arial" panose="020B0604020202020204" pitchFamily="34" charset="0"/>
                </a:defRPr>
              </a:lvl1pPr>
              <a:lvl2pPr marL="742950" indent="-285750" eaLnBrk="0" hangingPunct="0">
                <a:defRPr sz="1600">
                  <a:solidFill>
                    <a:schemeClr val="tx1"/>
                  </a:solidFill>
                  <a:latin typeface="Arial" panose="020B0604020202020204" pitchFamily="34" charset="0"/>
                  <a:cs typeface="Arial" panose="020B0604020202020204" pitchFamily="34" charset="0"/>
                </a:defRPr>
              </a:lvl2pPr>
              <a:lvl3pPr marL="1143000" indent="-228600" eaLnBrk="0" hangingPunct="0">
                <a:defRPr sz="1600">
                  <a:solidFill>
                    <a:schemeClr val="tx1"/>
                  </a:solidFill>
                  <a:latin typeface="Arial" panose="020B0604020202020204" pitchFamily="34" charset="0"/>
                  <a:cs typeface="Arial" panose="020B0604020202020204" pitchFamily="34" charset="0"/>
                </a:defRPr>
              </a:lvl3pPr>
              <a:lvl4pPr marL="1600200" indent="-228600" eaLnBrk="0" hangingPunct="0">
                <a:defRPr sz="1600">
                  <a:solidFill>
                    <a:schemeClr val="tx1"/>
                  </a:solidFill>
                  <a:latin typeface="Arial" panose="020B0604020202020204" pitchFamily="34" charset="0"/>
                  <a:cs typeface="Arial" panose="020B0604020202020204" pitchFamily="34" charset="0"/>
                </a:defRPr>
              </a:lvl4pPr>
              <a:lvl5pPr marL="2057400" indent="-228600" eaLnBrk="0" hangingPunct="0">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9pPr>
            </a:lstStyle>
            <a:p>
              <a:pPr eaLnBrk="1" hangingPunct="1"/>
              <a:r>
                <a:rPr lang="en-US" altLang="en-US" sz="2000" i="1"/>
                <a:t>1</a:t>
              </a:r>
              <a:r>
                <a:rPr lang="en-US" altLang="en-US" sz="2000"/>
                <a:t>  </a:t>
              </a:r>
            </a:p>
          </p:txBody>
        </p:sp>
        <p:sp>
          <p:nvSpPr>
            <p:cNvPr id="8" name="Text Box 31"/>
            <p:cNvSpPr txBox="1">
              <a:spLocks noChangeArrowheads="1"/>
            </p:cNvSpPr>
            <p:nvPr/>
          </p:nvSpPr>
          <p:spPr bwMode="auto">
            <a:xfrm>
              <a:off x="1416404" y="5108086"/>
              <a:ext cx="306729" cy="4010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Arial" panose="020B0604020202020204" pitchFamily="34" charset="0"/>
                  <a:cs typeface="Arial" panose="020B0604020202020204" pitchFamily="34" charset="0"/>
                </a:defRPr>
              </a:lvl1pPr>
              <a:lvl2pPr marL="742950" indent="-285750" eaLnBrk="0" hangingPunct="0">
                <a:defRPr sz="1600">
                  <a:solidFill>
                    <a:schemeClr val="tx1"/>
                  </a:solidFill>
                  <a:latin typeface="Arial" panose="020B0604020202020204" pitchFamily="34" charset="0"/>
                  <a:cs typeface="Arial" panose="020B0604020202020204" pitchFamily="34" charset="0"/>
                </a:defRPr>
              </a:lvl2pPr>
              <a:lvl3pPr marL="1143000" indent="-228600" eaLnBrk="0" hangingPunct="0">
                <a:defRPr sz="1600">
                  <a:solidFill>
                    <a:schemeClr val="tx1"/>
                  </a:solidFill>
                  <a:latin typeface="Arial" panose="020B0604020202020204" pitchFamily="34" charset="0"/>
                  <a:cs typeface="Arial" panose="020B0604020202020204" pitchFamily="34" charset="0"/>
                </a:defRPr>
              </a:lvl3pPr>
              <a:lvl4pPr marL="1600200" indent="-228600" eaLnBrk="0" hangingPunct="0">
                <a:defRPr sz="1600">
                  <a:solidFill>
                    <a:schemeClr val="tx1"/>
                  </a:solidFill>
                  <a:latin typeface="Arial" panose="020B0604020202020204" pitchFamily="34" charset="0"/>
                  <a:cs typeface="Arial" panose="020B0604020202020204" pitchFamily="34" charset="0"/>
                </a:defRPr>
              </a:lvl4pPr>
              <a:lvl5pPr marL="2057400" indent="-228600" eaLnBrk="0" hangingPunct="0">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9pPr>
            </a:lstStyle>
            <a:p>
              <a:pPr eaLnBrk="1" hangingPunct="1"/>
              <a:r>
                <a:rPr lang="en-US" altLang="en-US" sz="2000" i="1"/>
                <a:t>d</a:t>
              </a:r>
            </a:p>
          </p:txBody>
        </p:sp>
        <p:cxnSp>
          <p:nvCxnSpPr>
            <p:cNvPr id="9" name="Straight Connector 8"/>
            <p:cNvCxnSpPr/>
            <p:nvPr/>
          </p:nvCxnSpPr>
          <p:spPr>
            <a:xfrm flipV="1">
              <a:off x="1439393" y="5151104"/>
              <a:ext cx="238454" cy="1591"/>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0" name="Group 32"/>
          <p:cNvGrpSpPr>
            <a:grpSpLocks/>
          </p:cNvGrpSpPr>
          <p:nvPr/>
        </p:nvGrpSpPr>
        <p:grpSpPr bwMode="auto">
          <a:xfrm>
            <a:off x="6130525" y="1231114"/>
            <a:ext cx="2705100" cy="1581150"/>
            <a:chOff x="5880484" y="1143000"/>
            <a:chExt cx="2704727" cy="1581150"/>
          </a:xfrm>
        </p:grpSpPr>
        <p:sp>
          <p:nvSpPr>
            <p:cNvPr id="11" name="Rectangle 10"/>
            <p:cNvSpPr/>
            <p:nvPr/>
          </p:nvSpPr>
          <p:spPr>
            <a:xfrm>
              <a:off x="5886833" y="1143000"/>
              <a:ext cx="2698378" cy="1581150"/>
            </a:xfrm>
            <a:prstGeom prst="rect">
              <a:avLst/>
            </a:prstGeom>
            <a:ln w="12700"/>
          </p:spPr>
          <p:style>
            <a:lnRef idx="2">
              <a:schemeClr val="dk1"/>
            </a:lnRef>
            <a:fillRef idx="1">
              <a:schemeClr val="lt1"/>
            </a:fillRef>
            <a:effectRef idx="0">
              <a:schemeClr val="dk1"/>
            </a:effectRef>
            <a:fontRef idx="minor">
              <a:schemeClr val="dk1"/>
            </a:fontRef>
          </p:style>
          <p:txBody>
            <a:bodyPr anchor="ctr"/>
            <a:lstStyle/>
            <a:p>
              <a:pPr algn="ctr">
                <a:defRPr/>
              </a:pPr>
              <a:endParaRPr lang="en-GB"/>
            </a:p>
          </p:txBody>
        </p:sp>
        <p:pic>
          <p:nvPicPr>
            <p:cNvPr id="12" name="Picture 31" descr="small area.png"/>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880484" y="1174747"/>
              <a:ext cx="2585636" cy="1517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3" name="Group 31"/>
            <p:cNvGrpSpPr>
              <a:grpSpLocks/>
            </p:cNvGrpSpPr>
            <p:nvPr/>
          </p:nvGrpSpPr>
          <p:grpSpPr bwMode="auto">
            <a:xfrm>
              <a:off x="6143027" y="1738313"/>
              <a:ext cx="245882" cy="407987"/>
              <a:chOff x="5456586" y="2212978"/>
              <a:chExt cx="358775" cy="595312"/>
            </a:xfrm>
          </p:grpSpPr>
          <p:sp>
            <p:nvSpPr>
              <p:cNvPr id="14" name="Down Arrow 13"/>
              <p:cNvSpPr/>
              <p:nvPr/>
            </p:nvSpPr>
            <p:spPr bwMode="auto">
              <a:xfrm rot="10800000">
                <a:off x="5471862" y="2212977"/>
                <a:ext cx="101906" cy="595313"/>
              </a:xfrm>
              <a:prstGeom prst="downArrow">
                <a:avLst>
                  <a:gd name="adj1" fmla="val 27506"/>
                  <a:gd name="adj2" fmla="val 84837"/>
                </a:avLst>
              </a:prstGeom>
              <a:solidFill>
                <a:srgbClr val="FF0000"/>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5" name="Text Box 31"/>
              <p:cNvSpPr txBox="1">
                <a:spLocks noChangeArrowheads="1"/>
              </p:cNvSpPr>
              <p:nvPr/>
            </p:nvSpPr>
            <p:spPr bwMode="auto">
              <a:xfrm>
                <a:off x="5456586" y="2322510"/>
                <a:ext cx="358775" cy="4041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Arial" panose="020B0604020202020204" pitchFamily="34" charset="0"/>
                    <a:cs typeface="Arial" panose="020B0604020202020204" pitchFamily="34" charset="0"/>
                  </a:defRPr>
                </a:lvl1pPr>
                <a:lvl2pPr marL="742950" indent="-285750" eaLnBrk="0" hangingPunct="0">
                  <a:defRPr sz="1600">
                    <a:solidFill>
                      <a:schemeClr val="tx1"/>
                    </a:solidFill>
                    <a:latin typeface="Arial" panose="020B0604020202020204" pitchFamily="34" charset="0"/>
                    <a:cs typeface="Arial" panose="020B0604020202020204" pitchFamily="34" charset="0"/>
                  </a:defRPr>
                </a:lvl2pPr>
                <a:lvl3pPr marL="1143000" indent="-228600" eaLnBrk="0" hangingPunct="0">
                  <a:defRPr sz="1600">
                    <a:solidFill>
                      <a:schemeClr val="tx1"/>
                    </a:solidFill>
                    <a:latin typeface="Arial" panose="020B0604020202020204" pitchFamily="34" charset="0"/>
                    <a:cs typeface="Arial" panose="020B0604020202020204" pitchFamily="34" charset="0"/>
                  </a:defRPr>
                </a:lvl3pPr>
                <a:lvl4pPr marL="1600200" indent="-228600" eaLnBrk="0" hangingPunct="0">
                  <a:defRPr sz="1600">
                    <a:solidFill>
                      <a:schemeClr val="tx1"/>
                    </a:solidFill>
                    <a:latin typeface="Arial" panose="020B0604020202020204" pitchFamily="34" charset="0"/>
                    <a:cs typeface="Arial" panose="020B0604020202020204" pitchFamily="34" charset="0"/>
                  </a:defRPr>
                </a:lvl4pPr>
                <a:lvl5pPr marL="2057400" indent="-228600" eaLnBrk="0" hangingPunct="0">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9pPr>
              </a:lstStyle>
              <a:p>
                <a:pPr eaLnBrk="1" hangingPunct="1"/>
                <a:r>
                  <a:rPr lang="en-US" altLang="en-US" sz="1200" i="1">
                    <a:solidFill>
                      <a:srgbClr val="FF0000"/>
                    </a:solidFill>
                  </a:rPr>
                  <a:t>V</a:t>
                </a:r>
              </a:p>
            </p:txBody>
          </p:sp>
        </p:grpSp>
      </p:grpSp>
      <p:grpSp>
        <p:nvGrpSpPr>
          <p:cNvPr id="16" name="Group 87"/>
          <p:cNvGrpSpPr>
            <a:grpSpLocks/>
          </p:cNvGrpSpPr>
          <p:nvPr/>
        </p:nvGrpSpPr>
        <p:grpSpPr bwMode="auto">
          <a:xfrm>
            <a:off x="6130525" y="3303677"/>
            <a:ext cx="2705100" cy="1581150"/>
            <a:chOff x="5617255" y="1143000"/>
            <a:chExt cx="2704637" cy="1581150"/>
          </a:xfrm>
        </p:grpSpPr>
        <p:grpSp>
          <p:nvGrpSpPr>
            <p:cNvPr id="17" name="Group 39"/>
            <p:cNvGrpSpPr>
              <a:grpSpLocks/>
            </p:cNvGrpSpPr>
            <p:nvPr/>
          </p:nvGrpSpPr>
          <p:grpSpPr bwMode="auto">
            <a:xfrm>
              <a:off x="5617255" y="1143000"/>
              <a:ext cx="2704637" cy="1581150"/>
              <a:chOff x="5880485" y="2895600"/>
              <a:chExt cx="2704260" cy="1581150"/>
            </a:xfrm>
          </p:grpSpPr>
          <p:sp>
            <p:nvSpPr>
              <p:cNvPr id="22" name="Rectangle 21"/>
              <p:cNvSpPr/>
              <p:nvPr/>
            </p:nvSpPr>
            <p:spPr>
              <a:xfrm>
                <a:off x="5886833" y="2895600"/>
                <a:ext cx="2697912" cy="1581150"/>
              </a:xfrm>
              <a:prstGeom prst="rect">
                <a:avLst/>
              </a:prstGeom>
              <a:ln w="12700"/>
            </p:spPr>
            <p:style>
              <a:lnRef idx="2">
                <a:schemeClr val="dk1"/>
              </a:lnRef>
              <a:fillRef idx="1">
                <a:schemeClr val="lt1"/>
              </a:fillRef>
              <a:effectRef idx="0">
                <a:schemeClr val="dk1"/>
              </a:effectRef>
              <a:fontRef idx="minor">
                <a:schemeClr val="dk1"/>
              </a:fontRef>
            </p:style>
            <p:txBody>
              <a:bodyPr anchor="ctr"/>
              <a:lstStyle/>
              <a:p>
                <a:pPr algn="ctr">
                  <a:defRPr/>
                </a:pPr>
                <a:endParaRPr lang="en-GB"/>
              </a:p>
            </p:txBody>
          </p:sp>
          <p:pic>
            <p:nvPicPr>
              <p:cNvPr id="23" name="Picture 35" descr="small area.png"/>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880485" y="2927347"/>
                <a:ext cx="2585634" cy="1517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 name="Down Arrow 23"/>
              <p:cNvSpPr/>
              <p:nvPr/>
            </p:nvSpPr>
            <p:spPr bwMode="auto">
              <a:xfrm rot="10800000">
                <a:off x="6155037" y="3490912"/>
                <a:ext cx="68242" cy="407988"/>
              </a:xfrm>
              <a:prstGeom prst="downArrow">
                <a:avLst>
                  <a:gd name="adj1" fmla="val 27506"/>
                  <a:gd name="adj2" fmla="val 84837"/>
                </a:avLst>
              </a:prstGeom>
              <a:solidFill>
                <a:srgbClr val="FF0000"/>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5" name="Text Box 31"/>
              <p:cNvSpPr txBox="1">
                <a:spLocks noChangeArrowheads="1"/>
              </p:cNvSpPr>
              <p:nvPr/>
            </p:nvSpPr>
            <p:spPr bwMode="auto">
              <a:xfrm>
                <a:off x="6143027" y="3565979"/>
                <a:ext cx="245882"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Arial" panose="020B0604020202020204" pitchFamily="34" charset="0"/>
                    <a:cs typeface="Arial" panose="020B0604020202020204" pitchFamily="34" charset="0"/>
                  </a:defRPr>
                </a:lvl1pPr>
                <a:lvl2pPr marL="742950" indent="-285750" eaLnBrk="0" hangingPunct="0">
                  <a:defRPr sz="1600">
                    <a:solidFill>
                      <a:schemeClr val="tx1"/>
                    </a:solidFill>
                    <a:latin typeface="Arial" panose="020B0604020202020204" pitchFamily="34" charset="0"/>
                    <a:cs typeface="Arial" panose="020B0604020202020204" pitchFamily="34" charset="0"/>
                  </a:defRPr>
                </a:lvl2pPr>
                <a:lvl3pPr marL="1143000" indent="-228600" eaLnBrk="0" hangingPunct="0">
                  <a:defRPr sz="1600">
                    <a:solidFill>
                      <a:schemeClr val="tx1"/>
                    </a:solidFill>
                    <a:latin typeface="Arial" panose="020B0604020202020204" pitchFamily="34" charset="0"/>
                    <a:cs typeface="Arial" panose="020B0604020202020204" pitchFamily="34" charset="0"/>
                  </a:defRPr>
                </a:lvl3pPr>
                <a:lvl4pPr marL="1600200" indent="-228600" eaLnBrk="0" hangingPunct="0">
                  <a:defRPr sz="1600">
                    <a:solidFill>
                      <a:schemeClr val="tx1"/>
                    </a:solidFill>
                    <a:latin typeface="Arial" panose="020B0604020202020204" pitchFamily="34" charset="0"/>
                    <a:cs typeface="Arial" panose="020B0604020202020204" pitchFamily="34" charset="0"/>
                  </a:defRPr>
                </a:lvl4pPr>
                <a:lvl5pPr marL="2057400" indent="-228600" eaLnBrk="0" hangingPunct="0">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9pPr>
              </a:lstStyle>
              <a:p>
                <a:pPr eaLnBrk="1" hangingPunct="1"/>
                <a:r>
                  <a:rPr lang="en-US" altLang="en-US" sz="1200" i="1">
                    <a:solidFill>
                      <a:srgbClr val="FF0000"/>
                    </a:solidFill>
                  </a:rPr>
                  <a:t>V</a:t>
                </a:r>
              </a:p>
            </p:txBody>
          </p:sp>
        </p:grpSp>
        <p:grpSp>
          <p:nvGrpSpPr>
            <p:cNvPr id="18" name="Group 86"/>
            <p:cNvGrpSpPr>
              <a:grpSpLocks/>
            </p:cNvGrpSpPr>
            <p:nvPr/>
          </p:nvGrpSpPr>
          <p:grpSpPr bwMode="auto">
            <a:xfrm>
              <a:off x="7824358" y="1767048"/>
              <a:ext cx="473140" cy="276999"/>
              <a:chOff x="7824358" y="1767048"/>
              <a:chExt cx="473140" cy="276999"/>
            </a:xfrm>
          </p:grpSpPr>
          <p:sp>
            <p:nvSpPr>
              <p:cNvPr id="19" name="TextBox 58"/>
              <p:cNvSpPr txBox="1">
                <a:spLocks noChangeArrowheads="1"/>
              </p:cNvSpPr>
              <p:nvPr/>
            </p:nvSpPr>
            <p:spPr bwMode="auto">
              <a:xfrm>
                <a:off x="7824358" y="1767048"/>
                <a:ext cx="473140"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Arial" panose="020B0604020202020204" pitchFamily="34" charset="0"/>
                    <a:cs typeface="Arial" panose="020B0604020202020204" pitchFamily="34" charset="0"/>
                  </a:defRPr>
                </a:lvl1pPr>
                <a:lvl2pPr marL="742950" indent="-285750" eaLnBrk="0" hangingPunct="0">
                  <a:defRPr sz="1600">
                    <a:solidFill>
                      <a:schemeClr val="tx1"/>
                    </a:solidFill>
                    <a:latin typeface="Arial" panose="020B0604020202020204" pitchFamily="34" charset="0"/>
                    <a:cs typeface="Arial" panose="020B0604020202020204" pitchFamily="34" charset="0"/>
                  </a:defRPr>
                </a:lvl2pPr>
                <a:lvl3pPr marL="1143000" indent="-228600" eaLnBrk="0" hangingPunct="0">
                  <a:defRPr sz="1600">
                    <a:solidFill>
                      <a:schemeClr val="tx1"/>
                    </a:solidFill>
                    <a:latin typeface="Arial" panose="020B0604020202020204" pitchFamily="34" charset="0"/>
                    <a:cs typeface="Arial" panose="020B0604020202020204" pitchFamily="34" charset="0"/>
                  </a:defRPr>
                </a:lvl3pPr>
                <a:lvl4pPr marL="1600200" indent="-228600" eaLnBrk="0" hangingPunct="0">
                  <a:defRPr sz="1600">
                    <a:solidFill>
                      <a:schemeClr val="tx1"/>
                    </a:solidFill>
                    <a:latin typeface="Arial" panose="020B0604020202020204" pitchFamily="34" charset="0"/>
                    <a:cs typeface="Arial" panose="020B0604020202020204" pitchFamily="34" charset="0"/>
                  </a:defRPr>
                </a:lvl4pPr>
                <a:lvl5pPr marL="2057400" indent="-228600" eaLnBrk="0" hangingPunct="0">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9pPr>
              </a:lstStyle>
              <a:p>
                <a:pPr algn="r" eaLnBrk="1" hangingPunct="1"/>
                <a:r>
                  <a:rPr lang="en-GB" altLang="en-US" sz="1200"/>
                  <a:t>d</a:t>
                </a:r>
              </a:p>
            </p:txBody>
          </p:sp>
          <p:cxnSp>
            <p:nvCxnSpPr>
              <p:cNvPr id="20" name="Straight Arrow Connector 19"/>
              <p:cNvCxnSpPr/>
              <p:nvPr/>
            </p:nvCxnSpPr>
            <p:spPr>
              <a:xfrm rot="16200000" flipH="1">
                <a:off x="7949671" y="1918494"/>
                <a:ext cx="180975" cy="1587"/>
              </a:xfrm>
              <a:prstGeom prst="straightConnector1">
                <a:avLst/>
              </a:prstGeom>
              <a:ln w="9525">
                <a:solidFill>
                  <a:schemeClr val="tx1"/>
                </a:solidFill>
                <a:tailEnd type="triangle" w="sm" len="med"/>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p:nvPr/>
            </p:nvCxnSpPr>
            <p:spPr>
              <a:xfrm rot="5400000" flipH="1" flipV="1">
                <a:off x="7949671" y="1921669"/>
                <a:ext cx="180975" cy="1587"/>
              </a:xfrm>
              <a:prstGeom prst="straightConnector1">
                <a:avLst/>
              </a:prstGeom>
              <a:ln w="9525">
                <a:solidFill>
                  <a:schemeClr val="tx1"/>
                </a:solidFill>
                <a:headEnd type="triangle" w="sm" len="med"/>
                <a:tailEnd type="triangle" w="sm" len="med"/>
              </a:ln>
            </p:spPr>
            <p:style>
              <a:lnRef idx="1">
                <a:schemeClr val="accent1"/>
              </a:lnRef>
              <a:fillRef idx="0">
                <a:schemeClr val="accent1"/>
              </a:fillRef>
              <a:effectRef idx="0">
                <a:schemeClr val="accent1"/>
              </a:effectRef>
              <a:fontRef idx="minor">
                <a:schemeClr val="tx1"/>
              </a:fontRef>
            </p:style>
          </p:cxnSp>
        </p:grpSp>
      </p:grpSp>
      <p:sp>
        <p:nvSpPr>
          <p:cNvPr id="4" name="Rectangle 3"/>
          <p:cNvSpPr/>
          <p:nvPr/>
        </p:nvSpPr>
        <p:spPr>
          <a:xfrm>
            <a:off x="8043460" y="2779839"/>
            <a:ext cx="798617" cy="369332"/>
          </a:xfrm>
          <a:prstGeom prst="rect">
            <a:avLst/>
          </a:prstGeom>
        </p:spPr>
        <p:txBody>
          <a:bodyPr wrap="none">
            <a:spAutoFit/>
          </a:bodyPr>
          <a:lstStyle/>
          <a:p>
            <a:pPr algn="ctr">
              <a:buFont typeface="Wingdings" panose="05000000000000000000" pitchFamily="2" charset="2"/>
              <a:buNone/>
            </a:pPr>
            <a:r>
              <a:rPr lang="en-US" altLang="en-US" i="1" dirty="0"/>
              <a:t>C</a:t>
            </a:r>
            <a:r>
              <a:rPr lang="en-US" altLang="en-US" dirty="0"/>
              <a:t> </a:t>
            </a:r>
            <a:r>
              <a:rPr lang="en-US" altLang="en-US" dirty="0">
                <a:sym typeface="Symbol" panose="05050102010706020507" pitchFamily="18" charset="2"/>
              </a:rPr>
              <a:t> </a:t>
            </a:r>
            <a:r>
              <a:rPr lang="en-US" altLang="en-US" i="1" dirty="0">
                <a:sym typeface="Symbol" panose="05050102010706020507" pitchFamily="18" charset="2"/>
              </a:rPr>
              <a:t>A</a:t>
            </a:r>
            <a:endParaRPr lang="en-US" altLang="en-US" i="1" dirty="0"/>
          </a:p>
        </p:txBody>
      </p:sp>
    </p:spTree>
    <p:extLst>
      <p:ext uri="{BB962C8B-B14F-4D97-AF65-F5344CB8AC3E}">
        <p14:creationId xmlns:p14="http://schemas.microsoft.com/office/powerpoint/2010/main" val="73252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childTnLst>
                                </p:cTn>
                              </p:par>
                            </p:childTnLst>
                          </p:cTn>
                        </p:par>
                        <p:par>
                          <p:cTn id="8" fill="hold">
                            <p:stCondLst>
                              <p:cond delay="1000"/>
                            </p:stCondLst>
                            <p:childTnLst>
                              <p:par>
                                <p:cTn id="9" presetID="58" presetClass="entr" presetSubtype="0" accel="100000" fill="hold" nodeType="afterEffect">
                                  <p:stCondLst>
                                    <p:cond delay="0"/>
                                  </p:stCondLst>
                                  <p:childTnLst>
                                    <p:set>
                                      <p:cBhvr>
                                        <p:cTn id="10" dur="1" fill="hold">
                                          <p:stCondLst>
                                            <p:cond delay="0"/>
                                          </p:stCondLst>
                                        </p:cTn>
                                        <p:tgtEl>
                                          <p:spTgt spid="16"/>
                                        </p:tgtEl>
                                        <p:attrNameLst>
                                          <p:attrName>style.visibility</p:attrName>
                                        </p:attrNameLst>
                                      </p:cBhvr>
                                      <p:to>
                                        <p:strVal val="visible"/>
                                      </p:to>
                                    </p:set>
                                    <p:anim calcmode="lin" valueType="num">
                                      <p:cBhvr>
                                        <p:cTn id="11" dur="500" fill="hold"/>
                                        <p:tgtEl>
                                          <p:spTgt spid="16"/>
                                        </p:tgtEl>
                                        <p:attrNameLst>
                                          <p:attrName>ppt_w</p:attrName>
                                        </p:attrNameLst>
                                      </p:cBhvr>
                                      <p:tavLst>
                                        <p:tav tm="0">
                                          <p:val>
                                            <p:strVal val="#ppt_w*2.5"/>
                                          </p:val>
                                        </p:tav>
                                        <p:tav tm="100000">
                                          <p:val>
                                            <p:strVal val="#ppt_w"/>
                                          </p:val>
                                        </p:tav>
                                      </p:tavLst>
                                    </p:anim>
                                    <p:anim calcmode="lin" valueType="num">
                                      <p:cBhvr>
                                        <p:cTn id="12" dur="500" fill="hold"/>
                                        <p:tgtEl>
                                          <p:spTgt spid="16"/>
                                        </p:tgtEl>
                                        <p:attrNameLst>
                                          <p:attrName>ppt_h</p:attrName>
                                        </p:attrNameLst>
                                      </p:cBhvr>
                                      <p:tavLst>
                                        <p:tav tm="0">
                                          <p:val>
                                            <p:strVal val="#ppt_h*0.01"/>
                                          </p:val>
                                        </p:tav>
                                        <p:tav tm="100000">
                                          <p:val>
                                            <p:strVal val="#ppt_h"/>
                                          </p:val>
                                        </p:tav>
                                      </p:tavLst>
                                    </p:anim>
                                    <p:anim calcmode="lin" valueType="num">
                                      <p:cBhvr>
                                        <p:cTn id="13" dur="500" fill="hold"/>
                                        <p:tgtEl>
                                          <p:spTgt spid="16"/>
                                        </p:tgtEl>
                                        <p:attrNameLst>
                                          <p:attrName>ppt_x</p:attrName>
                                        </p:attrNameLst>
                                      </p:cBhvr>
                                      <p:tavLst>
                                        <p:tav tm="0">
                                          <p:val>
                                            <p:strVal val="#ppt_x"/>
                                          </p:val>
                                        </p:tav>
                                        <p:tav tm="100000">
                                          <p:val>
                                            <p:strVal val="#ppt_x"/>
                                          </p:val>
                                        </p:tav>
                                      </p:tavLst>
                                    </p:anim>
                                    <p:anim calcmode="lin" valueType="num">
                                      <p:cBhvr>
                                        <p:cTn id="14" dur="500" fill="hold"/>
                                        <p:tgtEl>
                                          <p:spTgt spid="16"/>
                                        </p:tgtEl>
                                        <p:attrNameLst>
                                          <p:attrName>ppt_y</p:attrName>
                                        </p:attrNameLst>
                                      </p:cBhvr>
                                      <p:tavLst>
                                        <p:tav tm="0">
                                          <p:val>
                                            <p:strVal val="#ppt_h+1"/>
                                          </p:val>
                                        </p:tav>
                                        <p:tav tm="100000">
                                          <p:val>
                                            <p:strVal val="#ppt_y"/>
                                          </p:val>
                                        </p:tav>
                                      </p:tavLst>
                                    </p:anim>
                                    <p:animEffect transition="in" filter="fade">
                                      <p:cBhvr>
                                        <p:cTn id="15" dur="500"/>
                                        <p:tgtEl>
                                          <p:spTgt spid="16"/>
                                        </p:tgtEl>
                                      </p:cBhvr>
                                    </p:animEffect>
                                  </p:childTnLst>
                                </p:cTn>
                              </p:par>
                            </p:childTnLst>
                          </p:cTn>
                        </p:par>
                        <p:par>
                          <p:cTn id="16" fill="hold">
                            <p:stCondLst>
                              <p:cond delay="1500"/>
                            </p:stCondLst>
                            <p:childTnLst>
                              <p:par>
                                <p:cTn id="17" presetID="58" presetClass="entr" presetSubtype="0" accel="10000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500" fill="hold"/>
                                        <p:tgtEl>
                                          <p:spTgt spid="10"/>
                                        </p:tgtEl>
                                        <p:attrNameLst>
                                          <p:attrName>ppt_w</p:attrName>
                                        </p:attrNameLst>
                                      </p:cBhvr>
                                      <p:tavLst>
                                        <p:tav tm="0">
                                          <p:val>
                                            <p:strVal val="#ppt_w*2.5"/>
                                          </p:val>
                                        </p:tav>
                                        <p:tav tm="100000">
                                          <p:val>
                                            <p:strVal val="#ppt_w"/>
                                          </p:val>
                                        </p:tav>
                                      </p:tavLst>
                                    </p:anim>
                                    <p:anim calcmode="lin" valueType="num">
                                      <p:cBhvr>
                                        <p:cTn id="20" dur="500" fill="hold"/>
                                        <p:tgtEl>
                                          <p:spTgt spid="10"/>
                                        </p:tgtEl>
                                        <p:attrNameLst>
                                          <p:attrName>ppt_h</p:attrName>
                                        </p:attrNameLst>
                                      </p:cBhvr>
                                      <p:tavLst>
                                        <p:tav tm="0">
                                          <p:val>
                                            <p:strVal val="#ppt_h*0.01"/>
                                          </p:val>
                                        </p:tav>
                                        <p:tav tm="100000">
                                          <p:val>
                                            <p:strVal val="#ppt_h"/>
                                          </p:val>
                                        </p:tav>
                                      </p:tavLst>
                                    </p:anim>
                                    <p:anim calcmode="lin" valueType="num">
                                      <p:cBhvr>
                                        <p:cTn id="21" dur="500" fill="hold"/>
                                        <p:tgtEl>
                                          <p:spTgt spid="10"/>
                                        </p:tgtEl>
                                        <p:attrNameLst>
                                          <p:attrName>ppt_x</p:attrName>
                                        </p:attrNameLst>
                                      </p:cBhvr>
                                      <p:tavLst>
                                        <p:tav tm="0">
                                          <p:val>
                                            <p:strVal val="#ppt_x"/>
                                          </p:val>
                                        </p:tav>
                                        <p:tav tm="100000">
                                          <p:val>
                                            <p:strVal val="#ppt_x"/>
                                          </p:val>
                                        </p:tav>
                                      </p:tavLst>
                                    </p:anim>
                                    <p:anim calcmode="lin" valueType="num">
                                      <p:cBhvr>
                                        <p:cTn id="22" dur="500" fill="hold"/>
                                        <p:tgtEl>
                                          <p:spTgt spid="10"/>
                                        </p:tgtEl>
                                        <p:attrNameLst>
                                          <p:attrName>ppt_y</p:attrName>
                                        </p:attrNameLst>
                                      </p:cBhvr>
                                      <p:tavLst>
                                        <p:tav tm="0">
                                          <p:val>
                                            <p:strVal val="#ppt_h+1"/>
                                          </p:val>
                                        </p:tav>
                                        <p:tav tm="100000">
                                          <p:val>
                                            <p:strVal val="#ppt_y"/>
                                          </p:val>
                                        </p:tav>
                                      </p:tavLst>
                                    </p:anim>
                                    <p:animEffect transition="in" filter="fade">
                                      <p:cBhvr>
                                        <p:cTn id="2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Capacitors</a:t>
            </a:r>
            <a:endParaRPr lang="en-GB" dirty="0"/>
          </a:p>
        </p:txBody>
      </p:sp>
      <p:grpSp>
        <p:nvGrpSpPr>
          <p:cNvPr id="4" name="Group 23"/>
          <p:cNvGrpSpPr>
            <a:grpSpLocks/>
          </p:cNvGrpSpPr>
          <p:nvPr/>
        </p:nvGrpSpPr>
        <p:grpSpPr bwMode="auto">
          <a:xfrm>
            <a:off x="5364088" y="1844824"/>
            <a:ext cx="3490789" cy="2088232"/>
            <a:chOff x="5098432" y="1460500"/>
            <a:chExt cx="3708048" cy="2176463"/>
          </a:xfrm>
        </p:grpSpPr>
        <p:pic>
          <p:nvPicPr>
            <p:cNvPr id="5" name="Picture 18" descr="capacitanc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98432" y="1460500"/>
              <a:ext cx="3708048" cy="2176463"/>
            </a:xfrm>
            <a:prstGeom prst="rect">
              <a:avLst/>
            </a:prstGeom>
            <a:solidFill>
              <a:schemeClr val="bg1"/>
            </a:solidFill>
            <a:ln w="12700">
              <a:solidFill>
                <a:schemeClr val="tx1"/>
              </a:solidFill>
              <a:miter lim="800000"/>
              <a:headEnd/>
              <a:tailEnd/>
            </a:ln>
          </p:spPr>
        </p:pic>
        <p:grpSp>
          <p:nvGrpSpPr>
            <p:cNvPr id="6" name="Group 22"/>
            <p:cNvGrpSpPr>
              <a:grpSpLocks/>
            </p:cNvGrpSpPr>
            <p:nvPr/>
          </p:nvGrpSpPr>
          <p:grpSpPr bwMode="auto">
            <a:xfrm>
              <a:off x="5473207" y="2212975"/>
              <a:ext cx="411656" cy="595313"/>
              <a:chOff x="5473207" y="2212975"/>
              <a:chExt cx="411656" cy="595313"/>
            </a:xfrm>
          </p:grpSpPr>
          <p:sp>
            <p:nvSpPr>
              <p:cNvPr id="7" name="Down Arrow 6"/>
              <p:cNvSpPr/>
              <p:nvPr/>
            </p:nvSpPr>
            <p:spPr bwMode="auto">
              <a:xfrm rot="10800000">
                <a:off x="5473207" y="2212975"/>
                <a:ext cx="100046" cy="595312"/>
              </a:xfrm>
              <a:prstGeom prst="downArrow">
                <a:avLst>
                  <a:gd name="adj1" fmla="val 27506"/>
                  <a:gd name="adj2" fmla="val 84837"/>
                </a:avLst>
              </a:prstGeom>
              <a:solidFill>
                <a:srgbClr val="FF0000"/>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8" name="Text Box 31"/>
              <p:cNvSpPr txBox="1">
                <a:spLocks noChangeArrowheads="1"/>
              </p:cNvSpPr>
              <p:nvPr/>
            </p:nvSpPr>
            <p:spPr bwMode="auto">
              <a:xfrm>
                <a:off x="5526088" y="2322512"/>
                <a:ext cx="35877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Arial" panose="020B0604020202020204" pitchFamily="34" charset="0"/>
                    <a:cs typeface="Arial" panose="020B0604020202020204" pitchFamily="34" charset="0"/>
                  </a:defRPr>
                </a:lvl1pPr>
                <a:lvl2pPr marL="742950" indent="-285750" eaLnBrk="0" hangingPunct="0">
                  <a:defRPr sz="1600">
                    <a:solidFill>
                      <a:schemeClr val="tx1"/>
                    </a:solidFill>
                    <a:latin typeface="Arial" panose="020B0604020202020204" pitchFamily="34" charset="0"/>
                    <a:cs typeface="Arial" panose="020B0604020202020204" pitchFamily="34" charset="0"/>
                  </a:defRPr>
                </a:lvl2pPr>
                <a:lvl3pPr marL="1143000" indent="-228600" eaLnBrk="0" hangingPunct="0">
                  <a:defRPr sz="1600">
                    <a:solidFill>
                      <a:schemeClr val="tx1"/>
                    </a:solidFill>
                    <a:latin typeface="Arial" panose="020B0604020202020204" pitchFamily="34" charset="0"/>
                    <a:cs typeface="Arial" panose="020B0604020202020204" pitchFamily="34" charset="0"/>
                  </a:defRPr>
                </a:lvl3pPr>
                <a:lvl4pPr marL="1600200" indent="-228600" eaLnBrk="0" hangingPunct="0">
                  <a:defRPr sz="1600">
                    <a:solidFill>
                      <a:schemeClr val="tx1"/>
                    </a:solidFill>
                    <a:latin typeface="Arial" panose="020B0604020202020204" pitchFamily="34" charset="0"/>
                    <a:cs typeface="Arial" panose="020B0604020202020204" pitchFamily="34" charset="0"/>
                  </a:defRPr>
                </a:lvl4pPr>
                <a:lvl5pPr marL="2057400" indent="-228600" eaLnBrk="0" hangingPunct="0">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9pPr>
              </a:lstStyle>
              <a:p>
                <a:pPr eaLnBrk="1" hangingPunct="1"/>
                <a:r>
                  <a:rPr lang="en-US" altLang="en-US" sz="1200" i="1">
                    <a:solidFill>
                      <a:srgbClr val="FF0000"/>
                    </a:solidFill>
                  </a:rPr>
                  <a:t>V</a:t>
                </a:r>
              </a:p>
            </p:txBody>
          </p:sp>
        </p:grpSp>
      </p:grpSp>
      <p:sp>
        <p:nvSpPr>
          <p:cNvPr id="9" name="Text Box 31"/>
          <p:cNvSpPr txBox="1">
            <a:spLocks noChangeArrowheads="1"/>
          </p:cNvSpPr>
          <p:nvPr/>
        </p:nvSpPr>
        <p:spPr bwMode="auto">
          <a:xfrm>
            <a:off x="6526075" y="4293096"/>
            <a:ext cx="1166813"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Arial" panose="020B0604020202020204" pitchFamily="34" charset="0"/>
                <a:cs typeface="Arial" panose="020B0604020202020204" pitchFamily="34" charset="0"/>
              </a:defRPr>
            </a:lvl1pPr>
            <a:lvl2pPr marL="742950" indent="-285750" eaLnBrk="0" hangingPunct="0">
              <a:defRPr sz="1600">
                <a:solidFill>
                  <a:schemeClr val="tx1"/>
                </a:solidFill>
                <a:latin typeface="Arial" panose="020B0604020202020204" pitchFamily="34" charset="0"/>
                <a:cs typeface="Arial" panose="020B0604020202020204" pitchFamily="34" charset="0"/>
              </a:defRPr>
            </a:lvl2pPr>
            <a:lvl3pPr marL="1143000" indent="-228600" eaLnBrk="0" hangingPunct="0">
              <a:defRPr sz="1600">
                <a:solidFill>
                  <a:schemeClr val="tx1"/>
                </a:solidFill>
                <a:latin typeface="Arial" panose="020B0604020202020204" pitchFamily="34" charset="0"/>
                <a:cs typeface="Arial" panose="020B0604020202020204" pitchFamily="34" charset="0"/>
              </a:defRPr>
            </a:lvl3pPr>
            <a:lvl4pPr marL="1600200" indent="-228600" eaLnBrk="0" hangingPunct="0">
              <a:defRPr sz="1600">
                <a:solidFill>
                  <a:schemeClr val="tx1"/>
                </a:solidFill>
                <a:latin typeface="Arial" panose="020B0604020202020204" pitchFamily="34" charset="0"/>
                <a:cs typeface="Arial" panose="020B0604020202020204" pitchFamily="34" charset="0"/>
              </a:defRPr>
            </a:lvl4pPr>
            <a:lvl5pPr marL="2057400" indent="-228600" eaLnBrk="0" hangingPunct="0">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9pPr>
          </a:lstStyle>
          <a:p>
            <a:pPr algn="ctr">
              <a:buFont typeface="Wingdings" panose="05000000000000000000" pitchFamily="2" charset="2"/>
              <a:buNone/>
            </a:pPr>
            <a:r>
              <a:rPr lang="en-US" altLang="en-US" sz="2000" i="1" dirty="0"/>
              <a:t>C </a:t>
            </a:r>
            <a:r>
              <a:rPr lang="en-US" altLang="en-US" sz="2000" dirty="0">
                <a:sym typeface="Symbol" panose="05050102010706020507" pitchFamily="18" charset="2"/>
              </a:rPr>
              <a:t> </a:t>
            </a:r>
            <a:r>
              <a:rPr lang="el-GR" altLang="en-US" sz="2000" i="1" dirty="0">
                <a:sym typeface="Symbol" panose="05050102010706020507" pitchFamily="18" charset="2"/>
              </a:rPr>
              <a:t>ε</a:t>
            </a:r>
            <a:endParaRPr lang="en-US" altLang="en-US" sz="2000" i="1" dirty="0"/>
          </a:p>
        </p:txBody>
      </p:sp>
      <p:sp>
        <p:nvSpPr>
          <p:cNvPr id="3" name="Content Placeholder 2"/>
          <p:cNvSpPr>
            <a:spLocks noGrp="1"/>
          </p:cNvSpPr>
          <p:nvPr>
            <p:ph idx="1"/>
          </p:nvPr>
        </p:nvSpPr>
        <p:spPr>
          <a:xfrm>
            <a:off x="323528" y="1484784"/>
            <a:ext cx="4978896" cy="3917032"/>
          </a:xfrm>
        </p:spPr>
        <p:txBody>
          <a:bodyPr>
            <a:normAutofit fontScale="70000" lnSpcReduction="20000"/>
          </a:bodyPr>
          <a:lstStyle/>
          <a:p>
            <a:pPr>
              <a:spcAft>
                <a:spcPts val="600"/>
              </a:spcAft>
            </a:pPr>
            <a:r>
              <a:rPr lang="en-US" altLang="en-US" dirty="0"/>
              <a:t>The dielectric is an electrical insulator placed between </a:t>
            </a:r>
            <a:r>
              <a:rPr lang="en-US" altLang="en-US" dirty="0" smtClean="0"/>
              <a:t>the plates.</a:t>
            </a:r>
          </a:p>
          <a:p>
            <a:pPr>
              <a:spcAft>
                <a:spcPts val="600"/>
              </a:spcAft>
            </a:pPr>
            <a:r>
              <a:rPr lang="en-US" altLang="en-US" dirty="0"/>
              <a:t>There has to be a factor that </a:t>
            </a:r>
            <a:r>
              <a:rPr lang="en-US" altLang="en-US" dirty="0" smtClean="0"/>
              <a:t>measures </a:t>
            </a:r>
            <a:r>
              <a:rPr lang="en-US" altLang="en-US" dirty="0"/>
              <a:t>the effect the </a:t>
            </a:r>
            <a:r>
              <a:rPr lang="en-US" altLang="en-US" dirty="0" smtClean="0"/>
              <a:t>dielectric has </a:t>
            </a:r>
            <a:r>
              <a:rPr lang="en-US" altLang="en-US" dirty="0"/>
              <a:t>on the charge on the plates</a:t>
            </a:r>
            <a:r>
              <a:rPr lang="en-US" altLang="en-US" dirty="0" smtClean="0"/>
              <a:t>.</a:t>
            </a:r>
          </a:p>
          <a:p>
            <a:pPr>
              <a:spcAft>
                <a:spcPts val="600"/>
              </a:spcAft>
            </a:pPr>
            <a:r>
              <a:rPr lang="en-US" altLang="en-US" dirty="0"/>
              <a:t>It is called the permittivity and given the symbol </a:t>
            </a:r>
            <a:r>
              <a:rPr lang="el-GR" altLang="en-US" i="1" dirty="0" smtClean="0"/>
              <a:t>ε</a:t>
            </a:r>
            <a:r>
              <a:rPr lang="en-GB" altLang="en-US" dirty="0" smtClean="0"/>
              <a:t> </a:t>
            </a:r>
            <a:r>
              <a:rPr lang="en-GB" altLang="en-US" dirty="0"/>
              <a:t>(epsilon).</a:t>
            </a:r>
            <a:endParaRPr lang="en-US" altLang="en-US" dirty="0"/>
          </a:p>
          <a:p>
            <a:pPr>
              <a:spcAft>
                <a:spcPts val="600"/>
              </a:spcAft>
            </a:pPr>
            <a:r>
              <a:rPr lang="en-GB" altLang="en-US" dirty="0"/>
              <a:t>By definition, capacitance is directly proportional </a:t>
            </a:r>
            <a:r>
              <a:rPr lang="en-GB" altLang="en-US" dirty="0" smtClean="0"/>
              <a:t>to </a:t>
            </a:r>
            <a:r>
              <a:rPr lang="en-GB" altLang="en-US" dirty="0"/>
              <a:t>the </a:t>
            </a:r>
            <a:r>
              <a:rPr lang="en-US" altLang="en-US" dirty="0"/>
              <a:t>permittivity of </a:t>
            </a:r>
            <a:r>
              <a:rPr lang="en-US" altLang="en-US" dirty="0" smtClean="0"/>
              <a:t>the </a:t>
            </a:r>
            <a:r>
              <a:rPr lang="en-US" altLang="en-US" dirty="0"/>
              <a:t>dielectric</a:t>
            </a:r>
            <a:r>
              <a:rPr lang="en-GB" altLang="en-US" dirty="0"/>
              <a:t>. </a:t>
            </a:r>
            <a:endParaRPr lang="en-US" altLang="en-US" dirty="0"/>
          </a:p>
          <a:p>
            <a:endParaRPr lang="en-US" altLang="en-US" dirty="0"/>
          </a:p>
          <a:p>
            <a:endParaRPr lang="en-GB" dirty="0"/>
          </a:p>
        </p:txBody>
      </p:sp>
      <p:sp>
        <p:nvSpPr>
          <p:cNvPr id="10" name="Down Arrow 9"/>
          <p:cNvSpPr/>
          <p:nvPr/>
        </p:nvSpPr>
        <p:spPr>
          <a:xfrm rot="20880000" flipV="1">
            <a:off x="8178800" y="3096697"/>
            <a:ext cx="130175" cy="668337"/>
          </a:xfrm>
          <a:prstGeom prst="downArrow">
            <a:avLst>
              <a:gd name="adj1" fmla="val 27506"/>
              <a:gd name="adj2" fmla="val 84837"/>
            </a:avLst>
          </a:prstGeom>
          <a:solidFill>
            <a:schemeClr val="tx1"/>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chemeClr val="tx1"/>
              </a:solidFill>
            </a:endParaRPr>
          </a:p>
        </p:txBody>
      </p:sp>
      <p:sp>
        <p:nvSpPr>
          <p:cNvPr id="11" name="TextBox 10"/>
          <p:cNvSpPr txBox="1">
            <a:spLocks noChangeArrowheads="1"/>
          </p:cNvSpPr>
          <p:nvPr/>
        </p:nvSpPr>
        <p:spPr bwMode="auto">
          <a:xfrm>
            <a:off x="7872412" y="3692009"/>
            <a:ext cx="814388"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600">
                <a:solidFill>
                  <a:schemeClr val="tx1"/>
                </a:solidFill>
                <a:latin typeface="Arial" panose="020B0604020202020204" pitchFamily="34" charset="0"/>
                <a:cs typeface="Arial" panose="020B0604020202020204" pitchFamily="34" charset="0"/>
              </a:defRPr>
            </a:lvl1pPr>
            <a:lvl2pPr marL="742950" indent="-285750" eaLnBrk="0" hangingPunct="0">
              <a:defRPr sz="1600">
                <a:solidFill>
                  <a:schemeClr val="tx1"/>
                </a:solidFill>
                <a:latin typeface="Arial" panose="020B0604020202020204" pitchFamily="34" charset="0"/>
                <a:cs typeface="Arial" panose="020B0604020202020204" pitchFamily="34" charset="0"/>
              </a:defRPr>
            </a:lvl2pPr>
            <a:lvl3pPr marL="1143000" indent="-228600" eaLnBrk="0" hangingPunct="0">
              <a:defRPr sz="1600">
                <a:solidFill>
                  <a:schemeClr val="tx1"/>
                </a:solidFill>
                <a:latin typeface="Arial" panose="020B0604020202020204" pitchFamily="34" charset="0"/>
                <a:cs typeface="Arial" panose="020B0604020202020204" pitchFamily="34" charset="0"/>
              </a:defRPr>
            </a:lvl3pPr>
            <a:lvl4pPr marL="1600200" indent="-228600" eaLnBrk="0" hangingPunct="0">
              <a:defRPr sz="1600">
                <a:solidFill>
                  <a:schemeClr val="tx1"/>
                </a:solidFill>
                <a:latin typeface="Arial" panose="020B0604020202020204" pitchFamily="34" charset="0"/>
                <a:cs typeface="Arial" panose="020B0604020202020204" pitchFamily="34" charset="0"/>
              </a:defRPr>
            </a:lvl4pPr>
            <a:lvl5pPr marL="2057400" indent="-228600" eaLnBrk="0" hangingPunct="0">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9pPr>
          </a:lstStyle>
          <a:p>
            <a:pPr eaLnBrk="1" hangingPunct="1"/>
            <a:r>
              <a:rPr lang="en-GB" altLang="en-US" sz="1200" dirty="0"/>
              <a:t>Dielectric</a:t>
            </a:r>
          </a:p>
        </p:txBody>
      </p:sp>
    </p:spTree>
    <p:extLst>
      <p:ext uri="{BB962C8B-B14F-4D97-AF65-F5344CB8AC3E}">
        <p14:creationId xmlns:p14="http://schemas.microsoft.com/office/powerpoint/2010/main" val="13775327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Scale>
                                      <p:cBhvr>
                                        <p:cTn id="7" dur="1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8" dur="1000" decel="50000" fill="hold">
                                          <p:stCondLst>
                                            <p:cond delay="0"/>
                                          </p:stCondLst>
                                        </p:cTn>
                                        <p:tgtEl>
                                          <p:spTgt spid="4"/>
                                        </p:tgtEl>
                                        <p:attrNameLst>
                                          <p:attrName>ppt_x</p:attrName>
                                          <p:attrName>ppt_y</p:attrName>
                                        </p:attrNameLst>
                                      </p:cBhvr>
                                    </p:animMotion>
                                    <p:animEffect transition="in" filter="fade">
                                      <p:cBhvr>
                                        <p:cTn id="9" dur="10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fade">
                                      <p:cBhvr>
                                        <p:cTn id="18" dur="1000"/>
                                        <p:tgtEl>
                                          <p:spTgt spid="11"/>
                                        </p:tgtEl>
                                      </p:cBhvr>
                                    </p:animEffect>
                                  </p:childTnLst>
                                </p:cTn>
                              </p:par>
                            </p:childTnLst>
                          </p:cTn>
                        </p:par>
                        <p:par>
                          <p:cTn id="19" fill="hold">
                            <p:stCondLst>
                              <p:cond delay="2000"/>
                            </p:stCondLst>
                            <p:childTnLst>
                              <p:par>
                                <p:cTn id="20" presetID="22" presetClass="entr" presetSubtype="4" fill="hold" grpId="0" nodeType="after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ipe(down)">
                                      <p:cBhvr>
                                        <p:cTn id="2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animBg="1"/>
      <p:bldP spid="11"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altLang="en-US" dirty="0" smtClean="0">
                <a:solidFill>
                  <a:srgbClr val="222222"/>
                </a:solidFill>
                <a:latin typeface="Arial" panose="020B0604020202020204" pitchFamily="34" charset="0"/>
                <a:cs typeface="Arial" panose="020B0604020202020204" pitchFamily="34" charset="0"/>
              </a:rPr>
              <a:t>Permittivity</a:t>
            </a:r>
            <a:endParaRPr lang="en-GB" dirty="0"/>
          </a:p>
        </p:txBody>
      </p:sp>
      <p:sp>
        <p:nvSpPr>
          <p:cNvPr id="6" name="Rectangle 3"/>
          <p:cNvSpPr>
            <a:spLocks noChangeArrowheads="1"/>
          </p:cNvSpPr>
          <p:nvPr/>
        </p:nvSpPr>
        <p:spPr bwMode="auto">
          <a:xfrm>
            <a:off x="1043608" y="1988840"/>
            <a:ext cx="7643192" cy="196977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1" u="none" strike="noStrike" cap="none" normalizeH="0" baseline="0" dirty="0" smtClean="0">
                <a:ln>
                  <a:noFill/>
                </a:ln>
                <a:solidFill>
                  <a:srgbClr val="222222"/>
                </a:solidFill>
                <a:effectLst/>
                <a:latin typeface="Arial" panose="020B0604020202020204" pitchFamily="34" charset="0"/>
                <a:cs typeface="Arial" panose="020B0604020202020204" pitchFamily="34" charset="0"/>
              </a:rPr>
              <a:t>Noun – </a:t>
            </a:r>
            <a:r>
              <a:rPr kumimoji="0" lang="en-US" altLang="en-US" sz="1600" b="0" i="0" u="none" strike="noStrike" cap="none" normalizeH="0" baseline="0" dirty="0" smtClean="0">
                <a:ln>
                  <a:noFill/>
                </a:ln>
                <a:solidFill>
                  <a:srgbClr val="222222"/>
                </a:solidFill>
                <a:effectLst/>
                <a:latin typeface="Arial" panose="020B0604020202020204" pitchFamily="34" charset="0"/>
                <a:cs typeface="Arial" panose="020B0604020202020204" pitchFamily="34" charset="0"/>
              </a:rPr>
              <a:t>PHYSICS</a:t>
            </a: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sz="1200" dirty="0">
              <a:solidFill>
                <a:srgbClr val="222222"/>
              </a:solidFill>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b="0" i="0" u="none" strike="noStrike" cap="none" normalizeH="0" baseline="0" dirty="0" smtClean="0">
              <a:ln>
                <a:noFill/>
              </a:ln>
              <a:solidFill>
                <a:srgbClr val="222222"/>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AutoNum type="arabicPeriod"/>
              <a:tabLst/>
            </a:pPr>
            <a:r>
              <a:rPr kumimoji="0" lang="en-US" altLang="en-US" sz="2800" b="0" i="0" u="none" strike="noStrike" cap="none" normalizeH="0" baseline="0" dirty="0" smtClean="0">
                <a:ln>
                  <a:noFill/>
                </a:ln>
                <a:solidFill>
                  <a:srgbClr val="222222"/>
                </a:solidFill>
                <a:effectLst/>
                <a:latin typeface="Arial" panose="020B0604020202020204" pitchFamily="34" charset="0"/>
                <a:cs typeface="Arial" panose="020B0604020202020204" pitchFamily="34" charset="0"/>
              </a:rPr>
              <a:t> The ability of a substance to store electrical energy in an electric field</a:t>
            </a:r>
            <a:r>
              <a:rPr kumimoji="0" lang="en-US" altLang="en-US" sz="1200" b="0" i="0" u="none" strike="noStrike" cap="none" normalizeH="0" baseline="0" dirty="0" smtClean="0">
                <a:ln>
                  <a:noFill/>
                </a:ln>
                <a:solidFill>
                  <a:srgbClr val="222222"/>
                </a:solidFill>
                <a:effectLst/>
                <a:latin typeface="Arial" panose="020B0604020202020204" pitchFamily="34" charset="0"/>
                <a:cs typeface="Arial" panose="020B0604020202020204" pitchFamily="34" charset="0"/>
              </a:rPr>
              <a:t>.</a:t>
            </a:r>
            <a:endParaRPr kumimoji="0" lang="en-US" altLang="en-US" sz="600" b="0" i="0" u="none" strike="noStrike" cap="none" normalizeH="0" baseline="0" dirty="0" smtClean="0">
              <a:ln>
                <a:noFill/>
              </a:ln>
              <a:solidFill>
                <a:srgbClr val="222222"/>
              </a:solidFill>
              <a:effectLst/>
              <a:latin typeface="Arial" panose="020B0604020202020204" pitchFamily="34" charset="0"/>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rgbClr val="660099"/>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21726923"/>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Capacitors</a:t>
            </a:r>
            <a:endParaRPr lang="en-GB" dirty="0"/>
          </a:p>
        </p:txBody>
      </p:sp>
      <p:sp>
        <p:nvSpPr>
          <p:cNvPr id="3" name="Content Placeholder 2"/>
          <p:cNvSpPr>
            <a:spLocks noGrp="1"/>
          </p:cNvSpPr>
          <p:nvPr>
            <p:ph idx="1"/>
          </p:nvPr>
        </p:nvSpPr>
        <p:spPr/>
        <p:txBody>
          <a:bodyPr/>
          <a:lstStyle/>
          <a:p>
            <a:r>
              <a:rPr lang="en-US" altLang="en-US" dirty="0"/>
              <a:t>If we bring these factors together into one formula, we have:</a:t>
            </a:r>
          </a:p>
          <a:p>
            <a:endParaRPr lang="en-GB" dirty="0"/>
          </a:p>
        </p:txBody>
      </p:sp>
      <p:grpSp>
        <p:nvGrpSpPr>
          <p:cNvPr id="4" name="Group 21"/>
          <p:cNvGrpSpPr>
            <a:grpSpLocks/>
          </p:cNvGrpSpPr>
          <p:nvPr/>
        </p:nvGrpSpPr>
        <p:grpSpPr bwMode="auto">
          <a:xfrm>
            <a:off x="3955256" y="2730500"/>
            <a:ext cx="1233488" cy="695325"/>
            <a:chOff x="781878" y="4727276"/>
            <a:chExt cx="1233059" cy="696758"/>
          </a:xfrm>
        </p:grpSpPr>
        <p:sp>
          <p:nvSpPr>
            <p:cNvPr id="5" name="Text Box 31"/>
            <p:cNvSpPr txBox="1">
              <a:spLocks noChangeArrowheads="1"/>
            </p:cNvSpPr>
            <p:nvPr/>
          </p:nvSpPr>
          <p:spPr bwMode="auto">
            <a:xfrm>
              <a:off x="781878" y="4896305"/>
              <a:ext cx="1038085" cy="369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Arial" panose="020B0604020202020204" pitchFamily="34" charset="0"/>
                  <a:cs typeface="Arial" panose="020B0604020202020204" pitchFamily="34" charset="0"/>
                </a:defRPr>
              </a:lvl1pPr>
              <a:lvl2pPr marL="742950" indent="-285750" eaLnBrk="0" hangingPunct="0">
                <a:defRPr sz="1600">
                  <a:solidFill>
                    <a:schemeClr val="tx1"/>
                  </a:solidFill>
                  <a:latin typeface="Arial" panose="020B0604020202020204" pitchFamily="34" charset="0"/>
                  <a:cs typeface="Arial" panose="020B0604020202020204" pitchFamily="34" charset="0"/>
                </a:defRPr>
              </a:lvl2pPr>
              <a:lvl3pPr marL="1143000" indent="-228600" eaLnBrk="0" hangingPunct="0">
                <a:defRPr sz="1600">
                  <a:solidFill>
                    <a:schemeClr val="tx1"/>
                  </a:solidFill>
                  <a:latin typeface="Arial" panose="020B0604020202020204" pitchFamily="34" charset="0"/>
                  <a:cs typeface="Arial" panose="020B0604020202020204" pitchFamily="34" charset="0"/>
                </a:defRPr>
              </a:lvl3pPr>
              <a:lvl4pPr marL="1600200" indent="-228600" eaLnBrk="0" hangingPunct="0">
                <a:defRPr sz="1600">
                  <a:solidFill>
                    <a:schemeClr val="tx1"/>
                  </a:solidFill>
                  <a:latin typeface="Arial" panose="020B0604020202020204" pitchFamily="34" charset="0"/>
                  <a:cs typeface="Arial" panose="020B0604020202020204" pitchFamily="34" charset="0"/>
                </a:defRPr>
              </a:lvl4pPr>
              <a:lvl5pPr marL="2057400" indent="-228600" eaLnBrk="0" hangingPunct="0">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9pPr>
            </a:lstStyle>
            <a:p>
              <a:pPr eaLnBrk="1" hangingPunct="1"/>
              <a:r>
                <a:rPr lang="en-US" altLang="en-US" sz="1800" i="1"/>
                <a:t>C</a:t>
              </a:r>
              <a:r>
                <a:rPr lang="en-US" altLang="en-US" sz="1800"/>
                <a:t>  </a:t>
              </a:r>
              <a:r>
                <a:rPr lang="en-US" altLang="en-US" sz="1800">
                  <a:sym typeface="Symbol" panose="05050102010706020507" pitchFamily="18" charset="2"/>
                </a:rPr>
                <a:t>=</a:t>
              </a:r>
              <a:r>
                <a:rPr lang="en-US" altLang="en-US" sz="1800"/>
                <a:t> </a:t>
              </a:r>
            </a:p>
          </p:txBody>
        </p:sp>
        <p:sp>
          <p:nvSpPr>
            <p:cNvPr id="6" name="Text Box 31"/>
            <p:cNvSpPr txBox="1">
              <a:spLocks noChangeArrowheads="1"/>
            </p:cNvSpPr>
            <p:nvPr/>
          </p:nvSpPr>
          <p:spPr bwMode="auto">
            <a:xfrm>
              <a:off x="1370823" y="4727276"/>
              <a:ext cx="617669" cy="3697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Arial" panose="020B0604020202020204" pitchFamily="34" charset="0"/>
                  <a:cs typeface="Arial" panose="020B0604020202020204" pitchFamily="34" charset="0"/>
                </a:defRPr>
              </a:lvl1pPr>
              <a:lvl2pPr marL="742950" indent="-285750" eaLnBrk="0" hangingPunct="0">
                <a:defRPr sz="1600">
                  <a:solidFill>
                    <a:schemeClr val="tx1"/>
                  </a:solidFill>
                  <a:latin typeface="Arial" panose="020B0604020202020204" pitchFamily="34" charset="0"/>
                  <a:cs typeface="Arial" panose="020B0604020202020204" pitchFamily="34" charset="0"/>
                </a:defRPr>
              </a:lvl2pPr>
              <a:lvl3pPr marL="1143000" indent="-228600" eaLnBrk="0" hangingPunct="0">
                <a:defRPr sz="1600">
                  <a:solidFill>
                    <a:schemeClr val="tx1"/>
                  </a:solidFill>
                  <a:latin typeface="Arial" panose="020B0604020202020204" pitchFamily="34" charset="0"/>
                  <a:cs typeface="Arial" panose="020B0604020202020204" pitchFamily="34" charset="0"/>
                </a:defRPr>
              </a:lvl3pPr>
              <a:lvl4pPr marL="1600200" indent="-228600" eaLnBrk="0" hangingPunct="0">
                <a:defRPr sz="1600">
                  <a:solidFill>
                    <a:schemeClr val="tx1"/>
                  </a:solidFill>
                  <a:latin typeface="Arial" panose="020B0604020202020204" pitchFamily="34" charset="0"/>
                  <a:cs typeface="Arial" panose="020B0604020202020204" pitchFamily="34" charset="0"/>
                </a:defRPr>
              </a:lvl4pPr>
              <a:lvl5pPr marL="2057400" indent="-228600" eaLnBrk="0" hangingPunct="0">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9pPr>
            </a:lstStyle>
            <a:p>
              <a:pPr eaLnBrk="1" hangingPunct="1"/>
              <a:r>
                <a:rPr lang="el-GR" altLang="en-US" sz="1800" i="1" dirty="0"/>
                <a:t>ε</a:t>
              </a:r>
              <a:r>
                <a:rPr lang="en-GB" altLang="en-US" sz="1800" i="1" dirty="0"/>
                <a:t> A </a:t>
              </a:r>
              <a:r>
                <a:rPr lang="en-US" altLang="en-US" sz="1800" dirty="0"/>
                <a:t>  </a:t>
              </a:r>
            </a:p>
          </p:txBody>
        </p:sp>
        <p:sp>
          <p:nvSpPr>
            <p:cNvPr id="7" name="Text Box 31"/>
            <p:cNvSpPr txBox="1">
              <a:spLocks noChangeArrowheads="1"/>
            </p:cNvSpPr>
            <p:nvPr/>
          </p:nvSpPr>
          <p:spPr bwMode="auto">
            <a:xfrm>
              <a:off x="1432329" y="5054302"/>
              <a:ext cx="582608" cy="369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Arial" panose="020B0604020202020204" pitchFamily="34" charset="0"/>
                  <a:cs typeface="Arial" panose="020B0604020202020204" pitchFamily="34" charset="0"/>
                </a:defRPr>
              </a:lvl1pPr>
              <a:lvl2pPr marL="742950" indent="-285750" eaLnBrk="0" hangingPunct="0">
                <a:defRPr sz="1600">
                  <a:solidFill>
                    <a:schemeClr val="tx1"/>
                  </a:solidFill>
                  <a:latin typeface="Arial" panose="020B0604020202020204" pitchFamily="34" charset="0"/>
                  <a:cs typeface="Arial" panose="020B0604020202020204" pitchFamily="34" charset="0"/>
                </a:defRPr>
              </a:lvl2pPr>
              <a:lvl3pPr marL="1143000" indent="-228600" eaLnBrk="0" hangingPunct="0">
                <a:defRPr sz="1600">
                  <a:solidFill>
                    <a:schemeClr val="tx1"/>
                  </a:solidFill>
                  <a:latin typeface="Arial" panose="020B0604020202020204" pitchFamily="34" charset="0"/>
                  <a:cs typeface="Arial" panose="020B0604020202020204" pitchFamily="34" charset="0"/>
                </a:defRPr>
              </a:lvl3pPr>
              <a:lvl4pPr marL="1600200" indent="-228600" eaLnBrk="0" hangingPunct="0">
                <a:defRPr sz="1600">
                  <a:solidFill>
                    <a:schemeClr val="tx1"/>
                  </a:solidFill>
                  <a:latin typeface="Arial" panose="020B0604020202020204" pitchFamily="34" charset="0"/>
                  <a:cs typeface="Arial" panose="020B0604020202020204" pitchFamily="34" charset="0"/>
                </a:defRPr>
              </a:lvl4pPr>
              <a:lvl5pPr marL="2057400" indent="-228600" eaLnBrk="0" hangingPunct="0">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9pPr>
            </a:lstStyle>
            <a:p>
              <a:pPr eaLnBrk="1" hangingPunct="1"/>
              <a:r>
                <a:rPr lang="en-US" altLang="en-US" sz="1800" i="1"/>
                <a:t>d</a:t>
              </a:r>
            </a:p>
          </p:txBody>
        </p:sp>
        <p:cxnSp>
          <p:nvCxnSpPr>
            <p:cNvPr id="8" name="Straight Connector 7"/>
            <p:cNvCxnSpPr/>
            <p:nvPr/>
          </p:nvCxnSpPr>
          <p:spPr>
            <a:xfrm>
              <a:off x="1410309" y="5082019"/>
              <a:ext cx="409433" cy="0"/>
            </a:xfrm>
            <a:prstGeom prst="line">
              <a:avLst/>
            </a:prstGeom>
            <a:ln w="19050">
              <a:solidFill>
                <a:srgbClr val="00368D"/>
              </a:solidFill>
            </a:ln>
          </p:spPr>
          <p:style>
            <a:lnRef idx="1">
              <a:schemeClr val="accent1"/>
            </a:lnRef>
            <a:fillRef idx="0">
              <a:schemeClr val="accent1"/>
            </a:fillRef>
            <a:effectRef idx="0">
              <a:schemeClr val="accent1"/>
            </a:effectRef>
            <a:fontRef idx="minor">
              <a:schemeClr val="tx1"/>
            </a:fontRef>
          </p:style>
        </p:cxnSp>
      </p:grpSp>
      <p:sp>
        <p:nvSpPr>
          <p:cNvPr id="9" name="Text Box 31"/>
          <p:cNvSpPr txBox="1">
            <a:spLocks noChangeArrowheads="1"/>
          </p:cNvSpPr>
          <p:nvPr/>
        </p:nvSpPr>
        <p:spPr bwMode="auto">
          <a:xfrm>
            <a:off x="917575" y="3457910"/>
            <a:ext cx="382111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Arial" panose="020B0604020202020204" pitchFamily="34" charset="0"/>
                <a:cs typeface="Arial" panose="020B0604020202020204" pitchFamily="34" charset="0"/>
              </a:defRPr>
            </a:lvl1pPr>
            <a:lvl2pPr marL="742950" indent="-285750" eaLnBrk="0" hangingPunct="0">
              <a:defRPr sz="1600">
                <a:solidFill>
                  <a:schemeClr val="tx1"/>
                </a:solidFill>
                <a:latin typeface="Arial" panose="020B0604020202020204" pitchFamily="34" charset="0"/>
                <a:cs typeface="Arial" panose="020B0604020202020204" pitchFamily="34" charset="0"/>
              </a:defRPr>
            </a:lvl2pPr>
            <a:lvl3pPr marL="1143000" indent="-228600" eaLnBrk="0" hangingPunct="0">
              <a:defRPr sz="1600">
                <a:solidFill>
                  <a:schemeClr val="tx1"/>
                </a:solidFill>
                <a:latin typeface="Arial" panose="020B0604020202020204" pitchFamily="34" charset="0"/>
                <a:cs typeface="Arial" panose="020B0604020202020204" pitchFamily="34" charset="0"/>
              </a:defRPr>
            </a:lvl3pPr>
            <a:lvl4pPr marL="1600200" indent="-228600" eaLnBrk="0" hangingPunct="0">
              <a:defRPr sz="1600">
                <a:solidFill>
                  <a:schemeClr val="tx1"/>
                </a:solidFill>
                <a:latin typeface="Arial" panose="020B0604020202020204" pitchFamily="34" charset="0"/>
                <a:cs typeface="Arial" panose="020B0604020202020204" pitchFamily="34" charset="0"/>
              </a:defRPr>
            </a:lvl4pPr>
            <a:lvl5pPr marL="2057400" indent="-228600" eaLnBrk="0" hangingPunct="0">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9pPr>
          </a:lstStyle>
          <a:p>
            <a:r>
              <a:rPr lang="en-GB" altLang="en-US" sz="1800" dirty="0"/>
              <a:t>where:</a:t>
            </a:r>
            <a:endParaRPr lang="en-US" altLang="en-US" sz="1800" dirty="0"/>
          </a:p>
        </p:txBody>
      </p:sp>
      <p:sp>
        <p:nvSpPr>
          <p:cNvPr id="10" name="Text Box 31"/>
          <p:cNvSpPr txBox="1">
            <a:spLocks noChangeArrowheads="1"/>
          </p:cNvSpPr>
          <p:nvPr/>
        </p:nvSpPr>
        <p:spPr bwMode="auto">
          <a:xfrm>
            <a:off x="917575" y="3910348"/>
            <a:ext cx="382111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Arial" panose="020B0604020202020204" pitchFamily="34" charset="0"/>
                <a:cs typeface="Arial" panose="020B0604020202020204" pitchFamily="34" charset="0"/>
              </a:defRPr>
            </a:lvl1pPr>
            <a:lvl2pPr marL="742950" indent="-285750" eaLnBrk="0" hangingPunct="0">
              <a:defRPr sz="1600">
                <a:solidFill>
                  <a:schemeClr val="tx1"/>
                </a:solidFill>
                <a:latin typeface="Arial" panose="020B0604020202020204" pitchFamily="34" charset="0"/>
                <a:cs typeface="Arial" panose="020B0604020202020204" pitchFamily="34" charset="0"/>
              </a:defRPr>
            </a:lvl2pPr>
            <a:lvl3pPr marL="1143000" indent="-228600" eaLnBrk="0" hangingPunct="0">
              <a:defRPr sz="1600">
                <a:solidFill>
                  <a:schemeClr val="tx1"/>
                </a:solidFill>
                <a:latin typeface="Arial" panose="020B0604020202020204" pitchFamily="34" charset="0"/>
                <a:cs typeface="Arial" panose="020B0604020202020204" pitchFamily="34" charset="0"/>
              </a:defRPr>
            </a:lvl3pPr>
            <a:lvl4pPr marL="1600200" indent="-228600" eaLnBrk="0" hangingPunct="0">
              <a:defRPr sz="1600">
                <a:solidFill>
                  <a:schemeClr val="tx1"/>
                </a:solidFill>
                <a:latin typeface="Arial" panose="020B0604020202020204" pitchFamily="34" charset="0"/>
                <a:cs typeface="Arial" panose="020B0604020202020204" pitchFamily="34" charset="0"/>
              </a:defRPr>
            </a:lvl4pPr>
            <a:lvl5pPr marL="2057400" indent="-228600" eaLnBrk="0" hangingPunct="0">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9pPr>
          </a:lstStyle>
          <a:p>
            <a:r>
              <a:rPr lang="en-GB" altLang="en-US" sz="1800" i="1"/>
              <a:t>C</a:t>
            </a:r>
            <a:r>
              <a:rPr lang="en-GB" altLang="en-US" sz="1800"/>
              <a:t> = capacitance in F</a:t>
            </a:r>
          </a:p>
        </p:txBody>
      </p:sp>
      <p:sp>
        <p:nvSpPr>
          <p:cNvPr id="11" name="Text Box 31"/>
          <p:cNvSpPr txBox="1">
            <a:spLocks noChangeArrowheads="1"/>
          </p:cNvSpPr>
          <p:nvPr/>
        </p:nvSpPr>
        <p:spPr bwMode="auto">
          <a:xfrm>
            <a:off x="915988" y="4311985"/>
            <a:ext cx="500697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Arial" panose="020B0604020202020204" pitchFamily="34" charset="0"/>
                <a:cs typeface="Arial" panose="020B0604020202020204" pitchFamily="34" charset="0"/>
              </a:defRPr>
            </a:lvl1pPr>
            <a:lvl2pPr marL="742950" indent="-285750" eaLnBrk="0" hangingPunct="0">
              <a:defRPr sz="1600">
                <a:solidFill>
                  <a:schemeClr val="tx1"/>
                </a:solidFill>
                <a:latin typeface="Arial" panose="020B0604020202020204" pitchFamily="34" charset="0"/>
                <a:cs typeface="Arial" panose="020B0604020202020204" pitchFamily="34" charset="0"/>
              </a:defRPr>
            </a:lvl2pPr>
            <a:lvl3pPr marL="1143000" indent="-228600" eaLnBrk="0" hangingPunct="0">
              <a:defRPr sz="1600">
                <a:solidFill>
                  <a:schemeClr val="tx1"/>
                </a:solidFill>
                <a:latin typeface="Arial" panose="020B0604020202020204" pitchFamily="34" charset="0"/>
                <a:cs typeface="Arial" panose="020B0604020202020204" pitchFamily="34" charset="0"/>
              </a:defRPr>
            </a:lvl3pPr>
            <a:lvl4pPr marL="1600200" indent="-228600" eaLnBrk="0" hangingPunct="0">
              <a:defRPr sz="1600">
                <a:solidFill>
                  <a:schemeClr val="tx1"/>
                </a:solidFill>
                <a:latin typeface="Arial" panose="020B0604020202020204" pitchFamily="34" charset="0"/>
                <a:cs typeface="Arial" panose="020B0604020202020204" pitchFamily="34" charset="0"/>
              </a:defRPr>
            </a:lvl4pPr>
            <a:lvl5pPr marL="2057400" indent="-228600" eaLnBrk="0" hangingPunct="0">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9pPr>
          </a:lstStyle>
          <a:p>
            <a:r>
              <a:rPr lang="el-GR" altLang="en-US" sz="1800" i="1"/>
              <a:t>ε</a:t>
            </a:r>
            <a:r>
              <a:rPr lang="en-GB" altLang="en-US" sz="1800"/>
              <a:t> = permittivity of dielectric in F/m</a:t>
            </a:r>
          </a:p>
        </p:txBody>
      </p:sp>
      <p:sp>
        <p:nvSpPr>
          <p:cNvPr id="12" name="Text Box 31"/>
          <p:cNvSpPr txBox="1">
            <a:spLocks noChangeArrowheads="1"/>
          </p:cNvSpPr>
          <p:nvPr/>
        </p:nvSpPr>
        <p:spPr bwMode="auto">
          <a:xfrm>
            <a:off x="915988" y="4713623"/>
            <a:ext cx="382111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Arial" panose="020B0604020202020204" pitchFamily="34" charset="0"/>
                <a:cs typeface="Arial" panose="020B0604020202020204" pitchFamily="34" charset="0"/>
              </a:defRPr>
            </a:lvl1pPr>
            <a:lvl2pPr marL="742950" indent="-285750" eaLnBrk="0" hangingPunct="0">
              <a:defRPr sz="1600">
                <a:solidFill>
                  <a:schemeClr val="tx1"/>
                </a:solidFill>
                <a:latin typeface="Arial" panose="020B0604020202020204" pitchFamily="34" charset="0"/>
                <a:cs typeface="Arial" panose="020B0604020202020204" pitchFamily="34" charset="0"/>
              </a:defRPr>
            </a:lvl2pPr>
            <a:lvl3pPr marL="1143000" indent="-228600" eaLnBrk="0" hangingPunct="0">
              <a:defRPr sz="1600">
                <a:solidFill>
                  <a:schemeClr val="tx1"/>
                </a:solidFill>
                <a:latin typeface="Arial" panose="020B0604020202020204" pitchFamily="34" charset="0"/>
                <a:cs typeface="Arial" panose="020B0604020202020204" pitchFamily="34" charset="0"/>
              </a:defRPr>
            </a:lvl3pPr>
            <a:lvl4pPr marL="1600200" indent="-228600" eaLnBrk="0" hangingPunct="0">
              <a:defRPr sz="1600">
                <a:solidFill>
                  <a:schemeClr val="tx1"/>
                </a:solidFill>
                <a:latin typeface="Arial" panose="020B0604020202020204" pitchFamily="34" charset="0"/>
                <a:cs typeface="Arial" panose="020B0604020202020204" pitchFamily="34" charset="0"/>
              </a:defRPr>
            </a:lvl4pPr>
            <a:lvl5pPr marL="2057400" indent="-228600" eaLnBrk="0" hangingPunct="0">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9pPr>
          </a:lstStyle>
          <a:p>
            <a:r>
              <a:rPr lang="en-GB" altLang="en-US" sz="1800" i="1"/>
              <a:t>A</a:t>
            </a:r>
            <a:r>
              <a:rPr lang="en-GB" altLang="en-US" sz="1800"/>
              <a:t> = area of plates in m</a:t>
            </a:r>
            <a:r>
              <a:rPr lang="en-GB" altLang="en-US" sz="1800" baseline="30000"/>
              <a:t>2</a:t>
            </a:r>
            <a:endParaRPr lang="en-US" altLang="en-US" sz="1800"/>
          </a:p>
        </p:txBody>
      </p:sp>
      <p:sp>
        <p:nvSpPr>
          <p:cNvPr id="13" name="Text Box 31"/>
          <p:cNvSpPr txBox="1">
            <a:spLocks noChangeArrowheads="1"/>
          </p:cNvSpPr>
          <p:nvPr/>
        </p:nvSpPr>
        <p:spPr bwMode="auto">
          <a:xfrm>
            <a:off x="915988" y="5115260"/>
            <a:ext cx="4941887"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Arial" panose="020B0604020202020204" pitchFamily="34" charset="0"/>
                <a:cs typeface="Arial" panose="020B0604020202020204" pitchFamily="34" charset="0"/>
              </a:defRPr>
            </a:lvl1pPr>
            <a:lvl2pPr marL="742950" indent="-285750" eaLnBrk="0" hangingPunct="0">
              <a:defRPr sz="1600">
                <a:solidFill>
                  <a:schemeClr val="tx1"/>
                </a:solidFill>
                <a:latin typeface="Arial" panose="020B0604020202020204" pitchFamily="34" charset="0"/>
                <a:cs typeface="Arial" panose="020B0604020202020204" pitchFamily="34" charset="0"/>
              </a:defRPr>
            </a:lvl2pPr>
            <a:lvl3pPr marL="1143000" indent="-228600" eaLnBrk="0" hangingPunct="0">
              <a:defRPr sz="1600">
                <a:solidFill>
                  <a:schemeClr val="tx1"/>
                </a:solidFill>
                <a:latin typeface="Arial" panose="020B0604020202020204" pitchFamily="34" charset="0"/>
                <a:cs typeface="Arial" panose="020B0604020202020204" pitchFamily="34" charset="0"/>
              </a:defRPr>
            </a:lvl3pPr>
            <a:lvl4pPr marL="1600200" indent="-228600" eaLnBrk="0" hangingPunct="0">
              <a:defRPr sz="1600">
                <a:solidFill>
                  <a:schemeClr val="tx1"/>
                </a:solidFill>
                <a:latin typeface="Arial" panose="020B0604020202020204" pitchFamily="34" charset="0"/>
                <a:cs typeface="Arial" panose="020B0604020202020204" pitchFamily="34" charset="0"/>
              </a:defRPr>
            </a:lvl4pPr>
            <a:lvl5pPr marL="2057400" indent="-228600" eaLnBrk="0" hangingPunct="0">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9pPr>
          </a:lstStyle>
          <a:p>
            <a:r>
              <a:rPr lang="en-GB" altLang="en-US" sz="1800" i="1" dirty="0"/>
              <a:t>d</a:t>
            </a:r>
            <a:r>
              <a:rPr lang="en-GB" altLang="en-US" sz="1800" dirty="0"/>
              <a:t> = distance between plates in m</a:t>
            </a:r>
            <a:endParaRPr lang="en-US" altLang="en-US" sz="1800" dirty="0"/>
          </a:p>
        </p:txBody>
      </p:sp>
    </p:spTree>
    <p:extLst>
      <p:ext uri="{BB962C8B-B14F-4D97-AF65-F5344CB8AC3E}">
        <p14:creationId xmlns:p14="http://schemas.microsoft.com/office/powerpoint/2010/main" val="13316240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2000"/>
                                        <p:tgtEl>
                                          <p:spTgt spid="4"/>
                                        </p:tgtEl>
                                      </p:cBhvr>
                                    </p:animEffect>
                                  </p:childTnLst>
                                </p:cTn>
                              </p:par>
                            </p:childTnLst>
                          </p:cTn>
                        </p:par>
                        <p:par>
                          <p:cTn id="8" fill="hold">
                            <p:stCondLst>
                              <p:cond delay="2000"/>
                            </p:stCondLst>
                            <p:childTnLst>
                              <p:par>
                                <p:cTn id="9" presetID="10" presetClass="entr" presetSubtype="0" fill="hold" grpId="0" nodeType="afterEffect">
                                  <p:stCondLst>
                                    <p:cond delay="0"/>
                                  </p:stCondLst>
                                  <p:childTnLst>
                                    <p:set>
                                      <p:cBhvr>
                                        <p:cTn id="10" dur="1" fill="hold">
                                          <p:stCondLst>
                                            <p:cond delay="0"/>
                                          </p:stCondLst>
                                        </p:cTn>
                                        <p:tgtEl>
                                          <p:spTgt spid="9">
                                            <p:txEl>
                                              <p:pRg st="0" end="0"/>
                                            </p:txEl>
                                          </p:spTgt>
                                        </p:tgtEl>
                                        <p:attrNameLst>
                                          <p:attrName>style.visibility</p:attrName>
                                        </p:attrNameLst>
                                      </p:cBhvr>
                                      <p:to>
                                        <p:strVal val="visible"/>
                                      </p:to>
                                    </p:set>
                                    <p:animEffect transition="in" filter="fade">
                                      <p:cBhvr>
                                        <p:cTn id="11" dur="2000"/>
                                        <p:tgtEl>
                                          <p:spTgt spid="9">
                                            <p:txEl>
                                              <p:pRg st="0" end="0"/>
                                            </p:txEl>
                                          </p:spTgt>
                                        </p:tgtEl>
                                      </p:cBhvr>
                                    </p:animEffect>
                                  </p:childTnLst>
                                </p:cTn>
                              </p:par>
                            </p:childTnLst>
                          </p:cTn>
                        </p:par>
                        <p:par>
                          <p:cTn id="12" fill="hold">
                            <p:stCondLst>
                              <p:cond delay="4000"/>
                            </p:stCondLst>
                            <p:childTnLst>
                              <p:par>
                                <p:cTn id="13" presetID="10" presetClass="entr" presetSubtype="0" fill="hold" grpId="0" nodeType="afterEffect">
                                  <p:stCondLst>
                                    <p:cond delay="0"/>
                                  </p:stCondLst>
                                  <p:childTnLst>
                                    <p:set>
                                      <p:cBhvr>
                                        <p:cTn id="14" dur="1" fill="hold">
                                          <p:stCondLst>
                                            <p:cond delay="0"/>
                                          </p:stCondLst>
                                        </p:cTn>
                                        <p:tgtEl>
                                          <p:spTgt spid="10">
                                            <p:txEl>
                                              <p:pRg st="0" end="0"/>
                                            </p:txEl>
                                          </p:spTgt>
                                        </p:tgtEl>
                                        <p:attrNameLst>
                                          <p:attrName>style.visibility</p:attrName>
                                        </p:attrNameLst>
                                      </p:cBhvr>
                                      <p:to>
                                        <p:strVal val="visible"/>
                                      </p:to>
                                    </p:set>
                                    <p:animEffect transition="in" filter="fade">
                                      <p:cBhvr>
                                        <p:cTn id="15" dur="2000"/>
                                        <p:tgtEl>
                                          <p:spTgt spid="10">
                                            <p:txEl>
                                              <p:pRg st="0" end="0"/>
                                            </p:txEl>
                                          </p:spTgt>
                                        </p:tgtEl>
                                      </p:cBhvr>
                                    </p:animEffect>
                                  </p:childTnLst>
                                </p:cTn>
                              </p:par>
                            </p:childTnLst>
                          </p:cTn>
                        </p:par>
                        <p:par>
                          <p:cTn id="16" fill="hold">
                            <p:stCondLst>
                              <p:cond delay="6000"/>
                            </p:stCondLst>
                            <p:childTnLst>
                              <p:par>
                                <p:cTn id="17" presetID="10" presetClass="entr" presetSubtype="0" fill="hold" grpId="0" nodeType="afterEffect">
                                  <p:stCondLst>
                                    <p:cond delay="0"/>
                                  </p:stCondLst>
                                  <p:childTnLst>
                                    <p:set>
                                      <p:cBhvr>
                                        <p:cTn id="18" dur="1" fill="hold">
                                          <p:stCondLst>
                                            <p:cond delay="0"/>
                                          </p:stCondLst>
                                        </p:cTn>
                                        <p:tgtEl>
                                          <p:spTgt spid="11">
                                            <p:txEl>
                                              <p:pRg st="0" end="0"/>
                                            </p:txEl>
                                          </p:spTgt>
                                        </p:tgtEl>
                                        <p:attrNameLst>
                                          <p:attrName>style.visibility</p:attrName>
                                        </p:attrNameLst>
                                      </p:cBhvr>
                                      <p:to>
                                        <p:strVal val="visible"/>
                                      </p:to>
                                    </p:set>
                                    <p:animEffect transition="in" filter="fade">
                                      <p:cBhvr>
                                        <p:cTn id="19" dur="2000"/>
                                        <p:tgtEl>
                                          <p:spTgt spid="11">
                                            <p:txEl>
                                              <p:pRg st="0" end="0"/>
                                            </p:txEl>
                                          </p:spTgt>
                                        </p:tgtEl>
                                      </p:cBhvr>
                                    </p:animEffect>
                                  </p:childTnLst>
                                </p:cTn>
                              </p:par>
                            </p:childTnLst>
                          </p:cTn>
                        </p:par>
                        <p:par>
                          <p:cTn id="20" fill="hold">
                            <p:stCondLst>
                              <p:cond delay="8000"/>
                            </p:stCondLst>
                            <p:childTnLst>
                              <p:par>
                                <p:cTn id="21" presetID="10" presetClass="entr" presetSubtype="0" fill="hold" grpId="0" nodeType="afterEffect">
                                  <p:stCondLst>
                                    <p:cond delay="0"/>
                                  </p:stCondLst>
                                  <p:childTnLst>
                                    <p:set>
                                      <p:cBhvr>
                                        <p:cTn id="22" dur="1" fill="hold">
                                          <p:stCondLst>
                                            <p:cond delay="0"/>
                                          </p:stCondLst>
                                        </p:cTn>
                                        <p:tgtEl>
                                          <p:spTgt spid="12">
                                            <p:txEl>
                                              <p:pRg st="0" end="0"/>
                                            </p:txEl>
                                          </p:spTgt>
                                        </p:tgtEl>
                                        <p:attrNameLst>
                                          <p:attrName>style.visibility</p:attrName>
                                        </p:attrNameLst>
                                      </p:cBhvr>
                                      <p:to>
                                        <p:strVal val="visible"/>
                                      </p:to>
                                    </p:set>
                                    <p:animEffect transition="in" filter="fade">
                                      <p:cBhvr>
                                        <p:cTn id="23" dur="2000"/>
                                        <p:tgtEl>
                                          <p:spTgt spid="12">
                                            <p:txEl>
                                              <p:pRg st="0" end="0"/>
                                            </p:txEl>
                                          </p:spTgt>
                                        </p:tgtEl>
                                      </p:cBhvr>
                                    </p:animEffect>
                                  </p:childTnLst>
                                </p:cTn>
                              </p:par>
                            </p:childTnLst>
                          </p:cTn>
                        </p:par>
                        <p:par>
                          <p:cTn id="24" fill="hold">
                            <p:stCondLst>
                              <p:cond delay="10000"/>
                            </p:stCondLst>
                            <p:childTnLst>
                              <p:par>
                                <p:cTn id="25" presetID="10" presetClass="entr" presetSubtype="0" fill="hold" grpId="0" nodeType="afterEffect">
                                  <p:stCondLst>
                                    <p:cond delay="0"/>
                                  </p:stCondLst>
                                  <p:childTnLst>
                                    <p:set>
                                      <p:cBhvr>
                                        <p:cTn id="26" dur="1" fill="hold">
                                          <p:stCondLst>
                                            <p:cond delay="0"/>
                                          </p:stCondLst>
                                        </p:cTn>
                                        <p:tgtEl>
                                          <p:spTgt spid="13">
                                            <p:txEl>
                                              <p:pRg st="0" end="0"/>
                                            </p:txEl>
                                          </p:spTgt>
                                        </p:tgtEl>
                                        <p:attrNameLst>
                                          <p:attrName>style.visibility</p:attrName>
                                        </p:attrNameLst>
                                      </p:cBhvr>
                                      <p:to>
                                        <p:strVal val="visible"/>
                                      </p:to>
                                    </p:set>
                                    <p:animEffect transition="in" filter="fade">
                                      <p:cBhvr>
                                        <p:cTn id="27" dur="2000"/>
                                        <p:tgtEl>
                                          <p:spTgt spid="1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allAtOnce"/>
      <p:bldP spid="10" grpId="0" build="allAtOnce"/>
      <p:bldP spid="11" grpId="0" build="allAtOnce"/>
      <p:bldP spid="12" grpId="0" build="allAtOnce"/>
      <p:bldP spid="13" grpId="0" build="allAtOnce"/>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Capacitors</a:t>
            </a:r>
            <a:endParaRPr lang="en-GB" dirty="0"/>
          </a:p>
        </p:txBody>
      </p:sp>
      <p:sp>
        <p:nvSpPr>
          <p:cNvPr id="3" name="Content Placeholder 2"/>
          <p:cNvSpPr>
            <a:spLocks noGrp="1"/>
          </p:cNvSpPr>
          <p:nvPr>
            <p:ph idx="1"/>
          </p:nvPr>
        </p:nvSpPr>
        <p:spPr>
          <a:xfrm>
            <a:off x="457200" y="1600201"/>
            <a:ext cx="5097731" cy="3917032"/>
          </a:xfrm>
        </p:spPr>
        <p:txBody>
          <a:bodyPr>
            <a:normAutofit fontScale="77500" lnSpcReduction="20000"/>
          </a:bodyPr>
          <a:lstStyle/>
          <a:p>
            <a:r>
              <a:rPr lang="el-GR" altLang="en-US" i="1" dirty="0"/>
              <a:t>ε</a:t>
            </a:r>
            <a:r>
              <a:rPr lang="en-US" altLang="en-US" dirty="0"/>
              <a:t> is known as the absolute </a:t>
            </a:r>
            <a:r>
              <a:rPr lang="en-US" altLang="en-US" dirty="0" smtClean="0"/>
              <a:t>permittivity</a:t>
            </a:r>
          </a:p>
          <a:p>
            <a:r>
              <a:rPr lang="en-GB" altLang="en-US" dirty="0"/>
              <a:t>It is easier to use the relative permittivity of a material, </a:t>
            </a:r>
            <a:r>
              <a:rPr lang="el-GR" altLang="en-US" i="1" dirty="0"/>
              <a:t>ε</a:t>
            </a:r>
            <a:r>
              <a:rPr lang="en-GB" altLang="en-US" baseline="-25000" dirty="0"/>
              <a:t>r</a:t>
            </a:r>
            <a:r>
              <a:rPr lang="en-GB" altLang="en-US" i="1" baseline="-25000" dirty="0"/>
              <a:t> </a:t>
            </a:r>
            <a:r>
              <a:rPr lang="en-GB" altLang="en-US" dirty="0"/>
              <a:t>.</a:t>
            </a:r>
            <a:endParaRPr lang="en-US" altLang="en-US" baseline="-25000" dirty="0"/>
          </a:p>
          <a:p>
            <a:r>
              <a:rPr lang="en-GB" altLang="en-US" dirty="0"/>
              <a:t>This compares the permittivity of a material with the permittivity of free space (a vacuum), </a:t>
            </a:r>
            <a:r>
              <a:rPr lang="el-GR" altLang="en-US" i="1" dirty="0"/>
              <a:t>ε</a:t>
            </a:r>
            <a:r>
              <a:rPr lang="en-GB" altLang="en-US" baseline="-25000" dirty="0"/>
              <a:t>o</a:t>
            </a:r>
            <a:r>
              <a:rPr lang="en-GB" altLang="en-US" i="1" baseline="-25000" dirty="0"/>
              <a:t> </a:t>
            </a:r>
            <a:r>
              <a:rPr lang="en-GB" altLang="en-US" dirty="0"/>
              <a:t>.</a:t>
            </a:r>
            <a:endParaRPr lang="en-US" altLang="en-US" baseline="-25000" dirty="0"/>
          </a:p>
          <a:p>
            <a:r>
              <a:rPr lang="en-GB" altLang="en-US" dirty="0"/>
              <a:t>These are related by this formula</a:t>
            </a:r>
            <a:r>
              <a:rPr lang="en-GB" altLang="en-US" dirty="0" smtClean="0"/>
              <a:t>:</a:t>
            </a:r>
          </a:p>
          <a:p>
            <a:pPr marL="0" indent="0" algn="ctr">
              <a:buNone/>
            </a:pPr>
            <a:r>
              <a:rPr lang="el-GR" altLang="en-US" i="1" dirty="0"/>
              <a:t>ε</a:t>
            </a:r>
            <a:r>
              <a:rPr lang="en-GB" altLang="en-US" dirty="0"/>
              <a:t> = </a:t>
            </a:r>
            <a:r>
              <a:rPr lang="el-GR" altLang="en-US" i="1" dirty="0"/>
              <a:t>ε</a:t>
            </a:r>
            <a:r>
              <a:rPr lang="en-GB" altLang="en-US" baseline="-25000" dirty="0"/>
              <a:t>r</a:t>
            </a:r>
            <a:r>
              <a:rPr lang="en-GB" altLang="en-US" i="1" dirty="0"/>
              <a:t> </a:t>
            </a:r>
            <a:r>
              <a:rPr lang="el-GR" altLang="en-US" i="1" dirty="0"/>
              <a:t>ε</a:t>
            </a:r>
            <a:r>
              <a:rPr lang="en-GB" altLang="en-US" baseline="-25000" dirty="0" smtClean="0"/>
              <a:t>o</a:t>
            </a:r>
            <a:endParaRPr lang="en-US" altLang="en-US" baseline="-25000" dirty="0"/>
          </a:p>
        </p:txBody>
      </p:sp>
      <p:grpSp>
        <p:nvGrpSpPr>
          <p:cNvPr id="4" name="Group 21"/>
          <p:cNvGrpSpPr>
            <a:grpSpLocks/>
          </p:cNvGrpSpPr>
          <p:nvPr/>
        </p:nvGrpSpPr>
        <p:grpSpPr bwMode="auto">
          <a:xfrm>
            <a:off x="6516216" y="4538773"/>
            <a:ext cx="1684337" cy="749300"/>
            <a:chOff x="652461" y="4754198"/>
            <a:chExt cx="1675393" cy="749239"/>
          </a:xfrm>
        </p:grpSpPr>
        <p:sp>
          <p:nvSpPr>
            <p:cNvPr id="5" name="Text Box 31"/>
            <p:cNvSpPr txBox="1">
              <a:spLocks noChangeArrowheads="1"/>
            </p:cNvSpPr>
            <p:nvPr/>
          </p:nvSpPr>
          <p:spPr bwMode="auto">
            <a:xfrm>
              <a:off x="652461" y="4936102"/>
              <a:ext cx="1377786" cy="369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Arial" panose="020B0604020202020204" pitchFamily="34" charset="0"/>
                  <a:cs typeface="Arial" panose="020B0604020202020204" pitchFamily="34" charset="0"/>
                </a:defRPr>
              </a:lvl1pPr>
              <a:lvl2pPr marL="742950" indent="-285750" eaLnBrk="0" hangingPunct="0">
                <a:defRPr sz="1600">
                  <a:solidFill>
                    <a:schemeClr val="tx1"/>
                  </a:solidFill>
                  <a:latin typeface="Arial" panose="020B0604020202020204" pitchFamily="34" charset="0"/>
                  <a:cs typeface="Arial" panose="020B0604020202020204" pitchFamily="34" charset="0"/>
                </a:defRPr>
              </a:lvl2pPr>
              <a:lvl3pPr marL="1143000" indent="-228600" eaLnBrk="0" hangingPunct="0">
                <a:defRPr sz="1600">
                  <a:solidFill>
                    <a:schemeClr val="tx1"/>
                  </a:solidFill>
                  <a:latin typeface="Arial" panose="020B0604020202020204" pitchFamily="34" charset="0"/>
                  <a:cs typeface="Arial" panose="020B0604020202020204" pitchFamily="34" charset="0"/>
                </a:defRPr>
              </a:lvl3pPr>
              <a:lvl4pPr marL="1600200" indent="-228600" eaLnBrk="0" hangingPunct="0">
                <a:defRPr sz="1600">
                  <a:solidFill>
                    <a:schemeClr val="tx1"/>
                  </a:solidFill>
                  <a:latin typeface="Arial" panose="020B0604020202020204" pitchFamily="34" charset="0"/>
                  <a:cs typeface="Arial" panose="020B0604020202020204" pitchFamily="34" charset="0"/>
                </a:defRPr>
              </a:lvl4pPr>
              <a:lvl5pPr marL="2057400" indent="-228600" eaLnBrk="0" hangingPunct="0">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9pPr>
            </a:lstStyle>
            <a:p>
              <a:pPr eaLnBrk="1" hangingPunct="1"/>
              <a:r>
                <a:rPr lang="en-US" altLang="en-US" sz="1800" i="1">
                  <a:solidFill>
                    <a:srgbClr val="56257B"/>
                  </a:solidFill>
                </a:rPr>
                <a:t>C</a:t>
              </a:r>
              <a:r>
                <a:rPr lang="en-US" altLang="en-US" sz="1800">
                  <a:solidFill>
                    <a:srgbClr val="56257B"/>
                  </a:solidFill>
                </a:rPr>
                <a:t>  </a:t>
              </a:r>
              <a:r>
                <a:rPr lang="en-US" altLang="en-US" sz="1800">
                  <a:solidFill>
                    <a:srgbClr val="56257B"/>
                  </a:solidFill>
                  <a:sym typeface="Symbol" panose="05050102010706020507" pitchFamily="18" charset="2"/>
                </a:rPr>
                <a:t>=</a:t>
              </a:r>
              <a:r>
                <a:rPr lang="en-US" altLang="en-US" sz="1800">
                  <a:solidFill>
                    <a:srgbClr val="56257B"/>
                  </a:solidFill>
                </a:rPr>
                <a:t> </a:t>
              </a:r>
            </a:p>
          </p:txBody>
        </p:sp>
        <p:sp>
          <p:nvSpPr>
            <p:cNvPr id="6" name="Text Box 31"/>
            <p:cNvSpPr txBox="1">
              <a:spLocks noChangeArrowheads="1"/>
            </p:cNvSpPr>
            <p:nvPr/>
          </p:nvSpPr>
          <p:spPr bwMode="auto">
            <a:xfrm>
              <a:off x="1235083" y="4754198"/>
              <a:ext cx="1092771" cy="369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Arial" panose="020B0604020202020204" pitchFamily="34" charset="0"/>
                  <a:cs typeface="Arial" panose="020B0604020202020204" pitchFamily="34" charset="0"/>
                </a:defRPr>
              </a:lvl1pPr>
              <a:lvl2pPr marL="742950" indent="-285750" eaLnBrk="0" hangingPunct="0">
                <a:defRPr sz="1600">
                  <a:solidFill>
                    <a:schemeClr val="tx1"/>
                  </a:solidFill>
                  <a:latin typeface="Arial" panose="020B0604020202020204" pitchFamily="34" charset="0"/>
                  <a:cs typeface="Arial" panose="020B0604020202020204" pitchFamily="34" charset="0"/>
                </a:defRPr>
              </a:lvl2pPr>
              <a:lvl3pPr marL="1143000" indent="-228600" eaLnBrk="0" hangingPunct="0">
                <a:defRPr sz="1600">
                  <a:solidFill>
                    <a:schemeClr val="tx1"/>
                  </a:solidFill>
                  <a:latin typeface="Arial" panose="020B0604020202020204" pitchFamily="34" charset="0"/>
                  <a:cs typeface="Arial" panose="020B0604020202020204" pitchFamily="34" charset="0"/>
                </a:defRPr>
              </a:lvl3pPr>
              <a:lvl4pPr marL="1600200" indent="-228600" eaLnBrk="0" hangingPunct="0">
                <a:defRPr sz="1600">
                  <a:solidFill>
                    <a:schemeClr val="tx1"/>
                  </a:solidFill>
                  <a:latin typeface="Arial" panose="020B0604020202020204" pitchFamily="34" charset="0"/>
                  <a:cs typeface="Arial" panose="020B0604020202020204" pitchFamily="34" charset="0"/>
                </a:defRPr>
              </a:lvl4pPr>
              <a:lvl5pPr marL="2057400" indent="-228600" eaLnBrk="0" hangingPunct="0">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9pPr>
            </a:lstStyle>
            <a:p>
              <a:pPr eaLnBrk="1" hangingPunct="1"/>
              <a:r>
                <a:rPr lang="el-GR" altLang="en-US" sz="1800" i="1" dirty="0">
                  <a:solidFill>
                    <a:srgbClr val="56257B"/>
                  </a:solidFill>
                </a:rPr>
                <a:t>ε</a:t>
              </a:r>
              <a:r>
                <a:rPr lang="en-GB" altLang="en-US" sz="1800" baseline="-25000" dirty="0">
                  <a:solidFill>
                    <a:srgbClr val="56257B"/>
                  </a:solidFill>
                </a:rPr>
                <a:t>r</a:t>
              </a:r>
              <a:r>
                <a:rPr lang="en-GB" altLang="en-US" sz="1800" i="1" dirty="0">
                  <a:solidFill>
                    <a:srgbClr val="56257B"/>
                  </a:solidFill>
                </a:rPr>
                <a:t>  </a:t>
              </a:r>
              <a:r>
                <a:rPr lang="el-GR" altLang="en-US" sz="1800" i="1" dirty="0">
                  <a:solidFill>
                    <a:srgbClr val="56257B"/>
                  </a:solidFill>
                </a:rPr>
                <a:t>ε</a:t>
              </a:r>
              <a:r>
                <a:rPr lang="en-GB" altLang="en-US" sz="1800" baseline="-25000" dirty="0">
                  <a:solidFill>
                    <a:srgbClr val="56257B"/>
                  </a:solidFill>
                </a:rPr>
                <a:t>o</a:t>
              </a:r>
              <a:r>
                <a:rPr lang="en-GB" altLang="en-US" sz="1800" i="1" dirty="0">
                  <a:solidFill>
                    <a:srgbClr val="56257B"/>
                  </a:solidFill>
                </a:rPr>
                <a:t>  A</a:t>
              </a:r>
              <a:endParaRPr lang="en-US" altLang="en-US" sz="1800" dirty="0">
                <a:solidFill>
                  <a:srgbClr val="56257B"/>
                </a:solidFill>
              </a:endParaRPr>
            </a:p>
          </p:txBody>
        </p:sp>
        <p:sp>
          <p:nvSpPr>
            <p:cNvPr id="7" name="Text Box 31"/>
            <p:cNvSpPr txBox="1">
              <a:spLocks noChangeArrowheads="1"/>
            </p:cNvSpPr>
            <p:nvPr/>
          </p:nvSpPr>
          <p:spPr bwMode="auto">
            <a:xfrm>
              <a:off x="1502636" y="5133918"/>
              <a:ext cx="433112" cy="3695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Arial" panose="020B0604020202020204" pitchFamily="34" charset="0"/>
                  <a:cs typeface="Arial" panose="020B0604020202020204" pitchFamily="34" charset="0"/>
                </a:defRPr>
              </a:lvl1pPr>
              <a:lvl2pPr marL="742950" indent="-285750" eaLnBrk="0" hangingPunct="0">
                <a:defRPr sz="1600">
                  <a:solidFill>
                    <a:schemeClr val="tx1"/>
                  </a:solidFill>
                  <a:latin typeface="Arial" panose="020B0604020202020204" pitchFamily="34" charset="0"/>
                  <a:cs typeface="Arial" panose="020B0604020202020204" pitchFamily="34" charset="0"/>
                </a:defRPr>
              </a:lvl2pPr>
              <a:lvl3pPr marL="1143000" indent="-228600" eaLnBrk="0" hangingPunct="0">
                <a:defRPr sz="1600">
                  <a:solidFill>
                    <a:schemeClr val="tx1"/>
                  </a:solidFill>
                  <a:latin typeface="Arial" panose="020B0604020202020204" pitchFamily="34" charset="0"/>
                  <a:cs typeface="Arial" panose="020B0604020202020204" pitchFamily="34" charset="0"/>
                </a:defRPr>
              </a:lvl3pPr>
              <a:lvl4pPr marL="1600200" indent="-228600" eaLnBrk="0" hangingPunct="0">
                <a:defRPr sz="1600">
                  <a:solidFill>
                    <a:schemeClr val="tx1"/>
                  </a:solidFill>
                  <a:latin typeface="Arial" panose="020B0604020202020204" pitchFamily="34" charset="0"/>
                  <a:cs typeface="Arial" panose="020B0604020202020204" pitchFamily="34" charset="0"/>
                </a:defRPr>
              </a:lvl4pPr>
              <a:lvl5pPr marL="2057400" indent="-228600" eaLnBrk="0" hangingPunct="0">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9pPr>
            </a:lstStyle>
            <a:p>
              <a:pPr eaLnBrk="1" hangingPunct="1"/>
              <a:r>
                <a:rPr lang="en-US" altLang="en-US" sz="1800" i="1">
                  <a:solidFill>
                    <a:srgbClr val="56257B"/>
                  </a:solidFill>
                </a:rPr>
                <a:t>d</a:t>
              </a:r>
            </a:p>
          </p:txBody>
        </p:sp>
        <p:cxnSp>
          <p:nvCxnSpPr>
            <p:cNvPr id="8" name="Straight Connector 7"/>
            <p:cNvCxnSpPr/>
            <p:nvPr/>
          </p:nvCxnSpPr>
          <p:spPr>
            <a:xfrm>
              <a:off x="1277773" y="5128817"/>
              <a:ext cx="895332" cy="0"/>
            </a:xfrm>
            <a:prstGeom prst="line">
              <a:avLst/>
            </a:prstGeom>
            <a:ln w="19050">
              <a:solidFill>
                <a:srgbClr val="56257B"/>
              </a:solidFill>
            </a:ln>
          </p:spPr>
          <p:style>
            <a:lnRef idx="1">
              <a:schemeClr val="accent1"/>
            </a:lnRef>
            <a:fillRef idx="0">
              <a:schemeClr val="accent1"/>
            </a:fillRef>
            <a:effectRef idx="0">
              <a:schemeClr val="accent1"/>
            </a:effectRef>
            <a:fontRef idx="minor">
              <a:schemeClr val="tx1"/>
            </a:fontRef>
          </p:style>
        </p:cxnSp>
      </p:grpSp>
      <p:grpSp>
        <p:nvGrpSpPr>
          <p:cNvPr id="16" name="Group 15"/>
          <p:cNvGrpSpPr/>
          <p:nvPr/>
        </p:nvGrpSpPr>
        <p:grpSpPr>
          <a:xfrm>
            <a:off x="5554931" y="2204863"/>
            <a:ext cx="3515970" cy="2122337"/>
            <a:chOff x="5437187" y="1388632"/>
            <a:chExt cx="3706813" cy="2176462"/>
          </a:xfrm>
        </p:grpSpPr>
        <p:grpSp>
          <p:nvGrpSpPr>
            <p:cNvPr id="9" name="Group 19"/>
            <p:cNvGrpSpPr>
              <a:grpSpLocks/>
            </p:cNvGrpSpPr>
            <p:nvPr/>
          </p:nvGrpSpPr>
          <p:grpSpPr bwMode="auto">
            <a:xfrm>
              <a:off x="5437187" y="1388632"/>
              <a:ext cx="3706813" cy="2176462"/>
              <a:chOff x="5098432" y="1460500"/>
              <a:chExt cx="3708048" cy="2176463"/>
            </a:xfrm>
          </p:grpSpPr>
          <p:pic>
            <p:nvPicPr>
              <p:cNvPr id="10" name="Picture 18" descr="capacitanc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098432" y="1460500"/>
                <a:ext cx="3708048" cy="2176463"/>
              </a:xfrm>
              <a:prstGeom prst="rect">
                <a:avLst/>
              </a:prstGeom>
              <a:solidFill>
                <a:schemeClr val="bg1"/>
              </a:solidFill>
              <a:ln w="12700">
                <a:solidFill>
                  <a:schemeClr val="tx1"/>
                </a:solidFill>
                <a:miter lim="800000"/>
                <a:headEnd/>
                <a:tailEnd/>
              </a:ln>
            </p:spPr>
          </p:pic>
          <p:grpSp>
            <p:nvGrpSpPr>
              <p:cNvPr id="11" name="Group 22"/>
              <p:cNvGrpSpPr>
                <a:grpSpLocks/>
              </p:cNvGrpSpPr>
              <p:nvPr/>
            </p:nvGrpSpPr>
            <p:grpSpPr bwMode="auto">
              <a:xfrm>
                <a:off x="5473207" y="2212975"/>
                <a:ext cx="411656" cy="595313"/>
                <a:chOff x="5473207" y="2212975"/>
                <a:chExt cx="411656" cy="595313"/>
              </a:xfrm>
            </p:grpSpPr>
            <p:sp>
              <p:nvSpPr>
                <p:cNvPr id="12" name="Down Arrow 11"/>
                <p:cNvSpPr/>
                <p:nvPr/>
              </p:nvSpPr>
              <p:spPr bwMode="auto">
                <a:xfrm rot="10800000">
                  <a:off x="5473207" y="2212975"/>
                  <a:ext cx="100046" cy="595312"/>
                </a:xfrm>
                <a:prstGeom prst="downArrow">
                  <a:avLst>
                    <a:gd name="adj1" fmla="val 27506"/>
                    <a:gd name="adj2" fmla="val 84837"/>
                  </a:avLst>
                </a:prstGeom>
                <a:solidFill>
                  <a:srgbClr val="FF0000"/>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 name="Text Box 31"/>
                <p:cNvSpPr txBox="1">
                  <a:spLocks noChangeArrowheads="1"/>
                </p:cNvSpPr>
                <p:nvPr/>
              </p:nvSpPr>
              <p:spPr bwMode="auto">
                <a:xfrm>
                  <a:off x="5526088" y="2322512"/>
                  <a:ext cx="35877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Arial" panose="020B0604020202020204" pitchFamily="34" charset="0"/>
                      <a:cs typeface="Arial" panose="020B0604020202020204" pitchFamily="34" charset="0"/>
                    </a:defRPr>
                  </a:lvl1pPr>
                  <a:lvl2pPr marL="742950" indent="-285750" eaLnBrk="0" hangingPunct="0">
                    <a:defRPr sz="1600">
                      <a:solidFill>
                        <a:schemeClr val="tx1"/>
                      </a:solidFill>
                      <a:latin typeface="Arial" panose="020B0604020202020204" pitchFamily="34" charset="0"/>
                      <a:cs typeface="Arial" panose="020B0604020202020204" pitchFamily="34" charset="0"/>
                    </a:defRPr>
                  </a:lvl2pPr>
                  <a:lvl3pPr marL="1143000" indent="-228600" eaLnBrk="0" hangingPunct="0">
                    <a:defRPr sz="1600">
                      <a:solidFill>
                        <a:schemeClr val="tx1"/>
                      </a:solidFill>
                      <a:latin typeface="Arial" panose="020B0604020202020204" pitchFamily="34" charset="0"/>
                      <a:cs typeface="Arial" panose="020B0604020202020204" pitchFamily="34" charset="0"/>
                    </a:defRPr>
                  </a:lvl3pPr>
                  <a:lvl4pPr marL="1600200" indent="-228600" eaLnBrk="0" hangingPunct="0">
                    <a:defRPr sz="1600">
                      <a:solidFill>
                        <a:schemeClr val="tx1"/>
                      </a:solidFill>
                      <a:latin typeface="Arial" panose="020B0604020202020204" pitchFamily="34" charset="0"/>
                      <a:cs typeface="Arial" panose="020B0604020202020204" pitchFamily="34" charset="0"/>
                    </a:defRPr>
                  </a:lvl4pPr>
                  <a:lvl5pPr marL="2057400" indent="-228600" eaLnBrk="0" hangingPunct="0">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9pPr>
                </a:lstStyle>
                <a:p>
                  <a:pPr eaLnBrk="1" hangingPunct="1"/>
                  <a:r>
                    <a:rPr lang="en-US" altLang="en-US" sz="1200" i="1">
                      <a:solidFill>
                        <a:srgbClr val="FF0000"/>
                      </a:solidFill>
                    </a:rPr>
                    <a:t>V</a:t>
                  </a:r>
                </a:p>
              </p:txBody>
            </p:sp>
          </p:grpSp>
        </p:grpSp>
        <p:sp>
          <p:nvSpPr>
            <p:cNvPr id="14" name="Down Arrow 13"/>
            <p:cNvSpPr/>
            <p:nvPr/>
          </p:nvSpPr>
          <p:spPr>
            <a:xfrm rot="20880000" flipV="1">
              <a:off x="8404225" y="2582432"/>
              <a:ext cx="130175" cy="668337"/>
            </a:xfrm>
            <a:prstGeom prst="downArrow">
              <a:avLst>
                <a:gd name="adj1" fmla="val 27506"/>
                <a:gd name="adj2" fmla="val 84837"/>
              </a:avLst>
            </a:prstGeom>
            <a:solidFill>
              <a:schemeClr val="tx1"/>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solidFill>
                  <a:schemeClr val="tx1"/>
                </a:solidFill>
              </a:endParaRPr>
            </a:p>
          </p:txBody>
        </p:sp>
        <p:sp>
          <p:nvSpPr>
            <p:cNvPr id="15" name="TextBox 25"/>
            <p:cNvSpPr txBox="1">
              <a:spLocks noChangeArrowheads="1"/>
            </p:cNvSpPr>
            <p:nvPr/>
          </p:nvSpPr>
          <p:spPr bwMode="auto">
            <a:xfrm>
              <a:off x="8097837" y="3177744"/>
              <a:ext cx="814388"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600">
                  <a:solidFill>
                    <a:schemeClr val="tx1"/>
                  </a:solidFill>
                  <a:latin typeface="Arial" panose="020B0604020202020204" pitchFamily="34" charset="0"/>
                  <a:cs typeface="Arial" panose="020B0604020202020204" pitchFamily="34" charset="0"/>
                </a:defRPr>
              </a:lvl1pPr>
              <a:lvl2pPr marL="742950" indent="-285750" eaLnBrk="0" hangingPunct="0">
                <a:defRPr sz="1600">
                  <a:solidFill>
                    <a:schemeClr val="tx1"/>
                  </a:solidFill>
                  <a:latin typeface="Arial" panose="020B0604020202020204" pitchFamily="34" charset="0"/>
                  <a:cs typeface="Arial" panose="020B0604020202020204" pitchFamily="34" charset="0"/>
                </a:defRPr>
              </a:lvl2pPr>
              <a:lvl3pPr marL="1143000" indent="-228600" eaLnBrk="0" hangingPunct="0">
                <a:defRPr sz="1600">
                  <a:solidFill>
                    <a:schemeClr val="tx1"/>
                  </a:solidFill>
                  <a:latin typeface="Arial" panose="020B0604020202020204" pitchFamily="34" charset="0"/>
                  <a:cs typeface="Arial" panose="020B0604020202020204" pitchFamily="34" charset="0"/>
                </a:defRPr>
              </a:lvl3pPr>
              <a:lvl4pPr marL="1600200" indent="-228600" eaLnBrk="0" hangingPunct="0">
                <a:defRPr sz="1600">
                  <a:solidFill>
                    <a:schemeClr val="tx1"/>
                  </a:solidFill>
                  <a:latin typeface="Arial" panose="020B0604020202020204" pitchFamily="34" charset="0"/>
                  <a:cs typeface="Arial" panose="020B0604020202020204" pitchFamily="34" charset="0"/>
                </a:defRPr>
              </a:lvl4pPr>
              <a:lvl5pPr marL="2057400" indent="-228600" eaLnBrk="0" hangingPunct="0">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9pPr>
            </a:lstStyle>
            <a:p>
              <a:pPr eaLnBrk="1" hangingPunct="1"/>
              <a:r>
                <a:rPr lang="en-GB" altLang="en-US" sz="1200"/>
                <a:t>Dielectric</a:t>
              </a:r>
            </a:p>
          </p:txBody>
        </p:sp>
      </p:grpSp>
    </p:spTree>
    <p:extLst>
      <p:ext uri="{BB962C8B-B14F-4D97-AF65-F5344CB8AC3E}">
        <p14:creationId xmlns:p14="http://schemas.microsoft.com/office/powerpoint/2010/main" val="41271539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altLang="en-US" dirty="0">
                <a:solidFill>
                  <a:srgbClr val="222222"/>
                </a:solidFill>
                <a:latin typeface="Arial" panose="020B0604020202020204" pitchFamily="34" charset="0"/>
                <a:cs typeface="Arial" panose="020B0604020202020204" pitchFamily="34" charset="0"/>
              </a:rPr>
              <a:t>Absolute and Relative Permittivity</a:t>
            </a:r>
            <a:endParaRPr lang="en-GB" dirty="0">
              <a:solidFill>
                <a:srgbClr val="222222"/>
              </a:solidFill>
              <a:latin typeface="Arial" panose="020B0604020202020204" pitchFamily="34" charset="0"/>
              <a:cs typeface="Arial" panose="020B0604020202020204" pitchFamily="34" charset="0"/>
            </a:endParaRPr>
          </a:p>
        </p:txBody>
      </p:sp>
      <p:sp>
        <p:nvSpPr>
          <p:cNvPr id="3" name="Content Placeholder 2"/>
          <p:cNvSpPr>
            <a:spLocks noGrp="1"/>
          </p:cNvSpPr>
          <p:nvPr>
            <p:ph idx="1"/>
          </p:nvPr>
        </p:nvSpPr>
        <p:spPr>
          <a:xfrm>
            <a:off x="482441" y="1700808"/>
            <a:ext cx="4834880" cy="3917032"/>
          </a:xfrm>
        </p:spPr>
        <p:txBody>
          <a:bodyPr>
            <a:normAutofit fontScale="92500" lnSpcReduction="20000"/>
          </a:bodyPr>
          <a:lstStyle/>
          <a:p>
            <a:r>
              <a:rPr lang="el-GR" altLang="en-US" i="1" dirty="0"/>
              <a:t>ε</a:t>
            </a:r>
            <a:r>
              <a:rPr lang="en-GB" altLang="en-US" baseline="-25000" dirty="0"/>
              <a:t>o</a:t>
            </a:r>
            <a:r>
              <a:rPr lang="en-US" altLang="en-US" dirty="0"/>
              <a:t> is a constant. It has the value 8.854 × 10</a:t>
            </a:r>
            <a:r>
              <a:rPr lang="en-US" altLang="en-US" baseline="30000" dirty="0"/>
              <a:t>-12</a:t>
            </a:r>
            <a:r>
              <a:rPr lang="en-US" altLang="en-US" dirty="0"/>
              <a:t> F/m.</a:t>
            </a:r>
          </a:p>
          <a:p>
            <a:r>
              <a:rPr lang="el-GR" altLang="en-US" dirty="0"/>
              <a:t>ε</a:t>
            </a:r>
            <a:r>
              <a:rPr lang="en-GB" altLang="en-US" baseline="-25000" dirty="0"/>
              <a:t>r</a:t>
            </a:r>
            <a:r>
              <a:rPr lang="en-GB" altLang="en-US" dirty="0"/>
              <a:t> has no unit, as it is a ratio. It is said to be dimensionless.</a:t>
            </a:r>
            <a:endParaRPr lang="en-US" altLang="en-US" baseline="-25000" dirty="0"/>
          </a:p>
          <a:p>
            <a:r>
              <a:rPr lang="en-GB" altLang="en-US" dirty="0"/>
              <a:t>The table shows the relative permittivity of common materials</a:t>
            </a:r>
            <a:r>
              <a:rPr lang="en-GB" altLang="en-US" dirty="0" smtClean="0"/>
              <a:t>.</a:t>
            </a:r>
            <a:endParaRPr lang="en-US" altLang="en-US" baseline="-25000" dirty="0"/>
          </a:p>
        </p:txBody>
      </p:sp>
      <p:graphicFrame>
        <p:nvGraphicFramePr>
          <p:cNvPr id="4" name="Table 3"/>
          <p:cNvGraphicFramePr>
            <a:graphicFrameLocks noGrp="1"/>
          </p:cNvGraphicFramePr>
          <p:nvPr>
            <p:extLst>
              <p:ext uri="{D42A27DB-BD31-4B8C-83A1-F6EECF244321}">
                <p14:modId xmlns:p14="http://schemas.microsoft.com/office/powerpoint/2010/main" val="2764510720"/>
              </p:ext>
            </p:extLst>
          </p:nvPr>
        </p:nvGraphicFramePr>
        <p:xfrm>
          <a:off x="5580112" y="1916832"/>
          <a:ext cx="3194050" cy="3114678"/>
        </p:xfrm>
        <a:graphic>
          <a:graphicData uri="http://schemas.openxmlformats.org/drawingml/2006/table">
            <a:tbl>
              <a:tblPr firstRow="1" bandRow="1">
                <a:tableStyleId>{5940675A-B579-460E-94D1-54222C63F5DA}</a:tableStyleId>
              </a:tblPr>
              <a:tblGrid>
                <a:gridCol w="1431359">
                  <a:extLst>
                    <a:ext uri="{9D8B030D-6E8A-4147-A177-3AD203B41FA5}">
                      <a16:colId xmlns:a16="http://schemas.microsoft.com/office/drawing/2014/main" val="20000"/>
                    </a:ext>
                  </a:extLst>
                </a:gridCol>
                <a:gridCol w="1762691">
                  <a:extLst>
                    <a:ext uri="{9D8B030D-6E8A-4147-A177-3AD203B41FA5}">
                      <a16:colId xmlns:a16="http://schemas.microsoft.com/office/drawing/2014/main" val="20001"/>
                    </a:ext>
                  </a:extLst>
                </a:gridCol>
              </a:tblGrid>
              <a:tr h="518266">
                <a:tc>
                  <a:txBody>
                    <a:bodyPr/>
                    <a:lstStyle/>
                    <a:p>
                      <a:pPr algn="ctr"/>
                      <a:r>
                        <a:rPr lang="en-GB" sz="1400" b="1" dirty="0" smtClean="0">
                          <a:latin typeface="Arial" pitchFamily="34" charset="0"/>
                          <a:cs typeface="Arial" pitchFamily="34" charset="0"/>
                        </a:rPr>
                        <a:t>Material</a:t>
                      </a:r>
                      <a:endParaRPr lang="en-GB" sz="1400" b="1" dirty="0">
                        <a:latin typeface="Arial" pitchFamily="34" charset="0"/>
                        <a:cs typeface="Arial" pitchFamily="34" charset="0"/>
                      </a:endParaRPr>
                    </a:p>
                  </a:txBody>
                  <a:tcPr marL="91448" marR="91448" marT="45729" marB="45729" anchor="ctr">
                    <a:solidFill>
                      <a:schemeClr val="bg1"/>
                    </a:solidFill>
                  </a:tcPr>
                </a:tc>
                <a:tc>
                  <a:txBody>
                    <a:bodyPr/>
                    <a:lstStyle/>
                    <a:p>
                      <a:pPr algn="ctr"/>
                      <a:r>
                        <a:rPr lang="en-GB" sz="1400" b="1" dirty="0" smtClean="0">
                          <a:latin typeface="Arial" pitchFamily="34" charset="0"/>
                          <a:cs typeface="Arial" pitchFamily="34" charset="0"/>
                        </a:rPr>
                        <a:t>Relative Permittivity</a:t>
                      </a:r>
                      <a:endParaRPr lang="en-GB" sz="1400" b="1" dirty="0">
                        <a:latin typeface="Arial" pitchFamily="34" charset="0"/>
                        <a:cs typeface="Arial" pitchFamily="34" charset="0"/>
                      </a:endParaRPr>
                    </a:p>
                  </a:txBody>
                  <a:tcPr marL="91448" marR="91448" marT="45729" marB="45729">
                    <a:solidFill>
                      <a:schemeClr val="bg1"/>
                    </a:solidFill>
                  </a:tcPr>
                </a:tc>
                <a:extLst>
                  <a:ext uri="{0D108BD9-81ED-4DB2-BD59-A6C34878D82A}">
                    <a16:rowId xmlns:a16="http://schemas.microsoft.com/office/drawing/2014/main" val="10000"/>
                  </a:ext>
                </a:extLst>
              </a:tr>
              <a:tr h="370916">
                <a:tc>
                  <a:txBody>
                    <a:bodyPr/>
                    <a:lstStyle/>
                    <a:p>
                      <a:pPr algn="l"/>
                      <a:r>
                        <a:rPr lang="en-GB" sz="1200" dirty="0" smtClean="0">
                          <a:latin typeface="Arial" pitchFamily="34" charset="0"/>
                          <a:cs typeface="Arial" pitchFamily="34" charset="0"/>
                        </a:rPr>
                        <a:t>Vacuum</a:t>
                      </a:r>
                      <a:endParaRPr lang="en-GB" sz="1200" dirty="0">
                        <a:latin typeface="Arial" pitchFamily="34" charset="0"/>
                        <a:cs typeface="Arial" pitchFamily="34" charset="0"/>
                      </a:endParaRPr>
                    </a:p>
                  </a:txBody>
                  <a:tcPr marL="91448" marR="91448" marT="45729" marB="45729">
                    <a:solidFill>
                      <a:schemeClr val="bg1"/>
                    </a:solidFill>
                  </a:tcPr>
                </a:tc>
                <a:tc>
                  <a:txBody>
                    <a:bodyPr/>
                    <a:lstStyle/>
                    <a:p>
                      <a:pPr algn="ctr"/>
                      <a:r>
                        <a:rPr lang="en-GB" sz="1200" dirty="0" smtClean="0">
                          <a:latin typeface="Arial" pitchFamily="34" charset="0"/>
                          <a:cs typeface="Arial" pitchFamily="34" charset="0"/>
                        </a:rPr>
                        <a:t>1 (by definition)</a:t>
                      </a:r>
                      <a:endParaRPr lang="en-GB" sz="1200" dirty="0">
                        <a:latin typeface="Arial" pitchFamily="34" charset="0"/>
                        <a:cs typeface="Arial" pitchFamily="34" charset="0"/>
                      </a:endParaRPr>
                    </a:p>
                  </a:txBody>
                  <a:tcPr marL="91448" marR="91448" marT="45729" marB="45729">
                    <a:solidFill>
                      <a:schemeClr val="bg1"/>
                    </a:solidFill>
                  </a:tcPr>
                </a:tc>
                <a:extLst>
                  <a:ext uri="{0D108BD9-81ED-4DB2-BD59-A6C34878D82A}">
                    <a16:rowId xmlns:a16="http://schemas.microsoft.com/office/drawing/2014/main" val="10001"/>
                  </a:ext>
                </a:extLst>
              </a:tr>
              <a:tr h="370916">
                <a:tc>
                  <a:txBody>
                    <a:bodyPr/>
                    <a:lstStyle/>
                    <a:p>
                      <a:pPr algn="l"/>
                      <a:r>
                        <a:rPr lang="en-GB" sz="1200" dirty="0" smtClean="0">
                          <a:latin typeface="Arial" pitchFamily="34" charset="0"/>
                          <a:cs typeface="Arial" pitchFamily="34" charset="0"/>
                        </a:rPr>
                        <a:t>Air</a:t>
                      </a:r>
                      <a:endParaRPr lang="en-GB" sz="1200" dirty="0">
                        <a:latin typeface="Arial" pitchFamily="34" charset="0"/>
                        <a:cs typeface="Arial" pitchFamily="34" charset="0"/>
                      </a:endParaRPr>
                    </a:p>
                  </a:txBody>
                  <a:tcPr marL="91448" marR="91448" marT="45729" marB="45729">
                    <a:solidFill>
                      <a:schemeClr val="bg1"/>
                    </a:solidFill>
                  </a:tcPr>
                </a:tc>
                <a:tc>
                  <a:txBody>
                    <a:bodyPr/>
                    <a:lstStyle/>
                    <a:p>
                      <a:pPr algn="ctr"/>
                      <a:r>
                        <a:rPr lang="en-GB" sz="1200" dirty="0" smtClean="0">
                          <a:latin typeface="Arial" pitchFamily="34" charset="0"/>
                          <a:cs typeface="Arial" pitchFamily="34" charset="0"/>
                        </a:rPr>
                        <a:t>1.000576</a:t>
                      </a:r>
                      <a:endParaRPr lang="en-GB" sz="1200" dirty="0">
                        <a:latin typeface="Arial" pitchFamily="34" charset="0"/>
                        <a:cs typeface="Arial" pitchFamily="34" charset="0"/>
                      </a:endParaRPr>
                    </a:p>
                  </a:txBody>
                  <a:tcPr marL="91448" marR="91448" marT="45729" marB="45729">
                    <a:solidFill>
                      <a:schemeClr val="bg1"/>
                    </a:solidFill>
                  </a:tcPr>
                </a:tc>
                <a:extLst>
                  <a:ext uri="{0D108BD9-81ED-4DB2-BD59-A6C34878D82A}">
                    <a16:rowId xmlns:a16="http://schemas.microsoft.com/office/drawing/2014/main" val="10002"/>
                  </a:ext>
                </a:extLst>
              </a:tr>
              <a:tr h="370916">
                <a:tc>
                  <a:txBody>
                    <a:bodyPr/>
                    <a:lstStyle/>
                    <a:p>
                      <a:pPr algn="l"/>
                      <a:r>
                        <a:rPr lang="en-GB" sz="1200" dirty="0" smtClean="0">
                          <a:latin typeface="Arial" pitchFamily="34" charset="0"/>
                          <a:cs typeface="Arial" pitchFamily="34" charset="0"/>
                        </a:rPr>
                        <a:t>Polythene</a:t>
                      </a:r>
                      <a:endParaRPr lang="en-GB" sz="1200" dirty="0">
                        <a:latin typeface="Arial" pitchFamily="34" charset="0"/>
                        <a:cs typeface="Arial" pitchFamily="34" charset="0"/>
                      </a:endParaRPr>
                    </a:p>
                  </a:txBody>
                  <a:tcPr marL="91448" marR="91448" marT="45729" marB="45729">
                    <a:solidFill>
                      <a:schemeClr val="bg1"/>
                    </a:solidFill>
                  </a:tcPr>
                </a:tc>
                <a:tc>
                  <a:txBody>
                    <a:bodyPr/>
                    <a:lstStyle/>
                    <a:p>
                      <a:pPr algn="ctr"/>
                      <a:r>
                        <a:rPr lang="en-GB" sz="1200" dirty="0" smtClean="0">
                          <a:latin typeface="Arial" pitchFamily="34" charset="0"/>
                          <a:cs typeface="Arial" pitchFamily="34" charset="0"/>
                        </a:rPr>
                        <a:t>2.3</a:t>
                      </a:r>
                      <a:endParaRPr lang="en-GB" sz="1200" dirty="0">
                        <a:latin typeface="Arial" pitchFamily="34" charset="0"/>
                        <a:cs typeface="Arial" pitchFamily="34" charset="0"/>
                      </a:endParaRPr>
                    </a:p>
                  </a:txBody>
                  <a:tcPr marL="91448" marR="91448" marT="45729" marB="45729">
                    <a:solidFill>
                      <a:schemeClr val="bg1"/>
                    </a:solidFill>
                  </a:tcPr>
                </a:tc>
                <a:extLst>
                  <a:ext uri="{0D108BD9-81ED-4DB2-BD59-A6C34878D82A}">
                    <a16:rowId xmlns:a16="http://schemas.microsoft.com/office/drawing/2014/main" val="10003"/>
                  </a:ext>
                </a:extLst>
              </a:tr>
              <a:tr h="370916">
                <a:tc>
                  <a:txBody>
                    <a:bodyPr/>
                    <a:lstStyle/>
                    <a:p>
                      <a:pPr algn="l"/>
                      <a:r>
                        <a:rPr lang="en-GB" sz="1200" dirty="0" smtClean="0">
                          <a:latin typeface="Arial" pitchFamily="34" charset="0"/>
                          <a:cs typeface="Arial" pitchFamily="34" charset="0"/>
                        </a:rPr>
                        <a:t>Ebonite</a:t>
                      </a:r>
                      <a:endParaRPr lang="en-GB" sz="1200" dirty="0">
                        <a:latin typeface="Arial" pitchFamily="34" charset="0"/>
                        <a:cs typeface="Arial" pitchFamily="34" charset="0"/>
                      </a:endParaRPr>
                    </a:p>
                  </a:txBody>
                  <a:tcPr marL="91448" marR="91448" marT="45729" marB="45729">
                    <a:solidFill>
                      <a:schemeClr val="bg1"/>
                    </a:solidFill>
                  </a:tcPr>
                </a:tc>
                <a:tc>
                  <a:txBody>
                    <a:bodyPr/>
                    <a:lstStyle/>
                    <a:p>
                      <a:pPr algn="ctr"/>
                      <a:r>
                        <a:rPr lang="en-GB" sz="1200" dirty="0" smtClean="0">
                          <a:latin typeface="Arial" pitchFamily="34" charset="0"/>
                          <a:cs typeface="Arial" pitchFamily="34" charset="0"/>
                        </a:rPr>
                        <a:t>3</a:t>
                      </a:r>
                      <a:endParaRPr lang="en-GB" sz="1200" dirty="0">
                        <a:latin typeface="Arial" pitchFamily="34" charset="0"/>
                        <a:cs typeface="Arial" pitchFamily="34" charset="0"/>
                      </a:endParaRPr>
                    </a:p>
                  </a:txBody>
                  <a:tcPr marL="91448" marR="91448" marT="45729" marB="45729">
                    <a:solidFill>
                      <a:schemeClr val="bg1"/>
                    </a:solidFill>
                  </a:tcPr>
                </a:tc>
                <a:extLst>
                  <a:ext uri="{0D108BD9-81ED-4DB2-BD59-A6C34878D82A}">
                    <a16:rowId xmlns:a16="http://schemas.microsoft.com/office/drawing/2014/main" val="10004"/>
                  </a:ext>
                </a:extLst>
              </a:tr>
              <a:tr h="370916">
                <a:tc>
                  <a:txBody>
                    <a:bodyPr/>
                    <a:lstStyle/>
                    <a:p>
                      <a:pPr algn="l"/>
                      <a:r>
                        <a:rPr lang="en-GB" sz="1200" dirty="0" smtClean="0">
                          <a:latin typeface="Arial" pitchFamily="34" charset="0"/>
                          <a:cs typeface="Arial" pitchFamily="34" charset="0"/>
                        </a:rPr>
                        <a:t>Oiled paper</a:t>
                      </a:r>
                      <a:endParaRPr lang="en-GB" sz="1200" dirty="0">
                        <a:latin typeface="Arial" pitchFamily="34" charset="0"/>
                        <a:cs typeface="Arial" pitchFamily="34" charset="0"/>
                      </a:endParaRPr>
                    </a:p>
                  </a:txBody>
                  <a:tcPr marL="91448" marR="91448" marT="45729" marB="45729">
                    <a:solidFill>
                      <a:schemeClr val="bg1"/>
                    </a:solidFill>
                  </a:tcPr>
                </a:tc>
                <a:tc>
                  <a:txBody>
                    <a:bodyPr/>
                    <a:lstStyle/>
                    <a:p>
                      <a:pPr algn="ctr"/>
                      <a:r>
                        <a:rPr lang="en-GB" sz="1200" dirty="0" smtClean="0">
                          <a:latin typeface="Arial" pitchFamily="34" charset="0"/>
                          <a:cs typeface="Arial" pitchFamily="34" charset="0"/>
                        </a:rPr>
                        <a:t>~4</a:t>
                      </a:r>
                      <a:endParaRPr lang="en-GB" sz="1200" dirty="0">
                        <a:latin typeface="Arial" pitchFamily="34" charset="0"/>
                        <a:cs typeface="Arial" pitchFamily="34" charset="0"/>
                      </a:endParaRPr>
                    </a:p>
                  </a:txBody>
                  <a:tcPr marL="91448" marR="91448" marT="45729" marB="45729">
                    <a:solidFill>
                      <a:schemeClr val="bg1"/>
                    </a:solidFill>
                  </a:tcPr>
                </a:tc>
                <a:extLst>
                  <a:ext uri="{0D108BD9-81ED-4DB2-BD59-A6C34878D82A}">
                    <a16:rowId xmlns:a16="http://schemas.microsoft.com/office/drawing/2014/main" val="10005"/>
                  </a:ext>
                </a:extLst>
              </a:tr>
              <a:tr h="370916">
                <a:tc>
                  <a:txBody>
                    <a:bodyPr/>
                    <a:lstStyle/>
                    <a:p>
                      <a:pPr algn="l"/>
                      <a:r>
                        <a:rPr lang="en-GB" sz="1200" dirty="0" smtClean="0">
                          <a:latin typeface="Arial" pitchFamily="34" charset="0"/>
                          <a:cs typeface="Arial" pitchFamily="34" charset="0"/>
                        </a:rPr>
                        <a:t>Glass</a:t>
                      </a:r>
                      <a:endParaRPr lang="en-GB" sz="1200" dirty="0">
                        <a:latin typeface="Arial" pitchFamily="34" charset="0"/>
                        <a:cs typeface="Arial" pitchFamily="34" charset="0"/>
                      </a:endParaRPr>
                    </a:p>
                  </a:txBody>
                  <a:tcPr marL="91448" marR="91448" marT="45729" marB="45729">
                    <a:solidFill>
                      <a:schemeClr val="bg1"/>
                    </a:solidFill>
                  </a:tcPr>
                </a:tc>
                <a:tc>
                  <a:txBody>
                    <a:bodyPr/>
                    <a:lstStyle/>
                    <a:p>
                      <a:pPr algn="ctr"/>
                      <a:r>
                        <a:rPr lang="en-GB" sz="1200" dirty="0" smtClean="0">
                          <a:latin typeface="Arial" pitchFamily="34" charset="0"/>
                          <a:cs typeface="Arial" pitchFamily="34" charset="0"/>
                        </a:rPr>
                        <a:t>~5</a:t>
                      </a:r>
                      <a:endParaRPr lang="en-GB" sz="1200" dirty="0">
                        <a:latin typeface="Arial" pitchFamily="34" charset="0"/>
                        <a:cs typeface="Arial" pitchFamily="34" charset="0"/>
                      </a:endParaRPr>
                    </a:p>
                  </a:txBody>
                  <a:tcPr marL="91448" marR="91448" marT="45729" marB="45729">
                    <a:solidFill>
                      <a:schemeClr val="bg1"/>
                    </a:solidFill>
                  </a:tcPr>
                </a:tc>
                <a:extLst>
                  <a:ext uri="{0D108BD9-81ED-4DB2-BD59-A6C34878D82A}">
                    <a16:rowId xmlns:a16="http://schemas.microsoft.com/office/drawing/2014/main" val="10006"/>
                  </a:ext>
                </a:extLst>
              </a:tr>
              <a:tr h="370916">
                <a:tc>
                  <a:txBody>
                    <a:bodyPr/>
                    <a:lstStyle/>
                    <a:p>
                      <a:pPr algn="l"/>
                      <a:r>
                        <a:rPr lang="en-GB" sz="1200" dirty="0" smtClean="0">
                          <a:latin typeface="Arial" pitchFamily="34" charset="0"/>
                          <a:cs typeface="Arial" pitchFamily="34" charset="0"/>
                        </a:rPr>
                        <a:t>Mica</a:t>
                      </a:r>
                      <a:endParaRPr lang="en-GB" sz="1200" dirty="0">
                        <a:latin typeface="Arial" pitchFamily="34" charset="0"/>
                        <a:cs typeface="Arial" pitchFamily="34" charset="0"/>
                      </a:endParaRPr>
                    </a:p>
                  </a:txBody>
                  <a:tcPr marL="91448" marR="91448" marT="45729" marB="45729">
                    <a:solidFill>
                      <a:schemeClr val="bg1"/>
                    </a:solidFill>
                  </a:tcPr>
                </a:tc>
                <a:tc>
                  <a:txBody>
                    <a:bodyPr/>
                    <a:lstStyle/>
                    <a:p>
                      <a:pPr algn="ctr"/>
                      <a:r>
                        <a:rPr lang="en-GB" sz="1200" dirty="0" smtClean="0">
                          <a:latin typeface="Arial" pitchFamily="34" charset="0"/>
                          <a:cs typeface="Arial" pitchFamily="34" charset="0"/>
                        </a:rPr>
                        <a:t>7</a:t>
                      </a:r>
                      <a:endParaRPr lang="en-GB" sz="1200" dirty="0">
                        <a:latin typeface="Arial" pitchFamily="34" charset="0"/>
                        <a:cs typeface="Arial" pitchFamily="34" charset="0"/>
                      </a:endParaRPr>
                    </a:p>
                  </a:txBody>
                  <a:tcPr marL="91448" marR="91448" marT="45729" marB="45729">
                    <a:solidFill>
                      <a:schemeClr val="bg1"/>
                    </a:solidFill>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2324423965"/>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Pop Quiz</a:t>
            </a:r>
            <a:endParaRPr lang="en-GB" dirty="0"/>
          </a:p>
        </p:txBody>
      </p:sp>
      <p:sp>
        <p:nvSpPr>
          <p:cNvPr id="3" name="Content Placeholder 2"/>
          <p:cNvSpPr>
            <a:spLocks noGrp="1"/>
          </p:cNvSpPr>
          <p:nvPr>
            <p:ph idx="1"/>
          </p:nvPr>
        </p:nvSpPr>
        <p:spPr/>
        <p:txBody>
          <a:bodyPr>
            <a:normAutofit lnSpcReduction="10000"/>
          </a:bodyPr>
          <a:lstStyle/>
          <a:p>
            <a:pPr marL="0" indent="0">
              <a:buNone/>
            </a:pPr>
            <a:r>
              <a:rPr lang="en-GB" dirty="0"/>
              <a:t>How is the charge on a capacitor related to the distance between the plates</a:t>
            </a:r>
            <a:r>
              <a:rPr lang="en-GB" dirty="0" smtClean="0"/>
              <a:t>?</a:t>
            </a:r>
          </a:p>
          <a:p>
            <a:pPr marL="0" indent="0">
              <a:buNone/>
            </a:pPr>
            <a:endParaRPr lang="en-US" dirty="0"/>
          </a:p>
          <a:p>
            <a:pPr marL="514350" indent="-514350">
              <a:buFont typeface="+mj-lt"/>
              <a:buAutoNum type="alphaLcParenR"/>
            </a:pPr>
            <a:r>
              <a:rPr lang="en-GB" dirty="0" smtClean="0"/>
              <a:t>There is no relationship</a:t>
            </a:r>
          </a:p>
          <a:p>
            <a:pPr marL="514350" indent="-514350">
              <a:buFont typeface="+mj-lt"/>
              <a:buAutoNum type="alphaLcParenR"/>
            </a:pPr>
            <a:r>
              <a:rPr lang="en-GB" dirty="0" smtClean="0"/>
              <a:t>It is inversely proportional</a:t>
            </a:r>
          </a:p>
          <a:p>
            <a:pPr marL="514350" indent="-514350">
              <a:buFont typeface="+mj-lt"/>
              <a:buAutoNum type="alphaLcParenR"/>
            </a:pPr>
            <a:r>
              <a:rPr lang="en-GB" dirty="0" smtClean="0"/>
              <a:t>It is directly proportional</a:t>
            </a:r>
          </a:p>
          <a:p>
            <a:pPr marL="514350" indent="-514350">
              <a:buFont typeface="+mj-lt"/>
              <a:buAutoNum type="alphaLcParenR"/>
            </a:pPr>
            <a:r>
              <a:rPr lang="en-GB" dirty="0" smtClean="0"/>
              <a:t>It is exponentially proportional</a:t>
            </a:r>
            <a:endParaRPr lang="en-GB" dirty="0"/>
          </a:p>
        </p:txBody>
      </p:sp>
      <p:sp>
        <p:nvSpPr>
          <p:cNvPr id="8" name="Rectangle 7"/>
          <p:cNvSpPr/>
          <p:nvPr/>
        </p:nvSpPr>
        <p:spPr>
          <a:xfrm>
            <a:off x="251520" y="3068960"/>
            <a:ext cx="7776864" cy="576064"/>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ectangle 8"/>
          <p:cNvSpPr/>
          <p:nvPr/>
        </p:nvSpPr>
        <p:spPr>
          <a:xfrm>
            <a:off x="272941" y="4149080"/>
            <a:ext cx="7776864" cy="122413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7987092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Pop Quiz</a:t>
            </a:r>
            <a:endParaRPr lang="en-GB" dirty="0"/>
          </a:p>
        </p:txBody>
      </p:sp>
      <p:sp>
        <p:nvSpPr>
          <p:cNvPr id="3" name="Content Placeholder 2"/>
          <p:cNvSpPr>
            <a:spLocks noGrp="1"/>
          </p:cNvSpPr>
          <p:nvPr>
            <p:ph idx="1"/>
          </p:nvPr>
        </p:nvSpPr>
        <p:spPr>
          <a:xfrm>
            <a:off x="457200" y="1600201"/>
            <a:ext cx="8291264" cy="3917032"/>
          </a:xfrm>
        </p:spPr>
        <p:txBody>
          <a:bodyPr>
            <a:normAutofit/>
          </a:bodyPr>
          <a:lstStyle/>
          <a:p>
            <a:pPr marL="0" indent="0">
              <a:spcBef>
                <a:spcPct val="50000"/>
              </a:spcBef>
              <a:buNone/>
            </a:pPr>
            <a:r>
              <a:rPr lang="en-GB" altLang="en-US" sz="2800" dirty="0"/>
              <a:t>What is the absolute permittivity of Teflon if it has a relative permittivity of 2.1 and the permittivity of free space is 8.854 × 10</a:t>
            </a:r>
            <a:r>
              <a:rPr lang="en-GB" altLang="en-US" sz="2800" baseline="30000" dirty="0"/>
              <a:t>-12</a:t>
            </a:r>
            <a:r>
              <a:rPr lang="en-GB" altLang="en-US" sz="2800" dirty="0"/>
              <a:t> </a:t>
            </a:r>
            <a:r>
              <a:rPr lang="en-GB" altLang="en-US" sz="2800" dirty="0" smtClean="0"/>
              <a:t>F/m?</a:t>
            </a:r>
          </a:p>
          <a:p>
            <a:pPr>
              <a:spcBef>
                <a:spcPct val="50000"/>
              </a:spcBef>
            </a:pPr>
            <a:endParaRPr lang="en-US" altLang="en-US" dirty="0">
              <a:solidFill>
                <a:srgbClr val="00368D"/>
              </a:solidFill>
            </a:endParaRPr>
          </a:p>
        </p:txBody>
      </p:sp>
      <p:sp>
        <p:nvSpPr>
          <p:cNvPr id="6" name="Text Box 10"/>
          <p:cNvSpPr txBox="1">
            <a:spLocks noChangeArrowheads="1"/>
          </p:cNvSpPr>
          <p:nvPr/>
        </p:nvSpPr>
        <p:spPr bwMode="auto">
          <a:xfrm>
            <a:off x="933866" y="4444206"/>
            <a:ext cx="56102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sz="1600">
                <a:solidFill>
                  <a:schemeClr val="tx1"/>
                </a:solidFill>
                <a:latin typeface="Arial" panose="020B0604020202020204" pitchFamily="34" charset="0"/>
                <a:cs typeface="Arial" panose="020B0604020202020204" pitchFamily="34" charset="0"/>
              </a:defRPr>
            </a:lvl1pPr>
            <a:lvl2pPr marL="742950" indent="-285750" eaLnBrk="0" hangingPunct="0">
              <a:defRPr sz="1600">
                <a:solidFill>
                  <a:schemeClr val="tx1"/>
                </a:solidFill>
                <a:latin typeface="Arial" panose="020B0604020202020204" pitchFamily="34" charset="0"/>
                <a:cs typeface="Arial" panose="020B0604020202020204" pitchFamily="34" charset="0"/>
              </a:defRPr>
            </a:lvl2pPr>
            <a:lvl3pPr marL="1143000" indent="-228600" eaLnBrk="0" hangingPunct="0">
              <a:defRPr sz="1600">
                <a:solidFill>
                  <a:schemeClr val="tx1"/>
                </a:solidFill>
                <a:latin typeface="Arial" panose="020B0604020202020204" pitchFamily="34" charset="0"/>
                <a:cs typeface="Arial" panose="020B0604020202020204" pitchFamily="34" charset="0"/>
              </a:defRPr>
            </a:lvl3pPr>
            <a:lvl4pPr marL="1600200" indent="-228600" eaLnBrk="0" hangingPunct="0">
              <a:defRPr sz="1600">
                <a:solidFill>
                  <a:schemeClr val="tx1"/>
                </a:solidFill>
                <a:latin typeface="Arial" panose="020B0604020202020204" pitchFamily="34" charset="0"/>
                <a:cs typeface="Arial" panose="020B0604020202020204" pitchFamily="34" charset="0"/>
              </a:defRPr>
            </a:lvl4pPr>
            <a:lvl5pPr marL="2057400" indent="-228600" eaLnBrk="0" hangingPunct="0">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9pPr>
          </a:lstStyle>
          <a:p>
            <a:pPr eaLnBrk="1" hangingPunct="1"/>
            <a:r>
              <a:rPr lang="en-GB" altLang="en-US" sz="2400" b="1" dirty="0">
                <a:solidFill>
                  <a:srgbClr val="006600"/>
                </a:solidFill>
              </a:rPr>
              <a:t>18.59 × 10</a:t>
            </a:r>
            <a:r>
              <a:rPr lang="en-GB" altLang="en-US" sz="2400" b="1" baseline="30000" dirty="0">
                <a:solidFill>
                  <a:srgbClr val="006600"/>
                </a:solidFill>
              </a:rPr>
              <a:t>-12</a:t>
            </a:r>
            <a:r>
              <a:rPr lang="en-GB" altLang="en-US" sz="2400" b="1" dirty="0">
                <a:solidFill>
                  <a:srgbClr val="006600"/>
                </a:solidFill>
              </a:rPr>
              <a:t> F/m</a:t>
            </a:r>
          </a:p>
        </p:txBody>
      </p:sp>
      <p:sp>
        <p:nvSpPr>
          <p:cNvPr id="7" name="Text Box 10"/>
          <p:cNvSpPr txBox="1">
            <a:spLocks noChangeArrowheads="1"/>
          </p:cNvSpPr>
          <p:nvPr/>
        </p:nvSpPr>
        <p:spPr bwMode="auto">
          <a:xfrm>
            <a:off x="933866" y="3093595"/>
            <a:ext cx="288925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sz="1600">
                <a:solidFill>
                  <a:schemeClr val="tx1"/>
                </a:solidFill>
                <a:latin typeface="Arial" panose="020B0604020202020204" pitchFamily="34" charset="0"/>
                <a:cs typeface="Arial" panose="020B0604020202020204" pitchFamily="34" charset="0"/>
              </a:defRPr>
            </a:lvl1pPr>
            <a:lvl2pPr marL="742950" indent="-285750" eaLnBrk="0" hangingPunct="0">
              <a:defRPr sz="1600">
                <a:solidFill>
                  <a:schemeClr val="tx1"/>
                </a:solidFill>
                <a:latin typeface="Arial" panose="020B0604020202020204" pitchFamily="34" charset="0"/>
                <a:cs typeface="Arial" panose="020B0604020202020204" pitchFamily="34" charset="0"/>
              </a:defRPr>
            </a:lvl2pPr>
            <a:lvl3pPr marL="1143000" indent="-228600" eaLnBrk="0" hangingPunct="0">
              <a:defRPr sz="1600">
                <a:solidFill>
                  <a:schemeClr val="tx1"/>
                </a:solidFill>
                <a:latin typeface="Arial" panose="020B0604020202020204" pitchFamily="34" charset="0"/>
                <a:cs typeface="Arial" panose="020B0604020202020204" pitchFamily="34" charset="0"/>
              </a:defRPr>
            </a:lvl3pPr>
            <a:lvl4pPr marL="1600200" indent="-228600" eaLnBrk="0" hangingPunct="0">
              <a:defRPr sz="1600">
                <a:solidFill>
                  <a:schemeClr val="tx1"/>
                </a:solidFill>
                <a:latin typeface="Arial" panose="020B0604020202020204" pitchFamily="34" charset="0"/>
                <a:cs typeface="Arial" panose="020B0604020202020204" pitchFamily="34" charset="0"/>
              </a:defRPr>
            </a:lvl4pPr>
            <a:lvl5pPr marL="2057400" indent="-228600" eaLnBrk="0" hangingPunct="0">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9pPr>
          </a:lstStyle>
          <a:p>
            <a:pPr eaLnBrk="1" hangingPunct="1"/>
            <a:r>
              <a:rPr lang="el-GR" altLang="en-US" sz="2400" i="1" dirty="0">
                <a:solidFill>
                  <a:srgbClr val="006600"/>
                </a:solidFill>
              </a:rPr>
              <a:t>ε</a:t>
            </a:r>
            <a:r>
              <a:rPr lang="en-GB" altLang="en-US" sz="2400" dirty="0">
                <a:solidFill>
                  <a:srgbClr val="006600"/>
                </a:solidFill>
              </a:rPr>
              <a:t> = </a:t>
            </a:r>
            <a:r>
              <a:rPr lang="el-GR" altLang="en-US" sz="2400" i="1" dirty="0">
                <a:solidFill>
                  <a:srgbClr val="006600"/>
                </a:solidFill>
              </a:rPr>
              <a:t>ε</a:t>
            </a:r>
            <a:r>
              <a:rPr lang="en-GB" altLang="en-US" sz="2400" baseline="-25000" dirty="0">
                <a:solidFill>
                  <a:srgbClr val="006600"/>
                </a:solidFill>
              </a:rPr>
              <a:t>r</a:t>
            </a:r>
            <a:r>
              <a:rPr lang="en-GB" altLang="en-US" sz="2400" i="1" dirty="0">
                <a:solidFill>
                  <a:srgbClr val="006600"/>
                </a:solidFill>
              </a:rPr>
              <a:t> </a:t>
            </a:r>
            <a:r>
              <a:rPr lang="el-GR" altLang="en-US" sz="2400" i="1" dirty="0">
                <a:solidFill>
                  <a:srgbClr val="006600"/>
                </a:solidFill>
              </a:rPr>
              <a:t>ε</a:t>
            </a:r>
            <a:r>
              <a:rPr lang="en-GB" altLang="en-US" sz="2400" baseline="-25000" dirty="0">
                <a:solidFill>
                  <a:srgbClr val="006600"/>
                </a:solidFill>
              </a:rPr>
              <a:t>o</a:t>
            </a:r>
            <a:endParaRPr lang="en-GB" altLang="en-US" sz="2400" dirty="0">
              <a:solidFill>
                <a:srgbClr val="006600"/>
              </a:solidFill>
            </a:endParaRPr>
          </a:p>
        </p:txBody>
      </p:sp>
      <p:sp>
        <p:nvSpPr>
          <p:cNvPr id="10" name="Text Box 10"/>
          <p:cNvSpPr txBox="1">
            <a:spLocks noChangeArrowheads="1"/>
          </p:cNvSpPr>
          <p:nvPr/>
        </p:nvSpPr>
        <p:spPr bwMode="auto">
          <a:xfrm>
            <a:off x="933866" y="3543799"/>
            <a:ext cx="638651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sz="1600">
                <a:solidFill>
                  <a:schemeClr val="tx1"/>
                </a:solidFill>
                <a:latin typeface="Arial" panose="020B0604020202020204" pitchFamily="34" charset="0"/>
                <a:cs typeface="Arial" panose="020B0604020202020204" pitchFamily="34" charset="0"/>
              </a:defRPr>
            </a:lvl1pPr>
            <a:lvl2pPr marL="742950" indent="-285750" eaLnBrk="0" hangingPunct="0">
              <a:defRPr sz="1600">
                <a:solidFill>
                  <a:schemeClr val="tx1"/>
                </a:solidFill>
                <a:latin typeface="Arial" panose="020B0604020202020204" pitchFamily="34" charset="0"/>
                <a:cs typeface="Arial" panose="020B0604020202020204" pitchFamily="34" charset="0"/>
              </a:defRPr>
            </a:lvl2pPr>
            <a:lvl3pPr marL="1143000" indent="-228600" eaLnBrk="0" hangingPunct="0">
              <a:defRPr sz="1600">
                <a:solidFill>
                  <a:schemeClr val="tx1"/>
                </a:solidFill>
                <a:latin typeface="Arial" panose="020B0604020202020204" pitchFamily="34" charset="0"/>
                <a:cs typeface="Arial" panose="020B0604020202020204" pitchFamily="34" charset="0"/>
              </a:defRPr>
            </a:lvl3pPr>
            <a:lvl4pPr marL="1600200" indent="-228600" eaLnBrk="0" hangingPunct="0">
              <a:defRPr sz="1600">
                <a:solidFill>
                  <a:schemeClr val="tx1"/>
                </a:solidFill>
                <a:latin typeface="Arial" panose="020B0604020202020204" pitchFamily="34" charset="0"/>
                <a:cs typeface="Arial" panose="020B0604020202020204" pitchFamily="34" charset="0"/>
              </a:defRPr>
            </a:lvl4pPr>
            <a:lvl5pPr marL="2057400" indent="-228600" eaLnBrk="0" hangingPunct="0">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9pPr>
          </a:lstStyle>
          <a:p>
            <a:pPr eaLnBrk="1" hangingPunct="1"/>
            <a:r>
              <a:rPr lang="el-GR" altLang="en-US" sz="2400" i="1" dirty="0">
                <a:solidFill>
                  <a:srgbClr val="006600"/>
                </a:solidFill>
              </a:rPr>
              <a:t>ε</a:t>
            </a:r>
            <a:r>
              <a:rPr lang="en-GB" altLang="en-US" sz="2400" dirty="0">
                <a:solidFill>
                  <a:srgbClr val="006600"/>
                </a:solidFill>
              </a:rPr>
              <a:t> = 2.1 × 8.854 × 10</a:t>
            </a:r>
            <a:r>
              <a:rPr lang="en-GB" altLang="en-US" sz="2400" baseline="30000" dirty="0">
                <a:solidFill>
                  <a:srgbClr val="006600"/>
                </a:solidFill>
              </a:rPr>
              <a:t>-12</a:t>
            </a:r>
            <a:r>
              <a:rPr lang="en-GB" altLang="en-US" sz="2400" dirty="0">
                <a:solidFill>
                  <a:srgbClr val="006600"/>
                </a:solidFill>
              </a:rPr>
              <a:t> F/m</a:t>
            </a:r>
          </a:p>
        </p:txBody>
      </p:sp>
      <p:sp>
        <p:nvSpPr>
          <p:cNvPr id="11" name="Text Box 10"/>
          <p:cNvSpPr txBox="1">
            <a:spLocks noChangeArrowheads="1"/>
          </p:cNvSpPr>
          <p:nvPr/>
        </p:nvSpPr>
        <p:spPr bwMode="auto">
          <a:xfrm>
            <a:off x="933866" y="3994003"/>
            <a:ext cx="638651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eaLnBrk="0" hangingPunct="0">
              <a:defRPr sz="1600">
                <a:solidFill>
                  <a:schemeClr val="tx1"/>
                </a:solidFill>
                <a:latin typeface="Arial" panose="020B0604020202020204" pitchFamily="34" charset="0"/>
                <a:cs typeface="Arial" panose="020B0604020202020204" pitchFamily="34" charset="0"/>
              </a:defRPr>
            </a:lvl1pPr>
            <a:lvl2pPr marL="742950" indent="-285750" eaLnBrk="0" hangingPunct="0">
              <a:defRPr sz="1600">
                <a:solidFill>
                  <a:schemeClr val="tx1"/>
                </a:solidFill>
                <a:latin typeface="Arial" panose="020B0604020202020204" pitchFamily="34" charset="0"/>
                <a:cs typeface="Arial" panose="020B0604020202020204" pitchFamily="34" charset="0"/>
              </a:defRPr>
            </a:lvl2pPr>
            <a:lvl3pPr marL="1143000" indent="-228600" eaLnBrk="0" hangingPunct="0">
              <a:defRPr sz="1600">
                <a:solidFill>
                  <a:schemeClr val="tx1"/>
                </a:solidFill>
                <a:latin typeface="Arial" panose="020B0604020202020204" pitchFamily="34" charset="0"/>
                <a:cs typeface="Arial" panose="020B0604020202020204" pitchFamily="34" charset="0"/>
              </a:defRPr>
            </a:lvl3pPr>
            <a:lvl4pPr marL="1600200" indent="-228600" eaLnBrk="0" hangingPunct="0">
              <a:defRPr sz="1600">
                <a:solidFill>
                  <a:schemeClr val="tx1"/>
                </a:solidFill>
                <a:latin typeface="Arial" panose="020B0604020202020204" pitchFamily="34" charset="0"/>
                <a:cs typeface="Arial" panose="020B0604020202020204" pitchFamily="34" charset="0"/>
              </a:defRPr>
            </a:lvl4pPr>
            <a:lvl5pPr marL="2057400" indent="-228600" eaLnBrk="0" hangingPunct="0">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9pPr>
          </a:lstStyle>
          <a:p>
            <a:pPr eaLnBrk="1" hangingPunct="1"/>
            <a:r>
              <a:rPr lang="el-GR" altLang="en-US" sz="2400" i="1" dirty="0">
                <a:solidFill>
                  <a:srgbClr val="006600"/>
                </a:solidFill>
              </a:rPr>
              <a:t>ε</a:t>
            </a:r>
            <a:r>
              <a:rPr lang="en-GB" altLang="en-US" sz="2400" dirty="0">
                <a:solidFill>
                  <a:srgbClr val="006600"/>
                </a:solidFill>
              </a:rPr>
              <a:t> = 18.59 × 10</a:t>
            </a:r>
            <a:r>
              <a:rPr lang="en-GB" altLang="en-US" sz="2400" baseline="30000" dirty="0">
                <a:solidFill>
                  <a:srgbClr val="006600"/>
                </a:solidFill>
              </a:rPr>
              <a:t>-12</a:t>
            </a:r>
            <a:r>
              <a:rPr lang="en-GB" altLang="en-US" sz="2400" dirty="0">
                <a:solidFill>
                  <a:srgbClr val="006600"/>
                </a:solidFill>
              </a:rPr>
              <a:t> F/m</a:t>
            </a:r>
          </a:p>
        </p:txBody>
      </p:sp>
    </p:spTree>
    <p:extLst>
      <p:ext uri="{BB962C8B-B14F-4D97-AF65-F5344CB8AC3E}">
        <p14:creationId xmlns:p14="http://schemas.microsoft.com/office/powerpoint/2010/main" val="3524823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7">
                                            <p:txEl>
                                              <p:pRg st="0" end="0"/>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0">
                                            <p:txEl>
                                              <p:pRg st="0" end="0"/>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1">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P spid="7" grpId="0" build="p"/>
      <p:bldP spid="10" grpId="0" build="p"/>
      <p:bldP spid="11" grpId="0" build="p"/>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Capacitors</a:t>
            </a:r>
          </a:p>
        </p:txBody>
      </p:sp>
      <p:sp>
        <p:nvSpPr>
          <p:cNvPr id="3" name="Content Placeholder 2"/>
          <p:cNvSpPr>
            <a:spLocks noGrp="1"/>
          </p:cNvSpPr>
          <p:nvPr>
            <p:ph idx="1"/>
          </p:nvPr>
        </p:nvSpPr>
        <p:spPr>
          <a:xfrm>
            <a:off x="457200" y="1600201"/>
            <a:ext cx="8187692" cy="1828799"/>
          </a:xfrm>
        </p:spPr>
        <p:txBody>
          <a:bodyPr>
            <a:normAutofit fontScale="85000" lnSpcReduction="20000"/>
          </a:bodyPr>
          <a:lstStyle/>
          <a:p>
            <a:r>
              <a:rPr lang="en-GB" sz="2200" dirty="0"/>
              <a:t>The type of dielectric used in a capacitor gives its type, such as polyester, ceramic and electrolytic.</a:t>
            </a:r>
          </a:p>
          <a:p>
            <a:r>
              <a:rPr lang="en-GB" sz="2200" dirty="0"/>
              <a:t>The dielectric also determines the range of capacitor values.</a:t>
            </a:r>
          </a:p>
          <a:p>
            <a:r>
              <a:rPr lang="en-US" altLang="en-US" sz="2200" dirty="0"/>
              <a:t>Ceramic and polyester capacitors will have small values in </a:t>
            </a:r>
            <a:r>
              <a:rPr lang="en-US" altLang="en-US" sz="2200" dirty="0" err="1"/>
              <a:t>nanofarads</a:t>
            </a:r>
            <a:r>
              <a:rPr lang="en-US" altLang="en-US" sz="2200" dirty="0"/>
              <a:t> and </a:t>
            </a:r>
            <a:r>
              <a:rPr lang="en-US" altLang="en-US" sz="2200" dirty="0" err="1"/>
              <a:t>picofarads</a:t>
            </a:r>
            <a:r>
              <a:rPr lang="en-US" altLang="en-US" sz="2200" dirty="0"/>
              <a:t>. </a:t>
            </a:r>
          </a:p>
          <a:p>
            <a:r>
              <a:rPr lang="en-US" altLang="en-US" sz="2200" dirty="0"/>
              <a:t>Electrolytic capacitors have larger values in microfarads.</a:t>
            </a:r>
          </a:p>
          <a:p>
            <a:endParaRPr lang="en-US" altLang="en-US" dirty="0">
              <a:solidFill>
                <a:srgbClr val="00338D"/>
              </a:solidFill>
            </a:endParaRPr>
          </a:p>
          <a:p>
            <a:endParaRPr lang="en-GB" dirty="0"/>
          </a:p>
        </p:txBody>
      </p:sp>
      <p:pic>
        <p:nvPicPr>
          <p:cNvPr id="512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2642" y="3241154"/>
            <a:ext cx="4118716" cy="239724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55889225"/>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Capacitors – Working voltage</a:t>
            </a:r>
          </a:p>
        </p:txBody>
      </p:sp>
      <p:sp>
        <p:nvSpPr>
          <p:cNvPr id="3" name="Content Placeholder 2"/>
          <p:cNvSpPr>
            <a:spLocks noGrp="1"/>
          </p:cNvSpPr>
          <p:nvPr>
            <p:ph idx="1"/>
          </p:nvPr>
        </p:nvSpPr>
        <p:spPr>
          <a:xfrm>
            <a:off x="457200" y="4126850"/>
            <a:ext cx="8229600" cy="1390382"/>
          </a:xfrm>
        </p:spPr>
        <p:txBody>
          <a:bodyPr>
            <a:normAutofit/>
          </a:bodyPr>
          <a:lstStyle/>
          <a:p>
            <a:r>
              <a:rPr lang="en-US" altLang="en-US" sz="2400" dirty="0"/>
              <a:t>The dielectric is very thin and can easily be damaged if the voltage across the capacitor is too high.</a:t>
            </a:r>
          </a:p>
          <a:p>
            <a:r>
              <a:rPr lang="en-US" altLang="en-US" sz="2400" dirty="0"/>
              <a:t>A capacitor’s working voltage must not be exceeded.</a:t>
            </a:r>
          </a:p>
          <a:p>
            <a:endParaRPr lang="en-US" altLang="en-US" dirty="0">
              <a:solidFill>
                <a:srgbClr val="00338D"/>
              </a:solidFill>
            </a:endParaRPr>
          </a:p>
          <a:p>
            <a:endParaRPr lang="en-GB" dirty="0"/>
          </a:p>
        </p:txBody>
      </p:sp>
      <p:grpSp>
        <p:nvGrpSpPr>
          <p:cNvPr id="4" name="Group 23"/>
          <p:cNvGrpSpPr>
            <a:grpSpLocks/>
          </p:cNvGrpSpPr>
          <p:nvPr/>
        </p:nvGrpSpPr>
        <p:grpSpPr bwMode="auto">
          <a:xfrm>
            <a:off x="971600" y="1514555"/>
            <a:ext cx="7200800" cy="2490571"/>
            <a:chOff x="915988" y="1143000"/>
            <a:chExt cx="7954961" cy="2898703"/>
          </a:xfrm>
        </p:grpSpPr>
        <p:grpSp>
          <p:nvGrpSpPr>
            <p:cNvPr id="5" name="Group 10"/>
            <p:cNvGrpSpPr>
              <a:grpSpLocks/>
            </p:cNvGrpSpPr>
            <p:nvPr/>
          </p:nvGrpSpPr>
          <p:grpSpPr bwMode="auto">
            <a:xfrm>
              <a:off x="5472739" y="1143000"/>
              <a:ext cx="3398210" cy="2612292"/>
              <a:chOff x="4996082" y="3850421"/>
              <a:chExt cx="3398210" cy="2612292"/>
            </a:xfrm>
          </p:grpSpPr>
          <p:pic>
            <p:nvPicPr>
              <p:cNvPr id="7" name="Picture 14" descr="capacitor construction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96082" y="4070350"/>
                <a:ext cx="2927126" cy="2392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8" name="Group 32"/>
              <p:cNvGrpSpPr>
                <a:grpSpLocks/>
              </p:cNvGrpSpPr>
              <p:nvPr/>
            </p:nvGrpSpPr>
            <p:grpSpPr bwMode="auto">
              <a:xfrm>
                <a:off x="5166165" y="3850421"/>
                <a:ext cx="3228127" cy="2157155"/>
                <a:chOff x="5166165" y="3850421"/>
                <a:chExt cx="3228127" cy="2157155"/>
              </a:xfrm>
            </p:grpSpPr>
            <p:sp>
              <p:nvSpPr>
                <p:cNvPr id="9" name="Down Arrow 8"/>
                <p:cNvSpPr/>
                <p:nvPr/>
              </p:nvSpPr>
              <p:spPr>
                <a:xfrm rot="10800000" flipV="1">
                  <a:off x="5452655" y="4436194"/>
                  <a:ext cx="98425" cy="704832"/>
                </a:xfrm>
                <a:prstGeom prst="downArrow">
                  <a:avLst>
                    <a:gd name="adj1" fmla="val 27506"/>
                    <a:gd name="adj2" fmla="val 84837"/>
                  </a:avLst>
                </a:prstGeom>
                <a:solidFill>
                  <a:schemeClr val="tx1"/>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00338D"/>
                    </a:solidFill>
                    <a:latin typeface="Arial" pitchFamily="34" charset="0"/>
                    <a:cs typeface="Arial" pitchFamily="34" charset="0"/>
                  </a:endParaRPr>
                </a:p>
              </p:txBody>
            </p:sp>
            <p:sp>
              <p:nvSpPr>
                <p:cNvPr id="10" name="Text Box 31"/>
                <p:cNvSpPr txBox="1">
                  <a:spLocks noChangeArrowheads="1"/>
                </p:cNvSpPr>
                <p:nvPr/>
              </p:nvSpPr>
              <p:spPr bwMode="auto">
                <a:xfrm>
                  <a:off x="5166165" y="4193321"/>
                  <a:ext cx="997780" cy="276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Arial" pitchFamily="34" charset="0"/>
                      <a:cs typeface="Arial" pitchFamily="34" charset="0"/>
                    </a:defRPr>
                  </a:lvl1pPr>
                  <a:lvl2pPr marL="742950" indent="-285750" eaLnBrk="0" hangingPunct="0">
                    <a:defRPr sz="1600">
                      <a:solidFill>
                        <a:schemeClr val="tx1"/>
                      </a:solidFill>
                      <a:latin typeface="Arial" pitchFamily="34" charset="0"/>
                      <a:cs typeface="Arial" pitchFamily="34" charset="0"/>
                    </a:defRPr>
                  </a:lvl2pPr>
                  <a:lvl3pPr marL="1143000" indent="-228600" eaLnBrk="0" hangingPunct="0">
                    <a:defRPr sz="1600">
                      <a:solidFill>
                        <a:schemeClr val="tx1"/>
                      </a:solidFill>
                      <a:latin typeface="Arial" pitchFamily="34" charset="0"/>
                      <a:cs typeface="Arial" pitchFamily="34" charset="0"/>
                    </a:defRPr>
                  </a:lvl3pPr>
                  <a:lvl4pPr marL="1600200" indent="-228600" eaLnBrk="0" hangingPunct="0">
                    <a:defRPr sz="1600">
                      <a:solidFill>
                        <a:schemeClr val="tx1"/>
                      </a:solidFill>
                      <a:latin typeface="Arial" pitchFamily="34" charset="0"/>
                      <a:cs typeface="Arial" pitchFamily="34" charset="0"/>
                    </a:defRPr>
                  </a:lvl4pPr>
                  <a:lvl5pPr marL="2057400" indent="-228600" eaLnBrk="0" hangingPunct="0">
                    <a:defRPr sz="16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6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6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6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600">
                      <a:solidFill>
                        <a:schemeClr val="tx1"/>
                      </a:solidFill>
                      <a:latin typeface="Arial" pitchFamily="34" charset="0"/>
                      <a:cs typeface="Arial" pitchFamily="34" charset="0"/>
                    </a:defRPr>
                  </a:lvl9pPr>
                </a:lstStyle>
                <a:p>
                  <a:pPr eaLnBrk="1" hangingPunct="1"/>
                  <a:r>
                    <a:rPr lang="en-US" altLang="en-US" sz="1200"/>
                    <a:t>Plate 2</a:t>
                  </a:r>
                </a:p>
              </p:txBody>
            </p:sp>
            <p:sp>
              <p:nvSpPr>
                <p:cNvPr id="11" name="Down Arrow 10"/>
                <p:cNvSpPr/>
                <p:nvPr/>
              </p:nvSpPr>
              <p:spPr>
                <a:xfrm rot="10800000" flipV="1">
                  <a:off x="6024155" y="4093303"/>
                  <a:ext cx="98425" cy="704832"/>
                </a:xfrm>
                <a:prstGeom prst="downArrow">
                  <a:avLst>
                    <a:gd name="adj1" fmla="val 27506"/>
                    <a:gd name="adj2" fmla="val 84837"/>
                  </a:avLst>
                </a:prstGeom>
                <a:solidFill>
                  <a:schemeClr val="tx1"/>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00338D"/>
                    </a:solidFill>
                    <a:latin typeface="Arial" pitchFamily="34" charset="0"/>
                    <a:cs typeface="Arial" pitchFamily="34" charset="0"/>
                  </a:endParaRPr>
                </a:p>
              </p:txBody>
            </p:sp>
            <p:sp>
              <p:nvSpPr>
                <p:cNvPr id="12" name="Text Box 31"/>
                <p:cNvSpPr txBox="1">
                  <a:spLocks noChangeArrowheads="1"/>
                </p:cNvSpPr>
                <p:nvPr/>
              </p:nvSpPr>
              <p:spPr bwMode="auto">
                <a:xfrm>
                  <a:off x="5737665" y="3850421"/>
                  <a:ext cx="997780" cy="276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Arial" pitchFamily="34" charset="0"/>
                      <a:cs typeface="Arial" pitchFamily="34" charset="0"/>
                    </a:defRPr>
                  </a:lvl1pPr>
                  <a:lvl2pPr marL="742950" indent="-285750" eaLnBrk="0" hangingPunct="0">
                    <a:defRPr sz="1600">
                      <a:solidFill>
                        <a:schemeClr val="tx1"/>
                      </a:solidFill>
                      <a:latin typeface="Arial" pitchFamily="34" charset="0"/>
                      <a:cs typeface="Arial" pitchFamily="34" charset="0"/>
                    </a:defRPr>
                  </a:lvl2pPr>
                  <a:lvl3pPr marL="1143000" indent="-228600" eaLnBrk="0" hangingPunct="0">
                    <a:defRPr sz="1600">
                      <a:solidFill>
                        <a:schemeClr val="tx1"/>
                      </a:solidFill>
                      <a:latin typeface="Arial" pitchFamily="34" charset="0"/>
                      <a:cs typeface="Arial" pitchFamily="34" charset="0"/>
                    </a:defRPr>
                  </a:lvl3pPr>
                  <a:lvl4pPr marL="1600200" indent="-228600" eaLnBrk="0" hangingPunct="0">
                    <a:defRPr sz="1600">
                      <a:solidFill>
                        <a:schemeClr val="tx1"/>
                      </a:solidFill>
                      <a:latin typeface="Arial" pitchFamily="34" charset="0"/>
                      <a:cs typeface="Arial" pitchFamily="34" charset="0"/>
                    </a:defRPr>
                  </a:lvl4pPr>
                  <a:lvl5pPr marL="2057400" indent="-228600" eaLnBrk="0" hangingPunct="0">
                    <a:defRPr sz="16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6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6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6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600">
                      <a:solidFill>
                        <a:schemeClr val="tx1"/>
                      </a:solidFill>
                      <a:latin typeface="Arial" pitchFamily="34" charset="0"/>
                      <a:cs typeface="Arial" pitchFamily="34" charset="0"/>
                    </a:defRPr>
                  </a:lvl9pPr>
                </a:lstStyle>
                <a:p>
                  <a:pPr eaLnBrk="1" hangingPunct="1"/>
                  <a:r>
                    <a:rPr lang="en-US" altLang="en-US" sz="1200"/>
                    <a:t>Plate 1</a:t>
                  </a:r>
                </a:p>
              </p:txBody>
            </p:sp>
            <p:sp>
              <p:nvSpPr>
                <p:cNvPr id="13" name="Down Arrow 12"/>
                <p:cNvSpPr/>
                <p:nvPr/>
              </p:nvSpPr>
              <p:spPr>
                <a:xfrm rot="5400000">
                  <a:off x="7009199" y="5556139"/>
                  <a:ext cx="98423" cy="703262"/>
                </a:xfrm>
                <a:prstGeom prst="downArrow">
                  <a:avLst>
                    <a:gd name="adj1" fmla="val 27506"/>
                    <a:gd name="adj2" fmla="val 84837"/>
                  </a:avLst>
                </a:prstGeom>
                <a:solidFill>
                  <a:schemeClr val="tx1"/>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solidFill>
                      <a:srgbClr val="00338D"/>
                    </a:solidFill>
                    <a:latin typeface="Arial" pitchFamily="34" charset="0"/>
                    <a:cs typeface="Arial" pitchFamily="34" charset="0"/>
                  </a:endParaRPr>
                </a:p>
              </p:txBody>
            </p:sp>
            <p:sp>
              <p:nvSpPr>
                <p:cNvPr id="14" name="Text Box 31"/>
                <p:cNvSpPr txBox="1">
                  <a:spLocks noChangeArrowheads="1"/>
                </p:cNvSpPr>
                <p:nvPr/>
              </p:nvSpPr>
              <p:spPr bwMode="auto">
                <a:xfrm>
                  <a:off x="7348887" y="5730584"/>
                  <a:ext cx="1045405" cy="276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Arial" pitchFamily="34" charset="0"/>
                      <a:cs typeface="Arial" pitchFamily="34" charset="0"/>
                    </a:defRPr>
                  </a:lvl1pPr>
                  <a:lvl2pPr marL="742950" indent="-285750" eaLnBrk="0" hangingPunct="0">
                    <a:defRPr sz="1600">
                      <a:solidFill>
                        <a:schemeClr val="tx1"/>
                      </a:solidFill>
                      <a:latin typeface="Arial" pitchFamily="34" charset="0"/>
                      <a:cs typeface="Arial" pitchFamily="34" charset="0"/>
                    </a:defRPr>
                  </a:lvl2pPr>
                  <a:lvl3pPr marL="1143000" indent="-228600" eaLnBrk="0" hangingPunct="0">
                    <a:defRPr sz="1600">
                      <a:solidFill>
                        <a:schemeClr val="tx1"/>
                      </a:solidFill>
                      <a:latin typeface="Arial" pitchFamily="34" charset="0"/>
                      <a:cs typeface="Arial" pitchFamily="34" charset="0"/>
                    </a:defRPr>
                  </a:lvl3pPr>
                  <a:lvl4pPr marL="1600200" indent="-228600" eaLnBrk="0" hangingPunct="0">
                    <a:defRPr sz="1600">
                      <a:solidFill>
                        <a:schemeClr val="tx1"/>
                      </a:solidFill>
                      <a:latin typeface="Arial" pitchFamily="34" charset="0"/>
                      <a:cs typeface="Arial" pitchFamily="34" charset="0"/>
                    </a:defRPr>
                  </a:lvl4pPr>
                  <a:lvl5pPr marL="2057400" indent="-228600" eaLnBrk="0" hangingPunct="0">
                    <a:defRPr sz="16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6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6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6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600">
                      <a:solidFill>
                        <a:schemeClr val="tx1"/>
                      </a:solidFill>
                      <a:latin typeface="Arial" pitchFamily="34" charset="0"/>
                      <a:cs typeface="Arial" pitchFamily="34" charset="0"/>
                    </a:defRPr>
                  </a:lvl9pPr>
                </a:lstStyle>
                <a:p>
                  <a:pPr eaLnBrk="1" hangingPunct="1"/>
                  <a:r>
                    <a:rPr lang="en-US" altLang="en-US" sz="1200"/>
                    <a:t>Dielectric</a:t>
                  </a:r>
                </a:p>
              </p:txBody>
            </p:sp>
          </p:grpSp>
        </p:grpSp>
        <p:pic>
          <p:nvPicPr>
            <p:cNvPr id="6" name="Picture 9" descr="cap workign v"/>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5988" y="1143072"/>
              <a:ext cx="4503737" cy="28986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5" name="Text Box 31"/>
          <p:cNvSpPr txBox="1">
            <a:spLocks noChangeArrowheads="1"/>
          </p:cNvSpPr>
          <p:nvPr/>
        </p:nvSpPr>
        <p:spPr bwMode="auto">
          <a:xfrm>
            <a:off x="2582193" y="3523562"/>
            <a:ext cx="1296144"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itchFamily="34" charset="0"/>
                <a:cs typeface="Arial" pitchFamily="34" charset="0"/>
              </a:defRPr>
            </a:lvl1pPr>
            <a:lvl2pPr marL="742950" indent="-285750" eaLnBrk="0" hangingPunct="0">
              <a:defRPr sz="1600">
                <a:solidFill>
                  <a:schemeClr val="tx1"/>
                </a:solidFill>
                <a:latin typeface="Arial" pitchFamily="34" charset="0"/>
                <a:cs typeface="Arial" pitchFamily="34" charset="0"/>
              </a:defRPr>
            </a:lvl2pPr>
            <a:lvl3pPr marL="1143000" indent="-228600" eaLnBrk="0" hangingPunct="0">
              <a:defRPr sz="1600">
                <a:solidFill>
                  <a:schemeClr val="tx1"/>
                </a:solidFill>
                <a:latin typeface="Arial" pitchFamily="34" charset="0"/>
                <a:cs typeface="Arial" pitchFamily="34" charset="0"/>
              </a:defRPr>
            </a:lvl3pPr>
            <a:lvl4pPr marL="1600200" indent="-228600" eaLnBrk="0" hangingPunct="0">
              <a:defRPr sz="1600">
                <a:solidFill>
                  <a:schemeClr val="tx1"/>
                </a:solidFill>
                <a:latin typeface="Arial" pitchFamily="34" charset="0"/>
                <a:cs typeface="Arial" pitchFamily="34" charset="0"/>
              </a:defRPr>
            </a:lvl4pPr>
            <a:lvl5pPr marL="2057400" indent="-228600" eaLnBrk="0" hangingPunct="0">
              <a:defRPr sz="16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6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6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6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600">
                <a:solidFill>
                  <a:schemeClr val="tx1"/>
                </a:solidFill>
                <a:latin typeface="Arial" pitchFamily="34" charset="0"/>
                <a:cs typeface="Arial" pitchFamily="34" charset="0"/>
              </a:defRPr>
            </a:lvl9pPr>
          </a:lstStyle>
          <a:p>
            <a:pPr eaLnBrk="1" hangingPunct="1"/>
            <a:r>
              <a:rPr lang="en-US" altLang="en-US" sz="1200" dirty="0"/>
              <a:t>Working voltage</a:t>
            </a:r>
          </a:p>
        </p:txBody>
      </p:sp>
      <p:sp>
        <p:nvSpPr>
          <p:cNvPr id="16" name="Down Arrow 15"/>
          <p:cNvSpPr/>
          <p:nvPr/>
        </p:nvSpPr>
        <p:spPr bwMode="auto">
          <a:xfrm rot="10800000">
            <a:off x="3131840" y="2047167"/>
            <a:ext cx="98425" cy="1463675"/>
          </a:xfrm>
          <a:prstGeom prst="downArrow">
            <a:avLst>
              <a:gd name="adj1" fmla="val 27506"/>
              <a:gd name="adj2" fmla="val 84837"/>
            </a:avLst>
          </a:prstGeom>
          <a:solidFill>
            <a:schemeClr val="tx1"/>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Tree>
    <p:extLst>
      <p:ext uri="{BB962C8B-B14F-4D97-AF65-F5344CB8AC3E}">
        <p14:creationId xmlns:p14="http://schemas.microsoft.com/office/powerpoint/2010/main" val="19051257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15"/>
                                        </p:tgtEl>
                                        <p:attrNameLst>
                                          <p:attrName>style.visibility</p:attrName>
                                        </p:attrNameLst>
                                      </p:cBhvr>
                                      <p:to>
                                        <p:strVal val="visible"/>
                                      </p:to>
                                    </p:set>
                                    <p:animEffect transition="in" filter="fade">
                                      <p:cBhvr>
                                        <p:cTn id="11" dur="1000"/>
                                        <p:tgtEl>
                                          <p:spTgt spid="15"/>
                                        </p:tgtEl>
                                      </p:cBhvr>
                                    </p:animEffect>
                                  </p:childTnLst>
                                </p:cTn>
                              </p:par>
                            </p:childTnLst>
                          </p:cTn>
                        </p:par>
                        <p:par>
                          <p:cTn id="12" fill="hold">
                            <p:stCondLst>
                              <p:cond delay="2000"/>
                            </p:stCondLst>
                            <p:childTnLst>
                              <p:par>
                                <p:cTn id="13" presetID="22" presetClass="entr" presetSubtype="4" fill="hold" grpId="0"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wipe(down)">
                                      <p:cBhvr>
                                        <p:cTn id="15" dur="10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animBg="1"/>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Labelling Capacitors</a:t>
            </a:r>
          </a:p>
        </p:txBody>
      </p:sp>
      <p:sp>
        <p:nvSpPr>
          <p:cNvPr id="3" name="Content Placeholder 2"/>
          <p:cNvSpPr>
            <a:spLocks noGrp="1"/>
          </p:cNvSpPr>
          <p:nvPr>
            <p:ph idx="1"/>
          </p:nvPr>
        </p:nvSpPr>
        <p:spPr>
          <a:xfrm>
            <a:off x="457200" y="4005064"/>
            <a:ext cx="8229600" cy="1512168"/>
          </a:xfrm>
        </p:spPr>
        <p:txBody>
          <a:bodyPr>
            <a:normAutofit fontScale="92500"/>
          </a:bodyPr>
          <a:lstStyle/>
          <a:p>
            <a:r>
              <a:rPr lang="en-GB" altLang="en-US" sz="2400" dirty="0"/>
              <a:t>Capacitors are labelled in several different ways.</a:t>
            </a:r>
          </a:p>
          <a:p>
            <a:r>
              <a:rPr lang="en-US" altLang="en-US" sz="2400" dirty="0"/>
              <a:t>Electrolytic capacitors have the value written in full.</a:t>
            </a:r>
          </a:p>
          <a:p>
            <a:r>
              <a:rPr lang="en-US" altLang="en-US" sz="2400" dirty="0"/>
              <a:t>Some types of capacitor use a code to indicate the value. </a:t>
            </a:r>
          </a:p>
          <a:p>
            <a:endParaRPr lang="en-GB" dirty="0"/>
          </a:p>
        </p:txBody>
      </p:sp>
      <p:pic>
        <p:nvPicPr>
          <p:cNvPr id="4" name="Picture 11" descr="cap labell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24525" y="1616075"/>
            <a:ext cx="1893888" cy="2012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12" descr="cap workign v"/>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15988" y="1592263"/>
            <a:ext cx="3994150" cy="2570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16"/>
          <p:cNvSpPr txBox="1">
            <a:spLocks noChangeArrowheads="1"/>
          </p:cNvSpPr>
          <p:nvPr/>
        </p:nvSpPr>
        <p:spPr bwMode="auto">
          <a:xfrm>
            <a:off x="3910013" y="1908175"/>
            <a:ext cx="565150"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600">
                <a:solidFill>
                  <a:schemeClr val="tx1"/>
                </a:solidFill>
                <a:latin typeface="Arial" pitchFamily="34" charset="0"/>
                <a:cs typeface="Arial" pitchFamily="34" charset="0"/>
              </a:defRPr>
            </a:lvl1pPr>
            <a:lvl2pPr marL="742950" indent="-285750" eaLnBrk="0" hangingPunct="0">
              <a:defRPr sz="1600">
                <a:solidFill>
                  <a:schemeClr val="tx1"/>
                </a:solidFill>
                <a:latin typeface="Arial" pitchFamily="34" charset="0"/>
                <a:cs typeface="Arial" pitchFamily="34" charset="0"/>
              </a:defRPr>
            </a:lvl2pPr>
            <a:lvl3pPr marL="1143000" indent="-228600" eaLnBrk="0" hangingPunct="0">
              <a:defRPr sz="1600">
                <a:solidFill>
                  <a:schemeClr val="tx1"/>
                </a:solidFill>
                <a:latin typeface="Arial" pitchFamily="34" charset="0"/>
                <a:cs typeface="Arial" pitchFamily="34" charset="0"/>
              </a:defRPr>
            </a:lvl3pPr>
            <a:lvl4pPr marL="1600200" indent="-228600" eaLnBrk="0" hangingPunct="0">
              <a:defRPr sz="1600">
                <a:solidFill>
                  <a:schemeClr val="tx1"/>
                </a:solidFill>
                <a:latin typeface="Arial" pitchFamily="34" charset="0"/>
                <a:cs typeface="Arial" pitchFamily="34" charset="0"/>
              </a:defRPr>
            </a:lvl4pPr>
            <a:lvl5pPr marL="2057400" indent="-228600" eaLnBrk="0" hangingPunct="0">
              <a:defRPr sz="16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6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6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6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600">
                <a:solidFill>
                  <a:schemeClr val="tx1"/>
                </a:solidFill>
                <a:latin typeface="Arial" pitchFamily="34" charset="0"/>
                <a:cs typeface="Arial" pitchFamily="34" charset="0"/>
              </a:defRPr>
            </a:lvl9pPr>
          </a:lstStyle>
          <a:p>
            <a:pPr eaLnBrk="1" hangingPunct="1"/>
            <a:r>
              <a:rPr lang="en-GB" altLang="en-US" sz="1200"/>
              <a:t>Value</a:t>
            </a:r>
          </a:p>
        </p:txBody>
      </p:sp>
      <p:sp>
        <p:nvSpPr>
          <p:cNvPr id="7" name="TextBox 18"/>
          <p:cNvSpPr txBox="1">
            <a:spLocks noChangeArrowheads="1"/>
          </p:cNvSpPr>
          <p:nvPr/>
        </p:nvSpPr>
        <p:spPr bwMode="auto">
          <a:xfrm>
            <a:off x="7434263" y="1906588"/>
            <a:ext cx="54927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600">
                <a:solidFill>
                  <a:schemeClr val="tx1"/>
                </a:solidFill>
                <a:latin typeface="Arial" pitchFamily="34" charset="0"/>
                <a:cs typeface="Arial" pitchFamily="34" charset="0"/>
              </a:defRPr>
            </a:lvl1pPr>
            <a:lvl2pPr marL="742950" indent="-285750" eaLnBrk="0" hangingPunct="0">
              <a:defRPr sz="1600">
                <a:solidFill>
                  <a:schemeClr val="tx1"/>
                </a:solidFill>
                <a:latin typeface="Arial" pitchFamily="34" charset="0"/>
                <a:cs typeface="Arial" pitchFamily="34" charset="0"/>
              </a:defRPr>
            </a:lvl2pPr>
            <a:lvl3pPr marL="1143000" indent="-228600" eaLnBrk="0" hangingPunct="0">
              <a:defRPr sz="1600">
                <a:solidFill>
                  <a:schemeClr val="tx1"/>
                </a:solidFill>
                <a:latin typeface="Arial" pitchFamily="34" charset="0"/>
                <a:cs typeface="Arial" pitchFamily="34" charset="0"/>
              </a:defRPr>
            </a:lvl3pPr>
            <a:lvl4pPr marL="1600200" indent="-228600" eaLnBrk="0" hangingPunct="0">
              <a:defRPr sz="1600">
                <a:solidFill>
                  <a:schemeClr val="tx1"/>
                </a:solidFill>
                <a:latin typeface="Arial" pitchFamily="34" charset="0"/>
                <a:cs typeface="Arial" pitchFamily="34" charset="0"/>
              </a:defRPr>
            </a:lvl4pPr>
            <a:lvl5pPr marL="2057400" indent="-228600" eaLnBrk="0" hangingPunct="0">
              <a:defRPr sz="16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6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6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6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600">
                <a:solidFill>
                  <a:schemeClr val="tx1"/>
                </a:solidFill>
                <a:latin typeface="Arial" pitchFamily="34" charset="0"/>
                <a:cs typeface="Arial" pitchFamily="34" charset="0"/>
              </a:defRPr>
            </a:lvl9pPr>
          </a:lstStyle>
          <a:p>
            <a:pPr eaLnBrk="1" hangingPunct="1"/>
            <a:r>
              <a:rPr lang="en-GB" altLang="en-US" sz="1200"/>
              <a:t>Code</a:t>
            </a:r>
          </a:p>
        </p:txBody>
      </p:sp>
    </p:spTree>
    <p:extLst>
      <p:ext uri="{BB962C8B-B14F-4D97-AF65-F5344CB8AC3E}">
        <p14:creationId xmlns:p14="http://schemas.microsoft.com/office/powerpoint/2010/main" val="8214853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1000"/>
                                        <p:tgtEl>
                                          <p:spTgt spid="4"/>
                                        </p:tgtEl>
                                      </p:cBhvr>
                                    </p:animEffect>
                                  </p:childTnLst>
                                </p:cTn>
                              </p:par>
                            </p:childTnLst>
                          </p:cTn>
                        </p:par>
                        <p:par>
                          <p:cTn id="12" fill="hold">
                            <p:stCondLst>
                              <p:cond delay="2000"/>
                            </p:stCondLst>
                            <p:childTnLst>
                              <p:par>
                                <p:cTn id="13" presetID="10" presetClass="entr" presetSubtype="0" fill="hold" grpId="0"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1000"/>
                                        <p:tgtEl>
                                          <p:spTgt spid="6"/>
                                        </p:tgtEl>
                                      </p:cBhvr>
                                    </p:animEffect>
                                  </p:childTnLst>
                                </p:cTn>
                              </p:par>
                            </p:childTnLst>
                          </p:cTn>
                        </p:par>
                        <p:par>
                          <p:cTn id="16" fill="hold">
                            <p:stCondLst>
                              <p:cond delay="3000"/>
                            </p:stCondLst>
                            <p:childTnLst>
                              <p:par>
                                <p:cTn id="17" presetID="10" presetClass="entr" presetSubtype="0"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Labelling Capacitors</a:t>
            </a:r>
          </a:p>
        </p:txBody>
      </p:sp>
      <p:sp>
        <p:nvSpPr>
          <p:cNvPr id="3" name="Content Placeholder 2"/>
          <p:cNvSpPr>
            <a:spLocks noGrp="1"/>
          </p:cNvSpPr>
          <p:nvPr>
            <p:ph idx="1"/>
          </p:nvPr>
        </p:nvSpPr>
        <p:spPr>
          <a:xfrm>
            <a:off x="1259632" y="1577033"/>
            <a:ext cx="3466728" cy="3917032"/>
          </a:xfrm>
        </p:spPr>
        <p:txBody>
          <a:bodyPr>
            <a:normAutofit/>
          </a:bodyPr>
          <a:lstStyle/>
          <a:p>
            <a:r>
              <a:rPr lang="en-US" altLang="en-US" sz="2400" dirty="0"/>
              <a:t>One code system uses a 3 digit number to indicate the capacitor value in </a:t>
            </a:r>
            <a:r>
              <a:rPr lang="en-US" altLang="en-US" sz="2400" dirty="0" err="1"/>
              <a:t>picofarads</a:t>
            </a:r>
            <a:r>
              <a:rPr lang="en-US" altLang="en-US" sz="2400" dirty="0"/>
              <a:t>.</a:t>
            </a:r>
          </a:p>
          <a:p>
            <a:endParaRPr lang="en-GB" sz="2400" dirty="0"/>
          </a:p>
          <a:p>
            <a:r>
              <a:rPr lang="en-US" altLang="en-US" sz="2400" dirty="0"/>
              <a:t>The code 104 is one, zero, and 4 extra zeros, which is 100,000 </a:t>
            </a:r>
            <a:r>
              <a:rPr lang="en-US" altLang="en-US" sz="2400" dirty="0" err="1"/>
              <a:t>pF.</a:t>
            </a:r>
            <a:endParaRPr lang="en-US" altLang="en-US" sz="2400" dirty="0"/>
          </a:p>
          <a:p>
            <a:endParaRPr lang="en-GB" dirty="0"/>
          </a:p>
        </p:txBody>
      </p:sp>
      <p:pic>
        <p:nvPicPr>
          <p:cNvPr id="4" name="Picture 16" descr="cap ceramic label 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6136" y="1324397"/>
            <a:ext cx="1708516" cy="41673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924674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Labelling Capacitors</a:t>
            </a:r>
          </a:p>
        </p:txBody>
      </p:sp>
      <p:sp>
        <p:nvSpPr>
          <p:cNvPr id="3" name="Content Placeholder 2"/>
          <p:cNvSpPr>
            <a:spLocks noGrp="1"/>
          </p:cNvSpPr>
          <p:nvPr>
            <p:ph idx="1"/>
          </p:nvPr>
        </p:nvSpPr>
        <p:spPr>
          <a:xfrm>
            <a:off x="457200" y="1600201"/>
            <a:ext cx="5338936" cy="3917032"/>
          </a:xfrm>
        </p:spPr>
        <p:txBody>
          <a:bodyPr>
            <a:normAutofit lnSpcReduction="10000"/>
          </a:bodyPr>
          <a:lstStyle/>
          <a:p>
            <a:r>
              <a:rPr lang="en-US" altLang="en-US" dirty="0"/>
              <a:t>In another system, a number on its own indicates a value in microfarads.</a:t>
            </a:r>
          </a:p>
          <a:p>
            <a:pPr marL="0" indent="0">
              <a:buNone/>
            </a:pPr>
            <a:r>
              <a:rPr lang="en-US" altLang="en-US" dirty="0"/>
              <a:t>	10 = 10 µF</a:t>
            </a:r>
          </a:p>
          <a:p>
            <a:r>
              <a:rPr lang="en-US" altLang="en-US" dirty="0"/>
              <a:t>A number followed by an n indicates </a:t>
            </a:r>
            <a:r>
              <a:rPr lang="en-US" altLang="en-US" dirty="0" err="1"/>
              <a:t>nanofarads</a:t>
            </a:r>
            <a:endParaRPr lang="en-US" altLang="en-US" dirty="0"/>
          </a:p>
          <a:p>
            <a:pPr marL="0" indent="0">
              <a:buNone/>
            </a:pPr>
            <a:r>
              <a:rPr lang="en-US" altLang="en-US" dirty="0"/>
              <a:t>	15n = 15 </a:t>
            </a:r>
            <a:r>
              <a:rPr lang="en-US" altLang="en-US" dirty="0" err="1"/>
              <a:t>nF</a:t>
            </a:r>
            <a:endParaRPr lang="en-US" altLang="en-US" dirty="0"/>
          </a:p>
          <a:p>
            <a:endParaRPr lang="en-GB" dirty="0"/>
          </a:p>
        </p:txBody>
      </p:sp>
      <p:grpSp>
        <p:nvGrpSpPr>
          <p:cNvPr id="4" name="Group 15"/>
          <p:cNvGrpSpPr>
            <a:grpSpLocks noChangeAspect="1"/>
          </p:cNvGrpSpPr>
          <p:nvPr/>
        </p:nvGrpSpPr>
        <p:grpSpPr bwMode="auto">
          <a:xfrm>
            <a:off x="6588224" y="1812180"/>
            <a:ext cx="1627585" cy="3430190"/>
            <a:chOff x="5482690" y="954881"/>
            <a:chExt cx="2516188" cy="5015117"/>
          </a:xfrm>
        </p:grpSpPr>
        <p:pic>
          <p:nvPicPr>
            <p:cNvPr id="5" name="Picture 17" descr="cap ceramic label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82690" y="3453810"/>
              <a:ext cx="2516188" cy="2516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17" descr="cap ceramic label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66566" y="954881"/>
              <a:ext cx="2148437" cy="2516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28929959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Labelling Capacitors</a:t>
            </a:r>
          </a:p>
        </p:txBody>
      </p:sp>
      <p:sp>
        <p:nvSpPr>
          <p:cNvPr id="3" name="Content Placeholder 2"/>
          <p:cNvSpPr>
            <a:spLocks noGrp="1"/>
          </p:cNvSpPr>
          <p:nvPr>
            <p:ph idx="1"/>
          </p:nvPr>
        </p:nvSpPr>
        <p:spPr>
          <a:xfrm>
            <a:off x="457200" y="1600201"/>
            <a:ext cx="4546848" cy="3917032"/>
          </a:xfrm>
        </p:spPr>
        <p:txBody>
          <a:bodyPr>
            <a:normAutofit fontScale="77500" lnSpcReduction="20000"/>
          </a:bodyPr>
          <a:lstStyle/>
          <a:p>
            <a:r>
              <a:rPr lang="en-US" altLang="en-US" sz="3100" dirty="0"/>
              <a:t>The label also shows </a:t>
            </a:r>
            <a:br>
              <a:rPr lang="en-US" altLang="en-US" sz="3100" dirty="0"/>
            </a:br>
            <a:r>
              <a:rPr lang="en-US" altLang="en-US" sz="3100" dirty="0"/>
              <a:t>the tolerance and working voltage.</a:t>
            </a:r>
          </a:p>
          <a:p>
            <a:r>
              <a:rPr lang="en-US" altLang="en-US" sz="3100" dirty="0"/>
              <a:t>The table shows </a:t>
            </a:r>
            <a:br>
              <a:rPr lang="en-US" altLang="en-US" sz="3100" dirty="0"/>
            </a:br>
            <a:r>
              <a:rPr lang="en-US" altLang="en-US" sz="3100" dirty="0"/>
              <a:t>the tolerance code </a:t>
            </a:r>
            <a:br>
              <a:rPr lang="en-US" altLang="en-US" sz="3100" dirty="0"/>
            </a:br>
            <a:r>
              <a:rPr lang="en-US" altLang="en-US" sz="3100" dirty="0"/>
              <a:t>for capacitors.</a:t>
            </a:r>
          </a:p>
          <a:p>
            <a:r>
              <a:rPr lang="en-US" altLang="en-US" sz="3100" dirty="0"/>
              <a:t>It is not uncommon for capacitors to have a tolerance of 20%.</a:t>
            </a:r>
          </a:p>
          <a:p>
            <a:r>
              <a:rPr lang="en-US" altLang="en-US" sz="3100" dirty="0"/>
              <a:t>Some ceramic capacitors have a tolerance of +80% and -20%.</a:t>
            </a:r>
          </a:p>
          <a:p>
            <a:endParaRPr lang="en-US" altLang="en-US" dirty="0">
              <a:solidFill>
                <a:srgbClr val="00338D"/>
              </a:solidFill>
            </a:endParaRPr>
          </a:p>
          <a:p>
            <a:endParaRPr lang="en-GB" dirty="0"/>
          </a:p>
        </p:txBody>
      </p:sp>
      <p:graphicFrame>
        <p:nvGraphicFramePr>
          <p:cNvPr id="4" name="Table 3"/>
          <p:cNvGraphicFramePr>
            <a:graphicFrameLocks noGrp="1"/>
          </p:cNvGraphicFramePr>
          <p:nvPr>
            <p:extLst/>
          </p:nvPr>
        </p:nvGraphicFramePr>
        <p:xfrm>
          <a:off x="6588224" y="1916832"/>
          <a:ext cx="2158099" cy="2962686"/>
        </p:xfrm>
        <a:graphic>
          <a:graphicData uri="http://schemas.openxmlformats.org/drawingml/2006/table">
            <a:tbl>
              <a:tblPr firstRow="1" bandRow="1">
                <a:tableStyleId>{5940675A-B579-460E-94D1-54222C63F5DA}</a:tableStyleId>
              </a:tblPr>
              <a:tblGrid>
                <a:gridCol w="1036173">
                  <a:extLst>
                    <a:ext uri="{9D8B030D-6E8A-4147-A177-3AD203B41FA5}">
                      <a16:colId xmlns:a16="http://schemas.microsoft.com/office/drawing/2014/main" val="20000"/>
                    </a:ext>
                  </a:extLst>
                </a:gridCol>
                <a:gridCol w="1121926">
                  <a:extLst>
                    <a:ext uri="{9D8B030D-6E8A-4147-A177-3AD203B41FA5}">
                      <a16:colId xmlns:a16="http://schemas.microsoft.com/office/drawing/2014/main" val="20001"/>
                    </a:ext>
                  </a:extLst>
                </a:gridCol>
              </a:tblGrid>
              <a:tr h="291766">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400" b="1" dirty="0">
                          <a:latin typeface="Arial" pitchFamily="34" charset="0"/>
                          <a:cs typeface="Arial" pitchFamily="34" charset="0"/>
                        </a:rPr>
                        <a:t>Letter Code </a:t>
                      </a:r>
                    </a:p>
                  </a:txBody>
                  <a:tcPr marL="91426" marR="91426" marT="45715" marB="45715">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400" b="1" dirty="0">
                          <a:latin typeface="Arial" pitchFamily="34" charset="0"/>
                          <a:cs typeface="Arial" pitchFamily="34" charset="0"/>
                        </a:rPr>
                        <a:t>Tolerance (%)</a:t>
                      </a:r>
                    </a:p>
                  </a:txBody>
                  <a:tcPr marL="91426" marR="91426" marT="45715" marB="45715">
                    <a:lnL w="12700" cmpd="sng">
                      <a:noFill/>
                    </a:lnL>
                    <a:lnR w="12700" cmpd="sng">
                      <a:noFill/>
                    </a:lnR>
                    <a:lnT w="127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0"/>
                  </a:ext>
                </a:extLst>
              </a:tr>
              <a:tr h="305567">
                <a:tc>
                  <a:txBody>
                    <a:bodyPr/>
                    <a:lstStyle/>
                    <a:p>
                      <a:pPr algn="ctr"/>
                      <a:r>
                        <a:rPr lang="en-GB" sz="1200" dirty="0">
                          <a:latin typeface="Arial" pitchFamily="34" charset="0"/>
                          <a:cs typeface="Arial" pitchFamily="34" charset="0"/>
                        </a:rPr>
                        <a:t>F</a:t>
                      </a:r>
                    </a:p>
                  </a:txBody>
                  <a:tcPr marL="91426" marR="91426" marT="45715" marB="45715">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tc>
                  <a:txBody>
                    <a:bodyPr/>
                    <a:lstStyle/>
                    <a:p>
                      <a:pPr algn="ctr"/>
                      <a:r>
                        <a:rPr lang="en-GB" sz="1200" dirty="0">
                          <a:latin typeface="Arial" pitchFamily="34" charset="0"/>
                          <a:cs typeface="Arial" pitchFamily="34" charset="0"/>
                        </a:rPr>
                        <a:t>1</a:t>
                      </a:r>
                    </a:p>
                  </a:txBody>
                  <a:tcPr marL="91426" marR="91426" marT="45715" marB="45715">
                    <a:lnL w="12700" cmpd="sng">
                      <a:noFill/>
                    </a:lnL>
                    <a:lnR w="12700" cmpd="sng">
                      <a:noFill/>
                    </a:lnR>
                    <a:lnT w="12700" cap="flat" cmpd="sng" algn="ctr">
                      <a:solidFill>
                        <a:schemeClr val="tx1"/>
                      </a:solidFill>
                      <a:prstDash val="solid"/>
                      <a:round/>
                      <a:headEnd type="none" w="med" len="med"/>
                      <a:tailEnd type="none" w="med" len="med"/>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1"/>
                  </a:ext>
                </a:extLst>
              </a:tr>
              <a:tr h="305567">
                <a:tc>
                  <a:txBody>
                    <a:bodyPr/>
                    <a:lstStyle/>
                    <a:p>
                      <a:pPr algn="ctr"/>
                      <a:r>
                        <a:rPr lang="en-GB" sz="1200" dirty="0">
                          <a:latin typeface="Arial" pitchFamily="34" charset="0"/>
                          <a:cs typeface="Arial" pitchFamily="34" charset="0"/>
                        </a:rPr>
                        <a:t>G</a:t>
                      </a:r>
                    </a:p>
                  </a:txBody>
                  <a:tcPr marL="91426" marR="91426" marT="45715" marB="45715">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GB" sz="1200" dirty="0">
                          <a:latin typeface="Arial" pitchFamily="34" charset="0"/>
                          <a:cs typeface="Arial" pitchFamily="34" charset="0"/>
                        </a:rPr>
                        <a:t>2</a:t>
                      </a:r>
                    </a:p>
                  </a:txBody>
                  <a:tcPr marL="91426" marR="91426" marT="45715" marB="45715">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2"/>
                  </a:ext>
                </a:extLst>
              </a:tr>
              <a:tr h="305567">
                <a:tc>
                  <a:txBody>
                    <a:bodyPr/>
                    <a:lstStyle/>
                    <a:p>
                      <a:pPr algn="ctr"/>
                      <a:r>
                        <a:rPr lang="en-GB" sz="1200" dirty="0">
                          <a:latin typeface="Arial" pitchFamily="34" charset="0"/>
                          <a:cs typeface="Arial" pitchFamily="34" charset="0"/>
                        </a:rPr>
                        <a:t>H</a:t>
                      </a:r>
                    </a:p>
                  </a:txBody>
                  <a:tcPr marL="91426" marR="91426" marT="45715" marB="45715">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GB" sz="1200" dirty="0">
                          <a:latin typeface="Arial" pitchFamily="34" charset="0"/>
                          <a:cs typeface="Arial" pitchFamily="34" charset="0"/>
                        </a:rPr>
                        <a:t>3</a:t>
                      </a:r>
                    </a:p>
                  </a:txBody>
                  <a:tcPr marL="91426" marR="91426" marT="45715" marB="45715">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3"/>
                  </a:ext>
                </a:extLst>
              </a:tr>
              <a:tr h="305567">
                <a:tc>
                  <a:txBody>
                    <a:bodyPr/>
                    <a:lstStyle/>
                    <a:p>
                      <a:pPr algn="ctr"/>
                      <a:r>
                        <a:rPr lang="en-GB" sz="1200" dirty="0">
                          <a:latin typeface="Arial" pitchFamily="34" charset="0"/>
                          <a:cs typeface="Arial" pitchFamily="34" charset="0"/>
                        </a:rPr>
                        <a:t>J</a:t>
                      </a:r>
                    </a:p>
                  </a:txBody>
                  <a:tcPr marL="91426" marR="91426" marT="45715" marB="45715">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GB" sz="1200" dirty="0">
                          <a:latin typeface="Arial" pitchFamily="34" charset="0"/>
                          <a:cs typeface="Arial" pitchFamily="34" charset="0"/>
                        </a:rPr>
                        <a:t>5</a:t>
                      </a:r>
                    </a:p>
                  </a:txBody>
                  <a:tcPr marL="91426" marR="91426" marT="45715" marB="45715">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4"/>
                  </a:ext>
                </a:extLst>
              </a:tr>
              <a:tr h="305567">
                <a:tc>
                  <a:txBody>
                    <a:bodyPr/>
                    <a:lstStyle/>
                    <a:p>
                      <a:pPr algn="ctr"/>
                      <a:r>
                        <a:rPr lang="en-GB" sz="1200" dirty="0">
                          <a:latin typeface="Arial" pitchFamily="34" charset="0"/>
                          <a:cs typeface="Arial" pitchFamily="34" charset="0"/>
                        </a:rPr>
                        <a:t>K</a:t>
                      </a:r>
                    </a:p>
                  </a:txBody>
                  <a:tcPr marL="91426" marR="91426" marT="45715" marB="45715">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GB" sz="1200" dirty="0">
                          <a:latin typeface="Arial" pitchFamily="34" charset="0"/>
                          <a:cs typeface="Arial" pitchFamily="34" charset="0"/>
                        </a:rPr>
                        <a:t>10</a:t>
                      </a:r>
                    </a:p>
                  </a:txBody>
                  <a:tcPr marL="91426" marR="91426" marT="45715" marB="45715">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5"/>
                  </a:ext>
                </a:extLst>
              </a:tr>
              <a:tr h="305567">
                <a:tc>
                  <a:txBody>
                    <a:bodyPr/>
                    <a:lstStyle/>
                    <a:p>
                      <a:pPr algn="ctr"/>
                      <a:r>
                        <a:rPr lang="en-GB" sz="1200" dirty="0">
                          <a:latin typeface="Arial" pitchFamily="34" charset="0"/>
                          <a:cs typeface="Arial" pitchFamily="34" charset="0"/>
                        </a:rPr>
                        <a:t>M</a:t>
                      </a:r>
                    </a:p>
                  </a:txBody>
                  <a:tcPr marL="91426" marR="91426" marT="45715" marB="45715">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GB" sz="1200" dirty="0">
                          <a:latin typeface="Arial" pitchFamily="34" charset="0"/>
                          <a:cs typeface="Arial" pitchFamily="34" charset="0"/>
                        </a:rPr>
                        <a:t>20</a:t>
                      </a:r>
                    </a:p>
                  </a:txBody>
                  <a:tcPr marL="91426" marR="91426" marT="45715" marB="45715">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6"/>
                  </a:ext>
                </a:extLst>
              </a:tr>
              <a:tr h="305567">
                <a:tc>
                  <a:txBody>
                    <a:bodyPr/>
                    <a:lstStyle/>
                    <a:p>
                      <a:pPr algn="ctr"/>
                      <a:r>
                        <a:rPr lang="en-GB" sz="1200" dirty="0">
                          <a:latin typeface="Arial" pitchFamily="34" charset="0"/>
                          <a:cs typeface="Arial" pitchFamily="34" charset="0"/>
                        </a:rPr>
                        <a:t>Z</a:t>
                      </a:r>
                    </a:p>
                  </a:txBody>
                  <a:tcPr marL="91426" marR="91426" marT="45715" marB="45715">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GB" sz="1200" dirty="0">
                          <a:latin typeface="Arial" pitchFamily="34" charset="0"/>
                          <a:cs typeface="Arial" pitchFamily="34" charset="0"/>
                        </a:rPr>
                        <a:t>+80,-20</a:t>
                      </a:r>
                    </a:p>
                  </a:txBody>
                  <a:tcPr marL="91426" marR="91426" marT="45715" marB="45715">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7"/>
                  </a:ext>
                </a:extLst>
              </a:tr>
              <a:tr h="305567">
                <a:tc>
                  <a:txBody>
                    <a:bodyPr/>
                    <a:lstStyle/>
                    <a:p>
                      <a:pPr algn="ctr"/>
                      <a:r>
                        <a:rPr lang="en-GB" sz="1200" dirty="0">
                          <a:latin typeface="Arial" pitchFamily="34" charset="0"/>
                          <a:cs typeface="Arial" pitchFamily="34" charset="0"/>
                        </a:rPr>
                        <a:t>P</a:t>
                      </a:r>
                    </a:p>
                  </a:txBody>
                  <a:tcPr marL="91426" marR="91426" marT="45715" marB="45715">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ctr"/>
                      <a:r>
                        <a:rPr lang="en-GB" sz="1200" dirty="0">
                          <a:latin typeface="Arial" pitchFamily="34" charset="0"/>
                          <a:cs typeface="Arial" pitchFamily="34" charset="0"/>
                        </a:rPr>
                        <a:t>+100,-0</a:t>
                      </a:r>
                    </a:p>
                  </a:txBody>
                  <a:tcPr marL="91426" marR="91426" marT="45715" marB="45715">
                    <a:lnL w="12700" cmpd="sng">
                      <a:noFill/>
                    </a:lnL>
                    <a:lnR w="12700" cmpd="sng">
                      <a:noFill/>
                    </a:lnR>
                    <a:lnT w="12700" cmpd="sng">
                      <a:noFill/>
                    </a:lnT>
                    <a:lnB w="12700" cmpd="sng">
                      <a:noFill/>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008"/>
                  </a:ext>
                </a:extLst>
              </a:tr>
            </a:tbl>
          </a:graphicData>
        </a:graphic>
      </p:graphicFrame>
      <p:grpSp>
        <p:nvGrpSpPr>
          <p:cNvPr id="5" name="Group 21"/>
          <p:cNvGrpSpPr>
            <a:grpSpLocks/>
          </p:cNvGrpSpPr>
          <p:nvPr/>
        </p:nvGrpSpPr>
        <p:grpSpPr bwMode="auto">
          <a:xfrm>
            <a:off x="4548361" y="1570772"/>
            <a:ext cx="1879600" cy="2151062"/>
            <a:chOff x="5770950" y="315012"/>
            <a:chExt cx="2090350" cy="2389401"/>
          </a:xfrm>
        </p:grpSpPr>
        <p:pic>
          <p:nvPicPr>
            <p:cNvPr id="6" name="Picture 22" descr="cap ceramic label bot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81595" y="315012"/>
              <a:ext cx="979705" cy="23894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22" descr="cap ceramic label bot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70950" y="1555121"/>
              <a:ext cx="1039426" cy="1039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4460187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altLang="en-US" dirty="0"/>
              <a:t>Polarised Capacitors</a:t>
            </a:r>
            <a:endParaRPr lang="en-GB" dirty="0"/>
          </a:p>
        </p:txBody>
      </p:sp>
      <p:sp>
        <p:nvSpPr>
          <p:cNvPr id="3" name="Content Placeholder 2"/>
          <p:cNvSpPr>
            <a:spLocks noGrp="1"/>
          </p:cNvSpPr>
          <p:nvPr>
            <p:ph idx="1"/>
          </p:nvPr>
        </p:nvSpPr>
        <p:spPr>
          <a:xfrm>
            <a:off x="457200" y="1600201"/>
            <a:ext cx="4834880" cy="3917032"/>
          </a:xfrm>
        </p:spPr>
        <p:txBody>
          <a:bodyPr>
            <a:normAutofit/>
          </a:bodyPr>
          <a:lstStyle/>
          <a:p>
            <a:r>
              <a:rPr lang="en-US" altLang="en-US" sz="2800" dirty="0"/>
              <a:t>Most capacitors can </a:t>
            </a:r>
            <a:br>
              <a:rPr lang="en-US" altLang="en-US" sz="2800" dirty="0"/>
            </a:br>
            <a:r>
              <a:rPr lang="en-US" altLang="en-US" sz="2800" dirty="0"/>
              <a:t>be connected either way around.</a:t>
            </a:r>
          </a:p>
          <a:p>
            <a:r>
              <a:rPr lang="en-US" altLang="en-US" sz="2800" dirty="0"/>
              <a:t>Electrolytic and tantalum capacitors are </a:t>
            </a:r>
            <a:r>
              <a:rPr lang="en-GB" altLang="en-US" sz="2800" dirty="0" smtClean="0"/>
              <a:t>polarised</a:t>
            </a:r>
            <a:r>
              <a:rPr lang="en-US" altLang="en-US" sz="2800" dirty="0" smtClean="0"/>
              <a:t> </a:t>
            </a:r>
            <a:r>
              <a:rPr lang="en-US" altLang="en-US" sz="2800" dirty="0"/>
              <a:t>and must only be inserted in a circuit one way.</a:t>
            </a:r>
          </a:p>
          <a:p>
            <a:endParaRPr lang="en-GB" dirty="0"/>
          </a:p>
        </p:txBody>
      </p:sp>
      <p:grpSp>
        <p:nvGrpSpPr>
          <p:cNvPr id="4" name="Group 18"/>
          <p:cNvGrpSpPr>
            <a:grpSpLocks/>
          </p:cNvGrpSpPr>
          <p:nvPr/>
        </p:nvGrpSpPr>
        <p:grpSpPr bwMode="auto">
          <a:xfrm>
            <a:off x="5585111" y="2974438"/>
            <a:ext cx="3051969" cy="2368305"/>
            <a:chOff x="4270445" y="3444504"/>
            <a:chExt cx="3659187" cy="2797881"/>
          </a:xfrm>
        </p:grpSpPr>
        <p:pic>
          <p:nvPicPr>
            <p:cNvPr id="5" name="Picture 10" descr="tantalum ca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686495" y="3770013"/>
              <a:ext cx="2071687" cy="2450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9" descr="capacitor plai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70445" y="3444504"/>
              <a:ext cx="2289175" cy="27978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16"/>
            <p:cNvSpPr txBox="1">
              <a:spLocks noChangeArrowheads="1"/>
            </p:cNvSpPr>
            <p:nvPr/>
          </p:nvSpPr>
          <p:spPr bwMode="auto">
            <a:xfrm>
              <a:off x="4695895" y="5813407"/>
              <a:ext cx="1535112" cy="2770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Arial" pitchFamily="34" charset="0"/>
                  <a:cs typeface="Arial" pitchFamily="34" charset="0"/>
                </a:defRPr>
              </a:lvl1pPr>
              <a:lvl2pPr marL="742950" indent="-285750" eaLnBrk="0" hangingPunct="0">
                <a:defRPr sz="1600">
                  <a:solidFill>
                    <a:schemeClr val="tx1"/>
                  </a:solidFill>
                  <a:latin typeface="Arial" pitchFamily="34" charset="0"/>
                  <a:cs typeface="Arial" pitchFamily="34" charset="0"/>
                </a:defRPr>
              </a:lvl2pPr>
              <a:lvl3pPr marL="1143000" indent="-228600" eaLnBrk="0" hangingPunct="0">
                <a:defRPr sz="1600">
                  <a:solidFill>
                    <a:schemeClr val="tx1"/>
                  </a:solidFill>
                  <a:latin typeface="Arial" pitchFamily="34" charset="0"/>
                  <a:cs typeface="Arial" pitchFamily="34" charset="0"/>
                </a:defRPr>
              </a:lvl3pPr>
              <a:lvl4pPr marL="1600200" indent="-228600" eaLnBrk="0" hangingPunct="0">
                <a:defRPr sz="1600">
                  <a:solidFill>
                    <a:schemeClr val="tx1"/>
                  </a:solidFill>
                  <a:latin typeface="Arial" pitchFamily="34" charset="0"/>
                  <a:cs typeface="Arial" pitchFamily="34" charset="0"/>
                </a:defRPr>
              </a:lvl4pPr>
              <a:lvl5pPr marL="2057400" indent="-228600" eaLnBrk="0" hangingPunct="0">
                <a:defRPr sz="16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6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6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6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600">
                  <a:solidFill>
                    <a:schemeClr val="tx1"/>
                  </a:solidFill>
                  <a:latin typeface="Arial" pitchFamily="34" charset="0"/>
                  <a:cs typeface="Arial" pitchFamily="34" charset="0"/>
                </a:defRPr>
              </a:lvl9pPr>
            </a:lstStyle>
            <a:p>
              <a:pPr eaLnBrk="1" hangingPunct="1"/>
              <a:r>
                <a:rPr lang="en-GB" altLang="en-US" sz="1200" dirty="0"/>
                <a:t>Electrolytic</a:t>
              </a:r>
            </a:p>
          </p:txBody>
        </p:sp>
        <p:sp>
          <p:nvSpPr>
            <p:cNvPr id="8" name="TextBox 16"/>
            <p:cNvSpPr txBox="1">
              <a:spLocks noChangeArrowheads="1"/>
            </p:cNvSpPr>
            <p:nvPr/>
          </p:nvSpPr>
          <p:spPr bwMode="auto">
            <a:xfrm>
              <a:off x="6715195" y="5813407"/>
              <a:ext cx="1214437" cy="2770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Arial" pitchFamily="34" charset="0"/>
                  <a:cs typeface="Arial" pitchFamily="34" charset="0"/>
                </a:defRPr>
              </a:lvl1pPr>
              <a:lvl2pPr marL="742950" indent="-285750" eaLnBrk="0" hangingPunct="0">
                <a:defRPr sz="1600">
                  <a:solidFill>
                    <a:schemeClr val="tx1"/>
                  </a:solidFill>
                  <a:latin typeface="Arial" pitchFamily="34" charset="0"/>
                  <a:cs typeface="Arial" pitchFamily="34" charset="0"/>
                </a:defRPr>
              </a:lvl2pPr>
              <a:lvl3pPr marL="1143000" indent="-228600" eaLnBrk="0" hangingPunct="0">
                <a:defRPr sz="1600">
                  <a:solidFill>
                    <a:schemeClr val="tx1"/>
                  </a:solidFill>
                  <a:latin typeface="Arial" pitchFamily="34" charset="0"/>
                  <a:cs typeface="Arial" pitchFamily="34" charset="0"/>
                </a:defRPr>
              </a:lvl3pPr>
              <a:lvl4pPr marL="1600200" indent="-228600" eaLnBrk="0" hangingPunct="0">
                <a:defRPr sz="1600">
                  <a:solidFill>
                    <a:schemeClr val="tx1"/>
                  </a:solidFill>
                  <a:latin typeface="Arial" pitchFamily="34" charset="0"/>
                  <a:cs typeface="Arial" pitchFamily="34" charset="0"/>
                </a:defRPr>
              </a:lvl4pPr>
              <a:lvl5pPr marL="2057400" indent="-228600" eaLnBrk="0" hangingPunct="0">
                <a:defRPr sz="16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6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6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6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600">
                  <a:solidFill>
                    <a:schemeClr val="tx1"/>
                  </a:solidFill>
                  <a:latin typeface="Arial" pitchFamily="34" charset="0"/>
                  <a:cs typeface="Arial" pitchFamily="34" charset="0"/>
                </a:defRPr>
              </a:lvl9pPr>
            </a:lstStyle>
            <a:p>
              <a:pPr eaLnBrk="1" hangingPunct="1"/>
              <a:r>
                <a:rPr lang="en-GB" altLang="en-US" sz="1200"/>
                <a:t>Tantulum</a:t>
              </a:r>
            </a:p>
          </p:txBody>
        </p:sp>
      </p:grpSp>
      <p:grpSp>
        <p:nvGrpSpPr>
          <p:cNvPr id="9" name="Group 12"/>
          <p:cNvGrpSpPr>
            <a:grpSpLocks/>
          </p:cNvGrpSpPr>
          <p:nvPr/>
        </p:nvGrpSpPr>
        <p:grpSpPr bwMode="auto">
          <a:xfrm>
            <a:off x="6650885" y="856713"/>
            <a:ext cx="1851025" cy="2117725"/>
            <a:chOff x="5770950" y="315012"/>
            <a:chExt cx="2090350" cy="2389401"/>
          </a:xfrm>
        </p:grpSpPr>
        <p:pic>
          <p:nvPicPr>
            <p:cNvPr id="10" name="Picture 22" descr="cap ceramic label both"/>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81595" y="315012"/>
              <a:ext cx="979705" cy="23894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22" descr="cap ceramic label both"/>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70950" y="1555121"/>
              <a:ext cx="1039426" cy="10394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384084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fade">
                                      <p:cBhvr>
                                        <p:cTn id="11"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ltLang="en-US" dirty="0"/>
              <a:t>Polarised Capacitors</a:t>
            </a:r>
            <a:endParaRPr lang="en-GB" dirty="0"/>
          </a:p>
        </p:txBody>
      </p:sp>
      <p:sp>
        <p:nvSpPr>
          <p:cNvPr id="3" name="Content Placeholder 2"/>
          <p:cNvSpPr>
            <a:spLocks noGrp="1"/>
          </p:cNvSpPr>
          <p:nvPr>
            <p:ph idx="1"/>
          </p:nvPr>
        </p:nvSpPr>
        <p:spPr>
          <a:xfrm>
            <a:off x="457200" y="1600201"/>
            <a:ext cx="4474840" cy="3917032"/>
          </a:xfrm>
        </p:spPr>
        <p:txBody>
          <a:bodyPr>
            <a:normAutofit fontScale="92500" lnSpcReduction="20000"/>
          </a:bodyPr>
          <a:lstStyle/>
          <a:p>
            <a:r>
              <a:rPr lang="en-US" altLang="en-US" dirty="0" err="1"/>
              <a:t>Polarised</a:t>
            </a:r>
            <a:r>
              <a:rPr lang="en-US" altLang="en-US" dirty="0"/>
              <a:t> capacitors must be inserted with their negative terminals connected to the negative side of the circuit.</a:t>
            </a:r>
          </a:p>
          <a:p>
            <a:r>
              <a:rPr lang="en-GB" altLang="en-US" dirty="0"/>
              <a:t>The labelling on the capacitor indicates the polarity of the terminals.</a:t>
            </a:r>
          </a:p>
          <a:p>
            <a:endParaRPr lang="en-GB" dirty="0"/>
          </a:p>
        </p:txBody>
      </p:sp>
      <p:grpSp>
        <p:nvGrpSpPr>
          <p:cNvPr id="12" name="Group 11"/>
          <p:cNvGrpSpPr>
            <a:grpSpLocks/>
          </p:cNvGrpSpPr>
          <p:nvPr/>
        </p:nvGrpSpPr>
        <p:grpSpPr>
          <a:xfrm>
            <a:off x="5138241" y="1463477"/>
            <a:ext cx="2962150" cy="4011216"/>
            <a:chOff x="4278313" y="889000"/>
            <a:chExt cx="3949533" cy="5348288"/>
          </a:xfrm>
        </p:grpSpPr>
        <p:pic>
          <p:nvPicPr>
            <p:cNvPr id="4" name="Picture 10" descr="tantalum cap"/>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35600" y="3203575"/>
              <a:ext cx="2565400" cy="3033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9" descr="capacitor plai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78313" y="889000"/>
              <a:ext cx="2603500" cy="3182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16"/>
            <p:cNvSpPr txBox="1">
              <a:spLocks noChangeArrowheads="1"/>
            </p:cNvSpPr>
            <p:nvPr/>
          </p:nvSpPr>
          <p:spPr bwMode="auto">
            <a:xfrm>
              <a:off x="5187950" y="3008313"/>
              <a:ext cx="1535113"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Arial" pitchFamily="34" charset="0"/>
                  <a:cs typeface="Arial" pitchFamily="34" charset="0"/>
                </a:defRPr>
              </a:lvl1pPr>
              <a:lvl2pPr marL="742950" indent="-285750" eaLnBrk="0" hangingPunct="0">
                <a:defRPr sz="1600">
                  <a:solidFill>
                    <a:schemeClr val="tx1"/>
                  </a:solidFill>
                  <a:latin typeface="Arial" pitchFamily="34" charset="0"/>
                  <a:cs typeface="Arial" pitchFamily="34" charset="0"/>
                </a:defRPr>
              </a:lvl2pPr>
              <a:lvl3pPr marL="1143000" indent="-228600" eaLnBrk="0" hangingPunct="0">
                <a:defRPr sz="1600">
                  <a:solidFill>
                    <a:schemeClr val="tx1"/>
                  </a:solidFill>
                  <a:latin typeface="Arial" pitchFamily="34" charset="0"/>
                  <a:cs typeface="Arial" pitchFamily="34" charset="0"/>
                </a:defRPr>
              </a:lvl3pPr>
              <a:lvl4pPr marL="1600200" indent="-228600" eaLnBrk="0" hangingPunct="0">
                <a:defRPr sz="1600">
                  <a:solidFill>
                    <a:schemeClr val="tx1"/>
                  </a:solidFill>
                  <a:latin typeface="Arial" pitchFamily="34" charset="0"/>
                  <a:cs typeface="Arial" pitchFamily="34" charset="0"/>
                </a:defRPr>
              </a:lvl4pPr>
              <a:lvl5pPr marL="2057400" indent="-228600" eaLnBrk="0" hangingPunct="0">
                <a:defRPr sz="16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6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6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6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600">
                  <a:solidFill>
                    <a:schemeClr val="tx1"/>
                  </a:solidFill>
                  <a:latin typeface="Arial" pitchFamily="34" charset="0"/>
                  <a:cs typeface="Arial" pitchFamily="34" charset="0"/>
                </a:defRPr>
              </a:lvl9pPr>
            </a:lstStyle>
            <a:p>
              <a:pPr eaLnBrk="1" hangingPunct="1"/>
              <a:r>
                <a:rPr lang="en-GB" altLang="en-US" sz="1200"/>
                <a:t>Electrolytic</a:t>
              </a:r>
            </a:p>
          </p:txBody>
        </p:sp>
        <p:sp>
          <p:nvSpPr>
            <p:cNvPr id="7" name="TextBox 10"/>
            <p:cNvSpPr txBox="1">
              <a:spLocks noChangeArrowheads="1"/>
            </p:cNvSpPr>
            <p:nvPr/>
          </p:nvSpPr>
          <p:spPr bwMode="auto">
            <a:xfrm>
              <a:off x="6832600" y="5429250"/>
              <a:ext cx="1212850"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Arial" pitchFamily="34" charset="0"/>
                  <a:cs typeface="Arial" pitchFamily="34" charset="0"/>
                </a:defRPr>
              </a:lvl1pPr>
              <a:lvl2pPr marL="742950" indent="-285750" eaLnBrk="0" hangingPunct="0">
                <a:defRPr sz="1600">
                  <a:solidFill>
                    <a:schemeClr val="tx1"/>
                  </a:solidFill>
                  <a:latin typeface="Arial" pitchFamily="34" charset="0"/>
                  <a:cs typeface="Arial" pitchFamily="34" charset="0"/>
                </a:defRPr>
              </a:lvl2pPr>
              <a:lvl3pPr marL="1143000" indent="-228600" eaLnBrk="0" hangingPunct="0">
                <a:defRPr sz="1600">
                  <a:solidFill>
                    <a:schemeClr val="tx1"/>
                  </a:solidFill>
                  <a:latin typeface="Arial" pitchFamily="34" charset="0"/>
                  <a:cs typeface="Arial" pitchFamily="34" charset="0"/>
                </a:defRPr>
              </a:lvl3pPr>
              <a:lvl4pPr marL="1600200" indent="-228600" eaLnBrk="0" hangingPunct="0">
                <a:defRPr sz="1600">
                  <a:solidFill>
                    <a:schemeClr val="tx1"/>
                  </a:solidFill>
                  <a:latin typeface="Arial" pitchFamily="34" charset="0"/>
                  <a:cs typeface="Arial" pitchFamily="34" charset="0"/>
                </a:defRPr>
              </a:lvl4pPr>
              <a:lvl5pPr marL="2057400" indent="-228600" eaLnBrk="0" hangingPunct="0">
                <a:defRPr sz="16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6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6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6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600">
                  <a:solidFill>
                    <a:schemeClr val="tx1"/>
                  </a:solidFill>
                  <a:latin typeface="Arial" pitchFamily="34" charset="0"/>
                  <a:cs typeface="Arial" pitchFamily="34" charset="0"/>
                </a:defRPr>
              </a:lvl9pPr>
            </a:lstStyle>
            <a:p>
              <a:pPr eaLnBrk="1" hangingPunct="1"/>
              <a:r>
                <a:rPr lang="en-GB" altLang="en-US" sz="1200"/>
                <a:t>Tantulum</a:t>
              </a:r>
            </a:p>
          </p:txBody>
        </p:sp>
        <p:sp>
          <p:nvSpPr>
            <p:cNvPr id="8" name="Down Arrow 7"/>
            <p:cNvSpPr/>
            <p:nvPr/>
          </p:nvSpPr>
          <p:spPr bwMode="auto">
            <a:xfrm rot="5400000">
              <a:off x="6555581" y="1832770"/>
              <a:ext cx="98425" cy="703262"/>
            </a:xfrm>
            <a:prstGeom prst="downArrow">
              <a:avLst>
                <a:gd name="adj1" fmla="val 27506"/>
                <a:gd name="adj2" fmla="val 84837"/>
              </a:avLst>
            </a:prstGeom>
            <a:solidFill>
              <a:schemeClr val="tx1"/>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9" name="Text Box 31"/>
            <p:cNvSpPr txBox="1">
              <a:spLocks noChangeArrowheads="1"/>
            </p:cNvSpPr>
            <p:nvPr/>
          </p:nvSpPr>
          <p:spPr bwMode="auto">
            <a:xfrm>
              <a:off x="6915149" y="1997075"/>
              <a:ext cx="1312697" cy="6155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1600">
                  <a:solidFill>
                    <a:schemeClr val="tx1"/>
                  </a:solidFill>
                  <a:latin typeface="Arial" pitchFamily="34" charset="0"/>
                  <a:cs typeface="Arial" pitchFamily="34" charset="0"/>
                </a:defRPr>
              </a:lvl1pPr>
              <a:lvl2pPr marL="742950" indent="-285750" eaLnBrk="0" hangingPunct="0">
                <a:defRPr sz="1600">
                  <a:solidFill>
                    <a:schemeClr val="tx1"/>
                  </a:solidFill>
                  <a:latin typeface="Arial" pitchFamily="34" charset="0"/>
                  <a:cs typeface="Arial" pitchFamily="34" charset="0"/>
                </a:defRPr>
              </a:lvl2pPr>
              <a:lvl3pPr marL="1143000" indent="-228600" eaLnBrk="0" hangingPunct="0">
                <a:defRPr sz="1600">
                  <a:solidFill>
                    <a:schemeClr val="tx1"/>
                  </a:solidFill>
                  <a:latin typeface="Arial" pitchFamily="34" charset="0"/>
                  <a:cs typeface="Arial" pitchFamily="34" charset="0"/>
                </a:defRPr>
              </a:lvl3pPr>
              <a:lvl4pPr marL="1600200" indent="-228600" eaLnBrk="0" hangingPunct="0">
                <a:defRPr sz="1600">
                  <a:solidFill>
                    <a:schemeClr val="tx1"/>
                  </a:solidFill>
                  <a:latin typeface="Arial" pitchFamily="34" charset="0"/>
                  <a:cs typeface="Arial" pitchFamily="34" charset="0"/>
                </a:defRPr>
              </a:lvl4pPr>
              <a:lvl5pPr marL="2057400" indent="-228600" eaLnBrk="0" hangingPunct="0">
                <a:defRPr sz="16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6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6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6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600">
                  <a:solidFill>
                    <a:schemeClr val="tx1"/>
                  </a:solidFill>
                  <a:latin typeface="Arial" pitchFamily="34" charset="0"/>
                  <a:cs typeface="Arial" pitchFamily="34" charset="0"/>
                </a:defRPr>
              </a:lvl9pPr>
            </a:lstStyle>
            <a:p>
              <a:pPr eaLnBrk="1" hangingPunct="1"/>
              <a:r>
                <a:rPr lang="en-US" altLang="en-US" sz="1200" dirty="0"/>
                <a:t>Negative</a:t>
              </a:r>
            </a:p>
            <a:p>
              <a:pPr eaLnBrk="1" hangingPunct="1"/>
              <a:r>
                <a:rPr lang="en-GB" altLang="en-US" sz="1200" dirty="0"/>
                <a:t>terminal</a:t>
              </a:r>
              <a:endParaRPr lang="en-US" altLang="en-US" sz="1200" dirty="0"/>
            </a:p>
          </p:txBody>
        </p:sp>
        <p:sp>
          <p:nvSpPr>
            <p:cNvPr id="10" name="Down Arrow 9"/>
            <p:cNvSpPr/>
            <p:nvPr/>
          </p:nvSpPr>
          <p:spPr bwMode="auto">
            <a:xfrm rot="5400000" flipH="1" flipV="1">
              <a:off x="6272611" y="4135040"/>
              <a:ext cx="98425" cy="1269204"/>
            </a:xfrm>
            <a:prstGeom prst="downArrow">
              <a:avLst>
                <a:gd name="adj1" fmla="val 27506"/>
                <a:gd name="adj2" fmla="val 84837"/>
              </a:avLst>
            </a:prstGeom>
            <a:solidFill>
              <a:schemeClr val="tx1"/>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1" name="Text Box 31"/>
            <p:cNvSpPr txBox="1">
              <a:spLocks noChangeArrowheads="1"/>
            </p:cNvSpPr>
            <p:nvPr/>
          </p:nvSpPr>
          <p:spPr bwMode="auto">
            <a:xfrm>
              <a:off x="4688681" y="4538661"/>
              <a:ext cx="998539"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Arial" pitchFamily="34" charset="0"/>
                  <a:cs typeface="Arial" pitchFamily="34" charset="0"/>
                </a:defRPr>
              </a:lvl1pPr>
              <a:lvl2pPr marL="742950" indent="-285750" eaLnBrk="0" hangingPunct="0">
                <a:defRPr sz="1600">
                  <a:solidFill>
                    <a:schemeClr val="tx1"/>
                  </a:solidFill>
                  <a:latin typeface="Arial" pitchFamily="34" charset="0"/>
                  <a:cs typeface="Arial" pitchFamily="34" charset="0"/>
                </a:defRPr>
              </a:lvl2pPr>
              <a:lvl3pPr marL="1143000" indent="-228600" eaLnBrk="0" hangingPunct="0">
                <a:defRPr sz="1600">
                  <a:solidFill>
                    <a:schemeClr val="tx1"/>
                  </a:solidFill>
                  <a:latin typeface="Arial" pitchFamily="34" charset="0"/>
                  <a:cs typeface="Arial" pitchFamily="34" charset="0"/>
                </a:defRPr>
              </a:lvl3pPr>
              <a:lvl4pPr marL="1600200" indent="-228600" eaLnBrk="0" hangingPunct="0">
                <a:defRPr sz="1600">
                  <a:solidFill>
                    <a:schemeClr val="tx1"/>
                  </a:solidFill>
                  <a:latin typeface="Arial" pitchFamily="34" charset="0"/>
                  <a:cs typeface="Arial" pitchFamily="34" charset="0"/>
                </a:defRPr>
              </a:lvl4pPr>
              <a:lvl5pPr marL="2057400" indent="-228600" eaLnBrk="0" hangingPunct="0">
                <a:defRPr sz="16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6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6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6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600">
                  <a:solidFill>
                    <a:schemeClr val="tx1"/>
                  </a:solidFill>
                  <a:latin typeface="Arial" pitchFamily="34" charset="0"/>
                  <a:cs typeface="Arial" pitchFamily="34" charset="0"/>
                </a:defRPr>
              </a:lvl9pPr>
            </a:lstStyle>
            <a:p>
              <a:pPr eaLnBrk="1" hangingPunct="1"/>
              <a:r>
                <a:rPr lang="en-US" altLang="en-US" sz="1200" dirty="0"/>
                <a:t>Positive</a:t>
              </a:r>
            </a:p>
            <a:p>
              <a:pPr eaLnBrk="1" hangingPunct="1"/>
              <a:r>
                <a:rPr lang="en-GB" altLang="en-US" sz="1200" dirty="0"/>
                <a:t>terminal</a:t>
              </a:r>
              <a:endParaRPr lang="en-US" altLang="en-US" sz="1200" dirty="0"/>
            </a:p>
          </p:txBody>
        </p:sp>
      </p:grpSp>
    </p:spTree>
    <p:extLst>
      <p:ext uri="{BB962C8B-B14F-4D97-AF65-F5344CB8AC3E}">
        <p14:creationId xmlns:p14="http://schemas.microsoft.com/office/powerpoint/2010/main" val="3674456650"/>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Capacitor Symbols</a:t>
            </a:r>
          </a:p>
        </p:txBody>
      </p:sp>
      <p:sp>
        <p:nvSpPr>
          <p:cNvPr id="3" name="Content Placeholder 2"/>
          <p:cNvSpPr>
            <a:spLocks noGrp="1"/>
          </p:cNvSpPr>
          <p:nvPr>
            <p:ph idx="1"/>
          </p:nvPr>
        </p:nvSpPr>
        <p:spPr>
          <a:xfrm>
            <a:off x="457200" y="1600201"/>
            <a:ext cx="4402832" cy="3917032"/>
          </a:xfrm>
        </p:spPr>
        <p:txBody>
          <a:bodyPr>
            <a:normAutofit/>
          </a:bodyPr>
          <a:lstStyle/>
          <a:p>
            <a:r>
              <a:rPr lang="en-GB" altLang="en-US" sz="2400" dirty="0"/>
              <a:t>Here is the circuit symbol for a non-polarised capacitor.</a:t>
            </a:r>
          </a:p>
          <a:p>
            <a:endParaRPr lang="en-GB" altLang="en-US" sz="2400" dirty="0"/>
          </a:p>
          <a:p>
            <a:r>
              <a:rPr lang="en-GB" altLang="en-US" sz="2400" dirty="0"/>
              <a:t>The symbol for a polarised capacitor is almost the same, except for the addition of a </a:t>
            </a:r>
            <a:br>
              <a:rPr lang="en-GB" altLang="en-US" sz="2400" dirty="0"/>
            </a:br>
            <a:r>
              <a:rPr lang="en-GB" altLang="en-US" sz="2400" dirty="0"/>
              <a:t>+ sign on one terminal.</a:t>
            </a:r>
          </a:p>
          <a:p>
            <a:endParaRPr lang="en-GB" dirty="0"/>
          </a:p>
        </p:txBody>
      </p:sp>
      <p:pic>
        <p:nvPicPr>
          <p:cNvPr id="4" name="Picture 15" descr="T:\SciTex\source\0f2d151e-a48b-4c0c-870d-423e1ca4f568\GB\Graphics\cap2.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9500" y="3742532"/>
            <a:ext cx="1409700" cy="1204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descr="T:\SciTex\source\0f2d151e-a48b-4c0c-870d-423e1ca4f568\GB\Graphics\cap2.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59500" y="1532732"/>
            <a:ext cx="1409700" cy="1204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p:cNvSpPr txBox="1">
            <a:spLocks noChangeArrowheads="1"/>
          </p:cNvSpPr>
          <p:nvPr/>
        </p:nvSpPr>
        <p:spPr bwMode="auto">
          <a:xfrm>
            <a:off x="6100763" y="2729707"/>
            <a:ext cx="1535112"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Arial" pitchFamily="34" charset="0"/>
                <a:cs typeface="Arial" pitchFamily="34" charset="0"/>
              </a:defRPr>
            </a:lvl1pPr>
            <a:lvl2pPr marL="742950" indent="-285750" eaLnBrk="0" hangingPunct="0">
              <a:defRPr sz="1600">
                <a:solidFill>
                  <a:schemeClr val="tx1"/>
                </a:solidFill>
                <a:latin typeface="Arial" pitchFamily="34" charset="0"/>
                <a:cs typeface="Arial" pitchFamily="34" charset="0"/>
              </a:defRPr>
            </a:lvl2pPr>
            <a:lvl3pPr marL="1143000" indent="-228600" eaLnBrk="0" hangingPunct="0">
              <a:defRPr sz="1600">
                <a:solidFill>
                  <a:schemeClr val="tx1"/>
                </a:solidFill>
                <a:latin typeface="Arial" pitchFamily="34" charset="0"/>
                <a:cs typeface="Arial" pitchFamily="34" charset="0"/>
              </a:defRPr>
            </a:lvl3pPr>
            <a:lvl4pPr marL="1600200" indent="-228600" eaLnBrk="0" hangingPunct="0">
              <a:defRPr sz="1600">
                <a:solidFill>
                  <a:schemeClr val="tx1"/>
                </a:solidFill>
                <a:latin typeface="Arial" pitchFamily="34" charset="0"/>
                <a:cs typeface="Arial" pitchFamily="34" charset="0"/>
              </a:defRPr>
            </a:lvl4pPr>
            <a:lvl5pPr marL="2057400" indent="-228600" eaLnBrk="0" hangingPunct="0">
              <a:defRPr sz="16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6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6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6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600">
                <a:solidFill>
                  <a:schemeClr val="tx1"/>
                </a:solidFill>
                <a:latin typeface="Arial" pitchFamily="34" charset="0"/>
                <a:cs typeface="Arial" pitchFamily="34" charset="0"/>
              </a:defRPr>
            </a:lvl9pPr>
          </a:lstStyle>
          <a:p>
            <a:pPr algn="ctr" eaLnBrk="1" hangingPunct="1"/>
            <a:r>
              <a:rPr lang="en-GB" altLang="en-US" sz="1200" dirty="0"/>
              <a:t>Non-polarised</a:t>
            </a:r>
          </a:p>
        </p:txBody>
      </p:sp>
      <p:sp>
        <p:nvSpPr>
          <p:cNvPr id="7" name="TextBox 16"/>
          <p:cNvSpPr txBox="1">
            <a:spLocks noChangeArrowheads="1"/>
          </p:cNvSpPr>
          <p:nvPr/>
        </p:nvSpPr>
        <p:spPr bwMode="auto">
          <a:xfrm>
            <a:off x="6281738" y="4933157"/>
            <a:ext cx="1173162"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Arial" pitchFamily="34" charset="0"/>
                <a:cs typeface="Arial" pitchFamily="34" charset="0"/>
              </a:defRPr>
            </a:lvl1pPr>
            <a:lvl2pPr marL="742950" indent="-285750" eaLnBrk="0" hangingPunct="0">
              <a:defRPr sz="1600">
                <a:solidFill>
                  <a:schemeClr val="tx1"/>
                </a:solidFill>
                <a:latin typeface="Arial" pitchFamily="34" charset="0"/>
                <a:cs typeface="Arial" pitchFamily="34" charset="0"/>
              </a:defRPr>
            </a:lvl2pPr>
            <a:lvl3pPr marL="1143000" indent="-228600" eaLnBrk="0" hangingPunct="0">
              <a:defRPr sz="1600">
                <a:solidFill>
                  <a:schemeClr val="tx1"/>
                </a:solidFill>
                <a:latin typeface="Arial" pitchFamily="34" charset="0"/>
                <a:cs typeface="Arial" pitchFamily="34" charset="0"/>
              </a:defRPr>
            </a:lvl3pPr>
            <a:lvl4pPr marL="1600200" indent="-228600" eaLnBrk="0" hangingPunct="0">
              <a:defRPr sz="1600">
                <a:solidFill>
                  <a:schemeClr val="tx1"/>
                </a:solidFill>
                <a:latin typeface="Arial" pitchFamily="34" charset="0"/>
                <a:cs typeface="Arial" pitchFamily="34" charset="0"/>
              </a:defRPr>
            </a:lvl4pPr>
            <a:lvl5pPr marL="2057400" indent="-228600" eaLnBrk="0" hangingPunct="0">
              <a:defRPr sz="1600">
                <a:solidFill>
                  <a:schemeClr val="tx1"/>
                </a:solidFill>
                <a:latin typeface="Arial" pitchFamily="34" charset="0"/>
                <a:cs typeface="Arial" pitchFamily="34" charset="0"/>
              </a:defRPr>
            </a:lvl5pPr>
            <a:lvl6pPr marL="2514600" indent="-228600" eaLnBrk="0" fontAlgn="base" hangingPunct="0">
              <a:spcBef>
                <a:spcPct val="0"/>
              </a:spcBef>
              <a:spcAft>
                <a:spcPct val="0"/>
              </a:spcAft>
              <a:defRPr sz="1600">
                <a:solidFill>
                  <a:schemeClr val="tx1"/>
                </a:solidFill>
                <a:latin typeface="Arial" pitchFamily="34" charset="0"/>
                <a:cs typeface="Arial" pitchFamily="34" charset="0"/>
              </a:defRPr>
            </a:lvl6pPr>
            <a:lvl7pPr marL="2971800" indent="-228600" eaLnBrk="0" fontAlgn="base" hangingPunct="0">
              <a:spcBef>
                <a:spcPct val="0"/>
              </a:spcBef>
              <a:spcAft>
                <a:spcPct val="0"/>
              </a:spcAft>
              <a:defRPr sz="1600">
                <a:solidFill>
                  <a:schemeClr val="tx1"/>
                </a:solidFill>
                <a:latin typeface="Arial" pitchFamily="34" charset="0"/>
                <a:cs typeface="Arial" pitchFamily="34" charset="0"/>
              </a:defRPr>
            </a:lvl7pPr>
            <a:lvl8pPr marL="3429000" indent="-228600" eaLnBrk="0" fontAlgn="base" hangingPunct="0">
              <a:spcBef>
                <a:spcPct val="0"/>
              </a:spcBef>
              <a:spcAft>
                <a:spcPct val="0"/>
              </a:spcAft>
              <a:defRPr sz="1600">
                <a:solidFill>
                  <a:schemeClr val="tx1"/>
                </a:solidFill>
                <a:latin typeface="Arial" pitchFamily="34" charset="0"/>
                <a:cs typeface="Arial" pitchFamily="34" charset="0"/>
              </a:defRPr>
            </a:lvl8pPr>
            <a:lvl9pPr marL="3886200" indent="-228600" eaLnBrk="0" fontAlgn="base" hangingPunct="0">
              <a:spcBef>
                <a:spcPct val="0"/>
              </a:spcBef>
              <a:spcAft>
                <a:spcPct val="0"/>
              </a:spcAft>
              <a:defRPr sz="1600">
                <a:solidFill>
                  <a:schemeClr val="tx1"/>
                </a:solidFill>
                <a:latin typeface="Arial" pitchFamily="34" charset="0"/>
                <a:cs typeface="Arial" pitchFamily="34" charset="0"/>
              </a:defRPr>
            </a:lvl9pPr>
          </a:lstStyle>
          <a:p>
            <a:pPr algn="ctr" eaLnBrk="1" hangingPunct="1"/>
            <a:r>
              <a:rPr lang="en-GB" altLang="en-US" sz="1200"/>
              <a:t>Polarised</a:t>
            </a:r>
          </a:p>
        </p:txBody>
      </p:sp>
    </p:spTree>
    <p:extLst>
      <p:ext uri="{BB962C8B-B14F-4D97-AF65-F5344CB8AC3E}">
        <p14:creationId xmlns:p14="http://schemas.microsoft.com/office/powerpoint/2010/main" val="35536323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fade">
                                      <p:cBhvr>
                                        <p:cTn id="11" dur="1000"/>
                                        <p:tgtEl>
                                          <p:spTgt spid="6"/>
                                        </p:tgtEl>
                                      </p:cBhvr>
                                    </p:animEffect>
                                  </p:childTnLst>
                                </p:cTn>
                              </p:par>
                            </p:childTnLst>
                          </p:cTn>
                        </p:par>
                      </p:childTnLst>
                    </p:cTn>
                  </p:par>
                  <p:par>
                    <p:cTn id="12" fill="hold">
                      <p:stCondLst>
                        <p:cond delay="indefinite"/>
                      </p:stCondLst>
                      <p:childTnLst>
                        <p:par>
                          <p:cTn id="13" fill="hold">
                            <p:stCondLst>
                              <p:cond delay="0"/>
                            </p:stCondLst>
                            <p:childTnLst>
                              <p:par>
                                <p:cTn id="14" presetID="10" presetClass="entr" presetSubtype="0" fill="hold" nodeType="clickEffect">
                                  <p:stCondLst>
                                    <p:cond delay="0"/>
                                  </p:stCondLst>
                                  <p:childTnLst>
                                    <p:set>
                                      <p:cBhvr>
                                        <p:cTn id="15" dur="1" fill="hold">
                                          <p:stCondLst>
                                            <p:cond delay="0"/>
                                          </p:stCondLst>
                                        </p:cTn>
                                        <p:tgtEl>
                                          <p:spTgt spid="4"/>
                                        </p:tgtEl>
                                        <p:attrNameLst>
                                          <p:attrName>style.visibility</p:attrName>
                                        </p:attrNameLst>
                                      </p:cBhvr>
                                      <p:to>
                                        <p:strVal val="visible"/>
                                      </p:to>
                                    </p:set>
                                    <p:animEffect transition="in" filter="fade">
                                      <p:cBhvr>
                                        <p:cTn id="16" dur="1000"/>
                                        <p:tgtEl>
                                          <p:spTgt spid="4"/>
                                        </p:tgtEl>
                                      </p:cBhvr>
                                    </p:animEffect>
                                  </p:childTnLst>
                                </p:cTn>
                              </p:par>
                            </p:childTnLst>
                          </p:cTn>
                        </p:par>
                        <p:par>
                          <p:cTn id="17" fill="hold">
                            <p:stCondLst>
                              <p:cond delay="1000"/>
                            </p:stCondLst>
                            <p:childTnLst>
                              <p:par>
                                <p:cTn id="18" presetID="10" presetClass="entr" presetSubtype="0" fill="hold" nodeType="after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fade">
                                      <p:cBhvr>
                                        <p:cTn id="20" dur="1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693911-1BA0-4E7A-BE6C-EB0EB42E1DED}"/>
              </a:ext>
            </a:extLst>
          </p:cNvPr>
          <p:cNvSpPr>
            <a:spLocks noGrp="1"/>
          </p:cNvSpPr>
          <p:nvPr>
            <p:ph type="title"/>
          </p:nvPr>
        </p:nvSpPr>
        <p:spPr/>
        <p:txBody>
          <a:bodyPr/>
          <a:lstStyle/>
          <a:p>
            <a:r>
              <a:rPr lang="en-GB" dirty="0"/>
              <a:t>Capacitors in Series</a:t>
            </a:r>
          </a:p>
        </p:txBody>
      </p:sp>
      <p:sp>
        <p:nvSpPr>
          <p:cNvPr id="3" name="Content Placeholder 2">
            <a:extLst>
              <a:ext uri="{FF2B5EF4-FFF2-40B4-BE49-F238E27FC236}">
                <a16:creationId xmlns:a16="http://schemas.microsoft.com/office/drawing/2014/main" id="{8D8595F2-05E2-47F3-9CE8-1FC1810A103B}"/>
              </a:ext>
            </a:extLst>
          </p:cNvPr>
          <p:cNvSpPr>
            <a:spLocks noGrp="1"/>
          </p:cNvSpPr>
          <p:nvPr>
            <p:ph idx="1"/>
          </p:nvPr>
        </p:nvSpPr>
        <p:spPr>
          <a:xfrm>
            <a:off x="457200" y="1600201"/>
            <a:ext cx="5482952" cy="3917032"/>
          </a:xfrm>
        </p:spPr>
        <p:txBody>
          <a:bodyPr/>
          <a:lstStyle/>
          <a:p>
            <a:r>
              <a:rPr lang="en-GB" dirty="0" smtClean="0"/>
              <a:t>Capacitors can be connected in series</a:t>
            </a:r>
          </a:p>
          <a:p>
            <a:r>
              <a:rPr lang="en-GB" dirty="0" smtClean="0"/>
              <a:t>This has the effect of increasing the spacing between the plates</a:t>
            </a:r>
          </a:p>
          <a:p>
            <a:r>
              <a:rPr lang="en-GB" dirty="0" smtClean="0"/>
              <a:t>The total capacitance will decrease</a:t>
            </a:r>
          </a:p>
          <a:p>
            <a:endParaRPr lang="en-GB" dirty="0"/>
          </a:p>
        </p:txBody>
      </p:sp>
      <p:pic>
        <p:nvPicPr>
          <p:cNvPr id="4" name="Picture 3"/>
          <p:cNvPicPr>
            <a:picLocks noChangeAspect="1"/>
          </p:cNvPicPr>
          <p:nvPr/>
        </p:nvPicPr>
        <p:blipFill>
          <a:blip r:embed="rId2"/>
          <a:stretch>
            <a:fillRect/>
          </a:stretch>
        </p:blipFill>
        <p:spPr>
          <a:xfrm>
            <a:off x="5220072" y="1600201"/>
            <a:ext cx="3168352" cy="1181303"/>
          </a:xfrm>
          <a:prstGeom prst="rect">
            <a:avLst/>
          </a:prstGeom>
        </p:spPr>
      </p:pic>
      <mc:AlternateContent xmlns:mc="http://schemas.openxmlformats.org/markup-compatibility/2006" xmlns:a14="http://schemas.microsoft.com/office/drawing/2010/main">
        <mc:Choice Requires="a14">
          <p:sp>
            <p:nvSpPr>
              <p:cNvPr id="10" name="TextBox 9"/>
              <p:cNvSpPr txBox="1"/>
              <p:nvPr/>
            </p:nvSpPr>
            <p:spPr>
              <a:xfrm>
                <a:off x="6486065" y="3501008"/>
                <a:ext cx="1415462" cy="809452"/>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n-GB" sz="2800" b="0" i="1" smtClean="0">
                          <a:latin typeface="Cambria Math" panose="02040503050406030204" pitchFamily="18" charset="0"/>
                        </a:rPr>
                        <m:t>𝐶</m:t>
                      </m:r>
                      <m:r>
                        <a:rPr lang="en-GB" sz="2800" b="0" i="1" smtClean="0">
                          <a:latin typeface="Cambria Math" panose="02040503050406030204" pitchFamily="18" charset="0"/>
                        </a:rPr>
                        <m:t>=</m:t>
                      </m:r>
                      <m:f>
                        <m:fPr>
                          <m:ctrlPr>
                            <a:rPr lang="en-GB" sz="2800" b="0" i="1" smtClean="0">
                              <a:latin typeface="Cambria Math" panose="02040503050406030204" pitchFamily="18" charset="0"/>
                            </a:rPr>
                          </m:ctrlPr>
                        </m:fPr>
                        <m:num>
                          <m:r>
                            <a:rPr lang="en-GB" sz="2800" b="0" i="1" smtClean="0">
                              <a:latin typeface="Cambria Math" panose="02040503050406030204" pitchFamily="18" charset="0"/>
                              <a:ea typeface="Cambria Math" panose="02040503050406030204" pitchFamily="18" charset="0"/>
                            </a:rPr>
                            <m:t>𝜀</m:t>
                          </m:r>
                          <m:r>
                            <a:rPr lang="en-GB" sz="2800" b="0" i="1" smtClean="0">
                              <a:latin typeface="Cambria Math" panose="02040503050406030204" pitchFamily="18" charset="0"/>
                              <a:ea typeface="Cambria Math" panose="02040503050406030204" pitchFamily="18" charset="0"/>
                            </a:rPr>
                            <m:t>𝐴</m:t>
                          </m:r>
                        </m:num>
                        <m:den>
                          <m:r>
                            <a:rPr lang="en-GB" sz="2800" b="0" i="1" smtClean="0">
                              <a:latin typeface="Cambria Math" panose="02040503050406030204" pitchFamily="18" charset="0"/>
                            </a:rPr>
                            <m:t>𝑑</m:t>
                          </m:r>
                        </m:den>
                      </m:f>
                    </m:oMath>
                  </m:oMathPara>
                </a14:m>
                <a:endParaRPr lang="en-GB" sz="2800" dirty="0"/>
              </a:p>
            </p:txBody>
          </p:sp>
        </mc:Choice>
        <mc:Fallback xmlns="">
          <p:sp>
            <p:nvSpPr>
              <p:cNvPr id="10" name="TextBox 9"/>
              <p:cNvSpPr txBox="1">
                <a:spLocks noRot="1" noChangeAspect="1" noMove="1" noResize="1" noEditPoints="1" noAdjustHandles="1" noChangeArrowheads="1" noChangeShapeType="1" noTextEdit="1"/>
              </p:cNvSpPr>
              <p:nvPr/>
            </p:nvSpPr>
            <p:spPr>
              <a:xfrm>
                <a:off x="6486065" y="3501008"/>
                <a:ext cx="1415462" cy="809452"/>
              </a:xfrm>
              <a:prstGeom prst="rect">
                <a:avLst/>
              </a:prstGeom>
              <a:blipFill>
                <a:blip r:embed="rId3"/>
                <a:stretch>
                  <a:fillRect/>
                </a:stretch>
              </a:blipFill>
            </p:spPr>
            <p:txBody>
              <a:bodyPr/>
              <a:lstStyle/>
              <a:p>
                <a:r>
                  <a:rPr lang="en-GB">
                    <a:noFill/>
                  </a:rPr>
                  <a:t> </a:t>
                </a:r>
              </a:p>
            </p:txBody>
          </p:sp>
        </mc:Fallback>
      </mc:AlternateContent>
    </p:spTree>
    <p:extLst>
      <p:ext uri="{BB962C8B-B14F-4D97-AF65-F5344CB8AC3E}">
        <p14:creationId xmlns:p14="http://schemas.microsoft.com/office/powerpoint/2010/main" val="3748261510"/>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Capacitors in Series</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457200" y="1600201"/>
                <a:ext cx="4978896" cy="3917032"/>
              </a:xfrm>
            </p:spPr>
            <p:txBody>
              <a:bodyPr>
                <a:normAutofit lnSpcReduction="10000"/>
              </a:bodyPr>
              <a:lstStyle/>
              <a:p>
                <a:r>
                  <a:rPr lang="en-US" altLang="en-US" dirty="0" smtClean="0">
                    <a:cs typeface="Arial" charset="0"/>
                  </a:rPr>
                  <a:t>Capacitors </a:t>
                </a:r>
                <a:r>
                  <a:rPr lang="en-US" altLang="en-US" dirty="0">
                    <a:cs typeface="Arial" charset="0"/>
                  </a:rPr>
                  <a:t>in </a:t>
                </a:r>
                <a:r>
                  <a:rPr lang="en-US" altLang="en-US" dirty="0" smtClean="0">
                    <a:cs typeface="Arial" charset="0"/>
                  </a:rPr>
                  <a:t>series can </a:t>
                </a:r>
                <a:r>
                  <a:rPr lang="en-US" altLang="en-US" dirty="0">
                    <a:cs typeface="Arial" charset="0"/>
                  </a:rPr>
                  <a:t>be represented by a single equivalent </a:t>
                </a:r>
                <a:r>
                  <a:rPr lang="en-US" altLang="en-US" dirty="0" smtClean="0">
                    <a:cs typeface="Arial" charset="0"/>
                  </a:rPr>
                  <a:t>capacitor. </a:t>
                </a:r>
                <a:endParaRPr lang="en-US" altLang="en-US" b="1" dirty="0">
                  <a:cs typeface="Arial" charset="0"/>
                </a:endParaRPr>
              </a:p>
              <a:p>
                <a:r>
                  <a:rPr lang="en-US" altLang="en-US" dirty="0">
                    <a:cs typeface="Arial" charset="0"/>
                  </a:rPr>
                  <a:t>Total </a:t>
                </a:r>
                <a:r>
                  <a:rPr lang="en-US" altLang="en-US" dirty="0" smtClean="0">
                    <a:cs typeface="Arial" charset="0"/>
                  </a:rPr>
                  <a:t>capacitance, </a:t>
                </a:r>
                <a:r>
                  <a:rPr lang="en-US" altLang="en-US" i="1" dirty="0" smtClean="0">
                    <a:cs typeface="Arial" charset="0"/>
                  </a:rPr>
                  <a:t>C</a:t>
                </a:r>
                <a:r>
                  <a:rPr lang="en-US" altLang="en-US" baseline="-25000" dirty="0" smtClean="0">
                    <a:cs typeface="Arial" charset="0"/>
                  </a:rPr>
                  <a:t>T</a:t>
                </a:r>
                <a:r>
                  <a:rPr lang="en-US" altLang="en-US" i="1" baseline="-25000" dirty="0" smtClean="0">
                    <a:cs typeface="Arial" charset="0"/>
                  </a:rPr>
                  <a:t> </a:t>
                </a:r>
                <a:r>
                  <a:rPr lang="en-US" altLang="en-US" dirty="0">
                    <a:cs typeface="Arial" charset="0"/>
                  </a:rPr>
                  <a:t>, is given by this equation</a:t>
                </a:r>
                <a:r>
                  <a:rPr lang="en-US" altLang="en-US" dirty="0" smtClean="0">
                    <a:cs typeface="Arial" charset="0"/>
                  </a:rPr>
                  <a:t>:</a:t>
                </a:r>
              </a:p>
              <a:p>
                <a:pPr marL="0" indent="0" algn="ctr">
                  <a:buNone/>
                </a:pPr>
                <a14:m>
                  <m:oMath xmlns:m="http://schemas.openxmlformats.org/officeDocument/2006/math">
                    <m:f>
                      <m:fPr>
                        <m:ctrlPr>
                          <a:rPr lang="en-GB" i="1">
                            <a:latin typeface="Cambria Math" panose="02040503050406030204" pitchFamily="18" charset="0"/>
                          </a:rPr>
                        </m:ctrlPr>
                      </m:fPr>
                      <m:num>
                        <m:r>
                          <a:rPr lang="en-GB">
                            <a:latin typeface="Cambria Math" panose="02040503050406030204" pitchFamily="18" charset="0"/>
                          </a:rPr>
                          <m:t>1</m:t>
                        </m:r>
                      </m:num>
                      <m:den>
                        <m:sSub>
                          <m:sSubPr>
                            <m:ctrlPr>
                              <a:rPr lang="en-GB" i="1">
                                <a:latin typeface="Cambria Math" panose="02040503050406030204" pitchFamily="18" charset="0"/>
                              </a:rPr>
                            </m:ctrlPr>
                          </m:sSubPr>
                          <m:e>
                            <m:r>
                              <a:rPr lang="en-GB" i="1">
                                <a:latin typeface="Cambria Math" panose="02040503050406030204" pitchFamily="18" charset="0"/>
                              </a:rPr>
                              <m:t>𝐶</m:t>
                            </m:r>
                          </m:e>
                          <m:sub>
                            <m:r>
                              <a:rPr lang="en-GB" i="1">
                                <a:latin typeface="Cambria Math" panose="02040503050406030204" pitchFamily="18" charset="0"/>
                              </a:rPr>
                              <m:t>𝑇</m:t>
                            </m:r>
                          </m:sub>
                        </m:sSub>
                      </m:den>
                    </m:f>
                    <m:r>
                      <a:rPr lang="en-GB">
                        <a:latin typeface="Cambria Math" panose="02040503050406030204" pitchFamily="18" charset="0"/>
                      </a:rPr>
                      <m:t>=</m:t>
                    </m:r>
                    <m:f>
                      <m:fPr>
                        <m:ctrlPr>
                          <a:rPr lang="en-GB" i="1">
                            <a:latin typeface="Cambria Math" panose="02040503050406030204" pitchFamily="18" charset="0"/>
                          </a:rPr>
                        </m:ctrlPr>
                      </m:fPr>
                      <m:num>
                        <m:r>
                          <a:rPr lang="en-GB">
                            <a:latin typeface="Cambria Math" panose="02040503050406030204" pitchFamily="18" charset="0"/>
                          </a:rPr>
                          <m:t>1</m:t>
                        </m:r>
                      </m:num>
                      <m:den>
                        <m:sSub>
                          <m:sSubPr>
                            <m:ctrlPr>
                              <a:rPr lang="en-GB" i="1">
                                <a:latin typeface="Cambria Math" panose="02040503050406030204" pitchFamily="18" charset="0"/>
                              </a:rPr>
                            </m:ctrlPr>
                          </m:sSubPr>
                          <m:e>
                            <m:r>
                              <a:rPr lang="en-GB" i="1">
                                <a:latin typeface="Cambria Math" panose="02040503050406030204" pitchFamily="18" charset="0"/>
                              </a:rPr>
                              <m:t>𝐶</m:t>
                            </m:r>
                          </m:e>
                          <m:sub>
                            <m:r>
                              <a:rPr lang="en-GB">
                                <a:latin typeface="Cambria Math" panose="02040503050406030204" pitchFamily="18" charset="0"/>
                              </a:rPr>
                              <m:t>1</m:t>
                            </m:r>
                          </m:sub>
                        </m:sSub>
                      </m:den>
                    </m:f>
                    <m:r>
                      <a:rPr lang="en-GB">
                        <a:latin typeface="Cambria Math" panose="02040503050406030204" pitchFamily="18" charset="0"/>
                      </a:rPr>
                      <m:t>+</m:t>
                    </m:r>
                    <m:f>
                      <m:fPr>
                        <m:ctrlPr>
                          <a:rPr lang="en-GB" i="1">
                            <a:latin typeface="Cambria Math" panose="02040503050406030204" pitchFamily="18" charset="0"/>
                          </a:rPr>
                        </m:ctrlPr>
                      </m:fPr>
                      <m:num>
                        <m:r>
                          <a:rPr lang="en-GB">
                            <a:latin typeface="Cambria Math" panose="02040503050406030204" pitchFamily="18" charset="0"/>
                          </a:rPr>
                          <m:t>1</m:t>
                        </m:r>
                      </m:num>
                      <m:den>
                        <m:sSub>
                          <m:sSubPr>
                            <m:ctrlPr>
                              <a:rPr lang="en-GB" i="1">
                                <a:latin typeface="Cambria Math" panose="02040503050406030204" pitchFamily="18" charset="0"/>
                              </a:rPr>
                            </m:ctrlPr>
                          </m:sSubPr>
                          <m:e>
                            <m:r>
                              <a:rPr lang="en-GB" i="1">
                                <a:latin typeface="Cambria Math" panose="02040503050406030204" pitchFamily="18" charset="0"/>
                              </a:rPr>
                              <m:t>𝐶</m:t>
                            </m:r>
                          </m:e>
                          <m:sub>
                            <m:r>
                              <a:rPr lang="en-GB">
                                <a:latin typeface="Cambria Math" panose="02040503050406030204" pitchFamily="18" charset="0"/>
                              </a:rPr>
                              <m:t>2</m:t>
                            </m:r>
                          </m:sub>
                        </m:sSub>
                      </m:den>
                    </m:f>
                    <m:r>
                      <a:rPr lang="en-GB">
                        <a:latin typeface="Cambria Math" panose="02040503050406030204" pitchFamily="18" charset="0"/>
                      </a:rPr>
                      <m:t>+…+</m:t>
                    </m:r>
                    <m:f>
                      <m:fPr>
                        <m:ctrlPr>
                          <a:rPr lang="en-GB" i="1">
                            <a:latin typeface="Cambria Math" panose="02040503050406030204" pitchFamily="18" charset="0"/>
                          </a:rPr>
                        </m:ctrlPr>
                      </m:fPr>
                      <m:num>
                        <m:r>
                          <a:rPr lang="en-GB">
                            <a:latin typeface="Cambria Math" panose="02040503050406030204" pitchFamily="18" charset="0"/>
                          </a:rPr>
                          <m:t>1</m:t>
                        </m:r>
                      </m:num>
                      <m:den>
                        <m:sSub>
                          <m:sSubPr>
                            <m:ctrlPr>
                              <a:rPr lang="en-GB" i="1">
                                <a:latin typeface="Cambria Math" panose="02040503050406030204" pitchFamily="18" charset="0"/>
                              </a:rPr>
                            </m:ctrlPr>
                          </m:sSubPr>
                          <m:e>
                            <m:r>
                              <a:rPr lang="en-GB" i="1">
                                <a:latin typeface="Cambria Math" panose="02040503050406030204" pitchFamily="18" charset="0"/>
                              </a:rPr>
                              <m:t>𝐶</m:t>
                            </m:r>
                          </m:e>
                          <m:sub>
                            <m:r>
                              <a:rPr lang="en-GB" i="1">
                                <a:latin typeface="Cambria Math" panose="02040503050406030204" pitchFamily="18" charset="0"/>
                              </a:rPr>
                              <m:t>𝑛</m:t>
                            </m:r>
                          </m:sub>
                        </m:sSub>
                      </m:den>
                    </m:f>
                  </m:oMath>
                </a14:m>
                <a:r>
                  <a:rPr lang="en-US" altLang="en-US" dirty="0" smtClean="0">
                    <a:cs typeface="Arial" charset="0"/>
                  </a:rPr>
                  <a:t> </a:t>
                </a:r>
                <a:endParaRPr lang="en-US" altLang="en-US" dirty="0">
                  <a:cs typeface="Arial" charset="0"/>
                </a:endParaRP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457200" y="1600201"/>
                <a:ext cx="4978896" cy="3917032"/>
              </a:xfrm>
              <a:blipFill>
                <a:blip r:embed="rId2"/>
                <a:stretch>
                  <a:fillRect l="-2815" t="-3271" r="-4406"/>
                </a:stretch>
              </a:blipFill>
            </p:spPr>
            <p:txBody>
              <a:bodyPr/>
              <a:lstStyle/>
              <a:p>
                <a:r>
                  <a:rPr lang="en-GB">
                    <a:noFill/>
                  </a:rPr>
                  <a:t> </a:t>
                </a:r>
              </a:p>
            </p:txBody>
          </p:sp>
        </mc:Fallback>
      </mc:AlternateContent>
      <p:pic>
        <p:nvPicPr>
          <p:cNvPr id="4" name="Picture 3"/>
          <p:cNvPicPr>
            <a:picLocks noChangeAspect="1"/>
          </p:cNvPicPr>
          <p:nvPr/>
        </p:nvPicPr>
        <p:blipFill>
          <a:blip r:embed="rId3"/>
          <a:stretch>
            <a:fillRect/>
          </a:stretch>
        </p:blipFill>
        <p:spPr>
          <a:xfrm>
            <a:off x="5351912" y="1894651"/>
            <a:ext cx="3168352" cy="1181303"/>
          </a:xfrm>
          <a:prstGeom prst="rect">
            <a:avLst/>
          </a:prstGeom>
        </p:spPr>
      </p:pic>
    </p:spTree>
    <p:extLst>
      <p:ext uri="{BB962C8B-B14F-4D97-AF65-F5344CB8AC3E}">
        <p14:creationId xmlns:p14="http://schemas.microsoft.com/office/powerpoint/2010/main" val="3466505590"/>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Capacitors in Series</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457200" y="1600201"/>
                <a:ext cx="6347048" cy="3773015"/>
              </a:xfrm>
            </p:spPr>
            <p:txBody>
              <a:bodyPr>
                <a:normAutofit fontScale="62500" lnSpcReduction="20000"/>
              </a:bodyPr>
              <a:lstStyle/>
              <a:p>
                <a:r>
                  <a:rPr lang="en-GB" dirty="0" smtClean="0"/>
                  <a:t>Example showing how to find the total capacitance</a:t>
                </a:r>
                <a:r>
                  <a:rPr lang="en-GB" dirty="0"/>
                  <a:t>:</a:t>
                </a:r>
              </a:p>
              <a:p>
                <a:pPr marL="0" indent="0">
                  <a:spcAft>
                    <a:spcPts val="600"/>
                  </a:spcAft>
                  <a:buNone/>
                </a:pPr>
                <a14:m>
                  <m:oMathPara xmlns:m="http://schemas.openxmlformats.org/officeDocument/2006/math">
                    <m:oMathParaPr>
                      <m:jc m:val="centerGroup"/>
                    </m:oMathParaPr>
                    <m:oMath xmlns:m="http://schemas.openxmlformats.org/officeDocument/2006/math">
                      <m:f>
                        <m:fPr>
                          <m:ctrlPr>
                            <a:rPr lang="en-US" altLang="en-US" i="1">
                              <a:latin typeface="Cambria Math" panose="02040503050406030204" pitchFamily="18" charset="0"/>
                              <a:cs typeface="Arial" charset="0"/>
                            </a:rPr>
                          </m:ctrlPr>
                        </m:fPr>
                        <m:num>
                          <m:r>
                            <a:rPr lang="en-GB" altLang="en-US" i="1">
                              <a:latin typeface="Cambria Math"/>
                              <a:cs typeface="Arial" charset="0"/>
                            </a:rPr>
                            <m:t>1</m:t>
                          </m:r>
                        </m:num>
                        <m:den>
                          <m:sSub>
                            <m:sSubPr>
                              <m:ctrlPr>
                                <a:rPr lang="en-US" altLang="en-US" i="1">
                                  <a:latin typeface="Cambria Math" panose="02040503050406030204" pitchFamily="18" charset="0"/>
                                  <a:cs typeface="Arial" charset="0"/>
                                </a:rPr>
                              </m:ctrlPr>
                            </m:sSubPr>
                            <m:e>
                              <m:r>
                                <a:rPr lang="en-GB" altLang="en-US" b="0" i="1" smtClean="0">
                                  <a:latin typeface="Cambria Math" panose="02040503050406030204" pitchFamily="18" charset="0"/>
                                  <a:cs typeface="Arial" charset="0"/>
                                </a:rPr>
                                <m:t>𝐶</m:t>
                              </m:r>
                            </m:e>
                            <m:sub>
                              <m:r>
                                <a:rPr lang="en-GB" altLang="en-US" i="1">
                                  <a:latin typeface="Cambria Math"/>
                                  <a:cs typeface="Arial" charset="0"/>
                                </a:rPr>
                                <m:t>𝑇</m:t>
                              </m:r>
                            </m:sub>
                          </m:sSub>
                        </m:den>
                      </m:f>
                      <m:r>
                        <a:rPr lang="en-GB" altLang="en-US" i="1">
                          <a:latin typeface="Cambria Math"/>
                          <a:cs typeface="Arial" charset="0"/>
                        </a:rPr>
                        <m:t>=</m:t>
                      </m:r>
                      <m:f>
                        <m:fPr>
                          <m:ctrlPr>
                            <a:rPr lang="en-GB" altLang="en-US" i="1">
                              <a:latin typeface="Cambria Math" panose="02040503050406030204" pitchFamily="18" charset="0"/>
                              <a:cs typeface="Arial" charset="0"/>
                            </a:rPr>
                          </m:ctrlPr>
                        </m:fPr>
                        <m:num>
                          <m:r>
                            <a:rPr lang="en-GB" altLang="en-US" i="1">
                              <a:latin typeface="Cambria Math"/>
                              <a:cs typeface="Arial" charset="0"/>
                            </a:rPr>
                            <m:t>1</m:t>
                          </m:r>
                        </m:num>
                        <m:den>
                          <m:sSub>
                            <m:sSubPr>
                              <m:ctrlPr>
                                <a:rPr lang="en-GB" altLang="en-US" i="1">
                                  <a:latin typeface="Cambria Math" panose="02040503050406030204" pitchFamily="18" charset="0"/>
                                  <a:cs typeface="Arial" charset="0"/>
                                </a:rPr>
                              </m:ctrlPr>
                            </m:sSubPr>
                            <m:e>
                              <m:r>
                                <a:rPr lang="en-GB" altLang="en-US" b="0" i="1" smtClean="0">
                                  <a:latin typeface="Cambria Math" panose="02040503050406030204" pitchFamily="18" charset="0"/>
                                  <a:cs typeface="Arial" charset="0"/>
                                </a:rPr>
                                <m:t>𝐶</m:t>
                              </m:r>
                            </m:e>
                            <m:sub>
                              <m:r>
                                <a:rPr lang="en-GB" altLang="en-US" i="1">
                                  <a:latin typeface="Cambria Math"/>
                                  <a:cs typeface="Arial" charset="0"/>
                                </a:rPr>
                                <m:t>1</m:t>
                              </m:r>
                            </m:sub>
                          </m:sSub>
                        </m:den>
                      </m:f>
                      <m:r>
                        <a:rPr lang="en-GB" altLang="en-US" i="1">
                          <a:latin typeface="Cambria Math"/>
                          <a:cs typeface="Arial" charset="0"/>
                        </a:rPr>
                        <m:t>+</m:t>
                      </m:r>
                      <m:f>
                        <m:fPr>
                          <m:ctrlPr>
                            <a:rPr lang="en-GB" altLang="en-US" i="1">
                              <a:latin typeface="Cambria Math" panose="02040503050406030204" pitchFamily="18" charset="0"/>
                              <a:cs typeface="Arial" charset="0"/>
                            </a:rPr>
                          </m:ctrlPr>
                        </m:fPr>
                        <m:num>
                          <m:r>
                            <a:rPr lang="en-GB" altLang="en-US" i="1">
                              <a:latin typeface="Cambria Math"/>
                              <a:cs typeface="Arial" charset="0"/>
                            </a:rPr>
                            <m:t>1</m:t>
                          </m:r>
                        </m:num>
                        <m:den>
                          <m:sSub>
                            <m:sSubPr>
                              <m:ctrlPr>
                                <a:rPr lang="en-GB" altLang="en-US" i="1">
                                  <a:latin typeface="Cambria Math" panose="02040503050406030204" pitchFamily="18" charset="0"/>
                                  <a:cs typeface="Arial" charset="0"/>
                                </a:rPr>
                              </m:ctrlPr>
                            </m:sSubPr>
                            <m:e>
                              <m:r>
                                <a:rPr lang="en-GB" altLang="en-US" b="0" i="1" smtClean="0">
                                  <a:latin typeface="Cambria Math" panose="02040503050406030204" pitchFamily="18" charset="0"/>
                                  <a:cs typeface="Arial" charset="0"/>
                                </a:rPr>
                                <m:t>𝐶</m:t>
                              </m:r>
                            </m:e>
                            <m:sub>
                              <m:r>
                                <a:rPr lang="en-GB" altLang="en-US" i="1">
                                  <a:latin typeface="Cambria Math"/>
                                  <a:cs typeface="Arial" charset="0"/>
                                </a:rPr>
                                <m:t>2</m:t>
                              </m:r>
                            </m:sub>
                          </m:sSub>
                        </m:den>
                      </m:f>
                      <m:r>
                        <a:rPr lang="en-GB" altLang="en-US" i="1">
                          <a:latin typeface="Cambria Math"/>
                          <a:cs typeface="Arial" charset="0"/>
                        </a:rPr>
                        <m:t>+…+</m:t>
                      </m:r>
                      <m:f>
                        <m:fPr>
                          <m:ctrlPr>
                            <a:rPr lang="en-GB" altLang="en-US" i="1">
                              <a:latin typeface="Cambria Math" panose="02040503050406030204" pitchFamily="18" charset="0"/>
                              <a:cs typeface="Arial" charset="0"/>
                            </a:rPr>
                          </m:ctrlPr>
                        </m:fPr>
                        <m:num>
                          <m:r>
                            <a:rPr lang="en-GB" altLang="en-US" i="1">
                              <a:latin typeface="Cambria Math"/>
                              <a:cs typeface="Arial" charset="0"/>
                            </a:rPr>
                            <m:t>1</m:t>
                          </m:r>
                        </m:num>
                        <m:den>
                          <m:sSub>
                            <m:sSubPr>
                              <m:ctrlPr>
                                <a:rPr lang="en-GB" altLang="en-US" i="1">
                                  <a:latin typeface="Cambria Math" panose="02040503050406030204" pitchFamily="18" charset="0"/>
                                  <a:cs typeface="Arial" charset="0"/>
                                </a:rPr>
                              </m:ctrlPr>
                            </m:sSubPr>
                            <m:e>
                              <m:r>
                                <a:rPr lang="en-GB" altLang="en-US" b="0" i="1" smtClean="0">
                                  <a:latin typeface="Cambria Math" panose="02040503050406030204" pitchFamily="18" charset="0"/>
                                  <a:cs typeface="Arial" charset="0"/>
                                </a:rPr>
                                <m:t>𝐶</m:t>
                              </m:r>
                            </m:e>
                            <m:sub>
                              <m:r>
                                <a:rPr lang="en-GB" altLang="en-US" i="1">
                                  <a:latin typeface="Cambria Math"/>
                                  <a:cs typeface="Arial" charset="0"/>
                                </a:rPr>
                                <m:t>𝑛</m:t>
                              </m:r>
                            </m:sub>
                          </m:sSub>
                        </m:den>
                      </m:f>
                    </m:oMath>
                  </m:oMathPara>
                </a14:m>
                <a:endParaRPr lang="en-GB" altLang="en-US" dirty="0">
                  <a:cs typeface="Arial" charset="0"/>
                </a:endParaRPr>
              </a:p>
              <a:p>
                <a:pPr marL="0" indent="0">
                  <a:spcAft>
                    <a:spcPts val="600"/>
                  </a:spcAft>
                  <a:buNone/>
                </a:pPr>
                <a14:m>
                  <m:oMathPara xmlns:m="http://schemas.openxmlformats.org/officeDocument/2006/math">
                    <m:oMathParaPr>
                      <m:jc m:val="centerGroup"/>
                    </m:oMathParaPr>
                    <m:oMath xmlns:m="http://schemas.openxmlformats.org/officeDocument/2006/math">
                      <m:f>
                        <m:fPr>
                          <m:ctrlPr>
                            <a:rPr lang="en-US" altLang="en-US" i="1">
                              <a:latin typeface="Cambria Math" panose="02040503050406030204" pitchFamily="18" charset="0"/>
                              <a:cs typeface="Arial" charset="0"/>
                            </a:rPr>
                          </m:ctrlPr>
                        </m:fPr>
                        <m:num>
                          <m:r>
                            <a:rPr lang="en-GB" altLang="en-US" i="1">
                              <a:latin typeface="Cambria Math"/>
                              <a:cs typeface="Arial" charset="0"/>
                            </a:rPr>
                            <m:t>1</m:t>
                          </m:r>
                        </m:num>
                        <m:den>
                          <m:sSub>
                            <m:sSubPr>
                              <m:ctrlPr>
                                <a:rPr lang="en-US" altLang="en-US" i="1">
                                  <a:latin typeface="Cambria Math" panose="02040503050406030204" pitchFamily="18" charset="0"/>
                                  <a:cs typeface="Arial" charset="0"/>
                                </a:rPr>
                              </m:ctrlPr>
                            </m:sSubPr>
                            <m:e>
                              <m:r>
                                <a:rPr lang="en-GB" altLang="en-US" b="0" i="1" smtClean="0">
                                  <a:latin typeface="Cambria Math" panose="02040503050406030204" pitchFamily="18" charset="0"/>
                                  <a:cs typeface="Arial" charset="0"/>
                                </a:rPr>
                                <m:t>𝐶</m:t>
                              </m:r>
                            </m:e>
                            <m:sub>
                              <m:r>
                                <a:rPr lang="en-GB" altLang="en-US" i="1">
                                  <a:latin typeface="Cambria Math"/>
                                  <a:cs typeface="Arial" charset="0"/>
                                </a:rPr>
                                <m:t>𝑇</m:t>
                              </m:r>
                            </m:sub>
                          </m:sSub>
                        </m:den>
                      </m:f>
                      <m:r>
                        <a:rPr lang="en-GB" altLang="en-US" i="1">
                          <a:latin typeface="Cambria Math"/>
                          <a:cs typeface="Arial" charset="0"/>
                        </a:rPr>
                        <m:t>=</m:t>
                      </m:r>
                      <m:f>
                        <m:fPr>
                          <m:ctrlPr>
                            <a:rPr lang="en-GB" altLang="en-US" i="1">
                              <a:latin typeface="Cambria Math" panose="02040503050406030204" pitchFamily="18" charset="0"/>
                              <a:cs typeface="Arial" charset="0"/>
                            </a:rPr>
                          </m:ctrlPr>
                        </m:fPr>
                        <m:num>
                          <m:r>
                            <a:rPr lang="en-GB" altLang="en-US" i="1">
                              <a:latin typeface="Cambria Math"/>
                              <a:cs typeface="Arial" charset="0"/>
                            </a:rPr>
                            <m:t>1</m:t>
                          </m:r>
                        </m:num>
                        <m:den>
                          <m:r>
                            <a:rPr lang="en-GB" altLang="en-US" b="0" i="1" smtClean="0">
                              <a:latin typeface="Cambria Math" panose="02040503050406030204" pitchFamily="18" charset="0"/>
                              <a:cs typeface="Arial" charset="0"/>
                            </a:rPr>
                            <m:t>1</m:t>
                          </m:r>
                          <m:r>
                            <a:rPr lang="en-GB" altLang="en-US" b="0" i="1" smtClean="0">
                              <a:latin typeface="Cambria Math" panose="02040503050406030204" pitchFamily="18" charset="0"/>
                              <a:ea typeface="Cambria Math" panose="02040503050406030204" pitchFamily="18" charset="0"/>
                              <a:cs typeface="Arial" charset="0"/>
                            </a:rPr>
                            <m:t>×</m:t>
                          </m:r>
                          <m:sSup>
                            <m:sSupPr>
                              <m:ctrlPr>
                                <a:rPr lang="en-GB" altLang="en-US" b="0" i="1" smtClean="0">
                                  <a:latin typeface="Cambria Math" panose="02040503050406030204" pitchFamily="18" charset="0"/>
                                  <a:ea typeface="Cambria Math" panose="02040503050406030204" pitchFamily="18" charset="0"/>
                                  <a:cs typeface="Arial" charset="0"/>
                                </a:rPr>
                              </m:ctrlPr>
                            </m:sSupPr>
                            <m:e>
                              <m:r>
                                <a:rPr lang="en-GB" altLang="en-US" b="0" i="1" smtClean="0">
                                  <a:latin typeface="Cambria Math" panose="02040503050406030204" pitchFamily="18" charset="0"/>
                                  <a:ea typeface="Cambria Math" panose="02040503050406030204" pitchFamily="18" charset="0"/>
                                  <a:cs typeface="Arial" charset="0"/>
                                </a:rPr>
                                <m:t>10</m:t>
                              </m:r>
                            </m:e>
                            <m:sup>
                              <m:r>
                                <a:rPr lang="en-GB" altLang="en-US" b="0" i="1" smtClean="0">
                                  <a:latin typeface="Cambria Math" panose="02040503050406030204" pitchFamily="18" charset="0"/>
                                  <a:ea typeface="Cambria Math" panose="02040503050406030204" pitchFamily="18" charset="0"/>
                                  <a:cs typeface="Arial" charset="0"/>
                                </a:rPr>
                                <m:t>−6</m:t>
                              </m:r>
                            </m:sup>
                          </m:sSup>
                        </m:den>
                      </m:f>
                      <m:r>
                        <a:rPr lang="en-GB" altLang="en-US" i="1">
                          <a:latin typeface="Cambria Math"/>
                          <a:cs typeface="Arial" charset="0"/>
                        </a:rPr>
                        <m:t>+</m:t>
                      </m:r>
                      <m:f>
                        <m:fPr>
                          <m:ctrlPr>
                            <a:rPr lang="en-GB" altLang="en-US" i="1">
                              <a:latin typeface="Cambria Math" panose="02040503050406030204" pitchFamily="18" charset="0"/>
                              <a:cs typeface="Arial" charset="0"/>
                            </a:rPr>
                          </m:ctrlPr>
                        </m:fPr>
                        <m:num>
                          <m:r>
                            <a:rPr lang="en-GB" altLang="en-US" i="1">
                              <a:latin typeface="Cambria Math"/>
                              <a:cs typeface="Arial" charset="0"/>
                            </a:rPr>
                            <m:t>1</m:t>
                          </m:r>
                        </m:num>
                        <m:den>
                          <m:r>
                            <a:rPr lang="en-GB" altLang="en-US" b="0" i="1" smtClean="0">
                              <a:latin typeface="Cambria Math" panose="02040503050406030204" pitchFamily="18" charset="0"/>
                              <a:cs typeface="Arial" charset="0"/>
                            </a:rPr>
                            <m:t>5</m:t>
                          </m:r>
                          <m:r>
                            <a:rPr lang="en-GB" altLang="en-US" i="1">
                              <a:latin typeface="Cambria Math" panose="02040503050406030204" pitchFamily="18" charset="0"/>
                              <a:ea typeface="Cambria Math" panose="02040503050406030204" pitchFamily="18" charset="0"/>
                              <a:cs typeface="Arial" charset="0"/>
                            </a:rPr>
                            <m:t>×</m:t>
                          </m:r>
                          <m:sSup>
                            <m:sSupPr>
                              <m:ctrlPr>
                                <a:rPr lang="en-GB" altLang="en-US" i="1">
                                  <a:latin typeface="Cambria Math" panose="02040503050406030204" pitchFamily="18" charset="0"/>
                                  <a:ea typeface="Cambria Math" panose="02040503050406030204" pitchFamily="18" charset="0"/>
                                  <a:cs typeface="Arial" charset="0"/>
                                </a:rPr>
                              </m:ctrlPr>
                            </m:sSupPr>
                            <m:e>
                              <m:r>
                                <a:rPr lang="en-GB" altLang="en-US" i="1">
                                  <a:latin typeface="Cambria Math" panose="02040503050406030204" pitchFamily="18" charset="0"/>
                                  <a:ea typeface="Cambria Math" panose="02040503050406030204" pitchFamily="18" charset="0"/>
                                  <a:cs typeface="Arial" charset="0"/>
                                </a:rPr>
                                <m:t>10</m:t>
                              </m:r>
                            </m:e>
                            <m:sup>
                              <m:r>
                                <a:rPr lang="en-GB" altLang="en-US" i="1">
                                  <a:latin typeface="Cambria Math" panose="02040503050406030204" pitchFamily="18" charset="0"/>
                                  <a:ea typeface="Cambria Math" panose="02040503050406030204" pitchFamily="18" charset="0"/>
                                  <a:cs typeface="Arial" charset="0"/>
                                </a:rPr>
                                <m:t>−6</m:t>
                              </m:r>
                            </m:sup>
                          </m:sSup>
                        </m:den>
                      </m:f>
                      <m:r>
                        <a:rPr lang="en-GB" altLang="en-US" i="1">
                          <a:latin typeface="Cambria Math"/>
                          <a:cs typeface="Arial" charset="0"/>
                        </a:rPr>
                        <m:t>+</m:t>
                      </m:r>
                      <m:f>
                        <m:fPr>
                          <m:ctrlPr>
                            <a:rPr lang="en-GB" altLang="en-US" i="1">
                              <a:latin typeface="Cambria Math" panose="02040503050406030204" pitchFamily="18" charset="0"/>
                              <a:cs typeface="Arial" charset="0"/>
                            </a:rPr>
                          </m:ctrlPr>
                        </m:fPr>
                        <m:num>
                          <m:r>
                            <a:rPr lang="en-GB" altLang="en-US" i="1">
                              <a:latin typeface="Cambria Math"/>
                              <a:cs typeface="Arial" charset="0"/>
                            </a:rPr>
                            <m:t>1</m:t>
                          </m:r>
                        </m:num>
                        <m:den>
                          <m:r>
                            <a:rPr lang="en-GB" altLang="en-US" i="1">
                              <a:latin typeface="Cambria Math" panose="02040503050406030204" pitchFamily="18" charset="0"/>
                              <a:cs typeface="Arial" charset="0"/>
                            </a:rPr>
                            <m:t>1</m:t>
                          </m:r>
                          <m:r>
                            <a:rPr lang="en-GB" altLang="en-US" b="0" i="1" smtClean="0">
                              <a:latin typeface="Cambria Math" panose="02040503050406030204" pitchFamily="18" charset="0"/>
                              <a:cs typeface="Arial" charset="0"/>
                            </a:rPr>
                            <m:t>0</m:t>
                          </m:r>
                          <m:r>
                            <a:rPr lang="en-GB" altLang="en-US" i="1">
                              <a:latin typeface="Cambria Math" panose="02040503050406030204" pitchFamily="18" charset="0"/>
                              <a:ea typeface="Cambria Math" panose="02040503050406030204" pitchFamily="18" charset="0"/>
                              <a:cs typeface="Arial" charset="0"/>
                            </a:rPr>
                            <m:t>×</m:t>
                          </m:r>
                          <m:sSup>
                            <m:sSupPr>
                              <m:ctrlPr>
                                <a:rPr lang="en-GB" altLang="en-US" i="1">
                                  <a:latin typeface="Cambria Math" panose="02040503050406030204" pitchFamily="18" charset="0"/>
                                  <a:ea typeface="Cambria Math" panose="02040503050406030204" pitchFamily="18" charset="0"/>
                                  <a:cs typeface="Arial" charset="0"/>
                                </a:rPr>
                              </m:ctrlPr>
                            </m:sSupPr>
                            <m:e>
                              <m:r>
                                <a:rPr lang="en-GB" altLang="en-US" i="1">
                                  <a:latin typeface="Cambria Math" panose="02040503050406030204" pitchFamily="18" charset="0"/>
                                  <a:ea typeface="Cambria Math" panose="02040503050406030204" pitchFamily="18" charset="0"/>
                                  <a:cs typeface="Arial" charset="0"/>
                                </a:rPr>
                                <m:t>10</m:t>
                              </m:r>
                            </m:e>
                            <m:sup>
                              <m:r>
                                <a:rPr lang="en-GB" altLang="en-US" i="1">
                                  <a:latin typeface="Cambria Math" panose="02040503050406030204" pitchFamily="18" charset="0"/>
                                  <a:ea typeface="Cambria Math" panose="02040503050406030204" pitchFamily="18" charset="0"/>
                                  <a:cs typeface="Arial" charset="0"/>
                                </a:rPr>
                                <m:t>−6</m:t>
                              </m:r>
                            </m:sup>
                          </m:sSup>
                        </m:den>
                      </m:f>
                    </m:oMath>
                  </m:oMathPara>
                </a14:m>
                <a:endParaRPr lang="en-GB" dirty="0"/>
              </a:p>
              <a:p>
                <a:pPr marL="0" indent="0">
                  <a:spcAft>
                    <a:spcPts val="600"/>
                  </a:spcAft>
                  <a:buNone/>
                </a:pPr>
                <a14:m>
                  <m:oMathPara xmlns:m="http://schemas.openxmlformats.org/officeDocument/2006/math">
                    <m:oMathParaPr>
                      <m:jc m:val="centerGroup"/>
                    </m:oMathParaPr>
                    <m:oMath xmlns:m="http://schemas.openxmlformats.org/officeDocument/2006/math">
                      <m:f>
                        <m:fPr>
                          <m:ctrlPr>
                            <a:rPr lang="en-GB" i="1">
                              <a:latin typeface="Cambria Math" panose="02040503050406030204" pitchFamily="18" charset="0"/>
                            </a:rPr>
                          </m:ctrlPr>
                        </m:fPr>
                        <m:num>
                          <m:r>
                            <a:rPr lang="en-GB" i="1">
                              <a:latin typeface="Cambria Math"/>
                            </a:rPr>
                            <m:t>1</m:t>
                          </m:r>
                        </m:num>
                        <m:den>
                          <m:sSub>
                            <m:sSubPr>
                              <m:ctrlPr>
                                <a:rPr lang="en-GB" i="1">
                                  <a:latin typeface="Cambria Math" panose="02040503050406030204" pitchFamily="18" charset="0"/>
                                </a:rPr>
                              </m:ctrlPr>
                            </m:sSubPr>
                            <m:e>
                              <m:r>
                                <a:rPr lang="en-GB" b="0" i="1" smtClean="0">
                                  <a:latin typeface="Cambria Math" panose="02040503050406030204" pitchFamily="18" charset="0"/>
                                </a:rPr>
                                <m:t>𝐶</m:t>
                              </m:r>
                            </m:e>
                            <m:sub>
                              <m:r>
                                <a:rPr lang="en-GB" i="1">
                                  <a:latin typeface="Cambria Math"/>
                                </a:rPr>
                                <m:t>𝑇</m:t>
                              </m:r>
                            </m:sub>
                          </m:sSub>
                        </m:den>
                      </m:f>
                      <m:r>
                        <a:rPr lang="en-GB" i="1">
                          <a:latin typeface="Cambria Math"/>
                        </a:rPr>
                        <m:t>=</m:t>
                      </m:r>
                      <m:r>
                        <a:rPr lang="en-GB" b="0" i="1" smtClean="0">
                          <a:latin typeface="Cambria Math" panose="02040503050406030204" pitchFamily="18" charset="0"/>
                        </a:rPr>
                        <m:t>1300000</m:t>
                      </m:r>
                    </m:oMath>
                  </m:oMathPara>
                </a14:m>
                <a:endParaRPr lang="en-GB" dirty="0" smtClean="0"/>
              </a:p>
              <a:p>
                <a:pPr marL="0" indent="0">
                  <a:spcAft>
                    <a:spcPts val="600"/>
                  </a:spcAft>
                  <a:buNone/>
                </a:pPr>
                <a14:m>
                  <m:oMathPara xmlns:m="http://schemas.openxmlformats.org/officeDocument/2006/math">
                    <m:oMathParaPr>
                      <m:jc m:val="centerGroup"/>
                    </m:oMathParaPr>
                    <m:oMath xmlns:m="http://schemas.openxmlformats.org/officeDocument/2006/math">
                      <m:sSub>
                        <m:sSubPr>
                          <m:ctrlPr>
                            <a:rPr lang="en-GB" i="1">
                              <a:latin typeface="Cambria Math" panose="02040503050406030204" pitchFamily="18" charset="0"/>
                            </a:rPr>
                          </m:ctrlPr>
                        </m:sSubPr>
                        <m:e>
                          <m:r>
                            <a:rPr lang="en-GB" i="1">
                              <a:latin typeface="Cambria Math" panose="02040503050406030204" pitchFamily="18" charset="0"/>
                            </a:rPr>
                            <m:t>𝐶</m:t>
                          </m:r>
                        </m:e>
                        <m:sub>
                          <m:r>
                            <a:rPr lang="en-GB" i="1">
                              <a:latin typeface="Cambria Math"/>
                            </a:rPr>
                            <m:t>𝑇</m:t>
                          </m:r>
                        </m:sub>
                      </m:sSub>
                      <m:r>
                        <a:rPr lang="en-GB" b="0" i="1" smtClean="0">
                          <a:latin typeface="Cambria Math" panose="02040503050406030204" pitchFamily="18" charset="0"/>
                        </a:rPr>
                        <m:t>=</m:t>
                      </m:r>
                      <m:f>
                        <m:fPr>
                          <m:ctrlPr>
                            <a:rPr lang="en-GB" i="1">
                              <a:latin typeface="Cambria Math" panose="02040503050406030204" pitchFamily="18" charset="0"/>
                            </a:rPr>
                          </m:ctrlPr>
                        </m:fPr>
                        <m:num>
                          <m:r>
                            <a:rPr lang="en-GB" i="1">
                              <a:latin typeface="Cambria Math"/>
                            </a:rPr>
                            <m:t>1</m:t>
                          </m:r>
                        </m:num>
                        <m:den>
                          <m:r>
                            <a:rPr lang="en-GB" i="1">
                              <a:latin typeface="Cambria Math" panose="02040503050406030204" pitchFamily="18" charset="0"/>
                            </a:rPr>
                            <m:t>1300000</m:t>
                          </m:r>
                        </m:den>
                      </m:f>
                      <m:r>
                        <a:rPr lang="en-GB" b="0" i="1" smtClean="0">
                          <a:latin typeface="Cambria Math" panose="02040503050406030204" pitchFamily="18" charset="0"/>
                        </a:rPr>
                        <m:t>=769.23</m:t>
                      </m:r>
                      <m:r>
                        <a:rPr lang="en-GB" b="0" i="1" smtClean="0">
                          <a:latin typeface="Cambria Math" panose="02040503050406030204" pitchFamily="18" charset="0"/>
                          <a:ea typeface="Cambria Math" panose="02040503050406030204" pitchFamily="18" charset="0"/>
                        </a:rPr>
                        <m:t>×</m:t>
                      </m:r>
                      <m:sSup>
                        <m:sSupPr>
                          <m:ctrlPr>
                            <a:rPr lang="en-GB" b="0" i="1" smtClean="0">
                              <a:latin typeface="Cambria Math" panose="02040503050406030204" pitchFamily="18" charset="0"/>
                              <a:ea typeface="Cambria Math" panose="02040503050406030204" pitchFamily="18" charset="0"/>
                            </a:rPr>
                          </m:ctrlPr>
                        </m:sSupPr>
                        <m:e>
                          <m:r>
                            <a:rPr lang="en-GB" b="0" i="1" smtClean="0">
                              <a:latin typeface="Cambria Math" panose="02040503050406030204" pitchFamily="18" charset="0"/>
                              <a:ea typeface="Cambria Math" panose="02040503050406030204" pitchFamily="18" charset="0"/>
                            </a:rPr>
                            <m:t>10</m:t>
                          </m:r>
                        </m:e>
                        <m:sup>
                          <m:r>
                            <a:rPr lang="en-GB" b="0" i="1" smtClean="0">
                              <a:latin typeface="Cambria Math" panose="02040503050406030204" pitchFamily="18" charset="0"/>
                              <a:ea typeface="Cambria Math" panose="02040503050406030204" pitchFamily="18" charset="0"/>
                            </a:rPr>
                            <m:t>−9</m:t>
                          </m:r>
                        </m:sup>
                      </m:sSup>
                      <m:r>
                        <a:rPr lang="en-GB" b="0" i="1" smtClean="0">
                          <a:latin typeface="Cambria Math" panose="02040503050406030204" pitchFamily="18" charset="0"/>
                          <a:ea typeface="Cambria Math" panose="02040503050406030204" pitchFamily="18" charset="0"/>
                        </a:rPr>
                        <m:t> </m:t>
                      </m:r>
                      <m:r>
                        <m:rPr>
                          <m:sty m:val="p"/>
                        </m:rPr>
                        <a:rPr lang="en-GB" b="0" i="0" smtClean="0">
                          <a:latin typeface="Cambria Math" panose="02040503050406030204" pitchFamily="18" charset="0"/>
                          <a:ea typeface="Cambria Math" panose="02040503050406030204" pitchFamily="18" charset="0"/>
                        </a:rPr>
                        <m:t>F</m:t>
                      </m:r>
                    </m:oMath>
                  </m:oMathPara>
                </a14:m>
                <a:endParaRPr lang="en-GB" dirty="0" smtClean="0"/>
              </a:p>
              <a:p>
                <a:pPr marL="0" indent="0">
                  <a:spcAft>
                    <a:spcPts val="600"/>
                  </a:spcAft>
                  <a:buNone/>
                </a:pPr>
                <a14:m>
                  <m:oMathPara xmlns:m="http://schemas.openxmlformats.org/officeDocument/2006/math">
                    <m:oMathParaPr>
                      <m:jc m:val="centerGroup"/>
                    </m:oMathParaPr>
                    <m:oMath xmlns:m="http://schemas.openxmlformats.org/officeDocument/2006/math">
                      <m:sSub>
                        <m:sSubPr>
                          <m:ctrlPr>
                            <a:rPr lang="en-GB" i="1">
                              <a:latin typeface="Cambria Math" panose="02040503050406030204" pitchFamily="18" charset="0"/>
                            </a:rPr>
                          </m:ctrlPr>
                        </m:sSubPr>
                        <m:e>
                          <m:r>
                            <a:rPr lang="en-GB" i="1">
                              <a:latin typeface="Cambria Math" panose="02040503050406030204" pitchFamily="18" charset="0"/>
                            </a:rPr>
                            <m:t>𝐶</m:t>
                          </m:r>
                        </m:e>
                        <m:sub>
                          <m:r>
                            <a:rPr lang="en-GB" i="1">
                              <a:latin typeface="Cambria Math"/>
                            </a:rPr>
                            <m:t>𝑇</m:t>
                          </m:r>
                        </m:sub>
                      </m:sSub>
                      <m:r>
                        <a:rPr lang="en-GB" i="1">
                          <a:latin typeface="Cambria Math" panose="02040503050406030204" pitchFamily="18" charset="0"/>
                        </a:rPr>
                        <m:t>=769.23</m:t>
                      </m:r>
                      <m:r>
                        <a:rPr lang="en-GB" b="0" i="1" smtClean="0">
                          <a:latin typeface="Cambria Math" panose="02040503050406030204" pitchFamily="18" charset="0"/>
                        </a:rPr>
                        <m:t> </m:t>
                      </m:r>
                      <m:r>
                        <m:rPr>
                          <m:sty m:val="p"/>
                        </m:rPr>
                        <a:rPr lang="en-GB" b="0" i="0" smtClean="0">
                          <a:latin typeface="Cambria Math" panose="02040503050406030204" pitchFamily="18" charset="0"/>
                          <a:ea typeface="Cambria Math" panose="02040503050406030204" pitchFamily="18" charset="0"/>
                        </a:rPr>
                        <m:t>n</m:t>
                      </m:r>
                      <m:r>
                        <m:rPr>
                          <m:sty m:val="p"/>
                        </m:rPr>
                        <a:rPr lang="en-GB" i="0">
                          <a:latin typeface="Cambria Math" panose="02040503050406030204" pitchFamily="18" charset="0"/>
                          <a:ea typeface="Cambria Math" panose="02040503050406030204" pitchFamily="18" charset="0"/>
                        </a:rPr>
                        <m:t>F</m:t>
                      </m:r>
                    </m:oMath>
                  </m:oMathPara>
                </a14:m>
                <a:endParaRPr lang="en-GB" dirty="0"/>
              </a:p>
              <a:p>
                <a:pPr marL="0" indent="0">
                  <a:spcAft>
                    <a:spcPts val="600"/>
                  </a:spcAft>
                  <a:buNone/>
                </a:pPr>
                <a:endParaRPr lang="en-GB" dirty="0" smtClean="0"/>
              </a:p>
              <a:p>
                <a:pPr marL="0" indent="0">
                  <a:spcAft>
                    <a:spcPts val="600"/>
                  </a:spcAft>
                  <a:buNone/>
                </a:pPr>
                <a:endParaRPr lang="en-GB" dirty="0"/>
              </a:p>
              <a:p>
                <a:pPr marL="0" indent="0">
                  <a:spcAft>
                    <a:spcPts val="600"/>
                  </a:spcAft>
                  <a:buNone/>
                </a:pPr>
                <a:endParaRPr lang="en-GB"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457200" y="1600201"/>
                <a:ext cx="6347048" cy="3773015"/>
              </a:xfrm>
              <a:blipFill>
                <a:blip r:embed="rId2"/>
                <a:stretch>
                  <a:fillRect l="-865" t="-2427"/>
                </a:stretch>
              </a:blipFill>
            </p:spPr>
            <p:txBody>
              <a:bodyPr/>
              <a:lstStyle/>
              <a:p>
                <a:r>
                  <a:rPr lang="en-GB">
                    <a:noFill/>
                  </a:rPr>
                  <a:t> </a:t>
                </a:r>
              </a:p>
            </p:txBody>
          </p:sp>
        </mc:Fallback>
      </mc:AlternateContent>
      <p:pic>
        <p:nvPicPr>
          <p:cNvPr id="5" name="Picture 4"/>
          <p:cNvPicPr>
            <a:picLocks noChangeAspect="1"/>
          </p:cNvPicPr>
          <p:nvPr/>
        </p:nvPicPr>
        <p:blipFill>
          <a:blip r:embed="rId3"/>
          <a:stretch>
            <a:fillRect/>
          </a:stretch>
        </p:blipFill>
        <p:spPr>
          <a:xfrm>
            <a:off x="7308304" y="1413100"/>
            <a:ext cx="1224136" cy="3654448"/>
          </a:xfrm>
          <a:prstGeom prst="rect">
            <a:avLst/>
          </a:prstGeom>
        </p:spPr>
      </p:pic>
    </p:spTree>
    <p:extLst>
      <p:ext uri="{BB962C8B-B14F-4D97-AF65-F5344CB8AC3E}">
        <p14:creationId xmlns:p14="http://schemas.microsoft.com/office/powerpoint/2010/main" val="3436297732"/>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570E44-3FF3-4707-AD4C-ECCCACAE6949}"/>
              </a:ext>
            </a:extLst>
          </p:cNvPr>
          <p:cNvSpPr>
            <a:spLocks noGrp="1"/>
          </p:cNvSpPr>
          <p:nvPr>
            <p:ph type="title"/>
          </p:nvPr>
        </p:nvSpPr>
        <p:spPr/>
        <p:txBody>
          <a:bodyPr/>
          <a:lstStyle/>
          <a:p>
            <a:r>
              <a:rPr lang="en-GB" dirty="0"/>
              <a:t>Capacitors in Parallel</a:t>
            </a:r>
          </a:p>
        </p:txBody>
      </p:sp>
      <p:sp>
        <p:nvSpPr>
          <p:cNvPr id="3" name="Content Placeholder 2">
            <a:extLst>
              <a:ext uri="{FF2B5EF4-FFF2-40B4-BE49-F238E27FC236}">
                <a16:creationId xmlns:a16="http://schemas.microsoft.com/office/drawing/2014/main" id="{1104BF7E-FD8D-46F1-A8CC-C3520F4BC021}"/>
              </a:ext>
            </a:extLst>
          </p:cNvPr>
          <p:cNvSpPr>
            <a:spLocks noGrp="1"/>
          </p:cNvSpPr>
          <p:nvPr>
            <p:ph idx="1"/>
          </p:nvPr>
        </p:nvSpPr>
        <p:spPr>
          <a:xfrm>
            <a:off x="457200" y="1600201"/>
            <a:ext cx="5122912" cy="3917032"/>
          </a:xfrm>
        </p:spPr>
        <p:txBody>
          <a:bodyPr/>
          <a:lstStyle/>
          <a:p>
            <a:r>
              <a:rPr lang="en-GB" dirty="0"/>
              <a:t>Capacitors can be connected in </a:t>
            </a:r>
            <a:r>
              <a:rPr lang="en-GB" dirty="0" smtClean="0"/>
              <a:t>parallel</a:t>
            </a:r>
            <a:endParaRPr lang="en-GB" dirty="0"/>
          </a:p>
          <a:p>
            <a:r>
              <a:rPr lang="en-GB" dirty="0"/>
              <a:t>This has the effect of increasing the </a:t>
            </a:r>
            <a:r>
              <a:rPr lang="en-GB" dirty="0" smtClean="0"/>
              <a:t>area of the </a:t>
            </a:r>
            <a:r>
              <a:rPr lang="en-GB" dirty="0"/>
              <a:t>plates</a:t>
            </a:r>
          </a:p>
          <a:p>
            <a:r>
              <a:rPr lang="en-GB" dirty="0"/>
              <a:t>The total capacitance will </a:t>
            </a:r>
            <a:r>
              <a:rPr lang="en-GB" dirty="0" smtClean="0"/>
              <a:t>increase</a:t>
            </a:r>
            <a:endParaRPr lang="en-GB" dirty="0"/>
          </a:p>
        </p:txBody>
      </p:sp>
      <p:pic>
        <p:nvPicPr>
          <p:cNvPr id="4" name="Picture 3"/>
          <p:cNvPicPr>
            <a:picLocks noChangeAspect="1"/>
          </p:cNvPicPr>
          <p:nvPr/>
        </p:nvPicPr>
        <p:blipFill>
          <a:blip r:embed="rId2"/>
          <a:stretch>
            <a:fillRect/>
          </a:stretch>
        </p:blipFill>
        <p:spPr>
          <a:xfrm>
            <a:off x="5436096" y="1484784"/>
            <a:ext cx="3111512" cy="2202286"/>
          </a:xfrm>
          <a:prstGeom prst="rect">
            <a:avLst/>
          </a:prstGeom>
        </p:spPr>
      </p:pic>
      <mc:AlternateContent xmlns:mc="http://schemas.openxmlformats.org/markup-compatibility/2006" xmlns:a14="http://schemas.microsoft.com/office/drawing/2010/main">
        <mc:Choice Requires="a14">
          <p:sp>
            <p:nvSpPr>
              <p:cNvPr id="5" name="TextBox 4"/>
              <p:cNvSpPr txBox="1"/>
              <p:nvPr/>
            </p:nvSpPr>
            <p:spPr>
              <a:xfrm>
                <a:off x="6588224" y="4149080"/>
                <a:ext cx="1415462" cy="809452"/>
              </a:xfrm>
              <a:prstGeom prst="rect">
                <a:avLst/>
              </a:prstGeom>
              <a:noFill/>
            </p:spPr>
            <p:txBody>
              <a:bodyPr wrap="square" lIns="0" tIns="0" rIns="0" bIns="0" rtlCol="0">
                <a:spAutoFit/>
              </a:bodyPr>
              <a:lstStyle/>
              <a:p>
                <a:pPr/>
                <a14:m>
                  <m:oMathPara xmlns:m="http://schemas.openxmlformats.org/officeDocument/2006/math">
                    <m:oMathParaPr>
                      <m:jc m:val="centerGroup"/>
                    </m:oMathParaPr>
                    <m:oMath xmlns:m="http://schemas.openxmlformats.org/officeDocument/2006/math">
                      <m:r>
                        <a:rPr lang="en-GB" sz="2800" b="0" i="1" smtClean="0">
                          <a:latin typeface="Cambria Math" panose="02040503050406030204" pitchFamily="18" charset="0"/>
                        </a:rPr>
                        <m:t>𝐶</m:t>
                      </m:r>
                      <m:r>
                        <a:rPr lang="en-GB" sz="2800" b="0" i="1" smtClean="0">
                          <a:latin typeface="Cambria Math" panose="02040503050406030204" pitchFamily="18" charset="0"/>
                        </a:rPr>
                        <m:t>=</m:t>
                      </m:r>
                      <m:f>
                        <m:fPr>
                          <m:ctrlPr>
                            <a:rPr lang="en-GB" sz="2800" b="0" i="1" smtClean="0">
                              <a:latin typeface="Cambria Math" panose="02040503050406030204" pitchFamily="18" charset="0"/>
                            </a:rPr>
                          </m:ctrlPr>
                        </m:fPr>
                        <m:num>
                          <m:r>
                            <a:rPr lang="en-GB" sz="2800" b="0" i="1" smtClean="0">
                              <a:latin typeface="Cambria Math" panose="02040503050406030204" pitchFamily="18" charset="0"/>
                              <a:ea typeface="Cambria Math" panose="02040503050406030204" pitchFamily="18" charset="0"/>
                            </a:rPr>
                            <m:t>𝜀</m:t>
                          </m:r>
                          <m:r>
                            <a:rPr lang="en-GB" sz="2800" b="0" i="1" smtClean="0">
                              <a:latin typeface="Cambria Math" panose="02040503050406030204" pitchFamily="18" charset="0"/>
                              <a:ea typeface="Cambria Math" panose="02040503050406030204" pitchFamily="18" charset="0"/>
                            </a:rPr>
                            <m:t>𝐴</m:t>
                          </m:r>
                        </m:num>
                        <m:den>
                          <m:r>
                            <a:rPr lang="en-GB" sz="2800" b="0" i="1" smtClean="0">
                              <a:latin typeface="Cambria Math" panose="02040503050406030204" pitchFamily="18" charset="0"/>
                            </a:rPr>
                            <m:t>𝑑</m:t>
                          </m:r>
                        </m:den>
                      </m:f>
                    </m:oMath>
                  </m:oMathPara>
                </a14:m>
                <a:endParaRPr lang="en-GB" sz="2800" dirty="0"/>
              </a:p>
            </p:txBody>
          </p:sp>
        </mc:Choice>
        <mc:Fallback xmlns="">
          <p:sp>
            <p:nvSpPr>
              <p:cNvPr id="5" name="TextBox 4"/>
              <p:cNvSpPr txBox="1">
                <a:spLocks noRot="1" noChangeAspect="1" noMove="1" noResize="1" noEditPoints="1" noAdjustHandles="1" noChangeArrowheads="1" noChangeShapeType="1" noTextEdit="1"/>
              </p:cNvSpPr>
              <p:nvPr/>
            </p:nvSpPr>
            <p:spPr>
              <a:xfrm>
                <a:off x="6588224" y="4149080"/>
                <a:ext cx="1415462" cy="809452"/>
              </a:xfrm>
              <a:prstGeom prst="rect">
                <a:avLst/>
              </a:prstGeom>
              <a:blipFill>
                <a:blip r:embed="rId3"/>
                <a:stretch>
                  <a:fillRect/>
                </a:stretch>
              </a:blipFill>
            </p:spPr>
            <p:txBody>
              <a:bodyPr/>
              <a:lstStyle/>
              <a:p>
                <a:r>
                  <a:rPr lang="en-GB">
                    <a:noFill/>
                  </a:rPr>
                  <a:t> </a:t>
                </a:r>
              </a:p>
            </p:txBody>
          </p:sp>
        </mc:Fallback>
      </mc:AlternateContent>
    </p:spTree>
    <p:extLst>
      <p:ext uri="{BB962C8B-B14F-4D97-AF65-F5344CB8AC3E}">
        <p14:creationId xmlns:p14="http://schemas.microsoft.com/office/powerpoint/2010/main" val="174627419"/>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Capacitors in Parallel</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457200" y="1600201"/>
                <a:ext cx="4978896" cy="3917032"/>
              </a:xfrm>
            </p:spPr>
            <p:txBody>
              <a:bodyPr>
                <a:normAutofit/>
              </a:bodyPr>
              <a:lstStyle/>
              <a:p>
                <a:r>
                  <a:rPr lang="en-US" altLang="en-US" dirty="0" smtClean="0">
                    <a:cs typeface="Arial" charset="0"/>
                  </a:rPr>
                  <a:t>Capacitors </a:t>
                </a:r>
                <a:r>
                  <a:rPr lang="en-US" altLang="en-US" dirty="0">
                    <a:cs typeface="Arial" charset="0"/>
                  </a:rPr>
                  <a:t>in </a:t>
                </a:r>
                <a:r>
                  <a:rPr lang="en-US" altLang="en-US" dirty="0" smtClean="0">
                    <a:cs typeface="Arial" charset="0"/>
                  </a:rPr>
                  <a:t>parallel can </a:t>
                </a:r>
                <a:r>
                  <a:rPr lang="en-US" altLang="en-US" dirty="0">
                    <a:cs typeface="Arial" charset="0"/>
                  </a:rPr>
                  <a:t>be represented by a single equivalent </a:t>
                </a:r>
                <a:r>
                  <a:rPr lang="en-US" altLang="en-US" dirty="0" smtClean="0">
                    <a:cs typeface="Arial" charset="0"/>
                  </a:rPr>
                  <a:t>capacitor. </a:t>
                </a:r>
                <a:endParaRPr lang="en-US" altLang="en-US" b="1" dirty="0">
                  <a:cs typeface="Arial" charset="0"/>
                </a:endParaRPr>
              </a:p>
              <a:p>
                <a:r>
                  <a:rPr lang="en-US" altLang="en-US" dirty="0">
                    <a:cs typeface="Arial" charset="0"/>
                  </a:rPr>
                  <a:t>Total </a:t>
                </a:r>
                <a:r>
                  <a:rPr lang="en-US" altLang="en-US" dirty="0" smtClean="0">
                    <a:cs typeface="Arial" charset="0"/>
                  </a:rPr>
                  <a:t>capacitance, </a:t>
                </a:r>
                <a:r>
                  <a:rPr lang="en-US" altLang="en-US" i="1" dirty="0" smtClean="0">
                    <a:cs typeface="Arial" charset="0"/>
                  </a:rPr>
                  <a:t>C</a:t>
                </a:r>
                <a:r>
                  <a:rPr lang="en-US" altLang="en-US" baseline="-25000" dirty="0" smtClean="0">
                    <a:cs typeface="Arial" charset="0"/>
                  </a:rPr>
                  <a:t>T</a:t>
                </a:r>
                <a:r>
                  <a:rPr lang="en-US" altLang="en-US" i="1" baseline="-25000" dirty="0" smtClean="0">
                    <a:cs typeface="Arial" charset="0"/>
                  </a:rPr>
                  <a:t> </a:t>
                </a:r>
                <a:r>
                  <a:rPr lang="en-US" altLang="en-US" dirty="0">
                    <a:cs typeface="Arial" charset="0"/>
                  </a:rPr>
                  <a:t>, is given by this equation</a:t>
                </a:r>
                <a:r>
                  <a:rPr lang="en-US" altLang="en-US" dirty="0" smtClean="0">
                    <a:cs typeface="Arial" charset="0"/>
                  </a:rPr>
                  <a:t>:</a:t>
                </a:r>
              </a:p>
              <a:p>
                <a:pPr marL="0" indent="0">
                  <a:buNone/>
                </a:pPr>
                <a14:m>
                  <m:oMathPara xmlns:m="http://schemas.openxmlformats.org/officeDocument/2006/math">
                    <m:oMathParaPr>
                      <m:jc m:val="centerGroup"/>
                    </m:oMathParaPr>
                    <m:oMath xmlns:m="http://schemas.openxmlformats.org/officeDocument/2006/math">
                      <m:sSub>
                        <m:sSubPr>
                          <m:ctrlPr>
                            <a:rPr lang="en-GB" i="1">
                              <a:latin typeface="Cambria Math" panose="02040503050406030204" pitchFamily="18" charset="0"/>
                            </a:rPr>
                          </m:ctrlPr>
                        </m:sSubPr>
                        <m:e>
                          <m:r>
                            <a:rPr lang="en-GB" i="1">
                              <a:latin typeface="Cambria Math" panose="02040503050406030204" pitchFamily="18" charset="0"/>
                            </a:rPr>
                            <m:t>𝐶</m:t>
                          </m:r>
                        </m:e>
                        <m:sub>
                          <m:r>
                            <a:rPr lang="en-GB" i="1">
                              <a:latin typeface="Cambria Math" panose="02040503050406030204" pitchFamily="18" charset="0"/>
                            </a:rPr>
                            <m:t>𝑇</m:t>
                          </m:r>
                        </m:sub>
                      </m:sSub>
                      <m:r>
                        <a:rPr lang="en-GB" i="1">
                          <a:latin typeface="Cambria Math" panose="02040503050406030204" pitchFamily="18" charset="0"/>
                        </a:rPr>
                        <m:t>=</m:t>
                      </m:r>
                      <m:sSub>
                        <m:sSubPr>
                          <m:ctrlPr>
                            <a:rPr lang="en-GB" i="1">
                              <a:latin typeface="Cambria Math" panose="02040503050406030204" pitchFamily="18" charset="0"/>
                            </a:rPr>
                          </m:ctrlPr>
                        </m:sSubPr>
                        <m:e>
                          <m:r>
                            <a:rPr lang="en-GB" i="1">
                              <a:latin typeface="Cambria Math" panose="02040503050406030204" pitchFamily="18" charset="0"/>
                            </a:rPr>
                            <m:t>𝐶</m:t>
                          </m:r>
                        </m:e>
                        <m:sub>
                          <m:r>
                            <a:rPr lang="en-GB" i="1">
                              <a:latin typeface="Cambria Math" panose="02040503050406030204" pitchFamily="18" charset="0"/>
                            </a:rPr>
                            <m:t>1</m:t>
                          </m:r>
                        </m:sub>
                      </m:sSub>
                      <m:r>
                        <a:rPr lang="en-GB" i="1">
                          <a:latin typeface="Cambria Math" panose="02040503050406030204" pitchFamily="18" charset="0"/>
                        </a:rPr>
                        <m:t>+</m:t>
                      </m:r>
                      <m:sSub>
                        <m:sSubPr>
                          <m:ctrlPr>
                            <a:rPr lang="en-GB" i="1">
                              <a:latin typeface="Cambria Math" panose="02040503050406030204" pitchFamily="18" charset="0"/>
                            </a:rPr>
                          </m:ctrlPr>
                        </m:sSubPr>
                        <m:e>
                          <m:r>
                            <a:rPr lang="en-GB" i="1">
                              <a:latin typeface="Cambria Math" panose="02040503050406030204" pitchFamily="18" charset="0"/>
                            </a:rPr>
                            <m:t>𝐶</m:t>
                          </m:r>
                        </m:e>
                        <m:sub>
                          <m:r>
                            <a:rPr lang="en-GB" i="1">
                              <a:latin typeface="Cambria Math" panose="02040503050406030204" pitchFamily="18" charset="0"/>
                            </a:rPr>
                            <m:t>2</m:t>
                          </m:r>
                        </m:sub>
                      </m:sSub>
                      <m:r>
                        <a:rPr lang="en-GB" i="1">
                          <a:latin typeface="Cambria Math" panose="02040503050406030204" pitchFamily="18" charset="0"/>
                        </a:rPr>
                        <m:t>+…+</m:t>
                      </m:r>
                      <m:sSub>
                        <m:sSubPr>
                          <m:ctrlPr>
                            <a:rPr lang="en-GB" i="1">
                              <a:latin typeface="Cambria Math" panose="02040503050406030204" pitchFamily="18" charset="0"/>
                            </a:rPr>
                          </m:ctrlPr>
                        </m:sSubPr>
                        <m:e>
                          <m:r>
                            <a:rPr lang="en-GB" i="1">
                              <a:latin typeface="Cambria Math" panose="02040503050406030204" pitchFamily="18" charset="0"/>
                            </a:rPr>
                            <m:t>𝐶</m:t>
                          </m:r>
                        </m:e>
                        <m:sub>
                          <m:r>
                            <a:rPr lang="en-GB" i="1">
                              <a:latin typeface="Cambria Math" panose="02040503050406030204" pitchFamily="18" charset="0"/>
                            </a:rPr>
                            <m:t>𝑛</m:t>
                          </m:r>
                        </m:sub>
                      </m:sSub>
                    </m:oMath>
                  </m:oMathPara>
                </a14:m>
                <a:endParaRPr lang="en-US" altLang="en-US" dirty="0" smtClean="0">
                  <a:cs typeface="Arial" charset="0"/>
                </a:endParaRP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457200" y="1600201"/>
                <a:ext cx="4978896" cy="3917032"/>
              </a:xfrm>
              <a:blipFill>
                <a:blip r:embed="rId2"/>
                <a:stretch>
                  <a:fillRect l="-2815" t="-2025" r="-4406"/>
                </a:stretch>
              </a:blipFill>
            </p:spPr>
            <p:txBody>
              <a:bodyPr/>
              <a:lstStyle/>
              <a:p>
                <a:r>
                  <a:rPr lang="en-GB">
                    <a:noFill/>
                  </a:rPr>
                  <a:t> </a:t>
                </a:r>
              </a:p>
            </p:txBody>
          </p:sp>
        </mc:Fallback>
      </mc:AlternateContent>
      <p:pic>
        <p:nvPicPr>
          <p:cNvPr id="5" name="Picture 4"/>
          <p:cNvPicPr>
            <a:picLocks noChangeAspect="1"/>
          </p:cNvPicPr>
          <p:nvPr/>
        </p:nvPicPr>
        <p:blipFill>
          <a:blip r:embed="rId3"/>
          <a:stretch>
            <a:fillRect/>
          </a:stretch>
        </p:blipFill>
        <p:spPr>
          <a:xfrm>
            <a:off x="5796136" y="1484784"/>
            <a:ext cx="3111512" cy="2202286"/>
          </a:xfrm>
          <a:prstGeom prst="rect">
            <a:avLst/>
          </a:prstGeom>
        </p:spPr>
      </p:pic>
    </p:spTree>
    <p:extLst>
      <p:ext uri="{BB962C8B-B14F-4D97-AF65-F5344CB8AC3E}">
        <p14:creationId xmlns:p14="http://schemas.microsoft.com/office/powerpoint/2010/main" val="3657309096"/>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6012160" y="1971748"/>
            <a:ext cx="3048723" cy="3401468"/>
          </a:xfrm>
          <a:prstGeom prst="rect">
            <a:avLst/>
          </a:prstGeom>
        </p:spPr>
      </p:pic>
      <p:sp>
        <p:nvSpPr>
          <p:cNvPr id="2" name="Title 1"/>
          <p:cNvSpPr>
            <a:spLocks noGrp="1"/>
          </p:cNvSpPr>
          <p:nvPr>
            <p:ph type="title"/>
          </p:nvPr>
        </p:nvSpPr>
        <p:spPr/>
        <p:txBody>
          <a:bodyPr/>
          <a:lstStyle/>
          <a:p>
            <a:r>
              <a:rPr lang="en-GB" dirty="0"/>
              <a:t>Capacitors in </a:t>
            </a:r>
            <a:r>
              <a:rPr lang="en-GB" dirty="0" smtClean="0"/>
              <a:t>Parallel</a:t>
            </a:r>
            <a:endParaRPr lang="en-GB"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457200" y="1600201"/>
                <a:ext cx="6131024" cy="3773015"/>
              </a:xfrm>
            </p:spPr>
            <p:txBody>
              <a:bodyPr>
                <a:normAutofit fontScale="92500" lnSpcReduction="20000"/>
              </a:bodyPr>
              <a:lstStyle/>
              <a:p>
                <a:r>
                  <a:rPr lang="en-GB" sz="2400" dirty="0" smtClean="0"/>
                  <a:t>Example showing how to find the total capacitance:</a:t>
                </a:r>
              </a:p>
              <a:p>
                <a:endParaRPr lang="en-GB" sz="2400" dirty="0"/>
              </a:p>
              <a:p>
                <a:pPr marL="0" indent="0">
                  <a:spcBef>
                    <a:spcPts val="0"/>
                  </a:spcBef>
                  <a:spcAft>
                    <a:spcPts val="600"/>
                  </a:spcAft>
                  <a:buNone/>
                </a:pPr>
                <a14:m>
                  <m:oMathPara xmlns:m="http://schemas.openxmlformats.org/officeDocument/2006/math">
                    <m:oMathParaPr>
                      <m:jc m:val="centerGroup"/>
                    </m:oMathParaPr>
                    <m:oMath xmlns:m="http://schemas.openxmlformats.org/officeDocument/2006/math">
                      <m:sSub>
                        <m:sSubPr>
                          <m:ctrlPr>
                            <a:rPr lang="en-GB" sz="2400" i="1">
                              <a:latin typeface="Cambria Math" panose="02040503050406030204" pitchFamily="18" charset="0"/>
                            </a:rPr>
                          </m:ctrlPr>
                        </m:sSubPr>
                        <m:e>
                          <m:r>
                            <a:rPr lang="en-GB" sz="2400" i="1">
                              <a:latin typeface="Cambria Math" panose="02040503050406030204" pitchFamily="18" charset="0"/>
                            </a:rPr>
                            <m:t>𝐶</m:t>
                          </m:r>
                        </m:e>
                        <m:sub>
                          <m:r>
                            <a:rPr lang="en-GB" sz="2400" i="1">
                              <a:latin typeface="Cambria Math" panose="02040503050406030204" pitchFamily="18" charset="0"/>
                            </a:rPr>
                            <m:t>𝑇</m:t>
                          </m:r>
                        </m:sub>
                      </m:sSub>
                      <m:r>
                        <a:rPr lang="en-GB" sz="2400" i="1">
                          <a:latin typeface="Cambria Math" panose="02040503050406030204" pitchFamily="18" charset="0"/>
                        </a:rPr>
                        <m:t>=</m:t>
                      </m:r>
                      <m:sSub>
                        <m:sSubPr>
                          <m:ctrlPr>
                            <a:rPr lang="en-GB" sz="2400" i="1">
                              <a:latin typeface="Cambria Math" panose="02040503050406030204" pitchFamily="18" charset="0"/>
                            </a:rPr>
                          </m:ctrlPr>
                        </m:sSubPr>
                        <m:e>
                          <m:r>
                            <a:rPr lang="en-GB" sz="2400" i="1">
                              <a:latin typeface="Cambria Math" panose="02040503050406030204" pitchFamily="18" charset="0"/>
                            </a:rPr>
                            <m:t>𝐶</m:t>
                          </m:r>
                        </m:e>
                        <m:sub>
                          <m:r>
                            <a:rPr lang="en-GB" sz="2400" i="1">
                              <a:latin typeface="Cambria Math" panose="02040503050406030204" pitchFamily="18" charset="0"/>
                            </a:rPr>
                            <m:t>1</m:t>
                          </m:r>
                        </m:sub>
                      </m:sSub>
                      <m:r>
                        <a:rPr lang="en-GB" sz="2400" i="1">
                          <a:latin typeface="Cambria Math" panose="02040503050406030204" pitchFamily="18" charset="0"/>
                        </a:rPr>
                        <m:t>+</m:t>
                      </m:r>
                      <m:sSub>
                        <m:sSubPr>
                          <m:ctrlPr>
                            <a:rPr lang="en-GB" sz="2400" i="1">
                              <a:latin typeface="Cambria Math" panose="02040503050406030204" pitchFamily="18" charset="0"/>
                            </a:rPr>
                          </m:ctrlPr>
                        </m:sSubPr>
                        <m:e>
                          <m:r>
                            <a:rPr lang="en-GB" sz="2400" i="1">
                              <a:latin typeface="Cambria Math" panose="02040503050406030204" pitchFamily="18" charset="0"/>
                            </a:rPr>
                            <m:t>𝐶</m:t>
                          </m:r>
                        </m:e>
                        <m:sub>
                          <m:r>
                            <a:rPr lang="en-GB" sz="2400" i="1">
                              <a:latin typeface="Cambria Math" panose="02040503050406030204" pitchFamily="18" charset="0"/>
                            </a:rPr>
                            <m:t>2</m:t>
                          </m:r>
                        </m:sub>
                      </m:sSub>
                      <m:r>
                        <a:rPr lang="en-GB" sz="2400" i="1">
                          <a:latin typeface="Cambria Math" panose="02040503050406030204" pitchFamily="18" charset="0"/>
                        </a:rPr>
                        <m:t>+…+</m:t>
                      </m:r>
                      <m:sSub>
                        <m:sSubPr>
                          <m:ctrlPr>
                            <a:rPr lang="en-GB" sz="2400" i="1">
                              <a:latin typeface="Cambria Math" panose="02040503050406030204" pitchFamily="18" charset="0"/>
                            </a:rPr>
                          </m:ctrlPr>
                        </m:sSubPr>
                        <m:e>
                          <m:r>
                            <a:rPr lang="en-GB" sz="2400" i="1">
                              <a:latin typeface="Cambria Math" panose="02040503050406030204" pitchFamily="18" charset="0"/>
                            </a:rPr>
                            <m:t>𝐶</m:t>
                          </m:r>
                        </m:e>
                        <m:sub>
                          <m:r>
                            <a:rPr lang="en-GB" sz="2400" i="1">
                              <a:latin typeface="Cambria Math" panose="02040503050406030204" pitchFamily="18" charset="0"/>
                            </a:rPr>
                            <m:t>𝑛</m:t>
                          </m:r>
                        </m:sub>
                      </m:sSub>
                    </m:oMath>
                  </m:oMathPara>
                </a14:m>
                <a:endParaRPr lang="en-GB" sz="2400" i="1" dirty="0" smtClean="0">
                  <a:latin typeface="Cambria Math" panose="02040503050406030204" pitchFamily="18" charset="0"/>
                </a:endParaRPr>
              </a:p>
              <a:p>
                <a:pPr marL="0" indent="0">
                  <a:spcBef>
                    <a:spcPts val="0"/>
                  </a:spcBef>
                  <a:spcAft>
                    <a:spcPts val="600"/>
                  </a:spcAft>
                  <a:buNone/>
                </a:pPr>
                <a:endParaRPr lang="en-GB" sz="2400" i="1" dirty="0" smtClean="0">
                  <a:latin typeface="Cambria Math" panose="02040503050406030204" pitchFamily="18" charset="0"/>
                </a:endParaRPr>
              </a:p>
              <a:p>
                <a:pPr marL="0" indent="0">
                  <a:spcBef>
                    <a:spcPts val="0"/>
                  </a:spcBef>
                  <a:spcAft>
                    <a:spcPts val="600"/>
                  </a:spcAft>
                  <a:buNone/>
                </a:pPr>
                <a14:m>
                  <m:oMathPara xmlns:m="http://schemas.openxmlformats.org/officeDocument/2006/math">
                    <m:oMathParaPr>
                      <m:jc m:val="centerGroup"/>
                    </m:oMathParaPr>
                    <m:oMath xmlns:m="http://schemas.openxmlformats.org/officeDocument/2006/math">
                      <m:sSub>
                        <m:sSubPr>
                          <m:ctrlPr>
                            <a:rPr lang="en-US" altLang="en-US" sz="2400" i="1">
                              <a:latin typeface="Cambria Math" panose="02040503050406030204" pitchFamily="18" charset="0"/>
                              <a:cs typeface="Arial" charset="0"/>
                            </a:rPr>
                          </m:ctrlPr>
                        </m:sSubPr>
                        <m:e>
                          <m:r>
                            <a:rPr lang="en-GB" altLang="en-US" sz="2400" i="1">
                              <a:latin typeface="Cambria Math" panose="02040503050406030204" pitchFamily="18" charset="0"/>
                              <a:cs typeface="Arial" charset="0"/>
                            </a:rPr>
                            <m:t>𝐶</m:t>
                          </m:r>
                        </m:e>
                        <m:sub>
                          <m:r>
                            <a:rPr lang="en-GB" altLang="en-US" sz="2400" i="1">
                              <a:latin typeface="Cambria Math"/>
                              <a:cs typeface="Arial" charset="0"/>
                            </a:rPr>
                            <m:t>𝑇</m:t>
                          </m:r>
                        </m:sub>
                      </m:sSub>
                      <m:r>
                        <a:rPr lang="en-GB" altLang="en-US" sz="2400" i="1">
                          <a:latin typeface="Cambria Math"/>
                          <a:cs typeface="Arial" charset="0"/>
                        </a:rPr>
                        <m:t>=</m:t>
                      </m:r>
                      <m:r>
                        <a:rPr lang="en-GB" altLang="en-US" sz="2400" i="1">
                          <a:latin typeface="Cambria Math" panose="02040503050406030204" pitchFamily="18" charset="0"/>
                          <a:cs typeface="Arial" charset="0"/>
                        </a:rPr>
                        <m:t>1</m:t>
                      </m:r>
                      <m:r>
                        <a:rPr lang="en-GB" altLang="en-US" sz="2400" i="1">
                          <a:latin typeface="Cambria Math" panose="02040503050406030204" pitchFamily="18" charset="0"/>
                          <a:ea typeface="Cambria Math" panose="02040503050406030204" pitchFamily="18" charset="0"/>
                          <a:cs typeface="Arial" charset="0"/>
                        </a:rPr>
                        <m:t>×</m:t>
                      </m:r>
                      <m:sSup>
                        <m:sSupPr>
                          <m:ctrlPr>
                            <a:rPr lang="en-GB" altLang="en-US" sz="2400" i="1">
                              <a:latin typeface="Cambria Math" panose="02040503050406030204" pitchFamily="18" charset="0"/>
                              <a:ea typeface="Cambria Math" panose="02040503050406030204" pitchFamily="18" charset="0"/>
                              <a:cs typeface="Arial" charset="0"/>
                            </a:rPr>
                          </m:ctrlPr>
                        </m:sSupPr>
                        <m:e>
                          <m:r>
                            <a:rPr lang="en-GB" altLang="en-US" sz="2400" i="1">
                              <a:latin typeface="Cambria Math" panose="02040503050406030204" pitchFamily="18" charset="0"/>
                              <a:ea typeface="Cambria Math" panose="02040503050406030204" pitchFamily="18" charset="0"/>
                              <a:cs typeface="Arial" charset="0"/>
                            </a:rPr>
                            <m:t>10</m:t>
                          </m:r>
                        </m:e>
                        <m:sup>
                          <m:r>
                            <a:rPr lang="en-GB" altLang="en-US" sz="2400" i="1">
                              <a:latin typeface="Cambria Math" panose="02040503050406030204" pitchFamily="18" charset="0"/>
                              <a:ea typeface="Cambria Math" panose="02040503050406030204" pitchFamily="18" charset="0"/>
                              <a:cs typeface="Arial" charset="0"/>
                            </a:rPr>
                            <m:t>−6</m:t>
                          </m:r>
                        </m:sup>
                      </m:sSup>
                      <m:r>
                        <a:rPr lang="en-GB" altLang="en-US" sz="2400" i="1">
                          <a:latin typeface="Cambria Math"/>
                          <a:cs typeface="Arial" charset="0"/>
                        </a:rPr>
                        <m:t>+</m:t>
                      </m:r>
                      <m:r>
                        <a:rPr lang="en-GB" altLang="en-US" sz="2400" i="1">
                          <a:latin typeface="Cambria Math" panose="02040503050406030204" pitchFamily="18" charset="0"/>
                          <a:cs typeface="Arial" charset="0"/>
                        </a:rPr>
                        <m:t>5</m:t>
                      </m:r>
                      <m:r>
                        <a:rPr lang="en-GB" altLang="en-US" sz="2400" i="1">
                          <a:latin typeface="Cambria Math" panose="02040503050406030204" pitchFamily="18" charset="0"/>
                          <a:ea typeface="Cambria Math" panose="02040503050406030204" pitchFamily="18" charset="0"/>
                          <a:cs typeface="Arial" charset="0"/>
                        </a:rPr>
                        <m:t>×</m:t>
                      </m:r>
                      <m:sSup>
                        <m:sSupPr>
                          <m:ctrlPr>
                            <a:rPr lang="en-GB" altLang="en-US" sz="2400" i="1">
                              <a:latin typeface="Cambria Math" panose="02040503050406030204" pitchFamily="18" charset="0"/>
                              <a:ea typeface="Cambria Math" panose="02040503050406030204" pitchFamily="18" charset="0"/>
                              <a:cs typeface="Arial" charset="0"/>
                            </a:rPr>
                          </m:ctrlPr>
                        </m:sSupPr>
                        <m:e>
                          <m:r>
                            <a:rPr lang="en-GB" altLang="en-US" sz="2400" i="1">
                              <a:latin typeface="Cambria Math" panose="02040503050406030204" pitchFamily="18" charset="0"/>
                              <a:ea typeface="Cambria Math" panose="02040503050406030204" pitchFamily="18" charset="0"/>
                              <a:cs typeface="Arial" charset="0"/>
                            </a:rPr>
                            <m:t>10</m:t>
                          </m:r>
                        </m:e>
                        <m:sup>
                          <m:r>
                            <a:rPr lang="en-GB" altLang="en-US" sz="2400" i="1">
                              <a:latin typeface="Cambria Math" panose="02040503050406030204" pitchFamily="18" charset="0"/>
                              <a:ea typeface="Cambria Math" panose="02040503050406030204" pitchFamily="18" charset="0"/>
                              <a:cs typeface="Arial" charset="0"/>
                            </a:rPr>
                            <m:t>−6</m:t>
                          </m:r>
                        </m:sup>
                      </m:sSup>
                      <m:r>
                        <a:rPr lang="en-GB" altLang="en-US" sz="2400" i="1">
                          <a:latin typeface="Cambria Math"/>
                          <a:cs typeface="Arial" charset="0"/>
                        </a:rPr>
                        <m:t>+</m:t>
                      </m:r>
                      <m:r>
                        <a:rPr lang="en-GB" altLang="en-US" sz="2400" i="1">
                          <a:latin typeface="Cambria Math" panose="02040503050406030204" pitchFamily="18" charset="0"/>
                          <a:cs typeface="Arial" charset="0"/>
                        </a:rPr>
                        <m:t>10</m:t>
                      </m:r>
                      <m:r>
                        <a:rPr lang="en-GB" altLang="en-US" sz="2400" i="1">
                          <a:latin typeface="Cambria Math" panose="02040503050406030204" pitchFamily="18" charset="0"/>
                          <a:ea typeface="Cambria Math" panose="02040503050406030204" pitchFamily="18" charset="0"/>
                          <a:cs typeface="Arial" charset="0"/>
                        </a:rPr>
                        <m:t>×</m:t>
                      </m:r>
                      <m:sSup>
                        <m:sSupPr>
                          <m:ctrlPr>
                            <a:rPr lang="en-GB" altLang="en-US" sz="2400" i="1">
                              <a:latin typeface="Cambria Math" panose="02040503050406030204" pitchFamily="18" charset="0"/>
                              <a:ea typeface="Cambria Math" panose="02040503050406030204" pitchFamily="18" charset="0"/>
                              <a:cs typeface="Arial" charset="0"/>
                            </a:rPr>
                          </m:ctrlPr>
                        </m:sSupPr>
                        <m:e>
                          <m:r>
                            <a:rPr lang="en-GB" altLang="en-US" sz="2400" i="1">
                              <a:latin typeface="Cambria Math" panose="02040503050406030204" pitchFamily="18" charset="0"/>
                              <a:ea typeface="Cambria Math" panose="02040503050406030204" pitchFamily="18" charset="0"/>
                              <a:cs typeface="Arial" charset="0"/>
                            </a:rPr>
                            <m:t>10</m:t>
                          </m:r>
                        </m:e>
                        <m:sup>
                          <m:r>
                            <a:rPr lang="en-GB" altLang="en-US" sz="2400" i="1">
                              <a:latin typeface="Cambria Math" panose="02040503050406030204" pitchFamily="18" charset="0"/>
                              <a:ea typeface="Cambria Math" panose="02040503050406030204" pitchFamily="18" charset="0"/>
                              <a:cs typeface="Arial" charset="0"/>
                            </a:rPr>
                            <m:t>−6</m:t>
                          </m:r>
                        </m:sup>
                      </m:sSup>
                    </m:oMath>
                  </m:oMathPara>
                </a14:m>
                <a:endParaRPr lang="en-GB" altLang="en-US" sz="2400" i="1" dirty="0" smtClean="0">
                  <a:latin typeface="Cambria Math" panose="02040503050406030204" pitchFamily="18" charset="0"/>
                  <a:ea typeface="Cambria Math" panose="02040503050406030204" pitchFamily="18" charset="0"/>
                  <a:cs typeface="Arial" charset="0"/>
                </a:endParaRPr>
              </a:p>
              <a:p>
                <a:pPr marL="0" indent="0">
                  <a:spcBef>
                    <a:spcPts val="0"/>
                  </a:spcBef>
                  <a:spcAft>
                    <a:spcPts val="600"/>
                  </a:spcAft>
                  <a:buNone/>
                </a:pPr>
                <a:endParaRPr lang="en-GB" altLang="en-US" sz="2400" i="1" dirty="0" smtClean="0">
                  <a:latin typeface="Cambria Math" panose="02040503050406030204" pitchFamily="18" charset="0"/>
                  <a:ea typeface="Cambria Math" panose="02040503050406030204" pitchFamily="18" charset="0"/>
                  <a:cs typeface="Arial" charset="0"/>
                </a:endParaRPr>
              </a:p>
              <a:p>
                <a:pPr marL="0" indent="0">
                  <a:spcBef>
                    <a:spcPts val="0"/>
                  </a:spcBef>
                  <a:spcAft>
                    <a:spcPts val="600"/>
                  </a:spcAft>
                  <a:buNone/>
                </a:pPr>
                <a14:m>
                  <m:oMathPara xmlns:m="http://schemas.openxmlformats.org/officeDocument/2006/math">
                    <m:oMathParaPr>
                      <m:jc m:val="centerGroup"/>
                    </m:oMathParaPr>
                    <m:oMath xmlns:m="http://schemas.openxmlformats.org/officeDocument/2006/math">
                      <m:sSub>
                        <m:sSubPr>
                          <m:ctrlPr>
                            <a:rPr lang="en-GB" sz="2400" i="1">
                              <a:latin typeface="Cambria Math" panose="02040503050406030204" pitchFamily="18" charset="0"/>
                            </a:rPr>
                          </m:ctrlPr>
                        </m:sSubPr>
                        <m:e>
                          <m:r>
                            <a:rPr lang="en-GB" sz="2400" i="1">
                              <a:latin typeface="Cambria Math" panose="02040503050406030204" pitchFamily="18" charset="0"/>
                            </a:rPr>
                            <m:t>𝐶</m:t>
                          </m:r>
                        </m:e>
                        <m:sub>
                          <m:r>
                            <a:rPr lang="en-GB" sz="2400" i="1">
                              <a:latin typeface="Cambria Math"/>
                            </a:rPr>
                            <m:t>𝑇</m:t>
                          </m:r>
                        </m:sub>
                      </m:sSub>
                      <m:r>
                        <a:rPr lang="en-GB" sz="2400" b="0" i="1" smtClean="0">
                          <a:latin typeface="Cambria Math" panose="02040503050406030204" pitchFamily="18" charset="0"/>
                        </a:rPr>
                        <m:t>=16</m:t>
                      </m:r>
                      <m:r>
                        <a:rPr lang="en-GB" sz="2400" b="0" i="1" smtClean="0">
                          <a:latin typeface="Cambria Math" panose="02040503050406030204" pitchFamily="18" charset="0"/>
                          <a:ea typeface="Cambria Math" panose="02040503050406030204" pitchFamily="18" charset="0"/>
                        </a:rPr>
                        <m:t>×</m:t>
                      </m:r>
                      <m:sSup>
                        <m:sSupPr>
                          <m:ctrlPr>
                            <a:rPr lang="en-GB" sz="2400" b="0" i="1" smtClean="0">
                              <a:latin typeface="Cambria Math" panose="02040503050406030204" pitchFamily="18" charset="0"/>
                              <a:ea typeface="Cambria Math" panose="02040503050406030204" pitchFamily="18" charset="0"/>
                            </a:rPr>
                          </m:ctrlPr>
                        </m:sSupPr>
                        <m:e>
                          <m:r>
                            <a:rPr lang="en-GB" sz="2400" b="0" i="1" smtClean="0">
                              <a:latin typeface="Cambria Math" panose="02040503050406030204" pitchFamily="18" charset="0"/>
                              <a:ea typeface="Cambria Math" panose="02040503050406030204" pitchFamily="18" charset="0"/>
                            </a:rPr>
                            <m:t>10</m:t>
                          </m:r>
                        </m:e>
                        <m:sup>
                          <m:r>
                            <a:rPr lang="en-GB" sz="2400" b="0" i="1" smtClean="0">
                              <a:latin typeface="Cambria Math" panose="02040503050406030204" pitchFamily="18" charset="0"/>
                              <a:ea typeface="Cambria Math" panose="02040503050406030204" pitchFamily="18" charset="0"/>
                            </a:rPr>
                            <m:t>−6</m:t>
                          </m:r>
                        </m:sup>
                      </m:sSup>
                      <m:r>
                        <a:rPr lang="en-GB" sz="2400" b="0" i="1" smtClean="0">
                          <a:latin typeface="Cambria Math" panose="02040503050406030204" pitchFamily="18" charset="0"/>
                          <a:ea typeface="Cambria Math" panose="02040503050406030204" pitchFamily="18" charset="0"/>
                        </a:rPr>
                        <m:t> </m:t>
                      </m:r>
                      <m:r>
                        <m:rPr>
                          <m:sty m:val="p"/>
                        </m:rPr>
                        <a:rPr lang="en-GB" sz="2400" b="0" i="0" smtClean="0">
                          <a:latin typeface="Cambria Math" panose="02040503050406030204" pitchFamily="18" charset="0"/>
                          <a:ea typeface="Cambria Math" panose="02040503050406030204" pitchFamily="18" charset="0"/>
                        </a:rPr>
                        <m:t>F</m:t>
                      </m:r>
                    </m:oMath>
                  </m:oMathPara>
                </a14:m>
                <a:endParaRPr lang="en-GB" sz="2400" b="0" i="0" dirty="0" smtClean="0">
                  <a:latin typeface="Cambria Math" panose="02040503050406030204" pitchFamily="18" charset="0"/>
                  <a:ea typeface="Cambria Math" panose="02040503050406030204" pitchFamily="18" charset="0"/>
                </a:endParaRPr>
              </a:p>
              <a:p>
                <a:pPr marL="0" indent="0">
                  <a:spcBef>
                    <a:spcPts val="0"/>
                  </a:spcBef>
                  <a:spcAft>
                    <a:spcPts val="600"/>
                  </a:spcAft>
                  <a:buNone/>
                </a:pPr>
                <a:endParaRPr lang="en-GB" sz="2400" b="0" i="0" dirty="0" smtClean="0">
                  <a:latin typeface="Cambria Math" panose="02040503050406030204" pitchFamily="18" charset="0"/>
                  <a:ea typeface="Cambria Math" panose="02040503050406030204" pitchFamily="18" charset="0"/>
                </a:endParaRPr>
              </a:p>
              <a:p>
                <a:pPr marL="0" indent="0">
                  <a:spcBef>
                    <a:spcPts val="0"/>
                  </a:spcBef>
                  <a:spcAft>
                    <a:spcPts val="600"/>
                  </a:spcAft>
                  <a:buNone/>
                </a:pPr>
                <a14:m>
                  <m:oMathPara xmlns:m="http://schemas.openxmlformats.org/officeDocument/2006/math">
                    <m:oMathParaPr>
                      <m:jc m:val="centerGroup"/>
                    </m:oMathParaPr>
                    <m:oMath xmlns:m="http://schemas.openxmlformats.org/officeDocument/2006/math">
                      <m:sSub>
                        <m:sSubPr>
                          <m:ctrlPr>
                            <a:rPr lang="en-GB" sz="2400" i="1">
                              <a:latin typeface="Cambria Math" panose="02040503050406030204" pitchFamily="18" charset="0"/>
                            </a:rPr>
                          </m:ctrlPr>
                        </m:sSubPr>
                        <m:e>
                          <m:r>
                            <a:rPr lang="en-GB" sz="2400" i="1">
                              <a:latin typeface="Cambria Math" panose="02040503050406030204" pitchFamily="18" charset="0"/>
                            </a:rPr>
                            <m:t>𝐶</m:t>
                          </m:r>
                        </m:e>
                        <m:sub>
                          <m:r>
                            <a:rPr lang="en-GB" sz="2400" i="1">
                              <a:latin typeface="Cambria Math"/>
                            </a:rPr>
                            <m:t>𝑇</m:t>
                          </m:r>
                        </m:sub>
                      </m:sSub>
                      <m:r>
                        <a:rPr lang="en-GB" sz="2400" i="1">
                          <a:latin typeface="Cambria Math" panose="02040503050406030204" pitchFamily="18" charset="0"/>
                        </a:rPr>
                        <m:t>=</m:t>
                      </m:r>
                      <m:r>
                        <a:rPr lang="en-GB" sz="2400" b="0" i="1" smtClean="0">
                          <a:latin typeface="Cambria Math" panose="02040503050406030204" pitchFamily="18" charset="0"/>
                        </a:rPr>
                        <m:t>16 </m:t>
                      </m:r>
                      <m:r>
                        <m:rPr>
                          <m:sty m:val="p"/>
                        </m:rPr>
                        <a:rPr lang="el-GR" sz="2400" b="0" i="1" smtClean="0">
                          <a:latin typeface="Cambria Math" panose="02040503050406030204" pitchFamily="18" charset="0"/>
                          <a:ea typeface="Cambria Math" panose="02040503050406030204" pitchFamily="18" charset="0"/>
                        </a:rPr>
                        <m:t>μ</m:t>
                      </m:r>
                      <m:r>
                        <m:rPr>
                          <m:sty m:val="p"/>
                        </m:rPr>
                        <a:rPr lang="en-GB" sz="2400" i="0">
                          <a:latin typeface="Cambria Math" panose="02040503050406030204" pitchFamily="18" charset="0"/>
                          <a:ea typeface="Cambria Math" panose="02040503050406030204" pitchFamily="18" charset="0"/>
                        </a:rPr>
                        <m:t>F</m:t>
                      </m:r>
                    </m:oMath>
                  </m:oMathPara>
                </a14:m>
                <a:endParaRPr lang="en-GB" sz="2400" dirty="0"/>
              </a:p>
              <a:p>
                <a:pPr marL="0" indent="0">
                  <a:spcAft>
                    <a:spcPts val="600"/>
                  </a:spcAft>
                  <a:buNone/>
                </a:pPr>
                <a:endParaRPr lang="en-GB" dirty="0" smtClean="0"/>
              </a:p>
              <a:p>
                <a:pPr marL="0" indent="0">
                  <a:spcAft>
                    <a:spcPts val="600"/>
                  </a:spcAft>
                  <a:buNone/>
                </a:pPr>
                <a:endParaRPr lang="en-GB" dirty="0"/>
              </a:p>
              <a:p>
                <a:pPr marL="0" indent="0">
                  <a:spcAft>
                    <a:spcPts val="600"/>
                  </a:spcAft>
                  <a:buNone/>
                </a:pPr>
                <a:endParaRPr lang="en-GB"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457200" y="1600201"/>
                <a:ext cx="6131024" cy="3773015"/>
              </a:xfrm>
              <a:blipFill>
                <a:blip r:embed="rId3"/>
                <a:stretch>
                  <a:fillRect l="-1093" t="-2751"/>
                </a:stretch>
              </a:blipFill>
            </p:spPr>
            <p:txBody>
              <a:bodyPr/>
              <a:lstStyle/>
              <a:p>
                <a:r>
                  <a:rPr lang="en-GB">
                    <a:noFill/>
                  </a:rPr>
                  <a:t> </a:t>
                </a:r>
              </a:p>
            </p:txBody>
          </p:sp>
        </mc:Fallback>
      </mc:AlternateContent>
    </p:spTree>
    <p:extLst>
      <p:ext uri="{BB962C8B-B14F-4D97-AF65-F5344CB8AC3E}">
        <p14:creationId xmlns:p14="http://schemas.microsoft.com/office/powerpoint/2010/main" val="2144272396"/>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Pop Quiz</a:t>
            </a:r>
            <a:endParaRPr lang="en-GB" dirty="0"/>
          </a:p>
        </p:txBody>
      </p:sp>
      <p:sp>
        <p:nvSpPr>
          <p:cNvPr id="3" name="Content Placeholder 2"/>
          <p:cNvSpPr>
            <a:spLocks noGrp="1"/>
          </p:cNvSpPr>
          <p:nvPr>
            <p:ph idx="1"/>
          </p:nvPr>
        </p:nvSpPr>
        <p:spPr/>
        <p:txBody>
          <a:bodyPr/>
          <a:lstStyle/>
          <a:p>
            <a:pPr marL="0" indent="0">
              <a:buNone/>
            </a:pPr>
            <a:r>
              <a:rPr lang="en-GB" dirty="0" smtClean="0"/>
              <a:t>When capacitors are connected in series, the total capacitance _________.</a:t>
            </a:r>
          </a:p>
          <a:p>
            <a:pPr marL="0" indent="0">
              <a:buNone/>
            </a:pPr>
            <a:endParaRPr lang="en-GB" sz="1800" dirty="0" smtClean="0"/>
          </a:p>
          <a:p>
            <a:pPr marL="914400" lvl="1" indent="-514350">
              <a:buFont typeface="+mj-lt"/>
              <a:buAutoNum type="alphaLcParenR"/>
            </a:pPr>
            <a:r>
              <a:rPr lang="en-GB" dirty="0" smtClean="0"/>
              <a:t>Increases</a:t>
            </a:r>
          </a:p>
          <a:p>
            <a:pPr marL="914400" lvl="1" indent="-514350">
              <a:buFont typeface="+mj-lt"/>
              <a:buAutoNum type="alphaLcParenR"/>
            </a:pPr>
            <a:r>
              <a:rPr lang="en-GB" dirty="0" smtClean="0"/>
              <a:t>Decreases</a:t>
            </a:r>
          </a:p>
          <a:p>
            <a:pPr marL="914400" lvl="1" indent="-514350">
              <a:buFont typeface="+mj-lt"/>
              <a:buAutoNum type="alphaLcParenR"/>
            </a:pPr>
            <a:r>
              <a:rPr lang="en-GB" dirty="0" smtClean="0"/>
              <a:t>Stays the same</a:t>
            </a:r>
          </a:p>
          <a:p>
            <a:endParaRPr lang="en-GB" dirty="0"/>
          </a:p>
        </p:txBody>
      </p:sp>
      <p:sp>
        <p:nvSpPr>
          <p:cNvPr id="4" name="Rectangle 3"/>
          <p:cNvSpPr/>
          <p:nvPr/>
        </p:nvSpPr>
        <p:spPr>
          <a:xfrm>
            <a:off x="755576" y="2852936"/>
            <a:ext cx="3384376" cy="64807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61678" y="4105671"/>
            <a:ext cx="3384376" cy="64807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799559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Pop Quiz</a:t>
            </a:r>
            <a:endParaRPr lang="en-GB" dirty="0"/>
          </a:p>
        </p:txBody>
      </p:sp>
      <p:sp>
        <p:nvSpPr>
          <p:cNvPr id="3" name="Content Placeholder 2"/>
          <p:cNvSpPr>
            <a:spLocks noGrp="1"/>
          </p:cNvSpPr>
          <p:nvPr>
            <p:ph idx="1"/>
          </p:nvPr>
        </p:nvSpPr>
        <p:spPr/>
        <p:txBody>
          <a:bodyPr/>
          <a:lstStyle/>
          <a:p>
            <a:pPr marL="0" indent="0">
              <a:buNone/>
            </a:pPr>
            <a:r>
              <a:rPr lang="en-GB" dirty="0" smtClean="0"/>
              <a:t>When capacitors are connected in parallel, the total capacitance _________.</a:t>
            </a:r>
          </a:p>
          <a:p>
            <a:pPr marL="0" indent="0">
              <a:buNone/>
            </a:pPr>
            <a:endParaRPr lang="en-GB" sz="1800" dirty="0" smtClean="0"/>
          </a:p>
          <a:p>
            <a:pPr marL="914400" lvl="1" indent="-514350">
              <a:buFont typeface="+mj-lt"/>
              <a:buAutoNum type="alphaLcParenR"/>
            </a:pPr>
            <a:r>
              <a:rPr lang="en-GB" dirty="0" smtClean="0"/>
              <a:t>Increases</a:t>
            </a:r>
          </a:p>
          <a:p>
            <a:pPr marL="914400" lvl="1" indent="-514350">
              <a:buFont typeface="+mj-lt"/>
              <a:buAutoNum type="alphaLcParenR"/>
            </a:pPr>
            <a:r>
              <a:rPr lang="en-GB" dirty="0" smtClean="0"/>
              <a:t>Decreases</a:t>
            </a:r>
          </a:p>
          <a:p>
            <a:pPr marL="914400" lvl="1" indent="-514350">
              <a:buFont typeface="+mj-lt"/>
              <a:buAutoNum type="alphaLcParenR"/>
            </a:pPr>
            <a:r>
              <a:rPr lang="en-GB" dirty="0" smtClean="0"/>
              <a:t>Stays the same</a:t>
            </a:r>
          </a:p>
          <a:p>
            <a:endParaRPr lang="en-GB" dirty="0"/>
          </a:p>
        </p:txBody>
      </p:sp>
      <p:sp>
        <p:nvSpPr>
          <p:cNvPr id="5" name="Rectangle 4"/>
          <p:cNvSpPr/>
          <p:nvPr/>
        </p:nvSpPr>
        <p:spPr>
          <a:xfrm>
            <a:off x="761678" y="3501008"/>
            <a:ext cx="3384376" cy="125273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22598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Inductors</a:t>
            </a:r>
          </a:p>
        </p:txBody>
      </p:sp>
      <p:sp>
        <p:nvSpPr>
          <p:cNvPr id="3" name="Content Placeholder 2"/>
          <p:cNvSpPr>
            <a:spLocks noGrp="1"/>
          </p:cNvSpPr>
          <p:nvPr>
            <p:ph idx="1"/>
          </p:nvPr>
        </p:nvSpPr>
        <p:spPr>
          <a:xfrm>
            <a:off x="457200" y="1600201"/>
            <a:ext cx="4474840" cy="3917032"/>
          </a:xfrm>
        </p:spPr>
        <p:txBody>
          <a:bodyPr/>
          <a:lstStyle/>
          <a:p>
            <a:r>
              <a:rPr lang="en-GB" dirty="0"/>
              <a:t>An Inductor, also called a coil, reactor or choke is a coil of wire wound around a core</a:t>
            </a:r>
          </a:p>
          <a:p>
            <a:r>
              <a:rPr lang="en-GB" dirty="0"/>
              <a:t>Core may be made from iron, ferrite, air</a:t>
            </a:r>
          </a:p>
        </p:txBody>
      </p:sp>
      <p:pic>
        <p:nvPicPr>
          <p:cNvPr id="614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148064" y="1772816"/>
            <a:ext cx="3369108" cy="298745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18125014"/>
      </p:ext>
    </p:extLst>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Inductors</a:t>
            </a:r>
          </a:p>
        </p:txBody>
      </p:sp>
      <p:sp>
        <p:nvSpPr>
          <p:cNvPr id="3" name="Content Placeholder 2"/>
          <p:cNvSpPr>
            <a:spLocks noGrp="1"/>
          </p:cNvSpPr>
          <p:nvPr>
            <p:ph idx="1"/>
          </p:nvPr>
        </p:nvSpPr>
        <p:spPr>
          <a:xfrm>
            <a:off x="457200" y="1600201"/>
            <a:ext cx="4186808" cy="3917032"/>
          </a:xfrm>
        </p:spPr>
        <p:txBody>
          <a:bodyPr/>
          <a:lstStyle/>
          <a:p>
            <a:r>
              <a:rPr lang="en-GB" dirty="0"/>
              <a:t>Inductors store electrical energy in a magnetic field when current flows through it</a:t>
            </a:r>
          </a:p>
        </p:txBody>
      </p:sp>
      <p:sp>
        <p:nvSpPr>
          <p:cNvPr id="4" name="AutoShape 2" descr="https://www.elprocus.com/wp-content/uploads/2013/12/How-Inductors-work.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pic>
        <p:nvPicPr>
          <p:cNvPr id="717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056" y="2348880"/>
            <a:ext cx="3838575" cy="22193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03395263"/>
      </p:ext>
    </p:extLst>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Inductors</a:t>
            </a:r>
          </a:p>
        </p:txBody>
      </p:sp>
      <p:sp>
        <p:nvSpPr>
          <p:cNvPr id="3" name="Content Placeholder 2"/>
          <p:cNvSpPr>
            <a:spLocks noGrp="1"/>
          </p:cNvSpPr>
          <p:nvPr>
            <p:ph idx="1"/>
          </p:nvPr>
        </p:nvSpPr>
        <p:spPr>
          <a:xfrm>
            <a:off x="457200" y="1600201"/>
            <a:ext cx="4690864" cy="3917032"/>
          </a:xfrm>
        </p:spPr>
        <p:txBody>
          <a:bodyPr>
            <a:normAutofit/>
          </a:bodyPr>
          <a:lstStyle/>
          <a:p>
            <a:r>
              <a:rPr lang="en-GB" sz="2800" dirty="0" smtClean="0"/>
              <a:t>When the current is removed, the collapsing magnetic field induces a voltage into the coil, opposing the original voltage.</a:t>
            </a:r>
          </a:p>
          <a:p>
            <a:r>
              <a:rPr lang="en-GB" sz="2800" dirty="0" smtClean="0"/>
              <a:t>This is called ‘Back EMF’</a:t>
            </a:r>
            <a:endParaRPr lang="en-GB" sz="2800" dirty="0"/>
          </a:p>
        </p:txBody>
      </p:sp>
      <p:sp>
        <p:nvSpPr>
          <p:cNvPr id="4" name="AutoShape 2" descr="https://www.elprocus.com/wp-content/uploads/2013/12/How-Inductors-work.pn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dirty="0"/>
          </a:p>
        </p:txBody>
      </p:sp>
      <p:pic>
        <p:nvPicPr>
          <p:cNvPr id="717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056" y="2348880"/>
            <a:ext cx="3838575" cy="22193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97703619"/>
      </p:ext>
    </p:extLst>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Inductors</a:t>
            </a:r>
            <a:endParaRPr lang="en-GB"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normAutofit fontScale="77500" lnSpcReduction="20000"/>
              </a:bodyPr>
              <a:lstStyle/>
              <a:p>
                <a14:m>
                  <m:oMath xmlns:m="http://schemas.openxmlformats.org/officeDocument/2006/math">
                    <m:r>
                      <m:rPr>
                        <m:nor/>
                      </m:rPr>
                      <a:rPr lang="en-GB" altLang="en-US" dirty="0" smtClean="0">
                        <a:solidFill>
                          <a:schemeClr val="tx1"/>
                        </a:solidFill>
                        <a:cs typeface="Arial" panose="020B0604020202020204" pitchFamily="34" charset="0"/>
                      </a:rPr>
                      <m:t>Inductors</m:t>
                    </m:r>
                    <m:r>
                      <m:rPr>
                        <m:nor/>
                      </m:rPr>
                      <a:rPr lang="en-GB" altLang="en-US" dirty="0" smtClean="0">
                        <a:solidFill>
                          <a:schemeClr val="tx1"/>
                        </a:solidFill>
                        <a:cs typeface="Arial" panose="020B0604020202020204" pitchFamily="34" charset="0"/>
                      </a:rPr>
                      <m:t> </m:t>
                    </m:r>
                    <m:r>
                      <m:rPr>
                        <m:nor/>
                      </m:rPr>
                      <a:rPr lang="en-GB" altLang="en-US" dirty="0" smtClean="0">
                        <a:solidFill>
                          <a:schemeClr val="tx1"/>
                        </a:solidFill>
                        <a:cs typeface="Arial" panose="020B0604020202020204" pitchFamily="34" charset="0"/>
                      </a:rPr>
                      <m:t>are</m:t>
                    </m:r>
                    <m:r>
                      <m:rPr>
                        <m:nor/>
                      </m:rPr>
                      <a:rPr lang="en-GB" altLang="en-US" dirty="0" smtClean="0">
                        <a:solidFill>
                          <a:schemeClr val="tx1"/>
                        </a:solidFill>
                        <a:cs typeface="Arial" panose="020B0604020202020204" pitchFamily="34" charset="0"/>
                      </a:rPr>
                      <m:t> </m:t>
                    </m:r>
                    <m:r>
                      <m:rPr>
                        <m:nor/>
                      </m:rPr>
                      <a:rPr lang="en-GB" altLang="en-US" dirty="0" smtClean="0">
                        <a:solidFill>
                          <a:schemeClr val="tx1"/>
                        </a:solidFill>
                        <a:cs typeface="Arial" panose="020B0604020202020204" pitchFamily="34" charset="0"/>
                      </a:rPr>
                      <m:t>used</m:t>
                    </m:r>
                    <m:r>
                      <m:rPr>
                        <m:nor/>
                      </m:rPr>
                      <a:rPr lang="en-GB" altLang="en-US" dirty="0" smtClean="0">
                        <a:solidFill>
                          <a:schemeClr val="tx1"/>
                        </a:solidFill>
                        <a:cs typeface="Arial" panose="020B0604020202020204" pitchFamily="34" charset="0"/>
                      </a:rPr>
                      <m:t> </m:t>
                    </m:r>
                    <m:r>
                      <m:rPr>
                        <m:nor/>
                      </m:rPr>
                      <a:rPr lang="en-GB" altLang="en-US" dirty="0" smtClean="0">
                        <a:solidFill>
                          <a:schemeClr val="tx1"/>
                        </a:solidFill>
                        <a:cs typeface="Arial" panose="020B0604020202020204" pitchFamily="34" charset="0"/>
                      </a:rPr>
                      <m:t>in</m:t>
                    </m:r>
                    <m:r>
                      <m:rPr>
                        <m:nor/>
                      </m:rPr>
                      <a:rPr lang="en-GB" altLang="en-US" dirty="0" smtClean="0">
                        <a:solidFill>
                          <a:schemeClr val="tx1"/>
                        </a:solidFill>
                        <a:cs typeface="Arial" panose="020B0604020202020204" pitchFamily="34" charset="0"/>
                      </a:rPr>
                      <m:t> </m:t>
                    </m:r>
                    <m:r>
                      <m:rPr>
                        <m:nor/>
                      </m:rPr>
                      <a:rPr lang="en-GB" altLang="en-US" dirty="0" smtClean="0">
                        <a:solidFill>
                          <a:schemeClr val="tx1"/>
                        </a:solidFill>
                        <a:cs typeface="Arial" panose="020B0604020202020204" pitchFamily="34" charset="0"/>
                      </a:rPr>
                      <m:t>many</m:t>
                    </m:r>
                    <m:r>
                      <m:rPr>
                        <m:nor/>
                      </m:rPr>
                      <a:rPr lang="en-GB" altLang="en-US" dirty="0" smtClean="0">
                        <a:solidFill>
                          <a:schemeClr val="tx1"/>
                        </a:solidFill>
                        <a:cs typeface="Arial" panose="020B0604020202020204" pitchFamily="34" charset="0"/>
                      </a:rPr>
                      <m:t> </m:t>
                    </m:r>
                    <m:r>
                      <m:rPr>
                        <m:nor/>
                      </m:rPr>
                      <a:rPr lang="en-GB" altLang="en-US" dirty="0" smtClean="0">
                        <a:solidFill>
                          <a:schemeClr val="tx1"/>
                        </a:solidFill>
                        <a:cs typeface="Arial" panose="020B0604020202020204" pitchFamily="34" charset="0"/>
                      </a:rPr>
                      <m:t>electronic</m:t>
                    </m:r>
                    <m:r>
                      <m:rPr>
                        <m:nor/>
                      </m:rPr>
                      <a:rPr lang="en-GB" altLang="en-US" dirty="0" smtClean="0">
                        <a:solidFill>
                          <a:schemeClr val="tx1"/>
                        </a:solidFill>
                        <a:cs typeface="Arial" panose="020B0604020202020204" pitchFamily="34" charset="0"/>
                      </a:rPr>
                      <m:t> </m:t>
                    </m:r>
                    <m:r>
                      <m:rPr>
                        <m:nor/>
                      </m:rPr>
                      <a:rPr lang="en-GB" altLang="en-US" dirty="0" smtClean="0">
                        <a:solidFill>
                          <a:schemeClr val="tx1"/>
                        </a:solidFill>
                        <a:cs typeface="Arial" panose="020B0604020202020204" pitchFamily="34" charset="0"/>
                      </a:rPr>
                      <m:t>circuits</m:t>
                    </m:r>
                    <m:r>
                      <m:rPr>
                        <m:nor/>
                      </m:rPr>
                      <a:rPr lang="en-GB" altLang="en-US" dirty="0" smtClean="0">
                        <a:solidFill>
                          <a:schemeClr val="tx1"/>
                        </a:solidFill>
                        <a:cs typeface="Arial" panose="020B0604020202020204" pitchFamily="34" charset="0"/>
                      </a:rPr>
                      <m:t>.</m:t>
                    </m:r>
                  </m:oMath>
                </a14:m>
                <a:endParaRPr lang="en-GB" altLang="en-US" dirty="0">
                  <a:solidFill>
                    <a:schemeClr val="tx1"/>
                  </a:solidFill>
                  <a:cs typeface="Arial" panose="020B0604020202020204" pitchFamily="34" charset="0"/>
                </a:endParaRPr>
              </a:p>
              <a:p>
                <a:pPr>
                  <a:spcAft>
                    <a:spcPts val="600"/>
                  </a:spcAft>
                </a:pPr>
                <a:r>
                  <a:rPr lang="en-GB" dirty="0" smtClean="0">
                    <a:solidFill>
                      <a:schemeClr val="tx1"/>
                    </a:solidFill>
                  </a:rPr>
                  <a:t>The inductance of an inductor is difficult to calculate but for a solenoid is can be estimated using:</a:t>
                </a:r>
              </a:p>
              <a:p>
                <a:pPr marL="0" indent="0">
                  <a:spcAft>
                    <a:spcPts val="600"/>
                  </a:spcAft>
                  <a:buNone/>
                </a:pPr>
                <a14:m>
                  <m:oMathPara xmlns:m="http://schemas.openxmlformats.org/officeDocument/2006/math">
                    <m:oMathParaPr>
                      <m:jc m:val="centerGroup"/>
                    </m:oMathParaPr>
                    <m:oMath xmlns:m="http://schemas.openxmlformats.org/officeDocument/2006/math">
                      <m:r>
                        <a:rPr lang="en-GB" b="0" i="1" smtClean="0">
                          <a:solidFill>
                            <a:schemeClr val="tx1"/>
                          </a:solidFill>
                          <a:latin typeface="Cambria Math" panose="02040503050406030204" pitchFamily="18" charset="0"/>
                        </a:rPr>
                        <m:t>𝐿</m:t>
                      </m:r>
                      <m:r>
                        <a:rPr lang="en-GB" b="0" i="1" smtClean="0">
                          <a:solidFill>
                            <a:schemeClr val="tx1"/>
                          </a:solidFill>
                          <a:latin typeface="Cambria Math" panose="02040503050406030204" pitchFamily="18" charset="0"/>
                        </a:rPr>
                        <m:t>=</m:t>
                      </m:r>
                      <m:f>
                        <m:fPr>
                          <m:ctrlPr>
                            <a:rPr lang="en-GB" b="0" i="1" smtClean="0">
                              <a:solidFill>
                                <a:schemeClr val="tx1"/>
                              </a:solidFill>
                              <a:latin typeface="Cambria Math" panose="02040503050406030204" pitchFamily="18" charset="0"/>
                            </a:rPr>
                          </m:ctrlPr>
                        </m:fPr>
                        <m:num>
                          <m:sSub>
                            <m:sSubPr>
                              <m:ctrlPr>
                                <a:rPr lang="en-GB" b="0" i="1" smtClean="0">
                                  <a:solidFill>
                                    <a:schemeClr val="tx1"/>
                                  </a:solidFill>
                                  <a:latin typeface="Cambria Math" panose="02040503050406030204" pitchFamily="18" charset="0"/>
                                </a:rPr>
                              </m:ctrlPr>
                            </m:sSubPr>
                            <m:e>
                              <m:r>
                                <a:rPr lang="en-GB" b="0" i="1" smtClean="0">
                                  <a:solidFill>
                                    <a:schemeClr val="tx1"/>
                                  </a:solidFill>
                                  <a:latin typeface="Cambria Math" panose="02040503050406030204" pitchFamily="18" charset="0"/>
                                  <a:ea typeface="Cambria Math" panose="02040503050406030204" pitchFamily="18" charset="0"/>
                                </a:rPr>
                                <m:t>𝜇</m:t>
                              </m:r>
                            </m:e>
                            <m:sub>
                              <m:r>
                                <a:rPr lang="en-GB" b="0" i="1" smtClean="0">
                                  <a:solidFill>
                                    <a:schemeClr val="tx1"/>
                                  </a:solidFill>
                                  <a:latin typeface="Cambria Math" panose="02040503050406030204" pitchFamily="18" charset="0"/>
                                </a:rPr>
                                <m:t>0</m:t>
                              </m:r>
                            </m:sub>
                          </m:sSub>
                          <m:sSub>
                            <m:sSubPr>
                              <m:ctrlPr>
                                <a:rPr lang="en-GB" i="1">
                                  <a:latin typeface="Cambria Math" panose="02040503050406030204" pitchFamily="18" charset="0"/>
                                </a:rPr>
                              </m:ctrlPr>
                            </m:sSubPr>
                            <m:e>
                              <m:r>
                                <a:rPr lang="en-GB" i="1">
                                  <a:latin typeface="Cambria Math" panose="02040503050406030204" pitchFamily="18" charset="0"/>
                                  <a:ea typeface="Cambria Math" panose="02040503050406030204" pitchFamily="18" charset="0"/>
                                </a:rPr>
                                <m:t>𝜇</m:t>
                              </m:r>
                            </m:e>
                            <m:sub>
                              <m:r>
                                <a:rPr lang="en-GB" b="0" i="1" smtClean="0">
                                  <a:latin typeface="Cambria Math" panose="02040503050406030204" pitchFamily="18" charset="0"/>
                                </a:rPr>
                                <m:t>𝑟</m:t>
                              </m:r>
                            </m:sub>
                          </m:sSub>
                          <m:sSup>
                            <m:sSupPr>
                              <m:ctrlPr>
                                <a:rPr lang="en-GB" b="0" i="1" smtClean="0">
                                  <a:solidFill>
                                    <a:schemeClr val="tx1"/>
                                  </a:solidFill>
                                  <a:latin typeface="Cambria Math" panose="02040503050406030204" pitchFamily="18" charset="0"/>
                                </a:rPr>
                              </m:ctrlPr>
                            </m:sSupPr>
                            <m:e>
                              <m:r>
                                <a:rPr lang="en-GB" b="0" i="1" smtClean="0">
                                  <a:solidFill>
                                    <a:schemeClr val="tx1"/>
                                  </a:solidFill>
                                  <a:latin typeface="Cambria Math" panose="02040503050406030204" pitchFamily="18" charset="0"/>
                                </a:rPr>
                                <m:t>𝑁</m:t>
                              </m:r>
                            </m:e>
                            <m:sup>
                              <m:r>
                                <a:rPr lang="en-GB" b="0" i="1" smtClean="0">
                                  <a:solidFill>
                                    <a:schemeClr val="tx1"/>
                                  </a:solidFill>
                                  <a:latin typeface="Cambria Math" panose="02040503050406030204" pitchFamily="18" charset="0"/>
                                </a:rPr>
                                <m:t>2</m:t>
                              </m:r>
                            </m:sup>
                          </m:sSup>
                          <m:r>
                            <a:rPr lang="en-GB" b="0" i="1" smtClean="0">
                              <a:solidFill>
                                <a:schemeClr val="tx1"/>
                              </a:solidFill>
                              <a:latin typeface="Cambria Math" panose="02040503050406030204" pitchFamily="18" charset="0"/>
                            </a:rPr>
                            <m:t>𝐴</m:t>
                          </m:r>
                        </m:num>
                        <m:den>
                          <m:r>
                            <a:rPr lang="en-GB" b="0" i="1" smtClean="0">
                              <a:solidFill>
                                <a:schemeClr val="tx1"/>
                              </a:solidFill>
                              <a:latin typeface="Cambria Math" panose="02040503050406030204" pitchFamily="18" charset="0"/>
                            </a:rPr>
                            <m:t>𝑑</m:t>
                          </m:r>
                        </m:den>
                      </m:f>
                    </m:oMath>
                  </m:oMathPara>
                </a14:m>
                <a:endParaRPr lang="en-GB" dirty="0" smtClean="0">
                  <a:solidFill>
                    <a:schemeClr val="tx1"/>
                  </a:solidFill>
                </a:endParaRPr>
              </a:p>
              <a:p>
                <a:pPr marL="0" indent="0">
                  <a:buNone/>
                </a:pPr>
                <a:r>
                  <a:rPr lang="en-GB" dirty="0" smtClean="0"/>
                  <a:t>Where L is the inductance in Henrys, </a:t>
                </a:r>
                <a14:m>
                  <m:oMath xmlns:m="http://schemas.openxmlformats.org/officeDocument/2006/math">
                    <m:sSub>
                      <m:sSubPr>
                        <m:ctrlPr>
                          <a:rPr lang="en-GB" i="1">
                            <a:latin typeface="Cambria Math" panose="02040503050406030204" pitchFamily="18" charset="0"/>
                          </a:rPr>
                        </m:ctrlPr>
                      </m:sSubPr>
                      <m:e>
                        <m:r>
                          <a:rPr lang="en-GB" i="1">
                            <a:latin typeface="Cambria Math" panose="02040503050406030204" pitchFamily="18" charset="0"/>
                            <a:ea typeface="Cambria Math" panose="02040503050406030204" pitchFamily="18" charset="0"/>
                          </a:rPr>
                          <m:t>𝜇</m:t>
                        </m:r>
                      </m:e>
                      <m:sub>
                        <m:r>
                          <a:rPr lang="en-GB" i="1">
                            <a:latin typeface="Cambria Math" panose="02040503050406030204" pitchFamily="18" charset="0"/>
                          </a:rPr>
                          <m:t>0</m:t>
                        </m:r>
                      </m:sub>
                    </m:sSub>
                  </m:oMath>
                </a14:m>
                <a:r>
                  <a:rPr lang="en-GB" dirty="0" smtClean="0">
                    <a:solidFill>
                      <a:schemeClr val="tx1"/>
                    </a:solidFill>
                  </a:rPr>
                  <a:t> is the permeability of free space, </a:t>
                </a:r>
                <a14:m>
                  <m:oMath xmlns:m="http://schemas.openxmlformats.org/officeDocument/2006/math">
                    <m:sSub>
                      <m:sSubPr>
                        <m:ctrlPr>
                          <a:rPr lang="en-GB" i="1">
                            <a:latin typeface="Cambria Math" panose="02040503050406030204" pitchFamily="18" charset="0"/>
                          </a:rPr>
                        </m:ctrlPr>
                      </m:sSubPr>
                      <m:e>
                        <m:r>
                          <a:rPr lang="en-GB" i="1">
                            <a:latin typeface="Cambria Math" panose="02040503050406030204" pitchFamily="18" charset="0"/>
                            <a:ea typeface="Cambria Math" panose="02040503050406030204" pitchFamily="18" charset="0"/>
                          </a:rPr>
                          <m:t>𝜇</m:t>
                        </m:r>
                      </m:e>
                      <m:sub>
                        <m:r>
                          <a:rPr lang="en-GB" b="0" i="1" smtClean="0">
                            <a:latin typeface="Cambria Math" panose="02040503050406030204" pitchFamily="18" charset="0"/>
                          </a:rPr>
                          <m:t>𝑟</m:t>
                        </m:r>
                      </m:sub>
                    </m:sSub>
                  </m:oMath>
                </a14:m>
                <a:r>
                  <a:rPr lang="en-GB" dirty="0" smtClean="0">
                    <a:solidFill>
                      <a:schemeClr val="tx1"/>
                    </a:solidFill>
                  </a:rPr>
                  <a:t> is the relative permeability of the core material, N is the number of turns in the coil, A is the cross sectional area of the coil and d is the length of the coil.</a:t>
                </a:r>
                <a:endParaRPr lang="en-GB" dirty="0">
                  <a:solidFill>
                    <a:schemeClr val="tx1"/>
                  </a:solidFill>
                </a:endParaRP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a:blip r:embed="rId2"/>
                <a:stretch>
                  <a:fillRect l="-1185" r="-370"/>
                </a:stretch>
              </a:blipFill>
            </p:spPr>
            <p:txBody>
              <a:bodyPr/>
              <a:lstStyle/>
              <a:p>
                <a:r>
                  <a:rPr lang="en-GB">
                    <a:noFill/>
                  </a:rPr>
                  <a:t> </a:t>
                </a:r>
              </a:p>
            </p:txBody>
          </p:sp>
        </mc:Fallback>
      </mc:AlternateContent>
    </p:spTree>
    <p:extLst>
      <p:ext uri="{BB962C8B-B14F-4D97-AF65-F5344CB8AC3E}">
        <p14:creationId xmlns:p14="http://schemas.microsoft.com/office/powerpoint/2010/main" val="1939404266"/>
      </p:ext>
    </p:extLst>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altLang="en-US" dirty="0" smtClean="0">
                <a:solidFill>
                  <a:srgbClr val="222222"/>
                </a:solidFill>
                <a:latin typeface="Arial" panose="020B0604020202020204" pitchFamily="34" charset="0"/>
                <a:cs typeface="Arial" panose="020B0604020202020204" pitchFamily="34" charset="0"/>
              </a:rPr>
              <a:t>Permeability</a:t>
            </a:r>
            <a:endParaRPr lang="en-GB" dirty="0"/>
          </a:p>
        </p:txBody>
      </p:sp>
      <p:sp>
        <p:nvSpPr>
          <p:cNvPr id="8" name="Rectangle 5"/>
          <p:cNvSpPr>
            <a:spLocks noChangeArrowheads="1"/>
          </p:cNvSpPr>
          <p:nvPr/>
        </p:nvSpPr>
        <p:spPr bwMode="auto">
          <a:xfrm>
            <a:off x="1187624" y="2204864"/>
            <a:ext cx="6768752" cy="2308324"/>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400" b="0" i="1" u="none" strike="noStrike" cap="none" normalizeH="0" baseline="0" dirty="0" smtClean="0">
                <a:ln>
                  <a:noFill/>
                </a:ln>
                <a:solidFill>
                  <a:srgbClr val="222222"/>
                </a:solidFill>
                <a:effectLst/>
                <a:latin typeface="Arial" panose="020B0604020202020204" pitchFamily="34" charset="0"/>
                <a:cs typeface="Arial" panose="020B0604020202020204" pitchFamily="34" charset="0"/>
              </a:rPr>
              <a:t>Noun -  </a:t>
            </a:r>
            <a:r>
              <a:rPr kumimoji="0" lang="en-US" altLang="en-US" sz="1600" b="0" i="0" u="none" strike="noStrike" cap="none" normalizeH="0" baseline="0" dirty="0" smtClean="0">
                <a:ln>
                  <a:noFill/>
                </a:ln>
                <a:solidFill>
                  <a:srgbClr val="222222"/>
                </a:solidFill>
                <a:effectLst/>
                <a:latin typeface="Arial" panose="020B0604020202020204" pitchFamily="34" charset="0"/>
                <a:cs typeface="Arial" panose="020B0604020202020204" pitchFamily="34" charset="0"/>
              </a:rPr>
              <a:t>PHYSICS</a:t>
            </a:r>
            <a:endParaRPr kumimoji="0" lang="en-US" altLang="en-US" sz="2400" b="0" i="0" u="none" strike="noStrike" cap="none" normalizeH="0" baseline="0" dirty="0" smtClean="0">
              <a:ln>
                <a:noFill/>
              </a:ln>
              <a:solidFill>
                <a:srgbClr val="222222"/>
              </a:solidFill>
              <a:effectLst/>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lang="en-US" altLang="en-US" sz="2400" dirty="0">
              <a:solidFill>
                <a:srgbClr val="222222"/>
              </a:solidFill>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2800" b="0" i="0" u="none" strike="noStrike" cap="none" normalizeH="0" baseline="0" dirty="0" smtClean="0">
                <a:ln>
                  <a:noFill/>
                </a:ln>
                <a:solidFill>
                  <a:srgbClr val="222222"/>
                </a:solidFill>
                <a:effectLst/>
                <a:cs typeface="Arial" panose="020B0604020202020204" pitchFamily="34" charset="0"/>
              </a:rPr>
              <a:t>A quantity measuring the influence of a substance on the magnetic flux in the region it occupies.</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dirty="0" smtClean="0">
              <a:ln>
                <a:noFill/>
              </a:ln>
              <a:solidFill>
                <a:srgbClr val="660099"/>
              </a:solidFill>
              <a:effectLst/>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04886414"/>
      </p:ext>
    </p:extLst>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altLang="en-US" dirty="0">
                <a:solidFill>
                  <a:srgbClr val="222222"/>
                </a:solidFill>
                <a:latin typeface="Arial" panose="020B0604020202020204" pitchFamily="34" charset="0"/>
                <a:cs typeface="Arial" panose="020B0604020202020204" pitchFamily="34" charset="0"/>
              </a:rPr>
              <a:t>Absolute and Relative </a:t>
            </a:r>
            <a:r>
              <a:rPr lang="en-US" altLang="en-US" dirty="0" smtClean="0">
                <a:solidFill>
                  <a:srgbClr val="222222"/>
                </a:solidFill>
                <a:latin typeface="Arial" panose="020B0604020202020204" pitchFamily="34" charset="0"/>
                <a:cs typeface="Arial" panose="020B0604020202020204" pitchFamily="34" charset="0"/>
              </a:rPr>
              <a:t>Permeability</a:t>
            </a:r>
            <a:endParaRPr lang="en-GB" dirty="0">
              <a:solidFill>
                <a:srgbClr val="222222"/>
              </a:solidFill>
              <a:latin typeface="Arial" panose="020B0604020202020204" pitchFamily="34" charset="0"/>
              <a:cs typeface="Arial" panose="020B0604020202020204" pitchFamily="34" charset="0"/>
            </a:endParaRP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482441" y="1700808"/>
                <a:ext cx="4834880" cy="3917032"/>
              </a:xfrm>
            </p:spPr>
            <p:txBody>
              <a:bodyPr>
                <a:normAutofit/>
              </a:bodyPr>
              <a:lstStyle/>
              <a:p>
                <a14:m>
                  <m:oMath xmlns:m="http://schemas.openxmlformats.org/officeDocument/2006/math">
                    <m:sSub>
                      <m:sSubPr>
                        <m:ctrlPr>
                          <a:rPr lang="en-US" altLang="en-US" sz="2800" i="1" smtClean="0">
                            <a:latin typeface="Cambria Math" panose="02040503050406030204" pitchFamily="18" charset="0"/>
                            <a:cs typeface="Arial" panose="020B0604020202020204" pitchFamily="34" charset="0"/>
                          </a:rPr>
                        </m:ctrlPr>
                      </m:sSubPr>
                      <m:e>
                        <m:r>
                          <a:rPr lang="en-US" altLang="en-US" sz="2800" i="1" smtClean="0">
                            <a:latin typeface="Cambria Math" panose="02040503050406030204" pitchFamily="18" charset="0"/>
                            <a:ea typeface="Cambria Math" panose="02040503050406030204" pitchFamily="18" charset="0"/>
                            <a:cs typeface="Arial" panose="020B0604020202020204" pitchFamily="34" charset="0"/>
                          </a:rPr>
                          <m:t>𝜇</m:t>
                        </m:r>
                      </m:e>
                      <m:sub>
                        <m:r>
                          <a:rPr lang="en-GB" altLang="en-US" sz="2800" b="0" i="1" smtClean="0">
                            <a:latin typeface="Cambria Math" panose="02040503050406030204" pitchFamily="18" charset="0"/>
                            <a:cs typeface="Arial" panose="020B0604020202020204" pitchFamily="34" charset="0"/>
                          </a:rPr>
                          <m:t>0</m:t>
                        </m:r>
                      </m:sub>
                    </m:sSub>
                  </m:oMath>
                </a14:m>
                <a:r>
                  <a:rPr lang="en-US" altLang="en-US" sz="2800" dirty="0" smtClean="0">
                    <a:latin typeface="Arial" panose="020B0604020202020204" pitchFamily="34" charset="0"/>
                    <a:cs typeface="Arial" panose="020B0604020202020204" pitchFamily="34" charset="0"/>
                  </a:rPr>
                  <a:t> is a constant. It has the value </a:t>
                </a:r>
                <a14:m>
                  <m:oMath xmlns:m="http://schemas.openxmlformats.org/officeDocument/2006/math">
                    <m:r>
                      <a:rPr lang="en-GB" altLang="en-US" sz="2800" b="0" i="1" smtClean="0">
                        <a:latin typeface="Cambria Math" panose="02040503050406030204" pitchFamily="18" charset="0"/>
                        <a:cs typeface="Arial" panose="020B0604020202020204" pitchFamily="34" charset="0"/>
                      </a:rPr>
                      <m:t>4</m:t>
                    </m:r>
                    <m:r>
                      <a:rPr lang="en-GB" altLang="en-US" sz="2800" b="0" i="1" smtClean="0">
                        <a:latin typeface="Cambria Math" panose="02040503050406030204" pitchFamily="18" charset="0"/>
                        <a:ea typeface="Cambria Math" panose="02040503050406030204" pitchFamily="18" charset="0"/>
                        <a:cs typeface="Arial" panose="020B0604020202020204" pitchFamily="34" charset="0"/>
                      </a:rPr>
                      <m:t>𝜋</m:t>
                    </m:r>
                    <m:r>
                      <a:rPr lang="en-GB" altLang="en-US" sz="2800" b="0" i="1" smtClean="0">
                        <a:latin typeface="Cambria Math" panose="02040503050406030204" pitchFamily="18" charset="0"/>
                        <a:ea typeface="Cambria Math" panose="02040503050406030204" pitchFamily="18" charset="0"/>
                        <a:cs typeface="Arial" panose="020B0604020202020204" pitchFamily="34" charset="0"/>
                      </a:rPr>
                      <m:t>×</m:t>
                    </m:r>
                    <m:sSup>
                      <m:sSupPr>
                        <m:ctrlPr>
                          <a:rPr lang="en-GB" altLang="en-US" sz="2800" b="0" i="1" smtClean="0">
                            <a:latin typeface="Cambria Math" panose="02040503050406030204" pitchFamily="18" charset="0"/>
                            <a:ea typeface="Cambria Math" panose="02040503050406030204" pitchFamily="18" charset="0"/>
                            <a:cs typeface="Arial" panose="020B0604020202020204" pitchFamily="34" charset="0"/>
                          </a:rPr>
                        </m:ctrlPr>
                      </m:sSupPr>
                      <m:e>
                        <m:r>
                          <a:rPr lang="en-GB" altLang="en-US" sz="2800" b="0" i="1" smtClean="0">
                            <a:latin typeface="Cambria Math" panose="02040503050406030204" pitchFamily="18" charset="0"/>
                            <a:ea typeface="Cambria Math" panose="02040503050406030204" pitchFamily="18" charset="0"/>
                            <a:cs typeface="Arial" panose="020B0604020202020204" pitchFamily="34" charset="0"/>
                          </a:rPr>
                          <m:t>10</m:t>
                        </m:r>
                      </m:e>
                      <m:sup>
                        <m:r>
                          <a:rPr lang="en-GB" altLang="en-US" sz="2800" b="0" i="1" smtClean="0">
                            <a:latin typeface="Cambria Math" panose="02040503050406030204" pitchFamily="18" charset="0"/>
                            <a:ea typeface="Cambria Math" panose="02040503050406030204" pitchFamily="18" charset="0"/>
                            <a:cs typeface="Arial" panose="020B0604020202020204" pitchFamily="34" charset="0"/>
                          </a:rPr>
                          <m:t>−7</m:t>
                        </m:r>
                      </m:sup>
                    </m:sSup>
                    <m:r>
                      <a:rPr lang="en-GB" altLang="en-US" sz="2800" b="0" i="1" smtClean="0">
                        <a:latin typeface="Cambria Math" panose="02040503050406030204" pitchFamily="18" charset="0"/>
                        <a:ea typeface="Cambria Math" panose="02040503050406030204" pitchFamily="18" charset="0"/>
                        <a:cs typeface="Arial" panose="020B0604020202020204" pitchFamily="34" charset="0"/>
                      </a:rPr>
                      <m:t> </m:t>
                    </m:r>
                    <m:r>
                      <m:rPr>
                        <m:sty m:val="p"/>
                      </m:rPr>
                      <a:rPr lang="en-GB" altLang="en-US" sz="2800" b="0" i="0" smtClean="0">
                        <a:latin typeface="Cambria Math" panose="02040503050406030204" pitchFamily="18" charset="0"/>
                        <a:ea typeface="Cambria Math" panose="02040503050406030204" pitchFamily="18" charset="0"/>
                        <a:cs typeface="Arial" panose="020B0604020202020204" pitchFamily="34" charset="0"/>
                      </a:rPr>
                      <m:t>H</m:t>
                    </m:r>
                    <m:r>
                      <a:rPr lang="en-GB" altLang="en-US" sz="2800" b="0" i="0" smtClean="0">
                        <a:latin typeface="Cambria Math" panose="02040503050406030204" pitchFamily="18" charset="0"/>
                        <a:ea typeface="Cambria Math" panose="02040503050406030204" pitchFamily="18" charset="0"/>
                        <a:cs typeface="Arial" panose="020B0604020202020204" pitchFamily="34" charset="0"/>
                      </a:rPr>
                      <m:t>/</m:t>
                    </m:r>
                    <m:r>
                      <m:rPr>
                        <m:sty m:val="p"/>
                      </m:rPr>
                      <a:rPr lang="en-GB" altLang="en-US" sz="2800" b="0" i="0" smtClean="0">
                        <a:latin typeface="Cambria Math" panose="02040503050406030204" pitchFamily="18" charset="0"/>
                        <a:ea typeface="Cambria Math" panose="02040503050406030204" pitchFamily="18" charset="0"/>
                        <a:cs typeface="Arial" panose="020B0604020202020204" pitchFamily="34" charset="0"/>
                      </a:rPr>
                      <m:t>m</m:t>
                    </m:r>
                  </m:oMath>
                </a14:m>
                <a:endParaRPr lang="en-US" altLang="en-US" sz="2800" dirty="0" smtClean="0">
                  <a:latin typeface="Arial" panose="020B0604020202020204" pitchFamily="34" charset="0"/>
                  <a:cs typeface="Arial" panose="020B0604020202020204" pitchFamily="34" charset="0"/>
                </a:endParaRPr>
              </a:p>
              <a:p>
                <a14:m>
                  <m:oMath xmlns:m="http://schemas.openxmlformats.org/officeDocument/2006/math">
                    <m:sSub>
                      <m:sSubPr>
                        <m:ctrlPr>
                          <a:rPr lang="en-US" altLang="en-US" sz="2800" i="1">
                            <a:latin typeface="Cambria Math" panose="02040503050406030204" pitchFamily="18" charset="0"/>
                            <a:cs typeface="Arial" panose="020B0604020202020204" pitchFamily="34" charset="0"/>
                          </a:rPr>
                        </m:ctrlPr>
                      </m:sSubPr>
                      <m:e>
                        <m:r>
                          <a:rPr lang="en-US" altLang="en-US" sz="2800" i="1">
                            <a:latin typeface="Cambria Math" panose="02040503050406030204" pitchFamily="18" charset="0"/>
                            <a:ea typeface="Cambria Math" panose="02040503050406030204" pitchFamily="18" charset="0"/>
                            <a:cs typeface="Arial" panose="020B0604020202020204" pitchFamily="34" charset="0"/>
                          </a:rPr>
                          <m:t>𝜇</m:t>
                        </m:r>
                      </m:e>
                      <m:sub>
                        <m:r>
                          <a:rPr lang="en-GB" altLang="en-US" sz="2800" b="0" i="1" smtClean="0">
                            <a:latin typeface="Cambria Math" panose="02040503050406030204" pitchFamily="18" charset="0"/>
                            <a:cs typeface="Arial" panose="020B0604020202020204" pitchFamily="34" charset="0"/>
                          </a:rPr>
                          <m:t>𝑟</m:t>
                        </m:r>
                      </m:sub>
                    </m:sSub>
                  </m:oMath>
                </a14:m>
                <a:r>
                  <a:rPr lang="en-US" altLang="en-US" sz="2800" dirty="0" smtClean="0">
                    <a:latin typeface="Arial" panose="020B0604020202020204" pitchFamily="34" charset="0"/>
                    <a:cs typeface="Arial" panose="020B0604020202020204" pitchFamily="34" charset="0"/>
                  </a:rPr>
                  <a:t> has no unit, as it is a ratio. It is said to be dimensionless</a:t>
                </a:r>
              </a:p>
              <a:p>
                <a:r>
                  <a:rPr lang="en-US" altLang="en-US" sz="2800" dirty="0" smtClean="0">
                    <a:latin typeface="Arial" panose="020B0604020202020204" pitchFamily="34" charset="0"/>
                    <a:cs typeface="Arial" panose="020B0604020202020204" pitchFamily="34" charset="0"/>
                  </a:rPr>
                  <a:t>The table shows the relative permeability of common materials</a:t>
                </a:r>
                <a:endParaRPr lang="en-US" altLang="en-US" sz="2800" dirty="0">
                  <a:latin typeface="Arial" panose="020B0604020202020204" pitchFamily="34" charset="0"/>
                  <a:cs typeface="Arial" panose="020B0604020202020204" pitchFamily="34" charset="0"/>
                </a:endParaRP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482441" y="1700808"/>
                <a:ext cx="4834880" cy="3917032"/>
              </a:xfrm>
              <a:blipFill>
                <a:blip r:embed="rId2"/>
                <a:stretch>
                  <a:fillRect l="-2270" t="-1555" r="-757"/>
                </a:stretch>
              </a:blipFill>
            </p:spPr>
            <p:txBody>
              <a:bodyPr/>
              <a:lstStyle/>
              <a:p>
                <a:r>
                  <a:rPr lang="en-GB">
                    <a:noFill/>
                  </a:rPr>
                  <a:t> </a:t>
                </a:r>
              </a:p>
            </p:txBody>
          </p:sp>
        </mc:Fallback>
      </mc:AlternateContent>
      <p:graphicFrame>
        <p:nvGraphicFramePr>
          <p:cNvPr id="4" name="Table 3"/>
          <p:cNvGraphicFramePr>
            <a:graphicFrameLocks noGrp="1"/>
          </p:cNvGraphicFramePr>
          <p:nvPr>
            <p:extLst>
              <p:ext uri="{D42A27DB-BD31-4B8C-83A1-F6EECF244321}">
                <p14:modId xmlns:p14="http://schemas.microsoft.com/office/powerpoint/2010/main" val="2367095096"/>
              </p:ext>
            </p:extLst>
          </p:nvPr>
        </p:nvGraphicFramePr>
        <p:xfrm>
          <a:off x="5580112" y="1732332"/>
          <a:ext cx="3194050" cy="3653042"/>
        </p:xfrm>
        <a:graphic>
          <a:graphicData uri="http://schemas.openxmlformats.org/drawingml/2006/table">
            <a:tbl>
              <a:tblPr firstRow="1" bandRow="1">
                <a:tableStyleId>{5940675A-B579-460E-94D1-54222C63F5DA}</a:tableStyleId>
              </a:tblPr>
              <a:tblGrid>
                <a:gridCol w="1431359">
                  <a:extLst>
                    <a:ext uri="{9D8B030D-6E8A-4147-A177-3AD203B41FA5}">
                      <a16:colId xmlns:a16="http://schemas.microsoft.com/office/drawing/2014/main" val="20000"/>
                    </a:ext>
                  </a:extLst>
                </a:gridCol>
                <a:gridCol w="1762691">
                  <a:extLst>
                    <a:ext uri="{9D8B030D-6E8A-4147-A177-3AD203B41FA5}">
                      <a16:colId xmlns:a16="http://schemas.microsoft.com/office/drawing/2014/main" val="20001"/>
                    </a:ext>
                  </a:extLst>
                </a:gridCol>
              </a:tblGrid>
              <a:tr h="518266">
                <a:tc>
                  <a:txBody>
                    <a:bodyPr/>
                    <a:lstStyle/>
                    <a:p>
                      <a:pPr algn="ctr"/>
                      <a:r>
                        <a:rPr lang="en-GB" sz="1400" b="1" dirty="0" smtClean="0">
                          <a:latin typeface="Arial" pitchFamily="34" charset="0"/>
                          <a:cs typeface="Arial" pitchFamily="34" charset="0"/>
                        </a:rPr>
                        <a:t>Material</a:t>
                      </a:r>
                      <a:endParaRPr lang="en-GB" sz="1400" b="1" dirty="0">
                        <a:latin typeface="Arial" pitchFamily="34" charset="0"/>
                        <a:cs typeface="Arial" pitchFamily="34" charset="0"/>
                      </a:endParaRPr>
                    </a:p>
                  </a:txBody>
                  <a:tcPr marL="91448" marR="91448" marT="45729" marB="45729" anchor="ctr">
                    <a:solidFill>
                      <a:schemeClr val="bg1"/>
                    </a:solidFill>
                  </a:tcPr>
                </a:tc>
                <a:tc>
                  <a:txBody>
                    <a:bodyPr/>
                    <a:lstStyle/>
                    <a:p>
                      <a:pPr algn="ctr"/>
                      <a:r>
                        <a:rPr lang="en-GB" sz="1400" b="1" dirty="0" smtClean="0">
                          <a:latin typeface="Arial" pitchFamily="34" charset="0"/>
                          <a:cs typeface="Arial" pitchFamily="34" charset="0"/>
                        </a:rPr>
                        <a:t>Relative Permeability</a:t>
                      </a:r>
                      <a:endParaRPr lang="en-GB" sz="1400" b="1" dirty="0">
                        <a:latin typeface="Arial" pitchFamily="34" charset="0"/>
                        <a:cs typeface="Arial" pitchFamily="34" charset="0"/>
                      </a:endParaRPr>
                    </a:p>
                  </a:txBody>
                  <a:tcPr marL="91448" marR="91448" marT="45729" marB="45729">
                    <a:solidFill>
                      <a:schemeClr val="bg1"/>
                    </a:solidFill>
                  </a:tcPr>
                </a:tc>
                <a:extLst>
                  <a:ext uri="{0D108BD9-81ED-4DB2-BD59-A6C34878D82A}">
                    <a16:rowId xmlns:a16="http://schemas.microsoft.com/office/drawing/2014/main" val="10000"/>
                  </a:ext>
                </a:extLst>
              </a:tr>
              <a:tr h="370916">
                <a:tc>
                  <a:txBody>
                    <a:bodyPr/>
                    <a:lstStyle/>
                    <a:p>
                      <a:pPr marL="0" algn="l" defTabSz="914400" rtl="0" eaLnBrk="1" latinLnBrk="0" hangingPunct="1"/>
                      <a:r>
                        <a:rPr lang="en-GB" sz="1800" kern="1200" dirty="0" smtClean="0">
                          <a:solidFill>
                            <a:schemeClr val="tx1"/>
                          </a:solidFill>
                          <a:latin typeface="+mn-lt"/>
                          <a:ea typeface="+mn-ea"/>
                          <a:cs typeface="+mn-cs"/>
                        </a:rPr>
                        <a:t>Vacuum</a:t>
                      </a:r>
                      <a:endParaRPr lang="en-GB" sz="1800" kern="1200" dirty="0">
                        <a:solidFill>
                          <a:schemeClr val="tx1"/>
                        </a:solidFill>
                        <a:latin typeface="+mn-lt"/>
                        <a:ea typeface="+mn-ea"/>
                        <a:cs typeface="+mn-cs"/>
                      </a:endParaRPr>
                    </a:p>
                  </a:txBody>
                  <a:tcPr marL="91448" marR="91448" marT="45729" marB="45729">
                    <a:solidFill>
                      <a:schemeClr val="bg1"/>
                    </a:solidFill>
                  </a:tcPr>
                </a:tc>
                <a:tc>
                  <a:txBody>
                    <a:bodyPr/>
                    <a:lstStyle/>
                    <a:p>
                      <a:pPr marL="0" algn="l" defTabSz="914400" rtl="0" eaLnBrk="1" latinLnBrk="0" hangingPunct="1"/>
                      <a:r>
                        <a:rPr lang="en-GB" sz="1800" kern="1200" dirty="0" smtClean="0">
                          <a:solidFill>
                            <a:schemeClr val="tx1"/>
                          </a:solidFill>
                          <a:latin typeface="+mn-lt"/>
                          <a:ea typeface="+mn-ea"/>
                          <a:cs typeface="+mn-cs"/>
                        </a:rPr>
                        <a:t>1 (by definition)</a:t>
                      </a:r>
                      <a:endParaRPr lang="en-GB" sz="1800" kern="1200" dirty="0">
                        <a:solidFill>
                          <a:schemeClr val="tx1"/>
                        </a:solidFill>
                        <a:latin typeface="+mn-lt"/>
                        <a:ea typeface="+mn-ea"/>
                        <a:cs typeface="+mn-cs"/>
                      </a:endParaRPr>
                    </a:p>
                  </a:txBody>
                  <a:tcPr marL="91448" marR="91448" marT="45729" marB="45729">
                    <a:solidFill>
                      <a:schemeClr val="bg1"/>
                    </a:solidFill>
                  </a:tcPr>
                </a:tc>
                <a:extLst>
                  <a:ext uri="{0D108BD9-81ED-4DB2-BD59-A6C34878D82A}">
                    <a16:rowId xmlns:a16="http://schemas.microsoft.com/office/drawing/2014/main" val="10001"/>
                  </a:ext>
                </a:extLst>
              </a:tr>
              <a:tr h="370916">
                <a:tc>
                  <a:txBody>
                    <a:bodyPr/>
                    <a:lstStyle/>
                    <a:p>
                      <a:r>
                        <a:rPr lang="en-GB" dirty="0" smtClean="0"/>
                        <a:t>Iron</a:t>
                      </a:r>
                      <a:endParaRPr lang="en-GB" dirty="0"/>
                    </a:p>
                  </a:txBody>
                  <a:tcPr marL="91448" marR="91448" marT="45729" marB="45729">
                    <a:solidFill>
                      <a:schemeClr val="bg1"/>
                    </a:solidFill>
                  </a:tcPr>
                </a:tc>
                <a:tc>
                  <a:txBody>
                    <a:bodyPr/>
                    <a:lstStyle/>
                    <a:p>
                      <a:r>
                        <a:rPr lang="en-GB" dirty="0" smtClean="0"/>
                        <a:t>200,000</a:t>
                      </a:r>
                      <a:endParaRPr lang="en-GB" dirty="0"/>
                    </a:p>
                  </a:txBody>
                  <a:tcPr marL="91448" marR="91448" marT="45729" marB="45729">
                    <a:solidFill>
                      <a:schemeClr val="bg1"/>
                    </a:solidFill>
                  </a:tcPr>
                </a:tc>
                <a:extLst>
                  <a:ext uri="{0D108BD9-81ED-4DB2-BD59-A6C34878D82A}">
                    <a16:rowId xmlns:a16="http://schemas.microsoft.com/office/drawing/2014/main" val="3835917638"/>
                  </a:ext>
                </a:extLst>
              </a:tr>
              <a:tr h="370916">
                <a:tc>
                  <a:txBody>
                    <a:bodyPr/>
                    <a:lstStyle/>
                    <a:p>
                      <a:r>
                        <a:rPr lang="en-GB" dirty="0" smtClean="0"/>
                        <a:t>Electrical steel</a:t>
                      </a:r>
                      <a:endParaRPr lang="en-GB" dirty="0"/>
                    </a:p>
                  </a:txBody>
                  <a:tcPr marL="91448" marR="91448" marT="45729" marB="45729">
                    <a:solidFill>
                      <a:schemeClr val="bg1"/>
                    </a:solidFill>
                  </a:tcPr>
                </a:tc>
                <a:tc>
                  <a:txBody>
                    <a:bodyPr/>
                    <a:lstStyle/>
                    <a:p>
                      <a:r>
                        <a:rPr lang="en-GB" dirty="0" smtClean="0"/>
                        <a:t>4000</a:t>
                      </a:r>
                      <a:endParaRPr lang="en-GB" dirty="0"/>
                    </a:p>
                  </a:txBody>
                  <a:tcPr marL="91448" marR="91448" marT="45729" marB="45729">
                    <a:solidFill>
                      <a:schemeClr val="bg1"/>
                    </a:solidFill>
                  </a:tcPr>
                </a:tc>
                <a:extLst>
                  <a:ext uri="{0D108BD9-81ED-4DB2-BD59-A6C34878D82A}">
                    <a16:rowId xmlns:a16="http://schemas.microsoft.com/office/drawing/2014/main" val="10002"/>
                  </a:ext>
                </a:extLst>
              </a:tr>
              <a:tr h="370916">
                <a:tc>
                  <a:txBody>
                    <a:bodyPr/>
                    <a:lstStyle/>
                    <a:p>
                      <a:r>
                        <a:rPr lang="en-GB" dirty="0" smtClean="0"/>
                        <a:t>Carbon Steel</a:t>
                      </a:r>
                      <a:endParaRPr lang="en-GB" dirty="0"/>
                    </a:p>
                  </a:txBody>
                  <a:tcPr marL="91448" marR="91448" marT="45729" marB="45729">
                    <a:solidFill>
                      <a:schemeClr val="bg1"/>
                    </a:solidFill>
                  </a:tcPr>
                </a:tc>
                <a:tc>
                  <a:txBody>
                    <a:bodyPr/>
                    <a:lstStyle/>
                    <a:p>
                      <a:r>
                        <a:rPr lang="en-GB" dirty="0" smtClean="0"/>
                        <a:t>100</a:t>
                      </a:r>
                      <a:endParaRPr lang="en-GB" dirty="0"/>
                    </a:p>
                  </a:txBody>
                  <a:tcPr marL="91448" marR="91448" marT="45729" marB="45729">
                    <a:solidFill>
                      <a:schemeClr val="bg1"/>
                    </a:solidFill>
                  </a:tcPr>
                </a:tc>
                <a:extLst>
                  <a:ext uri="{0D108BD9-81ED-4DB2-BD59-A6C34878D82A}">
                    <a16:rowId xmlns:a16="http://schemas.microsoft.com/office/drawing/2014/main" val="10004"/>
                  </a:ext>
                </a:extLst>
              </a:tr>
              <a:tr h="370916">
                <a:tc>
                  <a:txBody>
                    <a:bodyPr/>
                    <a:lstStyle/>
                    <a:p>
                      <a:r>
                        <a:rPr lang="en-GB" dirty="0" smtClean="0"/>
                        <a:t>Nickel</a:t>
                      </a:r>
                      <a:endParaRPr lang="en-GB" dirty="0"/>
                    </a:p>
                  </a:txBody>
                  <a:tcPr marL="91448" marR="91448" marT="45729" marB="45729">
                    <a:solidFill>
                      <a:schemeClr val="bg1"/>
                    </a:solidFill>
                  </a:tcPr>
                </a:tc>
                <a:tc>
                  <a:txBody>
                    <a:bodyPr/>
                    <a:lstStyle/>
                    <a:p>
                      <a:r>
                        <a:rPr lang="en-GB" dirty="0" smtClean="0"/>
                        <a:t>100 –</a:t>
                      </a:r>
                      <a:r>
                        <a:rPr lang="en-GB" baseline="0" dirty="0" smtClean="0"/>
                        <a:t> 600</a:t>
                      </a:r>
                      <a:endParaRPr lang="en-GB" dirty="0"/>
                    </a:p>
                  </a:txBody>
                  <a:tcPr marL="91448" marR="91448" marT="45729" marB="45729">
                    <a:solidFill>
                      <a:schemeClr val="bg1"/>
                    </a:solidFill>
                  </a:tcPr>
                </a:tc>
                <a:extLst>
                  <a:ext uri="{0D108BD9-81ED-4DB2-BD59-A6C34878D82A}">
                    <a16:rowId xmlns:a16="http://schemas.microsoft.com/office/drawing/2014/main" val="10005"/>
                  </a:ext>
                </a:extLst>
              </a:tr>
              <a:tr h="370916">
                <a:tc>
                  <a:txBody>
                    <a:bodyPr/>
                    <a:lstStyle/>
                    <a:p>
                      <a:r>
                        <a:rPr lang="en-GB" dirty="0" smtClean="0"/>
                        <a:t>Aluminium</a:t>
                      </a:r>
                      <a:endParaRPr lang="en-GB" dirty="0"/>
                    </a:p>
                  </a:txBody>
                  <a:tcPr marL="91448" marR="91448" marT="45729" marB="45729">
                    <a:solidFill>
                      <a:schemeClr val="bg1"/>
                    </a:solidFill>
                  </a:tcPr>
                </a:tc>
                <a:tc>
                  <a:txBody>
                    <a:bodyPr/>
                    <a:lstStyle/>
                    <a:p>
                      <a:r>
                        <a:rPr lang="en-GB" dirty="0" smtClean="0"/>
                        <a:t>1.000 022</a:t>
                      </a:r>
                      <a:endParaRPr lang="en-GB" dirty="0"/>
                    </a:p>
                  </a:txBody>
                  <a:tcPr marL="91448" marR="91448" marT="45729" marB="45729">
                    <a:solidFill>
                      <a:schemeClr val="bg1"/>
                    </a:solidFill>
                  </a:tcPr>
                </a:tc>
                <a:extLst>
                  <a:ext uri="{0D108BD9-81ED-4DB2-BD59-A6C34878D82A}">
                    <a16:rowId xmlns:a16="http://schemas.microsoft.com/office/drawing/2014/main" val="10006"/>
                  </a:ext>
                </a:extLst>
              </a:tr>
              <a:tr h="370916">
                <a:tc>
                  <a:txBody>
                    <a:bodyPr/>
                    <a:lstStyle/>
                    <a:p>
                      <a:r>
                        <a:rPr lang="en-GB" dirty="0" smtClean="0"/>
                        <a:t>Wood</a:t>
                      </a:r>
                      <a:endParaRPr lang="en-GB" dirty="0"/>
                    </a:p>
                  </a:txBody>
                  <a:tcPr marL="91448" marR="91448" marT="45729" marB="45729">
                    <a:solidFill>
                      <a:schemeClr val="bg1"/>
                    </a:solidFill>
                  </a:tcPr>
                </a:tc>
                <a:tc>
                  <a:txBody>
                    <a:bodyPr/>
                    <a:lstStyle/>
                    <a:p>
                      <a:r>
                        <a:rPr lang="en-GB" dirty="0" smtClean="0"/>
                        <a:t>1.000 000 43</a:t>
                      </a:r>
                      <a:endParaRPr lang="en-GB" dirty="0"/>
                    </a:p>
                  </a:txBody>
                  <a:tcPr marL="91448" marR="91448" marT="45729" marB="45729">
                    <a:solidFill>
                      <a:schemeClr val="bg1"/>
                    </a:solidFill>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1265296858"/>
      </p:ext>
    </p:extLst>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Inductors</a:t>
            </a:r>
            <a:endParaRPr lang="en-GB"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457200" y="2564904"/>
                <a:ext cx="8229600" cy="2952328"/>
              </a:xfrm>
            </p:spPr>
            <p:txBody>
              <a:bodyPr>
                <a:normAutofit fontScale="92500"/>
              </a:bodyPr>
              <a:lstStyle/>
              <a:p>
                <a:r>
                  <a:rPr lang="en-GB" dirty="0" smtClean="0"/>
                  <a:t>Find the inductance of the air-core coil:</a:t>
                </a:r>
              </a:p>
              <a:p>
                <a14:m>
                  <m:oMath xmlns:m="http://schemas.openxmlformats.org/officeDocument/2006/math">
                    <m:r>
                      <a:rPr lang="en-GB" b="0" i="1" smtClean="0">
                        <a:latin typeface="Cambria Math" panose="02040503050406030204" pitchFamily="18" charset="0"/>
                      </a:rPr>
                      <m:t>𝐴</m:t>
                    </m:r>
                    <m:r>
                      <a:rPr lang="en-GB" b="0" i="1" smtClean="0">
                        <a:latin typeface="Cambria Math" panose="02040503050406030204" pitchFamily="18" charset="0"/>
                      </a:rPr>
                      <m:t>=</m:t>
                    </m:r>
                    <m:f>
                      <m:fPr>
                        <m:ctrlPr>
                          <a:rPr lang="en-GB" b="0" i="1" smtClean="0">
                            <a:latin typeface="Cambria Math" panose="02040503050406030204" pitchFamily="18" charset="0"/>
                          </a:rPr>
                        </m:ctrlPr>
                      </m:fPr>
                      <m:num>
                        <m:r>
                          <a:rPr lang="en-GB" i="1">
                            <a:latin typeface="Cambria Math" panose="02040503050406030204" pitchFamily="18" charset="0"/>
                            <a:ea typeface="Cambria Math" panose="02040503050406030204" pitchFamily="18" charset="0"/>
                          </a:rPr>
                          <m:t>𝜋</m:t>
                        </m:r>
                        <m:sSup>
                          <m:sSupPr>
                            <m:ctrlPr>
                              <a:rPr lang="en-GB" i="1" smtClean="0">
                                <a:latin typeface="Cambria Math" panose="02040503050406030204" pitchFamily="18" charset="0"/>
                                <a:ea typeface="Cambria Math" panose="02040503050406030204" pitchFamily="18" charset="0"/>
                              </a:rPr>
                            </m:ctrlPr>
                          </m:sSupPr>
                          <m:e>
                            <m:r>
                              <a:rPr lang="en-GB" b="0" i="1" smtClean="0">
                                <a:latin typeface="Cambria Math" panose="02040503050406030204" pitchFamily="18" charset="0"/>
                                <a:ea typeface="Cambria Math" panose="02040503050406030204" pitchFamily="18" charset="0"/>
                              </a:rPr>
                              <m:t>𝑑𝑖𝑎</m:t>
                            </m:r>
                          </m:e>
                          <m:sup>
                            <m:r>
                              <a:rPr lang="en-GB" b="0" i="1" smtClean="0">
                                <a:latin typeface="Cambria Math" panose="02040503050406030204" pitchFamily="18" charset="0"/>
                                <a:ea typeface="Cambria Math" panose="02040503050406030204" pitchFamily="18" charset="0"/>
                              </a:rPr>
                              <m:t>2</m:t>
                            </m:r>
                          </m:sup>
                        </m:sSup>
                      </m:num>
                      <m:den>
                        <m:r>
                          <a:rPr lang="en-GB" b="0" i="1" smtClean="0">
                            <a:latin typeface="Cambria Math" panose="02040503050406030204" pitchFamily="18" charset="0"/>
                          </a:rPr>
                          <m:t>4</m:t>
                        </m:r>
                      </m:den>
                    </m:f>
                    <m:r>
                      <a:rPr lang="en-GB" b="0" i="1" smtClean="0">
                        <a:latin typeface="Cambria Math" panose="02040503050406030204" pitchFamily="18" charset="0"/>
                      </a:rPr>
                      <m:t>=</m:t>
                    </m:r>
                    <m:f>
                      <m:fPr>
                        <m:ctrlPr>
                          <a:rPr lang="en-GB" b="0" i="1" smtClean="0">
                            <a:latin typeface="Cambria Math" panose="02040503050406030204" pitchFamily="18" charset="0"/>
                          </a:rPr>
                        </m:ctrlPr>
                      </m:fPr>
                      <m:num>
                        <m:r>
                          <a:rPr lang="en-GB" b="0" i="1" smtClean="0">
                            <a:latin typeface="Cambria Math" panose="02040503050406030204" pitchFamily="18" charset="0"/>
                          </a:rPr>
                          <m:t>(</m:t>
                        </m:r>
                        <m:r>
                          <a:rPr lang="en-GB" b="0" i="1" smtClean="0">
                            <a:latin typeface="Cambria Math" panose="02040503050406030204" pitchFamily="18" charset="0"/>
                            <a:ea typeface="Cambria Math" panose="02040503050406030204" pitchFamily="18" charset="0"/>
                          </a:rPr>
                          <m:t>𝜋</m:t>
                        </m:r>
                        <m:r>
                          <a:rPr lang="en-GB" b="0" i="1" smtClean="0">
                            <a:latin typeface="Cambria Math" panose="02040503050406030204" pitchFamily="18" charset="0"/>
                          </a:rPr>
                          <m:t>)</m:t>
                        </m:r>
                        <m:sSup>
                          <m:sSupPr>
                            <m:ctrlPr>
                              <a:rPr lang="en-GB" b="0" i="1" smtClean="0">
                                <a:latin typeface="Cambria Math" panose="02040503050406030204" pitchFamily="18" charset="0"/>
                              </a:rPr>
                            </m:ctrlPr>
                          </m:sSupPr>
                          <m:e>
                            <m:r>
                              <a:rPr lang="en-GB" b="0" i="1" smtClean="0">
                                <a:latin typeface="Cambria Math" panose="02040503050406030204" pitchFamily="18" charset="0"/>
                              </a:rPr>
                              <m:t>(4</m:t>
                            </m:r>
                            <m:r>
                              <a:rPr lang="en-GB" b="0" i="1" smtClean="0">
                                <a:latin typeface="Cambria Math" panose="02040503050406030204" pitchFamily="18" charset="0"/>
                                <a:ea typeface="Cambria Math" panose="02040503050406030204" pitchFamily="18" charset="0"/>
                              </a:rPr>
                              <m:t>×</m:t>
                            </m:r>
                            <m:sSup>
                              <m:sSupPr>
                                <m:ctrlPr>
                                  <a:rPr lang="en-GB" b="0" i="1" smtClean="0">
                                    <a:latin typeface="Cambria Math" panose="02040503050406030204" pitchFamily="18" charset="0"/>
                                    <a:ea typeface="Cambria Math" panose="02040503050406030204" pitchFamily="18" charset="0"/>
                                  </a:rPr>
                                </m:ctrlPr>
                              </m:sSupPr>
                              <m:e>
                                <m:r>
                                  <a:rPr lang="en-GB" b="0" i="1" smtClean="0">
                                    <a:latin typeface="Cambria Math" panose="02040503050406030204" pitchFamily="18" charset="0"/>
                                    <a:ea typeface="Cambria Math" panose="02040503050406030204" pitchFamily="18" charset="0"/>
                                  </a:rPr>
                                  <m:t>10</m:t>
                                </m:r>
                              </m:e>
                              <m:sup>
                                <m:r>
                                  <a:rPr lang="en-GB" b="0" i="1" smtClean="0">
                                    <a:latin typeface="Cambria Math" panose="02040503050406030204" pitchFamily="18" charset="0"/>
                                    <a:ea typeface="Cambria Math" panose="02040503050406030204" pitchFamily="18" charset="0"/>
                                  </a:rPr>
                                  <m:t>−3</m:t>
                                </m:r>
                              </m:sup>
                            </m:sSup>
                            <m:r>
                              <m:rPr>
                                <m:sty m:val="p"/>
                              </m:rPr>
                              <a:rPr lang="en-GB" b="0" i="0" smtClean="0">
                                <a:latin typeface="Cambria Math" panose="02040503050406030204" pitchFamily="18" charset="0"/>
                                <a:ea typeface="Cambria Math" panose="02040503050406030204" pitchFamily="18" charset="0"/>
                              </a:rPr>
                              <m:t>m</m:t>
                            </m:r>
                            <m:r>
                              <a:rPr lang="en-GB" b="0" i="1" smtClean="0">
                                <a:latin typeface="Cambria Math" panose="02040503050406030204" pitchFamily="18" charset="0"/>
                              </a:rPr>
                              <m:t>)</m:t>
                            </m:r>
                          </m:e>
                          <m:sup>
                            <m:r>
                              <a:rPr lang="en-GB" b="0" i="1" smtClean="0">
                                <a:latin typeface="Cambria Math" panose="02040503050406030204" pitchFamily="18" charset="0"/>
                              </a:rPr>
                              <m:t>2</m:t>
                            </m:r>
                          </m:sup>
                        </m:sSup>
                      </m:num>
                      <m:den>
                        <m:r>
                          <a:rPr lang="en-GB" b="0" i="1" smtClean="0">
                            <a:latin typeface="Cambria Math" panose="02040503050406030204" pitchFamily="18" charset="0"/>
                          </a:rPr>
                          <m:t>4</m:t>
                        </m:r>
                      </m:den>
                    </m:f>
                    <m:r>
                      <a:rPr lang="en-GB" b="0" i="1" smtClean="0">
                        <a:latin typeface="Cambria Math" panose="02040503050406030204" pitchFamily="18" charset="0"/>
                      </a:rPr>
                      <m:t>=12.57</m:t>
                    </m:r>
                    <m:r>
                      <a:rPr lang="en-GB" b="0" i="1" smtClean="0">
                        <a:latin typeface="Cambria Math" panose="02040503050406030204" pitchFamily="18" charset="0"/>
                        <a:ea typeface="Cambria Math" panose="02040503050406030204" pitchFamily="18" charset="0"/>
                      </a:rPr>
                      <m:t>×</m:t>
                    </m:r>
                    <m:sSup>
                      <m:sSupPr>
                        <m:ctrlPr>
                          <a:rPr lang="en-GB" b="0" i="1" smtClean="0">
                            <a:latin typeface="Cambria Math" panose="02040503050406030204" pitchFamily="18" charset="0"/>
                            <a:ea typeface="Cambria Math" panose="02040503050406030204" pitchFamily="18" charset="0"/>
                          </a:rPr>
                        </m:ctrlPr>
                      </m:sSupPr>
                      <m:e>
                        <m:r>
                          <a:rPr lang="en-GB" b="0" i="1" smtClean="0">
                            <a:latin typeface="Cambria Math" panose="02040503050406030204" pitchFamily="18" charset="0"/>
                            <a:ea typeface="Cambria Math" panose="02040503050406030204" pitchFamily="18" charset="0"/>
                          </a:rPr>
                          <m:t>10</m:t>
                        </m:r>
                      </m:e>
                      <m:sup>
                        <m:r>
                          <a:rPr lang="en-GB" b="0" i="1" smtClean="0">
                            <a:latin typeface="Cambria Math" panose="02040503050406030204" pitchFamily="18" charset="0"/>
                            <a:ea typeface="Cambria Math" panose="02040503050406030204" pitchFamily="18" charset="0"/>
                          </a:rPr>
                          <m:t>−6</m:t>
                        </m:r>
                      </m:sup>
                    </m:sSup>
                    <m:sSup>
                      <m:sSupPr>
                        <m:ctrlPr>
                          <a:rPr lang="en-GB" b="0" i="1" smtClean="0">
                            <a:latin typeface="Cambria Math" panose="02040503050406030204" pitchFamily="18" charset="0"/>
                            <a:ea typeface="Cambria Math" panose="02040503050406030204" pitchFamily="18" charset="0"/>
                          </a:rPr>
                        </m:ctrlPr>
                      </m:sSupPr>
                      <m:e>
                        <m:r>
                          <m:rPr>
                            <m:sty m:val="p"/>
                          </m:rPr>
                          <a:rPr lang="en-GB" b="0" i="0" smtClean="0">
                            <a:latin typeface="Cambria Math" panose="02040503050406030204" pitchFamily="18" charset="0"/>
                            <a:ea typeface="Cambria Math" panose="02040503050406030204" pitchFamily="18" charset="0"/>
                          </a:rPr>
                          <m:t>m</m:t>
                        </m:r>
                      </m:e>
                      <m:sup>
                        <m:r>
                          <a:rPr lang="en-GB" b="0" i="1" smtClean="0">
                            <a:latin typeface="Cambria Math" panose="02040503050406030204" pitchFamily="18" charset="0"/>
                            <a:ea typeface="Cambria Math" panose="02040503050406030204" pitchFamily="18" charset="0"/>
                          </a:rPr>
                          <m:t>2</m:t>
                        </m:r>
                      </m:sup>
                    </m:sSup>
                  </m:oMath>
                </a14:m>
                <a:endParaRPr lang="en-GB" b="0" dirty="0" smtClean="0">
                  <a:ea typeface="Cambria Math" panose="02040503050406030204" pitchFamily="18" charset="0"/>
                </a:endParaRPr>
              </a:p>
              <a:p>
                <a14:m>
                  <m:oMath xmlns:m="http://schemas.openxmlformats.org/officeDocument/2006/math">
                    <m:r>
                      <a:rPr lang="en-GB" i="1">
                        <a:latin typeface="Cambria Math" panose="02040503050406030204" pitchFamily="18" charset="0"/>
                      </a:rPr>
                      <m:t>𝐿</m:t>
                    </m:r>
                    <m:r>
                      <a:rPr lang="en-GB" i="1">
                        <a:latin typeface="Cambria Math" panose="02040503050406030204" pitchFamily="18" charset="0"/>
                      </a:rPr>
                      <m:t>=</m:t>
                    </m:r>
                    <m:f>
                      <m:fPr>
                        <m:ctrlPr>
                          <a:rPr lang="en-GB" i="1">
                            <a:latin typeface="Cambria Math" panose="02040503050406030204" pitchFamily="18" charset="0"/>
                          </a:rPr>
                        </m:ctrlPr>
                      </m:fPr>
                      <m:num>
                        <m:sSub>
                          <m:sSubPr>
                            <m:ctrlPr>
                              <a:rPr lang="en-GB" i="1">
                                <a:latin typeface="Cambria Math" panose="02040503050406030204" pitchFamily="18" charset="0"/>
                              </a:rPr>
                            </m:ctrlPr>
                          </m:sSubPr>
                          <m:e>
                            <m:r>
                              <a:rPr lang="en-GB" i="1">
                                <a:latin typeface="Cambria Math" panose="02040503050406030204" pitchFamily="18" charset="0"/>
                                <a:ea typeface="Cambria Math" panose="02040503050406030204" pitchFamily="18" charset="0"/>
                              </a:rPr>
                              <m:t>𝜇</m:t>
                            </m:r>
                          </m:e>
                          <m:sub>
                            <m:r>
                              <a:rPr lang="en-GB" i="1">
                                <a:latin typeface="Cambria Math" panose="02040503050406030204" pitchFamily="18" charset="0"/>
                              </a:rPr>
                              <m:t>0</m:t>
                            </m:r>
                          </m:sub>
                        </m:sSub>
                        <m:sSub>
                          <m:sSubPr>
                            <m:ctrlPr>
                              <a:rPr lang="en-GB" i="1">
                                <a:latin typeface="Cambria Math" panose="02040503050406030204" pitchFamily="18" charset="0"/>
                              </a:rPr>
                            </m:ctrlPr>
                          </m:sSubPr>
                          <m:e>
                            <m:r>
                              <a:rPr lang="en-GB" i="1">
                                <a:latin typeface="Cambria Math" panose="02040503050406030204" pitchFamily="18" charset="0"/>
                                <a:ea typeface="Cambria Math" panose="02040503050406030204" pitchFamily="18" charset="0"/>
                              </a:rPr>
                              <m:t>𝜇</m:t>
                            </m:r>
                          </m:e>
                          <m:sub>
                            <m:r>
                              <a:rPr lang="en-GB" i="1">
                                <a:latin typeface="Cambria Math" panose="02040503050406030204" pitchFamily="18" charset="0"/>
                              </a:rPr>
                              <m:t>𝑟</m:t>
                            </m:r>
                          </m:sub>
                        </m:sSub>
                        <m:sSup>
                          <m:sSupPr>
                            <m:ctrlPr>
                              <a:rPr lang="en-GB" i="1">
                                <a:latin typeface="Cambria Math" panose="02040503050406030204" pitchFamily="18" charset="0"/>
                              </a:rPr>
                            </m:ctrlPr>
                          </m:sSupPr>
                          <m:e>
                            <m:r>
                              <a:rPr lang="en-GB" i="1">
                                <a:latin typeface="Cambria Math" panose="02040503050406030204" pitchFamily="18" charset="0"/>
                              </a:rPr>
                              <m:t>𝑁</m:t>
                            </m:r>
                          </m:e>
                          <m:sup>
                            <m:r>
                              <a:rPr lang="en-GB" i="1">
                                <a:latin typeface="Cambria Math" panose="02040503050406030204" pitchFamily="18" charset="0"/>
                              </a:rPr>
                              <m:t>2</m:t>
                            </m:r>
                          </m:sup>
                        </m:sSup>
                        <m:r>
                          <a:rPr lang="en-GB" i="1">
                            <a:latin typeface="Cambria Math" panose="02040503050406030204" pitchFamily="18" charset="0"/>
                          </a:rPr>
                          <m:t>𝐴</m:t>
                        </m:r>
                      </m:num>
                      <m:den>
                        <m:r>
                          <a:rPr lang="en-GB" i="1">
                            <a:latin typeface="Cambria Math" panose="02040503050406030204" pitchFamily="18" charset="0"/>
                          </a:rPr>
                          <m:t>𝑑</m:t>
                        </m:r>
                      </m:den>
                    </m:f>
                    <m:r>
                      <a:rPr lang="en-GB" b="0" i="1" smtClean="0">
                        <a:latin typeface="Cambria Math" panose="02040503050406030204" pitchFamily="18" charset="0"/>
                      </a:rPr>
                      <m:t>=</m:t>
                    </m:r>
                    <m:f>
                      <m:fPr>
                        <m:ctrlPr>
                          <a:rPr lang="en-GB" b="0" i="1" smtClean="0">
                            <a:latin typeface="Cambria Math" panose="02040503050406030204" pitchFamily="18" charset="0"/>
                          </a:rPr>
                        </m:ctrlPr>
                      </m:fPr>
                      <m:num>
                        <m:r>
                          <a:rPr lang="en-GB" b="0" i="1" smtClean="0">
                            <a:latin typeface="Cambria Math" panose="02040503050406030204" pitchFamily="18" charset="0"/>
                          </a:rPr>
                          <m:t>4</m:t>
                        </m:r>
                        <m:r>
                          <a:rPr lang="en-GB" b="0" i="1" smtClean="0">
                            <a:latin typeface="Cambria Math" panose="02040503050406030204" pitchFamily="18" charset="0"/>
                            <a:ea typeface="Cambria Math" panose="02040503050406030204" pitchFamily="18" charset="0"/>
                          </a:rPr>
                          <m:t>𝜋</m:t>
                        </m:r>
                        <m:r>
                          <a:rPr lang="en-GB" b="0" i="1" smtClean="0">
                            <a:latin typeface="Cambria Math" panose="02040503050406030204" pitchFamily="18" charset="0"/>
                            <a:ea typeface="Cambria Math" panose="02040503050406030204" pitchFamily="18" charset="0"/>
                          </a:rPr>
                          <m:t>×</m:t>
                        </m:r>
                        <m:sSup>
                          <m:sSupPr>
                            <m:ctrlPr>
                              <a:rPr lang="en-GB" b="0" i="1" smtClean="0">
                                <a:latin typeface="Cambria Math" panose="02040503050406030204" pitchFamily="18" charset="0"/>
                                <a:ea typeface="Cambria Math" panose="02040503050406030204" pitchFamily="18" charset="0"/>
                              </a:rPr>
                            </m:ctrlPr>
                          </m:sSupPr>
                          <m:e>
                            <m:r>
                              <a:rPr lang="en-GB" b="0" i="1" smtClean="0">
                                <a:latin typeface="Cambria Math" panose="02040503050406030204" pitchFamily="18" charset="0"/>
                                <a:ea typeface="Cambria Math" panose="02040503050406030204" pitchFamily="18" charset="0"/>
                              </a:rPr>
                              <m:t>10</m:t>
                            </m:r>
                          </m:e>
                          <m:sup>
                            <m:r>
                              <a:rPr lang="en-GB" b="0" i="1" smtClean="0">
                                <a:latin typeface="Cambria Math" panose="02040503050406030204" pitchFamily="18" charset="0"/>
                                <a:ea typeface="Cambria Math" panose="02040503050406030204" pitchFamily="18" charset="0"/>
                              </a:rPr>
                              <m:t>−7</m:t>
                            </m:r>
                          </m:sup>
                        </m:sSup>
                        <m:r>
                          <a:rPr lang="en-GB" b="0" i="1" smtClean="0">
                            <a:latin typeface="Cambria Math" panose="02040503050406030204" pitchFamily="18" charset="0"/>
                            <a:ea typeface="Cambria Math" panose="02040503050406030204" pitchFamily="18" charset="0"/>
                          </a:rPr>
                          <m:t>×1×</m:t>
                        </m:r>
                        <m:sSup>
                          <m:sSupPr>
                            <m:ctrlPr>
                              <a:rPr lang="en-GB" b="0" i="1" smtClean="0">
                                <a:latin typeface="Cambria Math" panose="02040503050406030204" pitchFamily="18" charset="0"/>
                                <a:ea typeface="Cambria Math" panose="02040503050406030204" pitchFamily="18" charset="0"/>
                              </a:rPr>
                            </m:ctrlPr>
                          </m:sSupPr>
                          <m:e>
                            <m:r>
                              <a:rPr lang="en-GB" b="0" i="1" smtClean="0">
                                <a:latin typeface="Cambria Math" panose="02040503050406030204" pitchFamily="18" charset="0"/>
                                <a:ea typeface="Cambria Math" panose="02040503050406030204" pitchFamily="18" charset="0"/>
                              </a:rPr>
                              <m:t>100</m:t>
                            </m:r>
                          </m:e>
                          <m:sup>
                            <m:r>
                              <a:rPr lang="en-GB" b="0" i="1" smtClean="0">
                                <a:latin typeface="Cambria Math" panose="02040503050406030204" pitchFamily="18" charset="0"/>
                                <a:ea typeface="Cambria Math" panose="02040503050406030204" pitchFamily="18" charset="0"/>
                              </a:rPr>
                              <m:t>2</m:t>
                            </m:r>
                          </m:sup>
                        </m:sSup>
                        <m:r>
                          <a:rPr lang="en-GB" b="0" i="1" smtClean="0">
                            <a:latin typeface="Cambria Math" panose="02040503050406030204" pitchFamily="18" charset="0"/>
                            <a:ea typeface="Cambria Math" panose="02040503050406030204" pitchFamily="18" charset="0"/>
                          </a:rPr>
                          <m:t>×</m:t>
                        </m:r>
                        <m:r>
                          <a:rPr lang="en-GB" i="1">
                            <a:latin typeface="Cambria Math" panose="02040503050406030204" pitchFamily="18" charset="0"/>
                          </a:rPr>
                          <m:t>12.57</m:t>
                        </m:r>
                        <m:r>
                          <a:rPr lang="en-GB" i="1">
                            <a:latin typeface="Cambria Math" panose="02040503050406030204" pitchFamily="18" charset="0"/>
                            <a:ea typeface="Cambria Math" panose="02040503050406030204" pitchFamily="18" charset="0"/>
                          </a:rPr>
                          <m:t>×</m:t>
                        </m:r>
                        <m:sSup>
                          <m:sSupPr>
                            <m:ctrlPr>
                              <a:rPr lang="en-GB" i="1">
                                <a:latin typeface="Cambria Math" panose="02040503050406030204" pitchFamily="18" charset="0"/>
                                <a:ea typeface="Cambria Math" panose="02040503050406030204" pitchFamily="18" charset="0"/>
                              </a:rPr>
                            </m:ctrlPr>
                          </m:sSupPr>
                          <m:e>
                            <m:r>
                              <a:rPr lang="en-GB" i="1">
                                <a:latin typeface="Cambria Math" panose="02040503050406030204" pitchFamily="18" charset="0"/>
                                <a:ea typeface="Cambria Math" panose="02040503050406030204" pitchFamily="18" charset="0"/>
                              </a:rPr>
                              <m:t>10</m:t>
                            </m:r>
                          </m:e>
                          <m:sup>
                            <m:r>
                              <a:rPr lang="en-GB" i="1">
                                <a:latin typeface="Cambria Math" panose="02040503050406030204" pitchFamily="18" charset="0"/>
                                <a:ea typeface="Cambria Math" panose="02040503050406030204" pitchFamily="18" charset="0"/>
                              </a:rPr>
                              <m:t>−6</m:t>
                            </m:r>
                          </m:sup>
                        </m:sSup>
                      </m:num>
                      <m:den>
                        <m:r>
                          <a:rPr lang="en-GB" b="0" i="1" smtClean="0">
                            <a:latin typeface="Cambria Math" panose="02040503050406030204" pitchFamily="18" charset="0"/>
                          </a:rPr>
                          <m:t>0.1</m:t>
                        </m:r>
                      </m:den>
                    </m:f>
                  </m:oMath>
                </a14:m>
                <a:endParaRPr lang="en-GB" b="0" dirty="0" smtClean="0"/>
              </a:p>
              <a:p>
                <a14:m>
                  <m:oMath xmlns:m="http://schemas.openxmlformats.org/officeDocument/2006/math">
                    <m:r>
                      <a:rPr lang="en-GB" b="0" i="1" smtClean="0">
                        <a:latin typeface="Cambria Math" panose="02040503050406030204" pitchFamily="18" charset="0"/>
                      </a:rPr>
                      <m:t>𝐿</m:t>
                    </m:r>
                    <m:r>
                      <a:rPr lang="en-GB" b="0" i="1" smtClean="0">
                        <a:latin typeface="Cambria Math" panose="02040503050406030204" pitchFamily="18" charset="0"/>
                      </a:rPr>
                      <m:t>=1.58×</m:t>
                    </m:r>
                    <m:sSup>
                      <m:sSupPr>
                        <m:ctrlPr>
                          <a:rPr lang="en-GB" i="1">
                            <a:latin typeface="Cambria Math" panose="02040503050406030204" pitchFamily="18" charset="0"/>
                            <a:ea typeface="Cambria Math" panose="02040503050406030204" pitchFamily="18" charset="0"/>
                          </a:rPr>
                        </m:ctrlPr>
                      </m:sSupPr>
                      <m:e>
                        <m:r>
                          <a:rPr lang="en-GB" i="1">
                            <a:latin typeface="Cambria Math" panose="02040503050406030204" pitchFamily="18" charset="0"/>
                            <a:ea typeface="Cambria Math" panose="02040503050406030204" pitchFamily="18" charset="0"/>
                          </a:rPr>
                          <m:t>10</m:t>
                        </m:r>
                      </m:e>
                      <m:sup>
                        <m:r>
                          <a:rPr lang="en-GB" i="1">
                            <a:latin typeface="Cambria Math" panose="02040503050406030204" pitchFamily="18" charset="0"/>
                            <a:ea typeface="Cambria Math" panose="02040503050406030204" pitchFamily="18" charset="0"/>
                          </a:rPr>
                          <m:t>−6</m:t>
                        </m:r>
                      </m:sup>
                    </m:sSup>
                    <m:r>
                      <a:rPr lang="en-GB" b="0" i="1" smtClean="0">
                        <a:latin typeface="Cambria Math" panose="02040503050406030204" pitchFamily="18" charset="0"/>
                        <a:ea typeface="Cambria Math" panose="02040503050406030204" pitchFamily="18" charset="0"/>
                      </a:rPr>
                      <m:t> </m:t>
                    </m:r>
                    <m:r>
                      <m:rPr>
                        <m:sty m:val="p"/>
                      </m:rPr>
                      <a:rPr lang="en-GB" b="0" i="0" smtClean="0">
                        <a:latin typeface="Cambria Math" panose="02040503050406030204" pitchFamily="18" charset="0"/>
                        <a:ea typeface="Cambria Math" panose="02040503050406030204" pitchFamily="18" charset="0"/>
                      </a:rPr>
                      <m:t>H</m:t>
                    </m:r>
                  </m:oMath>
                </a14:m>
                <a:endParaRPr lang="en-GB"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457200" y="2564904"/>
                <a:ext cx="8229600" cy="2952328"/>
              </a:xfrm>
              <a:blipFill>
                <a:blip r:embed="rId2"/>
                <a:stretch>
                  <a:fillRect l="-1481" t="-2686"/>
                </a:stretch>
              </a:blipFill>
            </p:spPr>
            <p:txBody>
              <a:bodyPr/>
              <a:lstStyle/>
              <a:p>
                <a:r>
                  <a:rPr lang="en-GB">
                    <a:noFill/>
                  </a:rPr>
                  <a:t> </a:t>
                </a:r>
              </a:p>
            </p:txBody>
          </p:sp>
        </mc:Fallback>
      </mc:AlternateContent>
      <p:pic>
        <p:nvPicPr>
          <p:cNvPr id="4" name="Picture 3"/>
          <p:cNvPicPr>
            <a:picLocks noChangeAspect="1"/>
          </p:cNvPicPr>
          <p:nvPr/>
        </p:nvPicPr>
        <p:blipFill rotWithShape="1">
          <a:blip r:embed="rId3"/>
          <a:srcRect l="25490"/>
          <a:stretch/>
        </p:blipFill>
        <p:spPr>
          <a:xfrm>
            <a:off x="1547664" y="1124744"/>
            <a:ext cx="2736304" cy="1514960"/>
          </a:xfrm>
          <a:prstGeom prst="rect">
            <a:avLst/>
          </a:prstGeom>
        </p:spPr>
      </p:pic>
      <mc:AlternateContent xmlns:mc="http://schemas.openxmlformats.org/markup-compatibility/2006" xmlns:a14="http://schemas.microsoft.com/office/drawing/2010/main">
        <mc:Choice Requires="a14">
          <p:sp>
            <p:nvSpPr>
              <p:cNvPr id="5" name="Rectangle 4"/>
              <p:cNvSpPr/>
              <p:nvPr/>
            </p:nvSpPr>
            <p:spPr>
              <a:xfrm>
                <a:off x="6012160" y="1558161"/>
                <a:ext cx="1579983" cy="648126"/>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GB" i="1">
                          <a:latin typeface="Cambria Math" panose="02040503050406030204" pitchFamily="18" charset="0"/>
                        </a:rPr>
                        <m:t>𝐿</m:t>
                      </m:r>
                      <m:r>
                        <a:rPr lang="en-GB" i="1">
                          <a:latin typeface="Cambria Math" panose="02040503050406030204" pitchFamily="18" charset="0"/>
                        </a:rPr>
                        <m:t>=</m:t>
                      </m:r>
                      <m:f>
                        <m:fPr>
                          <m:ctrlPr>
                            <a:rPr lang="en-GB" i="1">
                              <a:latin typeface="Cambria Math" panose="02040503050406030204" pitchFamily="18" charset="0"/>
                            </a:rPr>
                          </m:ctrlPr>
                        </m:fPr>
                        <m:num>
                          <m:sSub>
                            <m:sSubPr>
                              <m:ctrlPr>
                                <a:rPr lang="en-GB" i="1">
                                  <a:latin typeface="Cambria Math" panose="02040503050406030204" pitchFamily="18" charset="0"/>
                                </a:rPr>
                              </m:ctrlPr>
                            </m:sSubPr>
                            <m:e>
                              <m:r>
                                <a:rPr lang="en-GB" i="1">
                                  <a:latin typeface="Cambria Math" panose="02040503050406030204" pitchFamily="18" charset="0"/>
                                  <a:ea typeface="Cambria Math" panose="02040503050406030204" pitchFamily="18" charset="0"/>
                                </a:rPr>
                                <m:t>𝜇</m:t>
                              </m:r>
                            </m:e>
                            <m:sub>
                              <m:r>
                                <a:rPr lang="en-GB" i="1">
                                  <a:latin typeface="Cambria Math" panose="02040503050406030204" pitchFamily="18" charset="0"/>
                                </a:rPr>
                                <m:t>0</m:t>
                              </m:r>
                            </m:sub>
                          </m:sSub>
                          <m:sSub>
                            <m:sSubPr>
                              <m:ctrlPr>
                                <a:rPr lang="en-GB" i="1">
                                  <a:latin typeface="Cambria Math" panose="02040503050406030204" pitchFamily="18" charset="0"/>
                                </a:rPr>
                              </m:ctrlPr>
                            </m:sSubPr>
                            <m:e>
                              <m:r>
                                <a:rPr lang="en-GB" i="1">
                                  <a:latin typeface="Cambria Math" panose="02040503050406030204" pitchFamily="18" charset="0"/>
                                  <a:ea typeface="Cambria Math" panose="02040503050406030204" pitchFamily="18" charset="0"/>
                                </a:rPr>
                                <m:t>𝜇</m:t>
                              </m:r>
                            </m:e>
                            <m:sub>
                              <m:r>
                                <a:rPr lang="en-GB" i="1">
                                  <a:latin typeface="Cambria Math" panose="02040503050406030204" pitchFamily="18" charset="0"/>
                                </a:rPr>
                                <m:t>𝑟</m:t>
                              </m:r>
                            </m:sub>
                          </m:sSub>
                          <m:sSup>
                            <m:sSupPr>
                              <m:ctrlPr>
                                <a:rPr lang="en-GB" i="1">
                                  <a:latin typeface="Cambria Math" panose="02040503050406030204" pitchFamily="18" charset="0"/>
                                </a:rPr>
                              </m:ctrlPr>
                            </m:sSupPr>
                            <m:e>
                              <m:r>
                                <a:rPr lang="en-GB" i="1">
                                  <a:latin typeface="Cambria Math" panose="02040503050406030204" pitchFamily="18" charset="0"/>
                                </a:rPr>
                                <m:t>𝑁</m:t>
                              </m:r>
                            </m:e>
                            <m:sup>
                              <m:r>
                                <a:rPr lang="en-GB" i="1">
                                  <a:latin typeface="Cambria Math" panose="02040503050406030204" pitchFamily="18" charset="0"/>
                                </a:rPr>
                                <m:t>2</m:t>
                              </m:r>
                            </m:sup>
                          </m:sSup>
                          <m:r>
                            <a:rPr lang="en-GB" i="1">
                              <a:latin typeface="Cambria Math" panose="02040503050406030204" pitchFamily="18" charset="0"/>
                            </a:rPr>
                            <m:t>𝐴</m:t>
                          </m:r>
                        </m:num>
                        <m:den>
                          <m:r>
                            <a:rPr lang="en-GB" i="1">
                              <a:latin typeface="Cambria Math" panose="02040503050406030204" pitchFamily="18" charset="0"/>
                            </a:rPr>
                            <m:t>𝑑</m:t>
                          </m:r>
                        </m:den>
                      </m:f>
                    </m:oMath>
                  </m:oMathPara>
                </a14:m>
                <a:endParaRPr lang="en-GB" dirty="0"/>
              </a:p>
            </p:txBody>
          </p:sp>
        </mc:Choice>
        <mc:Fallback xmlns="">
          <p:sp>
            <p:nvSpPr>
              <p:cNvPr id="5" name="Rectangle 4"/>
              <p:cNvSpPr>
                <a:spLocks noRot="1" noChangeAspect="1" noMove="1" noResize="1" noEditPoints="1" noAdjustHandles="1" noChangeArrowheads="1" noChangeShapeType="1" noTextEdit="1"/>
              </p:cNvSpPr>
              <p:nvPr/>
            </p:nvSpPr>
            <p:spPr>
              <a:xfrm>
                <a:off x="6012160" y="1558161"/>
                <a:ext cx="1579983" cy="648126"/>
              </a:xfrm>
              <a:prstGeom prst="rect">
                <a:avLst/>
              </a:prstGeom>
              <a:blipFill>
                <a:blip r:embed="rId4"/>
                <a:stretch>
                  <a:fillRect/>
                </a:stretch>
              </a:blipFill>
            </p:spPr>
            <p:txBody>
              <a:bodyPr/>
              <a:lstStyle/>
              <a:p>
                <a:r>
                  <a:rPr lang="en-GB">
                    <a:noFill/>
                  </a:rPr>
                  <a:t> </a:t>
                </a:r>
              </a:p>
            </p:txBody>
          </p:sp>
        </mc:Fallback>
      </mc:AlternateContent>
      <p:sp>
        <p:nvSpPr>
          <p:cNvPr id="6" name="TextBox 5"/>
          <p:cNvSpPr txBox="1"/>
          <p:nvPr/>
        </p:nvSpPr>
        <p:spPr>
          <a:xfrm>
            <a:off x="1979712" y="1138981"/>
            <a:ext cx="1296144" cy="369332"/>
          </a:xfrm>
          <a:prstGeom prst="rect">
            <a:avLst/>
          </a:prstGeom>
          <a:solidFill>
            <a:schemeClr val="bg1"/>
          </a:solidFill>
        </p:spPr>
        <p:txBody>
          <a:bodyPr wrap="square" rtlCol="0">
            <a:spAutoFit/>
          </a:bodyPr>
          <a:lstStyle/>
          <a:p>
            <a:r>
              <a:rPr lang="en-GB" i="1" dirty="0" smtClean="0">
                <a:latin typeface="Cambria Math" panose="02040503050406030204" pitchFamily="18" charset="0"/>
                <a:ea typeface="Cambria Math" panose="02040503050406030204" pitchFamily="18" charset="0"/>
              </a:rPr>
              <a:t>d=100 mm</a:t>
            </a:r>
            <a:endParaRPr lang="en-GB" i="1" dirty="0">
              <a:latin typeface="Cambria Math" panose="02040503050406030204" pitchFamily="18" charset="0"/>
              <a:ea typeface="Cambria Math" panose="02040503050406030204" pitchFamily="18" charset="0"/>
            </a:endParaRPr>
          </a:p>
        </p:txBody>
      </p:sp>
      <p:sp>
        <p:nvSpPr>
          <p:cNvPr id="7" name="TextBox 6"/>
          <p:cNvSpPr txBox="1"/>
          <p:nvPr/>
        </p:nvSpPr>
        <p:spPr>
          <a:xfrm>
            <a:off x="323528" y="1667277"/>
            <a:ext cx="1357808" cy="369332"/>
          </a:xfrm>
          <a:prstGeom prst="rect">
            <a:avLst/>
          </a:prstGeom>
          <a:noFill/>
        </p:spPr>
        <p:txBody>
          <a:bodyPr wrap="square" rtlCol="0">
            <a:spAutoFit/>
          </a:bodyPr>
          <a:lstStyle/>
          <a:p>
            <a:r>
              <a:rPr lang="en-GB" i="1" dirty="0" err="1" smtClean="0">
                <a:latin typeface="Cambria Math" panose="02040503050406030204" pitchFamily="18" charset="0"/>
                <a:ea typeface="Cambria Math" panose="02040503050406030204" pitchFamily="18" charset="0"/>
              </a:rPr>
              <a:t>dia</a:t>
            </a:r>
            <a:r>
              <a:rPr lang="en-GB" i="1" dirty="0" smtClean="0">
                <a:latin typeface="Cambria Math" panose="02040503050406030204" pitchFamily="18" charset="0"/>
                <a:ea typeface="Cambria Math" panose="02040503050406030204" pitchFamily="18" charset="0"/>
              </a:rPr>
              <a:t> = 4 mm</a:t>
            </a:r>
            <a:endParaRPr lang="en-GB" i="1" dirty="0">
              <a:latin typeface="Cambria Math" panose="02040503050406030204" pitchFamily="18" charset="0"/>
              <a:ea typeface="Cambria Math" panose="02040503050406030204" pitchFamily="18" charset="0"/>
            </a:endParaRPr>
          </a:p>
        </p:txBody>
      </p:sp>
    </p:spTree>
    <p:extLst>
      <p:ext uri="{BB962C8B-B14F-4D97-AF65-F5344CB8AC3E}">
        <p14:creationId xmlns:p14="http://schemas.microsoft.com/office/powerpoint/2010/main" val="2522189766"/>
      </p:ext>
    </p:extLst>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4C770B-4903-4D7F-B08E-7AD548E207D4}"/>
              </a:ext>
            </a:extLst>
          </p:cNvPr>
          <p:cNvSpPr>
            <a:spLocks noGrp="1"/>
          </p:cNvSpPr>
          <p:nvPr>
            <p:ph type="title"/>
          </p:nvPr>
        </p:nvSpPr>
        <p:spPr/>
        <p:txBody>
          <a:bodyPr/>
          <a:lstStyle/>
          <a:p>
            <a:r>
              <a:rPr lang="en-GB" dirty="0"/>
              <a:t>Inductors in Series</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14AF2449-E697-4772-9733-30497C2DDDAC}"/>
                  </a:ext>
                </a:extLst>
              </p:cNvPr>
              <p:cNvSpPr>
                <a:spLocks noGrp="1"/>
              </p:cNvSpPr>
              <p:nvPr>
                <p:ph idx="1"/>
              </p:nvPr>
            </p:nvSpPr>
            <p:spPr>
              <a:xfrm>
                <a:off x="457200" y="2276872"/>
                <a:ext cx="8435280" cy="3312368"/>
              </a:xfrm>
            </p:spPr>
            <p:txBody>
              <a:bodyPr/>
              <a:lstStyle/>
              <a:p>
                <a:pPr marL="0" indent="0">
                  <a:buNone/>
                </a:pPr>
                <a:r>
                  <a:rPr lang="en-GB" dirty="0"/>
                  <a:t>Inductors in series are simply </a:t>
                </a:r>
                <a:r>
                  <a:rPr lang="en-GB" dirty="0" smtClean="0"/>
                  <a:t>added together </a:t>
                </a:r>
                <a:r>
                  <a:rPr lang="en-GB" dirty="0"/>
                  <a:t>because the number of coil turns is effectively increased, with the total circuit inductance </a:t>
                </a:r>
                <a:r>
                  <a:rPr lang="en-GB" dirty="0" smtClean="0"/>
                  <a:t> </a:t>
                </a:r>
                <a14:m>
                  <m:oMath xmlns:m="http://schemas.openxmlformats.org/officeDocument/2006/math">
                    <m:sSub>
                      <m:sSubPr>
                        <m:ctrlPr>
                          <a:rPr lang="en-GB" i="1">
                            <a:latin typeface="Cambria Math" panose="02040503050406030204" pitchFamily="18" charset="0"/>
                          </a:rPr>
                        </m:ctrlPr>
                      </m:sSubPr>
                      <m:e>
                        <m:r>
                          <a:rPr lang="en-GB" i="1">
                            <a:latin typeface="Cambria Math" panose="02040503050406030204" pitchFamily="18" charset="0"/>
                          </a:rPr>
                          <m:t>𝐿</m:t>
                        </m:r>
                      </m:e>
                      <m:sub>
                        <m:r>
                          <a:rPr lang="en-GB" i="1">
                            <a:latin typeface="Cambria Math" panose="02040503050406030204" pitchFamily="18" charset="0"/>
                          </a:rPr>
                          <m:t>𝑇</m:t>
                        </m:r>
                      </m:sub>
                    </m:sSub>
                  </m:oMath>
                </a14:m>
                <a:r>
                  <a:rPr lang="en-GB" dirty="0" smtClean="0"/>
                  <a:t> being </a:t>
                </a:r>
                <a:r>
                  <a:rPr lang="en-GB" dirty="0"/>
                  <a:t>equal to the sum of all the individual inductances added together.</a:t>
                </a:r>
              </a:p>
            </p:txBody>
          </p:sp>
        </mc:Choice>
        <mc:Fallback xmlns="">
          <p:sp>
            <p:nvSpPr>
              <p:cNvPr id="3" name="Content Placeholder 2">
                <a:extLst>
                  <a:ext uri="{FF2B5EF4-FFF2-40B4-BE49-F238E27FC236}">
                    <a16:creationId xmlns:a16="http://schemas.microsoft.com/office/drawing/2014/main" id="{14AF2449-E697-4772-9733-30497C2DDDAC}"/>
                  </a:ext>
                </a:extLst>
              </p:cNvPr>
              <p:cNvSpPr>
                <a:spLocks noGrp="1" noRot="1" noChangeAspect="1" noMove="1" noResize="1" noEditPoints="1" noAdjustHandles="1" noChangeArrowheads="1" noChangeShapeType="1" noTextEdit="1"/>
              </p:cNvSpPr>
              <p:nvPr>
                <p:ph idx="1"/>
              </p:nvPr>
            </p:nvSpPr>
            <p:spPr>
              <a:xfrm>
                <a:off x="457200" y="2276872"/>
                <a:ext cx="8435280" cy="3312368"/>
              </a:xfrm>
              <a:blipFill>
                <a:blip r:embed="rId2"/>
                <a:stretch>
                  <a:fillRect l="-1806" t="-2394" r="-2529"/>
                </a:stretch>
              </a:blipFill>
            </p:spPr>
            <p:txBody>
              <a:bodyPr/>
              <a:lstStyle/>
              <a:p>
                <a:r>
                  <a:rPr lang="en-GB">
                    <a:noFill/>
                  </a:rPr>
                  <a:t> </a:t>
                </a:r>
              </a:p>
            </p:txBody>
          </p:sp>
        </mc:Fallback>
      </mc:AlternateContent>
      <p:pic>
        <p:nvPicPr>
          <p:cNvPr id="4" name="Picture 3"/>
          <p:cNvPicPr>
            <a:picLocks noChangeAspect="1"/>
          </p:cNvPicPr>
          <p:nvPr/>
        </p:nvPicPr>
        <p:blipFill>
          <a:blip r:embed="rId3"/>
          <a:stretch>
            <a:fillRect/>
          </a:stretch>
        </p:blipFill>
        <p:spPr>
          <a:xfrm>
            <a:off x="1331640" y="1210864"/>
            <a:ext cx="4943475" cy="971550"/>
          </a:xfrm>
          <a:prstGeom prst="rect">
            <a:avLst/>
          </a:prstGeom>
        </p:spPr>
      </p:pic>
      <mc:AlternateContent xmlns:mc="http://schemas.openxmlformats.org/markup-compatibility/2006" xmlns:a14="http://schemas.microsoft.com/office/drawing/2010/main">
        <mc:Choice Requires="a14">
          <p:sp>
            <p:nvSpPr>
              <p:cNvPr id="5" name="Rectangle 4"/>
              <p:cNvSpPr/>
              <p:nvPr/>
            </p:nvSpPr>
            <p:spPr>
              <a:xfrm>
                <a:off x="2416667" y="4869160"/>
                <a:ext cx="4310667" cy="584775"/>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sSub>
                        <m:sSubPr>
                          <m:ctrlPr>
                            <a:rPr lang="en-GB" sz="3200" i="1">
                              <a:latin typeface="Cambria Math" panose="02040503050406030204" pitchFamily="18" charset="0"/>
                            </a:rPr>
                          </m:ctrlPr>
                        </m:sSubPr>
                        <m:e>
                          <m:r>
                            <a:rPr lang="en-GB" sz="3200" i="1">
                              <a:latin typeface="Cambria Math" panose="02040503050406030204" pitchFamily="18" charset="0"/>
                            </a:rPr>
                            <m:t>𝐿</m:t>
                          </m:r>
                        </m:e>
                        <m:sub>
                          <m:r>
                            <a:rPr lang="en-GB" sz="3200" i="1">
                              <a:latin typeface="Cambria Math" panose="02040503050406030204" pitchFamily="18" charset="0"/>
                            </a:rPr>
                            <m:t>𝑇</m:t>
                          </m:r>
                        </m:sub>
                      </m:sSub>
                      <m:r>
                        <a:rPr lang="en-GB" sz="3200" i="0">
                          <a:latin typeface="Cambria Math" panose="02040503050406030204" pitchFamily="18" charset="0"/>
                        </a:rPr>
                        <m:t>=</m:t>
                      </m:r>
                      <m:sSub>
                        <m:sSubPr>
                          <m:ctrlPr>
                            <a:rPr lang="en-GB" sz="3200" i="1">
                              <a:latin typeface="Cambria Math" panose="02040503050406030204" pitchFamily="18" charset="0"/>
                            </a:rPr>
                          </m:ctrlPr>
                        </m:sSubPr>
                        <m:e>
                          <m:r>
                            <a:rPr lang="en-GB" sz="3200" i="1">
                              <a:latin typeface="Cambria Math" panose="02040503050406030204" pitchFamily="18" charset="0"/>
                            </a:rPr>
                            <m:t>𝐿</m:t>
                          </m:r>
                        </m:e>
                        <m:sub>
                          <m:r>
                            <a:rPr lang="en-GB" sz="3200" i="0">
                              <a:latin typeface="Cambria Math" panose="02040503050406030204" pitchFamily="18" charset="0"/>
                            </a:rPr>
                            <m:t>1</m:t>
                          </m:r>
                        </m:sub>
                      </m:sSub>
                      <m:r>
                        <a:rPr lang="en-GB" sz="3200" i="0">
                          <a:latin typeface="Cambria Math" panose="02040503050406030204" pitchFamily="18" charset="0"/>
                        </a:rPr>
                        <m:t>+</m:t>
                      </m:r>
                      <m:sSub>
                        <m:sSubPr>
                          <m:ctrlPr>
                            <a:rPr lang="en-GB" sz="3200" i="1">
                              <a:latin typeface="Cambria Math" panose="02040503050406030204" pitchFamily="18" charset="0"/>
                            </a:rPr>
                          </m:ctrlPr>
                        </m:sSubPr>
                        <m:e>
                          <m:r>
                            <a:rPr lang="en-GB" sz="3200" i="1">
                              <a:latin typeface="Cambria Math" panose="02040503050406030204" pitchFamily="18" charset="0"/>
                            </a:rPr>
                            <m:t>𝐿</m:t>
                          </m:r>
                        </m:e>
                        <m:sub>
                          <m:r>
                            <a:rPr lang="en-GB" sz="3200" i="0">
                              <a:latin typeface="Cambria Math" panose="02040503050406030204" pitchFamily="18" charset="0"/>
                            </a:rPr>
                            <m:t>2</m:t>
                          </m:r>
                        </m:sub>
                      </m:sSub>
                      <m:r>
                        <a:rPr lang="en-GB" sz="3200" i="0">
                          <a:latin typeface="Cambria Math" panose="02040503050406030204" pitchFamily="18" charset="0"/>
                        </a:rPr>
                        <m:t>+…+</m:t>
                      </m:r>
                      <m:sSub>
                        <m:sSubPr>
                          <m:ctrlPr>
                            <a:rPr lang="en-GB" sz="3200" i="1">
                              <a:latin typeface="Cambria Math" panose="02040503050406030204" pitchFamily="18" charset="0"/>
                            </a:rPr>
                          </m:ctrlPr>
                        </m:sSubPr>
                        <m:e>
                          <m:r>
                            <a:rPr lang="en-GB" sz="3200" i="1">
                              <a:latin typeface="Cambria Math" panose="02040503050406030204" pitchFamily="18" charset="0"/>
                            </a:rPr>
                            <m:t>𝐿</m:t>
                          </m:r>
                        </m:e>
                        <m:sub>
                          <m:r>
                            <a:rPr lang="en-GB" sz="3200" i="1">
                              <a:latin typeface="Cambria Math" panose="02040503050406030204" pitchFamily="18" charset="0"/>
                            </a:rPr>
                            <m:t>𝑛</m:t>
                          </m:r>
                        </m:sub>
                      </m:sSub>
                    </m:oMath>
                  </m:oMathPara>
                </a14:m>
                <a:endParaRPr lang="en-GB" dirty="0"/>
              </a:p>
            </p:txBody>
          </p:sp>
        </mc:Choice>
        <mc:Fallback xmlns="">
          <p:sp>
            <p:nvSpPr>
              <p:cNvPr id="5" name="Rectangle 4"/>
              <p:cNvSpPr>
                <a:spLocks noRot="1" noChangeAspect="1" noMove="1" noResize="1" noEditPoints="1" noAdjustHandles="1" noChangeArrowheads="1" noChangeShapeType="1" noTextEdit="1"/>
              </p:cNvSpPr>
              <p:nvPr/>
            </p:nvSpPr>
            <p:spPr>
              <a:xfrm>
                <a:off x="2416667" y="4869160"/>
                <a:ext cx="4310667" cy="584775"/>
              </a:xfrm>
              <a:prstGeom prst="rect">
                <a:avLst/>
              </a:prstGeom>
              <a:blipFill>
                <a:blip r:embed="rId4"/>
                <a:stretch>
                  <a:fillRect/>
                </a:stretch>
              </a:blipFill>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6" name="Rectangle 5"/>
              <p:cNvSpPr/>
              <p:nvPr/>
            </p:nvSpPr>
            <p:spPr>
              <a:xfrm>
                <a:off x="6460293" y="1370906"/>
                <a:ext cx="2041328" cy="833433"/>
              </a:xfrm>
              <a:prstGeom prst="rect">
                <a:avLst/>
              </a:prstGeom>
            </p:spPr>
            <p:txBody>
              <a:bodyPr wrap="none">
                <a:spAutoFit/>
              </a:bodyPr>
              <a:lstStyle/>
              <a:p>
                <a:pPr/>
                <a14:m>
                  <m:oMathPara xmlns:m="http://schemas.openxmlformats.org/officeDocument/2006/math">
                    <m:oMathParaPr>
                      <m:jc m:val="centerGroup"/>
                    </m:oMathParaPr>
                    <m:oMath xmlns:m="http://schemas.openxmlformats.org/officeDocument/2006/math">
                      <m:r>
                        <a:rPr lang="en-GB" sz="2400" i="1">
                          <a:latin typeface="Cambria Math" panose="02040503050406030204" pitchFamily="18" charset="0"/>
                        </a:rPr>
                        <m:t>𝐿</m:t>
                      </m:r>
                      <m:r>
                        <a:rPr lang="en-GB" sz="2400" i="1">
                          <a:latin typeface="Cambria Math" panose="02040503050406030204" pitchFamily="18" charset="0"/>
                        </a:rPr>
                        <m:t>=</m:t>
                      </m:r>
                      <m:f>
                        <m:fPr>
                          <m:ctrlPr>
                            <a:rPr lang="en-GB" sz="2400" i="1">
                              <a:latin typeface="Cambria Math" panose="02040503050406030204" pitchFamily="18" charset="0"/>
                            </a:rPr>
                          </m:ctrlPr>
                        </m:fPr>
                        <m:num>
                          <m:sSub>
                            <m:sSubPr>
                              <m:ctrlPr>
                                <a:rPr lang="en-GB" sz="2400" i="1">
                                  <a:latin typeface="Cambria Math" panose="02040503050406030204" pitchFamily="18" charset="0"/>
                                </a:rPr>
                              </m:ctrlPr>
                            </m:sSubPr>
                            <m:e>
                              <m:r>
                                <a:rPr lang="en-GB" sz="2400" i="1">
                                  <a:latin typeface="Cambria Math" panose="02040503050406030204" pitchFamily="18" charset="0"/>
                                  <a:ea typeface="Cambria Math" panose="02040503050406030204" pitchFamily="18" charset="0"/>
                                </a:rPr>
                                <m:t>𝜇</m:t>
                              </m:r>
                            </m:e>
                            <m:sub>
                              <m:r>
                                <a:rPr lang="en-GB" sz="2400" i="1">
                                  <a:latin typeface="Cambria Math" panose="02040503050406030204" pitchFamily="18" charset="0"/>
                                </a:rPr>
                                <m:t>0</m:t>
                              </m:r>
                            </m:sub>
                          </m:sSub>
                          <m:sSub>
                            <m:sSubPr>
                              <m:ctrlPr>
                                <a:rPr lang="en-GB" sz="2400" i="1">
                                  <a:latin typeface="Cambria Math" panose="02040503050406030204" pitchFamily="18" charset="0"/>
                                </a:rPr>
                              </m:ctrlPr>
                            </m:sSubPr>
                            <m:e>
                              <m:r>
                                <a:rPr lang="en-GB" sz="2400" i="1">
                                  <a:latin typeface="Cambria Math" panose="02040503050406030204" pitchFamily="18" charset="0"/>
                                  <a:ea typeface="Cambria Math" panose="02040503050406030204" pitchFamily="18" charset="0"/>
                                </a:rPr>
                                <m:t>𝜇</m:t>
                              </m:r>
                            </m:e>
                            <m:sub>
                              <m:r>
                                <a:rPr lang="en-GB" sz="2400" i="1">
                                  <a:latin typeface="Cambria Math" panose="02040503050406030204" pitchFamily="18" charset="0"/>
                                </a:rPr>
                                <m:t>𝑟</m:t>
                              </m:r>
                            </m:sub>
                          </m:sSub>
                          <m:sSup>
                            <m:sSupPr>
                              <m:ctrlPr>
                                <a:rPr lang="en-GB" sz="2400" i="1">
                                  <a:latin typeface="Cambria Math" panose="02040503050406030204" pitchFamily="18" charset="0"/>
                                </a:rPr>
                              </m:ctrlPr>
                            </m:sSupPr>
                            <m:e>
                              <m:r>
                                <a:rPr lang="en-GB" sz="2400" i="1">
                                  <a:latin typeface="Cambria Math" panose="02040503050406030204" pitchFamily="18" charset="0"/>
                                </a:rPr>
                                <m:t>𝑁</m:t>
                              </m:r>
                            </m:e>
                            <m:sup>
                              <m:r>
                                <a:rPr lang="en-GB" sz="2400" i="1">
                                  <a:latin typeface="Cambria Math" panose="02040503050406030204" pitchFamily="18" charset="0"/>
                                </a:rPr>
                                <m:t>2</m:t>
                              </m:r>
                            </m:sup>
                          </m:sSup>
                          <m:r>
                            <a:rPr lang="en-GB" sz="2400" i="1">
                              <a:latin typeface="Cambria Math" panose="02040503050406030204" pitchFamily="18" charset="0"/>
                            </a:rPr>
                            <m:t>𝐴</m:t>
                          </m:r>
                        </m:num>
                        <m:den>
                          <m:r>
                            <a:rPr lang="en-GB" sz="2400" i="1">
                              <a:latin typeface="Cambria Math" panose="02040503050406030204" pitchFamily="18" charset="0"/>
                            </a:rPr>
                            <m:t>𝑑</m:t>
                          </m:r>
                        </m:den>
                      </m:f>
                    </m:oMath>
                  </m:oMathPara>
                </a14:m>
                <a:endParaRPr lang="en-GB" dirty="0"/>
              </a:p>
            </p:txBody>
          </p:sp>
        </mc:Choice>
        <mc:Fallback xmlns="">
          <p:sp>
            <p:nvSpPr>
              <p:cNvPr id="6" name="Rectangle 5"/>
              <p:cNvSpPr>
                <a:spLocks noRot="1" noChangeAspect="1" noMove="1" noResize="1" noEditPoints="1" noAdjustHandles="1" noChangeArrowheads="1" noChangeShapeType="1" noTextEdit="1"/>
              </p:cNvSpPr>
              <p:nvPr/>
            </p:nvSpPr>
            <p:spPr>
              <a:xfrm>
                <a:off x="6460293" y="1370906"/>
                <a:ext cx="2041328" cy="833433"/>
              </a:xfrm>
              <a:prstGeom prst="rect">
                <a:avLst/>
              </a:prstGeom>
              <a:blipFill>
                <a:blip r:embed="rId5"/>
                <a:stretch>
                  <a:fillRect/>
                </a:stretch>
              </a:blipFill>
            </p:spPr>
            <p:txBody>
              <a:bodyPr/>
              <a:lstStyle/>
              <a:p>
                <a:r>
                  <a:rPr lang="en-GB">
                    <a:noFill/>
                  </a:rPr>
                  <a:t> </a:t>
                </a:r>
              </a:p>
            </p:txBody>
          </p:sp>
        </mc:Fallback>
      </mc:AlternateContent>
    </p:spTree>
    <p:extLst>
      <p:ext uri="{BB962C8B-B14F-4D97-AF65-F5344CB8AC3E}">
        <p14:creationId xmlns:p14="http://schemas.microsoft.com/office/powerpoint/2010/main" val="4231329560"/>
      </p:ext>
    </p:extLst>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Inductors in Series</a:t>
            </a:r>
            <a:endParaRPr lang="en-GB"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457200" y="2420888"/>
                <a:ext cx="8229600" cy="3096345"/>
              </a:xfrm>
            </p:spPr>
            <p:txBody>
              <a:bodyPr/>
              <a:lstStyle/>
              <a:p>
                <a:r>
                  <a:rPr lang="en-GB" dirty="0" smtClean="0"/>
                  <a:t>Example:</a:t>
                </a:r>
              </a:p>
              <a:p>
                <a:pPr marL="0" indent="0">
                  <a:lnSpc>
                    <a:spcPct val="150000"/>
                  </a:lnSpc>
                  <a:buNone/>
                </a:pPr>
                <a14:m>
                  <m:oMathPara xmlns:m="http://schemas.openxmlformats.org/officeDocument/2006/math">
                    <m:oMathParaPr>
                      <m:jc m:val="centerGroup"/>
                    </m:oMathParaPr>
                    <m:oMath xmlns:m="http://schemas.openxmlformats.org/officeDocument/2006/math">
                      <m:sSub>
                        <m:sSubPr>
                          <m:ctrlPr>
                            <a:rPr lang="en-GB" i="1">
                              <a:latin typeface="Cambria Math" panose="02040503050406030204" pitchFamily="18" charset="0"/>
                            </a:rPr>
                          </m:ctrlPr>
                        </m:sSubPr>
                        <m:e>
                          <m:r>
                            <a:rPr lang="en-GB" i="1">
                              <a:latin typeface="Cambria Math" panose="02040503050406030204" pitchFamily="18" charset="0"/>
                            </a:rPr>
                            <m:t>𝐿</m:t>
                          </m:r>
                        </m:e>
                        <m:sub>
                          <m:r>
                            <a:rPr lang="en-GB" i="1">
                              <a:latin typeface="Cambria Math" panose="02040503050406030204" pitchFamily="18" charset="0"/>
                            </a:rPr>
                            <m:t>𝑇</m:t>
                          </m:r>
                        </m:sub>
                      </m:sSub>
                      <m:r>
                        <a:rPr lang="en-GB">
                          <a:latin typeface="Cambria Math" panose="02040503050406030204" pitchFamily="18" charset="0"/>
                        </a:rPr>
                        <m:t>=</m:t>
                      </m:r>
                      <m:sSub>
                        <m:sSubPr>
                          <m:ctrlPr>
                            <a:rPr lang="en-GB" i="1">
                              <a:latin typeface="Cambria Math" panose="02040503050406030204" pitchFamily="18" charset="0"/>
                            </a:rPr>
                          </m:ctrlPr>
                        </m:sSubPr>
                        <m:e>
                          <m:r>
                            <a:rPr lang="en-GB" i="1">
                              <a:latin typeface="Cambria Math" panose="02040503050406030204" pitchFamily="18" charset="0"/>
                            </a:rPr>
                            <m:t>𝐿</m:t>
                          </m:r>
                        </m:e>
                        <m:sub>
                          <m:r>
                            <a:rPr lang="en-GB">
                              <a:latin typeface="Cambria Math" panose="02040503050406030204" pitchFamily="18" charset="0"/>
                            </a:rPr>
                            <m:t>1</m:t>
                          </m:r>
                        </m:sub>
                      </m:sSub>
                      <m:r>
                        <a:rPr lang="en-GB">
                          <a:latin typeface="Cambria Math" panose="02040503050406030204" pitchFamily="18" charset="0"/>
                        </a:rPr>
                        <m:t>+</m:t>
                      </m:r>
                      <m:sSub>
                        <m:sSubPr>
                          <m:ctrlPr>
                            <a:rPr lang="en-GB" i="1">
                              <a:latin typeface="Cambria Math" panose="02040503050406030204" pitchFamily="18" charset="0"/>
                            </a:rPr>
                          </m:ctrlPr>
                        </m:sSubPr>
                        <m:e>
                          <m:r>
                            <a:rPr lang="en-GB" i="1">
                              <a:latin typeface="Cambria Math" panose="02040503050406030204" pitchFamily="18" charset="0"/>
                            </a:rPr>
                            <m:t>𝐿</m:t>
                          </m:r>
                        </m:e>
                        <m:sub>
                          <m:r>
                            <a:rPr lang="en-GB">
                              <a:latin typeface="Cambria Math" panose="02040503050406030204" pitchFamily="18" charset="0"/>
                            </a:rPr>
                            <m:t>2</m:t>
                          </m:r>
                        </m:sub>
                      </m:sSub>
                      <m:r>
                        <a:rPr lang="en-GB">
                          <a:latin typeface="Cambria Math" panose="02040503050406030204" pitchFamily="18" charset="0"/>
                        </a:rPr>
                        <m:t>+…+</m:t>
                      </m:r>
                      <m:sSub>
                        <m:sSubPr>
                          <m:ctrlPr>
                            <a:rPr lang="en-GB" i="1">
                              <a:latin typeface="Cambria Math" panose="02040503050406030204" pitchFamily="18" charset="0"/>
                            </a:rPr>
                          </m:ctrlPr>
                        </m:sSubPr>
                        <m:e>
                          <m:r>
                            <a:rPr lang="en-GB" i="1">
                              <a:latin typeface="Cambria Math" panose="02040503050406030204" pitchFamily="18" charset="0"/>
                            </a:rPr>
                            <m:t>𝐿</m:t>
                          </m:r>
                        </m:e>
                        <m:sub>
                          <m:r>
                            <a:rPr lang="en-GB" i="1">
                              <a:latin typeface="Cambria Math" panose="02040503050406030204" pitchFamily="18" charset="0"/>
                            </a:rPr>
                            <m:t>𝑛</m:t>
                          </m:r>
                        </m:sub>
                      </m:sSub>
                    </m:oMath>
                  </m:oMathPara>
                </a14:m>
                <a:endParaRPr lang="en-GB" dirty="0" smtClean="0"/>
              </a:p>
              <a:p>
                <a:pPr marL="0" indent="0">
                  <a:lnSpc>
                    <a:spcPct val="150000"/>
                  </a:lnSpc>
                  <a:buNone/>
                </a:pPr>
                <a14:m>
                  <m:oMathPara xmlns:m="http://schemas.openxmlformats.org/officeDocument/2006/math">
                    <m:oMathParaPr>
                      <m:jc m:val="centerGroup"/>
                    </m:oMathParaPr>
                    <m:oMath xmlns:m="http://schemas.openxmlformats.org/officeDocument/2006/math">
                      <m:sSub>
                        <m:sSubPr>
                          <m:ctrlPr>
                            <a:rPr lang="en-GB" i="1">
                              <a:latin typeface="Cambria Math" panose="02040503050406030204" pitchFamily="18" charset="0"/>
                            </a:rPr>
                          </m:ctrlPr>
                        </m:sSubPr>
                        <m:e>
                          <m:r>
                            <a:rPr lang="en-GB" i="1">
                              <a:latin typeface="Cambria Math" panose="02040503050406030204" pitchFamily="18" charset="0"/>
                            </a:rPr>
                            <m:t>𝐿</m:t>
                          </m:r>
                        </m:e>
                        <m:sub>
                          <m:r>
                            <a:rPr lang="en-GB" i="1">
                              <a:latin typeface="Cambria Math" panose="02040503050406030204" pitchFamily="18" charset="0"/>
                            </a:rPr>
                            <m:t>𝑇</m:t>
                          </m:r>
                        </m:sub>
                      </m:sSub>
                      <m:r>
                        <a:rPr lang="en-GB">
                          <a:latin typeface="Cambria Math" panose="02040503050406030204" pitchFamily="18" charset="0"/>
                        </a:rPr>
                        <m:t>=</m:t>
                      </m:r>
                      <m:r>
                        <a:rPr lang="en-GB" i="1">
                          <a:latin typeface="Cambria Math" panose="02040503050406030204" pitchFamily="18" charset="0"/>
                        </a:rPr>
                        <m:t>1</m:t>
                      </m:r>
                      <m:r>
                        <a:rPr lang="en-GB" i="1">
                          <a:latin typeface="Cambria Math" panose="02040503050406030204" pitchFamily="18" charset="0"/>
                          <a:ea typeface="Cambria Math" panose="02040503050406030204" pitchFamily="18" charset="0"/>
                        </a:rPr>
                        <m:t>×</m:t>
                      </m:r>
                      <m:sSup>
                        <m:sSupPr>
                          <m:ctrlPr>
                            <a:rPr lang="en-GB" i="1">
                              <a:latin typeface="Cambria Math" panose="02040503050406030204" pitchFamily="18" charset="0"/>
                              <a:ea typeface="Cambria Math" panose="02040503050406030204" pitchFamily="18" charset="0"/>
                            </a:rPr>
                          </m:ctrlPr>
                        </m:sSupPr>
                        <m:e>
                          <m:r>
                            <a:rPr lang="en-GB" i="1">
                              <a:latin typeface="Cambria Math" panose="02040503050406030204" pitchFamily="18" charset="0"/>
                              <a:ea typeface="Cambria Math" panose="02040503050406030204" pitchFamily="18" charset="0"/>
                            </a:rPr>
                            <m:t>10</m:t>
                          </m:r>
                        </m:e>
                        <m:sup>
                          <m:r>
                            <a:rPr lang="en-GB" i="1">
                              <a:latin typeface="Cambria Math" panose="02040503050406030204" pitchFamily="18" charset="0"/>
                              <a:ea typeface="Cambria Math" panose="02040503050406030204" pitchFamily="18" charset="0"/>
                            </a:rPr>
                            <m:t>−3</m:t>
                          </m:r>
                        </m:sup>
                      </m:sSup>
                      <m:r>
                        <a:rPr lang="en-GB" b="0" i="1" smtClean="0">
                          <a:latin typeface="Cambria Math" panose="02040503050406030204" pitchFamily="18" charset="0"/>
                          <a:ea typeface="Cambria Math" panose="02040503050406030204" pitchFamily="18" charset="0"/>
                        </a:rPr>
                        <m:t>+5</m:t>
                      </m:r>
                      <m:r>
                        <a:rPr lang="en-GB" i="1">
                          <a:latin typeface="Cambria Math" panose="02040503050406030204" pitchFamily="18" charset="0"/>
                          <a:ea typeface="Cambria Math" panose="02040503050406030204" pitchFamily="18" charset="0"/>
                        </a:rPr>
                        <m:t>×</m:t>
                      </m:r>
                      <m:sSup>
                        <m:sSupPr>
                          <m:ctrlPr>
                            <a:rPr lang="en-GB" i="1">
                              <a:latin typeface="Cambria Math" panose="02040503050406030204" pitchFamily="18" charset="0"/>
                              <a:ea typeface="Cambria Math" panose="02040503050406030204" pitchFamily="18" charset="0"/>
                            </a:rPr>
                          </m:ctrlPr>
                        </m:sSupPr>
                        <m:e>
                          <m:r>
                            <a:rPr lang="en-GB" i="1">
                              <a:latin typeface="Cambria Math" panose="02040503050406030204" pitchFamily="18" charset="0"/>
                              <a:ea typeface="Cambria Math" panose="02040503050406030204" pitchFamily="18" charset="0"/>
                            </a:rPr>
                            <m:t>10</m:t>
                          </m:r>
                        </m:e>
                        <m:sup>
                          <m:r>
                            <a:rPr lang="en-GB" i="1">
                              <a:latin typeface="Cambria Math" panose="02040503050406030204" pitchFamily="18" charset="0"/>
                              <a:ea typeface="Cambria Math" panose="02040503050406030204" pitchFamily="18" charset="0"/>
                            </a:rPr>
                            <m:t>−3</m:t>
                          </m:r>
                        </m:sup>
                      </m:sSup>
                      <m:r>
                        <a:rPr lang="en-GB" b="0" i="1" smtClean="0">
                          <a:latin typeface="Cambria Math" panose="02040503050406030204" pitchFamily="18" charset="0"/>
                          <a:ea typeface="Cambria Math" panose="02040503050406030204" pitchFamily="18" charset="0"/>
                        </a:rPr>
                        <m:t>+</m:t>
                      </m:r>
                      <m:r>
                        <a:rPr lang="en-GB" i="1">
                          <a:latin typeface="Cambria Math" panose="02040503050406030204" pitchFamily="18" charset="0"/>
                        </a:rPr>
                        <m:t>1</m:t>
                      </m:r>
                      <m:r>
                        <a:rPr lang="en-GB" b="0" i="1" smtClean="0">
                          <a:latin typeface="Cambria Math" panose="02040503050406030204" pitchFamily="18" charset="0"/>
                        </a:rPr>
                        <m:t>0</m:t>
                      </m:r>
                      <m:r>
                        <a:rPr lang="en-GB" i="1">
                          <a:latin typeface="Cambria Math" panose="02040503050406030204" pitchFamily="18" charset="0"/>
                          <a:ea typeface="Cambria Math" panose="02040503050406030204" pitchFamily="18" charset="0"/>
                        </a:rPr>
                        <m:t>×</m:t>
                      </m:r>
                      <m:sSup>
                        <m:sSupPr>
                          <m:ctrlPr>
                            <a:rPr lang="en-GB" i="1">
                              <a:latin typeface="Cambria Math" panose="02040503050406030204" pitchFamily="18" charset="0"/>
                              <a:ea typeface="Cambria Math" panose="02040503050406030204" pitchFamily="18" charset="0"/>
                            </a:rPr>
                          </m:ctrlPr>
                        </m:sSupPr>
                        <m:e>
                          <m:r>
                            <a:rPr lang="en-GB" i="1">
                              <a:latin typeface="Cambria Math" panose="02040503050406030204" pitchFamily="18" charset="0"/>
                              <a:ea typeface="Cambria Math" panose="02040503050406030204" pitchFamily="18" charset="0"/>
                            </a:rPr>
                            <m:t>10</m:t>
                          </m:r>
                        </m:e>
                        <m:sup>
                          <m:r>
                            <a:rPr lang="en-GB" i="1">
                              <a:latin typeface="Cambria Math" panose="02040503050406030204" pitchFamily="18" charset="0"/>
                              <a:ea typeface="Cambria Math" panose="02040503050406030204" pitchFamily="18" charset="0"/>
                            </a:rPr>
                            <m:t>−3</m:t>
                          </m:r>
                        </m:sup>
                      </m:sSup>
                    </m:oMath>
                  </m:oMathPara>
                </a14:m>
                <a:endParaRPr lang="en-GB" dirty="0" smtClean="0"/>
              </a:p>
              <a:p>
                <a:pPr marL="0" indent="0">
                  <a:lnSpc>
                    <a:spcPct val="150000"/>
                  </a:lnSpc>
                  <a:buNone/>
                </a:pPr>
                <a14:m>
                  <m:oMathPara xmlns:m="http://schemas.openxmlformats.org/officeDocument/2006/math">
                    <m:oMathParaPr>
                      <m:jc m:val="centerGroup"/>
                    </m:oMathParaPr>
                    <m:oMath xmlns:m="http://schemas.openxmlformats.org/officeDocument/2006/math">
                      <m:sSub>
                        <m:sSubPr>
                          <m:ctrlPr>
                            <a:rPr lang="en-GB" i="1">
                              <a:latin typeface="Cambria Math" panose="02040503050406030204" pitchFamily="18" charset="0"/>
                            </a:rPr>
                          </m:ctrlPr>
                        </m:sSubPr>
                        <m:e>
                          <m:r>
                            <a:rPr lang="en-GB" i="1">
                              <a:latin typeface="Cambria Math" panose="02040503050406030204" pitchFamily="18" charset="0"/>
                            </a:rPr>
                            <m:t>𝐿</m:t>
                          </m:r>
                        </m:e>
                        <m:sub>
                          <m:r>
                            <a:rPr lang="en-GB" i="1">
                              <a:latin typeface="Cambria Math" panose="02040503050406030204" pitchFamily="18" charset="0"/>
                            </a:rPr>
                            <m:t>𝑇</m:t>
                          </m:r>
                        </m:sub>
                      </m:sSub>
                      <m:r>
                        <a:rPr lang="en-GB">
                          <a:latin typeface="Cambria Math" panose="02040503050406030204" pitchFamily="18" charset="0"/>
                        </a:rPr>
                        <m:t>=</m:t>
                      </m:r>
                      <m:r>
                        <a:rPr lang="en-GB" i="1">
                          <a:latin typeface="Cambria Math" panose="02040503050406030204" pitchFamily="18" charset="0"/>
                        </a:rPr>
                        <m:t>1</m:t>
                      </m:r>
                      <m:r>
                        <a:rPr lang="en-GB" b="0" i="1" smtClean="0">
                          <a:latin typeface="Cambria Math" panose="02040503050406030204" pitchFamily="18" charset="0"/>
                        </a:rPr>
                        <m:t>6</m:t>
                      </m:r>
                      <m:r>
                        <a:rPr lang="en-GB" i="1">
                          <a:latin typeface="Cambria Math" panose="02040503050406030204" pitchFamily="18" charset="0"/>
                          <a:ea typeface="Cambria Math" panose="02040503050406030204" pitchFamily="18" charset="0"/>
                        </a:rPr>
                        <m:t>×</m:t>
                      </m:r>
                      <m:sSup>
                        <m:sSupPr>
                          <m:ctrlPr>
                            <a:rPr lang="en-GB" i="1">
                              <a:latin typeface="Cambria Math" panose="02040503050406030204" pitchFamily="18" charset="0"/>
                              <a:ea typeface="Cambria Math" panose="02040503050406030204" pitchFamily="18" charset="0"/>
                            </a:rPr>
                          </m:ctrlPr>
                        </m:sSupPr>
                        <m:e>
                          <m:r>
                            <a:rPr lang="en-GB" i="1">
                              <a:latin typeface="Cambria Math" panose="02040503050406030204" pitchFamily="18" charset="0"/>
                              <a:ea typeface="Cambria Math" panose="02040503050406030204" pitchFamily="18" charset="0"/>
                            </a:rPr>
                            <m:t>10</m:t>
                          </m:r>
                        </m:e>
                        <m:sup>
                          <m:r>
                            <a:rPr lang="en-GB" i="1">
                              <a:latin typeface="Cambria Math" panose="02040503050406030204" pitchFamily="18" charset="0"/>
                              <a:ea typeface="Cambria Math" panose="02040503050406030204" pitchFamily="18" charset="0"/>
                            </a:rPr>
                            <m:t>−3</m:t>
                          </m:r>
                        </m:sup>
                      </m:sSup>
                      <m:r>
                        <m:rPr>
                          <m:sty m:val="p"/>
                        </m:rPr>
                        <a:rPr lang="en-GB" b="0" i="0" smtClean="0">
                          <a:latin typeface="Cambria Math" panose="02040503050406030204" pitchFamily="18" charset="0"/>
                          <a:ea typeface="Cambria Math" panose="02040503050406030204" pitchFamily="18" charset="0"/>
                        </a:rPr>
                        <m:t>H</m:t>
                      </m:r>
                    </m:oMath>
                  </m:oMathPara>
                </a14:m>
                <a:endParaRPr lang="en-GB"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457200" y="2420888"/>
                <a:ext cx="8229600" cy="3096345"/>
              </a:xfrm>
              <a:blipFill>
                <a:blip r:embed="rId2"/>
                <a:stretch>
                  <a:fillRect l="-1704" t="-2559"/>
                </a:stretch>
              </a:blipFill>
            </p:spPr>
            <p:txBody>
              <a:bodyPr/>
              <a:lstStyle/>
              <a:p>
                <a:r>
                  <a:rPr lang="en-GB">
                    <a:noFill/>
                  </a:rPr>
                  <a:t> </a:t>
                </a:r>
              </a:p>
            </p:txBody>
          </p:sp>
        </mc:Fallback>
      </mc:AlternateContent>
      <p:pic>
        <p:nvPicPr>
          <p:cNvPr id="4" name="Picture 3"/>
          <p:cNvPicPr>
            <a:picLocks noChangeAspect="1"/>
          </p:cNvPicPr>
          <p:nvPr/>
        </p:nvPicPr>
        <p:blipFill>
          <a:blip r:embed="rId3"/>
          <a:stretch>
            <a:fillRect/>
          </a:stretch>
        </p:blipFill>
        <p:spPr>
          <a:xfrm>
            <a:off x="2123728" y="1083925"/>
            <a:ext cx="5040560" cy="1032551"/>
          </a:xfrm>
          <a:prstGeom prst="rect">
            <a:avLst/>
          </a:prstGeom>
        </p:spPr>
      </p:pic>
    </p:spTree>
    <p:extLst>
      <p:ext uri="{BB962C8B-B14F-4D97-AF65-F5344CB8AC3E}">
        <p14:creationId xmlns:p14="http://schemas.microsoft.com/office/powerpoint/2010/main" val="307853085"/>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639356-7392-4A69-901E-6CEAF843D383}"/>
              </a:ext>
            </a:extLst>
          </p:cNvPr>
          <p:cNvSpPr>
            <a:spLocks noGrp="1"/>
          </p:cNvSpPr>
          <p:nvPr>
            <p:ph type="title"/>
          </p:nvPr>
        </p:nvSpPr>
        <p:spPr/>
        <p:txBody>
          <a:bodyPr/>
          <a:lstStyle/>
          <a:p>
            <a:r>
              <a:rPr lang="en-GB" dirty="0"/>
              <a:t>Inductors in Parallel</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3B81F675-5F81-44E7-B739-319AD5EB4C43}"/>
                  </a:ext>
                </a:extLst>
              </p:cNvPr>
              <p:cNvSpPr>
                <a:spLocks noGrp="1"/>
              </p:cNvSpPr>
              <p:nvPr>
                <p:ph idx="1"/>
              </p:nvPr>
            </p:nvSpPr>
            <p:spPr>
              <a:xfrm>
                <a:off x="457200" y="1600201"/>
                <a:ext cx="5915000" cy="3917032"/>
              </a:xfrm>
            </p:spPr>
            <p:txBody>
              <a:bodyPr>
                <a:normAutofit fontScale="92500"/>
              </a:bodyPr>
              <a:lstStyle/>
              <a:p>
                <a:r>
                  <a:rPr lang="en-GB" dirty="0"/>
                  <a:t>When inductors are connected in parallel, the total inductance is less than any one of the parallel inductors’ inductances</a:t>
                </a:r>
                <a:r>
                  <a:rPr lang="en-GB" dirty="0" smtClean="0"/>
                  <a:t>.</a:t>
                </a:r>
              </a:p>
              <a:p>
                <a:r>
                  <a:rPr lang="en-US" altLang="en-US" dirty="0">
                    <a:cs typeface="Arial" charset="0"/>
                  </a:rPr>
                  <a:t>Total </a:t>
                </a:r>
                <a:r>
                  <a:rPr lang="en-US" altLang="en-US" dirty="0" smtClean="0">
                    <a:cs typeface="Arial" charset="0"/>
                  </a:rPr>
                  <a:t>inductance, </a:t>
                </a:r>
                <a:r>
                  <a:rPr lang="en-US" altLang="en-US" i="1" dirty="0" smtClean="0">
                    <a:cs typeface="Arial" charset="0"/>
                  </a:rPr>
                  <a:t>L</a:t>
                </a:r>
                <a:r>
                  <a:rPr lang="en-US" altLang="en-US" baseline="-25000" dirty="0" smtClean="0">
                    <a:cs typeface="Arial" charset="0"/>
                  </a:rPr>
                  <a:t>T</a:t>
                </a:r>
                <a:r>
                  <a:rPr lang="en-US" altLang="en-US" i="1" baseline="-25000" dirty="0" smtClean="0">
                    <a:cs typeface="Arial" charset="0"/>
                  </a:rPr>
                  <a:t> </a:t>
                </a:r>
                <a:r>
                  <a:rPr lang="en-US" altLang="en-US" dirty="0">
                    <a:cs typeface="Arial" charset="0"/>
                  </a:rPr>
                  <a:t>, is given by this equation</a:t>
                </a:r>
                <a:r>
                  <a:rPr lang="en-US" altLang="en-US" dirty="0" smtClean="0">
                    <a:cs typeface="Arial" charset="0"/>
                  </a:rPr>
                  <a:t>:</a:t>
                </a:r>
              </a:p>
              <a:p>
                <a:pPr marL="0" indent="0">
                  <a:buNone/>
                </a:pPr>
                <a14:m>
                  <m:oMathPara xmlns:m="http://schemas.openxmlformats.org/officeDocument/2006/math">
                    <m:oMathParaPr>
                      <m:jc m:val="centerGroup"/>
                    </m:oMathParaPr>
                    <m:oMath xmlns:m="http://schemas.openxmlformats.org/officeDocument/2006/math">
                      <m:f>
                        <m:fPr>
                          <m:ctrlPr>
                            <a:rPr lang="en-GB" i="1">
                              <a:latin typeface="Cambria Math" panose="02040503050406030204" pitchFamily="18" charset="0"/>
                            </a:rPr>
                          </m:ctrlPr>
                        </m:fPr>
                        <m:num>
                          <m:r>
                            <a:rPr lang="en-GB">
                              <a:latin typeface="Cambria Math" panose="02040503050406030204" pitchFamily="18" charset="0"/>
                            </a:rPr>
                            <m:t>1</m:t>
                          </m:r>
                        </m:num>
                        <m:den>
                          <m:sSub>
                            <m:sSubPr>
                              <m:ctrlPr>
                                <a:rPr lang="en-GB" i="1">
                                  <a:latin typeface="Cambria Math" panose="02040503050406030204" pitchFamily="18" charset="0"/>
                                </a:rPr>
                              </m:ctrlPr>
                            </m:sSubPr>
                            <m:e>
                              <m:r>
                                <a:rPr lang="en-GB" i="1">
                                  <a:latin typeface="Cambria Math" panose="02040503050406030204" pitchFamily="18" charset="0"/>
                                </a:rPr>
                                <m:t>𝐿</m:t>
                              </m:r>
                            </m:e>
                            <m:sub>
                              <m:r>
                                <a:rPr lang="en-GB" i="1">
                                  <a:latin typeface="Cambria Math" panose="02040503050406030204" pitchFamily="18" charset="0"/>
                                </a:rPr>
                                <m:t>𝑇</m:t>
                              </m:r>
                            </m:sub>
                          </m:sSub>
                        </m:den>
                      </m:f>
                      <m:r>
                        <a:rPr lang="en-GB">
                          <a:latin typeface="Cambria Math" panose="02040503050406030204" pitchFamily="18" charset="0"/>
                        </a:rPr>
                        <m:t>=</m:t>
                      </m:r>
                      <m:f>
                        <m:fPr>
                          <m:ctrlPr>
                            <a:rPr lang="en-GB" i="1">
                              <a:latin typeface="Cambria Math" panose="02040503050406030204" pitchFamily="18" charset="0"/>
                            </a:rPr>
                          </m:ctrlPr>
                        </m:fPr>
                        <m:num>
                          <m:r>
                            <a:rPr lang="en-GB">
                              <a:latin typeface="Cambria Math" panose="02040503050406030204" pitchFamily="18" charset="0"/>
                            </a:rPr>
                            <m:t>1</m:t>
                          </m:r>
                        </m:num>
                        <m:den>
                          <m:sSub>
                            <m:sSubPr>
                              <m:ctrlPr>
                                <a:rPr lang="en-GB" i="1">
                                  <a:latin typeface="Cambria Math" panose="02040503050406030204" pitchFamily="18" charset="0"/>
                                </a:rPr>
                              </m:ctrlPr>
                            </m:sSubPr>
                            <m:e>
                              <m:r>
                                <a:rPr lang="en-GB" i="1">
                                  <a:latin typeface="Cambria Math" panose="02040503050406030204" pitchFamily="18" charset="0"/>
                                </a:rPr>
                                <m:t>𝐿</m:t>
                              </m:r>
                            </m:e>
                            <m:sub>
                              <m:r>
                                <a:rPr lang="en-GB">
                                  <a:latin typeface="Cambria Math" panose="02040503050406030204" pitchFamily="18" charset="0"/>
                                </a:rPr>
                                <m:t>1</m:t>
                              </m:r>
                            </m:sub>
                          </m:sSub>
                        </m:den>
                      </m:f>
                      <m:r>
                        <a:rPr lang="en-GB">
                          <a:latin typeface="Cambria Math" panose="02040503050406030204" pitchFamily="18" charset="0"/>
                        </a:rPr>
                        <m:t>+</m:t>
                      </m:r>
                      <m:f>
                        <m:fPr>
                          <m:ctrlPr>
                            <a:rPr lang="en-GB" i="1">
                              <a:latin typeface="Cambria Math" panose="02040503050406030204" pitchFamily="18" charset="0"/>
                            </a:rPr>
                          </m:ctrlPr>
                        </m:fPr>
                        <m:num>
                          <m:r>
                            <a:rPr lang="en-GB">
                              <a:latin typeface="Cambria Math" panose="02040503050406030204" pitchFamily="18" charset="0"/>
                            </a:rPr>
                            <m:t>1</m:t>
                          </m:r>
                        </m:num>
                        <m:den>
                          <m:sSub>
                            <m:sSubPr>
                              <m:ctrlPr>
                                <a:rPr lang="en-GB" i="1">
                                  <a:latin typeface="Cambria Math" panose="02040503050406030204" pitchFamily="18" charset="0"/>
                                </a:rPr>
                              </m:ctrlPr>
                            </m:sSubPr>
                            <m:e>
                              <m:r>
                                <a:rPr lang="en-GB" i="1">
                                  <a:latin typeface="Cambria Math" panose="02040503050406030204" pitchFamily="18" charset="0"/>
                                </a:rPr>
                                <m:t>𝐿</m:t>
                              </m:r>
                            </m:e>
                            <m:sub>
                              <m:r>
                                <a:rPr lang="en-GB">
                                  <a:latin typeface="Cambria Math" panose="02040503050406030204" pitchFamily="18" charset="0"/>
                                </a:rPr>
                                <m:t>2</m:t>
                              </m:r>
                            </m:sub>
                          </m:sSub>
                        </m:den>
                      </m:f>
                      <m:r>
                        <a:rPr lang="en-GB">
                          <a:latin typeface="Cambria Math" panose="02040503050406030204" pitchFamily="18" charset="0"/>
                        </a:rPr>
                        <m:t>+…+</m:t>
                      </m:r>
                      <m:f>
                        <m:fPr>
                          <m:ctrlPr>
                            <a:rPr lang="en-GB" i="1">
                              <a:latin typeface="Cambria Math" panose="02040503050406030204" pitchFamily="18" charset="0"/>
                            </a:rPr>
                          </m:ctrlPr>
                        </m:fPr>
                        <m:num>
                          <m:r>
                            <a:rPr lang="en-GB">
                              <a:latin typeface="Cambria Math" panose="02040503050406030204" pitchFamily="18" charset="0"/>
                            </a:rPr>
                            <m:t>1</m:t>
                          </m:r>
                        </m:num>
                        <m:den>
                          <m:sSub>
                            <m:sSubPr>
                              <m:ctrlPr>
                                <a:rPr lang="en-GB" i="1">
                                  <a:latin typeface="Cambria Math" panose="02040503050406030204" pitchFamily="18" charset="0"/>
                                </a:rPr>
                              </m:ctrlPr>
                            </m:sSubPr>
                            <m:e>
                              <m:r>
                                <a:rPr lang="en-GB" i="1">
                                  <a:latin typeface="Cambria Math" panose="02040503050406030204" pitchFamily="18" charset="0"/>
                                </a:rPr>
                                <m:t>𝐿</m:t>
                              </m:r>
                            </m:e>
                            <m:sub>
                              <m:r>
                                <a:rPr lang="en-GB" i="1">
                                  <a:latin typeface="Cambria Math" panose="02040503050406030204" pitchFamily="18" charset="0"/>
                                </a:rPr>
                                <m:t>𝑛</m:t>
                              </m:r>
                            </m:sub>
                          </m:sSub>
                        </m:den>
                      </m:f>
                    </m:oMath>
                  </m:oMathPara>
                </a14:m>
                <a:endParaRPr lang="en-GB" dirty="0"/>
              </a:p>
              <a:p>
                <a:endParaRPr lang="en-US" altLang="en-US" dirty="0">
                  <a:cs typeface="Arial" charset="0"/>
                </a:endParaRPr>
              </a:p>
              <a:p>
                <a:endParaRPr lang="en-GB" dirty="0"/>
              </a:p>
            </p:txBody>
          </p:sp>
        </mc:Choice>
        <mc:Fallback xmlns="">
          <p:sp>
            <p:nvSpPr>
              <p:cNvPr id="3" name="Content Placeholder 2">
                <a:extLst>
                  <a:ext uri="{FF2B5EF4-FFF2-40B4-BE49-F238E27FC236}">
                    <a16:creationId xmlns:a16="http://schemas.microsoft.com/office/drawing/2014/main" id="{3B81F675-5F81-44E7-B739-319AD5EB4C43}"/>
                  </a:ext>
                </a:extLst>
              </p:cNvPr>
              <p:cNvSpPr>
                <a:spLocks noGrp="1" noRot="1" noChangeAspect="1" noMove="1" noResize="1" noEditPoints="1" noAdjustHandles="1" noChangeArrowheads="1" noChangeShapeType="1" noTextEdit="1"/>
              </p:cNvSpPr>
              <p:nvPr>
                <p:ph idx="1"/>
              </p:nvPr>
            </p:nvSpPr>
            <p:spPr>
              <a:xfrm>
                <a:off x="457200" y="1600201"/>
                <a:ext cx="5915000" cy="3917032"/>
              </a:xfrm>
              <a:blipFill>
                <a:blip r:embed="rId2"/>
                <a:stretch>
                  <a:fillRect l="-2062" t="-2025" r="-309"/>
                </a:stretch>
              </a:blipFill>
            </p:spPr>
            <p:txBody>
              <a:bodyPr/>
              <a:lstStyle/>
              <a:p>
                <a:r>
                  <a:rPr lang="en-GB">
                    <a:noFill/>
                  </a:rPr>
                  <a:t> </a:t>
                </a:r>
              </a:p>
            </p:txBody>
          </p:sp>
        </mc:Fallback>
      </mc:AlternateContent>
      <p:pic>
        <p:nvPicPr>
          <p:cNvPr id="4" name="Picture 3"/>
          <p:cNvPicPr>
            <a:picLocks noChangeAspect="1"/>
          </p:cNvPicPr>
          <p:nvPr/>
        </p:nvPicPr>
        <p:blipFill>
          <a:blip r:embed="rId3"/>
          <a:stretch>
            <a:fillRect/>
          </a:stretch>
        </p:blipFill>
        <p:spPr>
          <a:xfrm>
            <a:off x="6084168" y="1988840"/>
            <a:ext cx="2772195" cy="2413471"/>
          </a:xfrm>
          <a:prstGeom prst="rect">
            <a:avLst/>
          </a:prstGeom>
        </p:spPr>
      </p:pic>
    </p:spTree>
    <p:extLst>
      <p:ext uri="{BB962C8B-B14F-4D97-AF65-F5344CB8AC3E}">
        <p14:creationId xmlns:p14="http://schemas.microsoft.com/office/powerpoint/2010/main" val="953226198"/>
      </p:ext>
    </p:extLst>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639356-7392-4A69-901E-6CEAF843D383}"/>
              </a:ext>
            </a:extLst>
          </p:cNvPr>
          <p:cNvSpPr>
            <a:spLocks noGrp="1"/>
          </p:cNvSpPr>
          <p:nvPr>
            <p:ph type="title"/>
          </p:nvPr>
        </p:nvSpPr>
        <p:spPr/>
        <p:txBody>
          <a:bodyPr/>
          <a:lstStyle/>
          <a:p>
            <a:r>
              <a:rPr lang="en-GB" dirty="0"/>
              <a:t>Inductors in Parallel</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3B81F675-5F81-44E7-B739-319AD5EB4C43}"/>
                  </a:ext>
                </a:extLst>
              </p:cNvPr>
              <p:cNvSpPr>
                <a:spLocks noGrp="1"/>
              </p:cNvSpPr>
              <p:nvPr>
                <p:ph idx="1"/>
              </p:nvPr>
            </p:nvSpPr>
            <p:spPr>
              <a:xfrm>
                <a:off x="457200" y="1600201"/>
                <a:ext cx="5915000" cy="3917032"/>
              </a:xfrm>
            </p:spPr>
            <p:txBody>
              <a:bodyPr>
                <a:normAutofit/>
              </a:bodyPr>
              <a:lstStyle/>
              <a:p>
                <a:r>
                  <a:rPr lang="en-GB" dirty="0" smtClean="0"/>
                  <a:t>Example: </a:t>
                </a:r>
              </a:p>
              <a:p>
                <a:pPr marL="0" indent="0">
                  <a:buNone/>
                </a:pPr>
                <a14:m>
                  <m:oMathPara xmlns:m="http://schemas.openxmlformats.org/officeDocument/2006/math">
                    <m:oMathParaPr>
                      <m:jc m:val="centerGroup"/>
                    </m:oMathParaPr>
                    <m:oMath xmlns:m="http://schemas.openxmlformats.org/officeDocument/2006/math">
                      <m:f>
                        <m:fPr>
                          <m:ctrlPr>
                            <a:rPr lang="en-GB" sz="2800" i="1">
                              <a:latin typeface="Cambria Math" panose="02040503050406030204" pitchFamily="18" charset="0"/>
                            </a:rPr>
                          </m:ctrlPr>
                        </m:fPr>
                        <m:num>
                          <m:r>
                            <a:rPr lang="en-GB" sz="2800">
                              <a:latin typeface="Cambria Math" panose="02040503050406030204" pitchFamily="18" charset="0"/>
                            </a:rPr>
                            <m:t>1</m:t>
                          </m:r>
                        </m:num>
                        <m:den>
                          <m:sSub>
                            <m:sSubPr>
                              <m:ctrlPr>
                                <a:rPr lang="en-GB" sz="2800" i="1">
                                  <a:latin typeface="Cambria Math" panose="02040503050406030204" pitchFamily="18" charset="0"/>
                                </a:rPr>
                              </m:ctrlPr>
                            </m:sSubPr>
                            <m:e>
                              <m:r>
                                <a:rPr lang="en-GB" sz="2800" i="1">
                                  <a:latin typeface="Cambria Math" panose="02040503050406030204" pitchFamily="18" charset="0"/>
                                </a:rPr>
                                <m:t>𝐿</m:t>
                              </m:r>
                            </m:e>
                            <m:sub>
                              <m:r>
                                <a:rPr lang="en-GB" sz="2800" i="1">
                                  <a:latin typeface="Cambria Math" panose="02040503050406030204" pitchFamily="18" charset="0"/>
                                </a:rPr>
                                <m:t>𝑇</m:t>
                              </m:r>
                            </m:sub>
                          </m:sSub>
                        </m:den>
                      </m:f>
                      <m:r>
                        <a:rPr lang="en-GB" sz="2800">
                          <a:latin typeface="Cambria Math" panose="02040503050406030204" pitchFamily="18" charset="0"/>
                        </a:rPr>
                        <m:t>=</m:t>
                      </m:r>
                      <m:f>
                        <m:fPr>
                          <m:ctrlPr>
                            <a:rPr lang="en-GB" sz="2800" i="1">
                              <a:latin typeface="Cambria Math" panose="02040503050406030204" pitchFamily="18" charset="0"/>
                            </a:rPr>
                          </m:ctrlPr>
                        </m:fPr>
                        <m:num>
                          <m:r>
                            <a:rPr lang="en-GB" sz="2800">
                              <a:latin typeface="Cambria Math" panose="02040503050406030204" pitchFamily="18" charset="0"/>
                            </a:rPr>
                            <m:t>1</m:t>
                          </m:r>
                        </m:num>
                        <m:den>
                          <m:sSub>
                            <m:sSubPr>
                              <m:ctrlPr>
                                <a:rPr lang="en-GB" sz="2800" i="1">
                                  <a:latin typeface="Cambria Math" panose="02040503050406030204" pitchFamily="18" charset="0"/>
                                </a:rPr>
                              </m:ctrlPr>
                            </m:sSubPr>
                            <m:e>
                              <m:r>
                                <a:rPr lang="en-GB" sz="2800" i="1">
                                  <a:latin typeface="Cambria Math" panose="02040503050406030204" pitchFamily="18" charset="0"/>
                                </a:rPr>
                                <m:t>𝐿</m:t>
                              </m:r>
                            </m:e>
                            <m:sub>
                              <m:r>
                                <a:rPr lang="en-GB" sz="2800">
                                  <a:latin typeface="Cambria Math" panose="02040503050406030204" pitchFamily="18" charset="0"/>
                                </a:rPr>
                                <m:t>1</m:t>
                              </m:r>
                            </m:sub>
                          </m:sSub>
                        </m:den>
                      </m:f>
                      <m:r>
                        <a:rPr lang="en-GB" sz="2800">
                          <a:latin typeface="Cambria Math" panose="02040503050406030204" pitchFamily="18" charset="0"/>
                        </a:rPr>
                        <m:t>+</m:t>
                      </m:r>
                      <m:f>
                        <m:fPr>
                          <m:ctrlPr>
                            <a:rPr lang="en-GB" sz="2800" i="1">
                              <a:latin typeface="Cambria Math" panose="02040503050406030204" pitchFamily="18" charset="0"/>
                            </a:rPr>
                          </m:ctrlPr>
                        </m:fPr>
                        <m:num>
                          <m:r>
                            <a:rPr lang="en-GB" sz="2800">
                              <a:latin typeface="Cambria Math" panose="02040503050406030204" pitchFamily="18" charset="0"/>
                            </a:rPr>
                            <m:t>1</m:t>
                          </m:r>
                        </m:num>
                        <m:den>
                          <m:sSub>
                            <m:sSubPr>
                              <m:ctrlPr>
                                <a:rPr lang="en-GB" sz="2800" i="1">
                                  <a:latin typeface="Cambria Math" panose="02040503050406030204" pitchFamily="18" charset="0"/>
                                </a:rPr>
                              </m:ctrlPr>
                            </m:sSubPr>
                            <m:e>
                              <m:r>
                                <a:rPr lang="en-GB" sz="2800" i="1">
                                  <a:latin typeface="Cambria Math" panose="02040503050406030204" pitchFamily="18" charset="0"/>
                                </a:rPr>
                                <m:t>𝐿</m:t>
                              </m:r>
                            </m:e>
                            <m:sub>
                              <m:r>
                                <a:rPr lang="en-GB" sz="2800">
                                  <a:latin typeface="Cambria Math" panose="02040503050406030204" pitchFamily="18" charset="0"/>
                                </a:rPr>
                                <m:t>2</m:t>
                              </m:r>
                            </m:sub>
                          </m:sSub>
                        </m:den>
                      </m:f>
                      <m:r>
                        <a:rPr lang="en-GB" sz="2800">
                          <a:latin typeface="Cambria Math" panose="02040503050406030204" pitchFamily="18" charset="0"/>
                        </a:rPr>
                        <m:t>+…+</m:t>
                      </m:r>
                      <m:f>
                        <m:fPr>
                          <m:ctrlPr>
                            <a:rPr lang="en-GB" sz="2800" i="1">
                              <a:latin typeface="Cambria Math" panose="02040503050406030204" pitchFamily="18" charset="0"/>
                            </a:rPr>
                          </m:ctrlPr>
                        </m:fPr>
                        <m:num>
                          <m:r>
                            <a:rPr lang="en-GB" sz="2800">
                              <a:latin typeface="Cambria Math" panose="02040503050406030204" pitchFamily="18" charset="0"/>
                            </a:rPr>
                            <m:t>1</m:t>
                          </m:r>
                        </m:num>
                        <m:den>
                          <m:sSub>
                            <m:sSubPr>
                              <m:ctrlPr>
                                <a:rPr lang="en-GB" sz="2800" i="1">
                                  <a:latin typeface="Cambria Math" panose="02040503050406030204" pitchFamily="18" charset="0"/>
                                </a:rPr>
                              </m:ctrlPr>
                            </m:sSubPr>
                            <m:e>
                              <m:r>
                                <a:rPr lang="en-GB" sz="2800" i="1">
                                  <a:latin typeface="Cambria Math" panose="02040503050406030204" pitchFamily="18" charset="0"/>
                                </a:rPr>
                                <m:t>𝐿</m:t>
                              </m:r>
                            </m:e>
                            <m:sub>
                              <m:r>
                                <a:rPr lang="en-GB" sz="2800" i="1">
                                  <a:latin typeface="Cambria Math" panose="02040503050406030204" pitchFamily="18" charset="0"/>
                                </a:rPr>
                                <m:t>𝑛</m:t>
                              </m:r>
                            </m:sub>
                          </m:sSub>
                        </m:den>
                      </m:f>
                    </m:oMath>
                  </m:oMathPara>
                </a14:m>
                <a:endParaRPr lang="en-GB" sz="2800" dirty="0" smtClean="0"/>
              </a:p>
              <a:p>
                <a:pPr marL="0" indent="0">
                  <a:buNone/>
                </a:pPr>
                <a14:m>
                  <m:oMathPara xmlns:m="http://schemas.openxmlformats.org/officeDocument/2006/math">
                    <m:oMathParaPr>
                      <m:jc m:val="centerGroup"/>
                    </m:oMathParaPr>
                    <m:oMath xmlns:m="http://schemas.openxmlformats.org/officeDocument/2006/math">
                      <m:f>
                        <m:fPr>
                          <m:ctrlPr>
                            <a:rPr lang="en-GB" sz="2400" i="1">
                              <a:latin typeface="Cambria Math" panose="02040503050406030204" pitchFamily="18" charset="0"/>
                            </a:rPr>
                          </m:ctrlPr>
                        </m:fPr>
                        <m:num>
                          <m:r>
                            <a:rPr lang="en-GB" sz="2400">
                              <a:latin typeface="Cambria Math" panose="02040503050406030204" pitchFamily="18" charset="0"/>
                            </a:rPr>
                            <m:t>1</m:t>
                          </m:r>
                        </m:num>
                        <m:den>
                          <m:sSub>
                            <m:sSubPr>
                              <m:ctrlPr>
                                <a:rPr lang="en-GB" sz="2400" i="1">
                                  <a:latin typeface="Cambria Math" panose="02040503050406030204" pitchFamily="18" charset="0"/>
                                </a:rPr>
                              </m:ctrlPr>
                            </m:sSubPr>
                            <m:e>
                              <m:r>
                                <a:rPr lang="en-GB" sz="2400" i="1">
                                  <a:latin typeface="Cambria Math" panose="02040503050406030204" pitchFamily="18" charset="0"/>
                                </a:rPr>
                                <m:t>𝐿</m:t>
                              </m:r>
                            </m:e>
                            <m:sub>
                              <m:r>
                                <a:rPr lang="en-GB" sz="2400" i="1">
                                  <a:latin typeface="Cambria Math" panose="02040503050406030204" pitchFamily="18" charset="0"/>
                                </a:rPr>
                                <m:t>𝑇</m:t>
                              </m:r>
                            </m:sub>
                          </m:sSub>
                        </m:den>
                      </m:f>
                      <m:r>
                        <a:rPr lang="en-GB" sz="2400">
                          <a:latin typeface="Cambria Math" panose="02040503050406030204" pitchFamily="18" charset="0"/>
                        </a:rPr>
                        <m:t>=</m:t>
                      </m:r>
                      <m:f>
                        <m:fPr>
                          <m:ctrlPr>
                            <a:rPr lang="en-GB" sz="2400" i="1">
                              <a:latin typeface="Cambria Math" panose="02040503050406030204" pitchFamily="18" charset="0"/>
                            </a:rPr>
                          </m:ctrlPr>
                        </m:fPr>
                        <m:num>
                          <m:r>
                            <a:rPr lang="en-GB" sz="2400">
                              <a:latin typeface="Cambria Math" panose="02040503050406030204" pitchFamily="18" charset="0"/>
                            </a:rPr>
                            <m:t>1</m:t>
                          </m:r>
                        </m:num>
                        <m:den>
                          <m:r>
                            <a:rPr lang="en-GB" sz="2400" b="0" i="1" smtClean="0">
                              <a:latin typeface="Cambria Math" panose="02040503050406030204" pitchFamily="18" charset="0"/>
                            </a:rPr>
                            <m:t>1</m:t>
                          </m:r>
                          <m:r>
                            <a:rPr lang="en-GB" sz="2400" b="0" i="1" smtClean="0">
                              <a:latin typeface="Cambria Math" panose="02040503050406030204" pitchFamily="18" charset="0"/>
                              <a:ea typeface="Cambria Math" panose="02040503050406030204" pitchFamily="18" charset="0"/>
                            </a:rPr>
                            <m:t>×</m:t>
                          </m:r>
                          <m:sSup>
                            <m:sSupPr>
                              <m:ctrlPr>
                                <a:rPr lang="en-GB" sz="2400" b="0" i="1" smtClean="0">
                                  <a:latin typeface="Cambria Math" panose="02040503050406030204" pitchFamily="18" charset="0"/>
                                  <a:ea typeface="Cambria Math" panose="02040503050406030204" pitchFamily="18" charset="0"/>
                                </a:rPr>
                              </m:ctrlPr>
                            </m:sSupPr>
                            <m:e>
                              <m:r>
                                <a:rPr lang="en-GB" sz="2400" b="0" i="1" smtClean="0">
                                  <a:latin typeface="Cambria Math" panose="02040503050406030204" pitchFamily="18" charset="0"/>
                                  <a:ea typeface="Cambria Math" panose="02040503050406030204" pitchFamily="18" charset="0"/>
                                </a:rPr>
                                <m:t>10</m:t>
                              </m:r>
                            </m:e>
                            <m:sup>
                              <m:r>
                                <a:rPr lang="en-GB" sz="2400" b="0" i="1" smtClean="0">
                                  <a:latin typeface="Cambria Math" panose="02040503050406030204" pitchFamily="18" charset="0"/>
                                  <a:ea typeface="Cambria Math" panose="02040503050406030204" pitchFamily="18" charset="0"/>
                                </a:rPr>
                                <m:t>−3</m:t>
                              </m:r>
                            </m:sup>
                          </m:sSup>
                        </m:den>
                      </m:f>
                      <m:r>
                        <a:rPr lang="en-GB" sz="2400">
                          <a:latin typeface="Cambria Math" panose="02040503050406030204" pitchFamily="18" charset="0"/>
                        </a:rPr>
                        <m:t>+</m:t>
                      </m:r>
                      <m:f>
                        <m:fPr>
                          <m:ctrlPr>
                            <a:rPr lang="en-GB" sz="2400" i="1">
                              <a:latin typeface="Cambria Math" panose="02040503050406030204" pitchFamily="18" charset="0"/>
                            </a:rPr>
                          </m:ctrlPr>
                        </m:fPr>
                        <m:num>
                          <m:r>
                            <a:rPr lang="en-GB" sz="2400">
                              <a:latin typeface="Cambria Math" panose="02040503050406030204" pitchFamily="18" charset="0"/>
                            </a:rPr>
                            <m:t>1</m:t>
                          </m:r>
                        </m:num>
                        <m:den>
                          <m:r>
                            <a:rPr lang="en-GB" sz="2400" b="0" i="1" smtClean="0">
                              <a:latin typeface="Cambria Math" panose="02040503050406030204" pitchFamily="18" charset="0"/>
                            </a:rPr>
                            <m:t>5</m:t>
                          </m:r>
                          <m:r>
                            <a:rPr lang="en-GB" sz="2400" i="1">
                              <a:latin typeface="Cambria Math" panose="02040503050406030204" pitchFamily="18" charset="0"/>
                              <a:ea typeface="Cambria Math" panose="02040503050406030204" pitchFamily="18" charset="0"/>
                            </a:rPr>
                            <m:t>×</m:t>
                          </m:r>
                          <m:sSup>
                            <m:sSupPr>
                              <m:ctrlPr>
                                <a:rPr lang="en-GB" sz="2400" i="1">
                                  <a:latin typeface="Cambria Math" panose="02040503050406030204" pitchFamily="18" charset="0"/>
                                  <a:ea typeface="Cambria Math" panose="02040503050406030204" pitchFamily="18" charset="0"/>
                                </a:rPr>
                              </m:ctrlPr>
                            </m:sSupPr>
                            <m:e>
                              <m:r>
                                <a:rPr lang="en-GB" sz="2400" i="1">
                                  <a:latin typeface="Cambria Math" panose="02040503050406030204" pitchFamily="18" charset="0"/>
                                  <a:ea typeface="Cambria Math" panose="02040503050406030204" pitchFamily="18" charset="0"/>
                                </a:rPr>
                                <m:t>10</m:t>
                              </m:r>
                            </m:e>
                            <m:sup>
                              <m:r>
                                <a:rPr lang="en-GB" sz="2400" i="1">
                                  <a:latin typeface="Cambria Math" panose="02040503050406030204" pitchFamily="18" charset="0"/>
                                  <a:ea typeface="Cambria Math" panose="02040503050406030204" pitchFamily="18" charset="0"/>
                                </a:rPr>
                                <m:t>−3</m:t>
                              </m:r>
                            </m:sup>
                          </m:sSup>
                        </m:den>
                      </m:f>
                      <m:r>
                        <a:rPr lang="en-GB" sz="2400">
                          <a:latin typeface="Cambria Math" panose="02040503050406030204" pitchFamily="18" charset="0"/>
                        </a:rPr>
                        <m:t>+</m:t>
                      </m:r>
                      <m:f>
                        <m:fPr>
                          <m:ctrlPr>
                            <a:rPr lang="en-GB" sz="2400" i="1">
                              <a:latin typeface="Cambria Math" panose="02040503050406030204" pitchFamily="18" charset="0"/>
                            </a:rPr>
                          </m:ctrlPr>
                        </m:fPr>
                        <m:num>
                          <m:r>
                            <a:rPr lang="en-GB" sz="2400">
                              <a:latin typeface="Cambria Math" panose="02040503050406030204" pitchFamily="18" charset="0"/>
                            </a:rPr>
                            <m:t>1</m:t>
                          </m:r>
                        </m:num>
                        <m:den>
                          <m:r>
                            <a:rPr lang="en-GB" sz="2400" i="1">
                              <a:latin typeface="Cambria Math" panose="02040503050406030204" pitchFamily="18" charset="0"/>
                            </a:rPr>
                            <m:t>1</m:t>
                          </m:r>
                          <m:r>
                            <a:rPr lang="en-GB" sz="2400" b="0" i="1" smtClean="0">
                              <a:latin typeface="Cambria Math" panose="02040503050406030204" pitchFamily="18" charset="0"/>
                            </a:rPr>
                            <m:t>0</m:t>
                          </m:r>
                          <m:r>
                            <a:rPr lang="en-GB" sz="2400" i="1">
                              <a:latin typeface="Cambria Math" panose="02040503050406030204" pitchFamily="18" charset="0"/>
                              <a:ea typeface="Cambria Math" panose="02040503050406030204" pitchFamily="18" charset="0"/>
                            </a:rPr>
                            <m:t>×</m:t>
                          </m:r>
                          <m:sSup>
                            <m:sSupPr>
                              <m:ctrlPr>
                                <a:rPr lang="en-GB" sz="2400" i="1">
                                  <a:latin typeface="Cambria Math" panose="02040503050406030204" pitchFamily="18" charset="0"/>
                                  <a:ea typeface="Cambria Math" panose="02040503050406030204" pitchFamily="18" charset="0"/>
                                </a:rPr>
                              </m:ctrlPr>
                            </m:sSupPr>
                            <m:e>
                              <m:r>
                                <a:rPr lang="en-GB" sz="2400" i="1">
                                  <a:latin typeface="Cambria Math" panose="02040503050406030204" pitchFamily="18" charset="0"/>
                                  <a:ea typeface="Cambria Math" panose="02040503050406030204" pitchFamily="18" charset="0"/>
                                </a:rPr>
                                <m:t>10</m:t>
                              </m:r>
                            </m:e>
                            <m:sup>
                              <m:r>
                                <a:rPr lang="en-GB" sz="2400" i="1">
                                  <a:latin typeface="Cambria Math" panose="02040503050406030204" pitchFamily="18" charset="0"/>
                                  <a:ea typeface="Cambria Math" panose="02040503050406030204" pitchFamily="18" charset="0"/>
                                </a:rPr>
                                <m:t>−3</m:t>
                              </m:r>
                            </m:sup>
                          </m:sSup>
                        </m:den>
                      </m:f>
                    </m:oMath>
                  </m:oMathPara>
                </a14:m>
                <a:endParaRPr lang="en-GB" sz="2400" i="1" dirty="0" smtClean="0">
                  <a:latin typeface="Cambria Math" panose="02040503050406030204" pitchFamily="18" charset="0"/>
                </a:endParaRPr>
              </a:p>
              <a:p>
                <a:pPr marL="0" indent="0">
                  <a:buNone/>
                </a:pPr>
                <a14:m>
                  <m:oMathPara xmlns:m="http://schemas.openxmlformats.org/officeDocument/2006/math">
                    <m:oMathParaPr>
                      <m:jc m:val="centerGroup"/>
                    </m:oMathParaPr>
                    <m:oMath xmlns:m="http://schemas.openxmlformats.org/officeDocument/2006/math">
                      <m:f>
                        <m:fPr>
                          <m:ctrlPr>
                            <a:rPr lang="en-GB" sz="2400" i="1">
                              <a:latin typeface="Cambria Math" panose="02040503050406030204" pitchFamily="18" charset="0"/>
                            </a:rPr>
                          </m:ctrlPr>
                        </m:fPr>
                        <m:num>
                          <m:r>
                            <a:rPr lang="en-GB" sz="2400">
                              <a:latin typeface="Cambria Math" panose="02040503050406030204" pitchFamily="18" charset="0"/>
                            </a:rPr>
                            <m:t>1</m:t>
                          </m:r>
                        </m:num>
                        <m:den>
                          <m:sSub>
                            <m:sSubPr>
                              <m:ctrlPr>
                                <a:rPr lang="en-GB" sz="2400" i="1">
                                  <a:latin typeface="Cambria Math" panose="02040503050406030204" pitchFamily="18" charset="0"/>
                                </a:rPr>
                              </m:ctrlPr>
                            </m:sSubPr>
                            <m:e>
                              <m:r>
                                <a:rPr lang="en-GB" sz="2400" i="1">
                                  <a:latin typeface="Cambria Math" panose="02040503050406030204" pitchFamily="18" charset="0"/>
                                </a:rPr>
                                <m:t>𝐿</m:t>
                              </m:r>
                            </m:e>
                            <m:sub>
                              <m:r>
                                <a:rPr lang="en-GB" sz="2400" i="1">
                                  <a:latin typeface="Cambria Math" panose="02040503050406030204" pitchFamily="18" charset="0"/>
                                </a:rPr>
                                <m:t>𝑇</m:t>
                              </m:r>
                            </m:sub>
                          </m:sSub>
                        </m:den>
                      </m:f>
                      <m:r>
                        <a:rPr lang="en-GB" sz="2400">
                          <a:latin typeface="Cambria Math" panose="02040503050406030204" pitchFamily="18" charset="0"/>
                        </a:rPr>
                        <m:t>=</m:t>
                      </m:r>
                      <m:r>
                        <a:rPr lang="en-GB" sz="2400" b="0" i="0" smtClean="0">
                          <a:latin typeface="Cambria Math" panose="02040503050406030204" pitchFamily="18" charset="0"/>
                        </a:rPr>
                        <m:t>1300</m:t>
                      </m:r>
                    </m:oMath>
                  </m:oMathPara>
                </a14:m>
                <a:endParaRPr lang="en-GB" dirty="0"/>
              </a:p>
              <a:p>
                <a:pPr marL="0" indent="0">
                  <a:buNone/>
                </a:pPr>
                <a14:m>
                  <m:oMathPara xmlns:m="http://schemas.openxmlformats.org/officeDocument/2006/math">
                    <m:oMathParaPr>
                      <m:jc m:val="centerGroup"/>
                    </m:oMathParaPr>
                    <m:oMath xmlns:m="http://schemas.openxmlformats.org/officeDocument/2006/math">
                      <m:sSub>
                        <m:sSubPr>
                          <m:ctrlPr>
                            <a:rPr lang="en-GB" sz="2400" i="1">
                              <a:latin typeface="Cambria Math" panose="02040503050406030204" pitchFamily="18" charset="0"/>
                            </a:rPr>
                          </m:ctrlPr>
                        </m:sSubPr>
                        <m:e>
                          <m:r>
                            <a:rPr lang="en-GB" sz="2400" i="1">
                              <a:latin typeface="Cambria Math" panose="02040503050406030204" pitchFamily="18" charset="0"/>
                            </a:rPr>
                            <m:t>𝐿</m:t>
                          </m:r>
                        </m:e>
                        <m:sub>
                          <m:r>
                            <a:rPr lang="en-GB" sz="2400" i="1">
                              <a:latin typeface="Cambria Math" panose="02040503050406030204" pitchFamily="18" charset="0"/>
                            </a:rPr>
                            <m:t>𝑇</m:t>
                          </m:r>
                        </m:sub>
                      </m:sSub>
                      <m:r>
                        <a:rPr lang="en-GB" sz="2400">
                          <a:latin typeface="Cambria Math" panose="02040503050406030204" pitchFamily="18" charset="0"/>
                        </a:rPr>
                        <m:t>=</m:t>
                      </m:r>
                      <m:f>
                        <m:fPr>
                          <m:ctrlPr>
                            <a:rPr lang="en-GB" sz="2400" i="1" smtClean="0">
                              <a:latin typeface="Cambria Math" panose="02040503050406030204" pitchFamily="18" charset="0"/>
                            </a:rPr>
                          </m:ctrlPr>
                        </m:fPr>
                        <m:num>
                          <m:r>
                            <a:rPr lang="en-GB" sz="2400" b="0" i="1" smtClean="0">
                              <a:latin typeface="Cambria Math" panose="02040503050406030204" pitchFamily="18" charset="0"/>
                            </a:rPr>
                            <m:t>1</m:t>
                          </m:r>
                        </m:num>
                        <m:den>
                          <m:r>
                            <a:rPr lang="en-GB" sz="2400" b="0" i="1" smtClean="0">
                              <a:latin typeface="Cambria Math" panose="02040503050406030204" pitchFamily="18" charset="0"/>
                            </a:rPr>
                            <m:t>1300</m:t>
                          </m:r>
                        </m:den>
                      </m:f>
                      <m:r>
                        <a:rPr lang="en-GB" sz="2400" b="0" i="1" smtClean="0">
                          <a:latin typeface="Cambria Math" panose="02040503050406030204" pitchFamily="18" charset="0"/>
                        </a:rPr>
                        <m:t>=769.23</m:t>
                      </m:r>
                      <m:r>
                        <a:rPr lang="en-GB" sz="2400" i="1">
                          <a:latin typeface="Cambria Math" panose="02040503050406030204" pitchFamily="18" charset="0"/>
                          <a:ea typeface="Cambria Math" panose="02040503050406030204" pitchFamily="18" charset="0"/>
                        </a:rPr>
                        <m:t>×</m:t>
                      </m:r>
                      <m:sSup>
                        <m:sSupPr>
                          <m:ctrlPr>
                            <a:rPr lang="en-GB" sz="2400" i="1">
                              <a:latin typeface="Cambria Math" panose="02040503050406030204" pitchFamily="18" charset="0"/>
                              <a:ea typeface="Cambria Math" panose="02040503050406030204" pitchFamily="18" charset="0"/>
                            </a:rPr>
                          </m:ctrlPr>
                        </m:sSupPr>
                        <m:e>
                          <m:r>
                            <a:rPr lang="en-GB" sz="2400" i="1">
                              <a:latin typeface="Cambria Math" panose="02040503050406030204" pitchFamily="18" charset="0"/>
                              <a:ea typeface="Cambria Math" panose="02040503050406030204" pitchFamily="18" charset="0"/>
                            </a:rPr>
                            <m:t>10</m:t>
                          </m:r>
                        </m:e>
                        <m:sup>
                          <m:r>
                            <a:rPr lang="en-GB" sz="2400" i="1">
                              <a:latin typeface="Cambria Math" panose="02040503050406030204" pitchFamily="18" charset="0"/>
                              <a:ea typeface="Cambria Math" panose="02040503050406030204" pitchFamily="18" charset="0"/>
                            </a:rPr>
                            <m:t>−</m:t>
                          </m:r>
                          <m:r>
                            <a:rPr lang="en-GB" sz="2400" b="0" i="1" smtClean="0">
                              <a:latin typeface="Cambria Math" panose="02040503050406030204" pitchFamily="18" charset="0"/>
                              <a:ea typeface="Cambria Math" panose="02040503050406030204" pitchFamily="18" charset="0"/>
                            </a:rPr>
                            <m:t>6</m:t>
                          </m:r>
                        </m:sup>
                      </m:sSup>
                      <m:r>
                        <m:rPr>
                          <m:sty m:val="p"/>
                        </m:rPr>
                        <a:rPr lang="en-GB" sz="2400" b="0" i="0" smtClean="0">
                          <a:latin typeface="Cambria Math" panose="02040503050406030204" pitchFamily="18" charset="0"/>
                          <a:ea typeface="Cambria Math" panose="02040503050406030204" pitchFamily="18" charset="0"/>
                        </a:rPr>
                        <m:t>H</m:t>
                      </m:r>
                    </m:oMath>
                  </m:oMathPara>
                </a14:m>
                <a:endParaRPr lang="en-GB" sz="2400" dirty="0"/>
              </a:p>
              <a:p>
                <a:endParaRPr lang="en-US" altLang="en-US" dirty="0">
                  <a:cs typeface="Arial" charset="0"/>
                </a:endParaRPr>
              </a:p>
              <a:p>
                <a:endParaRPr lang="en-GB" dirty="0"/>
              </a:p>
            </p:txBody>
          </p:sp>
        </mc:Choice>
        <mc:Fallback xmlns="">
          <p:sp>
            <p:nvSpPr>
              <p:cNvPr id="3" name="Content Placeholder 2">
                <a:extLst>
                  <a:ext uri="{FF2B5EF4-FFF2-40B4-BE49-F238E27FC236}">
                    <a16:creationId xmlns:a16="http://schemas.microsoft.com/office/drawing/2014/main" id="{3B81F675-5F81-44E7-B739-319AD5EB4C43}"/>
                  </a:ext>
                </a:extLst>
              </p:cNvPr>
              <p:cNvSpPr>
                <a:spLocks noGrp="1" noRot="1" noChangeAspect="1" noMove="1" noResize="1" noEditPoints="1" noAdjustHandles="1" noChangeArrowheads="1" noChangeShapeType="1" noTextEdit="1"/>
              </p:cNvSpPr>
              <p:nvPr>
                <p:ph idx="1"/>
              </p:nvPr>
            </p:nvSpPr>
            <p:spPr>
              <a:xfrm>
                <a:off x="457200" y="1600201"/>
                <a:ext cx="5915000" cy="3917032"/>
              </a:xfrm>
              <a:blipFill>
                <a:blip r:embed="rId2"/>
                <a:stretch>
                  <a:fillRect l="-2371" t="-2025"/>
                </a:stretch>
              </a:blipFill>
            </p:spPr>
            <p:txBody>
              <a:bodyPr/>
              <a:lstStyle/>
              <a:p>
                <a:r>
                  <a:rPr lang="en-GB">
                    <a:noFill/>
                  </a:rPr>
                  <a:t> </a:t>
                </a:r>
              </a:p>
            </p:txBody>
          </p:sp>
        </mc:Fallback>
      </mc:AlternateContent>
      <p:pic>
        <p:nvPicPr>
          <p:cNvPr id="5" name="Picture 4"/>
          <p:cNvPicPr>
            <a:picLocks noChangeAspect="1"/>
          </p:cNvPicPr>
          <p:nvPr/>
        </p:nvPicPr>
        <p:blipFill>
          <a:blip r:embed="rId3"/>
          <a:stretch>
            <a:fillRect/>
          </a:stretch>
        </p:blipFill>
        <p:spPr>
          <a:xfrm>
            <a:off x="6372200" y="1916832"/>
            <a:ext cx="2559357" cy="2412000"/>
          </a:xfrm>
          <a:prstGeom prst="rect">
            <a:avLst/>
          </a:prstGeom>
        </p:spPr>
      </p:pic>
    </p:spTree>
    <p:extLst>
      <p:ext uri="{BB962C8B-B14F-4D97-AF65-F5344CB8AC3E}">
        <p14:creationId xmlns:p14="http://schemas.microsoft.com/office/powerpoint/2010/main" val="2311145158"/>
      </p:ext>
    </p:extLst>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Pop Quiz</a:t>
            </a:r>
            <a:endParaRPr lang="en-GB" dirty="0"/>
          </a:p>
        </p:txBody>
      </p:sp>
      <p:sp>
        <p:nvSpPr>
          <p:cNvPr id="3" name="Content Placeholder 2"/>
          <p:cNvSpPr>
            <a:spLocks noGrp="1"/>
          </p:cNvSpPr>
          <p:nvPr>
            <p:ph idx="1"/>
          </p:nvPr>
        </p:nvSpPr>
        <p:spPr/>
        <p:txBody>
          <a:bodyPr/>
          <a:lstStyle/>
          <a:p>
            <a:pPr marL="0" indent="0">
              <a:buNone/>
            </a:pPr>
            <a:r>
              <a:rPr lang="en-GB" dirty="0" smtClean="0"/>
              <a:t>When inductors are connected in series, the total inductance _________.</a:t>
            </a:r>
          </a:p>
          <a:p>
            <a:pPr marL="0" indent="0">
              <a:buNone/>
            </a:pPr>
            <a:endParaRPr lang="en-GB" sz="1800" dirty="0" smtClean="0"/>
          </a:p>
          <a:p>
            <a:pPr marL="914400" lvl="1" indent="-514350">
              <a:buFont typeface="+mj-lt"/>
              <a:buAutoNum type="alphaLcParenR"/>
            </a:pPr>
            <a:r>
              <a:rPr lang="en-GB" dirty="0" smtClean="0"/>
              <a:t>Increases</a:t>
            </a:r>
          </a:p>
          <a:p>
            <a:pPr marL="914400" lvl="1" indent="-514350">
              <a:buFont typeface="+mj-lt"/>
              <a:buAutoNum type="alphaLcParenR"/>
            </a:pPr>
            <a:r>
              <a:rPr lang="en-GB" dirty="0" smtClean="0"/>
              <a:t>Decreases</a:t>
            </a:r>
          </a:p>
          <a:p>
            <a:pPr marL="914400" lvl="1" indent="-514350">
              <a:buFont typeface="+mj-lt"/>
              <a:buAutoNum type="alphaLcParenR"/>
            </a:pPr>
            <a:r>
              <a:rPr lang="en-GB" dirty="0" smtClean="0"/>
              <a:t>Stays the same</a:t>
            </a:r>
          </a:p>
          <a:p>
            <a:endParaRPr lang="en-GB" dirty="0"/>
          </a:p>
        </p:txBody>
      </p:sp>
      <p:sp>
        <p:nvSpPr>
          <p:cNvPr id="5" name="Rectangle 4"/>
          <p:cNvSpPr/>
          <p:nvPr/>
        </p:nvSpPr>
        <p:spPr>
          <a:xfrm>
            <a:off x="761678" y="3501008"/>
            <a:ext cx="3384376" cy="125273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6334857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Pop Quiz</a:t>
            </a:r>
            <a:endParaRPr lang="en-GB" dirty="0"/>
          </a:p>
        </p:txBody>
      </p:sp>
      <p:sp>
        <p:nvSpPr>
          <p:cNvPr id="3" name="Content Placeholder 2"/>
          <p:cNvSpPr>
            <a:spLocks noGrp="1"/>
          </p:cNvSpPr>
          <p:nvPr>
            <p:ph idx="1"/>
          </p:nvPr>
        </p:nvSpPr>
        <p:spPr/>
        <p:txBody>
          <a:bodyPr/>
          <a:lstStyle/>
          <a:p>
            <a:pPr marL="0" indent="0">
              <a:buNone/>
            </a:pPr>
            <a:r>
              <a:rPr lang="en-GB" dirty="0" smtClean="0"/>
              <a:t>When inductors are connected in parallel, the total inductance _________.</a:t>
            </a:r>
          </a:p>
          <a:p>
            <a:pPr marL="0" indent="0">
              <a:buNone/>
            </a:pPr>
            <a:endParaRPr lang="en-GB" sz="1800" dirty="0" smtClean="0"/>
          </a:p>
          <a:p>
            <a:pPr marL="914400" lvl="1" indent="-514350">
              <a:buFont typeface="+mj-lt"/>
              <a:buAutoNum type="alphaLcParenR"/>
            </a:pPr>
            <a:r>
              <a:rPr lang="en-GB" dirty="0" smtClean="0"/>
              <a:t>Increases</a:t>
            </a:r>
          </a:p>
          <a:p>
            <a:pPr marL="914400" lvl="1" indent="-514350">
              <a:buFont typeface="+mj-lt"/>
              <a:buAutoNum type="alphaLcParenR"/>
            </a:pPr>
            <a:r>
              <a:rPr lang="en-GB" dirty="0" smtClean="0"/>
              <a:t>Decreases</a:t>
            </a:r>
          </a:p>
          <a:p>
            <a:pPr marL="914400" lvl="1" indent="-514350">
              <a:buFont typeface="+mj-lt"/>
              <a:buAutoNum type="alphaLcParenR"/>
            </a:pPr>
            <a:r>
              <a:rPr lang="en-GB" dirty="0" smtClean="0"/>
              <a:t>Stays the same</a:t>
            </a:r>
          </a:p>
          <a:p>
            <a:endParaRPr lang="en-GB" dirty="0"/>
          </a:p>
        </p:txBody>
      </p:sp>
      <p:sp>
        <p:nvSpPr>
          <p:cNvPr id="5" name="Rectangle 4"/>
          <p:cNvSpPr/>
          <p:nvPr/>
        </p:nvSpPr>
        <p:spPr>
          <a:xfrm>
            <a:off x="761678" y="4005064"/>
            <a:ext cx="3384376" cy="74867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p:cNvSpPr/>
          <p:nvPr/>
        </p:nvSpPr>
        <p:spPr>
          <a:xfrm>
            <a:off x="611560" y="2708920"/>
            <a:ext cx="3384376" cy="748679"/>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811182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Relationship Between Volts, Amps, Ohms &amp; Watts</a:t>
            </a:r>
            <a:endParaRPr lang="en-GB" dirty="0"/>
          </a:p>
        </p:txBody>
      </p:sp>
      <p:sp>
        <p:nvSpPr>
          <p:cNvPr id="3" name="Content Placeholder 2"/>
          <p:cNvSpPr>
            <a:spLocks noGrp="1"/>
          </p:cNvSpPr>
          <p:nvPr>
            <p:ph idx="1"/>
          </p:nvPr>
        </p:nvSpPr>
        <p:spPr>
          <a:xfrm>
            <a:off x="457200" y="1600201"/>
            <a:ext cx="5266928" cy="3917032"/>
          </a:xfrm>
        </p:spPr>
        <p:txBody>
          <a:bodyPr>
            <a:normAutofit lnSpcReduction="10000"/>
          </a:bodyPr>
          <a:lstStyle/>
          <a:p>
            <a:r>
              <a:rPr lang="en-US" sz="2000" dirty="0"/>
              <a:t>Ohm's law basically states that the amount of current in a circuit varies directly with the voltage and varies inversely with the resistance.</a:t>
            </a:r>
            <a:endParaRPr lang="en-GB" sz="2000" dirty="0"/>
          </a:p>
          <a:p>
            <a:pPr marL="0" indent="0">
              <a:buNone/>
            </a:pPr>
            <a:endParaRPr lang="en-US" sz="2000" dirty="0" smtClean="0"/>
          </a:p>
          <a:p>
            <a:pPr marL="0" indent="0">
              <a:buNone/>
            </a:pPr>
            <a:r>
              <a:rPr lang="en-US" sz="2000" dirty="0" smtClean="0"/>
              <a:t>Example: </a:t>
            </a:r>
            <a:r>
              <a:rPr lang="en-US" sz="2000" dirty="0"/>
              <a:t>if you wish to find the power </a:t>
            </a:r>
            <a:r>
              <a:rPr lang="en-US" sz="2000" dirty="0" smtClean="0"/>
              <a:t>(P) </a:t>
            </a:r>
            <a:r>
              <a:rPr lang="en-US" sz="2000" dirty="0"/>
              <a:t>of a circuit and you know the </a:t>
            </a:r>
            <a:r>
              <a:rPr lang="en-US" sz="2000" dirty="0" smtClean="0"/>
              <a:t>voltage (V) </a:t>
            </a:r>
            <a:r>
              <a:rPr lang="en-US" sz="2000" dirty="0"/>
              <a:t>is 12 volts and the current </a:t>
            </a:r>
            <a:r>
              <a:rPr lang="en-US" sz="2000" dirty="0" smtClean="0"/>
              <a:t>(I) </a:t>
            </a:r>
            <a:r>
              <a:rPr lang="en-US" sz="2000" dirty="0"/>
              <a:t>is 4 amps substitute the numbers into the equation:</a:t>
            </a:r>
            <a:endParaRPr lang="en-GB" sz="2000" dirty="0"/>
          </a:p>
          <a:p>
            <a:pPr marL="0" indent="0">
              <a:buNone/>
            </a:pPr>
            <a:r>
              <a:rPr lang="en-US" sz="2000" dirty="0"/>
              <a:t/>
            </a:r>
            <a:br>
              <a:rPr lang="en-US" sz="2000" dirty="0"/>
            </a:br>
            <a:r>
              <a:rPr lang="en-US" sz="2000" dirty="0"/>
              <a:t>Power </a:t>
            </a:r>
            <a:r>
              <a:rPr lang="en-US" sz="2000" dirty="0" smtClean="0"/>
              <a:t>= V×I </a:t>
            </a:r>
          </a:p>
          <a:p>
            <a:pPr marL="0" indent="0">
              <a:buNone/>
            </a:pPr>
            <a:r>
              <a:rPr lang="en-US" sz="2000" dirty="0" smtClean="0"/>
              <a:t>P </a:t>
            </a:r>
            <a:r>
              <a:rPr lang="en-US" sz="2000" dirty="0"/>
              <a:t>= 12 × 4 =</a:t>
            </a:r>
            <a:r>
              <a:rPr lang="en-US" sz="2000" dirty="0" smtClean="0"/>
              <a:t>48 </a:t>
            </a:r>
            <a:r>
              <a:rPr lang="en-US" sz="2000" dirty="0"/>
              <a:t>watts</a:t>
            </a:r>
            <a:endParaRPr lang="en-GB" sz="2000" dirty="0"/>
          </a:p>
        </p:txBody>
      </p:sp>
      <p:pic>
        <p:nvPicPr>
          <p:cNvPr id="4" name="Picture 3"/>
          <p:cNvPicPr>
            <a:picLocks noChangeAspect="1"/>
          </p:cNvPicPr>
          <p:nvPr/>
        </p:nvPicPr>
        <p:blipFill>
          <a:blip r:embed="rId2"/>
          <a:stretch>
            <a:fillRect/>
          </a:stretch>
        </p:blipFill>
        <p:spPr>
          <a:xfrm>
            <a:off x="5694957" y="1916832"/>
            <a:ext cx="3282355" cy="3399038"/>
          </a:xfrm>
          <a:prstGeom prst="rect">
            <a:avLst/>
          </a:prstGeom>
        </p:spPr>
      </p:pic>
    </p:spTree>
    <p:extLst>
      <p:ext uri="{BB962C8B-B14F-4D97-AF65-F5344CB8AC3E}">
        <p14:creationId xmlns:p14="http://schemas.microsoft.com/office/powerpoint/2010/main" val="167330029"/>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Ohms Law Questions</a:t>
            </a:r>
            <a:endParaRPr lang="en-GB" dirty="0"/>
          </a:p>
        </p:txBody>
      </p:sp>
      <p:sp>
        <p:nvSpPr>
          <p:cNvPr id="3" name="Content Placeholder 2"/>
          <p:cNvSpPr>
            <a:spLocks noGrp="1"/>
          </p:cNvSpPr>
          <p:nvPr>
            <p:ph idx="1"/>
          </p:nvPr>
        </p:nvSpPr>
        <p:spPr/>
        <p:txBody>
          <a:bodyPr/>
          <a:lstStyle/>
          <a:p>
            <a:endParaRPr lang="en-GB"/>
          </a:p>
        </p:txBody>
      </p:sp>
    </p:spTree>
    <p:extLst>
      <p:ext uri="{BB962C8B-B14F-4D97-AF65-F5344CB8AC3E}">
        <p14:creationId xmlns:p14="http://schemas.microsoft.com/office/powerpoint/2010/main" val="3772868912"/>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437479-E252-4846-8050-85AD20870409}"/>
              </a:ext>
            </a:extLst>
          </p:cNvPr>
          <p:cNvSpPr>
            <a:spLocks noGrp="1"/>
          </p:cNvSpPr>
          <p:nvPr>
            <p:ph type="title"/>
          </p:nvPr>
        </p:nvSpPr>
        <p:spPr/>
        <p:txBody>
          <a:bodyPr>
            <a:normAutofit/>
          </a:bodyPr>
          <a:lstStyle/>
          <a:p>
            <a:r>
              <a:rPr lang="en-GB" dirty="0"/>
              <a:t>Voltage Sources</a:t>
            </a:r>
          </a:p>
        </p:txBody>
      </p:sp>
      <p:sp>
        <p:nvSpPr>
          <p:cNvPr id="3" name="Content Placeholder 2">
            <a:extLst>
              <a:ext uri="{FF2B5EF4-FFF2-40B4-BE49-F238E27FC236}">
                <a16:creationId xmlns:a16="http://schemas.microsoft.com/office/drawing/2014/main" id="{8694BDC7-CE62-4292-9275-976130A56999}"/>
              </a:ext>
            </a:extLst>
          </p:cNvPr>
          <p:cNvSpPr>
            <a:spLocks noGrp="1"/>
          </p:cNvSpPr>
          <p:nvPr>
            <p:ph idx="1"/>
          </p:nvPr>
        </p:nvSpPr>
        <p:spPr>
          <a:xfrm>
            <a:off x="457200" y="1600201"/>
            <a:ext cx="8229600" cy="1928247"/>
          </a:xfrm>
        </p:spPr>
        <p:txBody>
          <a:bodyPr>
            <a:normAutofit fontScale="92500" lnSpcReduction="10000"/>
          </a:bodyPr>
          <a:lstStyle/>
          <a:p>
            <a:pPr>
              <a:spcBef>
                <a:spcPct val="50000"/>
              </a:spcBef>
            </a:pPr>
            <a:r>
              <a:rPr lang="en-GB" sz="2200" dirty="0"/>
              <a:t>Voltage sources may be </a:t>
            </a:r>
            <a:r>
              <a:rPr lang="en-GB" sz="2200" dirty="0">
                <a:solidFill>
                  <a:srgbClr val="FF3300"/>
                </a:solidFill>
              </a:rPr>
              <a:t>d.c. (direct current)</a:t>
            </a:r>
            <a:r>
              <a:rPr lang="en-GB" sz="2200" dirty="0"/>
              <a:t> like a </a:t>
            </a:r>
            <a:r>
              <a:rPr lang="en-GB" sz="2200" dirty="0">
                <a:solidFill>
                  <a:srgbClr val="FF3300"/>
                </a:solidFill>
              </a:rPr>
              <a:t>battery </a:t>
            </a:r>
            <a:r>
              <a:rPr lang="en-GB" sz="2200" dirty="0"/>
              <a:t>or </a:t>
            </a:r>
            <a:r>
              <a:rPr lang="en-GB" sz="2200" dirty="0">
                <a:solidFill>
                  <a:srgbClr val="FF3300"/>
                </a:solidFill>
              </a:rPr>
              <a:t>a.c.(alternating current</a:t>
            </a:r>
            <a:r>
              <a:rPr lang="en-GB" sz="2200" dirty="0"/>
              <a:t>) like the </a:t>
            </a:r>
            <a:r>
              <a:rPr lang="en-GB" sz="2200" dirty="0">
                <a:solidFill>
                  <a:srgbClr val="FF3300"/>
                </a:solidFill>
              </a:rPr>
              <a:t>mains.</a:t>
            </a:r>
          </a:p>
          <a:p>
            <a:pPr>
              <a:spcBef>
                <a:spcPct val="50000"/>
              </a:spcBef>
            </a:pPr>
            <a:r>
              <a:rPr lang="en-GB" sz="2200" dirty="0"/>
              <a:t>A</a:t>
            </a:r>
            <a:r>
              <a:rPr lang="en-GB" sz="2200" dirty="0">
                <a:solidFill>
                  <a:srgbClr val="FF3300"/>
                </a:solidFill>
              </a:rPr>
              <a:t> d.c.voltage </a:t>
            </a:r>
            <a:r>
              <a:rPr lang="en-GB" sz="2200" dirty="0"/>
              <a:t>source, such as a battery, may be considered to consist of an ideal source of voltage in series with a certain amount of resistance typically called R</a:t>
            </a:r>
            <a:r>
              <a:rPr lang="en-GB" sz="2200" baseline="-25000" dirty="0"/>
              <a:t>int</a:t>
            </a:r>
            <a:r>
              <a:rPr lang="en-GB" sz="2200" dirty="0"/>
              <a:t> or R</a:t>
            </a:r>
            <a:r>
              <a:rPr lang="en-GB" sz="2200" baseline="-25000" dirty="0"/>
              <a:t>s</a:t>
            </a:r>
            <a:r>
              <a:rPr lang="en-GB" sz="2200" dirty="0"/>
              <a:t>. Where R</a:t>
            </a:r>
            <a:r>
              <a:rPr lang="en-GB" sz="2200" baseline="-25000" dirty="0"/>
              <a:t>int</a:t>
            </a:r>
            <a:r>
              <a:rPr lang="en-GB" sz="2200" dirty="0"/>
              <a:t> stands for </a:t>
            </a:r>
            <a:r>
              <a:rPr lang="en-GB" sz="2200" dirty="0">
                <a:solidFill>
                  <a:srgbClr val="FF3300"/>
                </a:solidFill>
              </a:rPr>
              <a:t>“internal resistance”</a:t>
            </a:r>
            <a:r>
              <a:rPr lang="en-GB" sz="2200" dirty="0"/>
              <a:t> and R</a:t>
            </a:r>
            <a:r>
              <a:rPr lang="en-GB" sz="2200" baseline="-25000" dirty="0"/>
              <a:t>s</a:t>
            </a:r>
            <a:r>
              <a:rPr lang="en-GB" sz="2200" dirty="0"/>
              <a:t> stands for </a:t>
            </a:r>
            <a:r>
              <a:rPr lang="en-GB" sz="2200" dirty="0">
                <a:solidFill>
                  <a:srgbClr val="FF3300"/>
                </a:solidFill>
              </a:rPr>
              <a:t>“source resistance”.</a:t>
            </a:r>
          </a:p>
          <a:p>
            <a:endParaRPr lang="en-GB" dirty="0"/>
          </a:p>
        </p:txBody>
      </p:sp>
      <p:grpSp>
        <p:nvGrpSpPr>
          <p:cNvPr id="4" name="Group 3">
            <a:extLst>
              <a:ext uri="{FF2B5EF4-FFF2-40B4-BE49-F238E27FC236}">
                <a16:creationId xmlns:a16="http://schemas.microsoft.com/office/drawing/2014/main" id="{097F87B7-C562-41D8-82F4-DA607082A2BA}"/>
              </a:ext>
            </a:extLst>
          </p:cNvPr>
          <p:cNvGrpSpPr/>
          <p:nvPr/>
        </p:nvGrpSpPr>
        <p:grpSpPr>
          <a:xfrm>
            <a:off x="1210134" y="3356992"/>
            <a:ext cx="6723732" cy="2366144"/>
            <a:chOff x="872604" y="1902669"/>
            <a:chExt cx="7472362" cy="3100387"/>
          </a:xfrm>
        </p:grpSpPr>
        <p:pic>
          <p:nvPicPr>
            <p:cNvPr id="5" name="Picture 5">
              <a:extLst>
                <a:ext uri="{FF2B5EF4-FFF2-40B4-BE49-F238E27FC236}">
                  <a16:creationId xmlns:a16="http://schemas.microsoft.com/office/drawing/2014/main" id="{6E7E3A17-BD66-4ED3-A428-0FB5C405B41E}"/>
                </a:ext>
              </a:extLst>
            </p:cNvPr>
            <p:cNvPicPr>
              <a:picLocks noChangeAspect="1" noChangeArrowheads="1"/>
            </p:cNvPicPr>
            <p:nvPr/>
          </p:nvPicPr>
          <p:blipFill>
            <a:blip r:embed="rId2" cstate="print"/>
            <a:srcRect/>
            <a:stretch>
              <a:fillRect/>
            </a:stretch>
          </p:blipFill>
          <p:spPr bwMode="auto">
            <a:xfrm>
              <a:off x="872604" y="2348756"/>
              <a:ext cx="1257300" cy="2238375"/>
            </a:xfrm>
            <a:prstGeom prst="rect">
              <a:avLst/>
            </a:prstGeom>
            <a:noFill/>
          </p:spPr>
        </p:pic>
        <p:sp>
          <p:nvSpPr>
            <p:cNvPr id="6" name="Line 6">
              <a:extLst>
                <a:ext uri="{FF2B5EF4-FFF2-40B4-BE49-F238E27FC236}">
                  <a16:creationId xmlns:a16="http://schemas.microsoft.com/office/drawing/2014/main" id="{332D53A1-CDA6-421A-A987-D0AF6055295F}"/>
                </a:ext>
              </a:extLst>
            </p:cNvPr>
            <p:cNvSpPr>
              <a:spLocks noChangeShapeType="1"/>
            </p:cNvSpPr>
            <p:nvPr/>
          </p:nvSpPr>
          <p:spPr bwMode="auto">
            <a:xfrm>
              <a:off x="3149079" y="3396506"/>
              <a:ext cx="0" cy="463550"/>
            </a:xfrm>
            <a:prstGeom prst="line">
              <a:avLst/>
            </a:prstGeom>
            <a:noFill/>
            <a:ln w="28575">
              <a:solidFill>
                <a:schemeClr val="tx1"/>
              </a:solidFill>
              <a:round/>
              <a:headEnd/>
              <a:tailEnd/>
            </a:ln>
            <a:effectLst/>
          </p:spPr>
          <p:txBody>
            <a:bodyPr/>
            <a:lstStyle/>
            <a:p>
              <a:endParaRPr lang="en-GB" dirty="0"/>
            </a:p>
          </p:txBody>
        </p:sp>
        <p:sp>
          <p:nvSpPr>
            <p:cNvPr id="7" name="Line 7">
              <a:extLst>
                <a:ext uri="{FF2B5EF4-FFF2-40B4-BE49-F238E27FC236}">
                  <a16:creationId xmlns:a16="http://schemas.microsoft.com/office/drawing/2014/main" id="{C1AF7441-F0F5-44F0-BE8A-4E410B28E270}"/>
                </a:ext>
              </a:extLst>
            </p:cNvPr>
            <p:cNvSpPr>
              <a:spLocks noChangeShapeType="1"/>
            </p:cNvSpPr>
            <p:nvPr/>
          </p:nvSpPr>
          <p:spPr bwMode="auto">
            <a:xfrm flipH="1">
              <a:off x="2912541" y="3837831"/>
              <a:ext cx="431800" cy="0"/>
            </a:xfrm>
            <a:prstGeom prst="line">
              <a:avLst/>
            </a:prstGeom>
            <a:noFill/>
            <a:ln w="28575">
              <a:solidFill>
                <a:schemeClr val="tx1"/>
              </a:solidFill>
              <a:round/>
              <a:headEnd/>
              <a:tailEnd/>
            </a:ln>
            <a:effectLst/>
          </p:spPr>
          <p:txBody>
            <a:bodyPr/>
            <a:lstStyle/>
            <a:p>
              <a:endParaRPr lang="en-GB" dirty="0"/>
            </a:p>
          </p:txBody>
        </p:sp>
        <p:sp>
          <p:nvSpPr>
            <p:cNvPr id="8" name="Line 9">
              <a:extLst>
                <a:ext uri="{FF2B5EF4-FFF2-40B4-BE49-F238E27FC236}">
                  <a16:creationId xmlns:a16="http://schemas.microsoft.com/office/drawing/2014/main" id="{58220104-336B-4F23-9C39-081E3B05D952}"/>
                </a:ext>
              </a:extLst>
            </p:cNvPr>
            <p:cNvSpPr>
              <a:spLocks noChangeShapeType="1"/>
            </p:cNvSpPr>
            <p:nvPr/>
          </p:nvSpPr>
          <p:spPr bwMode="auto">
            <a:xfrm flipH="1">
              <a:off x="3044304" y="3933081"/>
              <a:ext cx="215900" cy="0"/>
            </a:xfrm>
            <a:prstGeom prst="line">
              <a:avLst/>
            </a:prstGeom>
            <a:noFill/>
            <a:ln w="28575">
              <a:solidFill>
                <a:schemeClr val="tx1"/>
              </a:solidFill>
              <a:round/>
              <a:headEnd/>
              <a:tailEnd/>
            </a:ln>
            <a:effectLst/>
          </p:spPr>
          <p:txBody>
            <a:bodyPr/>
            <a:lstStyle/>
            <a:p>
              <a:endParaRPr lang="en-GB" dirty="0"/>
            </a:p>
          </p:txBody>
        </p:sp>
        <p:sp>
          <p:nvSpPr>
            <p:cNvPr id="9" name="Line 10">
              <a:extLst>
                <a:ext uri="{FF2B5EF4-FFF2-40B4-BE49-F238E27FC236}">
                  <a16:creationId xmlns:a16="http://schemas.microsoft.com/office/drawing/2014/main" id="{E6607F28-9F29-4587-918E-3C389F61A816}"/>
                </a:ext>
              </a:extLst>
            </p:cNvPr>
            <p:cNvSpPr>
              <a:spLocks noChangeShapeType="1"/>
            </p:cNvSpPr>
            <p:nvPr/>
          </p:nvSpPr>
          <p:spPr bwMode="auto">
            <a:xfrm>
              <a:off x="3139554" y="3933081"/>
              <a:ext cx="0" cy="782638"/>
            </a:xfrm>
            <a:prstGeom prst="line">
              <a:avLst/>
            </a:prstGeom>
            <a:noFill/>
            <a:ln w="28575">
              <a:solidFill>
                <a:schemeClr val="tx1"/>
              </a:solidFill>
              <a:round/>
              <a:headEnd/>
              <a:tailEnd/>
            </a:ln>
            <a:effectLst/>
          </p:spPr>
          <p:txBody>
            <a:bodyPr/>
            <a:lstStyle/>
            <a:p>
              <a:endParaRPr lang="en-GB" dirty="0"/>
            </a:p>
          </p:txBody>
        </p:sp>
        <p:sp>
          <p:nvSpPr>
            <p:cNvPr id="10" name="Rectangle 13">
              <a:extLst>
                <a:ext uri="{FF2B5EF4-FFF2-40B4-BE49-F238E27FC236}">
                  <a16:creationId xmlns:a16="http://schemas.microsoft.com/office/drawing/2014/main" id="{68177414-55CE-45A8-82B5-6761DC43C652}"/>
                </a:ext>
              </a:extLst>
            </p:cNvPr>
            <p:cNvSpPr>
              <a:spLocks noChangeArrowheads="1"/>
            </p:cNvSpPr>
            <p:nvPr/>
          </p:nvSpPr>
          <p:spPr bwMode="auto">
            <a:xfrm>
              <a:off x="3066529" y="2871044"/>
              <a:ext cx="139700" cy="522287"/>
            </a:xfrm>
            <a:prstGeom prst="rect">
              <a:avLst/>
            </a:prstGeom>
            <a:noFill/>
            <a:ln w="28575">
              <a:solidFill>
                <a:schemeClr val="tx1"/>
              </a:solidFill>
              <a:miter lim="800000"/>
              <a:headEnd/>
              <a:tailEnd/>
            </a:ln>
            <a:effectLst/>
          </p:spPr>
          <p:txBody>
            <a:bodyPr wrap="none" anchor="ctr"/>
            <a:lstStyle/>
            <a:p>
              <a:endParaRPr lang="en-GB" dirty="0"/>
            </a:p>
          </p:txBody>
        </p:sp>
        <p:sp>
          <p:nvSpPr>
            <p:cNvPr id="11" name="Line 17">
              <a:extLst>
                <a:ext uri="{FF2B5EF4-FFF2-40B4-BE49-F238E27FC236}">
                  <a16:creationId xmlns:a16="http://schemas.microsoft.com/office/drawing/2014/main" id="{8C17B643-C902-433A-9277-B0882FEF6661}"/>
                </a:ext>
              </a:extLst>
            </p:cNvPr>
            <p:cNvSpPr>
              <a:spLocks noChangeShapeType="1"/>
            </p:cNvSpPr>
            <p:nvPr/>
          </p:nvSpPr>
          <p:spPr bwMode="auto">
            <a:xfrm flipV="1">
              <a:off x="3142729" y="2278906"/>
              <a:ext cx="0" cy="573088"/>
            </a:xfrm>
            <a:prstGeom prst="line">
              <a:avLst/>
            </a:prstGeom>
            <a:noFill/>
            <a:ln w="28575">
              <a:solidFill>
                <a:schemeClr val="tx1"/>
              </a:solidFill>
              <a:round/>
              <a:headEnd/>
              <a:tailEnd/>
            </a:ln>
            <a:effectLst/>
          </p:spPr>
          <p:txBody>
            <a:bodyPr/>
            <a:lstStyle/>
            <a:p>
              <a:endParaRPr lang="en-GB" dirty="0"/>
            </a:p>
          </p:txBody>
        </p:sp>
        <p:sp>
          <p:nvSpPr>
            <p:cNvPr id="12" name="Rectangle 18">
              <a:extLst>
                <a:ext uri="{FF2B5EF4-FFF2-40B4-BE49-F238E27FC236}">
                  <a16:creationId xmlns:a16="http://schemas.microsoft.com/office/drawing/2014/main" id="{7DBE31DA-D370-4055-9242-3A871CB2BF66}"/>
                </a:ext>
              </a:extLst>
            </p:cNvPr>
            <p:cNvSpPr>
              <a:spLocks noChangeArrowheads="1"/>
            </p:cNvSpPr>
            <p:nvPr/>
          </p:nvSpPr>
          <p:spPr bwMode="auto">
            <a:xfrm>
              <a:off x="2618854" y="2497981"/>
              <a:ext cx="987425" cy="2073275"/>
            </a:xfrm>
            <a:prstGeom prst="rect">
              <a:avLst/>
            </a:prstGeom>
            <a:noFill/>
            <a:ln w="28575">
              <a:solidFill>
                <a:schemeClr val="tx1"/>
              </a:solidFill>
              <a:prstDash val="dash"/>
              <a:miter lim="800000"/>
              <a:headEnd/>
              <a:tailEnd/>
            </a:ln>
            <a:effectLst/>
          </p:spPr>
          <p:txBody>
            <a:bodyPr wrap="none" anchor="ctr"/>
            <a:lstStyle/>
            <a:p>
              <a:endParaRPr lang="en-GB" dirty="0"/>
            </a:p>
          </p:txBody>
        </p:sp>
        <p:sp>
          <p:nvSpPr>
            <p:cNvPr id="13" name="Text Box 19">
              <a:extLst>
                <a:ext uri="{FF2B5EF4-FFF2-40B4-BE49-F238E27FC236}">
                  <a16:creationId xmlns:a16="http://schemas.microsoft.com/office/drawing/2014/main" id="{614934D6-2E62-41BF-8909-5C8BB06B380E}"/>
                </a:ext>
              </a:extLst>
            </p:cNvPr>
            <p:cNvSpPr txBox="1">
              <a:spLocks noChangeArrowheads="1"/>
            </p:cNvSpPr>
            <p:nvPr/>
          </p:nvSpPr>
          <p:spPr bwMode="auto">
            <a:xfrm>
              <a:off x="3033191" y="1902669"/>
              <a:ext cx="523875" cy="457200"/>
            </a:xfrm>
            <a:prstGeom prst="rect">
              <a:avLst/>
            </a:prstGeom>
            <a:noFill/>
            <a:ln w="9525">
              <a:noFill/>
              <a:miter lim="800000"/>
              <a:headEnd/>
              <a:tailEnd/>
            </a:ln>
            <a:effectLst/>
          </p:spPr>
          <p:txBody>
            <a:bodyPr>
              <a:spAutoFit/>
            </a:bodyPr>
            <a:lstStyle/>
            <a:p>
              <a:pPr>
                <a:spcBef>
                  <a:spcPct val="50000"/>
                </a:spcBef>
              </a:pPr>
              <a:r>
                <a:rPr lang="en-US" sz="2400" dirty="0">
                  <a:cs typeface="Arial" charset="0"/>
                </a:rPr>
                <a:t>+</a:t>
              </a:r>
            </a:p>
          </p:txBody>
        </p:sp>
        <p:sp>
          <p:nvSpPr>
            <p:cNvPr id="14" name="Text Box 20">
              <a:extLst>
                <a:ext uri="{FF2B5EF4-FFF2-40B4-BE49-F238E27FC236}">
                  <a16:creationId xmlns:a16="http://schemas.microsoft.com/office/drawing/2014/main" id="{7F6BEA56-3D76-465B-9FE6-593BE38109B7}"/>
                </a:ext>
              </a:extLst>
            </p:cNvPr>
            <p:cNvSpPr txBox="1">
              <a:spLocks noChangeArrowheads="1"/>
            </p:cNvSpPr>
            <p:nvPr/>
          </p:nvSpPr>
          <p:spPr bwMode="auto">
            <a:xfrm>
              <a:off x="3106216" y="4266456"/>
              <a:ext cx="523875" cy="641350"/>
            </a:xfrm>
            <a:prstGeom prst="rect">
              <a:avLst/>
            </a:prstGeom>
            <a:noFill/>
            <a:ln w="9525">
              <a:noFill/>
              <a:miter lim="800000"/>
              <a:headEnd/>
              <a:tailEnd/>
            </a:ln>
            <a:effectLst/>
          </p:spPr>
          <p:txBody>
            <a:bodyPr>
              <a:spAutoFit/>
            </a:bodyPr>
            <a:lstStyle/>
            <a:p>
              <a:pPr>
                <a:spcBef>
                  <a:spcPct val="50000"/>
                </a:spcBef>
              </a:pPr>
              <a:r>
                <a:rPr lang="en-US" sz="3600" dirty="0">
                  <a:cs typeface="Arial" charset="0"/>
                </a:rPr>
                <a:t>-</a:t>
              </a:r>
            </a:p>
          </p:txBody>
        </p:sp>
        <p:sp>
          <p:nvSpPr>
            <p:cNvPr id="15" name="Text Box 22">
              <a:extLst>
                <a:ext uri="{FF2B5EF4-FFF2-40B4-BE49-F238E27FC236}">
                  <a16:creationId xmlns:a16="http://schemas.microsoft.com/office/drawing/2014/main" id="{5796AC22-3EA0-43C6-92DF-9FB721E7113D}"/>
                </a:ext>
              </a:extLst>
            </p:cNvPr>
            <p:cNvSpPr txBox="1">
              <a:spLocks noChangeArrowheads="1"/>
            </p:cNvSpPr>
            <p:nvPr/>
          </p:nvSpPr>
          <p:spPr bwMode="auto">
            <a:xfrm>
              <a:off x="3093517" y="2596406"/>
              <a:ext cx="646113" cy="483940"/>
            </a:xfrm>
            <a:prstGeom prst="rect">
              <a:avLst/>
            </a:prstGeom>
            <a:noFill/>
            <a:ln w="9525">
              <a:noFill/>
              <a:miter lim="800000"/>
              <a:headEnd/>
              <a:tailEnd/>
            </a:ln>
            <a:effectLst/>
          </p:spPr>
          <p:txBody>
            <a:bodyPr>
              <a:spAutoFit/>
            </a:bodyPr>
            <a:lstStyle/>
            <a:p>
              <a:pPr>
                <a:spcBef>
                  <a:spcPct val="50000"/>
                </a:spcBef>
              </a:pPr>
              <a:r>
                <a:rPr lang="en-GB" dirty="0"/>
                <a:t>R</a:t>
              </a:r>
              <a:r>
                <a:rPr lang="en-GB" b="1" baseline="-25000" dirty="0"/>
                <a:t>int</a:t>
              </a:r>
              <a:endParaRPr lang="en-US" b="1" baseline="-25000" dirty="0"/>
            </a:p>
          </p:txBody>
        </p:sp>
        <p:sp>
          <p:nvSpPr>
            <p:cNvPr id="16" name="Text Box 23">
              <a:extLst>
                <a:ext uri="{FF2B5EF4-FFF2-40B4-BE49-F238E27FC236}">
                  <a16:creationId xmlns:a16="http://schemas.microsoft.com/office/drawing/2014/main" id="{A2EC413B-DCBE-4A9F-9ABB-64E6DE3F056F}"/>
                </a:ext>
              </a:extLst>
            </p:cNvPr>
            <p:cNvSpPr txBox="1">
              <a:spLocks noChangeArrowheads="1"/>
            </p:cNvSpPr>
            <p:nvPr/>
          </p:nvSpPr>
          <p:spPr bwMode="auto">
            <a:xfrm>
              <a:off x="2691879" y="3364756"/>
              <a:ext cx="730250" cy="366713"/>
            </a:xfrm>
            <a:prstGeom prst="rect">
              <a:avLst/>
            </a:prstGeom>
            <a:noFill/>
            <a:ln w="9525">
              <a:noFill/>
              <a:miter lim="800000"/>
              <a:headEnd/>
              <a:tailEnd/>
            </a:ln>
            <a:effectLst/>
          </p:spPr>
          <p:txBody>
            <a:bodyPr>
              <a:spAutoFit/>
            </a:bodyPr>
            <a:lstStyle/>
            <a:p>
              <a:pPr>
                <a:spcBef>
                  <a:spcPct val="50000"/>
                </a:spcBef>
              </a:pPr>
              <a:r>
                <a:rPr lang="en-GB" dirty="0"/>
                <a:t>V</a:t>
              </a:r>
              <a:r>
                <a:rPr lang="en-GB" b="1" baseline="-25000" dirty="0"/>
                <a:t>s</a:t>
              </a:r>
              <a:endParaRPr lang="en-US" b="1" baseline="-25000" dirty="0"/>
            </a:p>
          </p:txBody>
        </p:sp>
        <p:sp>
          <p:nvSpPr>
            <p:cNvPr id="17" name="Text Box 24">
              <a:extLst>
                <a:ext uri="{FF2B5EF4-FFF2-40B4-BE49-F238E27FC236}">
                  <a16:creationId xmlns:a16="http://schemas.microsoft.com/office/drawing/2014/main" id="{4D75EF29-B86D-43DF-B873-505CBA8A1CD1}"/>
                </a:ext>
              </a:extLst>
            </p:cNvPr>
            <p:cNvSpPr txBox="1">
              <a:spLocks noChangeArrowheads="1"/>
            </p:cNvSpPr>
            <p:nvPr/>
          </p:nvSpPr>
          <p:spPr bwMode="auto">
            <a:xfrm>
              <a:off x="3838054" y="2755156"/>
              <a:ext cx="1498600" cy="366713"/>
            </a:xfrm>
            <a:prstGeom prst="rect">
              <a:avLst/>
            </a:prstGeom>
            <a:noFill/>
            <a:ln w="9525">
              <a:noFill/>
              <a:miter lim="800000"/>
              <a:headEnd/>
              <a:tailEnd/>
            </a:ln>
            <a:effectLst/>
          </p:spPr>
          <p:txBody>
            <a:bodyPr>
              <a:spAutoFit/>
            </a:bodyPr>
            <a:lstStyle/>
            <a:p>
              <a:pPr>
                <a:spcBef>
                  <a:spcPct val="50000"/>
                </a:spcBef>
              </a:pPr>
              <a:r>
                <a:rPr lang="en-GB" dirty="0"/>
                <a:t>Alternatively</a:t>
              </a:r>
              <a:endParaRPr lang="en-US" dirty="0"/>
            </a:p>
          </p:txBody>
        </p:sp>
        <p:sp>
          <p:nvSpPr>
            <p:cNvPr id="18" name="Text Box 35">
              <a:extLst>
                <a:ext uri="{FF2B5EF4-FFF2-40B4-BE49-F238E27FC236}">
                  <a16:creationId xmlns:a16="http://schemas.microsoft.com/office/drawing/2014/main" id="{272C85E9-DB11-49BA-A5CE-CF40C676159F}"/>
                </a:ext>
              </a:extLst>
            </p:cNvPr>
            <p:cNvSpPr txBox="1">
              <a:spLocks noChangeArrowheads="1"/>
            </p:cNvSpPr>
            <p:nvPr/>
          </p:nvSpPr>
          <p:spPr bwMode="auto">
            <a:xfrm>
              <a:off x="7821091" y="4361706"/>
              <a:ext cx="523875" cy="641350"/>
            </a:xfrm>
            <a:prstGeom prst="rect">
              <a:avLst/>
            </a:prstGeom>
            <a:noFill/>
            <a:ln w="9525">
              <a:noFill/>
              <a:miter lim="800000"/>
              <a:headEnd/>
              <a:tailEnd/>
            </a:ln>
            <a:effectLst/>
          </p:spPr>
          <p:txBody>
            <a:bodyPr>
              <a:spAutoFit/>
            </a:bodyPr>
            <a:lstStyle/>
            <a:p>
              <a:pPr>
                <a:spcBef>
                  <a:spcPct val="50000"/>
                </a:spcBef>
              </a:pPr>
              <a:r>
                <a:rPr lang="en-US" sz="3600" dirty="0">
                  <a:cs typeface="Arial" charset="0"/>
                </a:rPr>
                <a:t>-</a:t>
              </a:r>
            </a:p>
          </p:txBody>
        </p:sp>
        <p:sp>
          <p:nvSpPr>
            <p:cNvPr id="19" name="Line 25">
              <a:extLst>
                <a:ext uri="{FF2B5EF4-FFF2-40B4-BE49-F238E27FC236}">
                  <a16:creationId xmlns:a16="http://schemas.microsoft.com/office/drawing/2014/main" id="{715F87D8-9616-435E-9E43-27BAD0E4E4C8}"/>
                </a:ext>
              </a:extLst>
            </p:cNvPr>
            <p:cNvSpPr>
              <a:spLocks noChangeShapeType="1"/>
            </p:cNvSpPr>
            <p:nvPr/>
          </p:nvSpPr>
          <p:spPr bwMode="auto">
            <a:xfrm>
              <a:off x="6128816" y="2486869"/>
              <a:ext cx="0" cy="804862"/>
            </a:xfrm>
            <a:prstGeom prst="line">
              <a:avLst/>
            </a:prstGeom>
            <a:noFill/>
            <a:ln w="28575">
              <a:solidFill>
                <a:schemeClr val="tx1"/>
              </a:solidFill>
              <a:round/>
              <a:headEnd/>
              <a:tailEnd/>
            </a:ln>
            <a:effectLst/>
          </p:spPr>
          <p:txBody>
            <a:bodyPr/>
            <a:lstStyle/>
            <a:p>
              <a:endParaRPr lang="en-GB" dirty="0"/>
            </a:p>
          </p:txBody>
        </p:sp>
        <p:sp>
          <p:nvSpPr>
            <p:cNvPr id="20" name="Line 26">
              <a:extLst>
                <a:ext uri="{FF2B5EF4-FFF2-40B4-BE49-F238E27FC236}">
                  <a16:creationId xmlns:a16="http://schemas.microsoft.com/office/drawing/2014/main" id="{EA6D6012-ED73-4663-B3D0-96755B4A1D9B}"/>
                </a:ext>
              </a:extLst>
            </p:cNvPr>
            <p:cNvSpPr>
              <a:spLocks noChangeShapeType="1"/>
            </p:cNvSpPr>
            <p:nvPr/>
          </p:nvSpPr>
          <p:spPr bwMode="auto">
            <a:xfrm flipH="1">
              <a:off x="5873229" y="3304431"/>
              <a:ext cx="500062" cy="0"/>
            </a:xfrm>
            <a:prstGeom prst="line">
              <a:avLst/>
            </a:prstGeom>
            <a:noFill/>
            <a:ln w="28575">
              <a:solidFill>
                <a:schemeClr val="tx1"/>
              </a:solidFill>
              <a:round/>
              <a:headEnd/>
              <a:tailEnd/>
            </a:ln>
            <a:effectLst/>
          </p:spPr>
          <p:txBody>
            <a:bodyPr/>
            <a:lstStyle/>
            <a:p>
              <a:endParaRPr lang="en-GB" dirty="0"/>
            </a:p>
          </p:txBody>
        </p:sp>
        <p:sp>
          <p:nvSpPr>
            <p:cNvPr id="21" name="Line 27">
              <a:extLst>
                <a:ext uri="{FF2B5EF4-FFF2-40B4-BE49-F238E27FC236}">
                  <a16:creationId xmlns:a16="http://schemas.microsoft.com/office/drawing/2014/main" id="{3E1D8DF5-F428-4944-84E5-FC6803BE5F8E}"/>
                </a:ext>
              </a:extLst>
            </p:cNvPr>
            <p:cNvSpPr>
              <a:spLocks noChangeShapeType="1"/>
            </p:cNvSpPr>
            <p:nvPr/>
          </p:nvSpPr>
          <p:spPr bwMode="auto">
            <a:xfrm flipH="1">
              <a:off x="5974829" y="3425081"/>
              <a:ext cx="280987" cy="0"/>
            </a:xfrm>
            <a:prstGeom prst="line">
              <a:avLst/>
            </a:prstGeom>
            <a:noFill/>
            <a:ln w="38100">
              <a:solidFill>
                <a:schemeClr val="tx1"/>
              </a:solidFill>
              <a:round/>
              <a:headEnd/>
              <a:tailEnd/>
            </a:ln>
            <a:effectLst/>
          </p:spPr>
          <p:txBody>
            <a:bodyPr/>
            <a:lstStyle/>
            <a:p>
              <a:endParaRPr lang="en-GB" dirty="0"/>
            </a:p>
          </p:txBody>
        </p:sp>
        <p:sp>
          <p:nvSpPr>
            <p:cNvPr id="22" name="Line 28">
              <a:extLst>
                <a:ext uri="{FF2B5EF4-FFF2-40B4-BE49-F238E27FC236}">
                  <a16:creationId xmlns:a16="http://schemas.microsoft.com/office/drawing/2014/main" id="{73FCC2E8-A50A-4040-B152-0C489E59A3DC}"/>
                </a:ext>
              </a:extLst>
            </p:cNvPr>
            <p:cNvSpPr>
              <a:spLocks noChangeShapeType="1"/>
            </p:cNvSpPr>
            <p:nvPr/>
          </p:nvSpPr>
          <p:spPr bwMode="auto">
            <a:xfrm>
              <a:off x="6128816" y="3413969"/>
              <a:ext cx="0" cy="1120775"/>
            </a:xfrm>
            <a:prstGeom prst="line">
              <a:avLst/>
            </a:prstGeom>
            <a:noFill/>
            <a:ln w="28575">
              <a:solidFill>
                <a:schemeClr val="tx1"/>
              </a:solidFill>
              <a:round/>
              <a:headEnd/>
              <a:tailEnd/>
            </a:ln>
            <a:effectLst/>
          </p:spPr>
          <p:txBody>
            <a:bodyPr/>
            <a:lstStyle/>
            <a:p>
              <a:endParaRPr lang="en-GB" dirty="0"/>
            </a:p>
          </p:txBody>
        </p:sp>
        <p:sp>
          <p:nvSpPr>
            <p:cNvPr id="23" name="Line 29">
              <a:extLst>
                <a:ext uri="{FF2B5EF4-FFF2-40B4-BE49-F238E27FC236}">
                  <a16:creationId xmlns:a16="http://schemas.microsoft.com/office/drawing/2014/main" id="{BDEAF8CF-AB7D-459C-9C35-8DDA438799D2}"/>
                </a:ext>
              </a:extLst>
            </p:cNvPr>
            <p:cNvSpPr>
              <a:spLocks noChangeShapeType="1"/>
            </p:cNvSpPr>
            <p:nvPr/>
          </p:nvSpPr>
          <p:spPr bwMode="auto">
            <a:xfrm>
              <a:off x="6105004" y="2497981"/>
              <a:ext cx="779462" cy="0"/>
            </a:xfrm>
            <a:prstGeom prst="line">
              <a:avLst/>
            </a:prstGeom>
            <a:noFill/>
            <a:ln w="28575">
              <a:solidFill>
                <a:schemeClr val="tx1"/>
              </a:solidFill>
              <a:round/>
              <a:headEnd/>
              <a:tailEnd/>
            </a:ln>
            <a:effectLst/>
          </p:spPr>
          <p:txBody>
            <a:bodyPr/>
            <a:lstStyle/>
            <a:p>
              <a:endParaRPr lang="en-GB" dirty="0"/>
            </a:p>
          </p:txBody>
        </p:sp>
        <p:sp>
          <p:nvSpPr>
            <p:cNvPr id="24" name="Rectangle 30">
              <a:extLst>
                <a:ext uri="{FF2B5EF4-FFF2-40B4-BE49-F238E27FC236}">
                  <a16:creationId xmlns:a16="http://schemas.microsoft.com/office/drawing/2014/main" id="{70DD3CFA-AABD-46E2-993A-310FCD7AE750}"/>
                </a:ext>
              </a:extLst>
            </p:cNvPr>
            <p:cNvSpPr>
              <a:spLocks noChangeArrowheads="1"/>
            </p:cNvSpPr>
            <p:nvPr/>
          </p:nvSpPr>
          <p:spPr bwMode="auto">
            <a:xfrm>
              <a:off x="6886054" y="2401144"/>
              <a:ext cx="560387" cy="182562"/>
            </a:xfrm>
            <a:prstGeom prst="rect">
              <a:avLst/>
            </a:prstGeom>
            <a:noFill/>
            <a:ln w="28575">
              <a:solidFill>
                <a:schemeClr val="tx1"/>
              </a:solidFill>
              <a:miter lim="800000"/>
              <a:headEnd/>
              <a:tailEnd/>
            </a:ln>
            <a:effectLst/>
          </p:spPr>
          <p:txBody>
            <a:bodyPr wrap="none" anchor="ctr"/>
            <a:lstStyle/>
            <a:p>
              <a:endParaRPr lang="en-GB" dirty="0"/>
            </a:p>
          </p:txBody>
        </p:sp>
        <p:sp>
          <p:nvSpPr>
            <p:cNvPr id="25" name="Line 31">
              <a:extLst>
                <a:ext uri="{FF2B5EF4-FFF2-40B4-BE49-F238E27FC236}">
                  <a16:creationId xmlns:a16="http://schemas.microsoft.com/office/drawing/2014/main" id="{4F05F5F9-965A-4C6F-BEB9-D4A252295A2F}"/>
                </a:ext>
              </a:extLst>
            </p:cNvPr>
            <p:cNvSpPr>
              <a:spLocks noChangeShapeType="1"/>
            </p:cNvSpPr>
            <p:nvPr/>
          </p:nvSpPr>
          <p:spPr bwMode="auto">
            <a:xfrm>
              <a:off x="7446441" y="2486869"/>
              <a:ext cx="450850" cy="0"/>
            </a:xfrm>
            <a:prstGeom prst="line">
              <a:avLst/>
            </a:prstGeom>
            <a:noFill/>
            <a:ln w="28575">
              <a:solidFill>
                <a:schemeClr val="tx1"/>
              </a:solidFill>
              <a:round/>
              <a:headEnd/>
              <a:tailEnd/>
            </a:ln>
            <a:effectLst/>
          </p:spPr>
          <p:txBody>
            <a:bodyPr/>
            <a:lstStyle/>
            <a:p>
              <a:endParaRPr lang="en-GB" dirty="0"/>
            </a:p>
          </p:txBody>
        </p:sp>
        <p:sp>
          <p:nvSpPr>
            <p:cNvPr id="26" name="Line 32">
              <a:extLst>
                <a:ext uri="{FF2B5EF4-FFF2-40B4-BE49-F238E27FC236}">
                  <a16:creationId xmlns:a16="http://schemas.microsoft.com/office/drawing/2014/main" id="{AFD8F2FB-8804-4549-917D-D5E75074590B}"/>
                </a:ext>
              </a:extLst>
            </p:cNvPr>
            <p:cNvSpPr>
              <a:spLocks noChangeShapeType="1"/>
            </p:cNvSpPr>
            <p:nvPr/>
          </p:nvSpPr>
          <p:spPr bwMode="auto">
            <a:xfrm>
              <a:off x="6117704" y="4510931"/>
              <a:ext cx="1828800" cy="0"/>
            </a:xfrm>
            <a:prstGeom prst="line">
              <a:avLst/>
            </a:prstGeom>
            <a:noFill/>
            <a:ln w="28575">
              <a:solidFill>
                <a:schemeClr val="tx1"/>
              </a:solidFill>
              <a:round/>
              <a:headEnd/>
              <a:tailEnd/>
            </a:ln>
            <a:effectLst/>
          </p:spPr>
          <p:txBody>
            <a:bodyPr/>
            <a:lstStyle/>
            <a:p>
              <a:endParaRPr lang="en-GB" dirty="0"/>
            </a:p>
          </p:txBody>
        </p:sp>
        <p:sp>
          <p:nvSpPr>
            <p:cNvPr id="27" name="Rectangle 33">
              <a:extLst>
                <a:ext uri="{FF2B5EF4-FFF2-40B4-BE49-F238E27FC236}">
                  <a16:creationId xmlns:a16="http://schemas.microsoft.com/office/drawing/2014/main" id="{18F30DF9-10D0-432A-B790-1D0465FAB5CA}"/>
                </a:ext>
              </a:extLst>
            </p:cNvPr>
            <p:cNvSpPr>
              <a:spLocks noChangeArrowheads="1"/>
            </p:cNvSpPr>
            <p:nvPr/>
          </p:nvSpPr>
          <p:spPr bwMode="auto">
            <a:xfrm>
              <a:off x="5508104" y="2132856"/>
              <a:ext cx="2097087" cy="2670175"/>
            </a:xfrm>
            <a:prstGeom prst="rect">
              <a:avLst/>
            </a:prstGeom>
            <a:noFill/>
            <a:ln w="28575">
              <a:solidFill>
                <a:schemeClr val="tx1"/>
              </a:solidFill>
              <a:prstDash val="dash"/>
              <a:miter lim="800000"/>
              <a:headEnd/>
              <a:tailEnd/>
            </a:ln>
            <a:effectLst/>
          </p:spPr>
          <p:txBody>
            <a:bodyPr wrap="none" anchor="ctr"/>
            <a:lstStyle/>
            <a:p>
              <a:endParaRPr lang="en-GB" dirty="0"/>
            </a:p>
          </p:txBody>
        </p:sp>
        <p:sp>
          <p:nvSpPr>
            <p:cNvPr id="28" name="Text Box 34">
              <a:extLst>
                <a:ext uri="{FF2B5EF4-FFF2-40B4-BE49-F238E27FC236}">
                  <a16:creationId xmlns:a16="http://schemas.microsoft.com/office/drawing/2014/main" id="{87FEEFE2-68D0-4E72-B6AC-5D43CC379C09}"/>
                </a:ext>
              </a:extLst>
            </p:cNvPr>
            <p:cNvSpPr txBox="1">
              <a:spLocks noChangeArrowheads="1"/>
            </p:cNvSpPr>
            <p:nvPr/>
          </p:nvSpPr>
          <p:spPr bwMode="auto">
            <a:xfrm>
              <a:off x="7784579" y="1972519"/>
              <a:ext cx="523875" cy="457200"/>
            </a:xfrm>
            <a:prstGeom prst="rect">
              <a:avLst/>
            </a:prstGeom>
            <a:noFill/>
            <a:ln w="9525">
              <a:noFill/>
              <a:miter lim="800000"/>
              <a:headEnd/>
              <a:tailEnd/>
            </a:ln>
            <a:effectLst/>
          </p:spPr>
          <p:txBody>
            <a:bodyPr>
              <a:spAutoFit/>
            </a:bodyPr>
            <a:lstStyle/>
            <a:p>
              <a:pPr>
                <a:spcBef>
                  <a:spcPct val="50000"/>
                </a:spcBef>
              </a:pPr>
              <a:r>
                <a:rPr lang="en-US" sz="2400" dirty="0">
                  <a:cs typeface="Arial" charset="0"/>
                </a:rPr>
                <a:t>+</a:t>
              </a:r>
            </a:p>
          </p:txBody>
        </p:sp>
        <p:sp>
          <p:nvSpPr>
            <p:cNvPr id="29" name="Text Box 36">
              <a:extLst>
                <a:ext uri="{FF2B5EF4-FFF2-40B4-BE49-F238E27FC236}">
                  <a16:creationId xmlns:a16="http://schemas.microsoft.com/office/drawing/2014/main" id="{0A602518-E8F6-498C-B218-0A8F5EA13176}"/>
                </a:ext>
              </a:extLst>
            </p:cNvPr>
            <p:cNvSpPr txBox="1">
              <a:spLocks noChangeArrowheads="1"/>
            </p:cNvSpPr>
            <p:nvPr/>
          </p:nvSpPr>
          <p:spPr bwMode="auto">
            <a:xfrm>
              <a:off x="6092304" y="3386981"/>
              <a:ext cx="730250" cy="366713"/>
            </a:xfrm>
            <a:prstGeom prst="rect">
              <a:avLst/>
            </a:prstGeom>
            <a:noFill/>
            <a:ln w="9525">
              <a:noFill/>
              <a:miter lim="800000"/>
              <a:headEnd/>
              <a:tailEnd/>
            </a:ln>
            <a:effectLst/>
          </p:spPr>
          <p:txBody>
            <a:bodyPr>
              <a:spAutoFit/>
            </a:bodyPr>
            <a:lstStyle/>
            <a:p>
              <a:pPr>
                <a:spcBef>
                  <a:spcPct val="50000"/>
                </a:spcBef>
              </a:pPr>
              <a:r>
                <a:rPr lang="en-GB" dirty="0"/>
                <a:t>V</a:t>
              </a:r>
              <a:r>
                <a:rPr lang="en-GB" b="1" baseline="-25000" dirty="0"/>
                <a:t>s</a:t>
              </a:r>
              <a:endParaRPr lang="en-US" b="1" baseline="-25000" dirty="0"/>
            </a:p>
          </p:txBody>
        </p:sp>
        <p:sp>
          <p:nvSpPr>
            <p:cNvPr id="30" name="Text Box 37">
              <a:extLst>
                <a:ext uri="{FF2B5EF4-FFF2-40B4-BE49-F238E27FC236}">
                  <a16:creationId xmlns:a16="http://schemas.microsoft.com/office/drawing/2014/main" id="{95EA125C-39AC-49B0-BA2B-E96D3A9A1907}"/>
                </a:ext>
              </a:extLst>
            </p:cNvPr>
            <p:cNvSpPr txBox="1">
              <a:spLocks noChangeArrowheads="1"/>
            </p:cNvSpPr>
            <p:nvPr/>
          </p:nvSpPr>
          <p:spPr bwMode="auto">
            <a:xfrm>
              <a:off x="6893991" y="2559894"/>
              <a:ext cx="646113" cy="483940"/>
            </a:xfrm>
            <a:prstGeom prst="rect">
              <a:avLst/>
            </a:prstGeom>
            <a:noFill/>
            <a:ln w="9525">
              <a:noFill/>
              <a:miter lim="800000"/>
              <a:headEnd/>
              <a:tailEnd/>
            </a:ln>
            <a:effectLst/>
          </p:spPr>
          <p:txBody>
            <a:bodyPr>
              <a:spAutoFit/>
            </a:bodyPr>
            <a:lstStyle/>
            <a:p>
              <a:pPr>
                <a:spcBef>
                  <a:spcPct val="50000"/>
                </a:spcBef>
              </a:pPr>
              <a:r>
                <a:rPr lang="en-GB" dirty="0"/>
                <a:t>R</a:t>
              </a:r>
              <a:r>
                <a:rPr lang="en-GB" b="1" baseline="-25000" dirty="0"/>
                <a:t>int</a:t>
              </a:r>
              <a:endParaRPr lang="en-US" b="1" baseline="-25000" dirty="0"/>
            </a:p>
          </p:txBody>
        </p:sp>
        <p:sp>
          <p:nvSpPr>
            <p:cNvPr id="31" name="Line 38">
              <a:extLst>
                <a:ext uri="{FF2B5EF4-FFF2-40B4-BE49-F238E27FC236}">
                  <a16:creationId xmlns:a16="http://schemas.microsoft.com/office/drawing/2014/main" id="{157F3CDF-3185-4932-A2C0-4DB1A084788F}"/>
                </a:ext>
              </a:extLst>
            </p:cNvPr>
            <p:cNvSpPr>
              <a:spLocks noChangeShapeType="1"/>
            </p:cNvSpPr>
            <p:nvPr/>
          </p:nvSpPr>
          <p:spPr bwMode="auto">
            <a:xfrm>
              <a:off x="4023791" y="3199656"/>
              <a:ext cx="1320800" cy="0"/>
            </a:xfrm>
            <a:prstGeom prst="line">
              <a:avLst/>
            </a:prstGeom>
            <a:noFill/>
            <a:ln w="38100">
              <a:solidFill>
                <a:schemeClr val="tx1"/>
              </a:solidFill>
              <a:round/>
              <a:headEnd/>
              <a:tailEnd type="triangle" w="med" len="med"/>
            </a:ln>
            <a:effectLst/>
          </p:spPr>
          <p:txBody>
            <a:bodyPr/>
            <a:lstStyle/>
            <a:p>
              <a:endParaRPr lang="en-GB" dirty="0"/>
            </a:p>
          </p:txBody>
        </p:sp>
      </p:grpSp>
    </p:spTree>
    <p:extLst>
      <p:ext uri="{BB962C8B-B14F-4D97-AF65-F5344CB8AC3E}">
        <p14:creationId xmlns:p14="http://schemas.microsoft.com/office/powerpoint/2010/main" val="95039777"/>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B43829-C76D-4A7C-9277-112D382DC4BC}"/>
              </a:ext>
            </a:extLst>
          </p:cNvPr>
          <p:cNvSpPr>
            <a:spLocks noGrp="1"/>
          </p:cNvSpPr>
          <p:nvPr>
            <p:ph type="title"/>
          </p:nvPr>
        </p:nvSpPr>
        <p:spPr/>
        <p:txBody>
          <a:bodyPr/>
          <a:lstStyle/>
          <a:p>
            <a:r>
              <a:rPr lang="en-GB" dirty="0"/>
              <a:t>Voltage Sources</a:t>
            </a:r>
          </a:p>
        </p:txBody>
      </p:sp>
      <p:sp>
        <p:nvSpPr>
          <p:cNvPr id="3" name="Content Placeholder 2">
            <a:extLst>
              <a:ext uri="{FF2B5EF4-FFF2-40B4-BE49-F238E27FC236}">
                <a16:creationId xmlns:a16="http://schemas.microsoft.com/office/drawing/2014/main" id="{27B18F3C-65CF-4009-B0FE-1B377592DC3D}"/>
              </a:ext>
            </a:extLst>
          </p:cNvPr>
          <p:cNvSpPr>
            <a:spLocks noGrp="1"/>
          </p:cNvSpPr>
          <p:nvPr>
            <p:ph idx="1"/>
          </p:nvPr>
        </p:nvSpPr>
        <p:spPr/>
        <p:txBody>
          <a:bodyPr>
            <a:normAutofit fontScale="70000" lnSpcReduction="20000"/>
          </a:bodyPr>
          <a:lstStyle/>
          <a:p>
            <a:pPr>
              <a:spcBef>
                <a:spcPct val="50000"/>
              </a:spcBef>
            </a:pPr>
            <a:r>
              <a:rPr lang="en-GB" dirty="0"/>
              <a:t>So, a practical battery is more accurately described as </a:t>
            </a:r>
            <a:r>
              <a:rPr lang="en-GB" dirty="0">
                <a:solidFill>
                  <a:srgbClr val="FF3300"/>
                </a:solidFill>
              </a:rPr>
              <a:t>a source of voltage with some internal resistance in series with it.</a:t>
            </a:r>
          </a:p>
          <a:p>
            <a:pPr>
              <a:spcBef>
                <a:spcPct val="50000"/>
              </a:spcBef>
            </a:pPr>
            <a:r>
              <a:rPr lang="en-GB" dirty="0"/>
              <a:t>The</a:t>
            </a:r>
            <a:r>
              <a:rPr lang="en-GB" dirty="0">
                <a:solidFill>
                  <a:srgbClr val="FF3300"/>
                </a:solidFill>
              </a:rPr>
              <a:t> output </a:t>
            </a:r>
            <a:r>
              <a:rPr lang="en-GB" dirty="0"/>
              <a:t>of a </a:t>
            </a:r>
            <a:r>
              <a:rPr lang="en-GB" dirty="0">
                <a:solidFill>
                  <a:srgbClr val="FF3300"/>
                </a:solidFill>
              </a:rPr>
              <a:t>power amplifier may</a:t>
            </a:r>
            <a:r>
              <a:rPr lang="en-GB" dirty="0"/>
              <a:t> be considered as an </a:t>
            </a:r>
            <a:r>
              <a:rPr lang="en-GB" dirty="0" err="1">
                <a:solidFill>
                  <a:srgbClr val="FF3300"/>
                </a:solidFill>
              </a:rPr>
              <a:t>a.c</a:t>
            </a:r>
            <a:r>
              <a:rPr lang="en-GB" dirty="0">
                <a:solidFill>
                  <a:srgbClr val="FF3300"/>
                </a:solidFill>
              </a:rPr>
              <a:t>. voltage source</a:t>
            </a:r>
            <a:r>
              <a:rPr lang="en-GB" dirty="0"/>
              <a:t> with its own internal resistance.</a:t>
            </a:r>
            <a:endParaRPr lang="en-GB" dirty="0">
              <a:solidFill>
                <a:srgbClr val="FF3300"/>
              </a:solidFill>
            </a:endParaRPr>
          </a:p>
          <a:p>
            <a:pPr>
              <a:spcBef>
                <a:spcPct val="50000"/>
              </a:spcBef>
            </a:pPr>
            <a:endParaRPr lang="en-GB" dirty="0">
              <a:solidFill>
                <a:srgbClr val="FF3300"/>
              </a:solidFill>
            </a:endParaRPr>
          </a:p>
          <a:p>
            <a:pPr>
              <a:spcBef>
                <a:spcPct val="50000"/>
              </a:spcBef>
            </a:pPr>
            <a:r>
              <a:rPr lang="en-GB" dirty="0"/>
              <a:t>Note: from now on we will always consider voltage sources as having an internal resistance.</a:t>
            </a:r>
          </a:p>
          <a:p>
            <a:pPr>
              <a:spcBef>
                <a:spcPct val="50000"/>
              </a:spcBef>
            </a:pPr>
            <a:r>
              <a:rPr lang="en-GB" dirty="0"/>
              <a:t>In addition all </a:t>
            </a:r>
            <a:r>
              <a:rPr lang="en-GB" dirty="0">
                <a:solidFill>
                  <a:srgbClr val="FF3300"/>
                </a:solidFill>
              </a:rPr>
              <a:t>signal sources</a:t>
            </a:r>
            <a:r>
              <a:rPr lang="en-GB" dirty="0"/>
              <a:t> will also be considered to have their own internal resistance as well. </a:t>
            </a:r>
            <a:r>
              <a:rPr lang="en-GB" dirty="0">
                <a:solidFill>
                  <a:srgbClr val="FF3300"/>
                </a:solidFill>
              </a:rPr>
              <a:t>See later note on signal sources</a:t>
            </a:r>
            <a:r>
              <a:rPr lang="en-GB" dirty="0"/>
              <a:t>.</a:t>
            </a:r>
            <a:endParaRPr lang="en-US" dirty="0">
              <a:solidFill>
                <a:srgbClr val="FF3300"/>
              </a:solidFill>
            </a:endParaRPr>
          </a:p>
          <a:p>
            <a:endParaRPr lang="en-GB" dirty="0"/>
          </a:p>
        </p:txBody>
      </p:sp>
    </p:spTree>
    <p:extLst>
      <p:ext uri="{BB962C8B-B14F-4D97-AF65-F5344CB8AC3E}">
        <p14:creationId xmlns:p14="http://schemas.microsoft.com/office/powerpoint/2010/main" val="2765191927"/>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0BD1712-1178-48BC-84FE-228F46A9101A}"/>
              </a:ext>
            </a:extLst>
          </p:cNvPr>
          <p:cNvSpPr>
            <a:spLocks noGrp="1"/>
          </p:cNvSpPr>
          <p:nvPr>
            <p:ph type="title"/>
          </p:nvPr>
        </p:nvSpPr>
        <p:spPr/>
        <p:txBody>
          <a:bodyPr/>
          <a:lstStyle/>
          <a:p>
            <a:r>
              <a:rPr lang="en-GB" dirty="0"/>
              <a:t>Voltage Sources</a:t>
            </a:r>
          </a:p>
        </p:txBody>
      </p:sp>
      <p:sp>
        <p:nvSpPr>
          <p:cNvPr id="3" name="Content Placeholder 2">
            <a:extLst>
              <a:ext uri="{FF2B5EF4-FFF2-40B4-BE49-F238E27FC236}">
                <a16:creationId xmlns:a16="http://schemas.microsoft.com/office/drawing/2014/main" id="{8EC078E8-7697-40A2-9CD8-2B4BBA91624A}"/>
              </a:ext>
            </a:extLst>
          </p:cNvPr>
          <p:cNvSpPr>
            <a:spLocks noGrp="1"/>
          </p:cNvSpPr>
          <p:nvPr>
            <p:ph idx="1"/>
          </p:nvPr>
        </p:nvSpPr>
        <p:spPr/>
        <p:txBody>
          <a:bodyPr>
            <a:normAutofit fontScale="70000" lnSpcReduction="20000"/>
          </a:bodyPr>
          <a:lstStyle/>
          <a:p>
            <a:pPr>
              <a:spcBef>
                <a:spcPct val="50000"/>
              </a:spcBef>
            </a:pPr>
            <a:r>
              <a:rPr lang="en-GB" dirty="0"/>
              <a:t>What is the significance of the </a:t>
            </a:r>
            <a:r>
              <a:rPr lang="en-GB" dirty="0">
                <a:solidFill>
                  <a:srgbClr val="FF3300"/>
                </a:solidFill>
              </a:rPr>
              <a:t>internal resistance?</a:t>
            </a:r>
          </a:p>
          <a:p>
            <a:pPr>
              <a:spcBef>
                <a:spcPct val="50000"/>
              </a:spcBef>
            </a:pPr>
            <a:r>
              <a:rPr lang="en-GB" dirty="0">
                <a:solidFill>
                  <a:srgbClr val="FF3300"/>
                </a:solidFill>
              </a:rPr>
              <a:t>Answer:</a:t>
            </a:r>
          </a:p>
          <a:p>
            <a:pPr>
              <a:spcBef>
                <a:spcPct val="50000"/>
              </a:spcBef>
            </a:pPr>
            <a:r>
              <a:rPr lang="en-GB" dirty="0"/>
              <a:t>The internal resistance acts like a resistance internally to the battery/power supply but in-line with any load connected to the supply.</a:t>
            </a:r>
          </a:p>
          <a:p>
            <a:pPr>
              <a:spcBef>
                <a:spcPct val="50000"/>
              </a:spcBef>
            </a:pPr>
            <a:r>
              <a:rPr lang="en-GB" dirty="0"/>
              <a:t>This means that it adds to the total circuit resistance and also causes an internal voltage drop within the battery/supply.</a:t>
            </a:r>
          </a:p>
          <a:p>
            <a:pPr>
              <a:spcBef>
                <a:spcPct val="50000"/>
              </a:spcBef>
            </a:pPr>
            <a:r>
              <a:rPr lang="en-GB" dirty="0"/>
              <a:t>This means that the actual “terminal voltage” of the supply will always be less than the nominal internal voltage V</a:t>
            </a:r>
            <a:r>
              <a:rPr lang="en-GB" baseline="-25000" dirty="0"/>
              <a:t>s</a:t>
            </a:r>
            <a:r>
              <a:rPr lang="en-GB" dirty="0"/>
              <a:t>.</a:t>
            </a:r>
          </a:p>
          <a:p>
            <a:endParaRPr lang="en-GB" dirty="0"/>
          </a:p>
        </p:txBody>
      </p:sp>
    </p:spTree>
    <p:extLst>
      <p:ext uri="{BB962C8B-B14F-4D97-AF65-F5344CB8AC3E}">
        <p14:creationId xmlns:p14="http://schemas.microsoft.com/office/powerpoint/2010/main" val="3657115420"/>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EC195C-EF24-41FC-BE77-6B4159E723DD}"/>
              </a:ext>
            </a:extLst>
          </p:cNvPr>
          <p:cNvSpPr>
            <a:spLocks noGrp="1"/>
          </p:cNvSpPr>
          <p:nvPr>
            <p:ph type="title"/>
          </p:nvPr>
        </p:nvSpPr>
        <p:spPr/>
        <p:txBody>
          <a:bodyPr/>
          <a:lstStyle/>
          <a:p>
            <a:r>
              <a:rPr lang="en-GB" dirty="0"/>
              <a:t>Voltage Sources</a:t>
            </a:r>
          </a:p>
        </p:txBody>
      </p:sp>
      <p:sp>
        <p:nvSpPr>
          <p:cNvPr id="3" name="Content Placeholder 2">
            <a:extLst>
              <a:ext uri="{FF2B5EF4-FFF2-40B4-BE49-F238E27FC236}">
                <a16:creationId xmlns:a16="http://schemas.microsoft.com/office/drawing/2014/main" id="{1CD46553-F3A5-4182-B46D-720BA71F7252}"/>
              </a:ext>
            </a:extLst>
          </p:cNvPr>
          <p:cNvSpPr>
            <a:spLocks noGrp="1"/>
          </p:cNvSpPr>
          <p:nvPr>
            <p:ph idx="1"/>
          </p:nvPr>
        </p:nvSpPr>
        <p:spPr>
          <a:xfrm>
            <a:off x="457200" y="1600201"/>
            <a:ext cx="4096565" cy="3917032"/>
          </a:xfrm>
        </p:spPr>
        <p:txBody>
          <a:bodyPr>
            <a:normAutofit fontScale="77500" lnSpcReduction="20000"/>
          </a:bodyPr>
          <a:lstStyle/>
          <a:p>
            <a:pPr>
              <a:spcBef>
                <a:spcPct val="50000"/>
              </a:spcBef>
            </a:pPr>
            <a:r>
              <a:rPr lang="en-GB" dirty="0"/>
              <a:t>So </a:t>
            </a:r>
            <a:r>
              <a:rPr lang="en-GB" dirty="0">
                <a:solidFill>
                  <a:srgbClr val="FF3300"/>
                </a:solidFill>
              </a:rPr>
              <a:t>whenever we connect a load onto a power supply the terminal voltage of the supply will drop.</a:t>
            </a:r>
          </a:p>
          <a:p>
            <a:pPr>
              <a:spcBef>
                <a:spcPct val="50000"/>
              </a:spcBef>
            </a:pPr>
            <a:r>
              <a:rPr lang="en-GB" dirty="0"/>
              <a:t>The drop in voltage will be due to the voltage drop across </a:t>
            </a:r>
            <a:r>
              <a:rPr lang="en-GB" dirty="0" err="1"/>
              <a:t>R</a:t>
            </a:r>
            <a:r>
              <a:rPr lang="en-GB" baseline="-25000" dirty="0" err="1"/>
              <a:t>int</a:t>
            </a:r>
            <a:r>
              <a:rPr lang="en-GB" dirty="0"/>
              <a:t> which results from the load current flowing through </a:t>
            </a:r>
            <a:r>
              <a:rPr lang="en-GB" dirty="0" err="1"/>
              <a:t>R</a:t>
            </a:r>
            <a:r>
              <a:rPr lang="en-GB" baseline="-25000" dirty="0" err="1"/>
              <a:t>int</a:t>
            </a:r>
            <a:r>
              <a:rPr lang="en-GB" dirty="0"/>
              <a:t>.</a:t>
            </a:r>
            <a:endParaRPr lang="en-US" baseline="-25000" dirty="0"/>
          </a:p>
          <a:p>
            <a:endParaRPr lang="en-GB" dirty="0"/>
          </a:p>
        </p:txBody>
      </p:sp>
      <p:grpSp>
        <p:nvGrpSpPr>
          <p:cNvPr id="4" name="Group 3">
            <a:extLst>
              <a:ext uri="{FF2B5EF4-FFF2-40B4-BE49-F238E27FC236}">
                <a16:creationId xmlns:a16="http://schemas.microsoft.com/office/drawing/2014/main" id="{E31A90E7-76DC-4A8F-9B2A-EC96CCE716B7}"/>
              </a:ext>
            </a:extLst>
          </p:cNvPr>
          <p:cNvGrpSpPr/>
          <p:nvPr/>
        </p:nvGrpSpPr>
        <p:grpSpPr>
          <a:xfrm>
            <a:off x="4499992" y="2708920"/>
            <a:ext cx="4464499" cy="2460403"/>
            <a:chOff x="773113" y="2406500"/>
            <a:chExt cx="5369086" cy="3108475"/>
          </a:xfrm>
        </p:grpSpPr>
        <p:sp>
          <p:nvSpPr>
            <p:cNvPr id="5" name="Line 6">
              <a:extLst>
                <a:ext uri="{FF2B5EF4-FFF2-40B4-BE49-F238E27FC236}">
                  <a16:creationId xmlns:a16="http://schemas.microsoft.com/office/drawing/2014/main" id="{CC7A79AF-359E-4300-9191-437643B3D9D9}"/>
                </a:ext>
              </a:extLst>
            </p:cNvPr>
            <p:cNvSpPr>
              <a:spLocks noChangeShapeType="1"/>
            </p:cNvSpPr>
            <p:nvPr/>
          </p:nvSpPr>
          <p:spPr bwMode="auto">
            <a:xfrm>
              <a:off x="1393825" y="3198813"/>
              <a:ext cx="0" cy="804862"/>
            </a:xfrm>
            <a:prstGeom prst="line">
              <a:avLst/>
            </a:prstGeom>
            <a:noFill/>
            <a:ln w="28575">
              <a:solidFill>
                <a:schemeClr val="tx1"/>
              </a:solidFill>
              <a:round/>
              <a:headEnd/>
              <a:tailEnd/>
            </a:ln>
            <a:effectLst/>
          </p:spPr>
          <p:txBody>
            <a:bodyPr/>
            <a:lstStyle/>
            <a:p>
              <a:endParaRPr lang="en-GB"/>
            </a:p>
          </p:txBody>
        </p:sp>
        <p:sp>
          <p:nvSpPr>
            <p:cNvPr id="6" name="Line 7">
              <a:extLst>
                <a:ext uri="{FF2B5EF4-FFF2-40B4-BE49-F238E27FC236}">
                  <a16:creationId xmlns:a16="http://schemas.microsoft.com/office/drawing/2014/main" id="{4F2034A5-538B-453C-B6B4-C08326723999}"/>
                </a:ext>
              </a:extLst>
            </p:cNvPr>
            <p:cNvSpPr>
              <a:spLocks noChangeShapeType="1"/>
            </p:cNvSpPr>
            <p:nvPr/>
          </p:nvSpPr>
          <p:spPr bwMode="auto">
            <a:xfrm flipH="1">
              <a:off x="1138238" y="4016375"/>
              <a:ext cx="500062" cy="0"/>
            </a:xfrm>
            <a:prstGeom prst="line">
              <a:avLst/>
            </a:prstGeom>
            <a:noFill/>
            <a:ln w="28575">
              <a:solidFill>
                <a:schemeClr val="tx1"/>
              </a:solidFill>
              <a:round/>
              <a:headEnd/>
              <a:tailEnd/>
            </a:ln>
            <a:effectLst/>
          </p:spPr>
          <p:txBody>
            <a:bodyPr/>
            <a:lstStyle/>
            <a:p>
              <a:endParaRPr lang="en-GB"/>
            </a:p>
          </p:txBody>
        </p:sp>
        <p:sp>
          <p:nvSpPr>
            <p:cNvPr id="7" name="Line 8">
              <a:extLst>
                <a:ext uri="{FF2B5EF4-FFF2-40B4-BE49-F238E27FC236}">
                  <a16:creationId xmlns:a16="http://schemas.microsoft.com/office/drawing/2014/main" id="{7061B954-3E0B-4AEC-9677-D8C20D012672}"/>
                </a:ext>
              </a:extLst>
            </p:cNvPr>
            <p:cNvSpPr>
              <a:spLocks noChangeShapeType="1"/>
            </p:cNvSpPr>
            <p:nvPr/>
          </p:nvSpPr>
          <p:spPr bwMode="auto">
            <a:xfrm flipH="1">
              <a:off x="1239838" y="4137025"/>
              <a:ext cx="280987" cy="0"/>
            </a:xfrm>
            <a:prstGeom prst="line">
              <a:avLst/>
            </a:prstGeom>
            <a:noFill/>
            <a:ln w="38100">
              <a:solidFill>
                <a:schemeClr val="tx1"/>
              </a:solidFill>
              <a:round/>
              <a:headEnd/>
              <a:tailEnd/>
            </a:ln>
            <a:effectLst/>
          </p:spPr>
          <p:txBody>
            <a:bodyPr/>
            <a:lstStyle/>
            <a:p>
              <a:endParaRPr lang="en-GB"/>
            </a:p>
          </p:txBody>
        </p:sp>
        <p:sp>
          <p:nvSpPr>
            <p:cNvPr id="8" name="Line 9">
              <a:extLst>
                <a:ext uri="{FF2B5EF4-FFF2-40B4-BE49-F238E27FC236}">
                  <a16:creationId xmlns:a16="http://schemas.microsoft.com/office/drawing/2014/main" id="{CC560771-3130-4D7C-911C-8BB19C572778}"/>
                </a:ext>
              </a:extLst>
            </p:cNvPr>
            <p:cNvSpPr>
              <a:spLocks noChangeShapeType="1"/>
            </p:cNvSpPr>
            <p:nvPr/>
          </p:nvSpPr>
          <p:spPr bwMode="auto">
            <a:xfrm>
              <a:off x="1393825" y="4125913"/>
              <a:ext cx="0" cy="1120775"/>
            </a:xfrm>
            <a:prstGeom prst="line">
              <a:avLst/>
            </a:prstGeom>
            <a:noFill/>
            <a:ln w="28575">
              <a:solidFill>
                <a:schemeClr val="tx1"/>
              </a:solidFill>
              <a:round/>
              <a:headEnd/>
              <a:tailEnd/>
            </a:ln>
            <a:effectLst/>
          </p:spPr>
          <p:txBody>
            <a:bodyPr/>
            <a:lstStyle/>
            <a:p>
              <a:endParaRPr lang="en-GB"/>
            </a:p>
          </p:txBody>
        </p:sp>
        <p:sp>
          <p:nvSpPr>
            <p:cNvPr id="9" name="Line 10">
              <a:extLst>
                <a:ext uri="{FF2B5EF4-FFF2-40B4-BE49-F238E27FC236}">
                  <a16:creationId xmlns:a16="http://schemas.microsoft.com/office/drawing/2014/main" id="{CEC09D15-DC6B-42B1-AFCE-354324D27874}"/>
                </a:ext>
              </a:extLst>
            </p:cNvPr>
            <p:cNvSpPr>
              <a:spLocks noChangeShapeType="1"/>
            </p:cNvSpPr>
            <p:nvPr/>
          </p:nvSpPr>
          <p:spPr bwMode="auto">
            <a:xfrm>
              <a:off x="1370013" y="3209925"/>
              <a:ext cx="779462" cy="0"/>
            </a:xfrm>
            <a:prstGeom prst="line">
              <a:avLst/>
            </a:prstGeom>
            <a:noFill/>
            <a:ln w="28575">
              <a:solidFill>
                <a:schemeClr val="tx1"/>
              </a:solidFill>
              <a:round/>
              <a:headEnd/>
              <a:tailEnd/>
            </a:ln>
            <a:effectLst/>
          </p:spPr>
          <p:txBody>
            <a:bodyPr/>
            <a:lstStyle/>
            <a:p>
              <a:endParaRPr lang="en-GB"/>
            </a:p>
          </p:txBody>
        </p:sp>
        <p:sp>
          <p:nvSpPr>
            <p:cNvPr id="10" name="Rectangle 11">
              <a:extLst>
                <a:ext uri="{FF2B5EF4-FFF2-40B4-BE49-F238E27FC236}">
                  <a16:creationId xmlns:a16="http://schemas.microsoft.com/office/drawing/2014/main" id="{705188A4-129F-4F96-8F0C-B61228A556B2}"/>
                </a:ext>
              </a:extLst>
            </p:cNvPr>
            <p:cNvSpPr>
              <a:spLocks noChangeArrowheads="1"/>
            </p:cNvSpPr>
            <p:nvPr/>
          </p:nvSpPr>
          <p:spPr bwMode="auto">
            <a:xfrm>
              <a:off x="2151063" y="3113088"/>
              <a:ext cx="560387" cy="182562"/>
            </a:xfrm>
            <a:prstGeom prst="rect">
              <a:avLst/>
            </a:prstGeom>
            <a:noFill/>
            <a:ln w="28575">
              <a:solidFill>
                <a:schemeClr val="tx1"/>
              </a:solidFill>
              <a:miter lim="800000"/>
              <a:headEnd/>
              <a:tailEnd/>
            </a:ln>
            <a:effectLst/>
          </p:spPr>
          <p:txBody>
            <a:bodyPr wrap="none" anchor="ctr"/>
            <a:lstStyle/>
            <a:p>
              <a:endParaRPr lang="en-GB"/>
            </a:p>
          </p:txBody>
        </p:sp>
        <p:sp>
          <p:nvSpPr>
            <p:cNvPr id="11" name="Line 12">
              <a:extLst>
                <a:ext uri="{FF2B5EF4-FFF2-40B4-BE49-F238E27FC236}">
                  <a16:creationId xmlns:a16="http://schemas.microsoft.com/office/drawing/2014/main" id="{571B5102-C658-476D-8DCF-375D0E074A13}"/>
                </a:ext>
              </a:extLst>
            </p:cNvPr>
            <p:cNvSpPr>
              <a:spLocks noChangeShapeType="1"/>
            </p:cNvSpPr>
            <p:nvPr/>
          </p:nvSpPr>
          <p:spPr bwMode="auto">
            <a:xfrm>
              <a:off x="2711450" y="3198813"/>
              <a:ext cx="450850" cy="0"/>
            </a:xfrm>
            <a:prstGeom prst="line">
              <a:avLst/>
            </a:prstGeom>
            <a:noFill/>
            <a:ln w="28575">
              <a:solidFill>
                <a:schemeClr val="tx1"/>
              </a:solidFill>
              <a:round/>
              <a:headEnd/>
              <a:tailEnd/>
            </a:ln>
            <a:effectLst/>
          </p:spPr>
          <p:txBody>
            <a:bodyPr/>
            <a:lstStyle/>
            <a:p>
              <a:endParaRPr lang="en-GB"/>
            </a:p>
          </p:txBody>
        </p:sp>
        <p:sp>
          <p:nvSpPr>
            <p:cNvPr id="12" name="Line 13">
              <a:extLst>
                <a:ext uri="{FF2B5EF4-FFF2-40B4-BE49-F238E27FC236}">
                  <a16:creationId xmlns:a16="http://schemas.microsoft.com/office/drawing/2014/main" id="{E630A5FD-65E2-4F8B-9D06-A83B23D202DB}"/>
                </a:ext>
              </a:extLst>
            </p:cNvPr>
            <p:cNvSpPr>
              <a:spLocks noChangeShapeType="1"/>
            </p:cNvSpPr>
            <p:nvPr/>
          </p:nvSpPr>
          <p:spPr bwMode="auto">
            <a:xfrm>
              <a:off x="1382713" y="5222875"/>
              <a:ext cx="1828800" cy="0"/>
            </a:xfrm>
            <a:prstGeom prst="line">
              <a:avLst/>
            </a:prstGeom>
            <a:noFill/>
            <a:ln w="28575">
              <a:solidFill>
                <a:schemeClr val="tx1"/>
              </a:solidFill>
              <a:round/>
              <a:headEnd/>
              <a:tailEnd/>
            </a:ln>
            <a:effectLst/>
          </p:spPr>
          <p:txBody>
            <a:bodyPr/>
            <a:lstStyle/>
            <a:p>
              <a:endParaRPr lang="en-GB"/>
            </a:p>
          </p:txBody>
        </p:sp>
        <p:sp>
          <p:nvSpPr>
            <p:cNvPr id="13" name="Rectangle 14">
              <a:extLst>
                <a:ext uri="{FF2B5EF4-FFF2-40B4-BE49-F238E27FC236}">
                  <a16:creationId xmlns:a16="http://schemas.microsoft.com/office/drawing/2014/main" id="{47752623-8A2D-4B98-83FD-A0B6FFB3E180}"/>
                </a:ext>
              </a:extLst>
            </p:cNvPr>
            <p:cNvSpPr>
              <a:spLocks noChangeArrowheads="1"/>
            </p:cNvSpPr>
            <p:nvPr/>
          </p:nvSpPr>
          <p:spPr bwMode="auto">
            <a:xfrm>
              <a:off x="773113" y="2438400"/>
              <a:ext cx="2097087" cy="3076575"/>
            </a:xfrm>
            <a:prstGeom prst="rect">
              <a:avLst/>
            </a:prstGeom>
            <a:noFill/>
            <a:ln w="28575">
              <a:solidFill>
                <a:schemeClr val="tx1"/>
              </a:solidFill>
              <a:prstDash val="dash"/>
              <a:miter lim="800000"/>
              <a:headEnd/>
              <a:tailEnd/>
            </a:ln>
            <a:effectLst/>
          </p:spPr>
          <p:txBody>
            <a:bodyPr wrap="none" anchor="ctr"/>
            <a:lstStyle/>
            <a:p>
              <a:endParaRPr lang="en-GB"/>
            </a:p>
          </p:txBody>
        </p:sp>
        <p:sp>
          <p:nvSpPr>
            <p:cNvPr id="14" name="Text Box 15">
              <a:extLst>
                <a:ext uri="{FF2B5EF4-FFF2-40B4-BE49-F238E27FC236}">
                  <a16:creationId xmlns:a16="http://schemas.microsoft.com/office/drawing/2014/main" id="{84CC4F28-E87C-4807-BCA2-6AD256B44099}"/>
                </a:ext>
              </a:extLst>
            </p:cNvPr>
            <p:cNvSpPr txBox="1">
              <a:spLocks noChangeArrowheads="1"/>
            </p:cNvSpPr>
            <p:nvPr/>
          </p:nvSpPr>
          <p:spPr bwMode="auto">
            <a:xfrm>
              <a:off x="3049588" y="2684463"/>
              <a:ext cx="523875" cy="457200"/>
            </a:xfrm>
            <a:prstGeom prst="rect">
              <a:avLst/>
            </a:prstGeom>
            <a:noFill/>
            <a:ln w="9525">
              <a:noFill/>
              <a:miter lim="800000"/>
              <a:headEnd/>
              <a:tailEnd/>
            </a:ln>
            <a:effectLst/>
          </p:spPr>
          <p:txBody>
            <a:bodyPr>
              <a:spAutoFit/>
            </a:bodyPr>
            <a:lstStyle/>
            <a:p>
              <a:pPr>
                <a:spcBef>
                  <a:spcPct val="50000"/>
                </a:spcBef>
              </a:pPr>
              <a:r>
                <a:rPr lang="en-US" sz="2400">
                  <a:cs typeface="Arial" charset="0"/>
                </a:rPr>
                <a:t>+</a:t>
              </a:r>
            </a:p>
          </p:txBody>
        </p:sp>
        <p:sp>
          <p:nvSpPr>
            <p:cNvPr id="15" name="Text Box 16">
              <a:extLst>
                <a:ext uri="{FF2B5EF4-FFF2-40B4-BE49-F238E27FC236}">
                  <a16:creationId xmlns:a16="http://schemas.microsoft.com/office/drawing/2014/main" id="{75CDADA6-E197-4AD9-8F15-60275D3893BF}"/>
                </a:ext>
              </a:extLst>
            </p:cNvPr>
            <p:cNvSpPr txBox="1">
              <a:spLocks noChangeArrowheads="1"/>
            </p:cNvSpPr>
            <p:nvPr/>
          </p:nvSpPr>
          <p:spPr bwMode="auto">
            <a:xfrm>
              <a:off x="1357313" y="4098925"/>
              <a:ext cx="730250" cy="366713"/>
            </a:xfrm>
            <a:prstGeom prst="rect">
              <a:avLst/>
            </a:prstGeom>
            <a:noFill/>
            <a:ln w="9525">
              <a:noFill/>
              <a:miter lim="800000"/>
              <a:headEnd/>
              <a:tailEnd/>
            </a:ln>
            <a:effectLst/>
          </p:spPr>
          <p:txBody>
            <a:bodyPr>
              <a:spAutoFit/>
            </a:bodyPr>
            <a:lstStyle/>
            <a:p>
              <a:pPr>
                <a:spcBef>
                  <a:spcPct val="50000"/>
                </a:spcBef>
              </a:pPr>
              <a:r>
                <a:rPr lang="en-GB"/>
                <a:t>V</a:t>
              </a:r>
              <a:r>
                <a:rPr lang="en-GB" b="1" baseline="-25000"/>
                <a:t>s</a:t>
              </a:r>
              <a:endParaRPr lang="en-US" b="1" baseline="-25000"/>
            </a:p>
          </p:txBody>
        </p:sp>
        <p:sp>
          <p:nvSpPr>
            <p:cNvPr id="16" name="Text Box 17">
              <a:extLst>
                <a:ext uri="{FF2B5EF4-FFF2-40B4-BE49-F238E27FC236}">
                  <a16:creationId xmlns:a16="http://schemas.microsoft.com/office/drawing/2014/main" id="{EE9C0CCF-0F00-4526-BD0F-2146EE224DD2}"/>
                </a:ext>
              </a:extLst>
            </p:cNvPr>
            <p:cNvSpPr txBox="1">
              <a:spLocks noChangeArrowheads="1"/>
            </p:cNvSpPr>
            <p:nvPr/>
          </p:nvSpPr>
          <p:spPr bwMode="auto">
            <a:xfrm>
              <a:off x="2057400" y="3284538"/>
              <a:ext cx="646113" cy="366712"/>
            </a:xfrm>
            <a:prstGeom prst="rect">
              <a:avLst/>
            </a:prstGeom>
            <a:noFill/>
            <a:ln w="9525">
              <a:noFill/>
              <a:miter lim="800000"/>
              <a:headEnd/>
              <a:tailEnd/>
            </a:ln>
            <a:effectLst/>
          </p:spPr>
          <p:txBody>
            <a:bodyPr>
              <a:spAutoFit/>
            </a:bodyPr>
            <a:lstStyle/>
            <a:p>
              <a:pPr>
                <a:spcBef>
                  <a:spcPct val="50000"/>
                </a:spcBef>
              </a:pPr>
              <a:r>
                <a:rPr lang="en-GB"/>
                <a:t>R</a:t>
              </a:r>
              <a:r>
                <a:rPr lang="en-GB" b="1" baseline="-25000"/>
                <a:t>int</a:t>
              </a:r>
              <a:endParaRPr lang="en-US" b="1" baseline="-25000"/>
            </a:p>
          </p:txBody>
        </p:sp>
        <p:sp>
          <p:nvSpPr>
            <p:cNvPr id="17" name="Line 18">
              <a:extLst>
                <a:ext uri="{FF2B5EF4-FFF2-40B4-BE49-F238E27FC236}">
                  <a16:creationId xmlns:a16="http://schemas.microsoft.com/office/drawing/2014/main" id="{9CFB96F7-CF6A-4940-BC56-86185D8F8FAC}"/>
                </a:ext>
              </a:extLst>
            </p:cNvPr>
            <p:cNvSpPr>
              <a:spLocks noChangeShapeType="1"/>
            </p:cNvSpPr>
            <p:nvPr/>
          </p:nvSpPr>
          <p:spPr bwMode="auto">
            <a:xfrm>
              <a:off x="3302000" y="3276600"/>
              <a:ext cx="0" cy="1905000"/>
            </a:xfrm>
            <a:prstGeom prst="line">
              <a:avLst/>
            </a:prstGeom>
            <a:noFill/>
            <a:ln w="28575">
              <a:solidFill>
                <a:schemeClr val="tx1"/>
              </a:solidFill>
              <a:round/>
              <a:headEnd type="triangle" w="med" len="med"/>
              <a:tailEnd type="triangle" w="med" len="med"/>
            </a:ln>
            <a:effectLst/>
          </p:spPr>
          <p:txBody>
            <a:bodyPr/>
            <a:lstStyle/>
            <a:p>
              <a:endParaRPr lang="en-GB"/>
            </a:p>
          </p:txBody>
        </p:sp>
        <p:sp>
          <p:nvSpPr>
            <p:cNvPr id="18" name="Line 19">
              <a:extLst>
                <a:ext uri="{FF2B5EF4-FFF2-40B4-BE49-F238E27FC236}">
                  <a16:creationId xmlns:a16="http://schemas.microsoft.com/office/drawing/2014/main" id="{62D8BF0D-0740-42FD-890A-53AFBB9327E9}"/>
                </a:ext>
              </a:extLst>
            </p:cNvPr>
            <p:cNvSpPr>
              <a:spLocks noChangeShapeType="1"/>
            </p:cNvSpPr>
            <p:nvPr/>
          </p:nvSpPr>
          <p:spPr bwMode="auto">
            <a:xfrm>
              <a:off x="3136900" y="3187700"/>
              <a:ext cx="1206500" cy="0"/>
            </a:xfrm>
            <a:prstGeom prst="line">
              <a:avLst/>
            </a:prstGeom>
            <a:noFill/>
            <a:ln w="28575">
              <a:solidFill>
                <a:schemeClr val="tx1"/>
              </a:solidFill>
              <a:round/>
              <a:headEnd/>
              <a:tailEnd/>
            </a:ln>
            <a:effectLst/>
          </p:spPr>
          <p:txBody>
            <a:bodyPr/>
            <a:lstStyle/>
            <a:p>
              <a:endParaRPr lang="en-GB"/>
            </a:p>
          </p:txBody>
        </p:sp>
        <p:sp>
          <p:nvSpPr>
            <p:cNvPr id="19" name="Line 20">
              <a:extLst>
                <a:ext uri="{FF2B5EF4-FFF2-40B4-BE49-F238E27FC236}">
                  <a16:creationId xmlns:a16="http://schemas.microsoft.com/office/drawing/2014/main" id="{BA76A393-4FE5-4E79-AD05-B4EE6FF3F557}"/>
                </a:ext>
              </a:extLst>
            </p:cNvPr>
            <p:cNvSpPr>
              <a:spLocks noChangeShapeType="1"/>
            </p:cNvSpPr>
            <p:nvPr/>
          </p:nvSpPr>
          <p:spPr bwMode="auto">
            <a:xfrm>
              <a:off x="3175000" y="5219700"/>
              <a:ext cx="1155700" cy="0"/>
            </a:xfrm>
            <a:prstGeom prst="line">
              <a:avLst/>
            </a:prstGeom>
            <a:noFill/>
            <a:ln w="28575">
              <a:solidFill>
                <a:schemeClr val="tx1"/>
              </a:solidFill>
              <a:round/>
              <a:headEnd/>
              <a:tailEnd/>
            </a:ln>
            <a:effectLst/>
          </p:spPr>
          <p:txBody>
            <a:bodyPr/>
            <a:lstStyle/>
            <a:p>
              <a:endParaRPr lang="en-GB"/>
            </a:p>
          </p:txBody>
        </p:sp>
        <p:sp>
          <p:nvSpPr>
            <p:cNvPr id="20" name="Line 21">
              <a:extLst>
                <a:ext uri="{FF2B5EF4-FFF2-40B4-BE49-F238E27FC236}">
                  <a16:creationId xmlns:a16="http://schemas.microsoft.com/office/drawing/2014/main" id="{BB28BEFA-0015-437E-934E-EDC52E02F656}"/>
                </a:ext>
              </a:extLst>
            </p:cNvPr>
            <p:cNvSpPr>
              <a:spLocks noChangeShapeType="1"/>
            </p:cNvSpPr>
            <p:nvPr/>
          </p:nvSpPr>
          <p:spPr bwMode="auto">
            <a:xfrm>
              <a:off x="4343400" y="3187700"/>
              <a:ext cx="0" cy="558800"/>
            </a:xfrm>
            <a:prstGeom prst="line">
              <a:avLst/>
            </a:prstGeom>
            <a:noFill/>
            <a:ln w="28575">
              <a:solidFill>
                <a:schemeClr val="tx1"/>
              </a:solidFill>
              <a:round/>
              <a:headEnd/>
              <a:tailEnd/>
            </a:ln>
            <a:effectLst/>
          </p:spPr>
          <p:txBody>
            <a:bodyPr/>
            <a:lstStyle/>
            <a:p>
              <a:endParaRPr lang="en-GB"/>
            </a:p>
          </p:txBody>
        </p:sp>
        <p:sp>
          <p:nvSpPr>
            <p:cNvPr id="21" name="Rectangle 22">
              <a:extLst>
                <a:ext uri="{FF2B5EF4-FFF2-40B4-BE49-F238E27FC236}">
                  <a16:creationId xmlns:a16="http://schemas.microsoft.com/office/drawing/2014/main" id="{C52DA4B6-333A-4BFE-9503-75F2E4C28CC2}"/>
                </a:ext>
              </a:extLst>
            </p:cNvPr>
            <p:cNvSpPr>
              <a:spLocks noChangeArrowheads="1"/>
            </p:cNvSpPr>
            <p:nvPr/>
          </p:nvSpPr>
          <p:spPr bwMode="auto">
            <a:xfrm>
              <a:off x="4267200" y="3759200"/>
              <a:ext cx="165100" cy="457200"/>
            </a:xfrm>
            <a:prstGeom prst="rect">
              <a:avLst/>
            </a:prstGeom>
            <a:solidFill>
              <a:schemeClr val="accent1"/>
            </a:solidFill>
            <a:ln w="28575">
              <a:solidFill>
                <a:schemeClr val="tx1"/>
              </a:solidFill>
              <a:miter lim="800000"/>
              <a:headEnd/>
              <a:tailEnd/>
            </a:ln>
            <a:effectLst/>
          </p:spPr>
          <p:txBody>
            <a:bodyPr wrap="none" anchor="ctr"/>
            <a:lstStyle/>
            <a:p>
              <a:endParaRPr lang="en-GB"/>
            </a:p>
          </p:txBody>
        </p:sp>
        <p:sp>
          <p:nvSpPr>
            <p:cNvPr id="22" name="Line 23">
              <a:extLst>
                <a:ext uri="{FF2B5EF4-FFF2-40B4-BE49-F238E27FC236}">
                  <a16:creationId xmlns:a16="http://schemas.microsoft.com/office/drawing/2014/main" id="{091D68F0-7E61-48D2-9D6C-9DD9A0EA31DE}"/>
                </a:ext>
              </a:extLst>
            </p:cNvPr>
            <p:cNvSpPr>
              <a:spLocks noChangeShapeType="1"/>
            </p:cNvSpPr>
            <p:nvPr/>
          </p:nvSpPr>
          <p:spPr bwMode="auto">
            <a:xfrm>
              <a:off x="4356100" y="4216400"/>
              <a:ext cx="0" cy="1003300"/>
            </a:xfrm>
            <a:prstGeom prst="line">
              <a:avLst/>
            </a:prstGeom>
            <a:noFill/>
            <a:ln w="28575">
              <a:solidFill>
                <a:schemeClr val="tx1"/>
              </a:solidFill>
              <a:round/>
              <a:headEnd/>
              <a:tailEnd/>
            </a:ln>
            <a:effectLst/>
          </p:spPr>
          <p:txBody>
            <a:bodyPr/>
            <a:lstStyle/>
            <a:p>
              <a:endParaRPr lang="en-GB"/>
            </a:p>
          </p:txBody>
        </p:sp>
        <p:sp>
          <p:nvSpPr>
            <p:cNvPr id="23" name="Text Box 24">
              <a:extLst>
                <a:ext uri="{FF2B5EF4-FFF2-40B4-BE49-F238E27FC236}">
                  <a16:creationId xmlns:a16="http://schemas.microsoft.com/office/drawing/2014/main" id="{CA93A975-E472-484A-9111-C8ADAA5AA351}"/>
                </a:ext>
              </a:extLst>
            </p:cNvPr>
            <p:cNvSpPr txBox="1">
              <a:spLocks noChangeArrowheads="1"/>
            </p:cNvSpPr>
            <p:nvPr/>
          </p:nvSpPr>
          <p:spPr bwMode="auto">
            <a:xfrm>
              <a:off x="4406900" y="4305300"/>
              <a:ext cx="1562100" cy="641350"/>
            </a:xfrm>
            <a:prstGeom prst="rect">
              <a:avLst/>
            </a:prstGeom>
            <a:noFill/>
            <a:ln w="9525">
              <a:noFill/>
              <a:miter lim="800000"/>
              <a:headEnd/>
              <a:tailEnd/>
            </a:ln>
            <a:effectLst/>
          </p:spPr>
          <p:txBody>
            <a:bodyPr>
              <a:spAutoFit/>
            </a:bodyPr>
            <a:lstStyle/>
            <a:p>
              <a:pPr>
                <a:spcBef>
                  <a:spcPct val="50000"/>
                </a:spcBef>
              </a:pPr>
              <a:r>
                <a:rPr lang="en-GB"/>
                <a:t>Load resistance</a:t>
              </a:r>
              <a:endParaRPr lang="en-US"/>
            </a:p>
          </p:txBody>
        </p:sp>
        <p:sp>
          <p:nvSpPr>
            <p:cNvPr id="24" name="AutoShape 25">
              <a:extLst>
                <a:ext uri="{FF2B5EF4-FFF2-40B4-BE49-F238E27FC236}">
                  <a16:creationId xmlns:a16="http://schemas.microsoft.com/office/drawing/2014/main" id="{22BB3C8D-E204-4AD1-8AC7-D67E44DA5F6C}"/>
                </a:ext>
              </a:extLst>
            </p:cNvPr>
            <p:cNvSpPr>
              <a:spLocks/>
            </p:cNvSpPr>
            <p:nvPr/>
          </p:nvSpPr>
          <p:spPr bwMode="auto">
            <a:xfrm rot="5400000">
              <a:off x="2292350" y="2686050"/>
              <a:ext cx="254000" cy="469900"/>
            </a:xfrm>
            <a:prstGeom prst="leftBrace">
              <a:avLst>
                <a:gd name="adj1" fmla="val 15417"/>
                <a:gd name="adj2" fmla="val 50000"/>
              </a:avLst>
            </a:prstGeom>
            <a:noFill/>
            <a:ln w="28575">
              <a:solidFill>
                <a:schemeClr val="tx1"/>
              </a:solidFill>
              <a:round/>
              <a:headEnd/>
              <a:tailEnd/>
            </a:ln>
            <a:effectLst/>
          </p:spPr>
          <p:txBody>
            <a:bodyPr wrap="none" anchor="ctr"/>
            <a:lstStyle/>
            <a:p>
              <a:endParaRPr lang="en-GB"/>
            </a:p>
          </p:txBody>
        </p:sp>
        <p:sp>
          <p:nvSpPr>
            <p:cNvPr id="25" name="Text Box 26">
              <a:extLst>
                <a:ext uri="{FF2B5EF4-FFF2-40B4-BE49-F238E27FC236}">
                  <a16:creationId xmlns:a16="http://schemas.microsoft.com/office/drawing/2014/main" id="{F2B58789-FDC8-42B8-A4F5-709C22DBEA92}"/>
                </a:ext>
              </a:extLst>
            </p:cNvPr>
            <p:cNvSpPr txBox="1">
              <a:spLocks noChangeArrowheads="1"/>
            </p:cNvSpPr>
            <p:nvPr/>
          </p:nvSpPr>
          <p:spPr bwMode="auto">
            <a:xfrm>
              <a:off x="1993900" y="2476500"/>
              <a:ext cx="787400" cy="366713"/>
            </a:xfrm>
            <a:prstGeom prst="rect">
              <a:avLst/>
            </a:prstGeom>
            <a:noFill/>
            <a:ln w="9525">
              <a:noFill/>
              <a:miter lim="800000"/>
              <a:headEnd/>
              <a:tailEnd/>
            </a:ln>
            <a:effectLst/>
          </p:spPr>
          <p:txBody>
            <a:bodyPr>
              <a:spAutoFit/>
            </a:bodyPr>
            <a:lstStyle/>
            <a:p>
              <a:pPr>
                <a:spcBef>
                  <a:spcPct val="50000"/>
                </a:spcBef>
              </a:pPr>
              <a:r>
                <a:rPr lang="en-GB"/>
                <a:t>V</a:t>
              </a:r>
              <a:r>
                <a:rPr lang="en-GB" b="1" baseline="-25000">
                  <a:effectLst>
                    <a:outerShdw blurRad="38100" dist="38100" dir="2700000" algn="tl">
                      <a:srgbClr val="FFFFFF"/>
                    </a:outerShdw>
                  </a:effectLst>
                </a:rPr>
                <a:t>int</a:t>
              </a:r>
              <a:endParaRPr lang="en-US" b="1" baseline="-25000">
                <a:effectLst>
                  <a:outerShdw blurRad="38100" dist="38100" dir="2700000" algn="tl">
                    <a:srgbClr val="FFFFFF"/>
                  </a:outerShdw>
                </a:effectLst>
              </a:endParaRPr>
            </a:p>
          </p:txBody>
        </p:sp>
        <p:sp>
          <p:nvSpPr>
            <p:cNvPr id="26" name="AutoShape 28">
              <a:extLst>
                <a:ext uri="{FF2B5EF4-FFF2-40B4-BE49-F238E27FC236}">
                  <a16:creationId xmlns:a16="http://schemas.microsoft.com/office/drawing/2014/main" id="{236A1154-3507-4B24-9194-6D204AFBF45D}"/>
                </a:ext>
              </a:extLst>
            </p:cNvPr>
            <p:cNvSpPr>
              <a:spLocks/>
            </p:cNvSpPr>
            <p:nvPr/>
          </p:nvSpPr>
          <p:spPr bwMode="auto">
            <a:xfrm>
              <a:off x="4533900" y="3746500"/>
              <a:ext cx="88900" cy="469900"/>
            </a:xfrm>
            <a:prstGeom prst="rightBrace">
              <a:avLst>
                <a:gd name="adj1" fmla="val 44048"/>
                <a:gd name="adj2" fmla="val 50000"/>
              </a:avLst>
            </a:prstGeom>
            <a:noFill/>
            <a:ln w="28575">
              <a:solidFill>
                <a:schemeClr val="tx1"/>
              </a:solidFill>
              <a:round/>
              <a:headEnd/>
              <a:tailEnd/>
            </a:ln>
            <a:effectLst/>
          </p:spPr>
          <p:txBody>
            <a:bodyPr wrap="none" anchor="ctr"/>
            <a:lstStyle/>
            <a:p>
              <a:endParaRPr lang="en-GB"/>
            </a:p>
          </p:txBody>
        </p:sp>
        <p:sp>
          <p:nvSpPr>
            <p:cNvPr id="27" name="Text Box 29">
              <a:extLst>
                <a:ext uri="{FF2B5EF4-FFF2-40B4-BE49-F238E27FC236}">
                  <a16:creationId xmlns:a16="http://schemas.microsoft.com/office/drawing/2014/main" id="{A9780C51-2CC3-4F53-9E7A-D2B2B6A048CB}"/>
                </a:ext>
              </a:extLst>
            </p:cNvPr>
            <p:cNvSpPr txBox="1">
              <a:spLocks noChangeArrowheads="1"/>
            </p:cNvSpPr>
            <p:nvPr/>
          </p:nvSpPr>
          <p:spPr bwMode="auto">
            <a:xfrm>
              <a:off x="4762500" y="3670300"/>
              <a:ext cx="889000" cy="366713"/>
            </a:xfrm>
            <a:prstGeom prst="rect">
              <a:avLst/>
            </a:prstGeom>
            <a:noFill/>
            <a:ln w="9525">
              <a:noFill/>
              <a:miter lim="800000"/>
              <a:headEnd/>
              <a:tailEnd/>
            </a:ln>
            <a:effectLst/>
          </p:spPr>
          <p:txBody>
            <a:bodyPr>
              <a:spAutoFit/>
            </a:bodyPr>
            <a:lstStyle/>
            <a:p>
              <a:pPr>
                <a:spcBef>
                  <a:spcPct val="50000"/>
                </a:spcBef>
              </a:pPr>
              <a:r>
                <a:rPr lang="en-GB"/>
                <a:t>V</a:t>
              </a:r>
              <a:r>
                <a:rPr lang="en-GB" b="1" baseline="-25000"/>
                <a:t>load</a:t>
              </a:r>
              <a:endParaRPr lang="en-US" b="1" baseline="-25000"/>
            </a:p>
          </p:txBody>
        </p:sp>
        <p:sp>
          <p:nvSpPr>
            <p:cNvPr id="28" name="Text Box 30">
              <a:extLst>
                <a:ext uri="{FF2B5EF4-FFF2-40B4-BE49-F238E27FC236}">
                  <a16:creationId xmlns:a16="http://schemas.microsoft.com/office/drawing/2014/main" id="{300E7AC9-C51F-4F40-BD56-A40ACFE31822}"/>
                </a:ext>
              </a:extLst>
            </p:cNvPr>
            <p:cNvSpPr txBox="1">
              <a:spLocks noChangeArrowheads="1"/>
            </p:cNvSpPr>
            <p:nvPr/>
          </p:nvSpPr>
          <p:spPr bwMode="auto">
            <a:xfrm>
              <a:off x="3457656" y="2406500"/>
              <a:ext cx="2684543" cy="583268"/>
            </a:xfrm>
            <a:prstGeom prst="rect">
              <a:avLst/>
            </a:prstGeom>
            <a:noFill/>
            <a:ln w="9525">
              <a:noFill/>
              <a:miter lim="800000"/>
              <a:headEnd/>
              <a:tailEnd/>
            </a:ln>
            <a:effectLst/>
          </p:spPr>
          <p:txBody>
            <a:bodyPr wrap="square">
              <a:spAutoFit/>
            </a:bodyPr>
            <a:lstStyle/>
            <a:p>
              <a:pPr>
                <a:spcBef>
                  <a:spcPct val="50000"/>
                </a:spcBef>
              </a:pPr>
              <a:r>
                <a:rPr lang="en-GB" sz="2400" dirty="0" err="1"/>
                <a:t>V</a:t>
              </a:r>
              <a:r>
                <a:rPr lang="en-GB" sz="2400" b="1" baseline="-25000" dirty="0" err="1"/>
                <a:t>load</a:t>
              </a:r>
              <a:r>
                <a:rPr lang="en-GB" sz="2400" dirty="0"/>
                <a:t> = V</a:t>
              </a:r>
              <a:r>
                <a:rPr lang="en-GB" sz="2400" b="1" baseline="-25000" dirty="0"/>
                <a:t>s</a:t>
              </a:r>
              <a:r>
                <a:rPr lang="en-GB" sz="2400" dirty="0"/>
                <a:t> - </a:t>
              </a:r>
              <a:r>
                <a:rPr lang="en-GB" sz="2400" dirty="0" err="1"/>
                <a:t>V</a:t>
              </a:r>
              <a:r>
                <a:rPr lang="en-GB" sz="2400" b="1" baseline="-25000" dirty="0" err="1"/>
                <a:t>int</a:t>
              </a:r>
              <a:endParaRPr lang="en-US" sz="2400" b="1" baseline="-25000" dirty="0"/>
            </a:p>
          </p:txBody>
        </p:sp>
      </p:grpSp>
    </p:spTree>
    <p:extLst>
      <p:ext uri="{BB962C8B-B14F-4D97-AF65-F5344CB8AC3E}">
        <p14:creationId xmlns:p14="http://schemas.microsoft.com/office/powerpoint/2010/main" val="114168001"/>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E1D8E9-7029-49CC-B91E-82F89C2E275C}"/>
              </a:ext>
            </a:extLst>
          </p:cNvPr>
          <p:cNvSpPr>
            <a:spLocks noGrp="1"/>
          </p:cNvSpPr>
          <p:nvPr>
            <p:ph type="title"/>
          </p:nvPr>
        </p:nvSpPr>
        <p:spPr/>
        <p:txBody>
          <a:bodyPr/>
          <a:lstStyle/>
          <a:p>
            <a:r>
              <a:rPr lang="en-GB" dirty="0"/>
              <a:t>Voltage Sources</a:t>
            </a:r>
          </a:p>
        </p:txBody>
      </p:sp>
      <p:sp>
        <p:nvSpPr>
          <p:cNvPr id="3" name="Content Placeholder 2">
            <a:extLst>
              <a:ext uri="{FF2B5EF4-FFF2-40B4-BE49-F238E27FC236}">
                <a16:creationId xmlns:a16="http://schemas.microsoft.com/office/drawing/2014/main" id="{65709B5E-CCDC-4679-BC31-55F026BE4274}"/>
              </a:ext>
            </a:extLst>
          </p:cNvPr>
          <p:cNvSpPr>
            <a:spLocks noGrp="1"/>
          </p:cNvSpPr>
          <p:nvPr>
            <p:ph idx="1"/>
          </p:nvPr>
        </p:nvSpPr>
        <p:spPr/>
        <p:txBody>
          <a:bodyPr>
            <a:normAutofit fontScale="70000" lnSpcReduction="20000"/>
          </a:bodyPr>
          <a:lstStyle/>
          <a:p>
            <a:pPr>
              <a:spcBef>
                <a:spcPct val="50000"/>
              </a:spcBef>
            </a:pPr>
            <a:r>
              <a:rPr lang="en-GB" dirty="0"/>
              <a:t>Because there is always a voltage drop internally to the voltage source when current flows into the load it means that there is always some </a:t>
            </a:r>
            <a:r>
              <a:rPr lang="en-GB" dirty="0">
                <a:solidFill>
                  <a:srgbClr val="FF3300"/>
                </a:solidFill>
              </a:rPr>
              <a:t>power loss within the power supply</a:t>
            </a:r>
            <a:r>
              <a:rPr lang="en-GB" dirty="0"/>
              <a:t> when it is connected to a load and is supplying current to the load.</a:t>
            </a:r>
          </a:p>
          <a:p>
            <a:pPr>
              <a:spcBef>
                <a:spcPct val="50000"/>
              </a:spcBef>
            </a:pPr>
            <a:r>
              <a:rPr lang="en-GB" dirty="0"/>
              <a:t>This means that when a power amplifier supplies power to a speaker, some of the power destined for the speaker will actually be lost (as heat) within the power amplifier.</a:t>
            </a:r>
          </a:p>
          <a:p>
            <a:pPr>
              <a:spcBef>
                <a:spcPct val="50000"/>
              </a:spcBef>
            </a:pPr>
            <a:r>
              <a:rPr lang="en-GB" dirty="0"/>
              <a:t>In some power amplifiers up to 75% or more power may be lost within the amplifier.</a:t>
            </a:r>
          </a:p>
          <a:p>
            <a:pPr>
              <a:spcBef>
                <a:spcPct val="50000"/>
              </a:spcBef>
            </a:pPr>
            <a:r>
              <a:rPr lang="en-GB" dirty="0"/>
              <a:t>A power amplifier is not a power supply in the strictest sense but the principle still applies.</a:t>
            </a:r>
            <a:endParaRPr lang="en-US" dirty="0"/>
          </a:p>
        </p:txBody>
      </p:sp>
    </p:spTree>
    <p:extLst>
      <p:ext uri="{BB962C8B-B14F-4D97-AF65-F5344CB8AC3E}">
        <p14:creationId xmlns:p14="http://schemas.microsoft.com/office/powerpoint/2010/main" val="3980407900"/>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64F87B-F015-4F13-B065-6F8F1DAFEFBE}"/>
              </a:ext>
            </a:extLst>
          </p:cNvPr>
          <p:cNvSpPr>
            <a:spLocks noGrp="1"/>
          </p:cNvSpPr>
          <p:nvPr>
            <p:ph type="title"/>
          </p:nvPr>
        </p:nvSpPr>
        <p:spPr/>
        <p:txBody>
          <a:bodyPr/>
          <a:lstStyle/>
          <a:p>
            <a:r>
              <a:rPr lang="en-GB" dirty="0"/>
              <a:t>Voltage Sources</a:t>
            </a:r>
          </a:p>
        </p:txBody>
      </p:sp>
      <p:sp>
        <p:nvSpPr>
          <p:cNvPr id="3" name="Content Placeholder 2">
            <a:extLst>
              <a:ext uri="{FF2B5EF4-FFF2-40B4-BE49-F238E27FC236}">
                <a16:creationId xmlns:a16="http://schemas.microsoft.com/office/drawing/2014/main" id="{6CAA83DA-210B-44FA-8D1D-9409D3D82043}"/>
              </a:ext>
            </a:extLst>
          </p:cNvPr>
          <p:cNvSpPr>
            <a:spLocks noGrp="1"/>
          </p:cNvSpPr>
          <p:nvPr>
            <p:ph idx="1"/>
          </p:nvPr>
        </p:nvSpPr>
        <p:spPr/>
        <p:txBody>
          <a:bodyPr/>
          <a:lstStyle/>
          <a:p>
            <a:r>
              <a:rPr lang="en-GB" dirty="0"/>
              <a:t>From now on </a:t>
            </a:r>
            <a:r>
              <a:rPr lang="en-GB" dirty="0">
                <a:solidFill>
                  <a:srgbClr val="FF3300"/>
                </a:solidFill>
              </a:rPr>
              <a:t>YOU</a:t>
            </a:r>
            <a:r>
              <a:rPr lang="en-GB" dirty="0"/>
              <a:t> must always consider the effect of the internal resistance of all supplies because it has an effect on circuit performance. The effect may be minimal or very significant.</a:t>
            </a:r>
          </a:p>
          <a:p>
            <a:endParaRPr lang="en-GB" dirty="0"/>
          </a:p>
        </p:txBody>
      </p:sp>
    </p:spTree>
    <p:extLst>
      <p:ext uri="{BB962C8B-B14F-4D97-AF65-F5344CB8AC3E}">
        <p14:creationId xmlns:p14="http://schemas.microsoft.com/office/powerpoint/2010/main" val="2538291432"/>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Maximum Power Transfer</a:t>
            </a:r>
            <a:endParaRPr lang="en-GB" dirty="0"/>
          </a:p>
        </p:txBody>
      </p:sp>
      <p:sp>
        <p:nvSpPr>
          <p:cNvPr id="3" name="Content Placeholder 2"/>
          <p:cNvSpPr>
            <a:spLocks noGrp="1"/>
          </p:cNvSpPr>
          <p:nvPr>
            <p:ph idx="1"/>
          </p:nvPr>
        </p:nvSpPr>
        <p:spPr/>
        <p:txBody>
          <a:bodyPr/>
          <a:lstStyle/>
          <a:p>
            <a:r>
              <a:rPr lang="en-GB" dirty="0"/>
              <a:t>Maximum Power Transfer occurs when the resistive value of the load is equal in value to that of the voltage sources internal resistance allowing maximum power to be </a:t>
            </a:r>
            <a:r>
              <a:rPr lang="en-GB" dirty="0" smtClean="0"/>
              <a:t>supplied.</a:t>
            </a:r>
          </a:p>
          <a:p>
            <a:endParaRPr lang="en-GB" dirty="0"/>
          </a:p>
        </p:txBody>
      </p:sp>
    </p:spTree>
    <p:extLst>
      <p:ext uri="{BB962C8B-B14F-4D97-AF65-F5344CB8AC3E}">
        <p14:creationId xmlns:p14="http://schemas.microsoft.com/office/powerpoint/2010/main" val="2609352195"/>
      </p:ext>
    </p:extLst>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Maximum Power Transfer</a:t>
            </a:r>
            <a:endParaRPr lang="en-GB"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457200" y="1600201"/>
                <a:ext cx="5842992" cy="3917032"/>
              </a:xfrm>
            </p:spPr>
            <p:txBody>
              <a:bodyPr/>
              <a:lstStyle/>
              <a:p>
                <a:r>
                  <a:rPr lang="en-GB" sz="2400" dirty="0" smtClean="0"/>
                  <a:t>We are going to plot a graph of power dissipated by the load resistor as a function of load resistance.</a:t>
                </a:r>
              </a:p>
              <a:p>
                <a:r>
                  <a:rPr lang="en-GB" sz="2400" dirty="0" smtClean="0"/>
                  <a:t>Three steps to calculate load power:</a:t>
                </a:r>
              </a:p>
              <a:p>
                <a:pPr marL="971550" lvl="1" indent="-514350">
                  <a:buFont typeface="+mj-lt"/>
                  <a:buAutoNum type="arabicPeriod"/>
                </a:pPr>
                <a14:m>
                  <m:oMath xmlns:m="http://schemas.openxmlformats.org/officeDocument/2006/math">
                    <m:sSub>
                      <m:sSubPr>
                        <m:ctrlPr>
                          <a:rPr lang="en-GB" i="1">
                            <a:latin typeface="Cambria Math" panose="02040503050406030204" pitchFamily="18" charset="0"/>
                          </a:rPr>
                        </m:ctrlPr>
                      </m:sSubPr>
                      <m:e>
                        <m:r>
                          <a:rPr lang="en-GB" i="1">
                            <a:latin typeface="Cambria Math" panose="02040503050406030204" pitchFamily="18" charset="0"/>
                          </a:rPr>
                          <m:t>𝑅</m:t>
                        </m:r>
                      </m:e>
                      <m:sub>
                        <m:r>
                          <a:rPr lang="en-GB" i="1">
                            <a:latin typeface="Cambria Math" panose="02040503050406030204" pitchFamily="18" charset="0"/>
                          </a:rPr>
                          <m:t>𝑇</m:t>
                        </m:r>
                      </m:sub>
                    </m:sSub>
                    <m:r>
                      <a:rPr lang="en-GB">
                        <a:latin typeface="Cambria Math" panose="02040503050406030204" pitchFamily="18" charset="0"/>
                      </a:rPr>
                      <m:t>=</m:t>
                    </m:r>
                    <m:sSub>
                      <m:sSubPr>
                        <m:ctrlPr>
                          <a:rPr lang="en-GB" i="1">
                            <a:latin typeface="Cambria Math" panose="02040503050406030204" pitchFamily="18" charset="0"/>
                          </a:rPr>
                        </m:ctrlPr>
                      </m:sSubPr>
                      <m:e>
                        <m:r>
                          <a:rPr lang="en-GB" i="1">
                            <a:latin typeface="Cambria Math" panose="02040503050406030204" pitchFamily="18" charset="0"/>
                          </a:rPr>
                          <m:t>𝑅</m:t>
                        </m:r>
                      </m:e>
                      <m:sub>
                        <m:r>
                          <m:rPr>
                            <m:sty m:val="p"/>
                          </m:rPr>
                          <a:rPr lang="en-GB" b="0" i="0" smtClean="0">
                            <a:latin typeface="Cambria Math" panose="02040503050406030204" pitchFamily="18" charset="0"/>
                          </a:rPr>
                          <m:t>Src</m:t>
                        </m:r>
                      </m:sub>
                    </m:sSub>
                    <m:r>
                      <a:rPr lang="en-GB">
                        <a:latin typeface="Cambria Math" panose="02040503050406030204" pitchFamily="18" charset="0"/>
                      </a:rPr>
                      <m:t>+</m:t>
                    </m:r>
                    <m:sSub>
                      <m:sSubPr>
                        <m:ctrlPr>
                          <a:rPr lang="en-GB" i="1">
                            <a:latin typeface="Cambria Math" panose="02040503050406030204" pitchFamily="18" charset="0"/>
                          </a:rPr>
                        </m:ctrlPr>
                      </m:sSubPr>
                      <m:e>
                        <m:r>
                          <a:rPr lang="en-GB" i="1">
                            <a:latin typeface="Cambria Math" panose="02040503050406030204" pitchFamily="18" charset="0"/>
                          </a:rPr>
                          <m:t>𝑅</m:t>
                        </m:r>
                      </m:e>
                      <m:sub>
                        <m:r>
                          <m:rPr>
                            <m:sty m:val="p"/>
                          </m:rPr>
                          <a:rPr lang="en-GB" b="0" i="0" smtClean="0">
                            <a:latin typeface="Cambria Math" panose="02040503050406030204" pitchFamily="18" charset="0"/>
                          </a:rPr>
                          <m:t>Load</m:t>
                        </m:r>
                      </m:sub>
                    </m:sSub>
                  </m:oMath>
                </a14:m>
                <a:endParaRPr lang="en-GB" dirty="0" smtClean="0"/>
              </a:p>
              <a:p>
                <a:pPr marL="971550" lvl="1" indent="-514350">
                  <a:buFont typeface="+mj-lt"/>
                  <a:buAutoNum type="arabicPeriod"/>
                </a:pPr>
                <a14:m>
                  <m:oMath xmlns:m="http://schemas.openxmlformats.org/officeDocument/2006/math">
                    <m:r>
                      <a:rPr lang="en-GB" i="1">
                        <a:latin typeface="Cambria Math" panose="02040503050406030204" pitchFamily="18" charset="0"/>
                      </a:rPr>
                      <m:t>𝐼</m:t>
                    </m:r>
                    <m:r>
                      <a:rPr lang="en-GB">
                        <a:latin typeface="Cambria Math" panose="02040503050406030204" pitchFamily="18" charset="0"/>
                      </a:rPr>
                      <m:t>=</m:t>
                    </m:r>
                    <m:f>
                      <m:fPr>
                        <m:ctrlPr>
                          <a:rPr lang="en-GB" i="1">
                            <a:latin typeface="Cambria Math" panose="02040503050406030204" pitchFamily="18" charset="0"/>
                          </a:rPr>
                        </m:ctrlPr>
                      </m:fPr>
                      <m:num>
                        <m:r>
                          <a:rPr lang="en-GB" i="1">
                            <a:latin typeface="Cambria Math" panose="02040503050406030204" pitchFamily="18" charset="0"/>
                          </a:rPr>
                          <m:t>𝑉</m:t>
                        </m:r>
                      </m:num>
                      <m:den>
                        <m:r>
                          <a:rPr lang="en-GB" i="1">
                            <a:latin typeface="Cambria Math" panose="02040503050406030204" pitchFamily="18" charset="0"/>
                          </a:rPr>
                          <m:t>𝑅</m:t>
                        </m:r>
                      </m:den>
                    </m:f>
                  </m:oMath>
                </a14:m>
                <a:endParaRPr lang="en-GB" dirty="0" smtClean="0"/>
              </a:p>
              <a:p>
                <a:pPr marL="971550" lvl="1" indent="-514350">
                  <a:buFont typeface="+mj-lt"/>
                  <a:buAutoNum type="arabicPeriod"/>
                </a:pPr>
                <a14:m>
                  <m:oMath xmlns:m="http://schemas.openxmlformats.org/officeDocument/2006/math">
                    <m:r>
                      <a:rPr lang="en-GB" i="1">
                        <a:latin typeface="Cambria Math" panose="02040503050406030204" pitchFamily="18" charset="0"/>
                      </a:rPr>
                      <m:t>𝑃</m:t>
                    </m:r>
                    <m:r>
                      <a:rPr lang="en-GB">
                        <a:latin typeface="Cambria Math" panose="02040503050406030204" pitchFamily="18" charset="0"/>
                      </a:rPr>
                      <m:t>=</m:t>
                    </m:r>
                    <m:sSup>
                      <m:sSupPr>
                        <m:ctrlPr>
                          <a:rPr lang="en-GB" i="1">
                            <a:latin typeface="Cambria Math" panose="02040503050406030204" pitchFamily="18" charset="0"/>
                          </a:rPr>
                        </m:ctrlPr>
                      </m:sSupPr>
                      <m:e>
                        <m:r>
                          <a:rPr lang="en-GB" i="1">
                            <a:latin typeface="Cambria Math" panose="02040503050406030204" pitchFamily="18" charset="0"/>
                          </a:rPr>
                          <m:t>𝐼</m:t>
                        </m:r>
                      </m:e>
                      <m:sup>
                        <m:r>
                          <a:rPr lang="en-GB">
                            <a:latin typeface="Cambria Math" panose="02040503050406030204" pitchFamily="18" charset="0"/>
                          </a:rPr>
                          <m:t>2</m:t>
                        </m:r>
                      </m:sup>
                    </m:sSup>
                    <m:sSub>
                      <m:sSubPr>
                        <m:ctrlPr>
                          <a:rPr lang="en-GB" i="1" smtClean="0">
                            <a:latin typeface="Cambria Math" panose="02040503050406030204" pitchFamily="18" charset="0"/>
                          </a:rPr>
                        </m:ctrlPr>
                      </m:sSubPr>
                      <m:e>
                        <m:r>
                          <a:rPr lang="en-GB" b="0" i="1" smtClean="0">
                            <a:latin typeface="Cambria Math" panose="02040503050406030204" pitchFamily="18" charset="0"/>
                          </a:rPr>
                          <m:t>𝑅</m:t>
                        </m:r>
                      </m:e>
                      <m:sub>
                        <m:r>
                          <a:rPr lang="en-GB" b="0" i="1" smtClean="0">
                            <a:latin typeface="Cambria Math" panose="02040503050406030204" pitchFamily="18" charset="0"/>
                          </a:rPr>
                          <m:t>𝐿𝑜𝑎𝑑</m:t>
                        </m:r>
                      </m:sub>
                    </m:sSub>
                  </m:oMath>
                </a14:m>
                <a:endParaRPr lang="en-GB" dirty="0"/>
              </a:p>
              <a:p>
                <a:pPr marL="971550" lvl="1" indent="-514350">
                  <a:buFont typeface="+mj-lt"/>
                  <a:buAutoNum type="arabicPeriod"/>
                </a:pPr>
                <a:endParaRPr lang="en-GB"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457200" y="1600201"/>
                <a:ext cx="5842992" cy="3917032"/>
              </a:xfrm>
              <a:blipFill>
                <a:blip r:embed="rId2"/>
                <a:stretch>
                  <a:fillRect l="-1357" t="-1090"/>
                </a:stretch>
              </a:blipFill>
            </p:spPr>
            <p:txBody>
              <a:bodyPr/>
              <a:lstStyle/>
              <a:p>
                <a:r>
                  <a:rPr lang="en-GB">
                    <a:noFill/>
                  </a:rPr>
                  <a:t> </a:t>
                </a:r>
              </a:p>
            </p:txBody>
          </p:sp>
        </mc:Fallback>
      </mc:AlternateContent>
      <p:pic>
        <p:nvPicPr>
          <p:cNvPr id="4" name="Picture 3"/>
          <p:cNvPicPr>
            <a:picLocks noChangeAspect="1"/>
          </p:cNvPicPr>
          <p:nvPr/>
        </p:nvPicPr>
        <p:blipFill>
          <a:blip r:embed="rId3"/>
          <a:stretch>
            <a:fillRect/>
          </a:stretch>
        </p:blipFill>
        <p:spPr>
          <a:xfrm>
            <a:off x="5148064" y="3284984"/>
            <a:ext cx="3347268" cy="2109838"/>
          </a:xfrm>
          <a:prstGeom prst="rect">
            <a:avLst/>
          </a:prstGeom>
        </p:spPr>
      </p:pic>
    </p:spTree>
    <p:extLst>
      <p:ext uri="{BB962C8B-B14F-4D97-AF65-F5344CB8AC3E}">
        <p14:creationId xmlns:p14="http://schemas.microsoft.com/office/powerpoint/2010/main" val="129301130"/>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Maximum Power Transfer</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457200" y="1600201"/>
                <a:ext cx="4105016" cy="3917032"/>
              </a:xfrm>
            </p:spPr>
            <p:txBody>
              <a:bodyPr>
                <a:normAutofit/>
              </a:bodyPr>
              <a:lstStyle/>
              <a:p>
                <a:pPr marL="0" indent="0">
                  <a:buNone/>
                </a:pPr>
                <a:r>
                  <a:rPr lang="en-GB" sz="2400" dirty="0" smtClean="0"/>
                  <a:t>Plotting the graph we can see that maximum load power occurs when the load resistance is equal to the source resistance</a:t>
                </a:r>
              </a:p>
              <a:p>
                <a:pPr marL="0" indent="0">
                  <a:buNone/>
                </a:pPr>
                <a:endParaRPr lang="en-GB" sz="2400" dirty="0"/>
              </a:p>
              <a:p>
                <a:pPr marL="0" indent="0">
                  <a:buNone/>
                </a:pPr>
                <a14:m>
                  <m:oMathPara xmlns:m="http://schemas.openxmlformats.org/officeDocument/2006/math">
                    <m:oMathParaPr>
                      <m:jc m:val="centerGroup"/>
                    </m:oMathParaPr>
                    <m:oMath xmlns:m="http://schemas.openxmlformats.org/officeDocument/2006/math">
                      <m:sSub>
                        <m:sSubPr>
                          <m:ctrlPr>
                            <a:rPr lang="en-GB" sz="2400" i="1" smtClean="0">
                              <a:latin typeface="Cambria Math" panose="02040503050406030204" pitchFamily="18" charset="0"/>
                            </a:rPr>
                          </m:ctrlPr>
                        </m:sSubPr>
                        <m:e>
                          <m:r>
                            <a:rPr lang="en-GB" sz="2400" b="0" i="1" smtClean="0">
                              <a:latin typeface="Cambria Math" panose="02040503050406030204" pitchFamily="18" charset="0"/>
                            </a:rPr>
                            <m:t>𝑅</m:t>
                          </m:r>
                        </m:e>
                        <m:sub>
                          <m:r>
                            <a:rPr lang="en-GB" sz="2400" b="0" i="1" smtClean="0">
                              <a:latin typeface="Cambria Math" panose="02040503050406030204" pitchFamily="18" charset="0"/>
                            </a:rPr>
                            <m:t>𝐿𝑜𝑎𝑑</m:t>
                          </m:r>
                        </m:sub>
                      </m:sSub>
                      <m:r>
                        <a:rPr lang="en-GB" sz="2400" b="0" i="1" smtClean="0">
                          <a:latin typeface="Cambria Math" panose="02040503050406030204" pitchFamily="18" charset="0"/>
                        </a:rPr>
                        <m:t>=</m:t>
                      </m:r>
                      <m:sSub>
                        <m:sSubPr>
                          <m:ctrlPr>
                            <a:rPr lang="en-GB" sz="2400" b="0" i="1" smtClean="0">
                              <a:latin typeface="Cambria Math" panose="02040503050406030204" pitchFamily="18" charset="0"/>
                            </a:rPr>
                          </m:ctrlPr>
                        </m:sSubPr>
                        <m:e>
                          <m:r>
                            <a:rPr lang="en-GB" sz="2400" b="0" i="1" smtClean="0">
                              <a:latin typeface="Cambria Math" panose="02040503050406030204" pitchFamily="18" charset="0"/>
                            </a:rPr>
                            <m:t>𝑅</m:t>
                          </m:r>
                        </m:e>
                        <m:sub>
                          <m:r>
                            <a:rPr lang="en-GB" sz="2400" b="0" i="1" smtClean="0">
                              <a:latin typeface="Cambria Math" panose="02040503050406030204" pitchFamily="18" charset="0"/>
                            </a:rPr>
                            <m:t>𝑠𝑟𝑐</m:t>
                          </m:r>
                        </m:sub>
                      </m:sSub>
                    </m:oMath>
                  </m:oMathPara>
                </a14:m>
                <a:endParaRPr lang="en-GB" sz="2400"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457200" y="1600201"/>
                <a:ext cx="4105016" cy="3917032"/>
              </a:xfrm>
              <a:blipFill>
                <a:blip r:embed="rId2"/>
                <a:stretch>
                  <a:fillRect l="-2229" t="-1090" r="-1337"/>
                </a:stretch>
              </a:blipFill>
            </p:spPr>
            <p:txBody>
              <a:bodyPr/>
              <a:lstStyle/>
              <a:p>
                <a:r>
                  <a:rPr lang="en-GB">
                    <a:noFill/>
                  </a:rPr>
                  <a:t> </a:t>
                </a:r>
              </a:p>
            </p:txBody>
          </p:sp>
        </mc:Fallback>
      </mc:AlternateContent>
      <p:graphicFrame>
        <p:nvGraphicFramePr>
          <p:cNvPr id="4" name="Chart 3"/>
          <p:cNvGraphicFramePr>
            <a:graphicFrameLocks/>
          </p:cNvGraphicFramePr>
          <p:nvPr>
            <p:extLst>
              <p:ext uri="{D42A27DB-BD31-4B8C-83A1-F6EECF244321}">
                <p14:modId xmlns:p14="http://schemas.microsoft.com/office/powerpoint/2010/main" val="12872715"/>
              </p:ext>
            </p:extLst>
          </p:nvPr>
        </p:nvGraphicFramePr>
        <p:xfrm>
          <a:off x="4716016" y="1410910"/>
          <a:ext cx="4116115" cy="2450138"/>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5" name="Chart 4"/>
          <p:cNvGraphicFramePr>
            <a:graphicFrameLocks/>
          </p:cNvGraphicFramePr>
          <p:nvPr>
            <p:extLst>
              <p:ext uri="{D42A27DB-BD31-4B8C-83A1-F6EECF244321}">
                <p14:modId xmlns:p14="http://schemas.microsoft.com/office/powerpoint/2010/main" val="2348493041"/>
              </p:ext>
            </p:extLst>
          </p:nvPr>
        </p:nvGraphicFramePr>
        <p:xfrm>
          <a:off x="4714282" y="3789040"/>
          <a:ext cx="4104456" cy="1797844"/>
        </p:xfrm>
        <a:graphic>
          <a:graphicData uri="http://schemas.openxmlformats.org/drawingml/2006/chart">
            <c:chart xmlns:c="http://schemas.openxmlformats.org/drawingml/2006/chart" xmlns:r="http://schemas.openxmlformats.org/officeDocument/2006/relationships" r:id="rId4"/>
          </a:graphicData>
        </a:graphic>
      </p:graphicFrame>
      <p:sp>
        <p:nvSpPr>
          <p:cNvPr id="6" name="Oval 5"/>
          <p:cNvSpPr/>
          <p:nvPr/>
        </p:nvSpPr>
        <p:spPr>
          <a:xfrm>
            <a:off x="5220072" y="2121862"/>
            <a:ext cx="864096" cy="864096"/>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8" name="Straight Connector 7"/>
          <p:cNvCxnSpPr>
            <a:stCxn id="6" idx="2"/>
          </p:cNvCxnSpPr>
          <p:nvPr/>
        </p:nvCxnSpPr>
        <p:spPr>
          <a:xfrm>
            <a:off x="5220072" y="2553910"/>
            <a:ext cx="144016" cy="244341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5940152" y="2220720"/>
            <a:ext cx="2664296" cy="1712336"/>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7020272" y="3950996"/>
            <a:ext cx="0" cy="1046324"/>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228576403"/>
      </p:ext>
    </p:extLst>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SEMICONDUCTOR BASICS  : Qualitative description </a:t>
            </a:r>
          </a:p>
        </p:txBody>
      </p:sp>
      <p:sp>
        <p:nvSpPr>
          <p:cNvPr id="3" name="Content Placeholder 2"/>
          <p:cNvSpPr>
            <a:spLocks noGrp="1"/>
          </p:cNvSpPr>
          <p:nvPr>
            <p:ph idx="1"/>
          </p:nvPr>
        </p:nvSpPr>
        <p:spPr/>
        <p:txBody>
          <a:bodyPr>
            <a:normAutofit fontScale="55000" lnSpcReduction="20000"/>
          </a:bodyPr>
          <a:lstStyle/>
          <a:p>
            <a:r>
              <a:rPr lang="en-GB" b="1" dirty="0"/>
              <a:t>CONDUCTORS:	</a:t>
            </a:r>
            <a:r>
              <a:rPr lang="en-GB" dirty="0"/>
              <a:t>Mainly metals: Lots of free electrons, </a:t>
            </a:r>
            <a:r>
              <a:rPr lang="en-GB" dirty="0" smtClean="0"/>
              <a:t>e.g. </a:t>
            </a:r>
            <a:r>
              <a:rPr lang="en-GB" dirty="0"/>
              <a:t>copper may release one free electron per atom.</a:t>
            </a:r>
          </a:p>
          <a:p>
            <a:endParaRPr lang="en-GB" dirty="0"/>
          </a:p>
          <a:p>
            <a:r>
              <a:rPr lang="en-GB" b="1" dirty="0" smtClean="0"/>
              <a:t>INSULATORS:</a:t>
            </a:r>
            <a:r>
              <a:rPr lang="en-GB" b="1" dirty="0"/>
              <a:t> </a:t>
            </a:r>
            <a:r>
              <a:rPr lang="en-GB" b="1" dirty="0" smtClean="0"/>
              <a:t>	</a:t>
            </a:r>
            <a:r>
              <a:rPr lang="en-GB" dirty="0" smtClean="0"/>
              <a:t>Wood</a:t>
            </a:r>
            <a:r>
              <a:rPr lang="en-GB" dirty="0"/>
              <a:t>, glass, plastics, ceramics etc. Little or no free electrons</a:t>
            </a:r>
            <a:r>
              <a:rPr lang="en-GB" b="1" dirty="0"/>
              <a:t>.</a:t>
            </a:r>
            <a:endParaRPr lang="en-GB" dirty="0"/>
          </a:p>
          <a:p>
            <a:endParaRPr lang="en-GB" dirty="0"/>
          </a:p>
          <a:p>
            <a:r>
              <a:rPr lang="en-GB" b="1" dirty="0"/>
              <a:t>SEMICONDUCTORS:	</a:t>
            </a:r>
            <a:r>
              <a:rPr lang="en-GB" dirty="0"/>
              <a:t>Silicon, Germanium, Gallium etc.	</a:t>
            </a:r>
          </a:p>
          <a:p>
            <a:r>
              <a:rPr lang="en-GB" dirty="0"/>
              <a:t>Pure silicon, Germanium etc. are effectively insulating but if we heat them they will become poor conductors.</a:t>
            </a:r>
          </a:p>
          <a:p>
            <a:endParaRPr lang="en-GB" dirty="0"/>
          </a:p>
          <a:p>
            <a:r>
              <a:rPr lang="en-GB" dirty="0"/>
              <a:t>An increase in temperature of only 10ºC will increase silicon’s conductivity by a factor of between 2 and 3.</a:t>
            </a:r>
          </a:p>
          <a:p>
            <a:r>
              <a:rPr lang="en-GB" dirty="0"/>
              <a:t>This means that for a given applied voltage a 10 degree rise in temperature may result in an almost tripling of current.</a:t>
            </a:r>
          </a:p>
          <a:p>
            <a:endParaRPr lang="en-GB" dirty="0"/>
          </a:p>
        </p:txBody>
      </p:sp>
    </p:spTree>
    <p:extLst>
      <p:ext uri="{BB962C8B-B14F-4D97-AF65-F5344CB8AC3E}">
        <p14:creationId xmlns:p14="http://schemas.microsoft.com/office/powerpoint/2010/main" val="2534535269"/>
      </p:ext>
    </p:extLst>
  </p:cSld>
  <p:clrMapOvr>
    <a:masterClrMapping/>
  </p:clrMapOvr>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Effects of doubling the temperature and doubling the voltage on a block of Silicon</a:t>
            </a:r>
            <a:r>
              <a:rPr lang="en-GB" dirty="0" smtClean="0"/>
              <a:t>.</a:t>
            </a:r>
            <a:endParaRPr lang="en-GB" dirty="0"/>
          </a:p>
        </p:txBody>
      </p:sp>
      <p:grpSp>
        <p:nvGrpSpPr>
          <p:cNvPr id="4" name="Group 2"/>
          <p:cNvGrpSpPr>
            <a:grpSpLocks/>
          </p:cNvGrpSpPr>
          <p:nvPr/>
        </p:nvGrpSpPr>
        <p:grpSpPr bwMode="auto">
          <a:xfrm>
            <a:off x="1691680" y="1484784"/>
            <a:ext cx="6408712" cy="4104456"/>
            <a:chOff x="1089" y="6989"/>
            <a:chExt cx="10404" cy="6570"/>
          </a:xfrm>
        </p:grpSpPr>
        <p:sp>
          <p:nvSpPr>
            <p:cNvPr id="5" name="Rectangle 3"/>
            <p:cNvSpPr>
              <a:spLocks noChangeArrowheads="1"/>
            </p:cNvSpPr>
            <p:nvPr/>
          </p:nvSpPr>
          <p:spPr bwMode="auto">
            <a:xfrm>
              <a:off x="2007" y="12615"/>
              <a:ext cx="5970" cy="944"/>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en-GB" sz="1350"/>
            </a:p>
          </p:txBody>
        </p:sp>
        <p:pic>
          <p:nvPicPr>
            <p:cNvPr id="13316" name="Picture 4" descr="~AUT000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89" y="7710"/>
              <a:ext cx="7459" cy="5548"/>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6" name="Object 5"/>
            <p:cNvGraphicFramePr>
              <a:graphicFrameLocks noChangeAspect="1"/>
            </p:cNvGraphicFramePr>
            <p:nvPr/>
          </p:nvGraphicFramePr>
          <p:xfrm>
            <a:off x="8807" y="6989"/>
            <a:ext cx="2070" cy="3735"/>
          </p:xfrm>
          <a:graphic>
            <a:graphicData uri="http://schemas.openxmlformats.org/presentationml/2006/ole">
              <mc:AlternateContent xmlns:mc="http://schemas.openxmlformats.org/markup-compatibility/2006">
                <mc:Choice xmlns:v="urn:schemas-microsoft-com:vml" Requires="v">
                  <p:oleObj spid="_x0000_s6170" name="Bitmap Image" r:id="rId4" imgW="1314286" imgH="2371429" progId="Paint.Picture">
                    <p:embed/>
                  </p:oleObj>
                </mc:Choice>
                <mc:Fallback>
                  <p:oleObj name="Bitmap Image" r:id="rId4" imgW="1314286" imgH="2371429" progId="Paint.Picture">
                    <p:embed/>
                    <p:pic>
                      <p:nvPicPr>
                        <p:cNvPr id="6" name="Object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807" y="6989"/>
                          <a:ext cx="2070" cy="373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7" name="Object 6"/>
            <p:cNvGraphicFramePr>
              <a:graphicFrameLocks noChangeAspect="1"/>
            </p:cNvGraphicFramePr>
            <p:nvPr/>
          </p:nvGraphicFramePr>
          <p:xfrm>
            <a:off x="8583" y="11174"/>
            <a:ext cx="2910" cy="2385"/>
          </p:xfrm>
          <a:graphic>
            <a:graphicData uri="http://schemas.openxmlformats.org/presentationml/2006/ole">
              <mc:AlternateContent xmlns:mc="http://schemas.openxmlformats.org/markup-compatibility/2006">
                <mc:Choice xmlns:v="urn:schemas-microsoft-com:vml" Requires="v">
                  <p:oleObj spid="_x0000_s6171" name="Bitmap Image" r:id="rId6" imgW="1848108" imgH="1514686" progId="Paint.Picture">
                    <p:embed/>
                  </p:oleObj>
                </mc:Choice>
                <mc:Fallback>
                  <p:oleObj name="Bitmap Image" r:id="rId6" imgW="1848108" imgH="1514686" progId="Paint.Picture">
                    <p:embed/>
                    <p:pic>
                      <p:nvPicPr>
                        <p:cNvPr id="7" name="Object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583" y="11174"/>
                          <a:ext cx="2910" cy="238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spTree>
    <p:extLst>
      <p:ext uri="{BB962C8B-B14F-4D97-AF65-F5344CB8AC3E}">
        <p14:creationId xmlns:p14="http://schemas.microsoft.com/office/powerpoint/2010/main" val="2172972795"/>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dirty="0"/>
              <a:t>PROBLEMS WITH PURE </a:t>
            </a:r>
            <a:r>
              <a:rPr lang="en-GB" dirty="0" smtClean="0"/>
              <a:t>SILICON</a:t>
            </a:r>
            <a:endParaRPr lang="en-GB" dirty="0"/>
          </a:p>
        </p:txBody>
      </p:sp>
      <p:sp>
        <p:nvSpPr>
          <p:cNvPr id="3" name="Content Placeholder 2"/>
          <p:cNvSpPr>
            <a:spLocks noGrp="1"/>
          </p:cNvSpPr>
          <p:nvPr>
            <p:ph idx="1"/>
          </p:nvPr>
        </p:nvSpPr>
        <p:spPr/>
        <p:txBody>
          <a:bodyPr>
            <a:normAutofit fontScale="85000" lnSpcReduction="20000"/>
          </a:bodyPr>
          <a:lstStyle/>
          <a:p>
            <a:pPr lvl="0"/>
            <a:r>
              <a:rPr lang="en-GB" b="1" dirty="0"/>
              <a:t>Increasing the TEMPERATURE increases the current</a:t>
            </a:r>
            <a:r>
              <a:rPr lang="en-GB" dirty="0"/>
              <a:t> (without changing the voltage) at </a:t>
            </a:r>
            <a:r>
              <a:rPr lang="en-GB" b="1" dirty="0"/>
              <a:t>an exponential rate</a:t>
            </a:r>
            <a:r>
              <a:rPr lang="en-GB" dirty="0"/>
              <a:t>. However, if </a:t>
            </a:r>
            <a:r>
              <a:rPr lang="en-GB" b="1" dirty="0"/>
              <a:t>we increase the VOLTAGE the current will increase at a LINEAR rate.</a:t>
            </a:r>
            <a:endParaRPr lang="en-GB" dirty="0"/>
          </a:p>
          <a:p>
            <a:pPr marL="0" indent="0">
              <a:buNone/>
            </a:pPr>
            <a:r>
              <a:rPr lang="en-GB" dirty="0"/>
              <a:t> </a:t>
            </a:r>
          </a:p>
          <a:p>
            <a:pPr lvl="0"/>
            <a:r>
              <a:rPr lang="en-GB" dirty="0"/>
              <a:t>This gives us a </a:t>
            </a:r>
            <a:r>
              <a:rPr lang="en-GB" b="1" dirty="0"/>
              <a:t>problem</a:t>
            </a:r>
            <a:r>
              <a:rPr lang="en-GB" dirty="0"/>
              <a:t>, because </a:t>
            </a:r>
            <a:r>
              <a:rPr lang="en-GB" b="1" dirty="0"/>
              <a:t>temperature</a:t>
            </a:r>
            <a:r>
              <a:rPr lang="en-GB" dirty="0"/>
              <a:t> (over which we have little control) </a:t>
            </a:r>
            <a:r>
              <a:rPr lang="en-GB" b="1" dirty="0"/>
              <a:t>exerts far more influence over current than the voltage</a:t>
            </a:r>
            <a:r>
              <a:rPr lang="en-GB" dirty="0"/>
              <a:t> (which we would normally want to use to control current).</a:t>
            </a:r>
          </a:p>
          <a:p>
            <a:pPr marL="0" indent="0">
              <a:buNone/>
            </a:pPr>
            <a:endParaRPr lang="en-GB" b="1" dirty="0"/>
          </a:p>
        </p:txBody>
      </p:sp>
    </p:spTree>
    <p:extLst>
      <p:ext uri="{BB962C8B-B14F-4D97-AF65-F5344CB8AC3E}">
        <p14:creationId xmlns:p14="http://schemas.microsoft.com/office/powerpoint/2010/main" val="2947776131"/>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Solutions to the Problems With Pure Silicone</a:t>
            </a:r>
            <a:endParaRPr lang="en-GB" dirty="0"/>
          </a:p>
        </p:txBody>
      </p:sp>
      <p:sp>
        <p:nvSpPr>
          <p:cNvPr id="3" name="Content Placeholder 2"/>
          <p:cNvSpPr>
            <a:spLocks noGrp="1"/>
          </p:cNvSpPr>
          <p:nvPr>
            <p:ph idx="1"/>
          </p:nvPr>
        </p:nvSpPr>
        <p:spPr>
          <a:xfrm>
            <a:off x="457200" y="1600201"/>
            <a:ext cx="8507288" cy="3917032"/>
          </a:xfrm>
        </p:spPr>
        <p:txBody>
          <a:bodyPr>
            <a:noAutofit/>
          </a:bodyPr>
          <a:lstStyle/>
          <a:p>
            <a:pPr marL="0" indent="0">
              <a:buNone/>
            </a:pPr>
            <a:r>
              <a:rPr lang="en-GB" sz="2000" dirty="0"/>
              <a:t>There are two ways around this problem:</a:t>
            </a:r>
          </a:p>
          <a:p>
            <a:pPr marL="457200" indent="-457200">
              <a:buFont typeface="+mj-lt"/>
              <a:buAutoNum type="arabicPeriod"/>
            </a:pPr>
            <a:r>
              <a:rPr lang="en-GB" sz="2000" dirty="0" smtClean="0"/>
              <a:t>We </a:t>
            </a:r>
            <a:r>
              <a:rPr lang="en-GB" sz="2000" dirty="0"/>
              <a:t>can make more free electrons available in large quantities by adding impurities in controlled amounts to the </a:t>
            </a:r>
            <a:r>
              <a:rPr lang="en-GB" sz="2000" b="1" dirty="0">
                <a:solidFill>
                  <a:srgbClr val="FF0000"/>
                </a:solidFill>
              </a:rPr>
              <a:t>pure (INTRINSIC)</a:t>
            </a:r>
            <a:r>
              <a:rPr lang="en-GB" sz="2000" dirty="0"/>
              <a:t> semiconductor material. This process is known as </a:t>
            </a:r>
            <a:r>
              <a:rPr lang="en-GB" sz="2000" b="1" dirty="0">
                <a:solidFill>
                  <a:srgbClr val="FF0000"/>
                </a:solidFill>
              </a:rPr>
              <a:t>DOPING</a:t>
            </a:r>
            <a:r>
              <a:rPr lang="en-GB" sz="2000" dirty="0"/>
              <a:t>. These </a:t>
            </a:r>
            <a:r>
              <a:rPr lang="en-GB" sz="2000" b="1" dirty="0">
                <a:solidFill>
                  <a:srgbClr val="FF0000"/>
                </a:solidFill>
              </a:rPr>
              <a:t>impurity-produced free electrons are not temperature dependent BUT they are voltage dependent</a:t>
            </a:r>
            <a:r>
              <a:rPr lang="en-GB" sz="2000" dirty="0"/>
              <a:t>, and therefore their conductivity is under our control by means of externally applied voltages</a:t>
            </a:r>
            <a:r>
              <a:rPr lang="en-GB" sz="2000" dirty="0" smtClean="0"/>
              <a:t>.</a:t>
            </a:r>
          </a:p>
          <a:p>
            <a:pPr marL="0" indent="0">
              <a:buNone/>
            </a:pPr>
            <a:endParaRPr lang="en-GB" sz="2000" dirty="0"/>
          </a:p>
          <a:p>
            <a:pPr marL="0" indent="0">
              <a:buNone/>
            </a:pPr>
            <a:r>
              <a:rPr lang="en-GB" sz="2000" dirty="0"/>
              <a:t> </a:t>
            </a:r>
            <a:r>
              <a:rPr lang="en-GB" sz="2000" dirty="0" smtClean="0"/>
              <a:t>The </a:t>
            </a:r>
            <a:r>
              <a:rPr lang="en-GB" sz="2000" b="1" dirty="0">
                <a:solidFill>
                  <a:srgbClr val="FF0000"/>
                </a:solidFill>
              </a:rPr>
              <a:t>impurity produced electrons simply overwhelm the thermally generated electrons due to their significantly greater numbers.</a:t>
            </a:r>
            <a:r>
              <a:rPr lang="en-GB" sz="2000" dirty="0"/>
              <a:t> The device manufacturers are responsible for the doping process, not the device user</a:t>
            </a:r>
            <a:r>
              <a:rPr lang="en-GB" sz="2000" dirty="0" smtClean="0"/>
              <a:t>.</a:t>
            </a:r>
            <a:endParaRPr lang="en-GB" sz="2000" dirty="0"/>
          </a:p>
        </p:txBody>
      </p:sp>
    </p:spTree>
    <p:extLst>
      <p:ext uri="{BB962C8B-B14F-4D97-AF65-F5344CB8AC3E}">
        <p14:creationId xmlns:p14="http://schemas.microsoft.com/office/powerpoint/2010/main" val="3955036499"/>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Solutions to the Problems With Pure Silicone</a:t>
            </a:r>
            <a:endParaRPr lang="en-GB" dirty="0"/>
          </a:p>
        </p:txBody>
      </p:sp>
      <p:sp>
        <p:nvSpPr>
          <p:cNvPr id="3" name="Content Placeholder 2"/>
          <p:cNvSpPr>
            <a:spLocks noGrp="1"/>
          </p:cNvSpPr>
          <p:nvPr>
            <p:ph idx="1"/>
          </p:nvPr>
        </p:nvSpPr>
        <p:spPr/>
        <p:txBody>
          <a:bodyPr>
            <a:normAutofit/>
          </a:bodyPr>
          <a:lstStyle/>
          <a:p>
            <a:pPr marL="385763" indent="-385763">
              <a:buFont typeface="+mj-lt"/>
              <a:buAutoNum type="arabicPeriod" startAt="2"/>
            </a:pPr>
            <a:r>
              <a:rPr lang="en-GB" sz="2000" dirty="0"/>
              <a:t>We can take care in designing circuits to enhance the linear relationship between applied voltage and resulting current flow. Correct use of </a:t>
            </a:r>
            <a:r>
              <a:rPr lang="en-GB" sz="2000" b="1" dirty="0">
                <a:solidFill>
                  <a:srgbClr val="FF0000"/>
                </a:solidFill>
              </a:rPr>
              <a:t>NEGATIVE FEEDBACK</a:t>
            </a:r>
            <a:r>
              <a:rPr lang="en-GB" sz="2000" dirty="0">
                <a:solidFill>
                  <a:srgbClr val="FF0000"/>
                </a:solidFill>
              </a:rPr>
              <a:t> </a:t>
            </a:r>
            <a:r>
              <a:rPr lang="en-GB" sz="2000" dirty="0"/>
              <a:t>can play a significant part in overcoming temperature dependent semiconductor behaviour.</a:t>
            </a:r>
          </a:p>
        </p:txBody>
      </p:sp>
    </p:spTree>
    <p:extLst>
      <p:ext uri="{BB962C8B-B14F-4D97-AF65-F5344CB8AC3E}">
        <p14:creationId xmlns:p14="http://schemas.microsoft.com/office/powerpoint/2010/main" val="3986439249"/>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Structure of Semiconductor Crystals</a:t>
            </a:r>
            <a:endParaRPr lang="en-GB" dirty="0"/>
          </a:p>
        </p:txBody>
      </p:sp>
      <p:sp>
        <p:nvSpPr>
          <p:cNvPr id="3" name="Content Placeholder 2"/>
          <p:cNvSpPr>
            <a:spLocks noGrp="1"/>
          </p:cNvSpPr>
          <p:nvPr>
            <p:ph idx="1"/>
          </p:nvPr>
        </p:nvSpPr>
        <p:spPr/>
        <p:txBody>
          <a:bodyPr>
            <a:normAutofit fontScale="62500" lnSpcReduction="20000"/>
          </a:bodyPr>
          <a:lstStyle/>
          <a:p>
            <a:pPr marL="0" indent="0">
              <a:buNone/>
            </a:pPr>
            <a:r>
              <a:rPr lang="en-GB" dirty="0"/>
              <a:t>Silicon is  one of many common semiconductors used today and is usually used as the primary semiconductor material for discussion of basic semiconductor theory.</a:t>
            </a:r>
          </a:p>
          <a:p>
            <a:pPr marL="0" indent="0">
              <a:buNone/>
            </a:pPr>
            <a:r>
              <a:rPr lang="en-GB" dirty="0"/>
              <a:t> </a:t>
            </a:r>
          </a:p>
          <a:p>
            <a:pPr marL="0" indent="0">
              <a:buNone/>
            </a:pPr>
            <a:r>
              <a:rPr lang="en-GB" dirty="0"/>
              <a:t>Silicon is known as a </a:t>
            </a:r>
            <a:r>
              <a:rPr lang="en-GB" b="1" dirty="0">
                <a:solidFill>
                  <a:srgbClr val="FF0000"/>
                </a:solidFill>
              </a:rPr>
              <a:t>TETRAVALENT</a:t>
            </a:r>
            <a:r>
              <a:rPr lang="en-GB" dirty="0"/>
              <a:t> material, which simply means that  it has 4 </a:t>
            </a:r>
            <a:r>
              <a:rPr lang="en-GB" b="1" dirty="0">
                <a:solidFill>
                  <a:srgbClr val="FF0000"/>
                </a:solidFill>
              </a:rPr>
              <a:t>VALENCE ELECTRONS</a:t>
            </a:r>
            <a:r>
              <a:rPr lang="en-GB" dirty="0"/>
              <a:t> i.e. it has </a:t>
            </a:r>
            <a:r>
              <a:rPr lang="en-GB" b="1" dirty="0">
                <a:solidFill>
                  <a:srgbClr val="FF0000"/>
                </a:solidFill>
              </a:rPr>
              <a:t>4 electrons</a:t>
            </a:r>
            <a:r>
              <a:rPr lang="en-GB" dirty="0">
                <a:solidFill>
                  <a:srgbClr val="FF0000"/>
                </a:solidFill>
              </a:rPr>
              <a:t> </a:t>
            </a:r>
            <a:r>
              <a:rPr lang="en-GB" dirty="0"/>
              <a:t>in its outermost energy shell surrounding the nucleus of its atoms. The outermost shell is also  known as the </a:t>
            </a:r>
            <a:r>
              <a:rPr lang="en-GB" b="1" dirty="0">
                <a:solidFill>
                  <a:srgbClr val="FF0000"/>
                </a:solidFill>
              </a:rPr>
              <a:t>VALENCE SHELL (BAND)</a:t>
            </a:r>
            <a:r>
              <a:rPr lang="en-GB" dirty="0"/>
              <a:t>.  </a:t>
            </a:r>
          </a:p>
          <a:p>
            <a:pPr marL="0" indent="0">
              <a:buNone/>
            </a:pPr>
            <a:endParaRPr lang="en-GB" dirty="0"/>
          </a:p>
          <a:p>
            <a:pPr marL="0" indent="0">
              <a:buNone/>
            </a:pPr>
            <a:r>
              <a:rPr lang="en-GB" dirty="0"/>
              <a:t>The </a:t>
            </a:r>
            <a:r>
              <a:rPr lang="en-GB" b="1" dirty="0">
                <a:solidFill>
                  <a:srgbClr val="FF0000"/>
                </a:solidFill>
              </a:rPr>
              <a:t>VALENCE ELECTRONS</a:t>
            </a:r>
            <a:r>
              <a:rPr lang="en-GB" dirty="0">
                <a:solidFill>
                  <a:srgbClr val="FF0000"/>
                </a:solidFill>
              </a:rPr>
              <a:t> </a:t>
            </a:r>
            <a:r>
              <a:rPr lang="en-GB" dirty="0"/>
              <a:t>are the only ones that are capable of leaving or being remove from the atom to take place in conduction, however, it is not easy to get these electrons to leave the atom by means of voltage.</a:t>
            </a:r>
          </a:p>
          <a:p>
            <a:endParaRPr lang="en-GB" dirty="0"/>
          </a:p>
        </p:txBody>
      </p:sp>
    </p:spTree>
    <p:extLst>
      <p:ext uri="{BB962C8B-B14F-4D97-AF65-F5344CB8AC3E}">
        <p14:creationId xmlns:p14="http://schemas.microsoft.com/office/powerpoint/2010/main" val="1840445560"/>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Structure of Semiconductor Crystals</a:t>
            </a:r>
            <a:endParaRPr lang="en-GB" b="1" dirty="0"/>
          </a:p>
        </p:txBody>
      </p:sp>
      <p:sp>
        <p:nvSpPr>
          <p:cNvPr id="3" name="Content Placeholder 2"/>
          <p:cNvSpPr>
            <a:spLocks noGrp="1"/>
          </p:cNvSpPr>
          <p:nvPr>
            <p:ph idx="1"/>
          </p:nvPr>
        </p:nvSpPr>
        <p:spPr>
          <a:xfrm>
            <a:off x="628650" y="2226469"/>
            <a:ext cx="7886700" cy="3599823"/>
          </a:xfrm>
        </p:spPr>
        <p:txBody>
          <a:bodyPr>
            <a:normAutofit fontScale="55000" lnSpcReduction="20000"/>
          </a:bodyPr>
          <a:lstStyle/>
          <a:p>
            <a:pPr marL="0" indent="0">
              <a:buNone/>
            </a:pPr>
            <a:r>
              <a:rPr lang="en-GB" dirty="0"/>
              <a:t>In metals the valence electrons are free to move under the influence of an externally applied electric field ( voltage). So metals are good conductors because they readily give up their valence electrons and pure</a:t>
            </a:r>
            <a:r>
              <a:rPr lang="en-GB" dirty="0">
                <a:solidFill>
                  <a:srgbClr val="FF0000"/>
                </a:solidFill>
              </a:rPr>
              <a:t>, </a:t>
            </a:r>
            <a:r>
              <a:rPr lang="en-GB" b="1" dirty="0">
                <a:solidFill>
                  <a:srgbClr val="FF0000"/>
                </a:solidFill>
              </a:rPr>
              <a:t>intrinsic, semiconductors are poor conductors</a:t>
            </a:r>
            <a:r>
              <a:rPr lang="en-GB" dirty="0">
                <a:solidFill>
                  <a:srgbClr val="FF0000"/>
                </a:solidFill>
              </a:rPr>
              <a:t> </a:t>
            </a:r>
            <a:r>
              <a:rPr lang="en-GB" dirty="0"/>
              <a:t>because their valence electrons are quite strongly bound to the nucleus of the atom and are not readily removed to take part as free electrons for conduction</a:t>
            </a:r>
            <a:r>
              <a:rPr lang="en-GB" dirty="0" smtClean="0"/>
              <a:t>.</a:t>
            </a:r>
          </a:p>
          <a:p>
            <a:pPr marL="0" indent="0">
              <a:buNone/>
            </a:pPr>
            <a:endParaRPr lang="en-GB" dirty="0"/>
          </a:p>
          <a:p>
            <a:pPr marL="0" indent="0">
              <a:buNone/>
            </a:pPr>
            <a:r>
              <a:rPr lang="en-GB" b="1" dirty="0">
                <a:solidFill>
                  <a:srgbClr val="FF0000"/>
                </a:solidFill>
              </a:rPr>
              <a:t>Insulators have their valence electrons very tightly bound to the nucleus and are therefore poor conductors</a:t>
            </a:r>
            <a:r>
              <a:rPr lang="en-GB" dirty="0">
                <a:solidFill>
                  <a:srgbClr val="FF0000"/>
                </a:solidFill>
              </a:rPr>
              <a:t> </a:t>
            </a:r>
            <a:r>
              <a:rPr lang="en-GB" dirty="0"/>
              <a:t>as they do not readily give up their electrons. Semiconductors, however, although they do not tend to give up their valence electrons to voltage application they do readily give up valence electrons  due to temperature and at all temperatures above  </a:t>
            </a:r>
            <a:r>
              <a:rPr lang="en-GB" b="1" dirty="0">
                <a:solidFill>
                  <a:srgbClr val="FF0000"/>
                </a:solidFill>
              </a:rPr>
              <a:t>ABSOLUTE ZERO</a:t>
            </a:r>
            <a:r>
              <a:rPr lang="en-GB" dirty="0">
                <a:solidFill>
                  <a:srgbClr val="FF0000"/>
                </a:solidFill>
              </a:rPr>
              <a:t> </a:t>
            </a:r>
            <a:r>
              <a:rPr lang="en-GB" dirty="0" smtClean="0"/>
              <a:t>.</a:t>
            </a:r>
            <a:r>
              <a:rPr lang="en-GB" dirty="0"/>
              <a:t> </a:t>
            </a:r>
            <a:endParaRPr lang="en-GB" dirty="0" smtClean="0"/>
          </a:p>
          <a:p>
            <a:pPr marL="0" indent="0">
              <a:buNone/>
            </a:pPr>
            <a:endParaRPr lang="en-GB" dirty="0"/>
          </a:p>
          <a:p>
            <a:endParaRPr lang="en-GB" dirty="0"/>
          </a:p>
        </p:txBody>
      </p:sp>
    </p:spTree>
    <p:extLst>
      <p:ext uri="{BB962C8B-B14F-4D97-AF65-F5344CB8AC3E}">
        <p14:creationId xmlns:p14="http://schemas.microsoft.com/office/powerpoint/2010/main" val="369678770"/>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Structure of Semiconductor Crystals</a:t>
            </a:r>
            <a:endParaRPr lang="en-GB" dirty="0"/>
          </a:p>
        </p:txBody>
      </p:sp>
      <p:sp>
        <p:nvSpPr>
          <p:cNvPr id="3" name="Content Placeholder 2"/>
          <p:cNvSpPr>
            <a:spLocks noGrp="1"/>
          </p:cNvSpPr>
          <p:nvPr>
            <p:ph idx="1"/>
          </p:nvPr>
        </p:nvSpPr>
        <p:spPr/>
        <p:txBody>
          <a:bodyPr>
            <a:normAutofit fontScale="70000" lnSpcReduction="20000"/>
          </a:bodyPr>
          <a:lstStyle/>
          <a:p>
            <a:pPr marL="0" indent="0">
              <a:buNone/>
            </a:pPr>
            <a:r>
              <a:rPr lang="en-GB" dirty="0"/>
              <a:t>It is possible for valence electrons to escape from the valence band and take part in conduction at ever increasing amounts as applied temperature increases. Hence the significant temperature dependence of intrinsic silicon. These free electrons generated as a result of thermal energy gain from its surroundings are known as </a:t>
            </a:r>
            <a:r>
              <a:rPr lang="en-GB" b="1" dirty="0">
                <a:solidFill>
                  <a:srgbClr val="FF0000"/>
                </a:solidFill>
              </a:rPr>
              <a:t>THERMALLY GENERATED ELECTRONS</a:t>
            </a:r>
            <a:r>
              <a:rPr lang="en-GB" dirty="0">
                <a:solidFill>
                  <a:srgbClr val="FF0000"/>
                </a:solidFill>
              </a:rPr>
              <a:t>.</a:t>
            </a:r>
          </a:p>
          <a:p>
            <a:pPr marL="0" indent="0">
              <a:buNone/>
            </a:pPr>
            <a:r>
              <a:rPr lang="en-GB" dirty="0"/>
              <a:t>In practice silicon has a crystal lattice structure where adjacent atoms form bonds </a:t>
            </a:r>
            <a:r>
              <a:rPr lang="en-GB" b="1" dirty="0">
                <a:solidFill>
                  <a:srgbClr val="FF0000"/>
                </a:solidFill>
              </a:rPr>
              <a:t>(COVALENT BONDS)</a:t>
            </a:r>
            <a:r>
              <a:rPr lang="en-GB" dirty="0">
                <a:solidFill>
                  <a:srgbClr val="FF0000"/>
                </a:solidFill>
              </a:rPr>
              <a:t> </a:t>
            </a:r>
            <a:r>
              <a:rPr lang="en-GB" dirty="0"/>
              <a:t>between their valence electrons .These covalent bonds tend to help hold the valence electrons to the lattice. When these bonds arc formed the holding forces are about 0.7 eV </a:t>
            </a:r>
            <a:r>
              <a:rPr lang="en-GB" b="1" dirty="0">
                <a:solidFill>
                  <a:srgbClr val="FF0000"/>
                </a:solidFill>
              </a:rPr>
              <a:t>(ELECTRON VOLTS)</a:t>
            </a:r>
            <a:r>
              <a:rPr lang="en-GB" b="1" dirty="0"/>
              <a:t>,</a:t>
            </a:r>
            <a:r>
              <a:rPr lang="en-GB" dirty="0"/>
              <a:t> whereas the normal bonding force to a single atom is about 0.05 eV.</a:t>
            </a:r>
          </a:p>
          <a:p>
            <a:endParaRPr lang="en-GB" b="1" dirty="0"/>
          </a:p>
        </p:txBody>
      </p:sp>
    </p:spTree>
    <p:extLst>
      <p:ext uri="{BB962C8B-B14F-4D97-AF65-F5344CB8AC3E}">
        <p14:creationId xmlns:p14="http://schemas.microsoft.com/office/powerpoint/2010/main" val="3951911326"/>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Structure of Semiconductor Crystals</a:t>
            </a:r>
            <a:endParaRPr lang="en-GB" dirty="0"/>
          </a:p>
        </p:txBody>
      </p:sp>
      <p:sp>
        <p:nvSpPr>
          <p:cNvPr id="3" name="Content Placeholder 2"/>
          <p:cNvSpPr>
            <a:spLocks noGrp="1"/>
          </p:cNvSpPr>
          <p:nvPr>
            <p:ph idx="1"/>
          </p:nvPr>
        </p:nvSpPr>
        <p:spPr>
          <a:xfrm>
            <a:off x="628650" y="2226469"/>
            <a:ext cx="7886700" cy="3263504"/>
          </a:xfrm>
        </p:spPr>
        <p:txBody>
          <a:bodyPr>
            <a:normAutofit fontScale="70000" lnSpcReduction="20000"/>
          </a:bodyPr>
          <a:lstStyle/>
          <a:p>
            <a:pPr marL="0" indent="0">
              <a:buNone/>
            </a:pPr>
            <a:r>
              <a:rPr lang="en-GB" dirty="0"/>
              <a:t>Covalent bonds in semiconductors are so weak that many are broken at any temperature above absolute zero. The higher the temperature, the more covalent bonds are broken. Whenever a covalent bond is ruptured by thermal energy, an electron becomes free to wander and to be moved by an electric field (if one is present). In a pure silicon crystal, electrons freed by thermal energy are the only ones available for current flow; it would take impractically high voltages to rip electrons from their covalent moorings. When the electron leaves its home in the crystal, it leaves a </a:t>
            </a:r>
            <a:r>
              <a:rPr lang="en-GB" b="1" dirty="0">
                <a:solidFill>
                  <a:srgbClr val="FF0000"/>
                </a:solidFill>
              </a:rPr>
              <a:t>DANGLING BOND</a:t>
            </a:r>
            <a:r>
              <a:rPr lang="en-GB" dirty="0">
                <a:solidFill>
                  <a:srgbClr val="FF0000"/>
                </a:solidFill>
              </a:rPr>
              <a:t> </a:t>
            </a:r>
            <a:r>
              <a:rPr lang="en-GB" dirty="0"/>
              <a:t>behind.</a:t>
            </a:r>
          </a:p>
          <a:p>
            <a:endParaRPr lang="en-GB" dirty="0"/>
          </a:p>
        </p:txBody>
      </p:sp>
    </p:spTree>
    <p:extLst>
      <p:ext uri="{BB962C8B-B14F-4D97-AF65-F5344CB8AC3E}">
        <p14:creationId xmlns:p14="http://schemas.microsoft.com/office/powerpoint/2010/main" val="2242453894"/>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Structure of Semiconductor Crystals</a:t>
            </a:r>
            <a:endParaRPr lang="en-GB" dirty="0"/>
          </a:p>
        </p:txBody>
      </p:sp>
      <p:sp>
        <p:nvSpPr>
          <p:cNvPr id="3" name="Content Placeholder 2"/>
          <p:cNvSpPr>
            <a:spLocks noGrp="1"/>
          </p:cNvSpPr>
          <p:nvPr>
            <p:ph idx="1"/>
          </p:nvPr>
        </p:nvSpPr>
        <p:spPr/>
        <p:txBody>
          <a:bodyPr>
            <a:normAutofit fontScale="70000" lnSpcReduction="20000"/>
          </a:bodyPr>
          <a:lstStyle/>
          <a:p>
            <a:pPr marL="0" indent="0">
              <a:buNone/>
            </a:pPr>
            <a:r>
              <a:rPr lang="en-GB" dirty="0"/>
              <a:t>This dangling bond has a definite attraction for any electron passing close by and may capture it if it strays too near. The </a:t>
            </a:r>
            <a:r>
              <a:rPr lang="en-GB" b="1" dirty="0">
                <a:solidFill>
                  <a:srgbClr val="FF0000"/>
                </a:solidFill>
              </a:rPr>
              <a:t>dangling bond is called a HOLE</a:t>
            </a:r>
            <a:r>
              <a:rPr lang="en-GB" dirty="0">
                <a:solidFill>
                  <a:srgbClr val="FF0000"/>
                </a:solidFill>
              </a:rPr>
              <a:t> </a:t>
            </a:r>
            <a:r>
              <a:rPr lang="en-GB" dirty="0"/>
              <a:t>in semiconductor jargon; and because of its attraction for electrons, it is conveniently treated as though it were a positively charged body. It is not really a body, of course. It is just a force fie1d. Pretending that it is an object allows us to visualise complex semiconductor actions.</a:t>
            </a:r>
          </a:p>
          <a:p>
            <a:pPr marL="0" indent="0">
              <a:buNone/>
            </a:pPr>
            <a:r>
              <a:rPr lang="en-GB" dirty="0"/>
              <a:t>Once we agree to treat the hole as a positively charged particle, we must accord it all the rights and privileges of a duly authorised, charged body. Strange as it may seem, one of these privileges is mobility: the hole must have the freedom to move through the structure, just as the electron does.</a:t>
            </a:r>
          </a:p>
        </p:txBody>
      </p:sp>
    </p:spTree>
    <p:extLst>
      <p:ext uri="{BB962C8B-B14F-4D97-AF65-F5344CB8AC3E}">
        <p14:creationId xmlns:p14="http://schemas.microsoft.com/office/powerpoint/2010/main" val="218063491"/>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Structure of Semiconductor Crystals</a:t>
            </a:r>
          </a:p>
        </p:txBody>
      </p:sp>
      <p:sp>
        <p:nvSpPr>
          <p:cNvPr id="3" name="Content Placeholder 2"/>
          <p:cNvSpPr>
            <a:spLocks noGrp="1"/>
          </p:cNvSpPr>
          <p:nvPr>
            <p:ph idx="1"/>
          </p:nvPr>
        </p:nvSpPr>
        <p:spPr>
          <a:xfrm>
            <a:off x="428143" y="1749968"/>
            <a:ext cx="5146508" cy="3263504"/>
          </a:xfrm>
        </p:spPr>
        <p:txBody>
          <a:bodyPr>
            <a:normAutofit fontScale="62500" lnSpcReduction="20000"/>
          </a:bodyPr>
          <a:lstStyle/>
          <a:p>
            <a:pPr marL="0" indent="0">
              <a:buNone/>
            </a:pPr>
            <a:r>
              <a:rPr lang="en-GB" dirty="0"/>
              <a:t>This concept of </a:t>
            </a:r>
            <a:r>
              <a:rPr lang="en-GB" b="1" dirty="0" smtClean="0">
                <a:solidFill>
                  <a:srgbClr val="FF0000"/>
                </a:solidFill>
              </a:rPr>
              <a:t>hole </a:t>
            </a:r>
            <a:r>
              <a:rPr lang="en-GB" b="1" dirty="0">
                <a:solidFill>
                  <a:srgbClr val="FF0000"/>
                </a:solidFill>
              </a:rPr>
              <a:t>mobility is, of course, a fiction,</a:t>
            </a:r>
            <a:r>
              <a:rPr lang="en-GB" dirty="0">
                <a:solidFill>
                  <a:srgbClr val="FF0000"/>
                </a:solidFill>
              </a:rPr>
              <a:t> </a:t>
            </a:r>
            <a:r>
              <a:rPr lang="en-GB" dirty="0"/>
              <a:t>but it is a very convenient bit of fiction. Although we cannot really visualise holes moving under the influence of an electric field, we can easily visualise changing concentrations of holes.</a:t>
            </a:r>
          </a:p>
          <a:p>
            <a:pPr marL="0" indent="0">
              <a:buNone/>
            </a:pPr>
            <a:r>
              <a:rPr lang="en-GB" dirty="0"/>
              <a:t> </a:t>
            </a:r>
          </a:p>
          <a:p>
            <a:pPr marL="0" indent="0">
              <a:buNone/>
            </a:pPr>
            <a:r>
              <a:rPr lang="en-GB" dirty="0"/>
              <a:t>For a simple sketch demonstrating this </a:t>
            </a:r>
            <a:r>
              <a:rPr lang="en-GB" dirty="0" smtClean="0"/>
              <a:t>concept, </a:t>
            </a:r>
            <a:r>
              <a:rPr lang="en-GB" dirty="0"/>
              <a:t>in which </a:t>
            </a:r>
            <a:r>
              <a:rPr lang="en-GB" dirty="0">
                <a:solidFill>
                  <a:srgbClr val="FF0000"/>
                </a:solidFill>
              </a:rPr>
              <a:t>B is an </a:t>
            </a:r>
            <a:r>
              <a:rPr lang="en-GB" dirty="0" smtClean="0">
                <a:solidFill>
                  <a:srgbClr val="FF0000"/>
                </a:solidFill>
              </a:rPr>
              <a:t>electron</a:t>
            </a:r>
            <a:r>
              <a:rPr lang="en-GB" dirty="0" smtClean="0"/>
              <a:t> </a:t>
            </a:r>
            <a:r>
              <a:rPr lang="en-GB" dirty="0"/>
              <a:t>whose covalent bond has been broken and has gained its freedom. </a:t>
            </a:r>
            <a:r>
              <a:rPr lang="en-GB" dirty="0">
                <a:solidFill>
                  <a:srgbClr val="FF0000"/>
                </a:solidFill>
              </a:rPr>
              <a:t>The dangling bond A is the hole</a:t>
            </a:r>
            <a:r>
              <a:rPr lang="en-GB" dirty="0"/>
              <a:t>.</a:t>
            </a:r>
          </a:p>
          <a:p>
            <a:endParaRPr lang="en-GB" dirty="0"/>
          </a:p>
        </p:txBody>
      </p:sp>
      <p:grpSp>
        <p:nvGrpSpPr>
          <p:cNvPr id="4" name="Group 3"/>
          <p:cNvGrpSpPr/>
          <p:nvPr/>
        </p:nvGrpSpPr>
        <p:grpSpPr>
          <a:xfrm>
            <a:off x="5775159" y="1700808"/>
            <a:ext cx="3135086" cy="3741871"/>
            <a:chOff x="7866743" y="1690688"/>
            <a:chExt cx="4180114" cy="4989161"/>
          </a:xfrm>
        </p:grpSpPr>
        <p:pic>
          <p:nvPicPr>
            <p:cNvPr id="5" name="Picture 4" descr="~AUT0007"/>
            <p:cNvPicPr/>
            <p:nvPr/>
          </p:nvPicPr>
          <p:blipFill rotWithShape="1">
            <a:blip r:embed="rId2" cstate="print"/>
            <a:srcRect l="7042" r="11572"/>
            <a:stretch/>
          </p:blipFill>
          <p:spPr bwMode="auto">
            <a:xfrm>
              <a:off x="7866743" y="1690688"/>
              <a:ext cx="4180114" cy="4373228"/>
            </a:xfrm>
            <a:prstGeom prst="rect">
              <a:avLst/>
            </a:prstGeom>
            <a:noFill/>
            <a:ln w="9525">
              <a:noFill/>
              <a:miter lim="800000"/>
              <a:headEnd/>
              <a:tailEnd/>
            </a:ln>
          </p:spPr>
        </p:pic>
        <p:sp>
          <p:nvSpPr>
            <p:cNvPr id="6" name="Text Box 21"/>
            <p:cNvSpPr txBox="1">
              <a:spLocks noChangeArrowheads="1"/>
            </p:cNvSpPr>
            <p:nvPr/>
          </p:nvSpPr>
          <p:spPr bwMode="auto">
            <a:xfrm>
              <a:off x="7956884" y="5943951"/>
              <a:ext cx="3829819" cy="735898"/>
            </a:xfrm>
            <a:prstGeom prst="rect">
              <a:avLst/>
            </a:prstGeom>
            <a:solidFill>
              <a:srgbClr val="FFFFFF"/>
            </a:solidFill>
            <a:ln w="9525">
              <a:solidFill>
                <a:srgbClr val="000000"/>
              </a:solidFill>
              <a:miter lim="800000"/>
              <a:headEnd/>
              <a:tailEnd/>
            </a:ln>
          </p:spPr>
          <p:txBody>
            <a:bodyPr rot="0" vert="horz" wrap="square" lIns="68580" tIns="34290" rIns="68580" bIns="34290" anchor="t" anchorCtr="0" upright="1">
              <a:noAutofit/>
            </a:bodyPr>
            <a:lstStyle/>
            <a:p>
              <a:r>
                <a:rPr lang="en-GB" sz="1200" dirty="0">
                  <a:highlight>
                    <a:srgbClr val="00FF00"/>
                  </a:highlight>
                  <a:latin typeface="Times New Roman" panose="02020603050405020304" pitchFamily="18" charset="0"/>
                  <a:ea typeface="Times New Roman" panose="02020603050405020304" pitchFamily="18" charset="0"/>
                </a:rPr>
                <a:t>Note: remove the</a:t>
              </a:r>
              <a:r>
                <a:rPr lang="en-GB" sz="2400" dirty="0">
                  <a:highlight>
                    <a:srgbClr val="00FF00"/>
                  </a:highlight>
                  <a:latin typeface="Times New Roman" panose="02020603050405020304" pitchFamily="18" charset="0"/>
                  <a:ea typeface="Times New Roman" panose="02020603050405020304" pitchFamily="18" charset="0"/>
                </a:rPr>
                <a:t> </a:t>
              </a:r>
              <a:r>
                <a:rPr lang="en-GB" sz="1200" dirty="0">
                  <a:highlight>
                    <a:srgbClr val="00FF00"/>
                  </a:highlight>
                  <a:latin typeface="Times New Roman" panose="02020603050405020304" pitchFamily="18" charset="0"/>
                  <a:ea typeface="Times New Roman" panose="02020603050405020304" pitchFamily="18" charset="0"/>
                </a:rPr>
                <a:t>electron next to</a:t>
              </a:r>
              <a:r>
                <a:rPr lang="en-GB" sz="2400" dirty="0">
                  <a:highlight>
                    <a:srgbClr val="00FF00"/>
                  </a:highlight>
                  <a:latin typeface="Times New Roman" panose="02020603050405020304" pitchFamily="18" charset="0"/>
                  <a:ea typeface="Times New Roman" panose="02020603050405020304" pitchFamily="18" charset="0"/>
                </a:rPr>
                <a:t> </a:t>
              </a:r>
              <a:r>
                <a:rPr lang="en-GB" sz="1200" dirty="0">
                  <a:highlight>
                    <a:srgbClr val="00FF00"/>
                  </a:highlight>
                  <a:latin typeface="Times New Roman" panose="02020603050405020304" pitchFamily="18" charset="0"/>
                  <a:ea typeface="Times New Roman" panose="02020603050405020304" pitchFamily="18" charset="0"/>
                </a:rPr>
                <a:t>the star. </a:t>
              </a:r>
              <a:endParaRPr lang="en-GB" sz="2400" dirty="0">
                <a:latin typeface="Times New Roman" panose="02020603050405020304" pitchFamily="18" charset="0"/>
                <a:ea typeface="Times New Roman" panose="02020603050405020304" pitchFamily="18" charset="0"/>
              </a:endParaRPr>
            </a:p>
          </p:txBody>
        </p:sp>
        <p:sp>
          <p:nvSpPr>
            <p:cNvPr id="7" name="AutoShape 20"/>
            <p:cNvSpPr>
              <a:spLocks noChangeArrowheads="1"/>
            </p:cNvSpPr>
            <p:nvPr/>
          </p:nvSpPr>
          <p:spPr bwMode="auto">
            <a:xfrm>
              <a:off x="9954845" y="3723536"/>
              <a:ext cx="236554" cy="208368"/>
            </a:xfrm>
            <a:prstGeom prst="star5">
              <a:avLst/>
            </a:prstGeom>
            <a:solidFill>
              <a:srgbClr val="FFFFFF"/>
            </a:solidFill>
            <a:ln w="9525">
              <a:solidFill>
                <a:srgbClr val="000000"/>
              </a:solidFill>
              <a:miter lim="800000"/>
              <a:headEnd/>
              <a:tailEnd/>
            </a:ln>
          </p:spPr>
          <p:txBody>
            <a:bodyPr rot="0" vert="horz" wrap="square" lIns="68580" tIns="34290" rIns="68580" bIns="34290" anchor="t" anchorCtr="0" upright="1">
              <a:noAutofit/>
            </a:bodyPr>
            <a:lstStyle/>
            <a:p>
              <a:endParaRPr lang="en-GB" sz="1350"/>
            </a:p>
          </p:txBody>
        </p:sp>
        <p:sp>
          <p:nvSpPr>
            <p:cNvPr id="8" name="AutoShape 24"/>
            <p:cNvSpPr>
              <a:spLocks noChangeArrowheads="1"/>
            </p:cNvSpPr>
            <p:nvPr/>
          </p:nvSpPr>
          <p:spPr bwMode="auto">
            <a:xfrm>
              <a:off x="9863472" y="3543300"/>
              <a:ext cx="150478" cy="139700"/>
            </a:xfrm>
            <a:prstGeom prst="flowChartConnector">
              <a:avLst/>
            </a:prstGeom>
            <a:solidFill>
              <a:srgbClr val="FFFFFF"/>
            </a:solidFill>
            <a:ln w="19050">
              <a:solidFill>
                <a:srgbClr val="FF0000"/>
              </a:solidFill>
              <a:prstDash val="sysDot"/>
              <a:round/>
              <a:headEnd/>
              <a:tailEnd/>
            </a:ln>
          </p:spPr>
          <p:txBody>
            <a:bodyPr rot="0" vert="horz" wrap="square" lIns="68580" tIns="34290" rIns="68580" bIns="34290" anchor="t" anchorCtr="0" upright="1">
              <a:noAutofit/>
            </a:bodyPr>
            <a:lstStyle/>
            <a:p>
              <a:endParaRPr lang="en-GB" sz="1350"/>
            </a:p>
          </p:txBody>
        </p:sp>
        <p:sp>
          <p:nvSpPr>
            <p:cNvPr id="9" name="Oval 8"/>
            <p:cNvSpPr>
              <a:spLocks noChangeArrowheads="1"/>
            </p:cNvSpPr>
            <p:nvPr/>
          </p:nvSpPr>
          <p:spPr bwMode="auto">
            <a:xfrm>
              <a:off x="9690818" y="3782921"/>
              <a:ext cx="172654" cy="188762"/>
            </a:xfrm>
            <a:prstGeom prst="ellipse">
              <a:avLst/>
            </a:prstGeom>
            <a:solidFill>
              <a:srgbClr val="FF0000"/>
            </a:solidFill>
            <a:ln w="38100">
              <a:solidFill>
                <a:schemeClr val="lt1">
                  <a:lumMod val="95000"/>
                  <a:lumOff val="0"/>
                </a:schemeClr>
              </a:solidFill>
              <a:round/>
              <a:headEnd/>
              <a:tailEnd/>
            </a:ln>
            <a:effectLst>
              <a:outerShdw dist="28398" dir="3806097" algn="ctr" rotWithShape="0">
                <a:schemeClr val="accent2">
                  <a:lumMod val="50000"/>
                  <a:lumOff val="0"/>
                  <a:alpha val="50000"/>
                </a:schemeClr>
              </a:outerShdw>
            </a:effectLst>
          </p:spPr>
          <p:txBody>
            <a:bodyPr rot="0" vert="horz" wrap="square" lIns="68580" tIns="34290" rIns="68580" bIns="34290" anchor="t" anchorCtr="0" upright="1">
              <a:noAutofit/>
            </a:bodyPr>
            <a:lstStyle/>
            <a:p>
              <a:endParaRPr lang="en-GB" sz="1350"/>
            </a:p>
          </p:txBody>
        </p:sp>
      </p:grpSp>
    </p:spTree>
    <p:extLst>
      <p:ext uri="{BB962C8B-B14F-4D97-AF65-F5344CB8AC3E}">
        <p14:creationId xmlns:p14="http://schemas.microsoft.com/office/powerpoint/2010/main" val="1383953625"/>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Electron and Hole Distribution</a:t>
            </a:r>
            <a:endParaRPr lang="en-GB" dirty="0"/>
          </a:p>
        </p:txBody>
      </p:sp>
      <p:sp>
        <p:nvSpPr>
          <p:cNvPr id="3" name="Content Placeholder 2"/>
          <p:cNvSpPr>
            <a:spLocks noGrp="1"/>
          </p:cNvSpPr>
          <p:nvPr>
            <p:ph idx="1"/>
          </p:nvPr>
        </p:nvSpPr>
        <p:spPr/>
        <p:txBody>
          <a:bodyPr>
            <a:normAutofit fontScale="70000" lnSpcReduction="20000"/>
          </a:bodyPr>
          <a:lstStyle/>
          <a:p>
            <a:pPr marL="0" indent="0">
              <a:buNone/>
            </a:pPr>
            <a:r>
              <a:rPr lang="en-GB" dirty="0"/>
              <a:t>When no electric field is involved, </a:t>
            </a:r>
            <a:r>
              <a:rPr lang="en-GB" b="1" dirty="0">
                <a:solidFill>
                  <a:srgbClr val="FF0000"/>
                </a:solidFill>
              </a:rPr>
              <a:t>free electrons are pretty evenly distributed throughout the semiconductor block</a:t>
            </a:r>
            <a:r>
              <a:rPr lang="en-GB" b="1" dirty="0"/>
              <a:t>.</a:t>
            </a:r>
            <a:r>
              <a:rPr lang="en-GB" dirty="0"/>
              <a:t> Electrons are also being captured by dangling bonds (holes), and each capture annihilates an electron-hole pair. This is because, when an electron is captured by a hole, the hole is filled and no longer exists, and the captured electron is no longer a free electron</a:t>
            </a:r>
            <a:r>
              <a:rPr lang="en-GB" dirty="0" smtClean="0"/>
              <a:t>.</a:t>
            </a:r>
            <a:endParaRPr lang="en-GB" dirty="0"/>
          </a:p>
          <a:p>
            <a:pPr marL="0" indent="0">
              <a:buNone/>
            </a:pPr>
            <a:r>
              <a:rPr lang="en-GB" dirty="0"/>
              <a:t> Thermally generated </a:t>
            </a:r>
            <a:r>
              <a:rPr lang="en-GB" b="1" dirty="0">
                <a:solidFill>
                  <a:srgbClr val="FF0000"/>
                </a:solidFill>
              </a:rPr>
              <a:t>Electron-hole pairs</a:t>
            </a:r>
            <a:r>
              <a:rPr lang="en-GB" dirty="0">
                <a:solidFill>
                  <a:srgbClr val="FF0000"/>
                </a:solidFill>
              </a:rPr>
              <a:t> </a:t>
            </a:r>
            <a:r>
              <a:rPr lang="en-GB" dirty="0"/>
              <a:t>are constantly being created and destroyed in about equal numbers. Consequently, a kind of equilibrium is established. </a:t>
            </a:r>
            <a:r>
              <a:rPr lang="en-GB" b="1" dirty="0">
                <a:solidFill>
                  <a:srgbClr val="FF0000"/>
                </a:solidFill>
              </a:rPr>
              <a:t>Therefore under no-field conditions there is no current flow through the crystal</a:t>
            </a:r>
            <a:r>
              <a:rPr lang="en-GB" b="1" dirty="0"/>
              <a:t>.</a:t>
            </a:r>
            <a:r>
              <a:rPr lang="en-GB" dirty="0"/>
              <a:t> However if we apply a field then current will flow.</a:t>
            </a:r>
          </a:p>
          <a:p>
            <a:endParaRPr lang="en-GB" dirty="0"/>
          </a:p>
        </p:txBody>
      </p:sp>
    </p:spTree>
    <p:extLst>
      <p:ext uri="{BB962C8B-B14F-4D97-AF65-F5344CB8AC3E}">
        <p14:creationId xmlns:p14="http://schemas.microsoft.com/office/powerpoint/2010/main" val="1913642613"/>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Electron and Hole Distribution</a:t>
            </a:r>
            <a:endParaRPr lang="en-GB" dirty="0"/>
          </a:p>
        </p:txBody>
      </p:sp>
      <p:sp>
        <p:nvSpPr>
          <p:cNvPr id="3" name="Content Placeholder 2"/>
          <p:cNvSpPr>
            <a:spLocks noGrp="1"/>
          </p:cNvSpPr>
          <p:nvPr>
            <p:ph idx="1"/>
          </p:nvPr>
        </p:nvSpPr>
        <p:spPr/>
        <p:txBody>
          <a:bodyPr>
            <a:normAutofit fontScale="77500" lnSpcReduction="20000"/>
          </a:bodyPr>
          <a:lstStyle/>
          <a:p>
            <a:pPr marL="0" indent="0">
              <a:buNone/>
            </a:pPr>
            <a:r>
              <a:rPr lang="en-GB" dirty="0"/>
              <a:t>The size of this current flow, however, is comparatively small but if we add </a:t>
            </a:r>
            <a:r>
              <a:rPr lang="en-GB" b="1" dirty="0">
                <a:solidFill>
                  <a:srgbClr val="FF0000"/>
                </a:solidFill>
              </a:rPr>
              <a:t>(DOPE)</a:t>
            </a:r>
            <a:r>
              <a:rPr lang="en-GB" i="1" dirty="0"/>
              <a:t> </a:t>
            </a:r>
            <a:r>
              <a:rPr lang="en-GB" dirty="0"/>
              <a:t>the silicon with a small quantity of </a:t>
            </a:r>
            <a:r>
              <a:rPr lang="en-GB" b="1" dirty="0">
                <a:solidFill>
                  <a:srgbClr val="FF0000"/>
                </a:solidFill>
              </a:rPr>
              <a:t>DONOR</a:t>
            </a:r>
            <a:r>
              <a:rPr lang="en-GB" i="1" dirty="0"/>
              <a:t> </a:t>
            </a:r>
            <a:r>
              <a:rPr lang="en-GB" dirty="0"/>
              <a:t>atoms which have 5 valence electrons then we can introduce one free electron for each atom into the crystal structure. Such atoms are known as </a:t>
            </a:r>
            <a:r>
              <a:rPr lang="en-GB" b="1" dirty="0">
                <a:solidFill>
                  <a:srgbClr val="FF0000"/>
                </a:solidFill>
              </a:rPr>
              <a:t>PENTAVALENT</a:t>
            </a:r>
            <a:r>
              <a:rPr lang="en-GB" b="1" i="1" dirty="0">
                <a:solidFill>
                  <a:srgbClr val="FF0000"/>
                </a:solidFill>
              </a:rPr>
              <a:t> </a:t>
            </a:r>
            <a:r>
              <a:rPr lang="en-GB" b="1" dirty="0">
                <a:solidFill>
                  <a:srgbClr val="FF0000"/>
                </a:solidFill>
              </a:rPr>
              <a:t>ATOMS</a:t>
            </a:r>
            <a:r>
              <a:rPr lang="en-GB" i="1" dirty="0"/>
              <a:t>. </a:t>
            </a:r>
            <a:r>
              <a:rPr lang="en-GB" dirty="0"/>
              <a:t>This has the effect of swamping the thermally generated free electrons and we now have a situation where the current flow is due mainly to the added free electrons controlled by the field rather due to thermally excited electrons. </a:t>
            </a:r>
            <a:r>
              <a:rPr lang="en-GB" b="1" dirty="0">
                <a:solidFill>
                  <a:srgbClr val="FF0000"/>
                </a:solidFill>
              </a:rPr>
              <a:t>The donated electrons are around 1 million times more numerous than the thermally generated ones.</a:t>
            </a:r>
            <a:endParaRPr lang="en-GB" dirty="0">
              <a:solidFill>
                <a:srgbClr val="FF0000"/>
              </a:solidFill>
            </a:endParaRPr>
          </a:p>
          <a:p>
            <a:endParaRPr lang="en-GB" dirty="0"/>
          </a:p>
        </p:txBody>
      </p:sp>
    </p:spTree>
    <p:extLst>
      <p:ext uri="{BB962C8B-B14F-4D97-AF65-F5344CB8AC3E}">
        <p14:creationId xmlns:p14="http://schemas.microsoft.com/office/powerpoint/2010/main" val="3291332501"/>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Electron and Hole Distribution</a:t>
            </a:r>
            <a:endParaRPr lang="en-GB" dirty="0"/>
          </a:p>
        </p:txBody>
      </p:sp>
      <p:sp>
        <p:nvSpPr>
          <p:cNvPr id="3" name="Content Placeholder 2"/>
          <p:cNvSpPr>
            <a:spLocks noGrp="1"/>
          </p:cNvSpPr>
          <p:nvPr>
            <p:ph idx="1"/>
          </p:nvPr>
        </p:nvSpPr>
        <p:spPr>
          <a:xfrm>
            <a:off x="323528" y="1124744"/>
            <a:ext cx="8496944" cy="3917032"/>
          </a:xfrm>
        </p:spPr>
        <p:txBody>
          <a:bodyPr>
            <a:noAutofit/>
          </a:bodyPr>
          <a:lstStyle/>
          <a:p>
            <a:pPr marL="0" indent="0">
              <a:spcAft>
                <a:spcPts val="600"/>
              </a:spcAft>
              <a:buNone/>
            </a:pPr>
            <a:r>
              <a:rPr lang="en-GB" sz="1800" dirty="0"/>
              <a:t>The purpose of doping is to make the semiconductor current flow less temperature sensitive. Since we have added many electrons to the crystal we have added negative charges and so this type of silicon is known as </a:t>
            </a:r>
            <a:r>
              <a:rPr lang="en-GB" sz="1800" b="1" i="1" dirty="0">
                <a:solidFill>
                  <a:srgbClr val="FF0000"/>
                </a:solidFill>
              </a:rPr>
              <a:t>n-type silicon</a:t>
            </a:r>
            <a:r>
              <a:rPr lang="en-GB" sz="1800" i="1" dirty="0">
                <a:solidFill>
                  <a:srgbClr val="FF0000"/>
                </a:solidFill>
              </a:rPr>
              <a:t>.</a:t>
            </a:r>
            <a:endParaRPr lang="en-GB" sz="1800" dirty="0">
              <a:solidFill>
                <a:srgbClr val="FF0000"/>
              </a:solidFill>
            </a:endParaRPr>
          </a:p>
          <a:p>
            <a:pPr marL="0" indent="0">
              <a:spcAft>
                <a:spcPts val="600"/>
              </a:spcAft>
              <a:buNone/>
            </a:pPr>
            <a:r>
              <a:rPr lang="en-GB" sz="1800" dirty="0"/>
              <a:t>By similar reasoning if we add atoms which have only </a:t>
            </a:r>
            <a:r>
              <a:rPr lang="en-GB" sz="1800" b="1" dirty="0">
                <a:solidFill>
                  <a:srgbClr val="FF0000"/>
                </a:solidFill>
              </a:rPr>
              <a:t>three valence electrons</a:t>
            </a:r>
            <a:r>
              <a:rPr lang="en-GB" sz="1800" dirty="0">
                <a:solidFill>
                  <a:srgbClr val="FF0000"/>
                </a:solidFill>
              </a:rPr>
              <a:t> </a:t>
            </a:r>
            <a:r>
              <a:rPr lang="en-GB" sz="1800" b="1" dirty="0">
                <a:solidFill>
                  <a:srgbClr val="FF0000"/>
                </a:solidFill>
              </a:rPr>
              <a:t>(TRIVALENT)</a:t>
            </a:r>
            <a:r>
              <a:rPr lang="en-GB" sz="1800" i="1" dirty="0"/>
              <a:t> </a:t>
            </a:r>
            <a:r>
              <a:rPr lang="en-GB" sz="1800" dirty="0"/>
              <a:t>then we have a deficit of one electron per impurity atom. In this case the impurity is called an </a:t>
            </a:r>
            <a:r>
              <a:rPr lang="en-GB" sz="1800" b="1" dirty="0" smtClean="0">
                <a:solidFill>
                  <a:srgbClr val="FF0000"/>
                </a:solidFill>
              </a:rPr>
              <a:t>ACCEPTOR</a:t>
            </a:r>
            <a:r>
              <a:rPr lang="en-GB" sz="1800" i="1" dirty="0" smtClean="0">
                <a:solidFill>
                  <a:srgbClr val="FF0000"/>
                </a:solidFill>
              </a:rPr>
              <a:t> </a:t>
            </a:r>
            <a:r>
              <a:rPr lang="en-GB" sz="1800" dirty="0" smtClean="0"/>
              <a:t>since </a:t>
            </a:r>
            <a:r>
              <a:rPr lang="en-GB" sz="1800" dirty="0"/>
              <a:t>it leaves the structure with a deficit of one electron per atom (a </a:t>
            </a:r>
            <a:r>
              <a:rPr lang="en-GB" sz="1800" b="1" dirty="0" smtClean="0">
                <a:solidFill>
                  <a:srgbClr val="FF0000"/>
                </a:solidFill>
              </a:rPr>
              <a:t>HOLE</a:t>
            </a:r>
            <a:r>
              <a:rPr lang="en-GB" sz="1800" dirty="0"/>
              <a:t>) which may accept another electron in its near vicinity. Since holes are positive in nature then we may make </a:t>
            </a:r>
            <a:r>
              <a:rPr lang="en-GB" sz="1800" b="1" i="1" dirty="0">
                <a:solidFill>
                  <a:srgbClr val="FF0000"/>
                </a:solidFill>
              </a:rPr>
              <a:t>p-type silicon</a:t>
            </a:r>
            <a:r>
              <a:rPr lang="en-GB" sz="1800" i="1" dirty="0"/>
              <a:t>. </a:t>
            </a:r>
            <a:endParaRPr lang="en-GB" sz="1800" dirty="0"/>
          </a:p>
          <a:p>
            <a:pPr marL="0" indent="0">
              <a:spcAft>
                <a:spcPts val="600"/>
              </a:spcAft>
              <a:buNone/>
            </a:pPr>
            <a:r>
              <a:rPr lang="en-GB" sz="1800" i="1" dirty="0"/>
              <a:t> </a:t>
            </a:r>
            <a:r>
              <a:rPr lang="en-GB" sz="1800" dirty="0" smtClean="0"/>
              <a:t>The </a:t>
            </a:r>
            <a:r>
              <a:rPr lang="en-GB" sz="1800" dirty="0"/>
              <a:t>doping materials are different in each case for n and p type and they are known as </a:t>
            </a:r>
            <a:r>
              <a:rPr lang="en-GB" sz="1800" b="1" dirty="0">
                <a:solidFill>
                  <a:srgbClr val="FF0000"/>
                </a:solidFill>
              </a:rPr>
              <a:t>IMPURITIES. Two examples of such impurities are Boron and Arsenic</a:t>
            </a:r>
            <a:r>
              <a:rPr lang="en-GB" sz="1800" b="1" dirty="0"/>
              <a:t>.</a:t>
            </a:r>
            <a:endParaRPr lang="en-GB" sz="1800" dirty="0"/>
          </a:p>
          <a:p>
            <a:pPr marL="0" indent="0">
              <a:spcAft>
                <a:spcPts val="600"/>
              </a:spcAft>
              <a:buNone/>
            </a:pPr>
            <a:r>
              <a:rPr lang="en-GB" sz="1800" dirty="0"/>
              <a:t>Combinations of p and n type silicon gave rise to the spread of semiconductor technology as we know it today since they form the basic materials in most semiconductor devices.</a:t>
            </a:r>
          </a:p>
          <a:p>
            <a:endParaRPr lang="en-GB" dirty="0"/>
          </a:p>
        </p:txBody>
      </p:sp>
    </p:spTree>
    <p:extLst>
      <p:ext uri="{BB962C8B-B14F-4D97-AF65-F5344CB8AC3E}">
        <p14:creationId xmlns:p14="http://schemas.microsoft.com/office/powerpoint/2010/main" val="3117622056"/>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Semiconductors</a:t>
            </a:r>
            <a:endParaRPr lang="en-GB" dirty="0"/>
          </a:p>
        </p:txBody>
      </p:sp>
      <p:sp>
        <p:nvSpPr>
          <p:cNvPr id="3" name="Content Placeholder 2"/>
          <p:cNvSpPr>
            <a:spLocks noGrp="1"/>
          </p:cNvSpPr>
          <p:nvPr>
            <p:ph idx="1"/>
          </p:nvPr>
        </p:nvSpPr>
        <p:spPr>
          <a:xfrm>
            <a:off x="683568" y="1409780"/>
            <a:ext cx="7886700" cy="3263504"/>
          </a:xfrm>
        </p:spPr>
        <p:txBody>
          <a:bodyPr>
            <a:normAutofit/>
          </a:bodyPr>
          <a:lstStyle/>
          <a:p>
            <a:r>
              <a:rPr lang="en-GB" sz="2400" dirty="0" smtClean="0"/>
              <a:t>Silicon on its own does not readily conduct</a:t>
            </a:r>
          </a:p>
          <a:p>
            <a:pPr lvl="1"/>
            <a:r>
              <a:rPr lang="en-GB" sz="2000" dirty="0" smtClean="0"/>
              <a:t>It is doped with either Antimony or Boron to make it N-type or P-type</a:t>
            </a:r>
          </a:p>
          <a:p>
            <a:r>
              <a:rPr lang="en-GB" sz="2400" dirty="0" smtClean="0"/>
              <a:t>N-type has additional electrons available to conduct</a:t>
            </a:r>
          </a:p>
          <a:p>
            <a:r>
              <a:rPr lang="en-GB" sz="2400" dirty="0" smtClean="0"/>
              <a:t>P-type has an absence of an electron between the atoms</a:t>
            </a:r>
            <a:endParaRPr lang="en-GB" sz="2400" dirty="0"/>
          </a:p>
        </p:txBody>
      </p:sp>
      <p:grpSp>
        <p:nvGrpSpPr>
          <p:cNvPr id="125" name="Group 124"/>
          <p:cNvGrpSpPr/>
          <p:nvPr/>
        </p:nvGrpSpPr>
        <p:grpSpPr>
          <a:xfrm>
            <a:off x="5160028" y="3747817"/>
            <a:ext cx="2973792" cy="1819275"/>
            <a:chOff x="6984207" y="3459163"/>
            <a:chExt cx="3965056" cy="2425700"/>
          </a:xfrm>
        </p:grpSpPr>
        <p:grpSp>
          <p:nvGrpSpPr>
            <p:cNvPr id="63" name="Group 62"/>
            <p:cNvGrpSpPr>
              <a:grpSpLocks/>
            </p:cNvGrpSpPr>
            <p:nvPr/>
          </p:nvGrpSpPr>
          <p:grpSpPr bwMode="auto">
            <a:xfrm>
              <a:off x="7279482" y="3459163"/>
              <a:ext cx="2439987" cy="2425700"/>
              <a:chOff x="4874029" y="3442299"/>
              <a:chExt cx="2438993" cy="2425533"/>
            </a:xfrm>
          </p:grpSpPr>
          <p:grpSp>
            <p:nvGrpSpPr>
              <p:cNvPr id="64" name="Group 133"/>
              <p:cNvGrpSpPr>
                <a:grpSpLocks/>
              </p:cNvGrpSpPr>
              <p:nvPr/>
            </p:nvGrpSpPr>
            <p:grpSpPr bwMode="auto">
              <a:xfrm>
                <a:off x="4874029" y="3493096"/>
                <a:ext cx="2438993" cy="2374736"/>
                <a:chOff x="4874029" y="3493096"/>
                <a:chExt cx="2438993" cy="2374736"/>
              </a:xfrm>
            </p:grpSpPr>
            <p:grpSp>
              <p:nvGrpSpPr>
                <p:cNvPr id="69" name="Group 138"/>
                <p:cNvGrpSpPr>
                  <a:grpSpLocks/>
                </p:cNvGrpSpPr>
                <p:nvPr/>
              </p:nvGrpSpPr>
              <p:grpSpPr bwMode="auto">
                <a:xfrm>
                  <a:off x="5673803" y="4228058"/>
                  <a:ext cx="847380" cy="847666"/>
                  <a:chOff x="4656197" y="4094712"/>
                  <a:chExt cx="847380" cy="847666"/>
                </a:xfrm>
              </p:grpSpPr>
              <p:grpSp>
                <p:nvGrpSpPr>
                  <p:cNvPr id="115" name="Group 184"/>
                  <p:cNvGrpSpPr>
                    <a:grpSpLocks/>
                  </p:cNvGrpSpPr>
                  <p:nvPr/>
                </p:nvGrpSpPr>
                <p:grpSpPr bwMode="auto">
                  <a:xfrm>
                    <a:off x="4852967" y="4291548"/>
                    <a:ext cx="453840" cy="453993"/>
                    <a:chOff x="4946033" y="4198483"/>
                    <a:chExt cx="453840" cy="453993"/>
                  </a:xfrm>
                </p:grpSpPr>
                <p:sp>
                  <p:nvSpPr>
                    <p:cNvPr id="117" name="Oval 116"/>
                    <p:cNvSpPr/>
                    <p:nvPr/>
                  </p:nvSpPr>
                  <p:spPr>
                    <a:xfrm>
                      <a:off x="4946033" y="4198483"/>
                      <a:ext cx="453840" cy="453993"/>
                    </a:xfrm>
                    <a:prstGeom prst="ellipse">
                      <a:avLst/>
                    </a:prstGeom>
                    <a:solidFill>
                      <a:schemeClr val="accent4">
                        <a:lumMod val="60000"/>
                        <a:lumOff val="40000"/>
                      </a:schemeClr>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dirty="0"/>
                    </a:p>
                  </p:txBody>
                </p:sp>
                <p:sp>
                  <p:nvSpPr>
                    <p:cNvPr id="118" name="TextBox 187"/>
                    <p:cNvSpPr txBox="1">
                      <a:spLocks noChangeArrowheads="1"/>
                    </p:cNvSpPr>
                    <p:nvPr/>
                  </p:nvSpPr>
                  <p:spPr bwMode="auto">
                    <a:xfrm>
                      <a:off x="4998713" y="4287126"/>
                      <a:ext cx="348671" cy="307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600">
                          <a:solidFill>
                            <a:schemeClr val="tx1"/>
                          </a:solidFill>
                          <a:latin typeface="Arial" panose="020B0604020202020204" pitchFamily="34" charset="0"/>
                          <a:cs typeface="Arial" panose="020B0604020202020204" pitchFamily="34" charset="0"/>
                        </a:defRPr>
                      </a:lvl1pPr>
                      <a:lvl2pPr marL="742950" indent="-285750">
                        <a:defRPr sz="1600">
                          <a:solidFill>
                            <a:schemeClr val="tx1"/>
                          </a:solidFill>
                          <a:latin typeface="Arial" panose="020B0604020202020204" pitchFamily="34" charset="0"/>
                          <a:cs typeface="Arial" panose="020B0604020202020204" pitchFamily="34" charset="0"/>
                        </a:defRPr>
                      </a:lvl2pPr>
                      <a:lvl3pPr marL="1143000" indent="-228600">
                        <a:defRPr sz="1600">
                          <a:solidFill>
                            <a:schemeClr val="tx1"/>
                          </a:solidFill>
                          <a:latin typeface="Arial" panose="020B0604020202020204" pitchFamily="34" charset="0"/>
                          <a:cs typeface="Arial" panose="020B0604020202020204" pitchFamily="34" charset="0"/>
                        </a:defRPr>
                      </a:lvl3pPr>
                      <a:lvl4pPr marL="1600200" indent="-228600">
                        <a:defRPr sz="1600">
                          <a:solidFill>
                            <a:schemeClr val="tx1"/>
                          </a:solidFill>
                          <a:latin typeface="Arial" panose="020B0604020202020204" pitchFamily="34" charset="0"/>
                          <a:cs typeface="Arial" panose="020B0604020202020204" pitchFamily="34" charset="0"/>
                        </a:defRPr>
                      </a:lvl4pPr>
                      <a:lvl5pPr marL="2057400" indent="-228600">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9pPr>
                    </a:lstStyle>
                    <a:p>
                      <a:pPr algn="ctr"/>
                      <a:r>
                        <a:rPr lang="en-GB" altLang="en-US" sz="900"/>
                        <a:t>B</a:t>
                      </a:r>
                    </a:p>
                  </p:txBody>
                </p:sp>
              </p:grpSp>
              <p:sp>
                <p:nvSpPr>
                  <p:cNvPr id="116" name="Oval 115"/>
                  <p:cNvSpPr/>
                  <p:nvPr/>
                </p:nvSpPr>
                <p:spPr>
                  <a:xfrm>
                    <a:off x="4656197" y="4094712"/>
                    <a:ext cx="847380" cy="847666"/>
                  </a:xfrm>
                  <a:prstGeom prst="ellipse">
                    <a:avLst/>
                  </a:prstGeom>
                  <a:noFill/>
                  <a:ln w="12700">
                    <a:solidFill>
                      <a:schemeClr val="tx1"/>
                    </a:solidFill>
                    <a:prstDash val="sysDot"/>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a:p>
                </p:txBody>
              </p:sp>
            </p:grpSp>
            <p:grpSp>
              <p:nvGrpSpPr>
                <p:cNvPr id="70" name="Group 139"/>
                <p:cNvGrpSpPr>
                  <a:grpSpLocks/>
                </p:cNvGrpSpPr>
                <p:nvPr/>
              </p:nvGrpSpPr>
              <p:grpSpPr bwMode="auto">
                <a:xfrm>
                  <a:off x="5673803" y="3493096"/>
                  <a:ext cx="847380" cy="847666"/>
                  <a:chOff x="6899790" y="4001979"/>
                  <a:chExt cx="847380" cy="847666"/>
                </a:xfrm>
              </p:grpSpPr>
              <p:grpSp>
                <p:nvGrpSpPr>
                  <p:cNvPr id="111" name="Group 180"/>
                  <p:cNvGrpSpPr>
                    <a:grpSpLocks/>
                  </p:cNvGrpSpPr>
                  <p:nvPr/>
                </p:nvGrpSpPr>
                <p:grpSpPr bwMode="auto">
                  <a:xfrm>
                    <a:off x="7096560" y="4198815"/>
                    <a:ext cx="453840" cy="453993"/>
                    <a:chOff x="4946033" y="4198815"/>
                    <a:chExt cx="453840" cy="453993"/>
                  </a:xfrm>
                </p:grpSpPr>
                <p:sp>
                  <p:nvSpPr>
                    <p:cNvPr id="113" name="Oval 112"/>
                    <p:cNvSpPr/>
                    <p:nvPr/>
                  </p:nvSpPr>
                  <p:spPr>
                    <a:xfrm>
                      <a:off x="4946033" y="4198815"/>
                      <a:ext cx="453840" cy="453993"/>
                    </a:xfrm>
                    <a:prstGeom prst="ellipse">
                      <a:avLst/>
                    </a:prstGeom>
                    <a:solidFill>
                      <a:schemeClr val="bg1">
                        <a:lumMod val="65000"/>
                      </a:schemeClr>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dirty="0"/>
                    </a:p>
                  </p:txBody>
                </p:sp>
                <p:sp>
                  <p:nvSpPr>
                    <p:cNvPr id="114" name="TextBox 183"/>
                    <p:cNvSpPr txBox="1">
                      <a:spLocks noChangeArrowheads="1"/>
                    </p:cNvSpPr>
                    <p:nvPr/>
                  </p:nvSpPr>
                  <p:spPr bwMode="auto">
                    <a:xfrm>
                      <a:off x="4981621" y="4287126"/>
                      <a:ext cx="382854" cy="307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600">
                          <a:solidFill>
                            <a:schemeClr val="tx1"/>
                          </a:solidFill>
                          <a:latin typeface="Arial" panose="020B0604020202020204" pitchFamily="34" charset="0"/>
                          <a:cs typeface="Arial" panose="020B0604020202020204" pitchFamily="34" charset="0"/>
                        </a:defRPr>
                      </a:lvl1pPr>
                      <a:lvl2pPr marL="742950" indent="-285750">
                        <a:defRPr sz="1600">
                          <a:solidFill>
                            <a:schemeClr val="tx1"/>
                          </a:solidFill>
                          <a:latin typeface="Arial" panose="020B0604020202020204" pitchFamily="34" charset="0"/>
                          <a:cs typeface="Arial" panose="020B0604020202020204" pitchFamily="34" charset="0"/>
                        </a:defRPr>
                      </a:lvl2pPr>
                      <a:lvl3pPr marL="1143000" indent="-228600">
                        <a:defRPr sz="1600">
                          <a:solidFill>
                            <a:schemeClr val="tx1"/>
                          </a:solidFill>
                          <a:latin typeface="Arial" panose="020B0604020202020204" pitchFamily="34" charset="0"/>
                          <a:cs typeface="Arial" panose="020B0604020202020204" pitchFamily="34" charset="0"/>
                        </a:defRPr>
                      </a:lvl3pPr>
                      <a:lvl4pPr marL="1600200" indent="-228600">
                        <a:defRPr sz="1600">
                          <a:solidFill>
                            <a:schemeClr val="tx1"/>
                          </a:solidFill>
                          <a:latin typeface="Arial" panose="020B0604020202020204" pitchFamily="34" charset="0"/>
                          <a:cs typeface="Arial" panose="020B0604020202020204" pitchFamily="34" charset="0"/>
                        </a:defRPr>
                      </a:lvl4pPr>
                      <a:lvl5pPr marL="2057400" indent="-228600">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9pPr>
                    </a:lstStyle>
                    <a:p>
                      <a:pPr algn="ctr"/>
                      <a:r>
                        <a:rPr lang="en-GB" altLang="en-US" sz="900"/>
                        <a:t>Si</a:t>
                      </a:r>
                    </a:p>
                  </p:txBody>
                </p:sp>
              </p:grpSp>
              <p:sp>
                <p:nvSpPr>
                  <p:cNvPr id="112" name="Oval 111"/>
                  <p:cNvSpPr/>
                  <p:nvPr/>
                </p:nvSpPr>
                <p:spPr>
                  <a:xfrm>
                    <a:off x="6899790" y="4001979"/>
                    <a:ext cx="847380" cy="847666"/>
                  </a:xfrm>
                  <a:prstGeom prst="ellipse">
                    <a:avLst/>
                  </a:prstGeom>
                  <a:noFill/>
                  <a:ln w="12700">
                    <a:solidFill>
                      <a:schemeClr val="tx1"/>
                    </a:solidFill>
                    <a:prstDash val="sysDot"/>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a:p>
                </p:txBody>
              </p:sp>
            </p:grpSp>
            <p:grpSp>
              <p:nvGrpSpPr>
                <p:cNvPr id="71" name="Group 140"/>
                <p:cNvGrpSpPr>
                  <a:grpSpLocks/>
                </p:cNvGrpSpPr>
                <p:nvPr/>
              </p:nvGrpSpPr>
              <p:grpSpPr bwMode="auto">
                <a:xfrm>
                  <a:off x="6410103" y="4228058"/>
                  <a:ext cx="847380" cy="847666"/>
                  <a:chOff x="6899461" y="4001647"/>
                  <a:chExt cx="847380" cy="847666"/>
                </a:xfrm>
              </p:grpSpPr>
              <p:grpSp>
                <p:nvGrpSpPr>
                  <p:cNvPr id="107" name="Group 176"/>
                  <p:cNvGrpSpPr>
                    <a:grpSpLocks/>
                  </p:cNvGrpSpPr>
                  <p:nvPr/>
                </p:nvGrpSpPr>
                <p:grpSpPr bwMode="auto">
                  <a:xfrm>
                    <a:off x="7096231" y="4198483"/>
                    <a:ext cx="447493" cy="453993"/>
                    <a:chOff x="4945704" y="4198483"/>
                    <a:chExt cx="447493" cy="453993"/>
                  </a:xfrm>
                </p:grpSpPr>
                <p:sp>
                  <p:nvSpPr>
                    <p:cNvPr id="109" name="Oval 108"/>
                    <p:cNvSpPr/>
                    <p:nvPr/>
                  </p:nvSpPr>
                  <p:spPr>
                    <a:xfrm>
                      <a:off x="4945704" y="4198483"/>
                      <a:ext cx="447493" cy="453993"/>
                    </a:xfrm>
                    <a:prstGeom prst="ellipse">
                      <a:avLst/>
                    </a:prstGeom>
                    <a:solidFill>
                      <a:schemeClr val="bg1">
                        <a:lumMod val="65000"/>
                      </a:schemeClr>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dirty="0"/>
                    </a:p>
                  </p:txBody>
                </p:sp>
                <p:sp>
                  <p:nvSpPr>
                    <p:cNvPr id="110" name="TextBox 179"/>
                    <p:cNvSpPr txBox="1">
                      <a:spLocks noChangeArrowheads="1"/>
                    </p:cNvSpPr>
                    <p:nvPr/>
                  </p:nvSpPr>
                  <p:spPr bwMode="auto">
                    <a:xfrm>
                      <a:off x="4981620" y="4287126"/>
                      <a:ext cx="382854" cy="307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600">
                          <a:solidFill>
                            <a:schemeClr val="tx1"/>
                          </a:solidFill>
                          <a:latin typeface="Arial" panose="020B0604020202020204" pitchFamily="34" charset="0"/>
                          <a:cs typeface="Arial" panose="020B0604020202020204" pitchFamily="34" charset="0"/>
                        </a:defRPr>
                      </a:lvl1pPr>
                      <a:lvl2pPr marL="742950" indent="-285750">
                        <a:defRPr sz="1600">
                          <a:solidFill>
                            <a:schemeClr val="tx1"/>
                          </a:solidFill>
                          <a:latin typeface="Arial" panose="020B0604020202020204" pitchFamily="34" charset="0"/>
                          <a:cs typeface="Arial" panose="020B0604020202020204" pitchFamily="34" charset="0"/>
                        </a:defRPr>
                      </a:lvl2pPr>
                      <a:lvl3pPr marL="1143000" indent="-228600">
                        <a:defRPr sz="1600">
                          <a:solidFill>
                            <a:schemeClr val="tx1"/>
                          </a:solidFill>
                          <a:latin typeface="Arial" panose="020B0604020202020204" pitchFamily="34" charset="0"/>
                          <a:cs typeface="Arial" panose="020B0604020202020204" pitchFamily="34" charset="0"/>
                        </a:defRPr>
                      </a:lvl3pPr>
                      <a:lvl4pPr marL="1600200" indent="-228600">
                        <a:defRPr sz="1600">
                          <a:solidFill>
                            <a:schemeClr val="tx1"/>
                          </a:solidFill>
                          <a:latin typeface="Arial" panose="020B0604020202020204" pitchFamily="34" charset="0"/>
                          <a:cs typeface="Arial" panose="020B0604020202020204" pitchFamily="34" charset="0"/>
                        </a:defRPr>
                      </a:lvl4pPr>
                      <a:lvl5pPr marL="2057400" indent="-228600">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9pPr>
                    </a:lstStyle>
                    <a:p>
                      <a:pPr algn="ctr"/>
                      <a:r>
                        <a:rPr lang="en-GB" altLang="en-US" sz="900"/>
                        <a:t>Si</a:t>
                      </a:r>
                    </a:p>
                  </p:txBody>
                </p:sp>
              </p:grpSp>
              <p:sp>
                <p:nvSpPr>
                  <p:cNvPr id="108" name="Oval 107"/>
                  <p:cNvSpPr/>
                  <p:nvPr/>
                </p:nvSpPr>
                <p:spPr>
                  <a:xfrm>
                    <a:off x="6899461" y="4001647"/>
                    <a:ext cx="847380" cy="847666"/>
                  </a:xfrm>
                  <a:prstGeom prst="ellipse">
                    <a:avLst/>
                  </a:prstGeom>
                  <a:noFill/>
                  <a:ln w="12700">
                    <a:solidFill>
                      <a:schemeClr val="tx1"/>
                    </a:solidFill>
                    <a:prstDash val="sysDot"/>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a:p>
                </p:txBody>
              </p:sp>
            </p:grpSp>
            <p:grpSp>
              <p:nvGrpSpPr>
                <p:cNvPr id="72" name="Group 141"/>
                <p:cNvGrpSpPr>
                  <a:grpSpLocks/>
                </p:cNvGrpSpPr>
                <p:nvPr/>
              </p:nvGrpSpPr>
              <p:grpSpPr bwMode="auto">
                <a:xfrm>
                  <a:off x="4926395" y="4228058"/>
                  <a:ext cx="847380" cy="847666"/>
                  <a:chOff x="6900322" y="4001647"/>
                  <a:chExt cx="847380" cy="847666"/>
                </a:xfrm>
              </p:grpSpPr>
              <p:grpSp>
                <p:nvGrpSpPr>
                  <p:cNvPr id="103" name="Group 172"/>
                  <p:cNvGrpSpPr>
                    <a:grpSpLocks/>
                  </p:cNvGrpSpPr>
                  <p:nvPr/>
                </p:nvGrpSpPr>
                <p:grpSpPr bwMode="auto">
                  <a:xfrm>
                    <a:off x="7103439" y="4198483"/>
                    <a:ext cx="447493" cy="453993"/>
                    <a:chOff x="4952912" y="4198483"/>
                    <a:chExt cx="447493" cy="453993"/>
                  </a:xfrm>
                </p:grpSpPr>
                <p:sp>
                  <p:nvSpPr>
                    <p:cNvPr id="105" name="Oval 104"/>
                    <p:cNvSpPr/>
                    <p:nvPr/>
                  </p:nvSpPr>
                  <p:spPr>
                    <a:xfrm>
                      <a:off x="4952912" y="4198483"/>
                      <a:ext cx="447493" cy="453993"/>
                    </a:xfrm>
                    <a:prstGeom prst="ellipse">
                      <a:avLst/>
                    </a:prstGeom>
                    <a:solidFill>
                      <a:schemeClr val="bg1">
                        <a:lumMod val="65000"/>
                      </a:schemeClr>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dirty="0"/>
                    </a:p>
                  </p:txBody>
                </p:sp>
                <p:sp>
                  <p:nvSpPr>
                    <p:cNvPr id="106" name="TextBox 175"/>
                    <p:cNvSpPr txBox="1">
                      <a:spLocks noChangeArrowheads="1"/>
                    </p:cNvSpPr>
                    <p:nvPr/>
                  </p:nvSpPr>
                  <p:spPr bwMode="auto">
                    <a:xfrm>
                      <a:off x="4981620" y="4287126"/>
                      <a:ext cx="382854" cy="307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600">
                          <a:solidFill>
                            <a:schemeClr val="tx1"/>
                          </a:solidFill>
                          <a:latin typeface="Arial" panose="020B0604020202020204" pitchFamily="34" charset="0"/>
                          <a:cs typeface="Arial" panose="020B0604020202020204" pitchFamily="34" charset="0"/>
                        </a:defRPr>
                      </a:lvl1pPr>
                      <a:lvl2pPr marL="742950" indent="-285750">
                        <a:defRPr sz="1600">
                          <a:solidFill>
                            <a:schemeClr val="tx1"/>
                          </a:solidFill>
                          <a:latin typeface="Arial" panose="020B0604020202020204" pitchFamily="34" charset="0"/>
                          <a:cs typeface="Arial" panose="020B0604020202020204" pitchFamily="34" charset="0"/>
                        </a:defRPr>
                      </a:lvl2pPr>
                      <a:lvl3pPr marL="1143000" indent="-228600">
                        <a:defRPr sz="1600">
                          <a:solidFill>
                            <a:schemeClr val="tx1"/>
                          </a:solidFill>
                          <a:latin typeface="Arial" panose="020B0604020202020204" pitchFamily="34" charset="0"/>
                          <a:cs typeface="Arial" panose="020B0604020202020204" pitchFamily="34" charset="0"/>
                        </a:defRPr>
                      </a:lvl3pPr>
                      <a:lvl4pPr marL="1600200" indent="-228600">
                        <a:defRPr sz="1600">
                          <a:solidFill>
                            <a:schemeClr val="tx1"/>
                          </a:solidFill>
                          <a:latin typeface="Arial" panose="020B0604020202020204" pitchFamily="34" charset="0"/>
                          <a:cs typeface="Arial" panose="020B0604020202020204" pitchFamily="34" charset="0"/>
                        </a:defRPr>
                      </a:lvl4pPr>
                      <a:lvl5pPr marL="2057400" indent="-228600">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9pPr>
                    </a:lstStyle>
                    <a:p>
                      <a:pPr algn="ctr"/>
                      <a:r>
                        <a:rPr lang="en-GB" altLang="en-US" sz="900"/>
                        <a:t>Si</a:t>
                      </a:r>
                    </a:p>
                  </p:txBody>
                </p:sp>
              </p:grpSp>
              <p:sp>
                <p:nvSpPr>
                  <p:cNvPr id="104" name="Oval 103"/>
                  <p:cNvSpPr/>
                  <p:nvPr/>
                </p:nvSpPr>
                <p:spPr>
                  <a:xfrm>
                    <a:off x="6900322" y="4001647"/>
                    <a:ext cx="847380" cy="847666"/>
                  </a:xfrm>
                  <a:prstGeom prst="ellipse">
                    <a:avLst/>
                  </a:prstGeom>
                  <a:noFill/>
                  <a:ln w="12700">
                    <a:solidFill>
                      <a:schemeClr val="tx1"/>
                    </a:solidFill>
                    <a:prstDash val="sysDot"/>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a:p>
                </p:txBody>
              </p:sp>
            </p:grpSp>
            <p:grpSp>
              <p:nvGrpSpPr>
                <p:cNvPr id="73" name="Group 142"/>
                <p:cNvGrpSpPr>
                  <a:grpSpLocks/>
                </p:cNvGrpSpPr>
                <p:nvPr/>
              </p:nvGrpSpPr>
              <p:grpSpPr bwMode="auto">
                <a:xfrm>
                  <a:off x="5835309" y="4232030"/>
                  <a:ext cx="520316" cy="104720"/>
                  <a:chOff x="5832928" y="4232030"/>
                  <a:chExt cx="520316" cy="104720"/>
                </a:xfrm>
              </p:grpSpPr>
              <p:sp>
                <p:nvSpPr>
                  <p:cNvPr id="101" name="Oval 100"/>
                  <p:cNvSpPr/>
                  <p:nvPr/>
                </p:nvSpPr>
                <p:spPr>
                  <a:xfrm>
                    <a:off x="6249036" y="4232820"/>
                    <a:ext cx="104732" cy="111118"/>
                  </a:xfrm>
                  <a:prstGeom prst="ellipse">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a:p>
                </p:txBody>
              </p:sp>
              <p:sp>
                <p:nvSpPr>
                  <p:cNvPr id="102" name="Oval 101"/>
                  <p:cNvSpPr/>
                  <p:nvPr/>
                </p:nvSpPr>
                <p:spPr>
                  <a:xfrm>
                    <a:off x="5833281" y="4232820"/>
                    <a:ext cx="104732" cy="11111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a:p>
                </p:txBody>
              </p:sp>
            </p:grpSp>
            <p:grpSp>
              <p:nvGrpSpPr>
                <p:cNvPr id="74" name="Group 143"/>
                <p:cNvGrpSpPr>
                  <a:grpSpLocks/>
                </p:cNvGrpSpPr>
                <p:nvPr/>
              </p:nvGrpSpPr>
              <p:grpSpPr bwMode="auto">
                <a:xfrm rot="5400000">
                  <a:off x="5465128" y="4608688"/>
                  <a:ext cx="520316" cy="104720"/>
                  <a:chOff x="5832928" y="4232030"/>
                  <a:chExt cx="520316" cy="104720"/>
                </a:xfrm>
              </p:grpSpPr>
              <p:sp>
                <p:nvSpPr>
                  <p:cNvPr id="99" name="Oval 98"/>
                  <p:cNvSpPr/>
                  <p:nvPr/>
                </p:nvSpPr>
                <p:spPr>
                  <a:xfrm>
                    <a:off x="6249018" y="4232728"/>
                    <a:ext cx="104768" cy="1047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a:p>
                </p:txBody>
              </p:sp>
              <p:sp>
                <p:nvSpPr>
                  <p:cNvPr id="100" name="Oval 99"/>
                  <p:cNvSpPr/>
                  <p:nvPr/>
                </p:nvSpPr>
                <p:spPr>
                  <a:xfrm>
                    <a:off x="5833121" y="4232728"/>
                    <a:ext cx="104768" cy="1047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a:p>
                </p:txBody>
              </p:sp>
            </p:grpSp>
            <p:grpSp>
              <p:nvGrpSpPr>
                <p:cNvPr id="75" name="Group 144"/>
                <p:cNvGrpSpPr>
                  <a:grpSpLocks/>
                </p:cNvGrpSpPr>
                <p:nvPr/>
              </p:nvGrpSpPr>
              <p:grpSpPr bwMode="auto">
                <a:xfrm rot="5400000">
                  <a:off x="6206458" y="4609454"/>
                  <a:ext cx="520316" cy="104720"/>
                  <a:chOff x="5832928" y="4232030"/>
                  <a:chExt cx="520316" cy="104720"/>
                </a:xfrm>
              </p:grpSpPr>
              <p:sp>
                <p:nvSpPr>
                  <p:cNvPr id="97" name="Oval 96"/>
                  <p:cNvSpPr/>
                  <p:nvPr/>
                </p:nvSpPr>
                <p:spPr>
                  <a:xfrm>
                    <a:off x="6248252" y="4231411"/>
                    <a:ext cx="104768" cy="1047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a:p>
                </p:txBody>
              </p:sp>
              <p:sp>
                <p:nvSpPr>
                  <p:cNvPr id="98" name="Oval 97"/>
                  <p:cNvSpPr/>
                  <p:nvPr/>
                </p:nvSpPr>
                <p:spPr>
                  <a:xfrm>
                    <a:off x="5832356" y="4231411"/>
                    <a:ext cx="104768" cy="1047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a:p>
                </p:txBody>
              </p:sp>
            </p:grpSp>
            <p:grpSp>
              <p:nvGrpSpPr>
                <p:cNvPr id="76" name="Group 145"/>
                <p:cNvGrpSpPr>
                  <a:grpSpLocks/>
                </p:cNvGrpSpPr>
                <p:nvPr/>
              </p:nvGrpSpPr>
              <p:grpSpPr bwMode="auto">
                <a:xfrm>
                  <a:off x="5624757" y="4967782"/>
                  <a:ext cx="948960" cy="900050"/>
                  <a:chOff x="5624757" y="4967782"/>
                  <a:chExt cx="948960" cy="900050"/>
                </a:xfrm>
              </p:grpSpPr>
              <p:grpSp>
                <p:nvGrpSpPr>
                  <p:cNvPr id="85" name="Group 154"/>
                  <p:cNvGrpSpPr>
                    <a:grpSpLocks/>
                  </p:cNvGrpSpPr>
                  <p:nvPr/>
                </p:nvGrpSpPr>
                <p:grpSpPr bwMode="auto">
                  <a:xfrm>
                    <a:off x="5673803" y="4967782"/>
                    <a:ext cx="847379" cy="847667"/>
                    <a:chOff x="6899790" y="4001705"/>
                    <a:chExt cx="847379" cy="847667"/>
                  </a:xfrm>
                </p:grpSpPr>
                <p:grpSp>
                  <p:nvGrpSpPr>
                    <p:cNvPr id="93" name="Group 162"/>
                    <p:cNvGrpSpPr>
                      <a:grpSpLocks/>
                    </p:cNvGrpSpPr>
                    <p:nvPr/>
                  </p:nvGrpSpPr>
                  <p:grpSpPr bwMode="auto">
                    <a:xfrm>
                      <a:off x="7096560" y="4198542"/>
                      <a:ext cx="453839" cy="453994"/>
                      <a:chOff x="4946033" y="4198542"/>
                      <a:chExt cx="453839" cy="453994"/>
                    </a:xfrm>
                  </p:grpSpPr>
                  <p:sp>
                    <p:nvSpPr>
                      <p:cNvPr id="95" name="Oval 94"/>
                      <p:cNvSpPr/>
                      <p:nvPr/>
                    </p:nvSpPr>
                    <p:spPr>
                      <a:xfrm>
                        <a:off x="4946033" y="4198542"/>
                        <a:ext cx="453839" cy="453994"/>
                      </a:xfrm>
                      <a:prstGeom prst="ellipse">
                        <a:avLst/>
                      </a:prstGeom>
                      <a:solidFill>
                        <a:schemeClr val="bg1">
                          <a:lumMod val="65000"/>
                        </a:schemeClr>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dirty="0"/>
                      </a:p>
                    </p:txBody>
                  </p:sp>
                  <p:sp>
                    <p:nvSpPr>
                      <p:cNvPr id="96" name="TextBox 165"/>
                      <p:cNvSpPr txBox="1">
                        <a:spLocks noChangeArrowheads="1"/>
                      </p:cNvSpPr>
                      <p:nvPr/>
                    </p:nvSpPr>
                    <p:spPr bwMode="auto">
                      <a:xfrm>
                        <a:off x="4981621" y="4287127"/>
                        <a:ext cx="382855" cy="307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600">
                            <a:solidFill>
                              <a:schemeClr val="tx1"/>
                            </a:solidFill>
                            <a:latin typeface="Arial" panose="020B0604020202020204" pitchFamily="34" charset="0"/>
                            <a:cs typeface="Arial" panose="020B0604020202020204" pitchFamily="34" charset="0"/>
                          </a:defRPr>
                        </a:lvl1pPr>
                        <a:lvl2pPr marL="742950" indent="-285750">
                          <a:defRPr sz="1600">
                            <a:solidFill>
                              <a:schemeClr val="tx1"/>
                            </a:solidFill>
                            <a:latin typeface="Arial" panose="020B0604020202020204" pitchFamily="34" charset="0"/>
                            <a:cs typeface="Arial" panose="020B0604020202020204" pitchFamily="34" charset="0"/>
                          </a:defRPr>
                        </a:lvl2pPr>
                        <a:lvl3pPr marL="1143000" indent="-228600">
                          <a:defRPr sz="1600">
                            <a:solidFill>
                              <a:schemeClr val="tx1"/>
                            </a:solidFill>
                            <a:latin typeface="Arial" panose="020B0604020202020204" pitchFamily="34" charset="0"/>
                            <a:cs typeface="Arial" panose="020B0604020202020204" pitchFamily="34" charset="0"/>
                          </a:defRPr>
                        </a:lvl3pPr>
                        <a:lvl4pPr marL="1600200" indent="-228600">
                          <a:defRPr sz="1600">
                            <a:solidFill>
                              <a:schemeClr val="tx1"/>
                            </a:solidFill>
                            <a:latin typeface="Arial" panose="020B0604020202020204" pitchFamily="34" charset="0"/>
                            <a:cs typeface="Arial" panose="020B0604020202020204" pitchFamily="34" charset="0"/>
                          </a:defRPr>
                        </a:lvl4pPr>
                        <a:lvl5pPr marL="2057400" indent="-228600">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9pPr>
                      </a:lstStyle>
                      <a:p>
                        <a:pPr algn="ctr"/>
                        <a:r>
                          <a:rPr lang="en-GB" altLang="en-US" sz="900"/>
                          <a:t>Si</a:t>
                        </a:r>
                      </a:p>
                    </p:txBody>
                  </p:sp>
                </p:grpSp>
                <p:sp>
                  <p:nvSpPr>
                    <p:cNvPr id="94" name="Oval 93"/>
                    <p:cNvSpPr/>
                    <p:nvPr/>
                  </p:nvSpPr>
                  <p:spPr>
                    <a:xfrm>
                      <a:off x="6899790" y="4001705"/>
                      <a:ext cx="847379" cy="847667"/>
                    </a:xfrm>
                    <a:prstGeom prst="ellipse">
                      <a:avLst/>
                    </a:prstGeom>
                    <a:noFill/>
                    <a:ln w="12700">
                      <a:solidFill>
                        <a:schemeClr val="tx1"/>
                      </a:solidFill>
                      <a:prstDash val="sysDot"/>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a:p>
                  </p:txBody>
                </p:sp>
              </p:grpSp>
              <p:grpSp>
                <p:nvGrpSpPr>
                  <p:cNvPr id="86" name="Group 155"/>
                  <p:cNvGrpSpPr>
                    <a:grpSpLocks/>
                  </p:cNvGrpSpPr>
                  <p:nvPr/>
                </p:nvGrpSpPr>
                <p:grpSpPr bwMode="auto">
                  <a:xfrm>
                    <a:off x="5837430" y="4967934"/>
                    <a:ext cx="520316" cy="104720"/>
                    <a:chOff x="5832928" y="4232030"/>
                    <a:chExt cx="520316" cy="104720"/>
                  </a:xfrm>
                </p:grpSpPr>
                <p:sp>
                  <p:nvSpPr>
                    <p:cNvPr id="91" name="Oval 90"/>
                    <p:cNvSpPr/>
                    <p:nvPr/>
                  </p:nvSpPr>
                  <p:spPr>
                    <a:xfrm>
                      <a:off x="6248502" y="4231878"/>
                      <a:ext cx="104732" cy="10476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a:p>
                  </p:txBody>
                </p:sp>
                <p:sp>
                  <p:nvSpPr>
                    <p:cNvPr id="92" name="Oval 91"/>
                    <p:cNvSpPr/>
                    <p:nvPr/>
                  </p:nvSpPr>
                  <p:spPr>
                    <a:xfrm>
                      <a:off x="5832746" y="4231878"/>
                      <a:ext cx="104732" cy="10476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a:p>
                  </p:txBody>
                </p:sp>
              </p:grpSp>
              <p:grpSp>
                <p:nvGrpSpPr>
                  <p:cNvPr id="87" name="Group 156"/>
                  <p:cNvGrpSpPr>
                    <a:grpSpLocks/>
                  </p:cNvGrpSpPr>
                  <p:nvPr/>
                </p:nvGrpSpPr>
                <p:grpSpPr bwMode="auto">
                  <a:xfrm>
                    <a:off x="5624757" y="5356253"/>
                    <a:ext cx="948960" cy="104720"/>
                    <a:chOff x="5832928" y="4232030"/>
                    <a:chExt cx="948960" cy="104720"/>
                  </a:xfrm>
                </p:grpSpPr>
                <p:sp>
                  <p:nvSpPr>
                    <p:cNvPr id="89" name="Oval 88"/>
                    <p:cNvSpPr/>
                    <p:nvPr/>
                  </p:nvSpPr>
                  <p:spPr>
                    <a:xfrm>
                      <a:off x="6676987" y="4232469"/>
                      <a:ext cx="104732" cy="10476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a:p>
                  </p:txBody>
                </p:sp>
                <p:sp>
                  <p:nvSpPr>
                    <p:cNvPr id="90" name="Oval 89"/>
                    <p:cNvSpPr/>
                    <p:nvPr/>
                  </p:nvSpPr>
                  <p:spPr>
                    <a:xfrm>
                      <a:off x="5832781" y="4232469"/>
                      <a:ext cx="104732" cy="10476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a:p>
                  </p:txBody>
                </p:sp>
              </p:grpSp>
              <p:sp>
                <p:nvSpPr>
                  <p:cNvPr id="88" name="Oval 87"/>
                  <p:cNvSpPr/>
                  <p:nvPr/>
                </p:nvSpPr>
                <p:spPr>
                  <a:xfrm>
                    <a:off x="6045127" y="5763064"/>
                    <a:ext cx="104732" cy="10476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a:p>
                </p:txBody>
              </p:sp>
            </p:grpSp>
            <p:grpSp>
              <p:nvGrpSpPr>
                <p:cNvPr id="77" name="Group 146"/>
                <p:cNvGrpSpPr>
                  <a:grpSpLocks/>
                </p:cNvGrpSpPr>
                <p:nvPr/>
              </p:nvGrpSpPr>
              <p:grpSpPr bwMode="auto">
                <a:xfrm rot="5400000">
                  <a:off x="4664543" y="4387970"/>
                  <a:ext cx="948960" cy="529987"/>
                  <a:chOff x="5777157" y="5505585"/>
                  <a:chExt cx="948960" cy="529987"/>
                </a:xfrm>
              </p:grpSpPr>
              <p:sp>
                <p:nvSpPr>
                  <p:cNvPr id="82" name="Oval 81"/>
                  <p:cNvSpPr/>
                  <p:nvPr/>
                </p:nvSpPr>
                <p:spPr>
                  <a:xfrm>
                    <a:off x="6622014" y="5505564"/>
                    <a:ext cx="104768" cy="1047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a:p>
                </p:txBody>
              </p:sp>
              <p:sp>
                <p:nvSpPr>
                  <p:cNvPr id="83" name="Oval 82"/>
                  <p:cNvSpPr/>
                  <p:nvPr/>
                </p:nvSpPr>
                <p:spPr>
                  <a:xfrm>
                    <a:off x="5777522" y="5505564"/>
                    <a:ext cx="104768" cy="1047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a:p>
                </p:txBody>
              </p:sp>
              <p:sp>
                <p:nvSpPr>
                  <p:cNvPr id="84" name="Oval 83"/>
                  <p:cNvSpPr/>
                  <p:nvPr/>
                </p:nvSpPr>
                <p:spPr>
                  <a:xfrm>
                    <a:off x="6195006" y="5930840"/>
                    <a:ext cx="104768" cy="1047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a:p>
                </p:txBody>
              </p:sp>
            </p:grpSp>
            <p:grpSp>
              <p:nvGrpSpPr>
                <p:cNvPr id="78" name="Group 147"/>
                <p:cNvGrpSpPr>
                  <a:grpSpLocks/>
                </p:cNvGrpSpPr>
                <p:nvPr/>
              </p:nvGrpSpPr>
              <p:grpSpPr bwMode="auto">
                <a:xfrm rot="-5400000">
                  <a:off x="6573549" y="4384337"/>
                  <a:ext cx="948960" cy="529987"/>
                  <a:chOff x="5777157" y="5505585"/>
                  <a:chExt cx="948960" cy="529987"/>
                </a:xfrm>
              </p:grpSpPr>
              <p:sp>
                <p:nvSpPr>
                  <p:cNvPr id="79" name="Oval 78"/>
                  <p:cNvSpPr/>
                  <p:nvPr/>
                </p:nvSpPr>
                <p:spPr>
                  <a:xfrm>
                    <a:off x="6615763" y="5505563"/>
                    <a:ext cx="98418" cy="1047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a:p>
                </p:txBody>
              </p:sp>
              <p:sp>
                <p:nvSpPr>
                  <p:cNvPr id="80" name="Oval 79"/>
                  <p:cNvSpPr/>
                  <p:nvPr/>
                </p:nvSpPr>
                <p:spPr>
                  <a:xfrm>
                    <a:off x="5769685" y="5505563"/>
                    <a:ext cx="104768" cy="1047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a:p>
                </p:txBody>
              </p:sp>
              <p:sp>
                <p:nvSpPr>
                  <p:cNvPr id="81" name="Oval 80"/>
                  <p:cNvSpPr/>
                  <p:nvPr/>
                </p:nvSpPr>
                <p:spPr>
                  <a:xfrm>
                    <a:off x="6195105" y="5930839"/>
                    <a:ext cx="103180" cy="1047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a:p>
                </p:txBody>
              </p:sp>
            </p:grpSp>
          </p:grpSp>
          <p:grpSp>
            <p:nvGrpSpPr>
              <p:cNvPr id="65" name="Group 134"/>
              <p:cNvGrpSpPr>
                <a:grpSpLocks/>
              </p:cNvGrpSpPr>
              <p:nvPr/>
            </p:nvGrpSpPr>
            <p:grpSpPr bwMode="auto">
              <a:xfrm rot="10800000">
                <a:off x="5619466" y="3442299"/>
                <a:ext cx="948960" cy="529987"/>
                <a:chOff x="5777157" y="5505585"/>
                <a:chExt cx="948960" cy="529987"/>
              </a:xfrm>
            </p:grpSpPr>
            <p:sp>
              <p:nvSpPr>
                <p:cNvPr id="66" name="Oval 65"/>
                <p:cNvSpPr/>
                <p:nvPr/>
              </p:nvSpPr>
              <p:spPr>
                <a:xfrm>
                  <a:off x="6624175" y="5505383"/>
                  <a:ext cx="104732" cy="10476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a:p>
              </p:txBody>
            </p:sp>
            <p:sp>
              <p:nvSpPr>
                <p:cNvPr id="67" name="Oval 66"/>
                <p:cNvSpPr/>
                <p:nvPr/>
              </p:nvSpPr>
              <p:spPr>
                <a:xfrm>
                  <a:off x="5776795" y="5505383"/>
                  <a:ext cx="104732" cy="10476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a:p>
              </p:txBody>
            </p:sp>
            <p:sp>
              <p:nvSpPr>
                <p:cNvPr id="68" name="Oval 67"/>
                <p:cNvSpPr/>
                <p:nvPr/>
              </p:nvSpPr>
              <p:spPr>
                <a:xfrm>
                  <a:off x="6202072" y="5930804"/>
                  <a:ext cx="104732" cy="10476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a:p>
              </p:txBody>
            </p:sp>
          </p:grpSp>
        </p:grpSp>
        <p:sp>
          <p:nvSpPr>
            <p:cNvPr id="119" name="TextBox 118"/>
            <p:cNvSpPr txBox="1">
              <a:spLocks noChangeArrowheads="1"/>
            </p:cNvSpPr>
            <p:nvPr/>
          </p:nvSpPr>
          <p:spPr bwMode="auto">
            <a:xfrm>
              <a:off x="6984207" y="3459163"/>
              <a:ext cx="795517" cy="338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600">
                  <a:solidFill>
                    <a:schemeClr val="tx1"/>
                  </a:solidFill>
                  <a:latin typeface="Arial" panose="020B0604020202020204" pitchFamily="34" charset="0"/>
                  <a:cs typeface="Arial" panose="020B0604020202020204" pitchFamily="34" charset="0"/>
                </a:defRPr>
              </a:lvl1pPr>
              <a:lvl2pPr marL="742950" indent="-285750">
                <a:defRPr sz="1600">
                  <a:solidFill>
                    <a:schemeClr val="tx1"/>
                  </a:solidFill>
                  <a:latin typeface="Arial" panose="020B0604020202020204" pitchFamily="34" charset="0"/>
                  <a:cs typeface="Arial" panose="020B0604020202020204" pitchFamily="34" charset="0"/>
                </a:defRPr>
              </a:lvl2pPr>
              <a:lvl3pPr marL="1143000" indent="-228600">
                <a:defRPr sz="1600">
                  <a:solidFill>
                    <a:schemeClr val="tx1"/>
                  </a:solidFill>
                  <a:latin typeface="Arial" panose="020B0604020202020204" pitchFamily="34" charset="0"/>
                  <a:cs typeface="Arial" panose="020B0604020202020204" pitchFamily="34" charset="0"/>
                </a:defRPr>
              </a:lvl3pPr>
              <a:lvl4pPr marL="1600200" indent="-228600">
                <a:defRPr sz="1600">
                  <a:solidFill>
                    <a:schemeClr val="tx1"/>
                  </a:solidFill>
                  <a:latin typeface="Arial" panose="020B0604020202020204" pitchFamily="34" charset="0"/>
                  <a:cs typeface="Arial" panose="020B0604020202020204" pitchFamily="34" charset="0"/>
                </a:defRPr>
              </a:lvl4pPr>
              <a:lvl5pPr marL="2057400" indent="-228600">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9pPr>
            </a:lstStyle>
            <a:p>
              <a:r>
                <a:rPr lang="en-GB" altLang="en-US" sz="1050" b="1" dirty="0"/>
                <a:t>P-type</a:t>
              </a:r>
            </a:p>
          </p:txBody>
        </p:sp>
        <p:sp>
          <p:nvSpPr>
            <p:cNvPr id="120" name="Rectangle 119"/>
            <p:cNvSpPr>
              <a:spLocks noChangeArrowheads="1"/>
            </p:cNvSpPr>
            <p:nvPr/>
          </p:nvSpPr>
          <p:spPr bwMode="auto">
            <a:xfrm>
              <a:off x="9189245" y="5502276"/>
              <a:ext cx="1314889"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600">
                  <a:solidFill>
                    <a:schemeClr val="tx1"/>
                  </a:solidFill>
                  <a:latin typeface="Arial" panose="020B0604020202020204" pitchFamily="34" charset="0"/>
                  <a:cs typeface="Arial" panose="020B0604020202020204" pitchFamily="34" charset="0"/>
                </a:defRPr>
              </a:lvl1pPr>
              <a:lvl2pPr marL="742950" indent="-285750">
                <a:defRPr sz="1600">
                  <a:solidFill>
                    <a:schemeClr val="tx1"/>
                  </a:solidFill>
                  <a:latin typeface="Arial" panose="020B0604020202020204" pitchFamily="34" charset="0"/>
                  <a:cs typeface="Arial" panose="020B0604020202020204" pitchFamily="34" charset="0"/>
                </a:defRPr>
              </a:lvl2pPr>
              <a:lvl3pPr marL="1143000" indent="-228600">
                <a:defRPr sz="1600">
                  <a:solidFill>
                    <a:schemeClr val="tx1"/>
                  </a:solidFill>
                  <a:latin typeface="Arial" panose="020B0604020202020204" pitchFamily="34" charset="0"/>
                  <a:cs typeface="Arial" panose="020B0604020202020204" pitchFamily="34" charset="0"/>
                </a:defRPr>
              </a:lvl3pPr>
              <a:lvl4pPr marL="1600200" indent="-228600">
                <a:defRPr sz="1600">
                  <a:solidFill>
                    <a:schemeClr val="tx1"/>
                  </a:solidFill>
                  <a:latin typeface="Arial" panose="020B0604020202020204" pitchFamily="34" charset="0"/>
                  <a:cs typeface="Arial" panose="020B0604020202020204" pitchFamily="34" charset="0"/>
                </a:defRPr>
              </a:lvl4pPr>
              <a:lvl5pPr marL="2057400" indent="-228600">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9pPr>
            </a:lstStyle>
            <a:p>
              <a:r>
                <a:rPr lang="en-GB" altLang="en-US" sz="900"/>
                <a:t>B – Boron atom</a:t>
              </a:r>
            </a:p>
          </p:txBody>
        </p:sp>
        <p:cxnSp>
          <p:nvCxnSpPr>
            <p:cNvPr id="121" name="Straight Arrow Connector 120"/>
            <p:cNvCxnSpPr/>
            <p:nvPr/>
          </p:nvCxnSpPr>
          <p:spPr>
            <a:xfrm flipV="1">
              <a:off x="8754269" y="3911601"/>
              <a:ext cx="760413" cy="357187"/>
            </a:xfrm>
            <a:prstGeom prst="straightConnector1">
              <a:avLst/>
            </a:prstGeom>
            <a:ln w="12700">
              <a:solidFill>
                <a:schemeClr val="tx1"/>
              </a:solidFill>
              <a:headEnd type="triangle" w="med" len="med"/>
              <a:tailEnd type="none"/>
            </a:ln>
          </p:spPr>
          <p:style>
            <a:lnRef idx="1">
              <a:schemeClr val="accent1"/>
            </a:lnRef>
            <a:fillRef idx="0">
              <a:schemeClr val="accent1"/>
            </a:fillRef>
            <a:effectRef idx="0">
              <a:schemeClr val="accent1"/>
            </a:effectRef>
            <a:fontRef idx="minor">
              <a:schemeClr val="tx1"/>
            </a:fontRef>
          </p:style>
        </p:cxnSp>
        <p:sp>
          <p:nvSpPr>
            <p:cNvPr id="122" name="TextBox 121"/>
            <p:cNvSpPr txBox="1">
              <a:spLocks noChangeArrowheads="1"/>
            </p:cNvSpPr>
            <p:nvPr/>
          </p:nvSpPr>
          <p:spPr bwMode="auto">
            <a:xfrm>
              <a:off x="9514682" y="3617914"/>
              <a:ext cx="1434581"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600">
                  <a:solidFill>
                    <a:schemeClr val="tx1"/>
                  </a:solidFill>
                  <a:latin typeface="Arial" panose="020B0604020202020204" pitchFamily="34" charset="0"/>
                  <a:cs typeface="Arial" panose="020B0604020202020204" pitchFamily="34" charset="0"/>
                </a:defRPr>
              </a:lvl1pPr>
              <a:lvl2pPr marL="742950" indent="-285750">
                <a:defRPr sz="1600">
                  <a:solidFill>
                    <a:schemeClr val="tx1"/>
                  </a:solidFill>
                  <a:latin typeface="Arial" panose="020B0604020202020204" pitchFamily="34" charset="0"/>
                  <a:cs typeface="Arial" panose="020B0604020202020204" pitchFamily="34" charset="0"/>
                </a:defRPr>
              </a:lvl2pPr>
              <a:lvl3pPr marL="1143000" indent="-228600">
                <a:defRPr sz="1600">
                  <a:solidFill>
                    <a:schemeClr val="tx1"/>
                  </a:solidFill>
                  <a:latin typeface="Arial" panose="020B0604020202020204" pitchFamily="34" charset="0"/>
                  <a:cs typeface="Arial" panose="020B0604020202020204" pitchFamily="34" charset="0"/>
                </a:defRPr>
              </a:lvl3pPr>
              <a:lvl4pPr marL="1600200" indent="-228600">
                <a:defRPr sz="1600">
                  <a:solidFill>
                    <a:schemeClr val="tx1"/>
                  </a:solidFill>
                  <a:latin typeface="Arial" panose="020B0604020202020204" pitchFamily="34" charset="0"/>
                  <a:cs typeface="Arial" panose="020B0604020202020204" pitchFamily="34" charset="0"/>
                </a:defRPr>
              </a:lvl4pPr>
              <a:lvl5pPr marL="2057400" indent="-228600">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9pPr>
            </a:lstStyle>
            <a:p>
              <a:r>
                <a:rPr lang="en-GB" altLang="en-US" sz="900"/>
                <a:t>Acceptor impurity</a:t>
              </a:r>
            </a:p>
            <a:p>
              <a:r>
                <a:rPr lang="en-GB" altLang="en-US" sz="900"/>
                <a:t>creates a hole</a:t>
              </a:r>
            </a:p>
          </p:txBody>
        </p:sp>
      </p:grpSp>
      <p:grpSp>
        <p:nvGrpSpPr>
          <p:cNvPr id="126" name="Group 125"/>
          <p:cNvGrpSpPr/>
          <p:nvPr/>
        </p:nvGrpSpPr>
        <p:grpSpPr>
          <a:xfrm>
            <a:off x="2043228" y="3657329"/>
            <a:ext cx="2921579" cy="2112794"/>
            <a:chOff x="1830388" y="3390901"/>
            <a:chExt cx="3895438" cy="2817058"/>
          </a:xfrm>
        </p:grpSpPr>
        <p:grpSp>
          <p:nvGrpSpPr>
            <p:cNvPr id="4" name="Group 3"/>
            <p:cNvGrpSpPr>
              <a:grpSpLocks/>
            </p:cNvGrpSpPr>
            <p:nvPr/>
          </p:nvGrpSpPr>
          <p:grpSpPr bwMode="auto">
            <a:xfrm>
              <a:off x="2128838" y="3511551"/>
              <a:ext cx="2439987" cy="2425700"/>
              <a:chOff x="4874029" y="3442299"/>
              <a:chExt cx="2438993" cy="2425533"/>
            </a:xfrm>
          </p:grpSpPr>
          <p:grpSp>
            <p:nvGrpSpPr>
              <p:cNvPr id="5" name="Group 18"/>
              <p:cNvGrpSpPr>
                <a:grpSpLocks/>
              </p:cNvGrpSpPr>
              <p:nvPr/>
            </p:nvGrpSpPr>
            <p:grpSpPr bwMode="auto">
              <a:xfrm>
                <a:off x="4874029" y="3493096"/>
                <a:ext cx="2438993" cy="2374736"/>
                <a:chOff x="4874029" y="3493096"/>
                <a:chExt cx="2438993" cy="2374736"/>
              </a:xfrm>
            </p:grpSpPr>
            <p:grpSp>
              <p:nvGrpSpPr>
                <p:cNvPr id="10" name="Group 5"/>
                <p:cNvGrpSpPr>
                  <a:grpSpLocks/>
                </p:cNvGrpSpPr>
                <p:nvPr/>
              </p:nvGrpSpPr>
              <p:grpSpPr bwMode="auto">
                <a:xfrm>
                  <a:off x="5673803" y="4228057"/>
                  <a:ext cx="847380" cy="847666"/>
                  <a:chOff x="4656197" y="4094711"/>
                  <a:chExt cx="847380" cy="847666"/>
                </a:xfrm>
              </p:grpSpPr>
              <p:grpSp>
                <p:nvGrpSpPr>
                  <p:cNvPr id="56" name="Group 3"/>
                  <p:cNvGrpSpPr>
                    <a:grpSpLocks/>
                  </p:cNvGrpSpPr>
                  <p:nvPr/>
                </p:nvGrpSpPr>
                <p:grpSpPr bwMode="auto">
                  <a:xfrm>
                    <a:off x="4852967" y="4291547"/>
                    <a:ext cx="453840" cy="453993"/>
                    <a:chOff x="4946033" y="4198482"/>
                    <a:chExt cx="453840" cy="453993"/>
                  </a:xfrm>
                </p:grpSpPr>
                <p:sp>
                  <p:nvSpPr>
                    <p:cNvPr id="58" name="Oval 57"/>
                    <p:cNvSpPr/>
                    <p:nvPr/>
                  </p:nvSpPr>
                  <p:spPr>
                    <a:xfrm>
                      <a:off x="4946033" y="4198482"/>
                      <a:ext cx="453840" cy="453993"/>
                    </a:xfrm>
                    <a:prstGeom prst="ellipse">
                      <a:avLst/>
                    </a:prstGeom>
                    <a:solidFill>
                      <a:schemeClr val="bg2">
                        <a:lumMod val="75000"/>
                      </a:schemeClr>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dirty="0"/>
                    </a:p>
                  </p:txBody>
                </p:sp>
                <p:sp>
                  <p:nvSpPr>
                    <p:cNvPr id="59" name="TextBox 2"/>
                    <p:cNvSpPr txBox="1">
                      <a:spLocks noChangeArrowheads="1"/>
                    </p:cNvSpPr>
                    <p:nvPr/>
                  </p:nvSpPr>
                  <p:spPr bwMode="auto">
                    <a:xfrm>
                      <a:off x="4955984" y="4287127"/>
                      <a:ext cx="434131" cy="307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600">
                          <a:solidFill>
                            <a:schemeClr val="tx1"/>
                          </a:solidFill>
                          <a:latin typeface="Arial" panose="020B0604020202020204" pitchFamily="34" charset="0"/>
                          <a:cs typeface="Arial" panose="020B0604020202020204" pitchFamily="34" charset="0"/>
                        </a:defRPr>
                      </a:lvl1pPr>
                      <a:lvl2pPr marL="742950" indent="-285750">
                        <a:defRPr sz="1600">
                          <a:solidFill>
                            <a:schemeClr val="tx1"/>
                          </a:solidFill>
                          <a:latin typeface="Arial" panose="020B0604020202020204" pitchFamily="34" charset="0"/>
                          <a:cs typeface="Arial" panose="020B0604020202020204" pitchFamily="34" charset="0"/>
                        </a:defRPr>
                      </a:lvl2pPr>
                      <a:lvl3pPr marL="1143000" indent="-228600">
                        <a:defRPr sz="1600">
                          <a:solidFill>
                            <a:schemeClr val="tx1"/>
                          </a:solidFill>
                          <a:latin typeface="Arial" panose="020B0604020202020204" pitchFamily="34" charset="0"/>
                          <a:cs typeface="Arial" panose="020B0604020202020204" pitchFamily="34" charset="0"/>
                        </a:defRPr>
                      </a:lvl3pPr>
                      <a:lvl4pPr marL="1600200" indent="-228600">
                        <a:defRPr sz="1600">
                          <a:solidFill>
                            <a:schemeClr val="tx1"/>
                          </a:solidFill>
                          <a:latin typeface="Arial" panose="020B0604020202020204" pitchFamily="34" charset="0"/>
                          <a:cs typeface="Arial" panose="020B0604020202020204" pitchFamily="34" charset="0"/>
                        </a:defRPr>
                      </a:lvl4pPr>
                      <a:lvl5pPr marL="2057400" indent="-228600">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9pPr>
                    </a:lstStyle>
                    <a:p>
                      <a:pPr algn="ctr"/>
                      <a:r>
                        <a:rPr lang="en-GB" altLang="en-US" sz="900"/>
                        <a:t>Sb</a:t>
                      </a:r>
                    </a:p>
                  </p:txBody>
                </p:sp>
              </p:grpSp>
              <p:sp>
                <p:nvSpPr>
                  <p:cNvPr id="57" name="Oval 56"/>
                  <p:cNvSpPr/>
                  <p:nvPr/>
                </p:nvSpPr>
                <p:spPr>
                  <a:xfrm>
                    <a:off x="4656197" y="4094711"/>
                    <a:ext cx="847380" cy="847666"/>
                  </a:xfrm>
                  <a:prstGeom prst="ellipse">
                    <a:avLst/>
                  </a:prstGeom>
                  <a:noFill/>
                  <a:ln w="12700">
                    <a:solidFill>
                      <a:schemeClr val="tx1"/>
                    </a:solidFill>
                    <a:prstDash val="sysDot"/>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a:p>
                </p:txBody>
              </p:sp>
            </p:grpSp>
            <p:grpSp>
              <p:nvGrpSpPr>
                <p:cNvPr id="11" name="Group 8"/>
                <p:cNvGrpSpPr>
                  <a:grpSpLocks/>
                </p:cNvGrpSpPr>
                <p:nvPr/>
              </p:nvGrpSpPr>
              <p:grpSpPr bwMode="auto">
                <a:xfrm>
                  <a:off x="5673803" y="3493096"/>
                  <a:ext cx="847380" cy="847666"/>
                  <a:chOff x="6899790" y="4001979"/>
                  <a:chExt cx="847380" cy="847666"/>
                </a:xfrm>
              </p:grpSpPr>
              <p:grpSp>
                <p:nvGrpSpPr>
                  <p:cNvPr id="52" name="Group 13"/>
                  <p:cNvGrpSpPr>
                    <a:grpSpLocks/>
                  </p:cNvGrpSpPr>
                  <p:nvPr/>
                </p:nvGrpSpPr>
                <p:grpSpPr bwMode="auto">
                  <a:xfrm>
                    <a:off x="7096560" y="4198815"/>
                    <a:ext cx="453840" cy="453993"/>
                    <a:chOff x="4946033" y="4198815"/>
                    <a:chExt cx="453840" cy="453993"/>
                  </a:xfrm>
                </p:grpSpPr>
                <p:sp>
                  <p:nvSpPr>
                    <p:cNvPr id="54" name="Oval 53"/>
                    <p:cNvSpPr/>
                    <p:nvPr/>
                  </p:nvSpPr>
                  <p:spPr>
                    <a:xfrm>
                      <a:off x="4946033" y="4198815"/>
                      <a:ext cx="453840" cy="453993"/>
                    </a:xfrm>
                    <a:prstGeom prst="ellipse">
                      <a:avLst/>
                    </a:prstGeom>
                    <a:solidFill>
                      <a:schemeClr val="bg1">
                        <a:lumMod val="65000"/>
                      </a:schemeClr>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dirty="0"/>
                    </a:p>
                  </p:txBody>
                </p:sp>
                <p:sp>
                  <p:nvSpPr>
                    <p:cNvPr id="55" name="TextBox 15"/>
                    <p:cNvSpPr txBox="1">
                      <a:spLocks noChangeArrowheads="1"/>
                    </p:cNvSpPr>
                    <p:nvPr/>
                  </p:nvSpPr>
                  <p:spPr bwMode="auto">
                    <a:xfrm>
                      <a:off x="4981621" y="4287126"/>
                      <a:ext cx="382854" cy="307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600">
                          <a:solidFill>
                            <a:schemeClr val="tx1"/>
                          </a:solidFill>
                          <a:latin typeface="Arial" panose="020B0604020202020204" pitchFamily="34" charset="0"/>
                          <a:cs typeface="Arial" panose="020B0604020202020204" pitchFamily="34" charset="0"/>
                        </a:defRPr>
                      </a:lvl1pPr>
                      <a:lvl2pPr marL="742950" indent="-285750">
                        <a:defRPr sz="1600">
                          <a:solidFill>
                            <a:schemeClr val="tx1"/>
                          </a:solidFill>
                          <a:latin typeface="Arial" panose="020B0604020202020204" pitchFamily="34" charset="0"/>
                          <a:cs typeface="Arial" panose="020B0604020202020204" pitchFamily="34" charset="0"/>
                        </a:defRPr>
                      </a:lvl2pPr>
                      <a:lvl3pPr marL="1143000" indent="-228600">
                        <a:defRPr sz="1600">
                          <a:solidFill>
                            <a:schemeClr val="tx1"/>
                          </a:solidFill>
                          <a:latin typeface="Arial" panose="020B0604020202020204" pitchFamily="34" charset="0"/>
                          <a:cs typeface="Arial" panose="020B0604020202020204" pitchFamily="34" charset="0"/>
                        </a:defRPr>
                      </a:lvl3pPr>
                      <a:lvl4pPr marL="1600200" indent="-228600">
                        <a:defRPr sz="1600">
                          <a:solidFill>
                            <a:schemeClr val="tx1"/>
                          </a:solidFill>
                          <a:latin typeface="Arial" panose="020B0604020202020204" pitchFamily="34" charset="0"/>
                          <a:cs typeface="Arial" panose="020B0604020202020204" pitchFamily="34" charset="0"/>
                        </a:defRPr>
                      </a:lvl4pPr>
                      <a:lvl5pPr marL="2057400" indent="-228600">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9pPr>
                    </a:lstStyle>
                    <a:p>
                      <a:pPr algn="ctr"/>
                      <a:r>
                        <a:rPr lang="en-GB" altLang="en-US" sz="900"/>
                        <a:t>Si</a:t>
                      </a:r>
                    </a:p>
                  </p:txBody>
                </p:sp>
              </p:grpSp>
              <p:sp>
                <p:nvSpPr>
                  <p:cNvPr id="53" name="Oval 52"/>
                  <p:cNvSpPr/>
                  <p:nvPr/>
                </p:nvSpPr>
                <p:spPr>
                  <a:xfrm>
                    <a:off x="6899790" y="4001979"/>
                    <a:ext cx="847380" cy="847666"/>
                  </a:xfrm>
                  <a:prstGeom prst="ellipse">
                    <a:avLst/>
                  </a:prstGeom>
                  <a:noFill/>
                  <a:ln w="12700">
                    <a:solidFill>
                      <a:schemeClr val="tx1"/>
                    </a:solidFill>
                    <a:prstDash val="sysDot"/>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a:p>
                </p:txBody>
              </p:sp>
            </p:grpSp>
            <p:grpSp>
              <p:nvGrpSpPr>
                <p:cNvPr id="12" name="Group 24"/>
                <p:cNvGrpSpPr>
                  <a:grpSpLocks/>
                </p:cNvGrpSpPr>
                <p:nvPr/>
              </p:nvGrpSpPr>
              <p:grpSpPr bwMode="auto">
                <a:xfrm>
                  <a:off x="6410103" y="4228057"/>
                  <a:ext cx="847380" cy="847666"/>
                  <a:chOff x="6899461" y="4001646"/>
                  <a:chExt cx="847380" cy="847666"/>
                </a:xfrm>
              </p:grpSpPr>
              <p:grpSp>
                <p:nvGrpSpPr>
                  <p:cNvPr id="48" name="Group 25"/>
                  <p:cNvGrpSpPr>
                    <a:grpSpLocks/>
                  </p:cNvGrpSpPr>
                  <p:nvPr/>
                </p:nvGrpSpPr>
                <p:grpSpPr bwMode="auto">
                  <a:xfrm>
                    <a:off x="7096231" y="4198482"/>
                    <a:ext cx="447493" cy="453993"/>
                    <a:chOff x="4945704" y="4198482"/>
                    <a:chExt cx="447493" cy="453993"/>
                  </a:xfrm>
                </p:grpSpPr>
                <p:sp>
                  <p:nvSpPr>
                    <p:cNvPr id="50" name="Oval 49"/>
                    <p:cNvSpPr/>
                    <p:nvPr/>
                  </p:nvSpPr>
                  <p:spPr>
                    <a:xfrm>
                      <a:off x="4945704" y="4198482"/>
                      <a:ext cx="447493" cy="453993"/>
                    </a:xfrm>
                    <a:prstGeom prst="ellipse">
                      <a:avLst/>
                    </a:prstGeom>
                    <a:solidFill>
                      <a:schemeClr val="bg1">
                        <a:lumMod val="65000"/>
                      </a:schemeClr>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dirty="0"/>
                    </a:p>
                  </p:txBody>
                </p:sp>
                <p:sp>
                  <p:nvSpPr>
                    <p:cNvPr id="51" name="TextBox 28"/>
                    <p:cNvSpPr txBox="1">
                      <a:spLocks noChangeArrowheads="1"/>
                    </p:cNvSpPr>
                    <p:nvPr/>
                  </p:nvSpPr>
                  <p:spPr bwMode="auto">
                    <a:xfrm>
                      <a:off x="4981620" y="4287127"/>
                      <a:ext cx="382854" cy="307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600">
                          <a:solidFill>
                            <a:schemeClr val="tx1"/>
                          </a:solidFill>
                          <a:latin typeface="Arial" panose="020B0604020202020204" pitchFamily="34" charset="0"/>
                          <a:cs typeface="Arial" panose="020B0604020202020204" pitchFamily="34" charset="0"/>
                        </a:defRPr>
                      </a:lvl1pPr>
                      <a:lvl2pPr marL="742950" indent="-285750">
                        <a:defRPr sz="1600">
                          <a:solidFill>
                            <a:schemeClr val="tx1"/>
                          </a:solidFill>
                          <a:latin typeface="Arial" panose="020B0604020202020204" pitchFamily="34" charset="0"/>
                          <a:cs typeface="Arial" panose="020B0604020202020204" pitchFamily="34" charset="0"/>
                        </a:defRPr>
                      </a:lvl2pPr>
                      <a:lvl3pPr marL="1143000" indent="-228600">
                        <a:defRPr sz="1600">
                          <a:solidFill>
                            <a:schemeClr val="tx1"/>
                          </a:solidFill>
                          <a:latin typeface="Arial" panose="020B0604020202020204" pitchFamily="34" charset="0"/>
                          <a:cs typeface="Arial" panose="020B0604020202020204" pitchFamily="34" charset="0"/>
                        </a:defRPr>
                      </a:lvl3pPr>
                      <a:lvl4pPr marL="1600200" indent="-228600">
                        <a:defRPr sz="1600">
                          <a:solidFill>
                            <a:schemeClr val="tx1"/>
                          </a:solidFill>
                          <a:latin typeface="Arial" panose="020B0604020202020204" pitchFamily="34" charset="0"/>
                          <a:cs typeface="Arial" panose="020B0604020202020204" pitchFamily="34" charset="0"/>
                        </a:defRPr>
                      </a:lvl4pPr>
                      <a:lvl5pPr marL="2057400" indent="-228600">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9pPr>
                    </a:lstStyle>
                    <a:p>
                      <a:pPr algn="ctr"/>
                      <a:r>
                        <a:rPr lang="en-GB" altLang="en-US" sz="900"/>
                        <a:t>Si</a:t>
                      </a:r>
                    </a:p>
                  </p:txBody>
                </p:sp>
              </p:grpSp>
              <p:sp>
                <p:nvSpPr>
                  <p:cNvPr id="49" name="Oval 48"/>
                  <p:cNvSpPr/>
                  <p:nvPr/>
                </p:nvSpPr>
                <p:spPr>
                  <a:xfrm>
                    <a:off x="6899461" y="4001646"/>
                    <a:ext cx="847380" cy="847666"/>
                  </a:xfrm>
                  <a:prstGeom prst="ellipse">
                    <a:avLst/>
                  </a:prstGeom>
                  <a:noFill/>
                  <a:ln w="12700">
                    <a:solidFill>
                      <a:schemeClr val="tx1"/>
                    </a:solidFill>
                    <a:prstDash val="sysDot"/>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a:p>
                </p:txBody>
              </p:sp>
            </p:grpSp>
            <p:grpSp>
              <p:nvGrpSpPr>
                <p:cNvPr id="13" name="Group 29"/>
                <p:cNvGrpSpPr>
                  <a:grpSpLocks/>
                </p:cNvGrpSpPr>
                <p:nvPr/>
              </p:nvGrpSpPr>
              <p:grpSpPr bwMode="auto">
                <a:xfrm>
                  <a:off x="4926395" y="4228057"/>
                  <a:ext cx="847380" cy="847666"/>
                  <a:chOff x="6900322" y="4001646"/>
                  <a:chExt cx="847380" cy="847666"/>
                </a:xfrm>
              </p:grpSpPr>
              <p:grpSp>
                <p:nvGrpSpPr>
                  <p:cNvPr id="44" name="Group 30"/>
                  <p:cNvGrpSpPr>
                    <a:grpSpLocks/>
                  </p:cNvGrpSpPr>
                  <p:nvPr/>
                </p:nvGrpSpPr>
                <p:grpSpPr bwMode="auto">
                  <a:xfrm>
                    <a:off x="7103439" y="4198482"/>
                    <a:ext cx="447493" cy="453993"/>
                    <a:chOff x="4952912" y="4198482"/>
                    <a:chExt cx="447493" cy="453993"/>
                  </a:xfrm>
                </p:grpSpPr>
                <p:sp>
                  <p:nvSpPr>
                    <p:cNvPr id="46" name="Oval 45"/>
                    <p:cNvSpPr/>
                    <p:nvPr/>
                  </p:nvSpPr>
                  <p:spPr>
                    <a:xfrm>
                      <a:off x="4952912" y="4198482"/>
                      <a:ext cx="447493" cy="453993"/>
                    </a:xfrm>
                    <a:prstGeom prst="ellipse">
                      <a:avLst/>
                    </a:prstGeom>
                    <a:solidFill>
                      <a:schemeClr val="bg1">
                        <a:lumMod val="65000"/>
                      </a:schemeClr>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dirty="0"/>
                    </a:p>
                  </p:txBody>
                </p:sp>
                <p:sp>
                  <p:nvSpPr>
                    <p:cNvPr id="47" name="TextBox 33"/>
                    <p:cNvSpPr txBox="1">
                      <a:spLocks noChangeArrowheads="1"/>
                    </p:cNvSpPr>
                    <p:nvPr/>
                  </p:nvSpPr>
                  <p:spPr bwMode="auto">
                    <a:xfrm>
                      <a:off x="4981620" y="4287127"/>
                      <a:ext cx="382854" cy="307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600">
                          <a:solidFill>
                            <a:schemeClr val="tx1"/>
                          </a:solidFill>
                          <a:latin typeface="Arial" panose="020B0604020202020204" pitchFamily="34" charset="0"/>
                          <a:cs typeface="Arial" panose="020B0604020202020204" pitchFamily="34" charset="0"/>
                        </a:defRPr>
                      </a:lvl1pPr>
                      <a:lvl2pPr marL="742950" indent="-285750">
                        <a:defRPr sz="1600">
                          <a:solidFill>
                            <a:schemeClr val="tx1"/>
                          </a:solidFill>
                          <a:latin typeface="Arial" panose="020B0604020202020204" pitchFamily="34" charset="0"/>
                          <a:cs typeface="Arial" panose="020B0604020202020204" pitchFamily="34" charset="0"/>
                        </a:defRPr>
                      </a:lvl2pPr>
                      <a:lvl3pPr marL="1143000" indent="-228600">
                        <a:defRPr sz="1600">
                          <a:solidFill>
                            <a:schemeClr val="tx1"/>
                          </a:solidFill>
                          <a:latin typeface="Arial" panose="020B0604020202020204" pitchFamily="34" charset="0"/>
                          <a:cs typeface="Arial" panose="020B0604020202020204" pitchFamily="34" charset="0"/>
                        </a:defRPr>
                      </a:lvl3pPr>
                      <a:lvl4pPr marL="1600200" indent="-228600">
                        <a:defRPr sz="1600">
                          <a:solidFill>
                            <a:schemeClr val="tx1"/>
                          </a:solidFill>
                          <a:latin typeface="Arial" panose="020B0604020202020204" pitchFamily="34" charset="0"/>
                          <a:cs typeface="Arial" panose="020B0604020202020204" pitchFamily="34" charset="0"/>
                        </a:defRPr>
                      </a:lvl4pPr>
                      <a:lvl5pPr marL="2057400" indent="-228600">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9pPr>
                    </a:lstStyle>
                    <a:p>
                      <a:pPr algn="ctr"/>
                      <a:r>
                        <a:rPr lang="en-GB" altLang="en-US" sz="900"/>
                        <a:t>Si</a:t>
                      </a:r>
                    </a:p>
                  </p:txBody>
                </p:sp>
              </p:grpSp>
              <p:sp>
                <p:nvSpPr>
                  <p:cNvPr id="45" name="Oval 44"/>
                  <p:cNvSpPr/>
                  <p:nvPr/>
                </p:nvSpPr>
                <p:spPr>
                  <a:xfrm>
                    <a:off x="6900322" y="4001646"/>
                    <a:ext cx="847380" cy="847666"/>
                  </a:xfrm>
                  <a:prstGeom prst="ellipse">
                    <a:avLst/>
                  </a:prstGeom>
                  <a:noFill/>
                  <a:ln w="12700">
                    <a:solidFill>
                      <a:schemeClr val="tx1"/>
                    </a:solidFill>
                    <a:prstDash val="sysDot"/>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a:p>
                </p:txBody>
              </p:sp>
            </p:grpSp>
            <p:grpSp>
              <p:nvGrpSpPr>
                <p:cNvPr id="14" name="Group 10"/>
                <p:cNvGrpSpPr>
                  <a:grpSpLocks/>
                </p:cNvGrpSpPr>
                <p:nvPr/>
              </p:nvGrpSpPr>
              <p:grpSpPr bwMode="auto">
                <a:xfrm>
                  <a:off x="5835309" y="4232030"/>
                  <a:ext cx="520316" cy="104720"/>
                  <a:chOff x="5832928" y="4232030"/>
                  <a:chExt cx="520316" cy="104720"/>
                </a:xfrm>
              </p:grpSpPr>
              <p:sp>
                <p:nvSpPr>
                  <p:cNvPr id="42" name="Oval 41"/>
                  <p:cNvSpPr/>
                  <p:nvPr/>
                </p:nvSpPr>
                <p:spPr>
                  <a:xfrm>
                    <a:off x="6249036" y="4232820"/>
                    <a:ext cx="104732" cy="11111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a:p>
                </p:txBody>
              </p:sp>
              <p:sp>
                <p:nvSpPr>
                  <p:cNvPr id="43" name="Oval 42"/>
                  <p:cNvSpPr/>
                  <p:nvPr/>
                </p:nvSpPr>
                <p:spPr>
                  <a:xfrm>
                    <a:off x="5833281" y="4232820"/>
                    <a:ext cx="104732" cy="11111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a:p>
                </p:txBody>
              </p:sp>
            </p:grpSp>
            <p:grpSp>
              <p:nvGrpSpPr>
                <p:cNvPr id="15" name="Group 40"/>
                <p:cNvGrpSpPr>
                  <a:grpSpLocks/>
                </p:cNvGrpSpPr>
                <p:nvPr/>
              </p:nvGrpSpPr>
              <p:grpSpPr bwMode="auto">
                <a:xfrm rot="5400000">
                  <a:off x="5465128" y="4608688"/>
                  <a:ext cx="520316" cy="104720"/>
                  <a:chOff x="5832928" y="4232030"/>
                  <a:chExt cx="520316" cy="104720"/>
                </a:xfrm>
              </p:grpSpPr>
              <p:sp>
                <p:nvSpPr>
                  <p:cNvPr id="40" name="Oval 39"/>
                  <p:cNvSpPr/>
                  <p:nvPr/>
                </p:nvSpPr>
                <p:spPr>
                  <a:xfrm>
                    <a:off x="6249018" y="4232728"/>
                    <a:ext cx="104768" cy="1047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a:p>
                </p:txBody>
              </p:sp>
              <p:sp>
                <p:nvSpPr>
                  <p:cNvPr id="41" name="Oval 40"/>
                  <p:cNvSpPr/>
                  <p:nvPr/>
                </p:nvSpPr>
                <p:spPr>
                  <a:xfrm>
                    <a:off x="5833121" y="4232728"/>
                    <a:ext cx="104768" cy="1047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a:p>
                </p:txBody>
              </p:sp>
            </p:grpSp>
            <p:grpSp>
              <p:nvGrpSpPr>
                <p:cNvPr id="16" name="Group 43"/>
                <p:cNvGrpSpPr>
                  <a:grpSpLocks/>
                </p:cNvGrpSpPr>
                <p:nvPr/>
              </p:nvGrpSpPr>
              <p:grpSpPr bwMode="auto">
                <a:xfrm rot="5400000">
                  <a:off x="6206458" y="4609454"/>
                  <a:ext cx="520316" cy="104720"/>
                  <a:chOff x="5832928" y="4232030"/>
                  <a:chExt cx="520316" cy="104720"/>
                </a:xfrm>
              </p:grpSpPr>
              <p:sp>
                <p:nvSpPr>
                  <p:cNvPr id="38" name="Oval 37"/>
                  <p:cNvSpPr/>
                  <p:nvPr/>
                </p:nvSpPr>
                <p:spPr>
                  <a:xfrm>
                    <a:off x="6248252" y="4231411"/>
                    <a:ext cx="104768" cy="1047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a:p>
                </p:txBody>
              </p:sp>
              <p:sp>
                <p:nvSpPr>
                  <p:cNvPr id="39" name="Oval 38"/>
                  <p:cNvSpPr/>
                  <p:nvPr/>
                </p:nvSpPr>
                <p:spPr>
                  <a:xfrm>
                    <a:off x="5832356" y="4231411"/>
                    <a:ext cx="104768" cy="1047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a:p>
                </p:txBody>
              </p:sp>
            </p:grpSp>
            <p:grpSp>
              <p:nvGrpSpPr>
                <p:cNvPr id="17" name="Group 12"/>
                <p:cNvGrpSpPr>
                  <a:grpSpLocks/>
                </p:cNvGrpSpPr>
                <p:nvPr/>
              </p:nvGrpSpPr>
              <p:grpSpPr bwMode="auto">
                <a:xfrm>
                  <a:off x="5624757" y="4967781"/>
                  <a:ext cx="948960" cy="900051"/>
                  <a:chOff x="5624757" y="4967781"/>
                  <a:chExt cx="948960" cy="900051"/>
                </a:xfrm>
              </p:grpSpPr>
              <p:grpSp>
                <p:nvGrpSpPr>
                  <p:cNvPr id="26" name="Group 19"/>
                  <p:cNvGrpSpPr>
                    <a:grpSpLocks/>
                  </p:cNvGrpSpPr>
                  <p:nvPr/>
                </p:nvGrpSpPr>
                <p:grpSpPr bwMode="auto">
                  <a:xfrm>
                    <a:off x="5673803" y="4967781"/>
                    <a:ext cx="847379" cy="847667"/>
                    <a:chOff x="6899790" y="4001704"/>
                    <a:chExt cx="847379" cy="847667"/>
                  </a:xfrm>
                </p:grpSpPr>
                <p:grpSp>
                  <p:nvGrpSpPr>
                    <p:cNvPr id="34" name="Group 20"/>
                    <p:cNvGrpSpPr>
                      <a:grpSpLocks/>
                    </p:cNvGrpSpPr>
                    <p:nvPr/>
                  </p:nvGrpSpPr>
                  <p:grpSpPr bwMode="auto">
                    <a:xfrm>
                      <a:off x="7096560" y="4198541"/>
                      <a:ext cx="453839" cy="453994"/>
                      <a:chOff x="4946033" y="4198541"/>
                      <a:chExt cx="453839" cy="453994"/>
                    </a:xfrm>
                  </p:grpSpPr>
                  <p:sp>
                    <p:nvSpPr>
                      <p:cNvPr id="36" name="Oval 35"/>
                      <p:cNvSpPr/>
                      <p:nvPr/>
                    </p:nvSpPr>
                    <p:spPr>
                      <a:xfrm>
                        <a:off x="4946033" y="4198541"/>
                        <a:ext cx="453839" cy="453994"/>
                      </a:xfrm>
                      <a:prstGeom prst="ellipse">
                        <a:avLst/>
                      </a:prstGeom>
                      <a:solidFill>
                        <a:schemeClr val="bg1">
                          <a:lumMod val="65000"/>
                        </a:schemeClr>
                      </a:solid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dirty="0"/>
                      </a:p>
                    </p:txBody>
                  </p:sp>
                  <p:sp>
                    <p:nvSpPr>
                      <p:cNvPr id="37" name="TextBox 23"/>
                      <p:cNvSpPr txBox="1">
                        <a:spLocks noChangeArrowheads="1"/>
                      </p:cNvSpPr>
                      <p:nvPr/>
                    </p:nvSpPr>
                    <p:spPr bwMode="auto">
                      <a:xfrm>
                        <a:off x="4981621" y="4287126"/>
                        <a:ext cx="382855" cy="307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600">
                            <a:solidFill>
                              <a:schemeClr val="tx1"/>
                            </a:solidFill>
                            <a:latin typeface="Arial" panose="020B0604020202020204" pitchFamily="34" charset="0"/>
                            <a:cs typeface="Arial" panose="020B0604020202020204" pitchFamily="34" charset="0"/>
                          </a:defRPr>
                        </a:lvl1pPr>
                        <a:lvl2pPr marL="742950" indent="-285750">
                          <a:defRPr sz="1600">
                            <a:solidFill>
                              <a:schemeClr val="tx1"/>
                            </a:solidFill>
                            <a:latin typeface="Arial" panose="020B0604020202020204" pitchFamily="34" charset="0"/>
                            <a:cs typeface="Arial" panose="020B0604020202020204" pitchFamily="34" charset="0"/>
                          </a:defRPr>
                        </a:lvl2pPr>
                        <a:lvl3pPr marL="1143000" indent="-228600">
                          <a:defRPr sz="1600">
                            <a:solidFill>
                              <a:schemeClr val="tx1"/>
                            </a:solidFill>
                            <a:latin typeface="Arial" panose="020B0604020202020204" pitchFamily="34" charset="0"/>
                            <a:cs typeface="Arial" panose="020B0604020202020204" pitchFamily="34" charset="0"/>
                          </a:defRPr>
                        </a:lvl3pPr>
                        <a:lvl4pPr marL="1600200" indent="-228600">
                          <a:defRPr sz="1600">
                            <a:solidFill>
                              <a:schemeClr val="tx1"/>
                            </a:solidFill>
                            <a:latin typeface="Arial" panose="020B0604020202020204" pitchFamily="34" charset="0"/>
                            <a:cs typeface="Arial" panose="020B0604020202020204" pitchFamily="34" charset="0"/>
                          </a:defRPr>
                        </a:lvl4pPr>
                        <a:lvl5pPr marL="2057400" indent="-228600">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9pPr>
                      </a:lstStyle>
                      <a:p>
                        <a:pPr algn="ctr"/>
                        <a:r>
                          <a:rPr lang="en-GB" altLang="en-US" sz="900"/>
                          <a:t>Si</a:t>
                        </a:r>
                      </a:p>
                    </p:txBody>
                  </p:sp>
                </p:grpSp>
                <p:sp>
                  <p:nvSpPr>
                    <p:cNvPr id="35" name="Oval 34"/>
                    <p:cNvSpPr/>
                    <p:nvPr/>
                  </p:nvSpPr>
                  <p:spPr>
                    <a:xfrm>
                      <a:off x="6899790" y="4001704"/>
                      <a:ext cx="847379" cy="847667"/>
                    </a:xfrm>
                    <a:prstGeom prst="ellipse">
                      <a:avLst/>
                    </a:prstGeom>
                    <a:noFill/>
                    <a:ln w="12700">
                      <a:solidFill>
                        <a:schemeClr val="tx1"/>
                      </a:solidFill>
                      <a:prstDash val="sysDot"/>
                      <a:roun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a:p>
                  </p:txBody>
                </p:sp>
              </p:grpSp>
              <p:grpSp>
                <p:nvGrpSpPr>
                  <p:cNvPr id="27" name="Group 46"/>
                  <p:cNvGrpSpPr>
                    <a:grpSpLocks/>
                  </p:cNvGrpSpPr>
                  <p:nvPr/>
                </p:nvGrpSpPr>
                <p:grpSpPr bwMode="auto">
                  <a:xfrm>
                    <a:off x="5837430" y="4967934"/>
                    <a:ext cx="520316" cy="104720"/>
                    <a:chOff x="5832928" y="4232030"/>
                    <a:chExt cx="520316" cy="104720"/>
                  </a:xfrm>
                </p:grpSpPr>
                <p:sp>
                  <p:nvSpPr>
                    <p:cNvPr id="32" name="Oval 31"/>
                    <p:cNvSpPr/>
                    <p:nvPr/>
                  </p:nvSpPr>
                  <p:spPr>
                    <a:xfrm>
                      <a:off x="6248502" y="4231877"/>
                      <a:ext cx="104732" cy="10476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a:p>
                  </p:txBody>
                </p:sp>
                <p:sp>
                  <p:nvSpPr>
                    <p:cNvPr id="33" name="Oval 32"/>
                    <p:cNvSpPr/>
                    <p:nvPr/>
                  </p:nvSpPr>
                  <p:spPr>
                    <a:xfrm>
                      <a:off x="5832746" y="4231877"/>
                      <a:ext cx="104732" cy="10476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a:p>
                  </p:txBody>
                </p:sp>
              </p:grpSp>
              <p:grpSp>
                <p:nvGrpSpPr>
                  <p:cNvPr id="28" name="Group 49"/>
                  <p:cNvGrpSpPr>
                    <a:grpSpLocks/>
                  </p:cNvGrpSpPr>
                  <p:nvPr/>
                </p:nvGrpSpPr>
                <p:grpSpPr bwMode="auto">
                  <a:xfrm>
                    <a:off x="5624757" y="5356253"/>
                    <a:ext cx="948960" cy="104720"/>
                    <a:chOff x="5832928" y="4232030"/>
                    <a:chExt cx="948960" cy="104720"/>
                  </a:xfrm>
                </p:grpSpPr>
                <p:sp>
                  <p:nvSpPr>
                    <p:cNvPr id="30" name="Oval 29"/>
                    <p:cNvSpPr/>
                    <p:nvPr/>
                  </p:nvSpPr>
                  <p:spPr>
                    <a:xfrm>
                      <a:off x="6676987" y="4232469"/>
                      <a:ext cx="104732" cy="10476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a:p>
                  </p:txBody>
                </p:sp>
                <p:sp>
                  <p:nvSpPr>
                    <p:cNvPr id="31" name="Oval 30"/>
                    <p:cNvSpPr/>
                    <p:nvPr/>
                  </p:nvSpPr>
                  <p:spPr>
                    <a:xfrm>
                      <a:off x="5832781" y="4232469"/>
                      <a:ext cx="104732" cy="10476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a:p>
                  </p:txBody>
                </p:sp>
              </p:grpSp>
              <p:sp>
                <p:nvSpPr>
                  <p:cNvPr id="29" name="Oval 28"/>
                  <p:cNvSpPr/>
                  <p:nvPr/>
                </p:nvSpPr>
                <p:spPr>
                  <a:xfrm>
                    <a:off x="6045127" y="5763064"/>
                    <a:ext cx="104732" cy="10476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a:p>
                </p:txBody>
              </p:sp>
            </p:grpSp>
            <p:grpSp>
              <p:nvGrpSpPr>
                <p:cNvPr id="18" name="Group 17"/>
                <p:cNvGrpSpPr>
                  <a:grpSpLocks/>
                </p:cNvGrpSpPr>
                <p:nvPr/>
              </p:nvGrpSpPr>
              <p:grpSpPr bwMode="auto">
                <a:xfrm rot="5400000">
                  <a:off x="4664543" y="4387970"/>
                  <a:ext cx="948960" cy="529987"/>
                  <a:chOff x="5777157" y="5505585"/>
                  <a:chExt cx="948960" cy="529987"/>
                </a:xfrm>
              </p:grpSpPr>
              <p:sp>
                <p:nvSpPr>
                  <p:cNvPr id="23" name="Oval 22"/>
                  <p:cNvSpPr/>
                  <p:nvPr/>
                </p:nvSpPr>
                <p:spPr>
                  <a:xfrm>
                    <a:off x="6622014" y="5505564"/>
                    <a:ext cx="104768" cy="1047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a:p>
                </p:txBody>
              </p:sp>
              <p:sp>
                <p:nvSpPr>
                  <p:cNvPr id="24" name="Oval 23"/>
                  <p:cNvSpPr/>
                  <p:nvPr/>
                </p:nvSpPr>
                <p:spPr>
                  <a:xfrm>
                    <a:off x="5777522" y="5505564"/>
                    <a:ext cx="104768" cy="1047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a:p>
                </p:txBody>
              </p:sp>
              <p:sp>
                <p:nvSpPr>
                  <p:cNvPr id="25" name="Oval 24"/>
                  <p:cNvSpPr/>
                  <p:nvPr/>
                </p:nvSpPr>
                <p:spPr>
                  <a:xfrm>
                    <a:off x="6195005" y="5930840"/>
                    <a:ext cx="104768" cy="1047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a:p>
                </p:txBody>
              </p:sp>
            </p:grpSp>
            <p:grpSp>
              <p:nvGrpSpPr>
                <p:cNvPr id="19" name="Group 71"/>
                <p:cNvGrpSpPr>
                  <a:grpSpLocks/>
                </p:cNvGrpSpPr>
                <p:nvPr/>
              </p:nvGrpSpPr>
              <p:grpSpPr bwMode="auto">
                <a:xfrm rot="-5400000">
                  <a:off x="6573549" y="4384337"/>
                  <a:ext cx="948960" cy="529987"/>
                  <a:chOff x="5777157" y="5505585"/>
                  <a:chExt cx="948960" cy="529987"/>
                </a:xfrm>
              </p:grpSpPr>
              <p:sp>
                <p:nvSpPr>
                  <p:cNvPr id="20" name="Oval 19"/>
                  <p:cNvSpPr/>
                  <p:nvPr/>
                </p:nvSpPr>
                <p:spPr>
                  <a:xfrm>
                    <a:off x="6615764" y="5505563"/>
                    <a:ext cx="98418" cy="1047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a:p>
                </p:txBody>
              </p:sp>
              <p:sp>
                <p:nvSpPr>
                  <p:cNvPr id="21" name="Oval 20"/>
                  <p:cNvSpPr/>
                  <p:nvPr/>
                </p:nvSpPr>
                <p:spPr>
                  <a:xfrm>
                    <a:off x="5769685" y="5505563"/>
                    <a:ext cx="104768" cy="1047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a:p>
                </p:txBody>
              </p:sp>
              <p:sp>
                <p:nvSpPr>
                  <p:cNvPr id="22" name="Oval 21"/>
                  <p:cNvSpPr/>
                  <p:nvPr/>
                </p:nvSpPr>
                <p:spPr>
                  <a:xfrm>
                    <a:off x="6195106" y="5930840"/>
                    <a:ext cx="103181" cy="104732"/>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a:p>
                </p:txBody>
              </p:sp>
            </p:grpSp>
          </p:grpSp>
          <p:grpSp>
            <p:nvGrpSpPr>
              <p:cNvPr id="6" name="Group 75"/>
              <p:cNvGrpSpPr>
                <a:grpSpLocks/>
              </p:cNvGrpSpPr>
              <p:nvPr/>
            </p:nvGrpSpPr>
            <p:grpSpPr bwMode="auto">
              <a:xfrm rot="10800000">
                <a:off x="5619466" y="3442299"/>
                <a:ext cx="948960" cy="529987"/>
                <a:chOff x="5777157" y="5505585"/>
                <a:chExt cx="948960" cy="529987"/>
              </a:xfrm>
            </p:grpSpPr>
            <p:sp>
              <p:nvSpPr>
                <p:cNvPr id="7" name="Oval 6"/>
                <p:cNvSpPr/>
                <p:nvPr/>
              </p:nvSpPr>
              <p:spPr>
                <a:xfrm>
                  <a:off x="6621001" y="5505383"/>
                  <a:ext cx="104732" cy="10476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a:p>
              </p:txBody>
            </p:sp>
            <p:sp>
              <p:nvSpPr>
                <p:cNvPr id="8" name="Oval 7"/>
                <p:cNvSpPr/>
                <p:nvPr/>
              </p:nvSpPr>
              <p:spPr>
                <a:xfrm>
                  <a:off x="5776795" y="5505383"/>
                  <a:ext cx="104732" cy="10476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a:p>
              </p:txBody>
            </p:sp>
            <p:sp>
              <p:nvSpPr>
                <p:cNvPr id="9" name="Oval 8"/>
                <p:cNvSpPr/>
                <p:nvPr/>
              </p:nvSpPr>
              <p:spPr>
                <a:xfrm>
                  <a:off x="6194138" y="5930804"/>
                  <a:ext cx="104732" cy="104768"/>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a:p>
              </p:txBody>
            </p:sp>
          </p:grpSp>
        </p:grpSp>
        <p:sp>
          <p:nvSpPr>
            <p:cNvPr id="60" name="TextBox 59"/>
            <p:cNvSpPr txBox="1">
              <a:spLocks noChangeArrowheads="1"/>
            </p:cNvSpPr>
            <p:nvPr/>
          </p:nvSpPr>
          <p:spPr bwMode="auto">
            <a:xfrm>
              <a:off x="1830388" y="3390901"/>
              <a:ext cx="806204" cy="338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600">
                  <a:solidFill>
                    <a:schemeClr val="tx1"/>
                  </a:solidFill>
                  <a:latin typeface="Arial" panose="020B0604020202020204" pitchFamily="34" charset="0"/>
                  <a:cs typeface="Arial" panose="020B0604020202020204" pitchFamily="34" charset="0"/>
                </a:defRPr>
              </a:lvl1pPr>
              <a:lvl2pPr marL="742950" indent="-285750">
                <a:defRPr sz="1600">
                  <a:solidFill>
                    <a:schemeClr val="tx1"/>
                  </a:solidFill>
                  <a:latin typeface="Arial" panose="020B0604020202020204" pitchFamily="34" charset="0"/>
                  <a:cs typeface="Arial" panose="020B0604020202020204" pitchFamily="34" charset="0"/>
                </a:defRPr>
              </a:lvl2pPr>
              <a:lvl3pPr marL="1143000" indent="-228600">
                <a:defRPr sz="1600">
                  <a:solidFill>
                    <a:schemeClr val="tx1"/>
                  </a:solidFill>
                  <a:latin typeface="Arial" panose="020B0604020202020204" pitchFamily="34" charset="0"/>
                  <a:cs typeface="Arial" panose="020B0604020202020204" pitchFamily="34" charset="0"/>
                </a:defRPr>
              </a:lvl3pPr>
              <a:lvl4pPr marL="1600200" indent="-228600">
                <a:defRPr sz="1600">
                  <a:solidFill>
                    <a:schemeClr val="tx1"/>
                  </a:solidFill>
                  <a:latin typeface="Arial" panose="020B0604020202020204" pitchFamily="34" charset="0"/>
                  <a:cs typeface="Arial" panose="020B0604020202020204" pitchFamily="34" charset="0"/>
                </a:defRPr>
              </a:lvl4pPr>
              <a:lvl5pPr marL="2057400" indent="-228600">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9pPr>
            </a:lstStyle>
            <a:p>
              <a:r>
                <a:rPr lang="en-GB" altLang="en-US" sz="1050" b="1"/>
                <a:t>N-type</a:t>
              </a:r>
            </a:p>
          </p:txBody>
        </p:sp>
        <p:sp>
          <p:nvSpPr>
            <p:cNvPr id="61" name="TextBox 60"/>
            <p:cNvSpPr txBox="1">
              <a:spLocks noChangeArrowheads="1"/>
            </p:cNvSpPr>
            <p:nvPr/>
          </p:nvSpPr>
          <p:spPr bwMode="auto">
            <a:xfrm>
              <a:off x="4038600" y="5530851"/>
              <a:ext cx="1631216"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600">
                  <a:solidFill>
                    <a:schemeClr val="tx1"/>
                  </a:solidFill>
                  <a:latin typeface="Arial" panose="020B0604020202020204" pitchFamily="34" charset="0"/>
                  <a:cs typeface="Arial" panose="020B0604020202020204" pitchFamily="34" charset="0"/>
                </a:defRPr>
              </a:lvl1pPr>
              <a:lvl2pPr marL="742950" indent="-285750">
                <a:defRPr sz="1600">
                  <a:solidFill>
                    <a:schemeClr val="tx1"/>
                  </a:solidFill>
                  <a:latin typeface="Arial" panose="020B0604020202020204" pitchFamily="34" charset="0"/>
                  <a:cs typeface="Arial" panose="020B0604020202020204" pitchFamily="34" charset="0"/>
                </a:defRPr>
              </a:lvl2pPr>
              <a:lvl3pPr marL="1143000" indent="-228600">
                <a:defRPr sz="1600">
                  <a:solidFill>
                    <a:schemeClr val="tx1"/>
                  </a:solidFill>
                  <a:latin typeface="Arial" panose="020B0604020202020204" pitchFamily="34" charset="0"/>
                  <a:cs typeface="Arial" panose="020B0604020202020204" pitchFamily="34" charset="0"/>
                </a:defRPr>
              </a:lvl3pPr>
              <a:lvl4pPr marL="1600200" indent="-228600">
                <a:defRPr sz="1600">
                  <a:solidFill>
                    <a:schemeClr val="tx1"/>
                  </a:solidFill>
                  <a:latin typeface="Arial" panose="020B0604020202020204" pitchFamily="34" charset="0"/>
                  <a:cs typeface="Arial" panose="020B0604020202020204" pitchFamily="34" charset="0"/>
                </a:defRPr>
              </a:lvl4pPr>
              <a:lvl5pPr marL="2057400" indent="-228600">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9pPr>
            </a:lstStyle>
            <a:p>
              <a:r>
                <a:rPr lang="en-GB" altLang="en-US" sz="900"/>
                <a:t>Sb – Antimony atom</a:t>
              </a:r>
            </a:p>
            <a:p>
              <a:r>
                <a:rPr lang="en-GB" altLang="en-US" sz="900"/>
                <a:t>Si – Silicon atom</a:t>
              </a:r>
              <a:br>
                <a:rPr lang="en-GB" altLang="en-US" sz="900"/>
              </a:br>
              <a:endParaRPr lang="en-GB" altLang="en-US" sz="900"/>
            </a:p>
          </p:txBody>
        </p:sp>
        <p:sp>
          <p:nvSpPr>
            <p:cNvPr id="62" name="TextBox 61"/>
            <p:cNvSpPr txBox="1">
              <a:spLocks noChangeArrowheads="1"/>
            </p:cNvSpPr>
            <p:nvPr/>
          </p:nvSpPr>
          <p:spPr bwMode="auto">
            <a:xfrm>
              <a:off x="4376739" y="3527426"/>
              <a:ext cx="1349087"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sz="1600">
                  <a:solidFill>
                    <a:schemeClr val="tx1"/>
                  </a:solidFill>
                  <a:latin typeface="Arial" panose="020B0604020202020204" pitchFamily="34" charset="0"/>
                  <a:cs typeface="Arial" panose="020B0604020202020204" pitchFamily="34" charset="0"/>
                </a:defRPr>
              </a:lvl1pPr>
              <a:lvl2pPr marL="742950" indent="-285750">
                <a:defRPr sz="1600">
                  <a:solidFill>
                    <a:schemeClr val="tx1"/>
                  </a:solidFill>
                  <a:latin typeface="Arial" panose="020B0604020202020204" pitchFamily="34" charset="0"/>
                  <a:cs typeface="Arial" panose="020B0604020202020204" pitchFamily="34" charset="0"/>
                </a:defRPr>
              </a:lvl2pPr>
              <a:lvl3pPr marL="1143000" indent="-228600">
                <a:defRPr sz="1600">
                  <a:solidFill>
                    <a:schemeClr val="tx1"/>
                  </a:solidFill>
                  <a:latin typeface="Arial" panose="020B0604020202020204" pitchFamily="34" charset="0"/>
                  <a:cs typeface="Arial" panose="020B0604020202020204" pitchFamily="34" charset="0"/>
                </a:defRPr>
              </a:lvl3pPr>
              <a:lvl4pPr marL="1600200" indent="-228600">
                <a:defRPr sz="1600">
                  <a:solidFill>
                    <a:schemeClr val="tx1"/>
                  </a:solidFill>
                  <a:latin typeface="Arial" panose="020B0604020202020204" pitchFamily="34" charset="0"/>
                  <a:cs typeface="Arial" panose="020B0604020202020204" pitchFamily="34" charset="0"/>
                </a:defRPr>
              </a:lvl4pPr>
              <a:lvl5pPr marL="2057400" indent="-228600">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9pPr>
            </a:lstStyle>
            <a:p>
              <a:r>
                <a:rPr lang="en-GB" altLang="en-US" sz="900"/>
                <a:t>Donor impurity</a:t>
              </a:r>
            </a:p>
            <a:p>
              <a:r>
                <a:rPr lang="en-GB" altLang="en-US" sz="900"/>
                <a:t>contributes free </a:t>
              </a:r>
            </a:p>
            <a:p>
              <a:r>
                <a:rPr lang="en-GB" altLang="en-US" sz="900"/>
                <a:t>electrons</a:t>
              </a:r>
            </a:p>
          </p:txBody>
        </p:sp>
        <p:cxnSp>
          <p:nvCxnSpPr>
            <p:cNvPr id="123" name="Straight Arrow Connector 122"/>
            <p:cNvCxnSpPr/>
            <p:nvPr/>
          </p:nvCxnSpPr>
          <p:spPr>
            <a:xfrm flipV="1">
              <a:off x="3716339" y="3784601"/>
              <a:ext cx="434975" cy="536575"/>
            </a:xfrm>
            <a:prstGeom prst="straightConnector1">
              <a:avLst/>
            </a:prstGeom>
            <a:ln w="12700">
              <a:solidFill>
                <a:schemeClr val="tx1"/>
              </a:solidFill>
              <a:headEnd type="none" w="med" len="med"/>
              <a:tailEnd type="triangle"/>
            </a:ln>
          </p:spPr>
          <p:style>
            <a:lnRef idx="1">
              <a:schemeClr val="accent1"/>
            </a:lnRef>
            <a:fillRef idx="0">
              <a:schemeClr val="accent1"/>
            </a:fillRef>
            <a:effectRef idx="0">
              <a:schemeClr val="accent1"/>
            </a:effectRef>
            <a:fontRef idx="minor">
              <a:schemeClr val="tx1"/>
            </a:fontRef>
          </p:style>
        </p:cxnSp>
        <p:sp>
          <p:nvSpPr>
            <p:cNvPr id="124" name="Oval 123"/>
            <p:cNvSpPr/>
            <p:nvPr/>
          </p:nvSpPr>
          <p:spPr>
            <a:xfrm rot="10800000">
              <a:off x="4189414" y="3636963"/>
              <a:ext cx="104775" cy="104775"/>
            </a:xfrm>
            <a:prstGeom prst="ellipse">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a:p>
          </p:txBody>
        </p:sp>
      </p:grpSp>
    </p:spTree>
    <p:extLst>
      <p:ext uri="{BB962C8B-B14F-4D97-AF65-F5344CB8AC3E}">
        <p14:creationId xmlns:p14="http://schemas.microsoft.com/office/powerpoint/2010/main" val="2344098071"/>
      </p:ext>
    </p:extLst>
  </p:cSld>
  <p:clrMapOvr>
    <a:masterClrMapping/>
  </p:clrMapOvr>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Diodes</a:t>
            </a:r>
            <a:endParaRPr lang="en-GB" dirty="0"/>
          </a:p>
        </p:txBody>
      </p:sp>
      <p:sp>
        <p:nvSpPr>
          <p:cNvPr id="3" name="Content Placeholder 2"/>
          <p:cNvSpPr>
            <a:spLocks noGrp="1"/>
          </p:cNvSpPr>
          <p:nvPr>
            <p:ph idx="1"/>
          </p:nvPr>
        </p:nvSpPr>
        <p:spPr>
          <a:xfrm>
            <a:off x="628651" y="2226469"/>
            <a:ext cx="4798115" cy="3263504"/>
          </a:xfrm>
        </p:spPr>
        <p:txBody>
          <a:bodyPr>
            <a:normAutofit fontScale="47500" lnSpcReduction="20000"/>
          </a:bodyPr>
          <a:lstStyle/>
          <a:p>
            <a:pPr marL="72629" indent="-72629">
              <a:lnSpc>
                <a:spcPct val="120000"/>
              </a:lnSpc>
              <a:spcBef>
                <a:spcPct val="50000"/>
              </a:spcBef>
              <a:buFontTx/>
              <a:buChar char="•"/>
              <a:defRPr/>
            </a:pPr>
            <a:r>
              <a:rPr lang="en-GB" dirty="0"/>
              <a:t>When the p and n type semiconductors are joined a </a:t>
            </a:r>
            <a:r>
              <a:rPr lang="en-GB" b="1" dirty="0" err="1">
                <a:solidFill>
                  <a:srgbClr val="FF0000"/>
                </a:solidFill>
              </a:rPr>
              <a:t>pn</a:t>
            </a:r>
            <a:r>
              <a:rPr lang="en-GB" b="1" dirty="0">
                <a:solidFill>
                  <a:srgbClr val="FF0000"/>
                </a:solidFill>
              </a:rPr>
              <a:t> junction</a:t>
            </a:r>
            <a:r>
              <a:rPr lang="en-GB" dirty="0"/>
              <a:t> is formed.</a:t>
            </a:r>
          </a:p>
          <a:p>
            <a:pPr marL="72629" indent="-72629">
              <a:lnSpc>
                <a:spcPct val="120000"/>
              </a:lnSpc>
              <a:spcBef>
                <a:spcPct val="50000"/>
              </a:spcBef>
              <a:buFontTx/>
              <a:buChar char="•"/>
              <a:defRPr/>
            </a:pPr>
            <a:r>
              <a:rPr lang="en-GB" dirty="0"/>
              <a:t>Free electrons and holes near the junction </a:t>
            </a:r>
            <a:r>
              <a:rPr lang="en-GB" b="1" dirty="0">
                <a:solidFill>
                  <a:srgbClr val="FF0000"/>
                </a:solidFill>
              </a:rPr>
              <a:t>diffuse </a:t>
            </a:r>
            <a:r>
              <a:rPr lang="en-GB" dirty="0"/>
              <a:t>across the junction in attempt to redistribute themselves uniformly within both materials.</a:t>
            </a:r>
          </a:p>
          <a:p>
            <a:pPr marL="72629" indent="-72629">
              <a:lnSpc>
                <a:spcPct val="120000"/>
              </a:lnSpc>
              <a:spcBef>
                <a:spcPct val="50000"/>
              </a:spcBef>
              <a:buFontTx/>
              <a:buChar char="•"/>
              <a:defRPr/>
            </a:pPr>
            <a:r>
              <a:rPr lang="en-GB" dirty="0"/>
              <a:t>These </a:t>
            </a:r>
            <a:r>
              <a:rPr lang="en-GB" b="1" dirty="0">
                <a:solidFill>
                  <a:srgbClr val="FF0000"/>
                </a:solidFill>
              </a:rPr>
              <a:t>recombine</a:t>
            </a:r>
            <a:r>
              <a:rPr lang="en-GB" b="1" dirty="0">
                <a:solidFill>
                  <a:srgbClr val="FF0000"/>
                </a:solidFill>
                <a:effectLst>
                  <a:outerShdw blurRad="38100" dist="38100" dir="2700000" algn="tl">
                    <a:srgbClr val="C0C0C0"/>
                  </a:outerShdw>
                </a:effectLst>
              </a:rPr>
              <a:t> </a:t>
            </a:r>
            <a:r>
              <a:rPr lang="en-GB" dirty="0"/>
              <a:t>and cancel each other out near the junction.</a:t>
            </a:r>
          </a:p>
          <a:p>
            <a:pPr marL="72629" indent="-72629">
              <a:lnSpc>
                <a:spcPct val="120000"/>
              </a:lnSpc>
              <a:spcBef>
                <a:spcPct val="50000"/>
              </a:spcBef>
              <a:buFontTx/>
              <a:buChar char="•"/>
              <a:defRPr/>
            </a:pPr>
            <a:r>
              <a:rPr lang="en-GB" dirty="0"/>
              <a:t>This leaves a region either side of the junction that is devoid of free carriers. </a:t>
            </a:r>
          </a:p>
          <a:p>
            <a:pPr marL="72629" indent="-72629">
              <a:lnSpc>
                <a:spcPct val="120000"/>
              </a:lnSpc>
              <a:spcBef>
                <a:spcPct val="50000"/>
              </a:spcBef>
              <a:buFontTx/>
              <a:buChar char="•"/>
              <a:defRPr/>
            </a:pPr>
            <a:r>
              <a:rPr lang="en-GB" dirty="0"/>
              <a:t>This area is known as the  </a:t>
            </a:r>
            <a:r>
              <a:rPr lang="en-GB" b="1" dirty="0">
                <a:solidFill>
                  <a:srgbClr val="FF0000"/>
                </a:solidFill>
              </a:rPr>
              <a:t>depletion region.</a:t>
            </a:r>
          </a:p>
          <a:p>
            <a:endParaRPr lang="en-GB" dirty="0"/>
          </a:p>
        </p:txBody>
      </p:sp>
      <p:graphicFrame>
        <p:nvGraphicFramePr>
          <p:cNvPr id="4" name="Object 3"/>
          <p:cNvGraphicFramePr>
            <a:graphicFrameLocks noChangeAspect="1"/>
          </p:cNvGraphicFramePr>
          <p:nvPr>
            <p:extLst>
              <p:ext uri="{D42A27DB-BD31-4B8C-83A1-F6EECF244321}">
                <p14:modId xmlns:p14="http://schemas.microsoft.com/office/powerpoint/2010/main" val="148437292"/>
              </p:ext>
            </p:extLst>
          </p:nvPr>
        </p:nvGraphicFramePr>
        <p:xfrm>
          <a:off x="5426766" y="2969204"/>
          <a:ext cx="3513535" cy="1726406"/>
        </p:xfrm>
        <a:graphic>
          <a:graphicData uri="http://schemas.openxmlformats.org/presentationml/2006/ole">
            <mc:AlternateContent xmlns:mc="http://schemas.openxmlformats.org/markup-compatibility/2006">
              <mc:Choice xmlns:v="urn:schemas-microsoft-com:vml" Requires="v">
                <p:oleObj spid="_x0000_s7182" name="Bitmap Image" r:id="rId3" imgW="3352381" imgH="1647619" progId="PBrush">
                  <p:embed/>
                </p:oleObj>
              </mc:Choice>
              <mc:Fallback>
                <p:oleObj name="Bitmap Image" r:id="rId3" imgW="3352381" imgH="1647619" progId="PBrush">
                  <p:embed/>
                  <p:pic>
                    <p:nvPicPr>
                      <p:cNvPr id="4"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426766" y="2969204"/>
                        <a:ext cx="3513535" cy="1726406"/>
                      </a:xfrm>
                      <a:prstGeom prst="rect">
                        <a:avLst/>
                      </a:prstGeom>
                      <a:noFill/>
                      <a:ln>
                        <a:noFill/>
                      </a:ln>
                      <a:effectLst/>
                      <a:extLst/>
                    </p:spPr>
                  </p:pic>
                </p:oleObj>
              </mc:Fallback>
            </mc:AlternateContent>
          </a:graphicData>
        </a:graphic>
      </p:graphicFrame>
      <p:sp>
        <p:nvSpPr>
          <p:cNvPr id="5" name="Text Box 5"/>
          <p:cNvSpPr txBox="1">
            <a:spLocks noChangeArrowheads="1"/>
          </p:cNvSpPr>
          <p:nvPr/>
        </p:nvSpPr>
        <p:spPr bwMode="auto">
          <a:xfrm>
            <a:off x="6229350" y="2669122"/>
            <a:ext cx="2286000" cy="300082"/>
          </a:xfrm>
          <a:prstGeom prst="rect">
            <a:avLst/>
          </a:prstGeom>
          <a:noFill/>
          <a:ln w="9525">
            <a:noFill/>
            <a:miter lim="800000"/>
            <a:headEnd/>
            <a:tailEnd/>
          </a:ln>
        </p:spPr>
        <p:txBody>
          <a:bodyPr>
            <a:spAutoFit/>
          </a:bodyPr>
          <a:lstStyle/>
          <a:p>
            <a:pPr>
              <a:spcBef>
                <a:spcPct val="50000"/>
              </a:spcBef>
            </a:pPr>
            <a:r>
              <a:rPr lang="en-GB" sz="1350"/>
              <a:t>p - type              n type</a:t>
            </a:r>
          </a:p>
        </p:txBody>
      </p:sp>
    </p:spTree>
    <p:extLst>
      <p:ext uri="{BB962C8B-B14F-4D97-AF65-F5344CB8AC3E}">
        <p14:creationId xmlns:p14="http://schemas.microsoft.com/office/powerpoint/2010/main" val="2754683185"/>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Text Box 5"/>
          <p:cNvSpPr txBox="1">
            <a:spLocks noChangeArrowheads="1"/>
          </p:cNvSpPr>
          <p:nvPr/>
        </p:nvSpPr>
        <p:spPr bwMode="auto">
          <a:xfrm>
            <a:off x="1979712" y="5269010"/>
            <a:ext cx="1143000" cy="383182"/>
          </a:xfrm>
          <a:prstGeom prst="rect">
            <a:avLst/>
          </a:prstGeom>
          <a:noFill/>
          <a:ln w="9525">
            <a:noFill/>
            <a:miter lim="800000"/>
            <a:headEnd/>
            <a:tailEnd/>
          </a:ln>
        </p:spPr>
        <p:txBody>
          <a:bodyPr>
            <a:spAutoFit/>
          </a:bodyPr>
          <a:lstStyle/>
          <a:p>
            <a:pPr>
              <a:lnSpc>
                <a:spcPct val="45000"/>
              </a:lnSpc>
              <a:spcBef>
                <a:spcPct val="50000"/>
              </a:spcBef>
            </a:pPr>
            <a:r>
              <a:rPr lang="en-GB" sz="1350" b="1" dirty="0"/>
              <a:t>Depletion</a:t>
            </a:r>
          </a:p>
          <a:p>
            <a:pPr>
              <a:lnSpc>
                <a:spcPct val="45000"/>
              </a:lnSpc>
              <a:spcBef>
                <a:spcPct val="50000"/>
              </a:spcBef>
            </a:pPr>
            <a:r>
              <a:rPr lang="en-GB" sz="1350" b="1" dirty="0"/>
              <a:t>Region</a:t>
            </a:r>
          </a:p>
        </p:txBody>
      </p:sp>
      <p:sp>
        <p:nvSpPr>
          <p:cNvPr id="4098" name="Rectangle 2"/>
          <p:cNvSpPr>
            <a:spLocks noGrp="1" noChangeArrowheads="1"/>
          </p:cNvSpPr>
          <p:nvPr>
            <p:ph type="title"/>
          </p:nvPr>
        </p:nvSpPr>
        <p:spPr>
          <a:xfrm>
            <a:off x="323528" y="508502"/>
            <a:ext cx="8280919" cy="858442"/>
          </a:xfrm>
        </p:spPr>
        <p:txBody>
          <a:bodyPr>
            <a:noAutofit/>
          </a:bodyPr>
          <a:lstStyle/>
          <a:p>
            <a:pPr eaLnBrk="1" hangingPunct="1">
              <a:defRPr/>
            </a:pPr>
            <a:r>
              <a:rPr lang="en-GB" dirty="0"/>
              <a:t>Formation of the Depletion Region </a:t>
            </a:r>
            <a:r>
              <a:rPr lang="en-GB" dirty="0" smtClean="0"/>
              <a:t>or Space </a:t>
            </a:r>
            <a:r>
              <a:rPr lang="en-GB" dirty="0"/>
              <a:t>Charge </a:t>
            </a:r>
            <a:r>
              <a:rPr lang="en-GB" dirty="0" smtClean="0"/>
              <a:t>Region</a:t>
            </a:r>
            <a:endParaRPr lang="en-GB" dirty="0"/>
          </a:p>
        </p:txBody>
      </p:sp>
      <p:graphicFrame>
        <p:nvGraphicFramePr>
          <p:cNvPr id="3074" name="Object 3"/>
          <p:cNvGraphicFramePr>
            <a:graphicFrameLocks noChangeAspect="1"/>
          </p:cNvGraphicFramePr>
          <p:nvPr>
            <p:extLst>
              <p:ext uri="{D42A27DB-BD31-4B8C-83A1-F6EECF244321}">
                <p14:modId xmlns:p14="http://schemas.microsoft.com/office/powerpoint/2010/main" val="3127135617"/>
              </p:ext>
            </p:extLst>
          </p:nvPr>
        </p:nvGraphicFramePr>
        <p:xfrm>
          <a:off x="1547664" y="3573016"/>
          <a:ext cx="3330178" cy="1553765"/>
        </p:xfrm>
        <a:graphic>
          <a:graphicData uri="http://schemas.openxmlformats.org/presentationml/2006/ole">
            <mc:AlternateContent xmlns:mc="http://schemas.openxmlformats.org/markup-compatibility/2006">
              <mc:Choice xmlns:v="urn:schemas-microsoft-com:vml" Requires="v">
                <p:oleObj spid="_x0000_s8220" name="Bitmap Image" r:id="rId3" imgW="3409524" imgH="1590897" progId="PBrush">
                  <p:embed/>
                </p:oleObj>
              </mc:Choice>
              <mc:Fallback>
                <p:oleObj name="Bitmap Image" r:id="rId3" imgW="3409524" imgH="1590897" progId="PBrush">
                  <p:embed/>
                  <p:pic>
                    <p:nvPicPr>
                      <p:cNvPr id="3074"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47664" y="3573016"/>
                        <a:ext cx="3330178" cy="15537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3078" name="Line 6"/>
          <p:cNvSpPr>
            <a:spLocks noChangeShapeType="1"/>
          </p:cNvSpPr>
          <p:nvPr/>
        </p:nvSpPr>
        <p:spPr bwMode="auto">
          <a:xfrm flipV="1">
            <a:off x="2929559" y="5013127"/>
            <a:ext cx="171450" cy="342900"/>
          </a:xfrm>
          <a:prstGeom prst="line">
            <a:avLst/>
          </a:prstGeom>
          <a:noFill/>
          <a:ln w="9525">
            <a:solidFill>
              <a:schemeClr val="tx1"/>
            </a:solidFill>
            <a:round/>
            <a:headEnd/>
            <a:tailEnd type="triangle" w="med" len="med"/>
          </a:ln>
        </p:spPr>
        <p:txBody>
          <a:bodyPr/>
          <a:lstStyle/>
          <a:p>
            <a:endParaRPr lang="en-GB" sz="1350"/>
          </a:p>
        </p:txBody>
      </p:sp>
      <p:sp>
        <p:nvSpPr>
          <p:cNvPr id="4103" name="Text Box 7"/>
          <p:cNvSpPr txBox="1">
            <a:spLocks noChangeArrowheads="1"/>
          </p:cNvSpPr>
          <p:nvPr/>
        </p:nvSpPr>
        <p:spPr bwMode="auto">
          <a:xfrm>
            <a:off x="1187624" y="1808391"/>
            <a:ext cx="6679096" cy="1708160"/>
          </a:xfrm>
          <a:prstGeom prst="rect">
            <a:avLst/>
          </a:prstGeom>
          <a:noFill/>
          <a:ln w="9525">
            <a:noFill/>
            <a:miter lim="800000"/>
            <a:headEnd/>
            <a:tailEnd/>
          </a:ln>
          <a:effectLst/>
        </p:spPr>
        <p:txBody>
          <a:bodyPr wrap="square">
            <a:spAutoFit/>
          </a:bodyPr>
          <a:lstStyle/>
          <a:p>
            <a:pPr marL="72629" indent="-72629">
              <a:spcBef>
                <a:spcPct val="50000"/>
              </a:spcBef>
              <a:buFontTx/>
              <a:buChar char="•"/>
              <a:defRPr/>
            </a:pPr>
            <a:r>
              <a:rPr lang="en-GB" sz="1500" b="1" dirty="0"/>
              <a:t>The depletion region is now left with fixed ions which form a </a:t>
            </a:r>
            <a:r>
              <a:rPr lang="en-GB" sz="1500" b="1" dirty="0">
                <a:solidFill>
                  <a:srgbClr val="FF0000"/>
                </a:solidFill>
                <a:effectLst>
                  <a:outerShdw blurRad="38100" dist="38100" dir="2700000" algn="tl">
                    <a:srgbClr val="C0C0C0"/>
                  </a:outerShdw>
                </a:effectLst>
              </a:rPr>
              <a:t>potential barrier.</a:t>
            </a:r>
            <a:endParaRPr lang="en-GB" sz="1500" b="1" dirty="0"/>
          </a:p>
          <a:p>
            <a:pPr marL="72629" indent="-72629">
              <a:spcBef>
                <a:spcPct val="50000"/>
              </a:spcBef>
              <a:buFontTx/>
              <a:buChar char="•"/>
              <a:defRPr/>
            </a:pPr>
            <a:r>
              <a:rPr lang="en-GB" sz="1500" b="1" dirty="0"/>
              <a:t>The potential barrier acts to prevent any further diffusion of free charges across the junction.</a:t>
            </a:r>
          </a:p>
          <a:p>
            <a:pPr marL="72629" indent="-72629">
              <a:spcBef>
                <a:spcPct val="50000"/>
              </a:spcBef>
              <a:buFontTx/>
              <a:buChar char="•"/>
              <a:defRPr/>
            </a:pPr>
            <a:r>
              <a:rPr lang="en-GB" sz="1500" b="1" dirty="0"/>
              <a:t>In order to get free charges across the junction we will need to drive them across by means of an applied electric field i.e. voltage. </a:t>
            </a:r>
            <a:r>
              <a:rPr lang="en-GB" sz="1500" b="1" dirty="0">
                <a:solidFill>
                  <a:srgbClr val="FF0000"/>
                </a:solidFill>
                <a:effectLst>
                  <a:outerShdw blurRad="38100" dist="38100" dir="2700000" algn="tl">
                    <a:srgbClr val="C0C0C0"/>
                  </a:outerShdw>
                </a:effectLst>
              </a:rPr>
              <a:t> </a:t>
            </a:r>
          </a:p>
        </p:txBody>
      </p:sp>
      <p:pic>
        <p:nvPicPr>
          <p:cNvPr id="3080" name="Picture 8"/>
          <p:cNvPicPr>
            <a:picLocks noChangeAspect="1" noChangeArrowheads="1"/>
          </p:cNvPicPr>
          <p:nvPr/>
        </p:nvPicPr>
        <p:blipFill>
          <a:blip r:embed="rId5" cstate="print"/>
          <a:srcRect/>
          <a:stretch>
            <a:fillRect/>
          </a:stretch>
        </p:blipFill>
        <p:spPr bwMode="auto">
          <a:xfrm>
            <a:off x="5312465" y="4137164"/>
            <a:ext cx="2414588" cy="564356"/>
          </a:xfrm>
          <a:prstGeom prst="rect">
            <a:avLst/>
          </a:prstGeom>
          <a:noFill/>
          <a:ln w="9525">
            <a:noFill/>
            <a:miter lim="800000"/>
            <a:headEnd/>
            <a:tailEnd/>
          </a:ln>
        </p:spPr>
      </p:pic>
      <p:graphicFrame>
        <p:nvGraphicFramePr>
          <p:cNvPr id="3075" name="Object 9"/>
          <p:cNvGraphicFramePr>
            <a:graphicFrameLocks noChangeAspect="1"/>
          </p:cNvGraphicFramePr>
          <p:nvPr>
            <p:extLst/>
          </p:nvPr>
        </p:nvGraphicFramePr>
        <p:xfrm>
          <a:off x="5255317" y="4765814"/>
          <a:ext cx="2307431" cy="478631"/>
        </p:xfrm>
        <a:graphic>
          <a:graphicData uri="http://schemas.openxmlformats.org/presentationml/2006/ole">
            <mc:AlternateContent xmlns:mc="http://schemas.openxmlformats.org/markup-compatibility/2006">
              <mc:Choice xmlns:v="urn:schemas-microsoft-com:vml" Requires="v">
                <p:oleObj spid="_x0000_s8221" name="Bitmap Image" r:id="rId6" imgW="3076190" imgH="638264" progId="PBrush">
                  <p:embed/>
                </p:oleObj>
              </mc:Choice>
              <mc:Fallback>
                <p:oleObj name="Bitmap Image" r:id="rId6" imgW="3076190" imgH="638264" progId="PBrush">
                  <p:embed/>
                  <p:pic>
                    <p:nvPicPr>
                      <p:cNvPr id="3075" name="Object 9"/>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255317" y="4765814"/>
                        <a:ext cx="2307431" cy="4786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extLst>
      <p:ext uri="{BB962C8B-B14F-4D97-AF65-F5344CB8AC3E}">
        <p14:creationId xmlns:p14="http://schemas.microsoft.com/office/powerpoint/2010/main" val="1639659637"/>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Application of an external field (Voltage)</a:t>
            </a:r>
            <a:endParaRPr lang="en-GB" dirty="0"/>
          </a:p>
        </p:txBody>
      </p:sp>
      <p:sp>
        <p:nvSpPr>
          <p:cNvPr id="3" name="Rectangle 3"/>
          <p:cNvSpPr>
            <a:spLocks noChangeArrowheads="1"/>
          </p:cNvSpPr>
          <p:nvPr/>
        </p:nvSpPr>
        <p:spPr bwMode="auto">
          <a:xfrm>
            <a:off x="1334328" y="2189094"/>
            <a:ext cx="6276561" cy="2354491"/>
          </a:xfrm>
          <a:prstGeom prst="rect">
            <a:avLst/>
          </a:prstGeom>
          <a:noFill/>
          <a:ln w="9525">
            <a:noFill/>
            <a:miter lim="800000"/>
            <a:headEnd/>
            <a:tailEnd/>
          </a:ln>
          <a:effectLst/>
        </p:spPr>
        <p:txBody>
          <a:bodyPr wrap="square">
            <a:spAutoFit/>
          </a:bodyPr>
          <a:lstStyle/>
          <a:p>
            <a:pPr>
              <a:spcBef>
                <a:spcPct val="50000"/>
              </a:spcBef>
              <a:defRPr/>
            </a:pPr>
            <a:r>
              <a:rPr lang="en-GB" sz="2100" dirty="0"/>
              <a:t>We may apply an external field in one of two ways:</a:t>
            </a:r>
          </a:p>
          <a:p>
            <a:pPr>
              <a:spcBef>
                <a:spcPct val="50000"/>
              </a:spcBef>
              <a:defRPr/>
            </a:pPr>
            <a:endParaRPr lang="en-GB" sz="2100" dirty="0"/>
          </a:p>
          <a:p>
            <a:pPr>
              <a:spcBef>
                <a:spcPct val="50000"/>
              </a:spcBef>
              <a:defRPr/>
            </a:pPr>
            <a:r>
              <a:rPr lang="en-GB" sz="2100" dirty="0"/>
              <a:t>Forward voltage </a:t>
            </a:r>
            <a:r>
              <a:rPr lang="en-GB" sz="2100" dirty="0">
                <a:solidFill>
                  <a:srgbClr val="FF0000"/>
                </a:solidFill>
              </a:rPr>
              <a:t>( </a:t>
            </a:r>
            <a:r>
              <a:rPr lang="en-GB" sz="2100" dirty="0">
                <a:solidFill>
                  <a:srgbClr val="FF0000"/>
                </a:solidFill>
                <a:effectLst>
                  <a:outerShdw blurRad="38100" dist="38100" dir="2700000" algn="tl">
                    <a:srgbClr val="C0C0C0"/>
                  </a:outerShdw>
                </a:effectLst>
              </a:rPr>
              <a:t>Forward Bias</a:t>
            </a:r>
            <a:r>
              <a:rPr lang="en-GB" sz="2100" dirty="0">
                <a:solidFill>
                  <a:srgbClr val="FF0000"/>
                </a:solidFill>
              </a:rPr>
              <a:t> )</a:t>
            </a:r>
          </a:p>
          <a:p>
            <a:pPr>
              <a:spcBef>
                <a:spcPct val="50000"/>
              </a:spcBef>
              <a:defRPr/>
            </a:pPr>
            <a:endParaRPr lang="en-GB" sz="2100" dirty="0">
              <a:solidFill>
                <a:srgbClr val="FF0000"/>
              </a:solidFill>
            </a:endParaRPr>
          </a:p>
          <a:p>
            <a:pPr>
              <a:spcBef>
                <a:spcPct val="50000"/>
              </a:spcBef>
              <a:defRPr/>
            </a:pPr>
            <a:r>
              <a:rPr lang="en-GB" sz="2100" dirty="0"/>
              <a:t>Reverse Voltage  </a:t>
            </a:r>
            <a:r>
              <a:rPr lang="en-GB" sz="2100" dirty="0">
                <a:solidFill>
                  <a:srgbClr val="FF0000"/>
                </a:solidFill>
                <a:effectLst>
                  <a:outerShdw blurRad="38100" dist="38100" dir="2700000" algn="tl">
                    <a:srgbClr val="C0C0C0"/>
                  </a:outerShdw>
                </a:effectLst>
              </a:rPr>
              <a:t>( Reverse Bias )</a:t>
            </a:r>
          </a:p>
        </p:txBody>
      </p:sp>
    </p:spTree>
    <p:extLst>
      <p:ext uri="{BB962C8B-B14F-4D97-AF65-F5344CB8AC3E}">
        <p14:creationId xmlns:p14="http://schemas.microsoft.com/office/powerpoint/2010/main" val="4119129817"/>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Forward Biased Diode</a:t>
            </a:r>
            <a:endParaRPr lang="en-GB" dirty="0"/>
          </a:p>
        </p:txBody>
      </p:sp>
      <p:grpSp>
        <p:nvGrpSpPr>
          <p:cNvPr id="24" name="Group 23"/>
          <p:cNvGrpSpPr/>
          <p:nvPr/>
        </p:nvGrpSpPr>
        <p:grpSpPr>
          <a:xfrm>
            <a:off x="2627784" y="3140968"/>
            <a:ext cx="4182623" cy="2518172"/>
            <a:chOff x="1981200" y="3500438"/>
            <a:chExt cx="5576830" cy="3357562"/>
          </a:xfrm>
        </p:grpSpPr>
        <p:grpSp>
          <p:nvGrpSpPr>
            <p:cNvPr id="3" name="Group 22"/>
            <p:cNvGrpSpPr>
              <a:grpSpLocks/>
            </p:cNvGrpSpPr>
            <p:nvPr/>
          </p:nvGrpSpPr>
          <p:grpSpPr bwMode="auto">
            <a:xfrm>
              <a:off x="1981200" y="3500438"/>
              <a:ext cx="5305425" cy="3357562"/>
              <a:chOff x="1981200" y="3810000"/>
              <a:chExt cx="4648200" cy="2590800"/>
            </a:xfrm>
          </p:grpSpPr>
          <p:grpSp>
            <p:nvGrpSpPr>
              <p:cNvPr id="4" name="Group 26"/>
              <p:cNvGrpSpPr>
                <a:grpSpLocks/>
              </p:cNvGrpSpPr>
              <p:nvPr/>
            </p:nvGrpSpPr>
            <p:grpSpPr bwMode="auto">
              <a:xfrm>
                <a:off x="1981200" y="3810000"/>
                <a:ext cx="4648200" cy="2590800"/>
                <a:chOff x="1248" y="1872"/>
                <a:chExt cx="2928" cy="1632"/>
              </a:xfrm>
            </p:grpSpPr>
            <p:sp>
              <p:nvSpPr>
                <p:cNvPr id="7" name="Line 6"/>
                <p:cNvSpPr>
                  <a:spLocks noChangeShapeType="1"/>
                </p:cNvSpPr>
                <p:nvPr/>
              </p:nvSpPr>
              <p:spPr bwMode="auto">
                <a:xfrm flipH="1">
                  <a:off x="1248" y="3264"/>
                  <a:ext cx="1344" cy="0"/>
                </a:xfrm>
                <a:prstGeom prst="line">
                  <a:avLst/>
                </a:prstGeom>
                <a:noFill/>
                <a:ln w="9525">
                  <a:solidFill>
                    <a:schemeClr val="tx1"/>
                  </a:solidFill>
                  <a:round/>
                  <a:headEnd/>
                  <a:tailEnd/>
                </a:ln>
              </p:spPr>
              <p:txBody>
                <a:bodyPr/>
                <a:lstStyle/>
                <a:p>
                  <a:endParaRPr lang="en-GB" sz="1350"/>
                </a:p>
              </p:txBody>
            </p:sp>
            <p:sp>
              <p:nvSpPr>
                <p:cNvPr id="8" name="Line 7"/>
                <p:cNvSpPr>
                  <a:spLocks noChangeShapeType="1"/>
                </p:cNvSpPr>
                <p:nvPr/>
              </p:nvSpPr>
              <p:spPr bwMode="auto">
                <a:xfrm flipH="1">
                  <a:off x="1248" y="2400"/>
                  <a:ext cx="528" cy="0"/>
                </a:xfrm>
                <a:prstGeom prst="line">
                  <a:avLst/>
                </a:prstGeom>
                <a:noFill/>
                <a:ln w="9525">
                  <a:solidFill>
                    <a:schemeClr val="tx1"/>
                  </a:solidFill>
                  <a:round/>
                  <a:headEnd/>
                  <a:tailEnd/>
                </a:ln>
              </p:spPr>
              <p:txBody>
                <a:bodyPr/>
                <a:lstStyle/>
                <a:p>
                  <a:endParaRPr lang="en-GB" sz="1350"/>
                </a:p>
              </p:txBody>
            </p:sp>
            <p:sp>
              <p:nvSpPr>
                <p:cNvPr id="9" name="Line 8"/>
                <p:cNvSpPr>
                  <a:spLocks noChangeShapeType="1"/>
                </p:cNvSpPr>
                <p:nvPr/>
              </p:nvSpPr>
              <p:spPr bwMode="auto">
                <a:xfrm>
                  <a:off x="1248" y="2400"/>
                  <a:ext cx="0" cy="864"/>
                </a:xfrm>
                <a:prstGeom prst="line">
                  <a:avLst/>
                </a:prstGeom>
                <a:noFill/>
                <a:ln w="9525">
                  <a:solidFill>
                    <a:schemeClr val="tx1"/>
                  </a:solidFill>
                  <a:round/>
                  <a:headEnd/>
                  <a:tailEnd/>
                </a:ln>
              </p:spPr>
              <p:txBody>
                <a:bodyPr/>
                <a:lstStyle/>
                <a:p>
                  <a:endParaRPr lang="en-GB" sz="1350"/>
                </a:p>
              </p:txBody>
            </p:sp>
            <p:sp>
              <p:nvSpPr>
                <p:cNvPr id="10" name="Line 12"/>
                <p:cNvSpPr>
                  <a:spLocks noChangeShapeType="1"/>
                </p:cNvSpPr>
                <p:nvPr/>
              </p:nvSpPr>
              <p:spPr bwMode="auto">
                <a:xfrm>
                  <a:off x="3648" y="2400"/>
                  <a:ext cx="528" cy="0"/>
                </a:xfrm>
                <a:prstGeom prst="line">
                  <a:avLst/>
                </a:prstGeom>
                <a:noFill/>
                <a:ln w="9525">
                  <a:solidFill>
                    <a:schemeClr val="tx1"/>
                  </a:solidFill>
                  <a:round/>
                  <a:headEnd/>
                  <a:tailEnd/>
                </a:ln>
              </p:spPr>
              <p:txBody>
                <a:bodyPr/>
                <a:lstStyle/>
                <a:p>
                  <a:endParaRPr lang="en-GB" sz="1350"/>
                </a:p>
              </p:txBody>
            </p:sp>
            <p:sp>
              <p:nvSpPr>
                <p:cNvPr id="11" name="Line 13"/>
                <p:cNvSpPr>
                  <a:spLocks noChangeShapeType="1"/>
                </p:cNvSpPr>
                <p:nvPr/>
              </p:nvSpPr>
              <p:spPr bwMode="auto">
                <a:xfrm>
                  <a:off x="4176" y="2400"/>
                  <a:ext cx="0" cy="864"/>
                </a:xfrm>
                <a:prstGeom prst="line">
                  <a:avLst/>
                </a:prstGeom>
                <a:noFill/>
                <a:ln w="9525">
                  <a:solidFill>
                    <a:schemeClr val="tx1"/>
                  </a:solidFill>
                  <a:round/>
                  <a:headEnd/>
                  <a:tailEnd/>
                </a:ln>
              </p:spPr>
              <p:txBody>
                <a:bodyPr/>
                <a:lstStyle/>
                <a:p>
                  <a:endParaRPr lang="en-GB" sz="1350"/>
                </a:p>
              </p:txBody>
            </p:sp>
            <p:sp>
              <p:nvSpPr>
                <p:cNvPr id="12" name="Line 14"/>
                <p:cNvSpPr>
                  <a:spLocks noChangeShapeType="1"/>
                </p:cNvSpPr>
                <p:nvPr/>
              </p:nvSpPr>
              <p:spPr bwMode="auto">
                <a:xfrm flipH="1">
                  <a:off x="2688" y="3264"/>
                  <a:ext cx="1488" cy="0"/>
                </a:xfrm>
                <a:prstGeom prst="line">
                  <a:avLst/>
                </a:prstGeom>
                <a:noFill/>
                <a:ln w="9525">
                  <a:solidFill>
                    <a:schemeClr val="tx1"/>
                  </a:solidFill>
                  <a:round/>
                  <a:headEnd/>
                  <a:tailEnd/>
                </a:ln>
              </p:spPr>
              <p:txBody>
                <a:bodyPr/>
                <a:lstStyle/>
                <a:p>
                  <a:endParaRPr lang="en-GB" sz="1350"/>
                </a:p>
              </p:txBody>
            </p:sp>
            <p:sp>
              <p:nvSpPr>
                <p:cNvPr id="13" name="Line 15"/>
                <p:cNvSpPr>
                  <a:spLocks noChangeShapeType="1"/>
                </p:cNvSpPr>
                <p:nvPr/>
              </p:nvSpPr>
              <p:spPr bwMode="auto">
                <a:xfrm>
                  <a:off x="2688" y="3072"/>
                  <a:ext cx="0" cy="288"/>
                </a:xfrm>
                <a:prstGeom prst="line">
                  <a:avLst/>
                </a:prstGeom>
                <a:noFill/>
                <a:ln w="9525">
                  <a:solidFill>
                    <a:schemeClr val="tx1"/>
                  </a:solidFill>
                  <a:round/>
                  <a:headEnd/>
                  <a:tailEnd/>
                </a:ln>
              </p:spPr>
              <p:txBody>
                <a:bodyPr/>
                <a:lstStyle/>
                <a:p>
                  <a:endParaRPr lang="en-GB" sz="1350"/>
                </a:p>
              </p:txBody>
            </p:sp>
            <p:sp>
              <p:nvSpPr>
                <p:cNvPr id="14" name="Line 16"/>
                <p:cNvSpPr>
                  <a:spLocks noChangeShapeType="1"/>
                </p:cNvSpPr>
                <p:nvPr/>
              </p:nvSpPr>
              <p:spPr bwMode="auto">
                <a:xfrm>
                  <a:off x="2640" y="2976"/>
                  <a:ext cx="0" cy="528"/>
                </a:xfrm>
                <a:prstGeom prst="line">
                  <a:avLst/>
                </a:prstGeom>
                <a:noFill/>
                <a:ln w="9525">
                  <a:solidFill>
                    <a:schemeClr val="tx1"/>
                  </a:solidFill>
                  <a:round/>
                  <a:headEnd/>
                  <a:tailEnd/>
                </a:ln>
              </p:spPr>
              <p:txBody>
                <a:bodyPr/>
                <a:lstStyle/>
                <a:p>
                  <a:endParaRPr lang="en-GB" sz="1350"/>
                </a:p>
              </p:txBody>
            </p:sp>
            <p:sp>
              <p:nvSpPr>
                <p:cNvPr id="15" name="Line 17"/>
                <p:cNvSpPr>
                  <a:spLocks noChangeShapeType="1"/>
                </p:cNvSpPr>
                <p:nvPr/>
              </p:nvSpPr>
              <p:spPr bwMode="auto">
                <a:xfrm>
                  <a:off x="2592" y="3264"/>
                  <a:ext cx="48" cy="0"/>
                </a:xfrm>
                <a:prstGeom prst="line">
                  <a:avLst/>
                </a:prstGeom>
                <a:noFill/>
                <a:ln w="9525">
                  <a:solidFill>
                    <a:schemeClr val="tx1"/>
                  </a:solidFill>
                  <a:round/>
                  <a:headEnd/>
                  <a:tailEnd/>
                </a:ln>
              </p:spPr>
              <p:txBody>
                <a:bodyPr/>
                <a:lstStyle/>
                <a:p>
                  <a:endParaRPr lang="en-GB" sz="1350"/>
                </a:p>
              </p:txBody>
            </p:sp>
            <p:graphicFrame>
              <p:nvGraphicFramePr>
                <p:cNvPr id="16" name="Object 19"/>
                <p:cNvGraphicFramePr>
                  <a:graphicFrameLocks noChangeAspect="1"/>
                </p:cNvGraphicFramePr>
                <p:nvPr/>
              </p:nvGraphicFramePr>
              <p:xfrm>
                <a:off x="1776" y="1872"/>
                <a:ext cx="1920" cy="1098"/>
              </p:xfrm>
              <a:graphic>
                <a:graphicData uri="http://schemas.openxmlformats.org/presentationml/2006/ole">
                  <mc:AlternateContent xmlns:mc="http://schemas.openxmlformats.org/markup-compatibility/2006">
                    <mc:Choice xmlns:v="urn:schemas-microsoft-com:vml" Requires="v">
                      <p:oleObj spid="_x0000_s9244" name="Bitmap Image" r:id="rId3" imgW="3086531" imgH="1743318" progId="PBrush">
                        <p:embed/>
                      </p:oleObj>
                    </mc:Choice>
                    <mc:Fallback>
                      <p:oleObj name="Bitmap Image" r:id="rId3" imgW="3086531" imgH="1743318" progId="PBrush">
                        <p:embed/>
                        <p:pic>
                          <p:nvPicPr>
                            <p:cNvPr id="16" name="Object 1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76" y="1872"/>
                              <a:ext cx="1920" cy="10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17" name="Line 21"/>
                <p:cNvSpPr>
                  <a:spLocks noChangeShapeType="1"/>
                </p:cNvSpPr>
                <p:nvPr/>
              </p:nvSpPr>
              <p:spPr bwMode="auto">
                <a:xfrm>
                  <a:off x="1344" y="2400"/>
                  <a:ext cx="336" cy="0"/>
                </a:xfrm>
                <a:prstGeom prst="line">
                  <a:avLst/>
                </a:prstGeom>
                <a:noFill/>
                <a:ln w="9525">
                  <a:solidFill>
                    <a:schemeClr val="tx1"/>
                  </a:solidFill>
                  <a:round/>
                  <a:headEnd/>
                  <a:tailEnd type="triangle" w="med" len="med"/>
                </a:ln>
              </p:spPr>
              <p:txBody>
                <a:bodyPr/>
                <a:lstStyle/>
                <a:p>
                  <a:endParaRPr lang="en-GB" sz="1350"/>
                </a:p>
              </p:txBody>
            </p:sp>
            <p:sp>
              <p:nvSpPr>
                <p:cNvPr id="18" name="Line 22"/>
                <p:cNvSpPr>
                  <a:spLocks noChangeShapeType="1"/>
                </p:cNvSpPr>
                <p:nvPr/>
              </p:nvSpPr>
              <p:spPr bwMode="auto">
                <a:xfrm>
                  <a:off x="3648" y="2400"/>
                  <a:ext cx="384" cy="0"/>
                </a:xfrm>
                <a:prstGeom prst="line">
                  <a:avLst/>
                </a:prstGeom>
                <a:noFill/>
                <a:ln w="9525">
                  <a:solidFill>
                    <a:schemeClr val="tx1"/>
                  </a:solidFill>
                  <a:round/>
                  <a:headEnd/>
                  <a:tailEnd type="triangle" w="med" len="med"/>
                </a:ln>
              </p:spPr>
              <p:txBody>
                <a:bodyPr/>
                <a:lstStyle/>
                <a:p>
                  <a:endParaRPr lang="en-GB" sz="1350"/>
                </a:p>
              </p:txBody>
            </p:sp>
            <p:sp>
              <p:nvSpPr>
                <p:cNvPr id="19" name="Line 23"/>
                <p:cNvSpPr>
                  <a:spLocks noChangeShapeType="1"/>
                </p:cNvSpPr>
                <p:nvPr/>
              </p:nvSpPr>
              <p:spPr bwMode="auto">
                <a:xfrm flipH="1">
                  <a:off x="1824" y="3264"/>
                  <a:ext cx="336" cy="0"/>
                </a:xfrm>
                <a:prstGeom prst="line">
                  <a:avLst/>
                </a:prstGeom>
                <a:noFill/>
                <a:ln w="9525">
                  <a:solidFill>
                    <a:schemeClr val="tx1"/>
                  </a:solidFill>
                  <a:round/>
                  <a:headEnd/>
                  <a:tailEnd type="triangle" w="med" len="med"/>
                </a:ln>
              </p:spPr>
              <p:txBody>
                <a:bodyPr/>
                <a:lstStyle/>
                <a:p>
                  <a:endParaRPr lang="en-GB" sz="1350"/>
                </a:p>
              </p:txBody>
            </p:sp>
            <p:sp>
              <p:nvSpPr>
                <p:cNvPr id="20" name="Line 24"/>
                <p:cNvSpPr>
                  <a:spLocks noChangeShapeType="1"/>
                </p:cNvSpPr>
                <p:nvPr/>
              </p:nvSpPr>
              <p:spPr bwMode="auto">
                <a:xfrm flipH="1">
                  <a:off x="3024" y="3264"/>
                  <a:ext cx="528" cy="0"/>
                </a:xfrm>
                <a:prstGeom prst="line">
                  <a:avLst/>
                </a:prstGeom>
                <a:noFill/>
                <a:ln w="9525">
                  <a:solidFill>
                    <a:schemeClr val="tx1"/>
                  </a:solidFill>
                  <a:round/>
                  <a:headEnd/>
                  <a:tailEnd type="triangle" w="med" len="med"/>
                </a:ln>
              </p:spPr>
              <p:txBody>
                <a:bodyPr/>
                <a:lstStyle/>
                <a:p>
                  <a:endParaRPr lang="en-GB" sz="1350"/>
                </a:p>
              </p:txBody>
            </p:sp>
            <p:graphicFrame>
              <p:nvGraphicFramePr>
                <p:cNvPr id="21" name="Object 25"/>
                <p:cNvGraphicFramePr>
                  <a:graphicFrameLocks noChangeAspect="1"/>
                </p:cNvGraphicFramePr>
                <p:nvPr/>
              </p:nvGraphicFramePr>
              <p:xfrm>
                <a:off x="1392" y="2256"/>
                <a:ext cx="162" cy="138"/>
              </p:xfrm>
              <a:graphic>
                <a:graphicData uri="http://schemas.openxmlformats.org/presentationml/2006/ole">
                  <mc:AlternateContent xmlns:mc="http://schemas.openxmlformats.org/markup-compatibility/2006">
                    <mc:Choice xmlns:v="urn:schemas-microsoft-com:vml" Requires="v">
                      <p:oleObj spid="_x0000_s9245" name="Bitmap Image" r:id="rId5" imgW="257007" imgH="219222" progId="PBrush">
                        <p:embed/>
                      </p:oleObj>
                    </mc:Choice>
                    <mc:Fallback>
                      <p:oleObj name="Bitmap Image" r:id="rId5" imgW="257007" imgH="219222" progId="PBrush">
                        <p:embed/>
                        <p:pic>
                          <p:nvPicPr>
                            <p:cNvPr id="21" name="Object 2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392" y="2256"/>
                              <a:ext cx="162" cy="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pSp>
          <p:sp>
            <p:nvSpPr>
              <p:cNvPr id="5" name="Line 27"/>
              <p:cNvSpPr>
                <a:spLocks noChangeShapeType="1"/>
              </p:cNvSpPr>
              <p:nvPr/>
            </p:nvSpPr>
            <p:spPr bwMode="auto">
              <a:xfrm>
                <a:off x="3962400" y="4343400"/>
                <a:ext cx="457200" cy="0"/>
              </a:xfrm>
              <a:prstGeom prst="line">
                <a:avLst/>
              </a:prstGeom>
              <a:noFill/>
              <a:ln w="9525">
                <a:solidFill>
                  <a:schemeClr val="tx1"/>
                </a:solidFill>
                <a:round/>
                <a:headEnd/>
                <a:tailEnd type="triangle" w="med" len="med"/>
              </a:ln>
            </p:spPr>
            <p:txBody>
              <a:bodyPr/>
              <a:lstStyle/>
              <a:p>
                <a:endParaRPr lang="en-GB" sz="1350"/>
              </a:p>
            </p:txBody>
          </p:sp>
          <p:sp>
            <p:nvSpPr>
              <p:cNvPr id="6" name="Line 28"/>
              <p:cNvSpPr>
                <a:spLocks noChangeShapeType="1"/>
              </p:cNvSpPr>
              <p:nvPr/>
            </p:nvSpPr>
            <p:spPr bwMode="auto">
              <a:xfrm flipH="1">
                <a:off x="4038600" y="5029200"/>
                <a:ext cx="685800" cy="0"/>
              </a:xfrm>
              <a:prstGeom prst="line">
                <a:avLst/>
              </a:prstGeom>
              <a:noFill/>
              <a:ln w="9525">
                <a:solidFill>
                  <a:schemeClr val="tx1"/>
                </a:solidFill>
                <a:round/>
                <a:headEnd/>
                <a:tailEnd type="triangle" w="med" len="med"/>
              </a:ln>
            </p:spPr>
            <p:txBody>
              <a:bodyPr/>
              <a:lstStyle/>
              <a:p>
                <a:endParaRPr lang="en-GB" sz="1350"/>
              </a:p>
            </p:txBody>
          </p:sp>
        </p:grpSp>
        <p:pic>
          <p:nvPicPr>
            <p:cNvPr id="22" name="Picture 21"/>
            <p:cNvPicPr/>
            <p:nvPr/>
          </p:nvPicPr>
          <p:blipFill>
            <a:blip r:embed="rId7" cstate="print"/>
            <a:srcRect l="59550" t="52619" r="39419" b="45604"/>
            <a:stretch>
              <a:fillRect/>
            </a:stretch>
          </p:blipFill>
          <p:spPr bwMode="auto">
            <a:xfrm>
              <a:off x="7290833" y="4149080"/>
              <a:ext cx="267197" cy="246491"/>
            </a:xfrm>
            <a:prstGeom prst="rect">
              <a:avLst/>
            </a:prstGeom>
            <a:solidFill>
              <a:schemeClr val="bg1"/>
            </a:solidFill>
            <a:ln w="9525">
              <a:noFill/>
              <a:miter lim="800000"/>
              <a:headEnd/>
              <a:tailEnd/>
            </a:ln>
          </p:spPr>
        </p:pic>
        <p:cxnSp>
          <p:nvCxnSpPr>
            <p:cNvPr id="23" name="Straight Arrow Connector 22"/>
            <p:cNvCxnSpPr/>
            <p:nvPr/>
          </p:nvCxnSpPr>
          <p:spPr>
            <a:xfrm flipH="1">
              <a:off x="6660232" y="4293096"/>
              <a:ext cx="432048" cy="0"/>
            </a:xfrm>
            <a:prstGeom prst="straightConnector1">
              <a:avLst/>
            </a:prstGeom>
            <a:ln>
              <a:solidFill>
                <a:schemeClr val="tx1"/>
              </a:solidFill>
              <a:tailEnd type="arrow"/>
            </a:ln>
          </p:spPr>
          <p:style>
            <a:lnRef idx="1">
              <a:schemeClr val="accent1"/>
            </a:lnRef>
            <a:fillRef idx="0">
              <a:schemeClr val="accent1"/>
            </a:fillRef>
            <a:effectRef idx="0">
              <a:schemeClr val="accent1"/>
            </a:effectRef>
            <a:fontRef idx="minor">
              <a:schemeClr val="tx1"/>
            </a:fontRef>
          </p:style>
        </p:cxnSp>
      </p:grpSp>
      <p:sp>
        <p:nvSpPr>
          <p:cNvPr id="25" name="TextBox 24"/>
          <p:cNvSpPr txBox="1"/>
          <p:nvPr/>
        </p:nvSpPr>
        <p:spPr>
          <a:xfrm>
            <a:off x="523199" y="1310923"/>
            <a:ext cx="8030818" cy="1785104"/>
          </a:xfrm>
          <a:prstGeom prst="rect">
            <a:avLst/>
          </a:prstGeom>
          <a:noFill/>
        </p:spPr>
        <p:txBody>
          <a:bodyPr wrap="square" rtlCol="0">
            <a:spAutoFit/>
          </a:bodyPr>
          <a:lstStyle/>
          <a:p>
            <a:pPr marL="214313" indent="-214313">
              <a:spcAft>
                <a:spcPts val="600"/>
              </a:spcAft>
              <a:buFont typeface="Arial" panose="020B0604020202020204" pitchFamily="34" charset="0"/>
              <a:buChar char="•"/>
            </a:pPr>
            <a:r>
              <a:rPr lang="en-GB" sz="2000" dirty="0"/>
              <a:t>A </a:t>
            </a:r>
            <a:r>
              <a:rPr lang="en-GB" sz="2000" dirty="0">
                <a:solidFill>
                  <a:srgbClr val="FF0000"/>
                </a:solidFill>
              </a:rPr>
              <a:t>Forward Current</a:t>
            </a:r>
            <a:r>
              <a:rPr lang="en-GB" sz="2000" dirty="0"/>
              <a:t> (Conventional current) will flow across the junction as shown below</a:t>
            </a:r>
          </a:p>
          <a:p>
            <a:pPr marL="214313" indent="-214313">
              <a:spcAft>
                <a:spcPts val="600"/>
              </a:spcAft>
              <a:buFont typeface="Arial" panose="020B0604020202020204" pitchFamily="34" charset="0"/>
              <a:buChar char="•"/>
            </a:pPr>
            <a:r>
              <a:rPr lang="en-GB" sz="2000" dirty="0" smtClean="0"/>
              <a:t>It </a:t>
            </a:r>
            <a:r>
              <a:rPr lang="en-GB" sz="2000" dirty="0"/>
              <a:t>takes a forward voltage of approximately 500 – 700 mV to cause the current to flow against the in-built </a:t>
            </a:r>
            <a:r>
              <a:rPr lang="en-GB" sz="2000" dirty="0">
                <a:solidFill>
                  <a:srgbClr val="FF0000"/>
                </a:solidFill>
              </a:rPr>
              <a:t>Potential Barrier</a:t>
            </a:r>
            <a:r>
              <a:rPr lang="en-GB" sz="2000" dirty="0"/>
              <a:t>.</a:t>
            </a:r>
          </a:p>
          <a:p>
            <a:pPr marL="214313" indent="-214313">
              <a:spcAft>
                <a:spcPts val="600"/>
              </a:spcAft>
              <a:buFont typeface="Arial" panose="020B0604020202020204" pitchFamily="34" charset="0"/>
              <a:buChar char="•"/>
            </a:pPr>
            <a:r>
              <a:rPr lang="en-GB" sz="2000" dirty="0" smtClean="0"/>
              <a:t>This </a:t>
            </a:r>
            <a:r>
              <a:rPr lang="en-GB" sz="2000" dirty="0"/>
              <a:t>causes the depletion region to narrow</a:t>
            </a:r>
          </a:p>
        </p:txBody>
      </p:sp>
    </p:spTree>
    <p:extLst>
      <p:ext uri="{BB962C8B-B14F-4D97-AF65-F5344CB8AC3E}">
        <p14:creationId xmlns:p14="http://schemas.microsoft.com/office/powerpoint/2010/main" val="4119101304"/>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Reverse Bias</a:t>
            </a:r>
            <a:endParaRPr lang="en-GB" dirty="0"/>
          </a:p>
        </p:txBody>
      </p:sp>
      <p:sp>
        <p:nvSpPr>
          <p:cNvPr id="3" name="Content Placeholder 2"/>
          <p:cNvSpPr>
            <a:spLocks noGrp="1"/>
          </p:cNvSpPr>
          <p:nvPr>
            <p:ph idx="1"/>
          </p:nvPr>
        </p:nvSpPr>
        <p:spPr>
          <a:xfrm>
            <a:off x="457200" y="1242270"/>
            <a:ext cx="8229600" cy="1944375"/>
          </a:xfrm>
        </p:spPr>
        <p:txBody>
          <a:bodyPr>
            <a:noAutofit/>
          </a:bodyPr>
          <a:lstStyle/>
          <a:p>
            <a:r>
              <a:rPr lang="en-GB" sz="1800" dirty="0" smtClean="0"/>
              <a:t>In the reverse bias condition the free charges are drawn away from the junction and so no current flows </a:t>
            </a:r>
            <a:r>
              <a:rPr lang="en-GB" sz="1800" dirty="0" smtClean="0">
                <a:solidFill>
                  <a:srgbClr val="FF0000"/>
                </a:solidFill>
              </a:rPr>
              <a:t>EXCEPT</a:t>
            </a:r>
            <a:r>
              <a:rPr lang="en-GB" sz="1800" dirty="0" smtClean="0"/>
              <a:t> for a small </a:t>
            </a:r>
            <a:r>
              <a:rPr lang="en-GB" sz="1800" dirty="0" smtClean="0">
                <a:solidFill>
                  <a:srgbClr val="FF0000"/>
                </a:solidFill>
              </a:rPr>
              <a:t>reverse leakage</a:t>
            </a:r>
            <a:r>
              <a:rPr lang="en-GB" sz="1800" dirty="0" smtClean="0"/>
              <a:t> or (</a:t>
            </a:r>
            <a:r>
              <a:rPr lang="en-GB" sz="1800" dirty="0" smtClean="0">
                <a:solidFill>
                  <a:srgbClr val="FF0000"/>
                </a:solidFill>
              </a:rPr>
              <a:t>saturation current</a:t>
            </a:r>
            <a:r>
              <a:rPr lang="en-GB" sz="1800" dirty="0" smtClean="0"/>
              <a:t>)</a:t>
            </a:r>
          </a:p>
          <a:p>
            <a:r>
              <a:rPr lang="en-GB" sz="1800" dirty="0" smtClean="0"/>
              <a:t>The reverse current exists because of a small amount of </a:t>
            </a:r>
            <a:r>
              <a:rPr lang="en-GB" sz="1800" dirty="0" smtClean="0">
                <a:solidFill>
                  <a:srgbClr val="FF0000"/>
                </a:solidFill>
              </a:rPr>
              <a:t>thermally generated electron hole pairs </a:t>
            </a:r>
            <a:r>
              <a:rPr lang="en-GB" sz="1800" dirty="0" smtClean="0"/>
              <a:t>generated within the junction due to thermal effects acting on the atoms. </a:t>
            </a:r>
          </a:p>
          <a:p>
            <a:r>
              <a:rPr lang="en-GB" sz="1800" dirty="0" smtClean="0"/>
              <a:t>The depletion region widens as free charges are attracted away from the junction.</a:t>
            </a:r>
          </a:p>
        </p:txBody>
      </p:sp>
      <p:grpSp>
        <p:nvGrpSpPr>
          <p:cNvPr id="24" name="Group 23"/>
          <p:cNvGrpSpPr/>
          <p:nvPr/>
        </p:nvGrpSpPr>
        <p:grpSpPr>
          <a:xfrm>
            <a:off x="2627784" y="3429000"/>
            <a:ext cx="3639741" cy="2123651"/>
            <a:chOff x="2339752" y="3832121"/>
            <a:chExt cx="4852988" cy="2831534"/>
          </a:xfrm>
        </p:grpSpPr>
        <p:sp>
          <p:nvSpPr>
            <p:cNvPr id="4" name="Line 5"/>
            <p:cNvSpPr>
              <a:spLocks noChangeShapeType="1"/>
            </p:cNvSpPr>
            <p:nvPr/>
          </p:nvSpPr>
          <p:spPr bwMode="auto">
            <a:xfrm>
              <a:off x="4932040" y="5949280"/>
              <a:ext cx="0" cy="714375"/>
            </a:xfrm>
            <a:prstGeom prst="line">
              <a:avLst/>
            </a:prstGeom>
            <a:noFill/>
            <a:ln w="9525">
              <a:solidFill>
                <a:schemeClr val="tx1"/>
              </a:solidFill>
              <a:round/>
              <a:headEnd/>
              <a:tailEnd/>
            </a:ln>
          </p:spPr>
          <p:txBody>
            <a:bodyPr/>
            <a:lstStyle/>
            <a:p>
              <a:endParaRPr lang="en-GB" sz="1350"/>
            </a:p>
          </p:txBody>
        </p:sp>
        <p:grpSp>
          <p:nvGrpSpPr>
            <p:cNvPr id="5" name="Group 23"/>
            <p:cNvGrpSpPr>
              <a:grpSpLocks/>
            </p:cNvGrpSpPr>
            <p:nvPr/>
          </p:nvGrpSpPr>
          <p:grpSpPr bwMode="auto">
            <a:xfrm>
              <a:off x="2339752" y="3832121"/>
              <a:ext cx="4852988" cy="2638208"/>
              <a:chOff x="2362200" y="3997905"/>
              <a:chExt cx="4343400" cy="2174295"/>
            </a:xfrm>
          </p:grpSpPr>
          <p:graphicFrame>
            <p:nvGraphicFramePr>
              <p:cNvPr id="6" name="Object 3"/>
              <p:cNvGraphicFramePr>
                <a:graphicFrameLocks noChangeAspect="1"/>
              </p:cNvGraphicFramePr>
              <p:nvPr>
                <p:extLst/>
              </p:nvPr>
            </p:nvGraphicFramePr>
            <p:xfrm>
              <a:off x="2990849" y="3997905"/>
              <a:ext cx="3028950" cy="1581150"/>
            </p:xfrm>
            <a:graphic>
              <a:graphicData uri="http://schemas.openxmlformats.org/presentationml/2006/ole">
                <mc:AlternateContent xmlns:mc="http://schemas.openxmlformats.org/markup-compatibility/2006">
                  <mc:Choice xmlns:v="urn:schemas-microsoft-com:vml" Requires="v">
                    <p:oleObj spid="_x0000_s10281" name="Bitmap Image" r:id="rId3" imgW="3029373" imgH="1580952" progId="PBrush">
                      <p:embed/>
                    </p:oleObj>
                  </mc:Choice>
                  <mc:Fallback>
                    <p:oleObj name="Bitmap Image" r:id="rId3" imgW="3029373" imgH="1580952" progId="PBrush">
                      <p:embed/>
                      <p:pic>
                        <p:nvPicPr>
                          <p:cNvPr id="6"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90849" y="3997905"/>
                            <a:ext cx="3028950" cy="1581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7" name="Line 4"/>
              <p:cNvSpPr>
                <a:spLocks noChangeShapeType="1"/>
              </p:cNvSpPr>
              <p:nvPr/>
            </p:nvSpPr>
            <p:spPr bwMode="auto">
              <a:xfrm>
                <a:off x="6019800" y="4038600"/>
                <a:ext cx="0" cy="1447800"/>
              </a:xfrm>
              <a:prstGeom prst="line">
                <a:avLst/>
              </a:prstGeom>
              <a:noFill/>
              <a:ln w="9525">
                <a:solidFill>
                  <a:schemeClr val="tx1"/>
                </a:solidFill>
                <a:round/>
                <a:headEnd/>
                <a:tailEnd/>
              </a:ln>
            </p:spPr>
            <p:txBody>
              <a:bodyPr/>
              <a:lstStyle/>
              <a:p>
                <a:endParaRPr lang="en-GB" sz="1350"/>
              </a:p>
            </p:txBody>
          </p:sp>
          <p:sp>
            <p:nvSpPr>
              <p:cNvPr id="8" name="Line 6"/>
              <p:cNvSpPr>
                <a:spLocks noChangeShapeType="1"/>
              </p:cNvSpPr>
              <p:nvPr/>
            </p:nvSpPr>
            <p:spPr bwMode="auto">
              <a:xfrm>
                <a:off x="4572000" y="5943600"/>
                <a:ext cx="0" cy="228600"/>
              </a:xfrm>
              <a:prstGeom prst="line">
                <a:avLst/>
              </a:prstGeom>
              <a:noFill/>
              <a:ln w="9525">
                <a:solidFill>
                  <a:schemeClr val="tx1"/>
                </a:solidFill>
                <a:round/>
                <a:headEnd/>
                <a:tailEnd/>
              </a:ln>
            </p:spPr>
            <p:txBody>
              <a:bodyPr/>
              <a:lstStyle/>
              <a:p>
                <a:endParaRPr lang="en-GB" sz="1350"/>
              </a:p>
            </p:txBody>
          </p:sp>
          <p:sp>
            <p:nvSpPr>
              <p:cNvPr id="9" name="Line 7"/>
              <p:cNvSpPr>
                <a:spLocks noChangeShapeType="1"/>
              </p:cNvSpPr>
              <p:nvPr/>
            </p:nvSpPr>
            <p:spPr bwMode="auto">
              <a:xfrm flipH="1">
                <a:off x="2362200" y="6096000"/>
                <a:ext cx="2209800" cy="0"/>
              </a:xfrm>
              <a:prstGeom prst="line">
                <a:avLst/>
              </a:prstGeom>
              <a:noFill/>
              <a:ln w="9525">
                <a:solidFill>
                  <a:schemeClr val="tx1"/>
                </a:solidFill>
                <a:round/>
                <a:headEnd/>
                <a:tailEnd/>
              </a:ln>
            </p:spPr>
            <p:txBody>
              <a:bodyPr/>
              <a:lstStyle/>
              <a:p>
                <a:endParaRPr lang="en-GB" sz="1350"/>
              </a:p>
            </p:txBody>
          </p:sp>
          <p:sp>
            <p:nvSpPr>
              <p:cNvPr id="10" name="Line 8"/>
              <p:cNvSpPr>
                <a:spLocks noChangeShapeType="1"/>
              </p:cNvSpPr>
              <p:nvPr/>
            </p:nvSpPr>
            <p:spPr bwMode="auto">
              <a:xfrm flipV="1">
                <a:off x="2362200" y="4724400"/>
                <a:ext cx="0" cy="1371600"/>
              </a:xfrm>
              <a:prstGeom prst="line">
                <a:avLst/>
              </a:prstGeom>
              <a:noFill/>
              <a:ln w="9525">
                <a:solidFill>
                  <a:schemeClr val="tx1"/>
                </a:solidFill>
                <a:round/>
                <a:headEnd/>
                <a:tailEnd/>
              </a:ln>
            </p:spPr>
            <p:txBody>
              <a:bodyPr/>
              <a:lstStyle/>
              <a:p>
                <a:endParaRPr lang="en-GB" sz="1350"/>
              </a:p>
            </p:txBody>
          </p:sp>
          <p:sp>
            <p:nvSpPr>
              <p:cNvPr id="11" name="Line 9"/>
              <p:cNvSpPr>
                <a:spLocks noChangeShapeType="1"/>
              </p:cNvSpPr>
              <p:nvPr/>
            </p:nvSpPr>
            <p:spPr bwMode="auto">
              <a:xfrm>
                <a:off x="2362200" y="4724400"/>
                <a:ext cx="609600" cy="0"/>
              </a:xfrm>
              <a:prstGeom prst="line">
                <a:avLst/>
              </a:prstGeom>
              <a:noFill/>
              <a:ln w="9525">
                <a:solidFill>
                  <a:schemeClr val="tx1"/>
                </a:solidFill>
                <a:round/>
                <a:headEnd/>
                <a:tailEnd/>
              </a:ln>
            </p:spPr>
            <p:txBody>
              <a:bodyPr/>
              <a:lstStyle/>
              <a:p>
                <a:endParaRPr lang="en-GB" sz="1350"/>
              </a:p>
            </p:txBody>
          </p:sp>
          <p:sp>
            <p:nvSpPr>
              <p:cNvPr id="12" name="Line 10"/>
              <p:cNvSpPr>
                <a:spLocks noChangeShapeType="1"/>
              </p:cNvSpPr>
              <p:nvPr/>
            </p:nvSpPr>
            <p:spPr bwMode="auto">
              <a:xfrm>
                <a:off x="4648200" y="6096000"/>
                <a:ext cx="2057400" cy="0"/>
              </a:xfrm>
              <a:prstGeom prst="line">
                <a:avLst/>
              </a:prstGeom>
              <a:noFill/>
              <a:ln w="9525">
                <a:solidFill>
                  <a:schemeClr val="tx1"/>
                </a:solidFill>
                <a:round/>
                <a:headEnd/>
                <a:tailEnd/>
              </a:ln>
            </p:spPr>
            <p:txBody>
              <a:bodyPr/>
              <a:lstStyle/>
              <a:p>
                <a:endParaRPr lang="en-GB" sz="1350"/>
              </a:p>
            </p:txBody>
          </p:sp>
          <p:sp>
            <p:nvSpPr>
              <p:cNvPr id="13" name="Line 14"/>
              <p:cNvSpPr>
                <a:spLocks noChangeShapeType="1"/>
              </p:cNvSpPr>
              <p:nvPr/>
            </p:nvSpPr>
            <p:spPr bwMode="auto">
              <a:xfrm flipV="1">
                <a:off x="6705600" y="4800600"/>
                <a:ext cx="0" cy="1295400"/>
              </a:xfrm>
              <a:prstGeom prst="line">
                <a:avLst/>
              </a:prstGeom>
              <a:noFill/>
              <a:ln w="9525">
                <a:solidFill>
                  <a:schemeClr val="tx1"/>
                </a:solidFill>
                <a:round/>
                <a:headEnd/>
                <a:tailEnd/>
              </a:ln>
            </p:spPr>
            <p:txBody>
              <a:bodyPr/>
              <a:lstStyle/>
              <a:p>
                <a:endParaRPr lang="en-GB" sz="1350"/>
              </a:p>
            </p:txBody>
          </p:sp>
          <p:sp>
            <p:nvSpPr>
              <p:cNvPr id="14" name="Line 15"/>
              <p:cNvSpPr>
                <a:spLocks noChangeShapeType="1"/>
              </p:cNvSpPr>
              <p:nvPr/>
            </p:nvSpPr>
            <p:spPr bwMode="auto">
              <a:xfrm flipH="1">
                <a:off x="6019800" y="4800600"/>
                <a:ext cx="685800" cy="0"/>
              </a:xfrm>
              <a:prstGeom prst="line">
                <a:avLst/>
              </a:prstGeom>
              <a:noFill/>
              <a:ln w="9525">
                <a:solidFill>
                  <a:schemeClr val="tx1"/>
                </a:solidFill>
                <a:round/>
                <a:headEnd/>
                <a:tailEnd/>
              </a:ln>
            </p:spPr>
            <p:txBody>
              <a:bodyPr/>
              <a:lstStyle/>
              <a:p>
                <a:endParaRPr lang="en-GB" sz="1350"/>
              </a:p>
            </p:txBody>
          </p:sp>
          <p:sp>
            <p:nvSpPr>
              <p:cNvPr id="15" name="Line 16"/>
              <p:cNvSpPr>
                <a:spLocks noChangeShapeType="1"/>
              </p:cNvSpPr>
              <p:nvPr/>
            </p:nvSpPr>
            <p:spPr bwMode="auto">
              <a:xfrm>
                <a:off x="5334000" y="6096000"/>
                <a:ext cx="381000" cy="0"/>
              </a:xfrm>
              <a:prstGeom prst="line">
                <a:avLst/>
              </a:prstGeom>
              <a:noFill/>
              <a:ln w="9525">
                <a:solidFill>
                  <a:schemeClr val="tx1"/>
                </a:solidFill>
                <a:round/>
                <a:headEnd/>
                <a:tailEnd type="triangle" w="med" len="med"/>
              </a:ln>
            </p:spPr>
            <p:txBody>
              <a:bodyPr/>
              <a:lstStyle/>
              <a:p>
                <a:endParaRPr lang="en-GB" sz="1350"/>
              </a:p>
            </p:txBody>
          </p:sp>
          <p:sp>
            <p:nvSpPr>
              <p:cNvPr id="16" name="Line 17"/>
              <p:cNvSpPr>
                <a:spLocks noChangeShapeType="1"/>
              </p:cNvSpPr>
              <p:nvPr/>
            </p:nvSpPr>
            <p:spPr bwMode="auto">
              <a:xfrm flipH="1">
                <a:off x="2514600" y="4724400"/>
                <a:ext cx="381000" cy="0"/>
              </a:xfrm>
              <a:prstGeom prst="line">
                <a:avLst/>
              </a:prstGeom>
              <a:noFill/>
              <a:ln w="9525">
                <a:solidFill>
                  <a:schemeClr val="tx1"/>
                </a:solidFill>
                <a:round/>
                <a:headEnd/>
                <a:tailEnd type="triangle" w="med" len="med"/>
              </a:ln>
            </p:spPr>
            <p:txBody>
              <a:bodyPr/>
              <a:lstStyle/>
              <a:p>
                <a:endParaRPr lang="en-GB" sz="1350"/>
              </a:p>
            </p:txBody>
          </p:sp>
          <p:sp>
            <p:nvSpPr>
              <p:cNvPr id="17" name="Line 18"/>
              <p:cNvSpPr>
                <a:spLocks noChangeShapeType="1"/>
              </p:cNvSpPr>
              <p:nvPr/>
            </p:nvSpPr>
            <p:spPr bwMode="auto">
              <a:xfrm flipH="1">
                <a:off x="6248400" y="4800600"/>
                <a:ext cx="304800" cy="0"/>
              </a:xfrm>
              <a:prstGeom prst="line">
                <a:avLst/>
              </a:prstGeom>
              <a:noFill/>
              <a:ln w="9525">
                <a:solidFill>
                  <a:schemeClr val="tx1"/>
                </a:solidFill>
                <a:round/>
                <a:headEnd/>
                <a:tailEnd type="triangle" w="med" len="med"/>
              </a:ln>
            </p:spPr>
            <p:txBody>
              <a:bodyPr/>
              <a:lstStyle/>
              <a:p>
                <a:endParaRPr lang="en-GB" sz="1350"/>
              </a:p>
            </p:txBody>
          </p:sp>
          <p:sp>
            <p:nvSpPr>
              <p:cNvPr id="18" name="Line 19"/>
              <p:cNvSpPr>
                <a:spLocks noChangeShapeType="1"/>
              </p:cNvSpPr>
              <p:nvPr/>
            </p:nvSpPr>
            <p:spPr bwMode="auto">
              <a:xfrm>
                <a:off x="3200400" y="6096000"/>
                <a:ext cx="685800" cy="0"/>
              </a:xfrm>
              <a:prstGeom prst="line">
                <a:avLst/>
              </a:prstGeom>
              <a:noFill/>
              <a:ln w="9525">
                <a:solidFill>
                  <a:schemeClr val="tx1"/>
                </a:solidFill>
                <a:round/>
                <a:headEnd/>
                <a:tailEnd type="triangle" w="med" len="med"/>
              </a:ln>
            </p:spPr>
            <p:txBody>
              <a:bodyPr/>
              <a:lstStyle/>
              <a:p>
                <a:endParaRPr lang="en-GB" sz="1350"/>
              </a:p>
            </p:txBody>
          </p:sp>
          <p:graphicFrame>
            <p:nvGraphicFramePr>
              <p:cNvPr id="19" name="Object 23"/>
              <p:cNvGraphicFramePr>
                <a:graphicFrameLocks noChangeAspect="1"/>
              </p:cNvGraphicFramePr>
              <p:nvPr>
                <p:extLst/>
              </p:nvPr>
            </p:nvGraphicFramePr>
            <p:xfrm>
              <a:off x="4648200" y="4343400"/>
              <a:ext cx="171450" cy="200025"/>
            </p:xfrm>
            <a:graphic>
              <a:graphicData uri="http://schemas.openxmlformats.org/presentationml/2006/ole">
                <mc:AlternateContent xmlns:mc="http://schemas.openxmlformats.org/markup-compatibility/2006">
                  <mc:Choice xmlns:v="urn:schemas-microsoft-com:vml" Requires="v">
                    <p:oleObj spid="_x0000_s10282" name="Bitmap Image" r:id="rId5" imgW="171338" imgH="200159" progId="PBrush">
                      <p:embed/>
                    </p:oleObj>
                  </mc:Choice>
                  <mc:Fallback>
                    <p:oleObj name="Bitmap Image" r:id="rId5" imgW="171338" imgH="200159" progId="PBrush">
                      <p:embed/>
                      <p:pic>
                        <p:nvPicPr>
                          <p:cNvPr id="19" name="Object 2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648200" y="4343400"/>
                            <a:ext cx="171450" cy="200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20" name="Line 25"/>
              <p:cNvSpPr>
                <a:spLocks noChangeShapeType="1"/>
              </p:cNvSpPr>
              <p:nvPr/>
            </p:nvSpPr>
            <p:spPr bwMode="auto">
              <a:xfrm flipH="1">
                <a:off x="4267200" y="4419600"/>
                <a:ext cx="381000" cy="0"/>
              </a:xfrm>
              <a:prstGeom prst="line">
                <a:avLst/>
              </a:prstGeom>
              <a:noFill/>
              <a:ln w="9525">
                <a:solidFill>
                  <a:schemeClr val="tx1"/>
                </a:solidFill>
                <a:round/>
                <a:headEnd/>
                <a:tailEnd type="triangle" w="med" len="med"/>
              </a:ln>
            </p:spPr>
            <p:txBody>
              <a:bodyPr/>
              <a:lstStyle/>
              <a:p>
                <a:endParaRPr lang="en-GB" sz="1350"/>
              </a:p>
            </p:txBody>
          </p:sp>
          <p:graphicFrame>
            <p:nvGraphicFramePr>
              <p:cNvPr id="21" name="Object 26"/>
              <p:cNvGraphicFramePr>
                <a:graphicFrameLocks noChangeAspect="1"/>
              </p:cNvGraphicFramePr>
              <p:nvPr>
                <p:extLst/>
              </p:nvPr>
            </p:nvGraphicFramePr>
            <p:xfrm>
              <a:off x="4114800" y="4953000"/>
              <a:ext cx="161925" cy="171450"/>
            </p:xfrm>
            <a:graphic>
              <a:graphicData uri="http://schemas.openxmlformats.org/presentationml/2006/ole">
                <mc:AlternateContent xmlns:mc="http://schemas.openxmlformats.org/markup-compatibility/2006">
                  <mc:Choice xmlns:v="urn:schemas-microsoft-com:vml" Requires="v">
                    <p:oleObj spid="_x0000_s10283" name="Bitmap Image" r:id="rId7" imgW="161990" imgH="171338" progId="PBrush">
                      <p:embed/>
                    </p:oleObj>
                  </mc:Choice>
                  <mc:Fallback>
                    <p:oleObj name="Bitmap Image" r:id="rId7" imgW="161990" imgH="171338" progId="PBrush">
                      <p:embed/>
                      <p:pic>
                        <p:nvPicPr>
                          <p:cNvPr id="21" name="Object 26"/>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114800" y="4953000"/>
                            <a:ext cx="161925" cy="171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22" name="Line 27"/>
              <p:cNvSpPr>
                <a:spLocks noChangeShapeType="1"/>
              </p:cNvSpPr>
              <p:nvPr/>
            </p:nvSpPr>
            <p:spPr bwMode="auto">
              <a:xfrm>
                <a:off x="4343400" y="5029200"/>
                <a:ext cx="304800" cy="0"/>
              </a:xfrm>
              <a:prstGeom prst="line">
                <a:avLst/>
              </a:prstGeom>
              <a:noFill/>
              <a:ln w="9525">
                <a:solidFill>
                  <a:schemeClr val="tx1"/>
                </a:solidFill>
                <a:round/>
                <a:headEnd/>
                <a:tailEnd type="triangle" w="med" len="med"/>
              </a:ln>
            </p:spPr>
            <p:txBody>
              <a:bodyPr/>
              <a:lstStyle/>
              <a:p>
                <a:endParaRPr lang="en-GB" sz="1350"/>
              </a:p>
            </p:txBody>
          </p:sp>
        </p:grpSp>
      </p:grpSp>
    </p:spTree>
    <p:extLst>
      <p:ext uri="{BB962C8B-B14F-4D97-AF65-F5344CB8AC3E}">
        <p14:creationId xmlns:p14="http://schemas.microsoft.com/office/powerpoint/2010/main" val="1734404544"/>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Points to note</a:t>
            </a:r>
            <a:endParaRPr lang="en-GB" dirty="0"/>
          </a:p>
        </p:txBody>
      </p:sp>
      <p:sp>
        <p:nvSpPr>
          <p:cNvPr id="3" name="Content Placeholder 2"/>
          <p:cNvSpPr>
            <a:spLocks noGrp="1"/>
          </p:cNvSpPr>
          <p:nvPr>
            <p:ph idx="1"/>
          </p:nvPr>
        </p:nvSpPr>
        <p:spPr/>
        <p:txBody>
          <a:bodyPr>
            <a:normAutofit fontScale="55000" lnSpcReduction="20000"/>
          </a:bodyPr>
          <a:lstStyle/>
          <a:p>
            <a:pPr>
              <a:spcBef>
                <a:spcPct val="50000"/>
              </a:spcBef>
              <a:buFontTx/>
              <a:buAutoNum type="arabicPeriod"/>
              <a:defRPr/>
            </a:pPr>
            <a:r>
              <a:rPr lang="en-GB" dirty="0" smtClean="0"/>
              <a:t>The </a:t>
            </a:r>
            <a:r>
              <a:rPr lang="en-GB" dirty="0"/>
              <a:t>reverse saturation current is relatively small compared to the forward current.</a:t>
            </a:r>
          </a:p>
          <a:p>
            <a:pPr>
              <a:spcBef>
                <a:spcPct val="50000"/>
              </a:spcBef>
              <a:buFontTx/>
              <a:buAutoNum type="arabicPeriod"/>
              <a:defRPr/>
            </a:pPr>
            <a:r>
              <a:rPr lang="en-GB" dirty="0"/>
              <a:t>Both currents exist simultaneously.</a:t>
            </a:r>
          </a:p>
          <a:p>
            <a:pPr>
              <a:spcBef>
                <a:spcPct val="50000"/>
              </a:spcBef>
              <a:buFontTx/>
              <a:buAutoNum type="arabicPeriod"/>
              <a:defRPr/>
            </a:pPr>
            <a:r>
              <a:rPr lang="en-GB" dirty="0"/>
              <a:t>A natural internal battery is generated within the space charge region and an external field is required to drive conventional current through the diode from the p side (</a:t>
            </a:r>
            <a:r>
              <a:rPr lang="en-GB" dirty="0">
                <a:solidFill>
                  <a:srgbClr val="FF0000"/>
                </a:solidFill>
                <a:effectLst>
                  <a:outerShdw blurRad="38100" dist="38100" dir="2700000" algn="tl">
                    <a:srgbClr val="C0C0C0"/>
                  </a:outerShdw>
                </a:effectLst>
              </a:rPr>
              <a:t>Anode</a:t>
            </a:r>
            <a:r>
              <a:rPr lang="en-GB" dirty="0"/>
              <a:t>) to the n side  ( </a:t>
            </a:r>
            <a:r>
              <a:rPr lang="en-GB" dirty="0">
                <a:solidFill>
                  <a:srgbClr val="FF0000"/>
                </a:solidFill>
                <a:effectLst>
                  <a:outerShdw blurRad="38100" dist="38100" dir="2700000" algn="tl">
                    <a:srgbClr val="C0C0C0"/>
                  </a:outerShdw>
                </a:effectLst>
              </a:rPr>
              <a:t>Cathode </a:t>
            </a:r>
            <a:r>
              <a:rPr lang="en-GB" dirty="0"/>
              <a:t>).</a:t>
            </a:r>
          </a:p>
          <a:p>
            <a:pPr>
              <a:spcBef>
                <a:spcPct val="50000"/>
              </a:spcBef>
              <a:buFontTx/>
              <a:buAutoNum type="arabicPeriod"/>
              <a:defRPr/>
            </a:pPr>
            <a:r>
              <a:rPr lang="en-GB" dirty="0"/>
              <a:t>The applied external voltage must exceed the internal diode voltage if forward current is to flow.</a:t>
            </a:r>
          </a:p>
          <a:p>
            <a:pPr>
              <a:spcBef>
                <a:spcPct val="50000"/>
              </a:spcBef>
              <a:buFontTx/>
              <a:buAutoNum type="arabicPeriod"/>
              <a:defRPr/>
            </a:pPr>
            <a:r>
              <a:rPr lang="en-GB" dirty="0"/>
              <a:t>When conducting in the forward direction the </a:t>
            </a:r>
            <a:r>
              <a:rPr lang="en-GB" dirty="0" err="1"/>
              <a:t>pn</a:t>
            </a:r>
            <a:r>
              <a:rPr lang="en-GB" dirty="0"/>
              <a:t> junction current is limited by the external circuit an can therefore become very large unless restricted.</a:t>
            </a:r>
          </a:p>
          <a:p>
            <a:pPr>
              <a:spcBef>
                <a:spcPct val="50000"/>
              </a:spcBef>
              <a:buFontTx/>
              <a:buAutoNum type="arabicPeriod"/>
              <a:defRPr/>
            </a:pPr>
            <a:r>
              <a:rPr lang="en-GB" dirty="0"/>
              <a:t>In the reverse bias mode, however, the reverse current is virtually zero.</a:t>
            </a:r>
          </a:p>
          <a:p>
            <a:endParaRPr lang="en-GB" dirty="0"/>
          </a:p>
        </p:txBody>
      </p:sp>
    </p:spTree>
    <p:extLst>
      <p:ext uri="{BB962C8B-B14F-4D97-AF65-F5344CB8AC3E}">
        <p14:creationId xmlns:p14="http://schemas.microsoft.com/office/powerpoint/2010/main" val="507956146"/>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ext Box 2"/>
          <p:cNvSpPr txBox="1">
            <a:spLocks noChangeArrowheads="1"/>
          </p:cNvSpPr>
          <p:nvPr/>
        </p:nvSpPr>
        <p:spPr bwMode="auto">
          <a:xfrm>
            <a:off x="755576" y="1484784"/>
            <a:ext cx="7632848" cy="2585323"/>
          </a:xfrm>
          <a:prstGeom prst="rect">
            <a:avLst/>
          </a:prstGeom>
          <a:noFill/>
          <a:ln w="9525">
            <a:noFill/>
            <a:miter lim="800000"/>
            <a:headEnd/>
            <a:tailEnd/>
          </a:ln>
          <a:effectLst/>
        </p:spPr>
        <p:txBody>
          <a:bodyPr wrap="square">
            <a:spAutoFit/>
          </a:bodyPr>
          <a:lstStyle/>
          <a:p>
            <a:pPr>
              <a:spcBef>
                <a:spcPct val="50000"/>
              </a:spcBef>
              <a:defRPr/>
            </a:pPr>
            <a:r>
              <a:rPr lang="en-GB" b="1" dirty="0"/>
              <a:t>From the above we can see that the </a:t>
            </a:r>
            <a:r>
              <a:rPr lang="en-GB" b="1" dirty="0">
                <a:solidFill>
                  <a:srgbClr val="FF0000"/>
                </a:solidFill>
                <a:effectLst>
                  <a:outerShdw blurRad="38100" dist="38100" dir="2700000" algn="tl">
                    <a:srgbClr val="C0C0C0"/>
                  </a:outerShdw>
                </a:effectLst>
              </a:rPr>
              <a:t>DIODE</a:t>
            </a:r>
            <a:r>
              <a:rPr lang="en-GB" b="1" dirty="0"/>
              <a:t> may act as a low resistance path when forward biased and a high resistance path when reverse biased.</a:t>
            </a:r>
          </a:p>
          <a:p>
            <a:pPr>
              <a:spcBef>
                <a:spcPct val="50000"/>
              </a:spcBef>
              <a:defRPr/>
            </a:pPr>
            <a:endParaRPr lang="en-GB" b="1" dirty="0"/>
          </a:p>
          <a:p>
            <a:pPr>
              <a:spcBef>
                <a:spcPct val="50000"/>
              </a:spcBef>
              <a:defRPr/>
            </a:pPr>
            <a:r>
              <a:rPr lang="en-GB" b="1" dirty="0"/>
              <a:t>This means that we may consider it to be a little bit like a switch i.e. it can act as an almost </a:t>
            </a:r>
            <a:r>
              <a:rPr lang="en-GB" b="1" dirty="0">
                <a:solidFill>
                  <a:srgbClr val="FF0000"/>
                </a:solidFill>
                <a:effectLst>
                  <a:outerShdw blurRad="38100" dist="38100" dir="2700000" algn="tl">
                    <a:srgbClr val="C0C0C0"/>
                  </a:outerShdw>
                </a:effectLst>
              </a:rPr>
              <a:t>short circuit</a:t>
            </a:r>
            <a:r>
              <a:rPr lang="en-GB" b="1" dirty="0"/>
              <a:t>  in the forward direction and an almost</a:t>
            </a:r>
            <a:r>
              <a:rPr lang="en-GB" b="1" dirty="0">
                <a:effectLst>
                  <a:outerShdw blurRad="38100" dist="38100" dir="2700000" algn="tl">
                    <a:srgbClr val="C0C0C0"/>
                  </a:outerShdw>
                </a:effectLst>
              </a:rPr>
              <a:t> </a:t>
            </a:r>
            <a:r>
              <a:rPr lang="en-GB" b="1" dirty="0">
                <a:solidFill>
                  <a:srgbClr val="FF0000"/>
                </a:solidFill>
                <a:effectLst>
                  <a:outerShdw blurRad="38100" dist="38100" dir="2700000" algn="tl">
                    <a:srgbClr val="C0C0C0"/>
                  </a:outerShdw>
                </a:effectLst>
              </a:rPr>
              <a:t>open circuit</a:t>
            </a:r>
            <a:r>
              <a:rPr lang="en-GB" b="1" dirty="0">
                <a:effectLst>
                  <a:outerShdw blurRad="38100" dist="38100" dir="2700000" algn="tl">
                    <a:srgbClr val="C0C0C0"/>
                  </a:outerShdw>
                </a:effectLst>
              </a:rPr>
              <a:t> </a:t>
            </a:r>
            <a:r>
              <a:rPr lang="en-GB" b="1" dirty="0"/>
              <a:t>in the reverse direction. </a:t>
            </a:r>
            <a:r>
              <a:rPr lang="en-GB" b="1" dirty="0">
                <a:solidFill>
                  <a:srgbClr val="0070C0"/>
                </a:solidFill>
              </a:rPr>
              <a:t>Similar to a NON RETURN VALVE in the mechanical  world</a:t>
            </a:r>
            <a:r>
              <a:rPr lang="en-GB" b="1" dirty="0" smtClean="0">
                <a:solidFill>
                  <a:srgbClr val="0070C0"/>
                </a:solidFill>
              </a:rPr>
              <a:t>.</a:t>
            </a:r>
            <a:endParaRPr lang="en-GB" b="1" dirty="0">
              <a:solidFill>
                <a:srgbClr val="0070C0"/>
              </a:solidFill>
            </a:endParaRPr>
          </a:p>
        </p:txBody>
      </p:sp>
      <p:graphicFrame>
        <p:nvGraphicFramePr>
          <p:cNvPr id="6146" name="Object 3"/>
          <p:cNvGraphicFramePr>
            <a:graphicFrameLocks noChangeAspect="1"/>
          </p:cNvGraphicFramePr>
          <p:nvPr>
            <p:extLst/>
          </p:nvPr>
        </p:nvGraphicFramePr>
        <p:xfrm>
          <a:off x="3028951" y="4147342"/>
          <a:ext cx="2307431" cy="478631"/>
        </p:xfrm>
        <a:graphic>
          <a:graphicData uri="http://schemas.openxmlformats.org/presentationml/2006/ole">
            <mc:AlternateContent xmlns:mc="http://schemas.openxmlformats.org/markup-compatibility/2006">
              <mc:Choice xmlns:v="urn:schemas-microsoft-com:vml" Requires="v">
                <p:oleObj spid="_x0000_s11279" name="Bitmap Image" r:id="rId3" imgW="3076190" imgH="638264" progId="PBrush">
                  <p:embed/>
                </p:oleObj>
              </mc:Choice>
              <mc:Fallback>
                <p:oleObj name="Bitmap Image" r:id="rId3" imgW="3076190" imgH="638264" progId="PBrush">
                  <p:embed/>
                  <p:pic>
                    <p:nvPicPr>
                      <p:cNvPr id="6146" name="Object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028951" y="4147342"/>
                        <a:ext cx="2307431" cy="4786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
        <p:nvSpPr>
          <p:cNvPr id="6148" name="Text Box 4"/>
          <p:cNvSpPr txBox="1">
            <a:spLocks noChangeArrowheads="1"/>
          </p:cNvSpPr>
          <p:nvPr/>
        </p:nvSpPr>
        <p:spPr bwMode="auto">
          <a:xfrm>
            <a:off x="3543300" y="4625973"/>
            <a:ext cx="2571750" cy="323165"/>
          </a:xfrm>
          <a:prstGeom prst="rect">
            <a:avLst/>
          </a:prstGeom>
          <a:noFill/>
          <a:ln w="9525">
            <a:noFill/>
            <a:miter lim="800000"/>
            <a:headEnd/>
            <a:tailEnd/>
          </a:ln>
        </p:spPr>
        <p:txBody>
          <a:bodyPr>
            <a:spAutoFit/>
          </a:bodyPr>
          <a:lstStyle/>
          <a:p>
            <a:pPr>
              <a:spcBef>
                <a:spcPct val="50000"/>
              </a:spcBef>
            </a:pPr>
            <a:r>
              <a:rPr lang="en-GB" sz="1500" b="1" dirty="0"/>
              <a:t>Anode               Cathode</a:t>
            </a:r>
          </a:p>
        </p:txBody>
      </p:sp>
      <p:sp>
        <p:nvSpPr>
          <p:cNvPr id="2" name="Title 1"/>
          <p:cNvSpPr>
            <a:spLocks noGrp="1"/>
          </p:cNvSpPr>
          <p:nvPr>
            <p:ph type="title"/>
          </p:nvPr>
        </p:nvSpPr>
        <p:spPr/>
        <p:txBody>
          <a:bodyPr/>
          <a:lstStyle/>
          <a:p>
            <a:r>
              <a:rPr lang="en-GB" dirty="0" smtClean="0"/>
              <a:t>Diodes</a:t>
            </a:r>
            <a:endParaRPr lang="en-GB" dirty="0"/>
          </a:p>
        </p:txBody>
      </p:sp>
    </p:spTree>
    <p:extLst>
      <p:ext uri="{BB962C8B-B14F-4D97-AF65-F5344CB8AC3E}">
        <p14:creationId xmlns:p14="http://schemas.microsoft.com/office/powerpoint/2010/main" val="4077787401"/>
      </p:ext>
    </p:extLst>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Current – Voltage Characteristics</a:t>
            </a:r>
            <a:endParaRPr lang="en-GB" dirty="0"/>
          </a:p>
        </p:txBody>
      </p:sp>
      <p:sp>
        <p:nvSpPr>
          <p:cNvPr id="3" name="Content Placeholder 2"/>
          <p:cNvSpPr>
            <a:spLocks noGrp="1"/>
          </p:cNvSpPr>
          <p:nvPr>
            <p:ph idx="1"/>
          </p:nvPr>
        </p:nvSpPr>
        <p:spPr>
          <a:xfrm>
            <a:off x="628650" y="2226469"/>
            <a:ext cx="5293644" cy="3263504"/>
          </a:xfrm>
        </p:spPr>
        <p:txBody>
          <a:bodyPr>
            <a:normAutofit fontScale="70000" lnSpcReduction="20000"/>
          </a:bodyPr>
          <a:lstStyle/>
          <a:p>
            <a:r>
              <a:rPr lang="en-GB" dirty="0" smtClean="0"/>
              <a:t>The current – voltage characteristic curve shows how the current is dependent upon the applied voltage</a:t>
            </a:r>
          </a:p>
          <a:p>
            <a:endParaRPr lang="en-GB" dirty="0"/>
          </a:p>
          <a:p>
            <a:r>
              <a:rPr lang="en-GB" dirty="0" smtClean="0"/>
              <a:t>When a diode is forward biased it allows current to pass</a:t>
            </a:r>
          </a:p>
          <a:p>
            <a:endParaRPr lang="en-GB" dirty="0"/>
          </a:p>
          <a:p>
            <a:r>
              <a:rPr lang="en-GB" dirty="0" smtClean="0"/>
              <a:t>When reversed biased it prevents current from flowing</a:t>
            </a:r>
            <a:endParaRPr lang="en-GB" dirty="0"/>
          </a:p>
        </p:txBody>
      </p:sp>
      <p:sp>
        <p:nvSpPr>
          <p:cNvPr id="4" name="Text Box 5"/>
          <p:cNvSpPr txBox="1">
            <a:spLocks noChangeArrowheads="1"/>
          </p:cNvSpPr>
          <p:nvPr/>
        </p:nvSpPr>
        <p:spPr bwMode="auto">
          <a:xfrm>
            <a:off x="6215188" y="4249842"/>
            <a:ext cx="80843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buFont typeface="Wingdings" panose="05000000000000000000" pitchFamily="2" charset="2"/>
              <a:defRPr>
                <a:solidFill>
                  <a:schemeClr val="tx1"/>
                </a:solidFill>
                <a:latin typeface="Arial" panose="020B0604020202020204" pitchFamily="34" charset="0"/>
              </a:defRPr>
            </a:lvl6pPr>
            <a:lvl7pPr marL="2971800" indent="-228600" eaLnBrk="0" fontAlgn="base" hangingPunct="0">
              <a:spcBef>
                <a:spcPct val="0"/>
              </a:spcBef>
              <a:spcAft>
                <a:spcPct val="0"/>
              </a:spcAft>
              <a:buFont typeface="Wingdings" panose="05000000000000000000" pitchFamily="2" charset="2"/>
              <a:defRPr>
                <a:solidFill>
                  <a:schemeClr val="tx1"/>
                </a:solidFill>
                <a:latin typeface="Arial" panose="020B0604020202020204" pitchFamily="34" charset="0"/>
              </a:defRPr>
            </a:lvl7pPr>
            <a:lvl8pPr marL="3429000" indent="-228600" eaLnBrk="0" fontAlgn="base" hangingPunct="0">
              <a:spcBef>
                <a:spcPct val="0"/>
              </a:spcBef>
              <a:spcAft>
                <a:spcPct val="0"/>
              </a:spcAft>
              <a:buFont typeface="Wingdings" panose="05000000000000000000" pitchFamily="2" charset="2"/>
              <a:defRPr>
                <a:solidFill>
                  <a:schemeClr val="tx1"/>
                </a:solidFill>
                <a:latin typeface="Arial" panose="020B0604020202020204" pitchFamily="34" charset="0"/>
              </a:defRPr>
            </a:lvl8pPr>
            <a:lvl9pPr marL="3886200" indent="-228600" eaLnBrk="0" fontAlgn="base" hangingPunct="0">
              <a:spcBef>
                <a:spcPct val="0"/>
              </a:spcBef>
              <a:spcAft>
                <a:spcPct val="0"/>
              </a:spcAft>
              <a:buFont typeface="Wingdings" panose="05000000000000000000" pitchFamily="2" charset="2"/>
              <a:defRPr>
                <a:solidFill>
                  <a:schemeClr val="tx1"/>
                </a:solidFill>
                <a:latin typeface="Arial" panose="020B0604020202020204" pitchFamily="34" charset="0"/>
              </a:defRPr>
            </a:lvl9pPr>
          </a:lstStyle>
          <a:p>
            <a:pPr>
              <a:spcBef>
                <a:spcPct val="20000"/>
              </a:spcBef>
              <a:buFontTx/>
              <a:buNone/>
            </a:pPr>
            <a:r>
              <a:rPr lang="en-US" altLang="en-US" sz="900">
                <a:cs typeface="Arial" panose="020B0604020202020204" pitchFamily="34" charset="0"/>
              </a:rPr>
              <a:t>Reverse biased</a:t>
            </a:r>
          </a:p>
        </p:txBody>
      </p:sp>
      <p:sp>
        <p:nvSpPr>
          <p:cNvPr id="5" name="Text Box 5"/>
          <p:cNvSpPr txBox="1">
            <a:spLocks noChangeArrowheads="1"/>
          </p:cNvSpPr>
          <p:nvPr/>
        </p:nvSpPr>
        <p:spPr bwMode="auto">
          <a:xfrm>
            <a:off x="7557023" y="4249842"/>
            <a:ext cx="80724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buFont typeface="Wingdings" panose="05000000000000000000" pitchFamily="2" charset="2"/>
              <a:defRPr>
                <a:solidFill>
                  <a:schemeClr val="tx1"/>
                </a:solidFill>
                <a:latin typeface="Arial" panose="020B0604020202020204" pitchFamily="34" charset="0"/>
              </a:defRPr>
            </a:lvl6pPr>
            <a:lvl7pPr marL="2971800" indent="-228600" eaLnBrk="0" fontAlgn="base" hangingPunct="0">
              <a:spcBef>
                <a:spcPct val="0"/>
              </a:spcBef>
              <a:spcAft>
                <a:spcPct val="0"/>
              </a:spcAft>
              <a:buFont typeface="Wingdings" panose="05000000000000000000" pitchFamily="2" charset="2"/>
              <a:defRPr>
                <a:solidFill>
                  <a:schemeClr val="tx1"/>
                </a:solidFill>
                <a:latin typeface="Arial" panose="020B0604020202020204" pitchFamily="34" charset="0"/>
              </a:defRPr>
            </a:lvl7pPr>
            <a:lvl8pPr marL="3429000" indent="-228600" eaLnBrk="0" fontAlgn="base" hangingPunct="0">
              <a:spcBef>
                <a:spcPct val="0"/>
              </a:spcBef>
              <a:spcAft>
                <a:spcPct val="0"/>
              </a:spcAft>
              <a:buFont typeface="Wingdings" panose="05000000000000000000" pitchFamily="2" charset="2"/>
              <a:defRPr>
                <a:solidFill>
                  <a:schemeClr val="tx1"/>
                </a:solidFill>
                <a:latin typeface="Arial" panose="020B0604020202020204" pitchFamily="34" charset="0"/>
              </a:defRPr>
            </a:lvl8pPr>
            <a:lvl9pPr marL="3886200" indent="-228600" eaLnBrk="0" fontAlgn="base" hangingPunct="0">
              <a:spcBef>
                <a:spcPct val="0"/>
              </a:spcBef>
              <a:spcAft>
                <a:spcPct val="0"/>
              </a:spcAft>
              <a:buFont typeface="Wingdings" panose="05000000000000000000" pitchFamily="2" charset="2"/>
              <a:defRPr>
                <a:solidFill>
                  <a:schemeClr val="tx1"/>
                </a:solidFill>
                <a:latin typeface="Arial" panose="020B0604020202020204" pitchFamily="34" charset="0"/>
              </a:defRPr>
            </a:lvl9pPr>
          </a:lstStyle>
          <a:p>
            <a:pPr>
              <a:spcBef>
                <a:spcPct val="20000"/>
              </a:spcBef>
              <a:buFontTx/>
              <a:buNone/>
            </a:pPr>
            <a:r>
              <a:rPr lang="en-US" altLang="en-US" sz="900">
                <a:cs typeface="Arial" panose="020B0604020202020204" pitchFamily="34" charset="0"/>
              </a:rPr>
              <a:t>Forward biased</a:t>
            </a:r>
          </a:p>
        </p:txBody>
      </p:sp>
      <p:cxnSp>
        <p:nvCxnSpPr>
          <p:cNvPr id="6" name="Straight Arrow Connector 5"/>
          <p:cNvCxnSpPr/>
          <p:nvPr/>
        </p:nvCxnSpPr>
        <p:spPr bwMode="auto">
          <a:xfrm rot="5400000" flipH="1" flipV="1">
            <a:off x="5921104" y="3717633"/>
            <a:ext cx="2792016" cy="1190"/>
          </a:xfrm>
          <a:prstGeom prst="straightConnector1">
            <a:avLst/>
          </a:prstGeom>
          <a:ln w="25400">
            <a:solidFill>
              <a:schemeClr val="tx2">
                <a:lumMod val="50000"/>
              </a:schemeClr>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bwMode="auto">
          <a:xfrm>
            <a:off x="6002066" y="3846220"/>
            <a:ext cx="2714625" cy="1191"/>
          </a:xfrm>
          <a:prstGeom prst="straightConnector1">
            <a:avLst/>
          </a:prstGeom>
          <a:ln w="25400">
            <a:solidFill>
              <a:schemeClr val="tx2">
                <a:lumMod val="50000"/>
              </a:schemeClr>
            </a:solidFill>
            <a:tailEnd type="triangle" w="lg" len="lg"/>
          </a:ln>
        </p:spPr>
        <p:style>
          <a:lnRef idx="1">
            <a:schemeClr val="accent1"/>
          </a:lnRef>
          <a:fillRef idx="0">
            <a:schemeClr val="accent1"/>
          </a:fillRef>
          <a:effectRef idx="0">
            <a:schemeClr val="accent1"/>
          </a:effectRef>
          <a:fontRef idx="minor">
            <a:schemeClr val="tx1"/>
          </a:fontRef>
        </p:style>
      </p:cxnSp>
      <p:sp>
        <p:nvSpPr>
          <p:cNvPr id="8" name="Freeform 7"/>
          <p:cNvSpPr/>
          <p:nvPr/>
        </p:nvSpPr>
        <p:spPr bwMode="auto">
          <a:xfrm>
            <a:off x="7323660" y="2431757"/>
            <a:ext cx="432197" cy="1415654"/>
          </a:xfrm>
          <a:custGeom>
            <a:avLst/>
            <a:gdLst>
              <a:gd name="connsiteX0" fmla="*/ 965915 w 965915"/>
              <a:gd name="connsiteY0" fmla="*/ 0 h 1367307"/>
              <a:gd name="connsiteX1" fmla="*/ 862884 w 965915"/>
              <a:gd name="connsiteY1" fmla="*/ 1159099 h 1367307"/>
              <a:gd name="connsiteX2" fmla="*/ 631064 w 965915"/>
              <a:gd name="connsiteY2" fmla="*/ 1249251 h 1367307"/>
              <a:gd name="connsiteX3" fmla="*/ 0 w 965915"/>
              <a:gd name="connsiteY3" fmla="*/ 1275009 h 1367307"/>
              <a:gd name="connsiteX0" fmla="*/ 965915 w 965915"/>
              <a:gd name="connsiteY0" fmla="*/ 0 h 1370483"/>
              <a:gd name="connsiteX1" fmla="*/ 862884 w 965915"/>
              <a:gd name="connsiteY1" fmla="*/ 1159099 h 1370483"/>
              <a:gd name="connsiteX2" fmla="*/ 609632 w 965915"/>
              <a:gd name="connsiteY2" fmla="*/ 1268301 h 1370483"/>
              <a:gd name="connsiteX3" fmla="*/ 0 w 965915"/>
              <a:gd name="connsiteY3" fmla="*/ 1275009 h 1370483"/>
              <a:gd name="connsiteX0" fmla="*/ 965915 w 965915"/>
              <a:gd name="connsiteY0" fmla="*/ 0 h 1337145"/>
              <a:gd name="connsiteX1" fmla="*/ 862884 w 965915"/>
              <a:gd name="connsiteY1" fmla="*/ 1159099 h 1337145"/>
              <a:gd name="connsiteX2" fmla="*/ 609632 w 965915"/>
              <a:gd name="connsiteY2" fmla="*/ 1268301 h 1337145"/>
              <a:gd name="connsiteX3" fmla="*/ 0 w 965915"/>
              <a:gd name="connsiteY3" fmla="*/ 1275009 h 1337145"/>
              <a:gd name="connsiteX0" fmla="*/ 965915 w 965915"/>
              <a:gd name="connsiteY0" fmla="*/ 0 h 1337145"/>
              <a:gd name="connsiteX1" fmla="*/ 862884 w 965915"/>
              <a:gd name="connsiteY1" fmla="*/ 1159099 h 1337145"/>
              <a:gd name="connsiteX2" fmla="*/ 609632 w 965915"/>
              <a:gd name="connsiteY2" fmla="*/ 1268301 h 1337145"/>
              <a:gd name="connsiteX3" fmla="*/ 0 w 965915"/>
              <a:gd name="connsiteY3" fmla="*/ 1275009 h 1337145"/>
              <a:gd name="connsiteX0" fmla="*/ 965915 w 965915"/>
              <a:gd name="connsiteY0" fmla="*/ 0 h 1287619"/>
              <a:gd name="connsiteX1" fmla="*/ 862884 w 965915"/>
              <a:gd name="connsiteY1" fmla="*/ 1159099 h 1287619"/>
              <a:gd name="connsiteX2" fmla="*/ 609632 w 965915"/>
              <a:gd name="connsiteY2" fmla="*/ 1268301 h 1287619"/>
              <a:gd name="connsiteX3" fmla="*/ 0 w 965915"/>
              <a:gd name="connsiteY3" fmla="*/ 1275009 h 1287619"/>
              <a:gd name="connsiteX0" fmla="*/ 965915 w 965915"/>
              <a:gd name="connsiteY0" fmla="*/ 0 h 1286825"/>
              <a:gd name="connsiteX1" fmla="*/ 862884 w 965915"/>
              <a:gd name="connsiteY1" fmla="*/ 1159099 h 1286825"/>
              <a:gd name="connsiteX2" fmla="*/ 609632 w 965915"/>
              <a:gd name="connsiteY2" fmla="*/ 1267507 h 1286825"/>
              <a:gd name="connsiteX3" fmla="*/ 0 w 965915"/>
              <a:gd name="connsiteY3" fmla="*/ 1275009 h 1286825"/>
              <a:gd name="connsiteX0" fmla="*/ 965915 w 965915"/>
              <a:gd name="connsiteY0" fmla="*/ 0 h 1286825"/>
              <a:gd name="connsiteX1" fmla="*/ 862884 w 965915"/>
              <a:gd name="connsiteY1" fmla="*/ 1159099 h 1286825"/>
              <a:gd name="connsiteX2" fmla="*/ 609632 w 965915"/>
              <a:gd name="connsiteY2" fmla="*/ 1267507 h 1286825"/>
              <a:gd name="connsiteX3" fmla="*/ 0 w 965915"/>
              <a:gd name="connsiteY3" fmla="*/ 1275009 h 1286825"/>
              <a:gd name="connsiteX0" fmla="*/ 965915 w 965915"/>
              <a:gd name="connsiteY0" fmla="*/ 0 h 1275009"/>
              <a:gd name="connsiteX1" fmla="*/ 862884 w 965915"/>
              <a:gd name="connsiteY1" fmla="*/ 1159099 h 1275009"/>
              <a:gd name="connsiteX2" fmla="*/ 609632 w 965915"/>
              <a:gd name="connsiteY2" fmla="*/ 1267507 h 1275009"/>
              <a:gd name="connsiteX3" fmla="*/ 0 w 965915"/>
              <a:gd name="connsiteY3" fmla="*/ 1275009 h 1275009"/>
              <a:gd name="connsiteX0" fmla="*/ 965915 w 965915"/>
              <a:gd name="connsiteY0" fmla="*/ 0 h 1275009"/>
              <a:gd name="connsiteX1" fmla="*/ 862884 w 965915"/>
              <a:gd name="connsiteY1" fmla="*/ 1159099 h 1275009"/>
              <a:gd name="connsiteX2" fmla="*/ 609632 w 965915"/>
              <a:gd name="connsiteY2" fmla="*/ 1267507 h 1275009"/>
              <a:gd name="connsiteX3" fmla="*/ 0 w 965915"/>
              <a:gd name="connsiteY3" fmla="*/ 1275009 h 1275009"/>
              <a:gd name="connsiteX0" fmla="*/ 965915 w 965915"/>
              <a:gd name="connsiteY0" fmla="*/ 0 h 1275009"/>
              <a:gd name="connsiteX1" fmla="*/ 862884 w 965915"/>
              <a:gd name="connsiteY1" fmla="*/ 1159099 h 1275009"/>
              <a:gd name="connsiteX2" fmla="*/ 609632 w 965915"/>
              <a:gd name="connsiteY2" fmla="*/ 1267507 h 1275009"/>
              <a:gd name="connsiteX3" fmla="*/ 0 w 965915"/>
              <a:gd name="connsiteY3" fmla="*/ 1275009 h 1275009"/>
              <a:gd name="connsiteX0" fmla="*/ 965915 w 965915"/>
              <a:gd name="connsiteY0" fmla="*/ 0 h 1275009"/>
              <a:gd name="connsiteX1" fmla="*/ 862884 w 965915"/>
              <a:gd name="connsiteY1" fmla="*/ 1159099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41770 w 965915"/>
              <a:gd name="connsiteY2" fmla="*/ 1265909 h 1275009"/>
              <a:gd name="connsiteX3" fmla="*/ 0 w 965915"/>
              <a:gd name="connsiteY3" fmla="*/ 1275009 h 1275009"/>
              <a:gd name="connsiteX0" fmla="*/ 964576 w 964576"/>
              <a:gd name="connsiteY0" fmla="*/ 0 h 1279802"/>
              <a:gd name="connsiteX1" fmla="*/ 852020 w 964576"/>
              <a:gd name="connsiteY1" fmla="*/ 1151955 h 1279802"/>
              <a:gd name="connsiteX2" fmla="*/ 640431 w 964576"/>
              <a:gd name="connsiteY2" fmla="*/ 1265909 h 1279802"/>
              <a:gd name="connsiteX3" fmla="*/ 0 w 964576"/>
              <a:gd name="connsiteY3" fmla="*/ 1279802 h 1279802"/>
              <a:gd name="connsiteX0" fmla="*/ 965915 w 965915"/>
              <a:gd name="connsiteY0" fmla="*/ 0 h 1289388"/>
              <a:gd name="connsiteX1" fmla="*/ 853359 w 965915"/>
              <a:gd name="connsiteY1" fmla="*/ 1151955 h 1289388"/>
              <a:gd name="connsiteX2" fmla="*/ 641770 w 965915"/>
              <a:gd name="connsiteY2" fmla="*/ 1265909 h 1289388"/>
              <a:gd name="connsiteX3" fmla="*/ 0 w 965915"/>
              <a:gd name="connsiteY3" fmla="*/ 1289388 h 1289388"/>
              <a:gd name="connsiteX0" fmla="*/ 967254 w 967254"/>
              <a:gd name="connsiteY0" fmla="*/ 0 h 1281399"/>
              <a:gd name="connsiteX1" fmla="*/ 854698 w 967254"/>
              <a:gd name="connsiteY1" fmla="*/ 1151955 h 1281399"/>
              <a:gd name="connsiteX2" fmla="*/ 643109 w 967254"/>
              <a:gd name="connsiteY2" fmla="*/ 1265909 h 1281399"/>
              <a:gd name="connsiteX3" fmla="*/ 0 w 967254"/>
              <a:gd name="connsiteY3" fmla="*/ 1281399 h 1281399"/>
              <a:gd name="connsiteX0" fmla="*/ 324145 w 324145"/>
              <a:gd name="connsiteY0" fmla="*/ 0 h 1265909"/>
              <a:gd name="connsiteX1" fmla="*/ 211589 w 324145"/>
              <a:gd name="connsiteY1" fmla="*/ 1151955 h 1265909"/>
              <a:gd name="connsiteX2" fmla="*/ 0 w 324145"/>
              <a:gd name="connsiteY2" fmla="*/ 1265909 h 1265909"/>
            </a:gdLst>
            <a:ahLst/>
            <a:cxnLst>
              <a:cxn ang="0">
                <a:pos x="connsiteX0" y="connsiteY0"/>
              </a:cxn>
              <a:cxn ang="0">
                <a:pos x="connsiteX1" y="connsiteY1"/>
              </a:cxn>
              <a:cxn ang="0">
                <a:pos x="connsiteX2" y="connsiteY2"/>
              </a:cxn>
            </a:cxnLst>
            <a:rect l="l" t="t" r="r" b="b"/>
            <a:pathLst>
              <a:path w="324145" h="1265909">
                <a:moveTo>
                  <a:pt x="324145" y="0"/>
                </a:moveTo>
                <a:cubicBezTo>
                  <a:pt x="300533" y="475445"/>
                  <a:pt x="275732" y="1012010"/>
                  <a:pt x="211589" y="1151955"/>
                </a:cubicBezTo>
                <a:cubicBezTo>
                  <a:pt x="166498" y="1222845"/>
                  <a:pt x="103333" y="1251352"/>
                  <a:pt x="0" y="1265909"/>
                </a:cubicBezTo>
              </a:path>
            </a:pathLst>
          </a:custGeom>
          <a:ln w="38100" cap="rnd">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sz="1350"/>
          </a:p>
        </p:txBody>
      </p:sp>
      <p:sp>
        <p:nvSpPr>
          <p:cNvPr id="9" name="TextBox 45"/>
          <p:cNvSpPr txBox="1">
            <a:spLocks noChangeArrowheads="1"/>
          </p:cNvSpPr>
          <p:nvPr/>
        </p:nvSpPr>
        <p:spPr bwMode="auto">
          <a:xfrm>
            <a:off x="7035529" y="2341270"/>
            <a:ext cx="223138"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buFont typeface="Wingdings" panose="05000000000000000000" pitchFamily="2" charset="2"/>
              <a:defRPr>
                <a:solidFill>
                  <a:schemeClr val="tx1"/>
                </a:solidFill>
                <a:latin typeface="Arial" panose="020B0604020202020204" pitchFamily="34" charset="0"/>
              </a:defRPr>
            </a:lvl6pPr>
            <a:lvl7pPr marL="2971800" indent="-228600" eaLnBrk="0" fontAlgn="base" hangingPunct="0">
              <a:spcBef>
                <a:spcPct val="0"/>
              </a:spcBef>
              <a:spcAft>
                <a:spcPct val="0"/>
              </a:spcAft>
              <a:buFont typeface="Wingdings" panose="05000000000000000000" pitchFamily="2" charset="2"/>
              <a:defRPr>
                <a:solidFill>
                  <a:schemeClr val="tx1"/>
                </a:solidFill>
                <a:latin typeface="Arial" panose="020B0604020202020204" pitchFamily="34" charset="0"/>
              </a:defRPr>
            </a:lvl7pPr>
            <a:lvl8pPr marL="3429000" indent="-228600" eaLnBrk="0" fontAlgn="base" hangingPunct="0">
              <a:spcBef>
                <a:spcPct val="0"/>
              </a:spcBef>
              <a:spcAft>
                <a:spcPct val="0"/>
              </a:spcAft>
              <a:buFont typeface="Wingdings" panose="05000000000000000000" pitchFamily="2" charset="2"/>
              <a:defRPr>
                <a:solidFill>
                  <a:schemeClr val="tx1"/>
                </a:solidFill>
                <a:latin typeface="Arial" panose="020B0604020202020204" pitchFamily="34" charset="0"/>
              </a:defRPr>
            </a:lvl8pPr>
            <a:lvl9pPr marL="3886200" indent="-228600" eaLnBrk="0" fontAlgn="base" hangingPunct="0">
              <a:spcBef>
                <a:spcPct val="0"/>
              </a:spcBef>
              <a:spcAft>
                <a:spcPct val="0"/>
              </a:spcAft>
              <a:buFont typeface="Wingdings" panose="05000000000000000000" pitchFamily="2" charset="2"/>
              <a:defRPr>
                <a:solidFill>
                  <a:schemeClr val="tx1"/>
                </a:solidFill>
                <a:latin typeface="Arial" panose="020B0604020202020204" pitchFamily="34" charset="0"/>
              </a:defRPr>
            </a:lvl9pPr>
          </a:lstStyle>
          <a:p>
            <a:r>
              <a:rPr lang="en-GB" altLang="en-US" sz="900" i="1">
                <a:latin typeface="Times New Roman" panose="02020603050405020304" pitchFamily="18" charset="0"/>
                <a:cs typeface="Times New Roman" panose="02020603050405020304" pitchFamily="18" charset="0"/>
              </a:rPr>
              <a:t>I</a:t>
            </a:r>
            <a:endParaRPr lang="en-US" altLang="en-US" sz="900" i="1">
              <a:latin typeface="Times New Roman" panose="02020603050405020304" pitchFamily="18" charset="0"/>
              <a:cs typeface="Times New Roman" panose="02020603050405020304" pitchFamily="18" charset="0"/>
            </a:endParaRPr>
          </a:p>
        </p:txBody>
      </p:sp>
      <p:sp>
        <p:nvSpPr>
          <p:cNvPr id="10" name="TextBox 46"/>
          <p:cNvSpPr txBox="1">
            <a:spLocks noChangeArrowheads="1"/>
          </p:cNvSpPr>
          <p:nvPr/>
        </p:nvSpPr>
        <p:spPr bwMode="auto">
          <a:xfrm>
            <a:off x="8457135" y="3921230"/>
            <a:ext cx="261610"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buFont typeface="Wingdings" panose="05000000000000000000" pitchFamily="2" charset="2"/>
              <a:defRPr>
                <a:solidFill>
                  <a:schemeClr val="tx1"/>
                </a:solidFill>
                <a:latin typeface="Arial" panose="020B0604020202020204" pitchFamily="34" charset="0"/>
              </a:defRPr>
            </a:lvl6pPr>
            <a:lvl7pPr marL="2971800" indent="-228600" eaLnBrk="0" fontAlgn="base" hangingPunct="0">
              <a:spcBef>
                <a:spcPct val="0"/>
              </a:spcBef>
              <a:spcAft>
                <a:spcPct val="0"/>
              </a:spcAft>
              <a:buFont typeface="Wingdings" panose="05000000000000000000" pitchFamily="2" charset="2"/>
              <a:defRPr>
                <a:solidFill>
                  <a:schemeClr val="tx1"/>
                </a:solidFill>
                <a:latin typeface="Arial" panose="020B0604020202020204" pitchFamily="34" charset="0"/>
              </a:defRPr>
            </a:lvl7pPr>
            <a:lvl8pPr marL="3429000" indent="-228600" eaLnBrk="0" fontAlgn="base" hangingPunct="0">
              <a:spcBef>
                <a:spcPct val="0"/>
              </a:spcBef>
              <a:spcAft>
                <a:spcPct val="0"/>
              </a:spcAft>
              <a:buFont typeface="Wingdings" panose="05000000000000000000" pitchFamily="2" charset="2"/>
              <a:defRPr>
                <a:solidFill>
                  <a:schemeClr val="tx1"/>
                </a:solidFill>
                <a:latin typeface="Arial" panose="020B0604020202020204" pitchFamily="34" charset="0"/>
              </a:defRPr>
            </a:lvl8pPr>
            <a:lvl9pPr marL="3886200" indent="-228600" eaLnBrk="0" fontAlgn="base" hangingPunct="0">
              <a:spcBef>
                <a:spcPct val="0"/>
              </a:spcBef>
              <a:spcAft>
                <a:spcPct val="0"/>
              </a:spcAft>
              <a:buFont typeface="Wingdings" panose="05000000000000000000" pitchFamily="2" charset="2"/>
              <a:defRPr>
                <a:solidFill>
                  <a:schemeClr val="tx1"/>
                </a:solidFill>
                <a:latin typeface="Arial" panose="020B0604020202020204" pitchFamily="34" charset="0"/>
              </a:defRPr>
            </a:lvl9pPr>
          </a:lstStyle>
          <a:p>
            <a:r>
              <a:rPr lang="en-GB" altLang="en-US" sz="900" i="1">
                <a:cs typeface="Arial" panose="020B0604020202020204" pitchFamily="34" charset="0"/>
              </a:rPr>
              <a:t>V</a:t>
            </a:r>
            <a:endParaRPr lang="en-US" altLang="en-US" sz="900" i="1">
              <a:cs typeface="Arial" panose="020B0604020202020204" pitchFamily="34" charset="0"/>
            </a:endParaRPr>
          </a:p>
        </p:txBody>
      </p:sp>
      <p:sp>
        <p:nvSpPr>
          <p:cNvPr id="11" name="Freeform 10"/>
          <p:cNvSpPr/>
          <p:nvPr/>
        </p:nvSpPr>
        <p:spPr bwMode="auto">
          <a:xfrm>
            <a:off x="6464029" y="3853364"/>
            <a:ext cx="858440" cy="17860"/>
          </a:xfrm>
          <a:custGeom>
            <a:avLst/>
            <a:gdLst>
              <a:gd name="connsiteX0" fmla="*/ 965915 w 965915"/>
              <a:gd name="connsiteY0" fmla="*/ 0 h 1367307"/>
              <a:gd name="connsiteX1" fmla="*/ 862884 w 965915"/>
              <a:gd name="connsiteY1" fmla="*/ 1159099 h 1367307"/>
              <a:gd name="connsiteX2" fmla="*/ 631064 w 965915"/>
              <a:gd name="connsiteY2" fmla="*/ 1249251 h 1367307"/>
              <a:gd name="connsiteX3" fmla="*/ 0 w 965915"/>
              <a:gd name="connsiteY3" fmla="*/ 1275009 h 1367307"/>
              <a:gd name="connsiteX0" fmla="*/ 965915 w 965915"/>
              <a:gd name="connsiteY0" fmla="*/ 0 h 1370483"/>
              <a:gd name="connsiteX1" fmla="*/ 862884 w 965915"/>
              <a:gd name="connsiteY1" fmla="*/ 1159099 h 1370483"/>
              <a:gd name="connsiteX2" fmla="*/ 609632 w 965915"/>
              <a:gd name="connsiteY2" fmla="*/ 1268301 h 1370483"/>
              <a:gd name="connsiteX3" fmla="*/ 0 w 965915"/>
              <a:gd name="connsiteY3" fmla="*/ 1275009 h 1370483"/>
              <a:gd name="connsiteX0" fmla="*/ 965915 w 965915"/>
              <a:gd name="connsiteY0" fmla="*/ 0 h 1337145"/>
              <a:gd name="connsiteX1" fmla="*/ 862884 w 965915"/>
              <a:gd name="connsiteY1" fmla="*/ 1159099 h 1337145"/>
              <a:gd name="connsiteX2" fmla="*/ 609632 w 965915"/>
              <a:gd name="connsiteY2" fmla="*/ 1268301 h 1337145"/>
              <a:gd name="connsiteX3" fmla="*/ 0 w 965915"/>
              <a:gd name="connsiteY3" fmla="*/ 1275009 h 1337145"/>
              <a:gd name="connsiteX0" fmla="*/ 965915 w 965915"/>
              <a:gd name="connsiteY0" fmla="*/ 0 h 1337145"/>
              <a:gd name="connsiteX1" fmla="*/ 862884 w 965915"/>
              <a:gd name="connsiteY1" fmla="*/ 1159099 h 1337145"/>
              <a:gd name="connsiteX2" fmla="*/ 609632 w 965915"/>
              <a:gd name="connsiteY2" fmla="*/ 1268301 h 1337145"/>
              <a:gd name="connsiteX3" fmla="*/ 0 w 965915"/>
              <a:gd name="connsiteY3" fmla="*/ 1275009 h 1337145"/>
              <a:gd name="connsiteX0" fmla="*/ 965915 w 965915"/>
              <a:gd name="connsiteY0" fmla="*/ 0 h 1287619"/>
              <a:gd name="connsiteX1" fmla="*/ 862884 w 965915"/>
              <a:gd name="connsiteY1" fmla="*/ 1159099 h 1287619"/>
              <a:gd name="connsiteX2" fmla="*/ 609632 w 965915"/>
              <a:gd name="connsiteY2" fmla="*/ 1268301 h 1287619"/>
              <a:gd name="connsiteX3" fmla="*/ 0 w 965915"/>
              <a:gd name="connsiteY3" fmla="*/ 1275009 h 1287619"/>
              <a:gd name="connsiteX0" fmla="*/ 965915 w 965915"/>
              <a:gd name="connsiteY0" fmla="*/ 0 h 1286825"/>
              <a:gd name="connsiteX1" fmla="*/ 862884 w 965915"/>
              <a:gd name="connsiteY1" fmla="*/ 1159099 h 1286825"/>
              <a:gd name="connsiteX2" fmla="*/ 609632 w 965915"/>
              <a:gd name="connsiteY2" fmla="*/ 1267507 h 1286825"/>
              <a:gd name="connsiteX3" fmla="*/ 0 w 965915"/>
              <a:gd name="connsiteY3" fmla="*/ 1275009 h 1286825"/>
              <a:gd name="connsiteX0" fmla="*/ 965915 w 965915"/>
              <a:gd name="connsiteY0" fmla="*/ 0 h 1286825"/>
              <a:gd name="connsiteX1" fmla="*/ 862884 w 965915"/>
              <a:gd name="connsiteY1" fmla="*/ 1159099 h 1286825"/>
              <a:gd name="connsiteX2" fmla="*/ 609632 w 965915"/>
              <a:gd name="connsiteY2" fmla="*/ 1267507 h 1286825"/>
              <a:gd name="connsiteX3" fmla="*/ 0 w 965915"/>
              <a:gd name="connsiteY3" fmla="*/ 1275009 h 1286825"/>
              <a:gd name="connsiteX0" fmla="*/ 965915 w 965915"/>
              <a:gd name="connsiteY0" fmla="*/ 0 h 1275009"/>
              <a:gd name="connsiteX1" fmla="*/ 862884 w 965915"/>
              <a:gd name="connsiteY1" fmla="*/ 1159099 h 1275009"/>
              <a:gd name="connsiteX2" fmla="*/ 609632 w 965915"/>
              <a:gd name="connsiteY2" fmla="*/ 1267507 h 1275009"/>
              <a:gd name="connsiteX3" fmla="*/ 0 w 965915"/>
              <a:gd name="connsiteY3" fmla="*/ 1275009 h 1275009"/>
              <a:gd name="connsiteX0" fmla="*/ 965915 w 965915"/>
              <a:gd name="connsiteY0" fmla="*/ 0 h 1275009"/>
              <a:gd name="connsiteX1" fmla="*/ 862884 w 965915"/>
              <a:gd name="connsiteY1" fmla="*/ 1159099 h 1275009"/>
              <a:gd name="connsiteX2" fmla="*/ 609632 w 965915"/>
              <a:gd name="connsiteY2" fmla="*/ 1267507 h 1275009"/>
              <a:gd name="connsiteX3" fmla="*/ 0 w 965915"/>
              <a:gd name="connsiteY3" fmla="*/ 1275009 h 1275009"/>
              <a:gd name="connsiteX0" fmla="*/ 965915 w 965915"/>
              <a:gd name="connsiteY0" fmla="*/ 0 h 1275009"/>
              <a:gd name="connsiteX1" fmla="*/ 862884 w 965915"/>
              <a:gd name="connsiteY1" fmla="*/ 1159099 h 1275009"/>
              <a:gd name="connsiteX2" fmla="*/ 609632 w 965915"/>
              <a:gd name="connsiteY2" fmla="*/ 1267507 h 1275009"/>
              <a:gd name="connsiteX3" fmla="*/ 0 w 965915"/>
              <a:gd name="connsiteY3" fmla="*/ 1275009 h 1275009"/>
              <a:gd name="connsiteX0" fmla="*/ 965915 w 965915"/>
              <a:gd name="connsiteY0" fmla="*/ 0 h 1275009"/>
              <a:gd name="connsiteX1" fmla="*/ 862884 w 965915"/>
              <a:gd name="connsiteY1" fmla="*/ 1159099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41770 w 965915"/>
              <a:gd name="connsiteY2" fmla="*/ 1265909 h 1275009"/>
              <a:gd name="connsiteX3" fmla="*/ 0 w 965915"/>
              <a:gd name="connsiteY3" fmla="*/ 1275009 h 1275009"/>
              <a:gd name="connsiteX0" fmla="*/ 964576 w 964576"/>
              <a:gd name="connsiteY0" fmla="*/ 0 h 1279802"/>
              <a:gd name="connsiteX1" fmla="*/ 852020 w 964576"/>
              <a:gd name="connsiteY1" fmla="*/ 1151955 h 1279802"/>
              <a:gd name="connsiteX2" fmla="*/ 640431 w 964576"/>
              <a:gd name="connsiteY2" fmla="*/ 1265909 h 1279802"/>
              <a:gd name="connsiteX3" fmla="*/ 0 w 964576"/>
              <a:gd name="connsiteY3" fmla="*/ 1279802 h 1279802"/>
              <a:gd name="connsiteX0" fmla="*/ 965915 w 965915"/>
              <a:gd name="connsiteY0" fmla="*/ 0 h 1289388"/>
              <a:gd name="connsiteX1" fmla="*/ 853359 w 965915"/>
              <a:gd name="connsiteY1" fmla="*/ 1151955 h 1289388"/>
              <a:gd name="connsiteX2" fmla="*/ 641770 w 965915"/>
              <a:gd name="connsiteY2" fmla="*/ 1265909 h 1289388"/>
              <a:gd name="connsiteX3" fmla="*/ 0 w 965915"/>
              <a:gd name="connsiteY3" fmla="*/ 1289388 h 1289388"/>
              <a:gd name="connsiteX0" fmla="*/ 967254 w 967254"/>
              <a:gd name="connsiteY0" fmla="*/ 0 h 1281399"/>
              <a:gd name="connsiteX1" fmla="*/ 854698 w 967254"/>
              <a:gd name="connsiteY1" fmla="*/ 1151955 h 1281399"/>
              <a:gd name="connsiteX2" fmla="*/ 643109 w 967254"/>
              <a:gd name="connsiteY2" fmla="*/ 1265909 h 1281399"/>
              <a:gd name="connsiteX3" fmla="*/ 0 w 967254"/>
              <a:gd name="connsiteY3" fmla="*/ 1281399 h 1281399"/>
              <a:gd name="connsiteX0" fmla="*/ 967254 w 967254"/>
              <a:gd name="connsiteY0" fmla="*/ 0 h 1281399"/>
              <a:gd name="connsiteX1" fmla="*/ 643109 w 967254"/>
              <a:gd name="connsiteY1" fmla="*/ 1265909 h 1281399"/>
              <a:gd name="connsiteX2" fmla="*/ 0 w 967254"/>
              <a:gd name="connsiteY2" fmla="*/ 1281399 h 1281399"/>
              <a:gd name="connsiteX0" fmla="*/ 643109 w 643109"/>
              <a:gd name="connsiteY0" fmla="*/ 0 h 15490"/>
              <a:gd name="connsiteX1" fmla="*/ 0 w 643109"/>
              <a:gd name="connsiteY1" fmla="*/ 15490 h 15490"/>
            </a:gdLst>
            <a:ahLst/>
            <a:cxnLst>
              <a:cxn ang="0">
                <a:pos x="connsiteX0" y="connsiteY0"/>
              </a:cxn>
              <a:cxn ang="0">
                <a:pos x="connsiteX1" y="connsiteY1"/>
              </a:cxn>
            </a:cxnLst>
            <a:rect l="l" t="t" r="r" b="b"/>
            <a:pathLst>
              <a:path w="643109" h="15490">
                <a:moveTo>
                  <a:pt x="643109" y="0"/>
                </a:moveTo>
                <a:lnTo>
                  <a:pt x="0" y="15490"/>
                </a:lnTo>
              </a:path>
            </a:pathLst>
          </a:custGeom>
          <a:ln w="38100" cap="rnd">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sz="1350"/>
          </a:p>
        </p:txBody>
      </p:sp>
      <p:sp>
        <p:nvSpPr>
          <p:cNvPr id="12" name="Rectangle 11"/>
          <p:cNvSpPr/>
          <p:nvPr/>
        </p:nvSpPr>
        <p:spPr bwMode="auto">
          <a:xfrm>
            <a:off x="6446170" y="3667626"/>
            <a:ext cx="869156" cy="363141"/>
          </a:xfrm>
          <a:prstGeom prst="rect">
            <a:avLst/>
          </a:prstGeom>
          <a:solidFill>
            <a:srgbClr val="FFFF00">
              <a:alpha val="20000"/>
            </a:srgbClr>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a:p>
        </p:txBody>
      </p:sp>
      <p:sp>
        <p:nvSpPr>
          <p:cNvPr id="13" name="Rectangle 12"/>
          <p:cNvSpPr/>
          <p:nvPr/>
        </p:nvSpPr>
        <p:spPr bwMode="auto">
          <a:xfrm>
            <a:off x="7327232" y="2341270"/>
            <a:ext cx="514350" cy="1700213"/>
          </a:xfrm>
          <a:prstGeom prst="rect">
            <a:avLst/>
          </a:prstGeom>
          <a:solidFill>
            <a:srgbClr val="FFFF00">
              <a:alpha val="20000"/>
            </a:srgbClr>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a:p>
        </p:txBody>
      </p:sp>
    </p:spTree>
    <p:extLst>
      <p:ext uri="{BB962C8B-B14F-4D97-AF65-F5344CB8AC3E}">
        <p14:creationId xmlns:p14="http://schemas.microsoft.com/office/powerpoint/2010/main" val="25862803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left)">
                                      <p:cBhvr>
                                        <p:cTn id="7" dur="500"/>
                                        <p:tgtEl>
                                          <p:spTgt spid="7"/>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down)">
                                      <p:cBhvr>
                                        <p:cTn id="11" dur="500"/>
                                        <p:tgtEl>
                                          <p:spTgt spid="6"/>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500"/>
                                        <p:tgtEl>
                                          <p:spTgt spid="9"/>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Effect transition="in" filter="fade">
                                      <p:cBhvr>
                                        <p:cTn id="18" dur="500"/>
                                        <p:tgtEl>
                                          <p:spTgt spid="10"/>
                                        </p:tgtEl>
                                      </p:cBhvr>
                                    </p:animEffect>
                                  </p:childTnLst>
                                </p:cTn>
                              </p:par>
                            </p:childTnLst>
                          </p:cTn>
                        </p:par>
                        <p:par>
                          <p:cTn id="19" fill="hold">
                            <p:stCondLst>
                              <p:cond delay="1500"/>
                            </p:stCondLst>
                            <p:childTnLst>
                              <p:par>
                                <p:cTn id="20" presetID="22" presetClass="entr" presetSubtype="8" fill="hold" nodeType="after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wipe(left)">
                                      <p:cBhvr>
                                        <p:cTn id="22" dur="500"/>
                                        <p:tgtEl>
                                          <p:spTgt spid="11"/>
                                        </p:tgtEl>
                                      </p:cBhvr>
                                    </p:animEffect>
                                  </p:childTnLst>
                                </p:cTn>
                              </p:par>
                            </p:childTnLst>
                          </p:cTn>
                        </p:par>
                        <p:par>
                          <p:cTn id="23" fill="hold">
                            <p:stCondLst>
                              <p:cond delay="2000"/>
                            </p:stCondLst>
                            <p:childTnLst>
                              <p:par>
                                <p:cTn id="24" presetID="22" presetClass="entr" presetSubtype="4" fill="hold"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wipe(down)">
                                      <p:cBhvr>
                                        <p:cTn id="26" dur="500"/>
                                        <p:tgtEl>
                                          <p:spTgt spid="8"/>
                                        </p:tgtEl>
                                      </p:cBhvr>
                                    </p:animEffect>
                                  </p:childTnLst>
                                </p:cTn>
                              </p:par>
                            </p:childTnLst>
                          </p:cTn>
                        </p:par>
                      </p:childTnLst>
                    </p:cTn>
                  </p:par>
                  <p:par>
                    <p:cTn id="27" fill="hold">
                      <p:stCondLst>
                        <p:cond delay="indefinite"/>
                      </p:stCondLst>
                      <p:childTnLst>
                        <p:par>
                          <p:cTn id="28" fill="hold">
                            <p:stCondLst>
                              <p:cond delay="0"/>
                            </p:stCondLst>
                            <p:childTnLst>
                              <p:par>
                                <p:cTn id="29" presetID="53" presetClass="entr" presetSubtype="0" fill="hold" grpId="0" nodeType="click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p:cTn id="31" dur="500" fill="hold"/>
                                        <p:tgtEl>
                                          <p:spTgt spid="13"/>
                                        </p:tgtEl>
                                        <p:attrNameLst>
                                          <p:attrName>ppt_w</p:attrName>
                                        </p:attrNameLst>
                                      </p:cBhvr>
                                      <p:tavLst>
                                        <p:tav tm="0">
                                          <p:val>
                                            <p:fltVal val="0"/>
                                          </p:val>
                                        </p:tav>
                                        <p:tav tm="100000">
                                          <p:val>
                                            <p:strVal val="#ppt_w"/>
                                          </p:val>
                                        </p:tav>
                                      </p:tavLst>
                                    </p:anim>
                                    <p:anim calcmode="lin" valueType="num">
                                      <p:cBhvr>
                                        <p:cTn id="32" dur="500" fill="hold"/>
                                        <p:tgtEl>
                                          <p:spTgt spid="13"/>
                                        </p:tgtEl>
                                        <p:attrNameLst>
                                          <p:attrName>ppt_h</p:attrName>
                                        </p:attrNameLst>
                                      </p:cBhvr>
                                      <p:tavLst>
                                        <p:tav tm="0">
                                          <p:val>
                                            <p:fltVal val="0"/>
                                          </p:val>
                                        </p:tav>
                                        <p:tav tm="100000">
                                          <p:val>
                                            <p:strVal val="#ppt_h"/>
                                          </p:val>
                                        </p:tav>
                                      </p:tavLst>
                                    </p:anim>
                                    <p:animEffect transition="in" filter="fade">
                                      <p:cBhvr>
                                        <p:cTn id="33" dur="500"/>
                                        <p:tgtEl>
                                          <p:spTgt spid="13"/>
                                        </p:tgtEl>
                                      </p:cBhvr>
                                    </p:animEffect>
                                  </p:childTnLst>
                                </p:cTn>
                              </p:par>
                            </p:childTnLst>
                          </p:cTn>
                        </p:par>
                        <p:par>
                          <p:cTn id="34" fill="hold">
                            <p:stCondLst>
                              <p:cond delay="500"/>
                            </p:stCondLst>
                            <p:childTnLst>
                              <p:par>
                                <p:cTn id="35" presetID="10" presetClass="entr" presetSubtype="0" fill="hold" grpId="0" nodeType="after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fade">
                                      <p:cBhvr>
                                        <p:cTn id="37" dur="500"/>
                                        <p:tgtEl>
                                          <p:spTgt spid="5"/>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xit" presetSubtype="0" fill="hold" grpId="1" nodeType="clickEffect">
                                  <p:stCondLst>
                                    <p:cond delay="0"/>
                                  </p:stCondLst>
                                  <p:childTnLst>
                                    <p:anim calcmode="lin" valueType="num">
                                      <p:cBhvr>
                                        <p:cTn id="41" dur="500"/>
                                        <p:tgtEl>
                                          <p:spTgt spid="13"/>
                                        </p:tgtEl>
                                        <p:attrNameLst>
                                          <p:attrName>ppt_w</p:attrName>
                                        </p:attrNameLst>
                                      </p:cBhvr>
                                      <p:tavLst>
                                        <p:tav tm="0">
                                          <p:val>
                                            <p:strVal val="ppt_w"/>
                                          </p:val>
                                        </p:tav>
                                        <p:tav tm="100000">
                                          <p:val>
                                            <p:fltVal val="0"/>
                                          </p:val>
                                        </p:tav>
                                      </p:tavLst>
                                    </p:anim>
                                    <p:anim calcmode="lin" valueType="num">
                                      <p:cBhvr>
                                        <p:cTn id="42" dur="500"/>
                                        <p:tgtEl>
                                          <p:spTgt spid="13"/>
                                        </p:tgtEl>
                                        <p:attrNameLst>
                                          <p:attrName>ppt_h</p:attrName>
                                        </p:attrNameLst>
                                      </p:cBhvr>
                                      <p:tavLst>
                                        <p:tav tm="0">
                                          <p:val>
                                            <p:strVal val="ppt_h"/>
                                          </p:val>
                                        </p:tav>
                                        <p:tav tm="100000">
                                          <p:val>
                                            <p:fltVal val="0"/>
                                          </p:val>
                                        </p:tav>
                                      </p:tavLst>
                                    </p:anim>
                                    <p:animEffect transition="out" filter="fade">
                                      <p:cBhvr>
                                        <p:cTn id="43" dur="500"/>
                                        <p:tgtEl>
                                          <p:spTgt spid="13"/>
                                        </p:tgtEl>
                                      </p:cBhvr>
                                    </p:animEffect>
                                    <p:set>
                                      <p:cBhvr>
                                        <p:cTn id="44" dur="1" fill="hold">
                                          <p:stCondLst>
                                            <p:cond delay="499"/>
                                          </p:stCondLst>
                                        </p:cTn>
                                        <p:tgtEl>
                                          <p:spTgt spid="13"/>
                                        </p:tgtEl>
                                        <p:attrNameLst>
                                          <p:attrName>style.visibility</p:attrName>
                                        </p:attrNameLst>
                                      </p:cBhvr>
                                      <p:to>
                                        <p:strVal val="hidden"/>
                                      </p:to>
                                    </p:set>
                                  </p:childTnLst>
                                </p:cTn>
                              </p:par>
                              <p:par>
                                <p:cTn id="45" presetID="53" presetClass="entr" presetSubtype="0" fill="hold" grpId="0" nodeType="withEffect">
                                  <p:stCondLst>
                                    <p:cond delay="0"/>
                                  </p:stCondLst>
                                  <p:childTnLst>
                                    <p:set>
                                      <p:cBhvr>
                                        <p:cTn id="46" dur="1" fill="hold">
                                          <p:stCondLst>
                                            <p:cond delay="0"/>
                                          </p:stCondLst>
                                        </p:cTn>
                                        <p:tgtEl>
                                          <p:spTgt spid="12"/>
                                        </p:tgtEl>
                                        <p:attrNameLst>
                                          <p:attrName>style.visibility</p:attrName>
                                        </p:attrNameLst>
                                      </p:cBhvr>
                                      <p:to>
                                        <p:strVal val="visible"/>
                                      </p:to>
                                    </p:set>
                                    <p:anim calcmode="lin" valueType="num">
                                      <p:cBhvr>
                                        <p:cTn id="47" dur="500" fill="hold"/>
                                        <p:tgtEl>
                                          <p:spTgt spid="12"/>
                                        </p:tgtEl>
                                        <p:attrNameLst>
                                          <p:attrName>ppt_w</p:attrName>
                                        </p:attrNameLst>
                                      </p:cBhvr>
                                      <p:tavLst>
                                        <p:tav tm="0">
                                          <p:val>
                                            <p:fltVal val="0"/>
                                          </p:val>
                                        </p:tav>
                                        <p:tav tm="100000">
                                          <p:val>
                                            <p:strVal val="#ppt_w"/>
                                          </p:val>
                                        </p:tav>
                                      </p:tavLst>
                                    </p:anim>
                                    <p:anim calcmode="lin" valueType="num">
                                      <p:cBhvr>
                                        <p:cTn id="48" dur="500" fill="hold"/>
                                        <p:tgtEl>
                                          <p:spTgt spid="12"/>
                                        </p:tgtEl>
                                        <p:attrNameLst>
                                          <p:attrName>ppt_h</p:attrName>
                                        </p:attrNameLst>
                                      </p:cBhvr>
                                      <p:tavLst>
                                        <p:tav tm="0">
                                          <p:val>
                                            <p:fltVal val="0"/>
                                          </p:val>
                                        </p:tav>
                                        <p:tav tm="100000">
                                          <p:val>
                                            <p:strVal val="#ppt_h"/>
                                          </p:val>
                                        </p:tav>
                                      </p:tavLst>
                                    </p:anim>
                                    <p:animEffect transition="in" filter="fade">
                                      <p:cBhvr>
                                        <p:cTn id="49" dur="500"/>
                                        <p:tgtEl>
                                          <p:spTgt spid="12"/>
                                        </p:tgtEl>
                                      </p:cBhvr>
                                    </p:animEffect>
                                  </p:childTnLst>
                                </p:cTn>
                              </p:par>
                            </p:childTnLst>
                          </p:cTn>
                        </p:par>
                        <p:par>
                          <p:cTn id="50" fill="hold">
                            <p:stCondLst>
                              <p:cond delay="500"/>
                            </p:stCondLst>
                            <p:childTnLst>
                              <p:par>
                                <p:cTn id="51" presetID="10" presetClass="entr" presetSubtype="0" fill="hold" grpId="0" nodeType="afterEffect">
                                  <p:stCondLst>
                                    <p:cond delay="0"/>
                                  </p:stCondLst>
                                  <p:childTnLst>
                                    <p:set>
                                      <p:cBhvr>
                                        <p:cTn id="52" dur="1" fill="hold">
                                          <p:stCondLst>
                                            <p:cond delay="0"/>
                                          </p:stCondLst>
                                        </p:cTn>
                                        <p:tgtEl>
                                          <p:spTgt spid="4"/>
                                        </p:tgtEl>
                                        <p:attrNameLst>
                                          <p:attrName>style.visibility</p:attrName>
                                        </p:attrNameLst>
                                      </p:cBhvr>
                                      <p:to>
                                        <p:strVal val="visible"/>
                                      </p:to>
                                    </p:set>
                                    <p:animEffect transition="in" filter="fade">
                                      <p:cBhvr>
                                        <p:cTn id="53"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9" grpId="0"/>
      <p:bldP spid="10" grpId="0"/>
      <p:bldP spid="12" grpId="0" animBg="1"/>
      <p:bldP spid="13" grpId="0" animBg="1"/>
      <p:bldP spid="13" grpId="1" animBg="1"/>
    </p:bld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Forward Voltage Drop</a:t>
            </a:r>
            <a:endParaRPr lang="en-GB" dirty="0"/>
          </a:p>
        </p:txBody>
      </p:sp>
      <p:sp>
        <p:nvSpPr>
          <p:cNvPr id="3" name="Content Placeholder 2"/>
          <p:cNvSpPr>
            <a:spLocks noGrp="1"/>
          </p:cNvSpPr>
          <p:nvPr>
            <p:ph idx="1"/>
          </p:nvPr>
        </p:nvSpPr>
        <p:spPr>
          <a:xfrm>
            <a:off x="628650" y="2226469"/>
            <a:ext cx="5848288" cy="3263504"/>
          </a:xfrm>
        </p:spPr>
        <p:txBody>
          <a:bodyPr>
            <a:normAutofit fontScale="70000" lnSpcReduction="20000"/>
          </a:bodyPr>
          <a:lstStyle/>
          <a:p>
            <a:r>
              <a:rPr lang="en-GB" dirty="0" smtClean="0"/>
              <a:t>The diode will be forward biased when the anode voltage is more positive than the cathode</a:t>
            </a:r>
          </a:p>
          <a:p>
            <a:r>
              <a:rPr lang="en-GB" dirty="0" smtClean="0"/>
              <a:t>As previously discussed, </a:t>
            </a:r>
            <a:r>
              <a:rPr lang="en-GB" dirty="0"/>
              <a:t>the diode does not fully conduct straight away.</a:t>
            </a:r>
          </a:p>
          <a:p>
            <a:r>
              <a:rPr lang="en-GB" dirty="0"/>
              <a:t>For a silicon diode, approximately 0.6 V must be applied before it will conduct.</a:t>
            </a:r>
          </a:p>
          <a:p>
            <a:r>
              <a:rPr lang="en-GB" dirty="0"/>
              <a:t>This is called </a:t>
            </a:r>
            <a:r>
              <a:rPr lang="en-GB" dirty="0" smtClean="0"/>
              <a:t>the </a:t>
            </a:r>
            <a:r>
              <a:rPr lang="en-GB" dirty="0"/>
              <a:t>forward voltage drop (VF</a:t>
            </a:r>
            <a:r>
              <a:rPr lang="en-GB" dirty="0" smtClean="0"/>
              <a:t>).</a:t>
            </a:r>
            <a:endParaRPr lang="en-GB" dirty="0"/>
          </a:p>
        </p:txBody>
      </p:sp>
      <p:sp>
        <p:nvSpPr>
          <p:cNvPr id="4" name="TextBox 3"/>
          <p:cNvSpPr txBox="1">
            <a:spLocks noChangeArrowheads="1"/>
          </p:cNvSpPr>
          <p:nvPr/>
        </p:nvSpPr>
        <p:spPr bwMode="auto">
          <a:xfrm>
            <a:off x="7635416" y="4508897"/>
            <a:ext cx="32623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buFont typeface="Wingdings" panose="05000000000000000000" pitchFamily="2" charset="2"/>
              <a:defRPr>
                <a:solidFill>
                  <a:schemeClr val="tx1"/>
                </a:solidFill>
                <a:latin typeface="Arial" panose="020B0604020202020204" pitchFamily="34" charset="0"/>
              </a:defRPr>
            </a:lvl6pPr>
            <a:lvl7pPr marL="2971800" indent="-228600" eaLnBrk="0" fontAlgn="base" hangingPunct="0">
              <a:spcBef>
                <a:spcPct val="0"/>
              </a:spcBef>
              <a:spcAft>
                <a:spcPct val="0"/>
              </a:spcAft>
              <a:buFont typeface="Wingdings" panose="05000000000000000000" pitchFamily="2" charset="2"/>
              <a:defRPr>
                <a:solidFill>
                  <a:schemeClr val="tx1"/>
                </a:solidFill>
                <a:latin typeface="Arial" panose="020B0604020202020204" pitchFamily="34" charset="0"/>
              </a:defRPr>
            </a:lvl7pPr>
            <a:lvl8pPr marL="3429000" indent="-228600" eaLnBrk="0" fontAlgn="base" hangingPunct="0">
              <a:spcBef>
                <a:spcPct val="0"/>
              </a:spcBef>
              <a:spcAft>
                <a:spcPct val="0"/>
              </a:spcAft>
              <a:buFont typeface="Wingdings" panose="05000000000000000000" pitchFamily="2" charset="2"/>
              <a:defRPr>
                <a:solidFill>
                  <a:schemeClr val="tx1"/>
                </a:solidFill>
                <a:latin typeface="Arial" panose="020B0604020202020204" pitchFamily="34" charset="0"/>
              </a:defRPr>
            </a:lvl8pPr>
            <a:lvl9pPr marL="3886200" indent="-228600" eaLnBrk="0" fontAlgn="base" hangingPunct="0">
              <a:spcBef>
                <a:spcPct val="0"/>
              </a:spcBef>
              <a:spcAft>
                <a:spcPct val="0"/>
              </a:spcAft>
              <a:buFont typeface="Wingdings" panose="05000000000000000000" pitchFamily="2" charset="2"/>
              <a:defRPr>
                <a:solidFill>
                  <a:schemeClr val="tx1"/>
                </a:solidFill>
                <a:latin typeface="Arial" panose="020B0604020202020204" pitchFamily="34" charset="0"/>
              </a:defRPr>
            </a:lvl9pPr>
          </a:lstStyle>
          <a:p>
            <a:pPr eaLnBrk="0" fontAlgn="base" hangingPunct="0">
              <a:spcBef>
                <a:spcPct val="0"/>
              </a:spcBef>
              <a:spcAft>
                <a:spcPct val="0"/>
              </a:spcAft>
              <a:buFont typeface="Wingdings" panose="05000000000000000000" pitchFamily="2" charset="2"/>
              <a:buNone/>
            </a:pPr>
            <a:r>
              <a:rPr lang="en-GB" altLang="en-US" sz="900" i="1">
                <a:solidFill>
                  <a:prstClr val="black"/>
                </a:solidFill>
                <a:cs typeface="Arial" panose="020B0604020202020204" pitchFamily="34" charset="0"/>
              </a:rPr>
              <a:t>V</a:t>
            </a:r>
            <a:r>
              <a:rPr lang="en-GB" altLang="en-US" sz="900" baseline="-25000">
                <a:solidFill>
                  <a:prstClr val="black"/>
                </a:solidFill>
                <a:cs typeface="Arial" panose="020B0604020202020204" pitchFamily="34" charset="0"/>
              </a:rPr>
              <a:t>F</a:t>
            </a:r>
          </a:p>
        </p:txBody>
      </p:sp>
      <p:grpSp>
        <p:nvGrpSpPr>
          <p:cNvPr id="5" name="Group 31"/>
          <p:cNvGrpSpPr>
            <a:grpSpLocks/>
          </p:cNvGrpSpPr>
          <p:nvPr/>
        </p:nvGrpSpPr>
        <p:grpSpPr bwMode="auto">
          <a:xfrm>
            <a:off x="6097129" y="2697956"/>
            <a:ext cx="2716679" cy="2792016"/>
            <a:chOff x="5192713" y="1970782"/>
            <a:chExt cx="3622238" cy="3722688"/>
          </a:xfrm>
        </p:grpSpPr>
        <p:cxnSp>
          <p:nvCxnSpPr>
            <p:cNvPr id="6" name="Straight Arrow Connector 5"/>
            <p:cNvCxnSpPr/>
            <p:nvPr/>
          </p:nvCxnSpPr>
          <p:spPr bwMode="auto">
            <a:xfrm rot="5400000" flipH="1" flipV="1">
              <a:off x="5084763" y="3831332"/>
              <a:ext cx="3722688" cy="1588"/>
            </a:xfrm>
            <a:prstGeom prst="straightConnector1">
              <a:avLst/>
            </a:prstGeom>
            <a:noFill/>
            <a:ln w="25400" cap="flat" cmpd="sng" algn="ctr">
              <a:solidFill>
                <a:srgbClr val="1F497D">
                  <a:lumMod val="50000"/>
                </a:srgbClr>
              </a:solidFill>
              <a:prstDash val="solid"/>
              <a:tailEnd type="triangle" w="lg" len="lg"/>
            </a:ln>
            <a:effectLst/>
          </p:spPr>
        </p:cxnSp>
        <p:cxnSp>
          <p:nvCxnSpPr>
            <p:cNvPr id="7" name="Straight Arrow Connector 6"/>
            <p:cNvCxnSpPr/>
            <p:nvPr/>
          </p:nvCxnSpPr>
          <p:spPr bwMode="auto">
            <a:xfrm>
              <a:off x="5192713" y="4002782"/>
              <a:ext cx="3619500" cy="1588"/>
            </a:xfrm>
            <a:prstGeom prst="straightConnector1">
              <a:avLst/>
            </a:prstGeom>
            <a:noFill/>
            <a:ln w="25400" cap="flat" cmpd="sng" algn="ctr">
              <a:solidFill>
                <a:srgbClr val="1F497D">
                  <a:lumMod val="50000"/>
                </a:srgbClr>
              </a:solidFill>
              <a:prstDash val="solid"/>
              <a:tailEnd type="triangle" w="lg" len="lg"/>
            </a:ln>
            <a:effectLst/>
          </p:spPr>
        </p:cxnSp>
        <p:sp>
          <p:nvSpPr>
            <p:cNvPr id="8" name="Freeform 7"/>
            <p:cNvSpPr/>
            <p:nvPr/>
          </p:nvSpPr>
          <p:spPr bwMode="auto">
            <a:xfrm>
              <a:off x="6954838" y="2116832"/>
              <a:ext cx="576263" cy="1887538"/>
            </a:xfrm>
            <a:custGeom>
              <a:avLst/>
              <a:gdLst>
                <a:gd name="connsiteX0" fmla="*/ 965915 w 965915"/>
                <a:gd name="connsiteY0" fmla="*/ 0 h 1367307"/>
                <a:gd name="connsiteX1" fmla="*/ 862884 w 965915"/>
                <a:gd name="connsiteY1" fmla="*/ 1159099 h 1367307"/>
                <a:gd name="connsiteX2" fmla="*/ 631064 w 965915"/>
                <a:gd name="connsiteY2" fmla="*/ 1249251 h 1367307"/>
                <a:gd name="connsiteX3" fmla="*/ 0 w 965915"/>
                <a:gd name="connsiteY3" fmla="*/ 1275009 h 1367307"/>
                <a:gd name="connsiteX0" fmla="*/ 965915 w 965915"/>
                <a:gd name="connsiteY0" fmla="*/ 0 h 1370483"/>
                <a:gd name="connsiteX1" fmla="*/ 862884 w 965915"/>
                <a:gd name="connsiteY1" fmla="*/ 1159099 h 1370483"/>
                <a:gd name="connsiteX2" fmla="*/ 609632 w 965915"/>
                <a:gd name="connsiteY2" fmla="*/ 1268301 h 1370483"/>
                <a:gd name="connsiteX3" fmla="*/ 0 w 965915"/>
                <a:gd name="connsiteY3" fmla="*/ 1275009 h 1370483"/>
                <a:gd name="connsiteX0" fmla="*/ 965915 w 965915"/>
                <a:gd name="connsiteY0" fmla="*/ 0 h 1337145"/>
                <a:gd name="connsiteX1" fmla="*/ 862884 w 965915"/>
                <a:gd name="connsiteY1" fmla="*/ 1159099 h 1337145"/>
                <a:gd name="connsiteX2" fmla="*/ 609632 w 965915"/>
                <a:gd name="connsiteY2" fmla="*/ 1268301 h 1337145"/>
                <a:gd name="connsiteX3" fmla="*/ 0 w 965915"/>
                <a:gd name="connsiteY3" fmla="*/ 1275009 h 1337145"/>
                <a:gd name="connsiteX0" fmla="*/ 965915 w 965915"/>
                <a:gd name="connsiteY0" fmla="*/ 0 h 1337145"/>
                <a:gd name="connsiteX1" fmla="*/ 862884 w 965915"/>
                <a:gd name="connsiteY1" fmla="*/ 1159099 h 1337145"/>
                <a:gd name="connsiteX2" fmla="*/ 609632 w 965915"/>
                <a:gd name="connsiteY2" fmla="*/ 1268301 h 1337145"/>
                <a:gd name="connsiteX3" fmla="*/ 0 w 965915"/>
                <a:gd name="connsiteY3" fmla="*/ 1275009 h 1337145"/>
                <a:gd name="connsiteX0" fmla="*/ 965915 w 965915"/>
                <a:gd name="connsiteY0" fmla="*/ 0 h 1287619"/>
                <a:gd name="connsiteX1" fmla="*/ 862884 w 965915"/>
                <a:gd name="connsiteY1" fmla="*/ 1159099 h 1287619"/>
                <a:gd name="connsiteX2" fmla="*/ 609632 w 965915"/>
                <a:gd name="connsiteY2" fmla="*/ 1268301 h 1287619"/>
                <a:gd name="connsiteX3" fmla="*/ 0 w 965915"/>
                <a:gd name="connsiteY3" fmla="*/ 1275009 h 1287619"/>
                <a:gd name="connsiteX0" fmla="*/ 965915 w 965915"/>
                <a:gd name="connsiteY0" fmla="*/ 0 h 1286825"/>
                <a:gd name="connsiteX1" fmla="*/ 862884 w 965915"/>
                <a:gd name="connsiteY1" fmla="*/ 1159099 h 1286825"/>
                <a:gd name="connsiteX2" fmla="*/ 609632 w 965915"/>
                <a:gd name="connsiteY2" fmla="*/ 1267507 h 1286825"/>
                <a:gd name="connsiteX3" fmla="*/ 0 w 965915"/>
                <a:gd name="connsiteY3" fmla="*/ 1275009 h 1286825"/>
                <a:gd name="connsiteX0" fmla="*/ 965915 w 965915"/>
                <a:gd name="connsiteY0" fmla="*/ 0 h 1286825"/>
                <a:gd name="connsiteX1" fmla="*/ 862884 w 965915"/>
                <a:gd name="connsiteY1" fmla="*/ 1159099 h 1286825"/>
                <a:gd name="connsiteX2" fmla="*/ 609632 w 965915"/>
                <a:gd name="connsiteY2" fmla="*/ 1267507 h 1286825"/>
                <a:gd name="connsiteX3" fmla="*/ 0 w 965915"/>
                <a:gd name="connsiteY3" fmla="*/ 1275009 h 1286825"/>
                <a:gd name="connsiteX0" fmla="*/ 965915 w 965915"/>
                <a:gd name="connsiteY0" fmla="*/ 0 h 1275009"/>
                <a:gd name="connsiteX1" fmla="*/ 862884 w 965915"/>
                <a:gd name="connsiteY1" fmla="*/ 1159099 h 1275009"/>
                <a:gd name="connsiteX2" fmla="*/ 609632 w 965915"/>
                <a:gd name="connsiteY2" fmla="*/ 1267507 h 1275009"/>
                <a:gd name="connsiteX3" fmla="*/ 0 w 965915"/>
                <a:gd name="connsiteY3" fmla="*/ 1275009 h 1275009"/>
                <a:gd name="connsiteX0" fmla="*/ 965915 w 965915"/>
                <a:gd name="connsiteY0" fmla="*/ 0 h 1275009"/>
                <a:gd name="connsiteX1" fmla="*/ 862884 w 965915"/>
                <a:gd name="connsiteY1" fmla="*/ 1159099 h 1275009"/>
                <a:gd name="connsiteX2" fmla="*/ 609632 w 965915"/>
                <a:gd name="connsiteY2" fmla="*/ 1267507 h 1275009"/>
                <a:gd name="connsiteX3" fmla="*/ 0 w 965915"/>
                <a:gd name="connsiteY3" fmla="*/ 1275009 h 1275009"/>
                <a:gd name="connsiteX0" fmla="*/ 965915 w 965915"/>
                <a:gd name="connsiteY0" fmla="*/ 0 h 1275009"/>
                <a:gd name="connsiteX1" fmla="*/ 862884 w 965915"/>
                <a:gd name="connsiteY1" fmla="*/ 1159099 h 1275009"/>
                <a:gd name="connsiteX2" fmla="*/ 609632 w 965915"/>
                <a:gd name="connsiteY2" fmla="*/ 1267507 h 1275009"/>
                <a:gd name="connsiteX3" fmla="*/ 0 w 965915"/>
                <a:gd name="connsiteY3" fmla="*/ 1275009 h 1275009"/>
                <a:gd name="connsiteX0" fmla="*/ 965915 w 965915"/>
                <a:gd name="connsiteY0" fmla="*/ 0 h 1275009"/>
                <a:gd name="connsiteX1" fmla="*/ 862884 w 965915"/>
                <a:gd name="connsiteY1" fmla="*/ 1159099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41770 w 965915"/>
                <a:gd name="connsiteY2" fmla="*/ 1265909 h 1275009"/>
                <a:gd name="connsiteX3" fmla="*/ 0 w 965915"/>
                <a:gd name="connsiteY3" fmla="*/ 1275009 h 1275009"/>
                <a:gd name="connsiteX0" fmla="*/ 964576 w 964576"/>
                <a:gd name="connsiteY0" fmla="*/ 0 h 1279802"/>
                <a:gd name="connsiteX1" fmla="*/ 852020 w 964576"/>
                <a:gd name="connsiteY1" fmla="*/ 1151955 h 1279802"/>
                <a:gd name="connsiteX2" fmla="*/ 640431 w 964576"/>
                <a:gd name="connsiteY2" fmla="*/ 1265909 h 1279802"/>
                <a:gd name="connsiteX3" fmla="*/ 0 w 964576"/>
                <a:gd name="connsiteY3" fmla="*/ 1279802 h 1279802"/>
                <a:gd name="connsiteX0" fmla="*/ 965915 w 965915"/>
                <a:gd name="connsiteY0" fmla="*/ 0 h 1289388"/>
                <a:gd name="connsiteX1" fmla="*/ 853359 w 965915"/>
                <a:gd name="connsiteY1" fmla="*/ 1151955 h 1289388"/>
                <a:gd name="connsiteX2" fmla="*/ 641770 w 965915"/>
                <a:gd name="connsiteY2" fmla="*/ 1265909 h 1289388"/>
                <a:gd name="connsiteX3" fmla="*/ 0 w 965915"/>
                <a:gd name="connsiteY3" fmla="*/ 1289388 h 1289388"/>
                <a:gd name="connsiteX0" fmla="*/ 967254 w 967254"/>
                <a:gd name="connsiteY0" fmla="*/ 0 h 1281399"/>
                <a:gd name="connsiteX1" fmla="*/ 854698 w 967254"/>
                <a:gd name="connsiteY1" fmla="*/ 1151955 h 1281399"/>
                <a:gd name="connsiteX2" fmla="*/ 643109 w 967254"/>
                <a:gd name="connsiteY2" fmla="*/ 1265909 h 1281399"/>
                <a:gd name="connsiteX3" fmla="*/ 0 w 967254"/>
                <a:gd name="connsiteY3" fmla="*/ 1281399 h 1281399"/>
                <a:gd name="connsiteX0" fmla="*/ 324145 w 324145"/>
                <a:gd name="connsiteY0" fmla="*/ 0 h 1265909"/>
                <a:gd name="connsiteX1" fmla="*/ 211589 w 324145"/>
                <a:gd name="connsiteY1" fmla="*/ 1151955 h 1265909"/>
                <a:gd name="connsiteX2" fmla="*/ 0 w 324145"/>
                <a:gd name="connsiteY2" fmla="*/ 1265909 h 1265909"/>
              </a:gdLst>
              <a:ahLst/>
              <a:cxnLst>
                <a:cxn ang="0">
                  <a:pos x="connsiteX0" y="connsiteY0"/>
                </a:cxn>
                <a:cxn ang="0">
                  <a:pos x="connsiteX1" y="connsiteY1"/>
                </a:cxn>
                <a:cxn ang="0">
                  <a:pos x="connsiteX2" y="connsiteY2"/>
                </a:cxn>
              </a:cxnLst>
              <a:rect l="l" t="t" r="r" b="b"/>
              <a:pathLst>
                <a:path w="324145" h="1265909">
                  <a:moveTo>
                    <a:pt x="324145" y="0"/>
                  </a:moveTo>
                  <a:cubicBezTo>
                    <a:pt x="300533" y="475445"/>
                    <a:pt x="275732" y="1012010"/>
                    <a:pt x="211589" y="1151955"/>
                  </a:cubicBezTo>
                  <a:cubicBezTo>
                    <a:pt x="166498" y="1222845"/>
                    <a:pt x="103333" y="1251352"/>
                    <a:pt x="0" y="1265909"/>
                  </a:cubicBezTo>
                </a:path>
              </a:pathLst>
            </a:custGeom>
            <a:noFill/>
            <a:ln w="38100" cap="rnd" cmpd="sng" algn="ctr">
              <a:solidFill>
                <a:srgbClr val="FF0000"/>
              </a:solidFill>
              <a:prstDash val="solid"/>
            </a:ln>
            <a:effectLst/>
          </p:spPr>
          <p:txBody>
            <a:bodyPr anchor="ctr"/>
            <a:lstStyle/>
            <a:p>
              <a:pPr algn="ctr" defTabSz="685800" eaLnBrk="0" fontAlgn="base" hangingPunct="0">
                <a:spcBef>
                  <a:spcPct val="0"/>
                </a:spcBef>
                <a:spcAft>
                  <a:spcPct val="0"/>
                </a:spcAft>
                <a:defRPr/>
              </a:pPr>
              <a:endParaRPr lang="en-US" sz="900" kern="0">
                <a:solidFill>
                  <a:prstClr val="black"/>
                </a:solidFill>
                <a:latin typeface="Calibri"/>
              </a:endParaRPr>
            </a:p>
          </p:txBody>
        </p:sp>
        <p:sp>
          <p:nvSpPr>
            <p:cNvPr id="9" name="TextBox 45"/>
            <p:cNvSpPr txBox="1">
              <a:spLocks noChangeArrowheads="1"/>
            </p:cNvSpPr>
            <p:nvPr/>
          </p:nvSpPr>
          <p:spPr bwMode="auto">
            <a:xfrm>
              <a:off x="6570664" y="1996181"/>
              <a:ext cx="297517"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buFont typeface="Wingdings" panose="05000000000000000000" pitchFamily="2" charset="2"/>
                <a:defRPr>
                  <a:solidFill>
                    <a:schemeClr val="tx1"/>
                  </a:solidFill>
                  <a:latin typeface="Arial" panose="020B0604020202020204" pitchFamily="34" charset="0"/>
                </a:defRPr>
              </a:lvl6pPr>
              <a:lvl7pPr marL="2971800" indent="-228600" eaLnBrk="0" fontAlgn="base" hangingPunct="0">
                <a:spcBef>
                  <a:spcPct val="0"/>
                </a:spcBef>
                <a:spcAft>
                  <a:spcPct val="0"/>
                </a:spcAft>
                <a:buFont typeface="Wingdings" panose="05000000000000000000" pitchFamily="2" charset="2"/>
                <a:defRPr>
                  <a:solidFill>
                    <a:schemeClr val="tx1"/>
                  </a:solidFill>
                  <a:latin typeface="Arial" panose="020B0604020202020204" pitchFamily="34" charset="0"/>
                </a:defRPr>
              </a:lvl7pPr>
              <a:lvl8pPr marL="3429000" indent="-228600" eaLnBrk="0" fontAlgn="base" hangingPunct="0">
                <a:spcBef>
                  <a:spcPct val="0"/>
                </a:spcBef>
                <a:spcAft>
                  <a:spcPct val="0"/>
                </a:spcAft>
                <a:buFont typeface="Wingdings" panose="05000000000000000000" pitchFamily="2" charset="2"/>
                <a:defRPr>
                  <a:solidFill>
                    <a:schemeClr val="tx1"/>
                  </a:solidFill>
                  <a:latin typeface="Arial" panose="020B0604020202020204" pitchFamily="34" charset="0"/>
                </a:defRPr>
              </a:lvl8pPr>
              <a:lvl9pPr marL="3886200" indent="-228600" eaLnBrk="0" fontAlgn="base" hangingPunct="0">
                <a:spcBef>
                  <a:spcPct val="0"/>
                </a:spcBef>
                <a:spcAft>
                  <a:spcPct val="0"/>
                </a:spcAft>
                <a:buFont typeface="Wingdings" panose="05000000000000000000" pitchFamily="2" charset="2"/>
                <a:defRPr>
                  <a:solidFill>
                    <a:schemeClr val="tx1"/>
                  </a:solidFill>
                  <a:latin typeface="Arial" panose="020B0604020202020204" pitchFamily="34" charset="0"/>
                </a:defRPr>
              </a:lvl9pPr>
            </a:lstStyle>
            <a:p>
              <a:pPr defTabSz="685800" eaLnBrk="0" fontAlgn="base" hangingPunct="0">
                <a:spcBef>
                  <a:spcPct val="0"/>
                </a:spcBef>
                <a:spcAft>
                  <a:spcPct val="0"/>
                </a:spcAft>
                <a:defRPr/>
              </a:pPr>
              <a:r>
                <a:rPr lang="en-GB" altLang="en-US" sz="900" i="1" kern="0">
                  <a:solidFill>
                    <a:prstClr val="black"/>
                  </a:solidFill>
                  <a:latin typeface="Times New Roman" panose="02020603050405020304" pitchFamily="18" charset="0"/>
                  <a:cs typeface="Times New Roman" panose="02020603050405020304" pitchFamily="18" charset="0"/>
                </a:rPr>
                <a:t>I</a:t>
              </a:r>
              <a:endParaRPr lang="en-US" altLang="en-US" sz="900" i="1" kern="0">
                <a:solidFill>
                  <a:prstClr val="black"/>
                </a:solidFill>
                <a:latin typeface="Times New Roman" panose="02020603050405020304" pitchFamily="18" charset="0"/>
                <a:cs typeface="Times New Roman" panose="02020603050405020304" pitchFamily="18" charset="0"/>
              </a:endParaRPr>
            </a:p>
          </p:txBody>
        </p:sp>
        <p:sp>
          <p:nvSpPr>
            <p:cNvPr id="10" name="TextBox 46"/>
            <p:cNvSpPr txBox="1">
              <a:spLocks noChangeArrowheads="1"/>
            </p:cNvSpPr>
            <p:nvPr/>
          </p:nvSpPr>
          <p:spPr bwMode="auto">
            <a:xfrm>
              <a:off x="8466138" y="4102793"/>
              <a:ext cx="348813"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buFont typeface="Wingdings" panose="05000000000000000000" pitchFamily="2" charset="2"/>
                <a:defRPr>
                  <a:solidFill>
                    <a:schemeClr val="tx1"/>
                  </a:solidFill>
                  <a:latin typeface="Arial" panose="020B0604020202020204" pitchFamily="34" charset="0"/>
                </a:defRPr>
              </a:lvl6pPr>
              <a:lvl7pPr marL="2971800" indent="-228600" eaLnBrk="0" fontAlgn="base" hangingPunct="0">
                <a:spcBef>
                  <a:spcPct val="0"/>
                </a:spcBef>
                <a:spcAft>
                  <a:spcPct val="0"/>
                </a:spcAft>
                <a:buFont typeface="Wingdings" panose="05000000000000000000" pitchFamily="2" charset="2"/>
                <a:defRPr>
                  <a:solidFill>
                    <a:schemeClr val="tx1"/>
                  </a:solidFill>
                  <a:latin typeface="Arial" panose="020B0604020202020204" pitchFamily="34" charset="0"/>
                </a:defRPr>
              </a:lvl7pPr>
              <a:lvl8pPr marL="3429000" indent="-228600" eaLnBrk="0" fontAlgn="base" hangingPunct="0">
                <a:spcBef>
                  <a:spcPct val="0"/>
                </a:spcBef>
                <a:spcAft>
                  <a:spcPct val="0"/>
                </a:spcAft>
                <a:buFont typeface="Wingdings" panose="05000000000000000000" pitchFamily="2" charset="2"/>
                <a:defRPr>
                  <a:solidFill>
                    <a:schemeClr val="tx1"/>
                  </a:solidFill>
                  <a:latin typeface="Arial" panose="020B0604020202020204" pitchFamily="34" charset="0"/>
                </a:defRPr>
              </a:lvl8pPr>
              <a:lvl9pPr marL="3886200" indent="-228600" eaLnBrk="0" fontAlgn="base" hangingPunct="0">
                <a:spcBef>
                  <a:spcPct val="0"/>
                </a:spcBef>
                <a:spcAft>
                  <a:spcPct val="0"/>
                </a:spcAft>
                <a:buFont typeface="Wingdings" panose="05000000000000000000" pitchFamily="2" charset="2"/>
                <a:defRPr>
                  <a:solidFill>
                    <a:schemeClr val="tx1"/>
                  </a:solidFill>
                  <a:latin typeface="Arial" panose="020B0604020202020204" pitchFamily="34" charset="0"/>
                </a:defRPr>
              </a:lvl9pPr>
            </a:lstStyle>
            <a:p>
              <a:pPr defTabSz="685800" eaLnBrk="0" fontAlgn="base" hangingPunct="0">
                <a:spcBef>
                  <a:spcPct val="0"/>
                </a:spcBef>
                <a:spcAft>
                  <a:spcPct val="0"/>
                </a:spcAft>
                <a:defRPr/>
              </a:pPr>
              <a:r>
                <a:rPr lang="en-GB" altLang="en-US" sz="900" i="1" kern="0">
                  <a:solidFill>
                    <a:prstClr val="black"/>
                  </a:solidFill>
                  <a:cs typeface="Arial" panose="020B0604020202020204" pitchFamily="34" charset="0"/>
                </a:rPr>
                <a:t>V</a:t>
              </a:r>
              <a:endParaRPr lang="en-US" altLang="en-US" sz="900" i="1" kern="0">
                <a:solidFill>
                  <a:prstClr val="black"/>
                </a:solidFill>
                <a:cs typeface="Arial" panose="020B0604020202020204" pitchFamily="34" charset="0"/>
              </a:endParaRPr>
            </a:p>
          </p:txBody>
        </p:sp>
        <p:sp>
          <p:nvSpPr>
            <p:cNvPr id="11" name="Freeform 10"/>
            <p:cNvSpPr/>
            <p:nvPr/>
          </p:nvSpPr>
          <p:spPr bwMode="auto">
            <a:xfrm>
              <a:off x="5808663" y="4012307"/>
              <a:ext cx="1144588" cy="23813"/>
            </a:xfrm>
            <a:custGeom>
              <a:avLst/>
              <a:gdLst>
                <a:gd name="connsiteX0" fmla="*/ 965915 w 965915"/>
                <a:gd name="connsiteY0" fmla="*/ 0 h 1367307"/>
                <a:gd name="connsiteX1" fmla="*/ 862884 w 965915"/>
                <a:gd name="connsiteY1" fmla="*/ 1159099 h 1367307"/>
                <a:gd name="connsiteX2" fmla="*/ 631064 w 965915"/>
                <a:gd name="connsiteY2" fmla="*/ 1249251 h 1367307"/>
                <a:gd name="connsiteX3" fmla="*/ 0 w 965915"/>
                <a:gd name="connsiteY3" fmla="*/ 1275009 h 1367307"/>
                <a:gd name="connsiteX0" fmla="*/ 965915 w 965915"/>
                <a:gd name="connsiteY0" fmla="*/ 0 h 1370483"/>
                <a:gd name="connsiteX1" fmla="*/ 862884 w 965915"/>
                <a:gd name="connsiteY1" fmla="*/ 1159099 h 1370483"/>
                <a:gd name="connsiteX2" fmla="*/ 609632 w 965915"/>
                <a:gd name="connsiteY2" fmla="*/ 1268301 h 1370483"/>
                <a:gd name="connsiteX3" fmla="*/ 0 w 965915"/>
                <a:gd name="connsiteY3" fmla="*/ 1275009 h 1370483"/>
                <a:gd name="connsiteX0" fmla="*/ 965915 w 965915"/>
                <a:gd name="connsiteY0" fmla="*/ 0 h 1337145"/>
                <a:gd name="connsiteX1" fmla="*/ 862884 w 965915"/>
                <a:gd name="connsiteY1" fmla="*/ 1159099 h 1337145"/>
                <a:gd name="connsiteX2" fmla="*/ 609632 w 965915"/>
                <a:gd name="connsiteY2" fmla="*/ 1268301 h 1337145"/>
                <a:gd name="connsiteX3" fmla="*/ 0 w 965915"/>
                <a:gd name="connsiteY3" fmla="*/ 1275009 h 1337145"/>
                <a:gd name="connsiteX0" fmla="*/ 965915 w 965915"/>
                <a:gd name="connsiteY0" fmla="*/ 0 h 1337145"/>
                <a:gd name="connsiteX1" fmla="*/ 862884 w 965915"/>
                <a:gd name="connsiteY1" fmla="*/ 1159099 h 1337145"/>
                <a:gd name="connsiteX2" fmla="*/ 609632 w 965915"/>
                <a:gd name="connsiteY2" fmla="*/ 1268301 h 1337145"/>
                <a:gd name="connsiteX3" fmla="*/ 0 w 965915"/>
                <a:gd name="connsiteY3" fmla="*/ 1275009 h 1337145"/>
                <a:gd name="connsiteX0" fmla="*/ 965915 w 965915"/>
                <a:gd name="connsiteY0" fmla="*/ 0 h 1287619"/>
                <a:gd name="connsiteX1" fmla="*/ 862884 w 965915"/>
                <a:gd name="connsiteY1" fmla="*/ 1159099 h 1287619"/>
                <a:gd name="connsiteX2" fmla="*/ 609632 w 965915"/>
                <a:gd name="connsiteY2" fmla="*/ 1268301 h 1287619"/>
                <a:gd name="connsiteX3" fmla="*/ 0 w 965915"/>
                <a:gd name="connsiteY3" fmla="*/ 1275009 h 1287619"/>
                <a:gd name="connsiteX0" fmla="*/ 965915 w 965915"/>
                <a:gd name="connsiteY0" fmla="*/ 0 h 1286825"/>
                <a:gd name="connsiteX1" fmla="*/ 862884 w 965915"/>
                <a:gd name="connsiteY1" fmla="*/ 1159099 h 1286825"/>
                <a:gd name="connsiteX2" fmla="*/ 609632 w 965915"/>
                <a:gd name="connsiteY2" fmla="*/ 1267507 h 1286825"/>
                <a:gd name="connsiteX3" fmla="*/ 0 w 965915"/>
                <a:gd name="connsiteY3" fmla="*/ 1275009 h 1286825"/>
                <a:gd name="connsiteX0" fmla="*/ 965915 w 965915"/>
                <a:gd name="connsiteY0" fmla="*/ 0 h 1286825"/>
                <a:gd name="connsiteX1" fmla="*/ 862884 w 965915"/>
                <a:gd name="connsiteY1" fmla="*/ 1159099 h 1286825"/>
                <a:gd name="connsiteX2" fmla="*/ 609632 w 965915"/>
                <a:gd name="connsiteY2" fmla="*/ 1267507 h 1286825"/>
                <a:gd name="connsiteX3" fmla="*/ 0 w 965915"/>
                <a:gd name="connsiteY3" fmla="*/ 1275009 h 1286825"/>
                <a:gd name="connsiteX0" fmla="*/ 965915 w 965915"/>
                <a:gd name="connsiteY0" fmla="*/ 0 h 1275009"/>
                <a:gd name="connsiteX1" fmla="*/ 862884 w 965915"/>
                <a:gd name="connsiteY1" fmla="*/ 1159099 h 1275009"/>
                <a:gd name="connsiteX2" fmla="*/ 609632 w 965915"/>
                <a:gd name="connsiteY2" fmla="*/ 1267507 h 1275009"/>
                <a:gd name="connsiteX3" fmla="*/ 0 w 965915"/>
                <a:gd name="connsiteY3" fmla="*/ 1275009 h 1275009"/>
                <a:gd name="connsiteX0" fmla="*/ 965915 w 965915"/>
                <a:gd name="connsiteY0" fmla="*/ 0 h 1275009"/>
                <a:gd name="connsiteX1" fmla="*/ 862884 w 965915"/>
                <a:gd name="connsiteY1" fmla="*/ 1159099 h 1275009"/>
                <a:gd name="connsiteX2" fmla="*/ 609632 w 965915"/>
                <a:gd name="connsiteY2" fmla="*/ 1267507 h 1275009"/>
                <a:gd name="connsiteX3" fmla="*/ 0 w 965915"/>
                <a:gd name="connsiteY3" fmla="*/ 1275009 h 1275009"/>
                <a:gd name="connsiteX0" fmla="*/ 965915 w 965915"/>
                <a:gd name="connsiteY0" fmla="*/ 0 h 1275009"/>
                <a:gd name="connsiteX1" fmla="*/ 862884 w 965915"/>
                <a:gd name="connsiteY1" fmla="*/ 1159099 h 1275009"/>
                <a:gd name="connsiteX2" fmla="*/ 609632 w 965915"/>
                <a:gd name="connsiteY2" fmla="*/ 1267507 h 1275009"/>
                <a:gd name="connsiteX3" fmla="*/ 0 w 965915"/>
                <a:gd name="connsiteY3" fmla="*/ 1275009 h 1275009"/>
                <a:gd name="connsiteX0" fmla="*/ 965915 w 965915"/>
                <a:gd name="connsiteY0" fmla="*/ 0 h 1275009"/>
                <a:gd name="connsiteX1" fmla="*/ 862884 w 965915"/>
                <a:gd name="connsiteY1" fmla="*/ 1159099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41770 w 965915"/>
                <a:gd name="connsiteY2" fmla="*/ 1265909 h 1275009"/>
                <a:gd name="connsiteX3" fmla="*/ 0 w 965915"/>
                <a:gd name="connsiteY3" fmla="*/ 1275009 h 1275009"/>
                <a:gd name="connsiteX0" fmla="*/ 964576 w 964576"/>
                <a:gd name="connsiteY0" fmla="*/ 0 h 1279802"/>
                <a:gd name="connsiteX1" fmla="*/ 852020 w 964576"/>
                <a:gd name="connsiteY1" fmla="*/ 1151955 h 1279802"/>
                <a:gd name="connsiteX2" fmla="*/ 640431 w 964576"/>
                <a:gd name="connsiteY2" fmla="*/ 1265909 h 1279802"/>
                <a:gd name="connsiteX3" fmla="*/ 0 w 964576"/>
                <a:gd name="connsiteY3" fmla="*/ 1279802 h 1279802"/>
                <a:gd name="connsiteX0" fmla="*/ 965915 w 965915"/>
                <a:gd name="connsiteY0" fmla="*/ 0 h 1289388"/>
                <a:gd name="connsiteX1" fmla="*/ 853359 w 965915"/>
                <a:gd name="connsiteY1" fmla="*/ 1151955 h 1289388"/>
                <a:gd name="connsiteX2" fmla="*/ 641770 w 965915"/>
                <a:gd name="connsiteY2" fmla="*/ 1265909 h 1289388"/>
                <a:gd name="connsiteX3" fmla="*/ 0 w 965915"/>
                <a:gd name="connsiteY3" fmla="*/ 1289388 h 1289388"/>
                <a:gd name="connsiteX0" fmla="*/ 967254 w 967254"/>
                <a:gd name="connsiteY0" fmla="*/ 0 h 1281399"/>
                <a:gd name="connsiteX1" fmla="*/ 854698 w 967254"/>
                <a:gd name="connsiteY1" fmla="*/ 1151955 h 1281399"/>
                <a:gd name="connsiteX2" fmla="*/ 643109 w 967254"/>
                <a:gd name="connsiteY2" fmla="*/ 1265909 h 1281399"/>
                <a:gd name="connsiteX3" fmla="*/ 0 w 967254"/>
                <a:gd name="connsiteY3" fmla="*/ 1281399 h 1281399"/>
                <a:gd name="connsiteX0" fmla="*/ 967254 w 967254"/>
                <a:gd name="connsiteY0" fmla="*/ 0 h 1281399"/>
                <a:gd name="connsiteX1" fmla="*/ 643109 w 967254"/>
                <a:gd name="connsiteY1" fmla="*/ 1265909 h 1281399"/>
                <a:gd name="connsiteX2" fmla="*/ 0 w 967254"/>
                <a:gd name="connsiteY2" fmla="*/ 1281399 h 1281399"/>
                <a:gd name="connsiteX0" fmla="*/ 643109 w 643109"/>
                <a:gd name="connsiteY0" fmla="*/ 0 h 15490"/>
                <a:gd name="connsiteX1" fmla="*/ 0 w 643109"/>
                <a:gd name="connsiteY1" fmla="*/ 15490 h 15490"/>
              </a:gdLst>
              <a:ahLst/>
              <a:cxnLst>
                <a:cxn ang="0">
                  <a:pos x="connsiteX0" y="connsiteY0"/>
                </a:cxn>
                <a:cxn ang="0">
                  <a:pos x="connsiteX1" y="connsiteY1"/>
                </a:cxn>
              </a:cxnLst>
              <a:rect l="l" t="t" r="r" b="b"/>
              <a:pathLst>
                <a:path w="643109" h="15490">
                  <a:moveTo>
                    <a:pt x="643109" y="0"/>
                  </a:moveTo>
                  <a:lnTo>
                    <a:pt x="0" y="15490"/>
                  </a:lnTo>
                </a:path>
              </a:pathLst>
            </a:custGeom>
            <a:noFill/>
            <a:ln w="38100" cap="rnd" cmpd="sng" algn="ctr">
              <a:solidFill>
                <a:srgbClr val="FF0000"/>
              </a:solidFill>
              <a:prstDash val="solid"/>
            </a:ln>
            <a:effectLst/>
          </p:spPr>
          <p:txBody>
            <a:bodyPr anchor="ctr"/>
            <a:lstStyle/>
            <a:p>
              <a:pPr algn="ctr" defTabSz="685800" eaLnBrk="0" fontAlgn="base" hangingPunct="0">
                <a:spcBef>
                  <a:spcPct val="0"/>
                </a:spcBef>
                <a:spcAft>
                  <a:spcPct val="0"/>
                </a:spcAft>
                <a:defRPr/>
              </a:pPr>
              <a:endParaRPr lang="en-US" sz="900" kern="0">
                <a:solidFill>
                  <a:prstClr val="black"/>
                </a:solidFill>
                <a:latin typeface="Calibri"/>
              </a:endParaRPr>
            </a:p>
          </p:txBody>
        </p:sp>
      </p:grpSp>
      <p:cxnSp>
        <p:nvCxnSpPr>
          <p:cNvPr id="12" name="Straight Arrow Connector 11"/>
          <p:cNvCxnSpPr/>
          <p:nvPr/>
        </p:nvCxnSpPr>
        <p:spPr bwMode="auto">
          <a:xfrm rot="5400000" flipH="1" flipV="1">
            <a:off x="6980572" y="3448051"/>
            <a:ext cx="1575197" cy="1190"/>
          </a:xfrm>
          <a:prstGeom prst="straightConnector1">
            <a:avLst/>
          </a:prstGeom>
          <a:noFill/>
          <a:ln w="25400" cap="flat" cmpd="sng" algn="ctr">
            <a:solidFill>
              <a:srgbClr val="1F497D">
                <a:lumMod val="50000"/>
              </a:srgbClr>
            </a:solidFill>
            <a:prstDash val="dash"/>
            <a:tailEnd type="none" w="lg" len="lg"/>
          </a:ln>
          <a:effectLst/>
        </p:spPr>
      </p:cxnSp>
      <p:sp>
        <p:nvSpPr>
          <p:cNvPr id="13" name="TextBox 46"/>
          <p:cNvSpPr txBox="1">
            <a:spLocks noChangeArrowheads="1"/>
          </p:cNvSpPr>
          <p:nvPr/>
        </p:nvSpPr>
        <p:spPr bwMode="auto">
          <a:xfrm>
            <a:off x="7540165" y="4321969"/>
            <a:ext cx="453970"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buFont typeface="Wingdings" panose="05000000000000000000" pitchFamily="2" charset="2"/>
              <a:defRPr>
                <a:solidFill>
                  <a:schemeClr val="tx1"/>
                </a:solidFill>
                <a:latin typeface="Arial" panose="020B0604020202020204" pitchFamily="34" charset="0"/>
              </a:defRPr>
            </a:lvl6pPr>
            <a:lvl7pPr marL="2971800" indent="-228600" eaLnBrk="0" fontAlgn="base" hangingPunct="0">
              <a:spcBef>
                <a:spcPct val="0"/>
              </a:spcBef>
              <a:spcAft>
                <a:spcPct val="0"/>
              </a:spcAft>
              <a:buFont typeface="Wingdings" panose="05000000000000000000" pitchFamily="2" charset="2"/>
              <a:defRPr>
                <a:solidFill>
                  <a:schemeClr val="tx1"/>
                </a:solidFill>
                <a:latin typeface="Arial" panose="020B0604020202020204" pitchFamily="34" charset="0"/>
              </a:defRPr>
            </a:lvl7pPr>
            <a:lvl8pPr marL="3429000" indent="-228600" eaLnBrk="0" fontAlgn="base" hangingPunct="0">
              <a:spcBef>
                <a:spcPct val="0"/>
              </a:spcBef>
              <a:spcAft>
                <a:spcPct val="0"/>
              </a:spcAft>
              <a:buFont typeface="Wingdings" panose="05000000000000000000" pitchFamily="2" charset="2"/>
              <a:defRPr>
                <a:solidFill>
                  <a:schemeClr val="tx1"/>
                </a:solidFill>
                <a:latin typeface="Arial" panose="020B0604020202020204" pitchFamily="34" charset="0"/>
              </a:defRPr>
            </a:lvl8pPr>
            <a:lvl9pPr marL="3886200" indent="-228600" eaLnBrk="0" fontAlgn="base" hangingPunct="0">
              <a:spcBef>
                <a:spcPct val="0"/>
              </a:spcBef>
              <a:spcAft>
                <a:spcPct val="0"/>
              </a:spcAft>
              <a:buFont typeface="Wingdings" panose="05000000000000000000" pitchFamily="2" charset="2"/>
              <a:defRPr>
                <a:solidFill>
                  <a:schemeClr val="tx1"/>
                </a:solidFill>
                <a:latin typeface="Arial" panose="020B0604020202020204" pitchFamily="34" charset="0"/>
              </a:defRPr>
            </a:lvl9pPr>
          </a:lstStyle>
          <a:p>
            <a:pPr eaLnBrk="0" fontAlgn="base" hangingPunct="0">
              <a:spcBef>
                <a:spcPct val="0"/>
              </a:spcBef>
              <a:spcAft>
                <a:spcPct val="0"/>
              </a:spcAft>
              <a:buFont typeface="Wingdings" panose="05000000000000000000" pitchFamily="2" charset="2"/>
              <a:buNone/>
            </a:pPr>
            <a:r>
              <a:rPr lang="en-GB" altLang="en-US" sz="900">
                <a:solidFill>
                  <a:prstClr val="black"/>
                </a:solidFill>
                <a:cs typeface="Arial" panose="020B0604020202020204" pitchFamily="34" charset="0"/>
              </a:rPr>
              <a:t>0.6 V</a:t>
            </a:r>
            <a:endParaRPr lang="en-US" altLang="en-US" sz="900">
              <a:solidFill>
                <a:prstClr val="black"/>
              </a:solidFill>
              <a:cs typeface="Arial" panose="020B0604020202020204" pitchFamily="34" charset="0"/>
            </a:endParaRPr>
          </a:p>
        </p:txBody>
      </p:sp>
    </p:spTree>
    <p:extLst>
      <p:ext uri="{BB962C8B-B14F-4D97-AF65-F5344CB8AC3E}">
        <p14:creationId xmlns:p14="http://schemas.microsoft.com/office/powerpoint/2010/main" val="26275828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down)">
                                      <p:cBhvr>
                                        <p:cTn id="11" dur="500"/>
                                        <p:tgtEl>
                                          <p:spTgt spid="12"/>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3"/>
                                        </p:tgtEl>
                                        <p:attrNameLst>
                                          <p:attrName>style.visibility</p:attrName>
                                        </p:attrNameLst>
                                      </p:cBhvr>
                                      <p:to>
                                        <p:strVal val="visible"/>
                                      </p:to>
                                    </p:set>
                                    <p:animEffect transition="in" filter="fade">
                                      <p:cBhvr>
                                        <p:cTn id="15" dur="500"/>
                                        <p:tgtEl>
                                          <p:spTgt spid="13"/>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3" grpId="0"/>
    </p:bldLst>
  </p:timing>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Forward Current</a:t>
            </a:r>
            <a:endParaRPr lang="en-GB" dirty="0"/>
          </a:p>
        </p:txBody>
      </p:sp>
      <p:sp>
        <p:nvSpPr>
          <p:cNvPr id="3" name="Content Placeholder 2"/>
          <p:cNvSpPr>
            <a:spLocks noGrp="1"/>
          </p:cNvSpPr>
          <p:nvPr>
            <p:ph idx="1"/>
          </p:nvPr>
        </p:nvSpPr>
        <p:spPr>
          <a:xfrm>
            <a:off x="628650" y="2226469"/>
            <a:ext cx="5788380" cy="3263504"/>
          </a:xfrm>
        </p:spPr>
        <p:txBody>
          <a:bodyPr>
            <a:normAutofit fontScale="70000" lnSpcReduction="20000"/>
          </a:bodyPr>
          <a:lstStyle/>
          <a:p>
            <a:r>
              <a:rPr lang="en-GB" dirty="0"/>
              <a:t>Once the diode </a:t>
            </a:r>
            <a:r>
              <a:rPr lang="en-GB" dirty="0" smtClean="0"/>
              <a:t>starts </a:t>
            </a:r>
            <a:r>
              <a:rPr lang="en-GB" dirty="0"/>
              <a:t>to conduct, </a:t>
            </a:r>
            <a:r>
              <a:rPr lang="en-GB" dirty="0" smtClean="0"/>
              <a:t>the </a:t>
            </a:r>
            <a:r>
              <a:rPr lang="en-GB" dirty="0"/>
              <a:t>current flow </a:t>
            </a:r>
            <a:r>
              <a:rPr lang="en-GB" dirty="0" smtClean="0"/>
              <a:t>increases </a:t>
            </a:r>
            <a:r>
              <a:rPr lang="en-GB" dirty="0"/>
              <a:t>rapidly in </a:t>
            </a:r>
            <a:r>
              <a:rPr lang="en-GB" dirty="0" smtClean="0"/>
              <a:t>the </a:t>
            </a:r>
            <a:r>
              <a:rPr lang="en-GB" dirty="0"/>
              <a:t>forward </a:t>
            </a:r>
            <a:r>
              <a:rPr lang="en-GB" dirty="0" smtClean="0"/>
              <a:t>direction</a:t>
            </a:r>
          </a:p>
          <a:p>
            <a:r>
              <a:rPr lang="en-GB" dirty="0"/>
              <a:t>If the forward current </a:t>
            </a:r>
            <a:r>
              <a:rPr lang="en-GB" dirty="0" smtClean="0"/>
              <a:t>(</a:t>
            </a:r>
            <a:r>
              <a:rPr lang="en-GB" dirty="0"/>
              <a:t>IF) exceeds a maximum </a:t>
            </a:r>
            <a:r>
              <a:rPr lang="en-GB" dirty="0" smtClean="0"/>
              <a:t>value </a:t>
            </a:r>
            <a:r>
              <a:rPr lang="en-GB" dirty="0"/>
              <a:t>specified by the diode manufacturer, </a:t>
            </a:r>
            <a:r>
              <a:rPr lang="en-GB" dirty="0" smtClean="0"/>
              <a:t>the diode </a:t>
            </a:r>
            <a:r>
              <a:rPr lang="en-GB" dirty="0"/>
              <a:t>may be damaged.</a:t>
            </a:r>
          </a:p>
          <a:p>
            <a:r>
              <a:rPr lang="en-GB" dirty="0"/>
              <a:t>The maximum value </a:t>
            </a:r>
            <a:r>
              <a:rPr lang="en-GB" dirty="0" smtClean="0"/>
              <a:t>(</a:t>
            </a:r>
            <a:r>
              <a:rPr lang="en-GB" dirty="0"/>
              <a:t>IF max) is quoted in the diode manufacturer’s datasheet</a:t>
            </a:r>
            <a:r>
              <a:rPr lang="en-GB" dirty="0" smtClean="0"/>
              <a:t>.</a:t>
            </a:r>
            <a:endParaRPr lang="en-GB" dirty="0"/>
          </a:p>
        </p:txBody>
      </p:sp>
      <p:grpSp>
        <p:nvGrpSpPr>
          <p:cNvPr id="13" name="Group 12"/>
          <p:cNvGrpSpPr/>
          <p:nvPr/>
        </p:nvGrpSpPr>
        <p:grpSpPr>
          <a:xfrm>
            <a:off x="6292015" y="2462214"/>
            <a:ext cx="2716679" cy="2792015"/>
            <a:chOff x="8084552" y="2454277"/>
            <a:chExt cx="3622238" cy="3722687"/>
          </a:xfrm>
        </p:grpSpPr>
        <p:sp>
          <p:nvSpPr>
            <p:cNvPr id="4" name="TextBox 3"/>
            <p:cNvSpPr txBox="1">
              <a:spLocks noChangeArrowheads="1"/>
            </p:cNvSpPr>
            <p:nvPr/>
          </p:nvSpPr>
          <p:spPr bwMode="auto">
            <a:xfrm>
              <a:off x="10640427" y="2487613"/>
              <a:ext cx="817563" cy="338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buFont typeface="Wingdings" panose="05000000000000000000" pitchFamily="2" charset="2"/>
                <a:defRPr>
                  <a:solidFill>
                    <a:schemeClr val="tx1"/>
                  </a:solidFill>
                  <a:latin typeface="Arial" panose="020B0604020202020204" pitchFamily="34" charset="0"/>
                </a:defRPr>
              </a:lvl6pPr>
              <a:lvl7pPr marL="2971800" indent="-228600" eaLnBrk="0" fontAlgn="base" hangingPunct="0">
                <a:spcBef>
                  <a:spcPct val="0"/>
                </a:spcBef>
                <a:spcAft>
                  <a:spcPct val="0"/>
                </a:spcAft>
                <a:buFont typeface="Wingdings" panose="05000000000000000000" pitchFamily="2" charset="2"/>
                <a:defRPr>
                  <a:solidFill>
                    <a:schemeClr val="tx1"/>
                  </a:solidFill>
                  <a:latin typeface="Arial" panose="020B0604020202020204" pitchFamily="34" charset="0"/>
                </a:defRPr>
              </a:lvl7pPr>
              <a:lvl8pPr marL="3429000" indent="-228600" eaLnBrk="0" fontAlgn="base" hangingPunct="0">
                <a:spcBef>
                  <a:spcPct val="0"/>
                </a:spcBef>
                <a:spcAft>
                  <a:spcPct val="0"/>
                </a:spcAft>
                <a:buFont typeface="Wingdings" panose="05000000000000000000" pitchFamily="2" charset="2"/>
                <a:defRPr>
                  <a:solidFill>
                    <a:schemeClr val="tx1"/>
                  </a:solidFill>
                  <a:latin typeface="Arial" panose="020B0604020202020204" pitchFamily="34" charset="0"/>
                </a:defRPr>
              </a:lvl8pPr>
              <a:lvl9pPr marL="3886200" indent="-228600" eaLnBrk="0" fontAlgn="base" hangingPunct="0">
                <a:spcBef>
                  <a:spcPct val="0"/>
                </a:spcBef>
                <a:spcAft>
                  <a:spcPct val="0"/>
                </a:spcAft>
                <a:buFont typeface="Wingdings" panose="05000000000000000000" pitchFamily="2" charset="2"/>
                <a:defRPr>
                  <a:solidFill>
                    <a:schemeClr val="tx1"/>
                  </a:solidFill>
                  <a:latin typeface="Arial" panose="020B0604020202020204" pitchFamily="34" charset="0"/>
                </a:defRPr>
              </a:lvl9pPr>
            </a:lstStyle>
            <a:p>
              <a:r>
                <a:rPr lang="en-GB" altLang="en-US" sz="1050" i="1">
                  <a:latin typeface="Times New Roman" panose="02020603050405020304" pitchFamily="18" charset="0"/>
                  <a:cs typeface="Times New Roman" panose="02020603050405020304" pitchFamily="18" charset="0"/>
                </a:rPr>
                <a:t>I</a:t>
              </a:r>
              <a:r>
                <a:rPr lang="en-GB" altLang="en-US" sz="1050" baseline="-25000">
                  <a:cs typeface="Arial" panose="020B0604020202020204" pitchFamily="34" charset="0"/>
                </a:rPr>
                <a:t>F max</a:t>
              </a:r>
            </a:p>
          </p:txBody>
        </p:sp>
        <p:grpSp>
          <p:nvGrpSpPr>
            <p:cNvPr id="5" name="Group 11"/>
            <p:cNvGrpSpPr>
              <a:grpSpLocks/>
            </p:cNvGrpSpPr>
            <p:nvPr/>
          </p:nvGrpSpPr>
          <p:grpSpPr bwMode="auto">
            <a:xfrm>
              <a:off x="8084552" y="2454277"/>
              <a:ext cx="3622238" cy="3722687"/>
              <a:chOff x="5192713" y="1970783"/>
              <a:chExt cx="3622238" cy="3722688"/>
            </a:xfrm>
          </p:grpSpPr>
          <p:cxnSp>
            <p:nvCxnSpPr>
              <p:cNvPr id="6" name="Straight Arrow Connector 5"/>
              <p:cNvCxnSpPr/>
              <p:nvPr/>
            </p:nvCxnSpPr>
            <p:spPr bwMode="auto">
              <a:xfrm rot="5400000" flipH="1" flipV="1">
                <a:off x="5084763" y="3831333"/>
                <a:ext cx="3722688" cy="1588"/>
              </a:xfrm>
              <a:prstGeom prst="straightConnector1">
                <a:avLst/>
              </a:prstGeom>
              <a:ln w="25400">
                <a:solidFill>
                  <a:schemeClr val="tx2">
                    <a:lumMod val="50000"/>
                  </a:schemeClr>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bwMode="auto">
              <a:xfrm>
                <a:off x="5192713" y="4002783"/>
                <a:ext cx="3619500" cy="1587"/>
              </a:xfrm>
              <a:prstGeom prst="straightConnector1">
                <a:avLst/>
              </a:prstGeom>
              <a:ln w="25400">
                <a:solidFill>
                  <a:schemeClr val="tx2">
                    <a:lumMod val="50000"/>
                  </a:schemeClr>
                </a:solidFill>
                <a:tailEnd type="triangle" w="lg" len="lg"/>
              </a:ln>
            </p:spPr>
            <p:style>
              <a:lnRef idx="1">
                <a:schemeClr val="accent1"/>
              </a:lnRef>
              <a:fillRef idx="0">
                <a:schemeClr val="accent1"/>
              </a:fillRef>
              <a:effectRef idx="0">
                <a:schemeClr val="accent1"/>
              </a:effectRef>
              <a:fontRef idx="minor">
                <a:schemeClr val="tx1"/>
              </a:fontRef>
            </p:style>
          </p:cxnSp>
          <p:sp>
            <p:nvSpPr>
              <p:cNvPr id="8" name="Freeform 7"/>
              <p:cNvSpPr/>
              <p:nvPr/>
            </p:nvSpPr>
            <p:spPr bwMode="auto">
              <a:xfrm>
                <a:off x="6954838" y="2116832"/>
                <a:ext cx="576263" cy="1887538"/>
              </a:xfrm>
              <a:custGeom>
                <a:avLst/>
                <a:gdLst>
                  <a:gd name="connsiteX0" fmla="*/ 965915 w 965915"/>
                  <a:gd name="connsiteY0" fmla="*/ 0 h 1367307"/>
                  <a:gd name="connsiteX1" fmla="*/ 862884 w 965915"/>
                  <a:gd name="connsiteY1" fmla="*/ 1159099 h 1367307"/>
                  <a:gd name="connsiteX2" fmla="*/ 631064 w 965915"/>
                  <a:gd name="connsiteY2" fmla="*/ 1249251 h 1367307"/>
                  <a:gd name="connsiteX3" fmla="*/ 0 w 965915"/>
                  <a:gd name="connsiteY3" fmla="*/ 1275009 h 1367307"/>
                  <a:gd name="connsiteX0" fmla="*/ 965915 w 965915"/>
                  <a:gd name="connsiteY0" fmla="*/ 0 h 1370483"/>
                  <a:gd name="connsiteX1" fmla="*/ 862884 w 965915"/>
                  <a:gd name="connsiteY1" fmla="*/ 1159099 h 1370483"/>
                  <a:gd name="connsiteX2" fmla="*/ 609632 w 965915"/>
                  <a:gd name="connsiteY2" fmla="*/ 1268301 h 1370483"/>
                  <a:gd name="connsiteX3" fmla="*/ 0 w 965915"/>
                  <a:gd name="connsiteY3" fmla="*/ 1275009 h 1370483"/>
                  <a:gd name="connsiteX0" fmla="*/ 965915 w 965915"/>
                  <a:gd name="connsiteY0" fmla="*/ 0 h 1337145"/>
                  <a:gd name="connsiteX1" fmla="*/ 862884 w 965915"/>
                  <a:gd name="connsiteY1" fmla="*/ 1159099 h 1337145"/>
                  <a:gd name="connsiteX2" fmla="*/ 609632 w 965915"/>
                  <a:gd name="connsiteY2" fmla="*/ 1268301 h 1337145"/>
                  <a:gd name="connsiteX3" fmla="*/ 0 w 965915"/>
                  <a:gd name="connsiteY3" fmla="*/ 1275009 h 1337145"/>
                  <a:gd name="connsiteX0" fmla="*/ 965915 w 965915"/>
                  <a:gd name="connsiteY0" fmla="*/ 0 h 1337145"/>
                  <a:gd name="connsiteX1" fmla="*/ 862884 w 965915"/>
                  <a:gd name="connsiteY1" fmla="*/ 1159099 h 1337145"/>
                  <a:gd name="connsiteX2" fmla="*/ 609632 w 965915"/>
                  <a:gd name="connsiteY2" fmla="*/ 1268301 h 1337145"/>
                  <a:gd name="connsiteX3" fmla="*/ 0 w 965915"/>
                  <a:gd name="connsiteY3" fmla="*/ 1275009 h 1337145"/>
                  <a:gd name="connsiteX0" fmla="*/ 965915 w 965915"/>
                  <a:gd name="connsiteY0" fmla="*/ 0 h 1287619"/>
                  <a:gd name="connsiteX1" fmla="*/ 862884 w 965915"/>
                  <a:gd name="connsiteY1" fmla="*/ 1159099 h 1287619"/>
                  <a:gd name="connsiteX2" fmla="*/ 609632 w 965915"/>
                  <a:gd name="connsiteY2" fmla="*/ 1268301 h 1287619"/>
                  <a:gd name="connsiteX3" fmla="*/ 0 w 965915"/>
                  <a:gd name="connsiteY3" fmla="*/ 1275009 h 1287619"/>
                  <a:gd name="connsiteX0" fmla="*/ 965915 w 965915"/>
                  <a:gd name="connsiteY0" fmla="*/ 0 h 1286825"/>
                  <a:gd name="connsiteX1" fmla="*/ 862884 w 965915"/>
                  <a:gd name="connsiteY1" fmla="*/ 1159099 h 1286825"/>
                  <a:gd name="connsiteX2" fmla="*/ 609632 w 965915"/>
                  <a:gd name="connsiteY2" fmla="*/ 1267507 h 1286825"/>
                  <a:gd name="connsiteX3" fmla="*/ 0 w 965915"/>
                  <a:gd name="connsiteY3" fmla="*/ 1275009 h 1286825"/>
                  <a:gd name="connsiteX0" fmla="*/ 965915 w 965915"/>
                  <a:gd name="connsiteY0" fmla="*/ 0 h 1286825"/>
                  <a:gd name="connsiteX1" fmla="*/ 862884 w 965915"/>
                  <a:gd name="connsiteY1" fmla="*/ 1159099 h 1286825"/>
                  <a:gd name="connsiteX2" fmla="*/ 609632 w 965915"/>
                  <a:gd name="connsiteY2" fmla="*/ 1267507 h 1286825"/>
                  <a:gd name="connsiteX3" fmla="*/ 0 w 965915"/>
                  <a:gd name="connsiteY3" fmla="*/ 1275009 h 1286825"/>
                  <a:gd name="connsiteX0" fmla="*/ 965915 w 965915"/>
                  <a:gd name="connsiteY0" fmla="*/ 0 h 1275009"/>
                  <a:gd name="connsiteX1" fmla="*/ 862884 w 965915"/>
                  <a:gd name="connsiteY1" fmla="*/ 1159099 h 1275009"/>
                  <a:gd name="connsiteX2" fmla="*/ 609632 w 965915"/>
                  <a:gd name="connsiteY2" fmla="*/ 1267507 h 1275009"/>
                  <a:gd name="connsiteX3" fmla="*/ 0 w 965915"/>
                  <a:gd name="connsiteY3" fmla="*/ 1275009 h 1275009"/>
                  <a:gd name="connsiteX0" fmla="*/ 965915 w 965915"/>
                  <a:gd name="connsiteY0" fmla="*/ 0 h 1275009"/>
                  <a:gd name="connsiteX1" fmla="*/ 862884 w 965915"/>
                  <a:gd name="connsiteY1" fmla="*/ 1159099 h 1275009"/>
                  <a:gd name="connsiteX2" fmla="*/ 609632 w 965915"/>
                  <a:gd name="connsiteY2" fmla="*/ 1267507 h 1275009"/>
                  <a:gd name="connsiteX3" fmla="*/ 0 w 965915"/>
                  <a:gd name="connsiteY3" fmla="*/ 1275009 h 1275009"/>
                  <a:gd name="connsiteX0" fmla="*/ 965915 w 965915"/>
                  <a:gd name="connsiteY0" fmla="*/ 0 h 1275009"/>
                  <a:gd name="connsiteX1" fmla="*/ 862884 w 965915"/>
                  <a:gd name="connsiteY1" fmla="*/ 1159099 h 1275009"/>
                  <a:gd name="connsiteX2" fmla="*/ 609632 w 965915"/>
                  <a:gd name="connsiteY2" fmla="*/ 1267507 h 1275009"/>
                  <a:gd name="connsiteX3" fmla="*/ 0 w 965915"/>
                  <a:gd name="connsiteY3" fmla="*/ 1275009 h 1275009"/>
                  <a:gd name="connsiteX0" fmla="*/ 965915 w 965915"/>
                  <a:gd name="connsiteY0" fmla="*/ 0 h 1275009"/>
                  <a:gd name="connsiteX1" fmla="*/ 862884 w 965915"/>
                  <a:gd name="connsiteY1" fmla="*/ 1159099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41770 w 965915"/>
                  <a:gd name="connsiteY2" fmla="*/ 1265909 h 1275009"/>
                  <a:gd name="connsiteX3" fmla="*/ 0 w 965915"/>
                  <a:gd name="connsiteY3" fmla="*/ 1275009 h 1275009"/>
                  <a:gd name="connsiteX0" fmla="*/ 964576 w 964576"/>
                  <a:gd name="connsiteY0" fmla="*/ 0 h 1279802"/>
                  <a:gd name="connsiteX1" fmla="*/ 852020 w 964576"/>
                  <a:gd name="connsiteY1" fmla="*/ 1151955 h 1279802"/>
                  <a:gd name="connsiteX2" fmla="*/ 640431 w 964576"/>
                  <a:gd name="connsiteY2" fmla="*/ 1265909 h 1279802"/>
                  <a:gd name="connsiteX3" fmla="*/ 0 w 964576"/>
                  <a:gd name="connsiteY3" fmla="*/ 1279802 h 1279802"/>
                  <a:gd name="connsiteX0" fmla="*/ 965915 w 965915"/>
                  <a:gd name="connsiteY0" fmla="*/ 0 h 1289388"/>
                  <a:gd name="connsiteX1" fmla="*/ 853359 w 965915"/>
                  <a:gd name="connsiteY1" fmla="*/ 1151955 h 1289388"/>
                  <a:gd name="connsiteX2" fmla="*/ 641770 w 965915"/>
                  <a:gd name="connsiteY2" fmla="*/ 1265909 h 1289388"/>
                  <a:gd name="connsiteX3" fmla="*/ 0 w 965915"/>
                  <a:gd name="connsiteY3" fmla="*/ 1289388 h 1289388"/>
                  <a:gd name="connsiteX0" fmla="*/ 967254 w 967254"/>
                  <a:gd name="connsiteY0" fmla="*/ 0 h 1281399"/>
                  <a:gd name="connsiteX1" fmla="*/ 854698 w 967254"/>
                  <a:gd name="connsiteY1" fmla="*/ 1151955 h 1281399"/>
                  <a:gd name="connsiteX2" fmla="*/ 643109 w 967254"/>
                  <a:gd name="connsiteY2" fmla="*/ 1265909 h 1281399"/>
                  <a:gd name="connsiteX3" fmla="*/ 0 w 967254"/>
                  <a:gd name="connsiteY3" fmla="*/ 1281399 h 1281399"/>
                  <a:gd name="connsiteX0" fmla="*/ 324145 w 324145"/>
                  <a:gd name="connsiteY0" fmla="*/ 0 h 1265909"/>
                  <a:gd name="connsiteX1" fmla="*/ 211589 w 324145"/>
                  <a:gd name="connsiteY1" fmla="*/ 1151955 h 1265909"/>
                  <a:gd name="connsiteX2" fmla="*/ 0 w 324145"/>
                  <a:gd name="connsiteY2" fmla="*/ 1265909 h 1265909"/>
                </a:gdLst>
                <a:ahLst/>
                <a:cxnLst>
                  <a:cxn ang="0">
                    <a:pos x="connsiteX0" y="connsiteY0"/>
                  </a:cxn>
                  <a:cxn ang="0">
                    <a:pos x="connsiteX1" y="connsiteY1"/>
                  </a:cxn>
                  <a:cxn ang="0">
                    <a:pos x="connsiteX2" y="connsiteY2"/>
                  </a:cxn>
                </a:cxnLst>
                <a:rect l="l" t="t" r="r" b="b"/>
                <a:pathLst>
                  <a:path w="324145" h="1265909">
                    <a:moveTo>
                      <a:pt x="324145" y="0"/>
                    </a:moveTo>
                    <a:cubicBezTo>
                      <a:pt x="300533" y="475445"/>
                      <a:pt x="275732" y="1012010"/>
                      <a:pt x="211589" y="1151955"/>
                    </a:cubicBezTo>
                    <a:cubicBezTo>
                      <a:pt x="166498" y="1222845"/>
                      <a:pt x="103333" y="1251352"/>
                      <a:pt x="0" y="1265909"/>
                    </a:cubicBezTo>
                  </a:path>
                </a:pathLst>
              </a:custGeom>
              <a:ln w="38100" cap="rnd">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sz="900" i="1"/>
              </a:p>
            </p:txBody>
          </p:sp>
          <p:sp>
            <p:nvSpPr>
              <p:cNvPr id="9" name="TextBox 45"/>
              <p:cNvSpPr txBox="1">
                <a:spLocks noChangeArrowheads="1"/>
              </p:cNvSpPr>
              <p:nvPr/>
            </p:nvSpPr>
            <p:spPr bwMode="auto">
              <a:xfrm>
                <a:off x="6570664" y="1996180"/>
                <a:ext cx="297517"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buFont typeface="Wingdings" panose="05000000000000000000" pitchFamily="2" charset="2"/>
                  <a:defRPr>
                    <a:solidFill>
                      <a:schemeClr val="tx1"/>
                    </a:solidFill>
                    <a:latin typeface="Arial" panose="020B0604020202020204" pitchFamily="34" charset="0"/>
                  </a:defRPr>
                </a:lvl6pPr>
                <a:lvl7pPr marL="2971800" indent="-228600" eaLnBrk="0" fontAlgn="base" hangingPunct="0">
                  <a:spcBef>
                    <a:spcPct val="0"/>
                  </a:spcBef>
                  <a:spcAft>
                    <a:spcPct val="0"/>
                  </a:spcAft>
                  <a:buFont typeface="Wingdings" panose="05000000000000000000" pitchFamily="2" charset="2"/>
                  <a:defRPr>
                    <a:solidFill>
                      <a:schemeClr val="tx1"/>
                    </a:solidFill>
                    <a:latin typeface="Arial" panose="020B0604020202020204" pitchFamily="34" charset="0"/>
                  </a:defRPr>
                </a:lvl7pPr>
                <a:lvl8pPr marL="3429000" indent="-228600" eaLnBrk="0" fontAlgn="base" hangingPunct="0">
                  <a:spcBef>
                    <a:spcPct val="0"/>
                  </a:spcBef>
                  <a:spcAft>
                    <a:spcPct val="0"/>
                  </a:spcAft>
                  <a:buFont typeface="Wingdings" panose="05000000000000000000" pitchFamily="2" charset="2"/>
                  <a:defRPr>
                    <a:solidFill>
                      <a:schemeClr val="tx1"/>
                    </a:solidFill>
                    <a:latin typeface="Arial" panose="020B0604020202020204" pitchFamily="34" charset="0"/>
                  </a:defRPr>
                </a:lvl8pPr>
                <a:lvl9pPr marL="3886200" indent="-228600" eaLnBrk="0" fontAlgn="base" hangingPunct="0">
                  <a:spcBef>
                    <a:spcPct val="0"/>
                  </a:spcBef>
                  <a:spcAft>
                    <a:spcPct val="0"/>
                  </a:spcAft>
                  <a:buFont typeface="Wingdings" panose="05000000000000000000" pitchFamily="2" charset="2"/>
                  <a:defRPr>
                    <a:solidFill>
                      <a:schemeClr val="tx1"/>
                    </a:solidFill>
                    <a:latin typeface="Arial" panose="020B0604020202020204" pitchFamily="34" charset="0"/>
                  </a:defRPr>
                </a:lvl9pPr>
              </a:lstStyle>
              <a:p>
                <a:r>
                  <a:rPr lang="en-GB" altLang="en-US" sz="900" i="1">
                    <a:latin typeface="Times New Roman" panose="02020603050405020304" pitchFamily="18" charset="0"/>
                    <a:cs typeface="Times New Roman" panose="02020603050405020304" pitchFamily="18" charset="0"/>
                  </a:rPr>
                  <a:t>I</a:t>
                </a:r>
                <a:endParaRPr lang="en-US" altLang="en-US" sz="900" i="1">
                  <a:latin typeface="Times New Roman" panose="02020603050405020304" pitchFamily="18" charset="0"/>
                  <a:cs typeface="Times New Roman" panose="02020603050405020304" pitchFamily="18" charset="0"/>
                </a:endParaRPr>
              </a:p>
            </p:txBody>
          </p:sp>
          <p:sp>
            <p:nvSpPr>
              <p:cNvPr id="10" name="TextBox 46"/>
              <p:cNvSpPr txBox="1">
                <a:spLocks noChangeArrowheads="1"/>
              </p:cNvSpPr>
              <p:nvPr/>
            </p:nvSpPr>
            <p:spPr bwMode="auto">
              <a:xfrm>
                <a:off x="8466138" y="4102793"/>
                <a:ext cx="348813"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buFont typeface="Wingdings" panose="05000000000000000000" pitchFamily="2" charset="2"/>
                  <a:defRPr>
                    <a:solidFill>
                      <a:schemeClr val="tx1"/>
                    </a:solidFill>
                    <a:latin typeface="Arial" panose="020B0604020202020204" pitchFamily="34" charset="0"/>
                  </a:defRPr>
                </a:lvl6pPr>
                <a:lvl7pPr marL="2971800" indent="-228600" eaLnBrk="0" fontAlgn="base" hangingPunct="0">
                  <a:spcBef>
                    <a:spcPct val="0"/>
                  </a:spcBef>
                  <a:spcAft>
                    <a:spcPct val="0"/>
                  </a:spcAft>
                  <a:buFont typeface="Wingdings" panose="05000000000000000000" pitchFamily="2" charset="2"/>
                  <a:defRPr>
                    <a:solidFill>
                      <a:schemeClr val="tx1"/>
                    </a:solidFill>
                    <a:latin typeface="Arial" panose="020B0604020202020204" pitchFamily="34" charset="0"/>
                  </a:defRPr>
                </a:lvl7pPr>
                <a:lvl8pPr marL="3429000" indent="-228600" eaLnBrk="0" fontAlgn="base" hangingPunct="0">
                  <a:spcBef>
                    <a:spcPct val="0"/>
                  </a:spcBef>
                  <a:spcAft>
                    <a:spcPct val="0"/>
                  </a:spcAft>
                  <a:buFont typeface="Wingdings" panose="05000000000000000000" pitchFamily="2" charset="2"/>
                  <a:defRPr>
                    <a:solidFill>
                      <a:schemeClr val="tx1"/>
                    </a:solidFill>
                    <a:latin typeface="Arial" panose="020B0604020202020204" pitchFamily="34" charset="0"/>
                  </a:defRPr>
                </a:lvl8pPr>
                <a:lvl9pPr marL="3886200" indent="-228600" eaLnBrk="0" fontAlgn="base" hangingPunct="0">
                  <a:spcBef>
                    <a:spcPct val="0"/>
                  </a:spcBef>
                  <a:spcAft>
                    <a:spcPct val="0"/>
                  </a:spcAft>
                  <a:buFont typeface="Wingdings" panose="05000000000000000000" pitchFamily="2" charset="2"/>
                  <a:defRPr>
                    <a:solidFill>
                      <a:schemeClr val="tx1"/>
                    </a:solidFill>
                    <a:latin typeface="Arial" panose="020B0604020202020204" pitchFamily="34" charset="0"/>
                  </a:defRPr>
                </a:lvl9pPr>
              </a:lstStyle>
              <a:p>
                <a:r>
                  <a:rPr lang="en-GB" altLang="en-US" sz="900" i="1">
                    <a:cs typeface="Arial" panose="020B0604020202020204" pitchFamily="34" charset="0"/>
                  </a:rPr>
                  <a:t>V</a:t>
                </a:r>
                <a:endParaRPr lang="en-US" altLang="en-US" sz="900" i="1">
                  <a:cs typeface="Arial" panose="020B0604020202020204" pitchFamily="34" charset="0"/>
                </a:endParaRPr>
              </a:p>
            </p:txBody>
          </p:sp>
          <p:sp>
            <p:nvSpPr>
              <p:cNvPr id="11" name="Freeform 10"/>
              <p:cNvSpPr/>
              <p:nvPr/>
            </p:nvSpPr>
            <p:spPr bwMode="auto">
              <a:xfrm>
                <a:off x="5808663" y="4012308"/>
                <a:ext cx="1144588" cy="23812"/>
              </a:xfrm>
              <a:custGeom>
                <a:avLst/>
                <a:gdLst>
                  <a:gd name="connsiteX0" fmla="*/ 965915 w 965915"/>
                  <a:gd name="connsiteY0" fmla="*/ 0 h 1367307"/>
                  <a:gd name="connsiteX1" fmla="*/ 862884 w 965915"/>
                  <a:gd name="connsiteY1" fmla="*/ 1159099 h 1367307"/>
                  <a:gd name="connsiteX2" fmla="*/ 631064 w 965915"/>
                  <a:gd name="connsiteY2" fmla="*/ 1249251 h 1367307"/>
                  <a:gd name="connsiteX3" fmla="*/ 0 w 965915"/>
                  <a:gd name="connsiteY3" fmla="*/ 1275009 h 1367307"/>
                  <a:gd name="connsiteX0" fmla="*/ 965915 w 965915"/>
                  <a:gd name="connsiteY0" fmla="*/ 0 h 1370483"/>
                  <a:gd name="connsiteX1" fmla="*/ 862884 w 965915"/>
                  <a:gd name="connsiteY1" fmla="*/ 1159099 h 1370483"/>
                  <a:gd name="connsiteX2" fmla="*/ 609632 w 965915"/>
                  <a:gd name="connsiteY2" fmla="*/ 1268301 h 1370483"/>
                  <a:gd name="connsiteX3" fmla="*/ 0 w 965915"/>
                  <a:gd name="connsiteY3" fmla="*/ 1275009 h 1370483"/>
                  <a:gd name="connsiteX0" fmla="*/ 965915 w 965915"/>
                  <a:gd name="connsiteY0" fmla="*/ 0 h 1337145"/>
                  <a:gd name="connsiteX1" fmla="*/ 862884 w 965915"/>
                  <a:gd name="connsiteY1" fmla="*/ 1159099 h 1337145"/>
                  <a:gd name="connsiteX2" fmla="*/ 609632 w 965915"/>
                  <a:gd name="connsiteY2" fmla="*/ 1268301 h 1337145"/>
                  <a:gd name="connsiteX3" fmla="*/ 0 w 965915"/>
                  <a:gd name="connsiteY3" fmla="*/ 1275009 h 1337145"/>
                  <a:gd name="connsiteX0" fmla="*/ 965915 w 965915"/>
                  <a:gd name="connsiteY0" fmla="*/ 0 h 1337145"/>
                  <a:gd name="connsiteX1" fmla="*/ 862884 w 965915"/>
                  <a:gd name="connsiteY1" fmla="*/ 1159099 h 1337145"/>
                  <a:gd name="connsiteX2" fmla="*/ 609632 w 965915"/>
                  <a:gd name="connsiteY2" fmla="*/ 1268301 h 1337145"/>
                  <a:gd name="connsiteX3" fmla="*/ 0 w 965915"/>
                  <a:gd name="connsiteY3" fmla="*/ 1275009 h 1337145"/>
                  <a:gd name="connsiteX0" fmla="*/ 965915 w 965915"/>
                  <a:gd name="connsiteY0" fmla="*/ 0 h 1287619"/>
                  <a:gd name="connsiteX1" fmla="*/ 862884 w 965915"/>
                  <a:gd name="connsiteY1" fmla="*/ 1159099 h 1287619"/>
                  <a:gd name="connsiteX2" fmla="*/ 609632 w 965915"/>
                  <a:gd name="connsiteY2" fmla="*/ 1268301 h 1287619"/>
                  <a:gd name="connsiteX3" fmla="*/ 0 w 965915"/>
                  <a:gd name="connsiteY3" fmla="*/ 1275009 h 1287619"/>
                  <a:gd name="connsiteX0" fmla="*/ 965915 w 965915"/>
                  <a:gd name="connsiteY0" fmla="*/ 0 h 1286825"/>
                  <a:gd name="connsiteX1" fmla="*/ 862884 w 965915"/>
                  <a:gd name="connsiteY1" fmla="*/ 1159099 h 1286825"/>
                  <a:gd name="connsiteX2" fmla="*/ 609632 w 965915"/>
                  <a:gd name="connsiteY2" fmla="*/ 1267507 h 1286825"/>
                  <a:gd name="connsiteX3" fmla="*/ 0 w 965915"/>
                  <a:gd name="connsiteY3" fmla="*/ 1275009 h 1286825"/>
                  <a:gd name="connsiteX0" fmla="*/ 965915 w 965915"/>
                  <a:gd name="connsiteY0" fmla="*/ 0 h 1286825"/>
                  <a:gd name="connsiteX1" fmla="*/ 862884 w 965915"/>
                  <a:gd name="connsiteY1" fmla="*/ 1159099 h 1286825"/>
                  <a:gd name="connsiteX2" fmla="*/ 609632 w 965915"/>
                  <a:gd name="connsiteY2" fmla="*/ 1267507 h 1286825"/>
                  <a:gd name="connsiteX3" fmla="*/ 0 w 965915"/>
                  <a:gd name="connsiteY3" fmla="*/ 1275009 h 1286825"/>
                  <a:gd name="connsiteX0" fmla="*/ 965915 w 965915"/>
                  <a:gd name="connsiteY0" fmla="*/ 0 h 1275009"/>
                  <a:gd name="connsiteX1" fmla="*/ 862884 w 965915"/>
                  <a:gd name="connsiteY1" fmla="*/ 1159099 h 1275009"/>
                  <a:gd name="connsiteX2" fmla="*/ 609632 w 965915"/>
                  <a:gd name="connsiteY2" fmla="*/ 1267507 h 1275009"/>
                  <a:gd name="connsiteX3" fmla="*/ 0 w 965915"/>
                  <a:gd name="connsiteY3" fmla="*/ 1275009 h 1275009"/>
                  <a:gd name="connsiteX0" fmla="*/ 965915 w 965915"/>
                  <a:gd name="connsiteY0" fmla="*/ 0 h 1275009"/>
                  <a:gd name="connsiteX1" fmla="*/ 862884 w 965915"/>
                  <a:gd name="connsiteY1" fmla="*/ 1159099 h 1275009"/>
                  <a:gd name="connsiteX2" fmla="*/ 609632 w 965915"/>
                  <a:gd name="connsiteY2" fmla="*/ 1267507 h 1275009"/>
                  <a:gd name="connsiteX3" fmla="*/ 0 w 965915"/>
                  <a:gd name="connsiteY3" fmla="*/ 1275009 h 1275009"/>
                  <a:gd name="connsiteX0" fmla="*/ 965915 w 965915"/>
                  <a:gd name="connsiteY0" fmla="*/ 0 h 1275009"/>
                  <a:gd name="connsiteX1" fmla="*/ 862884 w 965915"/>
                  <a:gd name="connsiteY1" fmla="*/ 1159099 h 1275009"/>
                  <a:gd name="connsiteX2" fmla="*/ 609632 w 965915"/>
                  <a:gd name="connsiteY2" fmla="*/ 1267507 h 1275009"/>
                  <a:gd name="connsiteX3" fmla="*/ 0 w 965915"/>
                  <a:gd name="connsiteY3" fmla="*/ 1275009 h 1275009"/>
                  <a:gd name="connsiteX0" fmla="*/ 965915 w 965915"/>
                  <a:gd name="connsiteY0" fmla="*/ 0 h 1275009"/>
                  <a:gd name="connsiteX1" fmla="*/ 862884 w 965915"/>
                  <a:gd name="connsiteY1" fmla="*/ 1159099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41770 w 965915"/>
                  <a:gd name="connsiteY2" fmla="*/ 1265909 h 1275009"/>
                  <a:gd name="connsiteX3" fmla="*/ 0 w 965915"/>
                  <a:gd name="connsiteY3" fmla="*/ 1275009 h 1275009"/>
                  <a:gd name="connsiteX0" fmla="*/ 964576 w 964576"/>
                  <a:gd name="connsiteY0" fmla="*/ 0 h 1279802"/>
                  <a:gd name="connsiteX1" fmla="*/ 852020 w 964576"/>
                  <a:gd name="connsiteY1" fmla="*/ 1151955 h 1279802"/>
                  <a:gd name="connsiteX2" fmla="*/ 640431 w 964576"/>
                  <a:gd name="connsiteY2" fmla="*/ 1265909 h 1279802"/>
                  <a:gd name="connsiteX3" fmla="*/ 0 w 964576"/>
                  <a:gd name="connsiteY3" fmla="*/ 1279802 h 1279802"/>
                  <a:gd name="connsiteX0" fmla="*/ 965915 w 965915"/>
                  <a:gd name="connsiteY0" fmla="*/ 0 h 1289388"/>
                  <a:gd name="connsiteX1" fmla="*/ 853359 w 965915"/>
                  <a:gd name="connsiteY1" fmla="*/ 1151955 h 1289388"/>
                  <a:gd name="connsiteX2" fmla="*/ 641770 w 965915"/>
                  <a:gd name="connsiteY2" fmla="*/ 1265909 h 1289388"/>
                  <a:gd name="connsiteX3" fmla="*/ 0 w 965915"/>
                  <a:gd name="connsiteY3" fmla="*/ 1289388 h 1289388"/>
                  <a:gd name="connsiteX0" fmla="*/ 967254 w 967254"/>
                  <a:gd name="connsiteY0" fmla="*/ 0 h 1281399"/>
                  <a:gd name="connsiteX1" fmla="*/ 854698 w 967254"/>
                  <a:gd name="connsiteY1" fmla="*/ 1151955 h 1281399"/>
                  <a:gd name="connsiteX2" fmla="*/ 643109 w 967254"/>
                  <a:gd name="connsiteY2" fmla="*/ 1265909 h 1281399"/>
                  <a:gd name="connsiteX3" fmla="*/ 0 w 967254"/>
                  <a:gd name="connsiteY3" fmla="*/ 1281399 h 1281399"/>
                  <a:gd name="connsiteX0" fmla="*/ 967254 w 967254"/>
                  <a:gd name="connsiteY0" fmla="*/ 0 h 1281399"/>
                  <a:gd name="connsiteX1" fmla="*/ 643109 w 967254"/>
                  <a:gd name="connsiteY1" fmla="*/ 1265909 h 1281399"/>
                  <a:gd name="connsiteX2" fmla="*/ 0 w 967254"/>
                  <a:gd name="connsiteY2" fmla="*/ 1281399 h 1281399"/>
                  <a:gd name="connsiteX0" fmla="*/ 643109 w 643109"/>
                  <a:gd name="connsiteY0" fmla="*/ 0 h 15490"/>
                  <a:gd name="connsiteX1" fmla="*/ 0 w 643109"/>
                  <a:gd name="connsiteY1" fmla="*/ 15490 h 15490"/>
                </a:gdLst>
                <a:ahLst/>
                <a:cxnLst>
                  <a:cxn ang="0">
                    <a:pos x="connsiteX0" y="connsiteY0"/>
                  </a:cxn>
                  <a:cxn ang="0">
                    <a:pos x="connsiteX1" y="connsiteY1"/>
                  </a:cxn>
                </a:cxnLst>
                <a:rect l="l" t="t" r="r" b="b"/>
                <a:pathLst>
                  <a:path w="643109" h="15490">
                    <a:moveTo>
                      <a:pt x="643109" y="0"/>
                    </a:moveTo>
                    <a:lnTo>
                      <a:pt x="0" y="15490"/>
                    </a:lnTo>
                  </a:path>
                </a:pathLst>
              </a:custGeom>
              <a:ln w="38100" cap="rnd">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sz="900" i="1"/>
              </a:p>
            </p:txBody>
          </p:sp>
        </p:grpSp>
        <p:cxnSp>
          <p:nvCxnSpPr>
            <p:cNvPr id="12" name="Straight Arrow Connector 11"/>
            <p:cNvCxnSpPr/>
            <p:nvPr/>
          </p:nvCxnSpPr>
          <p:spPr bwMode="auto">
            <a:xfrm rot="10800000">
              <a:off x="9802227" y="2679701"/>
              <a:ext cx="838200" cy="1587"/>
            </a:xfrm>
            <a:prstGeom prst="straightConnector1">
              <a:avLst/>
            </a:prstGeom>
            <a:ln w="25400">
              <a:solidFill>
                <a:schemeClr val="tx2">
                  <a:lumMod val="50000"/>
                </a:schemeClr>
              </a:solidFill>
              <a:prstDash val="dash"/>
              <a:tailEnd type="none" w="lg" len="lg"/>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803110187"/>
      </p:ext>
    </p:extLst>
  </p:cSld>
  <p:clrMapOvr>
    <a:masterClrMapping/>
  </p:clrMapOvr>
  <p:timing>
    <p:tnLst>
      <p:par>
        <p:cTn id="1" dur="indefinite" restart="never" nodeType="tmRoot"/>
      </p:par>
    </p:tnLst>
  </p:timing>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Reverse Current</a:t>
            </a:r>
            <a:endParaRPr lang="en-GB" dirty="0"/>
          </a:p>
        </p:txBody>
      </p:sp>
      <p:sp>
        <p:nvSpPr>
          <p:cNvPr id="3" name="Content Placeholder 2"/>
          <p:cNvSpPr>
            <a:spLocks noGrp="1"/>
          </p:cNvSpPr>
          <p:nvPr>
            <p:ph idx="1"/>
          </p:nvPr>
        </p:nvSpPr>
        <p:spPr>
          <a:xfrm>
            <a:off x="628650" y="2226469"/>
            <a:ext cx="5194634" cy="3263504"/>
          </a:xfrm>
        </p:spPr>
        <p:txBody>
          <a:bodyPr>
            <a:normAutofit fontScale="77500" lnSpcReduction="20000"/>
          </a:bodyPr>
          <a:lstStyle/>
          <a:p>
            <a:r>
              <a:rPr lang="en-GB" dirty="0"/>
              <a:t>In practise, a </a:t>
            </a:r>
            <a:r>
              <a:rPr lang="en-GB" dirty="0" smtClean="0"/>
              <a:t>reverse </a:t>
            </a:r>
            <a:r>
              <a:rPr lang="en-GB" dirty="0"/>
              <a:t>biased </a:t>
            </a:r>
            <a:r>
              <a:rPr lang="en-GB" dirty="0" smtClean="0"/>
              <a:t>diode </a:t>
            </a:r>
            <a:r>
              <a:rPr lang="en-GB" dirty="0"/>
              <a:t>will not block current completely</a:t>
            </a:r>
            <a:r>
              <a:rPr lang="en-GB" dirty="0" smtClean="0"/>
              <a:t>.</a:t>
            </a:r>
          </a:p>
          <a:p>
            <a:r>
              <a:rPr lang="en-GB" dirty="0" smtClean="0"/>
              <a:t>It will allow a small current to pass.</a:t>
            </a:r>
          </a:p>
          <a:p>
            <a:r>
              <a:rPr lang="en-GB" dirty="0" smtClean="0"/>
              <a:t>This current is called the </a:t>
            </a:r>
            <a:r>
              <a:rPr lang="en-GB" dirty="0"/>
              <a:t>reverse current (IR</a:t>
            </a:r>
            <a:r>
              <a:rPr lang="en-GB" dirty="0" smtClean="0"/>
              <a:t>).</a:t>
            </a:r>
          </a:p>
          <a:p>
            <a:r>
              <a:rPr lang="en-GB" dirty="0"/>
              <a:t>It is often only </a:t>
            </a:r>
            <a:r>
              <a:rPr lang="en-GB" dirty="0" smtClean="0"/>
              <a:t>a </a:t>
            </a:r>
            <a:r>
              <a:rPr lang="en-GB" dirty="0"/>
              <a:t>few micro </a:t>
            </a:r>
            <a:r>
              <a:rPr lang="en-GB" dirty="0" smtClean="0"/>
              <a:t>amps.</a:t>
            </a:r>
            <a:endParaRPr lang="en-GB" dirty="0"/>
          </a:p>
          <a:p>
            <a:pPr lvl="1"/>
            <a:endParaRPr lang="en-GB" dirty="0"/>
          </a:p>
          <a:p>
            <a:endParaRPr lang="en-GB" dirty="0"/>
          </a:p>
        </p:txBody>
      </p:sp>
      <p:grpSp>
        <p:nvGrpSpPr>
          <p:cNvPr id="14" name="Group 13"/>
          <p:cNvGrpSpPr/>
          <p:nvPr/>
        </p:nvGrpSpPr>
        <p:grpSpPr>
          <a:xfrm>
            <a:off x="5800726" y="2353867"/>
            <a:ext cx="2716679" cy="2792015"/>
            <a:chOff x="7734300" y="1995489"/>
            <a:chExt cx="3622238" cy="3722687"/>
          </a:xfrm>
        </p:grpSpPr>
        <p:sp>
          <p:nvSpPr>
            <p:cNvPr id="4" name="TextBox 3"/>
            <p:cNvSpPr txBox="1">
              <a:spLocks noChangeArrowheads="1"/>
            </p:cNvSpPr>
            <p:nvPr/>
          </p:nvSpPr>
          <p:spPr bwMode="auto">
            <a:xfrm>
              <a:off x="8637588" y="3606800"/>
              <a:ext cx="436563" cy="3385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buFont typeface="Wingdings" panose="05000000000000000000" pitchFamily="2" charset="2"/>
                <a:defRPr>
                  <a:solidFill>
                    <a:schemeClr val="tx1"/>
                  </a:solidFill>
                  <a:latin typeface="Arial" panose="020B0604020202020204" pitchFamily="34" charset="0"/>
                </a:defRPr>
              </a:lvl6pPr>
              <a:lvl7pPr marL="2971800" indent="-228600" eaLnBrk="0" fontAlgn="base" hangingPunct="0">
                <a:spcBef>
                  <a:spcPct val="0"/>
                </a:spcBef>
                <a:spcAft>
                  <a:spcPct val="0"/>
                </a:spcAft>
                <a:buFont typeface="Wingdings" panose="05000000000000000000" pitchFamily="2" charset="2"/>
                <a:defRPr>
                  <a:solidFill>
                    <a:schemeClr val="tx1"/>
                  </a:solidFill>
                  <a:latin typeface="Arial" panose="020B0604020202020204" pitchFamily="34" charset="0"/>
                </a:defRPr>
              </a:lvl7pPr>
              <a:lvl8pPr marL="3429000" indent="-228600" eaLnBrk="0" fontAlgn="base" hangingPunct="0">
                <a:spcBef>
                  <a:spcPct val="0"/>
                </a:spcBef>
                <a:spcAft>
                  <a:spcPct val="0"/>
                </a:spcAft>
                <a:buFont typeface="Wingdings" panose="05000000000000000000" pitchFamily="2" charset="2"/>
                <a:defRPr>
                  <a:solidFill>
                    <a:schemeClr val="tx1"/>
                  </a:solidFill>
                  <a:latin typeface="Arial" panose="020B0604020202020204" pitchFamily="34" charset="0"/>
                </a:defRPr>
              </a:lvl8pPr>
              <a:lvl9pPr marL="3886200" indent="-228600" eaLnBrk="0" fontAlgn="base" hangingPunct="0">
                <a:spcBef>
                  <a:spcPct val="0"/>
                </a:spcBef>
                <a:spcAft>
                  <a:spcPct val="0"/>
                </a:spcAft>
                <a:buFont typeface="Wingdings" panose="05000000000000000000" pitchFamily="2" charset="2"/>
                <a:defRPr>
                  <a:solidFill>
                    <a:schemeClr val="tx1"/>
                  </a:solidFill>
                  <a:latin typeface="Arial" panose="020B0604020202020204" pitchFamily="34" charset="0"/>
                </a:defRPr>
              </a:lvl9pPr>
            </a:lstStyle>
            <a:p>
              <a:pPr eaLnBrk="0" fontAlgn="base" hangingPunct="0">
                <a:spcBef>
                  <a:spcPct val="0"/>
                </a:spcBef>
                <a:spcAft>
                  <a:spcPct val="0"/>
                </a:spcAft>
                <a:buFont typeface="Wingdings" panose="05000000000000000000" pitchFamily="2" charset="2"/>
                <a:buNone/>
              </a:pPr>
              <a:r>
                <a:rPr lang="en-GB" altLang="en-US" sz="1050" i="1">
                  <a:solidFill>
                    <a:prstClr val="black"/>
                  </a:solidFill>
                  <a:latin typeface="Times New Roman" panose="02020603050405020304" pitchFamily="18" charset="0"/>
                  <a:cs typeface="Times New Roman" panose="02020603050405020304" pitchFamily="18" charset="0"/>
                </a:rPr>
                <a:t>I</a:t>
              </a:r>
              <a:r>
                <a:rPr lang="en-GB" altLang="en-US" sz="1050" baseline="-25000">
                  <a:solidFill>
                    <a:prstClr val="black"/>
                  </a:solidFill>
                  <a:cs typeface="Arial" panose="020B0604020202020204" pitchFamily="34" charset="0"/>
                </a:rPr>
                <a:t>R</a:t>
              </a:r>
            </a:p>
          </p:txBody>
        </p:sp>
        <p:cxnSp>
          <p:nvCxnSpPr>
            <p:cNvPr id="5" name="Straight Arrow Connector 4"/>
            <p:cNvCxnSpPr/>
            <p:nvPr/>
          </p:nvCxnSpPr>
          <p:spPr>
            <a:xfrm rot="5400000">
              <a:off x="8810625" y="3884613"/>
              <a:ext cx="312737" cy="1588"/>
            </a:xfrm>
            <a:prstGeom prst="straightConnector1">
              <a:avLst/>
            </a:prstGeom>
            <a:noFill/>
            <a:ln w="9525" cap="flat" cmpd="sng" algn="ctr">
              <a:solidFill>
                <a:sysClr val="windowText" lastClr="000000"/>
              </a:solidFill>
              <a:prstDash val="solid"/>
              <a:tailEnd type="triangle"/>
            </a:ln>
            <a:effectLst/>
          </p:spPr>
        </p:cxnSp>
        <p:cxnSp>
          <p:nvCxnSpPr>
            <p:cNvPr id="6" name="Straight Arrow Connector 5"/>
            <p:cNvCxnSpPr/>
            <p:nvPr/>
          </p:nvCxnSpPr>
          <p:spPr>
            <a:xfrm rot="5400000">
              <a:off x="8810625" y="4202113"/>
              <a:ext cx="312737" cy="1588"/>
            </a:xfrm>
            <a:prstGeom prst="straightConnector1">
              <a:avLst/>
            </a:prstGeom>
            <a:noFill/>
            <a:ln w="9525" cap="flat" cmpd="sng" algn="ctr">
              <a:solidFill>
                <a:sysClr val="windowText" lastClr="000000"/>
              </a:solidFill>
              <a:prstDash val="solid"/>
              <a:headEnd type="triangle" w="med" len="med"/>
              <a:tailEnd type="none"/>
            </a:ln>
            <a:effectLst/>
          </p:spPr>
        </p:cxnSp>
        <p:grpSp>
          <p:nvGrpSpPr>
            <p:cNvPr id="7" name="Group 11"/>
            <p:cNvGrpSpPr>
              <a:grpSpLocks/>
            </p:cNvGrpSpPr>
            <p:nvPr/>
          </p:nvGrpSpPr>
          <p:grpSpPr bwMode="auto">
            <a:xfrm>
              <a:off x="7734300" y="1995489"/>
              <a:ext cx="3622238" cy="3722687"/>
              <a:chOff x="5192713" y="1970783"/>
              <a:chExt cx="3622238" cy="3722688"/>
            </a:xfrm>
          </p:grpSpPr>
          <p:cxnSp>
            <p:nvCxnSpPr>
              <p:cNvPr id="8" name="Straight Arrow Connector 7"/>
              <p:cNvCxnSpPr/>
              <p:nvPr/>
            </p:nvCxnSpPr>
            <p:spPr bwMode="auto">
              <a:xfrm rot="5400000" flipH="1" flipV="1">
                <a:off x="5084763" y="3831333"/>
                <a:ext cx="3722688" cy="1588"/>
              </a:xfrm>
              <a:prstGeom prst="straightConnector1">
                <a:avLst/>
              </a:prstGeom>
              <a:noFill/>
              <a:ln w="25400" cap="flat" cmpd="sng" algn="ctr">
                <a:solidFill>
                  <a:srgbClr val="1F497D">
                    <a:lumMod val="50000"/>
                  </a:srgbClr>
                </a:solidFill>
                <a:prstDash val="solid"/>
                <a:tailEnd type="triangle" w="lg" len="lg"/>
              </a:ln>
              <a:effectLst/>
            </p:spPr>
          </p:cxnSp>
          <p:cxnSp>
            <p:nvCxnSpPr>
              <p:cNvPr id="9" name="Straight Arrow Connector 8"/>
              <p:cNvCxnSpPr/>
              <p:nvPr/>
            </p:nvCxnSpPr>
            <p:spPr bwMode="auto">
              <a:xfrm>
                <a:off x="5192713" y="4002783"/>
                <a:ext cx="3619500" cy="1587"/>
              </a:xfrm>
              <a:prstGeom prst="straightConnector1">
                <a:avLst/>
              </a:prstGeom>
              <a:noFill/>
              <a:ln w="25400" cap="flat" cmpd="sng" algn="ctr">
                <a:solidFill>
                  <a:srgbClr val="1F497D">
                    <a:lumMod val="50000"/>
                  </a:srgbClr>
                </a:solidFill>
                <a:prstDash val="solid"/>
                <a:tailEnd type="triangle" w="lg" len="lg"/>
              </a:ln>
              <a:effectLst/>
            </p:spPr>
          </p:cxnSp>
          <p:sp>
            <p:nvSpPr>
              <p:cNvPr id="10" name="Freeform 9"/>
              <p:cNvSpPr/>
              <p:nvPr/>
            </p:nvSpPr>
            <p:spPr bwMode="auto">
              <a:xfrm>
                <a:off x="6954838" y="2116832"/>
                <a:ext cx="576263" cy="1887538"/>
              </a:xfrm>
              <a:custGeom>
                <a:avLst/>
                <a:gdLst>
                  <a:gd name="connsiteX0" fmla="*/ 965915 w 965915"/>
                  <a:gd name="connsiteY0" fmla="*/ 0 h 1367307"/>
                  <a:gd name="connsiteX1" fmla="*/ 862884 w 965915"/>
                  <a:gd name="connsiteY1" fmla="*/ 1159099 h 1367307"/>
                  <a:gd name="connsiteX2" fmla="*/ 631064 w 965915"/>
                  <a:gd name="connsiteY2" fmla="*/ 1249251 h 1367307"/>
                  <a:gd name="connsiteX3" fmla="*/ 0 w 965915"/>
                  <a:gd name="connsiteY3" fmla="*/ 1275009 h 1367307"/>
                  <a:gd name="connsiteX0" fmla="*/ 965915 w 965915"/>
                  <a:gd name="connsiteY0" fmla="*/ 0 h 1370483"/>
                  <a:gd name="connsiteX1" fmla="*/ 862884 w 965915"/>
                  <a:gd name="connsiteY1" fmla="*/ 1159099 h 1370483"/>
                  <a:gd name="connsiteX2" fmla="*/ 609632 w 965915"/>
                  <a:gd name="connsiteY2" fmla="*/ 1268301 h 1370483"/>
                  <a:gd name="connsiteX3" fmla="*/ 0 w 965915"/>
                  <a:gd name="connsiteY3" fmla="*/ 1275009 h 1370483"/>
                  <a:gd name="connsiteX0" fmla="*/ 965915 w 965915"/>
                  <a:gd name="connsiteY0" fmla="*/ 0 h 1337145"/>
                  <a:gd name="connsiteX1" fmla="*/ 862884 w 965915"/>
                  <a:gd name="connsiteY1" fmla="*/ 1159099 h 1337145"/>
                  <a:gd name="connsiteX2" fmla="*/ 609632 w 965915"/>
                  <a:gd name="connsiteY2" fmla="*/ 1268301 h 1337145"/>
                  <a:gd name="connsiteX3" fmla="*/ 0 w 965915"/>
                  <a:gd name="connsiteY3" fmla="*/ 1275009 h 1337145"/>
                  <a:gd name="connsiteX0" fmla="*/ 965915 w 965915"/>
                  <a:gd name="connsiteY0" fmla="*/ 0 h 1337145"/>
                  <a:gd name="connsiteX1" fmla="*/ 862884 w 965915"/>
                  <a:gd name="connsiteY1" fmla="*/ 1159099 h 1337145"/>
                  <a:gd name="connsiteX2" fmla="*/ 609632 w 965915"/>
                  <a:gd name="connsiteY2" fmla="*/ 1268301 h 1337145"/>
                  <a:gd name="connsiteX3" fmla="*/ 0 w 965915"/>
                  <a:gd name="connsiteY3" fmla="*/ 1275009 h 1337145"/>
                  <a:gd name="connsiteX0" fmla="*/ 965915 w 965915"/>
                  <a:gd name="connsiteY0" fmla="*/ 0 h 1287619"/>
                  <a:gd name="connsiteX1" fmla="*/ 862884 w 965915"/>
                  <a:gd name="connsiteY1" fmla="*/ 1159099 h 1287619"/>
                  <a:gd name="connsiteX2" fmla="*/ 609632 w 965915"/>
                  <a:gd name="connsiteY2" fmla="*/ 1268301 h 1287619"/>
                  <a:gd name="connsiteX3" fmla="*/ 0 w 965915"/>
                  <a:gd name="connsiteY3" fmla="*/ 1275009 h 1287619"/>
                  <a:gd name="connsiteX0" fmla="*/ 965915 w 965915"/>
                  <a:gd name="connsiteY0" fmla="*/ 0 h 1286825"/>
                  <a:gd name="connsiteX1" fmla="*/ 862884 w 965915"/>
                  <a:gd name="connsiteY1" fmla="*/ 1159099 h 1286825"/>
                  <a:gd name="connsiteX2" fmla="*/ 609632 w 965915"/>
                  <a:gd name="connsiteY2" fmla="*/ 1267507 h 1286825"/>
                  <a:gd name="connsiteX3" fmla="*/ 0 w 965915"/>
                  <a:gd name="connsiteY3" fmla="*/ 1275009 h 1286825"/>
                  <a:gd name="connsiteX0" fmla="*/ 965915 w 965915"/>
                  <a:gd name="connsiteY0" fmla="*/ 0 h 1286825"/>
                  <a:gd name="connsiteX1" fmla="*/ 862884 w 965915"/>
                  <a:gd name="connsiteY1" fmla="*/ 1159099 h 1286825"/>
                  <a:gd name="connsiteX2" fmla="*/ 609632 w 965915"/>
                  <a:gd name="connsiteY2" fmla="*/ 1267507 h 1286825"/>
                  <a:gd name="connsiteX3" fmla="*/ 0 w 965915"/>
                  <a:gd name="connsiteY3" fmla="*/ 1275009 h 1286825"/>
                  <a:gd name="connsiteX0" fmla="*/ 965915 w 965915"/>
                  <a:gd name="connsiteY0" fmla="*/ 0 h 1275009"/>
                  <a:gd name="connsiteX1" fmla="*/ 862884 w 965915"/>
                  <a:gd name="connsiteY1" fmla="*/ 1159099 h 1275009"/>
                  <a:gd name="connsiteX2" fmla="*/ 609632 w 965915"/>
                  <a:gd name="connsiteY2" fmla="*/ 1267507 h 1275009"/>
                  <a:gd name="connsiteX3" fmla="*/ 0 w 965915"/>
                  <a:gd name="connsiteY3" fmla="*/ 1275009 h 1275009"/>
                  <a:gd name="connsiteX0" fmla="*/ 965915 w 965915"/>
                  <a:gd name="connsiteY0" fmla="*/ 0 h 1275009"/>
                  <a:gd name="connsiteX1" fmla="*/ 862884 w 965915"/>
                  <a:gd name="connsiteY1" fmla="*/ 1159099 h 1275009"/>
                  <a:gd name="connsiteX2" fmla="*/ 609632 w 965915"/>
                  <a:gd name="connsiteY2" fmla="*/ 1267507 h 1275009"/>
                  <a:gd name="connsiteX3" fmla="*/ 0 w 965915"/>
                  <a:gd name="connsiteY3" fmla="*/ 1275009 h 1275009"/>
                  <a:gd name="connsiteX0" fmla="*/ 965915 w 965915"/>
                  <a:gd name="connsiteY0" fmla="*/ 0 h 1275009"/>
                  <a:gd name="connsiteX1" fmla="*/ 862884 w 965915"/>
                  <a:gd name="connsiteY1" fmla="*/ 1159099 h 1275009"/>
                  <a:gd name="connsiteX2" fmla="*/ 609632 w 965915"/>
                  <a:gd name="connsiteY2" fmla="*/ 1267507 h 1275009"/>
                  <a:gd name="connsiteX3" fmla="*/ 0 w 965915"/>
                  <a:gd name="connsiteY3" fmla="*/ 1275009 h 1275009"/>
                  <a:gd name="connsiteX0" fmla="*/ 965915 w 965915"/>
                  <a:gd name="connsiteY0" fmla="*/ 0 h 1275009"/>
                  <a:gd name="connsiteX1" fmla="*/ 862884 w 965915"/>
                  <a:gd name="connsiteY1" fmla="*/ 1159099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41770 w 965915"/>
                  <a:gd name="connsiteY2" fmla="*/ 1265909 h 1275009"/>
                  <a:gd name="connsiteX3" fmla="*/ 0 w 965915"/>
                  <a:gd name="connsiteY3" fmla="*/ 1275009 h 1275009"/>
                  <a:gd name="connsiteX0" fmla="*/ 964576 w 964576"/>
                  <a:gd name="connsiteY0" fmla="*/ 0 h 1279802"/>
                  <a:gd name="connsiteX1" fmla="*/ 852020 w 964576"/>
                  <a:gd name="connsiteY1" fmla="*/ 1151955 h 1279802"/>
                  <a:gd name="connsiteX2" fmla="*/ 640431 w 964576"/>
                  <a:gd name="connsiteY2" fmla="*/ 1265909 h 1279802"/>
                  <a:gd name="connsiteX3" fmla="*/ 0 w 964576"/>
                  <a:gd name="connsiteY3" fmla="*/ 1279802 h 1279802"/>
                  <a:gd name="connsiteX0" fmla="*/ 965915 w 965915"/>
                  <a:gd name="connsiteY0" fmla="*/ 0 h 1289388"/>
                  <a:gd name="connsiteX1" fmla="*/ 853359 w 965915"/>
                  <a:gd name="connsiteY1" fmla="*/ 1151955 h 1289388"/>
                  <a:gd name="connsiteX2" fmla="*/ 641770 w 965915"/>
                  <a:gd name="connsiteY2" fmla="*/ 1265909 h 1289388"/>
                  <a:gd name="connsiteX3" fmla="*/ 0 w 965915"/>
                  <a:gd name="connsiteY3" fmla="*/ 1289388 h 1289388"/>
                  <a:gd name="connsiteX0" fmla="*/ 967254 w 967254"/>
                  <a:gd name="connsiteY0" fmla="*/ 0 h 1281399"/>
                  <a:gd name="connsiteX1" fmla="*/ 854698 w 967254"/>
                  <a:gd name="connsiteY1" fmla="*/ 1151955 h 1281399"/>
                  <a:gd name="connsiteX2" fmla="*/ 643109 w 967254"/>
                  <a:gd name="connsiteY2" fmla="*/ 1265909 h 1281399"/>
                  <a:gd name="connsiteX3" fmla="*/ 0 w 967254"/>
                  <a:gd name="connsiteY3" fmla="*/ 1281399 h 1281399"/>
                  <a:gd name="connsiteX0" fmla="*/ 324145 w 324145"/>
                  <a:gd name="connsiteY0" fmla="*/ 0 h 1265909"/>
                  <a:gd name="connsiteX1" fmla="*/ 211589 w 324145"/>
                  <a:gd name="connsiteY1" fmla="*/ 1151955 h 1265909"/>
                  <a:gd name="connsiteX2" fmla="*/ 0 w 324145"/>
                  <a:gd name="connsiteY2" fmla="*/ 1265909 h 1265909"/>
                </a:gdLst>
                <a:ahLst/>
                <a:cxnLst>
                  <a:cxn ang="0">
                    <a:pos x="connsiteX0" y="connsiteY0"/>
                  </a:cxn>
                  <a:cxn ang="0">
                    <a:pos x="connsiteX1" y="connsiteY1"/>
                  </a:cxn>
                  <a:cxn ang="0">
                    <a:pos x="connsiteX2" y="connsiteY2"/>
                  </a:cxn>
                </a:cxnLst>
                <a:rect l="l" t="t" r="r" b="b"/>
                <a:pathLst>
                  <a:path w="324145" h="1265909">
                    <a:moveTo>
                      <a:pt x="324145" y="0"/>
                    </a:moveTo>
                    <a:cubicBezTo>
                      <a:pt x="300533" y="475445"/>
                      <a:pt x="275732" y="1012010"/>
                      <a:pt x="211589" y="1151955"/>
                    </a:cubicBezTo>
                    <a:cubicBezTo>
                      <a:pt x="166498" y="1222845"/>
                      <a:pt x="103333" y="1251352"/>
                      <a:pt x="0" y="1265909"/>
                    </a:cubicBezTo>
                  </a:path>
                </a:pathLst>
              </a:custGeom>
              <a:noFill/>
              <a:ln w="38100" cap="rnd" cmpd="sng" algn="ctr">
                <a:solidFill>
                  <a:srgbClr val="FF0000"/>
                </a:solidFill>
                <a:prstDash val="solid"/>
              </a:ln>
              <a:effectLst/>
            </p:spPr>
            <p:txBody>
              <a:bodyPr anchor="ctr"/>
              <a:lstStyle/>
              <a:p>
                <a:pPr algn="ctr" defTabSz="685800" eaLnBrk="0" fontAlgn="base" hangingPunct="0">
                  <a:spcBef>
                    <a:spcPct val="0"/>
                  </a:spcBef>
                  <a:spcAft>
                    <a:spcPct val="0"/>
                  </a:spcAft>
                  <a:defRPr/>
                </a:pPr>
                <a:endParaRPr lang="en-US" sz="900" i="1" kern="0">
                  <a:solidFill>
                    <a:prstClr val="black"/>
                  </a:solidFill>
                  <a:latin typeface="Calibri"/>
                </a:endParaRPr>
              </a:p>
            </p:txBody>
          </p:sp>
          <p:sp>
            <p:nvSpPr>
              <p:cNvPr id="11" name="TextBox 45"/>
              <p:cNvSpPr txBox="1">
                <a:spLocks noChangeArrowheads="1"/>
              </p:cNvSpPr>
              <p:nvPr/>
            </p:nvSpPr>
            <p:spPr bwMode="auto">
              <a:xfrm>
                <a:off x="6570664" y="1996180"/>
                <a:ext cx="297517"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buFont typeface="Wingdings" panose="05000000000000000000" pitchFamily="2" charset="2"/>
                  <a:defRPr>
                    <a:solidFill>
                      <a:schemeClr val="tx1"/>
                    </a:solidFill>
                    <a:latin typeface="Arial" panose="020B0604020202020204" pitchFamily="34" charset="0"/>
                  </a:defRPr>
                </a:lvl6pPr>
                <a:lvl7pPr marL="2971800" indent="-228600" eaLnBrk="0" fontAlgn="base" hangingPunct="0">
                  <a:spcBef>
                    <a:spcPct val="0"/>
                  </a:spcBef>
                  <a:spcAft>
                    <a:spcPct val="0"/>
                  </a:spcAft>
                  <a:buFont typeface="Wingdings" panose="05000000000000000000" pitchFamily="2" charset="2"/>
                  <a:defRPr>
                    <a:solidFill>
                      <a:schemeClr val="tx1"/>
                    </a:solidFill>
                    <a:latin typeface="Arial" panose="020B0604020202020204" pitchFamily="34" charset="0"/>
                  </a:defRPr>
                </a:lvl7pPr>
                <a:lvl8pPr marL="3429000" indent="-228600" eaLnBrk="0" fontAlgn="base" hangingPunct="0">
                  <a:spcBef>
                    <a:spcPct val="0"/>
                  </a:spcBef>
                  <a:spcAft>
                    <a:spcPct val="0"/>
                  </a:spcAft>
                  <a:buFont typeface="Wingdings" panose="05000000000000000000" pitchFamily="2" charset="2"/>
                  <a:defRPr>
                    <a:solidFill>
                      <a:schemeClr val="tx1"/>
                    </a:solidFill>
                    <a:latin typeface="Arial" panose="020B0604020202020204" pitchFamily="34" charset="0"/>
                  </a:defRPr>
                </a:lvl8pPr>
                <a:lvl9pPr marL="3886200" indent="-228600" eaLnBrk="0" fontAlgn="base" hangingPunct="0">
                  <a:spcBef>
                    <a:spcPct val="0"/>
                  </a:spcBef>
                  <a:spcAft>
                    <a:spcPct val="0"/>
                  </a:spcAft>
                  <a:buFont typeface="Wingdings" panose="05000000000000000000" pitchFamily="2" charset="2"/>
                  <a:defRPr>
                    <a:solidFill>
                      <a:schemeClr val="tx1"/>
                    </a:solidFill>
                    <a:latin typeface="Arial" panose="020B0604020202020204" pitchFamily="34" charset="0"/>
                  </a:defRPr>
                </a:lvl9pPr>
              </a:lstStyle>
              <a:p>
                <a:pPr defTabSz="685800" eaLnBrk="0" fontAlgn="base" hangingPunct="0">
                  <a:spcBef>
                    <a:spcPct val="0"/>
                  </a:spcBef>
                  <a:spcAft>
                    <a:spcPct val="0"/>
                  </a:spcAft>
                  <a:defRPr/>
                </a:pPr>
                <a:r>
                  <a:rPr lang="en-GB" altLang="en-US" sz="900" i="1" kern="0">
                    <a:solidFill>
                      <a:prstClr val="black"/>
                    </a:solidFill>
                    <a:latin typeface="Times New Roman" panose="02020603050405020304" pitchFamily="18" charset="0"/>
                    <a:cs typeface="Times New Roman" panose="02020603050405020304" pitchFamily="18" charset="0"/>
                  </a:rPr>
                  <a:t>I</a:t>
                </a:r>
                <a:endParaRPr lang="en-US" altLang="en-US" sz="900" i="1" kern="0">
                  <a:solidFill>
                    <a:prstClr val="black"/>
                  </a:solidFill>
                  <a:latin typeface="Times New Roman" panose="02020603050405020304" pitchFamily="18" charset="0"/>
                  <a:cs typeface="Times New Roman" panose="02020603050405020304" pitchFamily="18" charset="0"/>
                </a:endParaRPr>
              </a:p>
            </p:txBody>
          </p:sp>
          <p:sp>
            <p:nvSpPr>
              <p:cNvPr id="12" name="TextBox 46"/>
              <p:cNvSpPr txBox="1">
                <a:spLocks noChangeArrowheads="1"/>
              </p:cNvSpPr>
              <p:nvPr/>
            </p:nvSpPr>
            <p:spPr bwMode="auto">
              <a:xfrm>
                <a:off x="8466138" y="4102793"/>
                <a:ext cx="348813"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buFont typeface="Wingdings" panose="05000000000000000000" pitchFamily="2" charset="2"/>
                  <a:defRPr>
                    <a:solidFill>
                      <a:schemeClr val="tx1"/>
                    </a:solidFill>
                    <a:latin typeface="Arial" panose="020B0604020202020204" pitchFamily="34" charset="0"/>
                  </a:defRPr>
                </a:lvl6pPr>
                <a:lvl7pPr marL="2971800" indent="-228600" eaLnBrk="0" fontAlgn="base" hangingPunct="0">
                  <a:spcBef>
                    <a:spcPct val="0"/>
                  </a:spcBef>
                  <a:spcAft>
                    <a:spcPct val="0"/>
                  </a:spcAft>
                  <a:buFont typeface="Wingdings" panose="05000000000000000000" pitchFamily="2" charset="2"/>
                  <a:defRPr>
                    <a:solidFill>
                      <a:schemeClr val="tx1"/>
                    </a:solidFill>
                    <a:latin typeface="Arial" panose="020B0604020202020204" pitchFamily="34" charset="0"/>
                  </a:defRPr>
                </a:lvl7pPr>
                <a:lvl8pPr marL="3429000" indent="-228600" eaLnBrk="0" fontAlgn="base" hangingPunct="0">
                  <a:spcBef>
                    <a:spcPct val="0"/>
                  </a:spcBef>
                  <a:spcAft>
                    <a:spcPct val="0"/>
                  </a:spcAft>
                  <a:buFont typeface="Wingdings" panose="05000000000000000000" pitchFamily="2" charset="2"/>
                  <a:defRPr>
                    <a:solidFill>
                      <a:schemeClr val="tx1"/>
                    </a:solidFill>
                    <a:latin typeface="Arial" panose="020B0604020202020204" pitchFamily="34" charset="0"/>
                  </a:defRPr>
                </a:lvl8pPr>
                <a:lvl9pPr marL="3886200" indent="-228600" eaLnBrk="0" fontAlgn="base" hangingPunct="0">
                  <a:spcBef>
                    <a:spcPct val="0"/>
                  </a:spcBef>
                  <a:spcAft>
                    <a:spcPct val="0"/>
                  </a:spcAft>
                  <a:buFont typeface="Wingdings" panose="05000000000000000000" pitchFamily="2" charset="2"/>
                  <a:defRPr>
                    <a:solidFill>
                      <a:schemeClr val="tx1"/>
                    </a:solidFill>
                    <a:latin typeface="Arial" panose="020B0604020202020204" pitchFamily="34" charset="0"/>
                  </a:defRPr>
                </a:lvl9pPr>
              </a:lstStyle>
              <a:p>
                <a:pPr defTabSz="685800" eaLnBrk="0" fontAlgn="base" hangingPunct="0">
                  <a:spcBef>
                    <a:spcPct val="0"/>
                  </a:spcBef>
                  <a:spcAft>
                    <a:spcPct val="0"/>
                  </a:spcAft>
                  <a:defRPr/>
                </a:pPr>
                <a:r>
                  <a:rPr lang="en-GB" altLang="en-US" sz="900" i="1" kern="0">
                    <a:solidFill>
                      <a:prstClr val="black"/>
                    </a:solidFill>
                    <a:cs typeface="Arial" panose="020B0604020202020204" pitchFamily="34" charset="0"/>
                  </a:rPr>
                  <a:t>V</a:t>
                </a:r>
                <a:endParaRPr lang="en-US" altLang="en-US" sz="900" i="1" kern="0">
                  <a:solidFill>
                    <a:prstClr val="black"/>
                  </a:solidFill>
                  <a:cs typeface="Arial" panose="020B0604020202020204" pitchFamily="34" charset="0"/>
                </a:endParaRPr>
              </a:p>
            </p:txBody>
          </p:sp>
          <p:sp>
            <p:nvSpPr>
              <p:cNvPr id="13" name="Freeform 12"/>
              <p:cNvSpPr/>
              <p:nvPr/>
            </p:nvSpPr>
            <p:spPr bwMode="auto">
              <a:xfrm>
                <a:off x="5808663" y="4012308"/>
                <a:ext cx="1144588" cy="23812"/>
              </a:xfrm>
              <a:custGeom>
                <a:avLst/>
                <a:gdLst>
                  <a:gd name="connsiteX0" fmla="*/ 965915 w 965915"/>
                  <a:gd name="connsiteY0" fmla="*/ 0 h 1367307"/>
                  <a:gd name="connsiteX1" fmla="*/ 862884 w 965915"/>
                  <a:gd name="connsiteY1" fmla="*/ 1159099 h 1367307"/>
                  <a:gd name="connsiteX2" fmla="*/ 631064 w 965915"/>
                  <a:gd name="connsiteY2" fmla="*/ 1249251 h 1367307"/>
                  <a:gd name="connsiteX3" fmla="*/ 0 w 965915"/>
                  <a:gd name="connsiteY3" fmla="*/ 1275009 h 1367307"/>
                  <a:gd name="connsiteX0" fmla="*/ 965915 w 965915"/>
                  <a:gd name="connsiteY0" fmla="*/ 0 h 1370483"/>
                  <a:gd name="connsiteX1" fmla="*/ 862884 w 965915"/>
                  <a:gd name="connsiteY1" fmla="*/ 1159099 h 1370483"/>
                  <a:gd name="connsiteX2" fmla="*/ 609632 w 965915"/>
                  <a:gd name="connsiteY2" fmla="*/ 1268301 h 1370483"/>
                  <a:gd name="connsiteX3" fmla="*/ 0 w 965915"/>
                  <a:gd name="connsiteY3" fmla="*/ 1275009 h 1370483"/>
                  <a:gd name="connsiteX0" fmla="*/ 965915 w 965915"/>
                  <a:gd name="connsiteY0" fmla="*/ 0 h 1337145"/>
                  <a:gd name="connsiteX1" fmla="*/ 862884 w 965915"/>
                  <a:gd name="connsiteY1" fmla="*/ 1159099 h 1337145"/>
                  <a:gd name="connsiteX2" fmla="*/ 609632 w 965915"/>
                  <a:gd name="connsiteY2" fmla="*/ 1268301 h 1337145"/>
                  <a:gd name="connsiteX3" fmla="*/ 0 w 965915"/>
                  <a:gd name="connsiteY3" fmla="*/ 1275009 h 1337145"/>
                  <a:gd name="connsiteX0" fmla="*/ 965915 w 965915"/>
                  <a:gd name="connsiteY0" fmla="*/ 0 h 1337145"/>
                  <a:gd name="connsiteX1" fmla="*/ 862884 w 965915"/>
                  <a:gd name="connsiteY1" fmla="*/ 1159099 h 1337145"/>
                  <a:gd name="connsiteX2" fmla="*/ 609632 w 965915"/>
                  <a:gd name="connsiteY2" fmla="*/ 1268301 h 1337145"/>
                  <a:gd name="connsiteX3" fmla="*/ 0 w 965915"/>
                  <a:gd name="connsiteY3" fmla="*/ 1275009 h 1337145"/>
                  <a:gd name="connsiteX0" fmla="*/ 965915 w 965915"/>
                  <a:gd name="connsiteY0" fmla="*/ 0 h 1287619"/>
                  <a:gd name="connsiteX1" fmla="*/ 862884 w 965915"/>
                  <a:gd name="connsiteY1" fmla="*/ 1159099 h 1287619"/>
                  <a:gd name="connsiteX2" fmla="*/ 609632 w 965915"/>
                  <a:gd name="connsiteY2" fmla="*/ 1268301 h 1287619"/>
                  <a:gd name="connsiteX3" fmla="*/ 0 w 965915"/>
                  <a:gd name="connsiteY3" fmla="*/ 1275009 h 1287619"/>
                  <a:gd name="connsiteX0" fmla="*/ 965915 w 965915"/>
                  <a:gd name="connsiteY0" fmla="*/ 0 h 1286825"/>
                  <a:gd name="connsiteX1" fmla="*/ 862884 w 965915"/>
                  <a:gd name="connsiteY1" fmla="*/ 1159099 h 1286825"/>
                  <a:gd name="connsiteX2" fmla="*/ 609632 w 965915"/>
                  <a:gd name="connsiteY2" fmla="*/ 1267507 h 1286825"/>
                  <a:gd name="connsiteX3" fmla="*/ 0 w 965915"/>
                  <a:gd name="connsiteY3" fmla="*/ 1275009 h 1286825"/>
                  <a:gd name="connsiteX0" fmla="*/ 965915 w 965915"/>
                  <a:gd name="connsiteY0" fmla="*/ 0 h 1286825"/>
                  <a:gd name="connsiteX1" fmla="*/ 862884 w 965915"/>
                  <a:gd name="connsiteY1" fmla="*/ 1159099 h 1286825"/>
                  <a:gd name="connsiteX2" fmla="*/ 609632 w 965915"/>
                  <a:gd name="connsiteY2" fmla="*/ 1267507 h 1286825"/>
                  <a:gd name="connsiteX3" fmla="*/ 0 w 965915"/>
                  <a:gd name="connsiteY3" fmla="*/ 1275009 h 1286825"/>
                  <a:gd name="connsiteX0" fmla="*/ 965915 w 965915"/>
                  <a:gd name="connsiteY0" fmla="*/ 0 h 1275009"/>
                  <a:gd name="connsiteX1" fmla="*/ 862884 w 965915"/>
                  <a:gd name="connsiteY1" fmla="*/ 1159099 h 1275009"/>
                  <a:gd name="connsiteX2" fmla="*/ 609632 w 965915"/>
                  <a:gd name="connsiteY2" fmla="*/ 1267507 h 1275009"/>
                  <a:gd name="connsiteX3" fmla="*/ 0 w 965915"/>
                  <a:gd name="connsiteY3" fmla="*/ 1275009 h 1275009"/>
                  <a:gd name="connsiteX0" fmla="*/ 965915 w 965915"/>
                  <a:gd name="connsiteY0" fmla="*/ 0 h 1275009"/>
                  <a:gd name="connsiteX1" fmla="*/ 862884 w 965915"/>
                  <a:gd name="connsiteY1" fmla="*/ 1159099 h 1275009"/>
                  <a:gd name="connsiteX2" fmla="*/ 609632 w 965915"/>
                  <a:gd name="connsiteY2" fmla="*/ 1267507 h 1275009"/>
                  <a:gd name="connsiteX3" fmla="*/ 0 w 965915"/>
                  <a:gd name="connsiteY3" fmla="*/ 1275009 h 1275009"/>
                  <a:gd name="connsiteX0" fmla="*/ 965915 w 965915"/>
                  <a:gd name="connsiteY0" fmla="*/ 0 h 1275009"/>
                  <a:gd name="connsiteX1" fmla="*/ 862884 w 965915"/>
                  <a:gd name="connsiteY1" fmla="*/ 1159099 h 1275009"/>
                  <a:gd name="connsiteX2" fmla="*/ 609632 w 965915"/>
                  <a:gd name="connsiteY2" fmla="*/ 1267507 h 1275009"/>
                  <a:gd name="connsiteX3" fmla="*/ 0 w 965915"/>
                  <a:gd name="connsiteY3" fmla="*/ 1275009 h 1275009"/>
                  <a:gd name="connsiteX0" fmla="*/ 965915 w 965915"/>
                  <a:gd name="connsiteY0" fmla="*/ 0 h 1275009"/>
                  <a:gd name="connsiteX1" fmla="*/ 862884 w 965915"/>
                  <a:gd name="connsiteY1" fmla="*/ 1159099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41770 w 965915"/>
                  <a:gd name="connsiteY2" fmla="*/ 1265909 h 1275009"/>
                  <a:gd name="connsiteX3" fmla="*/ 0 w 965915"/>
                  <a:gd name="connsiteY3" fmla="*/ 1275009 h 1275009"/>
                  <a:gd name="connsiteX0" fmla="*/ 964576 w 964576"/>
                  <a:gd name="connsiteY0" fmla="*/ 0 h 1279802"/>
                  <a:gd name="connsiteX1" fmla="*/ 852020 w 964576"/>
                  <a:gd name="connsiteY1" fmla="*/ 1151955 h 1279802"/>
                  <a:gd name="connsiteX2" fmla="*/ 640431 w 964576"/>
                  <a:gd name="connsiteY2" fmla="*/ 1265909 h 1279802"/>
                  <a:gd name="connsiteX3" fmla="*/ 0 w 964576"/>
                  <a:gd name="connsiteY3" fmla="*/ 1279802 h 1279802"/>
                  <a:gd name="connsiteX0" fmla="*/ 965915 w 965915"/>
                  <a:gd name="connsiteY0" fmla="*/ 0 h 1289388"/>
                  <a:gd name="connsiteX1" fmla="*/ 853359 w 965915"/>
                  <a:gd name="connsiteY1" fmla="*/ 1151955 h 1289388"/>
                  <a:gd name="connsiteX2" fmla="*/ 641770 w 965915"/>
                  <a:gd name="connsiteY2" fmla="*/ 1265909 h 1289388"/>
                  <a:gd name="connsiteX3" fmla="*/ 0 w 965915"/>
                  <a:gd name="connsiteY3" fmla="*/ 1289388 h 1289388"/>
                  <a:gd name="connsiteX0" fmla="*/ 967254 w 967254"/>
                  <a:gd name="connsiteY0" fmla="*/ 0 h 1281399"/>
                  <a:gd name="connsiteX1" fmla="*/ 854698 w 967254"/>
                  <a:gd name="connsiteY1" fmla="*/ 1151955 h 1281399"/>
                  <a:gd name="connsiteX2" fmla="*/ 643109 w 967254"/>
                  <a:gd name="connsiteY2" fmla="*/ 1265909 h 1281399"/>
                  <a:gd name="connsiteX3" fmla="*/ 0 w 967254"/>
                  <a:gd name="connsiteY3" fmla="*/ 1281399 h 1281399"/>
                  <a:gd name="connsiteX0" fmla="*/ 967254 w 967254"/>
                  <a:gd name="connsiteY0" fmla="*/ 0 h 1281399"/>
                  <a:gd name="connsiteX1" fmla="*/ 643109 w 967254"/>
                  <a:gd name="connsiteY1" fmla="*/ 1265909 h 1281399"/>
                  <a:gd name="connsiteX2" fmla="*/ 0 w 967254"/>
                  <a:gd name="connsiteY2" fmla="*/ 1281399 h 1281399"/>
                  <a:gd name="connsiteX0" fmla="*/ 643109 w 643109"/>
                  <a:gd name="connsiteY0" fmla="*/ 0 h 15490"/>
                  <a:gd name="connsiteX1" fmla="*/ 0 w 643109"/>
                  <a:gd name="connsiteY1" fmla="*/ 15490 h 15490"/>
                </a:gdLst>
                <a:ahLst/>
                <a:cxnLst>
                  <a:cxn ang="0">
                    <a:pos x="connsiteX0" y="connsiteY0"/>
                  </a:cxn>
                  <a:cxn ang="0">
                    <a:pos x="connsiteX1" y="connsiteY1"/>
                  </a:cxn>
                </a:cxnLst>
                <a:rect l="l" t="t" r="r" b="b"/>
                <a:pathLst>
                  <a:path w="643109" h="15490">
                    <a:moveTo>
                      <a:pt x="643109" y="0"/>
                    </a:moveTo>
                    <a:lnTo>
                      <a:pt x="0" y="15490"/>
                    </a:lnTo>
                  </a:path>
                </a:pathLst>
              </a:custGeom>
              <a:noFill/>
              <a:ln w="38100" cap="rnd" cmpd="sng" algn="ctr">
                <a:solidFill>
                  <a:srgbClr val="FF0000"/>
                </a:solidFill>
                <a:prstDash val="solid"/>
              </a:ln>
              <a:effectLst/>
            </p:spPr>
            <p:txBody>
              <a:bodyPr anchor="ctr"/>
              <a:lstStyle/>
              <a:p>
                <a:pPr algn="ctr" defTabSz="685800" eaLnBrk="0" fontAlgn="base" hangingPunct="0">
                  <a:spcBef>
                    <a:spcPct val="0"/>
                  </a:spcBef>
                  <a:spcAft>
                    <a:spcPct val="0"/>
                  </a:spcAft>
                  <a:defRPr/>
                </a:pPr>
                <a:endParaRPr lang="en-US" sz="900" i="1" kern="0">
                  <a:solidFill>
                    <a:prstClr val="black"/>
                  </a:solidFill>
                  <a:latin typeface="Calibri"/>
                </a:endParaRPr>
              </a:p>
            </p:txBody>
          </p:sp>
        </p:grpSp>
      </p:grpSp>
    </p:spTree>
    <p:extLst>
      <p:ext uri="{BB962C8B-B14F-4D97-AF65-F5344CB8AC3E}">
        <p14:creationId xmlns:p14="http://schemas.microsoft.com/office/powerpoint/2010/main" val="4080359807"/>
      </p:ext>
    </p:extLst>
  </p:cSld>
  <p:clrMapOvr>
    <a:masterClrMapping/>
  </p:clrMapOvr>
  <p:timing>
    <p:tnLst>
      <p:par>
        <p:cTn id="1" dur="indefinite" restart="never" nodeType="tmRoot"/>
      </p:par>
    </p:tn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Reverse Breakdown Voltage</a:t>
            </a:r>
            <a:endParaRPr lang="en-GB" dirty="0"/>
          </a:p>
        </p:txBody>
      </p:sp>
      <p:sp>
        <p:nvSpPr>
          <p:cNvPr id="3" name="Content Placeholder 2"/>
          <p:cNvSpPr>
            <a:spLocks noGrp="1"/>
          </p:cNvSpPr>
          <p:nvPr>
            <p:ph idx="1"/>
          </p:nvPr>
        </p:nvSpPr>
        <p:spPr>
          <a:xfrm>
            <a:off x="628650" y="2226469"/>
            <a:ext cx="4783931" cy="3263504"/>
          </a:xfrm>
        </p:spPr>
        <p:txBody>
          <a:bodyPr>
            <a:normAutofit fontScale="62500" lnSpcReduction="20000"/>
          </a:bodyPr>
          <a:lstStyle/>
          <a:p>
            <a:r>
              <a:rPr lang="en-GB" dirty="0"/>
              <a:t>If the reverse bias voltage is very large, (typically 50-100 V) </a:t>
            </a:r>
            <a:br>
              <a:rPr lang="en-GB" dirty="0"/>
            </a:br>
            <a:r>
              <a:rPr lang="en-GB" dirty="0"/>
              <a:t>the current will suddenly increase rapidly in the reverse direction.</a:t>
            </a:r>
          </a:p>
          <a:p>
            <a:r>
              <a:rPr lang="en-GB" dirty="0"/>
              <a:t>This point is called the reverse breakdown voltage (VR max</a:t>
            </a:r>
            <a:r>
              <a:rPr lang="en-GB" dirty="0" smtClean="0"/>
              <a:t>).</a:t>
            </a:r>
          </a:p>
          <a:p>
            <a:r>
              <a:rPr lang="en-GB" dirty="0"/>
              <a:t>If the reverse bias voltage exceeds </a:t>
            </a:r>
            <a:br>
              <a:rPr lang="en-GB" dirty="0"/>
            </a:br>
            <a:r>
              <a:rPr lang="en-GB" dirty="0"/>
              <a:t>VR max the diode will </a:t>
            </a:r>
            <a:br>
              <a:rPr lang="en-GB" dirty="0"/>
            </a:br>
            <a:r>
              <a:rPr lang="en-GB" dirty="0"/>
              <a:t>no longer operate as </a:t>
            </a:r>
            <a:br>
              <a:rPr lang="en-GB" dirty="0"/>
            </a:br>
            <a:r>
              <a:rPr lang="en-GB" dirty="0"/>
              <a:t>a one-way valve and may be damaged.</a:t>
            </a:r>
          </a:p>
          <a:p>
            <a:endParaRPr lang="en-GB" dirty="0"/>
          </a:p>
          <a:p>
            <a:pPr marL="0" indent="0">
              <a:buNone/>
            </a:pPr>
            <a:endParaRPr lang="en-GB" dirty="0"/>
          </a:p>
        </p:txBody>
      </p:sp>
      <p:sp>
        <p:nvSpPr>
          <p:cNvPr id="10" name="TextBox 9"/>
          <p:cNvSpPr txBox="1">
            <a:spLocks noChangeArrowheads="1"/>
          </p:cNvSpPr>
          <p:nvPr/>
        </p:nvSpPr>
        <p:spPr bwMode="auto">
          <a:xfrm>
            <a:off x="5860257" y="2802731"/>
            <a:ext cx="616744" cy="2539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buFont typeface="Wingdings" panose="05000000000000000000" pitchFamily="2" charset="2"/>
              <a:defRPr>
                <a:solidFill>
                  <a:schemeClr val="tx1"/>
                </a:solidFill>
                <a:latin typeface="Arial" panose="020B0604020202020204" pitchFamily="34" charset="0"/>
              </a:defRPr>
            </a:lvl6pPr>
            <a:lvl7pPr marL="2971800" indent="-228600" eaLnBrk="0" fontAlgn="base" hangingPunct="0">
              <a:spcBef>
                <a:spcPct val="0"/>
              </a:spcBef>
              <a:spcAft>
                <a:spcPct val="0"/>
              </a:spcAft>
              <a:buFont typeface="Wingdings" panose="05000000000000000000" pitchFamily="2" charset="2"/>
              <a:defRPr>
                <a:solidFill>
                  <a:schemeClr val="tx1"/>
                </a:solidFill>
                <a:latin typeface="Arial" panose="020B0604020202020204" pitchFamily="34" charset="0"/>
              </a:defRPr>
            </a:lvl7pPr>
            <a:lvl8pPr marL="3429000" indent="-228600" eaLnBrk="0" fontAlgn="base" hangingPunct="0">
              <a:spcBef>
                <a:spcPct val="0"/>
              </a:spcBef>
              <a:spcAft>
                <a:spcPct val="0"/>
              </a:spcAft>
              <a:buFont typeface="Wingdings" panose="05000000000000000000" pitchFamily="2" charset="2"/>
              <a:defRPr>
                <a:solidFill>
                  <a:schemeClr val="tx1"/>
                </a:solidFill>
                <a:latin typeface="Arial" panose="020B0604020202020204" pitchFamily="34" charset="0"/>
              </a:defRPr>
            </a:lvl8pPr>
            <a:lvl9pPr marL="3886200" indent="-228600" eaLnBrk="0" fontAlgn="base" hangingPunct="0">
              <a:spcBef>
                <a:spcPct val="0"/>
              </a:spcBef>
              <a:spcAft>
                <a:spcPct val="0"/>
              </a:spcAft>
              <a:buFont typeface="Wingdings" panose="05000000000000000000" pitchFamily="2" charset="2"/>
              <a:defRPr>
                <a:solidFill>
                  <a:schemeClr val="tx1"/>
                </a:solidFill>
                <a:latin typeface="Arial" panose="020B0604020202020204" pitchFamily="34" charset="0"/>
              </a:defRPr>
            </a:lvl9pPr>
          </a:lstStyle>
          <a:p>
            <a:r>
              <a:rPr lang="en-GB" altLang="en-US" sz="1050" i="1">
                <a:cs typeface="Arial" panose="020B0604020202020204" pitchFamily="34" charset="0"/>
              </a:rPr>
              <a:t>V</a:t>
            </a:r>
            <a:r>
              <a:rPr lang="en-GB" altLang="en-US" sz="1050" baseline="-25000">
                <a:cs typeface="Arial" panose="020B0604020202020204" pitchFamily="34" charset="0"/>
              </a:rPr>
              <a:t>R max</a:t>
            </a:r>
          </a:p>
        </p:txBody>
      </p:sp>
      <p:sp>
        <p:nvSpPr>
          <p:cNvPr id="11" name="Freeform 10"/>
          <p:cNvSpPr/>
          <p:nvPr/>
        </p:nvSpPr>
        <p:spPr bwMode="auto">
          <a:xfrm>
            <a:off x="6260306" y="3649266"/>
            <a:ext cx="858441" cy="17859"/>
          </a:xfrm>
          <a:custGeom>
            <a:avLst/>
            <a:gdLst>
              <a:gd name="connsiteX0" fmla="*/ 965915 w 965915"/>
              <a:gd name="connsiteY0" fmla="*/ 0 h 1367307"/>
              <a:gd name="connsiteX1" fmla="*/ 862884 w 965915"/>
              <a:gd name="connsiteY1" fmla="*/ 1159099 h 1367307"/>
              <a:gd name="connsiteX2" fmla="*/ 631064 w 965915"/>
              <a:gd name="connsiteY2" fmla="*/ 1249251 h 1367307"/>
              <a:gd name="connsiteX3" fmla="*/ 0 w 965915"/>
              <a:gd name="connsiteY3" fmla="*/ 1275009 h 1367307"/>
              <a:gd name="connsiteX0" fmla="*/ 965915 w 965915"/>
              <a:gd name="connsiteY0" fmla="*/ 0 h 1370483"/>
              <a:gd name="connsiteX1" fmla="*/ 862884 w 965915"/>
              <a:gd name="connsiteY1" fmla="*/ 1159099 h 1370483"/>
              <a:gd name="connsiteX2" fmla="*/ 609632 w 965915"/>
              <a:gd name="connsiteY2" fmla="*/ 1268301 h 1370483"/>
              <a:gd name="connsiteX3" fmla="*/ 0 w 965915"/>
              <a:gd name="connsiteY3" fmla="*/ 1275009 h 1370483"/>
              <a:gd name="connsiteX0" fmla="*/ 965915 w 965915"/>
              <a:gd name="connsiteY0" fmla="*/ 0 h 1337145"/>
              <a:gd name="connsiteX1" fmla="*/ 862884 w 965915"/>
              <a:gd name="connsiteY1" fmla="*/ 1159099 h 1337145"/>
              <a:gd name="connsiteX2" fmla="*/ 609632 w 965915"/>
              <a:gd name="connsiteY2" fmla="*/ 1268301 h 1337145"/>
              <a:gd name="connsiteX3" fmla="*/ 0 w 965915"/>
              <a:gd name="connsiteY3" fmla="*/ 1275009 h 1337145"/>
              <a:gd name="connsiteX0" fmla="*/ 965915 w 965915"/>
              <a:gd name="connsiteY0" fmla="*/ 0 h 1337145"/>
              <a:gd name="connsiteX1" fmla="*/ 862884 w 965915"/>
              <a:gd name="connsiteY1" fmla="*/ 1159099 h 1337145"/>
              <a:gd name="connsiteX2" fmla="*/ 609632 w 965915"/>
              <a:gd name="connsiteY2" fmla="*/ 1268301 h 1337145"/>
              <a:gd name="connsiteX3" fmla="*/ 0 w 965915"/>
              <a:gd name="connsiteY3" fmla="*/ 1275009 h 1337145"/>
              <a:gd name="connsiteX0" fmla="*/ 965915 w 965915"/>
              <a:gd name="connsiteY0" fmla="*/ 0 h 1287619"/>
              <a:gd name="connsiteX1" fmla="*/ 862884 w 965915"/>
              <a:gd name="connsiteY1" fmla="*/ 1159099 h 1287619"/>
              <a:gd name="connsiteX2" fmla="*/ 609632 w 965915"/>
              <a:gd name="connsiteY2" fmla="*/ 1268301 h 1287619"/>
              <a:gd name="connsiteX3" fmla="*/ 0 w 965915"/>
              <a:gd name="connsiteY3" fmla="*/ 1275009 h 1287619"/>
              <a:gd name="connsiteX0" fmla="*/ 965915 w 965915"/>
              <a:gd name="connsiteY0" fmla="*/ 0 h 1286825"/>
              <a:gd name="connsiteX1" fmla="*/ 862884 w 965915"/>
              <a:gd name="connsiteY1" fmla="*/ 1159099 h 1286825"/>
              <a:gd name="connsiteX2" fmla="*/ 609632 w 965915"/>
              <a:gd name="connsiteY2" fmla="*/ 1267507 h 1286825"/>
              <a:gd name="connsiteX3" fmla="*/ 0 w 965915"/>
              <a:gd name="connsiteY3" fmla="*/ 1275009 h 1286825"/>
              <a:gd name="connsiteX0" fmla="*/ 965915 w 965915"/>
              <a:gd name="connsiteY0" fmla="*/ 0 h 1286825"/>
              <a:gd name="connsiteX1" fmla="*/ 862884 w 965915"/>
              <a:gd name="connsiteY1" fmla="*/ 1159099 h 1286825"/>
              <a:gd name="connsiteX2" fmla="*/ 609632 w 965915"/>
              <a:gd name="connsiteY2" fmla="*/ 1267507 h 1286825"/>
              <a:gd name="connsiteX3" fmla="*/ 0 w 965915"/>
              <a:gd name="connsiteY3" fmla="*/ 1275009 h 1286825"/>
              <a:gd name="connsiteX0" fmla="*/ 965915 w 965915"/>
              <a:gd name="connsiteY0" fmla="*/ 0 h 1275009"/>
              <a:gd name="connsiteX1" fmla="*/ 862884 w 965915"/>
              <a:gd name="connsiteY1" fmla="*/ 1159099 h 1275009"/>
              <a:gd name="connsiteX2" fmla="*/ 609632 w 965915"/>
              <a:gd name="connsiteY2" fmla="*/ 1267507 h 1275009"/>
              <a:gd name="connsiteX3" fmla="*/ 0 w 965915"/>
              <a:gd name="connsiteY3" fmla="*/ 1275009 h 1275009"/>
              <a:gd name="connsiteX0" fmla="*/ 965915 w 965915"/>
              <a:gd name="connsiteY0" fmla="*/ 0 h 1275009"/>
              <a:gd name="connsiteX1" fmla="*/ 862884 w 965915"/>
              <a:gd name="connsiteY1" fmla="*/ 1159099 h 1275009"/>
              <a:gd name="connsiteX2" fmla="*/ 609632 w 965915"/>
              <a:gd name="connsiteY2" fmla="*/ 1267507 h 1275009"/>
              <a:gd name="connsiteX3" fmla="*/ 0 w 965915"/>
              <a:gd name="connsiteY3" fmla="*/ 1275009 h 1275009"/>
              <a:gd name="connsiteX0" fmla="*/ 965915 w 965915"/>
              <a:gd name="connsiteY0" fmla="*/ 0 h 1275009"/>
              <a:gd name="connsiteX1" fmla="*/ 862884 w 965915"/>
              <a:gd name="connsiteY1" fmla="*/ 1159099 h 1275009"/>
              <a:gd name="connsiteX2" fmla="*/ 609632 w 965915"/>
              <a:gd name="connsiteY2" fmla="*/ 1267507 h 1275009"/>
              <a:gd name="connsiteX3" fmla="*/ 0 w 965915"/>
              <a:gd name="connsiteY3" fmla="*/ 1275009 h 1275009"/>
              <a:gd name="connsiteX0" fmla="*/ 965915 w 965915"/>
              <a:gd name="connsiteY0" fmla="*/ 0 h 1275009"/>
              <a:gd name="connsiteX1" fmla="*/ 862884 w 965915"/>
              <a:gd name="connsiteY1" fmla="*/ 1159099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41770 w 965915"/>
              <a:gd name="connsiteY2" fmla="*/ 1265909 h 1275009"/>
              <a:gd name="connsiteX3" fmla="*/ 0 w 965915"/>
              <a:gd name="connsiteY3" fmla="*/ 1275009 h 1275009"/>
              <a:gd name="connsiteX0" fmla="*/ 964576 w 964576"/>
              <a:gd name="connsiteY0" fmla="*/ 0 h 1279802"/>
              <a:gd name="connsiteX1" fmla="*/ 852020 w 964576"/>
              <a:gd name="connsiteY1" fmla="*/ 1151955 h 1279802"/>
              <a:gd name="connsiteX2" fmla="*/ 640431 w 964576"/>
              <a:gd name="connsiteY2" fmla="*/ 1265909 h 1279802"/>
              <a:gd name="connsiteX3" fmla="*/ 0 w 964576"/>
              <a:gd name="connsiteY3" fmla="*/ 1279802 h 1279802"/>
              <a:gd name="connsiteX0" fmla="*/ 965915 w 965915"/>
              <a:gd name="connsiteY0" fmla="*/ 0 h 1289388"/>
              <a:gd name="connsiteX1" fmla="*/ 853359 w 965915"/>
              <a:gd name="connsiteY1" fmla="*/ 1151955 h 1289388"/>
              <a:gd name="connsiteX2" fmla="*/ 641770 w 965915"/>
              <a:gd name="connsiteY2" fmla="*/ 1265909 h 1289388"/>
              <a:gd name="connsiteX3" fmla="*/ 0 w 965915"/>
              <a:gd name="connsiteY3" fmla="*/ 1289388 h 1289388"/>
              <a:gd name="connsiteX0" fmla="*/ 967254 w 967254"/>
              <a:gd name="connsiteY0" fmla="*/ 0 h 1281399"/>
              <a:gd name="connsiteX1" fmla="*/ 854698 w 967254"/>
              <a:gd name="connsiteY1" fmla="*/ 1151955 h 1281399"/>
              <a:gd name="connsiteX2" fmla="*/ 643109 w 967254"/>
              <a:gd name="connsiteY2" fmla="*/ 1265909 h 1281399"/>
              <a:gd name="connsiteX3" fmla="*/ 0 w 967254"/>
              <a:gd name="connsiteY3" fmla="*/ 1281399 h 1281399"/>
              <a:gd name="connsiteX0" fmla="*/ 967254 w 967254"/>
              <a:gd name="connsiteY0" fmla="*/ 0 h 1281399"/>
              <a:gd name="connsiteX1" fmla="*/ 643109 w 967254"/>
              <a:gd name="connsiteY1" fmla="*/ 1265909 h 1281399"/>
              <a:gd name="connsiteX2" fmla="*/ 0 w 967254"/>
              <a:gd name="connsiteY2" fmla="*/ 1281399 h 1281399"/>
              <a:gd name="connsiteX0" fmla="*/ 643109 w 643109"/>
              <a:gd name="connsiteY0" fmla="*/ 0 h 15490"/>
              <a:gd name="connsiteX1" fmla="*/ 0 w 643109"/>
              <a:gd name="connsiteY1" fmla="*/ 15490 h 15490"/>
            </a:gdLst>
            <a:ahLst/>
            <a:cxnLst>
              <a:cxn ang="0">
                <a:pos x="connsiteX0" y="connsiteY0"/>
              </a:cxn>
              <a:cxn ang="0">
                <a:pos x="connsiteX1" y="connsiteY1"/>
              </a:cxn>
            </a:cxnLst>
            <a:rect l="l" t="t" r="r" b="b"/>
            <a:pathLst>
              <a:path w="643109" h="15490">
                <a:moveTo>
                  <a:pt x="643109" y="0"/>
                </a:moveTo>
                <a:lnTo>
                  <a:pt x="0" y="15490"/>
                </a:lnTo>
              </a:path>
            </a:pathLst>
          </a:custGeom>
          <a:ln w="38100" cap="rnd">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sz="1350"/>
          </a:p>
        </p:txBody>
      </p:sp>
      <p:sp>
        <p:nvSpPr>
          <p:cNvPr id="12" name="Freeform 11"/>
          <p:cNvSpPr/>
          <p:nvPr/>
        </p:nvSpPr>
        <p:spPr bwMode="auto">
          <a:xfrm flipH="1" flipV="1">
            <a:off x="5849541" y="3674269"/>
            <a:ext cx="397669" cy="1407319"/>
          </a:xfrm>
          <a:custGeom>
            <a:avLst/>
            <a:gdLst>
              <a:gd name="connsiteX0" fmla="*/ 965915 w 965915"/>
              <a:gd name="connsiteY0" fmla="*/ 0 h 1367307"/>
              <a:gd name="connsiteX1" fmla="*/ 862884 w 965915"/>
              <a:gd name="connsiteY1" fmla="*/ 1159099 h 1367307"/>
              <a:gd name="connsiteX2" fmla="*/ 631064 w 965915"/>
              <a:gd name="connsiteY2" fmla="*/ 1249251 h 1367307"/>
              <a:gd name="connsiteX3" fmla="*/ 0 w 965915"/>
              <a:gd name="connsiteY3" fmla="*/ 1275009 h 1367307"/>
              <a:gd name="connsiteX0" fmla="*/ 965915 w 965915"/>
              <a:gd name="connsiteY0" fmla="*/ 0 h 1370483"/>
              <a:gd name="connsiteX1" fmla="*/ 862884 w 965915"/>
              <a:gd name="connsiteY1" fmla="*/ 1159099 h 1370483"/>
              <a:gd name="connsiteX2" fmla="*/ 609632 w 965915"/>
              <a:gd name="connsiteY2" fmla="*/ 1268301 h 1370483"/>
              <a:gd name="connsiteX3" fmla="*/ 0 w 965915"/>
              <a:gd name="connsiteY3" fmla="*/ 1275009 h 1370483"/>
              <a:gd name="connsiteX0" fmla="*/ 965915 w 965915"/>
              <a:gd name="connsiteY0" fmla="*/ 0 h 1337145"/>
              <a:gd name="connsiteX1" fmla="*/ 862884 w 965915"/>
              <a:gd name="connsiteY1" fmla="*/ 1159099 h 1337145"/>
              <a:gd name="connsiteX2" fmla="*/ 609632 w 965915"/>
              <a:gd name="connsiteY2" fmla="*/ 1268301 h 1337145"/>
              <a:gd name="connsiteX3" fmla="*/ 0 w 965915"/>
              <a:gd name="connsiteY3" fmla="*/ 1275009 h 1337145"/>
              <a:gd name="connsiteX0" fmla="*/ 965915 w 965915"/>
              <a:gd name="connsiteY0" fmla="*/ 0 h 1337145"/>
              <a:gd name="connsiteX1" fmla="*/ 862884 w 965915"/>
              <a:gd name="connsiteY1" fmla="*/ 1159099 h 1337145"/>
              <a:gd name="connsiteX2" fmla="*/ 609632 w 965915"/>
              <a:gd name="connsiteY2" fmla="*/ 1268301 h 1337145"/>
              <a:gd name="connsiteX3" fmla="*/ 0 w 965915"/>
              <a:gd name="connsiteY3" fmla="*/ 1275009 h 1337145"/>
              <a:gd name="connsiteX0" fmla="*/ 965915 w 965915"/>
              <a:gd name="connsiteY0" fmla="*/ 0 h 1287619"/>
              <a:gd name="connsiteX1" fmla="*/ 862884 w 965915"/>
              <a:gd name="connsiteY1" fmla="*/ 1159099 h 1287619"/>
              <a:gd name="connsiteX2" fmla="*/ 609632 w 965915"/>
              <a:gd name="connsiteY2" fmla="*/ 1268301 h 1287619"/>
              <a:gd name="connsiteX3" fmla="*/ 0 w 965915"/>
              <a:gd name="connsiteY3" fmla="*/ 1275009 h 1287619"/>
              <a:gd name="connsiteX0" fmla="*/ 965915 w 965915"/>
              <a:gd name="connsiteY0" fmla="*/ 0 h 1286825"/>
              <a:gd name="connsiteX1" fmla="*/ 862884 w 965915"/>
              <a:gd name="connsiteY1" fmla="*/ 1159099 h 1286825"/>
              <a:gd name="connsiteX2" fmla="*/ 609632 w 965915"/>
              <a:gd name="connsiteY2" fmla="*/ 1267507 h 1286825"/>
              <a:gd name="connsiteX3" fmla="*/ 0 w 965915"/>
              <a:gd name="connsiteY3" fmla="*/ 1275009 h 1286825"/>
              <a:gd name="connsiteX0" fmla="*/ 965915 w 965915"/>
              <a:gd name="connsiteY0" fmla="*/ 0 h 1286825"/>
              <a:gd name="connsiteX1" fmla="*/ 862884 w 965915"/>
              <a:gd name="connsiteY1" fmla="*/ 1159099 h 1286825"/>
              <a:gd name="connsiteX2" fmla="*/ 609632 w 965915"/>
              <a:gd name="connsiteY2" fmla="*/ 1267507 h 1286825"/>
              <a:gd name="connsiteX3" fmla="*/ 0 w 965915"/>
              <a:gd name="connsiteY3" fmla="*/ 1275009 h 1286825"/>
              <a:gd name="connsiteX0" fmla="*/ 965915 w 965915"/>
              <a:gd name="connsiteY0" fmla="*/ 0 h 1275009"/>
              <a:gd name="connsiteX1" fmla="*/ 862884 w 965915"/>
              <a:gd name="connsiteY1" fmla="*/ 1159099 h 1275009"/>
              <a:gd name="connsiteX2" fmla="*/ 609632 w 965915"/>
              <a:gd name="connsiteY2" fmla="*/ 1267507 h 1275009"/>
              <a:gd name="connsiteX3" fmla="*/ 0 w 965915"/>
              <a:gd name="connsiteY3" fmla="*/ 1275009 h 1275009"/>
              <a:gd name="connsiteX0" fmla="*/ 965915 w 965915"/>
              <a:gd name="connsiteY0" fmla="*/ 0 h 1275009"/>
              <a:gd name="connsiteX1" fmla="*/ 862884 w 965915"/>
              <a:gd name="connsiteY1" fmla="*/ 1159099 h 1275009"/>
              <a:gd name="connsiteX2" fmla="*/ 609632 w 965915"/>
              <a:gd name="connsiteY2" fmla="*/ 1267507 h 1275009"/>
              <a:gd name="connsiteX3" fmla="*/ 0 w 965915"/>
              <a:gd name="connsiteY3" fmla="*/ 1275009 h 1275009"/>
              <a:gd name="connsiteX0" fmla="*/ 965915 w 965915"/>
              <a:gd name="connsiteY0" fmla="*/ 0 h 1275009"/>
              <a:gd name="connsiteX1" fmla="*/ 862884 w 965915"/>
              <a:gd name="connsiteY1" fmla="*/ 1159099 h 1275009"/>
              <a:gd name="connsiteX2" fmla="*/ 609632 w 965915"/>
              <a:gd name="connsiteY2" fmla="*/ 1267507 h 1275009"/>
              <a:gd name="connsiteX3" fmla="*/ 0 w 965915"/>
              <a:gd name="connsiteY3" fmla="*/ 1275009 h 1275009"/>
              <a:gd name="connsiteX0" fmla="*/ 965915 w 965915"/>
              <a:gd name="connsiteY0" fmla="*/ 0 h 1275009"/>
              <a:gd name="connsiteX1" fmla="*/ 862884 w 965915"/>
              <a:gd name="connsiteY1" fmla="*/ 1159099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41770 w 965915"/>
              <a:gd name="connsiteY2" fmla="*/ 1265909 h 1275009"/>
              <a:gd name="connsiteX3" fmla="*/ 0 w 965915"/>
              <a:gd name="connsiteY3" fmla="*/ 1275009 h 1275009"/>
              <a:gd name="connsiteX0" fmla="*/ 964576 w 964576"/>
              <a:gd name="connsiteY0" fmla="*/ 0 h 1279802"/>
              <a:gd name="connsiteX1" fmla="*/ 852020 w 964576"/>
              <a:gd name="connsiteY1" fmla="*/ 1151955 h 1279802"/>
              <a:gd name="connsiteX2" fmla="*/ 640431 w 964576"/>
              <a:gd name="connsiteY2" fmla="*/ 1265909 h 1279802"/>
              <a:gd name="connsiteX3" fmla="*/ 0 w 964576"/>
              <a:gd name="connsiteY3" fmla="*/ 1279802 h 1279802"/>
              <a:gd name="connsiteX0" fmla="*/ 965915 w 965915"/>
              <a:gd name="connsiteY0" fmla="*/ 0 h 1289388"/>
              <a:gd name="connsiteX1" fmla="*/ 853359 w 965915"/>
              <a:gd name="connsiteY1" fmla="*/ 1151955 h 1289388"/>
              <a:gd name="connsiteX2" fmla="*/ 641770 w 965915"/>
              <a:gd name="connsiteY2" fmla="*/ 1265909 h 1289388"/>
              <a:gd name="connsiteX3" fmla="*/ 0 w 965915"/>
              <a:gd name="connsiteY3" fmla="*/ 1289388 h 1289388"/>
              <a:gd name="connsiteX0" fmla="*/ 967254 w 967254"/>
              <a:gd name="connsiteY0" fmla="*/ 0 h 1281399"/>
              <a:gd name="connsiteX1" fmla="*/ 854698 w 967254"/>
              <a:gd name="connsiteY1" fmla="*/ 1151955 h 1281399"/>
              <a:gd name="connsiteX2" fmla="*/ 643109 w 967254"/>
              <a:gd name="connsiteY2" fmla="*/ 1265909 h 1281399"/>
              <a:gd name="connsiteX3" fmla="*/ 0 w 967254"/>
              <a:gd name="connsiteY3" fmla="*/ 1281399 h 1281399"/>
              <a:gd name="connsiteX0" fmla="*/ 324145 w 324145"/>
              <a:gd name="connsiteY0" fmla="*/ 0 h 1265909"/>
              <a:gd name="connsiteX1" fmla="*/ 211589 w 324145"/>
              <a:gd name="connsiteY1" fmla="*/ 1151955 h 1265909"/>
              <a:gd name="connsiteX2" fmla="*/ 0 w 324145"/>
              <a:gd name="connsiteY2" fmla="*/ 1265909 h 1265909"/>
              <a:gd name="connsiteX0" fmla="*/ 288261 w 288261"/>
              <a:gd name="connsiteY0" fmla="*/ 0 h 1258778"/>
              <a:gd name="connsiteX1" fmla="*/ 211589 w 288261"/>
              <a:gd name="connsiteY1" fmla="*/ 1144824 h 1258778"/>
              <a:gd name="connsiteX2" fmla="*/ 0 w 288261"/>
              <a:gd name="connsiteY2" fmla="*/ 1258778 h 1258778"/>
              <a:gd name="connsiteX0" fmla="*/ 288261 w 288261"/>
              <a:gd name="connsiteY0" fmla="*/ 0 h 1258778"/>
              <a:gd name="connsiteX1" fmla="*/ 211589 w 288261"/>
              <a:gd name="connsiteY1" fmla="*/ 1144824 h 1258778"/>
              <a:gd name="connsiteX2" fmla="*/ 0 w 288261"/>
              <a:gd name="connsiteY2" fmla="*/ 1258778 h 1258778"/>
              <a:gd name="connsiteX0" fmla="*/ 288261 w 297697"/>
              <a:gd name="connsiteY0" fmla="*/ 0 h 1258778"/>
              <a:gd name="connsiteX1" fmla="*/ 284918 w 297697"/>
              <a:gd name="connsiteY1" fmla="*/ 605749 h 1258778"/>
              <a:gd name="connsiteX2" fmla="*/ 211589 w 297697"/>
              <a:gd name="connsiteY2" fmla="*/ 1144824 h 1258778"/>
              <a:gd name="connsiteX3" fmla="*/ 0 w 297697"/>
              <a:gd name="connsiteY3" fmla="*/ 1258778 h 1258778"/>
            </a:gdLst>
            <a:ahLst/>
            <a:cxnLst>
              <a:cxn ang="0">
                <a:pos x="connsiteX0" y="connsiteY0"/>
              </a:cxn>
              <a:cxn ang="0">
                <a:pos x="connsiteX1" y="connsiteY1"/>
              </a:cxn>
              <a:cxn ang="0">
                <a:pos x="connsiteX2" y="connsiteY2"/>
              </a:cxn>
              <a:cxn ang="0">
                <a:pos x="connsiteX3" y="connsiteY3"/>
              </a:cxn>
            </a:cxnLst>
            <a:rect l="l" t="t" r="r" b="b"/>
            <a:pathLst>
              <a:path w="297697" h="1258778">
                <a:moveTo>
                  <a:pt x="288261" y="0"/>
                </a:moveTo>
                <a:cubicBezTo>
                  <a:pt x="287704" y="100958"/>
                  <a:pt x="297697" y="414945"/>
                  <a:pt x="284918" y="605749"/>
                </a:cubicBezTo>
                <a:cubicBezTo>
                  <a:pt x="272139" y="796553"/>
                  <a:pt x="259075" y="1035986"/>
                  <a:pt x="211589" y="1144824"/>
                </a:cubicBezTo>
                <a:cubicBezTo>
                  <a:pt x="166498" y="1215714"/>
                  <a:pt x="103333" y="1244221"/>
                  <a:pt x="0" y="1258778"/>
                </a:cubicBezTo>
              </a:path>
            </a:pathLst>
          </a:custGeom>
          <a:ln w="38100" cap="rnd">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sz="1350"/>
          </a:p>
        </p:txBody>
      </p:sp>
      <p:cxnSp>
        <p:nvCxnSpPr>
          <p:cNvPr id="13" name="Straight Arrow Connector 12"/>
          <p:cNvCxnSpPr/>
          <p:nvPr/>
        </p:nvCxnSpPr>
        <p:spPr bwMode="auto">
          <a:xfrm rot="5400000" flipH="1" flipV="1">
            <a:off x="4381501" y="3680223"/>
            <a:ext cx="2984897" cy="1190"/>
          </a:xfrm>
          <a:prstGeom prst="straightConnector1">
            <a:avLst/>
          </a:prstGeom>
          <a:ln w="25400">
            <a:solidFill>
              <a:schemeClr val="tx2">
                <a:lumMod val="50000"/>
              </a:schemeClr>
            </a:solidFill>
            <a:prstDash val="dash"/>
            <a:tailEnd type="none" w="lg" len="lg"/>
          </a:ln>
        </p:spPr>
        <p:style>
          <a:lnRef idx="1">
            <a:schemeClr val="accent1"/>
          </a:lnRef>
          <a:fillRef idx="0">
            <a:schemeClr val="accent1"/>
          </a:fillRef>
          <a:effectRef idx="0">
            <a:schemeClr val="accent1"/>
          </a:effectRef>
          <a:fontRef idx="minor">
            <a:schemeClr val="tx1"/>
          </a:fontRef>
        </p:style>
      </p:cxnSp>
      <p:sp>
        <p:nvSpPr>
          <p:cNvPr id="14" name="TextBox 13"/>
          <p:cNvSpPr txBox="1">
            <a:spLocks noChangeArrowheads="1"/>
          </p:cNvSpPr>
          <p:nvPr/>
        </p:nvSpPr>
        <p:spPr bwMode="auto">
          <a:xfrm>
            <a:off x="5605462" y="5154216"/>
            <a:ext cx="102393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buFont typeface="Wingdings" panose="05000000000000000000" pitchFamily="2" charset="2"/>
              <a:defRPr>
                <a:solidFill>
                  <a:schemeClr val="tx1"/>
                </a:solidFill>
                <a:latin typeface="Arial" panose="020B0604020202020204" pitchFamily="34" charset="0"/>
              </a:defRPr>
            </a:lvl6pPr>
            <a:lvl7pPr marL="2971800" indent="-228600" eaLnBrk="0" fontAlgn="base" hangingPunct="0">
              <a:spcBef>
                <a:spcPct val="0"/>
              </a:spcBef>
              <a:spcAft>
                <a:spcPct val="0"/>
              </a:spcAft>
              <a:buFont typeface="Wingdings" panose="05000000000000000000" pitchFamily="2" charset="2"/>
              <a:defRPr>
                <a:solidFill>
                  <a:schemeClr val="tx1"/>
                </a:solidFill>
                <a:latin typeface="Arial" panose="020B0604020202020204" pitchFamily="34" charset="0"/>
              </a:defRPr>
            </a:lvl7pPr>
            <a:lvl8pPr marL="3429000" indent="-228600" eaLnBrk="0" fontAlgn="base" hangingPunct="0">
              <a:spcBef>
                <a:spcPct val="0"/>
              </a:spcBef>
              <a:spcAft>
                <a:spcPct val="0"/>
              </a:spcAft>
              <a:buFont typeface="Wingdings" panose="05000000000000000000" pitchFamily="2" charset="2"/>
              <a:defRPr>
                <a:solidFill>
                  <a:schemeClr val="tx1"/>
                </a:solidFill>
                <a:latin typeface="Arial" panose="020B0604020202020204" pitchFamily="34" charset="0"/>
              </a:defRPr>
            </a:lvl8pPr>
            <a:lvl9pPr marL="3886200" indent="-228600" eaLnBrk="0" fontAlgn="base" hangingPunct="0">
              <a:spcBef>
                <a:spcPct val="0"/>
              </a:spcBef>
              <a:spcAft>
                <a:spcPct val="0"/>
              </a:spcAft>
              <a:buFont typeface="Wingdings" panose="05000000000000000000" pitchFamily="2" charset="2"/>
              <a:defRPr>
                <a:solidFill>
                  <a:schemeClr val="tx1"/>
                </a:solidFill>
                <a:latin typeface="Arial" panose="020B0604020202020204" pitchFamily="34" charset="0"/>
              </a:defRPr>
            </a:lvl9pPr>
          </a:lstStyle>
          <a:p>
            <a:r>
              <a:rPr lang="en-GB" altLang="en-US" sz="900">
                <a:cs typeface="Arial" panose="020B0604020202020204" pitchFamily="34" charset="0"/>
              </a:rPr>
              <a:t>Reverse breakdown</a:t>
            </a:r>
            <a:endParaRPr lang="en-GB" altLang="en-US" sz="900" baseline="-25000">
              <a:cs typeface="Arial" panose="020B0604020202020204" pitchFamily="34" charset="0"/>
            </a:endParaRPr>
          </a:p>
        </p:txBody>
      </p:sp>
      <p:grpSp>
        <p:nvGrpSpPr>
          <p:cNvPr id="15" name="Group 11"/>
          <p:cNvGrpSpPr>
            <a:grpSpLocks/>
          </p:cNvGrpSpPr>
          <p:nvPr/>
        </p:nvGrpSpPr>
        <p:grpSpPr bwMode="auto">
          <a:xfrm>
            <a:off x="5800726" y="2125267"/>
            <a:ext cx="2716679" cy="2792015"/>
            <a:chOff x="5192713" y="1970783"/>
            <a:chExt cx="3622238" cy="3722688"/>
          </a:xfrm>
        </p:grpSpPr>
        <p:cxnSp>
          <p:nvCxnSpPr>
            <p:cNvPr id="16" name="Straight Arrow Connector 15"/>
            <p:cNvCxnSpPr/>
            <p:nvPr/>
          </p:nvCxnSpPr>
          <p:spPr bwMode="auto">
            <a:xfrm rot="5400000" flipH="1" flipV="1">
              <a:off x="5084763" y="3831333"/>
              <a:ext cx="3722688" cy="1588"/>
            </a:xfrm>
            <a:prstGeom prst="straightConnector1">
              <a:avLst/>
            </a:prstGeom>
            <a:ln w="25400">
              <a:solidFill>
                <a:schemeClr val="tx2">
                  <a:lumMod val="50000"/>
                </a:schemeClr>
              </a:solidFill>
              <a:tailEnd type="triangle" w="lg" len="lg"/>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bwMode="auto">
            <a:xfrm>
              <a:off x="5192713" y="4002783"/>
              <a:ext cx="3619500" cy="1587"/>
            </a:xfrm>
            <a:prstGeom prst="straightConnector1">
              <a:avLst/>
            </a:prstGeom>
            <a:ln w="25400">
              <a:solidFill>
                <a:schemeClr val="tx2">
                  <a:lumMod val="50000"/>
                </a:schemeClr>
              </a:solidFill>
              <a:tailEnd type="triangle" w="lg" len="lg"/>
            </a:ln>
          </p:spPr>
          <p:style>
            <a:lnRef idx="1">
              <a:schemeClr val="accent1"/>
            </a:lnRef>
            <a:fillRef idx="0">
              <a:schemeClr val="accent1"/>
            </a:fillRef>
            <a:effectRef idx="0">
              <a:schemeClr val="accent1"/>
            </a:effectRef>
            <a:fontRef idx="minor">
              <a:schemeClr val="tx1"/>
            </a:fontRef>
          </p:style>
        </p:cxnSp>
        <p:sp>
          <p:nvSpPr>
            <p:cNvPr id="18" name="Freeform 17"/>
            <p:cNvSpPr/>
            <p:nvPr/>
          </p:nvSpPr>
          <p:spPr bwMode="auto">
            <a:xfrm>
              <a:off x="6954838" y="2116832"/>
              <a:ext cx="576263" cy="1887538"/>
            </a:xfrm>
            <a:custGeom>
              <a:avLst/>
              <a:gdLst>
                <a:gd name="connsiteX0" fmla="*/ 965915 w 965915"/>
                <a:gd name="connsiteY0" fmla="*/ 0 h 1367307"/>
                <a:gd name="connsiteX1" fmla="*/ 862884 w 965915"/>
                <a:gd name="connsiteY1" fmla="*/ 1159099 h 1367307"/>
                <a:gd name="connsiteX2" fmla="*/ 631064 w 965915"/>
                <a:gd name="connsiteY2" fmla="*/ 1249251 h 1367307"/>
                <a:gd name="connsiteX3" fmla="*/ 0 w 965915"/>
                <a:gd name="connsiteY3" fmla="*/ 1275009 h 1367307"/>
                <a:gd name="connsiteX0" fmla="*/ 965915 w 965915"/>
                <a:gd name="connsiteY0" fmla="*/ 0 h 1370483"/>
                <a:gd name="connsiteX1" fmla="*/ 862884 w 965915"/>
                <a:gd name="connsiteY1" fmla="*/ 1159099 h 1370483"/>
                <a:gd name="connsiteX2" fmla="*/ 609632 w 965915"/>
                <a:gd name="connsiteY2" fmla="*/ 1268301 h 1370483"/>
                <a:gd name="connsiteX3" fmla="*/ 0 w 965915"/>
                <a:gd name="connsiteY3" fmla="*/ 1275009 h 1370483"/>
                <a:gd name="connsiteX0" fmla="*/ 965915 w 965915"/>
                <a:gd name="connsiteY0" fmla="*/ 0 h 1337145"/>
                <a:gd name="connsiteX1" fmla="*/ 862884 w 965915"/>
                <a:gd name="connsiteY1" fmla="*/ 1159099 h 1337145"/>
                <a:gd name="connsiteX2" fmla="*/ 609632 w 965915"/>
                <a:gd name="connsiteY2" fmla="*/ 1268301 h 1337145"/>
                <a:gd name="connsiteX3" fmla="*/ 0 w 965915"/>
                <a:gd name="connsiteY3" fmla="*/ 1275009 h 1337145"/>
                <a:gd name="connsiteX0" fmla="*/ 965915 w 965915"/>
                <a:gd name="connsiteY0" fmla="*/ 0 h 1337145"/>
                <a:gd name="connsiteX1" fmla="*/ 862884 w 965915"/>
                <a:gd name="connsiteY1" fmla="*/ 1159099 h 1337145"/>
                <a:gd name="connsiteX2" fmla="*/ 609632 w 965915"/>
                <a:gd name="connsiteY2" fmla="*/ 1268301 h 1337145"/>
                <a:gd name="connsiteX3" fmla="*/ 0 w 965915"/>
                <a:gd name="connsiteY3" fmla="*/ 1275009 h 1337145"/>
                <a:gd name="connsiteX0" fmla="*/ 965915 w 965915"/>
                <a:gd name="connsiteY0" fmla="*/ 0 h 1287619"/>
                <a:gd name="connsiteX1" fmla="*/ 862884 w 965915"/>
                <a:gd name="connsiteY1" fmla="*/ 1159099 h 1287619"/>
                <a:gd name="connsiteX2" fmla="*/ 609632 w 965915"/>
                <a:gd name="connsiteY2" fmla="*/ 1268301 h 1287619"/>
                <a:gd name="connsiteX3" fmla="*/ 0 w 965915"/>
                <a:gd name="connsiteY3" fmla="*/ 1275009 h 1287619"/>
                <a:gd name="connsiteX0" fmla="*/ 965915 w 965915"/>
                <a:gd name="connsiteY0" fmla="*/ 0 h 1286825"/>
                <a:gd name="connsiteX1" fmla="*/ 862884 w 965915"/>
                <a:gd name="connsiteY1" fmla="*/ 1159099 h 1286825"/>
                <a:gd name="connsiteX2" fmla="*/ 609632 w 965915"/>
                <a:gd name="connsiteY2" fmla="*/ 1267507 h 1286825"/>
                <a:gd name="connsiteX3" fmla="*/ 0 w 965915"/>
                <a:gd name="connsiteY3" fmla="*/ 1275009 h 1286825"/>
                <a:gd name="connsiteX0" fmla="*/ 965915 w 965915"/>
                <a:gd name="connsiteY0" fmla="*/ 0 h 1286825"/>
                <a:gd name="connsiteX1" fmla="*/ 862884 w 965915"/>
                <a:gd name="connsiteY1" fmla="*/ 1159099 h 1286825"/>
                <a:gd name="connsiteX2" fmla="*/ 609632 w 965915"/>
                <a:gd name="connsiteY2" fmla="*/ 1267507 h 1286825"/>
                <a:gd name="connsiteX3" fmla="*/ 0 w 965915"/>
                <a:gd name="connsiteY3" fmla="*/ 1275009 h 1286825"/>
                <a:gd name="connsiteX0" fmla="*/ 965915 w 965915"/>
                <a:gd name="connsiteY0" fmla="*/ 0 h 1275009"/>
                <a:gd name="connsiteX1" fmla="*/ 862884 w 965915"/>
                <a:gd name="connsiteY1" fmla="*/ 1159099 h 1275009"/>
                <a:gd name="connsiteX2" fmla="*/ 609632 w 965915"/>
                <a:gd name="connsiteY2" fmla="*/ 1267507 h 1275009"/>
                <a:gd name="connsiteX3" fmla="*/ 0 w 965915"/>
                <a:gd name="connsiteY3" fmla="*/ 1275009 h 1275009"/>
                <a:gd name="connsiteX0" fmla="*/ 965915 w 965915"/>
                <a:gd name="connsiteY0" fmla="*/ 0 h 1275009"/>
                <a:gd name="connsiteX1" fmla="*/ 862884 w 965915"/>
                <a:gd name="connsiteY1" fmla="*/ 1159099 h 1275009"/>
                <a:gd name="connsiteX2" fmla="*/ 609632 w 965915"/>
                <a:gd name="connsiteY2" fmla="*/ 1267507 h 1275009"/>
                <a:gd name="connsiteX3" fmla="*/ 0 w 965915"/>
                <a:gd name="connsiteY3" fmla="*/ 1275009 h 1275009"/>
                <a:gd name="connsiteX0" fmla="*/ 965915 w 965915"/>
                <a:gd name="connsiteY0" fmla="*/ 0 h 1275009"/>
                <a:gd name="connsiteX1" fmla="*/ 862884 w 965915"/>
                <a:gd name="connsiteY1" fmla="*/ 1159099 h 1275009"/>
                <a:gd name="connsiteX2" fmla="*/ 609632 w 965915"/>
                <a:gd name="connsiteY2" fmla="*/ 1267507 h 1275009"/>
                <a:gd name="connsiteX3" fmla="*/ 0 w 965915"/>
                <a:gd name="connsiteY3" fmla="*/ 1275009 h 1275009"/>
                <a:gd name="connsiteX0" fmla="*/ 965915 w 965915"/>
                <a:gd name="connsiteY0" fmla="*/ 0 h 1275009"/>
                <a:gd name="connsiteX1" fmla="*/ 862884 w 965915"/>
                <a:gd name="connsiteY1" fmla="*/ 1159099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41770 w 965915"/>
                <a:gd name="connsiteY2" fmla="*/ 1265909 h 1275009"/>
                <a:gd name="connsiteX3" fmla="*/ 0 w 965915"/>
                <a:gd name="connsiteY3" fmla="*/ 1275009 h 1275009"/>
                <a:gd name="connsiteX0" fmla="*/ 964576 w 964576"/>
                <a:gd name="connsiteY0" fmla="*/ 0 h 1279802"/>
                <a:gd name="connsiteX1" fmla="*/ 852020 w 964576"/>
                <a:gd name="connsiteY1" fmla="*/ 1151955 h 1279802"/>
                <a:gd name="connsiteX2" fmla="*/ 640431 w 964576"/>
                <a:gd name="connsiteY2" fmla="*/ 1265909 h 1279802"/>
                <a:gd name="connsiteX3" fmla="*/ 0 w 964576"/>
                <a:gd name="connsiteY3" fmla="*/ 1279802 h 1279802"/>
                <a:gd name="connsiteX0" fmla="*/ 965915 w 965915"/>
                <a:gd name="connsiteY0" fmla="*/ 0 h 1289388"/>
                <a:gd name="connsiteX1" fmla="*/ 853359 w 965915"/>
                <a:gd name="connsiteY1" fmla="*/ 1151955 h 1289388"/>
                <a:gd name="connsiteX2" fmla="*/ 641770 w 965915"/>
                <a:gd name="connsiteY2" fmla="*/ 1265909 h 1289388"/>
                <a:gd name="connsiteX3" fmla="*/ 0 w 965915"/>
                <a:gd name="connsiteY3" fmla="*/ 1289388 h 1289388"/>
                <a:gd name="connsiteX0" fmla="*/ 967254 w 967254"/>
                <a:gd name="connsiteY0" fmla="*/ 0 h 1281399"/>
                <a:gd name="connsiteX1" fmla="*/ 854698 w 967254"/>
                <a:gd name="connsiteY1" fmla="*/ 1151955 h 1281399"/>
                <a:gd name="connsiteX2" fmla="*/ 643109 w 967254"/>
                <a:gd name="connsiteY2" fmla="*/ 1265909 h 1281399"/>
                <a:gd name="connsiteX3" fmla="*/ 0 w 967254"/>
                <a:gd name="connsiteY3" fmla="*/ 1281399 h 1281399"/>
                <a:gd name="connsiteX0" fmla="*/ 324145 w 324145"/>
                <a:gd name="connsiteY0" fmla="*/ 0 h 1265909"/>
                <a:gd name="connsiteX1" fmla="*/ 211589 w 324145"/>
                <a:gd name="connsiteY1" fmla="*/ 1151955 h 1265909"/>
                <a:gd name="connsiteX2" fmla="*/ 0 w 324145"/>
                <a:gd name="connsiteY2" fmla="*/ 1265909 h 1265909"/>
              </a:gdLst>
              <a:ahLst/>
              <a:cxnLst>
                <a:cxn ang="0">
                  <a:pos x="connsiteX0" y="connsiteY0"/>
                </a:cxn>
                <a:cxn ang="0">
                  <a:pos x="connsiteX1" y="connsiteY1"/>
                </a:cxn>
                <a:cxn ang="0">
                  <a:pos x="connsiteX2" y="connsiteY2"/>
                </a:cxn>
              </a:cxnLst>
              <a:rect l="l" t="t" r="r" b="b"/>
              <a:pathLst>
                <a:path w="324145" h="1265909">
                  <a:moveTo>
                    <a:pt x="324145" y="0"/>
                  </a:moveTo>
                  <a:cubicBezTo>
                    <a:pt x="300533" y="475445"/>
                    <a:pt x="275732" y="1012010"/>
                    <a:pt x="211589" y="1151955"/>
                  </a:cubicBezTo>
                  <a:cubicBezTo>
                    <a:pt x="166498" y="1222845"/>
                    <a:pt x="103333" y="1251352"/>
                    <a:pt x="0" y="1265909"/>
                  </a:cubicBezTo>
                </a:path>
              </a:pathLst>
            </a:custGeom>
            <a:ln w="38100" cap="rnd">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sz="900" i="1"/>
            </a:p>
          </p:txBody>
        </p:sp>
        <p:sp>
          <p:nvSpPr>
            <p:cNvPr id="19" name="TextBox 45"/>
            <p:cNvSpPr txBox="1">
              <a:spLocks noChangeArrowheads="1"/>
            </p:cNvSpPr>
            <p:nvPr/>
          </p:nvSpPr>
          <p:spPr bwMode="auto">
            <a:xfrm>
              <a:off x="6570664" y="1996180"/>
              <a:ext cx="297517"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buFont typeface="Wingdings" panose="05000000000000000000" pitchFamily="2" charset="2"/>
                <a:defRPr>
                  <a:solidFill>
                    <a:schemeClr val="tx1"/>
                  </a:solidFill>
                  <a:latin typeface="Arial" panose="020B0604020202020204" pitchFamily="34" charset="0"/>
                </a:defRPr>
              </a:lvl6pPr>
              <a:lvl7pPr marL="2971800" indent="-228600" eaLnBrk="0" fontAlgn="base" hangingPunct="0">
                <a:spcBef>
                  <a:spcPct val="0"/>
                </a:spcBef>
                <a:spcAft>
                  <a:spcPct val="0"/>
                </a:spcAft>
                <a:buFont typeface="Wingdings" panose="05000000000000000000" pitchFamily="2" charset="2"/>
                <a:defRPr>
                  <a:solidFill>
                    <a:schemeClr val="tx1"/>
                  </a:solidFill>
                  <a:latin typeface="Arial" panose="020B0604020202020204" pitchFamily="34" charset="0"/>
                </a:defRPr>
              </a:lvl7pPr>
              <a:lvl8pPr marL="3429000" indent="-228600" eaLnBrk="0" fontAlgn="base" hangingPunct="0">
                <a:spcBef>
                  <a:spcPct val="0"/>
                </a:spcBef>
                <a:spcAft>
                  <a:spcPct val="0"/>
                </a:spcAft>
                <a:buFont typeface="Wingdings" panose="05000000000000000000" pitchFamily="2" charset="2"/>
                <a:defRPr>
                  <a:solidFill>
                    <a:schemeClr val="tx1"/>
                  </a:solidFill>
                  <a:latin typeface="Arial" panose="020B0604020202020204" pitchFamily="34" charset="0"/>
                </a:defRPr>
              </a:lvl8pPr>
              <a:lvl9pPr marL="3886200" indent="-228600" eaLnBrk="0" fontAlgn="base" hangingPunct="0">
                <a:spcBef>
                  <a:spcPct val="0"/>
                </a:spcBef>
                <a:spcAft>
                  <a:spcPct val="0"/>
                </a:spcAft>
                <a:buFont typeface="Wingdings" panose="05000000000000000000" pitchFamily="2" charset="2"/>
                <a:defRPr>
                  <a:solidFill>
                    <a:schemeClr val="tx1"/>
                  </a:solidFill>
                  <a:latin typeface="Arial" panose="020B0604020202020204" pitchFamily="34" charset="0"/>
                </a:defRPr>
              </a:lvl9pPr>
            </a:lstStyle>
            <a:p>
              <a:r>
                <a:rPr lang="en-GB" altLang="en-US" sz="900" i="1">
                  <a:latin typeface="Times New Roman" panose="02020603050405020304" pitchFamily="18" charset="0"/>
                  <a:cs typeface="Times New Roman" panose="02020603050405020304" pitchFamily="18" charset="0"/>
                </a:rPr>
                <a:t>I</a:t>
              </a:r>
              <a:endParaRPr lang="en-US" altLang="en-US" sz="900" i="1">
                <a:latin typeface="Times New Roman" panose="02020603050405020304" pitchFamily="18" charset="0"/>
                <a:cs typeface="Times New Roman" panose="02020603050405020304" pitchFamily="18" charset="0"/>
              </a:endParaRPr>
            </a:p>
          </p:txBody>
        </p:sp>
        <p:sp>
          <p:nvSpPr>
            <p:cNvPr id="20" name="TextBox 46"/>
            <p:cNvSpPr txBox="1">
              <a:spLocks noChangeArrowheads="1"/>
            </p:cNvSpPr>
            <p:nvPr/>
          </p:nvSpPr>
          <p:spPr bwMode="auto">
            <a:xfrm>
              <a:off x="8466138" y="4102793"/>
              <a:ext cx="348813"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buFont typeface="Wingdings" panose="05000000000000000000" pitchFamily="2" charset="2"/>
                <a:defRPr>
                  <a:solidFill>
                    <a:schemeClr val="tx1"/>
                  </a:solidFill>
                  <a:latin typeface="Arial" panose="020B0604020202020204" pitchFamily="34" charset="0"/>
                </a:defRPr>
              </a:lvl6pPr>
              <a:lvl7pPr marL="2971800" indent="-228600" eaLnBrk="0" fontAlgn="base" hangingPunct="0">
                <a:spcBef>
                  <a:spcPct val="0"/>
                </a:spcBef>
                <a:spcAft>
                  <a:spcPct val="0"/>
                </a:spcAft>
                <a:buFont typeface="Wingdings" panose="05000000000000000000" pitchFamily="2" charset="2"/>
                <a:defRPr>
                  <a:solidFill>
                    <a:schemeClr val="tx1"/>
                  </a:solidFill>
                  <a:latin typeface="Arial" panose="020B0604020202020204" pitchFamily="34" charset="0"/>
                </a:defRPr>
              </a:lvl7pPr>
              <a:lvl8pPr marL="3429000" indent="-228600" eaLnBrk="0" fontAlgn="base" hangingPunct="0">
                <a:spcBef>
                  <a:spcPct val="0"/>
                </a:spcBef>
                <a:spcAft>
                  <a:spcPct val="0"/>
                </a:spcAft>
                <a:buFont typeface="Wingdings" panose="05000000000000000000" pitchFamily="2" charset="2"/>
                <a:defRPr>
                  <a:solidFill>
                    <a:schemeClr val="tx1"/>
                  </a:solidFill>
                  <a:latin typeface="Arial" panose="020B0604020202020204" pitchFamily="34" charset="0"/>
                </a:defRPr>
              </a:lvl8pPr>
              <a:lvl9pPr marL="3886200" indent="-228600" eaLnBrk="0" fontAlgn="base" hangingPunct="0">
                <a:spcBef>
                  <a:spcPct val="0"/>
                </a:spcBef>
                <a:spcAft>
                  <a:spcPct val="0"/>
                </a:spcAft>
                <a:buFont typeface="Wingdings" panose="05000000000000000000" pitchFamily="2" charset="2"/>
                <a:defRPr>
                  <a:solidFill>
                    <a:schemeClr val="tx1"/>
                  </a:solidFill>
                  <a:latin typeface="Arial" panose="020B0604020202020204" pitchFamily="34" charset="0"/>
                </a:defRPr>
              </a:lvl9pPr>
            </a:lstStyle>
            <a:p>
              <a:r>
                <a:rPr lang="en-GB" altLang="en-US" sz="900" i="1">
                  <a:cs typeface="Arial" panose="020B0604020202020204" pitchFamily="34" charset="0"/>
                </a:rPr>
                <a:t>V</a:t>
              </a:r>
              <a:endParaRPr lang="en-US" altLang="en-US" sz="900" i="1">
                <a:cs typeface="Arial" panose="020B0604020202020204" pitchFamily="34" charset="0"/>
              </a:endParaRPr>
            </a:p>
          </p:txBody>
        </p:sp>
        <p:sp>
          <p:nvSpPr>
            <p:cNvPr id="21" name="Freeform 20"/>
            <p:cNvSpPr/>
            <p:nvPr/>
          </p:nvSpPr>
          <p:spPr bwMode="auto">
            <a:xfrm>
              <a:off x="5808663" y="4012308"/>
              <a:ext cx="1144588" cy="23812"/>
            </a:xfrm>
            <a:custGeom>
              <a:avLst/>
              <a:gdLst>
                <a:gd name="connsiteX0" fmla="*/ 965915 w 965915"/>
                <a:gd name="connsiteY0" fmla="*/ 0 h 1367307"/>
                <a:gd name="connsiteX1" fmla="*/ 862884 w 965915"/>
                <a:gd name="connsiteY1" fmla="*/ 1159099 h 1367307"/>
                <a:gd name="connsiteX2" fmla="*/ 631064 w 965915"/>
                <a:gd name="connsiteY2" fmla="*/ 1249251 h 1367307"/>
                <a:gd name="connsiteX3" fmla="*/ 0 w 965915"/>
                <a:gd name="connsiteY3" fmla="*/ 1275009 h 1367307"/>
                <a:gd name="connsiteX0" fmla="*/ 965915 w 965915"/>
                <a:gd name="connsiteY0" fmla="*/ 0 h 1370483"/>
                <a:gd name="connsiteX1" fmla="*/ 862884 w 965915"/>
                <a:gd name="connsiteY1" fmla="*/ 1159099 h 1370483"/>
                <a:gd name="connsiteX2" fmla="*/ 609632 w 965915"/>
                <a:gd name="connsiteY2" fmla="*/ 1268301 h 1370483"/>
                <a:gd name="connsiteX3" fmla="*/ 0 w 965915"/>
                <a:gd name="connsiteY3" fmla="*/ 1275009 h 1370483"/>
                <a:gd name="connsiteX0" fmla="*/ 965915 w 965915"/>
                <a:gd name="connsiteY0" fmla="*/ 0 h 1337145"/>
                <a:gd name="connsiteX1" fmla="*/ 862884 w 965915"/>
                <a:gd name="connsiteY1" fmla="*/ 1159099 h 1337145"/>
                <a:gd name="connsiteX2" fmla="*/ 609632 w 965915"/>
                <a:gd name="connsiteY2" fmla="*/ 1268301 h 1337145"/>
                <a:gd name="connsiteX3" fmla="*/ 0 w 965915"/>
                <a:gd name="connsiteY3" fmla="*/ 1275009 h 1337145"/>
                <a:gd name="connsiteX0" fmla="*/ 965915 w 965915"/>
                <a:gd name="connsiteY0" fmla="*/ 0 h 1337145"/>
                <a:gd name="connsiteX1" fmla="*/ 862884 w 965915"/>
                <a:gd name="connsiteY1" fmla="*/ 1159099 h 1337145"/>
                <a:gd name="connsiteX2" fmla="*/ 609632 w 965915"/>
                <a:gd name="connsiteY2" fmla="*/ 1268301 h 1337145"/>
                <a:gd name="connsiteX3" fmla="*/ 0 w 965915"/>
                <a:gd name="connsiteY3" fmla="*/ 1275009 h 1337145"/>
                <a:gd name="connsiteX0" fmla="*/ 965915 w 965915"/>
                <a:gd name="connsiteY0" fmla="*/ 0 h 1287619"/>
                <a:gd name="connsiteX1" fmla="*/ 862884 w 965915"/>
                <a:gd name="connsiteY1" fmla="*/ 1159099 h 1287619"/>
                <a:gd name="connsiteX2" fmla="*/ 609632 w 965915"/>
                <a:gd name="connsiteY2" fmla="*/ 1268301 h 1287619"/>
                <a:gd name="connsiteX3" fmla="*/ 0 w 965915"/>
                <a:gd name="connsiteY3" fmla="*/ 1275009 h 1287619"/>
                <a:gd name="connsiteX0" fmla="*/ 965915 w 965915"/>
                <a:gd name="connsiteY0" fmla="*/ 0 h 1286825"/>
                <a:gd name="connsiteX1" fmla="*/ 862884 w 965915"/>
                <a:gd name="connsiteY1" fmla="*/ 1159099 h 1286825"/>
                <a:gd name="connsiteX2" fmla="*/ 609632 w 965915"/>
                <a:gd name="connsiteY2" fmla="*/ 1267507 h 1286825"/>
                <a:gd name="connsiteX3" fmla="*/ 0 w 965915"/>
                <a:gd name="connsiteY3" fmla="*/ 1275009 h 1286825"/>
                <a:gd name="connsiteX0" fmla="*/ 965915 w 965915"/>
                <a:gd name="connsiteY0" fmla="*/ 0 h 1286825"/>
                <a:gd name="connsiteX1" fmla="*/ 862884 w 965915"/>
                <a:gd name="connsiteY1" fmla="*/ 1159099 h 1286825"/>
                <a:gd name="connsiteX2" fmla="*/ 609632 w 965915"/>
                <a:gd name="connsiteY2" fmla="*/ 1267507 h 1286825"/>
                <a:gd name="connsiteX3" fmla="*/ 0 w 965915"/>
                <a:gd name="connsiteY3" fmla="*/ 1275009 h 1286825"/>
                <a:gd name="connsiteX0" fmla="*/ 965915 w 965915"/>
                <a:gd name="connsiteY0" fmla="*/ 0 h 1275009"/>
                <a:gd name="connsiteX1" fmla="*/ 862884 w 965915"/>
                <a:gd name="connsiteY1" fmla="*/ 1159099 h 1275009"/>
                <a:gd name="connsiteX2" fmla="*/ 609632 w 965915"/>
                <a:gd name="connsiteY2" fmla="*/ 1267507 h 1275009"/>
                <a:gd name="connsiteX3" fmla="*/ 0 w 965915"/>
                <a:gd name="connsiteY3" fmla="*/ 1275009 h 1275009"/>
                <a:gd name="connsiteX0" fmla="*/ 965915 w 965915"/>
                <a:gd name="connsiteY0" fmla="*/ 0 h 1275009"/>
                <a:gd name="connsiteX1" fmla="*/ 862884 w 965915"/>
                <a:gd name="connsiteY1" fmla="*/ 1159099 h 1275009"/>
                <a:gd name="connsiteX2" fmla="*/ 609632 w 965915"/>
                <a:gd name="connsiteY2" fmla="*/ 1267507 h 1275009"/>
                <a:gd name="connsiteX3" fmla="*/ 0 w 965915"/>
                <a:gd name="connsiteY3" fmla="*/ 1275009 h 1275009"/>
                <a:gd name="connsiteX0" fmla="*/ 965915 w 965915"/>
                <a:gd name="connsiteY0" fmla="*/ 0 h 1275009"/>
                <a:gd name="connsiteX1" fmla="*/ 862884 w 965915"/>
                <a:gd name="connsiteY1" fmla="*/ 1159099 h 1275009"/>
                <a:gd name="connsiteX2" fmla="*/ 609632 w 965915"/>
                <a:gd name="connsiteY2" fmla="*/ 1267507 h 1275009"/>
                <a:gd name="connsiteX3" fmla="*/ 0 w 965915"/>
                <a:gd name="connsiteY3" fmla="*/ 1275009 h 1275009"/>
                <a:gd name="connsiteX0" fmla="*/ 965915 w 965915"/>
                <a:gd name="connsiteY0" fmla="*/ 0 h 1275009"/>
                <a:gd name="connsiteX1" fmla="*/ 862884 w 965915"/>
                <a:gd name="connsiteY1" fmla="*/ 1159099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09632 w 965915"/>
                <a:gd name="connsiteY2" fmla="*/ 1267507 h 1275009"/>
                <a:gd name="connsiteX3" fmla="*/ 0 w 965915"/>
                <a:gd name="connsiteY3" fmla="*/ 1275009 h 1275009"/>
                <a:gd name="connsiteX0" fmla="*/ 965915 w 965915"/>
                <a:gd name="connsiteY0" fmla="*/ 0 h 1275009"/>
                <a:gd name="connsiteX1" fmla="*/ 853359 w 965915"/>
                <a:gd name="connsiteY1" fmla="*/ 1151955 h 1275009"/>
                <a:gd name="connsiteX2" fmla="*/ 641770 w 965915"/>
                <a:gd name="connsiteY2" fmla="*/ 1265909 h 1275009"/>
                <a:gd name="connsiteX3" fmla="*/ 0 w 965915"/>
                <a:gd name="connsiteY3" fmla="*/ 1275009 h 1275009"/>
                <a:gd name="connsiteX0" fmla="*/ 964576 w 964576"/>
                <a:gd name="connsiteY0" fmla="*/ 0 h 1279802"/>
                <a:gd name="connsiteX1" fmla="*/ 852020 w 964576"/>
                <a:gd name="connsiteY1" fmla="*/ 1151955 h 1279802"/>
                <a:gd name="connsiteX2" fmla="*/ 640431 w 964576"/>
                <a:gd name="connsiteY2" fmla="*/ 1265909 h 1279802"/>
                <a:gd name="connsiteX3" fmla="*/ 0 w 964576"/>
                <a:gd name="connsiteY3" fmla="*/ 1279802 h 1279802"/>
                <a:gd name="connsiteX0" fmla="*/ 965915 w 965915"/>
                <a:gd name="connsiteY0" fmla="*/ 0 h 1289388"/>
                <a:gd name="connsiteX1" fmla="*/ 853359 w 965915"/>
                <a:gd name="connsiteY1" fmla="*/ 1151955 h 1289388"/>
                <a:gd name="connsiteX2" fmla="*/ 641770 w 965915"/>
                <a:gd name="connsiteY2" fmla="*/ 1265909 h 1289388"/>
                <a:gd name="connsiteX3" fmla="*/ 0 w 965915"/>
                <a:gd name="connsiteY3" fmla="*/ 1289388 h 1289388"/>
                <a:gd name="connsiteX0" fmla="*/ 967254 w 967254"/>
                <a:gd name="connsiteY0" fmla="*/ 0 h 1281399"/>
                <a:gd name="connsiteX1" fmla="*/ 854698 w 967254"/>
                <a:gd name="connsiteY1" fmla="*/ 1151955 h 1281399"/>
                <a:gd name="connsiteX2" fmla="*/ 643109 w 967254"/>
                <a:gd name="connsiteY2" fmla="*/ 1265909 h 1281399"/>
                <a:gd name="connsiteX3" fmla="*/ 0 w 967254"/>
                <a:gd name="connsiteY3" fmla="*/ 1281399 h 1281399"/>
                <a:gd name="connsiteX0" fmla="*/ 967254 w 967254"/>
                <a:gd name="connsiteY0" fmla="*/ 0 h 1281399"/>
                <a:gd name="connsiteX1" fmla="*/ 643109 w 967254"/>
                <a:gd name="connsiteY1" fmla="*/ 1265909 h 1281399"/>
                <a:gd name="connsiteX2" fmla="*/ 0 w 967254"/>
                <a:gd name="connsiteY2" fmla="*/ 1281399 h 1281399"/>
                <a:gd name="connsiteX0" fmla="*/ 643109 w 643109"/>
                <a:gd name="connsiteY0" fmla="*/ 0 h 15490"/>
                <a:gd name="connsiteX1" fmla="*/ 0 w 643109"/>
                <a:gd name="connsiteY1" fmla="*/ 15490 h 15490"/>
              </a:gdLst>
              <a:ahLst/>
              <a:cxnLst>
                <a:cxn ang="0">
                  <a:pos x="connsiteX0" y="connsiteY0"/>
                </a:cxn>
                <a:cxn ang="0">
                  <a:pos x="connsiteX1" y="connsiteY1"/>
                </a:cxn>
              </a:cxnLst>
              <a:rect l="l" t="t" r="r" b="b"/>
              <a:pathLst>
                <a:path w="643109" h="15490">
                  <a:moveTo>
                    <a:pt x="643109" y="0"/>
                  </a:moveTo>
                  <a:lnTo>
                    <a:pt x="0" y="15490"/>
                  </a:lnTo>
                </a:path>
              </a:pathLst>
            </a:custGeom>
            <a:ln w="38100" cap="rnd">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sz="900" i="1"/>
            </a:p>
          </p:txBody>
        </p:sp>
      </p:grpSp>
    </p:spTree>
    <p:extLst>
      <p:ext uri="{BB962C8B-B14F-4D97-AF65-F5344CB8AC3E}">
        <p14:creationId xmlns:p14="http://schemas.microsoft.com/office/powerpoint/2010/main" val="31650995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up)">
                                      <p:cBhvr>
                                        <p:cTn id="7" dur="500"/>
                                        <p:tgtEl>
                                          <p:spTgt spid="12"/>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down)">
                                      <p:cBhvr>
                                        <p:cTn id="11" dur="500"/>
                                        <p:tgtEl>
                                          <p:spTgt spid="13"/>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0"/>
                                        </p:tgtEl>
                                        <p:attrNameLst>
                                          <p:attrName>style.visibility</p:attrName>
                                        </p:attrNameLst>
                                      </p:cBhvr>
                                      <p:to>
                                        <p:strVal val="visible"/>
                                      </p:to>
                                    </p:set>
                                    <p:animEffect transition="in" filter="fade">
                                      <p:cBhvr>
                                        <p:cTn id="15" dur="500"/>
                                        <p:tgtEl>
                                          <p:spTgt spid="10"/>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4" grpId="0"/>
    </p:bldLst>
  </p:timing>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Simulating  current-voltage characteristics of a diode</a:t>
            </a:r>
            <a:endParaRPr lang="en-GB" dirty="0"/>
          </a:p>
        </p:txBody>
      </p:sp>
      <p:sp>
        <p:nvSpPr>
          <p:cNvPr id="3" name="Content Placeholder 2"/>
          <p:cNvSpPr>
            <a:spLocks noGrp="1"/>
          </p:cNvSpPr>
          <p:nvPr>
            <p:ph idx="1"/>
          </p:nvPr>
        </p:nvSpPr>
        <p:spPr>
          <a:xfrm>
            <a:off x="628650" y="4312341"/>
            <a:ext cx="7720220" cy="1177631"/>
          </a:xfrm>
        </p:spPr>
        <p:txBody>
          <a:bodyPr/>
          <a:lstStyle/>
          <a:p>
            <a:r>
              <a:rPr lang="en-GB" dirty="0" smtClean="0"/>
              <a:t>Build the circuit shown in Proteus</a:t>
            </a:r>
            <a:endParaRPr lang="en-GB" dirty="0"/>
          </a:p>
        </p:txBody>
      </p:sp>
      <p:pic>
        <p:nvPicPr>
          <p:cNvPr id="4" name="Picture 3"/>
          <p:cNvPicPr>
            <a:picLocks noChangeAspect="1"/>
          </p:cNvPicPr>
          <p:nvPr/>
        </p:nvPicPr>
        <p:blipFill>
          <a:blip r:embed="rId2"/>
          <a:stretch>
            <a:fillRect/>
          </a:stretch>
        </p:blipFill>
        <p:spPr>
          <a:xfrm>
            <a:off x="2112376" y="2170918"/>
            <a:ext cx="4919249" cy="1832066"/>
          </a:xfrm>
          <a:prstGeom prst="rect">
            <a:avLst/>
          </a:prstGeom>
        </p:spPr>
      </p:pic>
    </p:spTree>
    <p:extLst>
      <p:ext uri="{BB962C8B-B14F-4D97-AF65-F5344CB8AC3E}">
        <p14:creationId xmlns:p14="http://schemas.microsoft.com/office/powerpoint/2010/main" val="629157720"/>
      </p:ext>
    </p:extLst>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Current – Voltage characteristics</a:t>
            </a:r>
            <a:endParaRPr lang="en-GB" dirty="0"/>
          </a:p>
        </p:txBody>
      </p:sp>
      <p:sp>
        <p:nvSpPr>
          <p:cNvPr id="3" name="Content Placeholder 2"/>
          <p:cNvSpPr>
            <a:spLocks noGrp="1"/>
          </p:cNvSpPr>
          <p:nvPr>
            <p:ph idx="1"/>
          </p:nvPr>
        </p:nvSpPr>
        <p:spPr/>
        <p:txBody>
          <a:bodyPr/>
          <a:lstStyle/>
          <a:p>
            <a:r>
              <a:rPr lang="en-GB" dirty="0" smtClean="0"/>
              <a:t>To measure this, we need Proteus to control the voltage of the source </a:t>
            </a:r>
          </a:p>
          <a:p>
            <a:r>
              <a:rPr lang="en-GB" dirty="0" smtClean="0"/>
              <a:t>The we measure the current so we can create a graph with supply voltage as an X-axis and circuit current as Y-axis </a:t>
            </a:r>
            <a:endParaRPr lang="en-GB" dirty="0"/>
          </a:p>
        </p:txBody>
      </p:sp>
    </p:spTree>
    <p:extLst>
      <p:ext uri="{BB962C8B-B14F-4D97-AF65-F5344CB8AC3E}">
        <p14:creationId xmlns:p14="http://schemas.microsoft.com/office/powerpoint/2010/main" val="1087695481"/>
      </p:ext>
    </p:extLst>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Set up the voltage source</a:t>
            </a:r>
            <a:endParaRPr lang="en-GB" dirty="0"/>
          </a:p>
        </p:txBody>
      </p:sp>
      <p:sp>
        <p:nvSpPr>
          <p:cNvPr id="3" name="Content Placeholder 2"/>
          <p:cNvSpPr>
            <a:spLocks noGrp="1"/>
          </p:cNvSpPr>
          <p:nvPr>
            <p:ph idx="1"/>
          </p:nvPr>
        </p:nvSpPr>
        <p:spPr>
          <a:xfrm>
            <a:off x="628650" y="2226469"/>
            <a:ext cx="4231585" cy="3263504"/>
          </a:xfrm>
        </p:spPr>
        <p:txBody>
          <a:bodyPr>
            <a:normAutofit fontScale="92500"/>
          </a:bodyPr>
          <a:lstStyle/>
          <a:p>
            <a:r>
              <a:rPr lang="en-GB" dirty="0" smtClean="0"/>
              <a:t>Select “Manual Edits”</a:t>
            </a:r>
          </a:p>
          <a:p>
            <a:r>
              <a:rPr lang="en-GB" dirty="0" smtClean="0"/>
              <a:t>Enter “X” as the value</a:t>
            </a:r>
          </a:p>
          <a:p>
            <a:r>
              <a:rPr lang="en-GB" dirty="0" smtClean="0"/>
              <a:t>This X will be changed by Proteus as the simulation runs</a:t>
            </a:r>
            <a:endParaRPr lang="en-GB" dirty="0"/>
          </a:p>
        </p:txBody>
      </p:sp>
      <p:pic>
        <p:nvPicPr>
          <p:cNvPr id="4" name="Picture 3"/>
          <p:cNvPicPr>
            <a:picLocks noChangeAspect="1"/>
          </p:cNvPicPr>
          <p:nvPr/>
        </p:nvPicPr>
        <p:blipFill>
          <a:blip r:embed="rId2"/>
          <a:stretch>
            <a:fillRect/>
          </a:stretch>
        </p:blipFill>
        <p:spPr>
          <a:xfrm>
            <a:off x="5291605" y="2167244"/>
            <a:ext cx="2947325" cy="3381954"/>
          </a:xfrm>
          <a:prstGeom prst="rect">
            <a:avLst/>
          </a:prstGeom>
        </p:spPr>
      </p:pic>
      <p:sp>
        <p:nvSpPr>
          <p:cNvPr id="5" name="Left Arrow 4"/>
          <p:cNvSpPr/>
          <p:nvPr/>
        </p:nvSpPr>
        <p:spPr>
          <a:xfrm rot="12423637">
            <a:off x="4735456" y="4813504"/>
            <a:ext cx="726358" cy="401894"/>
          </a:xfrm>
          <a:prstGeom prst="lef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6" name="Left Arrow 5"/>
          <p:cNvSpPr/>
          <p:nvPr/>
        </p:nvSpPr>
        <p:spPr>
          <a:xfrm rot="4251243">
            <a:off x="6497888" y="2936772"/>
            <a:ext cx="726358" cy="401894"/>
          </a:xfrm>
          <a:prstGeom prst="lef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Tree>
    <p:extLst>
      <p:ext uri="{BB962C8B-B14F-4D97-AF65-F5344CB8AC3E}">
        <p14:creationId xmlns:p14="http://schemas.microsoft.com/office/powerpoint/2010/main" val="3657169815"/>
      </p:ext>
    </p:extLst>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Create the I-V Graph</a:t>
            </a:r>
            <a:endParaRPr lang="en-GB" dirty="0"/>
          </a:p>
        </p:txBody>
      </p:sp>
      <p:sp>
        <p:nvSpPr>
          <p:cNvPr id="3" name="Content Placeholder 2"/>
          <p:cNvSpPr>
            <a:spLocks noGrp="1"/>
          </p:cNvSpPr>
          <p:nvPr>
            <p:ph idx="1"/>
          </p:nvPr>
        </p:nvSpPr>
        <p:spPr>
          <a:xfrm>
            <a:off x="628650" y="2226469"/>
            <a:ext cx="4699205" cy="3263504"/>
          </a:xfrm>
        </p:spPr>
        <p:txBody>
          <a:bodyPr>
            <a:normAutofit fontScale="92500" lnSpcReduction="10000"/>
          </a:bodyPr>
          <a:lstStyle/>
          <a:p>
            <a:r>
              <a:rPr lang="en-GB" dirty="0" smtClean="0"/>
              <a:t>Select the “Graph Mode” Icon</a:t>
            </a:r>
          </a:p>
          <a:p>
            <a:r>
              <a:rPr lang="en-GB" dirty="0" smtClean="0"/>
              <a:t>Select “DC Sweep” from the “Graphs” section and draw a box on your schematic where you want your graph</a:t>
            </a:r>
            <a:endParaRPr lang="en-GB" dirty="0"/>
          </a:p>
        </p:txBody>
      </p:sp>
      <p:pic>
        <p:nvPicPr>
          <p:cNvPr id="4" name="Picture 3"/>
          <p:cNvPicPr>
            <a:picLocks noChangeAspect="1"/>
          </p:cNvPicPr>
          <p:nvPr/>
        </p:nvPicPr>
        <p:blipFill rotWithShape="1">
          <a:blip r:embed="rId2"/>
          <a:srcRect r="58664"/>
          <a:stretch/>
        </p:blipFill>
        <p:spPr>
          <a:xfrm>
            <a:off x="6012160" y="1772816"/>
            <a:ext cx="2870393" cy="3248792"/>
          </a:xfrm>
          <a:prstGeom prst="rect">
            <a:avLst/>
          </a:prstGeom>
        </p:spPr>
      </p:pic>
      <p:sp>
        <p:nvSpPr>
          <p:cNvPr id="5" name="Left Arrow 4"/>
          <p:cNvSpPr/>
          <p:nvPr/>
        </p:nvSpPr>
        <p:spPr>
          <a:xfrm rot="10467250">
            <a:off x="5161154" y="2876776"/>
            <a:ext cx="726358" cy="401894"/>
          </a:xfrm>
          <a:prstGeom prst="lef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6" name="Left Arrow 5"/>
          <p:cNvSpPr/>
          <p:nvPr/>
        </p:nvSpPr>
        <p:spPr>
          <a:xfrm rot="2389145">
            <a:off x="7032558" y="4165898"/>
            <a:ext cx="726358" cy="401894"/>
          </a:xfrm>
          <a:prstGeom prst="lef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7" name="Rounded Rectangle 6"/>
          <p:cNvSpPr/>
          <p:nvPr/>
        </p:nvSpPr>
        <p:spPr>
          <a:xfrm>
            <a:off x="5916294" y="2812252"/>
            <a:ext cx="490385" cy="427703"/>
          </a:xfrm>
          <a:prstGeom prst="roundRect">
            <a:avLst/>
          </a:prstGeom>
          <a:noFill/>
          <a:ln w="6032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Tree>
    <p:extLst>
      <p:ext uri="{BB962C8B-B14F-4D97-AF65-F5344CB8AC3E}">
        <p14:creationId xmlns:p14="http://schemas.microsoft.com/office/powerpoint/2010/main" val="4211529193"/>
      </p:ext>
    </p:extLst>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2"/>
          <a:srcRect r="30288"/>
          <a:stretch/>
        </p:blipFill>
        <p:spPr>
          <a:xfrm>
            <a:off x="5462781" y="2327673"/>
            <a:ext cx="3257204" cy="2972606"/>
          </a:xfrm>
          <a:prstGeom prst="rect">
            <a:avLst/>
          </a:prstGeom>
        </p:spPr>
      </p:pic>
      <p:sp>
        <p:nvSpPr>
          <p:cNvPr id="2" name="Title 1"/>
          <p:cNvSpPr>
            <a:spLocks noGrp="1"/>
          </p:cNvSpPr>
          <p:nvPr>
            <p:ph type="title"/>
          </p:nvPr>
        </p:nvSpPr>
        <p:spPr/>
        <p:txBody>
          <a:bodyPr/>
          <a:lstStyle/>
          <a:p>
            <a:r>
              <a:rPr lang="en-GB" dirty="0" smtClean="0"/>
              <a:t>Setup the graph</a:t>
            </a:r>
            <a:endParaRPr lang="en-GB" dirty="0"/>
          </a:p>
        </p:txBody>
      </p:sp>
      <p:sp>
        <p:nvSpPr>
          <p:cNvPr id="3" name="Content Placeholder 2"/>
          <p:cNvSpPr>
            <a:spLocks noGrp="1"/>
          </p:cNvSpPr>
          <p:nvPr>
            <p:ph idx="1"/>
          </p:nvPr>
        </p:nvSpPr>
        <p:spPr>
          <a:xfrm>
            <a:off x="395536" y="1340768"/>
            <a:ext cx="4913884" cy="4149205"/>
          </a:xfrm>
        </p:spPr>
        <p:txBody>
          <a:bodyPr>
            <a:noAutofit/>
          </a:bodyPr>
          <a:lstStyle/>
          <a:p>
            <a:r>
              <a:rPr lang="en-GB" sz="1800" dirty="0" smtClean="0"/>
              <a:t>Drag the current probe onto the graph</a:t>
            </a:r>
          </a:p>
          <a:p>
            <a:r>
              <a:rPr lang="en-GB" sz="1800" dirty="0" smtClean="0"/>
              <a:t>Right click the graph and select “Edit Properties” and setup the following:</a:t>
            </a:r>
          </a:p>
          <a:p>
            <a:pPr lvl="1"/>
            <a:r>
              <a:rPr lang="en-GB" sz="1800" dirty="0" smtClean="0"/>
              <a:t>Sweep variable = X (This is the voltage source)</a:t>
            </a:r>
          </a:p>
          <a:p>
            <a:pPr lvl="1"/>
            <a:r>
              <a:rPr lang="en-GB" sz="1800" dirty="0" smtClean="0"/>
              <a:t>Start value = -100m (Lowest value for source voltage)</a:t>
            </a:r>
          </a:p>
          <a:p>
            <a:pPr lvl="1"/>
            <a:r>
              <a:rPr lang="en-GB" sz="1800" dirty="0" smtClean="0"/>
              <a:t>Stop value = 1.75 (Highest value for source voltage)</a:t>
            </a:r>
          </a:p>
          <a:p>
            <a:pPr lvl="1"/>
            <a:r>
              <a:rPr lang="en-GB" sz="1800" dirty="0" smtClean="0"/>
              <a:t>Nominal value = 700m </a:t>
            </a:r>
          </a:p>
          <a:p>
            <a:pPr lvl="1"/>
            <a:r>
              <a:rPr lang="en-GB" sz="1800" dirty="0" smtClean="0"/>
              <a:t>No. steps = 1500 (Number of measurements between max &amp; min values)</a:t>
            </a:r>
          </a:p>
        </p:txBody>
      </p:sp>
      <p:sp>
        <p:nvSpPr>
          <p:cNvPr id="5" name="Rounded Rectangle 4"/>
          <p:cNvSpPr/>
          <p:nvPr/>
        </p:nvSpPr>
        <p:spPr>
          <a:xfrm>
            <a:off x="5488591" y="2833534"/>
            <a:ext cx="1708622" cy="1120877"/>
          </a:xfrm>
          <a:prstGeom prst="roundRect">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Tree>
    <p:extLst>
      <p:ext uri="{BB962C8B-B14F-4D97-AF65-F5344CB8AC3E}">
        <p14:creationId xmlns:p14="http://schemas.microsoft.com/office/powerpoint/2010/main" val="3587302263"/>
      </p:ext>
    </p:extLst>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Run the simulation</a:t>
            </a:r>
            <a:endParaRPr lang="en-GB" dirty="0"/>
          </a:p>
        </p:txBody>
      </p:sp>
      <p:pic>
        <p:nvPicPr>
          <p:cNvPr id="4" name="Picture 3"/>
          <p:cNvPicPr>
            <a:picLocks noChangeAspect="1"/>
          </p:cNvPicPr>
          <p:nvPr/>
        </p:nvPicPr>
        <p:blipFill>
          <a:blip r:embed="rId2"/>
          <a:stretch>
            <a:fillRect/>
          </a:stretch>
        </p:blipFill>
        <p:spPr>
          <a:xfrm>
            <a:off x="2847937" y="2055212"/>
            <a:ext cx="4824912" cy="3485864"/>
          </a:xfrm>
          <a:prstGeom prst="rect">
            <a:avLst/>
          </a:prstGeom>
        </p:spPr>
      </p:pic>
      <p:sp>
        <p:nvSpPr>
          <p:cNvPr id="5" name="TextBox 4"/>
          <p:cNvSpPr txBox="1"/>
          <p:nvPr/>
        </p:nvSpPr>
        <p:spPr>
          <a:xfrm rot="16200000">
            <a:off x="2130402" y="3628111"/>
            <a:ext cx="984687" cy="507831"/>
          </a:xfrm>
          <a:prstGeom prst="rect">
            <a:avLst/>
          </a:prstGeom>
          <a:noFill/>
        </p:spPr>
        <p:txBody>
          <a:bodyPr wrap="square" rtlCol="0">
            <a:spAutoFit/>
          </a:bodyPr>
          <a:lstStyle/>
          <a:p>
            <a:r>
              <a:rPr lang="en-GB" sz="1350" dirty="0"/>
              <a:t>Current (A)</a:t>
            </a:r>
          </a:p>
        </p:txBody>
      </p:sp>
      <p:sp>
        <p:nvSpPr>
          <p:cNvPr id="6" name="TextBox 5"/>
          <p:cNvSpPr txBox="1"/>
          <p:nvPr/>
        </p:nvSpPr>
        <p:spPr>
          <a:xfrm>
            <a:off x="4505633" y="5609918"/>
            <a:ext cx="3425313" cy="300082"/>
          </a:xfrm>
          <a:prstGeom prst="rect">
            <a:avLst/>
          </a:prstGeom>
          <a:noFill/>
        </p:spPr>
        <p:txBody>
          <a:bodyPr wrap="square" rtlCol="0">
            <a:spAutoFit/>
          </a:bodyPr>
          <a:lstStyle/>
          <a:p>
            <a:r>
              <a:rPr lang="en-GB" sz="1350" dirty="0"/>
              <a:t>Forward Voltage (V)</a:t>
            </a:r>
          </a:p>
        </p:txBody>
      </p:sp>
      <p:sp>
        <p:nvSpPr>
          <p:cNvPr id="7" name="Left Arrow 6"/>
          <p:cNvSpPr/>
          <p:nvPr/>
        </p:nvSpPr>
        <p:spPr>
          <a:xfrm rot="15555068">
            <a:off x="4945148" y="4708096"/>
            <a:ext cx="726358" cy="401894"/>
          </a:xfrm>
          <a:prstGeom prst="lef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8" name="TextBox 7"/>
          <p:cNvSpPr txBox="1"/>
          <p:nvPr/>
        </p:nvSpPr>
        <p:spPr>
          <a:xfrm>
            <a:off x="4652022" y="3787840"/>
            <a:ext cx="1216742" cy="923330"/>
          </a:xfrm>
          <a:prstGeom prst="rect">
            <a:avLst/>
          </a:prstGeom>
          <a:solidFill>
            <a:schemeClr val="bg1"/>
          </a:solidFill>
        </p:spPr>
        <p:txBody>
          <a:bodyPr wrap="square" rtlCol="0">
            <a:spAutoFit/>
          </a:bodyPr>
          <a:lstStyle/>
          <a:p>
            <a:r>
              <a:rPr lang="en-GB" sz="1350" dirty="0"/>
              <a:t>Diode starts to conduct here</a:t>
            </a:r>
          </a:p>
          <a:p>
            <a:r>
              <a:rPr lang="en-GB" sz="1350" dirty="0"/>
              <a:t>~0.6 to 0.7V</a:t>
            </a:r>
          </a:p>
        </p:txBody>
      </p:sp>
      <p:sp>
        <p:nvSpPr>
          <p:cNvPr id="9" name="Left Arrow 8"/>
          <p:cNvSpPr/>
          <p:nvPr/>
        </p:nvSpPr>
        <p:spPr>
          <a:xfrm rot="3147678">
            <a:off x="6703856" y="3798022"/>
            <a:ext cx="726358" cy="401894"/>
          </a:xfrm>
          <a:prstGeom prst="lef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10" name="TextBox 9"/>
          <p:cNvSpPr txBox="1"/>
          <p:nvPr/>
        </p:nvSpPr>
        <p:spPr>
          <a:xfrm>
            <a:off x="6673086" y="4374370"/>
            <a:ext cx="1549142" cy="715581"/>
          </a:xfrm>
          <a:prstGeom prst="rect">
            <a:avLst/>
          </a:prstGeom>
          <a:solidFill>
            <a:schemeClr val="bg1"/>
          </a:solidFill>
          <a:ln>
            <a:solidFill>
              <a:schemeClr val="tx1"/>
            </a:solidFill>
          </a:ln>
        </p:spPr>
        <p:txBody>
          <a:bodyPr wrap="square" rtlCol="0">
            <a:spAutoFit/>
          </a:bodyPr>
          <a:lstStyle/>
          <a:p>
            <a:r>
              <a:rPr lang="en-GB" sz="1350" dirty="0"/>
              <a:t>Current increases linearly with voltage </a:t>
            </a:r>
          </a:p>
        </p:txBody>
      </p:sp>
      <p:sp>
        <p:nvSpPr>
          <p:cNvPr id="11" name="TextBox 10"/>
          <p:cNvSpPr txBox="1"/>
          <p:nvPr/>
        </p:nvSpPr>
        <p:spPr>
          <a:xfrm>
            <a:off x="792418" y="2406785"/>
            <a:ext cx="1423220" cy="1338828"/>
          </a:xfrm>
          <a:prstGeom prst="rect">
            <a:avLst/>
          </a:prstGeom>
          <a:solidFill>
            <a:schemeClr val="bg1"/>
          </a:solidFill>
          <a:ln>
            <a:solidFill>
              <a:schemeClr val="tx1"/>
            </a:solidFill>
          </a:ln>
        </p:spPr>
        <p:txBody>
          <a:bodyPr wrap="square" rtlCol="0">
            <a:spAutoFit/>
          </a:bodyPr>
          <a:lstStyle/>
          <a:p>
            <a:r>
              <a:rPr lang="en-GB" sz="1350" dirty="0"/>
              <a:t>For small forward voltages the diode will conduct LARGE currents</a:t>
            </a:r>
          </a:p>
        </p:txBody>
      </p:sp>
      <p:sp>
        <p:nvSpPr>
          <p:cNvPr id="12" name="Left Arrow 11"/>
          <p:cNvSpPr/>
          <p:nvPr/>
        </p:nvSpPr>
        <p:spPr>
          <a:xfrm rot="11776645">
            <a:off x="2300749" y="2854690"/>
            <a:ext cx="726358" cy="401894"/>
          </a:xfrm>
          <a:prstGeom prst="lef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Tree>
    <p:extLst>
      <p:ext uri="{BB962C8B-B14F-4D97-AF65-F5344CB8AC3E}">
        <p14:creationId xmlns:p14="http://schemas.microsoft.com/office/powerpoint/2010/main" val="616254584"/>
      </p:ext>
    </p:extLst>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Reverse I-V Characteristics</a:t>
            </a:r>
            <a:endParaRPr lang="en-GB" dirty="0"/>
          </a:p>
        </p:txBody>
      </p:sp>
      <p:sp>
        <p:nvSpPr>
          <p:cNvPr id="3" name="Content Placeholder 2"/>
          <p:cNvSpPr>
            <a:spLocks noGrp="1"/>
          </p:cNvSpPr>
          <p:nvPr>
            <p:ph idx="1"/>
          </p:nvPr>
        </p:nvSpPr>
        <p:spPr>
          <a:xfrm>
            <a:off x="628650" y="2226469"/>
            <a:ext cx="4337870" cy="3263504"/>
          </a:xfrm>
        </p:spPr>
        <p:txBody>
          <a:bodyPr>
            <a:normAutofit fontScale="70000" lnSpcReduction="20000"/>
          </a:bodyPr>
          <a:lstStyle/>
          <a:p>
            <a:r>
              <a:rPr lang="en-GB" dirty="0" smtClean="0"/>
              <a:t>We can add another graph to show reverse current – voltage characteristics (Reverse breakdown voltage)</a:t>
            </a:r>
          </a:p>
          <a:p>
            <a:r>
              <a:rPr lang="en-GB" dirty="0" smtClean="0"/>
              <a:t>Setup the following:</a:t>
            </a:r>
          </a:p>
          <a:p>
            <a:pPr lvl="1"/>
            <a:r>
              <a:rPr lang="en-GB" dirty="0" smtClean="0"/>
              <a:t>Sweep variable = X</a:t>
            </a:r>
          </a:p>
          <a:p>
            <a:pPr lvl="1"/>
            <a:r>
              <a:rPr lang="en-GB" dirty="0" smtClean="0"/>
              <a:t>Start value = -1.1k</a:t>
            </a:r>
          </a:p>
          <a:p>
            <a:pPr lvl="1"/>
            <a:r>
              <a:rPr lang="en-GB" dirty="0" smtClean="0"/>
              <a:t>Stop value = 0</a:t>
            </a:r>
          </a:p>
          <a:p>
            <a:pPr lvl="1"/>
            <a:r>
              <a:rPr lang="en-GB" dirty="0" smtClean="0"/>
              <a:t>Nominal value = 500m</a:t>
            </a:r>
          </a:p>
          <a:p>
            <a:pPr lvl="1"/>
            <a:r>
              <a:rPr lang="en-GB" dirty="0" smtClean="0"/>
              <a:t>No Steps = 5100</a:t>
            </a:r>
            <a:endParaRPr lang="en-GB" dirty="0"/>
          </a:p>
        </p:txBody>
      </p:sp>
      <p:pic>
        <p:nvPicPr>
          <p:cNvPr id="4" name="Picture 3"/>
          <p:cNvPicPr>
            <a:picLocks noChangeAspect="1"/>
          </p:cNvPicPr>
          <p:nvPr/>
        </p:nvPicPr>
        <p:blipFill rotWithShape="1">
          <a:blip r:embed="rId2"/>
          <a:srcRect r="35614"/>
          <a:stretch/>
        </p:blipFill>
        <p:spPr>
          <a:xfrm>
            <a:off x="5417959" y="2125266"/>
            <a:ext cx="3363461" cy="3373578"/>
          </a:xfrm>
          <a:prstGeom prst="rect">
            <a:avLst/>
          </a:prstGeom>
        </p:spPr>
      </p:pic>
      <p:sp>
        <p:nvSpPr>
          <p:cNvPr id="5" name="Rounded Rectangle 4"/>
          <p:cNvSpPr/>
          <p:nvPr/>
        </p:nvSpPr>
        <p:spPr>
          <a:xfrm>
            <a:off x="5276236" y="2697111"/>
            <a:ext cx="2201197" cy="1161436"/>
          </a:xfrm>
          <a:prstGeom prst="roundRect">
            <a:avLst/>
          </a:prstGeom>
          <a:noFill/>
          <a:ln w="5080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Tree>
    <p:extLst>
      <p:ext uri="{BB962C8B-B14F-4D97-AF65-F5344CB8AC3E}">
        <p14:creationId xmlns:p14="http://schemas.microsoft.com/office/powerpoint/2010/main" val="2027941128"/>
      </p:ext>
    </p:extLst>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761245" y="1917706"/>
            <a:ext cx="4587139" cy="3692213"/>
          </a:xfrm>
          <a:prstGeom prst="rect">
            <a:avLst/>
          </a:prstGeom>
        </p:spPr>
      </p:pic>
      <p:sp>
        <p:nvSpPr>
          <p:cNvPr id="2" name="Title 1"/>
          <p:cNvSpPr>
            <a:spLocks noGrp="1"/>
          </p:cNvSpPr>
          <p:nvPr>
            <p:ph type="title"/>
          </p:nvPr>
        </p:nvSpPr>
        <p:spPr/>
        <p:txBody>
          <a:bodyPr/>
          <a:lstStyle/>
          <a:p>
            <a:r>
              <a:rPr lang="en-GB" dirty="0" smtClean="0"/>
              <a:t>Run the simulation</a:t>
            </a:r>
            <a:endParaRPr lang="en-GB" dirty="0"/>
          </a:p>
        </p:txBody>
      </p:sp>
      <p:sp>
        <p:nvSpPr>
          <p:cNvPr id="5" name="TextBox 4"/>
          <p:cNvSpPr txBox="1"/>
          <p:nvPr/>
        </p:nvSpPr>
        <p:spPr>
          <a:xfrm rot="16200000">
            <a:off x="2130402" y="3628111"/>
            <a:ext cx="984687" cy="507831"/>
          </a:xfrm>
          <a:prstGeom prst="rect">
            <a:avLst/>
          </a:prstGeom>
          <a:noFill/>
        </p:spPr>
        <p:txBody>
          <a:bodyPr wrap="square" rtlCol="0">
            <a:spAutoFit/>
          </a:bodyPr>
          <a:lstStyle/>
          <a:p>
            <a:r>
              <a:rPr lang="en-GB" sz="1350" dirty="0"/>
              <a:t>Current (A)</a:t>
            </a:r>
          </a:p>
        </p:txBody>
      </p:sp>
      <p:sp>
        <p:nvSpPr>
          <p:cNvPr id="6" name="TextBox 5"/>
          <p:cNvSpPr txBox="1"/>
          <p:nvPr/>
        </p:nvSpPr>
        <p:spPr>
          <a:xfrm>
            <a:off x="4505634" y="5609918"/>
            <a:ext cx="1493273" cy="507831"/>
          </a:xfrm>
          <a:prstGeom prst="rect">
            <a:avLst/>
          </a:prstGeom>
          <a:noFill/>
        </p:spPr>
        <p:txBody>
          <a:bodyPr wrap="square" rtlCol="0">
            <a:spAutoFit/>
          </a:bodyPr>
          <a:lstStyle/>
          <a:p>
            <a:r>
              <a:rPr lang="en-GB" sz="1350" dirty="0"/>
              <a:t>Reverse Voltage (V)</a:t>
            </a:r>
          </a:p>
        </p:txBody>
      </p:sp>
      <p:sp>
        <p:nvSpPr>
          <p:cNvPr id="7" name="Left Arrow 6"/>
          <p:cNvSpPr/>
          <p:nvPr/>
        </p:nvSpPr>
        <p:spPr>
          <a:xfrm rot="3522732">
            <a:off x="3471294" y="2296211"/>
            <a:ext cx="726358" cy="401894"/>
          </a:xfrm>
          <a:prstGeom prst="lef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8" name="TextBox 7"/>
          <p:cNvSpPr txBox="1"/>
          <p:nvPr/>
        </p:nvSpPr>
        <p:spPr>
          <a:xfrm>
            <a:off x="4132046" y="2881017"/>
            <a:ext cx="1381149" cy="1131079"/>
          </a:xfrm>
          <a:prstGeom prst="rect">
            <a:avLst/>
          </a:prstGeom>
          <a:solidFill>
            <a:schemeClr val="bg1"/>
          </a:solidFill>
        </p:spPr>
        <p:txBody>
          <a:bodyPr wrap="square" rtlCol="0">
            <a:spAutoFit/>
          </a:bodyPr>
          <a:lstStyle/>
          <a:p>
            <a:r>
              <a:rPr lang="en-GB" sz="1350" dirty="0"/>
              <a:t>Diode starts to breakdown here</a:t>
            </a:r>
          </a:p>
          <a:p>
            <a:r>
              <a:rPr lang="en-GB" sz="1350" dirty="0"/>
              <a:t>~-1kV for 1N4007</a:t>
            </a:r>
          </a:p>
        </p:txBody>
      </p:sp>
      <p:sp>
        <p:nvSpPr>
          <p:cNvPr id="9" name="Left Arrow 8"/>
          <p:cNvSpPr/>
          <p:nvPr/>
        </p:nvSpPr>
        <p:spPr>
          <a:xfrm rot="4562949">
            <a:off x="6047272" y="2344332"/>
            <a:ext cx="726358" cy="401894"/>
          </a:xfrm>
          <a:prstGeom prst="lef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
        <p:nvSpPr>
          <p:cNvPr id="10" name="TextBox 9"/>
          <p:cNvSpPr txBox="1"/>
          <p:nvPr/>
        </p:nvSpPr>
        <p:spPr>
          <a:xfrm>
            <a:off x="5918459" y="2955283"/>
            <a:ext cx="1304284" cy="1546577"/>
          </a:xfrm>
          <a:prstGeom prst="rect">
            <a:avLst/>
          </a:prstGeom>
          <a:solidFill>
            <a:schemeClr val="bg1"/>
          </a:solidFill>
          <a:ln>
            <a:solidFill>
              <a:schemeClr val="tx1"/>
            </a:solidFill>
          </a:ln>
        </p:spPr>
        <p:txBody>
          <a:bodyPr wrap="square" rtlCol="0">
            <a:spAutoFit/>
          </a:bodyPr>
          <a:lstStyle/>
          <a:p>
            <a:r>
              <a:rPr lang="en-GB" sz="1350" dirty="0"/>
              <a:t>Diode BLOCKS reverse voltages (up to a point) – No current flows</a:t>
            </a:r>
          </a:p>
        </p:txBody>
      </p:sp>
      <p:sp>
        <p:nvSpPr>
          <p:cNvPr id="11" name="TextBox 10"/>
          <p:cNvSpPr txBox="1"/>
          <p:nvPr/>
        </p:nvSpPr>
        <p:spPr>
          <a:xfrm>
            <a:off x="626921" y="2406785"/>
            <a:ext cx="1588716" cy="1962076"/>
          </a:xfrm>
          <a:prstGeom prst="rect">
            <a:avLst/>
          </a:prstGeom>
          <a:solidFill>
            <a:schemeClr val="bg1"/>
          </a:solidFill>
          <a:ln>
            <a:solidFill>
              <a:schemeClr val="tx1"/>
            </a:solidFill>
          </a:ln>
        </p:spPr>
        <p:txBody>
          <a:bodyPr wrap="square" rtlCol="0">
            <a:spAutoFit/>
          </a:bodyPr>
          <a:lstStyle/>
          <a:p>
            <a:r>
              <a:rPr lang="en-GB" sz="1350" dirty="0"/>
              <a:t>Further increases in reverse voltages cause the diode to conduct VERY LARGE currents – Will cause irreparable damage to diode</a:t>
            </a:r>
          </a:p>
        </p:txBody>
      </p:sp>
      <p:sp>
        <p:nvSpPr>
          <p:cNvPr id="12" name="Left Arrow 11"/>
          <p:cNvSpPr/>
          <p:nvPr/>
        </p:nvSpPr>
        <p:spPr>
          <a:xfrm rot="11776645">
            <a:off x="2300749" y="2854690"/>
            <a:ext cx="726358" cy="401894"/>
          </a:xfrm>
          <a:prstGeom prst="left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spTree>
    <p:extLst>
      <p:ext uri="{BB962C8B-B14F-4D97-AF65-F5344CB8AC3E}">
        <p14:creationId xmlns:p14="http://schemas.microsoft.com/office/powerpoint/2010/main" val="3496576491"/>
      </p:ext>
    </p:extLst>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Bipolar Junction Transistor (BJT)</a:t>
            </a:r>
            <a:endParaRPr lang="en-GB" dirty="0"/>
          </a:p>
        </p:txBody>
      </p:sp>
      <p:sp>
        <p:nvSpPr>
          <p:cNvPr id="6" name="Content Placeholder 5"/>
          <p:cNvSpPr>
            <a:spLocks noGrp="1"/>
          </p:cNvSpPr>
          <p:nvPr>
            <p:ph idx="1"/>
          </p:nvPr>
        </p:nvSpPr>
        <p:spPr>
          <a:xfrm>
            <a:off x="628650" y="2226469"/>
            <a:ext cx="5314950" cy="3263504"/>
          </a:xfrm>
        </p:spPr>
        <p:txBody>
          <a:bodyPr>
            <a:normAutofit fontScale="62500" lnSpcReduction="20000"/>
          </a:bodyPr>
          <a:lstStyle/>
          <a:p>
            <a:r>
              <a:rPr lang="en-GB" dirty="0" smtClean="0"/>
              <a:t>BJTs are made from three layers of semiconductor</a:t>
            </a:r>
          </a:p>
          <a:p>
            <a:r>
              <a:rPr lang="en-GB" dirty="0"/>
              <a:t>An NPN transistor </a:t>
            </a:r>
            <a:br>
              <a:rPr lang="en-GB" dirty="0"/>
            </a:br>
            <a:r>
              <a:rPr lang="en-GB" dirty="0"/>
              <a:t>is made from a thin </a:t>
            </a:r>
            <a:br>
              <a:rPr lang="en-GB" dirty="0"/>
            </a:br>
            <a:r>
              <a:rPr lang="en-GB" dirty="0"/>
              <a:t>p-type layer between two n-type layers.</a:t>
            </a:r>
          </a:p>
          <a:p>
            <a:r>
              <a:rPr lang="en-GB" dirty="0"/>
              <a:t>A PNP transistor has the opposite configuration.</a:t>
            </a:r>
          </a:p>
          <a:p>
            <a:r>
              <a:rPr lang="en-GB" dirty="0"/>
              <a:t>The current flowing </a:t>
            </a:r>
            <a:br>
              <a:rPr lang="en-GB" dirty="0"/>
            </a:br>
            <a:r>
              <a:rPr lang="en-GB" dirty="0"/>
              <a:t>into or out of the base controls a larger current flowing between the collector and emitter.</a:t>
            </a:r>
          </a:p>
          <a:p>
            <a:endParaRPr lang="en-GB" dirty="0"/>
          </a:p>
        </p:txBody>
      </p:sp>
      <p:pic>
        <p:nvPicPr>
          <p:cNvPr id="7170" name="Picture 2" descr="Image result for bj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33800" y="2275284"/>
            <a:ext cx="2457450" cy="1571626"/>
          </a:xfrm>
          <a:prstGeom prst="rect">
            <a:avLst/>
          </a:prstGeom>
          <a:noFill/>
          <a:extLst>
            <a:ext uri="{909E8E84-426E-40DD-AFC4-6F175D3DCCD1}">
              <a14:hiddenFill xmlns:a14="http://schemas.microsoft.com/office/drawing/2010/main">
                <a:solidFill>
                  <a:srgbClr val="FFFFFF"/>
                </a:solidFill>
              </a14:hiddenFill>
            </a:ext>
          </a:extLst>
        </p:spPr>
      </p:pic>
      <p:pic>
        <p:nvPicPr>
          <p:cNvPr id="7172" name="Picture 4" descr="Image result for bj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33799" y="3940807"/>
            <a:ext cx="2528888" cy="16430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4314128"/>
      </p:ext>
    </p:extLst>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Bipolar Junction Transistor – Practical Behaviour </a:t>
            </a:r>
            <a:endParaRPr lang="en-GB" dirty="0"/>
          </a:p>
        </p:txBody>
      </p:sp>
      <p:sp>
        <p:nvSpPr>
          <p:cNvPr id="3" name="Content Placeholder 2"/>
          <p:cNvSpPr>
            <a:spLocks noGrp="1"/>
          </p:cNvSpPr>
          <p:nvPr>
            <p:ph idx="1"/>
          </p:nvPr>
        </p:nvSpPr>
        <p:spPr>
          <a:xfrm>
            <a:off x="628650" y="2226469"/>
            <a:ext cx="7886700" cy="579897"/>
          </a:xfrm>
        </p:spPr>
        <p:txBody>
          <a:bodyPr>
            <a:normAutofit fontScale="85000" lnSpcReduction="20000"/>
          </a:bodyPr>
          <a:lstStyle/>
          <a:p>
            <a:pPr marL="0" indent="0">
              <a:buNone/>
            </a:pPr>
            <a:r>
              <a:rPr lang="en-GB" sz="2250" dirty="0"/>
              <a:t>A transistor can be considered to act like a variable resistor between its Collector and Emitter terminals.</a:t>
            </a:r>
          </a:p>
          <a:p>
            <a:endParaRPr lang="en-GB" dirty="0"/>
          </a:p>
        </p:txBody>
      </p:sp>
      <p:grpSp>
        <p:nvGrpSpPr>
          <p:cNvPr id="4" name="Group 6"/>
          <p:cNvGrpSpPr>
            <a:grpSpLocks/>
          </p:cNvGrpSpPr>
          <p:nvPr/>
        </p:nvGrpSpPr>
        <p:grpSpPr bwMode="auto">
          <a:xfrm>
            <a:off x="1420918" y="3177841"/>
            <a:ext cx="1643063" cy="1635919"/>
            <a:chOff x="6090" y="3368"/>
            <a:chExt cx="3450" cy="3435"/>
          </a:xfrm>
        </p:grpSpPr>
        <p:pic>
          <p:nvPicPr>
            <p:cNvPr id="5" name="Picture 7"/>
            <p:cNvPicPr>
              <a:picLocks noChangeAspect="1" noChangeArrowheads="1"/>
            </p:cNvPicPr>
            <p:nvPr/>
          </p:nvPicPr>
          <p:blipFill>
            <a:blip r:embed="rId2" cstate="print"/>
            <a:srcRect/>
            <a:stretch>
              <a:fillRect/>
            </a:stretch>
          </p:blipFill>
          <p:spPr bwMode="auto">
            <a:xfrm>
              <a:off x="7965" y="3788"/>
              <a:ext cx="1305" cy="990"/>
            </a:xfrm>
            <a:prstGeom prst="rect">
              <a:avLst/>
            </a:prstGeom>
            <a:noFill/>
            <a:ln w="9525">
              <a:noFill/>
              <a:miter lim="800000"/>
              <a:headEnd/>
              <a:tailEnd/>
            </a:ln>
          </p:spPr>
        </p:pic>
        <p:sp>
          <p:nvSpPr>
            <p:cNvPr id="6" name="Line 8"/>
            <p:cNvSpPr>
              <a:spLocks noChangeShapeType="1"/>
            </p:cNvSpPr>
            <p:nvPr/>
          </p:nvSpPr>
          <p:spPr bwMode="auto">
            <a:xfrm flipH="1">
              <a:off x="7305" y="3383"/>
              <a:ext cx="2175" cy="0"/>
            </a:xfrm>
            <a:prstGeom prst="line">
              <a:avLst/>
            </a:prstGeom>
            <a:noFill/>
            <a:ln w="28575">
              <a:solidFill>
                <a:srgbClr val="000000"/>
              </a:solidFill>
              <a:round/>
              <a:headEnd/>
              <a:tailEnd/>
            </a:ln>
          </p:spPr>
          <p:txBody>
            <a:bodyPr/>
            <a:lstStyle/>
            <a:p>
              <a:endParaRPr lang="en-GB" sz="1350"/>
            </a:p>
          </p:txBody>
        </p:sp>
        <p:sp>
          <p:nvSpPr>
            <p:cNvPr id="7" name="Line 9"/>
            <p:cNvSpPr>
              <a:spLocks noChangeShapeType="1"/>
            </p:cNvSpPr>
            <p:nvPr/>
          </p:nvSpPr>
          <p:spPr bwMode="auto">
            <a:xfrm flipV="1">
              <a:off x="8430" y="3368"/>
              <a:ext cx="0" cy="630"/>
            </a:xfrm>
            <a:prstGeom prst="line">
              <a:avLst/>
            </a:prstGeom>
            <a:noFill/>
            <a:ln w="9525">
              <a:solidFill>
                <a:srgbClr val="000000"/>
              </a:solidFill>
              <a:round/>
              <a:headEnd/>
              <a:tailEnd/>
            </a:ln>
          </p:spPr>
          <p:txBody>
            <a:bodyPr/>
            <a:lstStyle/>
            <a:p>
              <a:endParaRPr lang="en-GB" sz="1350"/>
            </a:p>
          </p:txBody>
        </p:sp>
        <p:sp>
          <p:nvSpPr>
            <p:cNvPr id="8" name="Line 10"/>
            <p:cNvSpPr>
              <a:spLocks noChangeShapeType="1"/>
            </p:cNvSpPr>
            <p:nvPr/>
          </p:nvSpPr>
          <p:spPr bwMode="auto">
            <a:xfrm>
              <a:off x="8430" y="4583"/>
              <a:ext cx="0" cy="390"/>
            </a:xfrm>
            <a:prstGeom prst="line">
              <a:avLst/>
            </a:prstGeom>
            <a:noFill/>
            <a:ln w="9525">
              <a:solidFill>
                <a:srgbClr val="000000"/>
              </a:solidFill>
              <a:round/>
              <a:headEnd/>
              <a:tailEnd/>
            </a:ln>
          </p:spPr>
          <p:txBody>
            <a:bodyPr/>
            <a:lstStyle/>
            <a:p>
              <a:endParaRPr lang="en-GB" sz="1350"/>
            </a:p>
          </p:txBody>
        </p:sp>
        <p:sp>
          <p:nvSpPr>
            <p:cNvPr id="9" name="Rectangle 11"/>
            <p:cNvSpPr>
              <a:spLocks noChangeArrowheads="1"/>
            </p:cNvSpPr>
            <p:nvPr/>
          </p:nvSpPr>
          <p:spPr bwMode="auto">
            <a:xfrm>
              <a:off x="8355" y="5003"/>
              <a:ext cx="165" cy="765"/>
            </a:xfrm>
            <a:prstGeom prst="rect">
              <a:avLst/>
            </a:prstGeom>
            <a:solidFill>
              <a:srgbClr val="FFFFFF"/>
            </a:solidFill>
            <a:ln w="9525">
              <a:solidFill>
                <a:srgbClr val="000000"/>
              </a:solidFill>
              <a:miter lim="800000"/>
              <a:headEnd/>
              <a:tailEnd/>
            </a:ln>
          </p:spPr>
          <p:txBody>
            <a:bodyPr/>
            <a:lstStyle/>
            <a:p>
              <a:endParaRPr lang="en-GB" sz="1350"/>
            </a:p>
          </p:txBody>
        </p:sp>
        <p:sp>
          <p:nvSpPr>
            <p:cNvPr id="10" name="Line 12"/>
            <p:cNvSpPr>
              <a:spLocks noChangeShapeType="1"/>
            </p:cNvSpPr>
            <p:nvPr/>
          </p:nvSpPr>
          <p:spPr bwMode="auto">
            <a:xfrm>
              <a:off x="8445" y="5783"/>
              <a:ext cx="0" cy="1005"/>
            </a:xfrm>
            <a:prstGeom prst="line">
              <a:avLst/>
            </a:prstGeom>
            <a:noFill/>
            <a:ln w="9525">
              <a:solidFill>
                <a:srgbClr val="000000"/>
              </a:solidFill>
              <a:round/>
              <a:headEnd/>
              <a:tailEnd/>
            </a:ln>
          </p:spPr>
          <p:txBody>
            <a:bodyPr/>
            <a:lstStyle/>
            <a:p>
              <a:endParaRPr lang="en-GB" sz="1350"/>
            </a:p>
          </p:txBody>
        </p:sp>
        <p:sp>
          <p:nvSpPr>
            <p:cNvPr id="11" name="Line 13"/>
            <p:cNvSpPr>
              <a:spLocks noChangeShapeType="1"/>
            </p:cNvSpPr>
            <p:nvPr/>
          </p:nvSpPr>
          <p:spPr bwMode="auto">
            <a:xfrm flipH="1">
              <a:off x="7275" y="6788"/>
              <a:ext cx="1185" cy="0"/>
            </a:xfrm>
            <a:prstGeom prst="line">
              <a:avLst/>
            </a:prstGeom>
            <a:noFill/>
            <a:ln w="28575">
              <a:solidFill>
                <a:srgbClr val="000000"/>
              </a:solidFill>
              <a:round/>
              <a:headEnd/>
              <a:tailEnd/>
            </a:ln>
          </p:spPr>
          <p:txBody>
            <a:bodyPr/>
            <a:lstStyle/>
            <a:p>
              <a:endParaRPr lang="en-GB" sz="1350"/>
            </a:p>
          </p:txBody>
        </p:sp>
        <p:sp>
          <p:nvSpPr>
            <p:cNvPr id="12" name="Line 14"/>
            <p:cNvSpPr>
              <a:spLocks noChangeShapeType="1"/>
            </p:cNvSpPr>
            <p:nvPr/>
          </p:nvSpPr>
          <p:spPr bwMode="auto">
            <a:xfrm>
              <a:off x="8475" y="6788"/>
              <a:ext cx="1065" cy="0"/>
            </a:xfrm>
            <a:prstGeom prst="line">
              <a:avLst/>
            </a:prstGeom>
            <a:noFill/>
            <a:ln w="28575">
              <a:solidFill>
                <a:srgbClr val="000000"/>
              </a:solidFill>
              <a:round/>
              <a:headEnd/>
              <a:tailEnd/>
            </a:ln>
          </p:spPr>
          <p:txBody>
            <a:bodyPr/>
            <a:lstStyle/>
            <a:p>
              <a:endParaRPr lang="en-GB" sz="1350"/>
            </a:p>
          </p:txBody>
        </p:sp>
        <p:sp>
          <p:nvSpPr>
            <p:cNvPr id="13" name="Rectangle 15"/>
            <p:cNvSpPr>
              <a:spLocks noChangeArrowheads="1"/>
            </p:cNvSpPr>
            <p:nvPr/>
          </p:nvSpPr>
          <p:spPr bwMode="auto">
            <a:xfrm>
              <a:off x="7362" y="4718"/>
              <a:ext cx="1845" cy="1425"/>
            </a:xfrm>
            <a:prstGeom prst="rect">
              <a:avLst/>
            </a:prstGeom>
            <a:noFill/>
            <a:ln w="9525">
              <a:solidFill>
                <a:srgbClr val="000000"/>
              </a:solidFill>
              <a:prstDash val="dashDot"/>
              <a:miter lim="800000"/>
              <a:headEnd/>
              <a:tailEnd/>
            </a:ln>
          </p:spPr>
          <p:txBody>
            <a:bodyPr/>
            <a:lstStyle/>
            <a:p>
              <a:endParaRPr lang="en-GB" sz="1350"/>
            </a:p>
          </p:txBody>
        </p:sp>
        <p:sp>
          <p:nvSpPr>
            <p:cNvPr id="14" name="Line 16"/>
            <p:cNvSpPr>
              <a:spLocks noChangeShapeType="1"/>
            </p:cNvSpPr>
            <p:nvPr/>
          </p:nvSpPr>
          <p:spPr bwMode="auto">
            <a:xfrm flipV="1">
              <a:off x="8130" y="5258"/>
              <a:ext cx="660" cy="525"/>
            </a:xfrm>
            <a:prstGeom prst="line">
              <a:avLst/>
            </a:prstGeom>
            <a:noFill/>
            <a:ln w="9525">
              <a:solidFill>
                <a:srgbClr val="000000"/>
              </a:solidFill>
              <a:round/>
              <a:headEnd/>
              <a:tailEnd type="triangle" w="med" len="med"/>
            </a:ln>
          </p:spPr>
          <p:txBody>
            <a:bodyPr/>
            <a:lstStyle/>
            <a:p>
              <a:endParaRPr lang="en-GB" sz="1350"/>
            </a:p>
          </p:txBody>
        </p:sp>
        <p:sp>
          <p:nvSpPr>
            <p:cNvPr id="15" name="Line 17"/>
            <p:cNvSpPr>
              <a:spLocks noChangeShapeType="1"/>
            </p:cNvSpPr>
            <p:nvPr/>
          </p:nvSpPr>
          <p:spPr bwMode="auto">
            <a:xfrm flipH="1">
              <a:off x="6090" y="5333"/>
              <a:ext cx="1785" cy="0"/>
            </a:xfrm>
            <a:prstGeom prst="line">
              <a:avLst/>
            </a:prstGeom>
            <a:noFill/>
            <a:ln w="9525">
              <a:solidFill>
                <a:srgbClr val="000000"/>
              </a:solidFill>
              <a:round/>
              <a:headEnd/>
              <a:tailEnd/>
            </a:ln>
          </p:spPr>
          <p:txBody>
            <a:bodyPr/>
            <a:lstStyle/>
            <a:p>
              <a:endParaRPr lang="en-GB" sz="1350"/>
            </a:p>
          </p:txBody>
        </p:sp>
        <p:sp>
          <p:nvSpPr>
            <p:cNvPr id="16" name="Line 18"/>
            <p:cNvSpPr>
              <a:spLocks noChangeShapeType="1"/>
            </p:cNvSpPr>
            <p:nvPr/>
          </p:nvSpPr>
          <p:spPr bwMode="auto">
            <a:xfrm>
              <a:off x="6675" y="5333"/>
              <a:ext cx="855" cy="0"/>
            </a:xfrm>
            <a:prstGeom prst="line">
              <a:avLst/>
            </a:prstGeom>
            <a:noFill/>
            <a:ln w="9525">
              <a:solidFill>
                <a:srgbClr val="000000"/>
              </a:solidFill>
              <a:round/>
              <a:headEnd/>
              <a:tailEnd type="triangle" w="med" len="med"/>
            </a:ln>
          </p:spPr>
          <p:txBody>
            <a:bodyPr/>
            <a:lstStyle/>
            <a:p>
              <a:endParaRPr lang="en-GB" sz="1350"/>
            </a:p>
          </p:txBody>
        </p:sp>
        <p:sp>
          <p:nvSpPr>
            <p:cNvPr id="17" name="Line 19"/>
            <p:cNvSpPr>
              <a:spLocks noChangeShapeType="1"/>
            </p:cNvSpPr>
            <p:nvPr/>
          </p:nvSpPr>
          <p:spPr bwMode="auto">
            <a:xfrm>
              <a:off x="8430" y="3548"/>
              <a:ext cx="0" cy="315"/>
            </a:xfrm>
            <a:prstGeom prst="line">
              <a:avLst/>
            </a:prstGeom>
            <a:noFill/>
            <a:ln w="9525">
              <a:solidFill>
                <a:srgbClr val="000000"/>
              </a:solidFill>
              <a:round/>
              <a:headEnd/>
              <a:tailEnd type="triangle" w="med" len="med"/>
            </a:ln>
          </p:spPr>
          <p:txBody>
            <a:bodyPr/>
            <a:lstStyle/>
            <a:p>
              <a:endParaRPr lang="en-GB" sz="1350"/>
            </a:p>
          </p:txBody>
        </p:sp>
        <p:sp>
          <p:nvSpPr>
            <p:cNvPr id="18" name="Line 20"/>
            <p:cNvSpPr>
              <a:spLocks noChangeShapeType="1"/>
            </p:cNvSpPr>
            <p:nvPr/>
          </p:nvSpPr>
          <p:spPr bwMode="auto">
            <a:xfrm>
              <a:off x="8445" y="5963"/>
              <a:ext cx="0" cy="555"/>
            </a:xfrm>
            <a:prstGeom prst="line">
              <a:avLst/>
            </a:prstGeom>
            <a:noFill/>
            <a:ln w="9525">
              <a:solidFill>
                <a:srgbClr val="000000"/>
              </a:solidFill>
              <a:round/>
              <a:headEnd/>
              <a:tailEnd type="triangle" w="med" len="med"/>
            </a:ln>
          </p:spPr>
          <p:txBody>
            <a:bodyPr/>
            <a:lstStyle/>
            <a:p>
              <a:endParaRPr lang="en-GB" sz="1350"/>
            </a:p>
          </p:txBody>
        </p:sp>
        <p:sp>
          <p:nvSpPr>
            <p:cNvPr id="19" name="Text Box 21"/>
            <p:cNvSpPr txBox="1">
              <a:spLocks noChangeArrowheads="1"/>
            </p:cNvSpPr>
            <p:nvPr/>
          </p:nvSpPr>
          <p:spPr bwMode="auto">
            <a:xfrm>
              <a:off x="8385" y="3518"/>
              <a:ext cx="510" cy="630"/>
            </a:xfrm>
            <a:prstGeom prst="rect">
              <a:avLst/>
            </a:prstGeom>
            <a:noFill/>
            <a:ln w="9525">
              <a:noFill/>
              <a:miter lim="800000"/>
              <a:headEnd/>
              <a:tailEnd/>
            </a:ln>
          </p:spPr>
          <p:txBody>
            <a:bodyPr/>
            <a:lstStyle/>
            <a:p>
              <a:r>
                <a:rPr lang="en-US" sz="1050">
                  <a:latin typeface="Times New Roman" pitchFamily="18" charset="0"/>
                </a:rPr>
                <a:t>IC</a:t>
              </a:r>
              <a:endParaRPr lang="en-US" sz="1350"/>
            </a:p>
          </p:txBody>
        </p:sp>
        <p:sp>
          <p:nvSpPr>
            <p:cNvPr id="20" name="Text Box 22"/>
            <p:cNvSpPr txBox="1">
              <a:spLocks noChangeArrowheads="1"/>
            </p:cNvSpPr>
            <p:nvPr/>
          </p:nvSpPr>
          <p:spPr bwMode="auto">
            <a:xfrm>
              <a:off x="6615" y="4883"/>
              <a:ext cx="615" cy="630"/>
            </a:xfrm>
            <a:prstGeom prst="rect">
              <a:avLst/>
            </a:prstGeom>
            <a:noFill/>
            <a:ln w="9525">
              <a:noFill/>
              <a:miter lim="800000"/>
              <a:headEnd/>
              <a:tailEnd/>
            </a:ln>
          </p:spPr>
          <p:txBody>
            <a:bodyPr/>
            <a:lstStyle/>
            <a:p>
              <a:pPr>
                <a:defRPr/>
              </a:pPr>
              <a:r>
                <a:rPr lang="en-US" sz="1050" b="1" dirty="0">
                  <a:solidFill>
                    <a:srgbClr val="FF0000"/>
                  </a:solidFill>
                  <a:effectLst>
                    <a:outerShdw blurRad="38100" dist="38100" dir="2700000" algn="tl">
                      <a:srgbClr val="000000">
                        <a:alpha val="43137"/>
                      </a:srgbClr>
                    </a:outerShdw>
                  </a:effectLst>
                  <a:latin typeface="Times New Roman" pitchFamily="18" charset="0"/>
                </a:rPr>
                <a:t>IB</a:t>
              </a:r>
              <a:endParaRPr lang="en-US" sz="1350" b="1" dirty="0">
                <a:solidFill>
                  <a:srgbClr val="FF0000"/>
                </a:solidFill>
                <a:effectLst>
                  <a:outerShdw blurRad="38100" dist="38100" dir="2700000" algn="tl">
                    <a:srgbClr val="000000">
                      <a:alpha val="43137"/>
                    </a:srgbClr>
                  </a:outerShdw>
                </a:effectLst>
              </a:endParaRPr>
            </a:p>
          </p:txBody>
        </p:sp>
        <p:sp>
          <p:nvSpPr>
            <p:cNvPr id="21" name="Text Box 23"/>
            <p:cNvSpPr txBox="1">
              <a:spLocks noChangeArrowheads="1"/>
            </p:cNvSpPr>
            <p:nvPr/>
          </p:nvSpPr>
          <p:spPr bwMode="auto">
            <a:xfrm>
              <a:off x="8385" y="6173"/>
              <a:ext cx="510" cy="630"/>
            </a:xfrm>
            <a:prstGeom prst="rect">
              <a:avLst/>
            </a:prstGeom>
            <a:noFill/>
            <a:ln w="9525">
              <a:noFill/>
              <a:miter lim="800000"/>
              <a:headEnd/>
              <a:tailEnd/>
            </a:ln>
          </p:spPr>
          <p:txBody>
            <a:bodyPr/>
            <a:lstStyle/>
            <a:p>
              <a:r>
                <a:rPr lang="en-US" sz="1050">
                  <a:latin typeface="Times New Roman" pitchFamily="18" charset="0"/>
                </a:rPr>
                <a:t>IE</a:t>
              </a:r>
              <a:endParaRPr lang="en-US" sz="1350"/>
            </a:p>
          </p:txBody>
        </p:sp>
      </p:grpSp>
      <p:sp>
        <p:nvSpPr>
          <p:cNvPr id="22" name="Text Box 24"/>
          <p:cNvSpPr txBox="1">
            <a:spLocks noChangeArrowheads="1"/>
          </p:cNvSpPr>
          <p:nvPr/>
        </p:nvSpPr>
        <p:spPr bwMode="auto">
          <a:xfrm>
            <a:off x="2635355" y="3524313"/>
            <a:ext cx="414338" cy="207169"/>
          </a:xfrm>
          <a:prstGeom prst="rect">
            <a:avLst/>
          </a:prstGeom>
          <a:solidFill>
            <a:srgbClr val="FFFFFF"/>
          </a:solidFill>
          <a:ln w="9525">
            <a:noFill/>
            <a:miter lim="800000"/>
            <a:headEnd/>
            <a:tailEnd/>
          </a:ln>
        </p:spPr>
        <p:txBody>
          <a:bodyPr/>
          <a:lstStyle/>
          <a:p>
            <a:r>
              <a:rPr lang="en-US" sz="900">
                <a:latin typeface="Times New Roman" pitchFamily="18" charset="0"/>
              </a:rPr>
              <a:t>Lamp</a:t>
            </a:r>
            <a:endParaRPr lang="en-US" sz="1350"/>
          </a:p>
        </p:txBody>
      </p:sp>
      <p:sp>
        <p:nvSpPr>
          <p:cNvPr id="23" name="Text Box 25"/>
          <p:cNvSpPr txBox="1">
            <a:spLocks noChangeArrowheads="1"/>
          </p:cNvSpPr>
          <p:nvPr/>
        </p:nvSpPr>
        <p:spPr bwMode="auto">
          <a:xfrm>
            <a:off x="2070999" y="3860069"/>
            <a:ext cx="264319" cy="228600"/>
          </a:xfrm>
          <a:prstGeom prst="rect">
            <a:avLst/>
          </a:prstGeom>
          <a:solidFill>
            <a:srgbClr val="FFFFFF"/>
          </a:solidFill>
          <a:ln w="9525">
            <a:noFill/>
            <a:miter lim="800000"/>
            <a:headEnd/>
            <a:tailEnd/>
          </a:ln>
        </p:spPr>
        <p:txBody>
          <a:bodyPr/>
          <a:lstStyle/>
          <a:p>
            <a:r>
              <a:rPr lang="en-US" sz="1050" b="1">
                <a:latin typeface="Times New Roman" pitchFamily="18" charset="0"/>
              </a:rPr>
              <a:t>B</a:t>
            </a:r>
            <a:endParaRPr lang="en-US" sz="1350"/>
          </a:p>
        </p:txBody>
      </p:sp>
      <p:sp>
        <p:nvSpPr>
          <p:cNvPr id="24" name="Text Box 26"/>
          <p:cNvSpPr txBox="1">
            <a:spLocks noChangeArrowheads="1"/>
          </p:cNvSpPr>
          <p:nvPr/>
        </p:nvSpPr>
        <p:spPr bwMode="auto">
          <a:xfrm>
            <a:off x="2353177" y="3631469"/>
            <a:ext cx="342900" cy="250031"/>
          </a:xfrm>
          <a:prstGeom prst="rect">
            <a:avLst/>
          </a:prstGeom>
          <a:noFill/>
          <a:ln w="9525">
            <a:noFill/>
            <a:miter lim="800000"/>
            <a:headEnd/>
            <a:tailEnd/>
          </a:ln>
        </p:spPr>
        <p:txBody>
          <a:bodyPr/>
          <a:lstStyle/>
          <a:p>
            <a:r>
              <a:rPr lang="en-US" sz="1050" b="1">
                <a:latin typeface="Times New Roman" pitchFamily="18" charset="0"/>
              </a:rPr>
              <a:t>C</a:t>
            </a:r>
            <a:endParaRPr lang="en-US" sz="1350"/>
          </a:p>
        </p:txBody>
      </p:sp>
      <p:sp>
        <p:nvSpPr>
          <p:cNvPr id="25" name="Text Box 27"/>
          <p:cNvSpPr txBox="1">
            <a:spLocks noChangeArrowheads="1"/>
          </p:cNvSpPr>
          <p:nvPr/>
        </p:nvSpPr>
        <p:spPr bwMode="auto">
          <a:xfrm>
            <a:off x="2492480" y="4302981"/>
            <a:ext cx="375047" cy="300038"/>
          </a:xfrm>
          <a:prstGeom prst="rect">
            <a:avLst/>
          </a:prstGeom>
          <a:noFill/>
          <a:ln w="9525">
            <a:noFill/>
            <a:miter lim="800000"/>
            <a:headEnd/>
            <a:tailEnd/>
          </a:ln>
        </p:spPr>
        <p:txBody>
          <a:bodyPr/>
          <a:lstStyle/>
          <a:p>
            <a:r>
              <a:rPr lang="en-US" sz="1050" b="1">
                <a:latin typeface="Times New Roman" pitchFamily="18" charset="0"/>
              </a:rPr>
              <a:t>E</a:t>
            </a:r>
            <a:endParaRPr lang="en-US" sz="1350"/>
          </a:p>
        </p:txBody>
      </p:sp>
      <p:sp>
        <p:nvSpPr>
          <p:cNvPr id="26" name="Freeform 28"/>
          <p:cNvSpPr>
            <a:spLocks/>
          </p:cNvSpPr>
          <p:nvPr/>
        </p:nvSpPr>
        <p:spPr bwMode="auto">
          <a:xfrm>
            <a:off x="4607031" y="3339766"/>
            <a:ext cx="1296590" cy="702469"/>
          </a:xfrm>
          <a:custGeom>
            <a:avLst/>
            <a:gdLst>
              <a:gd name="T0" fmla="*/ 0 w 2475"/>
              <a:gd name="T1" fmla="*/ 0 h 1410"/>
              <a:gd name="T2" fmla="*/ 15 w 2475"/>
              <a:gd name="T3" fmla="*/ 285 h 1410"/>
              <a:gd name="T4" fmla="*/ 90 w 2475"/>
              <a:gd name="T5" fmla="*/ 540 h 1410"/>
              <a:gd name="T6" fmla="*/ 225 w 2475"/>
              <a:gd name="T7" fmla="*/ 810 h 1410"/>
              <a:gd name="T8" fmla="*/ 480 w 2475"/>
              <a:gd name="T9" fmla="*/ 1020 h 1410"/>
              <a:gd name="T10" fmla="*/ 990 w 2475"/>
              <a:gd name="T11" fmla="*/ 1200 h 1410"/>
              <a:gd name="T12" fmla="*/ 1785 w 2475"/>
              <a:gd name="T13" fmla="*/ 1335 h 1410"/>
              <a:gd name="T14" fmla="*/ 2475 w 2475"/>
              <a:gd name="T15" fmla="*/ 1410 h 1410"/>
              <a:gd name="T16" fmla="*/ 0 60000 65536"/>
              <a:gd name="T17" fmla="*/ 0 60000 65536"/>
              <a:gd name="T18" fmla="*/ 0 60000 65536"/>
              <a:gd name="T19" fmla="*/ 0 60000 65536"/>
              <a:gd name="T20" fmla="*/ 0 60000 65536"/>
              <a:gd name="T21" fmla="*/ 0 60000 65536"/>
              <a:gd name="T22" fmla="*/ 0 60000 65536"/>
              <a:gd name="T23" fmla="*/ 0 60000 65536"/>
              <a:gd name="T24" fmla="*/ 0 w 2475"/>
              <a:gd name="T25" fmla="*/ 0 h 1410"/>
              <a:gd name="T26" fmla="*/ 2475 w 2475"/>
              <a:gd name="T27" fmla="*/ 1410 h 141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475" h="1410">
                <a:moveTo>
                  <a:pt x="0" y="0"/>
                </a:moveTo>
                <a:cubicBezTo>
                  <a:pt x="0" y="97"/>
                  <a:pt x="0" y="195"/>
                  <a:pt x="15" y="285"/>
                </a:cubicBezTo>
                <a:cubicBezTo>
                  <a:pt x="30" y="375"/>
                  <a:pt x="55" y="453"/>
                  <a:pt x="90" y="540"/>
                </a:cubicBezTo>
                <a:cubicBezTo>
                  <a:pt x="125" y="627"/>
                  <a:pt x="160" y="730"/>
                  <a:pt x="225" y="810"/>
                </a:cubicBezTo>
                <a:cubicBezTo>
                  <a:pt x="290" y="890"/>
                  <a:pt x="353" y="955"/>
                  <a:pt x="480" y="1020"/>
                </a:cubicBezTo>
                <a:cubicBezTo>
                  <a:pt x="607" y="1085"/>
                  <a:pt x="773" y="1148"/>
                  <a:pt x="990" y="1200"/>
                </a:cubicBezTo>
                <a:cubicBezTo>
                  <a:pt x="1207" y="1252"/>
                  <a:pt x="1538" y="1300"/>
                  <a:pt x="1785" y="1335"/>
                </a:cubicBezTo>
                <a:cubicBezTo>
                  <a:pt x="2032" y="1370"/>
                  <a:pt x="2360" y="1397"/>
                  <a:pt x="2475" y="1410"/>
                </a:cubicBezTo>
              </a:path>
            </a:pathLst>
          </a:custGeom>
          <a:noFill/>
          <a:ln w="9525">
            <a:solidFill>
              <a:srgbClr val="000000"/>
            </a:solidFill>
            <a:round/>
            <a:headEnd/>
            <a:tailEnd/>
          </a:ln>
        </p:spPr>
        <p:txBody>
          <a:bodyPr/>
          <a:lstStyle/>
          <a:p>
            <a:endParaRPr lang="en-GB" sz="1350"/>
          </a:p>
        </p:txBody>
      </p:sp>
      <p:grpSp>
        <p:nvGrpSpPr>
          <p:cNvPr id="27" name="Group 29"/>
          <p:cNvGrpSpPr>
            <a:grpSpLocks/>
          </p:cNvGrpSpPr>
          <p:nvPr/>
        </p:nvGrpSpPr>
        <p:grpSpPr bwMode="auto">
          <a:xfrm>
            <a:off x="4176024" y="2962338"/>
            <a:ext cx="2321719" cy="1994297"/>
            <a:chOff x="6525" y="2685"/>
            <a:chExt cx="4875" cy="4188"/>
          </a:xfrm>
        </p:grpSpPr>
        <p:sp>
          <p:nvSpPr>
            <p:cNvPr id="28" name="Text Box 30"/>
            <p:cNvSpPr txBox="1">
              <a:spLocks noChangeArrowheads="1"/>
            </p:cNvSpPr>
            <p:nvPr/>
          </p:nvSpPr>
          <p:spPr bwMode="auto">
            <a:xfrm>
              <a:off x="6720" y="2685"/>
              <a:ext cx="915" cy="495"/>
            </a:xfrm>
            <a:prstGeom prst="rect">
              <a:avLst/>
            </a:prstGeom>
            <a:noFill/>
            <a:ln w="9525">
              <a:noFill/>
              <a:miter lim="800000"/>
              <a:headEnd/>
              <a:tailEnd/>
            </a:ln>
          </p:spPr>
          <p:txBody>
            <a:bodyPr/>
            <a:lstStyle/>
            <a:p>
              <a:pPr>
                <a:defRPr/>
              </a:pPr>
              <a:r>
                <a:rPr lang="en-US" sz="1050" b="1" dirty="0">
                  <a:solidFill>
                    <a:srgbClr val="FF0000"/>
                  </a:solidFill>
                  <a:effectLst>
                    <a:outerShdw blurRad="38100" dist="38100" dir="2700000" algn="tl">
                      <a:srgbClr val="000000">
                        <a:alpha val="43137"/>
                      </a:srgbClr>
                    </a:outerShdw>
                  </a:effectLst>
                  <a:latin typeface="Times New Roman" pitchFamily="18" charset="0"/>
                </a:rPr>
                <a:t>RT</a:t>
              </a:r>
              <a:endParaRPr lang="en-US" sz="1350" b="1" dirty="0">
                <a:solidFill>
                  <a:srgbClr val="FF0000"/>
                </a:solidFill>
                <a:effectLst>
                  <a:outerShdw blurRad="38100" dist="38100" dir="2700000" algn="tl">
                    <a:srgbClr val="000000">
                      <a:alpha val="43137"/>
                    </a:srgbClr>
                  </a:outerShdw>
                </a:effectLst>
              </a:endParaRPr>
            </a:p>
          </p:txBody>
        </p:sp>
        <p:sp>
          <p:nvSpPr>
            <p:cNvPr id="29" name="Text Box 31"/>
            <p:cNvSpPr txBox="1">
              <a:spLocks noChangeArrowheads="1"/>
            </p:cNvSpPr>
            <p:nvPr/>
          </p:nvSpPr>
          <p:spPr bwMode="auto">
            <a:xfrm>
              <a:off x="10695" y="5115"/>
              <a:ext cx="705" cy="615"/>
            </a:xfrm>
            <a:prstGeom prst="rect">
              <a:avLst/>
            </a:prstGeom>
            <a:noFill/>
            <a:ln w="9525">
              <a:noFill/>
              <a:miter lim="800000"/>
              <a:headEnd/>
              <a:tailEnd/>
            </a:ln>
          </p:spPr>
          <p:txBody>
            <a:bodyPr/>
            <a:lstStyle/>
            <a:p>
              <a:pPr>
                <a:defRPr/>
              </a:pPr>
              <a:r>
                <a:rPr lang="en-US" sz="1050" b="1" dirty="0">
                  <a:solidFill>
                    <a:srgbClr val="FF0000"/>
                  </a:solidFill>
                  <a:effectLst>
                    <a:outerShdw blurRad="38100" dist="38100" dir="2700000" algn="tl">
                      <a:srgbClr val="000000">
                        <a:alpha val="43137"/>
                      </a:srgbClr>
                    </a:outerShdw>
                  </a:effectLst>
                  <a:latin typeface="Times New Roman" pitchFamily="18" charset="0"/>
                </a:rPr>
                <a:t>IB</a:t>
              </a:r>
              <a:endParaRPr lang="en-US" sz="1350" b="1" dirty="0">
                <a:solidFill>
                  <a:srgbClr val="FF0000"/>
                </a:solidFill>
                <a:effectLst>
                  <a:outerShdw blurRad="38100" dist="38100" dir="2700000" algn="tl">
                    <a:srgbClr val="000000">
                      <a:alpha val="43137"/>
                    </a:srgbClr>
                  </a:outerShdw>
                </a:effectLst>
              </a:endParaRPr>
            </a:p>
          </p:txBody>
        </p:sp>
        <p:sp>
          <p:nvSpPr>
            <p:cNvPr id="30" name="Text Box 32"/>
            <p:cNvSpPr txBox="1">
              <a:spLocks noChangeArrowheads="1"/>
            </p:cNvSpPr>
            <p:nvPr/>
          </p:nvSpPr>
          <p:spPr bwMode="auto">
            <a:xfrm>
              <a:off x="9855" y="6063"/>
              <a:ext cx="1485" cy="810"/>
            </a:xfrm>
            <a:prstGeom prst="rect">
              <a:avLst/>
            </a:prstGeom>
            <a:noFill/>
            <a:ln w="9525">
              <a:noFill/>
              <a:miter lim="800000"/>
              <a:headEnd/>
              <a:tailEnd/>
            </a:ln>
          </p:spPr>
          <p:txBody>
            <a:bodyPr/>
            <a:lstStyle/>
            <a:p>
              <a:r>
                <a:rPr lang="en-US" sz="900" b="1">
                  <a:latin typeface="Times New Roman" pitchFamily="18" charset="0"/>
                </a:rPr>
                <a:t>Lamp fully on</a:t>
              </a:r>
              <a:endParaRPr lang="en-US" sz="1350"/>
            </a:p>
          </p:txBody>
        </p:sp>
        <p:grpSp>
          <p:nvGrpSpPr>
            <p:cNvPr id="31" name="Group 33"/>
            <p:cNvGrpSpPr>
              <a:grpSpLocks/>
            </p:cNvGrpSpPr>
            <p:nvPr/>
          </p:nvGrpSpPr>
          <p:grpSpPr bwMode="auto">
            <a:xfrm>
              <a:off x="6525" y="3225"/>
              <a:ext cx="4767" cy="3495"/>
              <a:chOff x="6525" y="3225"/>
              <a:chExt cx="4767" cy="3495"/>
            </a:xfrm>
          </p:grpSpPr>
          <p:sp>
            <p:nvSpPr>
              <p:cNvPr id="32" name="Line 34"/>
              <p:cNvSpPr>
                <a:spLocks noChangeShapeType="1"/>
              </p:cNvSpPr>
              <p:nvPr/>
            </p:nvSpPr>
            <p:spPr bwMode="auto">
              <a:xfrm flipV="1">
                <a:off x="7140" y="3225"/>
                <a:ext cx="0" cy="2235"/>
              </a:xfrm>
              <a:prstGeom prst="line">
                <a:avLst/>
              </a:prstGeom>
              <a:noFill/>
              <a:ln w="9525">
                <a:solidFill>
                  <a:srgbClr val="000000"/>
                </a:solidFill>
                <a:round/>
                <a:headEnd/>
                <a:tailEnd type="triangle" w="med" len="med"/>
              </a:ln>
            </p:spPr>
            <p:txBody>
              <a:bodyPr/>
              <a:lstStyle/>
              <a:p>
                <a:endParaRPr lang="en-GB" sz="1350"/>
              </a:p>
            </p:txBody>
          </p:sp>
          <p:sp>
            <p:nvSpPr>
              <p:cNvPr id="33" name="Line 35"/>
              <p:cNvSpPr>
                <a:spLocks noChangeShapeType="1"/>
              </p:cNvSpPr>
              <p:nvPr/>
            </p:nvSpPr>
            <p:spPr bwMode="auto">
              <a:xfrm>
                <a:off x="6915" y="5325"/>
                <a:ext cx="3675" cy="0"/>
              </a:xfrm>
              <a:prstGeom prst="line">
                <a:avLst/>
              </a:prstGeom>
              <a:noFill/>
              <a:ln w="9525">
                <a:solidFill>
                  <a:srgbClr val="000000"/>
                </a:solidFill>
                <a:round/>
                <a:headEnd/>
                <a:tailEnd type="triangle" w="med" len="med"/>
              </a:ln>
            </p:spPr>
            <p:txBody>
              <a:bodyPr/>
              <a:lstStyle/>
              <a:p>
                <a:endParaRPr lang="en-GB" sz="1350"/>
              </a:p>
            </p:txBody>
          </p:sp>
          <p:sp>
            <p:nvSpPr>
              <p:cNvPr id="34" name="Line 36"/>
              <p:cNvSpPr>
                <a:spLocks noChangeShapeType="1"/>
              </p:cNvSpPr>
              <p:nvPr/>
            </p:nvSpPr>
            <p:spPr bwMode="auto">
              <a:xfrm>
                <a:off x="7140" y="5535"/>
                <a:ext cx="0" cy="420"/>
              </a:xfrm>
              <a:prstGeom prst="line">
                <a:avLst/>
              </a:prstGeom>
              <a:noFill/>
              <a:ln w="9525">
                <a:solidFill>
                  <a:srgbClr val="000000"/>
                </a:solidFill>
                <a:round/>
                <a:headEnd/>
                <a:tailEnd type="triangle" w="med" len="med"/>
              </a:ln>
            </p:spPr>
            <p:txBody>
              <a:bodyPr/>
              <a:lstStyle/>
              <a:p>
                <a:endParaRPr lang="en-GB" sz="1350"/>
              </a:p>
            </p:txBody>
          </p:sp>
          <p:sp>
            <p:nvSpPr>
              <p:cNvPr id="35" name="Text Box 37"/>
              <p:cNvSpPr txBox="1">
                <a:spLocks noChangeArrowheads="1"/>
              </p:cNvSpPr>
              <p:nvPr/>
            </p:nvSpPr>
            <p:spPr bwMode="auto">
              <a:xfrm>
                <a:off x="6525" y="6015"/>
                <a:ext cx="1305" cy="705"/>
              </a:xfrm>
              <a:prstGeom prst="rect">
                <a:avLst/>
              </a:prstGeom>
              <a:noFill/>
              <a:ln w="9525">
                <a:noFill/>
                <a:miter lim="800000"/>
                <a:headEnd/>
                <a:tailEnd/>
              </a:ln>
            </p:spPr>
            <p:txBody>
              <a:bodyPr/>
              <a:lstStyle/>
              <a:p>
                <a:r>
                  <a:rPr lang="en-US" sz="900" b="1">
                    <a:latin typeface="Times New Roman" pitchFamily="18" charset="0"/>
                  </a:rPr>
                  <a:t>Lamp off</a:t>
                </a:r>
                <a:endParaRPr lang="en-US" sz="1350"/>
              </a:p>
            </p:txBody>
          </p:sp>
          <p:sp>
            <p:nvSpPr>
              <p:cNvPr id="36" name="Line 38"/>
              <p:cNvSpPr>
                <a:spLocks noChangeShapeType="1"/>
              </p:cNvSpPr>
              <p:nvPr/>
            </p:nvSpPr>
            <p:spPr bwMode="auto">
              <a:xfrm>
                <a:off x="10155" y="5415"/>
                <a:ext cx="0" cy="600"/>
              </a:xfrm>
              <a:prstGeom prst="line">
                <a:avLst/>
              </a:prstGeom>
              <a:noFill/>
              <a:ln w="9525">
                <a:solidFill>
                  <a:srgbClr val="000000"/>
                </a:solidFill>
                <a:round/>
                <a:headEnd/>
                <a:tailEnd type="triangle" w="med" len="med"/>
              </a:ln>
            </p:spPr>
            <p:txBody>
              <a:bodyPr/>
              <a:lstStyle/>
              <a:p>
                <a:endParaRPr lang="en-GB" sz="1350"/>
              </a:p>
            </p:txBody>
          </p:sp>
          <p:sp>
            <p:nvSpPr>
              <p:cNvPr id="37" name="Line 39"/>
              <p:cNvSpPr>
                <a:spLocks noChangeShapeType="1"/>
              </p:cNvSpPr>
              <p:nvPr/>
            </p:nvSpPr>
            <p:spPr bwMode="auto">
              <a:xfrm>
                <a:off x="8640" y="5370"/>
                <a:ext cx="0" cy="585"/>
              </a:xfrm>
              <a:prstGeom prst="line">
                <a:avLst/>
              </a:prstGeom>
              <a:noFill/>
              <a:ln w="9525">
                <a:solidFill>
                  <a:srgbClr val="000000"/>
                </a:solidFill>
                <a:round/>
                <a:headEnd/>
                <a:tailEnd type="triangle" w="med" len="med"/>
              </a:ln>
            </p:spPr>
            <p:txBody>
              <a:bodyPr/>
              <a:lstStyle/>
              <a:p>
                <a:endParaRPr lang="en-GB" sz="1350"/>
              </a:p>
            </p:txBody>
          </p:sp>
          <p:sp>
            <p:nvSpPr>
              <p:cNvPr id="38" name="Text Box 40"/>
              <p:cNvSpPr txBox="1">
                <a:spLocks noChangeArrowheads="1"/>
              </p:cNvSpPr>
              <p:nvPr/>
            </p:nvSpPr>
            <p:spPr bwMode="auto">
              <a:xfrm>
                <a:off x="8115" y="6000"/>
                <a:ext cx="1455" cy="660"/>
              </a:xfrm>
              <a:prstGeom prst="rect">
                <a:avLst/>
              </a:prstGeom>
              <a:noFill/>
              <a:ln w="9525">
                <a:noFill/>
                <a:miter lim="800000"/>
                <a:headEnd/>
                <a:tailEnd/>
              </a:ln>
            </p:spPr>
            <p:txBody>
              <a:bodyPr/>
              <a:lstStyle/>
              <a:p>
                <a:r>
                  <a:rPr lang="en-US" sz="900" b="1">
                    <a:latin typeface="Times New Roman" pitchFamily="18" charset="0"/>
                  </a:rPr>
                  <a:t>Lamp dim</a:t>
                </a:r>
                <a:endParaRPr lang="en-US" sz="1350"/>
              </a:p>
            </p:txBody>
          </p:sp>
          <p:sp>
            <p:nvSpPr>
              <p:cNvPr id="39" name="Line 41"/>
              <p:cNvSpPr>
                <a:spLocks noChangeShapeType="1"/>
              </p:cNvSpPr>
              <p:nvPr/>
            </p:nvSpPr>
            <p:spPr bwMode="auto">
              <a:xfrm flipH="1">
                <a:off x="10245" y="4620"/>
                <a:ext cx="315" cy="540"/>
              </a:xfrm>
              <a:prstGeom prst="line">
                <a:avLst/>
              </a:prstGeom>
              <a:noFill/>
              <a:ln w="9525">
                <a:solidFill>
                  <a:srgbClr val="000000"/>
                </a:solidFill>
                <a:round/>
                <a:headEnd/>
                <a:tailEnd type="triangle" w="med" len="med"/>
              </a:ln>
            </p:spPr>
            <p:txBody>
              <a:bodyPr/>
              <a:lstStyle/>
              <a:p>
                <a:endParaRPr lang="en-GB" sz="1350"/>
              </a:p>
            </p:txBody>
          </p:sp>
          <p:sp>
            <p:nvSpPr>
              <p:cNvPr id="40" name="Text Box 42"/>
              <p:cNvSpPr txBox="1">
                <a:spLocks noChangeArrowheads="1"/>
              </p:cNvSpPr>
              <p:nvPr/>
            </p:nvSpPr>
            <p:spPr bwMode="auto">
              <a:xfrm>
                <a:off x="10227" y="4110"/>
                <a:ext cx="1065" cy="555"/>
              </a:xfrm>
              <a:prstGeom prst="rect">
                <a:avLst/>
              </a:prstGeom>
              <a:noFill/>
              <a:ln w="9525">
                <a:noFill/>
                <a:miter lim="800000"/>
                <a:headEnd/>
                <a:tailEnd/>
              </a:ln>
            </p:spPr>
            <p:txBody>
              <a:bodyPr/>
              <a:lstStyle/>
              <a:p>
                <a:r>
                  <a:rPr lang="en-US" sz="1050" b="1">
                    <a:latin typeface="Times New Roman" pitchFamily="18" charset="0"/>
                  </a:rPr>
                  <a:t>IBmax</a:t>
                </a:r>
                <a:endParaRPr lang="en-US" sz="1350"/>
              </a:p>
            </p:txBody>
          </p:sp>
        </p:grpSp>
      </p:grpSp>
      <p:sp>
        <p:nvSpPr>
          <p:cNvPr id="41" name="Text Box 43"/>
          <p:cNvSpPr txBox="1">
            <a:spLocks noChangeArrowheads="1"/>
          </p:cNvSpPr>
          <p:nvPr/>
        </p:nvSpPr>
        <p:spPr bwMode="auto">
          <a:xfrm>
            <a:off x="628650" y="5175710"/>
            <a:ext cx="7886700" cy="770980"/>
          </a:xfrm>
          <a:prstGeom prst="rect">
            <a:avLst/>
          </a:prstGeom>
          <a:noFill/>
          <a:ln w="9525">
            <a:noFill/>
            <a:miter lim="800000"/>
            <a:headEnd/>
            <a:tailEnd/>
          </a:ln>
          <a:effectLst/>
        </p:spPr>
        <p:txBody>
          <a:bodyPr wrap="square">
            <a:spAutoFit/>
          </a:bodyPr>
          <a:lstStyle/>
          <a:p>
            <a:pPr>
              <a:lnSpc>
                <a:spcPct val="70000"/>
              </a:lnSpc>
              <a:spcBef>
                <a:spcPts val="750"/>
              </a:spcBef>
              <a:defRPr/>
            </a:pPr>
            <a:r>
              <a:rPr lang="en-GB" sz="2100" dirty="0"/>
              <a:t>If  IB switches from 0 to </a:t>
            </a:r>
            <a:r>
              <a:rPr lang="en-GB" sz="2100" dirty="0" err="1"/>
              <a:t>IBmax</a:t>
            </a:r>
            <a:r>
              <a:rPr lang="en-GB" sz="2100" dirty="0"/>
              <a:t>  then RT will switch between Hi to Lo and the lamp will switch from off to on as if controlled by a mechanical switch.</a:t>
            </a:r>
            <a:endParaRPr lang="en-US" sz="2100" dirty="0"/>
          </a:p>
        </p:txBody>
      </p:sp>
      <p:sp>
        <p:nvSpPr>
          <p:cNvPr id="42" name="Text Box 44"/>
          <p:cNvSpPr txBox="1">
            <a:spLocks noChangeArrowheads="1"/>
          </p:cNvSpPr>
          <p:nvPr/>
        </p:nvSpPr>
        <p:spPr bwMode="auto">
          <a:xfrm>
            <a:off x="4067677" y="3286187"/>
            <a:ext cx="307181" cy="271463"/>
          </a:xfrm>
          <a:prstGeom prst="rect">
            <a:avLst/>
          </a:prstGeom>
          <a:noFill/>
          <a:ln w="9525">
            <a:noFill/>
            <a:miter lim="800000"/>
            <a:headEnd/>
            <a:tailEnd/>
          </a:ln>
        </p:spPr>
        <p:txBody>
          <a:bodyPr/>
          <a:lstStyle/>
          <a:p>
            <a:r>
              <a:rPr lang="en-US" sz="900" b="1">
                <a:latin typeface="Times New Roman" pitchFamily="18" charset="0"/>
              </a:rPr>
              <a:t>Hi</a:t>
            </a:r>
            <a:endParaRPr lang="en-US" sz="1350" b="1"/>
          </a:p>
        </p:txBody>
      </p:sp>
      <p:sp>
        <p:nvSpPr>
          <p:cNvPr id="43" name="Text Box 45"/>
          <p:cNvSpPr txBox="1">
            <a:spLocks noChangeArrowheads="1"/>
          </p:cNvSpPr>
          <p:nvPr/>
        </p:nvSpPr>
        <p:spPr bwMode="auto">
          <a:xfrm>
            <a:off x="4067677" y="3933887"/>
            <a:ext cx="371475" cy="271463"/>
          </a:xfrm>
          <a:prstGeom prst="rect">
            <a:avLst/>
          </a:prstGeom>
          <a:noFill/>
          <a:ln w="9525">
            <a:noFill/>
            <a:miter lim="800000"/>
            <a:headEnd/>
            <a:tailEnd/>
          </a:ln>
        </p:spPr>
        <p:txBody>
          <a:bodyPr/>
          <a:lstStyle/>
          <a:p>
            <a:r>
              <a:rPr lang="en-US" sz="900" b="1">
                <a:latin typeface="Times New Roman" pitchFamily="18" charset="0"/>
              </a:rPr>
              <a:t>Lo</a:t>
            </a:r>
            <a:endParaRPr lang="en-US" sz="1350"/>
          </a:p>
        </p:txBody>
      </p:sp>
      <p:sp>
        <p:nvSpPr>
          <p:cNvPr id="44" name="Line 46"/>
          <p:cNvSpPr>
            <a:spLocks noChangeShapeType="1"/>
          </p:cNvSpPr>
          <p:nvPr/>
        </p:nvSpPr>
        <p:spPr bwMode="auto">
          <a:xfrm flipH="1">
            <a:off x="4337949" y="4042235"/>
            <a:ext cx="1565672" cy="0"/>
          </a:xfrm>
          <a:prstGeom prst="line">
            <a:avLst/>
          </a:prstGeom>
          <a:noFill/>
          <a:ln w="9525">
            <a:solidFill>
              <a:schemeClr val="tx1"/>
            </a:solidFill>
            <a:prstDash val="dash"/>
            <a:round/>
            <a:headEnd/>
            <a:tailEnd/>
          </a:ln>
        </p:spPr>
        <p:txBody>
          <a:bodyPr/>
          <a:lstStyle/>
          <a:p>
            <a:endParaRPr lang="en-GB" sz="1350"/>
          </a:p>
        </p:txBody>
      </p:sp>
      <p:sp>
        <p:nvSpPr>
          <p:cNvPr id="45" name="Line 47"/>
          <p:cNvSpPr>
            <a:spLocks noChangeShapeType="1"/>
          </p:cNvSpPr>
          <p:nvPr/>
        </p:nvSpPr>
        <p:spPr bwMode="auto">
          <a:xfrm>
            <a:off x="4283180" y="3394535"/>
            <a:ext cx="594122" cy="0"/>
          </a:xfrm>
          <a:prstGeom prst="line">
            <a:avLst/>
          </a:prstGeom>
          <a:noFill/>
          <a:ln w="9525">
            <a:solidFill>
              <a:schemeClr val="tx1"/>
            </a:solidFill>
            <a:prstDash val="dash"/>
            <a:round/>
            <a:headEnd/>
            <a:tailEnd/>
          </a:ln>
        </p:spPr>
        <p:txBody>
          <a:bodyPr/>
          <a:lstStyle/>
          <a:p>
            <a:endParaRPr lang="en-GB" sz="1350"/>
          </a:p>
        </p:txBody>
      </p:sp>
      <p:sp>
        <p:nvSpPr>
          <p:cNvPr id="46" name="Text Box 48"/>
          <p:cNvSpPr txBox="1">
            <a:spLocks noChangeArrowheads="1"/>
          </p:cNvSpPr>
          <p:nvPr/>
        </p:nvSpPr>
        <p:spPr bwMode="auto">
          <a:xfrm>
            <a:off x="2069808" y="2907568"/>
            <a:ext cx="863204" cy="300082"/>
          </a:xfrm>
          <a:prstGeom prst="rect">
            <a:avLst/>
          </a:prstGeom>
          <a:noFill/>
          <a:ln w="9525">
            <a:noFill/>
            <a:miter lim="800000"/>
            <a:headEnd/>
            <a:tailEnd/>
          </a:ln>
        </p:spPr>
        <p:txBody>
          <a:bodyPr>
            <a:spAutoFit/>
          </a:bodyPr>
          <a:lstStyle/>
          <a:p>
            <a:pPr>
              <a:spcBef>
                <a:spcPct val="50000"/>
              </a:spcBef>
            </a:pPr>
            <a:r>
              <a:rPr lang="en-GB" sz="1350"/>
              <a:t>   12 V</a:t>
            </a:r>
            <a:endParaRPr lang="en-US" sz="1350"/>
          </a:p>
        </p:txBody>
      </p:sp>
      <p:sp>
        <p:nvSpPr>
          <p:cNvPr id="47" name="TextBox 46"/>
          <p:cNvSpPr txBox="1"/>
          <p:nvPr/>
        </p:nvSpPr>
        <p:spPr>
          <a:xfrm>
            <a:off x="2591302" y="3902931"/>
            <a:ext cx="335756" cy="369332"/>
          </a:xfrm>
          <a:prstGeom prst="rect">
            <a:avLst/>
          </a:prstGeom>
          <a:noFill/>
        </p:spPr>
        <p:txBody>
          <a:bodyPr>
            <a:spAutoFit/>
          </a:bodyPr>
          <a:lstStyle/>
          <a:p>
            <a:pPr>
              <a:defRPr/>
            </a:pPr>
            <a:r>
              <a:rPr lang="en-GB" sz="900" b="1" dirty="0">
                <a:solidFill>
                  <a:srgbClr val="FF0000"/>
                </a:solidFill>
                <a:effectLst>
                  <a:outerShdw blurRad="38100" dist="38100" dir="2700000" algn="tl">
                    <a:srgbClr val="000000">
                      <a:alpha val="43137"/>
                    </a:srgbClr>
                  </a:outerShdw>
                </a:effectLst>
                <a:latin typeface="Times New Roman" pitchFamily="18" charset="0"/>
                <a:cs typeface="Times New Roman" pitchFamily="18" charset="0"/>
              </a:rPr>
              <a:t>RT</a:t>
            </a:r>
          </a:p>
        </p:txBody>
      </p:sp>
    </p:spTree>
    <p:extLst>
      <p:ext uri="{BB962C8B-B14F-4D97-AF65-F5344CB8AC3E}">
        <p14:creationId xmlns:p14="http://schemas.microsoft.com/office/powerpoint/2010/main" val="1555608992"/>
      </p:ext>
    </p:extLst>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Bipolar Junction Transistor – Practical Behaviour </a:t>
            </a:r>
            <a:endParaRPr lang="en-GB" dirty="0"/>
          </a:p>
        </p:txBody>
      </p:sp>
      <p:sp>
        <p:nvSpPr>
          <p:cNvPr id="48" name="Content Placeholder 47"/>
          <p:cNvSpPr>
            <a:spLocks noGrp="1"/>
          </p:cNvSpPr>
          <p:nvPr>
            <p:ph idx="1"/>
          </p:nvPr>
        </p:nvSpPr>
        <p:spPr/>
        <p:txBody>
          <a:bodyPr>
            <a:normAutofit fontScale="62500" lnSpcReduction="20000"/>
          </a:bodyPr>
          <a:lstStyle/>
          <a:p>
            <a:pPr marL="0" indent="0">
              <a:buNone/>
            </a:pPr>
            <a:r>
              <a:rPr lang="en-GB" dirty="0"/>
              <a:t>We may therefore consider the transistor as having two modes of operation:</a:t>
            </a:r>
          </a:p>
          <a:p>
            <a:pPr marL="0" indent="0">
              <a:buNone/>
            </a:pPr>
            <a:endParaRPr lang="en-GB" dirty="0"/>
          </a:p>
          <a:p>
            <a:pPr marL="0" indent="0">
              <a:buNone/>
            </a:pPr>
            <a:r>
              <a:rPr lang="en-GB" dirty="0">
                <a:solidFill>
                  <a:srgbClr val="FF0000"/>
                </a:solidFill>
              </a:rPr>
              <a:t>	1)	switch mode</a:t>
            </a:r>
          </a:p>
          <a:p>
            <a:pPr marL="0" indent="0">
              <a:buNone/>
            </a:pPr>
            <a:r>
              <a:rPr lang="en-GB" dirty="0">
                <a:solidFill>
                  <a:srgbClr val="FF0000"/>
                </a:solidFill>
              </a:rPr>
              <a:t>	2)	linear, amplification mode</a:t>
            </a:r>
          </a:p>
          <a:p>
            <a:pPr marL="0" indent="0">
              <a:buNone/>
            </a:pPr>
            <a:endParaRPr lang="en-GB" dirty="0"/>
          </a:p>
          <a:p>
            <a:pPr marL="0" indent="0">
              <a:buNone/>
            </a:pPr>
            <a:r>
              <a:rPr lang="en-GB" dirty="0" smtClean="0"/>
              <a:t>The </a:t>
            </a:r>
            <a:r>
              <a:rPr lang="en-GB" dirty="0">
                <a:solidFill>
                  <a:srgbClr val="FF0000"/>
                </a:solidFill>
              </a:rPr>
              <a:t>Bipolar</a:t>
            </a:r>
            <a:r>
              <a:rPr lang="en-GB" dirty="0"/>
              <a:t> transistor may be considered to be a </a:t>
            </a:r>
            <a:r>
              <a:rPr lang="en-GB" dirty="0">
                <a:solidFill>
                  <a:srgbClr val="FF0000"/>
                </a:solidFill>
              </a:rPr>
              <a:t>current controlled device</a:t>
            </a:r>
            <a:r>
              <a:rPr lang="en-GB" dirty="0"/>
              <a:t>, not all transistors are, some may be considered to be voltage controlled devices, such as the </a:t>
            </a:r>
            <a:r>
              <a:rPr lang="en-GB" dirty="0">
                <a:solidFill>
                  <a:srgbClr val="FF0000"/>
                </a:solidFill>
              </a:rPr>
              <a:t>Field Effect transistor ( FET )</a:t>
            </a:r>
            <a:r>
              <a:rPr lang="en-GB" dirty="0"/>
              <a:t>.</a:t>
            </a:r>
          </a:p>
          <a:p>
            <a:pPr marL="0" indent="0">
              <a:buNone/>
            </a:pPr>
            <a:endParaRPr lang="en-GB" dirty="0"/>
          </a:p>
          <a:p>
            <a:pPr marL="0" indent="0">
              <a:buNone/>
            </a:pPr>
            <a:r>
              <a:rPr lang="en-GB" dirty="0" smtClean="0"/>
              <a:t>Transistors </a:t>
            </a:r>
            <a:r>
              <a:rPr lang="en-GB" dirty="0"/>
              <a:t>operating in </a:t>
            </a:r>
            <a:r>
              <a:rPr lang="en-GB" dirty="0">
                <a:solidFill>
                  <a:srgbClr val="FF0000"/>
                </a:solidFill>
              </a:rPr>
              <a:t>switched mode</a:t>
            </a:r>
            <a:r>
              <a:rPr lang="en-GB" dirty="0"/>
              <a:t> are suitable for </a:t>
            </a:r>
            <a:r>
              <a:rPr lang="en-GB" dirty="0">
                <a:solidFill>
                  <a:srgbClr val="FF0000"/>
                </a:solidFill>
              </a:rPr>
              <a:t>digital electronic circuits</a:t>
            </a:r>
            <a:r>
              <a:rPr lang="en-GB" dirty="0"/>
              <a:t> whilst when operating in </a:t>
            </a:r>
            <a:r>
              <a:rPr lang="en-GB" dirty="0">
                <a:solidFill>
                  <a:srgbClr val="FF0000"/>
                </a:solidFill>
              </a:rPr>
              <a:t>linear mode </a:t>
            </a:r>
            <a:r>
              <a:rPr lang="en-GB" dirty="0"/>
              <a:t>they may be used in </a:t>
            </a:r>
            <a:r>
              <a:rPr lang="en-GB" dirty="0">
                <a:solidFill>
                  <a:srgbClr val="FF0000"/>
                </a:solidFill>
              </a:rPr>
              <a:t>analogue circuits.</a:t>
            </a:r>
          </a:p>
          <a:p>
            <a:endParaRPr lang="en-GB" dirty="0"/>
          </a:p>
        </p:txBody>
      </p:sp>
    </p:spTree>
    <p:extLst>
      <p:ext uri="{BB962C8B-B14F-4D97-AF65-F5344CB8AC3E}">
        <p14:creationId xmlns:p14="http://schemas.microsoft.com/office/powerpoint/2010/main" val="967057054"/>
      </p:ext>
    </p:extLst>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Bipolar Junction Transistor – Practical Behaviour </a:t>
            </a:r>
          </a:p>
        </p:txBody>
      </p:sp>
      <p:sp>
        <p:nvSpPr>
          <p:cNvPr id="3" name="Content Placeholder 2"/>
          <p:cNvSpPr>
            <a:spLocks noGrp="1"/>
          </p:cNvSpPr>
          <p:nvPr>
            <p:ph idx="1"/>
          </p:nvPr>
        </p:nvSpPr>
        <p:spPr>
          <a:xfrm>
            <a:off x="614363" y="1662574"/>
            <a:ext cx="7886700" cy="1746960"/>
          </a:xfrm>
        </p:spPr>
        <p:txBody>
          <a:bodyPr>
            <a:normAutofit/>
          </a:bodyPr>
          <a:lstStyle/>
          <a:p>
            <a:pPr>
              <a:defRPr/>
            </a:pPr>
            <a:r>
              <a:rPr lang="en-GB" sz="1600" b="1" dirty="0">
                <a:effectLst>
                  <a:outerShdw blurRad="38100" dist="38100" dir="2700000" algn="tl">
                    <a:srgbClr val="C0C0C0"/>
                  </a:outerShdw>
                </a:effectLst>
              </a:rPr>
              <a:t>The base current IB controls the collector current IC. In what’s    called the </a:t>
            </a:r>
            <a:r>
              <a:rPr lang="en-GB" sz="1600" b="1" dirty="0">
                <a:solidFill>
                  <a:srgbClr val="FF3300"/>
                </a:solidFill>
                <a:effectLst>
                  <a:outerShdw blurRad="38100" dist="38100" dir="2700000" algn="tl">
                    <a:srgbClr val="C0C0C0"/>
                  </a:outerShdw>
                </a:effectLst>
              </a:rPr>
              <a:t>“linear region”</a:t>
            </a:r>
            <a:r>
              <a:rPr lang="en-GB" sz="1600" b="1" dirty="0">
                <a:effectLst>
                  <a:outerShdw blurRad="38100" dist="38100" dir="2700000" algn="tl">
                    <a:srgbClr val="C0C0C0"/>
                  </a:outerShdw>
                </a:effectLst>
              </a:rPr>
              <a:t>  the following relationship holds true</a:t>
            </a:r>
            <a:r>
              <a:rPr lang="en-GB" sz="1600" b="1" dirty="0" smtClean="0">
                <a:effectLst>
                  <a:outerShdw blurRad="38100" dist="38100" dir="2700000" algn="tl">
                    <a:srgbClr val="C0C0C0"/>
                  </a:outerShdw>
                </a:effectLst>
              </a:rPr>
              <a:t>:</a:t>
            </a:r>
            <a:endParaRPr lang="en-GB" sz="1600" b="1" dirty="0">
              <a:effectLst>
                <a:outerShdw blurRad="38100" dist="38100" dir="2700000" algn="tl">
                  <a:srgbClr val="C0C0C0"/>
                </a:outerShdw>
              </a:effectLst>
            </a:endParaRPr>
          </a:p>
          <a:p>
            <a:pPr>
              <a:defRPr/>
            </a:pPr>
            <a:r>
              <a:rPr lang="en-GB" sz="1600" b="1" dirty="0">
                <a:effectLst>
                  <a:outerShdw blurRad="38100" dist="38100" dir="2700000" algn="tl">
                    <a:srgbClr val="C0C0C0"/>
                  </a:outerShdw>
                </a:effectLst>
              </a:rPr>
              <a:t> </a:t>
            </a:r>
            <a:r>
              <a:rPr lang="en-GB" sz="1600" b="1" dirty="0">
                <a:solidFill>
                  <a:srgbClr val="FF3300"/>
                </a:solidFill>
                <a:effectLst>
                  <a:outerShdw blurRad="38100" dist="38100" dir="2700000" algn="tl">
                    <a:srgbClr val="C0C0C0"/>
                  </a:outerShdw>
                </a:effectLst>
              </a:rPr>
              <a:t>IC = </a:t>
            </a:r>
            <a:r>
              <a:rPr lang="en-GB" sz="1600" b="1" dirty="0" err="1">
                <a:solidFill>
                  <a:srgbClr val="FF3300"/>
                </a:solidFill>
                <a:effectLst>
                  <a:outerShdw blurRad="38100" dist="38100" dir="2700000" algn="tl">
                    <a:srgbClr val="C0C0C0"/>
                  </a:outerShdw>
                </a:effectLst>
              </a:rPr>
              <a:t>hFE</a:t>
            </a:r>
            <a:r>
              <a:rPr lang="en-GB" sz="1600" b="1" dirty="0">
                <a:solidFill>
                  <a:srgbClr val="FF3300"/>
                </a:solidFill>
                <a:effectLst>
                  <a:outerShdw blurRad="38100" dist="38100" dir="2700000" algn="tl">
                    <a:srgbClr val="C0C0C0"/>
                  </a:outerShdw>
                </a:effectLst>
              </a:rPr>
              <a:t> . IB</a:t>
            </a:r>
            <a:r>
              <a:rPr lang="en-GB" sz="1600" b="1" dirty="0">
                <a:effectLst>
                  <a:outerShdw blurRad="38100" dist="38100" dir="2700000" algn="tl">
                    <a:srgbClr val="C0C0C0"/>
                  </a:outerShdw>
                </a:effectLst>
              </a:rPr>
              <a:t>  where </a:t>
            </a:r>
            <a:r>
              <a:rPr lang="en-GB" sz="1600" b="1" dirty="0" err="1">
                <a:effectLst>
                  <a:outerShdw blurRad="38100" dist="38100" dir="2700000" algn="tl">
                    <a:srgbClr val="C0C0C0"/>
                  </a:outerShdw>
                </a:effectLst>
              </a:rPr>
              <a:t>hFE</a:t>
            </a:r>
            <a:r>
              <a:rPr lang="en-GB" sz="1600" b="1" dirty="0">
                <a:effectLst>
                  <a:outerShdw blurRad="38100" dist="38100" dir="2700000" algn="tl">
                    <a:srgbClr val="C0C0C0"/>
                  </a:outerShdw>
                </a:effectLst>
              </a:rPr>
              <a:t> is a multiplication factor</a:t>
            </a:r>
            <a:r>
              <a:rPr lang="en-GB" sz="1600" b="1" dirty="0" smtClean="0">
                <a:effectLst>
                  <a:outerShdw blurRad="38100" dist="38100" dir="2700000" algn="tl">
                    <a:srgbClr val="C0C0C0"/>
                  </a:outerShdw>
                </a:effectLst>
              </a:rPr>
              <a:t>.</a:t>
            </a:r>
            <a:endParaRPr lang="en-US" sz="1600" b="1" dirty="0">
              <a:effectLst>
                <a:outerShdw blurRad="38100" dist="38100" dir="2700000" algn="tl">
                  <a:srgbClr val="C0C0C0"/>
                </a:outerShdw>
              </a:effectLst>
            </a:endParaRPr>
          </a:p>
          <a:p>
            <a:pPr>
              <a:spcBef>
                <a:spcPct val="50000"/>
              </a:spcBef>
              <a:defRPr/>
            </a:pPr>
            <a:r>
              <a:rPr lang="en-GB" sz="1600" b="1" dirty="0">
                <a:solidFill>
                  <a:srgbClr val="FF3300"/>
                </a:solidFill>
                <a:effectLst>
                  <a:outerShdw blurRad="38100" dist="38100" dir="2700000" algn="tl">
                    <a:srgbClr val="C0C0C0"/>
                  </a:outerShdw>
                </a:effectLst>
              </a:rPr>
              <a:t>Suppose we want to control the illumination of a lamp by means of a transistor. Assuming we have a 9V lamp, a 12 V supply and a transistor with a </a:t>
            </a:r>
            <a:r>
              <a:rPr lang="en-GB" sz="1600" b="1" dirty="0" err="1">
                <a:solidFill>
                  <a:srgbClr val="FF3300"/>
                </a:solidFill>
                <a:effectLst>
                  <a:outerShdw blurRad="38100" dist="38100" dir="2700000" algn="tl">
                    <a:srgbClr val="C0C0C0"/>
                  </a:outerShdw>
                </a:effectLst>
              </a:rPr>
              <a:t>hfe</a:t>
            </a:r>
            <a:r>
              <a:rPr lang="en-GB" sz="1600" b="1" dirty="0">
                <a:solidFill>
                  <a:srgbClr val="FF3300"/>
                </a:solidFill>
                <a:effectLst>
                  <a:outerShdw blurRad="38100" dist="38100" dir="2700000" algn="tl">
                    <a:srgbClr val="C0C0C0"/>
                  </a:outerShdw>
                </a:effectLst>
              </a:rPr>
              <a:t> of 100. Assume also that the lamp is rated at 6W</a:t>
            </a:r>
            <a:r>
              <a:rPr lang="en-GB" sz="1600" b="1" dirty="0" smtClean="0">
                <a:solidFill>
                  <a:srgbClr val="FF3300"/>
                </a:solidFill>
                <a:effectLst>
                  <a:outerShdw blurRad="38100" dist="38100" dir="2700000" algn="tl">
                    <a:srgbClr val="C0C0C0"/>
                  </a:outerShdw>
                </a:effectLst>
              </a:rPr>
              <a:t>.</a:t>
            </a:r>
            <a:endParaRPr lang="en-GB" sz="1600" b="1" dirty="0">
              <a:solidFill>
                <a:srgbClr val="FF3300"/>
              </a:solidFill>
              <a:effectLst>
                <a:outerShdw blurRad="38100" dist="38100" dir="2700000" algn="tl">
                  <a:srgbClr val="C0C0C0"/>
                </a:outerShdw>
              </a:effectLst>
            </a:endParaRPr>
          </a:p>
        </p:txBody>
      </p:sp>
      <p:sp>
        <p:nvSpPr>
          <p:cNvPr id="4" name="TextBox 3"/>
          <p:cNvSpPr txBox="1"/>
          <p:nvPr/>
        </p:nvSpPr>
        <p:spPr>
          <a:xfrm>
            <a:off x="380500" y="3360690"/>
            <a:ext cx="6546938" cy="2215991"/>
          </a:xfrm>
          <a:prstGeom prst="rect">
            <a:avLst/>
          </a:prstGeom>
          <a:noFill/>
        </p:spPr>
        <p:txBody>
          <a:bodyPr wrap="square" rtlCol="0">
            <a:spAutoFit/>
          </a:bodyPr>
          <a:lstStyle/>
          <a:p>
            <a:pPr>
              <a:spcAft>
                <a:spcPts val="1200"/>
              </a:spcAft>
              <a:defRPr/>
            </a:pPr>
            <a:r>
              <a:rPr lang="en-GB" b="1" dirty="0">
                <a:effectLst>
                  <a:outerShdw blurRad="38100" dist="38100" dir="2700000" algn="tl">
                    <a:srgbClr val="C0C0C0"/>
                  </a:outerShdw>
                </a:effectLst>
              </a:rPr>
              <a:t>In order for the lamp to be fully illuminated ( 9V across it </a:t>
            </a:r>
            <a:r>
              <a:rPr lang="en-GB" b="1" dirty="0" smtClean="0">
                <a:effectLst>
                  <a:outerShdw blurRad="38100" dist="38100" dir="2700000" algn="tl">
                    <a:srgbClr val="C0C0C0"/>
                  </a:outerShdw>
                </a:effectLst>
              </a:rPr>
              <a:t>) </a:t>
            </a:r>
            <a:r>
              <a:rPr lang="en-GB" b="1" dirty="0">
                <a:effectLst>
                  <a:outerShdw blurRad="38100" dist="38100" dir="2700000" algn="tl">
                    <a:srgbClr val="C0C0C0"/>
                  </a:outerShdw>
                </a:effectLst>
              </a:rPr>
              <a:t>then </a:t>
            </a:r>
            <a:r>
              <a:rPr lang="en-GB" b="1" dirty="0" err="1">
                <a:effectLst>
                  <a:outerShdw blurRad="38100" dist="38100" dir="2700000" algn="tl">
                    <a:srgbClr val="C0C0C0"/>
                  </a:outerShdw>
                </a:effectLst>
              </a:rPr>
              <a:t>Vce</a:t>
            </a:r>
            <a:r>
              <a:rPr lang="en-GB" b="1" dirty="0">
                <a:effectLst>
                  <a:outerShdw blurRad="38100" dist="38100" dir="2700000" algn="tl">
                    <a:srgbClr val="C0C0C0"/>
                  </a:outerShdw>
                </a:effectLst>
              </a:rPr>
              <a:t>, the collector/emitter  voltage, must = 12-9 = </a:t>
            </a:r>
            <a:r>
              <a:rPr lang="en-GB" b="1" dirty="0">
                <a:solidFill>
                  <a:srgbClr val="FF3300"/>
                </a:solidFill>
                <a:effectLst>
                  <a:outerShdw blurRad="38100" dist="38100" dir="2700000" algn="tl">
                    <a:srgbClr val="C0C0C0"/>
                  </a:outerShdw>
                </a:effectLst>
              </a:rPr>
              <a:t>3V</a:t>
            </a:r>
            <a:r>
              <a:rPr lang="en-GB" b="1" dirty="0">
                <a:effectLst>
                  <a:outerShdw blurRad="38100" dist="38100" dir="2700000" algn="tl">
                    <a:srgbClr val="C0C0C0"/>
                  </a:outerShdw>
                </a:effectLst>
              </a:rPr>
              <a:t>.</a:t>
            </a:r>
          </a:p>
          <a:p>
            <a:pPr>
              <a:spcAft>
                <a:spcPts val="1200"/>
              </a:spcAft>
              <a:defRPr/>
            </a:pPr>
            <a:r>
              <a:rPr lang="en-GB" b="1" dirty="0">
                <a:solidFill>
                  <a:srgbClr val="FF3300"/>
                </a:solidFill>
                <a:effectLst>
                  <a:outerShdw blurRad="38100" dist="38100" dir="2700000" algn="tl">
                    <a:srgbClr val="C0C0C0"/>
                  </a:outerShdw>
                </a:effectLst>
              </a:rPr>
              <a:t>IC</a:t>
            </a:r>
            <a:r>
              <a:rPr lang="en-GB" b="1" dirty="0">
                <a:effectLst>
                  <a:outerShdw blurRad="38100" dist="38100" dir="2700000" algn="tl">
                    <a:srgbClr val="C0C0C0"/>
                  </a:outerShdw>
                </a:effectLst>
              </a:rPr>
              <a:t> = P/V = 6W/9V = </a:t>
            </a:r>
            <a:r>
              <a:rPr lang="en-GB" b="1" dirty="0">
                <a:solidFill>
                  <a:srgbClr val="FF3300"/>
                </a:solidFill>
                <a:effectLst>
                  <a:outerShdw blurRad="38100" dist="38100" dir="2700000" algn="tl">
                    <a:srgbClr val="C0C0C0"/>
                  </a:outerShdw>
                </a:effectLst>
              </a:rPr>
              <a:t>2/3 A</a:t>
            </a:r>
          </a:p>
          <a:p>
            <a:pPr>
              <a:spcAft>
                <a:spcPts val="1200"/>
              </a:spcAft>
              <a:defRPr/>
            </a:pPr>
            <a:r>
              <a:rPr lang="en-GB" b="1" dirty="0">
                <a:effectLst>
                  <a:outerShdw blurRad="38100" dist="38100" dir="2700000" algn="tl">
                    <a:srgbClr val="C0C0C0"/>
                  </a:outerShdw>
                </a:effectLst>
              </a:rPr>
              <a:t>But IC = </a:t>
            </a:r>
            <a:r>
              <a:rPr lang="en-GB" b="1" dirty="0" err="1">
                <a:effectLst>
                  <a:outerShdw blurRad="38100" dist="38100" dir="2700000" algn="tl">
                    <a:srgbClr val="C0C0C0"/>
                  </a:outerShdw>
                </a:effectLst>
              </a:rPr>
              <a:t>hFE</a:t>
            </a:r>
            <a:r>
              <a:rPr lang="en-GB" b="1" dirty="0">
                <a:effectLst>
                  <a:outerShdw blurRad="38100" dist="38100" dir="2700000" algn="tl">
                    <a:srgbClr val="C0C0C0"/>
                  </a:outerShdw>
                </a:effectLst>
              </a:rPr>
              <a:t> . IB  therefore, re-arranging  the expression we get;</a:t>
            </a:r>
          </a:p>
          <a:p>
            <a:pPr>
              <a:spcAft>
                <a:spcPts val="1200"/>
              </a:spcAft>
              <a:defRPr/>
            </a:pPr>
            <a:r>
              <a:rPr lang="en-GB" b="1" dirty="0">
                <a:solidFill>
                  <a:srgbClr val="FF3300"/>
                </a:solidFill>
                <a:effectLst>
                  <a:outerShdw blurRad="38100" dist="38100" dir="2700000" algn="tl">
                    <a:srgbClr val="C0C0C0"/>
                  </a:outerShdw>
                </a:effectLst>
              </a:rPr>
              <a:t>IB</a:t>
            </a:r>
            <a:r>
              <a:rPr lang="en-GB" b="1" dirty="0">
                <a:effectLst>
                  <a:outerShdw blurRad="38100" dist="38100" dir="2700000" algn="tl">
                    <a:srgbClr val="C0C0C0"/>
                  </a:outerShdw>
                </a:effectLst>
              </a:rPr>
              <a:t> = IC / </a:t>
            </a:r>
            <a:r>
              <a:rPr lang="en-GB" b="1" dirty="0" err="1">
                <a:effectLst>
                  <a:outerShdw blurRad="38100" dist="38100" dir="2700000" algn="tl">
                    <a:srgbClr val="C0C0C0"/>
                  </a:outerShdw>
                </a:effectLst>
              </a:rPr>
              <a:t>hFE</a:t>
            </a:r>
            <a:r>
              <a:rPr lang="en-GB" b="1" dirty="0">
                <a:effectLst>
                  <a:outerShdw blurRad="38100" dist="38100" dir="2700000" algn="tl">
                    <a:srgbClr val="C0C0C0"/>
                  </a:outerShdw>
                </a:effectLst>
              </a:rPr>
              <a:t>   = (2/3) / 100 = </a:t>
            </a:r>
            <a:r>
              <a:rPr lang="en-GB" b="1" dirty="0">
                <a:solidFill>
                  <a:srgbClr val="FF3300"/>
                </a:solidFill>
                <a:effectLst>
                  <a:outerShdw blurRad="38100" dist="38100" dir="2700000" algn="tl">
                    <a:srgbClr val="C0C0C0"/>
                  </a:outerShdw>
                </a:effectLst>
              </a:rPr>
              <a:t>6.66 mA</a:t>
            </a:r>
          </a:p>
        </p:txBody>
      </p:sp>
      <p:grpSp>
        <p:nvGrpSpPr>
          <p:cNvPr id="5" name="Group 6"/>
          <p:cNvGrpSpPr>
            <a:grpSpLocks/>
          </p:cNvGrpSpPr>
          <p:nvPr/>
        </p:nvGrpSpPr>
        <p:grpSpPr bwMode="auto">
          <a:xfrm>
            <a:off x="6550129" y="3654471"/>
            <a:ext cx="2198335" cy="2006246"/>
            <a:chOff x="6090" y="3368"/>
            <a:chExt cx="3450" cy="3435"/>
          </a:xfrm>
        </p:grpSpPr>
        <p:grpSp>
          <p:nvGrpSpPr>
            <p:cNvPr id="6" name="Group 7"/>
            <p:cNvGrpSpPr>
              <a:grpSpLocks/>
            </p:cNvGrpSpPr>
            <p:nvPr/>
          </p:nvGrpSpPr>
          <p:grpSpPr bwMode="auto">
            <a:xfrm>
              <a:off x="6090" y="3368"/>
              <a:ext cx="3450" cy="3435"/>
              <a:chOff x="6090" y="3368"/>
              <a:chExt cx="3450" cy="3435"/>
            </a:xfrm>
          </p:grpSpPr>
          <p:pic>
            <p:nvPicPr>
              <p:cNvPr id="11" name="Picture 8"/>
              <p:cNvPicPr>
                <a:picLocks noChangeAspect="1" noChangeArrowheads="1"/>
              </p:cNvPicPr>
              <p:nvPr/>
            </p:nvPicPr>
            <p:blipFill>
              <a:blip r:embed="rId2" cstate="print"/>
              <a:srcRect/>
              <a:stretch>
                <a:fillRect/>
              </a:stretch>
            </p:blipFill>
            <p:spPr bwMode="auto">
              <a:xfrm>
                <a:off x="7965" y="3788"/>
                <a:ext cx="1305" cy="990"/>
              </a:xfrm>
              <a:prstGeom prst="rect">
                <a:avLst/>
              </a:prstGeom>
              <a:noFill/>
              <a:ln w="9525">
                <a:noFill/>
                <a:miter lim="800000"/>
                <a:headEnd/>
                <a:tailEnd/>
              </a:ln>
            </p:spPr>
          </p:pic>
          <p:sp>
            <p:nvSpPr>
              <p:cNvPr id="12" name="Line 9"/>
              <p:cNvSpPr>
                <a:spLocks noChangeShapeType="1"/>
              </p:cNvSpPr>
              <p:nvPr/>
            </p:nvSpPr>
            <p:spPr bwMode="auto">
              <a:xfrm flipH="1">
                <a:off x="7305" y="3383"/>
                <a:ext cx="2175" cy="0"/>
              </a:xfrm>
              <a:prstGeom prst="line">
                <a:avLst/>
              </a:prstGeom>
              <a:noFill/>
              <a:ln w="28575">
                <a:solidFill>
                  <a:srgbClr val="000000"/>
                </a:solidFill>
                <a:round/>
                <a:headEnd/>
                <a:tailEnd/>
              </a:ln>
            </p:spPr>
            <p:txBody>
              <a:bodyPr/>
              <a:lstStyle/>
              <a:p>
                <a:endParaRPr lang="en-GB" sz="1350"/>
              </a:p>
            </p:txBody>
          </p:sp>
          <p:sp>
            <p:nvSpPr>
              <p:cNvPr id="13" name="Line 10"/>
              <p:cNvSpPr>
                <a:spLocks noChangeShapeType="1"/>
              </p:cNvSpPr>
              <p:nvPr/>
            </p:nvSpPr>
            <p:spPr bwMode="auto">
              <a:xfrm flipV="1">
                <a:off x="8430" y="3368"/>
                <a:ext cx="0" cy="630"/>
              </a:xfrm>
              <a:prstGeom prst="line">
                <a:avLst/>
              </a:prstGeom>
              <a:noFill/>
              <a:ln w="9525">
                <a:solidFill>
                  <a:srgbClr val="000000"/>
                </a:solidFill>
                <a:round/>
                <a:headEnd/>
                <a:tailEnd/>
              </a:ln>
            </p:spPr>
            <p:txBody>
              <a:bodyPr/>
              <a:lstStyle/>
              <a:p>
                <a:endParaRPr lang="en-GB" sz="1350"/>
              </a:p>
            </p:txBody>
          </p:sp>
          <p:sp>
            <p:nvSpPr>
              <p:cNvPr id="14" name="Line 11"/>
              <p:cNvSpPr>
                <a:spLocks noChangeShapeType="1"/>
              </p:cNvSpPr>
              <p:nvPr/>
            </p:nvSpPr>
            <p:spPr bwMode="auto">
              <a:xfrm>
                <a:off x="8430" y="4583"/>
                <a:ext cx="0" cy="390"/>
              </a:xfrm>
              <a:prstGeom prst="line">
                <a:avLst/>
              </a:prstGeom>
              <a:noFill/>
              <a:ln w="9525">
                <a:solidFill>
                  <a:srgbClr val="000000"/>
                </a:solidFill>
                <a:round/>
                <a:headEnd/>
                <a:tailEnd/>
              </a:ln>
            </p:spPr>
            <p:txBody>
              <a:bodyPr/>
              <a:lstStyle/>
              <a:p>
                <a:endParaRPr lang="en-GB" sz="1350"/>
              </a:p>
            </p:txBody>
          </p:sp>
          <p:sp>
            <p:nvSpPr>
              <p:cNvPr id="15" name="Rectangle 12"/>
              <p:cNvSpPr>
                <a:spLocks noChangeArrowheads="1"/>
              </p:cNvSpPr>
              <p:nvPr/>
            </p:nvSpPr>
            <p:spPr bwMode="auto">
              <a:xfrm>
                <a:off x="8355" y="5003"/>
                <a:ext cx="165" cy="765"/>
              </a:xfrm>
              <a:prstGeom prst="rect">
                <a:avLst/>
              </a:prstGeom>
              <a:solidFill>
                <a:srgbClr val="FFFFFF"/>
              </a:solidFill>
              <a:ln w="9525">
                <a:solidFill>
                  <a:srgbClr val="000000"/>
                </a:solidFill>
                <a:miter lim="800000"/>
                <a:headEnd/>
                <a:tailEnd/>
              </a:ln>
            </p:spPr>
            <p:txBody>
              <a:bodyPr/>
              <a:lstStyle/>
              <a:p>
                <a:endParaRPr lang="en-GB" sz="1350"/>
              </a:p>
            </p:txBody>
          </p:sp>
          <p:sp>
            <p:nvSpPr>
              <p:cNvPr id="16" name="Line 13"/>
              <p:cNvSpPr>
                <a:spLocks noChangeShapeType="1"/>
              </p:cNvSpPr>
              <p:nvPr/>
            </p:nvSpPr>
            <p:spPr bwMode="auto">
              <a:xfrm>
                <a:off x="8445" y="5783"/>
                <a:ext cx="0" cy="1005"/>
              </a:xfrm>
              <a:prstGeom prst="line">
                <a:avLst/>
              </a:prstGeom>
              <a:noFill/>
              <a:ln w="9525">
                <a:solidFill>
                  <a:srgbClr val="000000"/>
                </a:solidFill>
                <a:round/>
                <a:headEnd/>
                <a:tailEnd/>
              </a:ln>
            </p:spPr>
            <p:txBody>
              <a:bodyPr/>
              <a:lstStyle/>
              <a:p>
                <a:endParaRPr lang="en-GB" sz="1350"/>
              </a:p>
            </p:txBody>
          </p:sp>
          <p:sp>
            <p:nvSpPr>
              <p:cNvPr id="17" name="Line 14"/>
              <p:cNvSpPr>
                <a:spLocks noChangeShapeType="1"/>
              </p:cNvSpPr>
              <p:nvPr/>
            </p:nvSpPr>
            <p:spPr bwMode="auto">
              <a:xfrm flipH="1">
                <a:off x="7275" y="6788"/>
                <a:ext cx="1185" cy="0"/>
              </a:xfrm>
              <a:prstGeom prst="line">
                <a:avLst/>
              </a:prstGeom>
              <a:noFill/>
              <a:ln w="28575">
                <a:solidFill>
                  <a:srgbClr val="000000"/>
                </a:solidFill>
                <a:round/>
                <a:headEnd/>
                <a:tailEnd/>
              </a:ln>
            </p:spPr>
            <p:txBody>
              <a:bodyPr/>
              <a:lstStyle/>
              <a:p>
                <a:endParaRPr lang="en-GB" sz="1350"/>
              </a:p>
            </p:txBody>
          </p:sp>
          <p:sp>
            <p:nvSpPr>
              <p:cNvPr id="18" name="Line 15"/>
              <p:cNvSpPr>
                <a:spLocks noChangeShapeType="1"/>
              </p:cNvSpPr>
              <p:nvPr/>
            </p:nvSpPr>
            <p:spPr bwMode="auto">
              <a:xfrm>
                <a:off x="8475" y="6788"/>
                <a:ext cx="1065" cy="0"/>
              </a:xfrm>
              <a:prstGeom prst="line">
                <a:avLst/>
              </a:prstGeom>
              <a:noFill/>
              <a:ln w="28575">
                <a:solidFill>
                  <a:srgbClr val="000000"/>
                </a:solidFill>
                <a:round/>
                <a:headEnd/>
                <a:tailEnd/>
              </a:ln>
            </p:spPr>
            <p:txBody>
              <a:bodyPr/>
              <a:lstStyle/>
              <a:p>
                <a:endParaRPr lang="en-GB" sz="1350"/>
              </a:p>
            </p:txBody>
          </p:sp>
          <p:sp>
            <p:nvSpPr>
              <p:cNvPr id="19" name="Rectangle 16"/>
              <p:cNvSpPr>
                <a:spLocks noChangeArrowheads="1"/>
              </p:cNvSpPr>
              <p:nvPr/>
            </p:nvSpPr>
            <p:spPr bwMode="auto">
              <a:xfrm>
                <a:off x="7362" y="4718"/>
                <a:ext cx="1845" cy="1425"/>
              </a:xfrm>
              <a:prstGeom prst="rect">
                <a:avLst/>
              </a:prstGeom>
              <a:noFill/>
              <a:ln w="9525">
                <a:solidFill>
                  <a:srgbClr val="000000"/>
                </a:solidFill>
                <a:prstDash val="dashDot"/>
                <a:miter lim="800000"/>
                <a:headEnd/>
                <a:tailEnd/>
              </a:ln>
            </p:spPr>
            <p:txBody>
              <a:bodyPr/>
              <a:lstStyle/>
              <a:p>
                <a:endParaRPr lang="en-GB" sz="1350"/>
              </a:p>
            </p:txBody>
          </p:sp>
          <p:sp>
            <p:nvSpPr>
              <p:cNvPr id="20" name="Line 17"/>
              <p:cNvSpPr>
                <a:spLocks noChangeShapeType="1"/>
              </p:cNvSpPr>
              <p:nvPr/>
            </p:nvSpPr>
            <p:spPr bwMode="auto">
              <a:xfrm flipV="1">
                <a:off x="8130" y="5258"/>
                <a:ext cx="660" cy="525"/>
              </a:xfrm>
              <a:prstGeom prst="line">
                <a:avLst/>
              </a:prstGeom>
              <a:noFill/>
              <a:ln w="9525">
                <a:solidFill>
                  <a:srgbClr val="000000"/>
                </a:solidFill>
                <a:round/>
                <a:headEnd/>
                <a:tailEnd type="triangle" w="med" len="med"/>
              </a:ln>
            </p:spPr>
            <p:txBody>
              <a:bodyPr/>
              <a:lstStyle/>
              <a:p>
                <a:endParaRPr lang="en-GB" sz="1350"/>
              </a:p>
            </p:txBody>
          </p:sp>
          <p:sp>
            <p:nvSpPr>
              <p:cNvPr id="21" name="Line 18"/>
              <p:cNvSpPr>
                <a:spLocks noChangeShapeType="1"/>
              </p:cNvSpPr>
              <p:nvPr/>
            </p:nvSpPr>
            <p:spPr bwMode="auto">
              <a:xfrm flipH="1">
                <a:off x="6090" y="5333"/>
                <a:ext cx="1785" cy="0"/>
              </a:xfrm>
              <a:prstGeom prst="line">
                <a:avLst/>
              </a:prstGeom>
              <a:noFill/>
              <a:ln w="9525">
                <a:solidFill>
                  <a:srgbClr val="000000"/>
                </a:solidFill>
                <a:round/>
                <a:headEnd/>
                <a:tailEnd/>
              </a:ln>
            </p:spPr>
            <p:txBody>
              <a:bodyPr/>
              <a:lstStyle/>
              <a:p>
                <a:endParaRPr lang="en-GB" sz="1350"/>
              </a:p>
            </p:txBody>
          </p:sp>
          <p:sp>
            <p:nvSpPr>
              <p:cNvPr id="22" name="Line 19"/>
              <p:cNvSpPr>
                <a:spLocks noChangeShapeType="1"/>
              </p:cNvSpPr>
              <p:nvPr/>
            </p:nvSpPr>
            <p:spPr bwMode="auto">
              <a:xfrm>
                <a:off x="6675" y="5333"/>
                <a:ext cx="855" cy="0"/>
              </a:xfrm>
              <a:prstGeom prst="line">
                <a:avLst/>
              </a:prstGeom>
              <a:noFill/>
              <a:ln w="9525">
                <a:solidFill>
                  <a:srgbClr val="000000"/>
                </a:solidFill>
                <a:round/>
                <a:headEnd/>
                <a:tailEnd type="triangle" w="med" len="med"/>
              </a:ln>
            </p:spPr>
            <p:txBody>
              <a:bodyPr/>
              <a:lstStyle/>
              <a:p>
                <a:endParaRPr lang="en-GB" sz="1350"/>
              </a:p>
            </p:txBody>
          </p:sp>
          <p:sp>
            <p:nvSpPr>
              <p:cNvPr id="23" name="Line 20"/>
              <p:cNvSpPr>
                <a:spLocks noChangeShapeType="1"/>
              </p:cNvSpPr>
              <p:nvPr/>
            </p:nvSpPr>
            <p:spPr bwMode="auto">
              <a:xfrm>
                <a:off x="8430" y="3548"/>
                <a:ext cx="0" cy="315"/>
              </a:xfrm>
              <a:prstGeom prst="line">
                <a:avLst/>
              </a:prstGeom>
              <a:noFill/>
              <a:ln w="9525">
                <a:solidFill>
                  <a:srgbClr val="000000"/>
                </a:solidFill>
                <a:round/>
                <a:headEnd/>
                <a:tailEnd type="triangle" w="med" len="med"/>
              </a:ln>
            </p:spPr>
            <p:txBody>
              <a:bodyPr/>
              <a:lstStyle/>
              <a:p>
                <a:endParaRPr lang="en-GB" sz="1350"/>
              </a:p>
            </p:txBody>
          </p:sp>
          <p:sp>
            <p:nvSpPr>
              <p:cNvPr id="24" name="Line 21"/>
              <p:cNvSpPr>
                <a:spLocks noChangeShapeType="1"/>
              </p:cNvSpPr>
              <p:nvPr/>
            </p:nvSpPr>
            <p:spPr bwMode="auto">
              <a:xfrm>
                <a:off x="8445" y="5963"/>
                <a:ext cx="0" cy="555"/>
              </a:xfrm>
              <a:prstGeom prst="line">
                <a:avLst/>
              </a:prstGeom>
              <a:noFill/>
              <a:ln w="9525">
                <a:solidFill>
                  <a:srgbClr val="000000"/>
                </a:solidFill>
                <a:round/>
                <a:headEnd/>
                <a:tailEnd type="triangle" w="med" len="med"/>
              </a:ln>
            </p:spPr>
            <p:txBody>
              <a:bodyPr/>
              <a:lstStyle/>
              <a:p>
                <a:endParaRPr lang="en-GB" sz="1350"/>
              </a:p>
            </p:txBody>
          </p:sp>
          <p:sp>
            <p:nvSpPr>
              <p:cNvPr id="25" name="Text Box 22"/>
              <p:cNvSpPr txBox="1">
                <a:spLocks noChangeArrowheads="1"/>
              </p:cNvSpPr>
              <p:nvPr/>
            </p:nvSpPr>
            <p:spPr bwMode="auto">
              <a:xfrm>
                <a:off x="8385" y="3518"/>
                <a:ext cx="1078" cy="630"/>
              </a:xfrm>
              <a:prstGeom prst="rect">
                <a:avLst/>
              </a:prstGeom>
              <a:noFill/>
              <a:ln w="9525">
                <a:noFill/>
                <a:miter lim="800000"/>
                <a:headEnd/>
                <a:tailEnd/>
              </a:ln>
            </p:spPr>
            <p:txBody>
              <a:bodyPr/>
              <a:lstStyle/>
              <a:p>
                <a:r>
                  <a:rPr lang="en-US" sz="1050" dirty="0">
                    <a:latin typeface="Times New Roman" pitchFamily="18" charset="0"/>
                  </a:rPr>
                  <a:t>IC</a:t>
                </a:r>
                <a:endParaRPr lang="en-US" sz="1350" dirty="0"/>
              </a:p>
            </p:txBody>
          </p:sp>
          <p:sp>
            <p:nvSpPr>
              <p:cNvPr id="26" name="Text Box 23"/>
              <p:cNvSpPr txBox="1">
                <a:spLocks noChangeArrowheads="1"/>
              </p:cNvSpPr>
              <p:nvPr/>
            </p:nvSpPr>
            <p:spPr bwMode="auto">
              <a:xfrm>
                <a:off x="6615" y="4883"/>
                <a:ext cx="615" cy="630"/>
              </a:xfrm>
              <a:prstGeom prst="rect">
                <a:avLst/>
              </a:prstGeom>
              <a:noFill/>
              <a:ln w="9525">
                <a:noFill/>
                <a:miter lim="800000"/>
                <a:headEnd/>
                <a:tailEnd/>
              </a:ln>
            </p:spPr>
            <p:txBody>
              <a:bodyPr/>
              <a:lstStyle/>
              <a:p>
                <a:r>
                  <a:rPr lang="en-US" sz="1050">
                    <a:latin typeface="Times New Roman" pitchFamily="18" charset="0"/>
                  </a:rPr>
                  <a:t>IB</a:t>
                </a:r>
                <a:endParaRPr lang="en-US" sz="1350"/>
              </a:p>
            </p:txBody>
          </p:sp>
          <p:sp>
            <p:nvSpPr>
              <p:cNvPr id="27" name="Text Box 24"/>
              <p:cNvSpPr txBox="1">
                <a:spLocks noChangeArrowheads="1"/>
              </p:cNvSpPr>
              <p:nvPr/>
            </p:nvSpPr>
            <p:spPr bwMode="auto">
              <a:xfrm>
                <a:off x="8385" y="6173"/>
                <a:ext cx="510" cy="630"/>
              </a:xfrm>
              <a:prstGeom prst="rect">
                <a:avLst/>
              </a:prstGeom>
              <a:noFill/>
              <a:ln w="9525">
                <a:noFill/>
                <a:miter lim="800000"/>
                <a:headEnd/>
                <a:tailEnd/>
              </a:ln>
            </p:spPr>
            <p:txBody>
              <a:bodyPr/>
              <a:lstStyle/>
              <a:p>
                <a:r>
                  <a:rPr lang="en-US" sz="1050">
                    <a:latin typeface="Times New Roman" pitchFamily="18" charset="0"/>
                  </a:rPr>
                  <a:t>IE</a:t>
                </a:r>
                <a:endParaRPr lang="en-US" sz="1350"/>
              </a:p>
            </p:txBody>
          </p:sp>
        </p:grpSp>
        <p:sp>
          <p:nvSpPr>
            <p:cNvPr id="7" name="Text Box 25"/>
            <p:cNvSpPr txBox="1">
              <a:spLocks noChangeArrowheads="1"/>
            </p:cNvSpPr>
            <p:nvPr/>
          </p:nvSpPr>
          <p:spPr bwMode="auto">
            <a:xfrm>
              <a:off x="8640" y="4095"/>
              <a:ext cx="870" cy="435"/>
            </a:xfrm>
            <a:prstGeom prst="rect">
              <a:avLst/>
            </a:prstGeom>
            <a:solidFill>
              <a:srgbClr val="FFFFFF"/>
            </a:solidFill>
            <a:ln w="9525">
              <a:noFill/>
              <a:miter lim="800000"/>
              <a:headEnd/>
              <a:tailEnd/>
            </a:ln>
          </p:spPr>
          <p:txBody>
            <a:bodyPr/>
            <a:lstStyle/>
            <a:p>
              <a:r>
                <a:rPr lang="en-US" sz="900" dirty="0">
                  <a:latin typeface="Times New Roman" pitchFamily="18" charset="0"/>
                </a:rPr>
                <a:t>Lamp</a:t>
              </a:r>
              <a:endParaRPr lang="en-US" sz="1350" dirty="0"/>
            </a:p>
          </p:txBody>
        </p:sp>
        <p:sp>
          <p:nvSpPr>
            <p:cNvPr id="8" name="Text Box 26"/>
            <p:cNvSpPr txBox="1">
              <a:spLocks noChangeArrowheads="1"/>
            </p:cNvSpPr>
            <p:nvPr/>
          </p:nvSpPr>
          <p:spPr bwMode="auto">
            <a:xfrm>
              <a:off x="7455" y="4800"/>
              <a:ext cx="555" cy="480"/>
            </a:xfrm>
            <a:prstGeom prst="rect">
              <a:avLst/>
            </a:prstGeom>
            <a:solidFill>
              <a:srgbClr val="FFFFFF"/>
            </a:solidFill>
            <a:ln w="9525">
              <a:noFill/>
              <a:miter lim="800000"/>
              <a:headEnd/>
              <a:tailEnd/>
            </a:ln>
          </p:spPr>
          <p:txBody>
            <a:bodyPr/>
            <a:lstStyle/>
            <a:p>
              <a:r>
                <a:rPr lang="en-US" sz="1050" b="1">
                  <a:latin typeface="Times New Roman" pitchFamily="18" charset="0"/>
                </a:rPr>
                <a:t>b</a:t>
              </a:r>
              <a:endParaRPr lang="en-US" sz="1350"/>
            </a:p>
          </p:txBody>
        </p:sp>
        <p:sp>
          <p:nvSpPr>
            <p:cNvPr id="9" name="Text Box 27"/>
            <p:cNvSpPr txBox="1">
              <a:spLocks noChangeArrowheads="1"/>
            </p:cNvSpPr>
            <p:nvPr/>
          </p:nvSpPr>
          <p:spPr bwMode="auto">
            <a:xfrm>
              <a:off x="8085" y="4320"/>
              <a:ext cx="720" cy="525"/>
            </a:xfrm>
            <a:prstGeom prst="rect">
              <a:avLst/>
            </a:prstGeom>
            <a:noFill/>
            <a:ln w="9525">
              <a:noFill/>
              <a:miter lim="800000"/>
              <a:headEnd/>
              <a:tailEnd/>
            </a:ln>
          </p:spPr>
          <p:txBody>
            <a:bodyPr/>
            <a:lstStyle/>
            <a:p>
              <a:r>
                <a:rPr lang="en-US" sz="1050" b="1">
                  <a:latin typeface="Times New Roman" pitchFamily="18" charset="0"/>
                </a:rPr>
                <a:t>c</a:t>
              </a:r>
              <a:endParaRPr lang="en-US" sz="1350"/>
            </a:p>
          </p:txBody>
        </p:sp>
        <p:sp>
          <p:nvSpPr>
            <p:cNvPr id="10" name="Text Box 28"/>
            <p:cNvSpPr txBox="1">
              <a:spLocks noChangeArrowheads="1"/>
            </p:cNvSpPr>
            <p:nvPr/>
          </p:nvSpPr>
          <p:spPr bwMode="auto">
            <a:xfrm>
              <a:off x="8340" y="5730"/>
              <a:ext cx="615" cy="630"/>
            </a:xfrm>
            <a:prstGeom prst="rect">
              <a:avLst/>
            </a:prstGeom>
            <a:noFill/>
            <a:ln w="9525">
              <a:noFill/>
              <a:miter lim="800000"/>
              <a:headEnd/>
              <a:tailEnd/>
            </a:ln>
          </p:spPr>
          <p:txBody>
            <a:bodyPr/>
            <a:lstStyle/>
            <a:p>
              <a:r>
                <a:rPr lang="en-US" sz="1050" b="1">
                  <a:latin typeface="Times New Roman" pitchFamily="18" charset="0"/>
                </a:rPr>
                <a:t>e</a:t>
              </a:r>
              <a:endParaRPr lang="en-US" sz="1350"/>
            </a:p>
          </p:txBody>
        </p:sp>
      </p:grpSp>
      <p:sp>
        <p:nvSpPr>
          <p:cNvPr id="28" name="Text Box 29"/>
          <p:cNvSpPr txBox="1">
            <a:spLocks noChangeArrowheads="1"/>
          </p:cNvSpPr>
          <p:nvPr/>
        </p:nvSpPr>
        <p:spPr bwMode="auto">
          <a:xfrm>
            <a:off x="7492728" y="3360690"/>
            <a:ext cx="787396" cy="227782"/>
          </a:xfrm>
          <a:prstGeom prst="rect">
            <a:avLst/>
          </a:prstGeom>
          <a:noFill/>
          <a:ln w="9525">
            <a:noFill/>
            <a:miter lim="800000"/>
            <a:headEnd/>
            <a:tailEnd/>
          </a:ln>
        </p:spPr>
        <p:txBody>
          <a:bodyPr/>
          <a:lstStyle/>
          <a:p>
            <a:r>
              <a:rPr lang="en-US" sz="1400" dirty="0">
                <a:latin typeface="Times New Roman" pitchFamily="18" charset="0"/>
              </a:rPr>
              <a:t>12V</a:t>
            </a:r>
            <a:endParaRPr lang="en-US" sz="1350" dirty="0"/>
          </a:p>
        </p:txBody>
      </p:sp>
    </p:spTree>
    <p:extLst>
      <p:ext uri="{BB962C8B-B14F-4D97-AF65-F5344CB8AC3E}">
        <p14:creationId xmlns:p14="http://schemas.microsoft.com/office/powerpoint/2010/main" val="3434452923"/>
      </p:ext>
    </p:extLst>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Bipolar Junction Transistor – Practical Behaviour </a:t>
            </a:r>
          </a:p>
        </p:txBody>
      </p:sp>
      <p:sp>
        <p:nvSpPr>
          <p:cNvPr id="3" name="Content Placeholder 2"/>
          <p:cNvSpPr>
            <a:spLocks noGrp="1"/>
          </p:cNvSpPr>
          <p:nvPr>
            <p:ph idx="1"/>
          </p:nvPr>
        </p:nvSpPr>
        <p:spPr/>
        <p:txBody>
          <a:bodyPr>
            <a:normAutofit fontScale="55000" lnSpcReduction="20000"/>
          </a:bodyPr>
          <a:lstStyle/>
          <a:p>
            <a:pPr marL="0" indent="0">
              <a:lnSpc>
                <a:spcPct val="120000"/>
              </a:lnSpc>
              <a:buNone/>
              <a:defRPr/>
            </a:pPr>
            <a:r>
              <a:rPr lang="en-GB" b="1" dirty="0">
                <a:effectLst>
                  <a:outerShdw blurRad="38100" dist="38100" dir="2700000" algn="tl">
                    <a:srgbClr val="C0C0C0"/>
                  </a:outerShdw>
                </a:effectLst>
              </a:rPr>
              <a:t>This means that the transistor will now have a resistance of</a:t>
            </a:r>
          </a:p>
          <a:p>
            <a:pPr marL="0" indent="0">
              <a:lnSpc>
                <a:spcPct val="120000"/>
              </a:lnSpc>
              <a:buNone/>
              <a:defRPr/>
            </a:pPr>
            <a:r>
              <a:rPr lang="en-GB" b="1" dirty="0">
                <a:effectLst>
                  <a:outerShdw blurRad="38100" dist="38100" dir="2700000" algn="tl">
                    <a:srgbClr val="C0C0C0"/>
                  </a:outerShdw>
                </a:effectLst>
              </a:rPr>
              <a:t> RT = </a:t>
            </a:r>
            <a:r>
              <a:rPr lang="en-GB" b="1" dirty="0" err="1" smtClean="0">
                <a:effectLst>
                  <a:outerShdw blurRad="38100" dist="38100" dir="2700000" algn="tl">
                    <a:srgbClr val="C0C0C0"/>
                  </a:outerShdw>
                </a:effectLst>
              </a:rPr>
              <a:t>Vc</a:t>
            </a:r>
            <a:r>
              <a:rPr lang="en-GB" b="1" dirty="0" smtClean="0">
                <a:effectLst>
                  <a:outerShdw blurRad="38100" dist="38100" dir="2700000" algn="tl">
                    <a:srgbClr val="C0C0C0"/>
                  </a:outerShdw>
                </a:effectLst>
              </a:rPr>
              <a:t>/IC</a:t>
            </a:r>
            <a:endParaRPr lang="en-GB" b="1" dirty="0">
              <a:effectLst>
                <a:outerShdw blurRad="38100" dist="38100" dir="2700000" algn="tl">
                  <a:srgbClr val="C0C0C0"/>
                </a:outerShdw>
              </a:effectLst>
            </a:endParaRPr>
          </a:p>
          <a:p>
            <a:pPr marL="0" indent="0">
              <a:lnSpc>
                <a:spcPct val="120000"/>
              </a:lnSpc>
              <a:buNone/>
              <a:defRPr/>
            </a:pPr>
            <a:r>
              <a:rPr lang="en-GB" b="1" dirty="0">
                <a:effectLst>
                  <a:outerShdw blurRad="38100" dist="38100" dir="2700000" algn="tl">
                    <a:srgbClr val="C0C0C0"/>
                  </a:outerShdw>
                </a:effectLst>
              </a:rPr>
              <a:t>Therefore </a:t>
            </a:r>
            <a:r>
              <a:rPr lang="en-GB" b="1" dirty="0">
                <a:solidFill>
                  <a:srgbClr val="FF3300"/>
                </a:solidFill>
                <a:effectLst>
                  <a:outerShdw blurRad="38100" dist="38100" dir="2700000" algn="tl">
                    <a:srgbClr val="C0C0C0"/>
                  </a:outerShdw>
                </a:effectLst>
              </a:rPr>
              <a:t>RT = 3 / (2/3) = </a:t>
            </a:r>
            <a:r>
              <a:rPr lang="en-GB" b="1" dirty="0" smtClean="0">
                <a:solidFill>
                  <a:srgbClr val="FF3300"/>
                </a:solidFill>
                <a:effectLst>
                  <a:outerShdw blurRad="38100" dist="38100" dir="2700000" algn="tl">
                    <a:srgbClr val="C0C0C0"/>
                  </a:outerShdw>
                </a:effectLst>
              </a:rPr>
              <a:t>4.5Ω</a:t>
            </a:r>
            <a:endParaRPr lang="en-GB" b="1" dirty="0">
              <a:solidFill>
                <a:srgbClr val="FF3300"/>
              </a:solidFill>
              <a:effectLst>
                <a:outerShdw blurRad="38100" dist="38100" dir="2700000" algn="tl">
                  <a:srgbClr val="C0C0C0"/>
                </a:outerShdw>
              </a:effectLst>
            </a:endParaRPr>
          </a:p>
          <a:p>
            <a:pPr marL="0" indent="0">
              <a:lnSpc>
                <a:spcPct val="120000"/>
              </a:lnSpc>
              <a:buNone/>
              <a:defRPr/>
            </a:pPr>
            <a:r>
              <a:rPr lang="en-GB" b="1" dirty="0">
                <a:effectLst>
                  <a:outerShdw blurRad="38100" dist="38100" dir="2700000" algn="tl">
                    <a:srgbClr val="C0C0C0"/>
                  </a:outerShdw>
                </a:effectLst>
              </a:rPr>
              <a:t>RT  forms a potential divider with the resistance of the lamp and thus controls the voltage and current available to illuminate the lamp.</a:t>
            </a:r>
          </a:p>
          <a:p>
            <a:pPr marL="0" indent="0">
              <a:lnSpc>
                <a:spcPct val="120000"/>
              </a:lnSpc>
              <a:buNone/>
              <a:defRPr/>
            </a:pPr>
            <a:r>
              <a:rPr lang="en-GB" b="1" dirty="0" smtClean="0">
                <a:effectLst>
                  <a:outerShdw blurRad="38100" dist="38100" dir="2700000" algn="tl">
                    <a:srgbClr val="C0C0C0"/>
                  </a:outerShdw>
                </a:effectLst>
              </a:rPr>
              <a:t>By </a:t>
            </a:r>
            <a:r>
              <a:rPr lang="en-GB" b="1" dirty="0">
                <a:effectLst>
                  <a:outerShdw blurRad="38100" dist="38100" dir="2700000" algn="tl">
                    <a:srgbClr val="C0C0C0"/>
                  </a:outerShdw>
                </a:effectLst>
              </a:rPr>
              <a:t>adjusting IB  between 0 and 6.66 mA we can control the full range of lamp illumination.</a:t>
            </a:r>
          </a:p>
          <a:p>
            <a:pPr marL="0" indent="0">
              <a:lnSpc>
                <a:spcPct val="120000"/>
              </a:lnSpc>
              <a:buNone/>
              <a:defRPr/>
            </a:pPr>
            <a:r>
              <a:rPr lang="en-GB" b="1" dirty="0" smtClean="0">
                <a:effectLst>
                  <a:outerShdw blurRad="38100" dist="38100" dir="2700000" algn="tl">
                    <a:srgbClr val="C0C0C0"/>
                  </a:outerShdw>
                </a:effectLst>
              </a:rPr>
              <a:t>In </a:t>
            </a:r>
            <a:r>
              <a:rPr lang="en-GB" b="1" dirty="0">
                <a:effectLst>
                  <a:outerShdw blurRad="38100" dist="38100" dir="2700000" algn="tl">
                    <a:srgbClr val="C0C0C0"/>
                  </a:outerShdw>
                </a:effectLst>
              </a:rPr>
              <a:t>practice IB flows into the base and out of the emitter and therefore adds to IC which enters the collector and exits via the emitter as well.</a:t>
            </a:r>
          </a:p>
          <a:p>
            <a:pPr marL="0" indent="0">
              <a:lnSpc>
                <a:spcPct val="120000"/>
              </a:lnSpc>
              <a:buNone/>
              <a:defRPr/>
            </a:pPr>
            <a:r>
              <a:rPr lang="en-GB" b="1" dirty="0" smtClean="0">
                <a:effectLst>
                  <a:outerShdw blurRad="38100" dist="38100" dir="2700000" algn="tl">
                    <a:srgbClr val="C0C0C0"/>
                  </a:outerShdw>
                </a:effectLst>
              </a:rPr>
              <a:t>Therefore </a:t>
            </a:r>
            <a:r>
              <a:rPr lang="en-GB" b="1" dirty="0">
                <a:solidFill>
                  <a:srgbClr val="FF3300"/>
                </a:solidFill>
                <a:effectLst>
                  <a:outerShdw blurRad="38100" dist="38100" dir="2700000" algn="tl">
                    <a:srgbClr val="C0C0C0"/>
                  </a:outerShdw>
                </a:effectLst>
              </a:rPr>
              <a:t>IE = IB + IC</a:t>
            </a:r>
          </a:p>
          <a:p>
            <a:pPr marL="0" indent="0">
              <a:lnSpc>
                <a:spcPct val="120000"/>
              </a:lnSpc>
              <a:buNone/>
              <a:defRPr/>
            </a:pPr>
            <a:r>
              <a:rPr lang="en-GB" b="1" dirty="0" smtClean="0">
                <a:effectLst>
                  <a:outerShdw blurRad="38100" dist="38100" dir="2700000" algn="tl">
                    <a:srgbClr val="C0C0C0"/>
                  </a:outerShdw>
                </a:effectLst>
              </a:rPr>
              <a:t>However</a:t>
            </a:r>
            <a:r>
              <a:rPr lang="en-GB" b="1" dirty="0">
                <a:effectLst>
                  <a:outerShdw blurRad="38100" dist="38100" dir="2700000" algn="tl">
                    <a:srgbClr val="C0C0C0"/>
                  </a:outerShdw>
                </a:effectLst>
              </a:rPr>
              <a:t>, since IC &gt;&gt; IB (usually) we may say:</a:t>
            </a:r>
          </a:p>
          <a:p>
            <a:pPr marL="0" indent="0">
              <a:lnSpc>
                <a:spcPct val="120000"/>
              </a:lnSpc>
              <a:buNone/>
              <a:defRPr/>
            </a:pPr>
            <a:r>
              <a:rPr lang="en-GB" b="1" dirty="0">
                <a:solidFill>
                  <a:srgbClr val="FF3300"/>
                </a:solidFill>
                <a:effectLst>
                  <a:outerShdw blurRad="38100" dist="38100" dir="2700000" algn="tl">
                    <a:srgbClr val="C0C0C0"/>
                  </a:outerShdw>
                </a:effectLst>
              </a:rPr>
              <a:t>		IE = IC approximately.</a:t>
            </a:r>
            <a:endParaRPr lang="en-US" b="1" dirty="0">
              <a:solidFill>
                <a:srgbClr val="FF3300"/>
              </a:solidFill>
              <a:effectLst>
                <a:outerShdw blurRad="38100" dist="38100" dir="2700000" algn="tl">
                  <a:srgbClr val="C0C0C0"/>
                </a:outerShdw>
              </a:effectLst>
            </a:endParaRPr>
          </a:p>
          <a:p>
            <a:endParaRPr lang="en-GB" b="1" dirty="0"/>
          </a:p>
        </p:txBody>
      </p:sp>
    </p:spTree>
    <p:extLst>
      <p:ext uri="{BB962C8B-B14F-4D97-AF65-F5344CB8AC3E}">
        <p14:creationId xmlns:p14="http://schemas.microsoft.com/office/powerpoint/2010/main" val="1593306303"/>
      </p:ext>
    </p:extLst>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Bipolar Transistor Characteristics</a:t>
            </a:r>
            <a:endParaRPr lang="en-GB" dirty="0"/>
          </a:p>
        </p:txBody>
      </p:sp>
      <p:sp>
        <p:nvSpPr>
          <p:cNvPr id="3" name="Content Placeholder 2"/>
          <p:cNvSpPr>
            <a:spLocks noGrp="1"/>
          </p:cNvSpPr>
          <p:nvPr>
            <p:ph idx="1"/>
          </p:nvPr>
        </p:nvSpPr>
        <p:spPr>
          <a:xfrm>
            <a:off x="628650" y="2226469"/>
            <a:ext cx="4257675" cy="3263504"/>
          </a:xfrm>
        </p:spPr>
        <p:txBody>
          <a:bodyPr>
            <a:normAutofit fontScale="85000" lnSpcReduction="20000"/>
          </a:bodyPr>
          <a:lstStyle/>
          <a:p>
            <a:pPr marL="0" indent="0">
              <a:buNone/>
            </a:pPr>
            <a:r>
              <a:rPr lang="en-GB" altLang="en-US" dirty="0"/>
              <a:t>Transistors have three main characteristics</a:t>
            </a:r>
            <a:r>
              <a:rPr lang="en-GB" altLang="en-US" dirty="0" smtClean="0"/>
              <a:t>:</a:t>
            </a:r>
          </a:p>
          <a:p>
            <a:r>
              <a:rPr lang="en-GB" altLang="en-US" dirty="0"/>
              <a:t>Input </a:t>
            </a:r>
            <a:r>
              <a:rPr lang="en-GB" altLang="en-US" dirty="0" smtClean="0"/>
              <a:t>characteristic </a:t>
            </a:r>
            <a:r>
              <a:rPr lang="en-GB" altLang="en-US" dirty="0" smtClean="0">
                <a:latin typeface="Times New Roman" panose="02020603050405020304" pitchFamily="18" charset="0"/>
                <a:cs typeface="Times New Roman" panose="02020603050405020304" pitchFamily="18" charset="0"/>
              </a:rPr>
              <a:t>(</a:t>
            </a:r>
            <a:r>
              <a:rPr lang="en-GB" altLang="en-US" i="1" dirty="0" smtClean="0">
                <a:latin typeface="Times New Roman" panose="02020603050405020304" pitchFamily="18" charset="0"/>
                <a:cs typeface="Times New Roman" panose="02020603050405020304" pitchFamily="18" charset="0"/>
              </a:rPr>
              <a:t>I</a:t>
            </a:r>
            <a:r>
              <a:rPr lang="en-GB" altLang="en-US" baseline="-25000" dirty="0" smtClean="0"/>
              <a:t>B</a:t>
            </a:r>
            <a:r>
              <a:rPr lang="en-GB" altLang="en-US" dirty="0" smtClean="0">
                <a:latin typeface="Times New Roman" panose="02020603050405020304" pitchFamily="18" charset="0"/>
                <a:cs typeface="Times New Roman" panose="02020603050405020304" pitchFamily="18" charset="0"/>
              </a:rPr>
              <a:t> </a:t>
            </a:r>
            <a:r>
              <a:rPr lang="en-GB" altLang="en-US" dirty="0"/>
              <a:t>against </a:t>
            </a:r>
            <a:r>
              <a:rPr lang="en-GB" altLang="en-US" i="1" dirty="0"/>
              <a:t>V</a:t>
            </a:r>
            <a:r>
              <a:rPr lang="en-GB" altLang="en-US" baseline="-25000" dirty="0"/>
              <a:t>BE</a:t>
            </a:r>
            <a:r>
              <a:rPr lang="en-GB" altLang="en-US" dirty="0"/>
              <a:t>)</a:t>
            </a:r>
          </a:p>
          <a:p>
            <a:r>
              <a:rPr lang="en-GB" altLang="en-US" dirty="0"/>
              <a:t>Transfer </a:t>
            </a:r>
            <a:r>
              <a:rPr lang="en-GB" altLang="en-US" dirty="0" smtClean="0"/>
              <a:t>characteristic (</a:t>
            </a:r>
            <a:r>
              <a:rPr lang="en-GB" altLang="en-US" i="1" dirty="0" smtClean="0">
                <a:latin typeface="Times New Roman" panose="02020603050405020304" pitchFamily="18" charset="0"/>
                <a:cs typeface="Times New Roman" panose="02020603050405020304" pitchFamily="18" charset="0"/>
              </a:rPr>
              <a:t>I</a:t>
            </a:r>
            <a:r>
              <a:rPr lang="en-GB" altLang="en-US" baseline="-25000" dirty="0" smtClean="0"/>
              <a:t>C</a:t>
            </a:r>
            <a:r>
              <a:rPr lang="en-GB" altLang="en-US" dirty="0" smtClean="0"/>
              <a:t> </a:t>
            </a:r>
            <a:r>
              <a:rPr lang="en-GB" altLang="en-US" dirty="0"/>
              <a:t>against </a:t>
            </a:r>
            <a:r>
              <a:rPr lang="en-GB" altLang="en-US" i="1" dirty="0">
                <a:latin typeface="Times New Roman" panose="02020603050405020304" pitchFamily="18" charset="0"/>
                <a:cs typeface="Times New Roman" panose="02020603050405020304" pitchFamily="18" charset="0"/>
              </a:rPr>
              <a:t>I</a:t>
            </a:r>
            <a:r>
              <a:rPr lang="en-GB" altLang="en-US" baseline="-25000" dirty="0"/>
              <a:t>B</a:t>
            </a:r>
            <a:r>
              <a:rPr lang="en-GB" altLang="en-US" dirty="0"/>
              <a:t>)</a:t>
            </a:r>
          </a:p>
          <a:p>
            <a:r>
              <a:rPr lang="en-GB" altLang="en-US" dirty="0"/>
              <a:t>Output </a:t>
            </a:r>
            <a:r>
              <a:rPr lang="en-GB" altLang="en-US" dirty="0" smtClean="0"/>
              <a:t>characteristic (</a:t>
            </a:r>
            <a:r>
              <a:rPr lang="en-GB" altLang="en-US" i="1" dirty="0" smtClean="0">
                <a:latin typeface="Times New Roman" panose="02020603050405020304" pitchFamily="18" charset="0"/>
                <a:cs typeface="Times New Roman" panose="02020603050405020304" pitchFamily="18" charset="0"/>
              </a:rPr>
              <a:t>I</a:t>
            </a:r>
            <a:r>
              <a:rPr lang="en-GB" altLang="en-US" baseline="-25000" dirty="0" smtClean="0"/>
              <a:t>C</a:t>
            </a:r>
            <a:r>
              <a:rPr lang="en-GB" altLang="en-US" dirty="0" smtClean="0"/>
              <a:t> </a:t>
            </a:r>
            <a:r>
              <a:rPr lang="en-GB" altLang="en-US" dirty="0"/>
              <a:t>against </a:t>
            </a:r>
            <a:r>
              <a:rPr lang="en-GB" altLang="en-US" i="1" dirty="0"/>
              <a:t>V</a:t>
            </a:r>
            <a:r>
              <a:rPr lang="en-GB" altLang="en-US" baseline="-25000" dirty="0"/>
              <a:t>CE</a:t>
            </a:r>
            <a:r>
              <a:rPr lang="en-GB" altLang="en-US" dirty="0"/>
              <a:t>)</a:t>
            </a:r>
          </a:p>
          <a:p>
            <a:pPr marL="0" indent="0">
              <a:buNone/>
            </a:pPr>
            <a:endParaRPr lang="en-GB" altLang="en-US" dirty="0"/>
          </a:p>
          <a:p>
            <a:endParaRPr lang="en-GB" dirty="0"/>
          </a:p>
        </p:txBody>
      </p:sp>
      <p:grpSp>
        <p:nvGrpSpPr>
          <p:cNvPr id="27" name="Group 26"/>
          <p:cNvGrpSpPr/>
          <p:nvPr/>
        </p:nvGrpSpPr>
        <p:grpSpPr>
          <a:xfrm>
            <a:off x="5536407" y="2226469"/>
            <a:ext cx="2978944" cy="3095060"/>
            <a:chOff x="6910387" y="1573213"/>
            <a:chExt cx="3971925" cy="4126746"/>
          </a:xfrm>
        </p:grpSpPr>
        <p:pic>
          <p:nvPicPr>
            <p:cNvPr id="6" name="Picture 5" descr="Circuit (with base resistor).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910387" y="1573213"/>
              <a:ext cx="3971925" cy="330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 name="Group 6"/>
            <p:cNvGrpSpPr>
              <a:grpSpLocks/>
            </p:cNvGrpSpPr>
            <p:nvPr/>
          </p:nvGrpSpPr>
          <p:grpSpPr bwMode="auto">
            <a:xfrm>
              <a:off x="9069387" y="3408363"/>
              <a:ext cx="835201" cy="912614"/>
              <a:chOff x="6310313" y="2879725"/>
              <a:chExt cx="835201" cy="912614"/>
            </a:xfrm>
          </p:grpSpPr>
          <p:sp>
            <p:nvSpPr>
              <p:cNvPr id="24" name="TextBox 14"/>
              <p:cNvSpPr txBox="1">
                <a:spLocks noChangeArrowheads="1"/>
              </p:cNvSpPr>
              <p:nvPr/>
            </p:nvSpPr>
            <p:spPr bwMode="auto">
              <a:xfrm>
                <a:off x="6788151" y="2879725"/>
                <a:ext cx="357363"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eaLnBrk="1" hangingPunct="1"/>
                <a:r>
                  <a:rPr lang="en-GB" altLang="en-US" sz="900"/>
                  <a:t>C</a:t>
                </a:r>
                <a:endParaRPr lang="en-US" altLang="en-US" sz="900"/>
              </a:p>
            </p:txBody>
          </p:sp>
          <p:sp>
            <p:nvSpPr>
              <p:cNvPr id="25" name="TextBox 21"/>
              <p:cNvSpPr txBox="1">
                <a:spLocks noChangeArrowheads="1"/>
              </p:cNvSpPr>
              <p:nvPr/>
            </p:nvSpPr>
            <p:spPr bwMode="auto">
              <a:xfrm>
                <a:off x="6794499" y="3484563"/>
                <a:ext cx="348813"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eaLnBrk="1" hangingPunct="1"/>
                <a:r>
                  <a:rPr lang="en-GB" altLang="en-US" sz="900"/>
                  <a:t>E</a:t>
                </a:r>
                <a:endParaRPr lang="en-US" altLang="en-US" sz="900"/>
              </a:p>
            </p:txBody>
          </p:sp>
          <p:sp>
            <p:nvSpPr>
              <p:cNvPr id="26" name="TextBox 22"/>
              <p:cNvSpPr txBox="1">
                <a:spLocks noChangeArrowheads="1"/>
              </p:cNvSpPr>
              <p:nvPr/>
            </p:nvSpPr>
            <p:spPr bwMode="auto">
              <a:xfrm>
                <a:off x="6310313" y="3032125"/>
                <a:ext cx="348813"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eaLnBrk="1" hangingPunct="1"/>
                <a:r>
                  <a:rPr lang="en-GB" altLang="en-US" sz="900"/>
                  <a:t>B</a:t>
                </a:r>
                <a:endParaRPr lang="en-US" altLang="en-US" sz="900"/>
              </a:p>
            </p:txBody>
          </p:sp>
        </p:grpSp>
        <p:grpSp>
          <p:nvGrpSpPr>
            <p:cNvPr id="8" name="Group 7"/>
            <p:cNvGrpSpPr>
              <a:grpSpLocks/>
            </p:cNvGrpSpPr>
            <p:nvPr/>
          </p:nvGrpSpPr>
          <p:grpSpPr bwMode="auto">
            <a:xfrm>
              <a:off x="7907337" y="2236788"/>
              <a:ext cx="1651734" cy="1507926"/>
              <a:chOff x="5147682" y="1708380"/>
              <a:chExt cx="1651734" cy="1507926"/>
            </a:xfrm>
          </p:grpSpPr>
          <p:sp>
            <p:nvSpPr>
              <p:cNvPr id="22" name="TextBox 12"/>
              <p:cNvSpPr txBox="1">
                <a:spLocks noChangeArrowheads="1"/>
              </p:cNvSpPr>
              <p:nvPr/>
            </p:nvSpPr>
            <p:spPr bwMode="auto">
              <a:xfrm>
                <a:off x="5147682" y="2908530"/>
                <a:ext cx="425757"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eaLnBrk="1" hangingPunct="1"/>
                <a:r>
                  <a:rPr lang="en-GB" altLang="en-US" sz="900" i="1"/>
                  <a:t>R</a:t>
                </a:r>
                <a:r>
                  <a:rPr lang="en-GB" altLang="en-US" sz="900" baseline="-25000"/>
                  <a:t>B</a:t>
                </a:r>
                <a:endParaRPr lang="en-US" altLang="en-US" sz="900" baseline="-25000"/>
              </a:p>
            </p:txBody>
          </p:sp>
          <p:sp>
            <p:nvSpPr>
              <p:cNvPr id="23" name="TextBox 13"/>
              <p:cNvSpPr txBox="1">
                <a:spLocks noChangeArrowheads="1"/>
              </p:cNvSpPr>
              <p:nvPr/>
            </p:nvSpPr>
            <p:spPr bwMode="auto">
              <a:xfrm>
                <a:off x="6384344" y="1708380"/>
                <a:ext cx="415072"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eaLnBrk="1" hangingPunct="1"/>
                <a:r>
                  <a:rPr lang="en-GB" altLang="en-US" sz="900" i="1"/>
                  <a:t>R</a:t>
                </a:r>
                <a:r>
                  <a:rPr lang="en-GB" altLang="en-US" sz="900" baseline="-25000"/>
                  <a:t>L</a:t>
                </a:r>
                <a:endParaRPr lang="en-US" altLang="en-US" sz="900" baseline="-25000"/>
              </a:p>
            </p:txBody>
          </p:sp>
        </p:grpSp>
        <p:grpSp>
          <p:nvGrpSpPr>
            <p:cNvPr id="9" name="Group 8"/>
            <p:cNvGrpSpPr>
              <a:grpSpLocks/>
            </p:cNvGrpSpPr>
            <p:nvPr/>
          </p:nvGrpSpPr>
          <p:grpSpPr bwMode="auto">
            <a:xfrm>
              <a:off x="8777287" y="3957637"/>
              <a:ext cx="636587" cy="682625"/>
              <a:chOff x="6824711" y="4259453"/>
              <a:chExt cx="636311" cy="682625"/>
            </a:xfrm>
          </p:grpSpPr>
          <p:sp>
            <p:nvSpPr>
              <p:cNvPr id="20" name="TextBox 17"/>
              <p:cNvSpPr txBox="1">
                <a:spLocks noChangeArrowheads="1"/>
              </p:cNvSpPr>
              <p:nvPr/>
            </p:nvSpPr>
            <p:spPr bwMode="auto">
              <a:xfrm>
                <a:off x="6824711" y="4442096"/>
                <a:ext cx="636311"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eaLnBrk="1" hangingPunct="1"/>
                <a:r>
                  <a:rPr lang="en-GB" altLang="en-US" sz="900" i="1">
                    <a:solidFill>
                      <a:srgbClr val="0070C0"/>
                    </a:solidFill>
                  </a:rPr>
                  <a:t>V</a:t>
                </a:r>
                <a:r>
                  <a:rPr lang="en-GB" altLang="en-US" sz="900" baseline="-25000">
                    <a:solidFill>
                      <a:srgbClr val="0070C0"/>
                    </a:solidFill>
                  </a:rPr>
                  <a:t>BE</a:t>
                </a:r>
                <a:endParaRPr lang="en-US" altLang="en-US" sz="900">
                  <a:solidFill>
                    <a:srgbClr val="0070C0"/>
                  </a:solidFill>
                </a:endParaRPr>
              </a:p>
            </p:txBody>
          </p:sp>
          <p:cxnSp>
            <p:nvCxnSpPr>
              <p:cNvPr id="21" name="Straight Arrow Connector 20"/>
              <p:cNvCxnSpPr/>
              <p:nvPr/>
            </p:nvCxnSpPr>
            <p:spPr bwMode="auto">
              <a:xfrm rot="5400000">
                <a:off x="6922152" y="4599973"/>
                <a:ext cx="682625" cy="1586"/>
              </a:xfrm>
              <a:prstGeom prst="straightConnector1">
                <a:avLst/>
              </a:prstGeom>
              <a:ln w="12700">
                <a:solidFill>
                  <a:srgbClr val="0070C0"/>
                </a:solidFill>
                <a:headEnd type="triangle" w="lg" len="lg"/>
                <a:tailEnd type="none" w="med" len="med"/>
              </a:ln>
            </p:spPr>
            <p:style>
              <a:lnRef idx="1">
                <a:schemeClr val="accent1"/>
              </a:lnRef>
              <a:fillRef idx="0">
                <a:schemeClr val="accent1"/>
              </a:fillRef>
              <a:effectRef idx="0">
                <a:schemeClr val="accent1"/>
              </a:effectRef>
              <a:fontRef idx="minor">
                <a:schemeClr val="tx1"/>
              </a:fontRef>
            </p:style>
          </p:cxnSp>
        </p:grpSp>
        <p:grpSp>
          <p:nvGrpSpPr>
            <p:cNvPr id="10" name="Group 9"/>
            <p:cNvGrpSpPr>
              <a:grpSpLocks/>
            </p:cNvGrpSpPr>
            <p:nvPr/>
          </p:nvGrpSpPr>
          <p:grpSpPr bwMode="auto">
            <a:xfrm>
              <a:off x="9656983" y="3521076"/>
              <a:ext cx="871562" cy="1131887"/>
              <a:chOff x="7694475" y="3832228"/>
              <a:chExt cx="871013" cy="1131888"/>
            </a:xfrm>
          </p:grpSpPr>
          <p:cxnSp>
            <p:nvCxnSpPr>
              <p:cNvPr id="18" name="Straight Arrow Connector 17"/>
              <p:cNvCxnSpPr/>
              <p:nvPr/>
            </p:nvCxnSpPr>
            <p:spPr bwMode="auto">
              <a:xfrm rot="5400000">
                <a:off x="7433941" y="4397379"/>
                <a:ext cx="1131888" cy="1586"/>
              </a:xfrm>
              <a:prstGeom prst="straightConnector1">
                <a:avLst/>
              </a:prstGeom>
              <a:ln w="12700">
                <a:solidFill>
                  <a:srgbClr val="0070C0"/>
                </a:solidFill>
                <a:headEnd type="triangle" w="lg" len="lg"/>
                <a:tailEnd type="none" w="med" len="med"/>
              </a:ln>
            </p:spPr>
            <p:style>
              <a:lnRef idx="1">
                <a:schemeClr val="accent1"/>
              </a:lnRef>
              <a:fillRef idx="0">
                <a:schemeClr val="accent1"/>
              </a:fillRef>
              <a:effectRef idx="0">
                <a:schemeClr val="accent1"/>
              </a:effectRef>
              <a:fontRef idx="minor">
                <a:schemeClr val="tx1"/>
              </a:fontRef>
            </p:style>
          </p:cxnSp>
          <p:sp>
            <p:nvSpPr>
              <p:cNvPr id="19" name="TextBox 17"/>
              <p:cNvSpPr txBox="1">
                <a:spLocks noChangeArrowheads="1"/>
              </p:cNvSpPr>
              <p:nvPr/>
            </p:nvSpPr>
            <p:spPr bwMode="auto">
              <a:xfrm>
                <a:off x="7694475" y="4235710"/>
                <a:ext cx="871013"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eaLnBrk="1" hangingPunct="1"/>
                <a:r>
                  <a:rPr lang="en-GB" altLang="en-US" sz="900" i="1">
                    <a:solidFill>
                      <a:srgbClr val="0070C0"/>
                    </a:solidFill>
                  </a:rPr>
                  <a:t>       V</a:t>
                </a:r>
                <a:r>
                  <a:rPr lang="en-GB" altLang="en-US" sz="900" baseline="-25000">
                    <a:solidFill>
                      <a:srgbClr val="0070C0"/>
                    </a:solidFill>
                  </a:rPr>
                  <a:t>CE</a:t>
                </a:r>
                <a:endParaRPr lang="en-US" altLang="en-US" sz="900">
                  <a:solidFill>
                    <a:srgbClr val="0070C0"/>
                  </a:solidFill>
                </a:endParaRPr>
              </a:p>
            </p:txBody>
          </p:sp>
        </p:grpSp>
        <p:grpSp>
          <p:nvGrpSpPr>
            <p:cNvPr id="11" name="Group 10"/>
            <p:cNvGrpSpPr>
              <a:grpSpLocks/>
            </p:cNvGrpSpPr>
            <p:nvPr/>
          </p:nvGrpSpPr>
          <p:grpSpPr bwMode="auto">
            <a:xfrm>
              <a:off x="9226549" y="2897181"/>
              <a:ext cx="1260475" cy="307775"/>
              <a:chOff x="7196973" y="3208742"/>
              <a:chExt cx="1260384" cy="306413"/>
            </a:xfrm>
          </p:grpSpPr>
          <p:sp>
            <p:nvSpPr>
              <p:cNvPr id="16" name="TextBox 17"/>
              <p:cNvSpPr txBox="1">
                <a:spLocks noChangeArrowheads="1"/>
              </p:cNvSpPr>
              <p:nvPr/>
            </p:nvSpPr>
            <p:spPr bwMode="auto">
              <a:xfrm>
                <a:off x="7196973" y="3208742"/>
                <a:ext cx="1260384" cy="30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eaLnBrk="1" hangingPunct="1"/>
                <a:r>
                  <a:rPr lang="en-GB" altLang="en-US" sz="900" i="1">
                    <a:solidFill>
                      <a:srgbClr val="FF0000"/>
                    </a:solidFill>
                    <a:latin typeface="Times New Roman" panose="02020603050405020304" pitchFamily="18" charset="0"/>
                    <a:cs typeface="Times New Roman" panose="02020603050405020304" pitchFamily="18" charset="0"/>
                  </a:rPr>
                  <a:t>          I</a:t>
                </a:r>
                <a:r>
                  <a:rPr lang="en-GB" altLang="en-US" sz="900" baseline="-25000">
                    <a:solidFill>
                      <a:srgbClr val="FF0000"/>
                    </a:solidFill>
                  </a:rPr>
                  <a:t>C</a:t>
                </a:r>
                <a:endParaRPr lang="en-US" altLang="en-US" sz="900">
                  <a:solidFill>
                    <a:srgbClr val="FF0000"/>
                  </a:solidFill>
                </a:endParaRPr>
              </a:p>
            </p:txBody>
          </p:sp>
          <p:sp>
            <p:nvSpPr>
              <p:cNvPr id="17" name="Isosceles Triangle 16"/>
              <p:cNvSpPr/>
              <p:nvPr/>
            </p:nvSpPr>
            <p:spPr>
              <a:xfrm rot="10800000">
                <a:off x="7435081" y="3281444"/>
                <a:ext cx="192074" cy="165950"/>
              </a:xfrm>
              <a:prstGeom prs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fontAlgn="base">
                  <a:spcBef>
                    <a:spcPct val="0"/>
                  </a:spcBef>
                  <a:spcAft>
                    <a:spcPct val="0"/>
                  </a:spcAft>
                  <a:defRPr sz="1600" kern="1200">
                    <a:solidFill>
                      <a:schemeClr val="lt1"/>
                    </a:solidFill>
                    <a:latin typeface="+mn-lt"/>
                    <a:ea typeface="+mn-ea"/>
                    <a:cs typeface="+mn-cs"/>
                  </a:defRPr>
                </a:lvl1pPr>
                <a:lvl2pPr marL="457200" algn="l" rtl="0" fontAlgn="base">
                  <a:spcBef>
                    <a:spcPct val="0"/>
                  </a:spcBef>
                  <a:spcAft>
                    <a:spcPct val="0"/>
                  </a:spcAft>
                  <a:defRPr sz="1600" kern="1200">
                    <a:solidFill>
                      <a:schemeClr val="lt1"/>
                    </a:solidFill>
                    <a:latin typeface="+mn-lt"/>
                    <a:ea typeface="+mn-ea"/>
                    <a:cs typeface="+mn-cs"/>
                  </a:defRPr>
                </a:lvl2pPr>
                <a:lvl3pPr marL="914400" algn="l" rtl="0" fontAlgn="base">
                  <a:spcBef>
                    <a:spcPct val="0"/>
                  </a:spcBef>
                  <a:spcAft>
                    <a:spcPct val="0"/>
                  </a:spcAft>
                  <a:defRPr sz="1600" kern="1200">
                    <a:solidFill>
                      <a:schemeClr val="lt1"/>
                    </a:solidFill>
                    <a:latin typeface="+mn-lt"/>
                    <a:ea typeface="+mn-ea"/>
                    <a:cs typeface="+mn-cs"/>
                  </a:defRPr>
                </a:lvl3pPr>
                <a:lvl4pPr marL="1371600" algn="l" rtl="0" fontAlgn="base">
                  <a:spcBef>
                    <a:spcPct val="0"/>
                  </a:spcBef>
                  <a:spcAft>
                    <a:spcPct val="0"/>
                  </a:spcAft>
                  <a:defRPr sz="1600" kern="1200">
                    <a:solidFill>
                      <a:schemeClr val="lt1"/>
                    </a:solidFill>
                    <a:latin typeface="+mn-lt"/>
                    <a:ea typeface="+mn-ea"/>
                    <a:cs typeface="+mn-cs"/>
                  </a:defRPr>
                </a:lvl4pPr>
                <a:lvl5pPr marL="1828800" algn="l" rtl="0" fontAlgn="base">
                  <a:spcBef>
                    <a:spcPct val="0"/>
                  </a:spcBef>
                  <a:spcAft>
                    <a:spcPct val="0"/>
                  </a:spcAft>
                  <a:defRPr sz="1600" kern="1200">
                    <a:solidFill>
                      <a:schemeClr val="lt1"/>
                    </a:solidFill>
                    <a:latin typeface="+mn-lt"/>
                    <a:ea typeface="+mn-ea"/>
                    <a:cs typeface="+mn-cs"/>
                  </a:defRPr>
                </a:lvl5pPr>
                <a:lvl6pPr marL="2286000" algn="l" defTabSz="914400" rtl="0" eaLnBrk="1" latinLnBrk="0" hangingPunct="1">
                  <a:defRPr sz="1600" kern="1200">
                    <a:solidFill>
                      <a:schemeClr val="lt1"/>
                    </a:solidFill>
                    <a:latin typeface="+mn-lt"/>
                    <a:ea typeface="+mn-ea"/>
                    <a:cs typeface="+mn-cs"/>
                  </a:defRPr>
                </a:lvl6pPr>
                <a:lvl7pPr marL="2743200" algn="l" defTabSz="914400" rtl="0" eaLnBrk="1" latinLnBrk="0" hangingPunct="1">
                  <a:defRPr sz="1600" kern="1200">
                    <a:solidFill>
                      <a:schemeClr val="lt1"/>
                    </a:solidFill>
                    <a:latin typeface="+mn-lt"/>
                    <a:ea typeface="+mn-ea"/>
                    <a:cs typeface="+mn-cs"/>
                  </a:defRPr>
                </a:lvl7pPr>
                <a:lvl8pPr marL="3200400" algn="l" defTabSz="914400" rtl="0" eaLnBrk="1" latinLnBrk="0" hangingPunct="1">
                  <a:defRPr sz="1600" kern="1200">
                    <a:solidFill>
                      <a:schemeClr val="lt1"/>
                    </a:solidFill>
                    <a:latin typeface="+mn-lt"/>
                    <a:ea typeface="+mn-ea"/>
                    <a:cs typeface="+mn-cs"/>
                  </a:defRPr>
                </a:lvl8pPr>
                <a:lvl9pPr marL="3657600" algn="l" defTabSz="914400" rtl="0" eaLnBrk="1" latinLnBrk="0" hangingPunct="1">
                  <a:defRPr sz="1600" kern="1200">
                    <a:solidFill>
                      <a:schemeClr val="lt1"/>
                    </a:solidFill>
                    <a:latin typeface="+mn-lt"/>
                    <a:ea typeface="+mn-ea"/>
                    <a:cs typeface="+mn-cs"/>
                  </a:defRPr>
                </a:lvl9pPr>
              </a:lstStyle>
              <a:p>
                <a:pPr algn="ctr">
                  <a:defRPr/>
                </a:pPr>
                <a:endParaRPr lang="en-US" sz="900"/>
              </a:p>
            </p:txBody>
          </p:sp>
        </p:grpSp>
        <p:grpSp>
          <p:nvGrpSpPr>
            <p:cNvPr id="12" name="Group 11"/>
            <p:cNvGrpSpPr>
              <a:grpSpLocks/>
            </p:cNvGrpSpPr>
            <p:nvPr/>
          </p:nvGrpSpPr>
          <p:grpSpPr bwMode="auto">
            <a:xfrm>
              <a:off x="8770937" y="3417891"/>
              <a:ext cx="866775" cy="615553"/>
              <a:chOff x="6762922" y="3758303"/>
              <a:chExt cx="867385" cy="617115"/>
            </a:xfrm>
          </p:grpSpPr>
          <p:sp>
            <p:nvSpPr>
              <p:cNvPr id="14" name="TextBox 17"/>
              <p:cNvSpPr txBox="1">
                <a:spLocks noChangeArrowheads="1"/>
              </p:cNvSpPr>
              <p:nvPr/>
            </p:nvSpPr>
            <p:spPr bwMode="auto">
              <a:xfrm>
                <a:off x="6762922" y="3758303"/>
                <a:ext cx="867385" cy="617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eaLnBrk="1" hangingPunct="1"/>
                <a:r>
                  <a:rPr lang="en-GB" altLang="en-US" sz="900" i="1">
                    <a:solidFill>
                      <a:srgbClr val="FF0000"/>
                    </a:solidFill>
                    <a:latin typeface="Times New Roman" panose="02020603050405020304" pitchFamily="18" charset="0"/>
                    <a:cs typeface="Times New Roman" panose="02020603050405020304" pitchFamily="18" charset="0"/>
                  </a:rPr>
                  <a:t>I</a:t>
                </a:r>
                <a:r>
                  <a:rPr lang="en-GB" altLang="en-US" sz="900" baseline="-25000">
                    <a:solidFill>
                      <a:srgbClr val="FF0000"/>
                    </a:solidFill>
                  </a:rPr>
                  <a:t>B</a:t>
                </a:r>
              </a:p>
              <a:p>
                <a:pPr eaLnBrk="1" hangingPunct="1"/>
                <a:endParaRPr lang="en-GB" altLang="en-US" sz="900" baseline="-25000">
                  <a:solidFill>
                    <a:srgbClr val="FF0000"/>
                  </a:solidFill>
                </a:endParaRPr>
              </a:p>
              <a:p>
                <a:pPr eaLnBrk="1" hangingPunct="1"/>
                <a:endParaRPr lang="en-US" altLang="en-US" sz="900">
                  <a:solidFill>
                    <a:srgbClr val="FF0000"/>
                  </a:solidFill>
                </a:endParaRPr>
              </a:p>
            </p:txBody>
          </p:sp>
          <p:sp>
            <p:nvSpPr>
              <p:cNvPr id="15" name="Isosceles Triangle 14"/>
              <p:cNvSpPr/>
              <p:nvPr/>
            </p:nvSpPr>
            <p:spPr>
              <a:xfrm rot="5400000">
                <a:off x="6826290" y="4081537"/>
                <a:ext cx="192575" cy="166804"/>
              </a:xfrm>
              <a:prstGeom prs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fontAlgn="base">
                  <a:spcBef>
                    <a:spcPct val="0"/>
                  </a:spcBef>
                  <a:spcAft>
                    <a:spcPct val="0"/>
                  </a:spcAft>
                  <a:defRPr sz="1600" kern="1200">
                    <a:solidFill>
                      <a:schemeClr val="lt1"/>
                    </a:solidFill>
                    <a:latin typeface="+mn-lt"/>
                    <a:ea typeface="+mn-ea"/>
                    <a:cs typeface="+mn-cs"/>
                  </a:defRPr>
                </a:lvl1pPr>
                <a:lvl2pPr marL="457200" algn="l" rtl="0" fontAlgn="base">
                  <a:spcBef>
                    <a:spcPct val="0"/>
                  </a:spcBef>
                  <a:spcAft>
                    <a:spcPct val="0"/>
                  </a:spcAft>
                  <a:defRPr sz="1600" kern="1200">
                    <a:solidFill>
                      <a:schemeClr val="lt1"/>
                    </a:solidFill>
                    <a:latin typeface="+mn-lt"/>
                    <a:ea typeface="+mn-ea"/>
                    <a:cs typeface="+mn-cs"/>
                  </a:defRPr>
                </a:lvl2pPr>
                <a:lvl3pPr marL="914400" algn="l" rtl="0" fontAlgn="base">
                  <a:spcBef>
                    <a:spcPct val="0"/>
                  </a:spcBef>
                  <a:spcAft>
                    <a:spcPct val="0"/>
                  </a:spcAft>
                  <a:defRPr sz="1600" kern="1200">
                    <a:solidFill>
                      <a:schemeClr val="lt1"/>
                    </a:solidFill>
                    <a:latin typeface="+mn-lt"/>
                    <a:ea typeface="+mn-ea"/>
                    <a:cs typeface="+mn-cs"/>
                  </a:defRPr>
                </a:lvl3pPr>
                <a:lvl4pPr marL="1371600" algn="l" rtl="0" fontAlgn="base">
                  <a:spcBef>
                    <a:spcPct val="0"/>
                  </a:spcBef>
                  <a:spcAft>
                    <a:spcPct val="0"/>
                  </a:spcAft>
                  <a:defRPr sz="1600" kern="1200">
                    <a:solidFill>
                      <a:schemeClr val="lt1"/>
                    </a:solidFill>
                    <a:latin typeface="+mn-lt"/>
                    <a:ea typeface="+mn-ea"/>
                    <a:cs typeface="+mn-cs"/>
                  </a:defRPr>
                </a:lvl4pPr>
                <a:lvl5pPr marL="1828800" algn="l" rtl="0" fontAlgn="base">
                  <a:spcBef>
                    <a:spcPct val="0"/>
                  </a:spcBef>
                  <a:spcAft>
                    <a:spcPct val="0"/>
                  </a:spcAft>
                  <a:defRPr sz="1600" kern="1200">
                    <a:solidFill>
                      <a:schemeClr val="lt1"/>
                    </a:solidFill>
                    <a:latin typeface="+mn-lt"/>
                    <a:ea typeface="+mn-ea"/>
                    <a:cs typeface="+mn-cs"/>
                  </a:defRPr>
                </a:lvl5pPr>
                <a:lvl6pPr marL="2286000" algn="l" defTabSz="914400" rtl="0" eaLnBrk="1" latinLnBrk="0" hangingPunct="1">
                  <a:defRPr sz="1600" kern="1200">
                    <a:solidFill>
                      <a:schemeClr val="lt1"/>
                    </a:solidFill>
                    <a:latin typeface="+mn-lt"/>
                    <a:ea typeface="+mn-ea"/>
                    <a:cs typeface="+mn-cs"/>
                  </a:defRPr>
                </a:lvl6pPr>
                <a:lvl7pPr marL="2743200" algn="l" defTabSz="914400" rtl="0" eaLnBrk="1" latinLnBrk="0" hangingPunct="1">
                  <a:defRPr sz="1600" kern="1200">
                    <a:solidFill>
                      <a:schemeClr val="lt1"/>
                    </a:solidFill>
                    <a:latin typeface="+mn-lt"/>
                    <a:ea typeface="+mn-ea"/>
                    <a:cs typeface="+mn-cs"/>
                  </a:defRPr>
                </a:lvl7pPr>
                <a:lvl8pPr marL="3200400" algn="l" defTabSz="914400" rtl="0" eaLnBrk="1" latinLnBrk="0" hangingPunct="1">
                  <a:defRPr sz="1600" kern="1200">
                    <a:solidFill>
                      <a:schemeClr val="lt1"/>
                    </a:solidFill>
                    <a:latin typeface="+mn-lt"/>
                    <a:ea typeface="+mn-ea"/>
                    <a:cs typeface="+mn-cs"/>
                  </a:defRPr>
                </a:lvl8pPr>
                <a:lvl9pPr marL="3657600" algn="l" defTabSz="914400" rtl="0" eaLnBrk="1" latinLnBrk="0" hangingPunct="1">
                  <a:defRPr sz="1600" kern="1200">
                    <a:solidFill>
                      <a:schemeClr val="lt1"/>
                    </a:solidFill>
                    <a:latin typeface="+mn-lt"/>
                    <a:ea typeface="+mn-ea"/>
                    <a:cs typeface="+mn-cs"/>
                  </a:defRPr>
                </a:lvl9pPr>
              </a:lstStyle>
              <a:p>
                <a:pPr algn="ctr">
                  <a:defRPr/>
                </a:pPr>
                <a:endParaRPr lang="en-US" sz="900"/>
              </a:p>
            </p:txBody>
          </p:sp>
        </p:grpSp>
        <p:sp>
          <p:nvSpPr>
            <p:cNvPr id="13" name="TextBox 29"/>
            <p:cNvSpPr txBox="1">
              <a:spLocks noChangeArrowheads="1"/>
            </p:cNvSpPr>
            <p:nvPr/>
          </p:nvSpPr>
          <p:spPr bwMode="auto">
            <a:xfrm>
              <a:off x="7323138" y="5022851"/>
              <a:ext cx="3121025"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algn="ctr" eaLnBrk="1" hangingPunct="1"/>
              <a:r>
                <a:rPr lang="en-GB" altLang="en-US" sz="900"/>
                <a:t>An alternative common-emitter circuit using a separate voltage supply for the base</a:t>
              </a:r>
            </a:p>
          </p:txBody>
        </p:sp>
      </p:grpSp>
    </p:spTree>
    <p:extLst>
      <p:ext uri="{BB962C8B-B14F-4D97-AF65-F5344CB8AC3E}">
        <p14:creationId xmlns:p14="http://schemas.microsoft.com/office/powerpoint/2010/main" val="1999534306"/>
      </p:ext>
    </p:extLst>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Input Characteristic</a:t>
            </a:r>
          </a:p>
        </p:txBody>
      </p:sp>
      <p:sp>
        <p:nvSpPr>
          <p:cNvPr id="3" name="Content Placeholder 2"/>
          <p:cNvSpPr>
            <a:spLocks noGrp="1"/>
          </p:cNvSpPr>
          <p:nvPr>
            <p:ph idx="1"/>
          </p:nvPr>
        </p:nvSpPr>
        <p:spPr>
          <a:xfrm>
            <a:off x="628650" y="2226469"/>
            <a:ext cx="4900613" cy="3263504"/>
          </a:xfrm>
        </p:spPr>
        <p:txBody>
          <a:bodyPr>
            <a:normAutofit fontScale="70000" lnSpcReduction="20000"/>
          </a:bodyPr>
          <a:lstStyle/>
          <a:p>
            <a:r>
              <a:rPr lang="en-US" altLang="en-US" dirty="0"/>
              <a:t>When </a:t>
            </a:r>
            <a:r>
              <a:rPr lang="en-US" altLang="en-US" i="1" dirty="0"/>
              <a:t>V</a:t>
            </a:r>
            <a:r>
              <a:rPr lang="en-US" altLang="en-US" baseline="-25000" dirty="0"/>
              <a:t>BE</a:t>
            </a:r>
            <a:r>
              <a:rPr lang="en-US" altLang="en-US" dirty="0"/>
              <a:t> is below about 0.5 V, </a:t>
            </a:r>
            <a:r>
              <a:rPr lang="en-US" altLang="en-US" i="1" dirty="0">
                <a:latin typeface="Times New Roman" panose="02020603050405020304" pitchFamily="18" charset="0"/>
                <a:cs typeface="Times New Roman" panose="02020603050405020304" pitchFamily="18" charset="0"/>
              </a:rPr>
              <a:t>I</a:t>
            </a:r>
            <a:r>
              <a:rPr lang="en-US" altLang="en-US" baseline="-25000" dirty="0"/>
              <a:t>B</a:t>
            </a:r>
            <a:r>
              <a:rPr lang="en-US" altLang="en-US" dirty="0"/>
              <a:t> is zero and the transistor is cut off.</a:t>
            </a:r>
          </a:p>
          <a:p>
            <a:r>
              <a:rPr lang="en-US" altLang="en-US" dirty="0"/>
              <a:t>In the active</a:t>
            </a:r>
            <a:r>
              <a:rPr lang="en-US" altLang="en-US" b="1" dirty="0"/>
              <a:t> </a:t>
            </a:r>
            <a:r>
              <a:rPr lang="en-US" altLang="en-US" dirty="0"/>
              <a:t>region, an increase in </a:t>
            </a:r>
            <a:r>
              <a:rPr lang="en-US" altLang="en-US" i="1" dirty="0"/>
              <a:t>V</a:t>
            </a:r>
            <a:r>
              <a:rPr lang="en-US" altLang="en-US" baseline="-25000" dirty="0"/>
              <a:t>BE</a:t>
            </a:r>
            <a:r>
              <a:rPr lang="en-US" altLang="en-US" dirty="0"/>
              <a:t> produces an increase in </a:t>
            </a:r>
            <a:r>
              <a:rPr lang="en-US" altLang="en-US" i="1" dirty="0">
                <a:latin typeface="Times New Roman" panose="02020603050405020304" pitchFamily="18" charset="0"/>
                <a:cs typeface="Times New Roman" panose="02020603050405020304" pitchFamily="18" charset="0"/>
              </a:rPr>
              <a:t>I</a:t>
            </a:r>
            <a:r>
              <a:rPr lang="en-US" altLang="en-US" baseline="-25000" dirty="0"/>
              <a:t>B</a:t>
            </a:r>
            <a:r>
              <a:rPr lang="en-US" altLang="en-US" dirty="0"/>
              <a:t>.</a:t>
            </a:r>
          </a:p>
          <a:p>
            <a:r>
              <a:rPr lang="en-US" altLang="en-US" dirty="0"/>
              <a:t>Depending on the type of transistor, saturation will occur when </a:t>
            </a:r>
            <a:r>
              <a:rPr lang="en-US" altLang="en-US" i="1" dirty="0"/>
              <a:t>V</a:t>
            </a:r>
            <a:r>
              <a:rPr lang="en-US" altLang="en-US" baseline="-25000" dirty="0"/>
              <a:t>BE</a:t>
            </a:r>
            <a:r>
              <a:rPr lang="en-US" altLang="en-US" dirty="0"/>
              <a:t> is, typically, between 0.6-0.8 V.</a:t>
            </a:r>
          </a:p>
          <a:p>
            <a:r>
              <a:rPr lang="en-US" altLang="en-US" i="1" dirty="0">
                <a:latin typeface="Times New Roman" panose="02020603050405020304" pitchFamily="18" charset="0"/>
                <a:cs typeface="Times New Roman" panose="02020603050405020304" pitchFamily="18" charset="0"/>
              </a:rPr>
              <a:t>I</a:t>
            </a:r>
            <a:r>
              <a:rPr lang="en-US" altLang="en-US" baseline="-25000" dirty="0"/>
              <a:t>B</a:t>
            </a:r>
            <a:r>
              <a:rPr lang="en-US" altLang="en-US" dirty="0"/>
              <a:t> can still increase, but </a:t>
            </a:r>
            <a:r>
              <a:rPr lang="en-US" altLang="en-US" i="1" dirty="0"/>
              <a:t>V</a:t>
            </a:r>
            <a:r>
              <a:rPr lang="en-US" altLang="en-US" baseline="-25000" dirty="0"/>
              <a:t>BE</a:t>
            </a:r>
            <a:r>
              <a:rPr lang="en-US" altLang="en-US" dirty="0"/>
              <a:t> remains at this </a:t>
            </a:r>
            <a:r>
              <a:rPr lang="en-US" altLang="en-US" dirty="0" smtClean="0"/>
              <a:t>value.</a:t>
            </a:r>
            <a:endParaRPr lang="en-GB" dirty="0"/>
          </a:p>
        </p:txBody>
      </p:sp>
      <p:pic>
        <p:nvPicPr>
          <p:cNvPr id="4" name="Picture 3" descr="T:\SciTex\source\370b1b23-2a88-48d5-b9ef-f6e1b0c98d4a\GB\Graphics\Input.png"/>
          <p:cNvPicPr>
            <a:picLocks noChangeAspect="1" noChangeArrowheads="1"/>
          </p:cNvPicPr>
          <p:nvPr/>
        </p:nvPicPr>
        <p:blipFill>
          <a:blip r:embed="rId2">
            <a:extLst>
              <a:ext uri="{28A0092B-C50C-407E-A947-70E740481C1C}">
                <a14:useLocalDpi xmlns:a14="http://schemas.microsoft.com/office/drawing/2010/main" val="0"/>
              </a:ext>
            </a:extLst>
          </a:blip>
          <a:srcRect t="7912" b="4193"/>
          <a:stretch>
            <a:fillRect/>
          </a:stretch>
        </p:blipFill>
        <p:spPr bwMode="auto">
          <a:xfrm>
            <a:off x="5729287" y="1587699"/>
            <a:ext cx="2786063" cy="21967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rot="5400000">
            <a:off x="6329362" y="2454473"/>
            <a:ext cx="2041922" cy="513159"/>
          </a:xfrm>
          <a:prstGeom prst="rect">
            <a:avLst/>
          </a:prstGeom>
          <a:solidFill>
            <a:srgbClr val="FF0000">
              <a:alpha val="30000"/>
            </a:srgb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fontAlgn="base">
              <a:spcBef>
                <a:spcPct val="0"/>
              </a:spcBef>
              <a:spcAft>
                <a:spcPct val="0"/>
              </a:spcAft>
              <a:defRPr sz="1600" kern="1200">
                <a:solidFill>
                  <a:schemeClr val="lt1"/>
                </a:solidFill>
                <a:latin typeface="+mn-lt"/>
                <a:ea typeface="+mn-ea"/>
                <a:cs typeface="+mn-cs"/>
              </a:defRPr>
            </a:lvl1pPr>
            <a:lvl2pPr marL="457200" algn="l" rtl="0" fontAlgn="base">
              <a:spcBef>
                <a:spcPct val="0"/>
              </a:spcBef>
              <a:spcAft>
                <a:spcPct val="0"/>
              </a:spcAft>
              <a:defRPr sz="1600" kern="1200">
                <a:solidFill>
                  <a:schemeClr val="lt1"/>
                </a:solidFill>
                <a:latin typeface="+mn-lt"/>
                <a:ea typeface="+mn-ea"/>
                <a:cs typeface="+mn-cs"/>
              </a:defRPr>
            </a:lvl2pPr>
            <a:lvl3pPr marL="914400" algn="l" rtl="0" fontAlgn="base">
              <a:spcBef>
                <a:spcPct val="0"/>
              </a:spcBef>
              <a:spcAft>
                <a:spcPct val="0"/>
              </a:spcAft>
              <a:defRPr sz="1600" kern="1200">
                <a:solidFill>
                  <a:schemeClr val="lt1"/>
                </a:solidFill>
                <a:latin typeface="+mn-lt"/>
                <a:ea typeface="+mn-ea"/>
                <a:cs typeface="+mn-cs"/>
              </a:defRPr>
            </a:lvl3pPr>
            <a:lvl4pPr marL="1371600" algn="l" rtl="0" fontAlgn="base">
              <a:spcBef>
                <a:spcPct val="0"/>
              </a:spcBef>
              <a:spcAft>
                <a:spcPct val="0"/>
              </a:spcAft>
              <a:defRPr sz="1600" kern="1200">
                <a:solidFill>
                  <a:schemeClr val="lt1"/>
                </a:solidFill>
                <a:latin typeface="+mn-lt"/>
                <a:ea typeface="+mn-ea"/>
                <a:cs typeface="+mn-cs"/>
              </a:defRPr>
            </a:lvl4pPr>
            <a:lvl5pPr marL="1828800" algn="l" rtl="0" fontAlgn="base">
              <a:spcBef>
                <a:spcPct val="0"/>
              </a:spcBef>
              <a:spcAft>
                <a:spcPct val="0"/>
              </a:spcAft>
              <a:defRPr sz="1600" kern="1200">
                <a:solidFill>
                  <a:schemeClr val="lt1"/>
                </a:solidFill>
                <a:latin typeface="+mn-lt"/>
                <a:ea typeface="+mn-ea"/>
                <a:cs typeface="+mn-cs"/>
              </a:defRPr>
            </a:lvl5pPr>
            <a:lvl6pPr marL="2286000" algn="l" defTabSz="914400" rtl="0" eaLnBrk="1" latinLnBrk="0" hangingPunct="1">
              <a:defRPr sz="1600" kern="1200">
                <a:solidFill>
                  <a:schemeClr val="lt1"/>
                </a:solidFill>
                <a:latin typeface="+mn-lt"/>
                <a:ea typeface="+mn-ea"/>
                <a:cs typeface="+mn-cs"/>
              </a:defRPr>
            </a:lvl6pPr>
            <a:lvl7pPr marL="2743200" algn="l" defTabSz="914400" rtl="0" eaLnBrk="1" latinLnBrk="0" hangingPunct="1">
              <a:defRPr sz="1600" kern="1200">
                <a:solidFill>
                  <a:schemeClr val="lt1"/>
                </a:solidFill>
                <a:latin typeface="+mn-lt"/>
                <a:ea typeface="+mn-ea"/>
                <a:cs typeface="+mn-cs"/>
              </a:defRPr>
            </a:lvl7pPr>
            <a:lvl8pPr marL="3200400" algn="l" defTabSz="914400" rtl="0" eaLnBrk="1" latinLnBrk="0" hangingPunct="1">
              <a:defRPr sz="1600" kern="1200">
                <a:solidFill>
                  <a:schemeClr val="lt1"/>
                </a:solidFill>
                <a:latin typeface="+mn-lt"/>
                <a:ea typeface="+mn-ea"/>
                <a:cs typeface="+mn-cs"/>
              </a:defRPr>
            </a:lvl8pPr>
            <a:lvl9pPr marL="3657600" algn="l" defTabSz="914400" rtl="0" eaLnBrk="1" latinLnBrk="0" hangingPunct="1">
              <a:defRPr sz="1600" kern="1200">
                <a:solidFill>
                  <a:schemeClr val="lt1"/>
                </a:solidFill>
                <a:latin typeface="+mn-lt"/>
                <a:ea typeface="+mn-ea"/>
                <a:cs typeface="+mn-cs"/>
              </a:defRPr>
            </a:lvl9pPr>
          </a:lstStyle>
          <a:p>
            <a:pPr algn="ctr">
              <a:defRPr/>
            </a:pPr>
            <a:endParaRPr lang="en-GB" sz="900" baseline="-25000" dirty="0"/>
          </a:p>
        </p:txBody>
      </p:sp>
      <p:sp>
        <p:nvSpPr>
          <p:cNvPr id="6" name="Rectangle 5"/>
          <p:cNvSpPr/>
          <p:nvPr/>
        </p:nvSpPr>
        <p:spPr>
          <a:xfrm rot="5400000">
            <a:off x="5429846" y="2071687"/>
            <a:ext cx="2047875" cy="1289447"/>
          </a:xfrm>
          <a:prstGeom prst="rect">
            <a:avLst/>
          </a:prstGeom>
          <a:solidFill>
            <a:srgbClr val="FF0000">
              <a:alpha val="30000"/>
            </a:srgbClr>
          </a:solidFill>
          <a:ln w="1905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fontAlgn="base">
              <a:spcBef>
                <a:spcPct val="0"/>
              </a:spcBef>
              <a:spcAft>
                <a:spcPct val="0"/>
              </a:spcAft>
              <a:defRPr sz="1600" kern="1200">
                <a:solidFill>
                  <a:schemeClr val="lt1"/>
                </a:solidFill>
                <a:latin typeface="+mn-lt"/>
                <a:ea typeface="+mn-ea"/>
                <a:cs typeface="+mn-cs"/>
              </a:defRPr>
            </a:lvl1pPr>
            <a:lvl2pPr marL="457200" algn="l" rtl="0" fontAlgn="base">
              <a:spcBef>
                <a:spcPct val="0"/>
              </a:spcBef>
              <a:spcAft>
                <a:spcPct val="0"/>
              </a:spcAft>
              <a:defRPr sz="1600" kern="1200">
                <a:solidFill>
                  <a:schemeClr val="lt1"/>
                </a:solidFill>
                <a:latin typeface="+mn-lt"/>
                <a:ea typeface="+mn-ea"/>
                <a:cs typeface="+mn-cs"/>
              </a:defRPr>
            </a:lvl2pPr>
            <a:lvl3pPr marL="914400" algn="l" rtl="0" fontAlgn="base">
              <a:spcBef>
                <a:spcPct val="0"/>
              </a:spcBef>
              <a:spcAft>
                <a:spcPct val="0"/>
              </a:spcAft>
              <a:defRPr sz="1600" kern="1200">
                <a:solidFill>
                  <a:schemeClr val="lt1"/>
                </a:solidFill>
                <a:latin typeface="+mn-lt"/>
                <a:ea typeface="+mn-ea"/>
                <a:cs typeface="+mn-cs"/>
              </a:defRPr>
            </a:lvl3pPr>
            <a:lvl4pPr marL="1371600" algn="l" rtl="0" fontAlgn="base">
              <a:spcBef>
                <a:spcPct val="0"/>
              </a:spcBef>
              <a:spcAft>
                <a:spcPct val="0"/>
              </a:spcAft>
              <a:defRPr sz="1600" kern="1200">
                <a:solidFill>
                  <a:schemeClr val="lt1"/>
                </a:solidFill>
                <a:latin typeface="+mn-lt"/>
                <a:ea typeface="+mn-ea"/>
                <a:cs typeface="+mn-cs"/>
              </a:defRPr>
            </a:lvl4pPr>
            <a:lvl5pPr marL="1828800" algn="l" rtl="0" fontAlgn="base">
              <a:spcBef>
                <a:spcPct val="0"/>
              </a:spcBef>
              <a:spcAft>
                <a:spcPct val="0"/>
              </a:spcAft>
              <a:defRPr sz="1600" kern="1200">
                <a:solidFill>
                  <a:schemeClr val="lt1"/>
                </a:solidFill>
                <a:latin typeface="+mn-lt"/>
                <a:ea typeface="+mn-ea"/>
                <a:cs typeface="+mn-cs"/>
              </a:defRPr>
            </a:lvl5pPr>
            <a:lvl6pPr marL="2286000" algn="l" defTabSz="914400" rtl="0" eaLnBrk="1" latinLnBrk="0" hangingPunct="1">
              <a:defRPr sz="1600" kern="1200">
                <a:solidFill>
                  <a:schemeClr val="lt1"/>
                </a:solidFill>
                <a:latin typeface="+mn-lt"/>
                <a:ea typeface="+mn-ea"/>
                <a:cs typeface="+mn-cs"/>
              </a:defRPr>
            </a:lvl6pPr>
            <a:lvl7pPr marL="2743200" algn="l" defTabSz="914400" rtl="0" eaLnBrk="1" latinLnBrk="0" hangingPunct="1">
              <a:defRPr sz="1600" kern="1200">
                <a:solidFill>
                  <a:schemeClr val="lt1"/>
                </a:solidFill>
                <a:latin typeface="+mn-lt"/>
                <a:ea typeface="+mn-ea"/>
                <a:cs typeface="+mn-cs"/>
              </a:defRPr>
            </a:lvl7pPr>
            <a:lvl8pPr marL="3200400" algn="l" defTabSz="914400" rtl="0" eaLnBrk="1" latinLnBrk="0" hangingPunct="1">
              <a:defRPr sz="1600" kern="1200">
                <a:solidFill>
                  <a:schemeClr val="lt1"/>
                </a:solidFill>
                <a:latin typeface="+mn-lt"/>
                <a:ea typeface="+mn-ea"/>
                <a:cs typeface="+mn-cs"/>
              </a:defRPr>
            </a:lvl8pPr>
            <a:lvl9pPr marL="3657600" algn="l" defTabSz="914400" rtl="0" eaLnBrk="1" latinLnBrk="0" hangingPunct="1">
              <a:defRPr sz="1600" kern="1200">
                <a:solidFill>
                  <a:schemeClr val="lt1"/>
                </a:solidFill>
                <a:latin typeface="+mn-lt"/>
                <a:ea typeface="+mn-ea"/>
                <a:cs typeface="+mn-cs"/>
              </a:defRPr>
            </a:lvl9pPr>
          </a:lstStyle>
          <a:p>
            <a:pPr algn="ctr">
              <a:defRPr/>
            </a:pPr>
            <a:endParaRPr lang="en-GB" sz="900" baseline="-25000" dirty="0"/>
          </a:p>
        </p:txBody>
      </p:sp>
      <p:grpSp>
        <p:nvGrpSpPr>
          <p:cNvPr id="7" name="Group 6"/>
          <p:cNvGrpSpPr>
            <a:grpSpLocks/>
          </p:cNvGrpSpPr>
          <p:nvPr/>
        </p:nvGrpSpPr>
        <p:grpSpPr bwMode="auto">
          <a:xfrm>
            <a:off x="6450806" y="4154686"/>
            <a:ext cx="1075134" cy="1103709"/>
            <a:chOff x="6112665" y="4717469"/>
            <a:chExt cx="1433513" cy="1472194"/>
          </a:xfrm>
        </p:grpSpPr>
        <p:pic>
          <p:nvPicPr>
            <p:cNvPr id="30" name="Picture 29" descr="AEP21_04_S0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05538" y="4717469"/>
              <a:ext cx="995362" cy="14721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31" name="Straight Connector 30"/>
            <p:cNvCxnSpPr/>
            <p:nvPr/>
          </p:nvCxnSpPr>
          <p:spPr>
            <a:xfrm>
              <a:off x="6112665" y="6119785"/>
              <a:ext cx="1433513" cy="0"/>
            </a:xfrm>
            <a:prstGeom prst="line">
              <a:avLst/>
            </a:prstGeom>
            <a:ln w="63500">
              <a:solidFill>
                <a:schemeClr val="tx1"/>
              </a:solidFill>
            </a:ln>
          </p:spPr>
          <p:style>
            <a:lnRef idx="1">
              <a:schemeClr val="accent1"/>
            </a:lnRef>
            <a:fillRef idx="0">
              <a:schemeClr val="accent1"/>
            </a:fillRef>
            <a:effectRef idx="0">
              <a:schemeClr val="accent1"/>
            </a:effectRef>
            <a:fontRef idx="minor">
              <a:schemeClr val="tx1"/>
            </a:fontRef>
          </p:style>
        </p:cxnSp>
      </p:grpSp>
      <p:pic>
        <p:nvPicPr>
          <p:cNvPr id="8" name="Picture 7" descr="T:\SciTex\source\370b1b23-2a88-48d5-b9ef-f6e1b0c98d4a\GB\Graphics\Input.png"/>
          <p:cNvPicPr>
            <a:picLocks noChangeAspect="1" noChangeArrowheads="1"/>
          </p:cNvPicPr>
          <p:nvPr/>
        </p:nvPicPr>
        <p:blipFill>
          <a:blip r:embed="rId4">
            <a:extLst>
              <a:ext uri="{28A0092B-C50C-407E-A947-70E740481C1C}">
                <a14:useLocalDpi xmlns:a14="http://schemas.microsoft.com/office/drawing/2010/main" val="0"/>
              </a:ext>
            </a:extLst>
          </a:blip>
          <a:srcRect l="43994" t="5879" r="29182"/>
          <a:stretch>
            <a:fillRect/>
          </a:stretch>
        </p:blipFill>
        <p:spPr bwMode="auto">
          <a:xfrm>
            <a:off x="6800850" y="1542454"/>
            <a:ext cx="891778" cy="2346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Box 9"/>
          <p:cNvSpPr txBox="1">
            <a:spLocks noChangeArrowheads="1"/>
          </p:cNvSpPr>
          <p:nvPr/>
        </p:nvSpPr>
        <p:spPr bwMode="auto">
          <a:xfrm>
            <a:off x="6923484" y="3735586"/>
            <a:ext cx="500063"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eaLnBrk="1" hangingPunct="1"/>
            <a:r>
              <a:rPr lang="en-GB" altLang="en-US" sz="900"/>
              <a:t>0.5 V</a:t>
            </a:r>
          </a:p>
        </p:txBody>
      </p:sp>
      <p:grpSp>
        <p:nvGrpSpPr>
          <p:cNvPr id="10" name="Group 9"/>
          <p:cNvGrpSpPr>
            <a:grpSpLocks/>
          </p:cNvGrpSpPr>
          <p:nvPr/>
        </p:nvGrpSpPr>
        <p:grpSpPr bwMode="auto">
          <a:xfrm>
            <a:off x="6209109" y="3912991"/>
            <a:ext cx="1129904" cy="305676"/>
            <a:chOff x="5816418" y="4244572"/>
            <a:chExt cx="1507151" cy="405954"/>
          </a:xfrm>
        </p:grpSpPr>
        <p:sp>
          <p:nvSpPr>
            <p:cNvPr id="28" name="TextBox 45"/>
            <p:cNvSpPr txBox="1">
              <a:spLocks noChangeArrowheads="1"/>
            </p:cNvSpPr>
            <p:nvPr/>
          </p:nvSpPr>
          <p:spPr bwMode="auto">
            <a:xfrm>
              <a:off x="5816418" y="4343969"/>
              <a:ext cx="1507151" cy="3065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algn="ctr" eaLnBrk="1" hangingPunct="1"/>
              <a:r>
                <a:rPr lang="en-US" altLang="en-US" sz="900"/>
                <a:t>Cut-off voltage</a:t>
              </a:r>
            </a:p>
          </p:txBody>
        </p:sp>
        <p:cxnSp>
          <p:nvCxnSpPr>
            <p:cNvPr id="29" name="Straight Connector 28"/>
            <p:cNvCxnSpPr/>
            <p:nvPr/>
          </p:nvCxnSpPr>
          <p:spPr bwMode="auto">
            <a:xfrm rot="10800000" flipV="1">
              <a:off x="6570788" y="4244572"/>
              <a:ext cx="316041" cy="143891"/>
            </a:xfrm>
            <a:prstGeom prst="line">
              <a:avLst/>
            </a:prstGeom>
            <a:ln>
              <a:solidFill>
                <a:schemeClr val="tx1"/>
              </a:solidFill>
              <a:headEnd type="triangle" w="med" len="med"/>
              <a:tailEnd type="none" w="med" len="med"/>
            </a:ln>
          </p:spPr>
          <p:style>
            <a:lnRef idx="1">
              <a:schemeClr val="accent1"/>
            </a:lnRef>
            <a:fillRef idx="0">
              <a:schemeClr val="accent1"/>
            </a:fillRef>
            <a:effectRef idx="0">
              <a:schemeClr val="accent1"/>
            </a:effectRef>
            <a:fontRef idx="minor">
              <a:schemeClr val="tx1"/>
            </a:fontRef>
          </p:style>
        </p:cxnSp>
      </p:grpSp>
      <p:cxnSp>
        <p:nvCxnSpPr>
          <p:cNvPr id="11" name="Straight Connector 10"/>
          <p:cNvCxnSpPr/>
          <p:nvPr/>
        </p:nvCxnSpPr>
        <p:spPr bwMode="auto">
          <a:xfrm rot="5400000" flipH="1" flipV="1">
            <a:off x="6066830" y="2707481"/>
            <a:ext cx="2053828" cy="4763"/>
          </a:xfrm>
          <a:prstGeom prst="line">
            <a:avLst/>
          </a:prstGeom>
          <a:ln w="19050">
            <a:solidFill>
              <a:schemeClr val="tx1"/>
            </a:solidFill>
            <a:prstDash val="dash"/>
          </a:ln>
        </p:spPr>
        <p:style>
          <a:lnRef idx="1">
            <a:schemeClr val="accent1"/>
          </a:lnRef>
          <a:fillRef idx="0">
            <a:schemeClr val="accent1"/>
          </a:fillRef>
          <a:effectRef idx="0">
            <a:schemeClr val="accent1"/>
          </a:effectRef>
          <a:fontRef idx="minor">
            <a:schemeClr val="tx1"/>
          </a:fontRef>
        </p:style>
      </p:cxnSp>
      <p:sp>
        <p:nvSpPr>
          <p:cNvPr id="12" name="TextBox 9"/>
          <p:cNvSpPr txBox="1">
            <a:spLocks noChangeArrowheads="1"/>
          </p:cNvSpPr>
          <p:nvPr/>
        </p:nvSpPr>
        <p:spPr bwMode="auto">
          <a:xfrm>
            <a:off x="7430691" y="3735586"/>
            <a:ext cx="51673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eaLnBrk="1" hangingPunct="1"/>
            <a:r>
              <a:rPr lang="en-GB" altLang="en-US" sz="900"/>
              <a:t>0.7 V</a:t>
            </a:r>
          </a:p>
        </p:txBody>
      </p:sp>
      <p:sp>
        <p:nvSpPr>
          <p:cNvPr id="13" name="TextBox 45"/>
          <p:cNvSpPr txBox="1">
            <a:spLocks noChangeArrowheads="1"/>
          </p:cNvSpPr>
          <p:nvPr/>
        </p:nvSpPr>
        <p:spPr bwMode="auto">
          <a:xfrm>
            <a:off x="7086600" y="1910357"/>
            <a:ext cx="606028"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eaLnBrk="1" hangingPunct="1"/>
            <a:r>
              <a:rPr lang="en-US" altLang="en-US" sz="900"/>
              <a:t>Active</a:t>
            </a:r>
          </a:p>
        </p:txBody>
      </p:sp>
      <p:grpSp>
        <p:nvGrpSpPr>
          <p:cNvPr id="14" name="Group 13"/>
          <p:cNvGrpSpPr>
            <a:grpSpLocks/>
          </p:cNvGrpSpPr>
          <p:nvPr/>
        </p:nvGrpSpPr>
        <p:grpSpPr bwMode="auto">
          <a:xfrm>
            <a:off x="7611666" y="3002166"/>
            <a:ext cx="946547" cy="413147"/>
            <a:chOff x="7687081" y="3050259"/>
            <a:chExt cx="1260789" cy="552557"/>
          </a:xfrm>
        </p:grpSpPr>
        <p:sp>
          <p:nvSpPr>
            <p:cNvPr id="26" name="TextBox 45"/>
            <p:cNvSpPr txBox="1">
              <a:spLocks noChangeArrowheads="1"/>
            </p:cNvSpPr>
            <p:nvPr/>
          </p:nvSpPr>
          <p:spPr bwMode="auto">
            <a:xfrm>
              <a:off x="7817118" y="3050259"/>
              <a:ext cx="1130752" cy="3087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eaLnBrk="1" hangingPunct="1"/>
              <a:r>
                <a:rPr lang="en-US" altLang="en-US" sz="900"/>
                <a:t>Saturated</a:t>
              </a:r>
            </a:p>
          </p:txBody>
        </p:sp>
        <p:cxnSp>
          <p:nvCxnSpPr>
            <p:cNvPr id="27" name="Straight Connector 26"/>
            <p:cNvCxnSpPr/>
            <p:nvPr/>
          </p:nvCxnSpPr>
          <p:spPr bwMode="auto">
            <a:xfrm flipV="1">
              <a:off x="7687081" y="3341665"/>
              <a:ext cx="542377" cy="261151"/>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grpSp>
      <p:cxnSp>
        <p:nvCxnSpPr>
          <p:cNvPr id="15" name="Straight Connector 14"/>
          <p:cNvCxnSpPr/>
          <p:nvPr/>
        </p:nvCxnSpPr>
        <p:spPr bwMode="auto">
          <a:xfrm rot="5400000" flipH="1" flipV="1">
            <a:off x="6583561" y="2715815"/>
            <a:ext cx="2053829" cy="4763"/>
          </a:xfrm>
          <a:prstGeom prst="line">
            <a:avLst/>
          </a:prstGeom>
          <a:ln w="31750">
            <a:solidFill>
              <a:srgbClr val="FF0000"/>
            </a:solidFill>
            <a:prstDash val="dash"/>
          </a:ln>
        </p:spPr>
        <p:style>
          <a:lnRef idx="1">
            <a:schemeClr val="accent1"/>
          </a:lnRef>
          <a:fillRef idx="0">
            <a:schemeClr val="accent1"/>
          </a:fillRef>
          <a:effectRef idx="0">
            <a:schemeClr val="accent1"/>
          </a:effectRef>
          <a:fontRef idx="minor">
            <a:schemeClr val="tx1"/>
          </a:fontRef>
        </p:style>
      </p:cxnSp>
      <p:grpSp>
        <p:nvGrpSpPr>
          <p:cNvPr id="16" name="Group 15"/>
          <p:cNvGrpSpPr>
            <a:grpSpLocks/>
          </p:cNvGrpSpPr>
          <p:nvPr/>
        </p:nvGrpSpPr>
        <p:grpSpPr bwMode="auto">
          <a:xfrm>
            <a:off x="6290072" y="4765477"/>
            <a:ext cx="477441" cy="388144"/>
            <a:chOff x="6037950" y="5418616"/>
            <a:chExt cx="636311" cy="516572"/>
          </a:xfrm>
        </p:grpSpPr>
        <p:sp>
          <p:nvSpPr>
            <p:cNvPr id="24" name="TextBox 17"/>
            <p:cNvSpPr txBox="1">
              <a:spLocks noChangeArrowheads="1"/>
            </p:cNvSpPr>
            <p:nvPr/>
          </p:nvSpPr>
          <p:spPr bwMode="auto">
            <a:xfrm>
              <a:off x="6037950" y="5459624"/>
              <a:ext cx="636311" cy="3072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eaLnBrk="1" hangingPunct="1"/>
              <a:r>
                <a:rPr lang="en-GB" altLang="en-US" sz="900" i="1">
                  <a:solidFill>
                    <a:srgbClr val="0070C0"/>
                  </a:solidFill>
                </a:rPr>
                <a:t>V</a:t>
              </a:r>
              <a:r>
                <a:rPr lang="en-GB" altLang="en-US" sz="900" baseline="-25000">
                  <a:solidFill>
                    <a:srgbClr val="0070C0"/>
                  </a:solidFill>
                </a:rPr>
                <a:t>BE</a:t>
              </a:r>
              <a:endParaRPr lang="en-US" altLang="en-US" sz="900">
                <a:solidFill>
                  <a:srgbClr val="0070C0"/>
                </a:solidFill>
              </a:endParaRPr>
            </a:p>
          </p:txBody>
        </p:sp>
        <p:cxnSp>
          <p:nvCxnSpPr>
            <p:cNvPr id="25" name="Straight Arrow Connector 24"/>
            <p:cNvCxnSpPr/>
            <p:nvPr/>
          </p:nvCxnSpPr>
          <p:spPr bwMode="auto">
            <a:xfrm rot="5400000">
              <a:off x="6173986" y="5676108"/>
              <a:ext cx="516572" cy="1587"/>
            </a:xfrm>
            <a:prstGeom prst="straightConnector1">
              <a:avLst/>
            </a:prstGeom>
            <a:ln w="12700">
              <a:solidFill>
                <a:srgbClr val="0070C0"/>
              </a:solidFill>
              <a:headEnd type="triangle" w="lg" len="lg"/>
              <a:tailEnd type="none" w="med" len="med"/>
            </a:ln>
          </p:spPr>
          <p:style>
            <a:lnRef idx="1">
              <a:schemeClr val="accent1"/>
            </a:lnRef>
            <a:fillRef idx="0">
              <a:schemeClr val="accent1"/>
            </a:fillRef>
            <a:effectRef idx="0">
              <a:schemeClr val="accent1"/>
            </a:effectRef>
            <a:fontRef idx="minor">
              <a:schemeClr val="tx1"/>
            </a:fontRef>
          </p:style>
        </p:cxnSp>
      </p:grpSp>
      <p:grpSp>
        <p:nvGrpSpPr>
          <p:cNvPr id="17" name="Group 16"/>
          <p:cNvGrpSpPr>
            <a:grpSpLocks/>
          </p:cNvGrpSpPr>
          <p:nvPr/>
        </p:nvGrpSpPr>
        <p:grpSpPr bwMode="auto">
          <a:xfrm>
            <a:off x="6584157" y="4371384"/>
            <a:ext cx="650081" cy="402432"/>
            <a:chOff x="6716232" y="3720959"/>
            <a:chExt cx="867385" cy="536591"/>
          </a:xfrm>
        </p:grpSpPr>
        <p:sp>
          <p:nvSpPr>
            <p:cNvPr id="22" name="TextBox 17"/>
            <p:cNvSpPr txBox="1">
              <a:spLocks noChangeArrowheads="1"/>
            </p:cNvSpPr>
            <p:nvPr/>
          </p:nvSpPr>
          <p:spPr bwMode="auto">
            <a:xfrm>
              <a:off x="6716232" y="3720959"/>
              <a:ext cx="867385" cy="3077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eaLnBrk="1" hangingPunct="1"/>
              <a:r>
                <a:rPr lang="en-GB" altLang="en-US" sz="900" i="1">
                  <a:solidFill>
                    <a:srgbClr val="FF0000"/>
                  </a:solidFill>
                  <a:latin typeface="Times New Roman" panose="02020603050405020304" pitchFamily="18" charset="0"/>
                  <a:cs typeface="Times New Roman" panose="02020603050405020304" pitchFamily="18" charset="0"/>
                </a:rPr>
                <a:t>I</a:t>
              </a:r>
              <a:r>
                <a:rPr lang="en-GB" altLang="en-US" sz="900" baseline="-25000">
                  <a:solidFill>
                    <a:srgbClr val="FF0000"/>
                  </a:solidFill>
                </a:rPr>
                <a:t>B</a:t>
              </a:r>
              <a:endParaRPr lang="en-US" altLang="en-US" sz="900">
                <a:solidFill>
                  <a:srgbClr val="FF0000"/>
                </a:solidFill>
              </a:endParaRPr>
            </a:p>
          </p:txBody>
        </p:sp>
        <p:sp>
          <p:nvSpPr>
            <p:cNvPr id="23" name="Isosceles Triangle 22"/>
            <p:cNvSpPr/>
            <p:nvPr/>
          </p:nvSpPr>
          <p:spPr>
            <a:xfrm rot="5400000">
              <a:off x="6825911" y="4078100"/>
              <a:ext cx="192094" cy="166805"/>
            </a:xfrm>
            <a:prstGeom prs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fontAlgn="base">
                <a:spcBef>
                  <a:spcPct val="0"/>
                </a:spcBef>
                <a:spcAft>
                  <a:spcPct val="0"/>
                </a:spcAft>
                <a:defRPr sz="1600" kern="1200">
                  <a:solidFill>
                    <a:schemeClr val="lt1"/>
                  </a:solidFill>
                  <a:latin typeface="+mn-lt"/>
                  <a:ea typeface="+mn-ea"/>
                  <a:cs typeface="+mn-cs"/>
                </a:defRPr>
              </a:lvl1pPr>
              <a:lvl2pPr marL="457200" algn="l" rtl="0" fontAlgn="base">
                <a:spcBef>
                  <a:spcPct val="0"/>
                </a:spcBef>
                <a:spcAft>
                  <a:spcPct val="0"/>
                </a:spcAft>
                <a:defRPr sz="1600" kern="1200">
                  <a:solidFill>
                    <a:schemeClr val="lt1"/>
                  </a:solidFill>
                  <a:latin typeface="+mn-lt"/>
                  <a:ea typeface="+mn-ea"/>
                  <a:cs typeface="+mn-cs"/>
                </a:defRPr>
              </a:lvl2pPr>
              <a:lvl3pPr marL="914400" algn="l" rtl="0" fontAlgn="base">
                <a:spcBef>
                  <a:spcPct val="0"/>
                </a:spcBef>
                <a:spcAft>
                  <a:spcPct val="0"/>
                </a:spcAft>
                <a:defRPr sz="1600" kern="1200">
                  <a:solidFill>
                    <a:schemeClr val="lt1"/>
                  </a:solidFill>
                  <a:latin typeface="+mn-lt"/>
                  <a:ea typeface="+mn-ea"/>
                  <a:cs typeface="+mn-cs"/>
                </a:defRPr>
              </a:lvl3pPr>
              <a:lvl4pPr marL="1371600" algn="l" rtl="0" fontAlgn="base">
                <a:spcBef>
                  <a:spcPct val="0"/>
                </a:spcBef>
                <a:spcAft>
                  <a:spcPct val="0"/>
                </a:spcAft>
                <a:defRPr sz="1600" kern="1200">
                  <a:solidFill>
                    <a:schemeClr val="lt1"/>
                  </a:solidFill>
                  <a:latin typeface="+mn-lt"/>
                  <a:ea typeface="+mn-ea"/>
                  <a:cs typeface="+mn-cs"/>
                </a:defRPr>
              </a:lvl4pPr>
              <a:lvl5pPr marL="1828800" algn="l" rtl="0" fontAlgn="base">
                <a:spcBef>
                  <a:spcPct val="0"/>
                </a:spcBef>
                <a:spcAft>
                  <a:spcPct val="0"/>
                </a:spcAft>
                <a:defRPr sz="1600" kern="1200">
                  <a:solidFill>
                    <a:schemeClr val="lt1"/>
                  </a:solidFill>
                  <a:latin typeface="+mn-lt"/>
                  <a:ea typeface="+mn-ea"/>
                  <a:cs typeface="+mn-cs"/>
                </a:defRPr>
              </a:lvl5pPr>
              <a:lvl6pPr marL="2286000" algn="l" defTabSz="914400" rtl="0" eaLnBrk="1" latinLnBrk="0" hangingPunct="1">
                <a:defRPr sz="1600" kern="1200">
                  <a:solidFill>
                    <a:schemeClr val="lt1"/>
                  </a:solidFill>
                  <a:latin typeface="+mn-lt"/>
                  <a:ea typeface="+mn-ea"/>
                  <a:cs typeface="+mn-cs"/>
                </a:defRPr>
              </a:lvl6pPr>
              <a:lvl7pPr marL="2743200" algn="l" defTabSz="914400" rtl="0" eaLnBrk="1" latinLnBrk="0" hangingPunct="1">
                <a:defRPr sz="1600" kern="1200">
                  <a:solidFill>
                    <a:schemeClr val="lt1"/>
                  </a:solidFill>
                  <a:latin typeface="+mn-lt"/>
                  <a:ea typeface="+mn-ea"/>
                  <a:cs typeface="+mn-cs"/>
                </a:defRPr>
              </a:lvl7pPr>
              <a:lvl8pPr marL="3200400" algn="l" defTabSz="914400" rtl="0" eaLnBrk="1" latinLnBrk="0" hangingPunct="1">
                <a:defRPr sz="1600" kern="1200">
                  <a:solidFill>
                    <a:schemeClr val="lt1"/>
                  </a:solidFill>
                  <a:latin typeface="+mn-lt"/>
                  <a:ea typeface="+mn-ea"/>
                  <a:cs typeface="+mn-cs"/>
                </a:defRPr>
              </a:lvl8pPr>
              <a:lvl9pPr marL="3657600" algn="l" defTabSz="914400" rtl="0" eaLnBrk="1" latinLnBrk="0" hangingPunct="1">
                <a:defRPr sz="1600" kern="1200">
                  <a:solidFill>
                    <a:schemeClr val="lt1"/>
                  </a:solidFill>
                  <a:latin typeface="+mn-lt"/>
                  <a:ea typeface="+mn-ea"/>
                  <a:cs typeface="+mn-cs"/>
                </a:defRPr>
              </a:lvl9pPr>
            </a:lstStyle>
            <a:p>
              <a:pPr algn="ctr">
                <a:defRPr/>
              </a:pPr>
              <a:endParaRPr lang="en-US" sz="900"/>
            </a:p>
          </p:txBody>
        </p:sp>
      </p:grpSp>
      <p:cxnSp>
        <p:nvCxnSpPr>
          <p:cNvPr id="18" name="Straight Connector 17"/>
          <p:cNvCxnSpPr/>
          <p:nvPr/>
        </p:nvCxnSpPr>
        <p:spPr>
          <a:xfrm flipV="1">
            <a:off x="5622131" y="1634132"/>
            <a:ext cx="0" cy="238125"/>
          </a:xfrm>
          <a:prstGeom prst="line">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8122444" y="3845123"/>
            <a:ext cx="233363" cy="0"/>
          </a:xfrm>
          <a:prstGeom prst="line">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20" name="TextBox 14"/>
          <p:cNvSpPr txBox="1">
            <a:spLocks noChangeArrowheads="1"/>
          </p:cNvSpPr>
          <p:nvPr/>
        </p:nvSpPr>
        <p:spPr bwMode="auto">
          <a:xfrm>
            <a:off x="7847409" y="3727251"/>
            <a:ext cx="364202"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eaLnBrk="1" hangingPunct="1"/>
            <a:r>
              <a:rPr lang="en-GB" altLang="en-US" sz="900" i="1"/>
              <a:t>V</a:t>
            </a:r>
            <a:r>
              <a:rPr lang="en-GB" altLang="en-US" sz="900" baseline="-25000"/>
              <a:t>BE</a:t>
            </a:r>
          </a:p>
        </p:txBody>
      </p:sp>
      <p:sp>
        <p:nvSpPr>
          <p:cNvPr id="21" name="TextBox 13"/>
          <p:cNvSpPr txBox="1">
            <a:spLocks noChangeArrowheads="1"/>
          </p:cNvSpPr>
          <p:nvPr/>
        </p:nvSpPr>
        <p:spPr bwMode="auto">
          <a:xfrm>
            <a:off x="5531644" y="1867495"/>
            <a:ext cx="274434"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eaLnBrk="1" hangingPunct="1"/>
            <a:r>
              <a:rPr lang="en-GB" altLang="en-US" sz="900" i="1">
                <a:latin typeface="Times New Roman" panose="02020603050405020304" pitchFamily="18" charset="0"/>
                <a:cs typeface="Times New Roman" panose="02020603050405020304" pitchFamily="18" charset="0"/>
              </a:rPr>
              <a:t>I</a:t>
            </a:r>
            <a:r>
              <a:rPr lang="en-GB" altLang="en-US" sz="900" baseline="-25000"/>
              <a:t>B</a:t>
            </a:r>
          </a:p>
        </p:txBody>
      </p:sp>
    </p:spTree>
    <p:extLst>
      <p:ext uri="{BB962C8B-B14F-4D97-AF65-F5344CB8AC3E}">
        <p14:creationId xmlns:p14="http://schemas.microsoft.com/office/powerpoint/2010/main" val="658775953"/>
      </p:ext>
    </p:extLst>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Transfer Characteristic</a:t>
            </a:r>
          </a:p>
        </p:txBody>
      </p:sp>
      <p:sp>
        <p:nvSpPr>
          <p:cNvPr id="3" name="Content Placeholder 2"/>
          <p:cNvSpPr>
            <a:spLocks noGrp="1"/>
          </p:cNvSpPr>
          <p:nvPr>
            <p:ph idx="1"/>
          </p:nvPr>
        </p:nvSpPr>
        <p:spPr>
          <a:xfrm>
            <a:off x="628650" y="2226469"/>
            <a:ext cx="5057775" cy="3263504"/>
          </a:xfrm>
        </p:spPr>
        <p:txBody>
          <a:bodyPr>
            <a:normAutofit fontScale="77500" lnSpcReduction="20000"/>
          </a:bodyPr>
          <a:lstStyle/>
          <a:p>
            <a:r>
              <a:rPr lang="en-US" altLang="en-US" dirty="0"/>
              <a:t>When </a:t>
            </a:r>
            <a:r>
              <a:rPr lang="en-US" altLang="en-US" i="1" dirty="0">
                <a:latin typeface="Times New Roman" panose="02020603050405020304" pitchFamily="18" charset="0"/>
                <a:cs typeface="Times New Roman" panose="02020603050405020304" pitchFamily="18" charset="0"/>
              </a:rPr>
              <a:t>I</a:t>
            </a:r>
            <a:r>
              <a:rPr lang="en-US" altLang="en-US" baseline="-25000" dirty="0"/>
              <a:t>B</a:t>
            </a:r>
            <a:r>
              <a:rPr lang="en-US" altLang="en-US" dirty="0"/>
              <a:t> is zero,</a:t>
            </a:r>
            <a:r>
              <a:rPr lang="en-US" altLang="en-US" dirty="0">
                <a:latin typeface="Times New Roman" panose="02020603050405020304" pitchFamily="18" charset="0"/>
                <a:cs typeface="Times New Roman" panose="02020603050405020304" pitchFamily="18" charset="0"/>
              </a:rPr>
              <a:t> </a:t>
            </a:r>
            <a:r>
              <a:rPr lang="en-US" altLang="en-US" i="1" dirty="0">
                <a:latin typeface="Times New Roman" panose="02020603050405020304" pitchFamily="18" charset="0"/>
                <a:cs typeface="Times New Roman" panose="02020603050405020304" pitchFamily="18" charset="0"/>
              </a:rPr>
              <a:t>I</a:t>
            </a:r>
            <a:r>
              <a:rPr lang="en-US" altLang="en-US" baseline="-25000" dirty="0"/>
              <a:t>C</a:t>
            </a:r>
            <a:r>
              <a:rPr lang="en-US" altLang="en-US" dirty="0">
                <a:latin typeface="Times New Roman" panose="02020603050405020304" pitchFamily="18" charset="0"/>
                <a:cs typeface="Times New Roman" panose="02020603050405020304" pitchFamily="18" charset="0"/>
              </a:rPr>
              <a:t> </a:t>
            </a:r>
            <a:r>
              <a:rPr lang="en-US" altLang="en-US" dirty="0"/>
              <a:t>is also zero and the transistor is cut off.</a:t>
            </a:r>
          </a:p>
          <a:p>
            <a:r>
              <a:rPr lang="en-US" altLang="en-US" dirty="0"/>
              <a:t>In the active region, </a:t>
            </a:r>
            <a:r>
              <a:rPr lang="en-US" altLang="en-US" i="1" dirty="0">
                <a:latin typeface="Times New Roman" panose="02020603050405020304" pitchFamily="18" charset="0"/>
                <a:cs typeface="Times New Roman" panose="02020603050405020304" pitchFamily="18" charset="0"/>
              </a:rPr>
              <a:t>I</a:t>
            </a:r>
            <a:r>
              <a:rPr lang="en-US" altLang="en-US" baseline="-25000" dirty="0"/>
              <a:t>B</a:t>
            </a:r>
            <a:r>
              <a:rPr lang="en-US" altLang="en-US" dirty="0"/>
              <a:t> is proportional to </a:t>
            </a:r>
            <a:r>
              <a:rPr lang="en-US" altLang="en-US" i="1" dirty="0">
                <a:latin typeface="Times New Roman" panose="02020603050405020304" pitchFamily="18" charset="0"/>
                <a:cs typeface="Times New Roman" panose="02020603050405020304" pitchFamily="18" charset="0"/>
              </a:rPr>
              <a:t>I</a:t>
            </a:r>
            <a:r>
              <a:rPr lang="en-US" altLang="en-US" baseline="-25000" dirty="0"/>
              <a:t>C</a:t>
            </a:r>
            <a:r>
              <a:rPr lang="en-US" altLang="en-US" i="1" baseline="-25000" dirty="0"/>
              <a:t> </a:t>
            </a:r>
            <a:r>
              <a:rPr lang="en-US" altLang="en-US" i="1" dirty="0"/>
              <a:t>,</a:t>
            </a:r>
            <a:r>
              <a:rPr lang="en-US" altLang="en-US" dirty="0"/>
              <a:t> so the graph is a straight line.</a:t>
            </a:r>
          </a:p>
          <a:p>
            <a:r>
              <a:rPr lang="en-US" altLang="en-US" dirty="0"/>
              <a:t>As </a:t>
            </a:r>
            <a:r>
              <a:rPr lang="en-US" altLang="en-US" i="1" dirty="0">
                <a:latin typeface="Times New Roman" panose="02020603050405020304" pitchFamily="18" charset="0"/>
                <a:cs typeface="Times New Roman" panose="02020603050405020304" pitchFamily="18" charset="0"/>
              </a:rPr>
              <a:t>I</a:t>
            </a:r>
            <a:r>
              <a:rPr lang="en-US" altLang="en-US" baseline="-25000" dirty="0"/>
              <a:t>B</a:t>
            </a:r>
            <a:r>
              <a:rPr lang="en-US" altLang="en-US" dirty="0"/>
              <a:t> increases further, </a:t>
            </a:r>
            <a:r>
              <a:rPr lang="en-US" altLang="en-US" i="1" dirty="0">
                <a:latin typeface="Times New Roman" panose="02020603050405020304" pitchFamily="18" charset="0"/>
                <a:cs typeface="Times New Roman" panose="02020603050405020304" pitchFamily="18" charset="0"/>
              </a:rPr>
              <a:t>I</a:t>
            </a:r>
            <a:r>
              <a:rPr lang="en-US" altLang="en-US" baseline="-25000" dirty="0"/>
              <a:t>C</a:t>
            </a:r>
            <a:r>
              <a:rPr lang="en-US" altLang="en-US" dirty="0"/>
              <a:t> stops increasing.</a:t>
            </a:r>
          </a:p>
          <a:p>
            <a:r>
              <a:rPr lang="en-US" altLang="en-US" dirty="0"/>
              <a:t>The graph becomes flat when the transistor is saturated.</a:t>
            </a:r>
          </a:p>
          <a:p>
            <a:endParaRPr lang="en-GB" dirty="0"/>
          </a:p>
        </p:txBody>
      </p:sp>
      <p:grpSp>
        <p:nvGrpSpPr>
          <p:cNvPr id="27" name="Group 26"/>
          <p:cNvGrpSpPr/>
          <p:nvPr/>
        </p:nvGrpSpPr>
        <p:grpSpPr>
          <a:xfrm>
            <a:off x="5812631" y="1825229"/>
            <a:ext cx="2976563" cy="3664744"/>
            <a:chOff x="4111625" y="985837"/>
            <a:chExt cx="3968750" cy="4886325"/>
          </a:xfrm>
        </p:grpSpPr>
        <p:pic>
          <p:nvPicPr>
            <p:cNvPr id="4" name="Picture 3" descr="T:\SciTex\source\370b1b23-2a88-48d5-b9ef-f6e1b0c98d4a\GB\Graphics\Input.png"/>
            <p:cNvPicPr>
              <a:picLocks noChangeAspect="1" noChangeArrowheads="1"/>
            </p:cNvPicPr>
            <p:nvPr/>
          </p:nvPicPr>
          <p:blipFill>
            <a:blip r:embed="rId2">
              <a:extLst>
                <a:ext uri="{28A0092B-C50C-407E-A947-70E740481C1C}">
                  <a14:useLocalDpi xmlns:a14="http://schemas.microsoft.com/office/drawing/2010/main" val="0"/>
                </a:ext>
              </a:extLst>
            </a:blip>
            <a:srcRect l="7761" t="14439" r="16547" b="2267"/>
            <a:stretch>
              <a:fillRect/>
            </a:stretch>
          </p:blipFill>
          <p:spPr bwMode="auto">
            <a:xfrm>
              <a:off x="4344988" y="1087437"/>
              <a:ext cx="3600450" cy="289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 name="Group 4"/>
            <p:cNvGrpSpPr>
              <a:grpSpLocks/>
            </p:cNvGrpSpPr>
            <p:nvPr/>
          </p:nvGrpSpPr>
          <p:grpSpPr bwMode="auto">
            <a:xfrm>
              <a:off x="5324475" y="4400550"/>
              <a:ext cx="1433513" cy="1471612"/>
              <a:chOff x="6112665" y="4717469"/>
              <a:chExt cx="1433513" cy="1472194"/>
            </a:xfrm>
          </p:grpSpPr>
          <p:pic>
            <p:nvPicPr>
              <p:cNvPr id="25" name="Picture 24" descr="AEP21_04_S05"/>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05538" y="4717469"/>
                <a:ext cx="995362" cy="14721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26" name="Straight Connector 25"/>
              <p:cNvCxnSpPr/>
              <p:nvPr/>
            </p:nvCxnSpPr>
            <p:spPr>
              <a:xfrm>
                <a:off x="6112665" y="6119785"/>
                <a:ext cx="1433513" cy="0"/>
              </a:xfrm>
              <a:prstGeom prst="line">
                <a:avLst/>
              </a:prstGeom>
              <a:noFill/>
              <a:ln w="63500" cap="flat" cmpd="sng" algn="ctr">
                <a:solidFill>
                  <a:sysClr val="windowText" lastClr="000000"/>
                </a:solidFill>
                <a:prstDash val="solid"/>
              </a:ln>
              <a:effectLst/>
            </p:spPr>
          </p:cxnSp>
        </p:grpSp>
        <p:pic>
          <p:nvPicPr>
            <p:cNvPr id="6" name="Picture 5" descr="T:\SciTex\source\370b1b23-2a88-48d5-b9ef-f6e1b0c98d4a\GB\Graphics\Input.png"/>
            <p:cNvPicPr>
              <a:picLocks noChangeAspect="1" noChangeArrowheads="1"/>
            </p:cNvPicPr>
            <p:nvPr/>
          </p:nvPicPr>
          <p:blipFill>
            <a:blip r:embed="rId4">
              <a:extLst>
                <a:ext uri="{28A0092B-C50C-407E-A947-70E740481C1C}">
                  <a14:useLocalDpi xmlns:a14="http://schemas.microsoft.com/office/drawing/2010/main" val="0"/>
                </a:ext>
              </a:extLst>
            </a:blip>
            <a:srcRect t="7912" b="4193"/>
            <a:stretch>
              <a:fillRect/>
            </a:stretch>
          </p:blipFill>
          <p:spPr bwMode="auto">
            <a:xfrm>
              <a:off x="4365625" y="985837"/>
              <a:ext cx="3714750" cy="293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6"/>
            <p:cNvSpPr/>
            <p:nvPr/>
          </p:nvSpPr>
          <p:spPr>
            <a:xfrm rot="5400000">
              <a:off x="4180682" y="1421606"/>
              <a:ext cx="2724150" cy="2135187"/>
            </a:xfrm>
            <a:prstGeom prst="rect">
              <a:avLst/>
            </a:prstGeom>
            <a:solidFill>
              <a:srgbClr val="FF0000">
                <a:alpha val="30000"/>
              </a:srgbClr>
            </a:solidFill>
            <a:ln w="19050" cap="flat" cmpd="sng" algn="ctr">
              <a:noFill/>
              <a:prstDash val="solid"/>
            </a:ln>
            <a:effectLst/>
          </p:spPr>
          <p:txBody>
            <a:bodyPr anchor="ctr"/>
            <a:lstStyle>
              <a:defPPr>
                <a:defRPr lang="en-US"/>
              </a:defPPr>
              <a:lvl1pPr algn="l" rtl="0" fontAlgn="base">
                <a:spcBef>
                  <a:spcPct val="0"/>
                </a:spcBef>
                <a:spcAft>
                  <a:spcPct val="0"/>
                </a:spcAft>
                <a:defRPr sz="1600" kern="1200">
                  <a:solidFill>
                    <a:schemeClr val="lt1"/>
                  </a:solidFill>
                  <a:latin typeface="+mn-lt"/>
                  <a:ea typeface="+mn-ea"/>
                  <a:cs typeface="+mn-cs"/>
                </a:defRPr>
              </a:lvl1pPr>
              <a:lvl2pPr marL="457200" algn="l" rtl="0" fontAlgn="base">
                <a:spcBef>
                  <a:spcPct val="0"/>
                </a:spcBef>
                <a:spcAft>
                  <a:spcPct val="0"/>
                </a:spcAft>
                <a:defRPr sz="1600" kern="1200">
                  <a:solidFill>
                    <a:schemeClr val="lt1"/>
                  </a:solidFill>
                  <a:latin typeface="+mn-lt"/>
                  <a:ea typeface="+mn-ea"/>
                  <a:cs typeface="+mn-cs"/>
                </a:defRPr>
              </a:lvl2pPr>
              <a:lvl3pPr marL="914400" algn="l" rtl="0" fontAlgn="base">
                <a:spcBef>
                  <a:spcPct val="0"/>
                </a:spcBef>
                <a:spcAft>
                  <a:spcPct val="0"/>
                </a:spcAft>
                <a:defRPr sz="1600" kern="1200">
                  <a:solidFill>
                    <a:schemeClr val="lt1"/>
                  </a:solidFill>
                  <a:latin typeface="+mn-lt"/>
                  <a:ea typeface="+mn-ea"/>
                  <a:cs typeface="+mn-cs"/>
                </a:defRPr>
              </a:lvl3pPr>
              <a:lvl4pPr marL="1371600" algn="l" rtl="0" fontAlgn="base">
                <a:spcBef>
                  <a:spcPct val="0"/>
                </a:spcBef>
                <a:spcAft>
                  <a:spcPct val="0"/>
                </a:spcAft>
                <a:defRPr sz="1600" kern="1200">
                  <a:solidFill>
                    <a:schemeClr val="lt1"/>
                  </a:solidFill>
                  <a:latin typeface="+mn-lt"/>
                  <a:ea typeface="+mn-ea"/>
                  <a:cs typeface="+mn-cs"/>
                </a:defRPr>
              </a:lvl4pPr>
              <a:lvl5pPr marL="1828800" algn="l" rtl="0" fontAlgn="base">
                <a:spcBef>
                  <a:spcPct val="0"/>
                </a:spcBef>
                <a:spcAft>
                  <a:spcPct val="0"/>
                </a:spcAft>
                <a:defRPr sz="1600" kern="1200">
                  <a:solidFill>
                    <a:schemeClr val="lt1"/>
                  </a:solidFill>
                  <a:latin typeface="+mn-lt"/>
                  <a:ea typeface="+mn-ea"/>
                  <a:cs typeface="+mn-cs"/>
                </a:defRPr>
              </a:lvl5pPr>
              <a:lvl6pPr marL="2286000" algn="l" defTabSz="914400" rtl="0" eaLnBrk="1" latinLnBrk="0" hangingPunct="1">
                <a:defRPr sz="1600" kern="1200">
                  <a:solidFill>
                    <a:schemeClr val="lt1"/>
                  </a:solidFill>
                  <a:latin typeface="+mn-lt"/>
                  <a:ea typeface="+mn-ea"/>
                  <a:cs typeface="+mn-cs"/>
                </a:defRPr>
              </a:lvl6pPr>
              <a:lvl7pPr marL="2743200" algn="l" defTabSz="914400" rtl="0" eaLnBrk="1" latinLnBrk="0" hangingPunct="1">
                <a:defRPr sz="1600" kern="1200">
                  <a:solidFill>
                    <a:schemeClr val="lt1"/>
                  </a:solidFill>
                  <a:latin typeface="+mn-lt"/>
                  <a:ea typeface="+mn-ea"/>
                  <a:cs typeface="+mn-cs"/>
                </a:defRPr>
              </a:lvl7pPr>
              <a:lvl8pPr marL="3200400" algn="l" defTabSz="914400" rtl="0" eaLnBrk="1" latinLnBrk="0" hangingPunct="1">
                <a:defRPr sz="1600" kern="1200">
                  <a:solidFill>
                    <a:schemeClr val="lt1"/>
                  </a:solidFill>
                  <a:latin typeface="+mn-lt"/>
                  <a:ea typeface="+mn-ea"/>
                  <a:cs typeface="+mn-cs"/>
                </a:defRPr>
              </a:lvl8pPr>
              <a:lvl9pPr marL="3657600" algn="l" defTabSz="914400" rtl="0" eaLnBrk="1" latinLnBrk="0" hangingPunct="1">
                <a:defRPr sz="1600" kern="1200">
                  <a:solidFill>
                    <a:schemeClr val="lt1"/>
                  </a:solidFill>
                  <a:latin typeface="+mn-lt"/>
                  <a:ea typeface="+mn-ea"/>
                  <a:cs typeface="+mn-cs"/>
                </a:defRPr>
              </a:lvl9pPr>
            </a:lstStyle>
            <a:p>
              <a:pPr algn="ctr" defTabSz="685800">
                <a:defRPr/>
              </a:pPr>
              <a:endParaRPr lang="en-GB" sz="900" baseline="-25000" dirty="0">
                <a:solidFill>
                  <a:sysClr val="window" lastClr="FFFFFF"/>
                </a:solidFill>
                <a:latin typeface="Calibri"/>
              </a:endParaRPr>
            </a:p>
          </p:txBody>
        </p:sp>
        <p:grpSp>
          <p:nvGrpSpPr>
            <p:cNvPr id="8" name="Group 7"/>
            <p:cNvGrpSpPr>
              <a:grpSpLocks/>
            </p:cNvGrpSpPr>
            <p:nvPr/>
          </p:nvGrpSpPr>
          <p:grpSpPr bwMode="auto">
            <a:xfrm>
              <a:off x="4249738" y="3946529"/>
              <a:ext cx="774700" cy="721611"/>
              <a:chOff x="6247179" y="2028093"/>
              <a:chExt cx="774943" cy="721632"/>
            </a:xfrm>
          </p:grpSpPr>
          <p:sp>
            <p:nvSpPr>
              <p:cNvPr id="23" name="TextBox 45"/>
              <p:cNvSpPr txBox="1">
                <a:spLocks noChangeArrowheads="1"/>
              </p:cNvSpPr>
              <p:nvPr/>
            </p:nvSpPr>
            <p:spPr bwMode="auto">
              <a:xfrm>
                <a:off x="6247179" y="2441940"/>
                <a:ext cx="774943" cy="3077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defTabSz="685800">
                  <a:defRPr/>
                </a:pPr>
                <a:r>
                  <a:rPr lang="en-US" altLang="en-US" sz="900">
                    <a:solidFill>
                      <a:sysClr val="windowText" lastClr="000000"/>
                    </a:solidFill>
                  </a:rPr>
                  <a:t>Cut-off</a:t>
                </a:r>
              </a:p>
            </p:txBody>
          </p:sp>
          <p:cxnSp>
            <p:nvCxnSpPr>
              <p:cNvPr id="24" name="Straight Connector 23"/>
              <p:cNvCxnSpPr/>
              <p:nvPr/>
            </p:nvCxnSpPr>
            <p:spPr bwMode="auto">
              <a:xfrm rot="16200000" flipH="1">
                <a:off x="6312348" y="2197947"/>
                <a:ext cx="433400" cy="93691"/>
              </a:xfrm>
              <a:prstGeom prst="line">
                <a:avLst/>
              </a:prstGeom>
              <a:noFill/>
              <a:ln w="9525" cap="flat" cmpd="sng" algn="ctr">
                <a:solidFill>
                  <a:sysClr val="windowText" lastClr="000000"/>
                </a:solidFill>
                <a:prstDash val="solid"/>
              </a:ln>
              <a:effectLst/>
            </p:spPr>
          </p:cxnSp>
        </p:grpSp>
        <p:sp>
          <p:nvSpPr>
            <p:cNvPr id="9" name="Rectangle 8"/>
            <p:cNvSpPr/>
            <p:nvPr/>
          </p:nvSpPr>
          <p:spPr>
            <a:xfrm rot="5400000">
              <a:off x="5876132" y="1845468"/>
              <a:ext cx="2732088" cy="1279525"/>
            </a:xfrm>
            <a:prstGeom prst="rect">
              <a:avLst/>
            </a:prstGeom>
            <a:solidFill>
              <a:srgbClr val="FF0000">
                <a:alpha val="30000"/>
              </a:srgbClr>
            </a:solidFill>
            <a:ln w="19050" cap="flat" cmpd="sng" algn="ctr">
              <a:noFill/>
              <a:prstDash val="solid"/>
            </a:ln>
            <a:effectLst/>
          </p:spPr>
          <p:txBody>
            <a:bodyPr anchor="ctr"/>
            <a:lstStyle>
              <a:defPPr>
                <a:defRPr lang="en-US"/>
              </a:defPPr>
              <a:lvl1pPr algn="l" rtl="0" fontAlgn="base">
                <a:spcBef>
                  <a:spcPct val="0"/>
                </a:spcBef>
                <a:spcAft>
                  <a:spcPct val="0"/>
                </a:spcAft>
                <a:defRPr sz="1600" kern="1200">
                  <a:solidFill>
                    <a:schemeClr val="lt1"/>
                  </a:solidFill>
                  <a:latin typeface="+mn-lt"/>
                  <a:ea typeface="+mn-ea"/>
                  <a:cs typeface="+mn-cs"/>
                </a:defRPr>
              </a:lvl1pPr>
              <a:lvl2pPr marL="457200" algn="l" rtl="0" fontAlgn="base">
                <a:spcBef>
                  <a:spcPct val="0"/>
                </a:spcBef>
                <a:spcAft>
                  <a:spcPct val="0"/>
                </a:spcAft>
                <a:defRPr sz="1600" kern="1200">
                  <a:solidFill>
                    <a:schemeClr val="lt1"/>
                  </a:solidFill>
                  <a:latin typeface="+mn-lt"/>
                  <a:ea typeface="+mn-ea"/>
                  <a:cs typeface="+mn-cs"/>
                </a:defRPr>
              </a:lvl2pPr>
              <a:lvl3pPr marL="914400" algn="l" rtl="0" fontAlgn="base">
                <a:spcBef>
                  <a:spcPct val="0"/>
                </a:spcBef>
                <a:spcAft>
                  <a:spcPct val="0"/>
                </a:spcAft>
                <a:defRPr sz="1600" kern="1200">
                  <a:solidFill>
                    <a:schemeClr val="lt1"/>
                  </a:solidFill>
                  <a:latin typeface="+mn-lt"/>
                  <a:ea typeface="+mn-ea"/>
                  <a:cs typeface="+mn-cs"/>
                </a:defRPr>
              </a:lvl3pPr>
              <a:lvl4pPr marL="1371600" algn="l" rtl="0" fontAlgn="base">
                <a:spcBef>
                  <a:spcPct val="0"/>
                </a:spcBef>
                <a:spcAft>
                  <a:spcPct val="0"/>
                </a:spcAft>
                <a:defRPr sz="1600" kern="1200">
                  <a:solidFill>
                    <a:schemeClr val="lt1"/>
                  </a:solidFill>
                  <a:latin typeface="+mn-lt"/>
                  <a:ea typeface="+mn-ea"/>
                  <a:cs typeface="+mn-cs"/>
                </a:defRPr>
              </a:lvl4pPr>
              <a:lvl5pPr marL="1828800" algn="l" rtl="0" fontAlgn="base">
                <a:spcBef>
                  <a:spcPct val="0"/>
                </a:spcBef>
                <a:spcAft>
                  <a:spcPct val="0"/>
                </a:spcAft>
                <a:defRPr sz="1600" kern="1200">
                  <a:solidFill>
                    <a:schemeClr val="lt1"/>
                  </a:solidFill>
                  <a:latin typeface="+mn-lt"/>
                  <a:ea typeface="+mn-ea"/>
                  <a:cs typeface="+mn-cs"/>
                </a:defRPr>
              </a:lvl5pPr>
              <a:lvl6pPr marL="2286000" algn="l" defTabSz="914400" rtl="0" eaLnBrk="1" latinLnBrk="0" hangingPunct="1">
                <a:defRPr sz="1600" kern="1200">
                  <a:solidFill>
                    <a:schemeClr val="lt1"/>
                  </a:solidFill>
                  <a:latin typeface="+mn-lt"/>
                  <a:ea typeface="+mn-ea"/>
                  <a:cs typeface="+mn-cs"/>
                </a:defRPr>
              </a:lvl6pPr>
              <a:lvl7pPr marL="2743200" algn="l" defTabSz="914400" rtl="0" eaLnBrk="1" latinLnBrk="0" hangingPunct="1">
                <a:defRPr sz="1600" kern="1200">
                  <a:solidFill>
                    <a:schemeClr val="lt1"/>
                  </a:solidFill>
                  <a:latin typeface="+mn-lt"/>
                  <a:ea typeface="+mn-ea"/>
                  <a:cs typeface="+mn-cs"/>
                </a:defRPr>
              </a:lvl7pPr>
              <a:lvl8pPr marL="3200400" algn="l" defTabSz="914400" rtl="0" eaLnBrk="1" latinLnBrk="0" hangingPunct="1">
                <a:defRPr sz="1600" kern="1200">
                  <a:solidFill>
                    <a:schemeClr val="lt1"/>
                  </a:solidFill>
                  <a:latin typeface="+mn-lt"/>
                  <a:ea typeface="+mn-ea"/>
                  <a:cs typeface="+mn-cs"/>
                </a:defRPr>
              </a:lvl8pPr>
              <a:lvl9pPr marL="3657600" algn="l" defTabSz="914400" rtl="0" eaLnBrk="1" latinLnBrk="0" hangingPunct="1">
                <a:defRPr sz="1600" kern="1200">
                  <a:solidFill>
                    <a:schemeClr val="lt1"/>
                  </a:solidFill>
                  <a:latin typeface="+mn-lt"/>
                  <a:ea typeface="+mn-ea"/>
                  <a:cs typeface="+mn-cs"/>
                </a:defRPr>
              </a:lvl9pPr>
            </a:lstStyle>
            <a:p>
              <a:pPr algn="ctr" defTabSz="685800">
                <a:defRPr/>
              </a:pPr>
              <a:endParaRPr lang="en-GB" sz="900" baseline="-25000" dirty="0">
                <a:solidFill>
                  <a:sysClr val="window" lastClr="FFFFFF"/>
                </a:solidFill>
                <a:latin typeface="Calibri"/>
              </a:endParaRPr>
            </a:p>
          </p:txBody>
        </p:sp>
        <p:sp>
          <p:nvSpPr>
            <p:cNvPr id="10" name="TextBox 45"/>
            <p:cNvSpPr txBox="1">
              <a:spLocks noChangeArrowheads="1"/>
            </p:cNvSpPr>
            <p:nvPr/>
          </p:nvSpPr>
          <p:spPr bwMode="auto">
            <a:xfrm rot="18535641">
              <a:off x="4816476" y="2477393"/>
              <a:ext cx="808039"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defTabSz="685800">
                <a:defRPr/>
              </a:pPr>
              <a:r>
                <a:rPr lang="en-US" altLang="en-US" sz="900">
                  <a:solidFill>
                    <a:sysClr val="windowText" lastClr="000000"/>
                  </a:solidFill>
                </a:rPr>
                <a:t>Active</a:t>
              </a:r>
            </a:p>
          </p:txBody>
        </p:sp>
        <p:sp>
          <p:nvSpPr>
            <p:cNvPr id="11" name="TextBox 45"/>
            <p:cNvSpPr txBox="1">
              <a:spLocks noChangeArrowheads="1"/>
            </p:cNvSpPr>
            <p:nvPr/>
          </p:nvSpPr>
          <p:spPr bwMode="auto">
            <a:xfrm>
              <a:off x="6945313" y="1219200"/>
              <a:ext cx="1131886"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defTabSz="685800">
                <a:defRPr/>
              </a:pPr>
              <a:r>
                <a:rPr lang="en-US" altLang="en-US" sz="900">
                  <a:solidFill>
                    <a:sysClr val="windowText" lastClr="000000"/>
                  </a:solidFill>
                </a:rPr>
                <a:t>Saturated</a:t>
              </a:r>
            </a:p>
          </p:txBody>
        </p:sp>
        <p:grpSp>
          <p:nvGrpSpPr>
            <p:cNvPr id="12" name="Group 11"/>
            <p:cNvGrpSpPr>
              <a:grpSpLocks/>
            </p:cNvGrpSpPr>
            <p:nvPr/>
          </p:nvGrpSpPr>
          <p:grpSpPr bwMode="auto">
            <a:xfrm>
              <a:off x="6146793" y="4462461"/>
              <a:ext cx="995362" cy="307775"/>
              <a:chOff x="7443666" y="3162159"/>
              <a:chExt cx="995483" cy="307313"/>
            </a:xfrm>
          </p:grpSpPr>
          <p:sp>
            <p:nvSpPr>
              <p:cNvPr id="21" name="TextBox 17"/>
              <p:cNvSpPr txBox="1">
                <a:spLocks noChangeArrowheads="1"/>
              </p:cNvSpPr>
              <p:nvPr/>
            </p:nvSpPr>
            <p:spPr bwMode="auto">
              <a:xfrm>
                <a:off x="7571764" y="3162159"/>
                <a:ext cx="867385" cy="307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defTabSz="685800">
                  <a:defRPr/>
                </a:pPr>
                <a:r>
                  <a:rPr lang="en-GB" altLang="en-US" sz="900" i="1">
                    <a:solidFill>
                      <a:srgbClr val="FF0000"/>
                    </a:solidFill>
                    <a:latin typeface="Times New Roman" panose="02020603050405020304" pitchFamily="18" charset="0"/>
                    <a:cs typeface="Times New Roman" panose="02020603050405020304" pitchFamily="18" charset="0"/>
                  </a:rPr>
                  <a:t>I</a:t>
                </a:r>
                <a:r>
                  <a:rPr lang="en-GB" altLang="en-US" sz="900" baseline="-25000">
                    <a:solidFill>
                      <a:srgbClr val="FF0000"/>
                    </a:solidFill>
                  </a:rPr>
                  <a:t>C</a:t>
                </a:r>
                <a:endParaRPr lang="en-US" altLang="en-US" sz="900">
                  <a:solidFill>
                    <a:srgbClr val="FF0000"/>
                  </a:solidFill>
                </a:endParaRPr>
              </a:p>
            </p:txBody>
          </p:sp>
          <p:sp>
            <p:nvSpPr>
              <p:cNvPr id="22" name="Isosceles Triangle 21"/>
              <p:cNvSpPr/>
              <p:nvPr/>
            </p:nvSpPr>
            <p:spPr>
              <a:xfrm rot="10800000">
                <a:off x="7443666" y="3281043"/>
                <a:ext cx="192111" cy="166437"/>
              </a:xfrm>
              <a:prstGeom prst="triangle">
                <a:avLst/>
              </a:prstGeom>
              <a:solidFill>
                <a:srgbClr val="FF0000"/>
              </a:solidFill>
              <a:ln w="25400" cap="flat" cmpd="sng" algn="ctr">
                <a:noFill/>
                <a:prstDash val="solid"/>
              </a:ln>
              <a:effectLst/>
            </p:spPr>
            <p:txBody>
              <a:bodyPr anchor="ctr"/>
              <a:lstStyle>
                <a:defPPr>
                  <a:defRPr lang="en-US"/>
                </a:defPPr>
                <a:lvl1pPr algn="l" rtl="0" fontAlgn="base">
                  <a:spcBef>
                    <a:spcPct val="0"/>
                  </a:spcBef>
                  <a:spcAft>
                    <a:spcPct val="0"/>
                  </a:spcAft>
                  <a:defRPr sz="1600" kern="1200">
                    <a:solidFill>
                      <a:schemeClr val="lt1"/>
                    </a:solidFill>
                    <a:latin typeface="+mn-lt"/>
                    <a:ea typeface="+mn-ea"/>
                    <a:cs typeface="+mn-cs"/>
                  </a:defRPr>
                </a:lvl1pPr>
                <a:lvl2pPr marL="457200" algn="l" rtl="0" fontAlgn="base">
                  <a:spcBef>
                    <a:spcPct val="0"/>
                  </a:spcBef>
                  <a:spcAft>
                    <a:spcPct val="0"/>
                  </a:spcAft>
                  <a:defRPr sz="1600" kern="1200">
                    <a:solidFill>
                      <a:schemeClr val="lt1"/>
                    </a:solidFill>
                    <a:latin typeface="+mn-lt"/>
                    <a:ea typeface="+mn-ea"/>
                    <a:cs typeface="+mn-cs"/>
                  </a:defRPr>
                </a:lvl2pPr>
                <a:lvl3pPr marL="914400" algn="l" rtl="0" fontAlgn="base">
                  <a:spcBef>
                    <a:spcPct val="0"/>
                  </a:spcBef>
                  <a:spcAft>
                    <a:spcPct val="0"/>
                  </a:spcAft>
                  <a:defRPr sz="1600" kern="1200">
                    <a:solidFill>
                      <a:schemeClr val="lt1"/>
                    </a:solidFill>
                    <a:latin typeface="+mn-lt"/>
                    <a:ea typeface="+mn-ea"/>
                    <a:cs typeface="+mn-cs"/>
                  </a:defRPr>
                </a:lvl3pPr>
                <a:lvl4pPr marL="1371600" algn="l" rtl="0" fontAlgn="base">
                  <a:spcBef>
                    <a:spcPct val="0"/>
                  </a:spcBef>
                  <a:spcAft>
                    <a:spcPct val="0"/>
                  </a:spcAft>
                  <a:defRPr sz="1600" kern="1200">
                    <a:solidFill>
                      <a:schemeClr val="lt1"/>
                    </a:solidFill>
                    <a:latin typeface="+mn-lt"/>
                    <a:ea typeface="+mn-ea"/>
                    <a:cs typeface="+mn-cs"/>
                  </a:defRPr>
                </a:lvl4pPr>
                <a:lvl5pPr marL="1828800" algn="l" rtl="0" fontAlgn="base">
                  <a:spcBef>
                    <a:spcPct val="0"/>
                  </a:spcBef>
                  <a:spcAft>
                    <a:spcPct val="0"/>
                  </a:spcAft>
                  <a:defRPr sz="1600" kern="1200">
                    <a:solidFill>
                      <a:schemeClr val="lt1"/>
                    </a:solidFill>
                    <a:latin typeface="+mn-lt"/>
                    <a:ea typeface="+mn-ea"/>
                    <a:cs typeface="+mn-cs"/>
                  </a:defRPr>
                </a:lvl5pPr>
                <a:lvl6pPr marL="2286000" algn="l" defTabSz="914400" rtl="0" eaLnBrk="1" latinLnBrk="0" hangingPunct="1">
                  <a:defRPr sz="1600" kern="1200">
                    <a:solidFill>
                      <a:schemeClr val="lt1"/>
                    </a:solidFill>
                    <a:latin typeface="+mn-lt"/>
                    <a:ea typeface="+mn-ea"/>
                    <a:cs typeface="+mn-cs"/>
                  </a:defRPr>
                </a:lvl6pPr>
                <a:lvl7pPr marL="2743200" algn="l" defTabSz="914400" rtl="0" eaLnBrk="1" latinLnBrk="0" hangingPunct="1">
                  <a:defRPr sz="1600" kern="1200">
                    <a:solidFill>
                      <a:schemeClr val="lt1"/>
                    </a:solidFill>
                    <a:latin typeface="+mn-lt"/>
                    <a:ea typeface="+mn-ea"/>
                    <a:cs typeface="+mn-cs"/>
                  </a:defRPr>
                </a:lvl7pPr>
                <a:lvl8pPr marL="3200400" algn="l" defTabSz="914400" rtl="0" eaLnBrk="1" latinLnBrk="0" hangingPunct="1">
                  <a:defRPr sz="1600" kern="1200">
                    <a:solidFill>
                      <a:schemeClr val="lt1"/>
                    </a:solidFill>
                    <a:latin typeface="+mn-lt"/>
                    <a:ea typeface="+mn-ea"/>
                    <a:cs typeface="+mn-cs"/>
                  </a:defRPr>
                </a:lvl8pPr>
                <a:lvl9pPr marL="3657600" algn="l" defTabSz="914400" rtl="0" eaLnBrk="1" latinLnBrk="0" hangingPunct="1">
                  <a:defRPr sz="1600" kern="1200">
                    <a:solidFill>
                      <a:schemeClr val="lt1"/>
                    </a:solidFill>
                    <a:latin typeface="+mn-lt"/>
                    <a:ea typeface="+mn-ea"/>
                    <a:cs typeface="+mn-cs"/>
                  </a:defRPr>
                </a:lvl9pPr>
              </a:lstStyle>
              <a:p>
                <a:pPr algn="ctr" defTabSz="685800">
                  <a:defRPr/>
                </a:pPr>
                <a:endParaRPr lang="en-US" sz="900">
                  <a:solidFill>
                    <a:sysClr val="window" lastClr="FFFFFF"/>
                  </a:solidFill>
                  <a:latin typeface="Calibri"/>
                </a:endParaRPr>
              </a:p>
            </p:txBody>
          </p:sp>
        </p:grpSp>
        <p:grpSp>
          <p:nvGrpSpPr>
            <p:cNvPr id="13" name="Group 12"/>
            <p:cNvGrpSpPr>
              <a:grpSpLocks/>
            </p:cNvGrpSpPr>
            <p:nvPr/>
          </p:nvGrpSpPr>
          <p:grpSpPr bwMode="auto">
            <a:xfrm>
              <a:off x="5502275" y="4689475"/>
              <a:ext cx="866775" cy="536574"/>
              <a:chOff x="6715778" y="3720959"/>
              <a:chExt cx="867385" cy="537388"/>
            </a:xfrm>
          </p:grpSpPr>
          <p:sp>
            <p:nvSpPr>
              <p:cNvPr id="19" name="TextBox 17"/>
              <p:cNvSpPr txBox="1">
                <a:spLocks noChangeArrowheads="1"/>
              </p:cNvSpPr>
              <p:nvPr/>
            </p:nvSpPr>
            <p:spPr bwMode="auto">
              <a:xfrm>
                <a:off x="6715778" y="3720959"/>
                <a:ext cx="867385" cy="308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defTabSz="685800">
                  <a:defRPr/>
                </a:pPr>
                <a:r>
                  <a:rPr lang="en-GB" altLang="en-US" sz="900" i="1">
                    <a:solidFill>
                      <a:srgbClr val="FF0000"/>
                    </a:solidFill>
                    <a:latin typeface="Times New Roman" panose="02020603050405020304" pitchFamily="18" charset="0"/>
                    <a:cs typeface="Times New Roman" panose="02020603050405020304" pitchFamily="18" charset="0"/>
                  </a:rPr>
                  <a:t>I</a:t>
                </a:r>
                <a:r>
                  <a:rPr lang="en-GB" altLang="en-US" sz="900" baseline="-25000">
                    <a:solidFill>
                      <a:srgbClr val="FF0000"/>
                    </a:solidFill>
                  </a:rPr>
                  <a:t>B</a:t>
                </a:r>
                <a:endParaRPr lang="en-US" altLang="en-US" sz="900">
                  <a:solidFill>
                    <a:srgbClr val="FF0000"/>
                  </a:solidFill>
                </a:endParaRPr>
              </a:p>
            </p:txBody>
          </p:sp>
          <p:sp>
            <p:nvSpPr>
              <p:cNvPr id="20" name="Isosceles Triangle 19"/>
              <p:cNvSpPr/>
              <p:nvPr/>
            </p:nvSpPr>
            <p:spPr>
              <a:xfrm rot="5400000">
                <a:off x="6825315" y="4078756"/>
                <a:ext cx="192379" cy="166804"/>
              </a:xfrm>
              <a:prstGeom prst="triangle">
                <a:avLst/>
              </a:prstGeom>
              <a:solidFill>
                <a:srgbClr val="FF0000"/>
              </a:solidFill>
              <a:ln w="25400" cap="flat" cmpd="sng" algn="ctr">
                <a:noFill/>
                <a:prstDash val="solid"/>
              </a:ln>
              <a:effectLst/>
            </p:spPr>
            <p:txBody>
              <a:bodyPr anchor="ctr"/>
              <a:lstStyle>
                <a:defPPr>
                  <a:defRPr lang="en-US"/>
                </a:defPPr>
                <a:lvl1pPr algn="l" rtl="0" fontAlgn="base">
                  <a:spcBef>
                    <a:spcPct val="0"/>
                  </a:spcBef>
                  <a:spcAft>
                    <a:spcPct val="0"/>
                  </a:spcAft>
                  <a:defRPr sz="1600" kern="1200">
                    <a:solidFill>
                      <a:schemeClr val="lt1"/>
                    </a:solidFill>
                    <a:latin typeface="+mn-lt"/>
                    <a:ea typeface="+mn-ea"/>
                    <a:cs typeface="+mn-cs"/>
                  </a:defRPr>
                </a:lvl1pPr>
                <a:lvl2pPr marL="457200" algn="l" rtl="0" fontAlgn="base">
                  <a:spcBef>
                    <a:spcPct val="0"/>
                  </a:spcBef>
                  <a:spcAft>
                    <a:spcPct val="0"/>
                  </a:spcAft>
                  <a:defRPr sz="1600" kern="1200">
                    <a:solidFill>
                      <a:schemeClr val="lt1"/>
                    </a:solidFill>
                    <a:latin typeface="+mn-lt"/>
                    <a:ea typeface="+mn-ea"/>
                    <a:cs typeface="+mn-cs"/>
                  </a:defRPr>
                </a:lvl2pPr>
                <a:lvl3pPr marL="914400" algn="l" rtl="0" fontAlgn="base">
                  <a:spcBef>
                    <a:spcPct val="0"/>
                  </a:spcBef>
                  <a:spcAft>
                    <a:spcPct val="0"/>
                  </a:spcAft>
                  <a:defRPr sz="1600" kern="1200">
                    <a:solidFill>
                      <a:schemeClr val="lt1"/>
                    </a:solidFill>
                    <a:latin typeface="+mn-lt"/>
                    <a:ea typeface="+mn-ea"/>
                    <a:cs typeface="+mn-cs"/>
                  </a:defRPr>
                </a:lvl3pPr>
                <a:lvl4pPr marL="1371600" algn="l" rtl="0" fontAlgn="base">
                  <a:spcBef>
                    <a:spcPct val="0"/>
                  </a:spcBef>
                  <a:spcAft>
                    <a:spcPct val="0"/>
                  </a:spcAft>
                  <a:defRPr sz="1600" kern="1200">
                    <a:solidFill>
                      <a:schemeClr val="lt1"/>
                    </a:solidFill>
                    <a:latin typeface="+mn-lt"/>
                    <a:ea typeface="+mn-ea"/>
                    <a:cs typeface="+mn-cs"/>
                  </a:defRPr>
                </a:lvl4pPr>
                <a:lvl5pPr marL="1828800" algn="l" rtl="0" fontAlgn="base">
                  <a:spcBef>
                    <a:spcPct val="0"/>
                  </a:spcBef>
                  <a:spcAft>
                    <a:spcPct val="0"/>
                  </a:spcAft>
                  <a:defRPr sz="1600" kern="1200">
                    <a:solidFill>
                      <a:schemeClr val="lt1"/>
                    </a:solidFill>
                    <a:latin typeface="+mn-lt"/>
                    <a:ea typeface="+mn-ea"/>
                    <a:cs typeface="+mn-cs"/>
                  </a:defRPr>
                </a:lvl5pPr>
                <a:lvl6pPr marL="2286000" algn="l" defTabSz="914400" rtl="0" eaLnBrk="1" latinLnBrk="0" hangingPunct="1">
                  <a:defRPr sz="1600" kern="1200">
                    <a:solidFill>
                      <a:schemeClr val="lt1"/>
                    </a:solidFill>
                    <a:latin typeface="+mn-lt"/>
                    <a:ea typeface="+mn-ea"/>
                    <a:cs typeface="+mn-cs"/>
                  </a:defRPr>
                </a:lvl6pPr>
                <a:lvl7pPr marL="2743200" algn="l" defTabSz="914400" rtl="0" eaLnBrk="1" latinLnBrk="0" hangingPunct="1">
                  <a:defRPr sz="1600" kern="1200">
                    <a:solidFill>
                      <a:schemeClr val="lt1"/>
                    </a:solidFill>
                    <a:latin typeface="+mn-lt"/>
                    <a:ea typeface="+mn-ea"/>
                    <a:cs typeface="+mn-cs"/>
                  </a:defRPr>
                </a:lvl7pPr>
                <a:lvl8pPr marL="3200400" algn="l" defTabSz="914400" rtl="0" eaLnBrk="1" latinLnBrk="0" hangingPunct="1">
                  <a:defRPr sz="1600" kern="1200">
                    <a:solidFill>
                      <a:schemeClr val="lt1"/>
                    </a:solidFill>
                    <a:latin typeface="+mn-lt"/>
                    <a:ea typeface="+mn-ea"/>
                    <a:cs typeface="+mn-cs"/>
                  </a:defRPr>
                </a:lvl8pPr>
                <a:lvl9pPr marL="3657600" algn="l" defTabSz="914400" rtl="0" eaLnBrk="1" latinLnBrk="0" hangingPunct="1">
                  <a:defRPr sz="1600" kern="1200">
                    <a:solidFill>
                      <a:schemeClr val="lt1"/>
                    </a:solidFill>
                    <a:latin typeface="+mn-lt"/>
                    <a:ea typeface="+mn-ea"/>
                    <a:cs typeface="+mn-cs"/>
                  </a:defRPr>
                </a:lvl9pPr>
              </a:lstStyle>
              <a:p>
                <a:pPr algn="ctr" defTabSz="685800">
                  <a:defRPr/>
                </a:pPr>
                <a:endParaRPr lang="en-US" sz="900">
                  <a:solidFill>
                    <a:sysClr val="window" lastClr="FFFFFF"/>
                  </a:solidFill>
                  <a:latin typeface="Calibri"/>
                </a:endParaRPr>
              </a:p>
            </p:txBody>
          </p:sp>
        </p:grpSp>
        <p:sp>
          <p:nvSpPr>
            <p:cNvPr id="14" name="Oval 13"/>
            <p:cNvSpPr/>
            <p:nvPr/>
          </p:nvSpPr>
          <p:spPr>
            <a:xfrm>
              <a:off x="4419600" y="3711575"/>
              <a:ext cx="187325" cy="188912"/>
            </a:xfrm>
            <a:prstGeom prst="ellipse">
              <a:avLst/>
            </a:prstGeom>
            <a:solidFill>
              <a:srgbClr val="FF0000"/>
            </a:solidFill>
            <a:ln w="25400" cap="flat" cmpd="sng" algn="ctr">
              <a:noFill/>
              <a:prstDash val="solid"/>
            </a:ln>
            <a:effectLst/>
          </p:spPr>
          <p:txBody>
            <a:bodyPr anchor="ctr"/>
            <a:lstStyle>
              <a:defPPr>
                <a:defRPr lang="en-US"/>
              </a:defPPr>
              <a:lvl1pPr algn="l" rtl="0" fontAlgn="base">
                <a:spcBef>
                  <a:spcPct val="0"/>
                </a:spcBef>
                <a:spcAft>
                  <a:spcPct val="0"/>
                </a:spcAft>
                <a:defRPr sz="1600" kern="1200">
                  <a:solidFill>
                    <a:schemeClr val="lt1"/>
                  </a:solidFill>
                  <a:latin typeface="+mn-lt"/>
                  <a:ea typeface="+mn-ea"/>
                  <a:cs typeface="+mn-cs"/>
                </a:defRPr>
              </a:lvl1pPr>
              <a:lvl2pPr marL="457200" algn="l" rtl="0" fontAlgn="base">
                <a:spcBef>
                  <a:spcPct val="0"/>
                </a:spcBef>
                <a:spcAft>
                  <a:spcPct val="0"/>
                </a:spcAft>
                <a:defRPr sz="1600" kern="1200">
                  <a:solidFill>
                    <a:schemeClr val="lt1"/>
                  </a:solidFill>
                  <a:latin typeface="+mn-lt"/>
                  <a:ea typeface="+mn-ea"/>
                  <a:cs typeface="+mn-cs"/>
                </a:defRPr>
              </a:lvl2pPr>
              <a:lvl3pPr marL="914400" algn="l" rtl="0" fontAlgn="base">
                <a:spcBef>
                  <a:spcPct val="0"/>
                </a:spcBef>
                <a:spcAft>
                  <a:spcPct val="0"/>
                </a:spcAft>
                <a:defRPr sz="1600" kern="1200">
                  <a:solidFill>
                    <a:schemeClr val="lt1"/>
                  </a:solidFill>
                  <a:latin typeface="+mn-lt"/>
                  <a:ea typeface="+mn-ea"/>
                  <a:cs typeface="+mn-cs"/>
                </a:defRPr>
              </a:lvl3pPr>
              <a:lvl4pPr marL="1371600" algn="l" rtl="0" fontAlgn="base">
                <a:spcBef>
                  <a:spcPct val="0"/>
                </a:spcBef>
                <a:spcAft>
                  <a:spcPct val="0"/>
                </a:spcAft>
                <a:defRPr sz="1600" kern="1200">
                  <a:solidFill>
                    <a:schemeClr val="lt1"/>
                  </a:solidFill>
                  <a:latin typeface="+mn-lt"/>
                  <a:ea typeface="+mn-ea"/>
                  <a:cs typeface="+mn-cs"/>
                </a:defRPr>
              </a:lvl4pPr>
              <a:lvl5pPr marL="1828800" algn="l" rtl="0" fontAlgn="base">
                <a:spcBef>
                  <a:spcPct val="0"/>
                </a:spcBef>
                <a:spcAft>
                  <a:spcPct val="0"/>
                </a:spcAft>
                <a:defRPr sz="1600" kern="1200">
                  <a:solidFill>
                    <a:schemeClr val="lt1"/>
                  </a:solidFill>
                  <a:latin typeface="+mn-lt"/>
                  <a:ea typeface="+mn-ea"/>
                  <a:cs typeface="+mn-cs"/>
                </a:defRPr>
              </a:lvl5pPr>
              <a:lvl6pPr marL="2286000" algn="l" defTabSz="914400" rtl="0" eaLnBrk="1" latinLnBrk="0" hangingPunct="1">
                <a:defRPr sz="1600" kern="1200">
                  <a:solidFill>
                    <a:schemeClr val="lt1"/>
                  </a:solidFill>
                  <a:latin typeface="+mn-lt"/>
                  <a:ea typeface="+mn-ea"/>
                  <a:cs typeface="+mn-cs"/>
                </a:defRPr>
              </a:lvl6pPr>
              <a:lvl7pPr marL="2743200" algn="l" defTabSz="914400" rtl="0" eaLnBrk="1" latinLnBrk="0" hangingPunct="1">
                <a:defRPr sz="1600" kern="1200">
                  <a:solidFill>
                    <a:schemeClr val="lt1"/>
                  </a:solidFill>
                  <a:latin typeface="+mn-lt"/>
                  <a:ea typeface="+mn-ea"/>
                  <a:cs typeface="+mn-cs"/>
                </a:defRPr>
              </a:lvl7pPr>
              <a:lvl8pPr marL="3200400" algn="l" defTabSz="914400" rtl="0" eaLnBrk="1" latinLnBrk="0" hangingPunct="1">
                <a:defRPr sz="1600" kern="1200">
                  <a:solidFill>
                    <a:schemeClr val="lt1"/>
                  </a:solidFill>
                  <a:latin typeface="+mn-lt"/>
                  <a:ea typeface="+mn-ea"/>
                  <a:cs typeface="+mn-cs"/>
                </a:defRPr>
              </a:lvl8pPr>
              <a:lvl9pPr marL="3657600" algn="l" defTabSz="914400" rtl="0" eaLnBrk="1" latinLnBrk="0" hangingPunct="1">
                <a:defRPr sz="1600" kern="1200">
                  <a:solidFill>
                    <a:schemeClr val="lt1"/>
                  </a:solidFill>
                  <a:latin typeface="+mn-lt"/>
                  <a:ea typeface="+mn-ea"/>
                  <a:cs typeface="+mn-cs"/>
                </a:defRPr>
              </a:lvl9pPr>
            </a:lstStyle>
            <a:p>
              <a:pPr algn="ctr" defTabSz="685800">
                <a:defRPr/>
              </a:pPr>
              <a:endParaRPr lang="en-US" sz="900">
                <a:solidFill>
                  <a:sysClr val="window" lastClr="FFFFFF"/>
                </a:solidFill>
                <a:latin typeface="Calibri"/>
              </a:endParaRPr>
            </a:p>
          </p:txBody>
        </p:sp>
        <p:cxnSp>
          <p:nvCxnSpPr>
            <p:cNvPr id="15" name="Straight Connector 14"/>
            <p:cNvCxnSpPr/>
            <p:nvPr/>
          </p:nvCxnSpPr>
          <p:spPr>
            <a:xfrm flipV="1">
              <a:off x="4256088" y="1089025"/>
              <a:ext cx="0" cy="317500"/>
            </a:xfrm>
            <a:prstGeom prst="line">
              <a:avLst/>
            </a:prstGeom>
            <a:noFill/>
            <a:ln w="12700" cap="flat" cmpd="sng" algn="ctr">
              <a:solidFill>
                <a:sysClr val="windowText" lastClr="000000"/>
              </a:solidFill>
              <a:prstDash val="solid"/>
              <a:tailEnd type="triangle"/>
            </a:ln>
            <a:effectLst/>
          </p:spPr>
        </p:cxnSp>
        <p:cxnSp>
          <p:nvCxnSpPr>
            <p:cNvPr id="16" name="Straight Connector 15"/>
            <p:cNvCxnSpPr/>
            <p:nvPr/>
          </p:nvCxnSpPr>
          <p:spPr>
            <a:xfrm>
              <a:off x="7551738" y="3990975"/>
              <a:ext cx="311150" cy="0"/>
            </a:xfrm>
            <a:prstGeom prst="line">
              <a:avLst/>
            </a:prstGeom>
            <a:noFill/>
            <a:ln w="12700" cap="flat" cmpd="sng" algn="ctr">
              <a:solidFill>
                <a:sysClr val="windowText" lastClr="000000"/>
              </a:solidFill>
              <a:prstDash val="solid"/>
              <a:tailEnd type="triangle"/>
            </a:ln>
            <a:effectLst/>
          </p:spPr>
        </p:cxnSp>
        <p:sp>
          <p:nvSpPr>
            <p:cNvPr id="17" name="TextBox 13"/>
            <p:cNvSpPr txBox="1">
              <a:spLocks noChangeArrowheads="1"/>
            </p:cNvSpPr>
            <p:nvPr/>
          </p:nvSpPr>
          <p:spPr bwMode="auto">
            <a:xfrm>
              <a:off x="7248524" y="3841750"/>
              <a:ext cx="365912"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defTabSz="685800">
                <a:defRPr/>
              </a:pPr>
              <a:r>
                <a:rPr lang="en-GB" altLang="en-US" sz="900" i="1">
                  <a:solidFill>
                    <a:sysClr val="windowText" lastClr="000000"/>
                  </a:solidFill>
                  <a:latin typeface="Times New Roman" panose="02020603050405020304" pitchFamily="18" charset="0"/>
                  <a:cs typeface="Times New Roman" panose="02020603050405020304" pitchFamily="18" charset="0"/>
                </a:rPr>
                <a:t>I</a:t>
              </a:r>
              <a:r>
                <a:rPr lang="en-GB" altLang="en-US" sz="900" baseline="-25000">
                  <a:solidFill>
                    <a:sysClr val="windowText" lastClr="000000"/>
                  </a:solidFill>
                </a:rPr>
                <a:t>B</a:t>
              </a:r>
            </a:p>
          </p:txBody>
        </p:sp>
        <p:sp>
          <p:nvSpPr>
            <p:cNvPr id="18" name="TextBox 13"/>
            <p:cNvSpPr txBox="1">
              <a:spLocks noChangeArrowheads="1"/>
            </p:cNvSpPr>
            <p:nvPr/>
          </p:nvSpPr>
          <p:spPr bwMode="auto">
            <a:xfrm>
              <a:off x="4111625" y="1393825"/>
              <a:ext cx="372325"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defTabSz="685800">
                <a:defRPr/>
              </a:pPr>
              <a:r>
                <a:rPr lang="en-GB" altLang="en-US" sz="900" i="1">
                  <a:solidFill>
                    <a:sysClr val="windowText" lastClr="000000"/>
                  </a:solidFill>
                  <a:latin typeface="Times New Roman" panose="02020603050405020304" pitchFamily="18" charset="0"/>
                  <a:cs typeface="Times New Roman" panose="02020603050405020304" pitchFamily="18" charset="0"/>
                </a:rPr>
                <a:t>I</a:t>
              </a:r>
              <a:r>
                <a:rPr lang="en-GB" altLang="en-US" sz="900" baseline="-25000">
                  <a:solidFill>
                    <a:sysClr val="windowText" lastClr="000000"/>
                  </a:solidFill>
                </a:rPr>
                <a:t>C</a:t>
              </a:r>
            </a:p>
          </p:txBody>
        </p:sp>
      </p:grpSp>
    </p:spTree>
    <p:extLst>
      <p:ext uri="{BB962C8B-B14F-4D97-AF65-F5344CB8AC3E}">
        <p14:creationId xmlns:p14="http://schemas.microsoft.com/office/powerpoint/2010/main" val="1901771497"/>
      </p:ext>
    </p:extLst>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Transfer Characteristic</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628650" y="2226469"/>
                <a:ext cx="5057775" cy="3263504"/>
              </a:xfrm>
            </p:spPr>
            <p:txBody>
              <a:bodyPr>
                <a:normAutofit fontScale="70000" lnSpcReduction="20000"/>
              </a:bodyPr>
              <a:lstStyle/>
              <a:p>
                <a:pPr marL="0" indent="0">
                  <a:buNone/>
                </a:pPr>
                <a:r>
                  <a:rPr lang="en-US" altLang="en-US" dirty="0" smtClean="0">
                    <a:solidFill>
                      <a:schemeClr val="tx1"/>
                    </a:solidFill>
                  </a:rPr>
                  <a:t>The gradient </a:t>
                </a:r>
                <a:r>
                  <a:rPr lang="en-GB" altLang="en-US" dirty="0">
                    <a:solidFill>
                      <a:schemeClr val="tx1"/>
                    </a:solidFill>
                  </a:rPr>
                  <a:t>of the straight part of the</a:t>
                </a:r>
                <a:r>
                  <a:rPr lang="en-GB" altLang="en-US" i="1" dirty="0">
                    <a:solidFill>
                      <a:schemeClr val="tx1"/>
                    </a:solidFill>
                  </a:rPr>
                  <a:t> </a:t>
                </a:r>
                <a:r>
                  <a:rPr lang="en-GB" altLang="en-US" dirty="0">
                    <a:solidFill>
                      <a:schemeClr val="tx1"/>
                    </a:solidFill>
                  </a:rPr>
                  <a:t>graph is the current gain</a:t>
                </a:r>
                <a:r>
                  <a:rPr lang="en-US" altLang="en-US" dirty="0">
                    <a:solidFill>
                      <a:schemeClr val="tx1"/>
                    </a:solidFill>
                  </a:rPr>
                  <a:t> </a:t>
                </a:r>
                <a:r>
                  <a:rPr lang="en-US" altLang="en-US" dirty="0" smtClean="0">
                    <a:solidFill>
                      <a:schemeClr val="tx1"/>
                    </a:solidFill>
                  </a:rPr>
                  <a:t>(</a:t>
                </a:r>
                <a:r>
                  <a:rPr lang="en-GB" altLang="en-US" i="1" dirty="0" err="1" smtClean="0">
                    <a:solidFill>
                      <a:schemeClr val="tx1"/>
                    </a:solidFill>
                  </a:rPr>
                  <a:t>hFE</a:t>
                </a:r>
                <a:r>
                  <a:rPr lang="en-GB" altLang="en-US" dirty="0" smtClean="0">
                    <a:solidFill>
                      <a:schemeClr val="tx1"/>
                    </a:solidFill>
                  </a:rPr>
                  <a:t>).</a:t>
                </a:r>
                <a:endParaRPr lang="en-US" altLang="en-US" dirty="0">
                  <a:solidFill>
                    <a:schemeClr val="tx1"/>
                  </a:solidFill>
                </a:endParaRPr>
              </a:p>
              <a:p>
                <a:pPr marL="0" indent="0">
                  <a:buNone/>
                </a:pPr>
                <a:r>
                  <a:rPr lang="en-GB" altLang="en-US" dirty="0">
                    <a:solidFill>
                      <a:schemeClr val="tx1"/>
                    </a:solidFill>
                  </a:rPr>
                  <a:t>An equation can be used to calculate </a:t>
                </a:r>
                <a:r>
                  <a:rPr lang="en-GB" altLang="en-US" i="1" dirty="0" err="1" smtClean="0">
                    <a:solidFill>
                      <a:schemeClr val="tx1"/>
                    </a:solidFill>
                  </a:rPr>
                  <a:t>hFE</a:t>
                </a:r>
                <a:r>
                  <a:rPr lang="en-GB" altLang="en-US" dirty="0" smtClean="0">
                    <a:solidFill>
                      <a:schemeClr val="tx1"/>
                    </a:solidFill>
                  </a:rPr>
                  <a:t>:</a:t>
                </a:r>
                <a:endParaRPr lang="en-US" altLang="en-US" dirty="0">
                  <a:solidFill>
                    <a:schemeClr val="tx1"/>
                  </a:solidFill>
                </a:endParaRPr>
              </a:p>
              <a:p>
                <a:pPr marL="0" indent="0">
                  <a:buNone/>
                </a:pPr>
                <a14:m>
                  <m:oMathPara xmlns:m="http://schemas.openxmlformats.org/officeDocument/2006/math">
                    <m:oMathParaPr>
                      <m:jc m:val="centerGroup"/>
                    </m:oMathParaPr>
                    <m:oMath xmlns:m="http://schemas.openxmlformats.org/officeDocument/2006/math">
                      <m:sSub>
                        <m:sSubPr>
                          <m:ctrlPr>
                            <a:rPr lang="en-GB" b="0" i="1" smtClean="0">
                              <a:solidFill>
                                <a:schemeClr val="tx1"/>
                              </a:solidFill>
                              <a:latin typeface="Cambria Math" panose="02040503050406030204" pitchFamily="18" charset="0"/>
                              <a:ea typeface="Cambria Math" panose="02040503050406030204" pitchFamily="18" charset="0"/>
                            </a:rPr>
                          </m:ctrlPr>
                        </m:sSubPr>
                        <m:e>
                          <m:r>
                            <a:rPr lang="en-GB" b="0" i="1" smtClean="0">
                              <a:solidFill>
                                <a:schemeClr val="tx1"/>
                              </a:solidFill>
                              <a:latin typeface="Cambria Math" panose="02040503050406030204" pitchFamily="18" charset="0"/>
                              <a:ea typeface="Cambria Math" panose="02040503050406030204" pitchFamily="18" charset="0"/>
                            </a:rPr>
                            <m:t>h</m:t>
                          </m:r>
                        </m:e>
                        <m:sub>
                          <m:r>
                            <a:rPr lang="en-GB" b="0" i="1" smtClean="0">
                              <a:solidFill>
                                <a:schemeClr val="tx1"/>
                              </a:solidFill>
                              <a:latin typeface="Cambria Math" panose="02040503050406030204" pitchFamily="18" charset="0"/>
                              <a:ea typeface="Cambria Math" panose="02040503050406030204" pitchFamily="18" charset="0"/>
                            </a:rPr>
                            <m:t>𝐹𝐸</m:t>
                          </m:r>
                        </m:sub>
                      </m:sSub>
                      <m:r>
                        <a:rPr lang="en-GB" b="0" i="1" smtClean="0">
                          <a:solidFill>
                            <a:schemeClr val="tx1"/>
                          </a:solidFill>
                          <a:latin typeface="Cambria Math" panose="02040503050406030204" pitchFamily="18" charset="0"/>
                          <a:ea typeface="Cambria Math" panose="02040503050406030204" pitchFamily="18" charset="0"/>
                        </a:rPr>
                        <m:t>=</m:t>
                      </m:r>
                      <m:f>
                        <m:fPr>
                          <m:ctrlPr>
                            <a:rPr lang="en-GB" b="0" i="1" smtClean="0">
                              <a:solidFill>
                                <a:schemeClr val="tx1"/>
                              </a:solidFill>
                              <a:latin typeface="Cambria Math" panose="02040503050406030204" pitchFamily="18" charset="0"/>
                              <a:ea typeface="Cambria Math" panose="02040503050406030204" pitchFamily="18" charset="0"/>
                            </a:rPr>
                          </m:ctrlPr>
                        </m:fPr>
                        <m:num>
                          <m:sSub>
                            <m:sSubPr>
                              <m:ctrlPr>
                                <a:rPr lang="en-GB" b="0" i="1" smtClean="0">
                                  <a:solidFill>
                                    <a:schemeClr val="tx1"/>
                                  </a:solidFill>
                                  <a:latin typeface="Cambria Math" panose="02040503050406030204" pitchFamily="18" charset="0"/>
                                  <a:ea typeface="Cambria Math" panose="02040503050406030204" pitchFamily="18" charset="0"/>
                                </a:rPr>
                              </m:ctrlPr>
                            </m:sSubPr>
                            <m:e>
                              <m:r>
                                <a:rPr lang="en-GB" b="0" i="1" smtClean="0">
                                  <a:solidFill>
                                    <a:schemeClr val="tx1"/>
                                  </a:solidFill>
                                  <a:latin typeface="Cambria Math" panose="02040503050406030204" pitchFamily="18" charset="0"/>
                                  <a:ea typeface="Cambria Math" panose="02040503050406030204" pitchFamily="18" charset="0"/>
                                </a:rPr>
                                <m:t>𝐼</m:t>
                              </m:r>
                            </m:e>
                            <m:sub>
                              <m:r>
                                <a:rPr lang="en-GB" b="0" i="1" smtClean="0">
                                  <a:solidFill>
                                    <a:schemeClr val="tx1"/>
                                  </a:solidFill>
                                  <a:latin typeface="Cambria Math" panose="02040503050406030204" pitchFamily="18" charset="0"/>
                                  <a:ea typeface="Cambria Math" panose="02040503050406030204" pitchFamily="18" charset="0"/>
                                </a:rPr>
                                <m:t>𝐶</m:t>
                              </m:r>
                            </m:sub>
                          </m:sSub>
                        </m:num>
                        <m:den>
                          <m:sSub>
                            <m:sSubPr>
                              <m:ctrlPr>
                                <a:rPr lang="en-GB" b="0" i="1" smtClean="0">
                                  <a:solidFill>
                                    <a:schemeClr val="tx1"/>
                                  </a:solidFill>
                                  <a:latin typeface="Cambria Math" panose="02040503050406030204" pitchFamily="18" charset="0"/>
                                  <a:ea typeface="Cambria Math" panose="02040503050406030204" pitchFamily="18" charset="0"/>
                                </a:rPr>
                              </m:ctrlPr>
                            </m:sSubPr>
                            <m:e>
                              <m:r>
                                <a:rPr lang="en-GB" b="0" i="1" smtClean="0">
                                  <a:solidFill>
                                    <a:schemeClr val="tx1"/>
                                  </a:solidFill>
                                  <a:latin typeface="Cambria Math" panose="02040503050406030204" pitchFamily="18" charset="0"/>
                                  <a:ea typeface="Cambria Math" panose="02040503050406030204" pitchFamily="18" charset="0"/>
                                </a:rPr>
                                <m:t>𝐼</m:t>
                              </m:r>
                            </m:e>
                            <m:sub>
                              <m:r>
                                <a:rPr lang="en-GB" b="0" i="1" smtClean="0">
                                  <a:solidFill>
                                    <a:schemeClr val="tx1"/>
                                  </a:solidFill>
                                  <a:latin typeface="Cambria Math" panose="02040503050406030204" pitchFamily="18" charset="0"/>
                                  <a:ea typeface="Cambria Math" panose="02040503050406030204" pitchFamily="18" charset="0"/>
                                </a:rPr>
                                <m:t>𝐵</m:t>
                              </m:r>
                            </m:sub>
                          </m:sSub>
                        </m:den>
                      </m:f>
                    </m:oMath>
                  </m:oMathPara>
                </a14:m>
                <a:endParaRPr lang="en-GB" b="0" dirty="0" smtClean="0">
                  <a:solidFill>
                    <a:schemeClr val="tx1"/>
                  </a:solidFill>
                  <a:ea typeface="Cambria Math" panose="02040503050406030204" pitchFamily="18" charset="0"/>
                </a:endParaRPr>
              </a:p>
              <a:p>
                <a:pPr marL="0" indent="0">
                  <a:buNone/>
                </a:pPr>
                <a:r>
                  <a:rPr lang="en-GB" altLang="en-US" dirty="0">
                    <a:solidFill>
                      <a:schemeClr val="tx1"/>
                    </a:solidFill>
                  </a:rPr>
                  <a:t>On some transistor datasheets, current gain may be represented by </a:t>
                </a:r>
                <a:r>
                  <a:rPr lang="el-GR" altLang="en-US" dirty="0" smtClean="0">
                    <a:solidFill>
                      <a:schemeClr val="tx1"/>
                    </a:solidFill>
                  </a:rPr>
                  <a:t>β</a:t>
                </a:r>
                <a:r>
                  <a:rPr lang="en-GB" altLang="en-US" dirty="0" smtClean="0">
                    <a:solidFill>
                      <a:schemeClr val="tx1"/>
                    </a:solidFill>
                  </a:rPr>
                  <a:t> (Beta)</a:t>
                </a:r>
                <a:r>
                  <a:rPr lang="en-GB" altLang="en-US" baseline="-20000" dirty="0" smtClean="0">
                    <a:solidFill>
                      <a:schemeClr val="tx1"/>
                    </a:solidFill>
                  </a:rPr>
                  <a:t> </a:t>
                </a:r>
                <a:r>
                  <a:rPr lang="en-GB" altLang="en-US" dirty="0">
                    <a:solidFill>
                      <a:schemeClr val="tx1"/>
                    </a:solidFill>
                  </a:rPr>
                  <a:t>. </a:t>
                </a:r>
                <a:endParaRPr lang="en-US" altLang="en-US" dirty="0">
                  <a:solidFill>
                    <a:schemeClr val="tx1"/>
                  </a:solidFill>
                </a:endParaRPr>
              </a:p>
              <a:p>
                <a:pPr marL="0" indent="0">
                  <a:buNone/>
                </a:pPr>
                <a:endParaRPr lang="en-GB"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628650" y="2226469"/>
                <a:ext cx="5057775" cy="3263504"/>
              </a:xfrm>
              <a:blipFill>
                <a:blip r:embed="rId2"/>
                <a:stretch>
                  <a:fillRect l="-1566" t="-3172" r="-2289"/>
                </a:stretch>
              </a:blipFill>
            </p:spPr>
            <p:txBody>
              <a:bodyPr/>
              <a:lstStyle/>
              <a:p>
                <a:r>
                  <a:rPr lang="en-GB">
                    <a:noFill/>
                  </a:rPr>
                  <a:t> </a:t>
                </a:r>
              </a:p>
            </p:txBody>
          </p:sp>
        </mc:Fallback>
      </mc:AlternateContent>
      <p:grpSp>
        <p:nvGrpSpPr>
          <p:cNvPr id="52" name="Group 51"/>
          <p:cNvGrpSpPr/>
          <p:nvPr/>
        </p:nvGrpSpPr>
        <p:grpSpPr>
          <a:xfrm>
            <a:off x="5686425" y="1640681"/>
            <a:ext cx="2976564" cy="3662363"/>
            <a:chOff x="7385048" y="949325"/>
            <a:chExt cx="3968752" cy="4883150"/>
          </a:xfrm>
        </p:grpSpPr>
        <p:grpSp>
          <p:nvGrpSpPr>
            <p:cNvPr id="28" name="Group 27"/>
            <p:cNvGrpSpPr>
              <a:grpSpLocks/>
            </p:cNvGrpSpPr>
            <p:nvPr/>
          </p:nvGrpSpPr>
          <p:grpSpPr bwMode="auto">
            <a:xfrm>
              <a:off x="7618412" y="949325"/>
              <a:ext cx="3735388" cy="2982913"/>
              <a:chOff x="3248" y="763"/>
              <a:chExt cx="2353" cy="1879"/>
            </a:xfrm>
          </p:grpSpPr>
          <p:grpSp>
            <p:nvGrpSpPr>
              <p:cNvPr id="47" name="Group 46"/>
              <p:cNvGrpSpPr>
                <a:grpSpLocks/>
              </p:cNvGrpSpPr>
              <p:nvPr/>
            </p:nvGrpSpPr>
            <p:grpSpPr bwMode="auto">
              <a:xfrm>
                <a:off x="3248" y="763"/>
                <a:ext cx="2353" cy="1879"/>
                <a:chOff x="5156322" y="1143000"/>
                <a:chExt cx="3735266" cy="2984018"/>
              </a:xfrm>
            </p:grpSpPr>
            <p:pic>
              <p:nvPicPr>
                <p:cNvPr id="50" name="Picture 49" descr="T:\SciTex\source\370b1b23-2a88-48d5-b9ef-f6e1b0c98d4a\GB\Graphics\Input.png"/>
                <p:cNvPicPr>
                  <a:picLocks noChangeAspect="1" noChangeArrowheads="1"/>
                </p:cNvPicPr>
                <p:nvPr/>
              </p:nvPicPr>
              <p:blipFill>
                <a:blip r:embed="rId3">
                  <a:extLst>
                    <a:ext uri="{28A0092B-C50C-407E-A947-70E740481C1C}">
                      <a14:useLocalDpi xmlns:a14="http://schemas.microsoft.com/office/drawing/2010/main" val="0"/>
                    </a:ext>
                  </a:extLst>
                </a:blip>
                <a:srcRect t="7912" b="4193"/>
                <a:stretch>
                  <a:fillRect/>
                </a:stretch>
              </p:blipFill>
              <p:spPr bwMode="auto">
                <a:xfrm>
                  <a:off x="5177115" y="1143000"/>
                  <a:ext cx="3714473" cy="2930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 name="Picture 50" descr="T:\SciTex\source\370b1b23-2a88-48d5-b9ef-f6e1b0c98d4a\GB\Graphics\Input.png"/>
                <p:cNvPicPr>
                  <a:picLocks noChangeAspect="1" noChangeArrowheads="1"/>
                </p:cNvPicPr>
                <p:nvPr/>
              </p:nvPicPr>
              <p:blipFill>
                <a:blip r:embed="rId4">
                  <a:extLst>
                    <a:ext uri="{28A0092B-C50C-407E-A947-70E740481C1C}">
                      <a14:useLocalDpi xmlns:a14="http://schemas.microsoft.com/office/drawing/2010/main" val="0"/>
                    </a:ext>
                  </a:extLst>
                </a:blip>
                <a:srcRect l="7761" t="14439" r="16547" b="2267"/>
                <a:stretch>
                  <a:fillRect/>
                </a:stretch>
              </p:blipFill>
              <p:spPr bwMode="auto">
                <a:xfrm>
                  <a:off x="5156322" y="1234593"/>
                  <a:ext cx="3600450" cy="2892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48" name="TextBox 45"/>
              <p:cNvSpPr txBox="1">
                <a:spLocks noChangeArrowheads="1"/>
              </p:cNvSpPr>
              <p:nvPr/>
            </p:nvSpPr>
            <p:spPr bwMode="auto">
              <a:xfrm rot="18570451">
                <a:off x="3546" y="1697"/>
                <a:ext cx="509" cy="1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eaLnBrk="1" hangingPunct="1"/>
                <a:r>
                  <a:rPr lang="en-US" altLang="en-US" sz="900"/>
                  <a:t>Active</a:t>
                </a:r>
              </a:p>
            </p:txBody>
          </p:sp>
          <p:sp>
            <p:nvSpPr>
              <p:cNvPr id="49" name="TextBox 45"/>
              <p:cNvSpPr txBox="1">
                <a:spLocks noChangeArrowheads="1"/>
              </p:cNvSpPr>
              <p:nvPr/>
            </p:nvSpPr>
            <p:spPr bwMode="auto">
              <a:xfrm>
                <a:off x="4882" y="902"/>
                <a:ext cx="713" cy="1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eaLnBrk="1" hangingPunct="1"/>
                <a:r>
                  <a:rPr lang="en-US" altLang="en-US" sz="900"/>
                  <a:t>Saturated</a:t>
                </a:r>
              </a:p>
            </p:txBody>
          </p:sp>
        </p:grpSp>
        <p:grpSp>
          <p:nvGrpSpPr>
            <p:cNvPr id="29" name="Group 28"/>
            <p:cNvGrpSpPr>
              <a:grpSpLocks/>
            </p:cNvGrpSpPr>
            <p:nvPr/>
          </p:nvGrpSpPr>
          <p:grpSpPr bwMode="auto">
            <a:xfrm>
              <a:off x="8597898" y="4360863"/>
              <a:ext cx="1433513" cy="1471612"/>
              <a:chOff x="6252365" y="4603169"/>
              <a:chExt cx="1433513" cy="1472194"/>
            </a:xfrm>
          </p:grpSpPr>
          <p:grpSp>
            <p:nvGrpSpPr>
              <p:cNvPr id="41" name="Group 40"/>
              <p:cNvGrpSpPr>
                <a:grpSpLocks/>
              </p:cNvGrpSpPr>
              <p:nvPr/>
            </p:nvGrpSpPr>
            <p:grpSpPr bwMode="auto">
              <a:xfrm>
                <a:off x="6252365" y="4603169"/>
                <a:ext cx="1433513" cy="1472194"/>
                <a:chOff x="6112665" y="4717469"/>
                <a:chExt cx="1433513" cy="1472194"/>
              </a:xfrm>
            </p:grpSpPr>
            <p:pic>
              <p:nvPicPr>
                <p:cNvPr id="45" name="Picture 44" descr="AEP21_04_S0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205538" y="4717469"/>
                  <a:ext cx="995362" cy="14721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46" name="Straight Connector 45"/>
                <p:cNvCxnSpPr/>
                <p:nvPr/>
              </p:nvCxnSpPr>
              <p:spPr>
                <a:xfrm>
                  <a:off x="6112665" y="6110257"/>
                  <a:ext cx="1433513" cy="0"/>
                </a:xfrm>
                <a:prstGeom prst="line">
                  <a:avLst/>
                </a:prstGeom>
                <a:ln w="635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42" name="Group 41"/>
              <p:cNvGrpSpPr>
                <a:grpSpLocks/>
              </p:cNvGrpSpPr>
              <p:nvPr/>
            </p:nvGrpSpPr>
            <p:grpSpPr bwMode="auto">
              <a:xfrm>
                <a:off x="6437895" y="4883097"/>
                <a:ext cx="866775" cy="539546"/>
                <a:chOff x="6725565" y="3711624"/>
                <a:chExt cx="867385" cy="539567"/>
              </a:xfrm>
            </p:grpSpPr>
            <p:sp>
              <p:nvSpPr>
                <p:cNvPr id="43" name="TextBox 17"/>
                <p:cNvSpPr txBox="1">
                  <a:spLocks noChangeArrowheads="1"/>
                </p:cNvSpPr>
                <p:nvPr/>
              </p:nvSpPr>
              <p:spPr bwMode="auto">
                <a:xfrm>
                  <a:off x="6725565" y="3711624"/>
                  <a:ext cx="867385" cy="3079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eaLnBrk="1" hangingPunct="1"/>
                  <a:r>
                    <a:rPr lang="en-GB" altLang="en-US" sz="900" i="1">
                      <a:solidFill>
                        <a:srgbClr val="FF0000"/>
                      </a:solidFill>
                      <a:latin typeface="Times New Roman" panose="02020603050405020304" pitchFamily="18" charset="0"/>
                      <a:cs typeface="Times New Roman" panose="02020603050405020304" pitchFamily="18" charset="0"/>
                    </a:rPr>
                    <a:t>I</a:t>
                  </a:r>
                  <a:r>
                    <a:rPr lang="en-GB" altLang="en-US" sz="900" baseline="-25000">
                      <a:solidFill>
                        <a:srgbClr val="FF0000"/>
                      </a:solidFill>
                    </a:rPr>
                    <a:t>B</a:t>
                  </a:r>
                  <a:endParaRPr lang="en-US" altLang="en-US" sz="900">
                    <a:solidFill>
                      <a:srgbClr val="FF0000"/>
                    </a:solidFill>
                  </a:endParaRPr>
                </a:p>
              </p:txBody>
            </p:sp>
            <p:sp>
              <p:nvSpPr>
                <p:cNvPr id="44" name="Isosceles Triangle 43"/>
                <p:cNvSpPr/>
                <p:nvPr/>
              </p:nvSpPr>
              <p:spPr>
                <a:xfrm rot="5400000">
                  <a:off x="6825881" y="4071703"/>
                  <a:ext cx="192171" cy="166805"/>
                </a:xfrm>
                <a:prstGeom prs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fontAlgn="base">
                    <a:spcBef>
                      <a:spcPct val="0"/>
                    </a:spcBef>
                    <a:spcAft>
                      <a:spcPct val="0"/>
                    </a:spcAft>
                    <a:defRPr sz="1600" kern="1200">
                      <a:solidFill>
                        <a:schemeClr val="lt1"/>
                      </a:solidFill>
                      <a:latin typeface="+mn-lt"/>
                      <a:ea typeface="+mn-ea"/>
                      <a:cs typeface="+mn-cs"/>
                    </a:defRPr>
                  </a:lvl1pPr>
                  <a:lvl2pPr marL="457200" algn="l" rtl="0" fontAlgn="base">
                    <a:spcBef>
                      <a:spcPct val="0"/>
                    </a:spcBef>
                    <a:spcAft>
                      <a:spcPct val="0"/>
                    </a:spcAft>
                    <a:defRPr sz="1600" kern="1200">
                      <a:solidFill>
                        <a:schemeClr val="lt1"/>
                      </a:solidFill>
                      <a:latin typeface="+mn-lt"/>
                      <a:ea typeface="+mn-ea"/>
                      <a:cs typeface="+mn-cs"/>
                    </a:defRPr>
                  </a:lvl2pPr>
                  <a:lvl3pPr marL="914400" algn="l" rtl="0" fontAlgn="base">
                    <a:spcBef>
                      <a:spcPct val="0"/>
                    </a:spcBef>
                    <a:spcAft>
                      <a:spcPct val="0"/>
                    </a:spcAft>
                    <a:defRPr sz="1600" kern="1200">
                      <a:solidFill>
                        <a:schemeClr val="lt1"/>
                      </a:solidFill>
                      <a:latin typeface="+mn-lt"/>
                      <a:ea typeface="+mn-ea"/>
                      <a:cs typeface="+mn-cs"/>
                    </a:defRPr>
                  </a:lvl3pPr>
                  <a:lvl4pPr marL="1371600" algn="l" rtl="0" fontAlgn="base">
                    <a:spcBef>
                      <a:spcPct val="0"/>
                    </a:spcBef>
                    <a:spcAft>
                      <a:spcPct val="0"/>
                    </a:spcAft>
                    <a:defRPr sz="1600" kern="1200">
                      <a:solidFill>
                        <a:schemeClr val="lt1"/>
                      </a:solidFill>
                      <a:latin typeface="+mn-lt"/>
                      <a:ea typeface="+mn-ea"/>
                      <a:cs typeface="+mn-cs"/>
                    </a:defRPr>
                  </a:lvl4pPr>
                  <a:lvl5pPr marL="1828800" algn="l" rtl="0" fontAlgn="base">
                    <a:spcBef>
                      <a:spcPct val="0"/>
                    </a:spcBef>
                    <a:spcAft>
                      <a:spcPct val="0"/>
                    </a:spcAft>
                    <a:defRPr sz="1600" kern="1200">
                      <a:solidFill>
                        <a:schemeClr val="lt1"/>
                      </a:solidFill>
                      <a:latin typeface="+mn-lt"/>
                      <a:ea typeface="+mn-ea"/>
                      <a:cs typeface="+mn-cs"/>
                    </a:defRPr>
                  </a:lvl5pPr>
                  <a:lvl6pPr marL="2286000" algn="l" defTabSz="914400" rtl="0" eaLnBrk="1" latinLnBrk="0" hangingPunct="1">
                    <a:defRPr sz="1600" kern="1200">
                      <a:solidFill>
                        <a:schemeClr val="lt1"/>
                      </a:solidFill>
                      <a:latin typeface="+mn-lt"/>
                      <a:ea typeface="+mn-ea"/>
                      <a:cs typeface="+mn-cs"/>
                    </a:defRPr>
                  </a:lvl6pPr>
                  <a:lvl7pPr marL="2743200" algn="l" defTabSz="914400" rtl="0" eaLnBrk="1" latinLnBrk="0" hangingPunct="1">
                    <a:defRPr sz="1600" kern="1200">
                      <a:solidFill>
                        <a:schemeClr val="lt1"/>
                      </a:solidFill>
                      <a:latin typeface="+mn-lt"/>
                      <a:ea typeface="+mn-ea"/>
                      <a:cs typeface="+mn-cs"/>
                    </a:defRPr>
                  </a:lvl7pPr>
                  <a:lvl8pPr marL="3200400" algn="l" defTabSz="914400" rtl="0" eaLnBrk="1" latinLnBrk="0" hangingPunct="1">
                    <a:defRPr sz="1600" kern="1200">
                      <a:solidFill>
                        <a:schemeClr val="lt1"/>
                      </a:solidFill>
                      <a:latin typeface="+mn-lt"/>
                      <a:ea typeface="+mn-ea"/>
                      <a:cs typeface="+mn-cs"/>
                    </a:defRPr>
                  </a:lvl8pPr>
                  <a:lvl9pPr marL="3657600" algn="l" defTabSz="914400" rtl="0" eaLnBrk="1" latinLnBrk="0" hangingPunct="1">
                    <a:defRPr sz="1600" kern="1200">
                      <a:solidFill>
                        <a:schemeClr val="lt1"/>
                      </a:solidFill>
                      <a:latin typeface="+mn-lt"/>
                      <a:ea typeface="+mn-ea"/>
                      <a:cs typeface="+mn-cs"/>
                    </a:defRPr>
                  </a:lvl9pPr>
                </a:lstStyle>
                <a:p>
                  <a:pPr algn="ctr">
                    <a:defRPr/>
                  </a:pPr>
                  <a:endParaRPr lang="en-US" sz="900"/>
                </a:p>
              </p:txBody>
            </p:sp>
          </p:grpSp>
        </p:grpSp>
        <p:cxnSp>
          <p:nvCxnSpPr>
            <p:cNvPr id="30" name="Straight Connector 29"/>
            <p:cNvCxnSpPr>
              <a:cxnSpLocks noChangeShapeType="1"/>
            </p:cNvCxnSpPr>
            <p:nvPr/>
          </p:nvCxnSpPr>
          <p:spPr bwMode="auto">
            <a:xfrm rot="5400000">
              <a:off x="8287542" y="2894807"/>
              <a:ext cx="1843087" cy="0"/>
            </a:xfrm>
            <a:prstGeom prst="line">
              <a:avLst/>
            </a:prstGeom>
            <a:noFill/>
            <a:ln w="12700" algn="ctr">
              <a:solidFill>
                <a:srgbClr val="FF0000"/>
              </a:solidFill>
              <a:prstDash val="dash"/>
              <a:round/>
              <a:headEnd/>
              <a:tailEnd/>
            </a:ln>
            <a:extLst>
              <a:ext uri="{909E8E84-426E-40DD-AFC4-6F175D3DCCD1}">
                <a14:hiddenFill xmlns:a14="http://schemas.microsoft.com/office/drawing/2010/main">
                  <a:noFill/>
                </a14:hiddenFill>
              </a:ext>
            </a:extLst>
          </p:spPr>
        </p:cxnSp>
        <p:cxnSp>
          <p:nvCxnSpPr>
            <p:cNvPr id="31" name="Straight Connector 30"/>
            <p:cNvCxnSpPr>
              <a:cxnSpLocks noChangeShapeType="1"/>
            </p:cNvCxnSpPr>
            <p:nvPr/>
          </p:nvCxnSpPr>
          <p:spPr bwMode="auto">
            <a:xfrm>
              <a:off x="7754936" y="1965325"/>
              <a:ext cx="1450975" cy="7938"/>
            </a:xfrm>
            <a:prstGeom prst="line">
              <a:avLst/>
            </a:prstGeom>
            <a:noFill/>
            <a:ln w="12700" algn="ctr">
              <a:solidFill>
                <a:srgbClr val="FF0000"/>
              </a:solidFill>
              <a:prstDash val="dash"/>
              <a:round/>
              <a:headEnd/>
              <a:tailEnd/>
            </a:ln>
            <a:extLst>
              <a:ext uri="{909E8E84-426E-40DD-AFC4-6F175D3DCCD1}">
                <a14:hiddenFill xmlns:a14="http://schemas.microsoft.com/office/drawing/2010/main">
                  <a:noFill/>
                </a14:hiddenFill>
              </a:ext>
            </a:extLst>
          </p:spPr>
        </p:cxnSp>
        <p:sp>
          <p:nvSpPr>
            <p:cNvPr id="32" name="TextBox 18"/>
            <p:cNvSpPr txBox="1">
              <a:spLocks noChangeArrowheads="1"/>
            </p:cNvSpPr>
            <p:nvPr/>
          </p:nvSpPr>
          <p:spPr bwMode="auto">
            <a:xfrm>
              <a:off x="7437436" y="1806576"/>
              <a:ext cx="423863"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eaLnBrk="1" hangingPunct="1"/>
              <a:r>
                <a:rPr lang="en-GB" altLang="en-US" sz="900">
                  <a:latin typeface="Times New Roman" panose="02020603050405020304" pitchFamily="18" charset="0"/>
                  <a:cs typeface="Times New Roman" panose="02020603050405020304" pitchFamily="18" charset="0"/>
                </a:rPr>
                <a:t> </a:t>
              </a:r>
              <a:r>
                <a:rPr lang="en-GB" altLang="en-US" sz="900" i="1">
                  <a:solidFill>
                    <a:srgbClr val="FF0000"/>
                  </a:solidFill>
                  <a:latin typeface="Times New Roman" panose="02020603050405020304" pitchFamily="18" charset="0"/>
                  <a:cs typeface="Times New Roman" panose="02020603050405020304" pitchFamily="18" charset="0"/>
                </a:rPr>
                <a:t>I</a:t>
              </a:r>
              <a:r>
                <a:rPr lang="en-GB" altLang="en-US" sz="900" baseline="-25000">
                  <a:solidFill>
                    <a:srgbClr val="FF0000"/>
                  </a:solidFill>
                </a:rPr>
                <a:t>C</a:t>
              </a:r>
              <a:endParaRPr lang="en-US" altLang="en-US" sz="900">
                <a:solidFill>
                  <a:srgbClr val="FF0000"/>
                </a:solidFill>
              </a:endParaRPr>
            </a:p>
          </p:txBody>
        </p:sp>
        <p:sp>
          <p:nvSpPr>
            <p:cNvPr id="33" name="TextBox 18"/>
            <p:cNvSpPr txBox="1">
              <a:spLocks noChangeArrowheads="1"/>
            </p:cNvSpPr>
            <p:nvPr/>
          </p:nvSpPr>
          <p:spPr bwMode="auto">
            <a:xfrm>
              <a:off x="8999536" y="3802063"/>
              <a:ext cx="473075"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eaLnBrk="1" hangingPunct="1"/>
              <a:r>
                <a:rPr lang="en-GB" altLang="en-US" sz="900">
                  <a:latin typeface="Times New Roman" panose="02020603050405020304" pitchFamily="18" charset="0"/>
                  <a:cs typeface="Times New Roman" panose="02020603050405020304" pitchFamily="18" charset="0"/>
                </a:rPr>
                <a:t> </a:t>
              </a:r>
              <a:r>
                <a:rPr lang="en-GB" altLang="en-US" sz="900" i="1">
                  <a:solidFill>
                    <a:srgbClr val="FF0000"/>
                  </a:solidFill>
                  <a:latin typeface="Times New Roman" panose="02020603050405020304" pitchFamily="18" charset="0"/>
                  <a:cs typeface="Times New Roman" panose="02020603050405020304" pitchFamily="18" charset="0"/>
                </a:rPr>
                <a:t>I</a:t>
              </a:r>
              <a:r>
                <a:rPr lang="en-GB" altLang="en-US" sz="900" baseline="-25000">
                  <a:solidFill>
                    <a:srgbClr val="FF0000"/>
                  </a:solidFill>
                </a:rPr>
                <a:t>B</a:t>
              </a:r>
              <a:endParaRPr lang="en-US" altLang="en-US" sz="900">
                <a:solidFill>
                  <a:srgbClr val="FF0000"/>
                </a:solidFill>
              </a:endParaRPr>
            </a:p>
          </p:txBody>
        </p:sp>
        <p:grpSp>
          <p:nvGrpSpPr>
            <p:cNvPr id="34" name="Group 33"/>
            <p:cNvGrpSpPr>
              <a:grpSpLocks/>
            </p:cNvGrpSpPr>
            <p:nvPr/>
          </p:nvGrpSpPr>
          <p:grpSpPr bwMode="auto">
            <a:xfrm>
              <a:off x="9420216" y="4416424"/>
              <a:ext cx="995362" cy="307775"/>
              <a:chOff x="7443666" y="3162159"/>
              <a:chExt cx="995483" cy="307313"/>
            </a:xfrm>
          </p:grpSpPr>
          <p:sp>
            <p:nvSpPr>
              <p:cNvPr id="39" name="TextBox 17"/>
              <p:cNvSpPr txBox="1">
                <a:spLocks noChangeArrowheads="1"/>
              </p:cNvSpPr>
              <p:nvPr/>
            </p:nvSpPr>
            <p:spPr bwMode="auto">
              <a:xfrm>
                <a:off x="7571764" y="3162159"/>
                <a:ext cx="867385" cy="307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eaLnBrk="1" hangingPunct="1"/>
                <a:r>
                  <a:rPr lang="en-GB" altLang="en-US" sz="900" i="1">
                    <a:solidFill>
                      <a:srgbClr val="FF0000"/>
                    </a:solidFill>
                    <a:latin typeface="Times New Roman" panose="02020603050405020304" pitchFamily="18" charset="0"/>
                    <a:cs typeface="Times New Roman" panose="02020603050405020304" pitchFamily="18" charset="0"/>
                  </a:rPr>
                  <a:t>I</a:t>
                </a:r>
                <a:r>
                  <a:rPr lang="en-GB" altLang="en-US" sz="900" baseline="-25000">
                    <a:solidFill>
                      <a:srgbClr val="FF0000"/>
                    </a:solidFill>
                  </a:rPr>
                  <a:t>C</a:t>
                </a:r>
                <a:endParaRPr lang="en-US" altLang="en-US" sz="900">
                  <a:solidFill>
                    <a:srgbClr val="FF0000"/>
                  </a:solidFill>
                </a:endParaRPr>
              </a:p>
            </p:txBody>
          </p:sp>
          <p:sp>
            <p:nvSpPr>
              <p:cNvPr id="40" name="Isosceles Triangle 39"/>
              <p:cNvSpPr/>
              <p:nvPr/>
            </p:nvSpPr>
            <p:spPr>
              <a:xfrm rot="10800000">
                <a:off x="7443666" y="3281043"/>
                <a:ext cx="192111" cy="166437"/>
              </a:xfrm>
              <a:prstGeom prst="triangle">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fontAlgn="base">
                  <a:spcBef>
                    <a:spcPct val="0"/>
                  </a:spcBef>
                  <a:spcAft>
                    <a:spcPct val="0"/>
                  </a:spcAft>
                  <a:defRPr sz="1600" kern="1200">
                    <a:solidFill>
                      <a:schemeClr val="lt1"/>
                    </a:solidFill>
                    <a:latin typeface="+mn-lt"/>
                    <a:ea typeface="+mn-ea"/>
                    <a:cs typeface="+mn-cs"/>
                  </a:defRPr>
                </a:lvl1pPr>
                <a:lvl2pPr marL="457200" algn="l" rtl="0" fontAlgn="base">
                  <a:spcBef>
                    <a:spcPct val="0"/>
                  </a:spcBef>
                  <a:spcAft>
                    <a:spcPct val="0"/>
                  </a:spcAft>
                  <a:defRPr sz="1600" kern="1200">
                    <a:solidFill>
                      <a:schemeClr val="lt1"/>
                    </a:solidFill>
                    <a:latin typeface="+mn-lt"/>
                    <a:ea typeface="+mn-ea"/>
                    <a:cs typeface="+mn-cs"/>
                  </a:defRPr>
                </a:lvl2pPr>
                <a:lvl3pPr marL="914400" algn="l" rtl="0" fontAlgn="base">
                  <a:spcBef>
                    <a:spcPct val="0"/>
                  </a:spcBef>
                  <a:spcAft>
                    <a:spcPct val="0"/>
                  </a:spcAft>
                  <a:defRPr sz="1600" kern="1200">
                    <a:solidFill>
                      <a:schemeClr val="lt1"/>
                    </a:solidFill>
                    <a:latin typeface="+mn-lt"/>
                    <a:ea typeface="+mn-ea"/>
                    <a:cs typeface="+mn-cs"/>
                  </a:defRPr>
                </a:lvl3pPr>
                <a:lvl4pPr marL="1371600" algn="l" rtl="0" fontAlgn="base">
                  <a:spcBef>
                    <a:spcPct val="0"/>
                  </a:spcBef>
                  <a:spcAft>
                    <a:spcPct val="0"/>
                  </a:spcAft>
                  <a:defRPr sz="1600" kern="1200">
                    <a:solidFill>
                      <a:schemeClr val="lt1"/>
                    </a:solidFill>
                    <a:latin typeface="+mn-lt"/>
                    <a:ea typeface="+mn-ea"/>
                    <a:cs typeface="+mn-cs"/>
                  </a:defRPr>
                </a:lvl4pPr>
                <a:lvl5pPr marL="1828800" algn="l" rtl="0" fontAlgn="base">
                  <a:spcBef>
                    <a:spcPct val="0"/>
                  </a:spcBef>
                  <a:spcAft>
                    <a:spcPct val="0"/>
                  </a:spcAft>
                  <a:defRPr sz="1600" kern="1200">
                    <a:solidFill>
                      <a:schemeClr val="lt1"/>
                    </a:solidFill>
                    <a:latin typeface="+mn-lt"/>
                    <a:ea typeface="+mn-ea"/>
                    <a:cs typeface="+mn-cs"/>
                  </a:defRPr>
                </a:lvl5pPr>
                <a:lvl6pPr marL="2286000" algn="l" defTabSz="914400" rtl="0" eaLnBrk="1" latinLnBrk="0" hangingPunct="1">
                  <a:defRPr sz="1600" kern="1200">
                    <a:solidFill>
                      <a:schemeClr val="lt1"/>
                    </a:solidFill>
                    <a:latin typeface="+mn-lt"/>
                    <a:ea typeface="+mn-ea"/>
                    <a:cs typeface="+mn-cs"/>
                  </a:defRPr>
                </a:lvl6pPr>
                <a:lvl7pPr marL="2743200" algn="l" defTabSz="914400" rtl="0" eaLnBrk="1" latinLnBrk="0" hangingPunct="1">
                  <a:defRPr sz="1600" kern="1200">
                    <a:solidFill>
                      <a:schemeClr val="lt1"/>
                    </a:solidFill>
                    <a:latin typeface="+mn-lt"/>
                    <a:ea typeface="+mn-ea"/>
                    <a:cs typeface="+mn-cs"/>
                  </a:defRPr>
                </a:lvl7pPr>
                <a:lvl8pPr marL="3200400" algn="l" defTabSz="914400" rtl="0" eaLnBrk="1" latinLnBrk="0" hangingPunct="1">
                  <a:defRPr sz="1600" kern="1200">
                    <a:solidFill>
                      <a:schemeClr val="lt1"/>
                    </a:solidFill>
                    <a:latin typeface="+mn-lt"/>
                    <a:ea typeface="+mn-ea"/>
                    <a:cs typeface="+mn-cs"/>
                  </a:defRPr>
                </a:lvl8pPr>
                <a:lvl9pPr marL="3657600" algn="l" defTabSz="914400" rtl="0" eaLnBrk="1" latinLnBrk="0" hangingPunct="1">
                  <a:defRPr sz="1600" kern="1200">
                    <a:solidFill>
                      <a:schemeClr val="lt1"/>
                    </a:solidFill>
                    <a:latin typeface="+mn-lt"/>
                    <a:ea typeface="+mn-ea"/>
                    <a:cs typeface="+mn-cs"/>
                  </a:defRPr>
                </a:lvl9pPr>
              </a:lstStyle>
              <a:p>
                <a:pPr algn="ctr">
                  <a:defRPr/>
                </a:pPr>
                <a:endParaRPr lang="en-US" sz="900"/>
              </a:p>
            </p:txBody>
          </p:sp>
        </p:grpSp>
        <p:sp>
          <p:nvSpPr>
            <p:cNvPr id="35" name="TextBox 13"/>
            <p:cNvSpPr txBox="1">
              <a:spLocks noChangeArrowheads="1"/>
            </p:cNvSpPr>
            <p:nvPr/>
          </p:nvSpPr>
          <p:spPr bwMode="auto">
            <a:xfrm>
              <a:off x="7385048" y="1347788"/>
              <a:ext cx="372325"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eaLnBrk="1" hangingPunct="1"/>
              <a:r>
                <a:rPr lang="en-GB" altLang="en-US" sz="900" i="1">
                  <a:latin typeface="Times New Roman" panose="02020603050405020304" pitchFamily="18" charset="0"/>
                  <a:cs typeface="Times New Roman" panose="02020603050405020304" pitchFamily="18" charset="0"/>
                </a:rPr>
                <a:t>I</a:t>
              </a:r>
              <a:r>
                <a:rPr lang="en-GB" altLang="en-US" sz="900" baseline="-25000"/>
                <a:t>C</a:t>
              </a:r>
            </a:p>
          </p:txBody>
        </p:sp>
        <p:cxnSp>
          <p:nvCxnSpPr>
            <p:cNvPr id="36" name="Straight Connector 35"/>
            <p:cNvCxnSpPr/>
            <p:nvPr/>
          </p:nvCxnSpPr>
          <p:spPr>
            <a:xfrm flipV="1">
              <a:off x="7529511" y="1042988"/>
              <a:ext cx="0" cy="317500"/>
            </a:xfrm>
            <a:prstGeom prst="line">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p:nvPr/>
          </p:nvCxnSpPr>
          <p:spPr>
            <a:xfrm>
              <a:off x="10825161" y="3944938"/>
              <a:ext cx="311150" cy="0"/>
            </a:xfrm>
            <a:prstGeom prst="line">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38" name="TextBox 13"/>
            <p:cNvSpPr txBox="1">
              <a:spLocks noChangeArrowheads="1"/>
            </p:cNvSpPr>
            <p:nvPr/>
          </p:nvSpPr>
          <p:spPr bwMode="auto">
            <a:xfrm>
              <a:off x="10521948" y="3795713"/>
              <a:ext cx="365912"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eaLnBrk="1" hangingPunct="1"/>
              <a:r>
                <a:rPr lang="en-GB" altLang="en-US" sz="900" i="1">
                  <a:latin typeface="Times New Roman" panose="02020603050405020304" pitchFamily="18" charset="0"/>
                  <a:cs typeface="Times New Roman" panose="02020603050405020304" pitchFamily="18" charset="0"/>
                </a:rPr>
                <a:t>I</a:t>
              </a:r>
              <a:r>
                <a:rPr lang="en-GB" altLang="en-US" sz="900" baseline="-25000"/>
                <a:t>B</a:t>
              </a:r>
            </a:p>
          </p:txBody>
        </p:sp>
      </p:grpSp>
    </p:spTree>
    <p:extLst>
      <p:ext uri="{BB962C8B-B14F-4D97-AF65-F5344CB8AC3E}">
        <p14:creationId xmlns:p14="http://schemas.microsoft.com/office/powerpoint/2010/main" val="1465274458"/>
      </p:ext>
    </p:extLst>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Output Characteristic</a:t>
            </a:r>
            <a:endParaRPr lang="en-GB" dirty="0"/>
          </a:p>
        </p:txBody>
      </p:sp>
      <p:sp>
        <p:nvSpPr>
          <p:cNvPr id="3" name="Content Placeholder 2"/>
          <p:cNvSpPr>
            <a:spLocks noGrp="1"/>
          </p:cNvSpPr>
          <p:nvPr>
            <p:ph idx="1"/>
          </p:nvPr>
        </p:nvSpPr>
        <p:spPr>
          <a:xfrm>
            <a:off x="628650" y="2226469"/>
            <a:ext cx="5129213" cy="3263504"/>
          </a:xfrm>
        </p:spPr>
        <p:txBody>
          <a:bodyPr>
            <a:normAutofit fontScale="70000" lnSpcReduction="20000"/>
          </a:bodyPr>
          <a:lstStyle/>
          <a:p>
            <a:r>
              <a:rPr lang="en-GB" altLang="en-US" dirty="0"/>
              <a:t>An output characteristic graph is produced for a fixed value of </a:t>
            </a:r>
            <a:r>
              <a:rPr lang="en-US" altLang="en-US" i="1" dirty="0">
                <a:latin typeface="Times New Roman" panose="02020603050405020304" pitchFamily="18" charset="0"/>
                <a:cs typeface="Times New Roman" panose="02020603050405020304" pitchFamily="18" charset="0"/>
              </a:rPr>
              <a:t>I</a:t>
            </a:r>
            <a:r>
              <a:rPr lang="en-US" altLang="en-US" baseline="-25000" dirty="0"/>
              <a:t>B</a:t>
            </a:r>
            <a:r>
              <a:rPr lang="en-US" altLang="en-US" dirty="0"/>
              <a:t>.</a:t>
            </a:r>
          </a:p>
          <a:p>
            <a:r>
              <a:rPr lang="en-US" altLang="en-US" dirty="0"/>
              <a:t>When the transistor is active, </a:t>
            </a:r>
            <a:r>
              <a:rPr lang="en-US" altLang="en-US" i="1" dirty="0">
                <a:latin typeface="Times New Roman" panose="02020603050405020304" pitchFamily="18" charset="0"/>
                <a:cs typeface="Times New Roman" panose="02020603050405020304" pitchFamily="18" charset="0"/>
              </a:rPr>
              <a:t>I</a:t>
            </a:r>
            <a:r>
              <a:rPr lang="en-US" altLang="en-US" baseline="-25000" dirty="0"/>
              <a:t>C</a:t>
            </a:r>
            <a:r>
              <a:rPr lang="en-US" altLang="en-US" dirty="0"/>
              <a:t> equals the current gain </a:t>
            </a:r>
            <a:r>
              <a:rPr lang="en-GB" altLang="en-US" dirty="0"/>
              <a:t>multiplied by </a:t>
            </a:r>
            <a:r>
              <a:rPr lang="en-US" altLang="en-US" i="1" dirty="0">
                <a:latin typeface="Times New Roman" panose="02020603050405020304" pitchFamily="18" charset="0"/>
                <a:cs typeface="Times New Roman" panose="02020603050405020304" pitchFamily="18" charset="0"/>
              </a:rPr>
              <a:t>I</a:t>
            </a:r>
            <a:r>
              <a:rPr lang="en-US" altLang="en-US" baseline="-25000" dirty="0"/>
              <a:t>B</a:t>
            </a:r>
            <a:r>
              <a:rPr lang="en-US" altLang="en-US" dirty="0"/>
              <a:t>. This is independent of </a:t>
            </a:r>
            <a:r>
              <a:rPr lang="en-US" altLang="en-US" i="1" dirty="0"/>
              <a:t>V</a:t>
            </a:r>
            <a:r>
              <a:rPr lang="en-US" altLang="en-US" baseline="-25000" dirty="0"/>
              <a:t>CE</a:t>
            </a:r>
            <a:r>
              <a:rPr lang="en-US" altLang="en-US" i="1" dirty="0"/>
              <a:t>.</a:t>
            </a:r>
            <a:endParaRPr lang="en-US" altLang="en-US" dirty="0"/>
          </a:p>
          <a:p>
            <a:r>
              <a:rPr lang="en-GB" altLang="en-US" dirty="0"/>
              <a:t>There </a:t>
            </a:r>
            <a:r>
              <a:rPr lang="en-US" altLang="en-US" dirty="0"/>
              <a:t>is a family of curves for different values of </a:t>
            </a:r>
            <a:r>
              <a:rPr lang="en-US" altLang="en-US" i="1" dirty="0">
                <a:latin typeface="Times New Roman" panose="02020603050405020304" pitchFamily="18" charset="0"/>
                <a:cs typeface="Times New Roman" panose="02020603050405020304" pitchFamily="18" charset="0"/>
              </a:rPr>
              <a:t>I</a:t>
            </a:r>
            <a:r>
              <a:rPr lang="en-US" altLang="en-US" baseline="-25000" dirty="0"/>
              <a:t>B</a:t>
            </a:r>
            <a:r>
              <a:rPr lang="en-US" altLang="en-US" dirty="0"/>
              <a:t>.</a:t>
            </a:r>
          </a:p>
          <a:p>
            <a:r>
              <a:rPr lang="en-GB" altLang="en-US" dirty="0"/>
              <a:t>The combination of all these curves form the active region of the output graph.</a:t>
            </a:r>
            <a:endParaRPr lang="en-US" altLang="en-US" dirty="0"/>
          </a:p>
          <a:p>
            <a:endParaRPr lang="en-GB" dirty="0"/>
          </a:p>
        </p:txBody>
      </p:sp>
      <p:grpSp>
        <p:nvGrpSpPr>
          <p:cNvPr id="30" name="Group 29"/>
          <p:cNvGrpSpPr/>
          <p:nvPr/>
        </p:nvGrpSpPr>
        <p:grpSpPr>
          <a:xfrm>
            <a:off x="5757862" y="1826420"/>
            <a:ext cx="2965847" cy="3663553"/>
            <a:chOff x="7677150" y="1005681"/>
            <a:chExt cx="3954462" cy="4884737"/>
          </a:xfrm>
        </p:grpSpPr>
        <p:pic>
          <p:nvPicPr>
            <p:cNvPr id="4" name="Picture 3" descr="T:\SciTex\source\370b1b23-2a88-48d5-b9ef-f6e1b0c98d4a\GB\Graphics\Input.png"/>
            <p:cNvPicPr>
              <a:picLocks noChangeAspect="1" noChangeArrowheads="1"/>
            </p:cNvPicPr>
            <p:nvPr/>
          </p:nvPicPr>
          <p:blipFill>
            <a:blip r:embed="rId2">
              <a:extLst>
                <a:ext uri="{28A0092B-C50C-407E-A947-70E740481C1C}">
                  <a14:useLocalDpi xmlns:a14="http://schemas.microsoft.com/office/drawing/2010/main" val="0"/>
                </a:ext>
              </a:extLst>
            </a:blip>
            <a:srcRect t="7912" b="4193"/>
            <a:stretch>
              <a:fillRect/>
            </a:stretch>
          </p:blipFill>
          <p:spPr bwMode="auto">
            <a:xfrm>
              <a:off x="7916862" y="1005681"/>
              <a:ext cx="3714750" cy="2930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descr="Region - active.png"/>
            <p:cNvPicPr>
              <a:picLocks noChangeAspect="1"/>
            </p:cNvPicPr>
            <p:nvPr/>
          </p:nvPicPr>
          <p:blipFill>
            <a:blip r:embed="rId3" cstate="print">
              <a:extLst>
                <a:ext uri="{28A0092B-C50C-407E-A947-70E740481C1C}">
                  <a14:useLocalDpi xmlns:a14="http://schemas.microsoft.com/office/drawing/2010/main" val="0"/>
                </a:ext>
              </a:extLst>
            </a:blip>
            <a:srcRect r="7390"/>
            <a:stretch>
              <a:fillRect/>
            </a:stretch>
          </p:blipFill>
          <p:spPr bwMode="auto">
            <a:xfrm>
              <a:off x="7926387" y="1148556"/>
              <a:ext cx="3521075" cy="2855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6" name="Group 5"/>
            <p:cNvGrpSpPr>
              <a:grpSpLocks/>
            </p:cNvGrpSpPr>
            <p:nvPr/>
          </p:nvGrpSpPr>
          <p:grpSpPr bwMode="auto">
            <a:xfrm>
              <a:off x="8820150" y="4418806"/>
              <a:ext cx="1433512" cy="1471612"/>
              <a:chOff x="6198818" y="4565021"/>
              <a:chExt cx="1432794" cy="1472194"/>
            </a:xfrm>
          </p:grpSpPr>
          <p:pic>
            <p:nvPicPr>
              <p:cNvPr id="28" name="Picture 27" descr="AEP21_04_S05"/>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291211" y="4565021"/>
                <a:ext cx="995362" cy="14721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29" name="Straight Connector 28"/>
              <p:cNvCxnSpPr/>
              <p:nvPr/>
            </p:nvCxnSpPr>
            <p:spPr>
              <a:xfrm>
                <a:off x="6198818" y="5957809"/>
                <a:ext cx="1432794" cy="0"/>
              </a:xfrm>
              <a:prstGeom prst="line">
                <a:avLst/>
              </a:prstGeom>
              <a:noFill/>
              <a:ln w="63500" cap="flat" cmpd="sng" algn="ctr">
                <a:solidFill>
                  <a:sysClr val="windowText" lastClr="000000"/>
                </a:solidFill>
                <a:prstDash val="solid"/>
              </a:ln>
              <a:effectLst/>
            </p:spPr>
          </p:cxnSp>
        </p:grpSp>
        <p:pic>
          <p:nvPicPr>
            <p:cNvPr id="7" name="Picture 6" descr="output for Ib 00.png"/>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929562" y="1297781"/>
              <a:ext cx="3600450" cy="270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descr="output for Ib 10.png"/>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929562" y="1296193"/>
              <a:ext cx="3600450" cy="2703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descr="output for Ib 30.png"/>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929562" y="1297781"/>
              <a:ext cx="3600450" cy="270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descr="output for Ib 40.png"/>
            <p:cNvPicPr>
              <a:picLocks noChangeAspect="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929562" y="1291431"/>
              <a:ext cx="3600450" cy="270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10" descr="output for Ib 20.png"/>
            <p:cNvPicPr>
              <a:picLocks noChangeAspect="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7926387" y="1299368"/>
              <a:ext cx="3600450" cy="2703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Box 45"/>
            <p:cNvSpPr txBox="1">
              <a:spLocks noChangeArrowheads="1"/>
            </p:cNvSpPr>
            <p:nvPr/>
          </p:nvSpPr>
          <p:spPr bwMode="auto">
            <a:xfrm>
              <a:off x="8901112" y="2245518"/>
              <a:ext cx="808039"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defTabSz="685800">
                <a:defRPr/>
              </a:pPr>
              <a:r>
                <a:rPr lang="en-US" altLang="en-US" sz="900">
                  <a:solidFill>
                    <a:sysClr val="windowText" lastClr="000000"/>
                  </a:solidFill>
                </a:rPr>
                <a:t>Active</a:t>
              </a:r>
            </a:p>
          </p:txBody>
        </p:sp>
        <p:sp>
          <p:nvSpPr>
            <p:cNvPr id="13" name="TextBox 45"/>
            <p:cNvSpPr txBox="1">
              <a:spLocks noChangeArrowheads="1"/>
            </p:cNvSpPr>
            <p:nvPr/>
          </p:nvSpPr>
          <p:spPr bwMode="auto">
            <a:xfrm>
              <a:off x="10399712" y="1139032"/>
              <a:ext cx="1131888"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defTabSz="685800">
                <a:defRPr/>
              </a:pPr>
              <a:r>
                <a:rPr lang="en-US" altLang="en-US" sz="900" i="1">
                  <a:solidFill>
                    <a:srgbClr val="FF0000"/>
                  </a:solidFill>
                  <a:latin typeface="Times New Roman" panose="02020603050405020304" pitchFamily="18" charset="0"/>
                  <a:cs typeface="Times New Roman" panose="02020603050405020304" pitchFamily="18" charset="0"/>
                </a:rPr>
                <a:t>I</a:t>
              </a:r>
              <a:r>
                <a:rPr lang="en-US" altLang="en-US" sz="900" baseline="-25000">
                  <a:solidFill>
                    <a:srgbClr val="FF0000"/>
                  </a:solidFill>
                </a:rPr>
                <a:t>B</a:t>
              </a:r>
              <a:r>
                <a:rPr lang="en-US" altLang="en-US" sz="900">
                  <a:solidFill>
                    <a:srgbClr val="FF0000"/>
                  </a:solidFill>
                </a:rPr>
                <a:t>  = 40 </a:t>
              </a:r>
              <a:r>
                <a:rPr lang="en-US" altLang="en-US" sz="900">
                  <a:solidFill>
                    <a:srgbClr val="FF0000"/>
                  </a:solidFill>
                  <a:latin typeface="Arial Unicode MS" panose="020B0604020202020204" pitchFamily="34" charset="-128"/>
                  <a:ea typeface="Arial Unicode MS" panose="020B0604020202020204" pitchFamily="34" charset="-128"/>
                  <a:cs typeface="Arial Unicode MS" panose="020B0604020202020204" pitchFamily="34" charset="-128"/>
                </a:rPr>
                <a:t>µ</a:t>
              </a:r>
              <a:r>
                <a:rPr lang="en-US" altLang="en-US" sz="900">
                  <a:solidFill>
                    <a:srgbClr val="FF0000"/>
                  </a:solidFill>
                </a:rPr>
                <a:t>A</a:t>
              </a:r>
            </a:p>
          </p:txBody>
        </p:sp>
        <p:grpSp>
          <p:nvGrpSpPr>
            <p:cNvPr id="14" name="Group 13"/>
            <p:cNvGrpSpPr>
              <a:grpSpLocks/>
            </p:cNvGrpSpPr>
            <p:nvPr/>
          </p:nvGrpSpPr>
          <p:grpSpPr bwMode="auto">
            <a:xfrm>
              <a:off x="9637712" y="4471192"/>
              <a:ext cx="990600" cy="307775"/>
              <a:chOff x="7448430" y="3162159"/>
              <a:chExt cx="990719" cy="307312"/>
            </a:xfrm>
          </p:grpSpPr>
          <p:sp>
            <p:nvSpPr>
              <p:cNvPr id="26" name="TextBox 17"/>
              <p:cNvSpPr txBox="1">
                <a:spLocks noChangeArrowheads="1"/>
              </p:cNvSpPr>
              <p:nvPr/>
            </p:nvSpPr>
            <p:spPr bwMode="auto">
              <a:xfrm>
                <a:off x="7571763" y="3162159"/>
                <a:ext cx="867386" cy="307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defTabSz="685800">
                  <a:defRPr/>
                </a:pPr>
                <a:r>
                  <a:rPr lang="en-GB" altLang="en-US" sz="900" i="1">
                    <a:solidFill>
                      <a:srgbClr val="FF0000"/>
                    </a:solidFill>
                    <a:latin typeface="Times New Roman" panose="02020603050405020304" pitchFamily="18" charset="0"/>
                    <a:cs typeface="Times New Roman" panose="02020603050405020304" pitchFamily="18" charset="0"/>
                  </a:rPr>
                  <a:t>I</a:t>
                </a:r>
                <a:r>
                  <a:rPr lang="en-GB" altLang="en-US" sz="900" baseline="-25000">
                    <a:solidFill>
                      <a:srgbClr val="FF0000"/>
                    </a:solidFill>
                  </a:rPr>
                  <a:t>C</a:t>
                </a:r>
                <a:endParaRPr lang="en-US" altLang="en-US" sz="900">
                  <a:solidFill>
                    <a:srgbClr val="FF0000"/>
                  </a:solidFill>
                </a:endParaRPr>
              </a:p>
            </p:txBody>
          </p:sp>
          <p:sp>
            <p:nvSpPr>
              <p:cNvPr id="27" name="Isosceles Triangle 26"/>
              <p:cNvSpPr/>
              <p:nvPr/>
            </p:nvSpPr>
            <p:spPr>
              <a:xfrm rot="10800000">
                <a:off x="7448430" y="3281043"/>
                <a:ext cx="192111" cy="166436"/>
              </a:xfrm>
              <a:prstGeom prst="triangle">
                <a:avLst/>
              </a:prstGeom>
              <a:solidFill>
                <a:srgbClr val="FF0000"/>
              </a:solidFill>
              <a:ln w="25400" cap="flat" cmpd="sng" algn="ctr">
                <a:noFill/>
                <a:prstDash val="solid"/>
              </a:ln>
              <a:effectLst/>
            </p:spPr>
            <p:txBody>
              <a:bodyPr anchor="ctr"/>
              <a:lstStyle>
                <a:defPPr>
                  <a:defRPr lang="en-US"/>
                </a:defPPr>
                <a:lvl1pPr algn="l" rtl="0" fontAlgn="base">
                  <a:spcBef>
                    <a:spcPct val="0"/>
                  </a:spcBef>
                  <a:spcAft>
                    <a:spcPct val="0"/>
                  </a:spcAft>
                  <a:defRPr sz="1600" kern="1200">
                    <a:solidFill>
                      <a:schemeClr val="lt1"/>
                    </a:solidFill>
                    <a:latin typeface="+mn-lt"/>
                    <a:ea typeface="+mn-ea"/>
                    <a:cs typeface="+mn-cs"/>
                  </a:defRPr>
                </a:lvl1pPr>
                <a:lvl2pPr marL="457200" algn="l" rtl="0" fontAlgn="base">
                  <a:spcBef>
                    <a:spcPct val="0"/>
                  </a:spcBef>
                  <a:spcAft>
                    <a:spcPct val="0"/>
                  </a:spcAft>
                  <a:defRPr sz="1600" kern="1200">
                    <a:solidFill>
                      <a:schemeClr val="lt1"/>
                    </a:solidFill>
                    <a:latin typeface="+mn-lt"/>
                    <a:ea typeface="+mn-ea"/>
                    <a:cs typeface="+mn-cs"/>
                  </a:defRPr>
                </a:lvl2pPr>
                <a:lvl3pPr marL="914400" algn="l" rtl="0" fontAlgn="base">
                  <a:spcBef>
                    <a:spcPct val="0"/>
                  </a:spcBef>
                  <a:spcAft>
                    <a:spcPct val="0"/>
                  </a:spcAft>
                  <a:defRPr sz="1600" kern="1200">
                    <a:solidFill>
                      <a:schemeClr val="lt1"/>
                    </a:solidFill>
                    <a:latin typeface="+mn-lt"/>
                    <a:ea typeface="+mn-ea"/>
                    <a:cs typeface="+mn-cs"/>
                  </a:defRPr>
                </a:lvl3pPr>
                <a:lvl4pPr marL="1371600" algn="l" rtl="0" fontAlgn="base">
                  <a:spcBef>
                    <a:spcPct val="0"/>
                  </a:spcBef>
                  <a:spcAft>
                    <a:spcPct val="0"/>
                  </a:spcAft>
                  <a:defRPr sz="1600" kern="1200">
                    <a:solidFill>
                      <a:schemeClr val="lt1"/>
                    </a:solidFill>
                    <a:latin typeface="+mn-lt"/>
                    <a:ea typeface="+mn-ea"/>
                    <a:cs typeface="+mn-cs"/>
                  </a:defRPr>
                </a:lvl4pPr>
                <a:lvl5pPr marL="1828800" algn="l" rtl="0" fontAlgn="base">
                  <a:spcBef>
                    <a:spcPct val="0"/>
                  </a:spcBef>
                  <a:spcAft>
                    <a:spcPct val="0"/>
                  </a:spcAft>
                  <a:defRPr sz="1600" kern="1200">
                    <a:solidFill>
                      <a:schemeClr val="lt1"/>
                    </a:solidFill>
                    <a:latin typeface="+mn-lt"/>
                    <a:ea typeface="+mn-ea"/>
                    <a:cs typeface="+mn-cs"/>
                  </a:defRPr>
                </a:lvl5pPr>
                <a:lvl6pPr marL="2286000" algn="l" defTabSz="914400" rtl="0" eaLnBrk="1" latinLnBrk="0" hangingPunct="1">
                  <a:defRPr sz="1600" kern="1200">
                    <a:solidFill>
                      <a:schemeClr val="lt1"/>
                    </a:solidFill>
                    <a:latin typeface="+mn-lt"/>
                    <a:ea typeface="+mn-ea"/>
                    <a:cs typeface="+mn-cs"/>
                  </a:defRPr>
                </a:lvl6pPr>
                <a:lvl7pPr marL="2743200" algn="l" defTabSz="914400" rtl="0" eaLnBrk="1" latinLnBrk="0" hangingPunct="1">
                  <a:defRPr sz="1600" kern="1200">
                    <a:solidFill>
                      <a:schemeClr val="lt1"/>
                    </a:solidFill>
                    <a:latin typeface="+mn-lt"/>
                    <a:ea typeface="+mn-ea"/>
                    <a:cs typeface="+mn-cs"/>
                  </a:defRPr>
                </a:lvl7pPr>
                <a:lvl8pPr marL="3200400" algn="l" defTabSz="914400" rtl="0" eaLnBrk="1" latinLnBrk="0" hangingPunct="1">
                  <a:defRPr sz="1600" kern="1200">
                    <a:solidFill>
                      <a:schemeClr val="lt1"/>
                    </a:solidFill>
                    <a:latin typeface="+mn-lt"/>
                    <a:ea typeface="+mn-ea"/>
                    <a:cs typeface="+mn-cs"/>
                  </a:defRPr>
                </a:lvl8pPr>
                <a:lvl9pPr marL="3657600" algn="l" defTabSz="914400" rtl="0" eaLnBrk="1" latinLnBrk="0" hangingPunct="1">
                  <a:defRPr sz="1600" kern="1200">
                    <a:solidFill>
                      <a:schemeClr val="lt1"/>
                    </a:solidFill>
                    <a:latin typeface="+mn-lt"/>
                    <a:ea typeface="+mn-ea"/>
                    <a:cs typeface="+mn-cs"/>
                  </a:defRPr>
                </a:lvl9pPr>
              </a:lstStyle>
              <a:p>
                <a:pPr algn="ctr" defTabSz="685800">
                  <a:defRPr/>
                </a:pPr>
                <a:endParaRPr lang="en-US" sz="900">
                  <a:solidFill>
                    <a:sysClr val="window" lastClr="FFFFFF"/>
                  </a:solidFill>
                  <a:latin typeface="Calibri"/>
                </a:endParaRPr>
              </a:p>
            </p:txBody>
          </p:sp>
        </p:grpSp>
        <p:grpSp>
          <p:nvGrpSpPr>
            <p:cNvPr id="15" name="Group 14"/>
            <p:cNvGrpSpPr>
              <a:grpSpLocks/>
            </p:cNvGrpSpPr>
            <p:nvPr/>
          </p:nvGrpSpPr>
          <p:grpSpPr bwMode="auto">
            <a:xfrm>
              <a:off x="9837737" y="4860131"/>
              <a:ext cx="636588" cy="847725"/>
              <a:chOff x="7355060" y="5064125"/>
              <a:chExt cx="636504" cy="847725"/>
            </a:xfrm>
          </p:grpSpPr>
          <p:sp>
            <p:nvSpPr>
              <p:cNvPr id="24" name="TextBox 17"/>
              <p:cNvSpPr txBox="1">
                <a:spLocks noChangeArrowheads="1"/>
              </p:cNvSpPr>
              <p:nvPr/>
            </p:nvSpPr>
            <p:spPr bwMode="auto">
              <a:xfrm>
                <a:off x="7355060" y="5333116"/>
                <a:ext cx="636504"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defTabSz="685800">
                  <a:defRPr/>
                </a:pPr>
                <a:r>
                  <a:rPr lang="en-GB" altLang="en-US" sz="900" i="1">
                    <a:solidFill>
                      <a:srgbClr val="0070C0"/>
                    </a:solidFill>
                  </a:rPr>
                  <a:t>V</a:t>
                </a:r>
                <a:r>
                  <a:rPr lang="en-GB" altLang="en-US" sz="900" baseline="-25000">
                    <a:solidFill>
                      <a:srgbClr val="0070C0"/>
                    </a:solidFill>
                  </a:rPr>
                  <a:t>CE</a:t>
                </a:r>
                <a:endParaRPr lang="en-US" altLang="en-US" sz="900">
                  <a:solidFill>
                    <a:srgbClr val="0070C0"/>
                  </a:solidFill>
                </a:endParaRPr>
              </a:p>
            </p:txBody>
          </p:sp>
          <p:cxnSp>
            <p:nvCxnSpPr>
              <p:cNvPr id="25" name="Straight Arrow Connector 24"/>
              <p:cNvCxnSpPr/>
              <p:nvPr/>
            </p:nvCxnSpPr>
            <p:spPr bwMode="auto">
              <a:xfrm rot="16200000" flipH="1">
                <a:off x="6969292" y="5487988"/>
                <a:ext cx="847725" cy="0"/>
              </a:xfrm>
              <a:prstGeom prst="straightConnector1">
                <a:avLst/>
              </a:prstGeom>
              <a:noFill/>
              <a:ln w="12700" cap="flat" cmpd="sng" algn="ctr">
                <a:solidFill>
                  <a:srgbClr val="0070C0"/>
                </a:solidFill>
                <a:prstDash val="solid"/>
                <a:headEnd type="triangle" w="lg" len="lg"/>
                <a:tailEnd type="none" w="med" len="med"/>
              </a:ln>
              <a:effectLst/>
            </p:spPr>
          </p:cxnSp>
        </p:grpSp>
        <p:sp>
          <p:nvSpPr>
            <p:cNvPr id="16" name="TextBox 45"/>
            <p:cNvSpPr txBox="1">
              <a:spLocks noChangeArrowheads="1"/>
            </p:cNvSpPr>
            <p:nvPr/>
          </p:nvSpPr>
          <p:spPr bwMode="auto">
            <a:xfrm>
              <a:off x="10401300" y="1769268"/>
              <a:ext cx="1131886"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defTabSz="685800">
                <a:defRPr/>
              </a:pPr>
              <a:r>
                <a:rPr lang="en-US" altLang="en-US" sz="900" i="1">
                  <a:solidFill>
                    <a:srgbClr val="FF0000"/>
                  </a:solidFill>
                  <a:latin typeface="Times New Roman" panose="02020603050405020304" pitchFamily="18" charset="0"/>
                  <a:cs typeface="Times New Roman" panose="02020603050405020304" pitchFamily="18" charset="0"/>
                </a:rPr>
                <a:t>I</a:t>
              </a:r>
              <a:r>
                <a:rPr lang="en-US" altLang="en-US" sz="900" baseline="-25000">
                  <a:solidFill>
                    <a:srgbClr val="FF0000"/>
                  </a:solidFill>
                </a:rPr>
                <a:t>B</a:t>
              </a:r>
              <a:r>
                <a:rPr lang="en-US" altLang="en-US" sz="900">
                  <a:solidFill>
                    <a:srgbClr val="FF0000"/>
                  </a:solidFill>
                </a:rPr>
                <a:t>  = 30 </a:t>
              </a:r>
              <a:r>
                <a:rPr lang="en-US" altLang="en-US" sz="900">
                  <a:solidFill>
                    <a:srgbClr val="FF0000"/>
                  </a:solidFill>
                  <a:latin typeface="Arial Unicode MS" panose="020B0604020202020204" pitchFamily="34" charset="-128"/>
                  <a:ea typeface="Arial Unicode MS" panose="020B0604020202020204" pitchFamily="34" charset="-128"/>
                  <a:cs typeface="Arial Unicode MS" panose="020B0604020202020204" pitchFamily="34" charset="-128"/>
                </a:rPr>
                <a:t>µ</a:t>
              </a:r>
              <a:r>
                <a:rPr lang="en-US" altLang="en-US" sz="900">
                  <a:solidFill>
                    <a:srgbClr val="FF0000"/>
                  </a:solidFill>
                </a:rPr>
                <a:t>A</a:t>
              </a:r>
            </a:p>
          </p:txBody>
        </p:sp>
        <p:sp>
          <p:nvSpPr>
            <p:cNvPr id="17" name="TextBox 45"/>
            <p:cNvSpPr txBox="1">
              <a:spLocks noChangeArrowheads="1"/>
            </p:cNvSpPr>
            <p:nvPr/>
          </p:nvSpPr>
          <p:spPr bwMode="auto">
            <a:xfrm>
              <a:off x="10394950" y="2353468"/>
              <a:ext cx="1131886"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defTabSz="685800">
                <a:defRPr/>
              </a:pPr>
              <a:r>
                <a:rPr lang="en-US" altLang="en-US" sz="900" i="1">
                  <a:solidFill>
                    <a:srgbClr val="FF0000"/>
                  </a:solidFill>
                  <a:latin typeface="Times New Roman" panose="02020603050405020304" pitchFamily="18" charset="0"/>
                  <a:cs typeface="Times New Roman" panose="02020603050405020304" pitchFamily="18" charset="0"/>
                </a:rPr>
                <a:t>I</a:t>
              </a:r>
              <a:r>
                <a:rPr lang="en-US" altLang="en-US" sz="900" baseline="-25000">
                  <a:solidFill>
                    <a:srgbClr val="FF0000"/>
                  </a:solidFill>
                </a:rPr>
                <a:t>B</a:t>
              </a:r>
              <a:r>
                <a:rPr lang="en-US" altLang="en-US" sz="900">
                  <a:solidFill>
                    <a:srgbClr val="FF0000"/>
                  </a:solidFill>
                </a:rPr>
                <a:t>  = 20 </a:t>
              </a:r>
              <a:r>
                <a:rPr lang="en-US" altLang="en-US" sz="900">
                  <a:solidFill>
                    <a:srgbClr val="FF0000"/>
                  </a:solidFill>
                  <a:latin typeface="Arial Unicode MS" panose="020B0604020202020204" pitchFamily="34" charset="-128"/>
                  <a:ea typeface="Arial Unicode MS" panose="020B0604020202020204" pitchFamily="34" charset="-128"/>
                  <a:cs typeface="Arial Unicode MS" panose="020B0604020202020204" pitchFamily="34" charset="-128"/>
                </a:rPr>
                <a:t>µ</a:t>
              </a:r>
              <a:r>
                <a:rPr lang="en-US" altLang="en-US" sz="900">
                  <a:solidFill>
                    <a:srgbClr val="FF0000"/>
                  </a:solidFill>
                </a:rPr>
                <a:t>A</a:t>
              </a:r>
            </a:p>
          </p:txBody>
        </p:sp>
        <p:sp>
          <p:nvSpPr>
            <p:cNvPr id="18" name="TextBox 45"/>
            <p:cNvSpPr txBox="1">
              <a:spLocks noChangeArrowheads="1"/>
            </p:cNvSpPr>
            <p:nvPr/>
          </p:nvSpPr>
          <p:spPr bwMode="auto">
            <a:xfrm>
              <a:off x="10394950" y="2909093"/>
              <a:ext cx="1131886"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defTabSz="685800">
                <a:defRPr/>
              </a:pPr>
              <a:r>
                <a:rPr lang="en-US" altLang="en-US" sz="900" i="1">
                  <a:solidFill>
                    <a:srgbClr val="FF0000"/>
                  </a:solidFill>
                  <a:latin typeface="Times New Roman" panose="02020603050405020304" pitchFamily="18" charset="0"/>
                  <a:cs typeface="Times New Roman" panose="02020603050405020304" pitchFamily="18" charset="0"/>
                </a:rPr>
                <a:t>I</a:t>
              </a:r>
              <a:r>
                <a:rPr lang="en-US" altLang="en-US" sz="900" baseline="-25000">
                  <a:solidFill>
                    <a:srgbClr val="FF0000"/>
                  </a:solidFill>
                </a:rPr>
                <a:t>B</a:t>
              </a:r>
              <a:r>
                <a:rPr lang="en-US" altLang="en-US" sz="900">
                  <a:solidFill>
                    <a:srgbClr val="FF0000"/>
                  </a:solidFill>
                </a:rPr>
                <a:t>  = 10 </a:t>
              </a:r>
              <a:r>
                <a:rPr lang="en-US" altLang="en-US" sz="900">
                  <a:solidFill>
                    <a:srgbClr val="FF0000"/>
                  </a:solidFill>
                  <a:latin typeface="Arial Unicode MS" panose="020B0604020202020204" pitchFamily="34" charset="-128"/>
                  <a:ea typeface="Arial Unicode MS" panose="020B0604020202020204" pitchFamily="34" charset="-128"/>
                  <a:cs typeface="Arial Unicode MS" panose="020B0604020202020204" pitchFamily="34" charset="-128"/>
                </a:rPr>
                <a:t>µ</a:t>
              </a:r>
              <a:r>
                <a:rPr lang="en-US" altLang="en-US" sz="900">
                  <a:solidFill>
                    <a:srgbClr val="FF0000"/>
                  </a:solidFill>
                </a:rPr>
                <a:t>A</a:t>
              </a:r>
            </a:p>
          </p:txBody>
        </p:sp>
        <p:sp>
          <p:nvSpPr>
            <p:cNvPr id="19" name="TextBox 45"/>
            <p:cNvSpPr txBox="1">
              <a:spLocks noChangeArrowheads="1"/>
            </p:cNvSpPr>
            <p:nvPr/>
          </p:nvSpPr>
          <p:spPr bwMode="auto">
            <a:xfrm>
              <a:off x="10401300" y="3412332"/>
              <a:ext cx="1131886"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defTabSz="685800">
                <a:defRPr/>
              </a:pPr>
              <a:r>
                <a:rPr lang="en-US" altLang="en-US" sz="900" i="1">
                  <a:solidFill>
                    <a:srgbClr val="FF0000"/>
                  </a:solidFill>
                  <a:latin typeface="Times New Roman" panose="02020603050405020304" pitchFamily="18" charset="0"/>
                  <a:cs typeface="Times New Roman" panose="02020603050405020304" pitchFamily="18" charset="0"/>
                </a:rPr>
                <a:t>I</a:t>
              </a:r>
              <a:r>
                <a:rPr lang="en-US" altLang="en-US" sz="900" baseline="-25000">
                  <a:solidFill>
                    <a:srgbClr val="FF0000"/>
                  </a:solidFill>
                </a:rPr>
                <a:t>B</a:t>
              </a:r>
              <a:r>
                <a:rPr lang="en-US" altLang="en-US" sz="900">
                  <a:solidFill>
                    <a:srgbClr val="FF0000"/>
                  </a:solidFill>
                </a:rPr>
                <a:t>  = 0</a:t>
              </a:r>
            </a:p>
          </p:txBody>
        </p:sp>
        <p:cxnSp>
          <p:nvCxnSpPr>
            <p:cNvPr id="20" name="Straight Connector 19"/>
            <p:cNvCxnSpPr/>
            <p:nvPr/>
          </p:nvCxnSpPr>
          <p:spPr>
            <a:xfrm flipV="1">
              <a:off x="7821612" y="1097756"/>
              <a:ext cx="0" cy="317500"/>
            </a:xfrm>
            <a:prstGeom prst="line">
              <a:avLst/>
            </a:prstGeom>
            <a:noFill/>
            <a:ln w="12700" cap="flat" cmpd="sng" algn="ctr">
              <a:solidFill>
                <a:sysClr val="windowText" lastClr="000000"/>
              </a:solidFill>
              <a:prstDash val="solid"/>
              <a:tailEnd type="triangle"/>
            </a:ln>
            <a:effectLst/>
          </p:spPr>
        </p:cxnSp>
        <p:sp>
          <p:nvSpPr>
            <p:cNvPr id="21" name="TextBox 13"/>
            <p:cNvSpPr txBox="1">
              <a:spLocks noChangeArrowheads="1"/>
            </p:cNvSpPr>
            <p:nvPr/>
          </p:nvSpPr>
          <p:spPr bwMode="auto">
            <a:xfrm>
              <a:off x="7677150" y="1402556"/>
              <a:ext cx="372325"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defTabSz="685800">
                <a:defRPr/>
              </a:pPr>
              <a:r>
                <a:rPr lang="en-GB" altLang="en-US" sz="900" i="1">
                  <a:solidFill>
                    <a:sysClr val="windowText" lastClr="000000"/>
                  </a:solidFill>
                  <a:latin typeface="Times New Roman" panose="02020603050405020304" pitchFamily="18" charset="0"/>
                  <a:cs typeface="Times New Roman" panose="02020603050405020304" pitchFamily="18" charset="0"/>
                </a:rPr>
                <a:t>I</a:t>
              </a:r>
              <a:r>
                <a:rPr lang="en-GB" altLang="en-US" sz="900" baseline="-25000">
                  <a:solidFill>
                    <a:sysClr val="windowText" lastClr="000000"/>
                  </a:solidFill>
                </a:rPr>
                <a:t>C</a:t>
              </a:r>
            </a:p>
          </p:txBody>
        </p:sp>
        <p:sp>
          <p:nvSpPr>
            <p:cNvPr id="22" name="TextBox 13"/>
            <p:cNvSpPr txBox="1">
              <a:spLocks noChangeArrowheads="1"/>
            </p:cNvSpPr>
            <p:nvPr/>
          </p:nvSpPr>
          <p:spPr bwMode="auto">
            <a:xfrm>
              <a:off x="10706100" y="3890167"/>
              <a:ext cx="492016"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defTabSz="685800">
                <a:defRPr/>
              </a:pPr>
              <a:r>
                <a:rPr lang="en-GB" altLang="en-US" sz="900" i="1">
                  <a:solidFill>
                    <a:sysClr val="windowText" lastClr="000000"/>
                  </a:solidFill>
                </a:rPr>
                <a:t>V</a:t>
              </a:r>
              <a:r>
                <a:rPr lang="en-GB" altLang="en-US" sz="900" baseline="-25000">
                  <a:solidFill>
                    <a:sysClr val="windowText" lastClr="000000"/>
                  </a:solidFill>
                </a:rPr>
                <a:t>CE</a:t>
              </a:r>
            </a:p>
          </p:txBody>
        </p:sp>
        <p:cxnSp>
          <p:nvCxnSpPr>
            <p:cNvPr id="23" name="Straight Connector 22"/>
            <p:cNvCxnSpPr/>
            <p:nvPr/>
          </p:nvCxnSpPr>
          <p:spPr>
            <a:xfrm>
              <a:off x="11136312" y="4028281"/>
              <a:ext cx="311150" cy="0"/>
            </a:xfrm>
            <a:prstGeom prst="line">
              <a:avLst/>
            </a:prstGeom>
            <a:noFill/>
            <a:ln w="12700" cap="flat" cmpd="sng" algn="ctr">
              <a:solidFill>
                <a:sysClr val="windowText" lastClr="000000"/>
              </a:solidFill>
              <a:prstDash val="solid"/>
              <a:tailEnd type="triangle"/>
            </a:ln>
            <a:effectLst/>
          </p:spPr>
        </p:cxnSp>
      </p:grpSp>
    </p:spTree>
    <p:extLst>
      <p:ext uri="{BB962C8B-B14F-4D97-AF65-F5344CB8AC3E}">
        <p14:creationId xmlns:p14="http://schemas.microsoft.com/office/powerpoint/2010/main" val="291473505"/>
      </p:ext>
    </p:extLst>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Output Characteristic</a:t>
            </a:r>
            <a:endParaRPr lang="en-GB" dirty="0"/>
          </a:p>
        </p:txBody>
      </p:sp>
      <p:sp>
        <p:nvSpPr>
          <p:cNvPr id="3" name="Content Placeholder 2"/>
          <p:cNvSpPr>
            <a:spLocks noGrp="1"/>
          </p:cNvSpPr>
          <p:nvPr>
            <p:ph idx="1"/>
          </p:nvPr>
        </p:nvSpPr>
        <p:spPr>
          <a:xfrm>
            <a:off x="628651" y="2226469"/>
            <a:ext cx="5170289" cy="3263504"/>
          </a:xfrm>
        </p:spPr>
        <p:txBody>
          <a:bodyPr>
            <a:normAutofit fontScale="70000" lnSpcReduction="20000"/>
          </a:bodyPr>
          <a:lstStyle/>
          <a:p>
            <a:r>
              <a:rPr lang="en-GB" altLang="en-US" dirty="0"/>
              <a:t>The lowest curve is where </a:t>
            </a:r>
            <a:r>
              <a:rPr lang="en-US" altLang="en-US" i="1" dirty="0">
                <a:latin typeface="Times New Roman" panose="02020603050405020304" pitchFamily="18" charset="0"/>
                <a:cs typeface="Times New Roman" panose="02020603050405020304" pitchFamily="18" charset="0"/>
              </a:rPr>
              <a:t>I</a:t>
            </a:r>
            <a:r>
              <a:rPr lang="en-US" altLang="en-US" baseline="-25000" dirty="0"/>
              <a:t>B</a:t>
            </a:r>
            <a:r>
              <a:rPr lang="en-GB" altLang="en-US" dirty="0"/>
              <a:t> equals zero and </a:t>
            </a:r>
            <a:r>
              <a:rPr lang="en-US" altLang="en-US" i="1" dirty="0">
                <a:latin typeface="Times New Roman" panose="02020603050405020304" pitchFamily="18" charset="0"/>
                <a:cs typeface="Times New Roman" panose="02020603050405020304" pitchFamily="18" charset="0"/>
              </a:rPr>
              <a:t>I</a:t>
            </a:r>
            <a:r>
              <a:rPr lang="en-US" altLang="en-US" baseline="-25000" dirty="0"/>
              <a:t>C</a:t>
            </a:r>
            <a:r>
              <a:rPr lang="en-GB" altLang="en-US" dirty="0"/>
              <a:t> is also close to zero. </a:t>
            </a:r>
            <a:r>
              <a:rPr lang="en-US" altLang="en-US" dirty="0"/>
              <a:t>This is where the transistor is in cut-off mode.</a:t>
            </a:r>
          </a:p>
          <a:p>
            <a:r>
              <a:rPr lang="en-US" altLang="en-US" dirty="0"/>
              <a:t>The sloped section of the graph follows the same line for any value of </a:t>
            </a:r>
            <a:r>
              <a:rPr lang="en-US" altLang="en-US" i="1" dirty="0">
                <a:latin typeface="Times New Roman" panose="02020603050405020304" pitchFamily="18" charset="0"/>
                <a:cs typeface="Times New Roman" panose="02020603050405020304" pitchFamily="18" charset="0"/>
              </a:rPr>
              <a:t>I</a:t>
            </a:r>
            <a:r>
              <a:rPr lang="en-US" altLang="en-US" baseline="-25000" dirty="0"/>
              <a:t>B</a:t>
            </a:r>
            <a:r>
              <a:rPr lang="en-US" altLang="en-US" dirty="0"/>
              <a:t>.</a:t>
            </a:r>
          </a:p>
          <a:p>
            <a:r>
              <a:rPr lang="en-US" altLang="en-US" dirty="0"/>
              <a:t>At any point on the slope, an increase in </a:t>
            </a:r>
            <a:r>
              <a:rPr lang="en-US" altLang="en-US" i="1" dirty="0">
                <a:latin typeface="Times New Roman" panose="02020603050405020304" pitchFamily="18" charset="0"/>
                <a:cs typeface="Times New Roman" panose="02020603050405020304" pitchFamily="18" charset="0"/>
              </a:rPr>
              <a:t>I</a:t>
            </a:r>
            <a:r>
              <a:rPr lang="en-US" altLang="en-US" baseline="-25000" dirty="0"/>
              <a:t>B</a:t>
            </a:r>
            <a:r>
              <a:rPr lang="en-US" altLang="en-US" dirty="0"/>
              <a:t> will not produce an increase in </a:t>
            </a:r>
            <a:r>
              <a:rPr lang="en-US" altLang="en-US" i="1" dirty="0">
                <a:latin typeface="Times New Roman" panose="02020603050405020304" pitchFamily="18" charset="0"/>
                <a:cs typeface="Times New Roman" panose="02020603050405020304" pitchFamily="18" charset="0"/>
              </a:rPr>
              <a:t>I</a:t>
            </a:r>
            <a:r>
              <a:rPr lang="en-US" altLang="en-US" baseline="-25000" dirty="0"/>
              <a:t>C</a:t>
            </a:r>
            <a:r>
              <a:rPr lang="en-US" altLang="en-US" dirty="0"/>
              <a:t>. This is where the transistor is saturated.</a:t>
            </a:r>
          </a:p>
          <a:p>
            <a:endParaRPr lang="en-GB" b="1" dirty="0"/>
          </a:p>
        </p:txBody>
      </p:sp>
      <p:grpSp>
        <p:nvGrpSpPr>
          <p:cNvPr id="39" name="Group 38"/>
          <p:cNvGrpSpPr/>
          <p:nvPr/>
        </p:nvGrpSpPr>
        <p:grpSpPr>
          <a:xfrm>
            <a:off x="5846564" y="1744268"/>
            <a:ext cx="2965847" cy="3745705"/>
            <a:chOff x="7795419" y="1182690"/>
            <a:chExt cx="3954462" cy="4994273"/>
          </a:xfrm>
        </p:grpSpPr>
        <p:grpSp>
          <p:nvGrpSpPr>
            <p:cNvPr id="4" name="Group 3"/>
            <p:cNvGrpSpPr>
              <a:grpSpLocks/>
            </p:cNvGrpSpPr>
            <p:nvPr/>
          </p:nvGrpSpPr>
          <p:grpSpPr bwMode="auto">
            <a:xfrm>
              <a:off x="8035131" y="1292226"/>
              <a:ext cx="3714750" cy="2998787"/>
              <a:chOff x="4584427" y="916225"/>
              <a:chExt cx="3715020" cy="2998550"/>
            </a:xfrm>
          </p:grpSpPr>
          <p:pic>
            <p:nvPicPr>
              <p:cNvPr id="26" name="Picture 25" descr="Region - active.png"/>
              <p:cNvPicPr>
                <a:picLocks noChangeAspect="1"/>
              </p:cNvPicPr>
              <p:nvPr/>
            </p:nvPicPr>
            <p:blipFill>
              <a:blip r:embed="rId2" cstate="print">
                <a:extLst>
                  <a:ext uri="{28A0092B-C50C-407E-A947-70E740481C1C}">
                    <a14:useLocalDpi xmlns:a14="http://schemas.microsoft.com/office/drawing/2010/main" val="0"/>
                  </a:ext>
                </a:extLst>
              </a:blip>
              <a:srcRect r="7390"/>
              <a:stretch>
                <a:fillRect/>
              </a:stretch>
            </p:blipFill>
            <p:spPr bwMode="auto">
              <a:xfrm>
                <a:off x="4594225" y="1058863"/>
                <a:ext cx="3521075" cy="2855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 name="Picture 26" descr="T:\SciTex\source\370b1b23-2a88-48d5-b9ef-f6e1b0c98d4a\GB\Graphics\Input.png"/>
              <p:cNvPicPr>
                <a:picLocks noChangeAspect="1" noChangeArrowheads="1"/>
              </p:cNvPicPr>
              <p:nvPr/>
            </p:nvPicPr>
            <p:blipFill>
              <a:blip r:embed="rId3">
                <a:extLst>
                  <a:ext uri="{28A0092B-C50C-407E-A947-70E740481C1C}">
                    <a14:useLocalDpi xmlns:a14="http://schemas.microsoft.com/office/drawing/2010/main" val="0"/>
                  </a:ext>
                </a:extLst>
              </a:blip>
              <a:srcRect t="7912" b="4193"/>
              <a:stretch>
                <a:fillRect/>
              </a:stretch>
            </p:blipFill>
            <p:spPr bwMode="auto">
              <a:xfrm>
                <a:off x="4584427" y="916225"/>
                <a:ext cx="3715020" cy="2930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Picture 27" descr="output for Ib 00.png"/>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597400" y="1208088"/>
                <a:ext cx="3600450" cy="270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 name="Picture 28" descr="output for Ib 10.png"/>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597400" y="1206500"/>
                <a:ext cx="3600450" cy="2703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 name="Picture 29" descr="output for Ib 30.png"/>
              <p:cNvPicPr>
                <a:picLocks noChangeAspect="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597400" y="1208088"/>
                <a:ext cx="3600450" cy="270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 name="Picture 30" descr="output for Ib 40.png"/>
              <p:cNvPicPr>
                <a:picLocks noChangeAspect="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597400" y="1201738"/>
                <a:ext cx="3600450" cy="270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 name="Picture 31" descr="output for Ib 20.png"/>
              <p:cNvPicPr>
                <a:picLocks noChangeAspect="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594225" y="1209675"/>
                <a:ext cx="3600450" cy="2703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 name="TextBox 45"/>
              <p:cNvSpPr txBox="1">
                <a:spLocks noChangeArrowheads="1"/>
              </p:cNvSpPr>
              <p:nvPr/>
            </p:nvSpPr>
            <p:spPr bwMode="auto">
              <a:xfrm>
                <a:off x="5568950" y="2155824"/>
                <a:ext cx="808039" cy="307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defTabSz="685800">
                  <a:defRPr/>
                </a:pPr>
                <a:r>
                  <a:rPr lang="en-US" altLang="en-US" sz="900">
                    <a:solidFill>
                      <a:sysClr val="windowText" lastClr="000000"/>
                    </a:solidFill>
                  </a:rPr>
                  <a:t>Active</a:t>
                </a:r>
              </a:p>
            </p:txBody>
          </p:sp>
          <p:sp>
            <p:nvSpPr>
              <p:cNvPr id="34" name="TextBox 45"/>
              <p:cNvSpPr txBox="1">
                <a:spLocks noChangeArrowheads="1"/>
              </p:cNvSpPr>
              <p:nvPr/>
            </p:nvSpPr>
            <p:spPr bwMode="auto">
              <a:xfrm>
                <a:off x="7067550" y="1049338"/>
                <a:ext cx="1131887" cy="307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defTabSz="685800">
                  <a:defRPr/>
                </a:pPr>
                <a:r>
                  <a:rPr lang="en-US" altLang="en-US" sz="900" i="1">
                    <a:solidFill>
                      <a:srgbClr val="FF0000"/>
                    </a:solidFill>
                    <a:latin typeface="Times New Roman" panose="02020603050405020304" pitchFamily="18" charset="0"/>
                    <a:cs typeface="Times New Roman" panose="02020603050405020304" pitchFamily="18" charset="0"/>
                  </a:rPr>
                  <a:t>I</a:t>
                </a:r>
                <a:r>
                  <a:rPr lang="en-US" altLang="en-US" sz="900" baseline="-25000">
                    <a:solidFill>
                      <a:srgbClr val="FF0000"/>
                    </a:solidFill>
                  </a:rPr>
                  <a:t>B</a:t>
                </a:r>
                <a:r>
                  <a:rPr lang="en-US" altLang="en-US" sz="900">
                    <a:solidFill>
                      <a:srgbClr val="FF0000"/>
                    </a:solidFill>
                  </a:rPr>
                  <a:t>  = 40 </a:t>
                </a:r>
                <a:r>
                  <a:rPr lang="en-US" altLang="en-US" sz="900">
                    <a:solidFill>
                      <a:srgbClr val="FF0000"/>
                    </a:solidFill>
                    <a:latin typeface="Arial Unicode MS" panose="020B0604020202020204" pitchFamily="34" charset="-128"/>
                    <a:ea typeface="Arial Unicode MS" panose="020B0604020202020204" pitchFamily="34" charset="-128"/>
                    <a:cs typeface="Arial Unicode MS" panose="020B0604020202020204" pitchFamily="34" charset="-128"/>
                  </a:rPr>
                  <a:t>µ</a:t>
                </a:r>
                <a:r>
                  <a:rPr lang="en-US" altLang="en-US" sz="900">
                    <a:solidFill>
                      <a:srgbClr val="FF0000"/>
                    </a:solidFill>
                  </a:rPr>
                  <a:t>A</a:t>
                </a:r>
              </a:p>
            </p:txBody>
          </p:sp>
          <p:sp>
            <p:nvSpPr>
              <p:cNvPr id="35" name="TextBox 45"/>
              <p:cNvSpPr txBox="1">
                <a:spLocks noChangeArrowheads="1"/>
              </p:cNvSpPr>
              <p:nvPr/>
            </p:nvSpPr>
            <p:spPr bwMode="auto">
              <a:xfrm>
                <a:off x="7069138" y="1679575"/>
                <a:ext cx="1131887" cy="307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defTabSz="685800">
                  <a:defRPr/>
                </a:pPr>
                <a:r>
                  <a:rPr lang="en-US" altLang="en-US" sz="900" i="1">
                    <a:solidFill>
                      <a:srgbClr val="FF0000"/>
                    </a:solidFill>
                    <a:latin typeface="Times New Roman" panose="02020603050405020304" pitchFamily="18" charset="0"/>
                    <a:cs typeface="Times New Roman" panose="02020603050405020304" pitchFamily="18" charset="0"/>
                  </a:rPr>
                  <a:t>I</a:t>
                </a:r>
                <a:r>
                  <a:rPr lang="en-US" altLang="en-US" sz="900" baseline="-25000">
                    <a:solidFill>
                      <a:srgbClr val="FF0000"/>
                    </a:solidFill>
                  </a:rPr>
                  <a:t>B</a:t>
                </a:r>
                <a:r>
                  <a:rPr lang="en-US" altLang="en-US" sz="900">
                    <a:solidFill>
                      <a:srgbClr val="FF0000"/>
                    </a:solidFill>
                  </a:rPr>
                  <a:t>  = 30 </a:t>
                </a:r>
                <a:r>
                  <a:rPr lang="en-US" altLang="en-US" sz="900">
                    <a:solidFill>
                      <a:srgbClr val="FF0000"/>
                    </a:solidFill>
                    <a:latin typeface="Arial Unicode MS" panose="020B0604020202020204" pitchFamily="34" charset="-128"/>
                    <a:ea typeface="Arial Unicode MS" panose="020B0604020202020204" pitchFamily="34" charset="-128"/>
                    <a:cs typeface="Arial Unicode MS" panose="020B0604020202020204" pitchFamily="34" charset="-128"/>
                  </a:rPr>
                  <a:t>µ</a:t>
                </a:r>
                <a:r>
                  <a:rPr lang="en-US" altLang="en-US" sz="900">
                    <a:solidFill>
                      <a:srgbClr val="FF0000"/>
                    </a:solidFill>
                  </a:rPr>
                  <a:t>A</a:t>
                </a:r>
              </a:p>
            </p:txBody>
          </p:sp>
          <p:sp>
            <p:nvSpPr>
              <p:cNvPr id="36" name="TextBox 45"/>
              <p:cNvSpPr txBox="1">
                <a:spLocks noChangeArrowheads="1"/>
              </p:cNvSpPr>
              <p:nvPr/>
            </p:nvSpPr>
            <p:spPr bwMode="auto">
              <a:xfrm>
                <a:off x="7062788" y="2263775"/>
                <a:ext cx="1131887" cy="307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defTabSz="685800">
                  <a:defRPr/>
                </a:pPr>
                <a:r>
                  <a:rPr lang="en-US" altLang="en-US" sz="900" i="1">
                    <a:solidFill>
                      <a:srgbClr val="FF0000"/>
                    </a:solidFill>
                    <a:latin typeface="Times New Roman" panose="02020603050405020304" pitchFamily="18" charset="0"/>
                    <a:cs typeface="Times New Roman" panose="02020603050405020304" pitchFamily="18" charset="0"/>
                  </a:rPr>
                  <a:t>I</a:t>
                </a:r>
                <a:r>
                  <a:rPr lang="en-US" altLang="en-US" sz="900" baseline="-25000">
                    <a:solidFill>
                      <a:srgbClr val="FF0000"/>
                    </a:solidFill>
                  </a:rPr>
                  <a:t>B</a:t>
                </a:r>
                <a:r>
                  <a:rPr lang="en-US" altLang="en-US" sz="900">
                    <a:solidFill>
                      <a:srgbClr val="FF0000"/>
                    </a:solidFill>
                  </a:rPr>
                  <a:t>  = 20 </a:t>
                </a:r>
                <a:r>
                  <a:rPr lang="en-US" altLang="en-US" sz="900">
                    <a:solidFill>
                      <a:srgbClr val="FF0000"/>
                    </a:solidFill>
                    <a:latin typeface="Arial Unicode MS" panose="020B0604020202020204" pitchFamily="34" charset="-128"/>
                    <a:ea typeface="Arial Unicode MS" panose="020B0604020202020204" pitchFamily="34" charset="-128"/>
                    <a:cs typeface="Arial Unicode MS" panose="020B0604020202020204" pitchFamily="34" charset="-128"/>
                  </a:rPr>
                  <a:t>µ</a:t>
                </a:r>
                <a:r>
                  <a:rPr lang="en-US" altLang="en-US" sz="900">
                    <a:solidFill>
                      <a:srgbClr val="FF0000"/>
                    </a:solidFill>
                  </a:rPr>
                  <a:t>A</a:t>
                </a:r>
              </a:p>
            </p:txBody>
          </p:sp>
          <p:sp>
            <p:nvSpPr>
              <p:cNvPr id="37" name="TextBox 45"/>
              <p:cNvSpPr txBox="1">
                <a:spLocks noChangeArrowheads="1"/>
              </p:cNvSpPr>
              <p:nvPr/>
            </p:nvSpPr>
            <p:spPr bwMode="auto">
              <a:xfrm>
                <a:off x="7062788" y="2819400"/>
                <a:ext cx="1131887" cy="307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defTabSz="685800">
                  <a:defRPr/>
                </a:pPr>
                <a:r>
                  <a:rPr lang="en-US" altLang="en-US" sz="900" i="1">
                    <a:solidFill>
                      <a:srgbClr val="FF0000"/>
                    </a:solidFill>
                    <a:latin typeface="Times New Roman" panose="02020603050405020304" pitchFamily="18" charset="0"/>
                    <a:cs typeface="Times New Roman" panose="02020603050405020304" pitchFamily="18" charset="0"/>
                  </a:rPr>
                  <a:t>I</a:t>
                </a:r>
                <a:r>
                  <a:rPr lang="en-US" altLang="en-US" sz="900" baseline="-25000">
                    <a:solidFill>
                      <a:srgbClr val="FF0000"/>
                    </a:solidFill>
                  </a:rPr>
                  <a:t>B</a:t>
                </a:r>
                <a:r>
                  <a:rPr lang="en-US" altLang="en-US" sz="900">
                    <a:solidFill>
                      <a:srgbClr val="FF0000"/>
                    </a:solidFill>
                  </a:rPr>
                  <a:t>  = 10 </a:t>
                </a:r>
                <a:r>
                  <a:rPr lang="en-US" altLang="en-US" sz="900">
                    <a:solidFill>
                      <a:srgbClr val="FF0000"/>
                    </a:solidFill>
                    <a:latin typeface="Arial Unicode MS" panose="020B0604020202020204" pitchFamily="34" charset="-128"/>
                    <a:ea typeface="Arial Unicode MS" panose="020B0604020202020204" pitchFamily="34" charset="-128"/>
                    <a:cs typeface="Arial Unicode MS" panose="020B0604020202020204" pitchFamily="34" charset="-128"/>
                  </a:rPr>
                  <a:t>µ</a:t>
                </a:r>
                <a:r>
                  <a:rPr lang="en-US" altLang="en-US" sz="900">
                    <a:solidFill>
                      <a:srgbClr val="FF0000"/>
                    </a:solidFill>
                  </a:rPr>
                  <a:t>A</a:t>
                </a:r>
              </a:p>
            </p:txBody>
          </p:sp>
          <p:sp>
            <p:nvSpPr>
              <p:cNvPr id="38" name="TextBox 45"/>
              <p:cNvSpPr txBox="1">
                <a:spLocks noChangeArrowheads="1"/>
              </p:cNvSpPr>
              <p:nvPr/>
            </p:nvSpPr>
            <p:spPr bwMode="auto">
              <a:xfrm>
                <a:off x="7069138" y="3322638"/>
                <a:ext cx="1131887" cy="307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defTabSz="685800">
                  <a:defRPr/>
                </a:pPr>
                <a:r>
                  <a:rPr lang="en-US" altLang="en-US" sz="900" i="1">
                    <a:solidFill>
                      <a:srgbClr val="FF0000"/>
                    </a:solidFill>
                    <a:latin typeface="Times New Roman" panose="02020603050405020304" pitchFamily="18" charset="0"/>
                    <a:cs typeface="Times New Roman" panose="02020603050405020304" pitchFamily="18" charset="0"/>
                  </a:rPr>
                  <a:t>I</a:t>
                </a:r>
                <a:r>
                  <a:rPr lang="en-US" altLang="en-US" sz="900" baseline="-25000">
                    <a:solidFill>
                      <a:srgbClr val="FF0000"/>
                    </a:solidFill>
                  </a:rPr>
                  <a:t>B</a:t>
                </a:r>
                <a:r>
                  <a:rPr lang="en-US" altLang="en-US" sz="900">
                    <a:solidFill>
                      <a:srgbClr val="FF0000"/>
                    </a:solidFill>
                  </a:rPr>
                  <a:t>  = 0</a:t>
                </a:r>
              </a:p>
            </p:txBody>
          </p:sp>
        </p:grpSp>
        <p:grpSp>
          <p:nvGrpSpPr>
            <p:cNvPr id="5" name="Group 4"/>
            <p:cNvGrpSpPr>
              <a:grpSpLocks/>
            </p:cNvGrpSpPr>
            <p:nvPr/>
          </p:nvGrpSpPr>
          <p:grpSpPr bwMode="auto">
            <a:xfrm>
              <a:off x="7811294" y="4083051"/>
              <a:ext cx="1227137" cy="702387"/>
              <a:chOff x="5425614" y="3962400"/>
              <a:chExt cx="1227364" cy="702387"/>
            </a:xfrm>
          </p:grpSpPr>
          <p:sp>
            <p:nvSpPr>
              <p:cNvPr id="24" name="TextBox 37"/>
              <p:cNvSpPr txBox="1">
                <a:spLocks noChangeArrowheads="1"/>
              </p:cNvSpPr>
              <p:nvPr/>
            </p:nvSpPr>
            <p:spPr bwMode="auto">
              <a:xfrm>
                <a:off x="5425614" y="4357011"/>
                <a:ext cx="1227364"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defTabSz="685800">
                  <a:defRPr/>
                </a:pPr>
                <a:r>
                  <a:rPr lang="en-GB" altLang="en-US" sz="900">
                    <a:solidFill>
                      <a:srgbClr val="7030A0"/>
                    </a:solidFill>
                  </a:rPr>
                  <a:t>Cut-off</a:t>
                </a:r>
                <a:endParaRPr lang="en-US" altLang="en-US" sz="900">
                  <a:solidFill>
                    <a:srgbClr val="7030A0"/>
                  </a:solidFill>
                </a:endParaRPr>
              </a:p>
            </p:txBody>
          </p:sp>
          <p:cxnSp>
            <p:nvCxnSpPr>
              <p:cNvPr id="25" name="Straight Connector 24"/>
              <p:cNvCxnSpPr/>
              <p:nvPr/>
            </p:nvCxnSpPr>
            <p:spPr>
              <a:xfrm flipV="1">
                <a:off x="5878135" y="3962400"/>
                <a:ext cx="508094" cy="434975"/>
              </a:xfrm>
              <a:prstGeom prst="line">
                <a:avLst/>
              </a:prstGeom>
              <a:noFill/>
              <a:ln w="12700" cap="flat" cmpd="sng" algn="ctr">
                <a:solidFill>
                  <a:srgbClr val="7030A0"/>
                </a:solidFill>
                <a:prstDash val="solid"/>
              </a:ln>
              <a:effectLst/>
            </p:spPr>
          </p:cxnSp>
        </p:grpSp>
        <p:grpSp>
          <p:nvGrpSpPr>
            <p:cNvPr id="6" name="Group 5"/>
            <p:cNvGrpSpPr>
              <a:grpSpLocks/>
            </p:cNvGrpSpPr>
            <p:nvPr/>
          </p:nvGrpSpPr>
          <p:grpSpPr bwMode="auto">
            <a:xfrm>
              <a:off x="8551069" y="1182690"/>
              <a:ext cx="2036762" cy="614364"/>
              <a:chOff x="4711615" y="923871"/>
              <a:chExt cx="2037134" cy="614333"/>
            </a:xfrm>
          </p:grpSpPr>
          <p:sp>
            <p:nvSpPr>
              <p:cNvPr id="22" name="TextBox 36"/>
              <p:cNvSpPr txBox="1">
                <a:spLocks noChangeArrowheads="1"/>
              </p:cNvSpPr>
              <p:nvPr/>
            </p:nvSpPr>
            <p:spPr bwMode="auto">
              <a:xfrm>
                <a:off x="5521385" y="923871"/>
                <a:ext cx="1227364" cy="307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defTabSz="685800">
                  <a:defRPr/>
                </a:pPr>
                <a:r>
                  <a:rPr lang="en-GB" altLang="en-US" sz="900">
                    <a:solidFill>
                      <a:srgbClr val="7030A0"/>
                    </a:solidFill>
                  </a:rPr>
                  <a:t>Saturated</a:t>
                </a:r>
                <a:endParaRPr lang="en-US" altLang="en-US" sz="900">
                  <a:solidFill>
                    <a:srgbClr val="7030A0"/>
                  </a:solidFill>
                </a:endParaRPr>
              </a:p>
            </p:txBody>
          </p:sp>
          <p:cxnSp>
            <p:nvCxnSpPr>
              <p:cNvPr id="23" name="Straight Connector 22"/>
              <p:cNvCxnSpPr>
                <a:endCxn id="22" idx="1"/>
              </p:cNvCxnSpPr>
              <p:nvPr/>
            </p:nvCxnSpPr>
            <p:spPr>
              <a:xfrm flipV="1">
                <a:off x="4711615" y="1061977"/>
                <a:ext cx="809773" cy="476227"/>
              </a:xfrm>
              <a:prstGeom prst="line">
                <a:avLst/>
              </a:prstGeom>
              <a:noFill/>
              <a:ln w="12700" cap="flat" cmpd="sng" algn="ctr">
                <a:solidFill>
                  <a:srgbClr val="7030A0"/>
                </a:solidFill>
                <a:prstDash val="solid"/>
              </a:ln>
              <a:effectLst/>
            </p:spPr>
          </p:cxnSp>
        </p:grpSp>
        <p:cxnSp>
          <p:nvCxnSpPr>
            <p:cNvPr id="7" name="Straight Connector 6"/>
            <p:cNvCxnSpPr/>
            <p:nvPr/>
          </p:nvCxnSpPr>
          <p:spPr>
            <a:xfrm>
              <a:off x="8247856" y="4064001"/>
              <a:ext cx="3294063" cy="0"/>
            </a:xfrm>
            <a:prstGeom prst="line">
              <a:avLst/>
            </a:prstGeom>
            <a:noFill/>
            <a:ln w="63500" cap="flat" cmpd="sng" algn="ctr">
              <a:solidFill>
                <a:srgbClr val="7030A0"/>
              </a:solidFill>
              <a:prstDash val="sysDash"/>
            </a:ln>
            <a:effectLst/>
          </p:spPr>
        </p:cxnSp>
        <p:cxnSp>
          <p:nvCxnSpPr>
            <p:cNvPr id="8" name="Straight Connector 7"/>
            <p:cNvCxnSpPr/>
            <p:nvPr/>
          </p:nvCxnSpPr>
          <p:spPr>
            <a:xfrm rot="5400000" flipH="1" flipV="1">
              <a:off x="7003256" y="2587626"/>
              <a:ext cx="2705100" cy="400050"/>
            </a:xfrm>
            <a:prstGeom prst="line">
              <a:avLst/>
            </a:prstGeom>
            <a:noFill/>
            <a:ln w="63500" cap="flat" cmpd="sng" algn="ctr">
              <a:solidFill>
                <a:srgbClr val="7030A0"/>
              </a:solidFill>
              <a:prstDash val="sysDash"/>
            </a:ln>
            <a:effectLst/>
          </p:spPr>
        </p:cxnSp>
        <p:sp>
          <p:nvSpPr>
            <p:cNvPr id="9" name="Oval 8"/>
            <p:cNvSpPr/>
            <p:nvPr/>
          </p:nvSpPr>
          <p:spPr>
            <a:xfrm>
              <a:off x="8171656" y="3546476"/>
              <a:ext cx="152400" cy="152400"/>
            </a:xfrm>
            <a:prstGeom prst="ellipse">
              <a:avLst/>
            </a:prstGeom>
            <a:solidFill>
              <a:srgbClr val="FF0000"/>
            </a:solidFill>
            <a:ln w="12700" cap="flat" cmpd="sng" algn="ctr">
              <a:noFill/>
              <a:prstDash val="solid"/>
            </a:ln>
            <a:effectLst/>
          </p:spPr>
          <p:txBody>
            <a:bodyPr anchor="ctr"/>
            <a:lstStyle>
              <a:defPPr>
                <a:defRPr lang="en-US"/>
              </a:defPPr>
              <a:lvl1pPr algn="l" rtl="0" fontAlgn="base">
                <a:spcBef>
                  <a:spcPct val="0"/>
                </a:spcBef>
                <a:spcAft>
                  <a:spcPct val="0"/>
                </a:spcAft>
                <a:defRPr sz="1600" kern="1200">
                  <a:solidFill>
                    <a:schemeClr val="lt1"/>
                  </a:solidFill>
                  <a:latin typeface="+mn-lt"/>
                  <a:ea typeface="+mn-ea"/>
                  <a:cs typeface="+mn-cs"/>
                </a:defRPr>
              </a:lvl1pPr>
              <a:lvl2pPr marL="457200" algn="l" rtl="0" fontAlgn="base">
                <a:spcBef>
                  <a:spcPct val="0"/>
                </a:spcBef>
                <a:spcAft>
                  <a:spcPct val="0"/>
                </a:spcAft>
                <a:defRPr sz="1600" kern="1200">
                  <a:solidFill>
                    <a:schemeClr val="lt1"/>
                  </a:solidFill>
                  <a:latin typeface="+mn-lt"/>
                  <a:ea typeface="+mn-ea"/>
                  <a:cs typeface="+mn-cs"/>
                </a:defRPr>
              </a:lvl2pPr>
              <a:lvl3pPr marL="914400" algn="l" rtl="0" fontAlgn="base">
                <a:spcBef>
                  <a:spcPct val="0"/>
                </a:spcBef>
                <a:spcAft>
                  <a:spcPct val="0"/>
                </a:spcAft>
                <a:defRPr sz="1600" kern="1200">
                  <a:solidFill>
                    <a:schemeClr val="lt1"/>
                  </a:solidFill>
                  <a:latin typeface="+mn-lt"/>
                  <a:ea typeface="+mn-ea"/>
                  <a:cs typeface="+mn-cs"/>
                </a:defRPr>
              </a:lvl3pPr>
              <a:lvl4pPr marL="1371600" algn="l" rtl="0" fontAlgn="base">
                <a:spcBef>
                  <a:spcPct val="0"/>
                </a:spcBef>
                <a:spcAft>
                  <a:spcPct val="0"/>
                </a:spcAft>
                <a:defRPr sz="1600" kern="1200">
                  <a:solidFill>
                    <a:schemeClr val="lt1"/>
                  </a:solidFill>
                  <a:latin typeface="+mn-lt"/>
                  <a:ea typeface="+mn-ea"/>
                  <a:cs typeface="+mn-cs"/>
                </a:defRPr>
              </a:lvl4pPr>
              <a:lvl5pPr marL="1828800" algn="l" rtl="0" fontAlgn="base">
                <a:spcBef>
                  <a:spcPct val="0"/>
                </a:spcBef>
                <a:spcAft>
                  <a:spcPct val="0"/>
                </a:spcAft>
                <a:defRPr sz="1600" kern="1200">
                  <a:solidFill>
                    <a:schemeClr val="lt1"/>
                  </a:solidFill>
                  <a:latin typeface="+mn-lt"/>
                  <a:ea typeface="+mn-ea"/>
                  <a:cs typeface="+mn-cs"/>
                </a:defRPr>
              </a:lvl5pPr>
              <a:lvl6pPr marL="2286000" algn="l" defTabSz="914400" rtl="0" eaLnBrk="1" latinLnBrk="0" hangingPunct="1">
                <a:defRPr sz="1600" kern="1200">
                  <a:solidFill>
                    <a:schemeClr val="lt1"/>
                  </a:solidFill>
                  <a:latin typeface="+mn-lt"/>
                  <a:ea typeface="+mn-ea"/>
                  <a:cs typeface="+mn-cs"/>
                </a:defRPr>
              </a:lvl6pPr>
              <a:lvl7pPr marL="2743200" algn="l" defTabSz="914400" rtl="0" eaLnBrk="1" latinLnBrk="0" hangingPunct="1">
                <a:defRPr sz="1600" kern="1200">
                  <a:solidFill>
                    <a:schemeClr val="lt1"/>
                  </a:solidFill>
                  <a:latin typeface="+mn-lt"/>
                  <a:ea typeface="+mn-ea"/>
                  <a:cs typeface="+mn-cs"/>
                </a:defRPr>
              </a:lvl7pPr>
              <a:lvl8pPr marL="3200400" algn="l" defTabSz="914400" rtl="0" eaLnBrk="1" latinLnBrk="0" hangingPunct="1">
                <a:defRPr sz="1600" kern="1200">
                  <a:solidFill>
                    <a:schemeClr val="lt1"/>
                  </a:solidFill>
                  <a:latin typeface="+mn-lt"/>
                  <a:ea typeface="+mn-ea"/>
                  <a:cs typeface="+mn-cs"/>
                </a:defRPr>
              </a:lvl8pPr>
              <a:lvl9pPr marL="3657600" algn="l" defTabSz="914400" rtl="0" eaLnBrk="1" latinLnBrk="0" hangingPunct="1">
                <a:defRPr sz="1600" kern="1200">
                  <a:solidFill>
                    <a:schemeClr val="lt1"/>
                  </a:solidFill>
                  <a:latin typeface="+mn-lt"/>
                  <a:ea typeface="+mn-ea"/>
                  <a:cs typeface="+mn-cs"/>
                </a:defRPr>
              </a:lvl9pPr>
            </a:lstStyle>
            <a:p>
              <a:pPr algn="ctr" defTabSz="685800">
                <a:defRPr/>
              </a:pPr>
              <a:endParaRPr lang="en-GB" sz="900">
                <a:solidFill>
                  <a:sysClr val="window" lastClr="FFFFFF"/>
                </a:solidFill>
                <a:latin typeface="Calibri"/>
              </a:endParaRPr>
            </a:p>
          </p:txBody>
        </p:sp>
        <p:pic>
          <p:nvPicPr>
            <p:cNvPr id="10" name="Picture 9" descr="AEP21_04_S05"/>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9030494" y="4705351"/>
              <a:ext cx="996950" cy="14716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1" name="Straight Connector 10"/>
            <p:cNvCxnSpPr/>
            <p:nvPr/>
          </p:nvCxnSpPr>
          <p:spPr bwMode="auto">
            <a:xfrm>
              <a:off x="8938419" y="6097588"/>
              <a:ext cx="1433512" cy="0"/>
            </a:xfrm>
            <a:prstGeom prst="line">
              <a:avLst/>
            </a:prstGeom>
            <a:noFill/>
            <a:ln w="63500" cap="flat" cmpd="sng" algn="ctr">
              <a:solidFill>
                <a:sysClr val="windowText" lastClr="000000"/>
              </a:solidFill>
              <a:prstDash val="solid"/>
            </a:ln>
            <a:effectLst/>
          </p:spPr>
        </p:cxnSp>
        <p:grpSp>
          <p:nvGrpSpPr>
            <p:cNvPr id="12" name="Group 11"/>
            <p:cNvGrpSpPr>
              <a:grpSpLocks/>
            </p:cNvGrpSpPr>
            <p:nvPr/>
          </p:nvGrpSpPr>
          <p:grpSpPr bwMode="auto">
            <a:xfrm>
              <a:off x="9755981" y="4757737"/>
              <a:ext cx="990600" cy="307775"/>
              <a:chOff x="7448430" y="3162159"/>
              <a:chExt cx="990719" cy="307312"/>
            </a:xfrm>
          </p:grpSpPr>
          <p:sp>
            <p:nvSpPr>
              <p:cNvPr id="20" name="TextBox 17"/>
              <p:cNvSpPr txBox="1">
                <a:spLocks noChangeArrowheads="1"/>
              </p:cNvSpPr>
              <p:nvPr/>
            </p:nvSpPr>
            <p:spPr bwMode="auto">
              <a:xfrm>
                <a:off x="7571763" y="3162159"/>
                <a:ext cx="867386" cy="307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defTabSz="685800">
                  <a:defRPr/>
                </a:pPr>
                <a:r>
                  <a:rPr lang="en-GB" altLang="en-US" sz="900" i="1">
                    <a:solidFill>
                      <a:srgbClr val="FF0000"/>
                    </a:solidFill>
                    <a:latin typeface="Times New Roman" panose="02020603050405020304" pitchFamily="18" charset="0"/>
                    <a:cs typeface="Times New Roman" panose="02020603050405020304" pitchFamily="18" charset="0"/>
                  </a:rPr>
                  <a:t>I</a:t>
                </a:r>
                <a:r>
                  <a:rPr lang="en-GB" altLang="en-US" sz="900" baseline="-25000">
                    <a:solidFill>
                      <a:srgbClr val="FF0000"/>
                    </a:solidFill>
                  </a:rPr>
                  <a:t>C</a:t>
                </a:r>
                <a:endParaRPr lang="en-US" altLang="en-US" sz="900">
                  <a:solidFill>
                    <a:srgbClr val="FF0000"/>
                  </a:solidFill>
                </a:endParaRPr>
              </a:p>
            </p:txBody>
          </p:sp>
          <p:sp>
            <p:nvSpPr>
              <p:cNvPr id="21" name="Isosceles Triangle 20"/>
              <p:cNvSpPr/>
              <p:nvPr/>
            </p:nvSpPr>
            <p:spPr>
              <a:xfrm rot="10800000">
                <a:off x="7448430" y="3281043"/>
                <a:ext cx="192111" cy="166436"/>
              </a:xfrm>
              <a:prstGeom prst="triangle">
                <a:avLst/>
              </a:prstGeom>
              <a:solidFill>
                <a:srgbClr val="FF0000"/>
              </a:solidFill>
              <a:ln w="25400" cap="flat" cmpd="sng" algn="ctr">
                <a:noFill/>
                <a:prstDash val="solid"/>
              </a:ln>
              <a:effectLst/>
            </p:spPr>
            <p:txBody>
              <a:bodyPr anchor="ctr"/>
              <a:lstStyle>
                <a:defPPr>
                  <a:defRPr lang="en-US"/>
                </a:defPPr>
                <a:lvl1pPr algn="l" rtl="0" fontAlgn="base">
                  <a:spcBef>
                    <a:spcPct val="0"/>
                  </a:spcBef>
                  <a:spcAft>
                    <a:spcPct val="0"/>
                  </a:spcAft>
                  <a:defRPr sz="1600" kern="1200">
                    <a:solidFill>
                      <a:schemeClr val="lt1"/>
                    </a:solidFill>
                    <a:latin typeface="+mn-lt"/>
                    <a:ea typeface="+mn-ea"/>
                    <a:cs typeface="+mn-cs"/>
                  </a:defRPr>
                </a:lvl1pPr>
                <a:lvl2pPr marL="457200" algn="l" rtl="0" fontAlgn="base">
                  <a:spcBef>
                    <a:spcPct val="0"/>
                  </a:spcBef>
                  <a:spcAft>
                    <a:spcPct val="0"/>
                  </a:spcAft>
                  <a:defRPr sz="1600" kern="1200">
                    <a:solidFill>
                      <a:schemeClr val="lt1"/>
                    </a:solidFill>
                    <a:latin typeface="+mn-lt"/>
                    <a:ea typeface="+mn-ea"/>
                    <a:cs typeface="+mn-cs"/>
                  </a:defRPr>
                </a:lvl2pPr>
                <a:lvl3pPr marL="914400" algn="l" rtl="0" fontAlgn="base">
                  <a:spcBef>
                    <a:spcPct val="0"/>
                  </a:spcBef>
                  <a:spcAft>
                    <a:spcPct val="0"/>
                  </a:spcAft>
                  <a:defRPr sz="1600" kern="1200">
                    <a:solidFill>
                      <a:schemeClr val="lt1"/>
                    </a:solidFill>
                    <a:latin typeface="+mn-lt"/>
                    <a:ea typeface="+mn-ea"/>
                    <a:cs typeface="+mn-cs"/>
                  </a:defRPr>
                </a:lvl3pPr>
                <a:lvl4pPr marL="1371600" algn="l" rtl="0" fontAlgn="base">
                  <a:spcBef>
                    <a:spcPct val="0"/>
                  </a:spcBef>
                  <a:spcAft>
                    <a:spcPct val="0"/>
                  </a:spcAft>
                  <a:defRPr sz="1600" kern="1200">
                    <a:solidFill>
                      <a:schemeClr val="lt1"/>
                    </a:solidFill>
                    <a:latin typeface="+mn-lt"/>
                    <a:ea typeface="+mn-ea"/>
                    <a:cs typeface="+mn-cs"/>
                  </a:defRPr>
                </a:lvl4pPr>
                <a:lvl5pPr marL="1828800" algn="l" rtl="0" fontAlgn="base">
                  <a:spcBef>
                    <a:spcPct val="0"/>
                  </a:spcBef>
                  <a:spcAft>
                    <a:spcPct val="0"/>
                  </a:spcAft>
                  <a:defRPr sz="1600" kern="1200">
                    <a:solidFill>
                      <a:schemeClr val="lt1"/>
                    </a:solidFill>
                    <a:latin typeface="+mn-lt"/>
                    <a:ea typeface="+mn-ea"/>
                    <a:cs typeface="+mn-cs"/>
                  </a:defRPr>
                </a:lvl5pPr>
                <a:lvl6pPr marL="2286000" algn="l" defTabSz="914400" rtl="0" eaLnBrk="1" latinLnBrk="0" hangingPunct="1">
                  <a:defRPr sz="1600" kern="1200">
                    <a:solidFill>
                      <a:schemeClr val="lt1"/>
                    </a:solidFill>
                    <a:latin typeface="+mn-lt"/>
                    <a:ea typeface="+mn-ea"/>
                    <a:cs typeface="+mn-cs"/>
                  </a:defRPr>
                </a:lvl6pPr>
                <a:lvl7pPr marL="2743200" algn="l" defTabSz="914400" rtl="0" eaLnBrk="1" latinLnBrk="0" hangingPunct="1">
                  <a:defRPr sz="1600" kern="1200">
                    <a:solidFill>
                      <a:schemeClr val="lt1"/>
                    </a:solidFill>
                    <a:latin typeface="+mn-lt"/>
                    <a:ea typeface="+mn-ea"/>
                    <a:cs typeface="+mn-cs"/>
                  </a:defRPr>
                </a:lvl7pPr>
                <a:lvl8pPr marL="3200400" algn="l" defTabSz="914400" rtl="0" eaLnBrk="1" latinLnBrk="0" hangingPunct="1">
                  <a:defRPr sz="1600" kern="1200">
                    <a:solidFill>
                      <a:schemeClr val="lt1"/>
                    </a:solidFill>
                    <a:latin typeface="+mn-lt"/>
                    <a:ea typeface="+mn-ea"/>
                    <a:cs typeface="+mn-cs"/>
                  </a:defRPr>
                </a:lvl8pPr>
                <a:lvl9pPr marL="3657600" algn="l" defTabSz="914400" rtl="0" eaLnBrk="1" latinLnBrk="0" hangingPunct="1">
                  <a:defRPr sz="1600" kern="1200">
                    <a:solidFill>
                      <a:schemeClr val="lt1"/>
                    </a:solidFill>
                    <a:latin typeface="+mn-lt"/>
                    <a:ea typeface="+mn-ea"/>
                    <a:cs typeface="+mn-cs"/>
                  </a:defRPr>
                </a:lvl9pPr>
              </a:lstStyle>
              <a:p>
                <a:pPr algn="ctr" defTabSz="685800">
                  <a:defRPr/>
                </a:pPr>
                <a:endParaRPr lang="en-US" sz="900">
                  <a:solidFill>
                    <a:sysClr val="window" lastClr="FFFFFF"/>
                  </a:solidFill>
                  <a:latin typeface="Calibri"/>
                </a:endParaRPr>
              </a:p>
            </p:txBody>
          </p:sp>
        </p:grpSp>
        <p:grpSp>
          <p:nvGrpSpPr>
            <p:cNvPr id="13" name="Group 12"/>
            <p:cNvGrpSpPr>
              <a:grpSpLocks/>
            </p:cNvGrpSpPr>
            <p:nvPr/>
          </p:nvGrpSpPr>
          <p:grpSpPr bwMode="auto">
            <a:xfrm>
              <a:off x="9956006" y="5146676"/>
              <a:ext cx="636588" cy="847725"/>
              <a:chOff x="7355060" y="5064125"/>
              <a:chExt cx="636504" cy="847725"/>
            </a:xfrm>
          </p:grpSpPr>
          <p:sp>
            <p:nvSpPr>
              <p:cNvPr id="18" name="TextBox 17"/>
              <p:cNvSpPr txBox="1">
                <a:spLocks noChangeArrowheads="1"/>
              </p:cNvSpPr>
              <p:nvPr/>
            </p:nvSpPr>
            <p:spPr bwMode="auto">
              <a:xfrm>
                <a:off x="7355060" y="5333116"/>
                <a:ext cx="636504"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defTabSz="685800">
                  <a:defRPr/>
                </a:pPr>
                <a:r>
                  <a:rPr lang="en-GB" altLang="en-US" sz="900" i="1">
                    <a:solidFill>
                      <a:srgbClr val="0070C0"/>
                    </a:solidFill>
                  </a:rPr>
                  <a:t>V</a:t>
                </a:r>
                <a:r>
                  <a:rPr lang="en-GB" altLang="en-US" sz="900" baseline="-25000">
                    <a:solidFill>
                      <a:srgbClr val="0070C0"/>
                    </a:solidFill>
                  </a:rPr>
                  <a:t>CE</a:t>
                </a:r>
                <a:endParaRPr lang="en-US" altLang="en-US" sz="900">
                  <a:solidFill>
                    <a:srgbClr val="0070C0"/>
                  </a:solidFill>
                </a:endParaRPr>
              </a:p>
            </p:txBody>
          </p:sp>
          <p:cxnSp>
            <p:nvCxnSpPr>
              <p:cNvPr id="19" name="Straight Arrow Connector 18"/>
              <p:cNvCxnSpPr/>
              <p:nvPr/>
            </p:nvCxnSpPr>
            <p:spPr bwMode="auto">
              <a:xfrm rot="16200000" flipH="1">
                <a:off x="6969292" y="5487988"/>
                <a:ext cx="847725" cy="0"/>
              </a:xfrm>
              <a:prstGeom prst="straightConnector1">
                <a:avLst/>
              </a:prstGeom>
              <a:noFill/>
              <a:ln w="12700" cap="flat" cmpd="sng" algn="ctr">
                <a:solidFill>
                  <a:srgbClr val="0070C0"/>
                </a:solidFill>
                <a:prstDash val="solid"/>
                <a:headEnd type="triangle" w="lg" len="lg"/>
                <a:tailEnd type="none" w="med" len="med"/>
              </a:ln>
              <a:effectLst/>
            </p:spPr>
          </p:cxnSp>
        </p:grpSp>
        <p:cxnSp>
          <p:nvCxnSpPr>
            <p:cNvPr id="14" name="Straight Connector 13"/>
            <p:cNvCxnSpPr/>
            <p:nvPr/>
          </p:nvCxnSpPr>
          <p:spPr>
            <a:xfrm flipV="1">
              <a:off x="7939881" y="1384301"/>
              <a:ext cx="0" cy="317500"/>
            </a:xfrm>
            <a:prstGeom prst="line">
              <a:avLst/>
            </a:prstGeom>
            <a:noFill/>
            <a:ln w="12700" cap="flat" cmpd="sng" algn="ctr">
              <a:solidFill>
                <a:sysClr val="windowText" lastClr="000000"/>
              </a:solidFill>
              <a:prstDash val="solid"/>
              <a:tailEnd type="triangle"/>
            </a:ln>
            <a:effectLst/>
          </p:spPr>
        </p:cxnSp>
        <p:sp>
          <p:nvSpPr>
            <p:cNvPr id="15" name="TextBox 13"/>
            <p:cNvSpPr txBox="1">
              <a:spLocks noChangeArrowheads="1"/>
            </p:cNvSpPr>
            <p:nvPr/>
          </p:nvSpPr>
          <p:spPr bwMode="auto">
            <a:xfrm>
              <a:off x="7795419" y="1689101"/>
              <a:ext cx="372325"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defTabSz="685800">
                <a:defRPr/>
              </a:pPr>
              <a:r>
                <a:rPr lang="en-GB" altLang="en-US" sz="900" i="1">
                  <a:solidFill>
                    <a:sysClr val="windowText" lastClr="000000"/>
                  </a:solidFill>
                  <a:latin typeface="Times New Roman" panose="02020603050405020304" pitchFamily="18" charset="0"/>
                  <a:cs typeface="Times New Roman" panose="02020603050405020304" pitchFamily="18" charset="0"/>
                </a:rPr>
                <a:t>I</a:t>
              </a:r>
              <a:r>
                <a:rPr lang="en-GB" altLang="en-US" sz="900" baseline="-25000">
                  <a:solidFill>
                    <a:sysClr val="windowText" lastClr="000000"/>
                  </a:solidFill>
                </a:rPr>
                <a:t>C</a:t>
              </a:r>
            </a:p>
          </p:txBody>
        </p:sp>
        <p:sp>
          <p:nvSpPr>
            <p:cNvPr id="16" name="TextBox 13"/>
            <p:cNvSpPr txBox="1">
              <a:spLocks noChangeArrowheads="1"/>
            </p:cNvSpPr>
            <p:nvPr/>
          </p:nvSpPr>
          <p:spPr bwMode="auto">
            <a:xfrm>
              <a:off x="10824369" y="4176712"/>
              <a:ext cx="492016"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defTabSz="685800">
                <a:defRPr/>
              </a:pPr>
              <a:r>
                <a:rPr lang="en-GB" altLang="en-US" sz="900" i="1">
                  <a:solidFill>
                    <a:sysClr val="windowText" lastClr="000000"/>
                  </a:solidFill>
                </a:rPr>
                <a:t>V</a:t>
              </a:r>
              <a:r>
                <a:rPr lang="en-GB" altLang="en-US" sz="900" baseline="-25000">
                  <a:solidFill>
                    <a:sysClr val="windowText" lastClr="000000"/>
                  </a:solidFill>
                </a:rPr>
                <a:t>CE</a:t>
              </a:r>
            </a:p>
          </p:txBody>
        </p:sp>
        <p:cxnSp>
          <p:nvCxnSpPr>
            <p:cNvPr id="17" name="Straight Connector 16"/>
            <p:cNvCxnSpPr/>
            <p:nvPr/>
          </p:nvCxnSpPr>
          <p:spPr>
            <a:xfrm>
              <a:off x="11254581" y="4314826"/>
              <a:ext cx="311150" cy="0"/>
            </a:xfrm>
            <a:prstGeom prst="line">
              <a:avLst/>
            </a:prstGeom>
            <a:noFill/>
            <a:ln w="12700" cap="flat" cmpd="sng" algn="ctr">
              <a:solidFill>
                <a:sysClr val="windowText" lastClr="000000"/>
              </a:solidFill>
              <a:prstDash val="solid"/>
              <a:tailEnd type="triangle"/>
            </a:ln>
            <a:effectLst/>
          </p:spPr>
        </p:cxnSp>
      </p:grpSp>
    </p:spTree>
    <p:extLst>
      <p:ext uri="{BB962C8B-B14F-4D97-AF65-F5344CB8AC3E}">
        <p14:creationId xmlns:p14="http://schemas.microsoft.com/office/powerpoint/2010/main" val="153312986"/>
      </p:ext>
    </p:extLst>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DC Load Line</a:t>
            </a:r>
            <a:endParaRPr lang="en-GB" dirty="0"/>
          </a:p>
        </p:txBody>
      </p:sp>
      <p:sp>
        <p:nvSpPr>
          <p:cNvPr id="3" name="Content Placeholder 2"/>
          <p:cNvSpPr>
            <a:spLocks noGrp="1"/>
          </p:cNvSpPr>
          <p:nvPr>
            <p:ph idx="1"/>
          </p:nvPr>
        </p:nvSpPr>
        <p:spPr>
          <a:xfrm>
            <a:off x="628650" y="2226469"/>
            <a:ext cx="4914900" cy="3263504"/>
          </a:xfrm>
        </p:spPr>
        <p:txBody>
          <a:bodyPr>
            <a:normAutofit fontScale="70000" lnSpcReduction="20000"/>
          </a:bodyPr>
          <a:lstStyle/>
          <a:p>
            <a:r>
              <a:rPr lang="en-GB" altLang="en-US" dirty="0"/>
              <a:t>When the transistor is not activated, it has the supply voltage across it. </a:t>
            </a:r>
          </a:p>
          <a:p>
            <a:r>
              <a:rPr lang="en-GB" altLang="en-US" dirty="0"/>
              <a:t>When the transistor is conducting freely, the current is limited only by the load resistor.</a:t>
            </a:r>
          </a:p>
          <a:p>
            <a:r>
              <a:rPr lang="en-GB" altLang="en-US" dirty="0"/>
              <a:t>Joining these two points on the output characteristic graph gives the DC load line.</a:t>
            </a:r>
          </a:p>
          <a:p>
            <a:endParaRPr lang="en-GB" dirty="0"/>
          </a:p>
        </p:txBody>
      </p:sp>
      <p:grpSp>
        <p:nvGrpSpPr>
          <p:cNvPr id="67" name="Group 66"/>
          <p:cNvGrpSpPr/>
          <p:nvPr/>
        </p:nvGrpSpPr>
        <p:grpSpPr>
          <a:xfrm>
            <a:off x="5708452" y="1302788"/>
            <a:ext cx="3042047" cy="4401593"/>
            <a:chOff x="7611268" y="594051"/>
            <a:chExt cx="4056063" cy="5868790"/>
          </a:xfrm>
        </p:grpSpPr>
        <p:grpSp>
          <p:nvGrpSpPr>
            <p:cNvPr id="4" name="Group 3"/>
            <p:cNvGrpSpPr>
              <a:grpSpLocks/>
            </p:cNvGrpSpPr>
            <p:nvPr/>
          </p:nvGrpSpPr>
          <p:grpSpPr bwMode="auto">
            <a:xfrm>
              <a:off x="8131968" y="705387"/>
              <a:ext cx="2960688" cy="2240476"/>
              <a:chOff x="4514985" y="916916"/>
              <a:chExt cx="2960872" cy="2240476"/>
            </a:xfrm>
          </p:grpSpPr>
          <p:cxnSp>
            <p:nvCxnSpPr>
              <p:cNvPr id="46" name="Straight Connector 45"/>
              <p:cNvCxnSpPr/>
              <p:nvPr/>
            </p:nvCxnSpPr>
            <p:spPr>
              <a:xfrm rot="10800000">
                <a:off x="4597540" y="959789"/>
                <a:ext cx="2797349" cy="0"/>
              </a:xfrm>
              <a:prstGeom prst="line">
                <a:avLst/>
              </a:prstGeom>
              <a:noFill/>
              <a:ln w="25400" cap="flat" cmpd="sng" algn="ctr">
                <a:solidFill>
                  <a:sysClr val="windowText" lastClr="000000"/>
                </a:solidFill>
                <a:prstDash val="solid"/>
                <a:headEnd type="none" w="med" len="med"/>
                <a:tailEnd type="none" w="med" len="med"/>
              </a:ln>
              <a:effectLst/>
            </p:spPr>
          </p:cxnSp>
          <p:cxnSp>
            <p:nvCxnSpPr>
              <p:cNvPr id="47" name="Straight Connector 46"/>
              <p:cNvCxnSpPr/>
              <p:nvPr/>
            </p:nvCxnSpPr>
            <p:spPr>
              <a:xfrm rot="10800000">
                <a:off x="4589603" y="3119283"/>
                <a:ext cx="2797349" cy="0"/>
              </a:xfrm>
              <a:prstGeom prst="line">
                <a:avLst/>
              </a:prstGeom>
              <a:noFill/>
              <a:ln w="25400" cap="flat" cmpd="sng" algn="ctr">
                <a:solidFill>
                  <a:sysClr val="windowText" lastClr="000000"/>
                </a:solidFill>
                <a:prstDash val="solid"/>
                <a:headEnd type="none" w="med" len="med"/>
                <a:tailEnd type="none" w="med" len="med"/>
              </a:ln>
              <a:effectLst/>
            </p:spPr>
          </p:cxnSp>
          <p:cxnSp>
            <p:nvCxnSpPr>
              <p:cNvPr id="48" name="Straight Connector 47"/>
              <p:cNvCxnSpPr/>
              <p:nvPr/>
            </p:nvCxnSpPr>
            <p:spPr>
              <a:xfrm rot="16200000" flipV="1">
                <a:off x="4427637" y="1132866"/>
                <a:ext cx="358857" cy="0"/>
              </a:xfrm>
              <a:prstGeom prst="line">
                <a:avLst/>
              </a:prstGeom>
              <a:noFill/>
              <a:ln w="25400" cap="flat" cmpd="sng" algn="ctr">
                <a:solidFill>
                  <a:sysClr val="windowText" lastClr="000000"/>
                </a:solidFill>
                <a:prstDash val="solid"/>
                <a:headEnd type="none" w="med" len="med"/>
                <a:tailEnd type="none" w="med" len="med"/>
              </a:ln>
              <a:effectLst/>
            </p:spPr>
          </p:cxnSp>
          <p:cxnSp>
            <p:nvCxnSpPr>
              <p:cNvPr id="49" name="Straight Connector 48"/>
              <p:cNvCxnSpPr/>
              <p:nvPr/>
            </p:nvCxnSpPr>
            <p:spPr>
              <a:xfrm rot="10800000">
                <a:off x="4870607" y="2474611"/>
                <a:ext cx="971610" cy="0"/>
              </a:xfrm>
              <a:prstGeom prst="line">
                <a:avLst/>
              </a:prstGeom>
              <a:noFill/>
              <a:ln w="25400" cap="flat" cmpd="sng" algn="ctr">
                <a:solidFill>
                  <a:sysClr val="windowText" lastClr="000000"/>
                </a:solidFill>
                <a:prstDash val="solid"/>
                <a:headEnd type="none" w="med" len="med"/>
                <a:tailEnd type="none" w="med" len="med"/>
              </a:ln>
              <a:effectLst/>
            </p:spPr>
          </p:cxnSp>
          <p:cxnSp>
            <p:nvCxnSpPr>
              <p:cNvPr id="50" name="Straight Connector 49"/>
              <p:cNvCxnSpPr/>
              <p:nvPr/>
            </p:nvCxnSpPr>
            <p:spPr>
              <a:xfrm rot="10800000">
                <a:off x="6097821" y="2025245"/>
                <a:ext cx="1295481" cy="0"/>
              </a:xfrm>
              <a:prstGeom prst="line">
                <a:avLst/>
              </a:prstGeom>
              <a:noFill/>
              <a:ln w="25400" cap="flat" cmpd="sng" algn="ctr">
                <a:solidFill>
                  <a:sysClr val="windowText" lastClr="000000"/>
                </a:solidFill>
                <a:prstDash val="solid"/>
                <a:headEnd type="none" w="med" len="med"/>
                <a:tailEnd type="none" w="med" len="med"/>
              </a:ln>
              <a:effectLst/>
            </p:spPr>
          </p:cxnSp>
          <p:sp>
            <p:nvSpPr>
              <p:cNvPr id="51" name="Rectangle 50"/>
              <p:cNvSpPr>
                <a:spLocks noChangeAspect="1"/>
              </p:cNvSpPr>
              <p:nvPr/>
            </p:nvSpPr>
            <p:spPr>
              <a:xfrm>
                <a:off x="4514985" y="1317058"/>
                <a:ext cx="179399" cy="541462"/>
              </a:xfrm>
              <a:prstGeom prst="rect">
                <a:avLst/>
              </a:prstGeom>
              <a:noFill/>
              <a:ln w="25400" cap="sq" cmpd="sng" algn="ctr">
                <a:solidFill>
                  <a:sysClr val="windowText" lastClr="000000"/>
                </a:solidFill>
                <a:prstDash val="solid"/>
              </a:ln>
              <a:effectLst/>
            </p:spPr>
            <p:txBody>
              <a:bodyPr anchor="ctr"/>
              <a:lstStyle>
                <a:defPPr>
                  <a:defRPr lang="en-US"/>
                </a:defPPr>
                <a:lvl1pPr algn="l" rtl="0" fontAlgn="base">
                  <a:spcBef>
                    <a:spcPct val="0"/>
                  </a:spcBef>
                  <a:spcAft>
                    <a:spcPct val="0"/>
                  </a:spcAft>
                  <a:defRPr sz="1600" kern="1200">
                    <a:solidFill>
                      <a:schemeClr val="lt1"/>
                    </a:solidFill>
                    <a:latin typeface="+mn-lt"/>
                    <a:ea typeface="+mn-ea"/>
                    <a:cs typeface="+mn-cs"/>
                  </a:defRPr>
                </a:lvl1pPr>
                <a:lvl2pPr marL="457200" algn="l" rtl="0" fontAlgn="base">
                  <a:spcBef>
                    <a:spcPct val="0"/>
                  </a:spcBef>
                  <a:spcAft>
                    <a:spcPct val="0"/>
                  </a:spcAft>
                  <a:defRPr sz="1600" kern="1200">
                    <a:solidFill>
                      <a:schemeClr val="lt1"/>
                    </a:solidFill>
                    <a:latin typeface="+mn-lt"/>
                    <a:ea typeface="+mn-ea"/>
                    <a:cs typeface="+mn-cs"/>
                  </a:defRPr>
                </a:lvl2pPr>
                <a:lvl3pPr marL="914400" algn="l" rtl="0" fontAlgn="base">
                  <a:spcBef>
                    <a:spcPct val="0"/>
                  </a:spcBef>
                  <a:spcAft>
                    <a:spcPct val="0"/>
                  </a:spcAft>
                  <a:defRPr sz="1600" kern="1200">
                    <a:solidFill>
                      <a:schemeClr val="lt1"/>
                    </a:solidFill>
                    <a:latin typeface="+mn-lt"/>
                    <a:ea typeface="+mn-ea"/>
                    <a:cs typeface="+mn-cs"/>
                  </a:defRPr>
                </a:lvl3pPr>
                <a:lvl4pPr marL="1371600" algn="l" rtl="0" fontAlgn="base">
                  <a:spcBef>
                    <a:spcPct val="0"/>
                  </a:spcBef>
                  <a:spcAft>
                    <a:spcPct val="0"/>
                  </a:spcAft>
                  <a:defRPr sz="1600" kern="1200">
                    <a:solidFill>
                      <a:schemeClr val="lt1"/>
                    </a:solidFill>
                    <a:latin typeface="+mn-lt"/>
                    <a:ea typeface="+mn-ea"/>
                    <a:cs typeface="+mn-cs"/>
                  </a:defRPr>
                </a:lvl4pPr>
                <a:lvl5pPr marL="1828800" algn="l" rtl="0" fontAlgn="base">
                  <a:spcBef>
                    <a:spcPct val="0"/>
                  </a:spcBef>
                  <a:spcAft>
                    <a:spcPct val="0"/>
                  </a:spcAft>
                  <a:defRPr sz="1600" kern="1200">
                    <a:solidFill>
                      <a:schemeClr val="lt1"/>
                    </a:solidFill>
                    <a:latin typeface="+mn-lt"/>
                    <a:ea typeface="+mn-ea"/>
                    <a:cs typeface="+mn-cs"/>
                  </a:defRPr>
                </a:lvl5pPr>
                <a:lvl6pPr marL="2286000" algn="l" defTabSz="914400" rtl="0" eaLnBrk="1" latinLnBrk="0" hangingPunct="1">
                  <a:defRPr sz="1600" kern="1200">
                    <a:solidFill>
                      <a:schemeClr val="lt1"/>
                    </a:solidFill>
                    <a:latin typeface="+mn-lt"/>
                    <a:ea typeface="+mn-ea"/>
                    <a:cs typeface="+mn-cs"/>
                  </a:defRPr>
                </a:lvl6pPr>
                <a:lvl7pPr marL="2743200" algn="l" defTabSz="914400" rtl="0" eaLnBrk="1" latinLnBrk="0" hangingPunct="1">
                  <a:defRPr sz="1600" kern="1200">
                    <a:solidFill>
                      <a:schemeClr val="lt1"/>
                    </a:solidFill>
                    <a:latin typeface="+mn-lt"/>
                    <a:ea typeface="+mn-ea"/>
                    <a:cs typeface="+mn-cs"/>
                  </a:defRPr>
                </a:lvl7pPr>
                <a:lvl8pPr marL="3200400" algn="l" defTabSz="914400" rtl="0" eaLnBrk="1" latinLnBrk="0" hangingPunct="1">
                  <a:defRPr sz="1600" kern="1200">
                    <a:solidFill>
                      <a:schemeClr val="lt1"/>
                    </a:solidFill>
                    <a:latin typeface="+mn-lt"/>
                    <a:ea typeface="+mn-ea"/>
                    <a:cs typeface="+mn-cs"/>
                  </a:defRPr>
                </a:lvl8pPr>
                <a:lvl9pPr marL="3657600" algn="l" defTabSz="914400" rtl="0" eaLnBrk="1" latinLnBrk="0" hangingPunct="1">
                  <a:defRPr sz="1600" kern="1200">
                    <a:solidFill>
                      <a:schemeClr val="lt1"/>
                    </a:solidFill>
                    <a:latin typeface="+mn-lt"/>
                    <a:ea typeface="+mn-ea"/>
                    <a:cs typeface="+mn-cs"/>
                  </a:defRPr>
                </a:lvl9pPr>
              </a:lstStyle>
              <a:p>
                <a:pPr algn="ctr" defTabSz="685800">
                  <a:defRPr/>
                </a:pPr>
                <a:endParaRPr lang="en-GB" sz="1200">
                  <a:solidFill>
                    <a:sysClr val="window" lastClr="FFFFFF"/>
                  </a:solidFill>
                  <a:latin typeface="Calibri"/>
                </a:endParaRPr>
              </a:p>
            </p:txBody>
          </p:sp>
          <p:sp>
            <p:nvSpPr>
              <p:cNvPr id="52" name="Rectangle 51"/>
              <p:cNvSpPr>
                <a:spLocks noChangeAspect="1"/>
              </p:cNvSpPr>
              <p:nvPr/>
            </p:nvSpPr>
            <p:spPr>
              <a:xfrm>
                <a:off x="5999390" y="1324997"/>
                <a:ext cx="180986" cy="541461"/>
              </a:xfrm>
              <a:prstGeom prst="rect">
                <a:avLst/>
              </a:prstGeom>
              <a:noFill/>
              <a:ln w="25400" cap="sq" cmpd="sng" algn="ctr">
                <a:solidFill>
                  <a:sysClr val="windowText" lastClr="000000"/>
                </a:solidFill>
                <a:prstDash val="solid"/>
              </a:ln>
              <a:effectLst/>
            </p:spPr>
            <p:txBody>
              <a:bodyPr anchor="ctr"/>
              <a:lstStyle>
                <a:defPPr>
                  <a:defRPr lang="en-US"/>
                </a:defPPr>
                <a:lvl1pPr algn="l" rtl="0" fontAlgn="base">
                  <a:spcBef>
                    <a:spcPct val="0"/>
                  </a:spcBef>
                  <a:spcAft>
                    <a:spcPct val="0"/>
                  </a:spcAft>
                  <a:defRPr sz="1600" kern="1200">
                    <a:solidFill>
                      <a:schemeClr val="lt1"/>
                    </a:solidFill>
                    <a:latin typeface="+mn-lt"/>
                    <a:ea typeface="+mn-ea"/>
                    <a:cs typeface="+mn-cs"/>
                  </a:defRPr>
                </a:lvl1pPr>
                <a:lvl2pPr marL="457200" algn="l" rtl="0" fontAlgn="base">
                  <a:spcBef>
                    <a:spcPct val="0"/>
                  </a:spcBef>
                  <a:spcAft>
                    <a:spcPct val="0"/>
                  </a:spcAft>
                  <a:defRPr sz="1600" kern="1200">
                    <a:solidFill>
                      <a:schemeClr val="lt1"/>
                    </a:solidFill>
                    <a:latin typeface="+mn-lt"/>
                    <a:ea typeface="+mn-ea"/>
                    <a:cs typeface="+mn-cs"/>
                  </a:defRPr>
                </a:lvl2pPr>
                <a:lvl3pPr marL="914400" algn="l" rtl="0" fontAlgn="base">
                  <a:spcBef>
                    <a:spcPct val="0"/>
                  </a:spcBef>
                  <a:spcAft>
                    <a:spcPct val="0"/>
                  </a:spcAft>
                  <a:defRPr sz="1600" kern="1200">
                    <a:solidFill>
                      <a:schemeClr val="lt1"/>
                    </a:solidFill>
                    <a:latin typeface="+mn-lt"/>
                    <a:ea typeface="+mn-ea"/>
                    <a:cs typeface="+mn-cs"/>
                  </a:defRPr>
                </a:lvl3pPr>
                <a:lvl4pPr marL="1371600" algn="l" rtl="0" fontAlgn="base">
                  <a:spcBef>
                    <a:spcPct val="0"/>
                  </a:spcBef>
                  <a:spcAft>
                    <a:spcPct val="0"/>
                  </a:spcAft>
                  <a:defRPr sz="1600" kern="1200">
                    <a:solidFill>
                      <a:schemeClr val="lt1"/>
                    </a:solidFill>
                    <a:latin typeface="+mn-lt"/>
                    <a:ea typeface="+mn-ea"/>
                    <a:cs typeface="+mn-cs"/>
                  </a:defRPr>
                </a:lvl4pPr>
                <a:lvl5pPr marL="1828800" algn="l" rtl="0" fontAlgn="base">
                  <a:spcBef>
                    <a:spcPct val="0"/>
                  </a:spcBef>
                  <a:spcAft>
                    <a:spcPct val="0"/>
                  </a:spcAft>
                  <a:defRPr sz="1600" kern="1200">
                    <a:solidFill>
                      <a:schemeClr val="lt1"/>
                    </a:solidFill>
                    <a:latin typeface="+mn-lt"/>
                    <a:ea typeface="+mn-ea"/>
                    <a:cs typeface="+mn-cs"/>
                  </a:defRPr>
                </a:lvl5pPr>
                <a:lvl6pPr marL="2286000" algn="l" defTabSz="914400" rtl="0" eaLnBrk="1" latinLnBrk="0" hangingPunct="1">
                  <a:defRPr sz="1600" kern="1200">
                    <a:solidFill>
                      <a:schemeClr val="lt1"/>
                    </a:solidFill>
                    <a:latin typeface="+mn-lt"/>
                    <a:ea typeface="+mn-ea"/>
                    <a:cs typeface="+mn-cs"/>
                  </a:defRPr>
                </a:lvl6pPr>
                <a:lvl7pPr marL="2743200" algn="l" defTabSz="914400" rtl="0" eaLnBrk="1" latinLnBrk="0" hangingPunct="1">
                  <a:defRPr sz="1600" kern="1200">
                    <a:solidFill>
                      <a:schemeClr val="lt1"/>
                    </a:solidFill>
                    <a:latin typeface="+mn-lt"/>
                    <a:ea typeface="+mn-ea"/>
                    <a:cs typeface="+mn-cs"/>
                  </a:defRPr>
                </a:lvl7pPr>
                <a:lvl8pPr marL="3200400" algn="l" defTabSz="914400" rtl="0" eaLnBrk="1" latinLnBrk="0" hangingPunct="1">
                  <a:defRPr sz="1600" kern="1200">
                    <a:solidFill>
                      <a:schemeClr val="lt1"/>
                    </a:solidFill>
                    <a:latin typeface="+mn-lt"/>
                    <a:ea typeface="+mn-ea"/>
                    <a:cs typeface="+mn-cs"/>
                  </a:defRPr>
                </a:lvl8pPr>
                <a:lvl9pPr marL="3657600" algn="l" defTabSz="914400" rtl="0" eaLnBrk="1" latinLnBrk="0" hangingPunct="1">
                  <a:defRPr sz="1600" kern="1200">
                    <a:solidFill>
                      <a:schemeClr val="lt1"/>
                    </a:solidFill>
                    <a:latin typeface="+mn-lt"/>
                    <a:ea typeface="+mn-ea"/>
                    <a:cs typeface="+mn-cs"/>
                  </a:defRPr>
                </a:lvl9pPr>
              </a:lstStyle>
              <a:p>
                <a:pPr algn="ctr" defTabSz="685800">
                  <a:defRPr/>
                </a:pPr>
                <a:endParaRPr lang="en-GB" sz="1200">
                  <a:solidFill>
                    <a:sysClr val="window" lastClr="FFFFFF"/>
                  </a:solidFill>
                  <a:latin typeface="Calibri"/>
                </a:endParaRPr>
              </a:p>
            </p:txBody>
          </p:sp>
          <p:cxnSp>
            <p:nvCxnSpPr>
              <p:cNvPr id="53" name="Straight Connector 52"/>
              <p:cNvCxnSpPr/>
              <p:nvPr/>
            </p:nvCxnSpPr>
            <p:spPr>
              <a:xfrm rot="16200000" flipV="1">
                <a:off x="5910454" y="1147157"/>
                <a:ext cx="358857" cy="0"/>
              </a:xfrm>
              <a:prstGeom prst="line">
                <a:avLst/>
              </a:prstGeom>
              <a:noFill/>
              <a:ln w="25400" cap="flat" cmpd="sng" algn="ctr">
                <a:solidFill>
                  <a:sysClr val="windowText" lastClr="000000"/>
                </a:solidFill>
                <a:prstDash val="solid"/>
                <a:headEnd type="none" w="med" len="med"/>
                <a:tailEnd type="none" w="med" len="med"/>
              </a:ln>
              <a:effectLst/>
            </p:spPr>
          </p:cxnSp>
          <p:cxnSp>
            <p:nvCxnSpPr>
              <p:cNvPr id="54" name="Straight Connector 53"/>
              <p:cNvCxnSpPr/>
              <p:nvPr/>
            </p:nvCxnSpPr>
            <p:spPr>
              <a:xfrm rot="16200000" flipV="1">
                <a:off x="5910454" y="2042712"/>
                <a:ext cx="358857" cy="0"/>
              </a:xfrm>
              <a:prstGeom prst="line">
                <a:avLst/>
              </a:prstGeom>
              <a:noFill/>
              <a:ln w="25400" cap="flat" cmpd="sng" algn="ctr">
                <a:solidFill>
                  <a:sysClr val="windowText" lastClr="000000"/>
                </a:solidFill>
                <a:prstDash val="solid"/>
                <a:headEnd type="none" w="med" len="med"/>
                <a:tailEnd type="none" w="med" len="med"/>
              </a:ln>
              <a:effectLst/>
            </p:spPr>
          </p:cxnSp>
          <p:cxnSp>
            <p:nvCxnSpPr>
              <p:cNvPr id="55" name="Straight Connector 54"/>
              <p:cNvCxnSpPr/>
              <p:nvPr/>
            </p:nvCxnSpPr>
            <p:spPr>
              <a:xfrm rot="16200000" flipV="1">
                <a:off x="4350627" y="2100669"/>
                <a:ext cx="503352" cy="0"/>
              </a:xfrm>
              <a:prstGeom prst="line">
                <a:avLst/>
              </a:prstGeom>
              <a:noFill/>
              <a:ln w="25400" cap="flat" cmpd="sng" algn="ctr">
                <a:solidFill>
                  <a:sysClr val="windowText" lastClr="000000"/>
                </a:solidFill>
                <a:prstDash val="solid"/>
                <a:headEnd type="none" w="med" len="med"/>
                <a:tailEnd type="none" w="med" len="med"/>
              </a:ln>
              <a:effectLst/>
            </p:spPr>
          </p:cxnSp>
          <p:cxnSp>
            <p:nvCxnSpPr>
              <p:cNvPr id="56" name="Straight Connector 55"/>
              <p:cNvCxnSpPr/>
              <p:nvPr/>
            </p:nvCxnSpPr>
            <p:spPr>
              <a:xfrm flipV="1">
                <a:off x="5827930" y="2211025"/>
                <a:ext cx="268304" cy="188955"/>
              </a:xfrm>
              <a:prstGeom prst="line">
                <a:avLst/>
              </a:prstGeom>
              <a:noFill/>
              <a:ln w="25400" cap="flat" cmpd="sng" algn="ctr">
                <a:solidFill>
                  <a:sysClr val="windowText" lastClr="000000"/>
                </a:solidFill>
                <a:prstDash val="solid"/>
                <a:headEnd type="none" w="med" len="med"/>
                <a:tailEnd type="none" w="med" len="med"/>
              </a:ln>
              <a:effectLst/>
            </p:spPr>
          </p:cxnSp>
          <p:cxnSp>
            <p:nvCxnSpPr>
              <p:cNvPr id="57" name="Straight Connector 56"/>
              <p:cNvCxnSpPr/>
              <p:nvPr/>
            </p:nvCxnSpPr>
            <p:spPr>
              <a:xfrm rot="16200000" flipV="1">
                <a:off x="5653263" y="2476199"/>
                <a:ext cx="358857" cy="0"/>
              </a:xfrm>
              <a:prstGeom prst="line">
                <a:avLst/>
              </a:prstGeom>
              <a:noFill/>
              <a:ln w="25400" cap="flat" cmpd="sng" algn="ctr">
                <a:solidFill>
                  <a:sysClr val="windowText" lastClr="000000"/>
                </a:solidFill>
                <a:prstDash val="solid"/>
                <a:headEnd type="none" w="med" len="med"/>
                <a:tailEnd type="none" w="med" len="med"/>
              </a:ln>
              <a:effectLst/>
            </p:spPr>
          </p:cxnSp>
          <p:cxnSp>
            <p:nvCxnSpPr>
              <p:cNvPr id="58" name="Straight Connector 57"/>
              <p:cNvCxnSpPr/>
              <p:nvPr/>
            </p:nvCxnSpPr>
            <p:spPr>
              <a:xfrm>
                <a:off x="5837455" y="2554004"/>
                <a:ext cx="257191" cy="193719"/>
              </a:xfrm>
              <a:prstGeom prst="line">
                <a:avLst/>
              </a:prstGeom>
              <a:noFill/>
              <a:ln w="25400" cap="flat" cmpd="sng" algn="ctr">
                <a:solidFill>
                  <a:sysClr val="windowText" lastClr="000000"/>
                </a:solidFill>
                <a:prstDash val="solid"/>
                <a:headEnd type="none" w="med" len="med"/>
                <a:tailEnd type="none" w="med" len="med"/>
              </a:ln>
              <a:effectLst/>
            </p:spPr>
          </p:cxnSp>
          <p:cxnSp>
            <p:nvCxnSpPr>
              <p:cNvPr id="59" name="Straight Connector 58"/>
              <p:cNvCxnSpPr/>
              <p:nvPr/>
            </p:nvCxnSpPr>
            <p:spPr>
              <a:xfrm rot="16200000" flipV="1">
                <a:off x="5889018" y="2934297"/>
                <a:ext cx="395379" cy="0"/>
              </a:xfrm>
              <a:prstGeom prst="line">
                <a:avLst/>
              </a:prstGeom>
              <a:noFill/>
              <a:ln w="25400" cap="flat" cmpd="sng" algn="ctr">
                <a:solidFill>
                  <a:sysClr val="windowText" lastClr="000000"/>
                </a:solidFill>
                <a:prstDash val="solid"/>
                <a:headEnd type="none" w="med" len="med"/>
                <a:tailEnd type="none" w="med" len="med"/>
              </a:ln>
              <a:effectLst/>
            </p:spPr>
          </p:cxnSp>
          <p:cxnSp>
            <p:nvCxnSpPr>
              <p:cNvPr id="60" name="Straight Connector 59"/>
              <p:cNvCxnSpPr/>
              <p:nvPr/>
            </p:nvCxnSpPr>
            <p:spPr>
              <a:xfrm rot="16200000" flipV="1">
                <a:off x="5948578" y="2614348"/>
                <a:ext cx="107975" cy="73030"/>
              </a:xfrm>
              <a:prstGeom prst="line">
                <a:avLst/>
              </a:prstGeom>
              <a:noFill/>
              <a:ln w="25400" cap="flat" cmpd="sng" algn="ctr">
                <a:solidFill>
                  <a:sysClr val="windowText" lastClr="000000"/>
                </a:solidFill>
                <a:prstDash val="solid"/>
                <a:headEnd type="none" w="med" len="med"/>
                <a:tailEnd type="none" w="med" len="med"/>
              </a:ln>
              <a:effectLst/>
            </p:spPr>
          </p:cxnSp>
          <p:cxnSp>
            <p:nvCxnSpPr>
              <p:cNvPr id="61" name="Straight Connector 60"/>
              <p:cNvCxnSpPr/>
              <p:nvPr/>
            </p:nvCxnSpPr>
            <p:spPr>
              <a:xfrm rot="16200000" flipH="1">
                <a:off x="5981926" y="2641345"/>
                <a:ext cx="0" cy="107957"/>
              </a:xfrm>
              <a:prstGeom prst="line">
                <a:avLst/>
              </a:prstGeom>
              <a:noFill/>
              <a:ln w="25400" cap="flat" cmpd="sng" algn="ctr">
                <a:solidFill>
                  <a:sysClr val="windowText" lastClr="000000"/>
                </a:solidFill>
                <a:prstDash val="solid"/>
                <a:headEnd type="none" w="med" len="med"/>
                <a:tailEnd type="none" w="med" len="med"/>
              </a:ln>
              <a:effectLst/>
            </p:spPr>
          </p:cxnSp>
          <p:cxnSp>
            <p:nvCxnSpPr>
              <p:cNvPr id="62" name="Straight Connector 61"/>
              <p:cNvCxnSpPr/>
              <p:nvPr/>
            </p:nvCxnSpPr>
            <p:spPr>
              <a:xfrm rot="16200000" flipV="1">
                <a:off x="4350627" y="2867607"/>
                <a:ext cx="503353" cy="0"/>
              </a:xfrm>
              <a:prstGeom prst="line">
                <a:avLst/>
              </a:prstGeom>
              <a:noFill/>
              <a:ln w="25400" cap="flat" cmpd="sng" algn="ctr">
                <a:solidFill>
                  <a:sysClr val="windowText" lastClr="000000"/>
                </a:solidFill>
                <a:prstDash val="solid"/>
                <a:headEnd type="none" w="med" len="med"/>
                <a:tailEnd type="none" w="med" len="med"/>
              </a:ln>
              <a:effectLst/>
            </p:spPr>
          </p:cxnSp>
          <p:sp>
            <p:nvSpPr>
              <p:cNvPr id="63" name="Oval 62"/>
              <p:cNvSpPr/>
              <p:nvPr/>
            </p:nvSpPr>
            <p:spPr>
              <a:xfrm>
                <a:off x="4837268" y="2444441"/>
                <a:ext cx="53978" cy="53987"/>
              </a:xfrm>
              <a:prstGeom prst="ellipse">
                <a:avLst/>
              </a:prstGeom>
              <a:solidFill>
                <a:sysClr val="windowText" lastClr="000000"/>
              </a:solidFill>
              <a:ln w="12700" cap="flat" cmpd="sng" algn="ctr">
                <a:solidFill>
                  <a:sysClr val="windowText" lastClr="000000"/>
                </a:solidFill>
                <a:prstDash val="solid"/>
              </a:ln>
              <a:effectLst/>
            </p:spPr>
            <p:txBody>
              <a:bodyPr anchor="ctr"/>
              <a:lstStyle>
                <a:defPPr>
                  <a:defRPr lang="en-US"/>
                </a:defPPr>
                <a:lvl1pPr algn="l" rtl="0" fontAlgn="base">
                  <a:spcBef>
                    <a:spcPct val="0"/>
                  </a:spcBef>
                  <a:spcAft>
                    <a:spcPct val="0"/>
                  </a:spcAft>
                  <a:defRPr sz="1600" kern="1200">
                    <a:solidFill>
                      <a:schemeClr val="lt1"/>
                    </a:solidFill>
                    <a:latin typeface="+mn-lt"/>
                    <a:ea typeface="+mn-ea"/>
                    <a:cs typeface="+mn-cs"/>
                  </a:defRPr>
                </a:lvl1pPr>
                <a:lvl2pPr marL="457200" algn="l" rtl="0" fontAlgn="base">
                  <a:spcBef>
                    <a:spcPct val="0"/>
                  </a:spcBef>
                  <a:spcAft>
                    <a:spcPct val="0"/>
                  </a:spcAft>
                  <a:defRPr sz="1600" kern="1200">
                    <a:solidFill>
                      <a:schemeClr val="lt1"/>
                    </a:solidFill>
                    <a:latin typeface="+mn-lt"/>
                    <a:ea typeface="+mn-ea"/>
                    <a:cs typeface="+mn-cs"/>
                  </a:defRPr>
                </a:lvl2pPr>
                <a:lvl3pPr marL="914400" algn="l" rtl="0" fontAlgn="base">
                  <a:spcBef>
                    <a:spcPct val="0"/>
                  </a:spcBef>
                  <a:spcAft>
                    <a:spcPct val="0"/>
                  </a:spcAft>
                  <a:defRPr sz="1600" kern="1200">
                    <a:solidFill>
                      <a:schemeClr val="lt1"/>
                    </a:solidFill>
                    <a:latin typeface="+mn-lt"/>
                    <a:ea typeface="+mn-ea"/>
                    <a:cs typeface="+mn-cs"/>
                  </a:defRPr>
                </a:lvl3pPr>
                <a:lvl4pPr marL="1371600" algn="l" rtl="0" fontAlgn="base">
                  <a:spcBef>
                    <a:spcPct val="0"/>
                  </a:spcBef>
                  <a:spcAft>
                    <a:spcPct val="0"/>
                  </a:spcAft>
                  <a:defRPr sz="1600" kern="1200">
                    <a:solidFill>
                      <a:schemeClr val="lt1"/>
                    </a:solidFill>
                    <a:latin typeface="+mn-lt"/>
                    <a:ea typeface="+mn-ea"/>
                    <a:cs typeface="+mn-cs"/>
                  </a:defRPr>
                </a:lvl4pPr>
                <a:lvl5pPr marL="1828800" algn="l" rtl="0" fontAlgn="base">
                  <a:spcBef>
                    <a:spcPct val="0"/>
                  </a:spcBef>
                  <a:spcAft>
                    <a:spcPct val="0"/>
                  </a:spcAft>
                  <a:defRPr sz="1600" kern="1200">
                    <a:solidFill>
                      <a:schemeClr val="lt1"/>
                    </a:solidFill>
                    <a:latin typeface="+mn-lt"/>
                    <a:ea typeface="+mn-ea"/>
                    <a:cs typeface="+mn-cs"/>
                  </a:defRPr>
                </a:lvl5pPr>
                <a:lvl6pPr marL="2286000" algn="l" defTabSz="914400" rtl="0" eaLnBrk="1" latinLnBrk="0" hangingPunct="1">
                  <a:defRPr sz="1600" kern="1200">
                    <a:solidFill>
                      <a:schemeClr val="lt1"/>
                    </a:solidFill>
                    <a:latin typeface="+mn-lt"/>
                    <a:ea typeface="+mn-ea"/>
                    <a:cs typeface="+mn-cs"/>
                  </a:defRPr>
                </a:lvl6pPr>
                <a:lvl7pPr marL="2743200" algn="l" defTabSz="914400" rtl="0" eaLnBrk="1" latinLnBrk="0" hangingPunct="1">
                  <a:defRPr sz="1600" kern="1200">
                    <a:solidFill>
                      <a:schemeClr val="lt1"/>
                    </a:solidFill>
                    <a:latin typeface="+mn-lt"/>
                    <a:ea typeface="+mn-ea"/>
                    <a:cs typeface="+mn-cs"/>
                  </a:defRPr>
                </a:lvl7pPr>
                <a:lvl8pPr marL="3200400" algn="l" defTabSz="914400" rtl="0" eaLnBrk="1" latinLnBrk="0" hangingPunct="1">
                  <a:defRPr sz="1600" kern="1200">
                    <a:solidFill>
                      <a:schemeClr val="lt1"/>
                    </a:solidFill>
                    <a:latin typeface="+mn-lt"/>
                    <a:ea typeface="+mn-ea"/>
                    <a:cs typeface="+mn-cs"/>
                  </a:defRPr>
                </a:lvl8pPr>
                <a:lvl9pPr marL="3657600" algn="l" defTabSz="914400" rtl="0" eaLnBrk="1" latinLnBrk="0" hangingPunct="1">
                  <a:defRPr sz="1600" kern="1200">
                    <a:solidFill>
                      <a:schemeClr val="lt1"/>
                    </a:solidFill>
                    <a:latin typeface="+mn-lt"/>
                    <a:ea typeface="+mn-ea"/>
                    <a:cs typeface="+mn-cs"/>
                  </a:defRPr>
                </a:lvl9pPr>
              </a:lstStyle>
              <a:p>
                <a:pPr algn="ctr" defTabSz="685800">
                  <a:defRPr/>
                </a:pPr>
                <a:endParaRPr lang="en-GB" sz="1200">
                  <a:solidFill>
                    <a:sysClr val="window" lastClr="FFFFFF"/>
                  </a:solidFill>
                  <a:latin typeface="Calibri"/>
                </a:endParaRPr>
              </a:p>
            </p:txBody>
          </p:sp>
          <p:sp>
            <p:nvSpPr>
              <p:cNvPr id="64" name="Oval 63"/>
              <p:cNvSpPr/>
              <p:nvPr/>
            </p:nvSpPr>
            <p:spPr>
              <a:xfrm>
                <a:off x="7394889" y="916916"/>
                <a:ext cx="80968" cy="80982"/>
              </a:xfrm>
              <a:prstGeom prst="ellipse">
                <a:avLst/>
              </a:prstGeom>
              <a:noFill/>
              <a:ln w="25400" cap="flat" cmpd="sng" algn="ctr">
                <a:solidFill>
                  <a:sysClr val="windowText" lastClr="000000"/>
                </a:solidFill>
                <a:prstDash val="solid"/>
              </a:ln>
              <a:effectLst/>
            </p:spPr>
            <p:txBody>
              <a:bodyPr anchor="ctr"/>
              <a:lstStyle>
                <a:defPPr>
                  <a:defRPr lang="en-US"/>
                </a:defPPr>
                <a:lvl1pPr algn="l" rtl="0" fontAlgn="base">
                  <a:spcBef>
                    <a:spcPct val="0"/>
                  </a:spcBef>
                  <a:spcAft>
                    <a:spcPct val="0"/>
                  </a:spcAft>
                  <a:defRPr sz="1600" kern="1200">
                    <a:solidFill>
                      <a:schemeClr val="lt1"/>
                    </a:solidFill>
                    <a:latin typeface="+mn-lt"/>
                    <a:ea typeface="+mn-ea"/>
                    <a:cs typeface="+mn-cs"/>
                  </a:defRPr>
                </a:lvl1pPr>
                <a:lvl2pPr marL="457200" algn="l" rtl="0" fontAlgn="base">
                  <a:spcBef>
                    <a:spcPct val="0"/>
                  </a:spcBef>
                  <a:spcAft>
                    <a:spcPct val="0"/>
                  </a:spcAft>
                  <a:defRPr sz="1600" kern="1200">
                    <a:solidFill>
                      <a:schemeClr val="lt1"/>
                    </a:solidFill>
                    <a:latin typeface="+mn-lt"/>
                    <a:ea typeface="+mn-ea"/>
                    <a:cs typeface="+mn-cs"/>
                  </a:defRPr>
                </a:lvl2pPr>
                <a:lvl3pPr marL="914400" algn="l" rtl="0" fontAlgn="base">
                  <a:spcBef>
                    <a:spcPct val="0"/>
                  </a:spcBef>
                  <a:spcAft>
                    <a:spcPct val="0"/>
                  </a:spcAft>
                  <a:defRPr sz="1600" kern="1200">
                    <a:solidFill>
                      <a:schemeClr val="lt1"/>
                    </a:solidFill>
                    <a:latin typeface="+mn-lt"/>
                    <a:ea typeface="+mn-ea"/>
                    <a:cs typeface="+mn-cs"/>
                  </a:defRPr>
                </a:lvl3pPr>
                <a:lvl4pPr marL="1371600" algn="l" rtl="0" fontAlgn="base">
                  <a:spcBef>
                    <a:spcPct val="0"/>
                  </a:spcBef>
                  <a:spcAft>
                    <a:spcPct val="0"/>
                  </a:spcAft>
                  <a:defRPr sz="1600" kern="1200">
                    <a:solidFill>
                      <a:schemeClr val="lt1"/>
                    </a:solidFill>
                    <a:latin typeface="+mn-lt"/>
                    <a:ea typeface="+mn-ea"/>
                    <a:cs typeface="+mn-cs"/>
                  </a:defRPr>
                </a:lvl4pPr>
                <a:lvl5pPr marL="1828800" algn="l" rtl="0" fontAlgn="base">
                  <a:spcBef>
                    <a:spcPct val="0"/>
                  </a:spcBef>
                  <a:spcAft>
                    <a:spcPct val="0"/>
                  </a:spcAft>
                  <a:defRPr sz="1600" kern="1200">
                    <a:solidFill>
                      <a:schemeClr val="lt1"/>
                    </a:solidFill>
                    <a:latin typeface="+mn-lt"/>
                    <a:ea typeface="+mn-ea"/>
                    <a:cs typeface="+mn-cs"/>
                  </a:defRPr>
                </a:lvl5pPr>
                <a:lvl6pPr marL="2286000" algn="l" defTabSz="914400" rtl="0" eaLnBrk="1" latinLnBrk="0" hangingPunct="1">
                  <a:defRPr sz="1600" kern="1200">
                    <a:solidFill>
                      <a:schemeClr val="lt1"/>
                    </a:solidFill>
                    <a:latin typeface="+mn-lt"/>
                    <a:ea typeface="+mn-ea"/>
                    <a:cs typeface="+mn-cs"/>
                  </a:defRPr>
                </a:lvl6pPr>
                <a:lvl7pPr marL="2743200" algn="l" defTabSz="914400" rtl="0" eaLnBrk="1" latinLnBrk="0" hangingPunct="1">
                  <a:defRPr sz="1600" kern="1200">
                    <a:solidFill>
                      <a:schemeClr val="lt1"/>
                    </a:solidFill>
                    <a:latin typeface="+mn-lt"/>
                    <a:ea typeface="+mn-ea"/>
                    <a:cs typeface="+mn-cs"/>
                  </a:defRPr>
                </a:lvl7pPr>
                <a:lvl8pPr marL="3200400" algn="l" defTabSz="914400" rtl="0" eaLnBrk="1" latinLnBrk="0" hangingPunct="1">
                  <a:defRPr sz="1600" kern="1200">
                    <a:solidFill>
                      <a:schemeClr val="lt1"/>
                    </a:solidFill>
                    <a:latin typeface="+mn-lt"/>
                    <a:ea typeface="+mn-ea"/>
                    <a:cs typeface="+mn-cs"/>
                  </a:defRPr>
                </a:lvl8pPr>
                <a:lvl9pPr marL="3657600" algn="l" defTabSz="914400" rtl="0" eaLnBrk="1" latinLnBrk="0" hangingPunct="1">
                  <a:defRPr sz="1600" kern="1200">
                    <a:solidFill>
                      <a:schemeClr val="lt1"/>
                    </a:solidFill>
                    <a:latin typeface="+mn-lt"/>
                    <a:ea typeface="+mn-ea"/>
                    <a:cs typeface="+mn-cs"/>
                  </a:defRPr>
                </a:lvl9pPr>
              </a:lstStyle>
              <a:p>
                <a:pPr algn="ctr" defTabSz="685800">
                  <a:defRPr/>
                </a:pPr>
                <a:endParaRPr lang="en-GB" sz="1200">
                  <a:solidFill>
                    <a:sysClr val="window" lastClr="FFFFFF"/>
                  </a:solidFill>
                  <a:latin typeface="Calibri"/>
                </a:endParaRPr>
              </a:p>
            </p:txBody>
          </p:sp>
          <p:sp>
            <p:nvSpPr>
              <p:cNvPr id="65" name="Oval 64"/>
              <p:cNvSpPr/>
              <p:nvPr/>
            </p:nvSpPr>
            <p:spPr>
              <a:xfrm>
                <a:off x="7383776" y="3076410"/>
                <a:ext cx="80967" cy="80982"/>
              </a:xfrm>
              <a:prstGeom prst="ellipse">
                <a:avLst/>
              </a:prstGeom>
              <a:noFill/>
              <a:ln w="25400" cap="flat" cmpd="sng" algn="ctr">
                <a:solidFill>
                  <a:sysClr val="windowText" lastClr="000000"/>
                </a:solidFill>
                <a:prstDash val="solid"/>
              </a:ln>
              <a:effectLst/>
            </p:spPr>
            <p:txBody>
              <a:bodyPr anchor="ctr"/>
              <a:lstStyle>
                <a:defPPr>
                  <a:defRPr lang="en-US"/>
                </a:defPPr>
                <a:lvl1pPr algn="l" rtl="0" fontAlgn="base">
                  <a:spcBef>
                    <a:spcPct val="0"/>
                  </a:spcBef>
                  <a:spcAft>
                    <a:spcPct val="0"/>
                  </a:spcAft>
                  <a:defRPr sz="1600" kern="1200">
                    <a:solidFill>
                      <a:schemeClr val="lt1"/>
                    </a:solidFill>
                    <a:latin typeface="+mn-lt"/>
                    <a:ea typeface="+mn-ea"/>
                    <a:cs typeface="+mn-cs"/>
                  </a:defRPr>
                </a:lvl1pPr>
                <a:lvl2pPr marL="457200" algn="l" rtl="0" fontAlgn="base">
                  <a:spcBef>
                    <a:spcPct val="0"/>
                  </a:spcBef>
                  <a:spcAft>
                    <a:spcPct val="0"/>
                  </a:spcAft>
                  <a:defRPr sz="1600" kern="1200">
                    <a:solidFill>
                      <a:schemeClr val="lt1"/>
                    </a:solidFill>
                    <a:latin typeface="+mn-lt"/>
                    <a:ea typeface="+mn-ea"/>
                    <a:cs typeface="+mn-cs"/>
                  </a:defRPr>
                </a:lvl2pPr>
                <a:lvl3pPr marL="914400" algn="l" rtl="0" fontAlgn="base">
                  <a:spcBef>
                    <a:spcPct val="0"/>
                  </a:spcBef>
                  <a:spcAft>
                    <a:spcPct val="0"/>
                  </a:spcAft>
                  <a:defRPr sz="1600" kern="1200">
                    <a:solidFill>
                      <a:schemeClr val="lt1"/>
                    </a:solidFill>
                    <a:latin typeface="+mn-lt"/>
                    <a:ea typeface="+mn-ea"/>
                    <a:cs typeface="+mn-cs"/>
                  </a:defRPr>
                </a:lvl3pPr>
                <a:lvl4pPr marL="1371600" algn="l" rtl="0" fontAlgn="base">
                  <a:spcBef>
                    <a:spcPct val="0"/>
                  </a:spcBef>
                  <a:spcAft>
                    <a:spcPct val="0"/>
                  </a:spcAft>
                  <a:defRPr sz="1600" kern="1200">
                    <a:solidFill>
                      <a:schemeClr val="lt1"/>
                    </a:solidFill>
                    <a:latin typeface="+mn-lt"/>
                    <a:ea typeface="+mn-ea"/>
                    <a:cs typeface="+mn-cs"/>
                  </a:defRPr>
                </a:lvl4pPr>
                <a:lvl5pPr marL="1828800" algn="l" rtl="0" fontAlgn="base">
                  <a:spcBef>
                    <a:spcPct val="0"/>
                  </a:spcBef>
                  <a:spcAft>
                    <a:spcPct val="0"/>
                  </a:spcAft>
                  <a:defRPr sz="1600" kern="1200">
                    <a:solidFill>
                      <a:schemeClr val="lt1"/>
                    </a:solidFill>
                    <a:latin typeface="+mn-lt"/>
                    <a:ea typeface="+mn-ea"/>
                    <a:cs typeface="+mn-cs"/>
                  </a:defRPr>
                </a:lvl5pPr>
                <a:lvl6pPr marL="2286000" algn="l" defTabSz="914400" rtl="0" eaLnBrk="1" latinLnBrk="0" hangingPunct="1">
                  <a:defRPr sz="1600" kern="1200">
                    <a:solidFill>
                      <a:schemeClr val="lt1"/>
                    </a:solidFill>
                    <a:latin typeface="+mn-lt"/>
                    <a:ea typeface="+mn-ea"/>
                    <a:cs typeface="+mn-cs"/>
                  </a:defRPr>
                </a:lvl6pPr>
                <a:lvl7pPr marL="2743200" algn="l" defTabSz="914400" rtl="0" eaLnBrk="1" latinLnBrk="0" hangingPunct="1">
                  <a:defRPr sz="1600" kern="1200">
                    <a:solidFill>
                      <a:schemeClr val="lt1"/>
                    </a:solidFill>
                    <a:latin typeface="+mn-lt"/>
                    <a:ea typeface="+mn-ea"/>
                    <a:cs typeface="+mn-cs"/>
                  </a:defRPr>
                </a:lvl7pPr>
                <a:lvl8pPr marL="3200400" algn="l" defTabSz="914400" rtl="0" eaLnBrk="1" latinLnBrk="0" hangingPunct="1">
                  <a:defRPr sz="1600" kern="1200">
                    <a:solidFill>
                      <a:schemeClr val="lt1"/>
                    </a:solidFill>
                    <a:latin typeface="+mn-lt"/>
                    <a:ea typeface="+mn-ea"/>
                    <a:cs typeface="+mn-cs"/>
                  </a:defRPr>
                </a:lvl8pPr>
                <a:lvl9pPr marL="3657600" algn="l" defTabSz="914400" rtl="0" eaLnBrk="1" latinLnBrk="0" hangingPunct="1">
                  <a:defRPr sz="1600" kern="1200">
                    <a:solidFill>
                      <a:schemeClr val="lt1"/>
                    </a:solidFill>
                    <a:latin typeface="+mn-lt"/>
                    <a:ea typeface="+mn-ea"/>
                    <a:cs typeface="+mn-cs"/>
                  </a:defRPr>
                </a:lvl9pPr>
              </a:lstStyle>
              <a:p>
                <a:pPr algn="ctr" defTabSz="685800">
                  <a:defRPr/>
                </a:pPr>
                <a:endParaRPr lang="en-GB" sz="1200">
                  <a:solidFill>
                    <a:sysClr val="window" lastClr="FFFFFF"/>
                  </a:solidFill>
                  <a:latin typeface="Calibri"/>
                </a:endParaRPr>
              </a:p>
            </p:txBody>
          </p:sp>
          <p:sp>
            <p:nvSpPr>
              <p:cNvPr id="66" name="Oval 65"/>
              <p:cNvSpPr/>
              <p:nvPr/>
            </p:nvSpPr>
            <p:spPr>
              <a:xfrm>
                <a:off x="7391714" y="1982373"/>
                <a:ext cx="80968" cy="80981"/>
              </a:xfrm>
              <a:prstGeom prst="ellipse">
                <a:avLst/>
              </a:prstGeom>
              <a:noFill/>
              <a:ln w="25400" cap="flat" cmpd="sng" algn="ctr">
                <a:solidFill>
                  <a:sysClr val="windowText" lastClr="000000"/>
                </a:solidFill>
                <a:prstDash val="solid"/>
              </a:ln>
              <a:effectLst/>
            </p:spPr>
            <p:txBody>
              <a:bodyPr anchor="ctr"/>
              <a:lstStyle>
                <a:defPPr>
                  <a:defRPr lang="en-US"/>
                </a:defPPr>
                <a:lvl1pPr algn="l" rtl="0" fontAlgn="base">
                  <a:spcBef>
                    <a:spcPct val="0"/>
                  </a:spcBef>
                  <a:spcAft>
                    <a:spcPct val="0"/>
                  </a:spcAft>
                  <a:defRPr sz="1600" kern="1200">
                    <a:solidFill>
                      <a:schemeClr val="lt1"/>
                    </a:solidFill>
                    <a:latin typeface="+mn-lt"/>
                    <a:ea typeface="+mn-ea"/>
                    <a:cs typeface="+mn-cs"/>
                  </a:defRPr>
                </a:lvl1pPr>
                <a:lvl2pPr marL="457200" algn="l" rtl="0" fontAlgn="base">
                  <a:spcBef>
                    <a:spcPct val="0"/>
                  </a:spcBef>
                  <a:spcAft>
                    <a:spcPct val="0"/>
                  </a:spcAft>
                  <a:defRPr sz="1600" kern="1200">
                    <a:solidFill>
                      <a:schemeClr val="lt1"/>
                    </a:solidFill>
                    <a:latin typeface="+mn-lt"/>
                    <a:ea typeface="+mn-ea"/>
                    <a:cs typeface="+mn-cs"/>
                  </a:defRPr>
                </a:lvl2pPr>
                <a:lvl3pPr marL="914400" algn="l" rtl="0" fontAlgn="base">
                  <a:spcBef>
                    <a:spcPct val="0"/>
                  </a:spcBef>
                  <a:spcAft>
                    <a:spcPct val="0"/>
                  </a:spcAft>
                  <a:defRPr sz="1600" kern="1200">
                    <a:solidFill>
                      <a:schemeClr val="lt1"/>
                    </a:solidFill>
                    <a:latin typeface="+mn-lt"/>
                    <a:ea typeface="+mn-ea"/>
                    <a:cs typeface="+mn-cs"/>
                  </a:defRPr>
                </a:lvl3pPr>
                <a:lvl4pPr marL="1371600" algn="l" rtl="0" fontAlgn="base">
                  <a:spcBef>
                    <a:spcPct val="0"/>
                  </a:spcBef>
                  <a:spcAft>
                    <a:spcPct val="0"/>
                  </a:spcAft>
                  <a:defRPr sz="1600" kern="1200">
                    <a:solidFill>
                      <a:schemeClr val="lt1"/>
                    </a:solidFill>
                    <a:latin typeface="+mn-lt"/>
                    <a:ea typeface="+mn-ea"/>
                    <a:cs typeface="+mn-cs"/>
                  </a:defRPr>
                </a:lvl4pPr>
                <a:lvl5pPr marL="1828800" algn="l" rtl="0" fontAlgn="base">
                  <a:spcBef>
                    <a:spcPct val="0"/>
                  </a:spcBef>
                  <a:spcAft>
                    <a:spcPct val="0"/>
                  </a:spcAft>
                  <a:defRPr sz="1600" kern="1200">
                    <a:solidFill>
                      <a:schemeClr val="lt1"/>
                    </a:solidFill>
                    <a:latin typeface="+mn-lt"/>
                    <a:ea typeface="+mn-ea"/>
                    <a:cs typeface="+mn-cs"/>
                  </a:defRPr>
                </a:lvl5pPr>
                <a:lvl6pPr marL="2286000" algn="l" defTabSz="914400" rtl="0" eaLnBrk="1" latinLnBrk="0" hangingPunct="1">
                  <a:defRPr sz="1600" kern="1200">
                    <a:solidFill>
                      <a:schemeClr val="lt1"/>
                    </a:solidFill>
                    <a:latin typeface="+mn-lt"/>
                    <a:ea typeface="+mn-ea"/>
                    <a:cs typeface="+mn-cs"/>
                  </a:defRPr>
                </a:lvl6pPr>
                <a:lvl7pPr marL="2743200" algn="l" defTabSz="914400" rtl="0" eaLnBrk="1" latinLnBrk="0" hangingPunct="1">
                  <a:defRPr sz="1600" kern="1200">
                    <a:solidFill>
                      <a:schemeClr val="lt1"/>
                    </a:solidFill>
                    <a:latin typeface="+mn-lt"/>
                    <a:ea typeface="+mn-ea"/>
                    <a:cs typeface="+mn-cs"/>
                  </a:defRPr>
                </a:lvl7pPr>
                <a:lvl8pPr marL="3200400" algn="l" defTabSz="914400" rtl="0" eaLnBrk="1" latinLnBrk="0" hangingPunct="1">
                  <a:defRPr sz="1600" kern="1200">
                    <a:solidFill>
                      <a:schemeClr val="lt1"/>
                    </a:solidFill>
                    <a:latin typeface="+mn-lt"/>
                    <a:ea typeface="+mn-ea"/>
                    <a:cs typeface="+mn-cs"/>
                  </a:defRPr>
                </a:lvl8pPr>
                <a:lvl9pPr marL="3657600" algn="l" defTabSz="914400" rtl="0" eaLnBrk="1" latinLnBrk="0" hangingPunct="1">
                  <a:defRPr sz="1600" kern="1200">
                    <a:solidFill>
                      <a:schemeClr val="lt1"/>
                    </a:solidFill>
                    <a:latin typeface="+mn-lt"/>
                    <a:ea typeface="+mn-ea"/>
                    <a:cs typeface="+mn-cs"/>
                  </a:defRPr>
                </a:lvl9pPr>
              </a:lstStyle>
              <a:p>
                <a:pPr algn="ctr" defTabSz="685800">
                  <a:defRPr/>
                </a:pPr>
                <a:endParaRPr lang="en-GB" sz="1200">
                  <a:solidFill>
                    <a:sysClr val="window" lastClr="FFFFFF"/>
                  </a:solidFill>
                  <a:latin typeface="Calibri"/>
                </a:endParaRPr>
              </a:p>
            </p:txBody>
          </p:sp>
        </p:grpSp>
        <p:grpSp>
          <p:nvGrpSpPr>
            <p:cNvPr id="5" name="Group 4"/>
            <p:cNvGrpSpPr>
              <a:grpSpLocks/>
            </p:cNvGrpSpPr>
            <p:nvPr/>
          </p:nvGrpSpPr>
          <p:grpSpPr bwMode="auto">
            <a:xfrm>
              <a:off x="8198635" y="2041840"/>
              <a:ext cx="574674" cy="433387"/>
              <a:chOff x="4737004" y="4857315"/>
              <a:chExt cx="575104" cy="433534"/>
            </a:xfrm>
          </p:grpSpPr>
          <p:cxnSp>
            <p:nvCxnSpPr>
              <p:cNvPr id="44" name="Straight Connector 43"/>
              <p:cNvCxnSpPr/>
              <p:nvPr/>
            </p:nvCxnSpPr>
            <p:spPr>
              <a:xfrm flipV="1">
                <a:off x="4737004" y="5074876"/>
                <a:ext cx="287553" cy="215973"/>
              </a:xfrm>
              <a:prstGeom prst="line">
                <a:avLst/>
              </a:prstGeom>
              <a:noFill/>
              <a:ln w="25400" cap="flat" cmpd="sng" algn="ctr">
                <a:solidFill>
                  <a:sysClr val="windowText" lastClr="000000"/>
                </a:solidFill>
                <a:prstDash val="solid"/>
                <a:headEnd type="none" w="med" len="med"/>
                <a:tailEnd type="none" w="med" len="med"/>
              </a:ln>
              <a:effectLst/>
            </p:spPr>
          </p:cxnSp>
          <p:cxnSp>
            <p:nvCxnSpPr>
              <p:cNvPr id="45" name="Straight Connector 44"/>
              <p:cNvCxnSpPr/>
              <p:nvPr/>
            </p:nvCxnSpPr>
            <p:spPr>
              <a:xfrm flipV="1">
                <a:off x="5024557" y="4857315"/>
                <a:ext cx="287551" cy="215973"/>
              </a:xfrm>
              <a:prstGeom prst="line">
                <a:avLst/>
              </a:prstGeom>
              <a:noFill/>
              <a:ln w="25400" cap="flat" cmpd="sng" algn="ctr">
                <a:noFill/>
                <a:prstDash val="solid"/>
                <a:headEnd type="none" w="med" len="med"/>
                <a:tailEnd type="none" w="med" len="med"/>
              </a:ln>
              <a:effectLst/>
            </p:spPr>
          </p:cxnSp>
        </p:grpSp>
        <p:grpSp>
          <p:nvGrpSpPr>
            <p:cNvPr id="6" name="Group 5"/>
            <p:cNvGrpSpPr>
              <a:grpSpLocks/>
            </p:cNvGrpSpPr>
            <p:nvPr/>
          </p:nvGrpSpPr>
          <p:grpSpPr bwMode="auto">
            <a:xfrm>
              <a:off x="11094243" y="594051"/>
              <a:ext cx="573088" cy="2477127"/>
              <a:chOff x="7476563" y="806816"/>
              <a:chExt cx="573740" cy="2477253"/>
            </a:xfrm>
          </p:grpSpPr>
          <p:sp>
            <p:nvSpPr>
              <p:cNvPr id="42" name="TextBox 51"/>
              <p:cNvSpPr txBox="1">
                <a:spLocks noChangeArrowheads="1"/>
              </p:cNvSpPr>
              <p:nvPr/>
            </p:nvSpPr>
            <p:spPr bwMode="auto">
              <a:xfrm>
                <a:off x="7485527" y="806816"/>
                <a:ext cx="564776" cy="307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defTabSz="685800">
                  <a:defRPr/>
                </a:pPr>
                <a:r>
                  <a:rPr lang="en-GB" altLang="en-US" sz="900" i="1">
                    <a:solidFill>
                      <a:sysClr val="windowText" lastClr="000000"/>
                    </a:solidFill>
                  </a:rPr>
                  <a:t>V</a:t>
                </a:r>
                <a:r>
                  <a:rPr lang="en-GB" altLang="en-US" sz="900" baseline="-25000">
                    <a:solidFill>
                      <a:sysClr val="windowText" lastClr="000000"/>
                    </a:solidFill>
                  </a:rPr>
                  <a:t>s</a:t>
                </a:r>
              </a:p>
            </p:txBody>
          </p:sp>
          <p:sp>
            <p:nvSpPr>
              <p:cNvPr id="43" name="TextBox 52"/>
              <p:cNvSpPr txBox="1">
                <a:spLocks noChangeArrowheads="1"/>
              </p:cNvSpPr>
              <p:nvPr/>
            </p:nvSpPr>
            <p:spPr bwMode="auto">
              <a:xfrm>
                <a:off x="7476563" y="2976277"/>
                <a:ext cx="564776" cy="3077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defTabSz="685800">
                  <a:defRPr/>
                </a:pPr>
                <a:r>
                  <a:rPr lang="en-GB" altLang="en-US" sz="900">
                    <a:solidFill>
                      <a:sysClr val="windowText" lastClr="000000"/>
                    </a:solidFill>
                  </a:rPr>
                  <a:t>0</a:t>
                </a:r>
                <a:endParaRPr lang="en-GB" altLang="en-US" sz="900" baseline="-25000">
                  <a:solidFill>
                    <a:sysClr val="windowText" lastClr="000000"/>
                  </a:solidFill>
                </a:endParaRPr>
              </a:p>
            </p:txBody>
          </p:sp>
        </p:grpSp>
        <p:grpSp>
          <p:nvGrpSpPr>
            <p:cNvPr id="7" name="Group 6"/>
            <p:cNvGrpSpPr>
              <a:grpSpLocks/>
            </p:cNvGrpSpPr>
            <p:nvPr/>
          </p:nvGrpSpPr>
          <p:grpSpPr bwMode="auto">
            <a:xfrm>
              <a:off x="10468730" y="775027"/>
              <a:ext cx="689918" cy="1008063"/>
              <a:chOff x="6940709" y="986905"/>
              <a:chExt cx="689918" cy="1008000"/>
            </a:xfrm>
          </p:grpSpPr>
          <p:cxnSp>
            <p:nvCxnSpPr>
              <p:cNvPr id="39" name="Straight Arrow Connector 38"/>
              <p:cNvCxnSpPr/>
              <p:nvPr/>
            </p:nvCxnSpPr>
            <p:spPr>
              <a:xfrm rot="5400000" flipH="1" flipV="1">
                <a:off x="6443067" y="1490905"/>
                <a:ext cx="1008000" cy="0"/>
              </a:xfrm>
              <a:prstGeom prst="straightConnector1">
                <a:avLst/>
              </a:prstGeom>
              <a:noFill/>
              <a:ln w="12700" cap="flat" cmpd="sng" algn="ctr">
                <a:solidFill>
                  <a:srgbClr val="00B0F0"/>
                </a:solidFill>
                <a:prstDash val="solid"/>
                <a:headEnd type="none" w="med" len="med"/>
                <a:tailEnd type="triangle" w="med" len="med"/>
              </a:ln>
              <a:effectLst/>
            </p:spPr>
          </p:cxnSp>
          <p:sp>
            <p:nvSpPr>
              <p:cNvPr id="40" name="TextBox 53"/>
              <p:cNvSpPr txBox="1">
                <a:spLocks noChangeArrowheads="1"/>
              </p:cNvSpPr>
              <p:nvPr/>
            </p:nvSpPr>
            <p:spPr bwMode="auto">
              <a:xfrm>
                <a:off x="7012637" y="1362630"/>
                <a:ext cx="564777" cy="3077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defTabSz="685800">
                  <a:defRPr/>
                </a:pPr>
                <a:r>
                  <a:rPr lang="en-GB" altLang="en-US" sz="900" i="1">
                    <a:solidFill>
                      <a:srgbClr val="00B0F0"/>
                    </a:solidFill>
                  </a:rPr>
                  <a:t>V</a:t>
                </a:r>
                <a:r>
                  <a:rPr lang="en-GB" altLang="en-US" sz="900" baseline="-25000">
                    <a:solidFill>
                      <a:srgbClr val="00B0F0"/>
                    </a:solidFill>
                  </a:rPr>
                  <a:t>L</a:t>
                </a:r>
              </a:p>
            </p:txBody>
          </p:sp>
          <p:sp>
            <p:nvSpPr>
              <p:cNvPr id="41" name="TextBox 53"/>
              <p:cNvSpPr txBox="1">
                <a:spLocks noChangeArrowheads="1"/>
              </p:cNvSpPr>
              <p:nvPr/>
            </p:nvSpPr>
            <p:spPr bwMode="auto">
              <a:xfrm>
                <a:off x="6940709" y="1004047"/>
                <a:ext cx="689918" cy="6770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algn="ctr" defTabSz="685800">
                  <a:defRPr/>
                </a:pPr>
                <a:r>
                  <a:rPr lang="en-GB" altLang="en-US" sz="900">
                    <a:solidFill>
                      <a:srgbClr val="00B0F0"/>
                    </a:solidFill>
                  </a:rPr>
                  <a:t>Load voltage</a:t>
                </a:r>
                <a:endParaRPr lang="en-GB" altLang="en-US" sz="900" baseline="-25000">
                  <a:solidFill>
                    <a:srgbClr val="00B0F0"/>
                  </a:solidFill>
                </a:endParaRPr>
              </a:p>
            </p:txBody>
          </p:sp>
        </p:grpSp>
        <p:grpSp>
          <p:nvGrpSpPr>
            <p:cNvPr id="8" name="Group 7"/>
            <p:cNvGrpSpPr>
              <a:grpSpLocks/>
            </p:cNvGrpSpPr>
            <p:nvPr/>
          </p:nvGrpSpPr>
          <p:grpSpPr bwMode="auto">
            <a:xfrm>
              <a:off x="10483856" y="1849765"/>
              <a:ext cx="571415" cy="1008062"/>
              <a:chOff x="6947735" y="2062670"/>
              <a:chExt cx="571415" cy="1008000"/>
            </a:xfrm>
          </p:grpSpPr>
          <p:cxnSp>
            <p:nvCxnSpPr>
              <p:cNvPr id="37" name="Straight Arrow Connector 36"/>
              <p:cNvCxnSpPr/>
              <p:nvPr/>
            </p:nvCxnSpPr>
            <p:spPr>
              <a:xfrm rot="5400000" flipH="1" flipV="1">
                <a:off x="6443735" y="2566670"/>
                <a:ext cx="1008000" cy="0"/>
              </a:xfrm>
              <a:prstGeom prst="straightConnector1">
                <a:avLst/>
              </a:prstGeom>
              <a:noFill/>
              <a:ln w="12700" cap="flat" cmpd="sng" algn="ctr">
                <a:solidFill>
                  <a:srgbClr val="00B0F0"/>
                </a:solidFill>
                <a:prstDash val="solid"/>
                <a:headEnd type="none" w="med" len="med"/>
                <a:tailEnd type="triangle" w="med" len="med"/>
              </a:ln>
              <a:effectLst/>
            </p:spPr>
          </p:cxnSp>
          <p:sp>
            <p:nvSpPr>
              <p:cNvPr id="38" name="TextBox 54"/>
              <p:cNvSpPr txBox="1">
                <a:spLocks noChangeArrowheads="1"/>
              </p:cNvSpPr>
              <p:nvPr/>
            </p:nvSpPr>
            <p:spPr bwMode="auto">
              <a:xfrm>
                <a:off x="6954374" y="2459125"/>
                <a:ext cx="564776" cy="3077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defTabSz="685800">
                  <a:defRPr/>
                </a:pPr>
                <a:r>
                  <a:rPr lang="en-GB" altLang="en-US" sz="900" i="1">
                    <a:solidFill>
                      <a:srgbClr val="00B0F0"/>
                    </a:solidFill>
                  </a:rPr>
                  <a:t>V</a:t>
                </a:r>
                <a:r>
                  <a:rPr lang="en-GB" altLang="en-US" sz="900" baseline="-25000">
                    <a:solidFill>
                      <a:srgbClr val="00B0F0"/>
                    </a:solidFill>
                  </a:rPr>
                  <a:t>CE</a:t>
                </a:r>
              </a:p>
            </p:txBody>
          </p:sp>
        </p:grpSp>
        <p:sp>
          <p:nvSpPr>
            <p:cNvPr id="9" name="TextBox 55"/>
            <p:cNvSpPr txBox="1">
              <a:spLocks noChangeArrowheads="1"/>
            </p:cNvSpPr>
            <p:nvPr/>
          </p:nvSpPr>
          <p:spPr bwMode="auto">
            <a:xfrm>
              <a:off x="10743406" y="1159202"/>
              <a:ext cx="563561"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defTabSz="685800">
                <a:defRPr/>
              </a:pPr>
              <a:r>
                <a:rPr lang="en-GB" altLang="en-US" sz="900">
                  <a:solidFill>
                    <a:srgbClr val="00B0F0"/>
                  </a:solidFill>
                </a:rPr>
                <a:t>= 0</a:t>
              </a:r>
            </a:p>
          </p:txBody>
        </p:sp>
        <p:sp>
          <p:nvSpPr>
            <p:cNvPr id="10" name="TextBox 56"/>
            <p:cNvSpPr txBox="1">
              <a:spLocks noChangeArrowheads="1"/>
            </p:cNvSpPr>
            <p:nvPr/>
          </p:nvSpPr>
          <p:spPr bwMode="auto">
            <a:xfrm>
              <a:off x="10743406" y="2256165"/>
              <a:ext cx="563561"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defTabSz="685800">
                <a:defRPr/>
              </a:pPr>
              <a:r>
                <a:rPr lang="en-GB" altLang="en-US" sz="900">
                  <a:solidFill>
                    <a:srgbClr val="00B0F0"/>
                  </a:solidFill>
                </a:rPr>
                <a:t>= </a:t>
              </a:r>
              <a:r>
                <a:rPr lang="en-GB" altLang="en-US" sz="900" i="1">
                  <a:solidFill>
                    <a:srgbClr val="00B0F0"/>
                  </a:solidFill>
                </a:rPr>
                <a:t>V</a:t>
              </a:r>
              <a:r>
                <a:rPr lang="en-GB" altLang="en-US" sz="900" baseline="-25000">
                  <a:solidFill>
                    <a:srgbClr val="00B0F0"/>
                  </a:solidFill>
                </a:rPr>
                <a:t>s</a:t>
              </a:r>
              <a:r>
                <a:rPr lang="en-GB" altLang="en-US" sz="900">
                  <a:solidFill>
                    <a:srgbClr val="00B0F0"/>
                  </a:solidFill>
                </a:rPr>
                <a:t> </a:t>
              </a:r>
            </a:p>
          </p:txBody>
        </p:sp>
        <p:grpSp>
          <p:nvGrpSpPr>
            <p:cNvPr id="11" name="Group 10"/>
            <p:cNvGrpSpPr>
              <a:grpSpLocks/>
            </p:cNvGrpSpPr>
            <p:nvPr/>
          </p:nvGrpSpPr>
          <p:grpSpPr bwMode="auto">
            <a:xfrm>
              <a:off x="8279606" y="1206830"/>
              <a:ext cx="2054225" cy="313196"/>
              <a:chOff x="4663238" y="1419967"/>
              <a:chExt cx="2052916" cy="313018"/>
            </a:xfrm>
          </p:grpSpPr>
          <p:sp>
            <p:nvSpPr>
              <p:cNvPr id="35" name="TextBox 57"/>
              <p:cNvSpPr txBox="1">
                <a:spLocks noChangeArrowheads="1"/>
              </p:cNvSpPr>
              <p:nvPr/>
            </p:nvSpPr>
            <p:spPr bwMode="auto">
              <a:xfrm>
                <a:off x="6151378" y="1425383"/>
                <a:ext cx="564776" cy="3076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defTabSz="685800">
                  <a:defRPr/>
                </a:pPr>
                <a:r>
                  <a:rPr lang="en-GB" altLang="en-US" sz="900" i="1">
                    <a:solidFill>
                      <a:sysClr val="windowText" lastClr="000000"/>
                    </a:solidFill>
                  </a:rPr>
                  <a:t>R</a:t>
                </a:r>
                <a:r>
                  <a:rPr lang="en-GB" altLang="en-US" sz="900" baseline="-25000">
                    <a:solidFill>
                      <a:sysClr val="windowText" lastClr="000000"/>
                    </a:solidFill>
                  </a:rPr>
                  <a:t>L</a:t>
                </a:r>
              </a:p>
            </p:txBody>
          </p:sp>
          <p:sp>
            <p:nvSpPr>
              <p:cNvPr id="36" name="TextBox 58"/>
              <p:cNvSpPr txBox="1">
                <a:spLocks noChangeArrowheads="1"/>
              </p:cNvSpPr>
              <p:nvPr/>
            </p:nvSpPr>
            <p:spPr bwMode="auto">
              <a:xfrm>
                <a:off x="4663238" y="1419967"/>
                <a:ext cx="564776" cy="3076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defTabSz="685800">
                  <a:defRPr/>
                </a:pPr>
                <a:r>
                  <a:rPr lang="en-GB" altLang="en-US" sz="900" i="1">
                    <a:solidFill>
                      <a:sysClr val="windowText" lastClr="000000"/>
                    </a:solidFill>
                  </a:rPr>
                  <a:t>R</a:t>
                </a:r>
                <a:r>
                  <a:rPr lang="en-GB" altLang="en-US" sz="900" baseline="-25000">
                    <a:solidFill>
                      <a:sysClr val="windowText" lastClr="000000"/>
                    </a:solidFill>
                  </a:rPr>
                  <a:t>B</a:t>
                </a:r>
              </a:p>
            </p:txBody>
          </p:sp>
        </p:grpSp>
        <p:cxnSp>
          <p:nvCxnSpPr>
            <p:cNvPr id="12" name="Straight Arrow Connector 11"/>
            <p:cNvCxnSpPr/>
            <p:nvPr/>
          </p:nvCxnSpPr>
          <p:spPr>
            <a:xfrm rot="5400000">
              <a:off x="9673430" y="960765"/>
              <a:ext cx="73025" cy="0"/>
            </a:xfrm>
            <a:prstGeom prst="straightConnector1">
              <a:avLst/>
            </a:prstGeom>
            <a:noFill/>
            <a:ln w="38100" cap="flat" cmpd="sng" algn="ctr">
              <a:solidFill>
                <a:srgbClr val="FF0000"/>
              </a:solidFill>
              <a:prstDash val="solid"/>
              <a:headEnd type="none" w="med" len="med"/>
              <a:tailEnd type="triangle" w="med" len="med"/>
            </a:ln>
            <a:effectLst/>
          </p:spPr>
        </p:cxnSp>
        <p:cxnSp>
          <p:nvCxnSpPr>
            <p:cNvPr id="13" name="Straight Arrow Connector 12"/>
            <p:cNvCxnSpPr/>
            <p:nvPr/>
          </p:nvCxnSpPr>
          <p:spPr>
            <a:xfrm rot="5400000">
              <a:off x="8188324" y="963146"/>
              <a:ext cx="71438" cy="0"/>
            </a:xfrm>
            <a:prstGeom prst="straightConnector1">
              <a:avLst/>
            </a:prstGeom>
            <a:noFill/>
            <a:ln w="38100" cap="flat" cmpd="sng" algn="ctr">
              <a:solidFill>
                <a:srgbClr val="FF0000"/>
              </a:solidFill>
              <a:prstDash val="solid"/>
              <a:headEnd type="none" w="med" len="med"/>
              <a:tailEnd type="triangle" w="med" len="med"/>
            </a:ln>
            <a:effectLst/>
          </p:spPr>
        </p:cxnSp>
        <p:cxnSp>
          <p:nvCxnSpPr>
            <p:cNvPr id="14" name="Straight Arrow Connector 13"/>
            <p:cNvCxnSpPr/>
            <p:nvPr/>
          </p:nvCxnSpPr>
          <p:spPr>
            <a:xfrm rot="16200000" flipH="1">
              <a:off x="8840787" y="2229971"/>
              <a:ext cx="0" cy="71438"/>
            </a:xfrm>
            <a:prstGeom prst="straightConnector1">
              <a:avLst/>
            </a:prstGeom>
            <a:noFill/>
            <a:ln w="38100" cap="flat" cmpd="sng" algn="ctr">
              <a:solidFill>
                <a:srgbClr val="FF0000"/>
              </a:solidFill>
              <a:prstDash val="solid"/>
              <a:headEnd type="none" w="med" len="med"/>
              <a:tailEnd type="triangle" w="med" len="med"/>
            </a:ln>
            <a:effectLst/>
          </p:spPr>
        </p:cxnSp>
        <p:cxnSp>
          <p:nvCxnSpPr>
            <p:cNvPr id="15" name="Straight Arrow Connector 14"/>
            <p:cNvCxnSpPr/>
            <p:nvPr/>
          </p:nvCxnSpPr>
          <p:spPr>
            <a:xfrm rot="5400000">
              <a:off x="9668668" y="2703840"/>
              <a:ext cx="73025" cy="0"/>
            </a:xfrm>
            <a:prstGeom prst="straightConnector1">
              <a:avLst/>
            </a:prstGeom>
            <a:noFill/>
            <a:ln w="38100" cap="flat" cmpd="sng" algn="ctr">
              <a:solidFill>
                <a:srgbClr val="FF0000"/>
              </a:solidFill>
              <a:prstDash val="solid"/>
              <a:headEnd type="none" w="med" len="med"/>
              <a:tailEnd type="triangle" w="med" len="med"/>
            </a:ln>
            <a:effectLst/>
          </p:spPr>
        </p:cxnSp>
        <p:grpSp>
          <p:nvGrpSpPr>
            <p:cNvPr id="16" name="Group 15"/>
            <p:cNvGrpSpPr>
              <a:grpSpLocks/>
            </p:cNvGrpSpPr>
            <p:nvPr/>
          </p:nvGrpSpPr>
          <p:grpSpPr bwMode="auto">
            <a:xfrm>
              <a:off x="7611268" y="3270577"/>
              <a:ext cx="3940175" cy="3191456"/>
              <a:chOff x="3994525" y="3483371"/>
              <a:chExt cx="3940175" cy="3191056"/>
            </a:xfrm>
          </p:grpSpPr>
          <p:grpSp>
            <p:nvGrpSpPr>
              <p:cNvPr id="23" name="Group 22"/>
              <p:cNvGrpSpPr>
                <a:grpSpLocks/>
              </p:cNvGrpSpPr>
              <p:nvPr/>
            </p:nvGrpSpPr>
            <p:grpSpPr bwMode="auto">
              <a:xfrm>
                <a:off x="3994525" y="3483371"/>
                <a:ext cx="3940175" cy="3191056"/>
                <a:chOff x="4102101" y="1021000"/>
                <a:chExt cx="3940175" cy="3191056"/>
              </a:xfrm>
            </p:grpSpPr>
            <p:grpSp>
              <p:nvGrpSpPr>
                <p:cNvPr id="26" name="Group 25"/>
                <p:cNvGrpSpPr>
                  <a:grpSpLocks/>
                </p:cNvGrpSpPr>
                <p:nvPr/>
              </p:nvGrpSpPr>
              <p:grpSpPr bwMode="auto">
                <a:xfrm>
                  <a:off x="4102101" y="1021000"/>
                  <a:ext cx="3940175" cy="3191056"/>
                  <a:chOff x="4951879" y="1143700"/>
                  <a:chExt cx="3939669" cy="3190758"/>
                </a:xfrm>
              </p:grpSpPr>
              <p:pic>
                <p:nvPicPr>
                  <p:cNvPr id="32" name="Picture 31" descr="T:\SciTex\source\370b1b23-2a88-48d5-b9ef-f6e1b0c98d4a\GB\Graphics\Input.png"/>
                  <p:cNvPicPr>
                    <a:picLocks noChangeAspect="1" noChangeArrowheads="1"/>
                  </p:cNvPicPr>
                  <p:nvPr/>
                </p:nvPicPr>
                <p:blipFill>
                  <a:blip r:embed="rId2">
                    <a:extLst>
                      <a:ext uri="{28A0092B-C50C-407E-A947-70E740481C1C}">
                        <a14:useLocalDpi xmlns:a14="http://schemas.microsoft.com/office/drawing/2010/main" val="0"/>
                      </a:ext>
                    </a:extLst>
                  </a:blip>
                  <a:srcRect t="7912" b="4193"/>
                  <a:stretch>
                    <a:fillRect/>
                  </a:stretch>
                </p:blipFill>
                <p:spPr bwMode="auto">
                  <a:xfrm>
                    <a:off x="5177003" y="1143700"/>
                    <a:ext cx="3714545" cy="29303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 name="TextBox 13"/>
                  <p:cNvSpPr txBox="1">
                    <a:spLocks noChangeArrowheads="1"/>
                  </p:cNvSpPr>
                  <p:nvPr/>
                </p:nvSpPr>
                <p:spPr bwMode="auto">
                  <a:xfrm>
                    <a:off x="4951879" y="2613350"/>
                    <a:ext cx="372278" cy="307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defTabSz="685800">
                      <a:defRPr/>
                    </a:pPr>
                    <a:r>
                      <a:rPr lang="en-GB" altLang="en-US" sz="900" i="1">
                        <a:solidFill>
                          <a:sysClr val="windowText" lastClr="000000"/>
                        </a:solidFill>
                        <a:latin typeface="Times New Roman" panose="02020603050405020304" pitchFamily="18" charset="0"/>
                        <a:cs typeface="Times New Roman" panose="02020603050405020304" pitchFamily="18" charset="0"/>
                      </a:rPr>
                      <a:t>I</a:t>
                    </a:r>
                    <a:r>
                      <a:rPr lang="en-GB" altLang="en-US" sz="900" baseline="-25000">
                        <a:solidFill>
                          <a:sysClr val="windowText" lastClr="000000"/>
                        </a:solidFill>
                      </a:rPr>
                      <a:t>C</a:t>
                    </a:r>
                  </a:p>
                </p:txBody>
              </p:sp>
              <p:sp>
                <p:nvSpPr>
                  <p:cNvPr id="34" name="TextBox 13"/>
                  <p:cNvSpPr txBox="1">
                    <a:spLocks noChangeArrowheads="1"/>
                  </p:cNvSpPr>
                  <p:nvPr/>
                </p:nvSpPr>
                <p:spPr bwMode="auto">
                  <a:xfrm>
                    <a:off x="6563095" y="4026749"/>
                    <a:ext cx="491953" cy="307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defTabSz="685800">
                      <a:defRPr/>
                    </a:pPr>
                    <a:r>
                      <a:rPr lang="en-GB" altLang="en-US" sz="900" i="1">
                        <a:solidFill>
                          <a:sysClr val="windowText" lastClr="000000"/>
                        </a:solidFill>
                      </a:rPr>
                      <a:t>V</a:t>
                    </a:r>
                    <a:r>
                      <a:rPr lang="en-GB" altLang="en-US" sz="900" baseline="-25000">
                        <a:solidFill>
                          <a:sysClr val="windowText" lastClr="000000"/>
                        </a:solidFill>
                      </a:rPr>
                      <a:t>CE</a:t>
                    </a:r>
                  </a:p>
                </p:txBody>
              </p:sp>
            </p:grpSp>
            <p:pic>
              <p:nvPicPr>
                <p:cNvPr id="27" name="Picture 26" descr="output for Ib 00.png"/>
                <p:cNvPicPr>
                  <a:picLocks noChangeAspect="1"/>
                </p:cNvPicPr>
                <p:nvPr/>
              </p:nvPicPr>
              <p:blipFill>
                <a:blip r:embed="rId3" cstate="print">
                  <a:lum contrast="-100000"/>
                  <a:extLst>
                    <a:ext uri="{28A0092B-C50C-407E-A947-70E740481C1C}">
                      <a14:useLocalDpi xmlns:a14="http://schemas.microsoft.com/office/drawing/2010/main" val="0"/>
                    </a:ext>
                  </a:extLst>
                </a:blip>
                <a:srcRect/>
                <a:stretch>
                  <a:fillRect/>
                </a:stretch>
              </p:blipFill>
              <p:spPr bwMode="auto">
                <a:xfrm>
                  <a:off x="4340225" y="1312863"/>
                  <a:ext cx="3600450" cy="270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 name="Picture 27" descr="output for Ib 10.png"/>
                <p:cNvPicPr>
                  <a:picLocks noChangeAspect="1"/>
                </p:cNvPicPr>
                <p:nvPr/>
              </p:nvPicPr>
              <p:blipFill>
                <a:blip r:embed="rId4" cstate="print">
                  <a:lum contrast="-100000"/>
                  <a:extLst>
                    <a:ext uri="{28A0092B-C50C-407E-A947-70E740481C1C}">
                      <a14:useLocalDpi xmlns:a14="http://schemas.microsoft.com/office/drawing/2010/main" val="0"/>
                    </a:ext>
                  </a:extLst>
                </a:blip>
                <a:srcRect/>
                <a:stretch>
                  <a:fillRect/>
                </a:stretch>
              </p:blipFill>
              <p:spPr bwMode="auto">
                <a:xfrm>
                  <a:off x="4340225" y="1311275"/>
                  <a:ext cx="3600450" cy="2703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 name="Picture 28" descr="output for Ib 30.png"/>
                <p:cNvPicPr>
                  <a:picLocks noChangeAspect="1"/>
                </p:cNvPicPr>
                <p:nvPr/>
              </p:nvPicPr>
              <p:blipFill>
                <a:blip r:embed="rId5" cstate="print">
                  <a:lum contrast="-100000"/>
                  <a:extLst>
                    <a:ext uri="{28A0092B-C50C-407E-A947-70E740481C1C}">
                      <a14:useLocalDpi xmlns:a14="http://schemas.microsoft.com/office/drawing/2010/main" val="0"/>
                    </a:ext>
                  </a:extLst>
                </a:blip>
                <a:srcRect/>
                <a:stretch>
                  <a:fillRect/>
                </a:stretch>
              </p:blipFill>
              <p:spPr bwMode="auto">
                <a:xfrm>
                  <a:off x="4340225" y="1312863"/>
                  <a:ext cx="3600450" cy="270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 name="Picture 29" descr="output for Ib 40.png"/>
                <p:cNvPicPr>
                  <a:picLocks noChangeAspect="1"/>
                </p:cNvPicPr>
                <p:nvPr/>
              </p:nvPicPr>
              <p:blipFill>
                <a:blip r:embed="rId6" cstate="print">
                  <a:lum contrast="-100000"/>
                  <a:extLst>
                    <a:ext uri="{28A0092B-C50C-407E-A947-70E740481C1C}">
                      <a14:useLocalDpi xmlns:a14="http://schemas.microsoft.com/office/drawing/2010/main" val="0"/>
                    </a:ext>
                  </a:extLst>
                </a:blip>
                <a:srcRect/>
                <a:stretch>
                  <a:fillRect/>
                </a:stretch>
              </p:blipFill>
              <p:spPr bwMode="auto">
                <a:xfrm>
                  <a:off x="4340225" y="1306513"/>
                  <a:ext cx="3600450" cy="270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 name="Picture 30" descr="output for Ib 20.png"/>
                <p:cNvPicPr>
                  <a:picLocks noChangeAspect="1"/>
                </p:cNvPicPr>
                <p:nvPr/>
              </p:nvPicPr>
              <p:blipFill>
                <a:blip r:embed="rId7" cstate="print">
                  <a:lum contrast="-100000"/>
                  <a:extLst>
                    <a:ext uri="{28A0092B-C50C-407E-A947-70E740481C1C}">
                      <a14:useLocalDpi xmlns:a14="http://schemas.microsoft.com/office/drawing/2010/main" val="0"/>
                    </a:ext>
                  </a:extLst>
                </a:blip>
                <a:srcRect/>
                <a:stretch>
                  <a:fillRect/>
                </a:stretch>
              </p:blipFill>
              <p:spPr bwMode="auto">
                <a:xfrm>
                  <a:off x="4337050" y="1314450"/>
                  <a:ext cx="3600450" cy="2703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cxnSp>
            <p:nvCxnSpPr>
              <p:cNvPr id="24" name="Straight Connector 23"/>
              <p:cNvCxnSpPr/>
              <p:nvPr/>
            </p:nvCxnSpPr>
            <p:spPr>
              <a:xfrm>
                <a:off x="5977313" y="6505592"/>
                <a:ext cx="257175" cy="1588"/>
              </a:xfrm>
              <a:prstGeom prst="line">
                <a:avLst/>
              </a:prstGeom>
              <a:noFill/>
              <a:ln w="12700" cap="flat" cmpd="sng" algn="ctr">
                <a:solidFill>
                  <a:sysClr val="windowText" lastClr="000000"/>
                </a:solidFill>
                <a:prstDash val="solid"/>
                <a:tailEnd type="triangle"/>
              </a:ln>
              <a:effectLst/>
            </p:spPr>
          </p:cxnSp>
          <p:cxnSp>
            <p:nvCxnSpPr>
              <p:cNvPr id="25" name="Straight Connector 24"/>
              <p:cNvCxnSpPr>
                <a:stCxn id="33" idx="0"/>
              </p:cNvCxnSpPr>
              <p:nvPr/>
            </p:nvCxnSpPr>
            <p:spPr>
              <a:xfrm rot="5400000" flipH="1" flipV="1">
                <a:off x="4000894" y="4800831"/>
                <a:ext cx="304762" cy="0"/>
              </a:xfrm>
              <a:prstGeom prst="line">
                <a:avLst/>
              </a:prstGeom>
              <a:noFill/>
              <a:ln w="12700" cap="flat" cmpd="sng" algn="ctr">
                <a:solidFill>
                  <a:sysClr val="windowText" lastClr="000000"/>
                </a:solidFill>
                <a:prstDash val="solid"/>
                <a:tailEnd type="triangle"/>
              </a:ln>
              <a:effectLst/>
            </p:spPr>
          </p:cxnSp>
        </p:grpSp>
        <p:sp>
          <p:nvSpPr>
            <p:cNvPr id="17" name="TextBox 100"/>
            <p:cNvSpPr txBox="1">
              <a:spLocks noChangeArrowheads="1"/>
            </p:cNvSpPr>
            <p:nvPr/>
          </p:nvSpPr>
          <p:spPr bwMode="auto">
            <a:xfrm>
              <a:off x="10860882" y="6155065"/>
              <a:ext cx="565149"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defTabSz="685800">
                <a:defRPr/>
              </a:pPr>
              <a:r>
                <a:rPr lang="en-GB" altLang="en-US" sz="900" i="1">
                  <a:solidFill>
                    <a:sysClr val="windowText" lastClr="000000"/>
                  </a:solidFill>
                </a:rPr>
                <a:t>V</a:t>
              </a:r>
              <a:r>
                <a:rPr lang="en-GB" altLang="en-US" sz="900" baseline="-25000">
                  <a:solidFill>
                    <a:sysClr val="windowText" lastClr="000000"/>
                  </a:solidFill>
                </a:rPr>
                <a:t>s</a:t>
              </a:r>
            </a:p>
          </p:txBody>
        </p:sp>
        <p:cxnSp>
          <p:nvCxnSpPr>
            <p:cNvPr id="18" name="Straight Connector 17"/>
            <p:cNvCxnSpPr/>
            <p:nvPr/>
          </p:nvCxnSpPr>
          <p:spPr>
            <a:xfrm rot="10800000">
              <a:off x="7939881" y="3745240"/>
              <a:ext cx="3097212" cy="2392362"/>
            </a:xfrm>
            <a:prstGeom prst="line">
              <a:avLst/>
            </a:prstGeom>
            <a:noFill/>
            <a:ln w="19050" cap="flat" cmpd="sng" algn="ctr">
              <a:solidFill>
                <a:srgbClr val="FF0000"/>
              </a:solidFill>
              <a:prstDash val="solid"/>
              <a:headEnd type="none" w="med" len="med"/>
              <a:tailEnd type="none" w="med" len="med"/>
            </a:ln>
            <a:effectLst/>
          </p:spPr>
        </p:cxnSp>
        <p:sp>
          <p:nvSpPr>
            <p:cNvPr id="19" name="Oval 18"/>
            <p:cNvSpPr/>
            <p:nvPr/>
          </p:nvSpPr>
          <p:spPr>
            <a:xfrm>
              <a:off x="7904956" y="3711902"/>
              <a:ext cx="71437" cy="71438"/>
            </a:xfrm>
            <a:prstGeom prst="ellipse">
              <a:avLst/>
            </a:prstGeom>
            <a:solidFill>
              <a:srgbClr val="FF0000"/>
            </a:solidFill>
            <a:ln w="12700" cap="flat" cmpd="sng" algn="ctr">
              <a:solidFill>
                <a:sysClr val="windowText" lastClr="000000"/>
              </a:solidFill>
              <a:prstDash val="solid"/>
            </a:ln>
            <a:effectLst/>
          </p:spPr>
          <p:txBody>
            <a:bodyPr anchor="ctr"/>
            <a:lstStyle>
              <a:defPPr>
                <a:defRPr lang="en-US"/>
              </a:defPPr>
              <a:lvl1pPr algn="l" rtl="0" fontAlgn="base">
                <a:spcBef>
                  <a:spcPct val="0"/>
                </a:spcBef>
                <a:spcAft>
                  <a:spcPct val="0"/>
                </a:spcAft>
                <a:defRPr sz="1600" kern="1200">
                  <a:solidFill>
                    <a:schemeClr val="lt1"/>
                  </a:solidFill>
                  <a:latin typeface="+mn-lt"/>
                  <a:ea typeface="+mn-ea"/>
                  <a:cs typeface="+mn-cs"/>
                </a:defRPr>
              </a:lvl1pPr>
              <a:lvl2pPr marL="457200" algn="l" rtl="0" fontAlgn="base">
                <a:spcBef>
                  <a:spcPct val="0"/>
                </a:spcBef>
                <a:spcAft>
                  <a:spcPct val="0"/>
                </a:spcAft>
                <a:defRPr sz="1600" kern="1200">
                  <a:solidFill>
                    <a:schemeClr val="lt1"/>
                  </a:solidFill>
                  <a:latin typeface="+mn-lt"/>
                  <a:ea typeface="+mn-ea"/>
                  <a:cs typeface="+mn-cs"/>
                </a:defRPr>
              </a:lvl2pPr>
              <a:lvl3pPr marL="914400" algn="l" rtl="0" fontAlgn="base">
                <a:spcBef>
                  <a:spcPct val="0"/>
                </a:spcBef>
                <a:spcAft>
                  <a:spcPct val="0"/>
                </a:spcAft>
                <a:defRPr sz="1600" kern="1200">
                  <a:solidFill>
                    <a:schemeClr val="lt1"/>
                  </a:solidFill>
                  <a:latin typeface="+mn-lt"/>
                  <a:ea typeface="+mn-ea"/>
                  <a:cs typeface="+mn-cs"/>
                </a:defRPr>
              </a:lvl3pPr>
              <a:lvl4pPr marL="1371600" algn="l" rtl="0" fontAlgn="base">
                <a:spcBef>
                  <a:spcPct val="0"/>
                </a:spcBef>
                <a:spcAft>
                  <a:spcPct val="0"/>
                </a:spcAft>
                <a:defRPr sz="1600" kern="1200">
                  <a:solidFill>
                    <a:schemeClr val="lt1"/>
                  </a:solidFill>
                  <a:latin typeface="+mn-lt"/>
                  <a:ea typeface="+mn-ea"/>
                  <a:cs typeface="+mn-cs"/>
                </a:defRPr>
              </a:lvl4pPr>
              <a:lvl5pPr marL="1828800" algn="l" rtl="0" fontAlgn="base">
                <a:spcBef>
                  <a:spcPct val="0"/>
                </a:spcBef>
                <a:spcAft>
                  <a:spcPct val="0"/>
                </a:spcAft>
                <a:defRPr sz="1600" kern="1200">
                  <a:solidFill>
                    <a:schemeClr val="lt1"/>
                  </a:solidFill>
                  <a:latin typeface="+mn-lt"/>
                  <a:ea typeface="+mn-ea"/>
                  <a:cs typeface="+mn-cs"/>
                </a:defRPr>
              </a:lvl5pPr>
              <a:lvl6pPr marL="2286000" algn="l" defTabSz="914400" rtl="0" eaLnBrk="1" latinLnBrk="0" hangingPunct="1">
                <a:defRPr sz="1600" kern="1200">
                  <a:solidFill>
                    <a:schemeClr val="lt1"/>
                  </a:solidFill>
                  <a:latin typeface="+mn-lt"/>
                  <a:ea typeface="+mn-ea"/>
                  <a:cs typeface="+mn-cs"/>
                </a:defRPr>
              </a:lvl6pPr>
              <a:lvl7pPr marL="2743200" algn="l" defTabSz="914400" rtl="0" eaLnBrk="1" latinLnBrk="0" hangingPunct="1">
                <a:defRPr sz="1600" kern="1200">
                  <a:solidFill>
                    <a:schemeClr val="lt1"/>
                  </a:solidFill>
                  <a:latin typeface="+mn-lt"/>
                  <a:ea typeface="+mn-ea"/>
                  <a:cs typeface="+mn-cs"/>
                </a:defRPr>
              </a:lvl7pPr>
              <a:lvl8pPr marL="3200400" algn="l" defTabSz="914400" rtl="0" eaLnBrk="1" latinLnBrk="0" hangingPunct="1">
                <a:defRPr sz="1600" kern="1200">
                  <a:solidFill>
                    <a:schemeClr val="lt1"/>
                  </a:solidFill>
                  <a:latin typeface="+mn-lt"/>
                  <a:ea typeface="+mn-ea"/>
                  <a:cs typeface="+mn-cs"/>
                </a:defRPr>
              </a:lvl8pPr>
              <a:lvl9pPr marL="3657600" algn="l" defTabSz="914400" rtl="0" eaLnBrk="1" latinLnBrk="0" hangingPunct="1">
                <a:defRPr sz="1600" kern="1200">
                  <a:solidFill>
                    <a:schemeClr val="lt1"/>
                  </a:solidFill>
                  <a:latin typeface="+mn-lt"/>
                  <a:ea typeface="+mn-ea"/>
                  <a:cs typeface="+mn-cs"/>
                </a:defRPr>
              </a:lvl9pPr>
            </a:lstStyle>
            <a:p>
              <a:pPr algn="ctr" defTabSz="685800">
                <a:defRPr/>
              </a:pPr>
              <a:endParaRPr lang="en-GB" sz="1200">
                <a:solidFill>
                  <a:sysClr val="window" lastClr="FFFFFF"/>
                </a:solidFill>
                <a:latin typeface="Calibri"/>
              </a:endParaRPr>
            </a:p>
          </p:txBody>
        </p:sp>
        <p:sp>
          <p:nvSpPr>
            <p:cNvPr id="20" name="Oval 19"/>
            <p:cNvSpPr/>
            <p:nvPr/>
          </p:nvSpPr>
          <p:spPr>
            <a:xfrm>
              <a:off x="10984706" y="6102677"/>
              <a:ext cx="71437" cy="71438"/>
            </a:xfrm>
            <a:prstGeom prst="ellipse">
              <a:avLst/>
            </a:prstGeom>
            <a:solidFill>
              <a:srgbClr val="FF0000"/>
            </a:solidFill>
            <a:ln w="12700" cap="flat" cmpd="sng" algn="ctr">
              <a:solidFill>
                <a:sysClr val="windowText" lastClr="000000"/>
              </a:solidFill>
              <a:prstDash val="solid"/>
            </a:ln>
            <a:effectLst/>
          </p:spPr>
          <p:txBody>
            <a:bodyPr anchor="ctr"/>
            <a:lstStyle>
              <a:defPPr>
                <a:defRPr lang="en-US"/>
              </a:defPPr>
              <a:lvl1pPr algn="l" rtl="0" fontAlgn="base">
                <a:spcBef>
                  <a:spcPct val="0"/>
                </a:spcBef>
                <a:spcAft>
                  <a:spcPct val="0"/>
                </a:spcAft>
                <a:defRPr sz="1600" kern="1200">
                  <a:solidFill>
                    <a:schemeClr val="lt1"/>
                  </a:solidFill>
                  <a:latin typeface="+mn-lt"/>
                  <a:ea typeface="+mn-ea"/>
                  <a:cs typeface="+mn-cs"/>
                </a:defRPr>
              </a:lvl1pPr>
              <a:lvl2pPr marL="457200" algn="l" rtl="0" fontAlgn="base">
                <a:spcBef>
                  <a:spcPct val="0"/>
                </a:spcBef>
                <a:spcAft>
                  <a:spcPct val="0"/>
                </a:spcAft>
                <a:defRPr sz="1600" kern="1200">
                  <a:solidFill>
                    <a:schemeClr val="lt1"/>
                  </a:solidFill>
                  <a:latin typeface="+mn-lt"/>
                  <a:ea typeface="+mn-ea"/>
                  <a:cs typeface="+mn-cs"/>
                </a:defRPr>
              </a:lvl2pPr>
              <a:lvl3pPr marL="914400" algn="l" rtl="0" fontAlgn="base">
                <a:spcBef>
                  <a:spcPct val="0"/>
                </a:spcBef>
                <a:spcAft>
                  <a:spcPct val="0"/>
                </a:spcAft>
                <a:defRPr sz="1600" kern="1200">
                  <a:solidFill>
                    <a:schemeClr val="lt1"/>
                  </a:solidFill>
                  <a:latin typeface="+mn-lt"/>
                  <a:ea typeface="+mn-ea"/>
                  <a:cs typeface="+mn-cs"/>
                </a:defRPr>
              </a:lvl3pPr>
              <a:lvl4pPr marL="1371600" algn="l" rtl="0" fontAlgn="base">
                <a:spcBef>
                  <a:spcPct val="0"/>
                </a:spcBef>
                <a:spcAft>
                  <a:spcPct val="0"/>
                </a:spcAft>
                <a:defRPr sz="1600" kern="1200">
                  <a:solidFill>
                    <a:schemeClr val="lt1"/>
                  </a:solidFill>
                  <a:latin typeface="+mn-lt"/>
                  <a:ea typeface="+mn-ea"/>
                  <a:cs typeface="+mn-cs"/>
                </a:defRPr>
              </a:lvl4pPr>
              <a:lvl5pPr marL="1828800" algn="l" rtl="0" fontAlgn="base">
                <a:spcBef>
                  <a:spcPct val="0"/>
                </a:spcBef>
                <a:spcAft>
                  <a:spcPct val="0"/>
                </a:spcAft>
                <a:defRPr sz="1600" kern="1200">
                  <a:solidFill>
                    <a:schemeClr val="lt1"/>
                  </a:solidFill>
                  <a:latin typeface="+mn-lt"/>
                  <a:ea typeface="+mn-ea"/>
                  <a:cs typeface="+mn-cs"/>
                </a:defRPr>
              </a:lvl5pPr>
              <a:lvl6pPr marL="2286000" algn="l" defTabSz="914400" rtl="0" eaLnBrk="1" latinLnBrk="0" hangingPunct="1">
                <a:defRPr sz="1600" kern="1200">
                  <a:solidFill>
                    <a:schemeClr val="lt1"/>
                  </a:solidFill>
                  <a:latin typeface="+mn-lt"/>
                  <a:ea typeface="+mn-ea"/>
                  <a:cs typeface="+mn-cs"/>
                </a:defRPr>
              </a:lvl6pPr>
              <a:lvl7pPr marL="2743200" algn="l" defTabSz="914400" rtl="0" eaLnBrk="1" latinLnBrk="0" hangingPunct="1">
                <a:defRPr sz="1600" kern="1200">
                  <a:solidFill>
                    <a:schemeClr val="lt1"/>
                  </a:solidFill>
                  <a:latin typeface="+mn-lt"/>
                  <a:ea typeface="+mn-ea"/>
                  <a:cs typeface="+mn-cs"/>
                </a:defRPr>
              </a:lvl7pPr>
              <a:lvl8pPr marL="3200400" algn="l" defTabSz="914400" rtl="0" eaLnBrk="1" latinLnBrk="0" hangingPunct="1">
                <a:defRPr sz="1600" kern="1200">
                  <a:solidFill>
                    <a:schemeClr val="lt1"/>
                  </a:solidFill>
                  <a:latin typeface="+mn-lt"/>
                  <a:ea typeface="+mn-ea"/>
                  <a:cs typeface="+mn-cs"/>
                </a:defRPr>
              </a:lvl8pPr>
              <a:lvl9pPr marL="3657600" algn="l" defTabSz="914400" rtl="0" eaLnBrk="1" latinLnBrk="0" hangingPunct="1">
                <a:defRPr sz="1600" kern="1200">
                  <a:solidFill>
                    <a:schemeClr val="lt1"/>
                  </a:solidFill>
                  <a:latin typeface="+mn-lt"/>
                  <a:ea typeface="+mn-ea"/>
                  <a:cs typeface="+mn-cs"/>
                </a:defRPr>
              </a:lvl9pPr>
            </a:lstStyle>
            <a:p>
              <a:pPr algn="ctr" defTabSz="685800">
                <a:defRPr/>
              </a:pPr>
              <a:endParaRPr lang="en-GB" sz="1200">
                <a:solidFill>
                  <a:sysClr val="window" lastClr="FFFFFF"/>
                </a:solidFill>
                <a:latin typeface="Calibri"/>
              </a:endParaRPr>
            </a:p>
          </p:txBody>
        </p:sp>
        <p:sp>
          <p:nvSpPr>
            <p:cNvPr id="21" name="TextBox 111"/>
            <p:cNvSpPr txBox="1">
              <a:spLocks noChangeArrowheads="1"/>
            </p:cNvSpPr>
            <p:nvPr/>
          </p:nvSpPr>
          <p:spPr bwMode="auto">
            <a:xfrm>
              <a:off x="9143205" y="803602"/>
              <a:ext cx="565149"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algn="r" defTabSz="685800">
                <a:defRPr/>
              </a:pPr>
              <a:r>
                <a:rPr lang="en-GB" altLang="en-US" sz="900" i="1">
                  <a:solidFill>
                    <a:srgbClr val="FF0000"/>
                  </a:solidFill>
                  <a:latin typeface="Times New Roman" panose="02020603050405020304" pitchFamily="18" charset="0"/>
                  <a:cs typeface="Times New Roman" panose="02020603050405020304" pitchFamily="18" charset="0"/>
                </a:rPr>
                <a:t>I</a:t>
              </a:r>
              <a:r>
                <a:rPr lang="en-GB" altLang="en-US" sz="900" baseline="-25000">
                  <a:solidFill>
                    <a:srgbClr val="FF0000"/>
                  </a:solidFill>
                </a:rPr>
                <a:t>C</a:t>
              </a:r>
            </a:p>
          </p:txBody>
        </p:sp>
        <p:sp>
          <p:nvSpPr>
            <p:cNvPr id="22" name="TextBox 112"/>
            <p:cNvSpPr txBox="1">
              <a:spLocks noChangeArrowheads="1"/>
            </p:cNvSpPr>
            <p:nvPr/>
          </p:nvSpPr>
          <p:spPr bwMode="auto">
            <a:xfrm>
              <a:off x="8439943" y="1941840"/>
              <a:ext cx="565149"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algn="r" defTabSz="685800">
                <a:defRPr/>
              </a:pPr>
              <a:r>
                <a:rPr lang="en-GB" altLang="en-US" sz="900" i="1">
                  <a:solidFill>
                    <a:srgbClr val="FF0000"/>
                  </a:solidFill>
                  <a:latin typeface="Times New Roman" panose="02020603050405020304" pitchFamily="18" charset="0"/>
                  <a:cs typeface="Times New Roman" panose="02020603050405020304" pitchFamily="18" charset="0"/>
                </a:rPr>
                <a:t>I</a:t>
              </a:r>
              <a:r>
                <a:rPr lang="en-GB" altLang="en-US" sz="900" baseline="-25000">
                  <a:solidFill>
                    <a:srgbClr val="FF0000"/>
                  </a:solidFill>
                </a:rPr>
                <a:t>B</a:t>
              </a:r>
            </a:p>
          </p:txBody>
        </p:sp>
      </p:grpSp>
    </p:spTree>
    <p:extLst>
      <p:ext uri="{BB962C8B-B14F-4D97-AF65-F5344CB8AC3E}">
        <p14:creationId xmlns:p14="http://schemas.microsoft.com/office/powerpoint/2010/main" val="4170552110"/>
      </p:ext>
    </p:extLst>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Range of Operation</a:t>
            </a:r>
            <a:endParaRPr lang="en-GB" dirty="0"/>
          </a:p>
        </p:txBody>
      </p:sp>
      <p:sp>
        <p:nvSpPr>
          <p:cNvPr id="3" name="Content Placeholder 2"/>
          <p:cNvSpPr>
            <a:spLocks noGrp="1"/>
          </p:cNvSpPr>
          <p:nvPr>
            <p:ph idx="1"/>
          </p:nvPr>
        </p:nvSpPr>
        <p:spPr>
          <a:xfrm>
            <a:off x="628650" y="2226469"/>
            <a:ext cx="4900613" cy="3263504"/>
          </a:xfrm>
        </p:spPr>
        <p:txBody>
          <a:bodyPr>
            <a:normAutofit fontScale="92500" lnSpcReduction="20000"/>
          </a:bodyPr>
          <a:lstStyle/>
          <a:p>
            <a:r>
              <a:rPr lang="en-GB" altLang="en-US" dirty="0"/>
              <a:t>When used as a switch, the transistor goes between the cut-off state and saturation.</a:t>
            </a:r>
          </a:p>
          <a:p>
            <a:r>
              <a:rPr lang="en-GB" altLang="en-US" dirty="0"/>
              <a:t>In amplifier </a:t>
            </a:r>
            <a:r>
              <a:rPr lang="en-GB" altLang="en-US" dirty="0" smtClean="0"/>
              <a:t>(linear) mode</a:t>
            </a:r>
            <a:r>
              <a:rPr lang="en-GB" altLang="en-US" dirty="0"/>
              <a:t>, the transistor operates in the active region between saturation and cut-off.</a:t>
            </a:r>
          </a:p>
          <a:p>
            <a:endParaRPr lang="en-GB" dirty="0"/>
          </a:p>
        </p:txBody>
      </p:sp>
      <p:grpSp>
        <p:nvGrpSpPr>
          <p:cNvPr id="4" name="Group 3"/>
          <p:cNvGrpSpPr>
            <a:grpSpLocks/>
          </p:cNvGrpSpPr>
          <p:nvPr/>
        </p:nvGrpSpPr>
        <p:grpSpPr bwMode="auto">
          <a:xfrm>
            <a:off x="5560219" y="2358033"/>
            <a:ext cx="2955131" cy="2393591"/>
            <a:chOff x="4129000" y="848378"/>
            <a:chExt cx="3940175" cy="3191055"/>
          </a:xfrm>
        </p:grpSpPr>
        <p:grpSp>
          <p:nvGrpSpPr>
            <p:cNvPr id="13" name="Group 12"/>
            <p:cNvGrpSpPr>
              <a:grpSpLocks/>
            </p:cNvGrpSpPr>
            <p:nvPr/>
          </p:nvGrpSpPr>
          <p:grpSpPr bwMode="auto">
            <a:xfrm>
              <a:off x="4129000" y="848378"/>
              <a:ext cx="3940175" cy="3191055"/>
              <a:chOff x="4102101" y="1021000"/>
              <a:chExt cx="3940175" cy="3191055"/>
            </a:xfrm>
          </p:grpSpPr>
          <p:grpSp>
            <p:nvGrpSpPr>
              <p:cNvPr id="17" name="Group 16"/>
              <p:cNvGrpSpPr>
                <a:grpSpLocks/>
              </p:cNvGrpSpPr>
              <p:nvPr/>
            </p:nvGrpSpPr>
            <p:grpSpPr bwMode="auto">
              <a:xfrm>
                <a:off x="4102101" y="1021000"/>
                <a:ext cx="3940175" cy="3191055"/>
                <a:chOff x="4951879" y="1143700"/>
                <a:chExt cx="3939669" cy="3190757"/>
              </a:xfrm>
            </p:grpSpPr>
            <p:pic>
              <p:nvPicPr>
                <p:cNvPr id="23" name="Picture 22" descr="T:\SciTex\source\370b1b23-2a88-48d5-b9ef-f6e1b0c98d4a\GB\Graphics\Input.png"/>
                <p:cNvPicPr>
                  <a:picLocks noChangeAspect="1" noChangeArrowheads="1"/>
                </p:cNvPicPr>
                <p:nvPr/>
              </p:nvPicPr>
              <p:blipFill>
                <a:blip r:embed="rId2">
                  <a:extLst>
                    <a:ext uri="{28A0092B-C50C-407E-A947-70E740481C1C}">
                      <a14:useLocalDpi xmlns:a14="http://schemas.microsoft.com/office/drawing/2010/main" val="0"/>
                    </a:ext>
                  </a:extLst>
                </a:blip>
                <a:srcRect t="7912" b="4193"/>
                <a:stretch>
                  <a:fillRect/>
                </a:stretch>
              </p:blipFill>
              <p:spPr bwMode="auto">
                <a:xfrm>
                  <a:off x="5177003" y="1143700"/>
                  <a:ext cx="3714545" cy="29303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 name="TextBox 13"/>
                <p:cNvSpPr txBox="1">
                  <a:spLocks noChangeArrowheads="1"/>
                </p:cNvSpPr>
                <p:nvPr/>
              </p:nvSpPr>
              <p:spPr bwMode="auto">
                <a:xfrm>
                  <a:off x="4951879" y="2613349"/>
                  <a:ext cx="372278" cy="307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eaLnBrk="1" hangingPunct="1"/>
                  <a:r>
                    <a:rPr lang="en-GB" altLang="en-US" sz="900" i="1">
                      <a:latin typeface="Times New Roman" panose="02020603050405020304" pitchFamily="18" charset="0"/>
                      <a:cs typeface="Times New Roman" panose="02020603050405020304" pitchFamily="18" charset="0"/>
                    </a:rPr>
                    <a:t>I</a:t>
                  </a:r>
                  <a:r>
                    <a:rPr lang="en-GB" altLang="en-US" sz="900" baseline="-25000"/>
                    <a:t>C</a:t>
                  </a:r>
                </a:p>
              </p:txBody>
            </p:sp>
            <p:sp>
              <p:nvSpPr>
                <p:cNvPr id="25" name="TextBox 13"/>
                <p:cNvSpPr txBox="1">
                  <a:spLocks noChangeArrowheads="1"/>
                </p:cNvSpPr>
                <p:nvPr/>
              </p:nvSpPr>
              <p:spPr bwMode="auto">
                <a:xfrm>
                  <a:off x="6563095" y="4026748"/>
                  <a:ext cx="491953" cy="3077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eaLnBrk="1" hangingPunct="1"/>
                  <a:r>
                    <a:rPr lang="en-GB" altLang="en-US" sz="900" i="1"/>
                    <a:t>V</a:t>
                  </a:r>
                  <a:r>
                    <a:rPr lang="en-GB" altLang="en-US" sz="900" baseline="-25000"/>
                    <a:t>CE</a:t>
                  </a:r>
                </a:p>
              </p:txBody>
            </p:sp>
          </p:grpSp>
          <p:pic>
            <p:nvPicPr>
              <p:cNvPr id="18" name="Picture 17" descr="output for Ib 00.png"/>
              <p:cNvPicPr>
                <a:picLocks noChangeAspect="1"/>
              </p:cNvPicPr>
              <p:nvPr/>
            </p:nvPicPr>
            <p:blipFill>
              <a:blip r:embed="rId3" cstate="print">
                <a:lum contrast="-100000"/>
                <a:extLst>
                  <a:ext uri="{28A0092B-C50C-407E-A947-70E740481C1C}">
                    <a14:useLocalDpi xmlns:a14="http://schemas.microsoft.com/office/drawing/2010/main" val="0"/>
                  </a:ext>
                </a:extLst>
              </a:blip>
              <a:srcRect/>
              <a:stretch>
                <a:fillRect/>
              </a:stretch>
            </p:blipFill>
            <p:spPr bwMode="auto">
              <a:xfrm>
                <a:off x="4340225" y="1312863"/>
                <a:ext cx="3600450" cy="270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18" descr="output for Ib 10.png"/>
              <p:cNvPicPr>
                <a:picLocks noChangeAspect="1"/>
              </p:cNvPicPr>
              <p:nvPr/>
            </p:nvPicPr>
            <p:blipFill>
              <a:blip r:embed="rId4" cstate="print">
                <a:lum contrast="-100000"/>
                <a:extLst>
                  <a:ext uri="{28A0092B-C50C-407E-A947-70E740481C1C}">
                    <a14:useLocalDpi xmlns:a14="http://schemas.microsoft.com/office/drawing/2010/main" val="0"/>
                  </a:ext>
                </a:extLst>
              </a:blip>
              <a:srcRect/>
              <a:stretch>
                <a:fillRect/>
              </a:stretch>
            </p:blipFill>
            <p:spPr bwMode="auto">
              <a:xfrm>
                <a:off x="4340225" y="1311275"/>
                <a:ext cx="3600450" cy="2703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19" descr="output for Ib 30.png"/>
              <p:cNvPicPr>
                <a:picLocks noChangeAspect="1"/>
              </p:cNvPicPr>
              <p:nvPr/>
            </p:nvPicPr>
            <p:blipFill>
              <a:blip r:embed="rId5" cstate="print">
                <a:lum contrast="-100000"/>
                <a:extLst>
                  <a:ext uri="{28A0092B-C50C-407E-A947-70E740481C1C}">
                    <a14:useLocalDpi xmlns:a14="http://schemas.microsoft.com/office/drawing/2010/main" val="0"/>
                  </a:ext>
                </a:extLst>
              </a:blip>
              <a:srcRect/>
              <a:stretch>
                <a:fillRect/>
              </a:stretch>
            </p:blipFill>
            <p:spPr bwMode="auto">
              <a:xfrm>
                <a:off x="4340225" y="1312863"/>
                <a:ext cx="3600450" cy="270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Picture 20" descr="output for Ib 40.png"/>
              <p:cNvPicPr>
                <a:picLocks noChangeAspect="1"/>
              </p:cNvPicPr>
              <p:nvPr/>
            </p:nvPicPr>
            <p:blipFill>
              <a:blip r:embed="rId6" cstate="print">
                <a:lum contrast="-100000"/>
                <a:extLst>
                  <a:ext uri="{28A0092B-C50C-407E-A947-70E740481C1C}">
                    <a14:useLocalDpi xmlns:a14="http://schemas.microsoft.com/office/drawing/2010/main" val="0"/>
                  </a:ext>
                </a:extLst>
              </a:blip>
              <a:srcRect/>
              <a:stretch>
                <a:fillRect/>
              </a:stretch>
            </p:blipFill>
            <p:spPr bwMode="auto">
              <a:xfrm>
                <a:off x="4340225" y="1306513"/>
                <a:ext cx="3600450" cy="2705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21" descr="output for Ib 20.png"/>
              <p:cNvPicPr>
                <a:picLocks noChangeAspect="1"/>
              </p:cNvPicPr>
              <p:nvPr/>
            </p:nvPicPr>
            <p:blipFill>
              <a:blip r:embed="rId7" cstate="print">
                <a:lum contrast="-100000"/>
                <a:extLst>
                  <a:ext uri="{28A0092B-C50C-407E-A947-70E740481C1C}">
                    <a14:useLocalDpi xmlns:a14="http://schemas.microsoft.com/office/drawing/2010/main" val="0"/>
                  </a:ext>
                </a:extLst>
              </a:blip>
              <a:srcRect/>
              <a:stretch>
                <a:fillRect/>
              </a:stretch>
            </p:blipFill>
            <p:spPr bwMode="auto">
              <a:xfrm>
                <a:off x="4337050" y="1314450"/>
                <a:ext cx="3600450" cy="2703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cxnSp>
          <p:nvCxnSpPr>
            <p:cNvPr id="14" name="Straight Connector 13"/>
            <p:cNvCxnSpPr/>
            <p:nvPr/>
          </p:nvCxnSpPr>
          <p:spPr>
            <a:xfrm>
              <a:off x="6111787" y="3870599"/>
              <a:ext cx="257175" cy="1588"/>
            </a:xfrm>
            <a:prstGeom prst="line">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5400000" flipH="1" flipV="1">
              <a:off x="4135369" y="2165838"/>
              <a:ext cx="304762" cy="0"/>
            </a:xfrm>
            <a:prstGeom prst="line">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0800000">
              <a:off x="4457612" y="1322982"/>
              <a:ext cx="3095625" cy="2392062"/>
            </a:xfrm>
            <a:prstGeom prst="line">
              <a:avLst/>
            </a:prstGeom>
            <a:ln w="19050">
              <a:solidFill>
                <a:srgbClr val="FF0000"/>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sp>
        <p:nvSpPr>
          <p:cNvPr id="5" name="Oval 4"/>
          <p:cNvSpPr/>
          <p:nvPr/>
        </p:nvSpPr>
        <p:spPr>
          <a:xfrm>
            <a:off x="6028134" y="2881907"/>
            <a:ext cx="53579" cy="53579"/>
          </a:xfrm>
          <a:prstGeom prst="ellipse">
            <a:avLst/>
          </a:prstGeom>
          <a:solidFill>
            <a:srgbClr val="FF0000"/>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fontAlgn="base">
              <a:spcBef>
                <a:spcPct val="0"/>
              </a:spcBef>
              <a:spcAft>
                <a:spcPct val="0"/>
              </a:spcAft>
              <a:defRPr sz="1600" kern="1200">
                <a:solidFill>
                  <a:schemeClr val="lt1"/>
                </a:solidFill>
                <a:latin typeface="+mn-lt"/>
                <a:ea typeface="+mn-ea"/>
                <a:cs typeface="+mn-cs"/>
              </a:defRPr>
            </a:lvl1pPr>
            <a:lvl2pPr marL="457200" algn="l" rtl="0" fontAlgn="base">
              <a:spcBef>
                <a:spcPct val="0"/>
              </a:spcBef>
              <a:spcAft>
                <a:spcPct val="0"/>
              </a:spcAft>
              <a:defRPr sz="1600" kern="1200">
                <a:solidFill>
                  <a:schemeClr val="lt1"/>
                </a:solidFill>
                <a:latin typeface="+mn-lt"/>
                <a:ea typeface="+mn-ea"/>
                <a:cs typeface="+mn-cs"/>
              </a:defRPr>
            </a:lvl2pPr>
            <a:lvl3pPr marL="914400" algn="l" rtl="0" fontAlgn="base">
              <a:spcBef>
                <a:spcPct val="0"/>
              </a:spcBef>
              <a:spcAft>
                <a:spcPct val="0"/>
              </a:spcAft>
              <a:defRPr sz="1600" kern="1200">
                <a:solidFill>
                  <a:schemeClr val="lt1"/>
                </a:solidFill>
                <a:latin typeface="+mn-lt"/>
                <a:ea typeface="+mn-ea"/>
                <a:cs typeface="+mn-cs"/>
              </a:defRPr>
            </a:lvl3pPr>
            <a:lvl4pPr marL="1371600" algn="l" rtl="0" fontAlgn="base">
              <a:spcBef>
                <a:spcPct val="0"/>
              </a:spcBef>
              <a:spcAft>
                <a:spcPct val="0"/>
              </a:spcAft>
              <a:defRPr sz="1600" kern="1200">
                <a:solidFill>
                  <a:schemeClr val="lt1"/>
                </a:solidFill>
                <a:latin typeface="+mn-lt"/>
                <a:ea typeface="+mn-ea"/>
                <a:cs typeface="+mn-cs"/>
              </a:defRPr>
            </a:lvl4pPr>
            <a:lvl5pPr marL="1828800" algn="l" rtl="0" fontAlgn="base">
              <a:spcBef>
                <a:spcPct val="0"/>
              </a:spcBef>
              <a:spcAft>
                <a:spcPct val="0"/>
              </a:spcAft>
              <a:defRPr sz="1600" kern="1200">
                <a:solidFill>
                  <a:schemeClr val="lt1"/>
                </a:solidFill>
                <a:latin typeface="+mn-lt"/>
                <a:ea typeface="+mn-ea"/>
                <a:cs typeface="+mn-cs"/>
              </a:defRPr>
            </a:lvl5pPr>
            <a:lvl6pPr marL="2286000" algn="l" defTabSz="914400" rtl="0" eaLnBrk="1" latinLnBrk="0" hangingPunct="1">
              <a:defRPr sz="1600" kern="1200">
                <a:solidFill>
                  <a:schemeClr val="lt1"/>
                </a:solidFill>
                <a:latin typeface="+mn-lt"/>
                <a:ea typeface="+mn-ea"/>
                <a:cs typeface="+mn-cs"/>
              </a:defRPr>
            </a:lvl6pPr>
            <a:lvl7pPr marL="2743200" algn="l" defTabSz="914400" rtl="0" eaLnBrk="1" latinLnBrk="0" hangingPunct="1">
              <a:defRPr sz="1600" kern="1200">
                <a:solidFill>
                  <a:schemeClr val="lt1"/>
                </a:solidFill>
                <a:latin typeface="+mn-lt"/>
                <a:ea typeface="+mn-ea"/>
                <a:cs typeface="+mn-cs"/>
              </a:defRPr>
            </a:lvl7pPr>
            <a:lvl8pPr marL="3200400" algn="l" defTabSz="914400" rtl="0" eaLnBrk="1" latinLnBrk="0" hangingPunct="1">
              <a:defRPr sz="1600" kern="1200">
                <a:solidFill>
                  <a:schemeClr val="lt1"/>
                </a:solidFill>
                <a:latin typeface="+mn-lt"/>
                <a:ea typeface="+mn-ea"/>
                <a:cs typeface="+mn-cs"/>
              </a:defRPr>
            </a:lvl8pPr>
            <a:lvl9pPr marL="3657600" algn="l" defTabSz="914400" rtl="0" eaLnBrk="1" latinLnBrk="0" hangingPunct="1">
              <a:defRPr sz="1600" kern="1200">
                <a:solidFill>
                  <a:schemeClr val="lt1"/>
                </a:solidFill>
                <a:latin typeface="+mn-lt"/>
                <a:ea typeface="+mn-ea"/>
                <a:cs typeface="+mn-cs"/>
              </a:defRPr>
            </a:lvl9pPr>
          </a:lstStyle>
          <a:p>
            <a:pPr algn="ctr">
              <a:defRPr/>
            </a:pPr>
            <a:endParaRPr lang="en-GB" sz="1200"/>
          </a:p>
        </p:txBody>
      </p:sp>
      <p:sp>
        <p:nvSpPr>
          <p:cNvPr id="6" name="Oval 5"/>
          <p:cNvSpPr/>
          <p:nvPr/>
        </p:nvSpPr>
        <p:spPr>
          <a:xfrm>
            <a:off x="8014096" y="4415432"/>
            <a:ext cx="53579" cy="53579"/>
          </a:xfrm>
          <a:prstGeom prst="ellipse">
            <a:avLst/>
          </a:prstGeom>
          <a:solidFill>
            <a:srgbClr val="FF0000"/>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fontAlgn="base">
              <a:spcBef>
                <a:spcPct val="0"/>
              </a:spcBef>
              <a:spcAft>
                <a:spcPct val="0"/>
              </a:spcAft>
              <a:defRPr sz="1600" kern="1200">
                <a:solidFill>
                  <a:schemeClr val="lt1"/>
                </a:solidFill>
                <a:latin typeface="+mn-lt"/>
                <a:ea typeface="+mn-ea"/>
                <a:cs typeface="+mn-cs"/>
              </a:defRPr>
            </a:lvl1pPr>
            <a:lvl2pPr marL="457200" algn="l" rtl="0" fontAlgn="base">
              <a:spcBef>
                <a:spcPct val="0"/>
              </a:spcBef>
              <a:spcAft>
                <a:spcPct val="0"/>
              </a:spcAft>
              <a:defRPr sz="1600" kern="1200">
                <a:solidFill>
                  <a:schemeClr val="lt1"/>
                </a:solidFill>
                <a:latin typeface="+mn-lt"/>
                <a:ea typeface="+mn-ea"/>
                <a:cs typeface="+mn-cs"/>
              </a:defRPr>
            </a:lvl2pPr>
            <a:lvl3pPr marL="914400" algn="l" rtl="0" fontAlgn="base">
              <a:spcBef>
                <a:spcPct val="0"/>
              </a:spcBef>
              <a:spcAft>
                <a:spcPct val="0"/>
              </a:spcAft>
              <a:defRPr sz="1600" kern="1200">
                <a:solidFill>
                  <a:schemeClr val="lt1"/>
                </a:solidFill>
                <a:latin typeface="+mn-lt"/>
                <a:ea typeface="+mn-ea"/>
                <a:cs typeface="+mn-cs"/>
              </a:defRPr>
            </a:lvl3pPr>
            <a:lvl4pPr marL="1371600" algn="l" rtl="0" fontAlgn="base">
              <a:spcBef>
                <a:spcPct val="0"/>
              </a:spcBef>
              <a:spcAft>
                <a:spcPct val="0"/>
              </a:spcAft>
              <a:defRPr sz="1600" kern="1200">
                <a:solidFill>
                  <a:schemeClr val="lt1"/>
                </a:solidFill>
                <a:latin typeface="+mn-lt"/>
                <a:ea typeface="+mn-ea"/>
                <a:cs typeface="+mn-cs"/>
              </a:defRPr>
            </a:lvl4pPr>
            <a:lvl5pPr marL="1828800" algn="l" rtl="0" fontAlgn="base">
              <a:spcBef>
                <a:spcPct val="0"/>
              </a:spcBef>
              <a:spcAft>
                <a:spcPct val="0"/>
              </a:spcAft>
              <a:defRPr sz="1600" kern="1200">
                <a:solidFill>
                  <a:schemeClr val="lt1"/>
                </a:solidFill>
                <a:latin typeface="+mn-lt"/>
                <a:ea typeface="+mn-ea"/>
                <a:cs typeface="+mn-cs"/>
              </a:defRPr>
            </a:lvl5pPr>
            <a:lvl6pPr marL="2286000" algn="l" defTabSz="914400" rtl="0" eaLnBrk="1" latinLnBrk="0" hangingPunct="1">
              <a:defRPr sz="1600" kern="1200">
                <a:solidFill>
                  <a:schemeClr val="lt1"/>
                </a:solidFill>
                <a:latin typeface="+mn-lt"/>
                <a:ea typeface="+mn-ea"/>
                <a:cs typeface="+mn-cs"/>
              </a:defRPr>
            </a:lvl6pPr>
            <a:lvl7pPr marL="2743200" algn="l" defTabSz="914400" rtl="0" eaLnBrk="1" latinLnBrk="0" hangingPunct="1">
              <a:defRPr sz="1600" kern="1200">
                <a:solidFill>
                  <a:schemeClr val="lt1"/>
                </a:solidFill>
                <a:latin typeface="+mn-lt"/>
                <a:ea typeface="+mn-ea"/>
                <a:cs typeface="+mn-cs"/>
              </a:defRPr>
            </a:lvl7pPr>
            <a:lvl8pPr marL="3200400" algn="l" defTabSz="914400" rtl="0" eaLnBrk="1" latinLnBrk="0" hangingPunct="1">
              <a:defRPr sz="1600" kern="1200">
                <a:solidFill>
                  <a:schemeClr val="lt1"/>
                </a:solidFill>
                <a:latin typeface="+mn-lt"/>
                <a:ea typeface="+mn-ea"/>
                <a:cs typeface="+mn-cs"/>
              </a:defRPr>
            </a:lvl8pPr>
            <a:lvl9pPr marL="3657600" algn="l" defTabSz="914400" rtl="0" eaLnBrk="1" latinLnBrk="0" hangingPunct="1">
              <a:defRPr sz="1600" kern="1200">
                <a:solidFill>
                  <a:schemeClr val="lt1"/>
                </a:solidFill>
                <a:latin typeface="+mn-lt"/>
                <a:ea typeface="+mn-ea"/>
                <a:cs typeface="+mn-cs"/>
              </a:defRPr>
            </a:lvl9pPr>
          </a:lstStyle>
          <a:p>
            <a:pPr algn="ctr">
              <a:defRPr/>
            </a:pPr>
            <a:endParaRPr lang="en-GB" sz="1200"/>
          </a:p>
        </p:txBody>
      </p:sp>
      <p:sp>
        <p:nvSpPr>
          <p:cNvPr id="7" name="TextBox 13"/>
          <p:cNvSpPr txBox="1">
            <a:spLocks noChangeArrowheads="1"/>
          </p:cNvSpPr>
          <p:nvPr/>
        </p:nvSpPr>
        <p:spPr bwMode="auto">
          <a:xfrm>
            <a:off x="7918847" y="4232076"/>
            <a:ext cx="530915"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eaLnBrk="1" hangingPunct="1"/>
            <a:r>
              <a:rPr lang="en-GB" altLang="en-US" sz="900"/>
              <a:t>Cut-off</a:t>
            </a:r>
            <a:endParaRPr lang="en-GB" altLang="en-US" sz="900" baseline="-25000"/>
          </a:p>
        </p:txBody>
      </p:sp>
      <p:sp>
        <p:nvSpPr>
          <p:cNvPr id="8" name="TextBox 13"/>
          <p:cNvSpPr txBox="1">
            <a:spLocks noChangeArrowheads="1"/>
          </p:cNvSpPr>
          <p:nvPr/>
        </p:nvSpPr>
        <p:spPr bwMode="auto">
          <a:xfrm>
            <a:off x="6035278" y="2759273"/>
            <a:ext cx="71045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eaLnBrk="1" hangingPunct="1"/>
            <a:r>
              <a:rPr lang="en-GB" altLang="en-US" sz="900"/>
              <a:t>Saturation</a:t>
            </a:r>
            <a:endParaRPr lang="en-GB" altLang="en-US" sz="900" baseline="-25000"/>
          </a:p>
        </p:txBody>
      </p:sp>
      <p:sp>
        <p:nvSpPr>
          <p:cNvPr id="9" name="TextBox 45"/>
          <p:cNvSpPr txBox="1">
            <a:spLocks noChangeArrowheads="1"/>
          </p:cNvSpPr>
          <p:nvPr/>
        </p:nvSpPr>
        <p:spPr bwMode="auto">
          <a:xfrm>
            <a:off x="7056834" y="4254698"/>
            <a:ext cx="525066"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eaLnBrk="1" hangingPunct="1"/>
            <a:r>
              <a:rPr lang="en-US" altLang="en-US" sz="900" i="1">
                <a:solidFill>
                  <a:srgbClr val="FF0000"/>
                </a:solidFill>
                <a:latin typeface="Times New Roman" panose="02020603050405020304" pitchFamily="18" charset="0"/>
                <a:cs typeface="Times New Roman" panose="02020603050405020304" pitchFamily="18" charset="0"/>
              </a:rPr>
              <a:t>I</a:t>
            </a:r>
            <a:r>
              <a:rPr lang="en-US" altLang="en-US" sz="900" baseline="-25000">
                <a:solidFill>
                  <a:srgbClr val="FF0000"/>
                </a:solidFill>
              </a:rPr>
              <a:t>B</a:t>
            </a:r>
            <a:r>
              <a:rPr lang="en-US" altLang="en-US" sz="900">
                <a:solidFill>
                  <a:srgbClr val="FF0000"/>
                </a:solidFill>
              </a:rPr>
              <a:t>  = 0</a:t>
            </a:r>
          </a:p>
        </p:txBody>
      </p:sp>
      <p:cxnSp>
        <p:nvCxnSpPr>
          <p:cNvPr id="10" name="Straight Arrow Connector 9"/>
          <p:cNvCxnSpPr/>
          <p:nvPr/>
        </p:nvCxnSpPr>
        <p:spPr>
          <a:xfrm>
            <a:off x="7179469" y="3602236"/>
            <a:ext cx="809625" cy="620315"/>
          </a:xfrm>
          <a:prstGeom prst="straightConnector1">
            <a:avLst/>
          </a:prstGeom>
          <a:ln w="1270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flipH="1" flipV="1">
            <a:off x="6368653" y="2980730"/>
            <a:ext cx="809625" cy="620315"/>
          </a:xfrm>
          <a:prstGeom prst="straightConnector1">
            <a:avLst/>
          </a:prstGeom>
          <a:ln w="12700">
            <a:solidFill>
              <a:schemeClr val="tx1"/>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12" name="TextBox 13"/>
          <p:cNvSpPr txBox="1">
            <a:spLocks noChangeArrowheads="1"/>
          </p:cNvSpPr>
          <p:nvPr/>
        </p:nvSpPr>
        <p:spPr bwMode="auto">
          <a:xfrm rot="2251898">
            <a:off x="6801516" y="3366566"/>
            <a:ext cx="896399"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eaLnBrk="1" hangingPunct="1"/>
            <a:r>
              <a:rPr lang="en-GB" altLang="en-US" sz="900"/>
              <a:t>Active Region</a:t>
            </a:r>
            <a:endParaRPr lang="en-GB" altLang="en-US" sz="900" baseline="-25000"/>
          </a:p>
        </p:txBody>
      </p:sp>
    </p:spTree>
    <p:extLst>
      <p:ext uri="{BB962C8B-B14F-4D97-AF65-F5344CB8AC3E}">
        <p14:creationId xmlns:p14="http://schemas.microsoft.com/office/powerpoint/2010/main" val="2264329529"/>
      </p:ext>
    </p:extLst>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Power Dissipation</a:t>
            </a:r>
            <a:endParaRPr lang="en-GB"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628650" y="2226469"/>
                <a:ext cx="5200650" cy="3263504"/>
              </a:xfrm>
            </p:spPr>
            <p:txBody>
              <a:bodyPr>
                <a:normAutofit fontScale="55000" lnSpcReduction="20000"/>
              </a:bodyPr>
              <a:lstStyle/>
              <a:p>
                <a:pPr marL="0" indent="0">
                  <a:buNone/>
                </a:pPr>
                <a:r>
                  <a:rPr lang="en-GB" altLang="en-US" dirty="0" smtClean="0"/>
                  <a:t>Transistors generate heat when they have currents flowing through them.</a:t>
                </a:r>
                <a:endParaRPr lang="en-GB" altLang="en-US" b="1" dirty="0"/>
              </a:p>
              <a:p>
                <a:pPr marL="0" indent="0">
                  <a:buNone/>
                </a:pPr>
                <a:r>
                  <a:rPr lang="en-GB" altLang="en-US" dirty="0"/>
                  <a:t>The electrical power dissipated in a transistor can be calculated using </a:t>
                </a:r>
                <a:r>
                  <a:rPr lang="en-GB" altLang="en-US" dirty="0" smtClean="0"/>
                  <a:t>the </a:t>
                </a:r>
                <a:r>
                  <a:rPr lang="en-GB" altLang="en-US" dirty="0"/>
                  <a:t>equation:</a:t>
                </a:r>
              </a:p>
              <a:p>
                <a:pPr marL="0" indent="0">
                  <a:buNone/>
                </a:pPr>
                <a14:m>
                  <m:oMathPara xmlns:m="http://schemas.openxmlformats.org/officeDocument/2006/math">
                    <m:oMathParaPr>
                      <m:jc m:val="centerGroup"/>
                    </m:oMathParaPr>
                    <m:oMath xmlns:m="http://schemas.openxmlformats.org/officeDocument/2006/math">
                      <m:r>
                        <a:rPr lang="en-GB" b="0" i="1" smtClean="0">
                          <a:latin typeface="Cambria Math" panose="02040503050406030204" pitchFamily="18" charset="0"/>
                        </a:rPr>
                        <m:t>𝑃</m:t>
                      </m:r>
                      <m:r>
                        <a:rPr lang="en-GB" b="0" i="1" smtClean="0">
                          <a:latin typeface="Cambria Math" panose="02040503050406030204" pitchFamily="18" charset="0"/>
                        </a:rPr>
                        <m:t>=</m:t>
                      </m:r>
                      <m:sSub>
                        <m:sSubPr>
                          <m:ctrlPr>
                            <a:rPr lang="en-GB" b="0" i="1" smtClean="0">
                              <a:latin typeface="Cambria Math" panose="02040503050406030204" pitchFamily="18" charset="0"/>
                            </a:rPr>
                          </m:ctrlPr>
                        </m:sSubPr>
                        <m:e>
                          <m:r>
                            <a:rPr lang="en-GB" b="0" i="1" smtClean="0">
                              <a:latin typeface="Cambria Math" panose="02040503050406030204" pitchFamily="18" charset="0"/>
                            </a:rPr>
                            <m:t>𝑉</m:t>
                          </m:r>
                        </m:e>
                        <m:sub>
                          <m:r>
                            <a:rPr lang="en-GB" b="0" i="1" smtClean="0">
                              <a:latin typeface="Cambria Math" panose="02040503050406030204" pitchFamily="18" charset="0"/>
                            </a:rPr>
                            <m:t>𝐵𝐸</m:t>
                          </m:r>
                        </m:sub>
                      </m:sSub>
                      <m:sSub>
                        <m:sSubPr>
                          <m:ctrlPr>
                            <a:rPr lang="en-GB" b="0" i="1" smtClean="0">
                              <a:latin typeface="Cambria Math" panose="02040503050406030204" pitchFamily="18" charset="0"/>
                            </a:rPr>
                          </m:ctrlPr>
                        </m:sSubPr>
                        <m:e>
                          <m:r>
                            <a:rPr lang="en-GB" b="0" i="1" smtClean="0">
                              <a:latin typeface="Cambria Math" panose="02040503050406030204" pitchFamily="18" charset="0"/>
                            </a:rPr>
                            <m:t>𝐼</m:t>
                          </m:r>
                        </m:e>
                        <m:sub>
                          <m:r>
                            <a:rPr lang="en-GB" b="0" i="1" smtClean="0">
                              <a:latin typeface="Cambria Math" panose="02040503050406030204" pitchFamily="18" charset="0"/>
                            </a:rPr>
                            <m:t>𝐵</m:t>
                          </m:r>
                        </m:sub>
                      </m:sSub>
                      <m:r>
                        <a:rPr lang="en-GB" b="0" i="1" smtClean="0">
                          <a:latin typeface="Cambria Math" panose="02040503050406030204" pitchFamily="18" charset="0"/>
                        </a:rPr>
                        <m:t>+</m:t>
                      </m:r>
                      <m:sSub>
                        <m:sSubPr>
                          <m:ctrlPr>
                            <a:rPr lang="en-GB" b="0" i="1" smtClean="0">
                              <a:latin typeface="Cambria Math" panose="02040503050406030204" pitchFamily="18" charset="0"/>
                            </a:rPr>
                          </m:ctrlPr>
                        </m:sSubPr>
                        <m:e>
                          <m:r>
                            <a:rPr lang="en-GB" b="0" i="1" smtClean="0">
                              <a:latin typeface="Cambria Math" panose="02040503050406030204" pitchFamily="18" charset="0"/>
                            </a:rPr>
                            <m:t>𝑉</m:t>
                          </m:r>
                        </m:e>
                        <m:sub>
                          <m:r>
                            <a:rPr lang="en-GB" b="0" i="1" smtClean="0">
                              <a:latin typeface="Cambria Math" panose="02040503050406030204" pitchFamily="18" charset="0"/>
                            </a:rPr>
                            <m:t>𝐶𝐸</m:t>
                          </m:r>
                        </m:sub>
                      </m:sSub>
                      <m:sSub>
                        <m:sSubPr>
                          <m:ctrlPr>
                            <a:rPr lang="en-GB" b="0" i="1" smtClean="0">
                              <a:latin typeface="Cambria Math" panose="02040503050406030204" pitchFamily="18" charset="0"/>
                            </a:rPr>
                          </m:ctrlPr>
                        </m:sSubPr>
                        <m:e>
                          <m:r>
                            <a:rPr lang="en-GB" b="0" i="1" smtClean="0">
                              <a:latin typeface="Cambria Math" panose="02040503050406030204" pitchFamily="18" charset="0"/>
                            </a:rPr>
                            <m:t>𝐼</m:t>
                          </m:r>
                        </m:e>
                        <m:sub>
                          <m:r>
                            <a:rPr lang="en-GB" b="0" i="1" smtClean="0">
                              <a:latin typeface="Cambria Math" panose="02040503050406030204" pitchFamily="18" charset="0"/>
                            </a:rPr>
                            <m:t>𝐶</m:t>
                          </m:r>
                        </m:sub>
                      </m:sSub>
                    </m:oMath>
                  </m:oMathPara>
                </a14:m>
                <a:endParaRPr lang="en-GB" dirty="0" smtClean="0"/>
              </a:p>
              <a:p>
                <a:pPr>
                  <a:buFont typeface="Wingdings" panose="05000000000000000000" pitchFamily="2" charset="2"/>
                  <a:buNone/>
                </a:pPr>
                <a:r>
                  <a:rPr lang="en-GB" altLang="en-US" dirty="0"/>
                  <a:t>where:</a:t>
                </a:r>
              </a:p>
              <a:p>
                <a:pPr>
                  <a:buFont typeface="Wingdings" panose="05000000000000000000" pitchFamily="2" charset="2"/>
                  <a:buNone/>
                </a:pPr>
                <a:r>
                  <a:rPr lang="en-GB" altLang="en-US" i="1" dirty="0"/>
                  <a:t>P</a:t>
                </a:r>
                <a:r>
                  <a:rPr lang="en-GB" altLang="en-US" dirty="0"/>
                  <a:t> = power in watts</a:t>
                </a:r>
              </a:p>
              <a:p>
                <a:pPr marL="0" indent="0">
                  <a:buNone/>
                </a:pPr>
                <a:r>
                  <a:rPr lang="en-GB" altLang="en-US" dirty="0"/>
                  <a:t>The first term (</a:t>
                </a:r>
                <a:r>
                  <a:rPr lang="en-GB" altLang="en-US" i="1" dirty="0"/>
                  <a:t>V</a:t>
                </a:r>
                <a:r>
                  <a:rPr lang="en-GB" altLang="en-US" baseline="-25000" dirty="0"/>
                  <a:t>BE</a:t>
                </a:r>
                <a:r>
                  <a:rPr lang="en-GB" altLang="en-US" i="1" dirty="0">
                    <a:latin typeface="Times New Roman" panose="02020603050405020304" pitchFamily="18" charset="0"/>
                    <a:cs typeface="Times New Roman" panose="02020603050405020304" pitchFamily="18" charset="0"/>
                  </a:rPr>
                  <a:t>I</a:t>
                </a:r>
                <a:r>
                  <a:rPr lang="en-GB" altLang="en-US" baseline="-25000" dirty="0"/>
                  <a:t>B</a:t>
                </a:r>
                <a:r>
                  <a:rPr lang="en-GB" altLang="en-US" dirty="0"/>
                  <a:t>) is very small, so is often ignored in calculations</a:t>
                </a:r>
                <a:r>
                  <a:rPr lang="en-GB" altLang="en-US" dirty="0" smtClean="0"/>
                  <a:t>:</a:t>
                </a:r>
              </a:p>
              <a:p>
                <a:pPr marL="0" indent="0">
                  <a:buNone/>
                </a:pPr>
                <a:endParaRPr lang="en-GB" altLang="en-US" dirty="0"/>
              </a:p>
              <a:p>
                <a:pPr marL="0" indent="0">
                  <a:buNone/>
                </a:pPr>
                <a14:m>
                  <m:oMathPara xmlns:m="http://schemas.openxmlformats.org/officeDocument/2006/math">
                    <m:oMathParaPr>
                      <m:jc m:val="centerGroup"/>
                    </m:oMathParaPr>
                    <m:oMath xmlns:m="http://schemas.openxmlformats.org/officeDocument/2006/math">
                      <m:r>
                        <a:rPr lang="en-GB" i="1">
                          <a:latin typeface="Cambria Math" panose="02040503050406030204" pitchFamily="18" charset="0"/>
                        </a:rPr>
                        <m:t>𝑃</m:t>
                      </m:r>
                      <m:r>
                        <a:rPr lang="en-GB" i="1">
                          <a:latin typeface="Cambria Math" panose="02040503050406030204" pitchFamily="18" charset="0"/>
                        </a:rPr>
                        <m:t>=</m:t>
                      </m:r>
                      <m:sSub>
                        <m:sSubPr>
                          <m:ctrlPr>
                            <a:rPr lang="en-GB" i="1">
                              <a:latin typeface="Cambria Math" panose="02040503050406030204" pitchFamily="18" charset="0"/>
                            </a:rPr>
                          </m:ctrlPr>
                        </m:sSubPr>
                        <m:e>
                          <m:r>
                            <a:rPr lang="en-GB" i="1">
                              <a:latin typeface="Cambria Math" panose="02040503050406030204" pitchFamily="18" charset="0"/>
                            </a:rPr>
                            <m:t>𝑉</m:t>
                          </m:r>
                        </m:e>
                        <m:sub>
                          <m:r>
                            <a:rPr lang="en-GB" i="1">
                              <a:latin typeface="Cambria Math" panose="02040503050406030204" pitchFamily="18" charset="0"/>
                            </a:rPr>
                            <m:t>𝐶𝐸</m:t>
                          </m:r>
                        </m:sub>
                      </m:sSub>
                      <m:sSub>
                        <m:sSubPr>
                          <m:ctrlPr>
                            <a:rPr lang="en-GB" i="1">
                              <a:latin typeface="Cambria Math" panose="02040503050406030204" pitchFamily="18" charset="0"/>
                            </a:rPr>
                          </m:ctrlPr>
                        </m:sSubPr>
                        <m:e>
                          <m:r>
                            <a:rPr lang="en-GB" i="1">
                              <a:latin typeface="Cambria Math" panose="02040503050406030204" pitchFamily="18" charset="0"/>
                            </a:rPr>
                            <m:t>𝐼</m:t>
                          </m:r>
                        </m:e>
                        <m:sub>
                          <m:r>
                            <a:rPr lang="en-GB" i="1">
                              <a:latin typeface="Cambria Math" panose="02040503050406030204" pitchFamily="18" charset="0"/>
                            </a:rPr>
                            <m:t>𝐶</m:t>
                          </m:r>
                        </m:sub>
                      </m:sSub>
                    </m:oMath>
                  </m:oMathPara>
                </a14:m>
                <a:endParaRPr lang="en-GB"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628650" y="2226469"/>
                <a:ext cx="5200650" cy="3263504"/>
              </a:xfrm>
              <a:blipFill>
                <a:blip r:embed="rId2"/>
                <a:stretch>
                  <a:fillRect l="-938" t="-2612" r="-1993"/>
                </a:stretch>
              </a:blipFill>
            </p:spPr>
            <p:txBody>
              <a:bodyPr/>
              <a:lstStyle/>
              <a:p>
                <a:r>
                  <a:rPr lang="en-GB">
                    <a:noFill/>
                  </a:rPr>
                  <a:t> </a:t>
                </a:r>
              </a:p>
            </p:txBody>
          </p:sp>
        </mc:Fallback>
      </mc:AlternateContent>
      <p:grpSp>
        <p:nvGrpSpPr>
          <p:cNvPr id="15" name="Group 14"/>
          <p:cNvGrpSpPr/>
          <p:nvPr/>
        </p:nvGrpSpPr>
        <p:grpSpPr>
          <a:xfrm>
            <a:off x="5525691" y="1869876"/>
            <a:ext cx="3244882" cy="3541961"/>
            <a:chOff x="7367587" y="1350168"/>
            <a:chExt cx="4326510" cy="4722614"/>
          </a:xfrm>
        </p:grpSpPr>
        <p:pic>
          <p:nvPicPr>
            <p:cNvPr id="4" name="Picture 3" descr="Circuit (with base resistor) 2.png"/>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7367587" y="1407318"/>
              <a:ext cx="3986213" cy="3321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5" name="Group 4"/>
            <p:cNvGrpSpPr>
              <a:grpSpLocks/>
            </p:cNvGrpSpPr>
            <p:nvPr/>
          </p:nvGrpSpPr>
          <p:grpSpPr bwMode="auto">
            <a:xfrm>
              <a:off x="9850437" y="2643980"/>
              <a:ext cx="1471613" cy="307775"/>
              <a:chOff x="7352921" y="3162157"/>
              <a:chExt cx="1472041" cy="307690"/>
            </a:xfrm>
          </p:grpSpPr>
          <p:sp>
            <p:nvSpPr>
              <p:cNvPr id="13" name="TextBox 17"/>
              <p:cNvSpPr txBox="1">
                <a:spLocks noChangeArrowheads="1"/>
              </p:cNvSpPr>
              <p:nvPr/>
            </p:nvSpPr>
            <p:spPr bwMode="auto">
              <a:xfrm>
                <a:off x="7352921" y="3162157"/>
                <a:ext cx="1472041" cy="3076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defTabSz="685800">
                  <a:defRPr/>
                </a:pPr>
                <a:r>
                  <a:rPr lang="en-GB" altLang="en-US" sz="900" i="1">
                    <a:solidFill>
                      <a:srgbClr val="FF0000"/>
                    </a:solidFill>
                    <a:latin typeface="Times New Roman" panose="02020603050405020304" pitchFamily="18" charset="0"/>
                    <a:cs typeface="Times New Roman" panose="02020603050405020304" pitchFamily="18" charset="0"/>
                  </a:rPr>
                  <a:t>      I</a:t>
                </a:r>
                <a:r>
                  <a:rPr lang="en-GB" altLang="en-US" sz="900" baseline="-25000">
                    <a:solidFill>
                      <a:srgbClr val="FF0000"/>
                    </a:solidFill>
                  </a:rPr>
                  <a:t>C</a:t>
                </a:r>
                <a:r>
                  <a:rPr lang="en-GB" altLang="en-US" sz="900" i="1">
                    <a:solidFill>
                      <a:srgbClr val="FF0000"/>
                    </a:solidFill>
                  </a:rPr>
                  <a:t> = </a:t>
                </a:r>
                <a:r>
                  <a:rPr lang="en-GB" altLang="en-US" sz="900">
                    <a:solidFill>
                      <a:srgbClr val="FF0000"/>
                    </a:solidFill>
                  </a:rPr>
                  <a:t>20 mA</a:t>
                </a:r>
                <a:endParaRPr lang="en-US" altLang="en-US" sz="900">
                  <a:solidFill>
                    <a:srgbClr val="FF0000"/>
                  </a:solidFill>
                </a:endParaRPr>
              </a:p>
            </p:txBody>
          </p:sp>
          <p:sp>
            <p:nvSpPr>
              <p:cNvPr id="14" name="Isosceles Triangle 13"/>
              <p:cNvSpPr/>
              <p:nvPr/>
            </p:nvSpPr>
            <p:spPr>
              <a:xfrm rot="10800000">
                <a:off x="7435495" y="3281186"/>
                <a:ext cx="192144" cy="166642"/>
              </a:xfrm>
              <a:prstGeom prst="triangle">
                <a:avLst/>
              </a:prstGeom>
              <a:solidFill>
                <a:srgbClr val="FF0000"/>
              </a:solidFill>
              <a:ln w="25400" cap="flat" cmpd="sng" algn="ctr">
                <a:noFill/>
                <a:prstDash val="solid"/>
              </a:ln>
              <a:effectLst/>
            </p:spPr>
            <p:txBody>
              <a:bodyPr anchor="ctr"/>
              <a:lstStyle>
                <a:defPPr>
                  <a:defRPr lang="en-US"/>
                </a:defPPr>
                <a:lvl1pPr algn="l" rtl="0" fontAlgn="base">
                  <a:spcBef>
                    <a:spcPct val="0"/>
                  </a:spcBef>
                  <a:spcAft>
                    <a:spcPct val="0"/>
                  </a:spcAft>
                  <a:defRPr sz="1600" kern="1200">
                    <a:solidFill>
                      <a:schemeClr val="lt1"/>
                    </a:solidFill>
                    <a:latin typeface="+mn-lt"/>
                    <a:ea typeface="+mn-ea"/>
                    <a:cs typeface="+mn-cs"/>
                  </a:defRPr>
                </a:lvl1pPr>
                <a:lvl2pPr marL="457200" algn="l" rtl="0" fontAlgn="base">
                  <a:spcBef>
                    <a:spcPct val="0"/>
                  </a:spcBef>
                  <a:spcAft>
                    <a:spcPct val="0"/>
                  </a:spcAft>
                  <a:defRPr sz="1600" kern="1200">
                    <a:solidFill>
                      <a:schemeClr val="lt1"/>
                    </a:solidFill>
                    <a:latin typeface="+mn-lt"/>
                    <a:ea typeface="+mn-ea"/>
                    <a:cs typeface="+mn-cs"/>
                  </a:defRPr>
                </a:lvl2pPr>
                <a:lvl3pPr marL="914400" algn="l" rtl="0" fontAlgn="base">
                  <a:spcBef>
                    <a:spcPct val="0"/>
                  </a:spcBef>
                  <a:spcAft>
                    <a:spcPct val="0"/>
                  </a:spcAft>
                  <a:defRPr sz="1600" kern="1200">
                    <a:solidFill>
                      <a:schemeClr val="lt1"/>
                    </a:solidFill>
                    <a:latin typeface="+mn-lt"/>
                    <a:ea typeface="+mn-ea"/>
                    <a:cs typeface="+mn-cs"/>
                  </a:defRPr>
                </a:lvl3pPr>
                <a:lvl4pPr marL="1371600" algn="l" rtl="0" fontAlgn="base">
                  <a:spcBef>
                    <a:spcPct val="0"/>
                  </a:spcBef>
                  <a:spcAft>
                    <a:spcPct val="0"/>
                  </a:spcAft>
                  <a:defRPr sz="1600" kern="1200">
                    <a:solidFill>
                      <a:schemeClr val="lt1"/>
                    </a:solidFill>
                    <a:latin typeface="+mn-lt"/>
                    <a:ea typeface="+mn-ea"/>
                    <a:cs typeface="+mn-cs"/>
                  </a:defRPr>
                </a:lvl4pPr>
                <a:lvl5pPr marL="1828800" algn="l" rtl="0" fontAlgn="base">
                  <a:spcBef>
                    <a:spcPct val="0"/>
                  </a:spcBef>
                  <a:spcAft>
                    <a:spcPct val="0"/>
                  </a:spcAft>
                  <a:defRPr sz="1600" kern="1200">
                    <a:solidFill>
                      <a:schemeClr val="lt1"/>
                    </a:solidFill>
                    <a:latin typeface="+mn-lt"/>
                    <a:ea typeface="+mn-ea"/>
                    <a:cs typeface="+mn-cs"/>
                  </a:defRPr>
                </a:lvl5pPr>
                <a:lvl6pPr marL="2286000" algn="l" defTabSz="914400" rtl="0" eaLnBrk="1" latinLnBrk="0" hangingPunct="1">
                  <a:defRPr sz="1600" kern="1200">
                    <a:solidFill>
                      <a:schemeClr val="lt1"/>
                    </a:solidFill>
                    <a:latin typeface="+mn-lt"/>
                    <a:ea typeface="+mn-ea"/>
                    <a:cs typeface="+mn-cs"/>
                  </a:defRPr>
                </a:lvl6pPr>
                <a:lvl7pPr marL="2743200" algn="l" defTabSz="914400" rtl="0" eaLnBrk="1" latinLnBrk="0" hangingPunct="1">
                  <a:defRPr sz="1600" kern="1200">
                    <a:solidFill>
                      <a:schemeClr val="lt1"/>
                    </a:solidFill>
                    <a:latin typeface="+mn-lt"/>
                    <a:ea typeface="+mn-ea"/>
                    <a:cs typeface="+mn-cs"/>
                  </a:defRPr>
                </a:lvl7pPr>
                <a:lvl8pPr marL="3200400" algn="l" defTabSz="914400" rtl="0" eaLnBrk="1" latinLnBrk="0" hangingPunct="1">
                  <a:defRPr sz="1600" kern="1200">
                    <a:solidFill>
                      <a:schemeClr val="lt1"/>
                    </a:solidFill>
                    <a:latin typeface="+mn-lt"/>
                    <a:ea typeface="+mn-ea"/>
                    <a:cs typeface="+mn-cs"/>
                  </a:defRPr>
                </a:lvl8pPr>
                <a:lvl9pPr marL="3657600" algn="l" defTabSz="914400" rtl="0" eaLnBrk="1" latinLnBrk="0" hangingPunct="1">
                  <a:defRPr sz="1600" kern="1200">
                    <a:solidFill>
                      <a:schemeClr val="lt1"/>
                    </a:solidFill>
                    <a:latin typeface="+mn-lt"/>
                    <a:ea typeface="+mn-ea"/>
                    <a:cs typeface="+mn-cs"/>
                  </a:defRPr>
                </a:lvl9pPr>
              </a:lstStyle>
              <a:p>
                <a:pPr algn="ctr" defTabSz="685800">
                  <a:defRPr/>
                </a:pPr>
                <a:endParaRPr lang="en-US" sz="900">
                  <a:solidFill>
                    <a:sysClr val="window" lastClr="FFFFFF"/>
                  </a:solidFill>
                  <a:latin typeface="Calibri"/>
                </a:endParaRPr>
              </a:p>
            </p:txBody>
          </p:sp>
        </p:grpSp>
        <p:sp>
          <p:nvSpPr>
            <p:cNvPr id="6" name="TextBox 13"/>
            <p:cNvSpPr txBox="1">
              <a:spLocks noChangeArrowheads="1"/>
            </p:cNvSpPr>
            <p:nvPr/>
          </p:nvSpPr>
          <p:spPr bwMode="auto">
            <a:xfrm>
              <a:off x="11131550" y="1350168"/>
              <a:ext cx="562547"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defTabSz="685800">
                <a:defRPr/>
              </a:pPr>
              <a:r>
                <a:rPr lang="en-GB" altLang="en-US" sz="900">
                  <a:solidFill>
                    <a:srgbClr val="0070C0"/>
                  </a:solidFill>
                </a:rPr>
                <a:t>15 V</a:t>
              </a:r>
              <a:endParaRPr lang="en-GB" altLang="en-US" sz="900" baseline="-25000">
                <a:solidFill>
                  <a:srgbClr val="0070C0"/>
                </a:solidFill>
              </a:endParaRPr>
            </a:p>
          </p:txBody>
        </p:sp>
        <p:grpSp>
          <p:nvGrpSpPr>
            <p:cNvPr id="7" name="Group 6"/>
            <p:cNvGrpSpPr>
              <a:grpSpLocks/>
            </p:cNvGrpSpPr>
            <p:nvPr/>
          </p:nvGrpSpPr>
          <p:grpSpPr bwMode="auto">
            <a:xfrm>
              <a:off x="10213111" y="3309143"/>
              <a:ext cx="1466687" cy="1131888"/>
              <a:chOff x="7781151" y="3832225"/>
              <a:chExt cx="1468534" cy="1131888"/>
            </a:xfrm>
          </p:grpSpPr>
          <p:cxnSp>
            <p:nvCxnSpPr>
              <p:cNvPr id="11" name="Straight Arrow Connector 10"/>
              <p:cNvCxnSpPr/>
              <p:nvPr/>
            </p:nvCxnSpPr>
            <p:spPr bwMode="auto">
              <a:xfrm rot="5400000">
                <a:off x="7433739" y="4397374"/>
                <a:ext cx="1131888" cy="1590"/>
              </a:xfrm>
              <a:prstGeom prst="straightConnector1">
                <a:avLst/>
              </a:prstGeom>
              <a:noFill/>
              <a:ln w="12700" cap="flat" cmpd="sng" algn="ctr">
                <a:solidFill>
                  <a:srgbClr val="0070C0"/>
                </a:solidFill>
                <a:prstDash val="solid"/>
                <a:headEnd type="triangle" w="lg" len="lg"/>
                <a:tailEnd type="none" w="med" len="med"/>
              </a:ln>
              <a:effectLst/>
            </p:spPr>
          </p:cxnSp>
          <p:sp>
            <p:nvSpPr>
              <p:cNvPr id="12" name="TextBox 17"/>
              <p:cNvSpPr txBox="1">
                <a:spLocks noChangeArrowheads="1"/>
              </p:cNvSpPr>
              <p:nvPr/>
            </p:nvSpPr>
            <p:spPr bwMode="auto">
              <a:xfrm>
                <a:off x="7781151" y="4263250"/>
                <a:ext cx="1468534"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defTabSz="685800">
                  <a:defRPr/>
                </a:pPr>
                <a:r>
                  <a:rPr lang="en-GB" altLang="en-US" sz="900" i="1">
                    <a:solidFill>
                      <a:srgbClr val="0070C0"/>
                    </a:solidFill>
                  </a:rPr>
                  <a:t>      V</a:t>
                </a:r>
                <a:r>
                  <a:rPr lang="en-GB" altLang="en-US" sz="900" baseline="-25000">
                    <a:solidFill>
                      <a:srgbClr val="0070C0"/>
                    </a:solidFill>
                  </a:rPr>
                  <a:t>CE</a:t>
                </a:r>
                <a:r>
                  <a:rPr lang="en-GB" altLang="en-US" sz="900" i="1">
                    <a:solidFill>
                      <a:srgbClr val="0070C0"/>
                    </a:solidFill>
                  </a:rPr>
                  <a:t> = </a:t>
                </a:r>
                <a:r>
                  <a:rPr lang="en-GB" altLang="en-US" sz="900">
                    <a:solidFill>
                      <a:srgbClr val="0070C0"/>
                    </a:solidFill>
                  </a:rPr>
                  <a:t>9 V</a:t>
                </a:r>
                <a:endParaRPr lang="en-US" altLang="en-US" sz="900">
                  <a:solidFill>
                    <a:srgbClr val="0070C0"/>
                  </a:solidFill>
                </a:endParaRPr>
              </a:p>
            </p:txBody>
          </p:sp>
        </p:grpSp>
        <p:sp>
          <p:nvSpPr>
            <p:cNvPr id="8" name="Text Box 4"/>
            <p:cNvSpPr txBox="1">
              <a:spLocks noChangeArrowheads="1"/>
            </p:cNvSpPr>
            <p:nvPr/>
          </p:nvSpPr>
          <p:spPr bwMode="auto">
            <a:xfrm>
              <a:off x="8702675" y="4966493"/>
              <a:ext cx="1317626"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defTabSz="685800">
                <a:defRPr/>
              </a:pPr>
              <a:r>
                <a:rPr lang="en-GB" altLang="en-US" sz="900" i="1">
                  <a:solidFill>
                    <a:sysClr val="windowText" lastClr="000000"/>
                  </a:solidFill>
                </a:rPr>
                <a:t>P</a:t>
              </a:r>
              <a:r>
                <a:rPr lang="en-GB" altLang="en-US" sz="900">
                  <a:solidFill>
                    <a:sysClr val="windowText" lastClr="000000"/>
                  </a:solidFill>
                </a:rPr>
                <a:t> = </a:t>
              </a:r>
              <a:r>
                <a:rPr lang="en-GB" altLang="en-US" sz="900" i="1">
                  <a:solidFill>
                    <a:sysClr val="windowText" lastClr="000000"/>
                  </a:solidFill>
                </a:rPr>
                <a:t>V</a:t>
              </a:r>
              <a:r>
                <a:rPr lang="en-GB" altLang="en-US" sz="900" baseline="-25000">
                  <a:solidFill>
                    <a:sysClr val="windowText" lastClr="000000"/>
                  </a:solidFill>
                </a:rPr>
                <a:t>CE</a:t>
              </a:r>
              <a:r>
                <a:rPr lang="en-GB" altLang="en-US" sz="900" i="1">
                  <a:solidFill>
                    <a:sysClr val="windowText" lastClr="000000"/>
                  </a:solidFill>
                  <a:latin typeface="Times New Roman" panose="02020603050405020304" pitchFamily="18" charset="0"/>
                  <a:cs typeface="Times New Roman" panose="02020603050405020304" pitchFamily="18" charset="0"/>
                </a:rPr>
                <a:t>I</a:t>
              </a:r>
              <a:r>
                <a:rPr lang="en-GB" altLang="en-US" sz="900" baseline="-25000">
                  <a:solidFill>
                    <a:sysClr val="windowText" lastClr="000000"/>
                  </a:solidFill>
                </a:rPr>
                <a:t>C</a:t>
              </a:r>
            </a:p>
          </p:txBody>
        </p:sp>
        <p:sp>
          <p:nvSpPr>
            <p:cNvPr id="9" name="Text Box 4"/>
            <p:cNvSpPr txBox="1">
              <a:spLocks noChangeArrowheads="1"/>
            </p:cNvSpPr>
            <p:nvPr/>
          </p:nvSpPr>
          <p:spPr bwMode="auto">
            <a:xfrm>
              <a:off x="8702675" y="5366543"/>
              <a:ext cx="2725736"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defTabSz="685800">
                <a:defRPr/>
              </a:pPr>
              <a:r>
                <a:rPr lang="en-GB" altLang="en-US" sz="900" i="1">
                  <a:solidFill>
                    <a:sysClr val="windowText" lastClr="000000"/>
                  </a:solidFill>
                </a:rPr>
                <a:t>P</a:t>
              </a:r>
              <a:r>
                <a:rPr lang="en-GB" altLang="en-US" sz="900">
                  <a:solidFill>
                    <a:sysClr val="windowText" lastClr="000000"/>
                  </a:solidFill>
                </a:rPr>
                <a:t> = 9 V × 20 mA</a:t>
              </a:r>
              <a:endParaRPr lang="en-GB" altLang="en-US" sz="900" baseline="-25000">
                <a:solidFill>
                  <a:sysClr val="windowText" lastClr="000000"/>
                </a:solidFill>
              </a:endParaRPr>
            </a:p>
          </p:txBody>
        </p:sp>
        <p:sp>
          <p:nvSpPr>
            <p:cNvPr id="10" name="Text Box 4"/>
            <p:cNvSpPr txBox="1">
              <a:spLocks noChangeArrowheads="1"/>
            </p:cNvSpPr>
            <p:nvPr/>
          </p:nvSpPr>
          <p:spPr bwMode="auto">
            <a:xfrm>
              <a:off x="8702675" y="5765006"/>
              <a:ext cx="2725736"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defTabSz="685800">
                <a:defRPr/>
              </a:pPr>
              <a:r>
                <a:rPr lang="en-GB" altLang="en-US" sz="900" i="1">
                  <a:solidFill>
                    <a:sysClr val="windowText" lastClr="000000"/>
                  </a:solidFill>
                </a:rPr>
                <a:t>P</a:t>
              </a:r>
              <a:r>
                <a:rPr lang="en-GB" altLang="en-US" sz="900">
                  <a:solidFill>
                    <a:sysClr val="windowText" lastClr="000000"/>
                  </a:solidFill>
                </a:rPr>
                <a:t> = 180 mW</a:t>
              </a:r>
              <a:endParaRPr lang="en-GB" altLang="en-US" sz="900" baseline="-25000">
                <a:solidFill>
                  <a:sysClr val="windowText" lastClr="000000"/>
                </a:solidFill>
              </a:endParaRPr>
            </a:p>
          </p:txBody>
        </p:sp>
      </p:grpSp>
    </p:spTree>
    <p:extLst>
      <p:ext uri="{BB962C8B-B14F-4D97-AF65-F5344CB8AC3E}">
        <p14:creationId xmlns:p14="http://schemas.microsoft.com/office/powerpoint/2010/main" val="1843696554"/>
      </p:ext>
    </p:extLst>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Maximum Power</a:t>
            </a:r>
            <a:endParaRPr lang="en-GB" dirty="0"/>
          </a:p>
        </p:txBody>
      </p:sp>
      <p:sp>
        <p:nvSpPr>
          <p:cNvPr id="3" name="Content Placeholder 2"/>
          <p:cNvSpPr>
            <a:spLocks noGrp="1"/>
          </p:cNvSpPr>
          <p:nvPr>
            <p:ph idx="1"/>
          </p:nvPr>
        </p:nvSpPr>
        <p:spPr>
          <a:xfrm>
            <a:off x="628650" y="2226469"/>
            <a:ext cx="4914900" cy="3263504"/>
          </a:xfrm>
        </p:spPr>
        <p:txBody>
          <a:bodyPr>
            <a:normAutofit fontScale="70000" lnSpcReduction="20000"/>
          </a:bodyPr>
          <a:lstStyle/>
          <a:p>
            <a:r>
              <a:rPr lang="en-GB" altLang="en-US" dirty="0"/>
              <a:t>The maximum power (</a:t>
            </a:r>
            <a:r>
              <a:rPr lang="en-GB" altLang="en-US" i="1" dirty="0" err="1"/>
              <a:t>P</a:t>
            </a:r>
            <a:r>
              <a:rPr lang="en-GB" altLang="en-US" baseline="-25000" dirty="0" err="1"/>
              <a:t>tot</a:t>
            </a:r>
            <a:r>
              <a:rPr lang="en-GB" altLang="en-US" dirty="0"/>
              <a:t>) a transistor can handle can be plotted on the output characteristic </a:t>
            </a:r>
            <a:r>
              <a:rPr lang="en-GB" altLang="en-US" dirty="0" smtClean="0"/>
              <a:t>graph</a:t>
            </a:r>
          </a:p>
          <a:p>
            <a:r>
              <a:rPr lang="en-GB" altLang="en-US" dirty="0"/>
              <a:t>The area below the curve is where the transistor can operate without risk of damage.</a:t>
            </a:r>
          </a:p>
          <a:p>
            <a:r>
              <a:rPr lang="en-GB" altLang="en-US" dirty="0"/>
              <a:t>When switching, the transistor usually goes to point A by a larger than necessary base current.</a:t>
            </a:r>
          </a:p>
          <a:p>
            <a:endParaRPr lang="en-GB" dirty="0"/>
          </a:p>
        </p:txBody>
      </p:sp>
      <p:grpSp>
        <p:nvGrpSpPr>
          <p:cNvPr id="59" name="Group 58"/>
          <p:cNvGrpSpPr/>
          <p:nvPr/>
        </p:nvGrpSpPr>
        <p:grpSpPr>
          <a:xfrm>
            <a:off x="5229827" y="2522340"/>
            <a:ext cx="3672967" cy="2579934"/>
            <a:chOff x="6973104" y="2220120"/>
            <a:chExt cx="4897290" cy="3439912"/>
          </a:xfrm>
        </p:grpSpPr>
        <p:pic>
          <p:nvPicPr>
            <p:cNvPr id="4" name="Picture 3" descr="T:\SciTex\source\594dd536-cab5-4314-acd6-58314b3d6d54\GB\Graphics\16graphBackground.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84319" y="2291556"/>
              <a:ext cx="3925888" cy="2855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4" descr="T:\SciTex\source\594dd536-cab5-4314-acd6-58314b3d6d54\GB\Graphics\16graphLines.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84319" y="2291556"/>
              <a:ext cx="3925888" cy="2855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76382" y="2302669"/>
              <a:ext cx="3911600" cy="284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Rectangle 7"/>
            <p:cNvSpPr/>
            <p:nvPr/>
          </p:nvSpPr>
          <p:spPr>
            <a:xfrm>
              <a:off x="8252619" y="2372519"/>
              <a:ext cx="3262313" cy="2717800"/>
            </a:xfrm>
            <a:custGeom>
              <a:avLst/>
              <a:gdLst>
                <a:gd name="connsiteX0" fmla="*/ 0 w 3295650"/>
                <a:gd name="connsiteY0" fmla="*/ 0 h 2680112"/>
                <a:gd name="connsiteX1" fmla="*/ 3295650 w 3295650"/>
                <a:gd name="connsiteY1" fmla="*/ 0 h 2680112"/>
                <a:gd name="connsiteX2" fmla="*/ 3295650 w 3295650"/>
                <a:gd name="connsiteY2" fmla="*/ 2680112 h 2680112"/>
                <a:gd name="connsiteX3" fmla="*/ 0 w 3295650"/>
                <a:gd name="connsiteY3" fmla="*/ 2680112 h 2680112"/>
                <a:gd name="connsiteX4" fmla="*/ 0 w 3295650"/>
                <a:gd name="connsiteY4" fmla="*/ 0 h 2680112"/>
                <a:gd name="connsiteX0" fmla="*/ 0 w 3295650"/>
                <a:gd name="connsiteY0" fmla="*/ 0 h 2680112"/>
                <a:gd name="connsiteX1" fmla="*/ 499311 w 3295650"/>
                <a:gd name="connsiteY1" fmla="*/ 51811 h 2680112"/>
                <a:gd name="connsiteX2" fmla="*/ 3295650 w 3295650"/>
                <a:gd name="connsiteY2" fmla="*/ 0 h 2680112"/>
                <a:gd name="connsiteX3" fmla="*/ 3295650 w 3295650"/>
                <a:gd name="connsiteY3" fmla="*/ 2680112 h 2680112"/>
                <a:gd name="connsiteX4" fmla="*/ 0 w 3295650"/>
                <a:gd name="connsiteY4" fmla="*/ 2680112 h 2680112"/>
                <a:gd name="connsiteX5" fmla="*/ 0 w 3295650"/>
                <a:gd name="connsiteY5" fmla="*/ 0 h 2680112"/>
                <a:gd name="connsiteX0" fmla="*/ 0 w 3295650"/>
                <a:gd name="connsiteY0" fmla="*/ 0 h 2680112"/>
                <a:gd name="connsiteX1" fmla="*/ 499311 w 3295650"/>
                <a:gd name="connsiteY1" fmla="*/ 51811 h 2680112"/>
                <a:gd name="connsiteX2" fmla="*/ 725705 w 3295650"/>
                <a:gd name="connsiteY2" fmla="*/ 1915428 h 2680112"/>
                <a:gd name="connsiteX3" fmla="*/ 3295650 w 3295650"/>
                <a:gd name="connsiteY3" fmla="*/ 2680112 h 2680112"/>
                <a:gd name="connsiteX4" fmla="*/ 0 w 3295650"/>
                <a:gd name="connsiteY4" fmla="*/ 2680112 h 2680112"/>
                <a:gd name="connsiteX5" fmla="*/ 0 w 3295650"/>
                <a:gd name="connsiteY5" fmla="*/ 0 h 2680112"/>
                <a:gd name="connsiteX0" fmla="*/ 0 w 3295650"/>
                <a:gd name="connsiteY0" fmla="*/ 0 h 2680112"/>
                <a:gd name="connsiteX1" fmla="*/ 499311 w 3295650"/>
                <a:gd name="connsiteY1" fmla="*/ 51811 h 2680112"/>
                <a:gd name="connsiteX2" fmla="*/ 1091465 w 3295650"/>
                <a:gd name="connsiteY2" fmla="*/ 1655545 h 2680112"/>
                <a:gd name="connsiteX3" fmla="*/ 3295650 w 3295650"/>
                <a:gd name="connsiteY3" fmla="*/ 2680112 h 2680112"/>
                <a:gd name="connsiteX4" fmla="*/ 0 w 3295650"/>
                <a:gd name="connsiteY4" fmla="*/ 2680112 h 2680112"/>
                <a:gd name="connsiteX5" fmla="*/ 0 w 3295650"/>
                <a:gd name="connsiteY5" fmla="*/ 0 h 2680112"/>
                <a:gd name="connsiteX0" fmla="*/ 0 w 3295650"/>
                <a:gd name="connsiteY0" fmla="*/ 0 h 2680112"/>
                <a:gd name="connsiteX1" fmla="*/ 499311 w 3295650"/>
                <a:gd name="connsiteY1" fmla="*/ 51811 h 2680112"/>
                <a:gd name="connsiteX2" fmla="*/ 1091465 w 3295650"/>
                <a:gd name="connsiteY2" fmla="*/ 1655545 h 2680112"/>
                <a:gd name="connsiteX3" fmla="*/ 3290637 w 3295650"/>
                <a:gd name="connsiteY3" fmla="*/ 2304122 h 2680112"/>
                <a:gd name="connsiteX4" fmla="*/ 3295650 w 3295650"/>
                <a:gd name="connsiteY4" fmla="*/ 2680112 h 2680112"/>
                <a:gd name="connsiteX5" fmla="*/ 0 w 3295650"/>
                <a:gd name="connsiteY5" fmla="*/ 2680112 h 2680112"/>
                <a:gd name="connsiteX6" fmla="*/ 0 w 3295650"/>
                <a:gd name="connsiteY6" fmla="*/ 0 h 2680112"/>
                <a:gd name="connsiteX0" fmla="*/ 0 w 3295650"/>
                <a:gd name="connsiteY0" fmla="*/ 0 h 2680112"/>
                <a:gd name="connsiteX1" fmla="*/ 499311 w 3295650"/>
                <a:gd name="connsiteY1" fmla="*/ 51811 h 2680112"/>
                <a:gd name="connsiteX2" fmla="*/ 1091465 w 3295650"/>
                <a:gd name="connsiteY2" fmla="*/ 1655545 h 2680112"/>
                <a:gd name="connsiteX3" fmla="*/ 3290637 w 3295650"/>
                <a:gd name="connsiteY3" fmla="*/ 2304122 h 2680112"/>
                <a:gd name="connsiteX4" fmla="*/ 3295650 w 3295650"/>
                <a:gd name="connsiteY4" fmla="*/ 2680112 h 2680112"/>
                <a:gd name="connsiteX5" fmla="*/ 0 w 3295650"/>
                <a:gd name="connsiteY5" fmla="*/ 2680112 h 2680112"/>
                <a:gd name="connsiteX6" fmla="*/ 0 w 3295650"/>
                <a:gd name="connsiteY6" fmla="*/ 0 h 2680112"/>
                <a:gd name="connsiteX0" fmla="*/ 0 w 3295650"/>
                <a:gd name="connsiteY0" fmla="*/ 25230 h 2705342"/>
                <a:gd name="connsiteX1" fmla="*/ 422309 w 3295650"/>
                <a:gd name="connsiteY1" fmla="*/ 39 h 2705342"/>
                <a:gd name="connsiteX2" fmla="*/ 1091465 w 3295650"/>
                <a:gd name="connsiteY2" fmla="*/ 1680775 h 2705342"/>
                <a:gd name="connsiteX3" fmla="*/ 3290637 w 3295650"/>
                <a:gd name="connsiteY3" fmla="*/ 2329352 h 2705342"/>
                <a:gd name="connsiteX4" fmla="*/ 3295650 w 3295650"/>
                <a:gd name="connsiteY4" fmla="*/ 2705342 h 2705342"/>
                <a:gd name="connsiteX5" fmla="*/ 0 w 3295650"/>
                <a:gd name="connsiteY5" fmla="*/ 2705342 h 2705342"/>
                <a:gd name="connsiteX6" fmla="*/ 0 w 3295650"/>
                <a:gd name="connsiteY6" fmla="*/ 25230 h 2705342"/>
                <a:gd name="connsiteX0" fmla="*/ 0 w 3295650"/>
                <a:gd name="connsiteY0" fmla="*/ 25230 h 2705342"/>
                <a:gd name="connsiteX1" fmla="*/ 422309 w 3295650"/>
                <a:gd name="connsiteY1" fmla="*/ 39 h 2705342"/>
                <a:gd name="connsiteX2" fmla="*/ 1091465 w 3295650"/>
                <a:gd name="connsiteY2" fmla="*/ 1680775 h 2705342"/>
                <a:gd name="connsiteX3" fmla="*/ 3290637 w 3295650"/>
                <a:gd name="connsiteY3" fmla="*/ 2329352 h 2705342"/>
                <a:gd name="connsiteX4" fmla="*/ 3295650 w 3295650"/>
                <a:gd name="connsiteY4" fmla="*/ 2705342 h 2705342"/>
                <a:gd name="connsiteX5" fmla="*/ 0 w 3295650"/>
                <a:gd name="connsiteY5" fmla="*/ 2705342 h 2705342"/>
                <a:gd name="connsiteX6" fmla="*/ 0 w 3295650"/>
                <a:gd name="connsiteY6" fmla="*/ 25230 h 2705342"/>
                <a:gd name="connsiteX0" fmla="*/ 0 w 3295650"/>
                <a:gd name="connsiteY0" fmla="*/ 25230 h 2705342"/>
                <a:gd name="connsiteX1" fmla="*/ 422309 w 3295650"/>
                <a:gd name="connsiteY1" fmla="*/ 39 h 2705342"/>
                <a:gd name="connsiteX2" fmla="*/ 1091465 w 3295650"/>
                <a:gd name="connsiteY2" fmla="*/ 1680775 h 2705342"/>
                <a:gd name="connsiteX3" fmla="*/ 3290637 w 3295650"/>
                <a:gd name="connsiteY3" fmla="*/ 2329352 h 2705342"/>
                <a:gd name="connsiteX4" fmla="*/ 3295650 w 3295650"/>
                <a:gd name="connsiteY4" fmla="*/ 2705342 h 2705342"/>
                <a:gd name="connsiteX5" fmla="*/ 0 w 3295650"/>
                <a:gd name="connsiteY5" fmla="*/ 2705342 h 2705342"/>
                <a:gd name="connsiteX6" fmla="*/ 0 w 3295650"/>
                <a:gd name="connsiteY6" fmla="*/ 25230 h 2705342"/>
                <a:gd name="connsiteX0" fmla="*/ 0 w 3295650"/>
                <a:gd name="connsiteY0" fmla="*/ 25230 h 2705342"/>
                <a:gd name="connsiteX1" fmla="*/ 422309 w 3295650"/>
                <a:gd name="connsiteY1" fmla="*/ 39 h 2705342"/>
                <a:gd name="connsiteX2" fmla="*/ 1091465 w 3295650"/>
                <a:gd name="connsiteY2" fmla="*/ 1680775 h 2705342"/>
                <a:gd name="connsiteX3" fmla="*/ 3290637 w 3295650"/>
                <a:gd name="connsiteY3" fmla="*/ 2329352 h 2705342"/>
                <a:gd name="connsiteX4" fmla="*/ 3295650 w 3295650"/>
                <a:gd name="connsiteY4" fmla="*/ 2705342 h 2705342"/>
                <a:gd name="connsiteX5" fmla="*/ 0 w 3295650"/>
                <a:gd name="connsiteY5" fmla="*/ 2705342 h 2705342"/>
                <a:gd name="connsiteX6" fmla="*/ 0 w 3295650"/>
                <a:gd name="connsiteY6" fmla="*/ 25230 h 2705342"/>
                <a:gd name="connsiteX0" fmla="*/ 0 w 3295650"/>
                <a:gd name="connsiteY0" fmla="*/ 25230 h 2705342"/>
                <a:gd name="connsiteX1" fmla="*/ 422309 w 3295650"/>
                <a:gd name="connsiteY1" fmla="*/ 39 h 2705342"/>
                <a:gd name="connsiteX2" fmla="*/ 1091465 w 3295650"/>
                <a:gd name="connsiteY2" fmla="*/ 1680775 h 2705342"/>
                <a:gd name="connsiteX3" fmla="*/ 3290637 w 3295650"/>
                <a:gd name="connsiteY3" fmla="*/ 2329352 h 2705342"/>
                <a:gd name="connsiteX4" fmla="*/ 3295650 w 3295650"/>
                <a:gd name="connsiteY4" fmla="*/ 2705342 h 2705342"/>
                <a:gd name="connsiteX5" fmla="*/ 0 w 3295650"/>
                <a:gd name="connsiteY5" fmla="*/ 2705342 h 2705342"/>
                <a:gd name="connsiteX6" fmla="*/ 0 w 3295650"/>
                <a:gd name="connsiteY6" fmla="*/ 25230 h 2705342"/>
                <a:gd name="connsiteX0" fmla="*/ 0 w 3295650"/>
                <a:gd name="connsiteY0" fmla="*/ 25230 h 2705342"/>
                <a:gd name="connsiteX1" fmla="*/ 422309 w 3295650"/>
                <a:gd name="connsiteY1" fmla="*/ 39 h 2705342"/>
                <a:gd name="connsiteX2" fmla="*/ 1091465 w 3295650"/>
                <a:gd name="connsiteY2" fmla="*/ 1680775 h 2705342"/>
                <a:gd name="connsiteX3" fmla="*/ 3290637 w 3295650"/>
                <a:gd name="connsiteY3" fmla="*/ 2329352 h 2705342"/>
                <a:gd name="connsiteX4" fmla="*/ 3295650 w 3295650"/>
                <a:gd name="connsiteY4" fmla="*/ 2705342 h 2705342"/>
                <a:gd name="connsiteX5" fmla="*/ 0 w 3295650"/>
                <a:gd name="connsiteY5" fmla="*/ 2705342 h 2705342"/>
                <a:gd name="connsiteX6" fmla="*/ 0 w 3295650"/>
                <a:gd name="connsiteY6" fmla="*/ 25230 h 2705342"/>
                <a:gd name="connsiteX0" fmla="*/ 38501 w 3295650"/>
                <a:gd name="connsiteY0" fmla="*/ 0 h 2718613"/>
                <a:gd name="connsiteX1" fmla="*/ 422309 w 3295650"/>
                <a:gd name="connsiteY1" fmla="*/ 13310 h 2718613"/>
                <a:gd name="connsiteX2" fmla="*/ 1091465 w 3295650"/>
                <a:gd name="connsiteY2" fmla="*/ 1694046 h 2718613"/>
                <a:gd name="connsiteX3" fmla="*/ 3290637 w 3295650"/>
                <a:gd name="connsiteY3" fmla="*/ 2342623 h 2718613"/>
                <a:gd name="connsiteX4" fmla="*/ 3295650 w 3295650"/>
                <a:gd name="connsiteY4" fmla="*/ 2718613 h 2718613"/>
                <a:gd name="connsiteX5" fmla="*/ 0 w 3295650"/>
                <a:gd name="connsiteY5" fmla="*/ 2718613 h 2718613"/>
                <a:gd name="connsiteX6" fmla="*/ 38501 w 3295650"/>
                <a:gd name="connsiteY6" fmla="*/ 0 h 2718613"/>
                <a:gd name="connsiteX0" fmla="*/ 0 w 3257149"/>
                <a:gd name="connsiteY0" fmla="*/ 0 h 2718613"/>
                <a:gd name="connsiteX1" fmla="*/ 383808 w 3257149"/>
                <a:gd name="connsiteY1" fmla="*/ 13310 h 2718613"/>
                <a:gd name="connsiteX2" fmla="*/ 1052964 w 3257149"/>
                <a:gd name="connsiteY2" fmla="*/ 1694046 h 2718613"/>
                <a:gd name="connsiteX3" fmla="*/ 3252136 w 3257149"/>
                <a:gd name="connsiteY3" fmla="*/ 2342623 h 2718613"/>
                <a:gd name="connsiteX4" fmla="*/ 3257149 w 3257149"/>
                <a:gd name="connsiteY4" fmla="*/ 2718613 h 2718613"/>
                <a:gd name="connsiteX5" fmla="*/ 0 w 3257149"/>
                <a:gd name="connsiteY5" fmla="*/ 2699363 h 2718613"/>
                <a:gd name="connsiteX6" fmla="*/ 0 w 3257149"/>
                <a:gd name="connsiteY6" fmla="*/ 0 h 2718613"/>
                <a:gd name="connsiteX0" fmla="*/ 0 w 3257149"/>
                <a:gd name="connsiteY0" fmla="*/ 0 h 2718613"/>
                <a:gd name="connsiteX1" fmla="*/ 383808 w 3257149"/>
                <a:gd name="connsiteY1" fmla="*/ 13310 h 2718613"/>
                <a:gd name="connsiteX2" fmla="*/ 1072215 w 3257149"/>
                <a:gd name="connsiteY2" fmla="*/ 1674795 h 2718613"/>
                <a:gd name="connsiteX3" fmla="*/ 3252136 w 3257149"/>
                <a:gd name="connsiteY3" fmla="*/ 2342623 h 2718613"/>
                <a:gd name="connsiteX4" fmla="*/ 3257149 w 3257149"/>
                <a:gd name="connsiteY4" fmla="*/ 2718613 h 2718613"/>
                <a:gd name="connsiteX5" fmla="*/ 0 w 3257149"/>
                <a:gd name="connsiteY5" fmla="*/ 2699363 h 2718613"/>
                <a:gd name="connsiteX6" fmla="*/ 0 w 3257149"/>
                <a:gd name="connsiteY6" fmla="*/ 0 h 2718613"/>
                <a:gd name="connsiteX0" fmla="*/ 0 w 3257149"/>
                <a:gd name="connsiteY0" fmla="*/ 0 h 2718613"/>
                <a:gd name="connsiteX1" fmla="*/ 383808 w 3257149"/>
                <a:gd name="connsiteY1" fmla="*/ 13310 h 2718613"/>
                <a:gd name="connsiteX2" fmla="*/ 1072215 w 3257149"/>
                <a:gd name="connsiteY2" fmla="*/ 1674795 h 2718613"/>
                <a:gd name="connsiteX3" fmla="*/ 3252136 w 3257149"/>
                <a:gd name="connsiteY3" fmla="*/ 2342623 h 2718613"/>
                <a:gd name="connsiteX4" fmla="*/ 3257149 w 3257149"/>
                <a:gd name="connsiteY4" fmla="*/ 2718613 h 2718613"/>
                <a:gd name="connsiteX5" fmla="*/ 0 w 3257149"/>
                <a:gd name="connsiteY5" fmla="*/ 2699363 h 2718613"/>
                <a:gd name="connsiteX6" fmla="*/ 0 w 3257149"/>
                <a:gd name="connsiteY6" fmla="*/ 0 h 2718613"/>
                <a:gd name="connsiteX0" fmla="*/ 0 w 3261761"/>
                <a:gd name="connsiteY0" fmla="*/ 0 h 2718613"/>
                <a:gd name="connsiteX1" fmla="*/ 383808 w 3261761"/>
                <a:gd name="connsiteY1" fmla="*/ 13310 h 2718613"/>
                <a:gd name="connsiteX2" fmla="*/ 1072215 w 3261761"/>
                <a:gd name="connsiteY2" fmla="*/ 1674795 h 2718613"/>
                <a:gd name="connsiteX3" fmla="*/ 3261761 w 3261761"/>
                <a:gd name="connsiteY3" fmla="*/ 2381124 h 2718613"/>
                <a:gd name="connsiteX4" fmla="*/ 3257149 w 3261761"/>
                <a:gd name="connsiteY4" fmla="*/ 2718613 h 2718613"/>
                <a:gd name="connsiteX5" fmla="*/ 0 w 3261761"/>
                <a:gd name="connsiteY5" fmla="*/ 2699363 h 2718613"/>
                <a:gd name="connsiteX6" fmla="*/ 0 w 3261761"/>
                <a:gd name="connsiteY6" fmla="*/ 0 h 2718613"/>
                <a:gd name="connsiteX0" fmla="*/ 0 w 3261761"/>
                <a:gd name="connsiteY0" fmla="*/ 0 h 2718613"/>
                <a:gd name="connsiteX1" fmla="*/ 383808 w 3261761"/>
                <a:gd name="connsiteY1" fmla="*/ 13310 h 2718613"/>
                <a:gd name="connsiteX2" fmla="*/ 1072215 w 3261761"/>
                <a:gd name="connsiteY2" fmla="*/ 1674795 h 2718613"/>
                <a:gd name="connsiteX3" fmla="*/ 3261761 w 3261761"/>
                <a:gd name="connsiteY3" fmla="*/ 2381124 h 2718613"/>
                <a:gd name="connsiteX4" fmla="*/ 3257149 w 3261761"/>
                <a:gd name="connsiteY4" fmla="*/ 2718613 h 2718613"/>
                <a:gd name="connsiteX5" fmla="*/ 0 w 3261761"/>
                <a:gd name="connsiteY5" fmla="*/ 2699363 h 2718613"/>
                <a:gd name="connsiteX6" fmla="*/ 0 w 3261761"/>
                <a:gd name="connsiteY6" fmla="*/ 0 h 2718613"/>
                <a:gd name="connsiteX0" fmla="*/ 0 w 3261761"/>
                <a:gd name="connsiteY0" fmla="*/ 0 h 2718613"/>
                <a:gd name="connsiteX1" fmla="*/ 403058 w 3261761"/>
                <a:gd name="connsiteY1" fmla="*/ 3685 h 2718613"/>
                <a:gd name="connsiteX2" fmla="*/ 1072215 w 3261761"/>
                <a:gd name="connsiteY2" fmla="*/ 1674795 h 2718613"/>
                <a:gd name="connsiteX3" fmla="*/ 3261761 w 3261761"/>
                <a:gd name="connsiteY3" fmla="*/ 2381124 h 2718613"/>
                <a:gd name="connsiteX4" fmla="*/ 3257149 w 3261761"/>
                <a:gd name="connsiteY4" fmla="*/ 2718613 h 2718613"/>
                <a:gd name="connsiteX5" fmla="*/ 0 w 3261761"/>
                <a:gd name="connsiteY5" fmla="*/ 2699363 h 2718613"/>
                <a:gd name="connsiteX6" fmla="*/ 0 w 3261761"/>
                <a:gd name="connsiteY6" fmla="*/ 0 h 271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261761" h="2718613">
                  <a:moveTo>
                    <a:pt x="0" y="0"/>
                  </a:moveTo>
                  <a:lnTo>
                    <a:pt x="403058" y="3685"/>
                  </a:lnTo>
                  <a:cubicBezTo>
                    <a:pt x="558733" y="708309"/>
                    <a:pt x="589280" y="1114550"/>
                    <a:pt x="1072215" y="1674795"/>
                  </a:cubicBezTo>
                  <a:cubicBezTo>
                    <a:pt x="1635225" y="2131619"/>
                    <a:pt x="2352241" y="2261184"/>
                    <a:pt x="3261761" y="2381124"/>
                  </a:cubicBezTo>
                  <a:cubicBezTo>
                    <a:pt x="3260224" y="2493620"/>
                    <a:pt x="3258686" y="2606117"/>
                    <a:pt x="3257149" y="2718613"/>
                  </a:cubicBezTo>
                  <a:lnTo>
                    <a:pt x="0" y="2699363"/>
                  </a:lnTo>
                  <a:lnTo>
                    <a:pt x="0" y="0"/>
                  </a:lnTo>
                  <a:close/>
                </a:path>
              </a:pathLst>
            </a:custGeom>
            <a:solidFill>
              <a:srgbClr val="FF0000">
                <a:alpha val="30196"/>
              </a:srgbClr>
            </a:solidFill>
            <a:ln w="25400" cap="flat" cmpd="sng" algn="ctr">
              <a:noFill/>
              <a:prstDash val="solid"/>
            </a:ln>
            <a:effectLst/>
          </p:spPr>
          <p:txBody>
            <a:bodyPr anchor="ctr"/>
            <a:lstStyle>
              <a:defPPr>
                <a:defRPr lang="en-US"/>
              </a:defPPr>
              <a:lvl1pPr algn="l" rtl="0" fontAlgn="base">
                <a:spcBef>
                  <a:spcPct val="0"/>
                </a:spcBef>
                <a:spcAft>
                  <a:spcPct val="0"/>
                </a:spcAft>
                <a:defRPr sz="1600" kern="1200">
                  <a:solidFill>
                    <a:schemeClr val="lt1"/>
                  </a:solidFill>
                  <a:latin typeface="+mn-lt"/>
                  <a:ea typeface="+mn-ea"/>
                  <a:cs typeface="+mn-cs"/>
                </a:defRPr>
              </a:lvl1pPr>
              <a:lvl2pPr marL="457200" algn="l" rtl="0" fontAlgn="base">
                <a:spcBef>
                  <a:spcPct val="0"/>
                </a:spcBef>
                <a:spcAft>
                  <a:spcPct val="0"/>
                </a:spcAft>
                <a:defRPr sz="1600" kern="1200">
                  <a:solidFill>
                    <a:schemeClr val="lt1"/>
                  </a:solidFill>
                  <a:latin typeface="+mn-lt"/>
                  <a:ea typeface="+mn-ea"/>
                  <a:cs typeface="+mn-cs"/>
                </a:defRPr>
              </a:lvl2pPr>
              <a:lvl3pPr marL="914400" algn="l" rtl="0" fontAlgn="base">
                <a:spcBef>
                  <a:spcPct val="0"/>
                </a:spcBef>
                <a:spcAft>
                  <a:spcPct val="0"/>
                </a:spcAft>
                <a:defRPr sz="1600" kern="1200">
                  <a:solidFill>
                    <a:schemeClr val="lt1"/>
                  </a:solidFill>
                  <a:latin typeface="+mn-lt"/>
                  <a:ea typeface="+mn-ea"/>
                  <a:cs typeface="+mn-cs"/>
                </a:defRPr>
              </a:lvl3pPr>
              <a:lvl4pPr marL="1371600" algn="l" rtl="0" fontAlgn="base">
                <a:spcBef>
                  <a:spcPct val="0"/>
                </a:spcBef>
                <a:spcAft>
                  <a:spcPct val="0"/>
                </a:spcAft>
                <a:defRPr sz="1600" kern="1200">
                  <a:solidFill>
                    <a:schemeClr val="lt1"/>
                  </a:solidFill>
                  <a:latin typeface="+mn-lt"/>
                  <a:ea typeface="+mn-ea"/>
                  <a:cs typeface="+mn-cs"/>
                </a:defRPr>
              </a:lvl4pPr>
              <a:lvl5pPr marL="1828800" algn="l" rtl="0" fontAlgn="base">
                <a:spcBef>
                  <a:spcPct val="0"/>
                </a:spcBef>
                <a:spcAft>
                  <a:spcPct val="0"/>
                </a:spcAft>
                <a:defRPr sz="1600" kern="1200">
                  <a:solidFill>
                    <a:schemeClr val="lt1"/>
                  </a:solidFill>
                  <a:latin typeface="+mn-lt"/>
                  <a:ea typeface="+mn-ea"/>
                  <a:cs typeface="+mn-cs"/>
                </a:defRPr>
              </a:lvl5pPr>
              <a:lvl6pPr marL="2286000" algn="l" defTabSz="914400" rtl="0" eaLnBrk="1" latinLnBrk="0" hangingPunct="1">
                <a:defRPr sz="1600" kern="1200">
                  <a:solidFill>
                    <a:schemeClr val="lt1"/>
                  </a:solidFill>
                  <a:latin typeface="+mn-lt"/>
                  <a:ea typeface="+mn-ea"/>
                  <a:cs typeface="+mn-cs"/>
                </a:defRPr>
              </a:lvl6pPr>
              <a:lvl7pPr marL="2743200" algn="l" defTabSz="914400" rtl="0" eaLnBrk="1" latinLnBrk="0" hangingPunct="1">
                <a:defRPr sz="1600" kern="1200">
                  <a:solidFill>
                    <a:schemeClr val="lt1"/>
                  </a:solidFill>
                  <a:latin typeface="+mn-lt"/>
                  <a:ea typeface="+mn-ea"/>
                  <a:cs typeface="+mn-cs"/>
                </a:defRPr>
              </a:lvl7pPr>
              <a:lvl8pPr marL="3200400" algn="l" defTabSz="914400" rtl="0" eaLnBrk="1" latinLnBrk="0" hangingPunct="1">
                <a:defRPr sz="1600" kern="1200">
                  <a:solidFill>
                    <a:schemeClr val="lt1"/>
                  </a:solidFill>
                  <a:latin typeface="+mn-lt"/>
                  <a:ea typeface="+mn-ea"/>
                  <a:cs typeface="+mn-cs"/>
                </a:defRPr>
              </a:lvl8pPr>
              <a:lvl9pPr marL="3657600" algn="l" defTabSz="914400" rtl="0" eaLnBrk="1" latinLnBrk="0" hangingPunct="1">
                <a:defRPr sz="1600" kern="1200">
                  <a:solidFill>
                    <a:schemeClr val="lt1"/>
                  </a:solidFill>
                  <a:latin typeface="+mn-lt"/>
                  <a:ea typeface="+mn-ea"/>
                  <a:cs typeface="+mn-cs"/>
                </a:defRPr>
              </a:lvl9pPr>
            </a:lstStyle>
            <a:p>
              <a:pPr algn="ctr" defTabSz="685800">
                <a:defRPr/>
              </a:pPr>
              <a:endParaRPr lang="en-GB" sz="1200">
                <a:solidFill>
                  <a:sysClr val="window" lastClr="FFFFFF"/>
                </a:solidFill>
                <a:latin typeface="Calibri"/>
              </a:endParaRPr>
            </a:p>
          </p:txBody>
        </p:sp>
        <p:cxnSp>
          <p:nvCxnSpPr>
            <p:cNvPr id="8" name="Straight Connector 7"/>
            <p:cNvCxnSpPr/>
            <p:nvPr/>
          </p:nvCxnSpPr>
          <p:spPr>
            <a:xfrm>
              <a:off x="8217694" y="2890044"/>
              <a:ext cx="3306763" cy="2190750"/>
            </a:xfrm>
            <a:prstGeom prst="line">
              <a:avLst/>
            </a:prstGeom>
            <a:noFill/>
            <a:ln w="22225" cap="flat" cmpd="sng" algn="ctr">
              <a:solidFill>
                <a:srgbClr val="FF0000"/>
              </a:solidFill>
              <a:prstDash val="solid"/>
              <a:tailEnd type="none"/>
            </a:ln>
            <a:effectLst/>
          </p:spPr>
        </p:cxnSp>
        <p:sp>
          <p:nvSpPr>
            <p:cNvPr id="9" name="Oval 8"/>
            <p:cNvSpPr/>
            <p:nvPr/>
          </p:nvSpPr>
          <p:spPr>
            <a:xfrm>
              <a:off x="11356182" y="4958556"/>
              <a:ext cx="71437" cy="71438"/>
            </a:xfrm>
            <a:prstGeom prst="ellipse">
              <a:avLst/>
            </a:prstGeom>
            <a:solidFill>
              <a:srgbClr val="FF0000"/>
            </a:solidFill>
            <a:ln w="12700" cap="flat" cmpd="sng" algn="ctr">
              <a:noFill/>
              <a:prstDash val="solid"/>
            </a:ln>
            <a:effectLst/>
          </p:spPr>
          <p:txBody>
            <a:bodyPr anchor="ctr"/>
            <a:lstStyle>
              <a:defPPr>
                <a:defRPr lang="en-US"/>
              </a:defPPr>
              <a:lvl1pPr algn="l" rtl="0" fontAlgn="base">
                <a:spcBef>
                  <a:spcPct val="0"/>
                </a:spcBef>
                <a:spcAft>
                  <a:spcPct val="0"/>
                </a:spcAft>
                <a:defRPr sz="1600" kern="1200">
                  <a:solidFill>
                    <a:schemeClr val="lt1"/>
                  </a:solidFill>
                  <a:latin typeface="+mn-lt"/>
                  <a:ea typeface="+mn-ea"/>
                  <a:cs typeface="+mn-cs"/>
                </a:defRPr>
              </a:lvl1pPr>
              <a:lvl2pPr marL="457200" algn="l" rtl="0" fontAlgn="base">
                <a:spcBef>
                  <a:spcPct val="0"/>
                </a:spcBef>
                <a:spcAft>
                  <a:spcPct val="0"/>
                </a:spcAft>
                <a:defRPr sz="1600" kern="1200">
                  <a:solidFill>
                    <a:schemeClr val="lt1"/>
                  </a:solidFill>
                  <a:latin typeface="+mn-lt"/>
                  <a:ea typeface="+mn-ea"/>
                  <a:cs typeface="+mn-cs"/>
                </a:defRPr>
              </a:lvl2pPr>
              <a:lvl3pPr marL="914400" algn="l" rtl="0" fontAlgn="base">
                <a:spcBef>
                  <a:spcPct val="0"/>
                </a:spcBef>
                <a:spcAft>
                  <a:spcPct val="0"/>
                </a:spcAft>
                <a:defRPr sz="1600" kern="1200">
                  <a:solidFill>
                    <a:schemeClr val="lt1"/>
                  </a:solidFill>
                  <a:latin typeface="+mn-lt"/>
                  <a:ea typeface="+mn-ea"/>
                  <a:cs typeface="+mn-cs"/>
                </a:defRPr>
              </a:lvl3pPr>
              <a:lvl4pPr marL="1371600" algn="l" rtl="0" fontAlgn="base">
                <a:spcBef>
                  <a:spcPct val="0"/>
                </a:spcBef>
                <a:spcAft>
                  <a:spcPct val="0"/>
                </a:spcAft>
                <a:defRPr sz="1600" kern="1200">
                  <a:solidFill>
                    <a:schemeClr val="lt1"/>
                  </a:solidFill>
                  <a:latin typeface="+mn-lt"/>
                  <a:ea typeface="+mn-ea"/>
                  <a:cs typeface="+mn-cs"/>
                </a:defRPr>
              </a:lvl4pPr>
              <a:lvl5pPr marL="1828800" algn="l" rtl="0" fontAlgn="base">
                <a:spcBef>
                  <a:spcPct val="0"/>
                </a:spcBef>
                <a:spcAft>
                  <a:spcPct val="0"/>
                </a:spcAft>
                <a:defRPr sz="1600" kern="1200">
                  <a:solidFill>
                    <a:schemeClr val="lt1"/>
                  </a:solidFill>
                  <a:latin typeface="+mn-lt"/>
                  <a:ea typeface="+mn-ea"/>
                  <a:cs typeface="+mn-cs"/>
                </a:defRPr>
              </a:lvl5pPr>
              <a:lvl6pPr marL="2286000" algn="l" defTabSz="914400" rtl="0" eaLnBrk="1" latinLnBrk="0" hangingPunct="1">
                <a:defRPr sz="1600" kern="1200">
                  <a:solidFill>
                    <a:schemeClr val="lt1"/>
                  </a:solidFill>
                  <a:latin typeface="+mn-lt"/>
                  <a:ea typeface="+mn-ea"/>
                  <a:cs typeface="+mn-cs"/>
                </a:defRPr>
              </a:lvl6pPr>
              <a:lvl7pPr marL="2743200" algn="l" defTabSz="914400" rtl="0" eaLnBrk="1" latinLnBrk="0" hangingPunct="1">
                <a:defRPr sz="1600" kern="1200">
                  <a:solidFill>
                    <a:schemeClr val="lt1"/>
                  </a:solidFill>
                  <a:latin typeface="+mn-lt"/>
                  <a:ea typeface="+mn-ea"/>
                  <a:cs typeface="+mn-cs"/>
                </a:defRPr>
              </a:lvl7pPr>
              <a:lvl8pPr marL="3200400" algn="l" defTabSz="914400" rtl="0" eaLnBrk="1" latinLnBrk="0" hangingPunct="1">
                <a:defRPr sz="1600" kern="1200">
                  <a:solidFill>
                    <a:schemeClr val="lt1"/>
                  </a:solidFill>
                  <a:latin typeface="+mn-lt"/>
                  <a:ea typeface="+mn-ea"/>
                  <a:cs typeface="+mn-cs"/>
                </a:defRPr>
              </a:lvl8pPr>
              <a:lvl9pPr marL="3657600" algn="l" defTabSz="914400" rtl="0" eaLnBrk="1" latinLnBrk="0" hangingPunct="1">
                <a:defRPr sz="1600" kern="1200">
                  <a:solidFill>
                    <a:schemeClr val="lt1"/>
                  </a:solidFill>
                  <a:latin typeface="+mn-lt"/>
                  <a:ea typeface="+mn-ea"/>
                  <a:cs typeface="+mn-cs"/>
                </a:defRPr>
              </a:lvl9pPr>
            </a:lstStyle>
            <a:p>
              <a:pPr algn="ctr" defTabSz="685800">
                <a:defRPr/>
              </a:pPr>
              <a:endParaRPr lang="en-GB" sz="1200">
                <a:solidFill>
                  <a:sysClr val="window" lastClr="FFFFFF"/>
                </a:solidFill>
                <a:latin typeface="Calibri"/>
              </a:endParaRPr>
            </a:p>
          </p:txBody>
        </p:sp>
        <p:sp>
          <p:nvSpPr>
            <p:cNvPr id="10" name="Oval 9"/>
            <p:cNvSpPr/>
            <p:nvPr/>
          </p:nvSpPr>
          <p:spPr>
            <a:xfrm>
              <a:off x="8381207" y="2990056"/>
              <a:ext cx="71437" cy="71438"/>
            </a:xfrm>
            <a:prstGeom prst="ellipse">
              <a:avLst/>
            </a:prstGeom>
            <a:solidFill>
              <a:srgbClr val="FF0000"/>
            </a:solidFill>
            <a:ln w="12700" cap="flat" cmpd="sng" algn="ctr">
              <a:noFill/>
              <a:prstDash val="solid"/>
            </a:ln>
            <a:effectLst/>
          </p:spPr>
          <p:txBody>
            <a:bodyPr anchor="ctr"/>
            <a:lstStyle>
              <a:defPPr>
                <a:defRPr lang="en-US"/>
              </a:defPPr>
              <a:lvl1pPr algn="l" rtl="0" fontAlgn="base">
                <a:spcBef>
                  <a:spcPct val="0"/>
                </a:spcBef>
                <a:spcAft>
                  <a:spcPct val="0"/>
                </a:spcAft>
                <a:defRPr sz="1600" kern="1200">
                  <a:solidFill>
                    <a:schemeClr val="lt1"/>
                  </a:solidFill>
                  <a:latin typeface="+mn-lt"/>
                  <a:ea typeface="+mn-ea"/>
                  <a:cs typeface="+mn-cs"/>
                </a:defRPr>
              </a:lvl1pPr>
              <a:lvl2pPr marL="457200" algn="l" rtl="0" fontAlgn="base">
                <a:spcBef>
                  <a:spcPct val="0"/>
                </a:spcBef>
                <a:spcAft>
                  <a:spcPct val="0"/>
                </a:spcAft>
                <a:defRPr sz="1600" kern="1200">
                  <a:solidFill>
                    <a:schemeClr val="lt1"/>
                  </a:solidFill>
                  <a:latin typeface="+mn-lt"/>
                  <a:ea typeface="+mn-ea"/>
                  <a:cs typeface="+mn-cs"/>
                </a:defRPr>
              </a:lvl2pPr>
              <a:lvl3pPr marL="914400" algn="l" rtl="0" fontAlgn="base">
                <a:spcBef>
                  <a:spcPct val="0"/>
                </a:spcBef>
                <a:spcAft>
                  <a:spcPct val="0"/>
                </a:spcAft>
                <a:defRPr sz="1600" kern="1200">
                  <a:solidFill>
                    <a:schemeClr val="lt1"/>
                  </a:solidFill>
                  <a:latin typeface="+mn-lt"/>
                  <a:ea typeface="+mn-ea"/>
                  <a:cs typeface="+mn-cs"/>
                </a:defRPr>
              </a:lvl3pPr>
              <a:lvl4pPr marL="1371600" algn="l" rtl="0" fontAlgn="base">
                <a:spcBef>
                  <a:spcPct val="0"/>
                </a:spcBef>
                <a:spcAft>
                  <a:spcPct val="0"/>
                </a:spcAft>
                <a:defRPr sz="1600" kern="1200">
                  <a:solidFill>
                    <a:schemeClr val="lt1"/>
                  </a:solidFill>
                  <a:latin typeface="+mn-lt"/>
                  <a:ea typeface="+mn-ea"/>
                  <a:cs typeface="+mn-cs"/>
                </a:defRPr>
              </a:lvl4pPr>
              <a:lvl5pPr marL="1828800" algn="l" rtl="0" fontAlgn="base">
                <a:spcBef>
                  <a:spcPct val="0"/>
                </a:spcBef>
                <a:spcAft>
                  <a:spcPct val="0"/>
                </a:spcAft>
                <a:defRPr sz="1600" kern="1200">
                  <a:solidFill>
                    <a:schemeClr val="lt1"/>
                  </a:solidFill>
                  <a:latin typeface="+mn-lt"/>
                  <a:ea typeface="+mn-ea"/>
                  <a:cs typeface="+mn-cs"/>
                </a:defRPr>
              </a:lvl5pPr>
              <a:lvl6pPr marL="2286000" algn="l" defTabSz="914400" rtl="0" eaLnBrk="1" latinLnBrk="0" hangingPunct="1">
                <a:defRPr sz="1600" kern="1200">
                  <a:solidFill>
                    <a:schemeClr val="lt1"/>
                  </a:solidFill>
                  <a:latin typeface="+mn-lt"/>
                  <a:ea typeface="+mn-ea"/>
                  <a:cs typeface="+mn-cs"/>
                </a:defRPr>
              </a:lvl6pPr>
              <a:lvl7pPr marL="2743200" algn="l" defTabSz="914400" rtl="0" eaLnBrk="1" latinLnBrk="0" hangingPunct="1">
                <a:defRPr sz="1600" kern="1200">
                  <a:solidFill>
                    <a:schemeClr val="lt1"/>
                  </a:solidFill>
                  <a:latin typeface="+mn-lt"/>
                  <a:ea typeface="+mn-ea"/>
                  <a:cs typeface="+mn-cs"/>
                </a:defRPr>
              </a:lvl7pPr>
              <a:lvl8pPr marL="3200400" algn="l" defTabSz="914400" rtl="0" eaLnBrk="1" latinLnBrk="0" hangingPunct="1">
                <a:defRPr sz="1600" kern="1200">
                  <a:solidFill>
                    <a:schemeClr val="lt1"/>
                  </a:solidFill>
                  <a:latin typeface="+mn-lt"/>
                  <a:ea typeface="+mn-ea"/>
                  <a:cs typeface="+mn-cs"/>
                </a:defRPr>
              </a:lvl8pPr>
              <a:lvl9pPr marL="3657600" algn="l" defTabSz="914400" rtl="0" eaLnBrk="1" latinLnBrk="0" hangingPunct="1">
                <a:defRPr sz="1600" kern="1200">
                  <a:solidFill>
                    <a:schemeClr val="lt1"/>
                  </a:solidFill>
                  <a:latin typeface="+mn-lt"/>
                  <a:ea typeface="+mn-ea"/>
                  <a:cs typeface="+mn-cs"/>
                </a:defRPr>
              </a:lvl9pPr>
            </a:lstStyle>
            <a:p>
              <a:pPr algn="ctr" defTabSz="685800">
                <a:defRPr/>
              </a:pPr>
              <a:endParaRPr lang="en-GB" sz="1200">
                <a:solidFill>
                  <a:sysClr val="window" lastClr="FFFFFF"/>
                </a:solidFill>
                <a:latin typeface="Calibri"/>
              </a:endParaRPr>
            </a:p>
          </p:txBody>
        </p:sp>
        <p:sp>
          <p:nvSpPr>
            <p:cNvPr id="11" name="Oval 10"/>
            <p:cNvSpPr/>
            <p:nvPr/>
          </p:nvSpPr>
          <p:spPr>
            <a:xfrm>
              <a:off x="8314532" y="2942431"/>
              <a:ext cx="71437" cy="71438"/>
            </a:xfrm>
            <a:prstGeom prst="ellipse">
              <a:avLst/>
            </a:prstGeom>
            <a:solidFill>
              <a:srgbClr val="FF0000"/>
            </a:solidFill>
            <a:ln w="12700" cap="flat" cmpd="sng" algn="ctr">
              <a:noFill/>
              <a:prstDash val="solid"/>
            </a:ln>
            <a:effectLst/>
          </p:spPr>
          <p:txBody>
            <a:bodyPr anchor="ctr"/>
            <a:lstStyle>
              <a:defPPr>
                <a:defRPr lang="en-US"/>
              </a:defPPr>
              <a:lvl1pPr algn="l" rtl="0" fontAlgn="base">
                <a:spcBef>
                  <a:spcPct val="0"/>
                </a:spcBef>
                <a:spcAft>
                  <a:spcPct val="0"/>
                </a:spcAft>
                <a:defRPr sz="1600" kern="1200">
                  <a:solidFill>
                    <a:schemeClr val="lt1"/>
                  </a:solidFill>
                  <a:latin typeface="+mn-lt"/>
                  <a:ea typeface="+mn-ea"/>
                  <a:cs typeface="+mn-cs"/>
                </a:defRPr>
              </a:lvl1pPr>
              <a:lvl2pPr marL="457200" algn="l" rtl="0" fontAlgn="base">
                <a:spcBef>
                  <a:spcPct val="0"/>
                </a:spcBef>
                <a:spcAft>
                  <a:spcPct val="0"/>
                </a:spcAft>
                <a:defRPr sz="1600" kern="1200">
                  <a:solidFill>
                    <a:schemeClr val="lt1"/>
                  </a:solidFill>
                  <a:latin typeface="+mn-lt"/>
                  <a:ea typeface="+mn-ea"/>
                  <a:cs typeface="+mn-cs"/>
                </a:defRPr>
              </a:lvl2pPr>
              <a:lvl3pPr marL="914400" algn="l" rtl="0" fontAlgn="base">
                <a:spcBef>
                  <a:spcPct val="0"/>
                </a:spcBef>
                <a:spcAft>
                  <a:spcPct val="0"/>
                </a:spcAft>
                <a:defRPr sz="1600" kern="1200">
                  <a:solidFill>
                    <a:schemeClr val="lt1"/>
                  </a:solidFill>
                  <a:latin typeface="+mn-lt"/>
                  <a:ea typeface="+mn-ea"/>
                  <a:cs typeface="+mn-cs"/>
                </a:defRPr>
              </a:lvl3pPr>
              <a:lvl4pPr marL="1371600" algn="l" rtl="0" fontAlgn="base">
                <a:spcBef>
                  <a:spcPct val="0"/>
                </a:spcBef>
                <a:spcAft>
                  <a:spcPct val="0"/>
                </a:spcAft>
                <a:defRPr sz="1600" kern="1200">
                  <a:solidFill>
                    <a:schemeClr val="lt1"/>
                  </a:solidFill>
                  <a:latin typeface="+mn-lt"/>
                  <a:ea typeface="+mn-ea"/>
                  <a:cs typeface="+mn-cs"/>
                </a:defRPr>
              </a:lvl4pPr>
              <a:lvl5pPr marL="1828800" algn="l" rtl="0" fontAlgn="base">
                <a:spcBef>
                  <a:spcPct val="0"/>
                </a:spcBef>
                <a:spcAft>
                  <a:spcPct val="0"/>
                </a:spcAft>
                <a:defRPr sz="1600" kern="1200">
                  <a:solidFill>
                    <a:schemeClr val="lt1"/>
                  </a:solidFill>
                  <a:latin typeface="+mn-lt"/>
                  <a:ea typeface="+mn-ea"/>
                  <a:cs typeface="+mn-cs"/>
                </a:defRPr>
              </a:lvl5pPr>
              <a:lvl6pPr marL="2286000" algn="l" defTabSz="914400" rtl="0" eaLnBrk="1" latinLnBrk="0" hangingPunct="1">
                <a:defRPr sz="1600" kern="1200">
                  <a:solidFill>
                    <a:schemeClr val="lt1"/>
                  </a:solidFill>
                  <a:latin typeface="+mn-lt"/>
                  <a:ea typeface="+mn-ea"/>
                  <a:cs typeface="+mn-cs"/>
                </a:defRPr>
              </a:lvl6pPr>
              <a:lvl7pPr marL="2743200" algn="l" defTabSz="914400" rtl="0" eaLnBrk="1" latinLnBrk="0" hangingPunct="1">
                <a:defRPr sz="1600" kern="1200">
                  <a:solidFill>
                    <a:schemeClr val="lt1"/>
                  </a:solidFill>
                  <a:latin typeface="+mn-lt"/>
                  <a:ea typeface="+mn-ea"/>
                  <a:cs typeface="+mn-cs"/>
                </a:defRPr>
              </a:lvl7pPr>
              <a:lvl8pPr marL="3200400" algn="l" defTabSz="914400" rtl="0" eaLnBrk="1" latinLnBrk="0" hangingPunct="1">
                <a:defRPr sz="1600" kern="1200">
                  <a:solidFill>
                    <a:schemeClr val="lt1"/>
                  </a:solidFill>
                  <a:latin typeface="+mn-lt"/>
                  <a:ea typeface="+mn-ea"/>
                  <a:cs typeface="+mn-cs"/>
                </a:defRPr>
              </a:lvl8pPr>
              <a:lvl9pPr marL="3657600" algn="l" defTabSz="914400" rtl="0" eaLnBrk="1" latinLnBrk="0" hangingPunct="1">
                <a:defRPr sz="1600" kern="1200">
                  <a:solidFill>
                    <a:schemeClr val="lt1"/>
                  </a:solidFill>
                  <a:latin typeface="+mn-lt"/>
                  <a:ea typeface="+mn-ea"/>
                  <a:cs typeface="+mn-cs"/>
                </a:defRPr>
              </a:lvl9pPr>
            </a:lstStyle>
            <a:p>
              <a:pPr algn="ctr" defTabSz="685800">
                <a:defRPr/>
              </a:pPr>
              <a:endParaRPr lang="en-GB" sz="1200">
                <a:solidFill>
                  <a:sysClr val="window" lastClr="FFFFFF"/>
                </a:solidFill>
                <a:latin typeface="Calibri"/>
              </a:endParaRPr>
            </a:p>
          </p:txBody>
        </p:sp>
        <p:sp>
          <p:nvSpPr>
            <p:cNvPr id="12" name="TextBox 1"/>
            <p:cNvSpPr txBox="1">
              <a:spLocks noChangeArrowheads="1"/>
            </p:cNvSpPr>
            <p:nvPr/>
          </p:nvSpPr>
          <p:spPr bwMode="auto">
            <a:xfrm>
              <a:off x="7230269" y="3690144"/>
              <a:ext cx="793380"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defTabSz="685800">
                <a:defRPr/>
              </a:pPr>
              <a:r>
                <a:rPr lang="en-GB" altLang="en-US" sz="900" i="1">
                  <a:solidFill>
                    <a:sysClr val="windowText" lastClr="000000"/>
                  </a:solidFill>
                  <a:latin typeface="Times New Roman" panose="02020603050405020304" pitchFamily="18" charset="0"/>
                  <a:cs typeface="Times New Roman" panose="02020603050405020304" pitchFamily="18" charset="0"/>
                </a:rPr>
                <a:t>I</a:t>
              </a:r>
              <a:r>
                <a:rPr lang="en-GB" altLang="en-US" sz="900" baseline="-25000">
                  <a:solidFill>
                    <a:sysClr val="windowText" lastClr="000000"/>
                  </a:solidFill>
                </a:rPr>
                <a:t>C </a:t>
              </a:r>
              <a:r>
                <a:rPr lang="en-GB" altLang="en-US" sz="900">
                  <a:solidFill>
                    <a:sysClr val="windowText" lastClr="000000"/>
                  </a:solidFill>
                </a:rPr>
                <a:t>in mA</a:t>
              </a:r>
              <a:endParaRPr lang="en-GB" altLang="en-US" sz="900" baseline="-25000">
                <a:solidFill>
                  <a:sysClr val="windowText" lastClr="000000"/>
                </a:solidFill>
              </a:endParaRPr>
            </a:p>
          </p:txBody>
        </p:sp>
        <p:sp>
          <p:nvSpPr>
            <p:cNvPr id="13" name="TextBox 20"/>
            <p:cNvSpPr txBox="1">
              <a:spLocks noChangeArrowheads="1"/>
            </p:cNvSpPr>
            <p:nvPr/>
          </p:nvSpPr>
          <p:spPr bwMode="auto">
            <a:xfrm>
              <a:off x="9462294" y="5352256"/>
              <a:ext cx="799792"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defTabSz="685800">
                <a:defRPr/>
              </a:pPr>
              <a:r>
                <a:rPr lang="en-GB" altLang="en-US" sz="900" i="1">
                  <a:solidFill>
                    <a:sysClr val="windowText" lastClr="000000"/>
                  </a:solidFill>
                </a:rPr>
                <a:t>V</a:t>
              </a:r>
              <a:r>
                <a:rPr lang="en-GB" altLang="en-US" sz="900" baseline="-25000">
                  <a:solidFill>
                    <a:sysClr val="windowText" lastClr="000000"/>
                  </a:solidFill>
                </a:rPr>
                <a:t>CE</a:t>
              </a:r>
              <a:r>
                <a:rPr lang="en-GB" altLang="en-US" sz="900">
                  <a:solidFill>
                    <a:sysClr val="windowText" lastClr="000000"/>
                  </a:solidFill>
                </a:rPr>
                <a:t> in V</a:t>
              </a:r>
              <a:endParaRPr lang="en-GB" altLang="en-US" sz="900" baseline="-25000">
                <a:solidFill>
                  <a:sysClr val="windowText" lastClr="000000"/>
                </a:solidFill>
              </a:endParaRPr>
            </a:p>
          </p:txBody>
        </p:sp>
        <p:cxnSp>
          <p:nvCxnSpPr>
            <p:cNvPr id="14" name="Straight Connector 13"/>
            <p:cNvCxnSpPr/>
            <p:nvPr/>
          </p:nvCxnSpPr>
          <p:spPr>
            <a:xfrm rot="16200000" flipV="1">
              <a:off x="7485857" y="3305969"/>
              <a:ext cx="625475" cy="15875"/>
            </a:xfrm>
            <a:prstGeom prst="line">
              <a:avLst/>
            </a:prstGeom>
            <a:noFill/>
            <a:ln w="12700" cap="flat" cmpd="sng" algn="ctr">
              <a:solidFill>
                <a:sysClr val="windowText" lastClr="000000"/>
              </a:solidFill>
              <a:prstDash val="solid"/>
              <a:tailEnd type="triangle"/>
            </a:ln>
            <a:effectLst/>
          </p:spPr>
        </p:cxnSp>
        <p:cxnSp>
          <p:nvCxnSpPr>
            <p:cNvPr id="15" name="Straight Connector 14"/>
            <p:cNvCxnSpPr>
              <a:stCxn id="13" idx="3"/>
            </p:cNvCxnSpPr>
            <p:nvPr/>
          </p:nvCxnSpPr>
          <p:spPr>
            <a:xfrm>
              <a:off x="10200482" y="5490369"/>
              <a:ext cx="331787" cy="1587"/>
            </a:xfrm>
            <a:prstGeom prst="line">
              <a:avLst/>
            </a:prstGeom>
            <a:noFill/>
            <a:ln w="12700" cap="flat" cmpd="sng" algn="ctr">
              <a:solidFill>
                <a:sysClr val="windowText" lastClr="000000"/>
              </a:solidFill>
              <a:prstDash val="solid"/>
              <a:tailEnd type="triangle"/>
            </a:ln>
            <a:effectLst/>
          </p:spPr>
        </p:cxnSp>
        <p:grpSp>
          <p:nvGrpSpPr>
            <p:cNvPr id="16" name="Group 15"/>
            <p:cNvGrpSpPr>
              <a:grpSpLocks/>
            </p:cNvGrpSpPr>
            <p:nvPr/>
          </p:nvGrpSpPr>
          <p:grpSpPr bwMode="auto">
            <a:xfrm>
              <a:off x="8101049" y="5083969"/>
              <a:ext cx="3620900" cy="307776"/>
              <a:chOff x="5255455" y="3722688"/>
              <a:chExt cx="3620900" cy="307776"/>
            </a:xfrm>
          </p:grpSpPr>
          <p:sp>
            <p:nvSpPr>
              <p:cNvPr id="46" name="TextBox 10"/>
              <p:cNvSpPr txBox="1">
                <a:spLocks noChangeArrowheads="1"/>
              </p:cNvSpPr>
              <p:nvPr/>
            </p:nvSpPr>
            <p:spPr bwMode="auto">
              <a:xfrm>
                <a:off x="5255455" y="3722688"/>
                <a:ext cx="331716"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algn="ctr" defTabSz="685800">
                  <a:defRPr/>
                </a:pPr>
                <a:r>
                  <a:rPr lang="en-GB" altLang="en-US" sz="900">
                    <a:solidFill>
                      <a:sysClr val="windowText" lastClr="000000"/>
                    </a:solidFill>
                  </a:rPr>
                  <a:t>0</a:t>
                </a:r>
              </a:p>
            </p:txBody>
          </p:sp>
          <p:sp>
            <p:nvSpPr>
              <p:cNvPr id="47" name="TextBox 26"/>
              <p:cNvSpPr txBox="1">
                <a:spLocks noChangeArrowheads="1"/>
              </p:cNvSpPr>
              <p:nvPr/>
            </p:nvSpPr>
            <p:spPr bwMode="auto">
              <a:xfrm>
                <a:off x="5528506" y="3722688"/>
                <a:ext cx="331716"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algn="ctr" defTabSz="685800">
                  <a:defRPr/>
                </a:pPr>
                <a:r>
                  <a:rPr lang="en-GB" altLang="en-US" sz="900">
                    <a:solidFill>
                      <a:sysClr val="windowText" lastClr="000000"/>
                    </a:solidFill>
                  </a:rPr>
                  <a:t>1</a:t>
                </a:r>
              </a:p>
            </p:txBody>
          </p:sp>
          <p:sp>
            <p:nvSpPr>
              <p:cNvPr id="48" name="TextBox 27"/>
              <p:cNvSpPr txBox="1">
                <a:spLocks noChangeArrowheads="1"/>
              </p:cNvSpPr>
              <p:nvPr/>
            </p:nvSpPr>
            <p:spPr bwMode="auto">
              <a:xfrm>
                <a:off x="5793618" y="3722688"/>
                <a:ext cx="331716"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algn="ctr" defTabSz="685800">
                  <a:defRPr/>
                </a:pPr>
                <a:r>
                  <a:rPr lang="en-GB" altLang="en-US" sz="900">
                    <a:solidFill>
                      <a:sysClr val="windowText" lastClr="000000"/>
                    </a:solidFill>
                  </a:rPr>
                  <a:t>2</a:t>
                </a:r>
              </a:p>
            </p:txBody>
          </p:sp>
          <p:sp>
            <p:nvSpPr>
              <p:cNvPr id="49" name="TextBox 28"/>
              <p:cNvSpPr txBox="1">
                <a:spLocks noChangeArrowheads="1"/>
              </p:cNvSpPr>
              <p:nvPr/>
            </p:nvSpPr>
            <p:spPr bwMode="auto">
              <a:xfrm>
                <a:off x="6066668" y="3722688"/>
                <a:ext cx="331716"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algn="ctr" defTabSz="685800">
                  <a:defRPr/>
                </a:pPr>
                <a:r>
                  <a:rPr lang="en-GB" altLang="en-US" sz="900">
                    <a:solidFill>
                      <a:sysClr val="windowText" lastClr="000000"/>
                    </a:solidFill>
                  </a:rPr>
                  <a:t>3</a:t>
                </a:r>
              </a:p>
            </p:txBody>
          </p:sp>
          <p:sp>
            <p:nvSpPr>
              <p:cNvPr id="50" name="TextBox 29"/>
              <p:cNvSpPr txBox="1">
                <a:spLocks noChangeArrowheads="1"/>
              </p:cNvSpPr>
              <p:nvPr/>
            </p:nvSpPr>
            <p:spPr bwMode="auto">
              <a:xfrm>
                <a:off x="6331780" y="3722688"/>
                <a:ext cx="331716"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algn="ctr" defTabSz="685800">
                  <a:defRPr/>
                </a:pPr>
                <a:r>
                  <a:rPr lang="en-GB" altLang="en-US" sz="900">
                    <a:solidFill>
                      <a:sysClr val="windowText" lastClr="000000"/>
                    </a:solidFill>
                  </a:rPr>
                  <a:t>4</a:t>
                </a:r>
              </a:p>
            </p:txBody>
          </p:sp>
          <p:sp>
            <p:nvSpPr>
              <p:cNvPr id="51" name="TextBox 30"/>
              <p:cNvSpPr txBox="1">
                <a:spLocks noChangeArrowheads="1"/>
              </p:cNvSpPr>
              <p:nvPr/>
            </p:nvSpPr>
            <p:spPr bwMode="auto">
              <a:xfrm>
                <a:off x="6604830" y="3722688"/>
                <a:ext cx="331716"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algn="ctr" defTabSz="685800">
                  <a:defRPr/>
                </a:pPr>
                <a:r>
                  <a:rPr lang="en-GB" altLang="en-US" sz="900">
                    <a:solidFill>
                      <a:sysClr val="windowText" lastClr="000000"/>
                    </a:solidFill>
                  </a:rPr>
                  <a:t>5</a:t>
                </a:r>
              </a:p>
            </p:txBody>
          </p:sp>
          <p:sp>
            <p:nvSpPr>
              <p:cNvPr id="52" name="TextBox 31"/>
              <p:cNvSpPr txBox="1">
                <a:spLocks noChangeArrowheads="1"/>
              </p:cNvSpPr>
              <p:nvPr/>
            </p:nvSpPr>
            <p:spPr bwMode="auto">
              <a:xfrm>
                <a:off x="6879468" y="3722688"/>
                <a:ext cx="331716"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algn="ctr" defTabSz="685800">
                  <a:defRPr/>
                </a:pPr>
                <a:r>
                  <a:rPr lang="en-GB" altLang="en-US" sz="900">
                    <a:solidFill>
                      <a:sysClr val="windowText" lastClr="000000"/>
                    </a:solidFill>
                  </a:rPr>
                  <a:t>6</a:t>
                </a:r>
              </a:p>
            </p:txBody>
          </p:sp>
          <p:sp>
            <p:nvSpPr>
              <p:cNvPr id="53" name="TextBox 32"/>
              <p:cNvSpPr txBox="1">
                <a:spLocks noChangeArrowheads="1"/>
              </p:cNvSpPr>
              <p:nvPr/>
            </p:nvSpPr>
            <p:spPr bwMode="auto">
              <a:xfrm>
                <a:off x="7142994" y="3722688"/>
                <a:ext cx="331716"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algn="ctr" defTabSz="685800">
                  <a:defRPr/>
                </a:pPr>
                <a:r>
                  <a:rPr lang="en-GB" altLang="en-US" sz="900">
                    <a:solidFill>
                      <a:sysClr val="windowText" lastClr="000000"/>
                    </a:solidFill>
                  </a:rPr>
                  <a:t>7</a:t>
                </a:r>
              </a:p>
            </p:txBody>
          </p:sp>
          <p:sp>
            <p:nvSpPr>
              <p:cNvPr id="54" name="TextBox 33"/>
              <p:cNvSpPr txBox="1">
                <a:spLocks noChangeArrowheads="1"/>
              </p:cNvSpPr>
              <p:nvPr/>
            </p:nvSpPr>
            <p:spPr bwMode="auto">
              <a:xfrm>
                <a:off x="7417630" y="3722688"/>
                <a:ext cx="331716"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algn="ctr" defTabSz="685800">
                  <a:defRPr/>
                </a:pPr>
                <a:r>
                  <a:rPr lang="en-GB" altLang="en-US" sz="900">
                    <a:solidFill>
                      <a:sysClr val="windowText" lastClr="000000"/>
                    </a:solidFill>
                  </a:rPr>
                  <a:t>8</a:t>
                </a:r>
              </a:p>
            </p:txBody>
          </p:sp>
          <p:sp>
            <p:nvSpPr>
              <p:cNvPr id="55" name="TextBox 34"/>
              <p:cNvSpPr txBox="1">
                <a:spLocks noChangeArrowheads="1"/>
              </p:cNvSpPr>
              <p:nvPr/>
            </p:nvSpPr>
            <p:spPr bwMode="auto">
              <a:xfrm>
                <a:off x="7681155" y="3722688"/>
                <a:ext cx="331716"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algn="ctr" defTabSz="685800">
                  <a:defRPr/>
                </a:pPr>
                <a:r>
                  <a:rPr lang="en-GB" altLang="en-US" sz="900">
                    <a:solidFill>
                      <a:sysClr val="windowText" lastClr="000000"/>
                    </a:solidFill>
                  </a:rPr>
                  <a:t>9</a:t>
                </a:r>
              </a:p>
            </p:txBody>
          </p:sp>
          <p:sp>
            <p:nvSpPr>
              <p:cNvPr id="56" name="TextBox 35"/>
              <p:cNvSpPr txBox="1">
                <a:spLocks noChangeArrowheads="1"/>
              </p:cNvSpPr>
              <p:nvPr/>
            </p:nvSpPr>
            <p:spPr bwMode="auto">
              <a:xfrm>
                <a:off x="7907491" y="3722688"/>
                <a:ext cx="417208"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algn="ctr" defTabSz="685800">
                  <a:defRPr/>
                </a:pPr>
                <a:r>
                  <a:rPr lang="en-GB" altLang="en-US" sz="900">
                    <a:solidFill>
                      <a:sysClr val="windowText" lastClr="000000"/>
                    </a:solidFill>
                  </a:rPr>
                  <a:t>10</a:t>
                </a:r>
              </a:p>
            </p:txBody>
          </p:sp>
          <p:sp>
            <p:nvSpPr>
              <p:cNvPr id="57" name="TextBox 36"/>
              <p:cNvSpPr txBox="1">
                <a:spLocks noChangeArrowheads="1"/>
              </p:cNvSpPr>
              <p:nvPr/>
            </p:nvSpPr>
            <p:spPr bwMode="auto">
              <a:xfrm>
                <a:off x="8182922" y="3722688"/>
                <a:ext cx="417208"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algn="ctr" defTabSz="685800">
                  <a:defRPr/>
                </a:pPr>
                <a:r>
                  <a:rPr lang="en-GB" altLang="en-US" sz="900">
                    <a:solidFill>
                      <a:sysClr val="windowText" lastClr="000000"/>
                    </a:solidFill>
                  </a:rPr>
                  <a:t>11</a:t>
                </a:r>
              </a:p>
            </p:txBody>
          </p:sp>
          <p:sp>
            <p:nvSpPr>
              <p:cNvPr id="58" name="TextBox 37"/>
              <p:cNvSpPr txBox="1">
                <a:spLocks noChangeArrowheads="1"/>
              </p:cNvSpPr>
              <p:nvPr/>
            </p:nvSpPr>
            <p:spPr bwMode="auto">
              <a:xfrm>
                <a:off x="8459147" y="3722688"/>
                <a:ext cx="417208"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algn="ctr" defTabSz="685800">
                  <a:defRPr/>
                </a:pPr>
                <a:r>
                  <a:rPr lang="en-GB" altLang="en-US" sz="900">
                    <a:solidFill>
                      <a:sysClr val="windowText" lastClr="000000"/>
                    </a:solidFill>
                  </a:rPr>
                  <a:t>12</a:t>
                </a:r>
              </a:p>
            </p:txBody>
          </p:sp>
        </p:grpSp>
        <p:grpSp>
          <p:nvGrpSpPr>
            <p:cNvPr id="17" name="Group 16"/>
            <p:cNvGrpSpPr>
              <a:grpSpLocks/>
            </p:cNvGrpSpPr>
            <p:nvPr/>
          </p:nvGrpSpPr>
          <p:grpSpPr bwMode="auto">
            <a:xfrm>
              <a:off x="7835110" y="2220120"/>
              <a:ext cx="502701" cy="3026400"/>
              <a:chOff x="4064410" y="1073166"/>
              <a:chExt cx="502480" cy="3026522"/>
            </a:xfrm>
          </p:grpSpPr>
          <p:sp>
            <p:nvSpPr>
              <p:cNvPr id="35" name="TextBox 38"/>
              <p:cNvSpPr txBox="1">
                <a:spLocks noChangeArrowheads="1"/>
              </p:cNvSpPr>
              <p:nvPr/>
            </p:nvSpPr>
            <p:spPr bwMode="auto">
              <a:xfrm>
                <a:off x="4149370" y="3520023"/>
                <a:ext cx="417025" cy="307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defTabSz="685800">
                  <a:defRPr/>
                </a:pPr>
                <a:r>
                  <a:rPr lang="en-GB" altLang="en-US" sz="900">
                    <a:solidFill>
                      <a:sysClr val="windowText" lastClr="000000"/>
                    </a:solidFill>
                  </a:rPr>
                  <a:t>20</a:t>
                </a:r>
              </a:p>
            </p:txBody>
          </p:sp>
          <p:sp>
            <p:nvSpPr>
              <p:cNvPr id="36" name="TextBox 39"/>
              <p:cNvSpPr txBox="1">
                <a:spLocks noChangeArrowheads="1"/>
              </p:cNvSpPr>
              <p:nvPr/>
            </p:nvSpPr>
            <p:spPr bwMode="auto">
              <a:xfrm>
                <a:off x="4234328" y="3791900"/>
                <a:ext cx="331568" cy="307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defTabSz="685800">
                  <a:defRPr/>
                </a:pPr>
                <a:r>
                  <a:rPr lang="en-GB" altLang="en-US" sz="900">
                    <a:solidFill>
                      <a:sysClr val="windowText" lastClr="000000"/>
                    </a:solidFill>
                  </a:rPr>
                  <a:t>0</a:t>
                </a:r>
              </a:p>
            </p:txBody>
          </p:sp>
          <p:sp>
            <p:nvSpPr>
              <p:cNvPr id="37" name="TextBox 40"/>
              <p:cNvSpPr txBox="1">
                <a:spLocks noChangeArrowheads="1"/>
              </p:cNvSpPr>
              <p:nvPr/>
            </p:nvSpPr>
            <p:spPr bwMode="auto">
              <a:xfrm>
                <a:off x="4149370" y="3248150"/>
                <a:ext cx="417024" cy="307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defTabSz="685800">
                  <a:defRPr/>
                </a:pPr>
                <a:r>
                  <a:rPr lang="en-GB" altLang="en-US" sz="900">
                    <a:solidFill>
                      <a:sysClr val="windowText" lastClr="000000"/>
                    </a:solidFill>
                  </a:rPr>
                  <a:t>40</a:t>
                </a:r>
              </a:p>
            </p:txBody>
          </p:sp>
          <p:sp>
            <p:nvSpPr>
              <p:cNvPr id="38" name="TextBox 41"/>
              <p:cNvSpPr txBox="1">
                <a:spLocks noChangeArrowheads="1"/>
              </p:cNvSpPr>
              <p:nvPr/>
            </p:nvSpPr>
            <p:spPr bwMode="auto">
              <a:xfrm>
                <a:off x="4149370" y="2976277"/>
                <a:ext cx="417024" cy="307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defTabSz="685800">
                  <a:defRPr/>
                </a:pPr>
                <a:r>
                  <a:rPr lang="en-GB" altLang="en-US" sz="900">
                    <a:solidFill>
                      <a:sysClr val="windowText" lastClr="000000"/>
                    </a:solidFill>
                  </a:rPr>
                  <a:t>60</a:t>
                </a:r>
              </a:p>
            </p:txBody>
          </p:sp>
          <p:sp>
            <p:nvSpPr>
              <p:cNvPr id="39" name="TextBox 42"/>
              <p:cNvSpPr txBox="1">
                <a:spLocks noChangeArrowheads="1"/>
              </p:cNvSpPr>
              <p:nvPr/>
            </p:nvSpPr>
            <p:spPr bwMode="auto">
              <a:xfrm>
                <a:off x="4149370" y="2704404"/>
                <a:ext cx="417024" cy="307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defTabSz="685800">
                  <a:defRPr/>
                </a:pPr>
                <a:r>
                  <a:rPr lang="en-GB" altLang="en-US" sz="900">
                    <a:solidFill>
                      <a:sysClr val="windowText" lastClr="000000"/>
                    </a:solidFill>
                  </a:rPr>
                  <a:t>80</a:t>
                </a:r>
              </a:p>
            </p:txBody>
          </p:sp>
          <p:sp>
            <p:nvSpPr>
              <p:cNvPr id="40" name="TextBox 43"/>
              <p:cNvSpPr txBox="1">
                <a:spLocks noChangeArrowheads="1"/>
              </p:cNvSpPr>
              <p:nvPr/>
            </p:nvSpPr>
            <p:spPr bwMode="auto">
              <a:xfrm>
                <a:off x="4064410" y="2432531"/>
                <a:ext cx="502479" cy="307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defTabSz="685800">
                  <a:defRPr/>
                </a:pPr>
                <a:r>
                  <a:rPr lang="en-GB" altLang="en-US" sz="900">
                    <a:solidFill>
                      <a:sysClr val="windowText" lastClr="000000"/>
                    </a:solidFill>
                  </a:rPr>
                  <a:t>100</a:t>
                </a:r>
              </a:p>
            </p:txBody>
          </p:sp>
          <p:sp>
            <p:nvSpPr>
              <p:cNvPr id="41" name="TextBox 44"/>
              <p:cNvSpPr txBox="1">
                <a:spLocks noChangeArrowheads="1"/>
              </p:cNvSpPr>
              <p:nvPr/>
            </p:nvSpPr>
            <p:spPr bwMode="auto">
              <a:xfrm>
                <a:off x="4064410" y="2160658"/>
                <a:ext cx="502480" cy="307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defTabSz="685800">
                  <a:defRPr/>
                </a:pPr>
                <a:r>
                  <a:rPr lang="en-GB" altLang="en-US" sz="900">
                    <a:solidFill>
                      <a:sysClr val="windowText" lastClr="000000"/>
                    </a:solidFill>
                  </a:rPr>
                  <a:t>120</a:t>
                </a:r>
              </a:p>
            </p:txBody>
          </p:sp>
          <p:sp>
            <p:nvSpPr>
              <p:cNvPr id="42" name="TextBox 45"/>
              <p:cNvSpPr txBox="1">
                <a:spLocks noChangeArrowheads="1"/>
              </p:cNvSpPr>
              <p:nvPr/>
            </p:nvSpPr>
            <p:spPr bwMode="auto">
              <a:xfrm>
                <a:off x="4064410" y="1888786"/>
                <a:ext cx="502480" cy="307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defTabSz="685800">
                  <a:defRPr/>
                </a:pPr>
                <a:r>
                  <a:rPr lang="en-GB" altLang="en-US" sz="900">
                    <a:solidFill>
                      <a:sysClr val="windowText" lastClr="000000"/>
                    </a:solidFill>
                  </a:rPr>
                  <a:t>140</a:t>
                </a:r>
              </a:p>
            </p:txBody>
          </p:sp>
          <p:sp>
            <p:nvSpPr>
              <p:cNvPr id="43" name="TextBox 46"/>
              <p:cNvSpPr txBox="1">
                <a:spLocks noChangeArrowheads="1"/>
              </p:cNvSpPr>
              <p:nvPr/>
            </p:nvSpPr>
            <p:spPr bwMode="auto">
              <a:xfrm>
                <a:off x="4064410" y="1616912"/>
                <a:ext cx="502480" cy="307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defTabSz="685800">
                  <a:defRPr/>
                </a:pPr>
                <a:r>
                  <a:rPr lang="en-GB" altLang="en-US" sz="900">
                    <a:solidFill>
                      <a:sysClr val="windowText" lastClr="000000"/>
                    </a:solidFill>
                  </a:rPr>
                  <a:t>160</a:t>
                </a:r>
              </a:p>
            </p:txBody>
          </p:sp>
          <p:sp>
            <p:nvSpPr>
              <p:cNvPr id="44" name="TextBox 47"/>
              <p:cNvSpPr txBox="1">
                <a:spLocks noChangeArrowheads="1"/>
              </p:cNvSpPr>
              <p:nvPr/>
            </p:nvSpPr>
            <p:spPr bwMode="auto">
              <a:xfrm>
                <a:off x="4064410" y="1345040"/>
                <a:ext cx="502480" cy="307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defTabSz="685800">
                  <a:defRPr/>
                </a:pPr>
                <a:r>
                  <a:rPr lang="en-GB" altLang="en-US" sz="900">
                    <a:solidFill>
                      <a:sysClr val="windowText" lastClr="000000"/>
                    </a:solidFill>
                  </a:rPr>
                  <a:t>180</a:t>
                </a:r>
              </a:p>
            </p:txBody>
          </p:sp>
          <p:sp>
            <p:nvSpPr>
              <p:cNvPr id="45" name="TextBox 48"/>
              <p:cNvSpPr txBox="1">
                <a:spLocks noChangeArrowheads="1"/>
              </p:cNvSpPr>
              <p:nvPr/>
            </p:nvSpPr>
            <p:spPr bwMode="auto">
              <a:xfrm>
                <a:off x="4064410" y="1073166"/>
                <a:ext cx="502480" cy="307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defTabSz="685800">
                  <a:defRPr/>
                </a:pPr>
                <a:r>
                  <a:rPr lang="en-GB" altLang="en-US" sz="900">
                    <a:solidFill>
                      <a:sysClr val="windowText" lastClr="000000"/>
                    </a:solidFill>
                  </a:rPr>
                  <a:t>200</a:t>
                </a:r>
              </a:p>
            </p:txBody>
          </p:sp>
        </p:grpSp>
        <p:grpSp>
          <p:nvGrpSpPr>
            <p:cNvPr id="18" name="Group 17"/>
            <p:cNvGrpSpPr>
              <a:grpSpLocks/>
            </p:cNvGrpSpPr>
            <p:nvPr/>
          </p:nvGrpSpPr>
          <p:grpSpPr bwMode="auto">
            <a:xfrm>
              <a:off x="6973104" y="2629694"/>
              <a:ext cx="762320" cy="535438"/>
              <a:chOff x="4106863" y="411711"/>
              <a:chExt cx="762622" cy="535119"/>
            </a:xfrm>
          </p:grpSpPr>
          <p:sp>
            <p:nvSpPr>
              <p:cNvPr id="31" name="TextBox 15"/>
              <p:cNvSpPr txBox="1">
                <a:spLocks noChangeArrowheads="1"/>
              </p:cNvSpPr>
              <p:nvPr/>
            </p:nvSpPr>
            <p:spPr bwMode="auto">
              <a:xfrm>
                <a:off x="4106863" y="539015"/>
                <a:ext cx="505040" cy="3075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defTabSz="685800">
                  <a:defRPr/>
                </a:pPr>
                <a:r>
                  <a:rPr lang="en-GB" altLang="en-US" sz="900" i="1">
                    <a:solidFill>
                      <a:srgbClr val="FF0000"/>
                    </a:solidFill>
                    <a:latin typeface="Times New Roman" panose="02020603050405020304" pitchFamily="18" charset="0"/>
                    <a:cs typeface="Times New Roman" panose="02020603050405020304" pitchFamily="18" charset="0"/>
                  </a:rPr>
                  <a:t>I</a:t>
                </a:r>
                <a:r>
                  <a:rPr lang="en-GB" altLang="en-US" sz="900" baseline="-25000">
                    <a:solidFill>
                      <a:srgbClr val="FF0000"/>
                    </a:solidFill>
                  </a:rPr>
                  <a:t>C</a:t>
                </a:r>
                <a:r>
                  <a:rPr lang="en-GB" altLang="en-US" sz="900">
                    <a:solidFill>
                      <a:srgbClr val="FF0000"/>
                    </a:solidFill>
                  </a:rPr>
                  <a:t> =</a:t>
                </a:r>
                <a:endParaRPr lang="en-GB" altLang="en-US" sz="900" baseline="-25000">
                  <a:solidFill>
                    <a:srgbClr val="FF0000"/>
                  </a:solidFill>
                </a:endParaRPr>
              </a:p>
            </p:txBody>
          </p:sp>
          <p:sp>
            <p:nvSpPr>
              <p:cNvPr id="32" name="TextBox 17"/>
              <p:cNvSpPr txBox="1">
                <a:spLocks noChangeArrowheads="1"/>
              </p:cNvSpPr>
              <p:nvPr/>
            </p:nvSpPr>
            <p:spPr bwMode="auto">
              <a:xfrm>
                <a:off x="4448160" y="411711"/>
                <a:ext cx="400268" cy="3075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defTabSz="685800">
                  <a:defRPr/>
                </a:pPr>
                <a:r>
                  <a:rPr lang="en-GB" altLang="en-US" sz="900" i="1">
                    <a:solidFill>
                      <a:srgbClr val="FF0000"/>
                    </a:solidFill>
                  </a:rPr>
                  <a:t>V</a:t>
                </a:r>
                <a:r>
                  <a:rPr lang="en-GB" altLang="en-US" sz="900" baseline="-25000">
                    <a:solidFill>
                      <a:srgbClr val="FF0000"/>
                    </a:solidFill>
                  </a:rPr>
                  <a:t>s</a:t>
                </a:r>
              </a:p>
            </p:txBody>
          </p:sp>
          <p:sp>
            <p:nvSpPr>
              <p:cNvPr id="33" name="TextBox 52"/>
              <p:cNvSpPr txBox="1">
                <a:spLocks noChangeArrowheads="1"/>
              </p:cNvSpPr>
              <p:nvPr/>
            </p:nvSpPr>
            <p:spPr bwMode="auto">
              <a:xfrm>
                <a:off x="4454248" y="639237"/>
                <a:ext cx="415237" cy="3075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defTabSz="685800">
                  <a:defRPr/>
                </a:pPr>
                <a:r>
                  <a:rPr lang="en-GB" altLang="en-US" sz="900" i="1">
                    <a:solidFill>
                      <a:srgbClr val="FF0000"/>
                    </a:solidFill>
                  </a:rPr>
                  <a:t>R</a:t>
                </a:r>
                <a:r>
                  <a:rPr lang="en-GB" altLang="en-US" sz="900" baseline="-25000">
                    <a:solidFill>
                      <a:srgbClr val="FF0000"/>
                    </a:solidFill>
                  </a:rPr>
                  <a:t>L</a:t>
                </a:r>
              </a:p>
            </p:txBody>
          </p:sp>
          <p:cxnSp>
            <p:nvCxnSpPr>
              <p:cNvPr id="34" name="Straight Connector 33"/>
              <p:cNvCxnSpPr/>
              <p:nvPr/>
            </p:nvCxnSpPr>
            <p:spPr>
              <a:xfrm>
                <a:off x="4481662" y="678253"/>
                <a:ext cx="290629" cy="0"/>
              </a:xfrm>
              <a:prstGeom prst="line">
                <a:avLst/>
              </a:prstGeom>
              <a:noFill/>
              <a:ln w="12700" cap="flat" cmpd="sng" algn="ctr">
                <a:solidFill>
                  <a:srgbClr val="FF0000"/>
                </a:solidFill>
                <a:prstDash val="solid"/>
                <a:tailEnd type="none"/>
              </a:ln>
              <a:effectLst/>
            </p:spPr>
          </p:cxnSp>
        </p:grpSp>
        <p:cxnSp>
          <p:nvCxnSpPr>
            <p:cNvPr id="19" name="Straight Connector 18"/>
            <p:cNvCxnSpPr/>
            <p:nvPr/>
          </p:nvCxnSpPr>
          <p:spPr>
            <a:xfrm flipH="1">
              <a:off x="9755982" y="3583781"/>
              <a:ext cx="134937" cy="333375"/>
            </a:xfrm>
            <a:prstGeom prst="line">
              <a:avLst/>
            </a:prstGeom>
            <a:noFill/>
            <a:ln w="12700" cap="flat" cmpd="sng" algn="ctr">
              <a:solidFill>
                <a:sysClr val="windowText" lastClr="000000"/>
              </a:solidFill>
              <a:prstDash val="solid"/>
              <a:tailEnd type="none"/>
            </a:ln>
            <a:effectLst/>
          </p:spPr>
        </p:cxnSp>
        <p:sp>
          <p:nvSpPr>
            <p:cNvPr id="20" name="TextBox 152581"/>
            <p:cNvSpPr txBox="1">
              <a:spLocks noChangeArrowheads="1"/>
            </p:cNvSpPr>
            <p:nvPr/>
          </p:nvSpPr>
          <p:spPr bwMode="auto">
            <a:xfrm>
              <a:off x="9659144" y="3348831"/>
              <a:ext cx="919483"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defTabSz="685800">
                <a:defRPr/>
              </a:pPr>
              <a:r>
                <a:rPr lang="en-GB" altLang="en-US" sz="900">
                  <a:solidFill>
                    <a:sysClr val="windowText" lastClr="000000"/>
                  </a:solidFill>
                </a:rPr>
                <a:t>R</a:t>
              </a:r>
              <a:r>
                <a:rPr lang="en-GB" altLang="en-US" sz="900" baseline="-25000">
                  <a:solidFill>
                    <a:sysClr val="windowText" lastClr="000000"/>
                  </a:solidFill>
                </a:rPr>
                <a:t>L</a:t>
              </a:r>
              <a:r>
                <a:rPr lang="en-GB" altLang="en-US" sz="900">
                  <a:solidFill>
                    <a:sysClr val="windowText" lastClr="000000"/>
                  </a:solidFill>
                </a:rPr>
                <a:t> = 75 </a:t>
              </a:r>
              <a:r>
                <a:rPr lang="el-GR" altLang="en-US" sz="900">
                  <a:solidFill>
                    <a:sysClr val="windowText" lastClr="000000"/>
                  </a:solidFill>
                </a:rPr>
                <a:t>Ω</a:t>
              </a:r>
              <a:endParaRPr lang="en-GB" altLang="en-US" sz="900" baseline="-25000">
                <a:solidFill>
                  <a:sysClr val="windowText" lastClr="000000"/>
                </a:solidFill>
              </a:endParaRPr>
            </a:p>
          </p:txBody>
        </p:sp>
        <p:sp>
          <p:nvSpPr>
            <p:cNvPr id="21" name="TextBox 63"/>
            <p:cNvSpPr txBox="1">
              <a:spLocks noChangeArrowheads="1"/>
            </p:cNvSpPr>
            <p:nvPr/>
          </p:nvSpPr>
          <p:spPr bwMode="auto">
            <a:xfrm>
              <a:off x="9047957" y="2899569"/>
              <a:ext cx="1210161"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defTabSz="685800">
                <a:defRPr/>
              </a:pPr>
              <a:r>
                <a:rPr lang="en-GB" altLang="en-US" sz="900">
                  <a:solidFill>
                    <a:sysClr val="windowText" lastClr="000000"/>
                  </a:solidFill>
                </a:rPr>
                <a:t>P</a:t>
              </a:r>
              <a:r>
                <a:rPr lang="en-GB" altLang="en-US" sz="900" baseline="-25000">
                  <a:solidFill>
                    <a:sysClr val="windowText" lastClr="000000"/>
                  </a:solidFill>
                </a:rPr>
                <a:t>tot</a:t>
              </a:r>
              <a:r>
                <a:rPr lang="en-GB" altLang="en-US" sz="900">
                  <a:solidFill>
                    <a:sysClr val="windowText" lastClr="000000"/>
                  </a:solidFill>
                </a:rPr>
                <a:t> = 300 mW</a:t>
              </a:r>
              <a:endParaRPr lang="en-GB" altLang="en-US" sz="900" baseline="-25000">
                <a:solidFill>
                  <a:sysClr val="windowText" lastClr="000000"/>
                </a:solidFill>
              </a:endParaRPr>
            </a:p>
          </p:txBody>
        </p:sp>
        <p:cxnSp>
          <p:nvCxnSpPr>
            <p:cNvPr id="22" name="Straight Connector 21"/>
            <p:cNvCxnSpPr>
              <a:stCxn id="21" idx="1"/>
            </p:cNvCxnSpPr>
            <p:nvPr/>
          </p:nvCxnSpPr>
          <p:spPr>
            <a:xfrm flipH="1">
              <a:off x="8805069" y="3037681"/>
              <a:ext cx="242888" cy="23813"/>
            </a:xfrm>
            <a:prstGeom prst="line">
              <a:avLst/>
            </a:prstGeom>
            <a:noFill/>
            <a:ln w="12700" cap="flat" cmpd="sng" algn="ctr">
              <a:solidFill>
                <a:sysClr val="windowText" lastClr="000000"/>
              </a:solidFill>
              <a:prstDash val="solid"/>
              <a:tailEnd type="none"/>
            </a:ln>
            <a:effectLst/>
          </p:spPr>
        </p:cxnSp>
        <p:sp>
          <p:nvSpPr>
            <p:cNvPr id="23" name="TextBox 152584"/>
            <p:cNvSpPr txBox="1">
              <a:spLocks noChangeArrowheads="1"/>
            </p:cNvSpPr>
            <p:nvPr/>
          </p:nvSpPr>
          <p:spPr bwMode="auto">
            <a:xfrm>
              <a:off x="8254207" y="3559969"/>
              <a:ext cx="947268"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defTabSz="685800">
                <a:defRPr/>
              </a:pPr>
              <a:r>
                <a:rPr lang="en-GB" altLang="en-US" sz="900">
                  <a:solidFill>
                    <a:sysClr val="windowText" lastClr="000000"/>
                  </a:solidFill>
                </a:rPr>
                <a:t>Saturation</a:t>
              </a:r>
            </a:p>
          </p:txBody>
        </p:sp>
        <p:sp>
          <p:nvSpPr>
            <p:cNvPr id="24" name="TextBox 68"/>
            <p:cNvSpPr txBox="1">
              <a:spLocks noChangeArrowheads="1"/>
            </p:cNvSpPr>
            <p:nvPr/>
          </p:nvSpPr>
          <p:spPr bwMode="auto">
            <a:xfrm>
              <a:off x="8331993" y="2667795"/>
              <a:ext cx="348813"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defTabSz="685800">
                <a:defRPr/>
              </a:pPr>
              <a:r>
                <a:rPr lang="en-GB" altLang="en-US" sz="900">
                  <a:solidFill>
                    <a:sysClr val="windowText" lastClr="000000"/>
                  </a:solidFill>
                </a:rPr>
                <a:t>A</a:t>
              </a:r>
            </a:p>
          </p:txBody>
        </p:sp>
        <p:sp>
          <p:nvSpPr>
            <p:cNvPr id="25" name="TextBox 78"/>
            <p:cNvSpPr txBox="1">
              <a:spLocks noChangeArrowheads="1"/>
            </p:cNvSpPr>
            <p:nvPr/>
          </p:nvSpPr>
          <p:spPr bwMode="auto">
            <a:xfrm>
              <a:off x="10484644" y="4780756"/>
              <a:ext cx="900247"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defTabSz="685800">
                <a:defRPr/>
              </a:pPr>
              <a:r>
                <a:rPr lang="en-GB" altLang="en-US" sz="900" i="1">
                  <a:solidFill>
                    <a:sysClr val="windowText" lastClr="000000"/>
                  </a:solidFill>
                  <a:latin typeface="Times New Roman" panose="02020603050405020304" pitchFamily="18" charset="0"/>
                  <a:cs typeface="Times New Roman" panose="02020603050405020304" pitchFamily="18" charset="0"/>
                </a:rPr>
                <a:t>I</a:t>
              </a:r>
              <a:r>
                <a:rPr lang="en-GB" altLang="en-US" sz="900" baseline="-25000">
                  <a:solidFill>
                    <a:sysClr val="windowText" lastClr="000000"/>
                  </a:solidFill>
                </a:rPr>
                <a:t>B</a:t>
              </a:r>
              <a:r>
                <a:rPr lang="en-GB" altLang="en-US" sz="900">
                  <a:solidFill>
                    <a:sysClr val="windowText" lastClr="000000"/>
                  </a:solidFill>
                </a:rPr>
                <a:t> = 0 mA</a:t>
              </a:r>
            </a:p>
          </p:txBody>
        </p:sp>
        <p:sp>
          <p:nvSpPr>
            <p:cNvPr id="26" name="TextBox 79"/>
            <p:cNvSpPr txBox="1">
              <a:spLocks noChangeArrowheads="1"/>
            </p:cNvSpPr>
            <p:nvPr/>
          </p:nvSpPr>
          <p:spPr bwMode="auto">
            <a:xfrm>
              <a:off x="11162507" y="4691856"/>
              <a:ext cx="707887"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defTabSz="685800">
                <a:defRPr/>
              </a:pPr>
              <a:r>
                <a:rPr lang="en-GB" altLang="en-US" sz="900">
                  <a:solidFill>
                    <a:sysClr val="windowText" lastClr="000000"/>
                  </a:solidFill>
                </a:rPr>
                <a:t>Cut-off</a:t>
              </a:r>
            </a:p>
          </p:txBody>
        </p:sp>
        <p:grpSp>
          <p:nvGrpSpPr>
            <p:cNvPr id="27" name="Group 26"/>
            <p:cNvGrpSpPr>
              <a:grpSpLocks/>
            </p:cNvGrpSpPr>
            <p:nvPr/>
          </p:nvGrpSpPr>
          <p:grpSpPr bwMode="auto">
            <a:xfrm>
              <a:off x="8368507" y="2880519"/>
              <a:ext cx="3086100" cy="2090737"/>
              <a:chOff x="5522913" y="1519238"/>
              <a:chExt cx="3086100" cy="2090737"/>
            </a:xfrm>
          </p:grpSpPr>
          <p:cxnSp>
            <p:nvCxnSpPr>
              <p:cNvPr id="28" name="Straight Connector 27"/>
              <p:cNvCxnSpPr/>
              <p:nvPr/>
            </p:nvCxnSpPr>
            <p:spPr>
              <a:xfrm rot="16200000" flipH="1">
                <a:off x="5370512" y="1905001"/>
                <a:ext cx="561975" cy="146050"/>
              </a:xfrm>
              <a:prstGeom prst="line">
                <a:avLst/>
              </a:prstGeom>
              <a:noFill/>
              <a:ln w="12700" cap="flat" cmpd="sng" algn="ctr">
                <a:solidFill>
                  <a:sysClr val="windowText" lastClr="000000"/>
                </a:solidFill>
                <a:prstDash val="solid"/>
                <a:tailEnd type="none"/>
              </a:ln>
              <a:effectLst/>
            </p:spPr>
          </p:cxnSp>
          <p:cxnSp>
            <p:nvCxnSpPr>
              <p:cNvPr id="29" name="Straight Connector 28"/>
              <p:cNvCxnSpPr/>
              <p:nvPr/>
            </p:nvCxnSpPr>
            <p:spPr>
              <a:xfrm flipH="1">
                <a:off x="5522913" y="1519238"/>
                <a:ext cx="41275" cy="65087"/>
              </a:xfrm>
              <a:prstGeom prst="line">
                <a:avLst/>
              </a:prstGeom>
              <a:noFill/>
              <a:ln w="12700" cap="flat" cmpd="sng" algn="ctr">
                <a:solidFill>
                  <a:sysClr val="windowText" lastClr="000000"/>
                </a:solidFill>
                <a:prstDash val="solid"/>
                <a:tailEnd type="none"/>
              </a:ln>
              <a:effectLst/>
            </p:spPr>
          </p:cxnSp>
          <p:cxnSp>
            <p:nvCxnSpPr>
              <p:cNvPr id="30" name="Straight Connector 29"/>
              <p:cNvCxnSpPr/>
              <p:nvPr/>
            </p:nvCxnSpPr>
            <p:spPr>
              <a:xfrm flipH="1">
                <a:off x="8567738" y="3544888"/>
                <a:ext cx="41275" cy="65087"/>
              </a:xfrm>
              <a:prstGeom prst="line">
                <a:avLst/>
              </a:prstGeom>
              <a:noFill/>
              <a:ln w="12700" cap="flat" cmpd="sng" algn="ctr">
                <a:solidFill>
                  <a:sysClr val="windowText" lastClr="000000"/>
                </a:solidFill>
                <a:prstDash val="solid"/>
                <a:tailEnd type="none"/>
              </a:ln>
              <a:effectLst/>
            </p:spPr>
          </p:cxnSp>
        </p:grpSp>
      </p:grpSp>
    </p:spTree>
    <p:extLst>
      <p:ext uri="{BB962C8B-B14F-4D97-AF65-F5344CB8AC3E}">
        <p14:creationId xmlns:p14="http://schemas.microsoft.com/office/powerpoint/2010/main" val="142540373"/>
      </p:ext>
    </p:extLst>
  </p:cSld>
  <p:clrMapOvr>
    <a:masterClrMapping/>
  </p:clrMapOvr>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Power Limitations</a:t>
            </a:r>
            <a:endParaRPr lang="en-GB" dirty="0"/>
          </a:p>
        </p:txBody>
      </p:sp>
      <p:sp>
        <p:nvSpPr>
          <p:cNvPr id="3" name="Content Placeholder 2"/>
          <p:cNvSpPr>
            <a:spLocks noGrp="1"/>
          </p:cNvSpPr>
          <p:nvPr>
            <p:ph idx="1"/>
          </p:nvPr>
        </p:nvSpPr>
        <p:spPr>
          <a:xfrm>
            <a:off x="628650" y="2226469"/>
            <a:ext cx="4672013" cy="3263504"/>
          </a:xfrm>
        </p:spPr>
        <p:txBody>
          <a:bodyPr>
            <a:normAutofit fontScale="62500" lnSpcReduction="20000"/>
          </a:bodyPr>
          <a:lstStyle/>
          <a:p>
            <a:r>
              <a:rPr lang="en-GB" altLang="en-US" dirty="0"/>
              <a:t>When used as a switch, it is possible for the power to exceed </a:t>
            </a:r>
            <a:r>
              <a:rPr lang="en-GB" altLang="en-US" i="1" dirty="0" err="1"/>
              <a:t>P</a:t>
            </a:r>
            <a:r>
              <a:rPr lang="en-GB" altLang="en-US" baseline="-25000" dirty="0" err="1"/>
              <a:t>tot</a:t>
            </a:r>
            <a:r>
              <a:rPr lang="en-GB" altLang="en-US" dirty="0"/>
              <a:t>.</a:t>
            </a:r>
          </a:p>
          <a:p>
            <a:r>
              <a:rPr lang="en-GB" altLang="en-US" dirty="0"/>
              <a:t>This is acceptable if the switching happens quickly and is not too frequent.</a:t>
            </a:r>
          </a:p>
          <a:p>
            <a:r>
              <a:rPr lang="en-GB" altLang="en-US" dirty="0"/>
              <a:t>Switching on inductive components, such as relays, can damage the transistor.</a:t>
            </a:r>
          </a:p>
          <a:p>
            <a:r>
              <a:rPr lang="en-GB" altLang="en-US" dirty="0"/>
              <a:t>Placing a protection diode in parallel with the relay protects the transistor from damage.</a:t>
            </a:r>
          </a:p>
          <a:p>
            <a:endParaRPr lang="en-GB" dirty="0"/>
          </a:p>
        </p:txBody>
      </p:sp>
      <p:grpSp>
        <p:nvGrpSpPr>
          <p:cNvPr id="4" name="Group 3"/>
          <p:cNvGrpSpPr>
            <a:grpSpLocks/>
          </p:cNvGrpSpPr>
          <p:nvPr/>
        </p:nvGrpSpPr>
        <p:grpSpPr bwMode="auto">
          <a:xfrm>
            <a:off x="6602881" y="3992564"/>
            <a:ext cx="1744264" cy="1520522"/>
            <a:chOff x="5294378" y="4594860"/>
            <a:chExt cx="2324832" cy="2026633"/>
          </a:xfrm>
        </p:grpSpPr>
        <p:sp>
          <p:nvSpPr>
            <p:cNvPr id="67" name="TextBox 152582"/>
            <p:cNvSpPr txBox="1">
              <a:spLocks noChangeArrowheads="1"/>
            </p:cNvSpPr>
            <p:nvPr/>
          </p:nvSpPr>
          <p:spPr bwMode="auto">
            <a:xfrm>
              <a:off x="6355718" y="5051208"/>
              <a:ext cx="540976" cy="261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algn="ctr" eaLnBrk="1" hangingPunct="1"/>
              <a:r>
                <a:rPr lang="en-GB" altLang="en-US" sz="675"/>
                <a:t>Relay</a:t>
              </a:r>
            </a:p>
          </p:txBody>
        </p:sp>
        <p:cxnSp>
          <p:nvCxnSpPr>
            <p:cNvPr id="68" name="Straight Connector 67"/>
            <p:cNvCxnSpPr/>
            <p:nvPr/>
          </p:nvCxnSpPr>
          <p:spPr bwMode="auto">
            <a:xfrm flipH="1">
              <a:off x="5364202" y="4634534"/>
              <a:ext cx="1729739" cy="0"/>
            </a:xfrm>
            <a:prstGeom prst="line">
              <a:avLst/>
            </a:prstGeom>
            <a:ln w="1905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9" name="Straight Connector 68"/>
            <p:cNvCxnSpPr/>
            <p:nvPr/>
          </p:nvCxnSpPr>
          <p:spPr bwMode="auto">
            <a:xfrm flipH="1">
              <a:off x="5357855" y="6456330"/>
              <a:ext cx="1736087" cy="0"/>
            </a:xfrm>
            <a:prstGeom prst="line">
              <a:avLst/>
            </a:prstGeom>
            <a:ln w="1905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0" name="Straight Connector 69"/>
            <p:cNvCxnSpPr/>
            <p:nvPr/>
          </p:nvCxnSpPr>
          <p:spPr bwMode="auto">
            <a:xfrm rot="16200000" flipV="1">
              <a:off x="5220584" y="4781325"/>
              <a:ext cx="303104" cy="0"/>
            </a:xfrm>
            <a:prstGeom prst="line">
              <a:avLst/>
            </a:prstGeom>
            <a:ln w="1905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1" name="Straight Connector 70"/>
            <p:cNvCxnSpPr/>
            <p:nvPr/>
          </p:nvCxnSpPr>
          <p:spPr bwMode="auto">
            <a:xfrm rot="10800000">
              <a:off x="5594305" y="5912013"/>
              <a:ext cx="818849" cy="0"/>
            </a:xfrm>
            <a:prstGeom prst="line">
              <a:avLst/>
            </a:prstGeom>
            <a:ln w="1905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p:nvCxnSpPr>
          <p:spPr bwMode="auto">
            <a:xfrm>
              <a:off x="6100532" y="5532737"/>
              <a:ext cx="526856" cy="0"/>
            </a:xfrm>
            <a:prstGeom prst="line">
              <a:avLst/>
            </a:prstGeom>
            <a:ln w="1905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73" name="Rectangle 72"/>
            <p:cNvSpPr>
              <a:spLocks noChangeAspect="1"/>
            </p:cNvSpPr>
            <p:nvPr/>
          </p:nvSpPr>
          <p:spPr bwMode="auto">
            <a:xfrm>
              <a:off x="5294378" y="4936051"/>
              <a:ext cx="150757" cy="457036"/>
            </a:xfrm>
            <a:prstGeom prst="rect">
              <a:avLst/>
            </a:prstGeom>
            <a:noFill/>
            <a:ln w="19050" cap="sq">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fontAlgn="base">
                <a:spcBef>
                  <a:spcPct val="0"/>
                </a:spcBef>
                <a:spcAft>
                  <a:spcPct val="0"/>
                </a:spcAft>
                <a:defRPr sz="1600" kern="1200">
                  <a:solidFill>
                    <a:schemeClr val="lt1"/>
                  </a:solidFill>
                  <a:latin typeface="+mn-lt"/>
                  <a:ea typeface="+mn-ea"/>
                  <a:cs typeface="+mn-cs"/>
                </a:defRPr>
              </a:lvl1pPr>
              <a:lvl2pPr marL="457200" algn="l" rtl="0" fontAlgn="base">
                <a:spcBef>
                  <a:spcPct val="0"/>
                </a:spcBef>
                <a:spcAft>
                  <a:spcPct val="0"/>
                </a:spcAft>
                <a:defRPr sz="1600" kern="1200">
                  <a:solidFill>
                    <a:schemeClr val="lt1"/>
                  </a:solidFill>
                  <a:latin typeface="+mn-lt"/>
                  <a:ea typeface="+mn-ea"/>
                  <a:cs typeface="+mn-cs"/>
                </a:defRPr>
              </a:lvl2pPr>
              <a:lvl3pPr marL="914400" algn="l" rtl="0" fontAlgn="base">
                <a:spcBef>
                  <a:spcPct val="0"/>
                </a:spcBef>
                <a:spcAft>
                  <a:spcPct val="0"/>
                </a:spcAft>
                <a:defRPr sz="1600" kern="1200">
                  <a:solidFill>
                    <a:schemeClr val="lt1"/>
                  </a:solidFill>
                  <a:latin typeface="+mn-lt"/>
                  <a:ea typeface="+mn-ea"/>
                  <a:cs typeface="+mn-cs"/>
                </a:defRPr>
              </a:lvl3pPr>
              <a:lvl4pPr marL="1371600" algn="l" rtl="0" fontAlgn="base">
                <a:spcBef>
                  <a:spcPct val="0"/>
                </a:spcBef>
                <a:spcAft>
                  <a:spcPct val="0"/>
                </a:spcAft>
                <a:defRPr sz="1600" kern="1200">
                  <a:solidFill>
                    <a:schemeClr val="lt1"/>
                  </a:solidFill>
                  <a:latin typeface="+mn-lt"/>
                  <a:ea typeface="+mn-ea"/>
                  <a:cs typeface="+mn-cs"/>
                </a:defRPr>
              </a:lvl4pPr>
              <a:lvl5pPr marL="1828800" algn="l" rtl="0" fontAlgn="base">
                <a:spcBef>
                  <a:spcPct val="0"/>
                </a:spcBef>
                <a:spcAft>
                  <a:spcPct val="0"/>
                </a:spcAft>
                <a:defRPr sz="1600" kern="1200">
                  <a:solidFill>
                    <a:schemeClr val="lt1"/>
                  </a:solidFill>
                  <a:latin typeface="+mn-lt"/>
                  <a:ea typeface="+mn-ea"/>
                  <a:cs typeface="+mn-cs"/>
                </a:defRPr>
              </a:lvl5pPr>
              <a:lvl6pPr marL="2286000" algn="l" defTabSz="914400" rtl="0" eaLnBrk="1" latinLnBrk="0" hangingPunct="1">
                <a:defRPr sz="1600" kern="1200">
                  <a:solidFill>
                    <a:schemeClr val="lt1"/>
                  </a:solidFill>
                  <a:latin typeface="+mn-lt"/>
                  <a:ea typeface="+mn-ea"/>
                  <a:cs typeface="+mn-cs"/>
                </a:defRPr>
              </a:lvl6pPr>
              <a:lvl7pPr marL="2743200" algn="l" defTabSz="914400" rtl="0" eaLnBrk="1" latinLnBrk="0" hangingPunct="1">
                <a:defRPr sz="1600" kern="1200">
                  <a:solidFill>
                    <a:schemeClr val="lt1"/>
                  </a:solidFill>
                  <a:latin typeface="+mn-lt"/>
                  <a:ea typeface="+mn-ea"/>
                  <a:cs typeface="+mn-cs"/>
                </a:defRPr>
              </a:lvl7pPr>
              <a:lvl8pPr marL="3200400" algn="l" defTabSz="914400" rtl="0" eaLnBrk="1" latinLnBrk="0" hangingPunct="1">
                <a:defRPr sz="1600" kern="1200">
                  <a:solidFill>
                    <a:schemeClr val="lt1"/>
                  </a:solidFill>
                  <a:latin typeface="+mn-lt"/>
                  <a:ea typeface="+mn-ea"/>
                  <a:cs typeface="+mn-cs"/>
                </a:defRPr>
              </a:lvl8pPr>
              <a:lvl9pPr marL="3657600" algn="l" defTabSz="914400" rtl="0" eaLnBrk="1" latinLnBrk="0" hangingPunct="1">
                <a:defRPr sz="1600" kern="1200">
                  <a:solidFill>
                    <a:schemeClr val="lt1"/>
                  </a:solidFill>
                  <a:latin typeface="+mn-lt"/>
                  <a:ea typeface="+mn-ea"/>
                  <a:cs typeface="+mn-cs"/>
                </a:defRPr>
              </a:lvl9pPr>
            </a:lstStyle>
            <a:p>
              <a:pPr algn="ctr">
                <a:defRPr/>
              </a:pPr>
              <a:endParaRPr lang="en-GB" sz="1200">
                <a:latin typeface="Arial" pitchFamily="34" charset="0"/>
                <a:cs typeface="Arial" pitchFamily="34" charset="0"/>
              </a:endParaRPr>
            </a:p>
          </p:txBody>
        </p:sp>
        <p:sp>
          <p:nvSpPr>
            <p:cNvPr id="74" name="Rectangle 73"/>
            <p:cNvSpPr>
              <a:spLocks noChangeAspect="1"/>
            </p:cNvSpPr>
            <p:nvPr/>
          </p:nvSpPr>
          <p:spPr bwMode="auto">
            <a:xfrm rot="5400000">
              <a:off x="6545661" y="4943193"/>
              <a:ext cx="152345" cy="455446"/>
            </a:xfrm>
            <a:prstGeom prst="rect">
              <a:avLst/>
            </a:prstGeom>
            <a:noFill/>
            <a:ln w="19050" cap="sq">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fontAlgn="base">
                <a:spcBef>
                  <a:spcPct val="0"/>
                </a:spcBef>
                <a:spcAft>
                  <a:spcPct val="0"/>
                </a:spcAft>
                <a:defRPr sz="1600" kern="1200">
                  <a:solidFill>
                    <a:schemeClr val="lt1"/>
                  </a:solidFill>
                  <a:latin typeface="+mn-lt"/>
                  <a:ea typeface="+mn-ea"/>
                  <a:cs typeface="+mn-cs"/>
                </a:defRPr>
              </a:lvl1pPr>
              <a:lvl2pPr marL="457200" algn="l" rtl="0" fontAlgn="base">
                <a:spcBef>
                  <a:spcPct val="0"/>
                </a:spcBef>
                <a:spcAft>
                  <a:spcPct val="0"/>
                </a:spcAft>
                <a:defRPr sz="1600" kern="1200">
                  <a:solidFill>
                    <a:schemeClr val="lt1"/>
                  </a:solidFill>
                  <a:latin typeface="+mn-lt"/>
                  <a:ea typeface="+mn-ea"/>
                  <a:cs typeface="+mn-cs"/>
                </a:defRPr>
              </a:lvl2pPr>
              <a:lvl3pPr marL="914400" algn="l" rtl="0" fontAlgn="base">
                <a:spcBef>
                  <a:spcPct val="0"/>
                </a:spcBef>
                <a:spcAft>
                  <a:spcPct val="0"/>
                </a:spcAft>
                <a:defRPr sz="1600" kern="1200">
                  <a:solidFill>
                    <a:schemeClr val="lt1"/>
                  </a:solidFill>
                  <a:latin typeface="+mn-lt"/>
                  <a:ea typeface="+mn-ea"/>
                  <a:cs typeface="+mn-cs"/>
                </a:defRPr>
              </a:lvl3pPr>
              <a:lvl4pPr marL="1371600" algn="l" rtl="0" fontAlgn="base">
                <a:spcBef>
                  <a:spcPct val="0"/>
                </a:spcBef>
                <a:spcAft>
                  <a:spcPct val="0"/>
                </a:spcAft>
                <a:defRPr sz="1600" kern="1200">
                  <a:solidFill>
                    <a:schemeClr val="lt1"/>
                  </a:solidFill>
                  <a:latin typeface="+mn-lt"/>
                  <a:ea typeface="+mn-ea"/>
                  <a:cs typeface="+mn-cs"/>
                </a:defRPr>
              </a:lvl4pPr>
              <a:lvl5pPr marL="1828800" algn="l" rtl="0" fontAlgn="base">
                <a:spcBef>
                  <a:spcPct val="0"/>
                </a:spcBef>
                <a:spcAft>
                  <a:spcPct val="0"/>
                </a:spcAft>
                <a:defRPr sz="1600" kern="1200">
                  <a:solidFill>
                    <a:schemeClr val="lt1"/>
                  </a:solidFill>
                  <a:latin typeface="+mn-lt"/>
                  <a:ea typeface="+mn-ea"/>
                  <a:cs typeface="+mn-cs"/>
                </a:defRPr>
              </a:lvl5pPr>
              <a:lvl6pPr marL="2286000" algn="l" defTabSz="914400" rtl="0" eaLnBrk="1" latinLnBrk="0" hangingPunct="1">
                <a:defRPr sz="1600" kern="1200">
                  <a:solidFill>
                    <a:schemeClr val="lt1"/>
                  </a:solidFill>
                  <a:latin typeface="+mn-lt"/>
                  <a:ea typeface="+mn-ea"/>
                  <a:cs typeface="+mn-cs"/>
                </a:defRPr>
              </a:lvl6pPr>
              <a:lvl7pPr marL="2743200" algn="l" defTabSz="914400" rtl="0" eaLnBrk="1" latinLnBrk="0" hangingPunct="1">
                <a:defRPr sz="1600" kern="1200">
                  <a:solidFill>
                    <a:schemeClr val="lt1"/>
                  </a:solidFill>
                  <a:latin typeface="+mn-lt"/>
                  <a:ea typeface="+mn-ea"/>
                  <a:cs typeface="+mn-cs"/>
                </a:defRPr>
              </a:lvl7pPr>
              <a:lvl8pPr marL="3200400" algn="l" defTabSz="914400" rtl="0" eaLnBrk="1" latinLnBrk="0" hangingPunct="1">
                <a:defRPr sz="1600" kern="1200">
                  <a:solidFill>
                    <a:schemeClr val="lt1"/>
                  </a:solidFill>
                  <a:latin typeface="+mn-lt"/>
                  <a:ea typeface="+mn-ea"/>
                  <a:cs typeface="+mn-cs"/>
                </a:defRPr>
              </a:lvl8pPr>
              <a:lvl9pPr marL="3657600" algn="l" defTabSz="914400" rtl="0" eaLnBrk="1" latinLnBrk="0" hangingPunct="1">
                <a:defRPr sz="1600" kern="1200">
                  <a:solidFill>
                    <a:schemeClr val="lt1"/>
                  </a:solidFill>
                  <a:latin typeface="+mn-lt"/>
                  <a:ea typeface="+mn-ea"/>
                  <a:cs typeface="+mn-cs"/>
                </a:defRPr>
              </a:lvl9pPr>
            </a:lstStyle>
            <a:p>
              <a:pPr algn="ctr">
                <a:defRPr/>
              </a:pPr>
              <a:endParaRPr lang="en-GB" sz="1200">
                <a:latin typeface="Arial" pitchFamily="34" charset="0"/>
                <a:cs typeface="Arial" pitchFamily="34" charset="0"/>
              </a:endParaRPr>
            </a:p>
          </p:txBody>
        </p:sp>
        <p:cxnSp>
          <p:nvCxnSpPr>
            <p:cNvPr id="75" name="Straight Connector 74"/>
            <p:cNvCxnSpPr>
              <a:stCxn id="74" idx="1"/>
            </p:cNvCxnSpPr>
            <p:nvPr/>
          </p:nvCxnSpPr>
          <p:spPr bwMode="auto">
            <a:xfrm flipV="1">
              <a:off x="6622627" y="4640881"/>
              <a:ext cx="0" cy="453862"/>
            </a:xfrm>
            <a:prstGeom prst="line">
              <a:avLst/>
            </a:prstGeom>
            <a:ln w="1905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6" name="Straight Connector 75"/>
            <p:cNvCxnSpPr>
              <a:endCxn id="74" idx="3"/>
            </p:cNvCxnSpPr>
            <p:nvPr/>
          </p:nvCxnSpPr>
          <p:spPr bwMode="auto">
            <a:xfrm flipV="1">
              <a:off x="6622627" y="5247089"/>
              <a:ext cx="0" cy="452275"/>
            </a:xfrm>
            <a:prstGeom prst="line">
              <a:avLst/>
            </a:prstGeom>
            <a:ln w="1905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7" name="Straight Connector 76"/>
            <p:cNvCxnSpPr/>
            <p:nvPr/>
          </p:nvCxnSpPr>
          <p:spPr bwMode="auto">
            <a:xfrm rot="16200000" flipV="1">
              <a:off x="5154727" y="5596214"/>
              <a:ext cx="425297" cy="0"/>
            </a:xfrm>
            <a:prstGeom prst="line">
              <a:avLst/>
            </a:prstGeom>
            <a:ln w="1905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8" name="Straight Connector 77"/>
            <p:cNvCxnSpPr/>
            <p:nvPr/>
          </p:nvCxnSpPr>
          <p:spPr bwMode="auto">
            <a:xfrm flipV="1">
              <a:off x="6402046" y="5689842"/>
              <a:ext cx="225342" cy="158693"/>
            </a:xfrm>
            <a:prstGeom prst="line">
              <a:avLst/>
            </a:prstGeom>
            <a:ln w="1905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9" name="Straight Connector 78"/>
            <p:cNvCxnSpPr/>
            <p:nvPr/>
          </p:nvCxnSpPr>
          <p:spPr bwMode="auto">
            <a:xfrm rot="16200000" flipV="1">
              <a:off x="6253668" y="5912806"/>
              <a:ext cx="303103" cy="0"/>
            </a:xfrm>
            <a:prstGeom prst="line">
              <a:avLst/>
            </a:prstGeom>
            <a:ln w="1905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0" name="Straight Connector 79"/>
            <p:cNvCxnSpPr/>
            <p:nvPr/>
          </p:nvCxnSpPr>
          <p:spPr bwMode="auto">
            <a:xfrm>
              <a:off x="6409980" y="5978664"/>
              <a:ext cx="215821" cy="163454"/>
            </a:xfrm>
            <a:prstGeom prst="line">
              <a:avLst/>
            </a:prstGeom>
            <a:ln w="1905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1" name="Straight Connector 80"/>
            <p:cNvCxnSpPr/>
            <p:nvPr/>
          </p:nvCxnSpPr>
          <p:spPr bwMode="auto">
            <a:xfrm rot="16200000" flipV="1">
              <a:off x="6452824" y="6299225"/>
              <a:ext cx="333255" cy="0"/>
            </a:xfrm>
            <a:prstGeom prst="line">
              <a:avLst/>
            </a:prstGeom>
            <a:ln w="1905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2" name="Straight Connector 81"/>
            <p:cNvCxnSpPr/>
            <p:nvPr/>
          </p:nvCxnSpPr>
          <p:spPr bwMode="auto">
            <a:xfrm rot="16200000" flipV="1">
              <a:off x="6503608" y="6029446"/>
              <a:ext cx="90455" cy="61890"/>
            </a:xfrm>
            <a:prstGeom prst="line">
              <a:avLst/>
            </a:prstGeom>
            <a:ln w="1905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3" name="Straight Connector 82"/>
            <p:cNvCxnSpPr/>
            <p:nvPr/>
          </p:nvCxnSpPr>
          <p:spPr bwMode="auto">
            <a:xfrm rot="16200000" flipH="1">
              <a:off x="6531379" y="6052457"/>
              <a:ext cx="0" cy="90455"/>
            </a:xfrm>
            <a:prstGeom prst="line">
              <a:avLst/>
            </a:prstGeom>
            <a:ln w="1905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84" name="Straight Connector 83"/>
            <p:cNvCxnSpPr/>
            <p:nvPr/>
          </p:nvCxnSpPr>
          <p:spPr bwMode="auto">
            <a:xfrm rot="16200000" flipV="1">
              <a:off x="5154727" y="6243682"/>
              <a:ext cx="425297" cy="0"/>
            </a:xfrm>
            <a:prstGeom prst="line">
              <a:avLst/>
            </a:prstGeom>
            <a:ln w="1905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85" name="Oval 84"/>
            <p:cNvSpPr/>
            <p:nvPr/>
          </p:nvSpPr>
          <p:spPr bwMode="auto">
            <a:xfrm>
              <a:off x="5565740" y="5886622"/>
              <a:ext cx="46021" cy="46021"/>
            </a:xfrm>
            <a:prstGeom prst="ellipse">
              <a:avLst/>
            </a:prstGeom>
            <a:solidFill>
              <a:schemeClr val="tx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fontAlgn="base">
                <a:spcBef>
                  <a:spcPct val="0"/>
                </a:spcBef>
                <a:spcAft>
                  <a:spcPct val="0"/>
                </a:spcAft>
                <a:defRPr sz="1600" kern="1200">
                  <a:solidFill>
                    <a:schemeClr val="lt1"/>
                  </a:solidFill>
                  <a:latin typeface="+mn-lt"/>
                  <a:ea typeface="+mn-ea"/>
                  <a:cs typeface="+mn-cs"/>
                </a:defRPr>
              </a:lvl1pPr>
              <a:lvl2pPr marL="457200" algn="l" rtl="0" fontAlgn="base">
                <a:spcBef>
                  <a:spcPct val="0"/>
                </a:spcBef>
                <a:spcAft>
                  <a:spcPct val="0"/>
                </a:spcAft>
                <a:defRPr sz="1600" kern="1200">
                  <a:solidFill>
                    <a:schemeClr val="lt1"/>
                  </a:solidFill>
                  <a:latin typeface="+mn-lt"/>
                  <a:ea typeface="+mn-ea"/>
                  <a:cs typeface="+mn-cs"/>
                </a:defRPr>
              </a:lvl2pPr>
              <a:lvl3pPr marL="914400" algn="l" rtl="0" fontAlgn="base">
                <a:spcBef>
                  <a:spcPct val="0"/>
                </a:spcBef>
                <a:spcAft>
                  <a:spcPct val="0"/>
                </a:spcAft>
                <a:defRPr sz="1600" kern="1200">
                  <a:solidFill>
                    <a:schemeClr val="lt1"/>
                  </a:solidFill>
                  <a:latin typeface="+mn-lt"/>
                  <a:ea typeface="+mn-ea"/>
                  <a:cs typeface="+mn-cs"/>
                </a:defRPr>
              </a:lvl3pPr>
              <a:lvl4pPr marL="1371600" algn="l" rtl="0" fontAlgn="base">
                <a:spcBef>
                  <a:spcPct val="0"/>
                </a:spcBef>
                <a:spcAft>
                  <a:spcPct val="0"/>
                </a:spcAft>
                <a:defRPr sz="1600" kern="1200">
                  <a:solidFill>
                    <a:schemeClr val="lt1"/>
                  </a:solidFill>
                  <a:latin typeface="+mn-lt"/>
                  <a:ea typeface="+mn-ea"/>
                  <a:cs typeface="+mn-cs"/>
                </a:defRPr>
              </a:lvl4pPr>
              <a:lvl5pPr marL="1828800" algn="l" rtl="0" fontAlgn="base">
                <a:spcBef>
                  <a:spcPct val="0"/>
                </a:spcBef>
                <a:spcAft>
                  <a:spcPct val="0"/>
                </a:spcAft>
                <a:defRPr sz="1600" kern="1200">
                  <a:solidFill>
                    <a:schemeClr val="lt1"/>
                  </a:solidFill>
                  <a:latin typeface="+mn-lt"/>
                  <a:ea typeface="+mn-ea"/>
                  <a:cs typeface="+mn-cs"/>
                </a:defRPr>
              </a:lvl5pPr>
              <a:lvl6pPr marL="2286000" algn="l" defTabSz="914400" rtl="0" eaLnBrk="1" latinLnBrk="0" hangingPunct="1">
                <a:defRPr sz="1600" kern="1200">
                  <a:solidFill>
                    <a:schemeClr val="lt1"/>
                  </a:solidFill>
                  <a:latin typeface="+mn-lt"/>
                  <a:ea typeface="+mn-ea"/>
                  <a:cs typeface="+mn-cs"/>
                </a:defRPr>
              </a:lvl6pPr>
              <a:lvl7pPr marL="2743200" algn="l" defTabSz="914400" rtl="0" eaLnBrk="1" latinLnBrk="0" hangingPunct="1">
                <a:defRPr sz="1600" kern="1200">
                  <a:solidFill>
                    <a:schemeClr val="lt1"/>
                  </a:solidFill>
                  <a:latin typeface="+mn-lt"/>
                  <a:ea typeface="+mn-ea"/>
                  <a:cs typeface="+mn-cs"/>
                </a:defRPr>
              </a:lvl7pPr>
              <a:lvl8pPr marL="3200400" algn="l" defTabSz="914400" rtl="0" eaLnBrk="1" latinLnBrk="0" hangingPunct="1">
                <a:defRPr sz="1600" kern="1200">
                  <a:solidFill>
                    <a:schemeClr val="lt1"/>
                  </a:solidFill>
                  <a:latin typeface="+mn-lt"/>
                  <a:ea typeface="+mn-ea"/>
                  <a:cs typeface="+mn-cs"/>
                </a:defRPr>
              </a:lvl8pPr>
              <a:lvl9pPr marL="3657600" algn="l" defTabSz="914400" rtl="0" eaLnBrk="1" latinLnBrk="0" hangingPunct="1">
                <a:defRPr sz="1600" kern="1200">
                  <a:solidFill>
                    <a:schemeClr val="lt1"/>
                  </a:solidFill>
                  <a:latin typeface="+mn-lt"/>
                  <a:ea typeface="+mn-ea"/>
                  <a:cs typeface="+mn-cs"/>
                </a:defRPr>
              </a:lvl9pPr>
            </a:lstStyle>
            <a:p>
              <a:pPr algn="ctr">
                <a:defRPr/>
              </a:pPr>
              <a:endParaRPr lang="en-GB" sz="1200">
                <a:latin typeface="Arial" pitchFamily="34" charset="0"/>
                <a:cs typeface="Arial" pitchFamily="34" charset="0"/>
              </a:endParaRPr>
            </a:p>
          </p:txBody>
        </p:sp>
        <p:sp>
          <p:nvSpPr>
            <p:cNvPr id="86" name="Oval 85"/>
            <p:cNvSpPr/>
            <p:nvPr/>
          </p:nvSpPr>
          <p:spPr bwMode="auto">
            <a:xfrm>
              <a:off x="7093941" y="4594860"/>
              <a:ext cx="68237" cy="68239"/>
            </a:xfrm>
            <a:prstGeom prst="ellipse">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fontAlgn="base">
                <a:spcBef>
                  <a:spcPct val="0"/>
                </a:spcBef>
                <a:spcAft>
                  <a:spcPct val="0"/>
                </a:spcAft>
                <a:defRPr sz="1600" kern="1200">
                  <a:solidFill>
                    <a:schemeClr val="lt1"/>
                  </a:solidFill>
                  <a:latin typeface="+mn-lt"/>
                  <a:ea typeface="+mn-ea"/>
                  <a:cs typeface="+mn-cs"/>
                </a:defRPr>
              </a:lvl1pPr>
              <a:lvl2pPr marL="457200" algn="l" rtl="0" fontAlgn="base">
                <a:spcBef>
                  <a:spcPct val="0"/>
                </a:spcBef>
                <a:spcAft>
                  <a:spcPct val="0"/>
                </a:spcAft>
                <a:defRPr sz="1600" kern="1200">
                  <a:solidFill>
                    <a:schemeClr val="lt1"/>
                  </a:solidFill>
                  <a:latin typeface="+mn-lt"/>
                  <a:ea typeface="+mn-ea"/>
                  <a:cs typeface="+mn-cs"/>
                </a:defRPr>
              </a:lvl2pPr>
              <a:lvl3pPr marL="914400" algn="l" rtl="0" fontAlgn="base">
                <a:spcBef>
                  <a:spcPct val="0"/>
                </a:spcBef>
                <a:spcAft>
                  <a:spcPct val="0"/>
                </a:spcAft>
                <a:defRPr sz="1600" kern="1200">
                  <a:solidFill>
                    <a:schemeClr val="lt1"/>
                  </a:solidFill>
                  <a:latin typeface="+mn-lt"/>
                  <a:ea typeface="+mn-ea"/>
                  <a:cs typeface="+mn-cs"/>
                </a:defRPr>
              </a:lvl3pPr>
              <a:lvl4pPr marL="1371600" algn="l" rtl="0" fontAlgn="base">
                <a:spcBef>
                  <a:spcPct val="0"/>
                </a:spcBef>
                <a:spcAft>
                  <a:spcPct val="0"/>
                </a:spcAft>
                <a:defRPr sz="1600" kern="1200">
                  <a:solidFill>
                    <a:schemeClr val="lt1"/>
                  </a:solidFill>
                  <a:latin typeface="+mn-lt"/>
                  <a:ea typeface="+mn-ea"/>
                  <a:cs typeface="+mn-cs"/>
                </a:defRPr>
              </a:lvl4pPr>
              <a:lvl5pPr marL="1828800" algn="l" rtl="0" fontAlgn="base">
                <a:spcBef>
                  <a:spcPct val="0"/>
                </a:spcBef>
                <a:spcAft>
                  <a:spcPct val="0"/>
                </a:spcAft>
                <a:defRPr sz="1600" kern="1200">
                  <a:solidFill>
                    <a:schemeClr val="lt1"/>
                  </a:solidFill>
                  <a:latin typeface="+mn-lt"/>
                  <a:ea typeface="+mn-ea"/>
                  <a:cs typeface="+mn-cs"/>
                </a:defRPr>
              </a:lvl5pPr>
              <a:lvl6pPr marL="2286000" algn="l" defTabSz="914400" rtl="0" eaLnBrk="1" latinLnBrk="0" hangingPunct="1">
                <a:defRPr sz="1600" kern="1200">
                  <a:solidFill>
                    <a:schemeClr val="lt1"/>
                  </a:solidFill>
                  <a:latin typeface="+mn-lt"/>
                  <a:ea typeface="+mn-ea"/>
                  <a:cs typeface="+mn-cs"/>
                </a:defRPr>
              </a:lvl6pPr>
              <a:lvl7pPr marL="2743200" algn="l" defTabSz="914400" rtl="0" eaLnBrk="1" latinLnBrk="0" hangingPunct="1">
                <a:defRPr sz="1600" kern="1200">
                  <a:solidFill>
                    <a:schemeClr val="lt1"/>
                  </a:solidFill>
                  <a:latin typeface="+mn-lt"/>
                  <a:ea typeface="+mn-ea"/>
                  <a:cs typeface="+mn-cs"/>
                </a:defRPr>
              </a:lvl7pPr>
              <a:lvl8pPr marL="3200400" algn="l" defTabSz="914400" rtl="0" eaLnBrk="1" latinLnBrk="0" hangingPunct="1">
                <a:defRPr sz="1600" kern="1200">
                  <a:solidFill>
                    <a:schemeClr val="lt1"/>
                  </a:solidFill>
                  <a:latin typeface="+mn-lt"/>
                  <a:ea typeface="+mn-ea"/>
                  <a:cs typeface="+mn-cs"/>
                </a:defRPr>
              </a:lvl8pPr>
              <a:lvl9pPr marL="3657600" algn="l" defTabSz="914400" rtl="0" eaLnBrk="1" latinLnBrk="0" hangingPunct="1">
                <a:defRPr sz="1600" kern="1200">
                  <a:solidFill>
                    <a:schemeClr val="lt1"/>
                  </a:solidFill>
                  <a:latin typeface="+mn-lt"/>
                  <a:ea typeface="+mn-ea"/>
                  <a:cs typeface="+mn-cs"/>
                </a:defRPr>
              </a:lvl9pPr>
            </a:lstStyle>
            <a:p>
              <a:pPr algn="ctr">
                <a:defRPr/>
              </a:pPr>
              <a:endParaRPr lang="en-GB" sz="1200">
                <a:latin typeface="Arial" pitchFamily="34" charset="0"/>
                <a:cs typeface="Arial" pitchFamily="34" charset="0"/>
              </a:endParaRPr>
            </a:p>
          </p:txBody>
        </p:sp>
        <p:sp>
          <p:nvSpPr>
            <p:cNvPr id="87" name="Oval 86"/>
            <p:cNvSpPr/>
            <p:nvPr/>
          </p:nvSpPr>
          <p:spPr bwMode="auto">
            <a:xfrm>
              <a:off x="7093941" y="6416657"/>
              <a:ext cx="68237" cy="68239"/>
            </a:xfrm>
            <a:prstGeom prst="ellipse">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fontAlgn="base">
                <a:spcBef>
                  <a:spcPct val="0"/>
                </a:spcBef>
                <a:spcAft>
                  <a:spcPct val="0"/>
                </a:spcAft>
                <a:defRPr sz="1600" kern="1200">
                  <a:solidFill>
                    <a:schemeClr val="lt1"/>
                  </a:solidFill>
                  <a:latin typeface="+mn-lt"/>
                  <a:ea typeface="+mn-ea"/>
                  <a:cs typeface="+mn-cs"/>
                </a:defRPr>
              </a:lvl1pPr>
              <a:lvl2pPr marL="457200" algn="l" rtl="0" fontAlgn="base">
                <a:spcBef>
                  <a:spcPct val="0"/>
                </a:spcBef>
                <a:spcAft>
                  <a:spcPct val="0"/>
                </a:spcAft>
                <a:defRPr sz="1600" kern="1200">
                  <a:solidFill>
                    <a:schemeClr val="lt1"/>
                  </a:solidFill>
                  <a:latin typeface="+mn-lt"/>
                  <a:ea typeface="+mn-ea"/>
                  <a:cs typeface="+mn-cs"/>
                </a:defRPr>
              </a:lvl2pPr>
              <a:lvl3pPr marL="914400" algn="l" rtl="0" fontAlgn="base">
                <a:spcBef>
                  <a:spcPct val="0"/>
                </a:spcBef>
                <a:spcAft>
                  <a:spcPct val="0"/>
                </a:spcAft>
                <a:defRPr sz="1600" kern="1200">
                  <a:solidFill>
                    <a:schemeClr val="lt1"/>
                  </a:solidFill>
                  <a:latin typeface="+mn-lt"/>
                  <a:ea typeface="+mn-ea"/>
                  <a:cs typeface="+mn-cs"/>
                </a:defRPr>
              </a:lvl3pPr>
              <a:lvl4pPr marL="1371600" algn="l" rtl="0" fontAlgn="base">
                <a:spcBef>
                  <a:spcPct val="0"/>
                </a:spcBef>
                <a:spcAft>
                  <a:spcPct val="0"/>
                </a:spcAft>
                <a:defRPr sz="1600" kern="1200">
                  <a:solidFill>
                    <a:schemeClr val="lt1"/>
                  </a:solidFill>
                  <a:latin typeface="+mn-lt"/>
                  <a:ea typeface="+mn-ea"/>
                  <a:cs typeface="+mn-cs"/>
                </a:defRPr>
              </a:lvl4pPr>
              <a:lvl5pPr marL="1828800" algn="l" rtl="0" fontAlgn="base">
                <a:spcBef>
                  <a:spcPct val="0"/>
                </a:spcBef>
                <a:spcAft>
                  <a:spcPct val="0"/>
                </a:spcAft>
                <a:defRPr sz="1600" kern="1200">
                  <a:solidFill>
                    <a:schemeClr val="lt1"/>
                  </a:solidFill>
                  <a:latin typeface="+mn-lt"/>
                  <a:ea typeface="+mn-ea"/>
                  <a:cs typeface="+mn-cs"/>
                </a:defRPr>
              </a:lvl5pPr>
              <a:lvl6pPr marL="2286000" algn="l" defTabSz="914400" rtl="0" eaLnBrk="1" latinLnBrk="0" hangingPunct="1">
                <a:defRPr sz="1600" kern="1200">
                  <a:solidFill>
                    <a:schemeClr val="lt1"/>
                  </a:solidFill>
                  <a:latin typeface="+mn-lt"/>
                  <a:ea typeface="+mn-ea"/>
                  <a:cs typeface="+mn-cs"/>
                </a:defRPr>
              </a:lvl6pPr>
              <a:lvl7pPr marL="2743200" algn="l" defTabSz="914400" rtl="0" eaLnBrk="1" latinLnBrk="0" hangingPunct="1">
                <a:defRPr sz="1600" kern="1200">
                  <a:solidFill>
                    <a:schemeClr val="lt1"/>
                  </a:solidFill>
                  <a:latin typeface="+mn-lt"/>
                  <a:ea typeface="+mn-ea"/>
                  <a:cs typeface="+mn-cs"/>
                </a:defRPr>
              </a:lvl7pPr>
              <a:lvl8pPr marL="3200400" algn="l" defTabSz="914400" rtl="0" eaLnBrk="1" latinLnBrk="0" hangingPunct="1">
                <a:defRPr sz="1600" kern="1200">
                  <a:solidFill>
                    <a:schemeClr val="lt1"/>
                  </a:solidFill>
                  <a:latin typeface="+mn-lt"/>
                  <a:ea typeface="+mn-ea"/>
                  <a:cs typeface="+mn-cs"/>
                </a:defRPr>
              </a:lvl8pPr>
              <a:lvl9pPr marL="3657600" algn="l" defTabSz="914400" rtl="0" eaLnBrk="1" latinLnBrk="0" hangingPunct="1">
                <a:defRPr sz="1600" kern="1200">
                  <a:solidFill>
                    <a:schemeClr val="lt1"/>
                  </a:solidFill>
                  <a:latin typeface="+mn-lt"/>
                  <a:ea typeface="+mn-ea"/>
                  <a:cs typeface="+mn-cs"/>
                </a:defRPr>
              </a:lvl9pPr>
            </a:lstStyle>
            <a:p>
              <a:pPr algn="ctr">
                <a:defRPr/>
              </a:pPr>
              <a:endParaRPr lang="en-GB" sz="1200">
                <a:latin typeface="Arial" pitchFamily="34" charset="0"/>
                <a:cs typeface="Arial" pitchFamily="34" charset="0"/>
              </a:endParaRPr>
            </a:p>
          </p:txBody>
        </p:sp>
        <p:cxnSp>
          <p:nvCxnSpPr>
            <p:cNvPr id="88" name="Straight Connector 87"/>
            <p:cNvCxnSpPr/>
            <p:nvPr/>
          </p:nvCxnSpPr>
          <p:spPr bwMode="auto">
            <a:xfrm flipV="1">
              <a:off x="5349920" y="5910426"/>
              <a:ext cx="242799" cy="180910"/>
            </a:xfrm>
            <a:prstGeom prst="line">
              <a:avLst/>
            </a:prstGeom>
            <a:ln w="1905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89" name="TextBox 52"/>
            <p:cNvSpPr txBox="1">
              <a:spLocks noChangeArrowheads="1"/>
            </p:cNvSpPr>
            <p:nvPr/>
          </p:nvSpPr>
          <p:spPr bwMode="auto">
            <a:xfrm>
              <a:off x="7143529" y="6313828"/>
              <a:ext cx="475681" cy="307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eaLnBrk="1" hangingPunct="1"/>
              <a:r>
                <a:rPr lang="en-GB" altLang="en-US" sz="900"/>
                <a:t>0 V</a:t>
              </a:r>
              <a:endParaRPr lang="en-GB" altLang="en-US" sz="900" baseline="-25000"/>
            </a:p>
          </p:txBody>
        </p:sp>
        <p:cxnSp>
          <p:nvCxnSpPr>
            <p:cNvPr id="90" name="Straight Arrow Connector 89"/>
            <p:cNvCxnSpPr/>
            <p:nvPr/>
          </p:nvCxnSpPr>
          <p:spPr bwMode="auto">
            <a:xfrm rot="5400000">
              <a:off x="5341984" y="4817031"/>
              <a:ext cx="60303" cy="0"/>
            </a:xfrm>
            <a:prstGeom prst="straightConnector1">
              <a:avLst/>
            </a:prstGeom>
            <a:ln w="38100">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91" name="Straight Arrow Connector 90"/>
            <p:cNvCxnSpPr/>
            <p:nvPr/>
          </p:nvCxnSpPr>
          <p:spPr bwMode="auto">
            <a:xfrm rot="16200000" flipH="1">
              <a:off x="5892646" y="5885034"/>
              <a:ext cx="0" cy="60303"/>
            </a:xfrm>
            <a:prstGeom prst="straightConnector1">
              <a:avLst/>
            </a:prstGeom>
            <a:ln w="38100">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92" name="Straight Arrow Connector 91"/>
            <p:cNvCxnSpPr/>
            <p:nvPr/>
          </p:nvCxnSpPr>
          <p:spPr bwMode="auto">
            <a:xfrm rot="5400000">
              <a:off x="6590095" y="6284148"/>
              <a:ext cx="61890" cy="0"/>
            </a:xfrm>
            <a:prstGeom prst="straightConnector1">
              <a:avLst/>
            </a:prstGeom>
            <a:ln w="38100">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93" name="Straight Connector 92"/>
            <p:cNvCxnSpPr/>
            <p:nvPr/>
          </p:nvCxnSpPr>
          <p:spPr bwMode="auto">
            <a:xfrm flipV="1">
              <a:off x="6102118" y="4634534"/>
              <a:ext cx="0" cy="898203"/>
            </a:xfrm>
            <a:prstGeom prst="line">
              <a:avLst/>
            </a:prstGeom>
            <a:ln w="1905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94" name="Isosceles Triangle 93"/>
            <p:cNvSpPr/>
            <p:nvPr/>
          </p:nvSpPr>
          <p:spPr>
            <a:xfrm>
              <a:off x="6029120" y="4967789"/>
              <a:ext cx="147584" cy="128541"/>
            </a:xfrm>
            <a:prstGeom prst="triangle">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fontAlgn="base">
                <a:spcBef>
                  <a:spcPct val="0"/>
                </a:spcBef>
                <a:spcAft>
                  <a:spcPct val="0"/>
                </a:spcAft>
                <a:defRPr sz="1600" kern="1200">
                  <a:solidFill>
                    <a:schemeClr val="lt1"/>
                  </a:solidFill>
                  <a:latin typeface="+mn-lt"/>
                  <a:ea typeface="+mn-ea"/>
                  <a:cs typeface="+mn-cs"/>
                </a:defRPr>
              </a:lvl1pPr>
              <a:lvl2pPr marL="457200" algn="l" rtl="0" fontAlgn="base">
                <a:spcBef>
                  <a:spcPct val="0"/>
                </a:spcBef>
                <a:spcAft>
                  <a:spcPct val="0"/>
                </a:spcAft>
                <a:defRPr sz="1600" kern="1200">
                  <a:solidFill>
                    <a:schemeClr val="lt1"/>
                  </a:solidFill>
                  <a:latin typeface="+mn-lt"/>
                  <a:ea typeface="+mn-ea"/>
                  <a:cs typeface="+mn-cs"/>
                </a:defRPr>
              </a:lvl2pPr>
              <a:lvl3pPr marL="914400" algn="l" rtl="0" fontAlgn="base">
                <a:spcBef>
                  <a:spcPct val="0"/>
                </a:spcBef>
                <a:spcAft>
                  <a:spcPct val="0"/>
                </a:spcAft>
                <a:defRPr sz="1600" kern="1200">
                  <a:solidFill>
                    <a:schemeClr val="lt1"/>
                  </a:solidFill>
                  <a:latin typeface="+mn-lt"/>
                  <a:ea typeface="+mn-ea"/>
                  <a:cs typeface="+mn-cs"/>
                </a:defRPr>
              </a:lvl3pPr>
              <a:lvl4pPr marL="1371600" algn="l" rtl="0" fontAlgn="base">
                <a:spcBef>
                  <a:spcPct val="0"/>
                </a:spcBef>
                <a:spcAft>
                  <a:spcPct val="0"/>
                </a:spcAft>
                <a:defRPr sz="1600" kern="1200">
                  <a:solidFill>
                    <a:schemeClr val="lt1"/>
                  </a:solidFill>
                  <a:latin typeface="+mn-lt"/>
                  <a:ea typeface="+mn-ea"/>
                  <a:cs typeface="+mn-cs"/>
                </a:defRPr>
              </a:lvl4pPr>
              <a:lvl5pPr marL="1828800" algn="l" rtl="0" fontAlgn="base">
                <a:spcBef>
                  <a:spcPct val="0"/>
                </a:spcBef>
                <a:spcAft>
                  <a:spcPct val="0"/>
                </a:spcAft>
                <a:defRPr sz="1600" kern="1200">
                  <a:solidFill>
                    <a:schemeClr val="lt1"/>
                  </a:solidFill>
                  <a:latin typeface="+mn-lt"/>
                  <a:ea typeface="+mn-ea"/>
                  <a:cs typeface="+mn-cs"/>
                </a:defRPr>
              </a:lvl5pPr>
              <a:lvl6pPr marL="2286000" algn="l" defTabSz="914400" rtl="0" eaLnBrk="1" latinLnBrk="0" hangingPunct="1">
                <a:defRPr sz="1600" kern="1200">
                  <a:solidFill>
                    <a:schemeClr val="lt1"/>
                  </a:solidFill>
                  <a:latin typeface="+mn-lt"/>
                  <a:ea typeface="+mn-ea"/>
                  <a:cs typeface="+mn-cs"/>
                </a:defRPr>
              </a:lvl6pPr>
              <a:lvl7pPr marL="2743200" algn="l" defTabSz="914400" rtl="0" eaLnBrk="1" latinLnBrk="0" hangingPunct="1">
                <a:defRPr sz="1600" kern="1200">
                  <a:solidFill>
                    <a:schemeClr val="lt1"/>
                  </a:solidFill>
                  <a:latin typeface="+mn-lt"/>
                  <a:ea typeface="+mn-ea"/>
                  <a:cs typeface="+mn-cs"/>
                </a:defRPr>
              </a:lvl7pPr>
              <a:lvl8pPr marL="3200400" algn="l" defTabSz="914400" rtl="0" eaLnBrk="1" latinLnBrk="0" hangingPunct="1">
                <a:defRPr sz="1600" kern="1200">
                  <a:solidFill>
                    <a:schemeClr val="lt1"/>
                  </a:solidFill>
                  <a:latin typeface="+mn-lt"/>
                  <a:ea typeface="+mn-ea"/>
                  <a:cs typeface="+mn-cs"/>
                </a:defRPr>
              </a:lvl8pPr>
              <a:lvl9pPr marL="3657600" algn="l" defTabSz="914400" rtl="0" eaLnBrk="1" latinLnBrk="0" hangingPunct="1">
                <a:defRPr sz="1600" kern="1200">
                  <a:solidFill>
                    <a:schemeClr val="lt1"/>
                  </a:solidFill>
                  <a:latin typeface="+mn-lt"/>
                  <a:ea typeface="+mn-ea"/>
                  <a:cs typeface="+mn-cs"/>
                </a:defRPr>
              </a:lvl9pPr>
            </a:lstStyle>
            <a:p>
              <a:pPr algn="ctr">
                <a:defRPr/>
              </a:pPr>
              <a:endParaRPr lang="en-GB" sz="1200"/>
            </a:p>
          </p:txBody>
        </p:sp>
        <p:cxnSp>
          <p:nvCxnSpPr>
            <p:cNvPr id="95" name="Straight Connector 94"/>
            <p:cNvCxnSpPr/>
            <p:nvPr/>
          </p:nvCxnSpPr>
          <p:spPr bwMode="auto">
            <a:xfrm>
              <a:off x="6019598" y="4967789"/>
              <a:ext cx="166627" cy="0"/>
            </a:xfrm>
            <a:prstGeom prst="line">
              <a:avLst/>
            </a:prstGeom>
            <a:ln w="1905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grpSp>
        <p:nvGrpSpPr>
          <p:cNvPr id="5" name="Group 4"/>
          <p:cNvGrpSpPr>
            <a:grpSpLocks/>
          </p:cNvGrpSpPr>
          <p:nvPr/>
        </p:nvGrpSpPr>
        <p:grpSpPr bwMode="auto">
          <a:xfrm>
            <a:off x="7848271" y="4216947"/>
            <a:ext cx="534590" cy="777337"/>
            <a:chOff x="7030490" y="4713539"/>
            <a:chExt cx="712646" cy="1036449"/>
          </a:xfrm>
        </p:grpSpPr>
        <p:cxnSp>
          <p:nvCxnSpPr>
            <p:cNvPr id="55" name="Straight Connector 54"/>
            <p:cNvCxnSpPr/>
            <p:nvPr/>
          </p:nvCxnSpPr>
          <p:spPr bwMode="auto">
            <a:xfrm>
              <a:off x="7141593" y="5715069"/>
              <a:ext cx="526946" cy="0"/>
            </a:xfrm>
            <a:prstGeom prst="line">
              <a:avLst/>
            </a:prstGeom>
            <a:ln w="1905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bwMode="auto">
            <a:xfrm>
              <a:off x="7147942" y="4751632"/>
              <a:ext cx="526946" cy="0"/>
            </a:xfrm>
            <a:prstGeom prst="line">
              <a:avLst/>
            </a:prstGeom>
            <a:ln w="1905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57" name="Oval 56"/>
            <p:cNvSpPr/>
            <p:nvPr/>
          </p:nvSpPr>
          <p:spPr bwMode="auto">
            <a:xfrm>
              <a:off x="7674888" y="4713539"/>
              <a:ext cx="68248" cy="68250"/>
            </a:xfrm>
            <a:prstGeom prst="ellipse">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fontAlgn="base">
                <a:spcBef>
                  <a:spcPct val="0"/>
                </a:spcBef>
                <a:spcAft>
                  <a:spcPct val="0"/>
                </a:spcAft>
                <a:defRPr sz="1600" kern="1200">
                  <a:solidFill>
                    <a:schemeClr val="lt1"/>
                  </a:solidFill>
                  <a:latin typeface="+mn-lt"/>
                  <a:ea typeface="+mn-ea"/>
                  <a:cs typeface="+mn-cs"/>
                </a:defRPr>
              </a:lvl1pPr>
              <a:lvl2pPr marL="457200" algn="l" rtl="0" fontAlgn="base">
                <a:spcBef>
                  <a:spcPct val="0"/>
                </a:spcBef>
                <a:spcAft>
                  <a:spcPct val="0"/>
                </a:spcAft>
                <a:defRPr sz="1600" kern="1200">
                  <a:solidFill>
                    <a:schemeClr val="lt1"/>
                  </a:solidFill>
                  <a:latin typeface="+mn-lt"/>
                  <a:ea typeface="+mn-ea"/>
                  <a:cs typeface="+mn-cs"/>
                </a:defRPr>
              </a:lvl2pPr>
              <a:lvl3pPr marL="914400" algn="l" rtl="0" fontAlgn="base">
                <a:spcBef>
                  <a:spcPct val="0"/>
                </a:spcBef>
                <a:spcAft>
                  <a:spcPct val="0"/>
                </a:spcAft>
                <a:defRPr sz="1600" kern="1200">
                  <a:solidFill>
                    <a:schemeClr val="lt1"/>
                  </a:solidFill>
                  <a:latin typeface="+mn-lt"/>
                  <a:ea typeface="+mn-ea"/>
                  <a:cs typeface="+mn-cs"/>
                </a:defRPr>
              </a:lvl3pPr>
              <a:lvl4pPr marL="1371600" algn="l" rtl="0" fontAlgn="base">
                <a:spcBef>
                  <a:spcPct val="0"/>
                </a:spcBef>
                <a:spcAft>
                  <a:spcPct val="0"/>
                </a:spcAft>
                <a:defRPr sz="1600" kern="1200">
                  <a:solidFill>
                    <a:schemeClr val="lt1"/>
                  </a:solidFill>
                  <a:latin typeface="+mn-lt"/>
                  <a:ea typeface="+mn-ea"/>
                  <a:cs typeface="+mn-cs"/>
                </a:defRPr>
              </a:lvl4pPr>
              <a:lvl5pPr marL="1828800" algn="l" rtl="0" fontAlgn="base">
                <a:spcBef>
                  <a:spcPct val="0"/>
                </a:spcBef>
                <a:spcAft>
                  <a:spcPct val="0"/>
                </a:spcAft>
                <a:defRPr sz="1600" kern="1200">
                  <a:solidFill>
                    <a:schemeClr val="lt1"/>
                  </a:solidFill>
                  <a:latin typeface="+mn-lt"/>
                  <a:ea typeface="+mn-ea"/>
                  <a:cs typeface="+mn-cs"/>
                </a:defRPr>
              </a:lvl5pPr>
              <a:lvl6pPr marL="2286000" algn="l" defTabSz="914400" rtl="0" eaLnBrk="1" latinLnBrk="0" hangingPunct="1">
                <a:defRPr sz="1600" kern="1200">
                  <a:solidFill>
                    <a:schemeClr val="lt1"/>
                  </a:solidFill>
                  <a:latin typeface="+mn-lt"/>
                  <a:ea typeface="+mn-ea"/>
                  <a:cs typeface="+mn-cs"/>
                </a:defRPr>
              </a:lvl6pPr>
              <a:lvl7pPr marL="2743200" algn="l" defTabSz="914400" rtl="0" eaLnBrk="1" latinLnBrk="0" hangingPunct="1">
                <a:defRPr sz="1600" kern="1200">
                  <a:solidFill>
                    <a:schemeClr val="lt1"/>
                  </a:solidFill>
                  <a:latin typeface="+mn-lt"/>
                  <a:ea typeface="+mn-ea"/>
                  <a:cs typeface="+mn-cs"/>
                </a:defRPr>
              </a:lvl7pPr>
              <a:lvl8pPr marL="3200400" algn="l" defTabSz="914400" rtl="0" eaLnBrk="1" latinLnBrk="0" hangingPunct="1">
                <a:defRPr sz="1600" kern="1200">
                  <a:solidFill>
                    <a:schemeClr val="lt1"/>
                  </a:solidFill>
                  <a:latin typeface="+mn-lt"/>
                  <a:ea typeface="+mn-ea"/>
                  <a:cs typeface="+mn-cs"/>
                </a:defRPr>
              </a:lvl8pPr>
              <a:lvl9pPr marL="3657600" algn="l" defTabSz="914400" rtl="0" eaLnBrk="1" latinLnBrk="0" hangingPunct="1">
                <a:defRPr sz="1600" kern="1200">
                  <a:solidFill>
                    <a:schemeClr val="lt1"/>
                  </a:solidFill>
                  <a:latin typeface="+mn-lt"/>
                  <a:ea typeface="+mn-ea"/>
                  <a:cs typeface="+mn-cs"/>
                </a:defRPr>
              </a:lvl9pPr>
            </a:lstStyle>
            <a:p>
              <a:pPr algn="ctr">
                <a:defRPr/>
              </a:pPr>
              <a:endParaRPr lang="en-GB" sz="1200"/>
            </a:p>
          </p:txBody>
        </p:sp>
        <p:sp>
          <p:nvSpPr>
            <p:cNvPr id="58" name="Oval 57"/>
            <p:cNvSpPr/>
            <p:nvPr/>
          </p:nvSpPr>
          <p:spPr bwMode="auto">
            <a:xfrm>
              <a:off x="7670125" y="5681738"/>
              <a:ext cx="68249" cy="68250"/>
            </a:xfrm>
            <a:prstGeom prst="ellipse">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fontAlgn="base">
                <a:spcBef>
                  <a:spcPct val="0"/>
                </a:spcBef>
                <a:spcAft>
                  <a:spcPct val="0"/>
                </a:spcAft>
                <a:defRPr sz="1600" kern="1200">
                  <a:solidFill>
                    <a:schemeClr val="lt1"/>
                  </a:solidFill>
                  <a:latin typeface="+mn-lt"/>
                  <a:ea typeface="+mn-ea"/>
                  <a:cs typeface="+mn-cs"/>
                </a:defRPr>
              </a:lvl1pPr>
              <a:lvl2pPr marL="457200" algn="l" rtl="0" fontAlgn="base">
                <a:spcBef>
                  <a:spcPct val="0"/>
                </a:spcBef>
                <a:spcAft>
                  <a:spcPct val="0"/>
                </a:spcAft>
                <a:defRPr sz="1600" kern="1200">
                  <a:solidFill>
                    <a:schemeClr val="lt1"/>
                  </a:solidFill>
                  <a:latin typeface="+mn-lt"/>
                  <a:ea typeface="+mn-ea"/>
                  <a:cs typeface="+mn-cs"/>
                </a:defRPr>
              </a:lvl2pPr>
              <a:lvl3pPr marL="914400" algn="l" rtl="0" fontAlgn="base">
                <a:spcBef>
                  <a:spcPct val="0"/>
                </a:spcBef>
                <a:spcAft>
                  <a:spcPct val="0"/>
                </a:spcAft>
                <a:defRPr sz="1600" kern="1200">
                  <a:solidFill>
                    <a:schemeClr val="lt1"/>
                  </a:solidFill>
                  <a:latin typeface="+mn-lt"/>
                  <a:ea typeface="+mn-ea"/>
                  <a:cs typeface="+mn-cs"/>
                </a:defRPr>
              </a:lvl3pPr>
              <a:lvl4pPr marL="1371600" algn="l" rtl="0" fontAlgn="base">
                <a:spcBef>
                  <a:spcPct val="0"/>
                </a:spcBef>
                <a:spcAft>
                  <a:spcPct val="0"/>
                </a:spcAft>
                <a:defRPr sz="1600" kern="1200">
                  <a:solidFill>
                    <a:schemeClr val="lt1"/>
                  </a:solidFill>
                  <a:latin typeface="+mn-lt"/>
                  <a:ea typeface="+mn-ea"/>
                  <a:cs typeface="+mn-cs"/>
                </a:defRPr>
              </a:lvl4pPr>
              <a:lvl5pPr marL="1828800" algn="l" rtl="0" fontAlgn="base">
                <a:spcBef>
                  <a:spcPct val="0"/>
                </a:spcBef>
                <a:spcAft>
                  <a:spcPct val="0"/>
                </a:spcAft>
                <a:defRPr sz="1600" kern="1200">
                  <a:solidFill>
                    <a:schemeClr val="lt1"/>
                  </a:solidFill>
                  <a:latin typeface="+mn-lt"/>
                  <a:ea typeface="+mn-ea"/>
                  <a:cs typeface="+mn-cs"/>
                </a:defRPr>
              </a:lvl5pPr>
              <a:lvl6pPr marL="2286000" algn="l" defTabSz="914400" rtl="0" eaLnBrk="1" latinLnBrk="0" hangingPunct="1">
                <a:defRPr sz="1600" kern="1200">
                  <a:solidFill>
                    <a:schemeClr val="lt1"/>
                  </a:solidFill>
                  <a:latin typeface="+mn-lt"/>
                  <a:ea typeface="+mn-ea"/>
                  <a:cs typeface="+mn-cs"/>
                </a:defRPr>
              </a:lvl6pPr>
              <a:lvl7pPr marL="2743200" algn="l" defTabSz="914400" rtl="0" eaLnBrk="1" latinLnBrk="0" hangingPunct="1">
                <a:defRPr sz="1600" kern="1200">
                  <a:solidFill>
                    <a:schemeClr val="lt1"/>
                  </a:solidFill>
                  <a:latin typeface="+mn-lt"/>
                  <a:ea typeface="+mn-ea"/>
                  <a:cs typeface="+mn-cs"/>
                </a:defRPr>
              </a:lvl7pPr>
              <a:lvl8pPr marL="3200400" algn="l" defTabSz="914400" rtl="0" eaLnBrk="1" latinLnBrk="0" hangingPunct="1">
                <a:defRPr sz="1600" kern="1200">
                  <a:solidFill>
                    <a:schemeClr val="lt1"/>
                  </a:solidFill>
                  <a:latin typeface="+mn-lt"/>
                  <a:ea typeface="+mn-ea"/>
                  <a:cs typeface="+mn-cs"/>
                </a:defRPr>
              </a:lvl8pPr>
              <a:lvl9pPr marL="3657600" algn="l" defTabSz="914400" rtl="0" eaLnBrk="1" latinLnBrk="0" hangingPunct="1">
                <a:defRPr sz="1600" kern="1200">
                  <a:solidFill>
                    <a:schemeClr val="lt1"/>
                  </a:solidFill>
                  <a:latin typeface="+mn-lt"/>
                  <a:ea typeface="+mn-ea"/>
                  <a:cs typeface="+mn-cs"/>
                </a:defRPr>
              </a:lvl9pPr>
            </a:lstStyle>
            <a:p>
              <a:pPr algn="ctr">
                <a:defRPr/>
              </a:pPr>
              <a:endParaRPr lang="en-GB" sz="1200"/>
            </a:p>
          </p:txBody>
        </p:sp>
        <p:sp>
          <p:nvSpPr>
            <p:cNvPr id="59" name="Oval 58"/>
            <p:cNvSpPr/>
            <p:nvPr/>
          </p:nvSpPr>
          <p:spPr bwMode="auto">
            <a:xfrm>
              <a:off x="7065408" y="5410325"/>
              <a:ext cx="163480" cy="163483"/>
            </a:xfrm>
            <a:prstGeom prst="ellipse">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fontAlgn="base">
                <a:spcBef>
                  <a:spcPct val="0"/>
                </a:spcBef>
                <a:spcAft>
                  <a:spcPct val="0"/>
                </a:spcAft>
                <a:defRPr sz="1600" kern="1200">
                  <a:solidFill>
                    <a:schemeClr val="lt1"/>
                  </a:solidFill>
                  <a:latin typeface="+mn-lt"/>
                  <a:ea typeface="+mn-ea"/>
                  <a:cs typeface="+mn-cs"/>
                </a:defRPr>
              </a:lvl1pPr>
              <a:lvl2pPr marL="457200" algn="l" rtl="0" fontAlgn="base">
                <a:spcBef>
                  <a:spcPct val="0"/>
                </a:spcBef>
                <a:spcAft>
                  <a:spcPct val="0"/>
                </a:spcAft>
                <a:defRPr sz="1600" kern="1200">
                  <a:solidFill>
                    <a:schemeClr val="lt1"/>
                  </a:solidFill>
                  <a:latin typeface="+mn-lt"/>
                  <a:ea typeface="+mn-ea"/>
                  <a:cs typeface="+mn-cs"/>
                </a:defRPr>
              </a:lvl2pPr>
              <a:lvl3pPr marL="914400" algn="l" rtl="0" fontAlgn="base">
                <a:spcBef>
                  <a:spcPct val="0"/>
                </a:spcBef>
                <a:spcAft>
                  <a:spcPct val="0"/>
                </a:spcAft>
                <a:defRPr sz="1600" kern="1200">
                  <a:solidFill>
                    <a:schemeClr val="lt1"/>
                  </a:solidFill>
                  <a:latin typeface="+mn-lt"/>
                  <a:ea typeface="+mn-ea"/>
                  <a:cs typeface="+mn-cs"/>
                </a:defRPr>
              </a:lvl3pPr>
              <a:lvl4pPr marL="1371600" algn="l" rtl="0" fontAlgn="base">
                <a:spcBef>
                  <a:spcPct val="0"/>
                </a:spcBef>
                <a:spcAft>
                  <a:spcPct val="0"/>
                </a:spcAft>
                <a:defRPr sz="1600" kern="1200">
                  <a:solidFill>
                    <a:schemeClr val="lt1"/>
                  </a:solidFill>
                  <a:latin typeface="+mn-lt"/>
                  <a:ea typeface="+mn-ea"/>
                  <a:cs typeface="+mn-cs"/>
                </a:defRPr>
              </a:lvl4pPr>
              <a:lvl5pPr marL="1828800" algn="l" rtl="0" fontAlgn="base">
                <a:spcBef>
                  <a:spcPct val="0"/>
                </a:spcBef>
                <a:spcAft>
                  <a:spcPct val="0"/>
                </a:spcAft>
                <a:defRPr sz="1600" kern="1200">
                  <a:solidFill>
                    <a:schemeClr val="lt1"/>
                  </a:solidFill>
                  <a:latin typeface="+mn-lt"/>
                  <a:ea typeface="+mn-ea"/>
                  <a:cs typeface="+mn-cs"/>
                </a:defRPr>
              </a:lvl5pPr>
              <a:lvl6pPr marL="2286000" algn="l" defTabSz="914400" rtl="0" eaLnBrk="1" latinLnBrk="0" hangingPunct="1">
                <a:defRPr sz="1600" kern="1200">
                  <a:solidFill>
                    <a:schemeClr val="lt1"/>
                  </a:solidFill>
                  <a:latin typeface="+mn-lt"/>
                  <a:ea typeface="+mn-ea"/>
                  <a:cs typeface="+mn-cs"/>
                </a:defRPr>
              </a:lvl6pPr>
              <a:lvl7pPr marL="2743200" algn="l" defTabSz="914400" rtl="0" eaLnBrk="1" latinLnBrk="0" hangingPunct="1">
                <a:defRPr sz="1600" kern="1200">
                  <a:solidFill>
                    <a:schemeClr val="lt1"/>
                  </a:solidFill>
                  <a:latin typeface="+mn-lt"/>
                  <a:ea typeface="+mn-ea"/>
                  <a:cs typeface="+mn-cs"/>
                </a:defRPr>
              </a:lvl7pPr>
              <a:lvl8pPr marL="3200400" algn="l" defTabSz="914400" rtl="0" eaLnBrk="1" latinLnBrk="0" hangingPunct="1">
                <a:defRPr sz="1600" kern="1200">
                  <a:solidFill>
                    <a:schemeClr val="lt1"/>
                  </a:solidFill>
                  <a:latin typeface="+mn-lt"/>
                  <a:ea typeface="+mn-ea"/>
                  <a:cs typeface="+mn-cs"/>
                </a:defRPr>
              </a:lvl8pPr>
              <a:lvl9pPr marL="3657600" algn="l" defTabSz="914400" rtl="0" eaLnBrk="1" latinLnBrk="0" hangingPunct="1">
                <a:defRPr sz="1600" kern="1200">
                  <a:solidFill>
                    <a:schemeClr val="lt1"/>
                  </a:solidFill>
                  <a:latin typeface="+mn-lt"/>
                  <a:ea typeface="+mn-ea"/>
                  <a:cs typeface="+mn-cs"/>
                </a:defRPr>
              </a:lvl9pPr>
            </a:lstStyle>
            <a:p>
              <a:pPr algn="ctr">
                <a:defRPr/>
              </a:pPr>
              <a:endParaRPr lang="en-GB" sz="1200"/>
            </a:p>
          </p:txBody>
        </p:sp>
        <p:cxnSp>
          <p:nvCxnSpPr>
            <p:cNvPr id="60" name="Straight Connector 59"/>
            <p:cNvCxnSpPr/>
            <p:nvPr/>
          </p:nvCxnSpPr>
          <p:spPr bwMode="auto">
            <a:xfrm flipV="1">
              <a:off x="7149528" y="5580157"/>
              <a:ext cx="0" cy="134913"/>
            </a:xfrm>
            <a:prstGeom prst="line">
              <a:avLst/>
            </a:prstGeom>
            <a:ln w="1905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1" name="Straight Connector 60"/>
            <p:cNvCxnSpPr>
              <a:endCxn id="63" idx="7"/>
            </p:cNvCxnSpPr>
            <p:nvPr/>
          </p:nvCxnSpPr>
          <p:spPr bwMode="auto">
            <a:xfrm flipH="1" flipV="1">
              <a:off x="7154291" y="5200813"/>
              <a:ext cx="0" cy="209512"/>
            </a:xfrm>
            <a:prstGeom prst="line">
              <a:avLst/>
            </a:prstGeom>
            <a:ln w="1905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p:nvCxnSpPr>
          <p:spPr bwMode="auto">
            <a:xfrm rot="7072678" flipV="1">
              <a:off x="6999538" y="4941305"/>
              <a:ext cx="242843" cy="180939"/>
            </a:xfrm>
            <a:prstGeom prst="line">
              <a:avLst/>
            </a:prstGeom>
            <a:ln w="1905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63" name="Oval 62"/>
            <p:cNvSpPr/>
            <p:nvPr/>
          </p:nvSpPr>
          <p:spPr bwMode="auto">
            <a:xfrm rot="7072678">
              <a:off x="7124133" y="5154784"/>
              <a:ext cx="46029" cy="46029"/>
            </a:xfrm>
            <a:prstGeom prst="ellipse">
              <a:avLst/>
            </a:prstGeom>
            <a:solidFill>
              <a:schemeClr val="tx1"/>
            </a:solid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fontAlgn="base">
                <a:spcBef>
                  <a:spcPct val="0"/>
                </a:spcBef>
                <a:spcAft>
                  <a:spcPct val="0"/>
                </a:spcAft>
                <a:defRPr sz="1600" kern="1200">
                  <a:solidFill>
                    <a:schemeClr val="lt1"/>
                  </a:solidFill>
                  <a:latin typeface="+mn-lt"/>
                  <a:ea typeface="+mn-ea"/>
                  <a:cs typeface="+mn-cs"/>
                </a:defRPr>
              </a:lvl1pPr>
              <a:lvl2pPr marL="457200" algn="l" rtl="0" fontAlgn="base">
                <a:spcBef>
                  <a:spcPct val="0"/>
                </a:spcBef>
                <a:spcAft>
                  <a:spcPct val="0"/>
                </a:spcAft>
                <a:defRPr sz="1600" kern="1200">
                  <a:solidFill>
                    <a:schemeClr val="lt1"/>
                  </a:solidFill>
                  <a:latin typeface="+mn-lt"/>
                  <a:ea typeface="+mn-ea"/>
                  <a:cs typeface="+mn-cs"/>
                </a:defRPr>
              </a:lvl2pPr>
              <a:lvl3pPr marL="914400" algn="l" rtl="0" fontAlgn="base">
                <a:spcBef>
                  <a:spcPct val="0"/>
                </a:spcBef>
                <a:spcAft>
                  <a:spcPct val="0"/>
                </a:spcAft>
                <a:defRPr sz="1600" kern="1200">
                  <a:solidFill>
                    <a:schemeClr val="lt1"/>
                  </a:solidFill>
                  <a:latin typeface="+mn-lt"/>
                  <a:ea typeface="+mn-ea"/>
                  <a:cs typeface="+mn-cs"/>
                </a:defRPr>
              </a:lvl3pPr>
              <a:lvl4pPr marL="1371600" algn="l" rtl="0" fontAlgn="base">
                <a:spcBef>
                  <a:spcPct val="0"/>
                </a:spcBef>
                <a:spcAft>
                  <a:spcPct val="0"/>
                </a:spcAft>
                <a:defRPr sz="1600" kern="1200">
                  <a:solidFill>
                    <a:schemeClr val="lt1"/>
                  </a:solidFill>
                  <a:latin typeface="+mn-lt"/>
                  <a:ea typeface="+mn-ea"/>
                  <a:cs typeface="+mn-cs"/>
                </a:defRPr>
              </a:lvl4pPr>
              <a:lvl5pPr marL="1828800" algn="l" rtl="0" fontAlgn="base">
                <a:spcBef>
                  <a:spcPct val="0"/>
                </a:spcBef>
                <a:spcAft>
                  <a:spcPct val="0"/>
                </a:spcAft>
                <a:defRPr sz="1600" kern="1200">
                  <a:solidFill>
                    <a:schemeClr val="lt1"/>
                  </a:solidFill>
                  <a:latin typeface="+mn-lt"/>
                  <a:ea typeface="+mn-ea"/>
                  <a:cs typeface="+mn-cs"/>
                </a:defRPr>
              </a:lvl5pPr>
              <a:lvl6pPr marL="2286000" algn="l" defTabSz="914400" rtl="0" eaLnBrk="1" latinLnBrk="0" hangingPunct="1">
                <a:defRPr sz="1600" kern="1200">
                  <a:solidFill>
                    <a:schemeClr val="lt1"/>
                  </a:solidFill>
                  <a:latin typeface="+mn-lt"/>
                  <a:ea typeface="+mn-ea"/>
                  <a:cs typeface="+mn-cs"/>
                </a:defRPr>
              </a:lvl6pPr>
              <a:lvl7pPr marL="2743200" algn="l" defTabSz="914400" rtl="0" eaLnBrk="1" latinLnBrk="0" hangingPunct="1">
                <a:defRPr sz="1600" kern="1200">
                  <a:solidFill>
                    <a:schemeClr val="lt1"/>
                  </a:solidFill>
                  <a:latin typeface="+mn-lt"/>
                  <a:ea typeface="+mn-ea"/>
                  <a:cs typeface="+mn-cs"/>
                </a:defRPr>
              </a:lvl7pPr>
              <a:lvl8pPr marL="3200400" algn="l" defTabSz="914400" rtl="0" eaLnBrk="1" latinLnBrk="0" hangingPunct="1">
                <a:defRPr sz="1600" kern="1200">
                  <a:solidFill>
                    <a:schemeClr val="lt1"/>
                  </a:solidFill>
                  <a:latin typeface="+mn-lt"/>
                  <a:ea typeface="+mn-ea"/>
                  <a:cs typeface="+mn-cs"/>
                </a:defRPr>
              </a:lvl8pPr>
              <a:lvl9pPr marL="3657600" algn="l" defTabSz="914400" rtl="0" eaLnBrk="1" latinLnBrk="0" hangingPunct="1">
                <a:defRPr sz="1600" kern="1200">
                  <a:solidFill>
                    <a:schemeClr val="lt1"/>
                  </a:solidFill>
                  <a:latin typeface="+mn-lt"/>
                  <a:ea typeface="+mn-ea"/>
                  <a:cs typeface="+mn-cs"/>
                </a:defRPr>
              </a:lvl9pPr>
            </a:lstStyle>
            <a:p>
              <a:pPr algn="ctr">
                <a:defRPr/>
              </a:pPr>
              <a:endParaRPr lang="en-GB" sz="1200">
                <a:latin typeface="Arial" pitchFamily="34" charset="0"/>
                <a:cs typeface="Arial" pitchFamily="34" charset="0"/>
              </a:endParaRPr>
            </a:p>
          </p:txBody>
        </p:sp>
        <p:cxnSp>
          <p:nvCxnSpPr>
            <p:cNvPr id="64" name="Straight Connector 63"/>
            <p:cNvCxnSpPr/>
            <p:nvPr/>
          </p:nvCxnSpPr>
          <p:spPr bwMode="auto">
            <a:xfrm flipV="1">
              <a:off x="7149528" y="4754807"/>
              <a:ext cx="0" cy="112692"/>
            </a:xfrm>
            <a:prstGeom prst="line">
              <a:avLst/>
            </a:prstGeom>
            <a:ln w="1905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5" name="Straight Connector 64"/>
            <p:cNvCxnSpPr>
              <a:stCxn id="59" idx="7"/>
              <a:endCxn id="59" idx="3"/>
            </p:cNvCxnSpPr>
            <p:nvPr/>
          </p:nvCxnSpPr>
          <p:spPr>
            <a:xfrm flipH="1">
              <a:off x="7089215" y="5434133"/>
              <a:ext cx="115865" cy="115866"/>
            </a:xfrm>
            <a:prstGeom prst="line">
              <a:avLst/>
            </a:prstGeom>
            <a:ln w="19050">
              <a:solidFill>
                <a:schemeClr val="tx1"/>
              </a:solidFill>
              <a:tailEnd type="none"/>
            </a:ln>
          </p:spPr>
          <p:style>
            <a:lnRef idx="1">
              <a:schemeClr val="accent1"/>
            </a:lnRef>
            <a:fillRef idx="0">
              <a:schemeClr val="accent1"/>
            </a:fillRef>
            <a:effectRef idx="0">
              <a:schemeClr val="accent1"/>
            </a:effectRef>
            <a:fontRef idx="minor">
              <a:schemeClr val="tx1"/>
            </a:fontRef>
          </p:style>
        </p:cxnSp>
        <p:cxnSp>
          <p:nvCxnSpPr>
            <p:cNvPr id="66" name="Straight Connector 65"/>
            <p:cNvCxnSpPr>
              <a:stCxn id="59" idx="1"/>
              <a:endCxn id="59" idx="5"/>
            </p:cNvCxnSpPr>
            <p:nvPr/>
          </p:nvCxnSpPr>
          <p:spPr>
            <a:xfrm>
              <a:off x="7089215" y="5434133"/>
              <a:ext cx="115865" cy="115866"/>
            </a:xfrm>
            <a:prstGeom prst="line">
              <a:avLst/>
            </a:prstGeom>
            <a:ln w="19050">
              <a:solidFill>
                <a:schemeClr val="tx1"/>
              </a:solidFill>
              <a:tailEnd type="none"/>
            </a:ln>
          </p:spPr>
          <p:style>
            <a:lnRef idx="1">
              <a:schemeClr val="accent1"/>
            </a:lnRef>
            <a:fillRef idx="0">
              <a:schemeClr val="accent1"/>
            </a:fillRef>
            <a:effectRef idx="0">
              <a:schemeClr val="accent1"/>
            </a:effectRef>
            <a:fontRef idx="minor">
              <a:schemeClr val="tx1"/>
            </a:fontRef>
          </p:style>
        </p:cxnSp>
      </p:grpSp>
      <p:grpSp>
        <p:nvGrpSpPr>
          <p:cNvPr id="96" name="Group 95"/>
          <p:cNvGrpSpPr/>
          <p:nvPr/>
        </p:nvGrpSpPr>
        <p:grpSpPr>
          <a:xfrm>
            <a:off x="5368236" y="1197408"/>
            <a:ext cx="3627827" cy="2579934"/>
            <a:chOff x="5044090" y="1574603"/>
            <a:chExt cx="3627827" cy="2579934"/>
          </a:xfrm>
        </p:grpSpPr>
        <p:grpSp>
          <p:nvGrpSpPr>
            <p:cNvPr id="6" name="Group 5"/>
            <p:cNvGrpSpPr>
              <a:grpSpLocks/>
            </p:cNvGrpSpPr>
            <p:nvPr/>
          </p:nvGrpSpPr>
          <p:grpSpPr bwMode="auto">
            <a:xfrm>
              <a:off x="5044090" y="1574603"/>
              <a:ext cx="3627827" cy="2579934"/>
              <a:chOff x="4127510" y="858839"/>
              <a:chExt cx="4837103" cy="3439912"/>
            </a:xfrm>
          </p:grpSpPr>
          <p:pic>
            <p:nvPicPr>
              <p:cNvPr id="8" name="Picture 7" descr="T:\SciTex\source\594dd536-cab5-4314-acd6-58314b3d6d54\GB\Graphics\16graphBackground.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38725" y="930275"/>
                <a:ext cx="3925888" cy="2855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8" descr="T:\SciTex\source\594dd536-cab5-4314-acd6-58314b3d6d54\GB\Graphics\16graphLines.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38725" y="930275"/>
                <a:ext cx="3925888" cy="28559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30788" y="941388"/>
                <a:ext cx="3911600" cy="284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1" name="Straight Connector 10"/>
              <p:cNvCxnSpPr/>
              <p:nvPr/>
            </p:nvCxnSpPr>
            <p:spPr>
              <a:xfrm>
                <a:off x="5372100" y="1528763"/>
                <a:ext cx="3306763" cy="2190750"/>
              </a:xfrm>
              <a:prstGeom prst="line">
                <a:avLst/>
              </a:prstGeom>
              <a:ln w="22225">
                <a:solidFill>
                  <a:srgbClr val="FF0000"/>
                </a:solidFill>
                <a:tailEnd type="none"/>
              </a:ln>
            </p:spPr>
            <p:style>
              <a:lnRef idx="1">
                <a:schemeClr val="accent1"/>
              </a:lnRef>
              <a:fillRef idx="0">
                <a:schemeClr val="accent1"/>
              </a:fillRef>
              <a:effectRef idx="0">
                <a:schemeClr val="accent1"/>
              </a:effectRef>
              <a:fontRef idx="minor">
                <a:schemeClr val="tx1"/>
              </a:fontRef>
            </p:style>
          </p:cxnSp>
          <p:sp>
            <p:nvSpPr>
              <p:cNvPr id="12" name="Oval 11"/>
              <p:cNvSpPr/>
              <p:nvPr/>
            </p:nvSpPr>
            <p:spPr>
              <a:xfrm>
                <a:off x="8510588" y="3597275"/>
                <a:ext cx="71437" cy="71438"/>
              </a:xfrm>
              <a:prstGeom prst="ellipse">
                <a:avLst/>
              </a:prstGeom>
              <a:solidFill>
                <a:srgbClr val="FF0000"/>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fontAlgn="base">
                  <a:spcBef>
                    <a:spcPct val="0"/>
                  </a:spcBef>
                  <a:spcAft>
                    <a:spcPct val="0"/>
                  </a:spcAft>
                  <a:defRPr sz="1600" kern="1200">
                    <a:solidFill>
                      <a:schemeClr val="lt1"/>
                    </a:solidFill>
                    <a:latin typeface="+mn-lt"/>
                    <a:ea typeface="+mn-ea"/>
                    <a:cs typeface="+mn-cs"/>
                  </a:defRPr>
                </a:lvl1pPr>
                <a:lvl2pPr marL="457200" algn="l" rtl="0" fontAlgn="base">
                  <a:spcBef>
                    <a:spcPct val="0"/>
                  </a:spcBef>
                  <a:spcAft>
                    <a:spcPct val="0"/>
                  </a:spcAft>
                  <a:defRPr sz="1600" kern="1200">
                    <a:solidFill>
                      <a:schemeClr val="lt1"/>
                    </a:solidFill>
                    <a:latin typeface="+mn-lt"/>
                    <a:ea typeface="+mn-ea"/>
                    <a:cs typeface="+mn-cs"/>
                  </a:defRPr>
                </a:lvl2pPr>
                <a:lvl3pPr marL="914400" algn="l" rtl="0" fontAlgn="base">
                  <a:spcBef>
                    <a:spcPct val="0"/>
                  </a:spcBef>
                  <a:spcAft>
                    <a:spcPct val="0"/>
                  </a:spcAft>
                  <a:defRPr sz="1600" kern="1200">
                    <a:solidFill>
                      <a:schemeClr val="lt1"/>
                    </a:solidFill>
                    <a:latin typeface="+mn-lt"/>
                    <a:ea typeface="+mn-ea"/>
                    <a:cs typeface="+mn-cs"/>
                  </a:defRPr>
                </a:lvl3pPr>
                <a:lvl4pPr marL="1371600" algn="l" rtl="0" fontAlgn="base">
                  <a:spcBef>
                    <a:spcPct val="0"/>
                  </a:spcBef>
                  <a:spcAft>
                    <a:spcPct val="0"/>
                  </a:spcAft>
                  <a:defRPr sz="1600" kern="1200">
                    <a:solidFill>
                      <a:schemeClr val="lt1"/>
                    </a:solidFill>
                    <a:latin typeface="+mn-lt"/>
                    <a:ea typeface="+mn-ea"/>
                    <a:cs typeface="+mn-cs"/>
                  </a:defRPr>
                </a:lvl4pPr>
                <a:lvl5pPr marL="1828800" algn="l" rtl="0" fontAlgn="base">
                  <a:spcBef>
                    <a:spcPct val="0"/>
                  </a:spcBef>
                  <a:spcAft>
                    <a:spcPct val="0"/>
                  </a:spcAft>
                  <a:defRPr sz="1600" kern="1200">
                    <a:solidFill>
                      <a:schemeClr val="lt1"/>
                    </a:solidFill>
                    <a:latin typeface="+mn-lt"/>
                    <a:ea typeface="+mn-ea"/>
                    <a:cs typeface="+mn-cs"/>
                  </a:defRPr>
                </a:lvl5pPr>
                <a:lvl6pPr marL="2286000" algn="l" defTabSz="914400" rtl="0" eaLnBrk="1" latinLnBrk="0" hangingPunct="1">
                  <a:defRPr sz="1600" kern="1200">
                    <a:solidFill>
                      <a:schemeClr val="lt1"/>
                    </a:solidFill>
                    <a:latin typeface="+mn-lt"/>
                    <a:ea typeface="+mn-ea"/>
                    <a:cs typeface="+mn-cs"/>
                  </a:defRPr>
                </a:lvl6pPr>
                <a:lvl7pPr marL="2743200" algn="l" defTabSz="914400" rtl="0" eaLnBrk="1" latinLnBrk="0" hangingPunct="1">
                  <a:defRPr sz="1600" kern="1200">
                    <a:solidFill>
                      <a:schemeClr val="lt1"/>
                    </a:solidFill>
                    <a:latin typeface="+mn-lt"/>
                    <a:ea typeface="+mn-ea"/>
                    <a:cs typeface="+mn-cs"/>
                  </a:defRPr>
                </a:lvl7pPr>
                <a:lvl8pPr marL="3200400" algn="l" defTabSz="914400" rtl="0" eaLnBrk="1" latinLnBrk="0" hangingPunct="1">
                  <a:defRPr sz="1600" kern="1200">
                    <a:solidFill>
                      <a:schemeClr val="lt1"/>
                    </a:solidFill>
                    <a:latin typeface="+mn-lt"/>
                    <a:ea typeface="+mn-ea"/>
                    <a:cs typeface="+mn-cs"/>
                  </a:defRPr>
                </a:lvl8pPr>
                <a:lvl9pPr marL="3657600" algn="l" defTabSz="914400" rtl="0" eaLnBrk="1" latinLnBrk="0" hangingPunct="1">
                  <a:defRPr sz="1600" kern="1200">
                    <a:solidFill>
                      <a:schemeClr val="lt1"/>
                    </a:solidFill>
                    <a:latin typeface="+mn-lt"/>
                    <a:ea typeface="+mn-ea"/>
                    <a:cs typeface="+mn-cs"/>
                  </a:defRPr>
                </a:lvl9pPr>
              </a:lstStyle>
              <a:p>
                <a:pPr algn="ctr">
                  <a:defRPr/>
                </a:pPr>
                <a:endParaRPr lang="en-GB" sz="1200"/>
              </a:p>
            </p:txBody>
          </p:sp>
          <p:sp>
            <p:nvSpPr>
              <p:cNvPr id="13" name="Oval 12"/>
              <p:cNvSpPr/>
              <p:nvPr/>
            </p:nvSpPr>
            <p:spPr>
              <a:xfrm>
                <a:off x="5535613" y="1628775"/>
                <a:ext cx="71437" cy="71438"/>
              </a:xfrm>
              <a:prstGeom prst="ellipse">
                <a:avLst/>
              </a:prstGeom>
              <a:solidFill>
                <a:srgbClr val="FF0000"/>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fontAlgn="base">
                  <a:spcBef>
                    <a:spcPct val="0"/>
                  </a:spcBef>
                  <a:spcAft>
                    <a:spcPct val="0"/>
                  </a:spcAft>
                  <a:defRPr sz="1600" kern="1200">
                    <a:solidFill>
                      <a:schemeClr val="lt1"/>
                    </a:solidFill>
                    <a:latin typeface="+mn-lt"/>
                    <a:ea typeface="+mn-ea"/>
                    <a:cs typeface="+mn-cs"/>
                  </a:defRPr>
                </a:lvl1pPr>
                <a:lvl2pPr marL="457200" algn="l" rtl="0" fontAlgn="base">
                  <a:spcBef>
                    <a:spcPct val="0"/>
                  </a:spcBef>
                  <a:spcAft>
                    <a:spcPct val="0"/>
                  </a:spcAft>
                  <a:defRPr sz="1600" kern="1200">
                    <a:solidFill>
                      <a:schemeClr val="lt1"/>
                    </a:solidFill>
                    <a:latin typeface="+mn-lt"/>
                    <a:ea typeface="+mn-ea"/>
                    <a:cs typeface="+mn-cs"/>
                  </a:defRPr>
                </a:lvl2pPr>
                <a:lvl3pPr marL="914400" algn="l" rtl="0" fontAlgn="base">
                  <a:spcBef>
                    <a:spcPct val="0"/>
                  </a:spcBef>
                  <a:spcAft>
                    <a:spcPct val="0"/>
                  </a:spcAft>
                  <a:defRPr sz="1600" kern="1200">
                    <a:solidFill>
                      <a:schemeClr val="lt1"/>
                    </a:solidFill>
                    <a:latin typeface="+mn-lt"/>
                    <a:ea typeface="+mn-ea"/>
                    <a:cs typeface="+mn-cs"/>
                  </a:defRPr>
                </a:lvl3pPr>
                <a:lvl4pPr marL="1371600" algn="l" rtl="0" fontAlgn="base">
                  <a:spcBef>
                    <a:spcPct val="0"/>
                  </a:spcBef>
                  <a:spcAft>
                    <a:spcPct val="0"/>
                  </a:spcAft>
                  <a:defRPr sz="1600" kern="1200">
                    <a:solidFill>
                      <a:schemeClr val="lt1"/>
                    </a:solidFill>
                    <a:latin typeface="+mn-lt"/>
                    <a:ea typeface="+mn-ea"/>
                    <a:cs typeface="+mn-cs"/>
                  </a:defRPr>
                </a:lvl4pPr>
                <a:lvl5pPr marL="1828800" algn="l" rtl="0" fontAlgn="base">
                  <a:spcBef>
                    <a:spcPct val="0"/>
                  </a:spcBef>
                  <a:spcAft>
                    <a:spcPct val="0"/>
                  </a:spcAft>
                  <a:defRPr sz="1600" kern="1200">
                    <a:solidFill>
                      <a:schemeClr val="lt1"/>
                    </a:solidFill>
                    <a:latin typeface="+mn-lt"/>
                    <a:ea typeface="+mn-ea"/>
                    <a:cs typeface="+mn-cs"/>
                  </a:defRPr>
                </a:lvl5pPr>
                <a:lvl6pPr marL="2286000" algn="l" defTabSz="914400" rtl="0" eaLnBrk="1" latinLnBrk="0" hangingPunct="1">
                  <a:defRPr sz="1600" kern="1200">
                    <a:solidFill>
                      <a:schemeClr val="lt1"/>
                    </a:solidFill>
                    <a:latin typeface="+mn-lt"/>
                    <a:ea typeface="+mn-ea"/>
                    <a:cs typeface="+mn-cs"/>
                  </a:defRPr>
                </a:lvl6pPr>
                <a:lvl7pPr marL="2743200" algn="l" defTabSz="914400" rtl="0" eaLnBrk="1" latinLnBrk="0" hangingPunct="1">
                  <a:defRPr sz="1600" kern="1200">
                    <a:solidFill>
                      <a:schemeClr val="lt1"/>
                    </a:solidFill>
                    <a:latin typeface="+mn-lt"/>
                    <a:ea typeface="+mn-ea"/>
                    <a:cs typeface="+mn-cs"/>
                  </a:defRPr>
                </a:lvl7pPr>
                <a:lvl8pPr marL="3200400" algn="l" defTabSz="914400" rtl="0" eaLnBrk="1" latinLnBrk="0" hangingPunct="1">
                  <a:defRPr sz="1600" kern="1200">
                    <a:solidFill>
                      <a:schemeClr val="lt1"/>
                    </a:solidFill>
                    <a:latin typeface="+mn-lt"/>
                    <a:ea typeface="+mn-ea"/>
                    <a:cs typeface="+mn-cs"/>
                  </a:defRPr>
                </a:lvl8pPr>
                <a:lvl9pPr marL="3657600" algn="l" defTabSz="914400" rtl="0" eaLnBrk="1" latinLnBrk="0" hangingPunct="1">
                  <a:defRPr sz="1600" kern="1200">
                    <a:solidFill>
                      <a:schemeClr val="lt1"/>
                    </a:solidFill>
                    <a:latin typeface="+mn-lt"/>
                    <a:ea typeface="+mn-ea"/>
                    <a:cs typeface="+mn-cs"/>
                  </a:defRPr>
                </a:lvl9pPr>
              </a:lstStyle>
              <a:p>
                <a:pPr algn="ctr">
                  <a:defRPr/>
                </a:pPr>
                <a:endParaRPr lang="en-GB" sz="1200"/>
              </a:p>
            </p:txBody>
          </p:sp>
          <p:sp>
            <p:nvSpPr>
              <p:cNvPr id="14" name="Oval 13"/>
              <p:cNvSpPr/>
              <p:nvPr/>
            </p:nvSpPr>
            <p:spPr>
              <a:xfrm>
                <a:off x="5468938" y="1581150"/>
                <a:ext cx="71437" cy="71438"/>
              </a:xfrm>
              <a:prstGeom prst="ellipse">
                <a:avLst/>
              </a:prstGeom>
              <a:solidFill>
                <a:srgbClr val="FF0000"/>
              </a:solidFill>
              <a:ln w="12700">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fontAlgn="base">
                  <a:spcBef>
                    <a:spcPct val="0"/>
                  </a:spcBef>
                  <a:spcAft>
                    <a:spcPct val="0"/>
                  </a:spcAft>
                  <a:defRPr sz="1600" kern="1200">
                    <a:solidFill>
                      <a:schemeClr val="lt1"/>
                    </a:solidFill>
                    <a:latin typeface="+mn-lt"/>
                    <a:ea typeface="+mn-ea"/>
                    <a:cs typeface="+mn-cs"/>
                  </a:defRPr>
                </a:lvl1pPr>
                <a:lvl2pPr marL="457200" algn="l" rtl="0" fontAlgn="base">
                  <a:spcBef>
                    <a:spcPct val="0"/>
                  </a:spcBef>
                  <a:spcAft>
                    <a:spcPct val="0"/>
                  </a:spcAft>
                  <a:defRPr sz="1600" kern="1200">
                    <a:solidFill>
                      <a:schemeClr val="lt1"/>
                    </a:solidFill>
                    <a:latin typeface="+mn-lt"/>
                    <a:ea typeface="+mn-ea"/>
                    <a:cs typeface="+mn-cs"/>
                  </a:defRPr>
                </a:lvl2pPr>
                <a:lvl3pPr marL="914400" algn="l" rtl="0" fontAlgn="base">
                  <a:spcBef>
                    <a:spcPct val="0"/>
                  </a:spcBef>
                  <a:spcAft>
                    <a:spcPct val="0"/>
                  </a:spcAft>
                  <a:defRPr sz="1600" kern="1200">
                    <a:solidFill>
                      <a:schemeClr val="lt1"/>
                    </a:solidFill>
                    <a:latin typeface="+mn-lt"/>
                    <a:ea typeface="+mn-ea"/>
                    <a:cs typeface="+mn-cs"/>
                  </a:defRPr>
                </a:lvl3pPr>
                <a:lvl4pPr marL="1371600" algn="l" rtl="0" fontAlgn="base">
                  <a:spcBef>
                    <a:spcPct val="0"/>
                  </a:spcBef>
                  <a:spcAft>
                    <a:spcPct val="0"/>
                  </a:spcAft>
                  <a:defRPr sz="1600" kern="1200">
                    <a:solidFill>
                      <a:schemeClr val="lt1"/>
                    </a:solidFill>
                    <a:latin typeface="+mn-lt"/>
                    <a:ea typeface="+mn-ea"/>
                    <a:cs typeface="+mn-cs"/>
                  </a:defRPr>
                </a:lvl4pPr>
                <a:lvl5pPr marL="1828800" algn="l" rtl="0" fontAlgn="base">
                  <a:spcBef>
                    <a:spcPct val="0"/>
                  </a:spcBef>
                  <a:spcAft>
                    <a:spcPct val="0"/>
                  </a:spcAft>
                  <a:defRPr sz="1600" kern="1200">
                    <a:solidFill>
                      <a:schemeClr val="lt1"/>
                    </a:solidFill>
                    <a:latin typeface="+mn-lt"/>
                    <a:ea typeface="+mn-ea"/>
                    <a:cs typeface="+mn-cs"/>
                  </a:defRPr>
                </a:lvl5pPr>
                <a:lvl6pPr marL="2286000" algn="l" defTabSz="914400" rtl="0" eaLnBrk="1" latinLnBrk="0" hangingPunct="1">
                  <a:defRPr sz="1600" kern="1200">
                    <a:solidFill>
                      <a:schemeClr val="lt1"/>
                    </a:solidFill>
                    <a:latin typeface="+mn-lt"/>
                    <a:ea typeface="+mn-ea"/>
                    <a:cs typeface="+mn-cs"/>
                  </a:defRPr>
                </a:lvl6pPr>
                <a:lvl7pPr marL="2743200" algn="l" defTabSz="914400" rtl="0" eaLnBrk="1" latinLnBrk="0" hangingPunct="1">
                  <a:defRPr sz="1600" kern="1200">
                    <a:solidFill>
                      <a:schemeClr val="lt1"/>
                    </a:solidFill>
                    <a:latin typeface="+mn-lt"/>
                    <a:ea typeface="+mn-ea"/>
                    <a:cs typeface="+mn-cs"/>
                  </a:defRPr>
                </a:lvl7pPr>
                <a:lvl8pPr marL="3200400" algn="l" defTabSz="914400" rtl="0" eaLnBrk="1" latinLnBrk="0" hangingPunct="1">
                  <a:defRPr sz="1600" kern="1200">
                    <a:solidFill>
                      <a:schemeClr val="lt1"/>
                    </a:solidFill>
                    <a:latin typeface="+mn-lt"/>
                    <a:ea typeface="+mn-ea"/>
                    <a:cs typeface="+mn-cs"/>
                  </a:defRPr>
                </a:lvl8pPr>
                <a:lvl9pPr marL="3657600" algn="l" defTabSz="914400" rtl="0" eaLnBrk="1" latinLnBrk="0" hangingPunct="1">
                  <a:defRPr sz="1600" kern="1200">
                    <a:solidFill>
                      <a:schemeClr val="lt1"/>
                    </a:solidFill>
                    <a:latin typeface="+mn-lt"/>
                    <a:ea typeface="+mn-ea"/>
                    <a:cs typeface="+mn-cs"/>
                  </a:defRPr>
                </a:lvl9pPr>
              </a:lstStyle>
              <a:p>
                <a:pPr algn="ctr">
                  <a:defRPr/>
                </a:pPr>
                <a:endParaRPr lang="en-GB" sz="1200"/>
              </a:p>
            </p:txBody>
          </p:sp>
          <p:sp>
            <p:nvSpPr>
              <p:cNvPr id="15" name="TextBox 1"/>
              <p:cNvSpPr txBox="1">
                <a:spLocks noChangeArrowheads="1"/>
              </p:cNvSpPr>
              <p:nvPr/>
            </p:nvSpPr>
            <p:spPr bwMode="auto">
              <a:xfrm>
                <a:off x="4791075" y="2278063"/>
                <a:ext cx="372325"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eaLnBrk="1" hangingPunct="1"/>
                <a:r>
                  <a:rPr lang="en-GB" altLang="en-US" sz="900" i="1">
                    <a:latin typeface="Times New Roman" panose="02020603050405020304" pitchFamily="18" charset="0"/>
                    <a:cs typeface="Times New Roman" panose="02020603050405020304" pitchFamily="18" charset="0"/>
                  </a:rPr>
                  <a:t>I</a:t>
                </a:r>
                <a:r>
                  <a:rPr lang="en-GB" altLang="en-US" sz="900" baseline="-25000"/>
                  <a:t>C</a:t>
                </a:r>
              </a:p>
            </p:txBody>
          </p:sp>
          <p:sp>
            <p:nvSpPr>
              <p:cNvPr id="16" name="TextBox 20"/>
              <p:cNvSpPr txBox="1">
                <a:spLocks noChangeArrowheads="1"/>
              </p:cNvSpPr>
              <p:nvPr/>
            </p:nvSpPr>
            <p:spPr bwMode="auto">
              <a:xfrm>
                <a:off x="6591300" y="3990975"/>
                <a:ext cx="492016"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eaLnBrk="1" hangingPunct="1"/>
                <a:r>
                  <a:rPr lang="en-GB" altLang="en-US" sz="900" i="1"/>
                  <a:t>V</a:t>
                </a:r>
                <a:r>
                  <a:rPr lang="en-GB" altLang="en-US" sz="900" baseline="-25000"/>
                  <a:t>CE</a:t>
                </a:r>
              </a:p>
            </p:txBody>
          </p:sp>
          <p:cxnSp>
            <p:nvCxnSpPr>
              <p:cNvPr id="17" name="Straight Connector 16"/>
              <p:cNvCxnSpPr>
                <a:stCxn id="15" idx="0"/>
              </p:cNvCxnSpPr>
              <p:nvPr/>
            </p:nvCxnSpPr>
            <p:spPr>
              <a:xfrm flipV="1">
                <a:off x="4945063" y="1652588"/>
                <a:ext cx="0" cy="625475"/>
              </a:xfrm>
              <a:prstGeom prst="line">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a:stCxn id="16" idx="3"/>
              </p:cNvCxnSpPr>
              <p:nvPr/>
            </p:nvCxnSpPr>
            <p:spPr>
              <a:xfrm flipV="1">
                <a:off x="7029450" y="4130675"/>
                <a:ext cx="631825" cy="0"/>
              </a:xfrm>
              <a:prstGeom prst="line">
                <a:avLst/>
              </a:prstGeom>
              <a:ln w="12700">
                <a:solidFill>
                  <a:schemeClr val="tx1"/>
                </a:solidFill>
                <a:tailEnd type="triangle"/>
              </a:ln>
            </p:spPr>
            <p:style>
              <a:lnRef idx="1">
                <a:schemeClr val="accent1"/>
              </a:lnRef>
              <a:fillRef idx="0">
                <a:schemeClr val="accent1"/>
              </a:fillRef>
              <a:effectRef idx="0">
                <a:schemeClr val="accent1"/>
              </a:effectRef>
              <a:fontRef idx="minor">
                <a:schemeClr val="tx1"/>
              </a:fontRef>
            </p:style>
          </p:cxnSp>
          <p:grpSp>
            <p:nvGrpSpPr>
              <p:cNvPr id="19" name="Group 18"/>
              <p:cNvGrpSpPr>
                <a:grpSpLocks/>
              </p:cNvGrpSpPr>
              <p:nvPr/>
            </p:nvGrpSpPr>
            <p:grpSpPr bwMode="auto">
              <a:xfrm>
                <a:off x="5255455" y="3722688"/>
                <a:ext cx="3620900" cy="307776"/>
                <a:chOff x="5255455" y="3722688"/>
                <a:chExt cx="3620900" cy="307776"/>
              </a:xfrm>
            </p:grpSpPr>
            <p:sp>
              <p:nvSpPr>
                <p:cNvPr id="42" name="TextBox 10"/>
                <p:cNvSpPr txBox="1">
                  <a:spLocks noChangeArrowheads="1"/>
                </p:cNvSpPr>
                <p:nvPr/>
              </p:nvSpPr>
              <p:spPr bwMode="auto">
                <a:xfrm>
                  <a:off x="5255455" y="3722688"/>
                  <a:ext cx="331716"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algn="ctr" eaLnBrk="1" hangingPunct="1"/>
                  <a:r>
                    <a:rPr lang="en-GB" altLang="en-US" sz="900"/>
                    <a:t>0</a:t>
                  </a:r>
                </a:p>
              </p:txBody>
            </p:sp>
            <p:sp>
              <p:nvSpPr>
                <p:cNvPr id="43" name="TextBox 26"/>
                <p:cNvSpPr txBox="1">
                  <a:spLocks noChangeArrowheads="1"/>
                </p:cNvSpPr>
                <p:nvPr/>
              </p:nvSpPr>
              <p:spPr bwMode="auto">
                <a:xfrm>
                  <a:off x="5528506" y="3722688"/>
                  <a:ext cx="331716"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algn="ctr" eaLnBrk="1" hangingPunct="1"/>
                  <a:r>
                    <a:rPr lang="en-GB" altLang="en-US" sz="900"/>
                    <a:t>1</a:t>
                  </a:r>
                </a:p>
              </p:txBody>
            </p:sp>
            <p:sp>
              <p:nvSpPr>
                <p:cNvPr id="44" name="TextBox 27"/>
                <p:cNvSpPr txBox="1">
                  <a:spLocks noChangeArrowheads="1"/>
                </p:cNvSpPr>
                <p:nvPr/>
              </p:nvSpPr>
              <p:spPr bwMode="auto">
                <a:xfrm>
                  <a:off x="5793618" y="3722688"/>
                  <a:ext cx="331716"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algn="ctr" eaLnBrk="1" hangingPunct="1"/>
                  <a:r>
                    <a:rPr lang="en-GB" altLang="en-US" sz="900"/>
                    <a:t>2</a:t>
                  </a:r>
                </a:p>
              </p:txBody>
            </p:sp>
            <p:sp>
              <p:nvSpPr>
                <p:cNvPr id="45" name="TextBox 28"/>
                <p:cNvSpPr txBox="1">
                  <a:spLocks noChangeArrowheads="1"/>
                </p:cNvSpPr>
                <p:nvPr/>
              </p:nvSpPr>
              <p:spPr bwMode="auto">
                <a:xfrm>
                  <a:off x="6066668" y="3722688"/>
                  <a:ext cx="331716"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algn="ctr" eaLnBrk="1" hangingPunct="1"/>
                  <a:r>
                    <a:rPr lang="en-GB" altLang="en-US" sz="900"/>
                    <a:t>3</a:t>
                  </a:r>
                </a:p>
              </p:txBody>
            </p:sp>
            <p:sp>
              <p:nvSpPr>
                <p:cNvPr id="46" name="TextBox 29"/>
                <p:cNvSpPr txBox="1">
                  <a:spLocks noChangeArrowheads="1"/>
                </p:cNvSpPr>
                <p:nvPr/>
              </p:nvSpPr>
              <p:spPr bwMode="auto">
                <a:xfrm>
                  <a:off x="6331780" y="3722688"/>
                  <a:ext cx="331716"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algn="ctr" eaLnBrk="1" hangingPunct="1"/>
                  <a:r>
                    <a:rPr lang="en-GB" altLang="en-US" sz="900"/>
                    <a:t>4</a:t>
                  </a:r>
                </a:p>
              </p:txBody>
            </p:sp>
            <p:sp>
              <p:nvSpPr>
                <p:cNvPr id="47" name="TextBox 30"/>
                <p:cNvSpPr txBox="1">
                  <a:spLocks noChangeArrowheads="1"/>
                </p:cNvSpPr>
                <p:nvPr/>
              </p:nvSpPr>
              <p:spPr bwMode="auto">
                <a:xfrm>
                  <a:off x="6604830" y="3722688"/>
                  <a:ext cx="331716"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algn="ctr" eaLnBrk="1" hangingPunct="1"/>
                  <a:r>
                    <a:rPr lang="en-GB" altLang="en-US" sz="900"/>
                    <a:t>5</a:t>
                  </a:r>
                </a:p>
              </p:txBody>
            </p:sp>
            <p:sp>
              <p:nvSpPr>
                <p:cNvPr id="48" name="TextBox 31"/>
                <p:cNvSpPr txBox="1">
                  <a:spLocks noChangeArrowheads="1"/>
                </p:cNvSpPr>
                <p:nvPr/>
              </p:nvSpPr>
              <p:spPr bwMode="auto">
                <a:xfrm>
                  <a:off x="6879468" y="3722688"/>
                  <a:ext cx="331716"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algn="ctr" eaLnBrk="1" hangingPunct="1"/>
                  <a:r>
                    <a:rPr lang="en-GB" altLang="en-US" sz="900"/>
                    <a:t>6</a:t>
                  </a:r>
                </a:p>
              </p:txBody>
            </p:sp>
            <p:sp>
              <p:nvSpPr>
                <p:cNvPr id="49" name="TextBox 32"/>
                <p:cNvSpPr txBox="1">
                  <a:spLocks noChangeArrowheads="1"/>
                </p:cNvSpPr>
                <p:nvPr/>
              </p:nvSpPr>
              <p:spPr bwMode="auto">
                <a:xfrm>
                  <a:off x="7142994" y="3722688"/>
                  <a:ext cx="331716"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algn="ctr" eaLnBrk="1" hangingPunct="1"/>
                  <a:r>
                    <a:rPr lang="en-GB" altLang="en-US" sz="900"/>
                    <a:t>7</a:t>
                  </a:r>
                </a:p>
              </p:txBody>
            </p:sp>
            <p:sp>
              <p:nvSpPr>
                <p:cNvPr id="50" name="TextBox 33"/>
                <p:cNvSpPr txBox="1">
                  <a:spLocks noChangeArrowheads="1"/>
                </p:cNvSpPr>
                <p:nvPr/>
              </p:nvSpPr>
              <p:spPr bwMode="auto">
                <a:xfrm>
                  <a:off x="7417630" y="3722688"/>
                  <a:ext cx="331716"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algn="ctr" eaLnBrk="1" hangingPunct="1"/>
                  <a:r>
                    <a:rPr lang="en-GB" altLang="en-US" sz="900"/>
                    <a:t>8</a:t>
                  </a:r>
                </a:p>
              </p:txBody>
            </p:sp>
            <p:sp>
              <p:nvSpPr>
                <p:cNvPr id="51" name="TextBox 34"/>
                <p:cNvSpPr txBox="1">
                  <a:spLocks noChangeArrowheads="1"/>
                </p:cNvSpPr>
                <p:nvPr/>
              </p:nvSpPr>
              <p:spPr bwMode="auto">
                <a:xfrm>
                  <a:off x="7681155" y="3722688"/>
                  <a:ext cx="331716"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algn="ctr" eaLnBrk="1" hangingPunct="1"/>
                  <a:r>
                    <a:rPr lang="en-GB" altLang="en-US" sz="900"/>
                    <a:t>9</a:t>
                  </a:r>
                </a:p>
              </p:txBody>
            </p:sp>
            <p:sp>
              <p:nvSpPr>
                <p:cNvPr id="52" name="TextBox 35"/>
                <p:cNvSpPr txBox="1">
                  <a:spLocks noChangeArrowheads="1"/>
                </p:cNvSpPr>
                <p:nvPr/>
              </p:nvSpPr>
              <p:spPr bwMode="auto">
                <a:xfrm>
                  <a:off x="7907491" y="3722688"/>
                  <a:ext cx="417208"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algn="ctr" eaLnBrk="1" hangingPunct="1"/>
                  <a:r>
                    <a:rPr lang="en-GB" altLang="en-US" sz="900"/>
                    <a:t>10</a:t>
                  </a:r>
                </a:p>
              </p:txBody>
            </p:sp>
            <p:sp>
              <p:nvSpPr>
                <p:cNvPr id="53" name="TextBox 36"/>
                <p:cNvSpPr txBox="1">
                  <a:spLocks noChangeArrowheads="1"/>
                </p:cNvSpPr>
                <p:nvPr/>
              </p:nvSpPr>
              <p:spPr bwMode="auto">
                <a:xfrm>
                  <a:off x="8182922" y="3722688"/>
                  <a:ext cx="417208"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algn="ctr" eaLnBrk="1" hangingPunct="1"/>
                  <a:r>
                    <a:rPr lang="en-GB" altLang="en-US" sz="900"/>
                    <a:t>11</a:t>
                  </a:r>
                </a:p>
              </p:txBody>
            </p:sp>
            <p:sp>
              <p:nvSpPr>
                <p:cNvPr id="54" name="TextBox 37"/>
                <p:cNvSpPr txBox="1">
                  <a:spLocks noChangeArrowheads="1"/>
                </p:cNvSpPr>
                <p:nvPr/>
              </p:nvSpPr>
              <p:spPr bwMode="auto">
                <a:xfrm>
                  <a:off x="8459147" y="3722688"/>
                  <a:ext cx="417208"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algn="ctr" eaLnBrk="1" hangingPunct="1"/>
                  <a:r>
                    <a:rPr lang="en-GB" altLang="en-US" sz="900"/>
                    <a:t>12</a:t>
                  </a:r>
                </a:p>
              </p:txBody>
            </p:sp>
          </p:grpSp>
          <p:grpSp>
            <p:nvGrpSpPr>
              <p:cNvPr id="20" name="Group 19"/>
              <p:cNvGrpSpPr>
                <a:grpSpLocks/>
              </p:cNvGrpSpPr>
              <p:nvPr/>
            </p:nvGrpSpPr>
            <p:grpSpPr bwMode="auto">
              <a:xfrm>
                <a:off x="4989516" y="858839"/>
                <a:ext cx="502701" cy="3026400"/>
                <a:chOff x="4064410" y="1073166"/>
                <a:chExt cx="502480" cy="3026522"/>
              </a:xfrm>
            </p:grpSpPr>
            <p:sp>
              <p:nvSpPr>
                <p:cNvPr id="31" name="TextBox 38"/>
                <p:cNvSpPr txBox="1">
                  <a:spLocks noChangeArrowheads="1"/>
                </p:cNvSpPr>
                <p:nvPr/>
              </p:nvSpPr>
              <p:spPr bwMode="auto">
                <a:xfrm>
                  <a:off x="4149370" y="3520023"/>
                  <a:ext cx="417025" cy="307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eaLnBrk="1" hangingPunct="1"/>
                  <a:r>
                    <a:rPr lang="en-GB" altLang="en-US" sz="900"/>
                    <a:t>20</a:t>
                  </a:r>
                </a:p>
              </p:txBody>
            </p:sp>
            <p:sp>
              <p:nvSpPr>
                <p:cNvPr id="32" name="TextBox 39"/>
                <p:cNvSpPr txBox="1">
                  <a:spLocks noChangeArrowheads="1"/>
                </p:cNvSpPr>
                <p:nvPr/>
              </p:nvSpPr>
              <p:spPr bwMode="auto">
                <a:xfrm>
                  <a:off x="4234328" y="3791900"/>
                  <a:ext cx="331568" cy="307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eaLnBrk="1" hangingPunct="1"/>
                  <a:r>
                    <a:rPr lang="en-GB" altLang="en-US" sz="900"/>
                    <a:t>0</a:t>
                  </a:r>
                </a:p>
              </p:txBody>
            </p:sp>
            <p:sp>
              <p:nvSpPr>
                <p:cNvPr id="33" name="TextBox 40"/>
                <p:cNvSpPr txBox="1">
                  <a:spLocks noChangeArrowheads="1"/>
                </p:cNvSpPr>
                <p:nvPr/>
              </p:nvSpPr>
              <p:spPr bwMode="auto">
                <a:xfrm>
                  <a:off x="4149370" y="3248150"/>
                  <a:ext cx="417024" cy="307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eaLnBrk="1" hangingPunct="1"/>
                  <a:r>
                    <a:rPr lang="en-GB" altLang="en-US" sz="900"/>
                    <a:t>40</a:t>
                  </a:r>
                </a:p>
              </p:txBody>
            </p:sp>
            <p:sp>
              <p:nvSpPr>
                <p:cNvPr id="34" name="TextBox 41"/>
                <p:cNvSpPr txBox="1">
                  <a:spLocks noChangeArrowheads="1"/>
                </p:cNvSpPr>
                <p:nvPr/>
              </p:nvSpPr>
              <p:spPr bwMode="auto">
                <a:xfrm>
                  <a:off x="4149370" y="2976277"/>
                  <a:ext cx="417024" cy="307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eaLnBrk="1" hangingPunct="1"/>
                  <a:r>
                    <a:rPr lang="en-GB" altLang="en-US" sz="900"/>
                    <a:t>60</a:t>
                  </a:r>
                </a:p>
              </p:txBody>
            </p:sp>
            <p:sp>
              <p:nvSpPr>
                <p:cNvPr id="35" name="TextBox 42"/>
                <p:cNvSpPr txBox="1">
                  <a:spLocks noChangeArrowheads="1"/>
                </p:cNvSpPr>
                <p:nvPr/>
              </p:nvSpPr>
              <p:spPr bwMode="auto">
                <a:xfrm>
                  <a:off x="4149370" y="2704404"/>
                  <a:ext cx="417024" cy="307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eaLnBrk="1" hangingPunct="1"/>
                  <a:r>
                    <a:rPr lang="en-GB" altLang="en-US" sz="900"/>
                    <a:t>80</a:t>
                  </a:r>
                </a:p>
              </p:txBody>
            </p:sp>
            <p:sp>
              <p:nvSpPr>
                <p:cNvPr id="36" name="TextBox 43"/>
                <p:cNvSpPr txBox="1">
                  <a:spLocks noChangeArrowheads="1"/>
                </p:cNvSpPr>
                <p:nvPr/>
              </p:nvSpPr>
              <p:spPr bwMode="auto">
                <a:xfrm>
                  <a:off x="4064410" y="2432531"/>
                  <a:ext cx="502479" cy="307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eaLnBrk="1" hangingPunct="1"/>
                  <a:r>
                    <a:rPr lang="en-GB" altLang="en-US" sz="900"/>
                    <a:t>100</a:t>
                  </a:r>
                </a:p>
              </p:txBody>
            </p:sp>
            <p:sp>
              <p:nvSpPr>
                <p:cNvPr id="37" name="TextBox 44"/>
                <p:cNvSpPr txBox="1">
                  <a:spLocks noChangeArrowheads="1"/>
                </p:cNvSpPr>
                <p:nvPr/>
              </p:nvSpPr>
              <p:spPr bwMode="auto">
                <a:xfrm>
                  <a:off x="4064410" y="2160658"/>
                  <a:ext cx="502480" cy="307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eaLnBrk="1" hangingPunct="1"/>
                  <a:r>
                    <a:rPr lang="en-GB" altLang="en-US" sz="900"/>
                    <a:t>120</a:t>
                  </a:r>
                </a:p>
              </p:txBody>
            </p:sp>
            <p:sp>
              <p:nvSpPr>
                <p:cNvPr id="38" name="TextBox 45"/>
                <p:cNvSpPr txBox="1">
                  <a:spLocks noChangeArrowheads="1"/>
                </p:cNvSpPr>
                <p:nvPr/>
              </p:nvSpPr>
              <p:spPr bwMode="auto">
                <a:xfrm>
                  <a:off x="4064410" y="1888786"/>
                  <a:ext cx="502480" cy="307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eaLnBrk="1" hangingPunct="1"/>
                  <a:r>
                    <a:rPr lang="en-GB" altLang="en-US" sz="900"/>
                    <a:t>140</a:t>
                  </a:r>
                </a:p>
              </p:txBody>
            </p:sp>
            <p:sp>
              <p:nvSpPr>
                <p:cNvPr id="39" name="TextBox 46"/>
                <p:cNvSpPr txBox="1">
                  <a:spLocks noChangeArrowheads="1"/>
                </p:cNvSpPr>
                <p:nvPr/>
              </p:nvSpPr>
              <p:spPr bwMode="auto">
                <a:xfrm>
                  <a:off x="4064410" y="1616912"/>
                  <a:ext cx="502480" cy="307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eaLnBrk="1" hangingPunct="1"/>
                  <a:r>
                    <a:rPr lang="en-GB" altLang="en-US" sz="900"/>
                    <a:t>160</a:t>
                  </a:r>
                </a:p>
              </p:txBody>
            </p:sp>
            <p:sp>
              <p:nvSpPr>
                <p:cNvPr id="40" name="TextBox 47"/>
                <p:cNvSpPr txBox="1">
                  <a:spLocks noChangeArrowheads="1"/>
                </p:cNvSpPr>
                <p:nvPr/>
              </p:nvSpPr>
              <p:spPr bwMode="auto">
                <a:xfrm>
                  <a:off x="4064410" y="1345040"/>
                  <a:ext cx="502480" cy="307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eaLnBrk="1" hangingPunct="1"/>
                  <a:r>
                    <a:rPr lang="en-GB" altLang="en-US" sz="900"/>
                    <a:t>180</a:t>
                  </a:r>
                </a:p>
              </p:txBody>
            </p:sp>
            <p:sp>
              <p:nvSpPr>
                <p:cNvPr id="41" name="TextBox 48"/>
                <p:cNvSpPr txBox="1">
                  <a:spLocks noChangeArrowheads="1"/>
                </p:cNvSpPr>
                <p:nvPr/>
              </p:nvSpPr>
              <p:spPr bwMode="auto">
                <a:xfrm>
                  <a:off x="4064410" y="1073166"/>
                  <a:ext cx="502480" cy="307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eaLnBrk="1" hangingPunct="1"/>
                  <a:r>
                    <a:rPr lang="en-GB" altLang="en-US" sz="900"/>
                    <a:t>200</a:t>
                  </a:r>
                </a:p>
              </p:txBody>
            </p:sp>
          </p:grpSp>
          <p:grpSp>
            <p:nvGrpSpPr>
              <p:cNvPr id="21" name="Group 20"/>
              <p:cNvGrpSpPr>
                <a:grpSpLocks/>
              </p:cNvGrpSpPr>
              <p:nvPr/>
            </p:nvGrpSpPr>
            <p:grpSpPr bwMode="auto">
              <a:xfrm>
                <a:off x="4127510" y="1268413"/>
                <a:ext cx="762320" cy="535438"/>
                <a:chOff x="4106863" y="411711"/>
                <a:chExt cx="762622" cy="535119"/>
              </a:xfrm>
            </p:grpSpPr>
            <p:sp>
              <p:nvSpPr>
                <p:cNvPr id="27" name="TextBox 15"/>
                <p:cNvSpPr txBox="1">
                  <a:spLocks noChangeArrowheads="1"/>
                </p:cNvSpPr>
                <p:nvPr/>
              </p:nvSpPr>
              <p:spPr bwMode="auto">
                <a:xfrm>
                  <a:off x="4106863" y="539015"/>
                  <a:ext cx="505040" cy="3075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eaLnBrk="1" hangingPunct="1"/>
                  <a:r>
                    <a:rPr lang="en-GB" altLang="en-US" sz="900" i="1" dirty="0">
                      <a:solidFill>
                        <a:srgbClr val="FF0000"/>
                      </a:solidFill>
                      <a:latin typeface="Times New Roman" panose="02020603050405020304" pitchFamily="18" charset="0"/>
                      <a:cs typeface="Times New Roman" panose="02020603050405020304" pitchFamily="18" charset="0"/>
                    </a:rPr>
                    <a:t>I</a:t>
                  </a:r>
                  <a:r>
                    <a:rPr lang="en-GB" altLang="en-US" sz="900" baseline="-25000" dirty="0">
                      <a:solidFill>
                        <a:srgbClr val="FF0000"/>
                      </a:solidFill>
                    </a:rPr>
                    <a:t>C</a:t>
                  </a:r>
                  <a:r>
                    <a:rPr lang="en-GB" altLang="en-US" sz="900" dirty="0">
                      <a:solidFill>
                        <a:srgbClr val="FF0000"/>
                      </a:solidFill>
                    </a:rPr>
                    <a:t> =</a:t>
                  </a:r>
                  <a:endParaRPr lang="en-GB" altLang="en-US" sz="900" baseline="-25000" dirty="0">
                    <a:solidFill>
                      <a:srgbClr val="FF0000"/>
                    </a:solidFill>
                  </a:endParaRPr>
                </a:p>
              </p:txBody>
            </p:sp>
            <p:sp>
              <p:nvSpPr>
                <p:cNvPr id="28" name="TextBox 17"/>
                <p:cNvSpPr txBox="1">
                  <a:spLocks noChangeArrowheads="1"/>
                </p:cNvSpPr>
                <p:nvPr/>
              </p:nvSpPr>
              <p:spPr bwMode="auto">
                <a:xfrm>
                  <a:off x="4448160" y="411711"/>
                  <a:ext cx="400268" cy="3075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eaLnBrk="1" hangingPunct="1"/>
                  <a:r>
                    <a:rPr lang="en-GB" altLang="en-US" sz="900" i="1">
                      <a:solidFill>
                        <a:srgbClr val="FF0000"/>
                      </a:solidFill>
                    </a:rPr>
                    <a:t>V</a:t>
                  </a:r>
                  <a:r>
                    <a:rPr lang="en-GB" altLang="en-US" sz="900" baseline="-25000">
                      <a:solidFill>
                        <a:srgbClr val="FF0000"/>
                      </a:solidFill>
                    </a:rPr>
                    <a:t>s</a:t>
                  </a:r>
                </a:p>
              </p:txBody>
            </p:sp>
            <p:sp>
              <p:nvSpPr>
                <p:cNvPr id="29" name="TextBox 52"/>
                <p:cNvSpPr txBox="1">
                  <a:spLocks noChangeArrowheads="1"/>
                </p:cNvSpPr>
                <p:nvPr/>
              </p:nvSpPr>
              <p:spPr bwMode="auto">
                <a:xfrm>
                  <a:off x="4454248" y="639237"/>
                  <a:ext cx="415237" cy="3075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eaLnBrk="1" hangingPunct="1"/>
                  <a:r>
                    <a:rPr lang="en-GB" altLang="en-US" sz="900" i="1">
                      <a:solidFill>
                        <a:srgbClr val="FF0000"/>
                      </a:solidFill>
                    </a:rPr>
                    <a:t>R</a:t>
                  </a:r>
                  <a:r>
                    <a:rPr lang="en-GB" altLang="en-US" sz="900" baseline="-25000">
                      <a:solidFill>
                        <a:srgbClr val="FF0000"/>
                      </a:solidFill>
                    </a:rPr>
                    <a:t>L</a:t>
                  </a:r>
                </a:p>
              </p:txBody>
            </p:sp>
            <p:cxnSp>
              <p:nvCxnSpPr>
                <p:cNvPr id="30" name="Straight Connector 29"/>
                <p:cNvCxnSpPr/>
                <p:nvPr/>
              </p:nvCxnSpPr>
              <p:spPr>
                <a:xfrm>
                  <a:off x="4481662" y="678253"/>
                  <a:ext cx="290629" cy="0"/>
                </a:xfrm>
                <a:prstGeom prst="line">
                  <a:avLst/>
                </a:prstGeom>
                <a:ln w="12700">
                  <a:solidFill>
                    <a:srgbClr val="FF0000"/>
                  </a:solidFill>
                  <a:tailEnd type="none"/>
                </a:ln>
              </p:spPr>
              <p:style>
                <a:lnRef idx="1">
                  <a:schemeClr val="accent1"/>
                </a:lnRef>
                <a:fillRef idx="0">
                  <a:schemeClr val="accent1"/>
                </a:fillRef>
                <a:effectRef idx="0">
                  <a:schemeClr val="accent1"/>
                </a:effectRef>
                <a:fontRef idx="minor">
                  <a:schemeClr val="tx1"/>
                </a:fontRef>
              </p:style>
            </p:cxnSp>
          </p:grpSp>
          <p:cxnSp>
            <p:nvCxnSpPr>
              <p:cNvPr id="22" name="Straight Connector 21"/>
              <p:cNvCxnSpPr/>
              <p:nvPr/>
            </p:nvCxnSpPr>
            <p:spPr>
              <a:xfrm flipH="1">
                <a:off x="6910388" y="2222500"/>
                <a:ext cx="134937" cy="333375"/>
              </a:xfrm>
              <a:prstGeom prst="line">
                <a:avLst/>
              </a:prstGeom>
              <a:ln w="12700">
                <a:solidFill>
                  <a:schemeClr val="tx1"/>
                </a:solidFill>
                <a:tailEnd type="none"/>
              </a:ln>
            </p:spPr>
            <p:style>
              <a:lnRef idx="1">
                <a:schemeClr val="accent1"/>
              </a:lnRef>
              <a:fillRef idx="0">
                <a:schemeClr val="accent1"/>
              </a:fillRef>
              <a:effectRef idx="0">
                <a:schemeClr val="accent1"/>
              </a:effectRef>
              <a:fontRef idx="minor">
                <a:schemeClr val="tx1"/>
              </a:fontRef>
            </p:style>
          </p:cxnSp>
          <p:sp>
            <p:nvSpPr>
              <p:cNvPr id="23" name="TextBox 152581"/>
              <p:cNvSpPr txBox="1">
                <a:spLocks noChangeArrowheads="1"/>
              </p:cNvSpPr>
              <p:nvPr/>
            </p:nvSpPr>
            <p:spPr bwMode="auto">
              <a:xfrm>
                <a:off x="6813550" y="1987938"/>
                <a:ext cx="919483"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eaLnBrk="1" hangingPunct="1"/>
                <a:r>
                  <a:rPr lang="en-GB" altLang="en-US" sz="900"/>
                  <a:t>R</a:t>
                </a:r>
                <a:r>
                  <a:rPr lang="en-GB" altLang="en-US" sz="900" baseline="-25000"/>
                  <a:t>L</a:t>
                </a:r>
                <a:r>
                  <a:rPr lang="en-GB" altLang="en-US" sz="900"/>
                  <a:t> = 75 </a:t>
                </a:r>
                <a:r>
                  <a:rPr lang="el-GR" altLang="en-US" sz="900"/>
                  <a:t>Ω</a:t>
                </a:r>
                <a:endParaRPr lang="en-GB" altLang="en-US" sz="900" baseline="-25000"/>
              </a:p>
            </p:txBody>
          </p:sp>
          <p:sp>
            <p:nvSpPr>
              <p:cNvPr id="24" name="TextBox 63"/>
              <p:cNvSpPr txBox="1">
                <a:spLocks noChangeArrowheads="1"/>
              </p:cNvSpPr>
              <p:nvPr/>
            </p:nvSpPr>
            <p:spPr bwMode="auto">
              <a:xfrm>
                <a:off x="6202363" y="1538288"/>
                <a:ext cx="1210161"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eaLnBrk="1" hangingPunct="1"/>
                <a:r>
                  <a:rPr lang="en-GB" altLang="en-US" sz="900"/>
                  <a:t>P</a:t>
                </a:r>
                <a:r>
                  <a:rPr lang="en-GB" altLang="en-US" sz="900" baseline="-25000"/>
                  <a:t>tot</a:t>
                </a:r>
                <a:r>
                  <a:rPr lang="en-GB" altLang="en-US" sz="900"/>
                  <a:t> = 300 mW</a:t>
                </a:r>
                <a:endParaRPr lang="en-GB" altLang="en-US" sz="900" baseline="-25000"/>
              </a:p>
            </p:txBody>
          </p:sp>
          <p:cxnSp>
            <p:nvCxnSpPr>
              <p:cNvPr id="25" name="Straight Connector 24"/>
              <p:cNvCxnSpPr>
                <a:stCxn id="24" idx="1"/>
              </p:cNvCxnSpPr>
              <p:nvPr/>
            </p:nvCxnSpPr>
            <p:spPr>
              <a:xfrm flipH="1">
                <a:off x="5959475" y="1676400"/>
                <a:ext cx="242888" cy="23813"/>
              </a:xfrm>
              <a:prstGeom prst="line">
                <a:avLst/>
              </a:prstGeom>
              <a:ln w="12700">
                <a:solidFill>
                  <a:schemeClr val="tx1"/>
                </a:solidFill>
                <a:tailEnd type="none"/>
              </a:ln>
            </p:spPr>
            <p:style>
              <a:lnRef idx="1">
                <a:schemeClr val="accent1"/>
              </a:lnRef>
              <a:fillRef idx="0">
                <a:schemeClr val="accent1"/>
              </a:fillRef>
              <a:effectRef idx="0">
                <a:schemeClr val="accent1"/>
              </a:effectRef>
              <a:fontRef idx="minor">
                <a:schemeClr val="tx1"/>
              </a:fontRef>
            </p:style>
          </p:cxnSp>
          <p:sp>
            <p:nvSpPr>
              <p:cNvPr id="26" name="TextBox 78"/>
              <p:cNvSpPr txBox="1">
                <a:spLocks noChangeArrowheads="1"/>
              </p:cNvSpPr>
              <p:nvPr/>
            </p:nvSpPr>
            <p:spPr bwMode="auto">
              <a:xfrm>
                <a:off x="7638864" y="3419775"/>
                <a:ext cx="900247"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eaLnBrk="1" hangingPunct="1"/>
                <a:r>
                  <a:rPr lang="en-GB" altLang="en-US" sz="900" i="1">
                    <a:latin typeface="Times New Roman" panose="02020603050405020304" pitchFamily="18" charset="0"/>
                    <a:cs typeface="Times New Roman" panose="02020603050405020304" pitchFamily="18" charset="0"/>
                  </a:rPr>
                  <a:t>I</a:t>
                </a:r>
                <a:r>
                  <a:rPr lang="en-GB" altLang="en-US" sz="900" baseline="-25000"/>
                  <a:t>B</a:t>
                </a:r>
                <a:r>
                  <a:rPr lang="en-GB" altLang="en-US" sz="900"/>
                  <a:t> = 0 mA</a:t>
                </a:r>
              </a:p>
            </p:txBody>
          </p:sp>
        </p:grpSp>
        <p:sp>
          <p:nvSpPr>
            <p:cNvPr id="7" name="Rectangle 7"/>
            <p:cNvSpPr/>
            <p:nvPr/>
          </p:nvSpPr>
          <p:spPr>
            <a:xfrm>
              <a:off x="6003727" y="1688902"/>
              <a:ext cx="2446735" cy="2038350"/>
            </a:xfrm>
            <a:custGeom>
              <a:avLst/>
              <a:gdLst>
                <a:gd name="connsiteX0" fmla="*/ 0 w 3295650"/>
                <a:gd name="connsiteY0" fmla="*/ 0 h 2680112"/>
                <a:gd name="connsiteX1" fmla="*/ 3295650 w 3295650"/>
                <a:gd name="connsiteY1" fmla="*/ 0 h 2680112"/>
                <a:gd name="connsiteX2" fmla="*/ 3295650 w 3295650"/>
                <a:gd name="connsiteY2" fmla="*/ 2680112 h 2680112"/>
                <a:gd name="connsiteX3" fmla="*/ 0 w 3295650"/>
                <a:gd name="connsiteY3" fmla="*/ 2680112 h 2680112"/>
                <a:gd name="connsiteX4" fmla="*/ 0 w 3295650"/>
                <a:gd name="connsiteY4" fmla="*/ 0 h 2680112"/>
                <a:gd name="connsiteX0" fmla="*/ 0 w 3295650"/>
                <a:gd name="connsiteY0" fmla="*/ 0 h 2680112"/>
                <a:gd name="connsiteX1" fmla="*/ 499311 w 3295650"/>
                <a:gd name="connsiteY1" fmla="*/ 51811 h 2680112"/>
                <a:gd name="connsiteX2" fmla="*/ 3295650 w 3295650"/>
                <a:gd name="connsiteY2" fmla="*/ 0 h 2680112"/>
                <a:gd name="connsiteX3" fmla="*/ 3295650 w 3295650"/>
                <a:gd name="connsiteY3" fmla="*/ 2680112 h 2680112"/>
                <a:gd name="connsiteX4" fmla="*/ 0 w 3295650"/>
                <a:gd name="connsiteY4" fmla="*/ 2680112 h 2680112"/>
                <a:gd name="connsiteX5" fmla="*/ 0 w 3295650"/>
                <a:gd name="connsiteY5" fmla="*/ 0 h 2680112"/>
                <a:gd name="connsiteX0" fmla="*/ 0 w 3295650"/>
                <a:gd name="connsiteY0" fmla="*/ 0 h 2680112"/>
                <a:gd name="connsiteX1" fmla="*/ 499311 w 3295650"/>
                <a:gd name="connsiteY1" fmla="*/ 51811 h 2680112"/>
                <a:gd name="connsiteX2" fmla="*/ 725705 w 3295650"/>
                <a:gd name="connsiteY2" fmla="*/ 1915428 h 2680112"/>
                <a:gd name="connsiteX3" fmla="*/ 3295650 w 3295650"/>
                <a:gd name="connsiteY3" fmla="*/ 2680112 h 2680112"/>
                <a:gd name="connsiteX4" fmla="*/ 0 w 3295650"/>
                <a:gd name="connsiteY4" fmla="*/ 2680112 h 2680112"/>
                <a:gd name="connsiteX5" fmla="*/ 0 w 3295650"/>
                <a:gd name="connsiteY5" fmla="*/ 0 h 2680112"/>
                <a:gd name="connsiteX0" fmla="*/ 0 w 3295650"/>
                <a:gd name="connsiteY0" fmla="*/ 0 h 2680112"/>
                <a:gd name="connsiteX1" fmla="*/ 499311 w 3295650"/>
                <a:gd name="connsiteY1" fmla="*/ 51811 h 2680112"/>
                <a:gd name="connsiteX2" fmla="*/ 1091465 w 3295650"/>
                <a:gd name="connsiteY2" fmla="*/ 1655545 h 2680112"/>
                <a:gd name="connsiteX3" fmla="*/ 3295650 w 3295650"/>
                <a:gd name="connsiteY3" fmla="*/ 2680112 h 2680112"/>
                <a:gd name="connsiteX4" fmla="*/ 0 w 3295650"/>
                <a:gd name="connsiteY4" fmla="*/ 2680112 h 2680112"/>
                <a:gd name="connsiteX5" fmla="*/ 0 w 3295650"/>
                <a:gd name="connsiteY5" fmla="*/ 0 h 2680112"/>
                <a:gd name="connsiteX0" fmla="*/ 0 w 3295650"/>
                <a:gd name="connsiteY0" fmla="*/ 0 h 2680112"/>
                <a:gd name="connsiteX1" fmla="*/ 499311 w 3295650"/>
                <a:gd name="connsiteY1" fmla="*/ 51811 h 2680112"/>
                <a:gd name="connsiteX2" fmla="*/ 1091465 w 3295650"/>
                <a:gd name="connsiteY2" fmla="*/ 1655545 h 2680112"/>
                <a:gd name="connsiteX3" fmla="*/ 3290637 w 3295650"/>
                <a:gd name="connsiteY3" fmla="*/ 2304122 h 2680112"/>
                <a:gd name="connsiteX4" fmla="*/ 3295650 w 3295650"/>
                <a:gd name="connsiteY4" fmla="*/ 2680112 h 2680112"/>
                <a:gd name="connsiteX5" fmla="*/ 0 w 3295650"/>
                <a:gd name="connsiteY5" fmla="*/ 2680112 h 2680112"/>
                <a:gd name="connsiteX6" fmla="*/ 0 w 3295650"/>
                <a:gd name="connsiteY6" fmla="*/ 0 h 2680112"/>
                <a:gd name="connsiteX0" fmla="*/ 0 w 3295650"/>
                <a:gd name="connsiteY0" fmla="*/ 0 h 2680112"/>
                <a:gd name="connsiteX1" fmla="*/ 499311 w 3295650"/>
                <a:gd name="connsiteY1" fmla="*/ 51811 h 2680112"/>
                <a:gd name="connsiteX2" fmla="*/ 1091465 w 3295650"/>
                <a:gd name="connsiteY2" fmla="*/ 1655545 h 2680112"/>
                <a:gd name="connsiteX3" fmla="*/ 3290637 w 3295650"/>
                <a:gd name="connsiteY3" fmla="*/ 2304122 h 2680112"/>
                <a:gd name="connsiteX4" fmla="*/ 3295650 w 3295650"/>
                <a:gd name="connsiteY4" fmla="*/ 2680112 h 2680112"/>
                <a:gd name="connsiteX5" fmla="*/ 0 w 3295650"/>
                <a:gd name="connsiteY5" fmla="*/ 2680112 h 2680112"/>
                <a:gd name="connsiteX6" fmla="*/ 0 w 3295650"/>
                <a:gd name="connsiteY6" fmla="*/ 0 h 2680112"/>
                <a:gd name="connsiteX0" fmla="*/ 0 w 3295650"/>
                <a:gd name="connsiteY0" fmla="*/ 25230 h 2705342"/>
                <a:gd name="connsiteX1" fmla="*/ 422309 w 3295650"/>
                <a:gd name="connsiteY1" fmla="*/ 39 h 2705342"/>
                <a:gd name="connsiteX2" fmla="*/ 1091465 w 3295650"/>
                <a:gd name="connsiteY2" fmla="*/ 1680775 h 2705342"/>
                <a:gd name="connsiteX3" fmla="*/ 3290637 w 3295650"/>
                <a:gd name="connsiteY3" fmla="*/ 2329352 h 2705342"/>
                <a:gd name="connsiteX4" fmla="*/ 3295650 w 3295650"/>
                <a:gd name="connsiteY4" fmla="*/ 2705342 h 2705342"/>
                <a:gd name="connsiteX5" fmla="*/ 0 w 3295650"/>
                <a:gd name="connsiteY5" fmla="*/ 2705342 h 2705342"/>
                <a:gd name="connsiteX6" fmla="*/ 0 w 3295650"/>
                <a:gd name="connsiteY6" fmla="*/ 25230 h 2705342"/>
                <a:gd name="connsiteX0" fmla="*/ 0 w 3295650"/>
                <a:gd name="connsiteY0" fmla="*/ 25230 h 2705342"/>
                <a:gd name="connsiteX1" fmla="*/ 422309 w 3295650"/>
                <a:gd name="connsiteY1" fmla="*/ 39 h 2705342"/>
                <a:gd name="connsiteX2" fmla="*/ 1091465 w 3295650"/>
                <a:gd name="connsiteY2" fmla="*/ 1680775 h 2705342"/>
                <a:gd name="connsiteX3" fmla="*/ 3290637 w 3295650"/>
                <a:gd name="connsiteY3" fmla="*/ 2329352 h 2705342"/>
                <a:gd name="connsiteX4" fmla="*/ 3295650 w 3295650"/>
                <a:gd name="connsiteY4" fmla="*/ 2705342 h 2705342"/>
                <a:gd name="connsiteX5" fmla="*/ 0 w 3295650"/>
                <a:gd name="connsiteY5" fmla="*/ 2705342 h 2705342"/>
                <a:gd name="connsiteX6" fmla="*/ 0 w 3295650"/>
                <a:gd name="connsiteY6" fmla="*/ 25230 h 2705342"/>
                <a:gd name="connsiteX0" fmla="*/ 0 w 3295650"/>
                <a:gd name="connsiteY0" fmla="*/ 25230 h 2705342"/>
                <a:gd name="connsiteX1" fmla="*/ 422309 w 3295650"/>
                <a:gd name="connsiteY1" fmla="*/ 39 h 2705342"/>
                <a:gd name="connsiteX2" fmla="*/ 1091465 w 3295650"/>
                <a:gd name="connsiteY2" fmla="*/ 1680775 h 2705342"/>
                <a:gd name="connsiteX3" fmla="*/ 3290637 w 3295650"/>
                <a:gd name="connsiteY3" fmla="*/ 2329352 h 2705342"/>
                <a:gd name="connsiteX4" fmla="*/ 3295650 w 3295650"/>
                <a:gd name="connsiteY4" fmla="*/ 2705342 h 2705342"/>
                <a:gd name="connsiteX5" fmla="*/ 0 w 3295650"/>
                <a:gd name="connsiteY5" fmla="*/ 2705342 h 2705342"/>
                <a:gd name="connsiteX6" fmla="*/ 0 w 3295650"/>
                <a:gd name="connsiteY6" fmla="*/ 25230 h 2705342"/>
                <a:gd name="connsiteX0" fmla="*/ 0 w 3295650"/>
                <a:gd name="connsiteY0" fmla="*/ 25230 h 2705342"/>
                <a:gd name="connsiteX1" fmla="*/ 422309 w 3295650"/>
                <a:gd name="connsiteY1" fmla="*/ 39 h 2705342"/>
                <a:gd name="connsiteX2" fmla="*/ 1091465 w 3295650"/>
                <a:gd name="connsiteY2" fmla="*/ 1680775 h 2705342"/>
                <a:gd name="connsiteX3" fmla="*/ 3290637 w 3295650"/>
                <a:gd name="connsiteY3" fmla="*/ 2329352 h 2705342"/>
                <a:gd name="connsiteX4" fmla="*/ 3295650 w 3295650"/>
                <a:gd name="connsiteY4" fmla="*/ 2705342 h 2705342"/>
                <a:gd name="connsiteX5" fmla="*/ 0 w 3295650"/>
                <a:gd name="connsiteY5" fmla="*/ 2705342 h 2705342"/>
                <a:gd name="connsiteX6" fmla="*/ 0 w 3295650"/>
                <a:gd name="connsiteY6" fmla="*/ 25230 h 2705342"/>
                <a:gd name="connsiteX0" fmla="*/ 0 w 3295650"/>
                <a:gd name="connsiteY0" fmla="*/ 25230 h 2705342"/>
                <a:gd name="connsiteX1" fmla="*/ 422309 w 3295650"/>
                <a:gd name="connsiteY1" fmla="*/ 39 h 2705342"/>
                <a:gd name="connsiteX2" fmla="*/ 1091465 w 3295650"/>
                <a:gd name="connsiteY2" fmla="*/ 1680775 h 2705342"/>
                <a:gd name="connsiteX3" fmla="*/ 3290637 w 3295650"/>
                <a:gd name="connsiteY3" fmla="*/ 2329352 h 2705342"/>
                <a:gd name="connsiteX4" fmla="*/ 3295650 w 3295650"/>
                <a:gd name="connsiteY4" fmla="*/ 2705342 h 2705342"/>
                <a:gd name="connsiteX5" fmla="*/ 0 w 3295650"/>
                <a:gd name="connsiteY5" fmla="*/ 2705342 h 2705342"/>
                <a:gd name="connsiteX6" fmla="*/ 0 w 3295650"/>
                <a:gd name="connsiteY6" fmla="*/ 25230 h 2705342"/>
                <a:gd name="connsiteX0" fmla="*/ 0 w 3295650"/>
                <a:gd name="connsiteY0" fmla="*/ 25230 h 2705342"/>
                <a:gd name="connsiteX1" fmla="*/ 422309 w 3295650"/>
                <a:gd name="connsiteY1" fmla="*/ 39 h 2705342"/>
                <a:gd name="connsiteX2" fmla="*/ 1091465 w 3295650"/>
                <a:gd name="connsiteY2" fmla="*/ 1680775 h 2705342"/>
                <a:gd name="connsiteX3" fmla="*/ 3290637 w 3295650"/>
                <a:gd name="connsiteY3" fmla="*/ 2329352 h 2705342"/>
                <a:gd name="connsiteX4" fmla="*/ 3295650 w 3295650"/>
                <a:gd name="connsiteY4" fmla="*/ 2705342 h 2705342"/>
                <a:gd name="connsiteX5" fmla="*/ 0 w 3295650"/>
                <a:gd name="connsiteY5" fmla="*/ 2705342 h 2705342"/>
                <a:gd name="connsiteX6" fmla="*/ 0 w 3295650"/>
                <a:gd name="connsiteY6" fmla="*/ 25230 h 2705342"/>
                <a:gd name="connsiteX0" fmla="*/ 38501 w 3295650"/>
                <a:gd name="connsiteY0" fmla="*/ 0 h 2718613"/>
                <a:gd name="connsiteX1" fmla="*/ 422309 w 3295650"/>
                <a:gd name="connsiteY1" fmla="*/ 13310 h 2718613"/>
                <a:gd name="connsiteX2" fmla="*/ 1091465 w 3295650"/>
                <a:gd name="connsiteY2" fmla="*/ 1694046 h 2718613"/>
                <a:gd name="connsiteX3" fmla="*/ 3290637 w 3295650"/>
                <a:gd name="connsiteY3" fmla="*/ 2342623 h 2718613"/>
                <a:gd name="connsiteX4" fmla="*/ 3295650 w 3295650"/>
                <a:gd name="connsiteY4" fmla="*/ 2718613 h 2718613"/>
                <a:gd name="connsiteX5" fmla="*/ 0 w 3295650"/>
                <a:gd name="connsiteY5" fmla="*/ 2718613 h 2718613"/>
                <a:gd name="connsiteX6" fmla="*/ 38501 w 3295650"/>
                <a:gd name="connsiteY6" fmla="*/ 0 h 2718613"/>
                <a:gd name="connsiteX0" fmla="*/ 0 w 3257149"/>
                <a:gd name="connsiteY0" fmla="*/ 0 h 2718613"/>
                <a:gd name="connsiteX1" fmla="*/ 383808 w 3257149"/>
                <a:gd name="connsiteY1" fmla="*/ 13310 h 2718613"/>
                <a:gd name="connsiteX2" fmla="*/ 1052964 w 3257149"/>
                <a:gd name="connsiteY2" fmla="*/ 1694046 h 2718613"/>
                <a:gd name="connsiteX3" fmla="*/ 3252136 w 3257149"/>
                <a:gd name="connsiteY3" fmla="*/ 2342623 h 2718613"/>
                <a:gd name="connsiteX4" fmla="*/ 3257149 w 3257149"/>
                <a:gd name="connsiteY4" fmla="*/ 2718613 h 2718613"/>
                <a:gd name="connsiteX5" fmla="*/ 0 w 3257149"/>
                <a:gd name="connsiteY5" fmla="*/ 2699363 h 2718613"/>
                <a:gd name="connsiteX6" fmla="*/ 0 w 3257149"/>
                <a:gd name="connsiteY6" fmla="*/ 0 h 2718613"/>
                <a:gd name="connsiteX0" fmla="*/ 0 w 3257149"/>
                <a:gd name="connsiteY0" fmla="*/ 0 h 2718613"/>
                <a:gd name="connsiteX1" fmla="*/ 383808 w 3257149"/>
                <a:gd name="connsiteY1" fmla="*/ 13310 h 2718613"/>
                <a:gd name="connsiteX2" fmla="*/ 1072215 w 3257149"/>
                <a:gd name="connsiteY2" fmla="*/ 1674795 h 2718613"/>
                <a:gd name="connsiteX3" fmla="*/ 3252136 w 3257149"/>
                <a:gd name="connsiteY3" fmla="*/ 2342623 h 2718613"/>
                <a:gd name="connsiteX4" fmla="*/ 3257149 w 3257149"/>
                <a:gd name="connsiteY4" fmla="*/ 2718613 h 2718613"/>
                <a:gd name="connsiteX5" fmla="*/ 0 w 3257149"/>
                <a:gd name="connsiteY5" fmla="*/ 2699363 h 2718613"/>
                <a:gd name="connsiteX6" fmla="*/ 0 w 3257149"/>
                <a:gd name="connsiteY6" fmla="*/ 0 h 2718613"/>
                <a:gd name="connsiteX0" fmla="*/ 0 w 3257149"/>
                <a:gd name="connsiteY0" fmla="*/ 0 h 2718613"/>
                <a:gd name="connsiteX1" fmla="*/ 383808 w 3257149"/>
                <a:gd name="connsiteY1" fmla="*/ 13310 h 2718613"/>
                <a:gd name="connsiteX2" fmla="*/ 1072215 w 3257149"/>
                <a:gd name="connsiteY2" fmla="*/ 1674795 h 2718613"/>
                <a:gd name="connsiteX3" fmla="*/ 3252136 w 3257149"/>
                <a:gd name="connsiteY3" fmla="*/ 2342623 h 2718613"/>
                <a:gd name="connsiteX4" fmla="*/ 3257149 w 3257149"/>
                <a:gd name="connsiteY4" fmla="*/ 2718613 h 2718613"/>
                <a:gd name="connsiteX5" fmla="*/ 0 w 3257149"/>
                <a:gd name="connsiteY5" fmla="*/ 2699363 h 2718613"/>
                <a:gd name="connsiteX6" fmla="*/ 0 w 3257149"/>
                <a:gd name="connsiteY6" fmla="*/ 0 h 2718613"/>
                <a:gd name="connsiteX0" fmla="*/ 0 w 3261761"/>
                <a:gd name="connsiteY0" fmla="*/ 0 h 2718613"/>
                <a:gd name="connsiteX1" fmla="*/ 383808 w 3261761"/>
                <a:gd name="connsiteY1" fmla="*/ 13310 h 2718613"/>
                <a:gd name="connsiteX2" fmla="*/ 1072215 w 3261761"/>
                <a:gd name="connsiteY2" fmla="*/ 1674795 h 2718613"/>
                <a:gd name="connsiteX3" fmla="*/ 3261761 w 3261761"/>
                <a:gd name="connsiteY3" fmla="*/ 2381124 h 2718613"/>
                <a:gd name="connsiteX4" fmla="*/ 3257149 w 3261761"/>
                <a:gd name="connsiteY4" fmla="*/ 2718613 h 2718613"/>
                <a:gd name="connsiteX5" fmla="*/ 0 w 3261761"/>
                <a:gd name="connsiteY5" fmla="*/ 2699363 h 2718613"/>
                <a:gd name="connsiteX6" fmla="*/ 0 w 3261761"/>
                <a:gd name="connsiteY6" fmla="*/ 0 h 2718613"/>
                <a:gd name="connsiteX0" fmla="*/ 0 w 3261761"/>
                <a:gd name="connsiteY0" fmla="*/ 0 h 2718613"/>
                <a:gd name="connsiteX1" fmla="*/ 383808 w 3261761"/>
                <a:gd name="connsiteY1" fmla="*/ 13310 h 2718613"/>
                <a:gd name="connsiteX2" fmla="*/ 1072215 w 3261761"/>
                <a:gd name="connsiteY2" fmla="*/ 1674795 h 2718613"/>
                <a:gd name="connsiteX3" fmla="*/ 3261761 w 3261761"/>
                <a:gd name="connsiteY3" fmla="*/ 2381124 h 2718613"/>
                <a:gd name="connsiteX4" fmla="*/ 3257149 w 3261761"/>
                <a:gd name="connsiteY4" fmla="*/ 2718613 h 2718613"/>
                <a:gd name="connsiteX5" fmla="*/ 0 w 3261761"/>
                <a:gd name="connsiteY5" fmla="*/ 2699363 h 2718613"/>
                <a:gd name="connsiteX6" fmla="*/ 0 w 3261761"/>
                <a:gd name="connsiteY6" fmla="*/ 0 h 2718613"/>
                <a:gd name="connsiteX0" fmla="*/ 0 w 3261761"/>
                <a:gd name="connsiteY0" fmla="*/ 0 h 2718613"/>
                <a:gd name="connsiteX1" fmla="*/ 403058 w 3261761"/>
                <a:gd name="connsiteY1" fmla="*/ 3685 h 2718613"/>
                <a:gd name="connsiteX2" fmla="*/ 1072215 w 3261761"/>
                <a:gd name="connsiteY2" fmla="*/ 1674795 h 2718613"/>
                <a:gd name="connsiteX3" fmla="*/ 3261761 w 3261761"/>
                <a:gd name="connsiteY3" fmla="*/ 2381124 h 2718613"/>
                <a:gd name="connsiteX4" fmla="*/ 3257149 w 3261761"/>
                <a:gd name="connsiteY4" fmla="*/ 2718613 h 2718613"/>
                <a:gd name="connsiteX5" fmla="*/ 0 w 3261761"/>
                <a:gd name="connsiteY5" fmla="*/ 2699363 h 2718613"/>
                <a:gd name="connsiteX6" fmla="*/ 0 w 3261761"/>
                <a:gd name="connsiteY6" fmla="*/ 0 h 271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261761" h="2718613">
                  <a:moveTo>
                    <a:pt x="0" y="0"/>
                  </a:moveTo>
                  <a:lnTo>
                    <a:pt x="403058" y="3685"/>
                  </a:lnTo>
                  <a:cubicBezTo>
                    <a:pt x="558733" y="708309"/>
                    <a:pt x="589280" y="1114550"/>
                    <a:pt x="1072215" y="1674795"/>
                  </a:cubicBezTo>
                  <a:cubicBezTo>
                    <a:pt x="1635225" y="2131619"/>
                    <a:pt x="2352241" y="2261184"/>
                    <a:pt x="3261761" y="2381124"/>
                  </a:cubicBezTo>
                  <a:cubicBezTo>
                    <a:pt x="3260224" y="2493620"/>
                    <a:pt x="3258686" y="2606117"/>
                    <a:pt x="3257149" y="2718613"/>
                  </a:cubicBezTo>
                  <a:lnTo>
                    <a:pt x="0" y="2699363"/>
                  </a:lnTo>
                  <a:lnTo>
                    <a:pt x="0" y="0"/>
                  </a:lnTo>
                  <a:close/>
                </a:path>
              </a:pathLst>
            </a:custGeom>
            <a:solidFill>
              <a:srgbClr val="FF0000">
                <a:alpha val="3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fontAlgn="base">
                <a:spcBef>
                  <a:spcPct val="0"/>
                </a:spcBef>
                <a:spcAft>
                  <a:spcPct val="0"/>
                </a:spcAft>
                <a:defRPr sz="1600" kern="1200">
                  <a:solidFill>
                    <a:schemeClr val="lt1"/>
                  </a:solidFill>
                  <a:latin typeface="+mn-lt"/>
                  <a:ea typeface="+mn-ea"/>
                  <a:cs typeface="+mn-cs"/>
                </a:defRPr>
              </a:lvl1pPr>
              <a:lvl2pPr marL="457200" algn="l" rtl="0" fontAlgn="base">
                <a:spcBef>
                  <a:spcPct val="0"/>
                </a:spcBef>
                <a:spcAft>
                  <a:spcPct val="0"/>
                </a:spcAft>
                <a:defRPr sz="1600" kern="1200">
                  <a:solidFill>
                    <a:schemeClr val="lt1"/>
                  </a:solidFill>
                  <a:latin typeface="+mn-lt"/>
                  <a:ea typeface="+mn-ea"/>
                  <a:cs typeface="+mn-cs"/>
                </a:defRPr>
              </a:lvl2pPr>
              <a:lvl3pPr marL="914400" algn="l" rtl="0" fontAlgn="base">
                <a:spcBef>
                  <a:spcPct val="0"/>
                </a:spcBef>
                <a:spcAft>
                  <a:spcPct val="0"/>
                </a:spcAft>
                <a:defRPr sz="1600" kern="1200">
                  <a:solidFill>
                    <a:schemeClr val="lt1"/>
                  </a:solidFill>
                  <a:latin typeface="+mn-lt"/>
                  <a:ea typeface="+mn-ea"/>
                  <a:cs typeface="+mn-cs"/>
                </a:defRPr>
              </a:lvl3pPr>
              <a:lvl4pPr marL="1371600" algn="l" rtl="0" fontAlgn="base">
                <a:spcBef>
                  <a:spcPct val="0"/>
                </a:spcBef>
                <a:spcAft>
                  <a:spcPct val="0"/>
                </a:spcAft>
                <a:defRPr sz="1600" kern="1200">
                  <a:solidFill>
                    <a:schemeClr val="lt1"/>
                  </a:solidFill>
                  <a:latin typeface="+mn-lt"/>
                  <a:ea typeface="+mn-ea"/>
                  <a:cs typeface="+mn-cs"/>
                </a:defRPr>
              </a:lvl4pPr>
              <a:lvl5pPr marL="1828800" algn="l" rtl="0" fontAlgn="base">
                <a:spcBef>
                  <a:spcPct val="0"/>
                </a:spcBef>
                <a:spcAft>
                  <a:spcPct val="0"/>
                </a:spcAft>
                <a:defRPr sz="1600" kern="1200">
                  <a:solidFill>
                    <a:schemeClr val="lt1"/>
                  </a:solidFill>
                  <a:latin typeface="+mn-lt"/>
                  <a:ea typeface="+mn-ea"/>
                  <a:cs typeface="+mn-cs"/>
                </a:defRPr>
              </a:lvl5pPr>
              <a:lvl6pPr marL="2286000" algn="l" defTabSz="914400" rtl="0" eaLnBrk="1" latinLnBrk="0" hangingPunct="1">
                <a:defRPr sz="1600" kern="1200">
                  <a:solidFill>
                    <a:schemeClr val="lt1"/>
                  </a:solidFill>
                  <a:latin typeface="+mn-lt"/>
                  <a:ea typeface="+mn-ea"/>
                  <a:cs typeface="+mn-cs"/>
                </a:defRPr>
              </a:lvl6pPr>
              <a:lvl7pPr marL="2743200" algn="l" defTabSz="914400" rtl="0" eaLnBrk="1" latinLnBrk="0" hangingPunct="1">
                <a:defRPr sz="1600" kern="1200">
                  <a:solidFill>
                    <a:schemeClr val="lt1"/>
                  </a:solidFill>
                  <a:latin typeface="+mn-lt"/>
                  <a:ea typeface="+mn-ea"/>
                  <a:cs typeface="+mn-cs"/>
                </a:defRPr>
              </a:lvl7pPr>
              <a:lvl8pPr marL="3200400" algn="l" defTabSz="914400" rtl="0" eaLnBrk="1" latinLnBrk="0" hangingPunct="1">
                <a:defRPr sz="1600" kern="1200">
                  <a:solidFill>
                    <a:schemeClr val="lt1"/>
                  </a:solidFill>
                  <a:latin typeface="+mn-lt"/>
                  <a:ea typeface="+mn-ea"/>
                  <a:cs typeface="+mn-cs"/>
                </a:defRPr>
              </a:lvl8pPr>
              <a:lvl9pPr marL="3657600" algn="l" defTabSz="914400" rtl="0" eaLnBrk="1" latinLnBrk="0" hangingPunct="1">
                <a:defRPr sz="1600" kern="1200">
                  <a:solidFill>
                    <a:schemeClr val="lt1"/>
                  </a:solidFill>
                  <a:latin typeface="+mn-lt"/>
                  <a:ea typeface="+mn-ea"/>
                  <a:cs typeface="+mn-cs"/>
                </a:defRPr>
              </a:lvl9pPr>
            </a:lstStyle>
            <a:p>
              <a:pPr algn="ctr">
                <a:defRPr/>
              </a:pPr>
              <a:endParaRPr lang="en-GB" sz="1200"/>
            </a:p>
          </p:txBody>
        </p:sp>
      </p:grpSp>
    </p:spTree>
    <p:extLst>
      <p:ext uri="{BB962C8B-B14F-4D97-AF65-F5344CB8AC3E}">
        <p14:creationId xmlns:p14="http://schemas.microsoft.com/office/powerpoint/2010/main" val="1209964720"/>
      </p:ext>
    </p:extLst>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Base Resistance</a:t>
            </a:r>
            <a:endParaRPr lang="en-GB"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628651" y="2226469"/>
                <a:ext cx="4408289" cy="3263504"/>
              </a:xfrm>
            </p:spPr>
            <p:txBody>
              <a:bodyPr>
                <a:normAutofit fontScale="62500" lnSpcReduction="20000"/>
              </a:bodyPr>
              <a:lstStyle/>
              <a:p>
                <a:pPr marL="0" indent="0">
                  <a:buNone/>
                </a:pPr>
                <a:r>
                  <a:rPr lang="en-GB" altLang="en-US" dirty="0" smtClean="0"/>
                  <a:t>To calculate the base resistance, three values are needed: </a:t>
                </a:r>
                <a:r>
                  <a:rPr lang="en-GB" altLang="en-US" i="1" dirty="0"/>
                  <a:t>V</a:t>
                </a:r>
                <a:r>
                  <a:rPr lang="en-GB" altLang="en-US" baseline="-25000" dirty="0"/>
                  <a:t>s</a:t>
                </a:r>
                <a:r>
                  <a:rPr lang="en-GB" altLang="en-US" dirty="0"/>
                  <a:t>, </a:t>
                </a:r>
                <a:r>
                  <a:rPr lang="en-GB" altLang="en-US" i="1" dirty="0"/>
                  <a:t>R</a:t>
                </a:r>
                <a:r>
                  <a:rPr lang="en-GB" altLang="en-US" baseline="-25000" dirty="0"/>
                  <a:t>L</a:t>
                </a:r>
                <a:r>
                  <a:rPr lang="en-GB" altLang="en-US" dirty="0"/>
                  <a:t> and </a:t>
                </a:r>
                <a:r>
                  <a:rPr lang="en-GB" altLang="en-US" i="1" dirty="0" err="1" smtClean="0"/>
                  <a:t>hFE</a:t>
                </a:r>
                <a:r>
                  <a:rPr lang="en-GB" altLang="en-US" dirty="0" smtClean="0"/>
                  <a:t>.</a:t>
                </a:r>
                <a:endParaRPr lang="en-GB" altLang="en-US" dirty="0"/>
              </a:p>
              <a:p>
                <a:pPr marL="0" indent="0">
                  <a:buNone/>
                </a:pPr>
                <a:r>
                  <a:rPr lang="en-GB" altLang="en-US" dirty="0"/>
                  <a:t>The calculation involves finding </a:t>
                </a:r>
                <a:r>
                  <a:rPr lang="en-GB" altLang="en-US" i="1" dirty="0">
                    <a:latin typeface="Times New Roman" panose="02020603050405020304" pitchFamily="18" charset="0"/>
                    <a:cs typeface="Times New Roman" panose="02020603050405020304" pitchFamily="18" charset="0"/>
                  </a:rPr>
                  <a:t>I</a:t>
                </a:r>
                <a:r>
                  <a:rPr lang="en-GB" altLang="en-US" baseline="-25000" dirty="0"/>
                  <a:t>C</a:t>
                </a:r>
                <a:r>
                  <a:rPr lang="en-GB" altLang="en-US" dirty="0"/>
                  <a:t>, then </a:t>
                </a:r>
                <a:r>
                  <a:rPr lang="en-GB" altLang="en-US" i="1" dirty="0">
                    <a:latin typeface="Times New Roman" panose="02020603050405020304" pitchFamily="18" charset="0"/>
                    <a:cs typeface="Times New Roman" panose="02020603050405020304" pitchFamily="18" charset="0"/>
                  </a:rPr>
                  <a:t>I</a:t>
                </a:r>
                <a:r>
                  <a:rPr lang="en-GB" altLang="en-US" baseline="-25000" dirty="0"/>
                  <a:t>B</a:t>
                </a:r>
                <a:r>
                  <a:rPr lang="en-GB" altLang="en-US" dirty="0"/>
                  <a:t> and finally </a:t>
                </a:r>
                <a:r>
                  <a:rPr lang="en-GB" altLang="en-US" i="1" dirty="0"/>
                  <a:t>R</a:t>
                </a:r>
                <a:r>
                  <a:rPr lang="en-GB" altLang="en-US" baseline="-25000" dirty="0"/>
                  <a:t>B</a:t>
                </a:r>
                <a:r>
                  <a:rPr lang="en-GB" altLang="en-US" dirty="0"/>
                  <a:t>.</a:t>
                </a:r>
              </a:p>
              <a:p>
                <a:pPr marL="0" indent="0">
                  <a:buNone/>
                </a:pPr>
                <a:r>
                  <a:rPr lang="en-GB" altLang="en-US" dirty="0"/>
                  <a:t>Step 1: Finding </a:t>
                </a:r>
                <a:r>
                  <a:rPr lang="en-GB" altLang="en-US" i="1" dirty="0">
                    <a:latin typeface="Times New Roman" panose="02020603050405020304" pitchFamily="18" charset="0"/>
                    <a:cs typeface="Times New Roman" panose="02020603050405020304" pitchFamily="18" charset="0"/>
                  </a:rPr>
                  <a:t>I</a:t>
                </a:r>
                <a:r>
                  <a:rPr lang="en-GB" altLang="en-US" baseline="-25000" dirty="0"/>
                  <a:t>C</a:t>
                </a:r>
              </a:p>
              <a:p>
                <a:pPr marL="0" indent="0">
                  <a:buNone/>
                </a:pPr>
                <a:r>
                  <a:rPr lang="en-GB" altLang="en-US" dirty="0"/>
                  <a:t>At saturation, all of the supply voltage will be across the load. </a:t>
                </a:r>
              </a:p>
              <a:p>
                <a:pPr marL="0" indent="0">
                  <a:buNone/>
                </a:pPr>
                <a:r>
                  <a:rPr lang="en-GB" altLang="en-US" dirty="0"/>
                  <a:t>This equation can be </a:t>
                </a:r>
                <a:r>
                  <a:rPr lang="en-GB" altLang="en-US" dirty="0" smtClean="0"/>
                  <a:t>used</a:t>
                </a:r>
              </a:p>
              <a:p>
                <a:pPr marL="0" indent="0">
                  <a:buNone/>
                </a:pPr>
                <a14:m>
                  <m:oMathPara xmlns:m="http://schemas.openxmlformats.org/officeDocument/2006/math">
                    <m:oMathParaPr>
                      <m:jc m:val="centerGroup"/>
                    </m:oMathParaPr>
                    <m:oMath xmlns:m="http://schemas.openxmlformats.org/officeDocument/2006/math">
                      <m:sSub>
                        <m:sSubPr>
                          <m:ctrlPr>
                            <a:rPr lang="en-GB" i="1" smtClean="0">
                              <a:latin typeface="Cambria Math" panose="02040503050406030204" pitchFamily="18" charset="0"/>
                            </a:rPr>
                          </m:ctrlPr>
                        </m:sSubPr>
                        <m:e>
                          <m:r>
                            <a:rPr lang="en-GB" b="0" i="1" smtClean="0">
                              <a:latin typeface="Cambria Math" panose="02040503050406030204" pitchFamily="18" charset="0"/>
                            </a:rPr>
                            <m:t>𝐼</m:t>
                          </m:r>
                        </m:e>
                        <m:sub>
                          <m:r>
                            <a:rPr lang="en-GB" b="0" i="1" smtClean="0">
                              <a:latin typeface="Cambria Math" panose="02040503050406030204" pitchFamily="18" charset="0"/>
                            </a:rPr>
                            <m:t>𝐶</m:t>
                          </m:r>
                        </m:sub>
                      </m:sSub>
                      <m:r>
                        <a:rPr lang="en-GB" b="0" i="1" smtClean="0">
                          <a:latin typeface="Cambria Math" panose="02040503050406030204" pitchFamily="18" charset="0"/>
                        </a:rPr>
                        <m:t>=</m:t>
                      </m:r>
                      <m:f>
                        <m:fPr>
                          <m:ctrlPr>
                            <a:rPr lang="en-GB" b="0" i="1" smtClean="0">
                              <a:latin typeface="Cambria Math" panose="02040503050406030204" pitchFamily="18" charset="0"/>
                            </a:rPr>
                          </m:ctrlPr>
                        </m:fPr>
                        <m:num>
                          <m:sSub>
                            <m:sSubPr>
                              <m:ctrlPr>
                                <a:rPr lang="en-GB" b="0" i="1" smtClean="0">
                                  <a:latin typeface="Cambria Math" panose="02040503050406030204" pitchFamily="18" charset="0"/>
                                </a:rPr>
                              </m:ctrlPr>
                            </m:sSubPr>
                            <m:e>
                              <m:r>
                                <a:rPr lang="en-GB" b="0" i="1" smtClean="0">
                                  <a:latin typeface="Cambria Math" panose="02040503050406030204" pitchFamily="18" charset="0"/>
                                </a:rPr>
                                <m:t>𝑉</m:t>
                              </m:r>
                            </m:e>
                            <m:sub>
                              <m:r>
                                <a:rPr lang="en-GB" b="0" i="1" smtClean="0">
                                  <a:latin typeface="Cambria Math" panose="02040503050406030204" pitchFamily="18" charset="0"/>
                                </a:rPr>
                                <m:t>𝑆</m:t>
                              </m:r>
                            </m:sub>
                          </m:sSub>
                        </m:num>
                        <m:den>
                          <m:sSub>
                            <m:sSubPr>
                              <m:ctrlPr>
                                <a:rPr lang="en-GB" b="0" i="1" smtClean="0">
                                  <a:latin typeface="Cambria Math" panose="02040503050406030204" pitchFamily="18" charset="0"/>
                                </a:rPr>
                              </m:ctrlPr>
                            </m:sSubPr>
                            <m:e>
                              <m:r>
                                <a:rPr lang="en-GB" b="0" i="1" smtClean="0">
                                  <a:latin typeface="Cambria Math" panose="02040503050406030204" pitchFamily="18" charset="0"/>
                                </a:rPr>
                                <m:t>𝑅</m:t>
                              </m:r>
                            </m:e>
                            <m:sub>
                              <m:r>
                                <a:rPr lang="en-GB" b="0" i="1" smtClean="0">
                                  <a:latin typeface="Cambria Math" panose="02040503050406030204" pitchFamily="18" charset="0"/>
                                </a:rPr>
                                <m:t>𝐿</m:t>
                              </m:r>
                            </m:sub>
                          </m:sSub>
                        </m:den>
                      </m:f>
                    </m:oMath>
                  </m:oMathPara>
                </a14:m>
                <a:endParaRPr lang="en-GB"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628651" y="2226469"/>
                <a:ext cx="4408289" cy="3263504"/>
              </a:xfrm>
              <a:blipFill>
                <a:blip r:embed="rId2"/>
                <a:stretch>
                  <a:fillRect l="-1383" t="-2612" r="-2766"/>
                </a:stretch>
              </a:blipFill>
            </p:spPr>
            <p:txBody>
              <a:bodyPr/>
              <a:lstStyle/>
              <a:p>
                <a:r>
                  <a:rPr lang="en-GB">
                    <a:noFill/>
                  </a:rPr>
                  <a:t> </a:t>
                </a:r>
              </a:p>
            </p:txBody>
          </p:sp>
        </mc:Fallback>
      </mc:AlternateContent>
      <p:grpSp>
        <p:nvGrpSpPr>
          <p:cNvPr id="41" name="Group 40"/>
          <p:cNvGrpSpPr>
            <a:grpSpLocks/>
          </p:cNvGrpSpPr>
          <p:nvPr/>
        </p:nvGrpSpPr>
        <p:grpSpPr bwMode="auto">
          <a:xfrm>
            <a:off x="5390555" y="2899378"/>
            <a:ext cx="3469481" cy="2291689"/>
            <a:chOff x="4514850" y="917785"/>
            <a:chExt cx="3526407" cy="2328893"/>
          </a:xfrm>
        </p:grpSpPr>
        <p:grpSp>
          <p:nvGrpSpPr>
            <p:cNvPr id="49" name="Group 48"/>
            <p:cNvGrpSpPr>
              <a:grpSpLocks/>
            </p:cNvGrpSpPr>
            <p:nvPr/>
          </p:nvGrpSpPr>
          <p:grpSpPr bwMode="auto">
            <a:xfrm>
              <a:off x="4514850" y="917785"/>
              <a:ext cx="2961263" cy="2240138"/>
              <a:chOff x="4514985" y="916916"/>
              <a:chExt cx="2961447" cy="2240138"/>
            </a:xfrm>
          </p:grpSpPr>
          <p:cxnSp>
            <p:nvCxnSpPr>
              <p:cNvPr id="57" name="Straight Connector 56"/>
              <p:cNvCxnSpPr/>
              <p:nvPr/>
            </p:nvCxnSpPr>
            <p:spPr>
              <a:xfrm rot="10800000">
                <a:off x="4597281" y="959274"/>
                <a:ext cx="2798065" cy="0"/>
              </a:xfrm>
              <a:prstGeom prst="line">
                <a:avLst/>
              </a:prstGeom>
              <a:ln w="254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a:xfrm rot="10800000">
                <a:off x="4590020" y="3119536"/>
                <a:ext cx="2798065" cy="0"/>
              </a:xfrm>
              <a:prstGeom prst="line">
                <a:avLst/>
              </a:prstGeom>
              <a:ln w="254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59" name="Straight Connector 58"/>
              <p:cNvCxnSpPr/>
              <p:nvPr/>
            </p:nvCxnSpPr>
            <p:spPr>
              <a:xfrm rot="16200000" flipV="1">
                <a:off x="4427243" y="1132942"/>
                <a:ext cx="359439" cy="0"/>
              </a:xfrm>
              <a:prstGeom prst="line">
                <a:avLst/>
              </a:prstGeom>
              <a:ln w="254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rot="10800000">
                <a:off x="4870794" y="2474483"/>
                <a:ext cx="970609" cy="0"/>
              </a:xfrm>
              <a:prstGeom prst="line">
                <a:avLst/>
              </a:prstGeom>
              <a:ln w="254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1" name="Straight Connector 60"/>
              <p:cNvCxnSpPr/>
              <p:nvPr/>
            </p:nvCxnSpPr>
            <p:spPr>
              <a:xfrm rot="10800000">
                <a:off x="6097973" y="2025487"/>
                <a:ext cx="1296163" cy="0"/>
              </a:xfrm>
              <a:prstGeom prst="line">
                <a:avLst/>
              </a:prstGeom>
              <a:ln w="254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62" name="Rectangle 61"/>
              <p:cNvSpPr>
                <a:spLocks noChangeAspect="1"/>
              </p:cNvSpPr>
              <p:nvPr/>
            </p:nvSpPr>
            <p:spPr>
              <a:xfrm>
                <a:off x="4514985" y="1317503"/>
                <a:ext cx="179115" cy="540973"/>
              </a:xfrm>
              <a:prstGeom prst="rect">
                <a:avLst/>
              </a:prstGeom>
              <a:noFill/>
              <a:ln w="25400" cap="sq">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fontAlgn="base">
                  <a:spcBef>
                    <a:spcPct val="0"/>
                  </a:spcBef>
                  <a:spcAft>
                    <a:spcPct val="0"/>
                  </a:spcAft>
                  <a:defRPr sz="1600" kern="1200">
                    <a:solidFill>
                      <a:schemeClr val="lt1"/>
                    </a:solidFill>
                    <a:latin typeface="+mn-lt"/>
                    <a:ea typeface="+mn-ea"/>
                    <a:cs typeface="+mn-cs"/>
                  </a:defRPr>
                </a:lvl1pPr>
                <a:lvl2pPr marL="457200" algn="l" rtl="0" fontAlgn="base">
                  <a:spcBef>
                    <a:spcPct val="0"/>
                  </a:spcBef>
                  <a:spcAft>
                    <a:spcPct val="0"/>
                  </a:spcAft>
                  <a:defRPr sz="1600" kern="1200">
                    <a:solidFill>
                      <a:schemeClr val="lt1"/>
                    </a:solidFill>
                    <a:latin typeface="+mn-lt"/>
                    <a:ea typeface="+mn-ea"/>
                    <a:cs typeface="+mn-cs"/>
                  </a:defRPr>
                </a:lvl2pPr>
                <a:lvl3pPr marL="914400" algn="l" rtl="0" fontAlgn="base">
                  <a:spcBef>
                    <a:spcPct val="0"/>
                  </a:spcBef>
                  <a:spcAft>
                    <a:spcPct val="0"/>
                  </a:spcAft>
                  <a:defRPr sz="1600" kern="1200">
                    <a:solidFill>
                      <a:schemeClr val="lt1"/>
                    </a:solidFill>
                    <a:latin typeface="+mn-lt"/>
                    <a:ea typeface="+mn-ea"/>
                    <a:cs typeface="+mn-cs"/>
                  </a:defRPr>
                </a:lvl3pPr>
                <a:lvl4pPr marL="1371600" algn="l" rtl="0" fontAlgn="base">
                  <a:spcBef>
                    <a:spcPct val="0"/>
                  </a:spcBef>
                  <a:spcAft>
                    <a:spcPct val="0"/>
                  </a:spcAft>
                  <a:defRPr sz="1600" kern="1200">
                    <a:solidFill>
                      <a:schemeClr val="lt1"/>
                    </a:solidFill>
                    <a:latin typeface="+mn-lt"/>
                    <a:ea typeface="+mn-ea"/>
                    <a:cs typeface="+mn-cs"/>
                  </a:defRPr>
                </a:lvl4pPr>
                <a:lvl5pPr marL="1828800" algn="l" rtl="0" fontAlgn="base">
                  <a:spcBef>
                    <a:spcPct val="0"/>
                  </a:spcBef>
                  <a:spcAft>
                    <a:spcPct val="0"/>
                  </a:spcAft>
                  <a:defRPr sz="1600" kern="1200">
                    <a:solidFill>
                      <a:schemeClr val="lt1"/>
                    </a:solidFill>
                    <a:latin typeface="+mn-lt"/>
                    <a:ea typeface="+mn-ea"/>
                    <a:cs typeface="+mn-cs"/>
                  </a:defRPr>
                </a:lvl5pPr>
                <a:lvl6pPr marL="2286000" algn="l" defTabSz="914400" rtl="0" eaLnBrk="1" latinLnBrk="0" hangingPunct="1">
                  <a:defRPr sz="1600" kern="1200">
                    <a:solidFill>
                      <a:schemeClr val="lt1"/>
                    </a:solidFill>
                    <a:latin typeface="+mn-lt"/>
                    <a:ea typeface="+mn-ea"/>
                    <a:cs typeface="+mn-cs"/>
                  </a:defRPr>
                </a:lvl6pPr>
                <a:lvl7pPr marL="2743200" algn="l" defTabSz="914400" rtl="0" eaLnBrk="1" latinLnBrk="0" hangingPunct="1">
                  <a:defRPr sz="1600" kern="1200">
                    <a:solidFill>
                      <a:schemeClr val="lt1"/>
                    </a:solidFill>
                    <a:latin typeface="+mn-lt"/>
                    <a:ea typeface="+mn-ea"/>
                    <a:cs typeface="+mn-cs"/>
                  </a:defRPr>
                </a:lvl7pPr>
                <a:lvl8pPr marL="3200400" algn="l" defTabSz="914400" rtl="0" eaLnBrk="1" latinLnBrk="0" hangingPunct="1">
                  <a:defRPr sz="1600" kern="1200">
                    <a:solidFill>
                      <a:schemeClr val="lt1"/>
                    </a:solidFill>
                    <a:latin typeface="+mn-lt"/>
                    <a:ea typeface="+mn-ea"/>
                    <a:cs typeface="+mn-cs"/>
                  </a:defRPr>
                </a:lvl8pPr>
                <a:lvl9pPr marL="3657600" algn="l" defTabSz="914400" rtl="0" eaLnBrk="1" latinLnBrk="0" hangingPunct="1">
                  <a:defRPr sz="1600" kern="1200">
                    <a:solidFill>
                      <a:schemeClr val="lt1"/>
                    </a:solidFill>
                    <a:latin typeface="+mn-lt"/>
                    <a:ea typeface="+mn-ea"/>
                    <a:cs typeface="+mn-cs"/>
                  </a:defRPr>
                </a:lvl9pPr>
              </a:lstStyle>
              <a:p>
                <a:pPr algn="ctr">
                  <a:defRPr/>
                </a:pPr>
                <a:endParaRPr lang="en-GB" sz="1200"/>
              </a:p>
            </p:txBody>
          </p:sp>
          <p:sp>
            <p:nvSpPr>
              <p:cNvPr id="63" name="Rectangle 62"/>
              <p:cNvSpPr>
                <a:spLocks noChangeAspect="1"/>
              </p:cNvSpPr>
              <p:nvPr/>
            </p:nvSpPr>
            <p:spPr>
              <a:xfrm>
                <a:off x="5998734" y="1324764"/>
                <a:ext cx="181535" cy="540973"/>
              </a:xfrm>
              <a:prstGeom prst="rect">
                <a:avLst/>
              </a:prstGeom>
              <a:noFill/>
              <a:ln w="25400" cap="sq">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fontAlgn="base">
                  <a:spcBef>
                    <a:spcPct val="0"/>
                  </a:spcBef>
                  <a:spcAft>
                    <a:spcPct val="0"/>
                  </a:spcAft>
                  <a:defRPr sz="1600" kern="1200">
                    <a:solidFill>
                      <a:schemeClr val="lt1"/>
                    </a:solidFill>
                    <a:latin typeface="+mn-lt"/>
                    <a:ea typeface="+mn-ea"/>
                    <a:cs typeface="+mn-cs"/>
                  </a:defRPr>
                </a:lvl1pPr>
                <a:lvl2pPr marL="457200" algn="l" rtl="0" fontAlgn="base">
                  <a:spcBef>
                    <a:spcPct val="0"/>
                  </a:spcBef>
                  <a:spcAft>
                    <a:spcPct val="0"/>
                  </a:spcAft>
                  <a:defRPr sz="1600" kern="1200">
                    <a:solidFill>
                      <a:schemeClr val="lt1"/>
                    </a:solidFill>
                    <a:latin typeface="+mn-lt"/>
                    <a:ea typeface="+mn-ea"/>
                    <a:cs typeface="+mn-cs"/>
                  </a:defRPr>
                </a:lvl2pPr>
                <a:lvl3pPr marL="914400" algn="l" rtl="0" fontAlgn="base">
                  <a:spcBef>
                    <a:spcPct val="0"/>
                  </a:spcBef>
                  <a:spcAft>
                    <a:spcPct val="0"/>
                  </a:spcAft>
                  <a:defRPr sz="1600" kern="1200">
                    <a:solidFill>
                      <a:schemeClr val="lt1"/>
                    </a:solidFill>
                    <a:latin typeface="+mn-lt"/>
                    <a:ea typeface="+mn-ea"/>
                    <a:cs typeface="+mn-cs"/>
                  </a:defRPr>
                </a:lvl3pPr>
                <a:lvl4pPr marL="1371600" algn="l" rtl="0" fontAlgn="base">
                  <a:spcBef>
                    <a:spcPct val="0"/>
                  </a:spcBef>
                  <a:spcAft>
                    <a:spcPct val="0"/>
                  </a:spcAft>
                  <a:defRPr sz="1600" kern="1200">
                    <a:solidFill>
                      <a:schemeClr val="lt1"/>
                    </a:solidFill>
                    <a:latin typeface="+mn-lt"/>
                    <a:ea typeface="+mn-ea"/>
                    <a:cs typeface="+mn-cs"/>
                  </a:defRPr>
                </a:lvl4pPr>
                <a:lvl5pPr marL="1828800" algn="l" rtl="0" fontAlgn="base">
                  <a:spcBef>
                    <a:spcPct val="0"/>
                  </a:spcBef>
                  <a:spcAft>
                    <a:spcPct val="0"/>
                  </a:spcAft>
                  <a:defRPr sz="1600" kern="1200">
                    <a:solidFill>
                      <a:schemeClr val="lt1"/>
                    </a:solidFill>
                    <a:latin typeface="+mn-lt"/>
                    <a:ea typeface="+mn-ea"/>
                    <a:cs typeface="+mn-cs"/>
                  </a:defRPr>
                </a:lvl5pPr>
                <a:lvl6pPr marL="2286000" algn="l" defTabSz="914400" rtl="0" eaLnBrk="1" latinLnBrk="0" hangingPunct="1">
                  <a:defRPr sz="1600" kern="1200">
                    <a:solidFill>
                      <a:schemeClr val="lt1"/>
                    </a:solidFill>
                    <a:latin typeface="+mn-lt"/>
                    <a:ea typeface="+mn-ea"/>
                    <a:cs typeface="+mn-cs"/>
                  </a:defRPr>
                </a:lvl6pPr>
                <a:lvl7pPr marL="2743200" algn="l" defTabSz="914400" rtl="0" eaLnBrk="1" latinLnBrk="0" hangingPunct="1">
                  <a:defRPr sz="1600" kern="1200">
                    <a:solidFill>
                      <a:schemeClr val="lt1"/>
                    </a:solidFill>
                    <a:latin typeface="+mn-lt"/>
                    <a:ea typeface="+mn-ea"/>
                    <a:cs typeface="+mn-cs"/>
                  </a:defRPr>
                </a:lvl7pPr>
                <a:lvl8pPr marL="3200400" algn="l" defTabSz="914400" rtl="0" eaLnBrk="1" latinLnBrk="0" hangingPunct="1">
                  <a:defRPr sz="1600" kern="1200">
                    <a:solidFill>
                      <a:schemeClr val="lt1"/>
                    </a:solidFill>
                    <a:latin typeface="+mn-lt"/>
                    <a:ea typeface="+mn-ea"/>
                    <a:cs typeface="+mn-cs"/>
                  </a:defRPr>
                </a:lvl8pPr>
                <a:lvl9pPr marL="3657600" algn="l" defTabSz="914400" rtl="0" eaLnBrk="1" latinLnBrk="0" hangingPunct="1">
                  <a:defRPr sz="1600" kern="1200">
                    <a:solidFill>
                      <a:schemeClr val="lt1"/>
                    </a:solidFill>
                    <a:latin typeface="+mn-lt"/>
                    <a:ea typeface="+mn-ea"/>
                    <a:cs typeface="+mn-cs"/>
                  </a:defRPr>
                </a:lvl9pPr>
              </a:lstStyle>
              <a:p>
                <a:pPr algn="ctr">
                  <a:defRPr/>
                </a:pPr>
                <a:endParaRPr lang="en-GB" sz="1200"/>
              </a:p>
            </p:txBody>
          </p:sp>
          <p:cxnSp>
            <p:nvCxnSpPr>
              <p:cNvPr id="64" name="Straight Connector 63"/>
              <p:cNvCxnSpPr/>
              <p:nvPr/>
            </p:nvCxnSpPr>
            <p:spPr>
              <a:xfrm rot="16200000" flipV="1">
                <a:off x="5910388" y="1146860"/>
                <a:ext cx="358228" cy="0"/>
              </a:xfrm>
              <a:prstGeom prst="line">
                <a:avLst/>
              </a:prstGeom>
              <a:ln w="254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5" name="Straight Connector 64"/>
              <p:cNvCxnSpPr/>
              <p:nvPr/>
            </p:nvCxnSpPr>
            <p:spPr>
              <a:xfrm rot="16200000" flipV="1">
                <a:off x="5910388" y="2042431"/>
                <a:ext cx="358228" cy="0"/>
              </a:xfrm>
              <a:prstGeom prst="line">
                <a:avLst/>
              </a:prstGeom>
              <a:ln w="254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6" name="Straight Connector 65"/>
              <p:cNvCxnSpPr/>
              <p:nvPr/>
            </p:nvCxnSpPr>
            <p:spPr>
              <a:xfrm rot="16200000" flipV="1">
                <a:off x="4350394" y="2100522"/>
                <a:ext cx="503456" cy="0"/>
              </a:xfrm>
              <a:prstGeom prst="line">
                <a:avLst/>
              </a:prstGeom>
              <a:ln w="254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flipV="1">
                <a:off x="5828091" y="2210653"/>
                <a:ext cx="267462" cy="188796"/>
              </a:xfrm>
              <a:prstGeom prst="line">
                <a:avLst/>
              </a:prstGeom>
              <a:ln w="254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8" name="Straight Connector 67"/>
              <p:cNvCxnSpPr/>
              <p:nvPr/>
            </p:nvCxnSpPr>
            <p:spPr>
              <a:xfrm rot="16200000" flipV="1">
                <a:off x="5653818" y="2475693"/>
                <a:ext cx="358228" cy="0"/>
              </a:xfrm>
              <a:prstGeom prst="line">
                <a:avLst/>
              </a:prstGeom>
              <a:ln w="254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9" name="Straight Connector 68"/>
              <p:cNvCxnSpPr/>
              <p:nvPr/>
            </p:nvCxnSpPr>
            <p:spPr>
              <a:xfrm>
                <a:off x="5837773" y="2554359"/>
                <a:ext cx="256570" cy="193637"/>
              </a:xfrm>
              <a:prstGeom prst="line">
                <a:avLst/>
              </a:prstGeom>
              <a:ln w="254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0" name="Straight Connector 69"/>
              <p:cNvCxnSpPr/>
              <p:nvPr/>
            </p:nvCxnSpPr>
            <p:spPr>
              <a:xfrm rot="16200000" flipV="1">
                <a:off x="5887998" y="2933766"/>
                <a:ext cx="395745" cy="0"/>
              </a:xfrm>
              <a:prstGeom prst="line">
                <a:avLst/>
              </a:prstGeom>
              <a:ln w="254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1" name="Straight Connector 70"/>
              <p:cNvCxnSpPr/>
              <p:nvPr/>
            </p:nvCxnSpPr>
            <p:spPr>
              <a:xfrm rot="16200000" flipV="1">
                <a:off x="5948509" y="2614265"/>
                <a:ext cx="107711" cy="72614"/>
              </a:xfrm>
              <a:prstGeom prst="line">
                <a:avLst/>
              </a:prstGeom>
              <a:ln w="254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2" name="Straight Connector 71"/>
              <p:cNvCxnSpPr/>
              <p:nvPr/>
            </p:nvCxnSpPr>
            <p:spPr>
              <a:xfrm rot="16200000" flipH="1">
                <a:off x="5981186" y="2640890"/>
                <a:ext cx="0" cy="107711"/>
              </a:xfrm>
              <a:prstGeom prst="line">
                <a:avLst/>
              </a:prstGeom>
              <a:ln w="254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73" name="Straight Connector 72"/>
              <p:cNvCxnSpPr/>
              <p:nvPr/>
            </p:nvCxnSpPr>
            <p:spPr>
              <a:xfrm rot="16200000" flipV="1">
                <a:off x="4350394" y="2867808"/>
                <a:ext cx="503456" cy="0"/>
              </a:xfrm>
              <a:prstGeom prst="line">
                <a:avLst/>
              </a:prstGeom>
              <a:ln w="254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74" name="Oval 73"/>
              <p:cNvSpPr/>
              <p:nvPr/>
            </p:nvSpPr>
            <p:spPr>
              <a:xfrm>
                <a:off x="4836908" y="2444227"/>
                <a:ext cx="54461" cy="54461"/>
              </a:xfrm>
              <a:prstGeom prst="ellipse">
                <a:avLst/>
              </a:prstGeom>
              <a:solidFill>
                <a:schemeClr val="tx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fontAlgn="base">
                  <a:spcBef>
                    <a:spcPct val="0"/>
                  </a:spcBef>
                  <a:spcAft>
                    <a:spcPct val="0"/>
                  </a:spcAft>
                  <a:defRPr sz="1600" kern="1200">
                    <a:solidFill>
                      <a:schemeClr val="lt1"/>
                    </a:solidFill>
                    <a:latin typeface="+mn-lt"/>
                    <a:ea typeface="+mn-ea"/>
                    <a:cs typeface="+mn-cs"/>
                  </a:defRPr>
                </a:lvl1pPr>
                <a:lvl2pPr marL="457200" algn="l" rtl="0" fontAlgn="base">
                  <a:spcBef>
                    <a:spcPct val="0"/>
                  </a:spcBef>
                  <a:spcAft>
                    <a:spcPct val="0"/>
                  </a:spcAft>
                  <a:defRPr sz="1600" kern="1200">
                    <a:solidFill>
                      <a:schemeClr val="lt1"/>
                    </a:solidFill>
                    <a:latin typeface="+mn-lt"/>
                    <a:ea typeface="+mn-ea"/>
                    <a:cs typeface="+mn-cs"/>
                  </a:defRPr>
                </a:lvl2pPr>
                <a:lvl3pPr marL="914400" algn="l" rtl="0" fontAlgn="base">
                  <a:spcBef>
                    <a:spcPct val="0"/>
                  </a:spcBef>
                  <a:spcAft>
                    <a:spcPct val="0"/>
                  </a:spcAft>
                  <a:defRPr sz="1600" kern="1200">
                    <a:solidFill>
                      <a:schemeClr val="lt1"/>
                    </a:solidFill>
                    <a:latin typeface="+mn-lt"/>
                    <a:ea typeface="+mn-ea"/>
                    <a:cs typeface="+mn-cs"/>
                  </a:defRPr>
                </a:lvl3pPr>
                <a:lvl4pPr marL="1371600" algn="l" rtl="0" fontAlgn="base">
                  <a:spcBef>
                    <a:spcPct val="0"/>
                  </a:spcBef>
                  <a:spcAft>
                    <a:spcPct val="0"/>
                  </a:spcAft>
                  <a:defRPr sz="1600" kern="1200">
                    <a:solidFill>
                      <a:schemeClr val="lt1"/>
                    </a:solidFill>
                    <a:latin typeface="+mn-lt"/>
                    <a:ea typeface="+mn-ea"/>
                    <a:cs typeface="+mn-cs"/>
                  </a:defRPr>
                </a:lvl4pPr>
                <a:lvl5pPr marL="1828800" algn="l" rtl="0" fontAlgn="base">
                  <a:spcBef>
                    <a:spcPct val="0"/>
                  </a:spcBef>
                  <a:spcAft>
                    <a:spcPct val="0"/>
                  </a:spcAft>
                  <a:defRPr sz="1600" kern="1200">
                    <a:solidFill>
                      <a:schemeClr val="lt1"/>
                    </a:solidFill>
                    <a:latin typeface="+mn-lt"/>
                    <a:ea typeface="+mn-ea"/>
                    <a:cs typeface="+mn-cs"/>
                  </a:defRPr>
                </a:lvl5pPr>
                <a:lvl6pPr marL="2286000" algn="l" defTabSz="914400" rtl="0" eaLnBrk="1" latinLnBrk="0" hangingPunct="1">
                  <a:defRPr sz="1600" kern="1200">
                    <a:solidFill>
                      <a:schemeClr val="lt1"/>
                    </a:solidFill>
                    <a:latin typeface="+mn-lt"/>
                    <a:ea typeface="+mn-ea"/>
                    <a:cs typeface="+mn-cs"/>
                  </a:defRPr>
                </a:lvl6pPr>
                <a:lvl7pPr marL="2743200" algn="l" defTabSz="914400" rtl="0" eaLnBrk="1" latinLnBrk="0" hangingPunct="1">
                  <a:defRPr sz="1600" kern="1200">
                    <a:solidFill>
                      <a:schemeClr val="lt1"/>
                    </a:solidFill>
                    <a:latin typeface="+mn-lt"/>
                    <a:ea typeface="+mn-ea"/>
                    <a:cs typeface="+mn-cs"/>
                  </a:defRPr>
                </a:lvl7pPr>
                <a:lvl8pPr marL="3200400" algn="l" defTabSz="914400" rtl="0" eaLnBrk="1" latinLnBrk="0" hangingPunct="1">
                  <a:defRPr sz="1600" kern="1200">
                    <a:solidFill>
                      <a:schemeClr val="lt1"/>
                    </a:solidFill>
                    <a:latin typeface="+mn-lt"/>
                    <a:ea typeface="+mn-ea"/>
                    <a:cs typeface="+mn-cs"/>
                  </a:defRPr>
                </a:lvl8pPr>
                <a:lvl9pPr marL="3657600" algn="l" defTabSz="914400" rtl="0" eaLnBrk="1" latinLnBrk="0" hangingPunct="1">
                  <a:defRPr sz="1600" kern="1200">
                    <a:solidFill>
                      <a:schemeClr val="lt1"/>
                    </a:solidFill>
                    <a:latin typeface="+mn-lt"/>
                    <a:ea typeface="+mn-ea"/>
                    <a:cs typeface="+mn-cs"/>
                  </a:defRPr>
                </a:lvl9pPr>
              </a:lstStyle>
              <a:p>
                <a:pPr algn="ctr">
                  <a:defRPr/>
                </a:pPr>
                <a:endParaRPr lang="en-GB" sz="1200"/>
              </a:p>
            </p:txBody>
          </p:sp>
          <p:sp>
            <p:nvSpPr>
              <p:cNvPr id="75" name="Oval 74"/>
              <p:cNvSpPr/>
              <p:nvPr/>
            </p:nvSpPr>
            <p:spPr>
              <a:xfrm>
                <a:off x="7395346" y="916916"/>
                <a:ext cx="81086" cy="81086"/>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fontAlgn="base">
                  <a:spcBef>
                    <a:spcPct val="0"/>
                  </a:spcBef>
                  <a:spcAft>
                    <a:spcPct val="0"/>
                  </a:spcAft>
                  <a:defRPr sz="1600" kern="1200">
                    <a:solidFill>
                      <a:schemeClr val="lt1"/>
                    </a:solidFill>
                    <a:latin typeface="+mn-lt"/>
                    <a:ea typeface="+mn-ea"/>
                    <a:cs typeface="+mn-cs"/>
                  </a:defRPr>
                </a:lvl1pPr>
                <a:lvl2pPr marL="457200" algn="l" rtl="0" fontAlgn="base">
                  <a:spcBef>
                    <a:spcPct val="0"/>
                  </a:spcBef>
                  <a:spcAft>
                    <a:spcPct val="0"/>
                  </a:spcAft>
                  <a:defRPr sz="1600" kern="1200">
                    <a:solidFill>
                      <a:schemeClr val="lt1"/>
                    </a:solidFill>
                    <a:latin typeface="+mn-lt"/>
                    <a:ea typeface="+mn-ea"/>
                    <a:cs typeface="+mn-cs"/>
                  </a:defRPr>
                </a:lvl2pPr>
                <a:lvl3pPr marL="914400" algn="l" rtl="0" fontAlgn="base">
                  <a:spcBef>
                    <a:spcPct val="0"/>
                  </a:spcBef>
                  <a:spcAft>
                    <a:spcPct val="0"/>
                  </a:spcAft>
                  <a:defRPr sz="1600" kern="1200">
                    <a:solidFill>
                      <a:schemeClr val="lt1"/>
                    </a:solidFill>
                    <a:latin typeface="+mn-lt"/>
                    <a:ea typeface="+mn-ea"/>
                    <a:cs typeface="+mn-cs"/>
                  </a:defRPr>
                </a:lvl3pPr>
                <a:lvl4pPr marL="1371600" algn="l" rtl="0" fontAlgn="base">
                  <a:spcBef>
                    <a:spcPct val="0"/>
                  </a:spcBef>
                  <a:spcAft>
                    <a:spcPct val="0"/>
                  </a:spcAft>
                  <a:defRPr sz="1600" kern="1200">
                    <a:solidFill>
                      <a:schemeClr val="lt1"/>
                    </a:solidFill>
                    <a:latin typeface="+mn-lt"/>
                    <a:ea typeface="+mn-ea"/>
                    <a:cs typeface="+mn-cs"/>
                  </a:defRPr>
                </a:lvl4pPr>
                <a:lvl5pPr marL="1828800" algn="l" rtl="0" fontAlgn="base">
                  <a:spcBef>
                    <a:spcPct val="0"/>
                  </a:spcBef>
                  <a:spcAft>
                    <a:spcPct val="0"/>
                  </a:spcAft>
                  <a:defRPr sz="1600" kern="1200">
                    <a:solidFill>
                      <a:schemeClr val="lt1"/>
                    </a:solidFill>
                    <a:latin typeface="+mn-lt"/>
                    <a:ea typeface="+mn-ea"/>
                    <a:cs typeface="+mn-cs"/>
                  </a:defRPr>
                </a:lvl5pPr>
                <a:lvl6pPr marL="2286000" algn="l" defTabSz="914400" rtl="0" eaLnBrk="1" latinLnBrk="0" hangingPunct="1">
                  <a:defRPr sz="1600" kern="1200">
                    <a:solidFill>
                      <a:schemeClr val="lt1"/>
                    </a:solidFill>
                    <a:latin typeface="+mn-lt"/>
                    <a:ea typeface="+mn-ea"/>
                    <a:cs typeface="+mn-cs"/>
                  </a:defRPr>
                </a:lvl6pPr>
                <a:lvl7pPr marL="2743200" algn="l" defTabSz="914400" rtl="0" eaLnBrk="1" latinLnBrk="0" hangingPunct="1">
                  <a:defRPr sz="1600" kern="1200">
                    <a:solidFill>
                      <a:schemeClr val="lt1"/>
                    </a:solidFill>
                    <a:latin typeface="+mn-lt"/>
                    <a:ea typeface="+mn-ea"/>
                    <a:cs typeface="+mn-cs"/>
                  </a:defRPr>
                </a:lvl7pPr>
                <a:lvl8pPr marL="3200400" algn="l" defTabSz="914400" rtl="0" eaLnBrk="1" latinLnBrk="0" hangingPunct="1">
                  <a:defRPr sz="1600" kern="1200">
                    <a:solidFill>
                      <a:schemeClr val="lt1"/>
                    </a:solidFill>
                    <a:latin typeface="+mn-lt"/>
                    <a:ea typeface="+mn-ea"/>
                    <a:cs typeface="+mn-cs"/>
                  </a:defRPr>
                </a:lvl8pPr>
                <a:lvl9pPr marL="3657600" algn="l" defTabSz="914400" rtl="0" eaLnBrk="1" latinLnBrk="0" hangingPunct="1">
                  <a:defRPr sz="1600" kern="1200">
                    <a:solidFill>
                      <a:schemeClr val="lt1"/>
                    </a:solidFill>
                    <a:latin typeface="+mn-lt"/>
                    <a:ea typeface="+mn-ea"/>
                    <a:cs typeface="+mn-cs"/>
                  </a:defRPr>
                </a:lvl9pPr>
              </a:lstStyle>
              <a:p>
                <a:pPr algn="ctr">
                  <a:defRPr/>
                </a:pPr>
                <a:endParaRPr lang="en-GB" sz="1200"/>
              </a:p>
            </p:txBody>
          </p:sp>
          <p:sp>
            <p:nvSpPr>
              <p:cNvPr id="76" name="Oval 75"/>
              <p:cNvSpPr/>
              <p:nvPr/>
            </p:nvSpPr>
            <p:spPr>
              <a:xfrm>
                <a:off x="7384454" y="3075968"/>
                <a:ext cx="81085" cy="81086"/>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fontAlgn="base">
                  <a:spcBef>
                    <a:spcPct val="0"/>
                  </a:spcBef>
                  <a:spcAft>
                    <a:spcPct val="0"/>
                  </a:spcAft>
                  <a:defRPr sz="1600" kern="1200">
                    <a:solidFill>
                      <a:schemeClr val="lt1"/>
                    </a:solidFill>
                    <a:latin typeface="+mn-lt"/>
                    <a:ea typeface="+mn-ea"/>
                    <a:cs typeface="+mn-cs"/>
                  </a:defRPr>
                </a:lvl1pPr>
                <a:lvl2pPr marL="457200" algn="l" rtl="0" fontAlgn="base">
                  <a:spcBef>
                    <a:spcPct val="0"/>
                  </a:spcBef>
                  <a:spcAft>
                    <a:spcPct val="0"/>
                  </a:spcAft>
                  <a:defRPr sz="1600" kern="1200">
                    <a:solidFill>
                      <a:schemeClr val="lt1"/>
                    </a:solidFill>
                    <a:latin typeface="+mn-lt"/>
                    <a:ea typeface="+mn-ea"/>
                    <a:cs typeface="+mn-cs"/>
                  </a:defRPr>
                </a:lvl2pPr>
                <a:lvl3pPr marL="914400" algn="l" rtl="0" fontAlgn="base">
                  <a:spcBef>
                    <a:spcPct val="0"/>
                  </a:spcBef>
                  <a:spcAft>
                    <a:spcPct val="0"/>
                  </a:spcAft>
                  <a:defRPr sz="1600" kern="1200">
                    <a:solidFill>
                      <a:schemeClr val="lt1"/>
                    </a:solidFill>
                    <a:latin typeface="+mn-lt"/>
                    <a:ea typeface="+mn-ea"/>
                    <a:cs typeface="+mn-cs"/>
                  </a:defRPr>
                </a:lvl3pPr>
                <a:lvl4pPr marL="1371600" algn="l" rtl="0" fontAlgn="base">
                  <a:spcBef>
                    <a:spcPct val="0"/>
                  </a:spcBef>
                  <a:spcAft>
                    <a:spcPct val="0"/>
                  </a:spcAft>
                  <a:defRPr sz="1600" kern="1200">
                    <a:solidFill>
                      <a:schemeClr val="lt1"/>
                    </a:solidFill>
                    <a:latin typeface="+mn-lt"/>
                    <a:ea typeface="+mn-ea"/>
                    <a:cs typeface="+mn-cs"/>
                  </a:defRPr>
                </a:lvl4pPr>
                <a:lvl5pPr marL="1828800" algn="l" rtl="0" fontAlgn="base">
                  <a:spcBef>
                    <a:spcPct val="0"/>
                  </a:spcBef>
                  <a:spcAft>
                    <a:spcPct val="0"/>
                  </a:spcAft>
                  <a:defRPr sz="1600" kern="1200">
                    <a:solidFill>
                      <a:schemeClr val="lt1"/>
                    </a:solidFill>
                    <a:latin typeface="+mn-lt"/>
                    <a:ea typeface="+mn-ea"/>
                    <a:cs typeface="+mn-cs"/>
                  </a:defRPr>
                </a:lvl5pPr>
                <a:lvl6pPr marL="2286000" algn="l" defTabSz="914400" rtl="0" eaLnBrk="1" latinLnBrk="0" hangingPunct="1">
                  <a:defRPr sz="1600" kern="1200">
                    <a:solidFill>
                      <a:schemeClr val="lt1"/>
                    </a:solidFill>
                    <a:latin typeface="+mn-lt"/>
                    <a:ea typeface="+mn-ea"/>
                    <a:cs typeface="+mn-cs"/>
                  </a:defRPr>
                </a:lvl6pPr>
                <a:lvl7pPr marL="2743200" algn="l" defTabSz="914400" rtl="0" eaLnBrk="1" latinLnBrk="0" hangingPunct="1">
                  <a:defRPr sz="1600" kern="1200">
                    <a:solidFill>
                      <a:schemeClr val="lt1"/>
                    </a:solidFill>
                    <a:latin typeface="+mn-lt"/>
                    <a:ea typeface="+mn-ea"/>
                    <a:cs typeface="+mn-cs"/>
                  </a:defRPr>
                </a:lvl7pPr>
                <a:lvl8pPr marL="3200400" algn="l" defTabSz="914400" rtl="0" eaLnBrk="1" latinLnBrk="0" hangingPunct="1">
                  <a:defRPr sz="1600" kern="1200">
                    <a:solidFill>
                      <a:schemeClr val="lt1"/>
                    </a:solidFill>
                    <a:latin typeface="+mn-lt"/>
                    <a:ea typeface="+mn-ea"/>
                    <a:cs typeface="+mn-cs"/>
                  </a:defRPr>
                </a:lvl8pPr>
                <a:lvl9pPr marL="3657600" algn="l" defTabSz="914400" rtl="0" eaLnBrk="1" latinLnBrk="0" hangingPunct="1">
                  <a:defRPr sz="1600" kern="1200">
                    <a:solidFill>
                      <a:schemeClr val="lt1"/>
                    </a:solidFill>
                    <a:latin typeface="+mn-lt"/>
                    <a:ea typeface="+mn-ea"/>
                    <a:cs typeface="+mn-cs"/>
                  </a:defRPr>
                </a:lvl9pPr>
              </a:lstStyle>
              <a:p>
                <a:pPr algn="ctr">
                  <a:defRPr/>
                </a:pPr>
                <a:endParaRPr lang="en-GB" sz="1200"/>
              </a:p>
            </p:txBody>
          </p:sp>
          <p:sp>
            <p:nvSpPr>
              <p:cNvPr id="77" name="Oval 76"/>
              <p:cNvSpPr/>
              <p:nvPr/>
            </p:nvSpPr>
            <p:spPr>
              <a:xfrm>
                <a:off x="7391715" y="1981919"/>
                <a:ext cx="81085" cy="81086"/>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fontAlgn="base">
                  <a:spcBef>
                    <a:spcPct val="0"/>
                  </a:spcBef>
                  <a:spcAft>
                    <a:spcPct val="0"/>
                  </a:spcAft>
                  <a:defRPr sz="1600" kern="1200">
                    <a:solidFill>
                      <a:schemeClr val="lt1"/>
                    </a:solidFill>
                    <a:latin typeface="+mn-lt"/>
                    <a:ea typeface="+mn-ea"/>
                    <a:cs typeface="+mn-cs"/>
                  </a:defRPr>
                </a:lvl1pPr>
                <a:lvl2pPr marL="457200" algn="l" rtl="0" fontAlgn="base">
                  <a:spcBef>
                    <a:spcPct val="0"/>
                  </a:spcBef>
                  <a:spcAft>
                    <a:spcPct val="0"/>
                  </a:spcAft>
                  <a:defRPr sz="1600" kern="1200">
                    <a:solidFill>
                      <a:schemeClr val="lt1"/>
                    </a:solidFill>
                    <a:latin typeface="+mn-lt"/>
                    <a:ea typeface="+mn-ea"/>
                    <a:cs typeface="+mn-cs"/>
                  </a:defRPr>
                </a:lvl2pPr>
                <a:lvl3pPr marL="914400" algn="l" rtl="0" fontAlgn="base">
                  <a:spcBef>
                    <a:spcPct val="0"/>
                  </a:spcBef>
                  <a:spcAft>
                    <a:spcPct val="0"/>
                  </a:spcAft>
                  <a:defRPr sz="1600" kern="1200">
                    <a:solidFill>
                      <a:schemeClr val="lt1"/>
                    </a:solidFill>
                    <a:latin typeface="+mn-lt"/>
                    <a:ea typeface="+mn-ea"/>
                    <a:cs typeface="+mn-cs"/>
                  </a:defRPr>
                </a:lvl3pPr>
                <a:lvl4pPr marL="1371600" algn="l" rtl="0" fontAlgn="base">
                  <a:spcBef>
                    <a:spcPct val="0"/>
                  </a:spcBef>
                  <a:spcAft>
                    <a:spcPct val="0"/>
                  </a:spcAft>
                  <a:defRPr sz="1600" kern="1200">
                    <a:solidFill>
                      <a:schemeClr val="lt1"/>
                    </a:solidFill>
                    <a:latin typeface="+mn-lt"/>
                    <a:ea typeface="+mn-ea"/>
                    <a:cs typeface="+mn-cs"/>
                  </a:defRPr>
                </a:lvl4pPr>
                <a:lvl5pPr marL="1828800" algn="l" rtl="0" fontAlgn="base">
                  <a:spcBef>
                    <a:spcPct val="0"/>
                  </a:spcBef>
                  <a:spcAft>
                    <a:spcPct val="0"/>
                  </a:spcAft>
                  <a:defRPr sz="1600" kern="1200">
                    <a:solidFill>
                      <a:schemeClr val="lt1"/>
                    </a:solidFill>
                    <a:latin typeface="+mn-lt"/>
                    <a:ea typeface="+mn-ea"/>
                    <a:cs typeface="+mn-cs"/>
                  </a:defRPr>
                </a:lvl5pPr>
                <a:lvl6pPr marL="2286000" algn="l" defTabSz="914400" rtl="0" eaLnBrk="1" latinLnBrk="0" hangingPunct="1">
                  <a:defRPr sz="1600" kern="1200">
                    <a:solidFill>
                      <a:schemeClr val="lt1"/>
                    </a:solidFill>
                    <a:latin typeface="+mn-lt"/>
                    <a:ea typeface="+mn-ea"/>
                    <a:cs typeface="+mn-cs"/>
                  </a:defRPr>
                </a:lvl6pPr>
                <a:lvl7pPr marL="2743200" algn="l" defTabSz="914400" rtl="0" eaLnBrk="1" latinLnBrk="0" hangingPunct="1">
                  <a:defRPr sz="1600" kern="1200">
                    <a:solidFill>
                      <a:schemeClr val="lt1"/>
                    </a:solidFill>
                    <a:latin typeface="+mn-lt"/>
                    <a:ea typeface="+mn-ea"/>
                    <a:cs typeface="+mn-cs"/>
                  </a:defRPr>
                </a:lvl7pPr>
                <a:lvl8pPr marL="3200400" algn="l" defTabSz="914400" rtl="0" eaLnBrk="1" latinLnBrk="0" hangingPunct="1">
                  <a:defRPr sz="1600" kern="1200">
                    <a:solidFill>
                      <a:schemeClr val="lt1"/>
                    </a:solidFill>
                    <a:latin typeface="+mn-lt"/>
                    <a:ea typeface="+mn-ea"/>
                    <a:cs typeface="+mn-cs"/>
                  </a:defRPr>
                </a:lvl8pPr>
                <a:lvl9pPr marL="3657600" algn="l" defTabSz="914400" rtl="0" eaLnBrk="1" latinLnBrk="0" hangingPunct="1">
                  <a:defRPr sz="1600" kern="1200">
                    <a:solidFill>
                      <a:schemeClr val="lt1"/>
                    </a:solidFill>
                    <a:latin typeface="+mn-lt"/>
                    <a:ea typeface="+mn-ea"/>
                    <a:cs typeface="+mn-cs"/>
                  </a:defRPr>
                </a:lvl9pPr>
              </a:lstStyle>
              <a:p>
                <a:pPr algn="ctr">
                  <a:defRPr/>
                </a:pPr>
                <a:endParaRPr lang="en-GB" sz="1200"/>
              </a:p>
            </p:txBody>
          </p:sp>
        </p:grpSp>
        <p:grpSp>
          <p:nvGrpSpPr>
            <p:cNvPr id="50" name="Group 49"/>
            <p:cNvGrpSpPr>
              <a:grpSpLocks/>
            </p:cNvGrpSpPr>
            <p:nvPr/>
          </p:nvGrpSpPr>
          <p:grpSpPr bwMode="auto">
            <a:xfrm>
              <a:off x="4566885" y="2254574"/>
              <a:ext cx="589348" cy="217792"/>
              <a:chOff x="4722353" y="4857631"/>
              <a:chExt cx="589788" cy="217865"/>
            </a:xfrm>
          </p:grpSpPr>
          <p:cxnSp>
            <p:nvCxnSpPr>
              <p:cNvPr id="55" name="Straight Connector 54"/>
              <p:cNvCxnSpPr/>
              <p:nvPr/>
            </p:nvCxnSpPr>
            <p:spPr>
              <a:xfrm>
                <a:off x="4722353" y="4891521"/>
                <a:ext cx="302766" cy="183975"/>
              </a:xfrm>
              <a:prstGeom prst="line">
                <a:avLst/>
              </a:prstGeom>
              <a:ln w="254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56" name="Straight Connector 55"/>
              <p:cNvCxnSpPr/>
              <p:nvPr/>
            </p:nvCxnSpPr>
            <p:spPr>
              <a:xfrm flipV="1">
                <a:off x="5025119" y="4857631"/>
                <a:ext cx="287022" cy="215444"/>
              </a:xfrm>
              <a:prstGeom prst="line">
                <a:avLst/>
              </a:prstGeom>
              <a:ln w="25400">
                <a:noFill/>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sp>
          <p:nvSpPr>
            <p:cNvPr id="51" name="TextBox 52"/>
            <p:cNvSpPr txBox="1">
              <a:spLocks noChangeArrowheads="1"/>
            </p:cNvSpPr>
            <p:nvPr/>
          </p:nvSpPr>
          <p:spPr bwMode="auto">
            <a:xfrm>
              <a:off x="7477123" y="3012099"/>
              <a:ext cx="564134" cy="234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eaLnBrk="1" hangingPunct="1"/>
              <a:r>
                <a:rPr lang="en-GB" altLang="en-US" sz="900"/>
                <a:t>0</a:t>
              </a:r>
              <a:endParaRPr lang="en-GB" altLang="en-US" sz="900" baseline="-25000"/>
            </a:p>
          </p:txBody>
        </p:sp>
        <p:cxnSp>
          <p:nvCxnSpPr>
            <p:cNvPr id="52" name="Straight Arrow Connector 51"/>
            <p:cNvCxnSpPr/>
            <p:nvPr/>
          </p:nvCxnSpPr>
          <p:spPr>
            <a:xfrm rot="5400000">
              <a:off x="4571128" y="1175901"/>
              <a:ext cx="71388" cy="0"/>
            </a:xfrm>
            <a:prstGeom prst="straightConnector1">
              <a:avLst/>
            </a:prstGeom>
            <a:ln w="38100">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53" name="Straight Arrow Connector 52"/>
            <p:cNvCxnSpPr/>
            <p:nvPr/>
          </p:nvCxnSpPr>
          <p:spPr>
            <a:xfrm rot="16200000" flipH="1">
              <a:off x="5223399" y="2442715"/>
              <a:ext cx="0" cy="71400"/>
            </a:xfrm>
            <a:prstGeom prst="straightConnector1">
              <a:avLst/>
            </a:prstGeom>
            <a:ln w="38100">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54" name="Straight Arrow Connector 53"/>
            <p:cNvCxnSpPr/>
            <p:nvPr/>
          </p:nvCxnSpPr>
          <p:spPr>
            <a:xfrm rot="5400000">
              <a:off x="6044499" y="2916418"/>
              <a:ext cx="72597" cy="0"/>
            </a:xfrm>
            <a:prstGeom prst="straightConnector1">
              <a:avLst/>
            </a:prstGeom>
            <a:ln w="38100">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grpSp>
        <p:nvGrpSpPr>
          <p:cNvPr id="42" name="Group 41"/>
          <p:cNvGrpSpPr>
            <a:grpSpLocks/>
          </p:cNvGrpSpPr>
          <p:nvPr/>
        </p:nvGrpSpPr>
        <p:grpSpPr bwMode="auto">
          <a:xfrm>
            <a:off x="6390122" y="2995611"/>
            <a:ext cx="557798" cy="230832"/>
            <a:chOff x="5345920" y="1173482"/>
            <a:chExt cx="743730" cy="306851"/>
          </a:xfrm>
        </p:grpSpPr>
        <p:cxnSp>
          <p:nvCxnSpPr>
            <p:cNvPr id="47" name="Straight Arrow Connector 46"/>
            <p:cNvCxnSpPr/>
            <p:nvPr/>
          </p:nvCxnSpPr>
          <p:spPr bwMode="auto">
            <a:xfrm rot="5400000">
              <a:off x="6042168" y="1379237"/>
              <a:ext cx="94964" cy="0"/>
            </a:xfrm>
            <a:prstGeom prst="straightConnector1">
              <a:avLst/>
            </a:prstGeom>
            <a:ln w="38100">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48" name="TextBox 62"/>
            <p:cNvSpPr txBox="1">
              <a:spLocks noChangeArrowheads="1"/>
            </p:cNvSpPr>
            <p:nvPr/>
          </p:nvSpPr>
          <p:spPr bwMode="auto">
            <a:xfrm>
              <a:off x="5345920" y="1173482"/>
              <a:ext cx="741267" cy="3068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algn="r" eaLnBrk="1" hangingPunct="1"/>
              <a:r>
                <a:rPr lang="en-GB" altLang="en-US" sz="900" i="1">
                  <a:solidFill>
                    <a:srgbClr val="FF0000"/>
                  </a:solidFill>
                  <a:latin typeface="Times New Roman" panose="02020603050405020304" pitchFamily="18" charset="0"/>
                  <a:cs typeface="Times New Roman" panose="02020603050405020304" pitchFamily="18" charset="0"/>
                </a:rPr>
                <a:t>I</a:t>
              </a:r>
              <a:r>
                <a:rPr lang="en-GB" altLang="en-US" sz="900" baseline="-25000">
                  <a:solidFill>
                    <a:srgbClr val="FF0000"/>
                  </a:solidFill>
                </a:rPr>
                <a:t>C</a:t>
              </a:r>
            </a:p>
          </p:txBody>
        </p:sp>
      </p:grpSp>
      <p:sp>
        <p:nvSpPr>
          <p:cNvPr id="43" name="TextBox 57"/>
          <p:cNvSpPr txBox="1">
            <a:spLocks noChangeArrowheads="1"/>
          </p:cNvSpPr>
          <p:nvPr/>
        </p:nvSpPr>
        <p:spPr bwMode="auto">
          <a:xfrm>
            <a:off x="7000280" y="3398044"/>
            <a:ext cx="556022"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eaLnBrk="1" hangingPunct="1"/>
            <a:r>
              <a:rPr lang="en-GB" altLang="en-US" sz="900" i="1"/>
              <a:t>R</a:t>
            </a:r>
            <a:r>
              <a:rPr lang="en-GB" altLang="en-US" sz="900" baseline="-25000"/>
              <a:t>L</a:t>
            </a:r>
          </a:p>
        </p:txBody>
      </p:sp>
      <p:sp>
        <p:nvSpPr>
          <p:cNvPr id="44" name="TextBox 51"/>
          <p:cNvSpPr txBox="1">
            <a:spLocks noChangeArrowheads="1"/>
          </p:cNvSpPr>
          <p:nvPr/>
        </p:nvSpPr>
        <p:spPr bwMode="auto">
          <a:xfrm>
            <a:off x="8313540" y="2825353"/>
            <a:ext cx="554831"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eaLnBrk="1" hangingPunct="1"/>
            <a:r>
              <a:rPr lang="en-GB" altLang="en-US" sz="900" i="1"/>
              <a:t>V</a:t>
            </a:r>
            <a:r>
              <a:rPr lang="en-GB" altLang="en-US" sz="900" baseline="-25000"/>
              <a:t>s</a:t>
            </a:r>
          </a:p>
        </p:txBody>
      </p:sp>
      <p:cxnSp>
        <p:nvCxnSpPr>
          <p:cNvPr id="45" name="Straight Arrow Connector 44"/>
          <p:cNvCxnSpPr/>
          <p:nvPr/>
        </p:nvCxnSpPr>
        <p:spPr bwMode="auto">
          <a:xfrm rot="5400000" flipH="1" flipV="1">
            <a:off x="7389614" y="3471863"/>
            <a:ext cx="992981" cy="0"/>
          </a:xfrm>
          <a:prstGeom prst="straightConnector1">
            <a:avLst/>
          </a:prstGeom>
          <a:ln w="12700">
            <a:solidFill>
              <a:srgbClr val="0070C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46" name="TextBox 51"/>
          <p:cNvSpPr txBox="1">
            <a:spLocks noChangeArrowheads="1"/>
          </p:cNvSpPr>
          <p:nvPr/>
        </p:nvSpPr>
        <p:spPr bwMode="auto">
          <a:xfrm>
            <a:off x="7871817" y="3367088"/>
            <a:ext cx="758429" cy="2308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en-US"/>
            </a:defPPr>
            <a:lvl1pPr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1pPr>
            <a:lvl2pPr marL="4572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2pPr>
            <a:lvl3pPr marL="9144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3pPr>
            <a:lvl4pPr marL="13716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4pPr>
            <a:lvl5pPr marL="1828800" algn="l" rtl="0" fontAlgn="base">
              <a:spcBef>
                <a:spcPct val="0"/>
              </a:spcBef>
              <a:spcAft>
                <a:spcPct val="0"/>
              </a:spcAft>
              <a:defRPr sz="1600"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sz="1600" kern="1200">
                <a:solidFill>
                  <a:schemeClr val="tx1"/>
                </a:solidFill>
                <a:latin typeface="Arial" panose="020B0604020202020204" pitchFamily="34" charset="0"/>
                <a:ea typeface="+mn-ea"/>
                <a:cs typeface="Arial" panose="020B0604020202020204" pitchFamily="34" charset="0"/>
              </a:defRPr>
            </a:lvl9pPr>
          </a:lstStyle>
          <a:p>
            <a:pPr eaLnBrk="1" hangingPunct="1"/>
            <a:r>
              <a:rPr lang="en-GB" altLang="en-US" sz="900" i="1"/>
              <a:t>V</a:t>
            </a:r>
            <a:r>
              <a:rPr lang="en-GB" altLang="en-US" sz="900" baseline="-25000"/>
              <a:t>L</a:t>
            </a:r>
            <a:r>
              <a:rPr lang="en-GB" altLang="en-US" sz="900"/>
              <a:t> = </a:t>
            </a:r>
            <a:r>
              <a:rPr lang="en-GB" altLang="en-US" sz="900" i="1"/>
              <a:t>V</a:t>
            </a:r>
            <a:r>
              <a:rPr lang="en-GB" altLang="en-US" sz="900" baseline="-25000"/>
              <a:t>s</a:t>
            </a:r>
          </a:p>
        </p:txBody>
      </p:sp>
    </p:spTree>
    <p:extLst>
      <p:ext uri="{BB962C8B-B14F-4D97-AF65-F5344CB8AC3E}">
        <p14:creationId xmlns:p14="http://schemas.microsoft.com/office/powerpoint/2010/main" val="2557145319"/>
      </p:ext>
    </p:extLst>
  </p:cSld>
  <p:clrMapOvr>
    <a:masterClrMapping/>
  </p:clrMapOvr>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Base Resistance</a:t>
            </a:r>
            <a:endParaRPr lang="en-GB"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628650" y="2226469"/>
                <a:ext cx="4842510" cy="3263504"/>
              </a:xfrm>
            </p:spPr>
            <p:txBody>
              <a:bodyPr>
                <a:normAutofit fontScale="62500" lnSpcReduction="20000"/>
              </a:bodyPr>
              <a:lstStyle/>
              <a:p>
                <a:pPr marL="0" indent="0">
                  <a:buNone/>
                </a:pPr>
                <a:r>
                  <a:rPr lang="en-GB" altLang="en-US" dirty="0" smtClean="0"/>
                  <a:t>Step 2: Finding </a:t>
                </a:r>
                <a:r>
                  <a:rPr lang="en-GB" altLang="en-US" i="1" dirty="0">
                    <a:latin typeface="Times New Roman" panose="02020603050405020304" pitchFamily="18" charset="0"/>
                    <a:cs typeface="Times New Roman" panose="02020603050405020304" pitchFamily="18" charset="0"/>
                  </a:rPr>
                  <a:t>I</a:t>
                </a:r>
                <a:r>
                  <a:rPr lang="en-GB" altLang="en-US" baseline="-25000" dirty="0"/>
                  <a:t>B</a:t>
                </a:r>
              </a:p>
              <a:p>
                <a:pPr marL="0" indent="0">
                  <a:buNone/>
                </a:pPr>
                <a:r>
                  <a:rPr lang="en-GB" altLang="en-US" dirty="0"/>
                  <a:t>Rearrange the transfer characteristic equation to find the base current:</a:t>
                </a:r>
              </a:p>
              <a:p>
                <a:pPr marL="0" indent="0">
                  <a:buNone/>
                </a:pPr>
                <a14:m>
                  <m:oMathPara xmlns:m="http://schemas.openxmlformats.org/officeDocument/2006/math">
                    <m:oMathParaPr>
                      <m:jc m:val="centerGroup"/>
                    </m:oMathParaPr>
                    <m:oMath xmlns:m="http://schemas.openxmlformats.org/officeDocument/2006/math">
                      <m:sSub>
                        <m:sSubPr>
                          <m:ctrlPr>
                            <a:rPr lang="en-GB" i="1" smtClean="0">
                              <a:latin typeface="Cambria Math" panose="02040503050406030204" pitchFamily="18" charset="0"/>
                            </a:rPr>
                          </m:ctrlPr>
                        </m:sSubPr>
                        <m:e>
                          <m:r>
                            <a:rPr lang="en-GB" b="0" i="1" smtClean="0">
                              <a:latin typeface="Cambria Math" panose="02040503050406030204" pitchFamily="18" charset="0"/>
                            </a:rPr>
                            <m:t>𝐼</m:t>
                          </m:r>
                        </m:e>
                        <m:sub>
                          <m:r>
                            <a:rPr lang="en-GB" b="0" i="1" smtClean="0">
                              <a:latin typeface="Cambria Math" panose="02040503050406030204" pitchFamily="18" charset="0"/>
                            </a:rPr>
                            <m:t>𝐵</m:t>
                          </m:r>
                        </m:sub>
                      </m:sSub>
                      <m:r>
                        <a:rPr lang="en-GB" b="0" i="1" smtClean="0">
                          <a:latin typeface="Cambria Math" panose="02040503050406030204" pitchFamily="18" charset="0"/>
                        </a:rPr>
                        <m:t>=</m:t>
                      </m:r>
                      <m:f>
                        <m:fPr>
                          <m:ctrlPr>
                            <a:rPr lang="en-GB" b="0" i="1" smtClean="0">
                              <a:latin typeface="Cambria Math" panose="02040503050406030204" pitchFamily="18" charset="0"/>
                            </a:rPr>
                          </m:ctrlPr>
                        </m:fPr>
                        <m:num>
                          <m:sSub>
                            <m:sSubPr>
                              <m:ctrlPr>
                                <a:rPr lang="en-GB" b="0" i="1" smtClean="0">
                                  <a:latin typeface="Cambria Math" panose="02040503050406030204" pitchFamily="18" charset="0"/>
                                </a:rPr>
                              </m:ctrlPr>
                            </m:sSubPr>
                            <m:e>
                              <m:r>
                                <a:rPr lang="en-GB" b="0" i="1" smtClean="0">
                                  <a:latin typeface="Cambria Math" panose="02040503050406030204" pitchFamily="18" charset="0"/>
                                </a:rPr>
                                <m:t>𝐼</m:t>
                              </m:r>
                            </m:e>
                            <m:sub>
                              <m:r>
                                <a:rPr lang="en-GB" b="0" i="1" smtClean="0">
                                  <a:latin typeface="Cambria Math" panose="02040503050406030204" pitchFamily="18" charset="0"/>
                                </a:rPr>
                                <m:t>𝐶</m:t>
                              </m:r>
                            </m:sub>
                          </m:sSub>
                        </m:num>
                        <m:den>
                          <m:sSub>
                            <m:sSubPr>
                              <m:ctrlPr>
                                <a:rPr lang="en-GB" b="0" i="1" smtClean="0">
                                  <a:latin typeface="Cambria Math" panose="02040503050406030204" pitchFamily="18" charset="0"/>
                                </a:rPr>
                              </m:ctrlPr>
                            </m:sSubPr>
                            <m:e>
                              <m:r>
                                <a:rPr lang="en-GB" b="0" i="1" smtClean="0">
                                  <a:latin typeface="Cambria Math" panose="02040503050406030204" pitchFamily="18" charset="0"/>
                                </a:rPr>
                                <m:t>h</m:t>
                              </m:r>
                            </m:e>
                            <m:sub>
                              <m:r>
                                <a:rPr lang="en-GB" b="0" i="1" smtClean="0">
                                  <a:latin typeface="Cambria Math" panose="02040503050406030204" pitchFamily="18" charset="0"/>
                                </a:rPr>
                                <m:t>𝐹𝐸</m:t>
                              </m:r>
                            </m:sub>
                          </m:sSub>
                        </m:den>
                      </m:f>
                    </m:oMath>
                  </m:oMathPara>
                </a14:m>
                <a:endParaRPr lang="en-GB" dirty="0" smtClean="0"/>
              </a:p>
              <a:p>
                <a:pPr marL="0" indent="0">
                  <a:buNone/>
                </a:pPr>
                <a:r>
                  <a:rPr lang="en-GB" altLang="en-US" dirty="0"/>
                  <a:t>To ensure the transistor switches quickly, calculate the base current as 5 times this value:</a:t>
                </a:r>
              </a:p>
              <a:p>
                <a:pPr marL="0" indent="0">
                  <a:buNone/>
                </a:pPr>
                <a14:m>
                  <m:oMathPara xmlns:m="http://schemas.openxmlformats.org/officeDocument/2006/math">
                    <m:oMathParaPr>
                      <m:jc m:val="centerGroup"/>
                    </m:oMathParaPr>
                    <m:oMath xmlns:m="http://schemas.openxmlformats.org/officeDocument/2006/math">
                      <m:sSub>
                        <m:sSubPr>
                          <m:ctrlPr>
                            <a:rPr lang="en-GB" i="1">
                              <a:latin typeface="Cambria Math" panose="02040503050406030204" pitchFamily="18" charset="0"/>
                            </a:rPr>
                          </m:ctrlPr>
                        </m:sSubPr>
                        <m:e>
                          <m:r>
                            <a:rPr lang="en-GB" i="1">
                              <a:latin typeface="Cambria Math" panose="02040503050406030204" pitchFamily="18" charset="0"/>
                            </a:rPr>
                            <m:t>𝐼</m:t>
                          </m:r>
                        </m:e>
                        <m:sub>
                          <m:r>
                            <a:rPr lang="en-GB" i="1">
                              <a:latin typeface="Cambria Math" panose="02040503050406030204" pitchFamily="18" charset="0"/>
                            </a:rPr>
                            <m:t>𝐵</m:t>
                          </m:r>
                          <m:r>
                            <a:rPr lang="en-GB" b="0" i="1" smtClean="0">
                              <a:latin typeface="Cambria Math" panose="02040503050406030204" pitchFamily="18" charset="0"/>
                            </a:rPr>
                            <m:t>𝑇</m:t>
                          </m:r>
                        </m:sub>
                      </m:sSub>
                      <m:r>
                        <a:rPr lang="en-GB" i="1">
                          <a:latin typeface="Cambria Math" panose="02040503050406030204" pitchFamily="18" charset="0"/>
                        </a:rPr>
                        <m:t>=</m:t>
                      </m:r>
                      <m:f>
                        <m:fPr>
                          <m:ctrlPr>
                            <a:rPr lang="en-GB" i="1">
                              <a:latin typeface="Cambria Math" panose="02040503050406030204" pitchFamily="18" charset="0"/>
                            </a:rPr>
                          </m:ctrlPr>
                        </m:fPr>
                        <m:num>
                          <m:r>
                            <a:rPr lang="en-GB" b="0" i="1" smtClean="0">
                              <a:latin typeface="Cambria Math" panose="02040503050406030204" pitchFamily="18" charset="0"/>
                            </a:rPr>
                            <m:t>5</m:t>
                          </m:r>
                          <m:r>
                            <a:rPr lang="en-GB" b="0" i="1" smtClean="0">
                              <a:latin typeface="Cambria Math" panose="02040503050406030204" pitchFamily="18" charset="0"/>
                              <a:ea typeface="Cambria Math" panose="02040503050406030204" pitchFamily="18" charset="0"/>
                            </a:rPr>
                            <m:t>×</m:t>
                          </m:r>
                          <m:sSub>
                            <m:sSubPr>
                              <m:ctrlPr>
                                <a:rPr lang="en-GB" i="1">
                                  <a:latin typeface="Cambria Math" panose="02040503050406030204" pitchFamily="18" charset="0"/>
                                </a:rPr>
                              </m:ctrlPr>
                            </m:sSubPr>
                            <m:e>
                              <m:r>
                                <a:rPr lang="en-GB" i="1">
                                  <a:latin typeface="Cambria Math" panose="02040503050406030204" pitchFamily="18" charset="0"/>
                                </a:rPr>
                                <m:t>𝐼</m:t>
                              </m:r>
                            </m:e>
                            <m:sub>
                              <m:r>
                                <a:rPr lang="en-GB" i="1">
                                  <a:latin typeface="Cambria Math" panose="02040503050406030204" pitchFamily="18" charset="0"/>
                                </a:rPr>
                                <m:t>𝐶</m:t>
                              </m:r>
                            </m:sub>
                          </m:sSub>
                        </m:num>
                        <m:den>
                          <m:sSub>
                            <m:sSubPr>
                              <m:ctrlPr>
                                <a:rPr lang="en-GB" i="1">
                                  <a:latin typeface="Cambria Math" panose="02040503050406030204" pitchFamily="18" charset="0"/>
                                </a:rPr>
                              </m:ctrlPr>
                            </m:sSubPr>
                            <m:e>
                              <m:r>
                                <a:rPr lang="en-GB" i="1">
                                  <a:latin typeface="Cambria Math" panose="02040503050406030204" pitchFamily="18" charset="0"/>
                                </a:rPr>
                                <m:t>h</m:t>
                              </m:r>
                            </m:e>
                            <m:sub>
                              <m:r>
                                <a:rPr lang="en-GB" i="1">
                                  <a:latin typeface="Cambria Math" panose="02040503050406030204" pitchFamily="18" charset="0"/>
                                </a:rPr>
                                <m:t>𝐹𝐸</m:t>
                              </m:r>
                            </m:sub>
                          </m:sSub>
                        </m:den>
                      </m:f>
                    </m:oMath>
                  </m:oMathPara>
                </a14:m>
                <a:endParaRPr lang="en-GB" dirty="0" smtClean="0"/>
              </a:p>
              <a:p>
                <a:pPr>
                  <a:buFont typeface="Wingdings" panose="05000000000000000000" pitchFamily="2" charset="2"/>
                  <a:buNone/>
                </a:pPr>
                <a:r>
                  <a:rPr lang="en-GB" altLang="en-US" dirty="0" smtClean="0"/>
                  <a:t>Where </a:t>
                </a:r>
                <a:r>
                  <a:rPr lang="en-GB" altLang="en-US" i="1" dirty="0" smtClean="0">
                    <a:latin typeface="Times New Roman" panose="02020603050405020304" pitchFamily="18" charset="0"/>
                    <a:cs typeface="Times New Roman" panose="02020603050405020304" pitchFamily="18" charset="0"/>
                  </a:rPr>
                  <a:t>I</a:t>
                </a:r>
                <a:r>
                  <a:rPr lang="en-GB" altLang="en-US" baseline="-25000" dirty="0" smtClean="0"/>
                  <a:t>BT</a:t>
                </a:r>
                <a:r>
                  <a:rPr lang="en-GB" altLang="en-US" dirty="0" smtClean="0"/>
                  <a:t> </a:t>
                </a:r>
                <a:r>
                  <a:rPr lang="en-GB" altLang="en-US" dirty="0"/>
                  <a:t>= total base current in A</a:t>
                </a:r>
              </a:p>
              <a:p>
                <a:pPr marL="0" indent="0">
                  <a:buNone/>
                </a:pPr>
                <a:endParaRPr lang="en-GB"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628650" y="2226469"/>
                <a:ext cx="4842510" cy="3263504"/>
              </a:xfrm>
              <a:blipFill>
                <a:blip r:embed="rId2"/>
                <a:stretch>
                  <a:fillRect l="-1258" t="-2799" r="-1384" b="-2239"/>
                </a:stretch>
              </a:blipFill>
            </p:spPr>
            <p:txBody>
              <a:bodyPr/>
              <a:lstStyle/>
              <a:p>
                <a:r>
                  <a:rPr lang="en-GB">
                    <a:noFill/>
                  </a:rPr>
                  <a:t> </a:t>
                </a:r>
              </a:p>
            </p:txBody>
          </p:sp>
        </mc:Fallback>
      </mc:AlternateContent>
      <p:grpSp>
        <p:nvGrpSpPr>
          <p:cNvPr id="80" name="Group 79"/>
          <p:cNvGrpSpPr/>
          <p:nvPr/>
        </p:nvGrpSpPr>
        <p:grpSpPr>
          <a:xfrm>
            <a:off x="5471160" y="2801303"/>
            <a:ext cx="3477816" cy="2365716"/>
            <a:chOff x="7294880" y="2592070"/>
            <a:chExt cx="4637088" cy="3154289"/>
          </a:xfrm>
        </p:grpSpPr>
        <p:grpSp>
          <p:nvGrpSpPr>
            <p:cNvPr id="42" name="Group 1"/>
            <p:cNvGrpSpPr>
              <a:grpSpLocks/>
            </p:cNvGrpSpPr>
            <p:nvPr/>
          </p:nvGrpSpPr>
          <p:grpSpPr bwMode="auto">
            <a:xfrm>
              <a:off x="7294880" y="2690495"/>
              <a:ext cx="4625975" cy="3055864"/>
              <a:chOff x="4514850" y="917575"/>
              <a:chExt cx="3526407" cy="2329104"/>
            </a:xfrm>
          </p:grpSpPr>
          <p:grpSp>
            <p:nvGrpSpPr>
              <p:cNvPr id="43" name="Group 113"/>
              <p:cNvGrpSpPr>
                <a:grpSpLocks/>
              </p:cNvGrpSpPr>
              <p:nvPr/>
            </p:nvGrpSpPr>
            <p:grpSpPr bwMode="auto">
              <a:xfrm>
                <a:off x="4514850" y="917575"/>
                <a:ext cx="2960688" cy="2239963"/>
                <a:chOff x="4514985" y="916916"/>
                <a:chExt cx="2960872" cy="2240476"/>
              </a:xfrm>
            </p:grpSpPr>
            <p:cxnSp>
              <p:nvCxnSpPr>
                <p:cNvPr id="51" name="Straight Connector 50"/>
                <p:cNvCxnSpPr/>
                <p:nvPr/>
              </p:nvCxnSpPr>
              <p:spPr>
                <a:xfrm rot="10800000">
                  <a:off x="4597281" y="959274"/>
                  <a:ext cx="2798065" cy="0"/>
                </a:xfrm>
                <a:prstGeom prst="line">
                  <a:avLst/>
                </a:prstGeom>
                <a:ln w="254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52" name="Straight Connector 51"/>
                <p:cNvCxnSpPr/>
                <p:nvPr/>
              </p:nvCxnSpPr>
              <p:spPr>
                <a:xfrm rot="10800000">
                  <a:off x="4590020" y="3119536"/>
                  <a:ext cx="2798065" cy="0"/>
                </a:xfrm>
                <a:prstGeom prst="line">
                  <a:avLst/>
                </a:prstGeom>
                <a:ln w="254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53" name="Straight Connector 52"/>
                <p:cNvCxnSpPr/>
                <p:nvPr/>
              </p:nvCxnSpPr>
              <p:spPr>
                <a:xfrm rot="16200000" flipV="1">
                  <a:off x="4427243" y="1132942"/>
                  <a:ext cx="359439" cy="0"/>
                </a:xfrm>
                <a:prstGeom prst="line">
                  <a:avLst/>
                </a:prstGeom>
                <a:ln w="254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54" name="Straight Connector 53"/>
                <p:cNvCxnSpPr/>
                <p:nvPr/>
              </p:nvCxnSpPr>
              <p:spPr>
                <a:xfrm rot="10800000">
                  <a:off x="4870794" y="2474483"/>
                  <a:ext cx="970609" cy="0"/>
                </a:xfrm>
                <a:prstGeom prst="line">
                  <a:avLst/>
                </a:prstGeom>
                <a:ln w="254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55" name="Straight Connector 54"/>
                <p:cNvCxnSpPr/>
                <p:nvPr/>
              </p:nvCxnSpPr>
              <p:spPr>
                <a:xfrm rot="10800000">
                  <a:off x="6097973" y="2025487"/>
                  <a:ext cx="1296163" cy="0"/>
                </a:xfrm>
                <a:prstGeom prst="line">
                  <a:avLst/>
                </a:prstGeom>
                <a:ln w="254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56" name="Rectangle 55"/>
                <p:cNvSpPr>
                  <a:spLocks noChangeAspect="1"/>
                </p:cNvSpPr>
                <p:nvPr/>
              </p:nvSpPr>
              <p:spPr>
                <a:xfrm>
                  <a:off x="4514985" y="1317503"/>
                  <a:ext cx="179115" cy="540973"/>
                </a:xfrm>
                <a:prstGeom prst="rect">
                  <a:avLst/>
                </a:prstGeom>
                <a:noFill/>
                <a:ln w="25400" cap="sq">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a:p>
              </p:txBody>
            </p:sp>
            <p:sp>
              <p:nvSpPr>
                <p:cNvPr id="57" name="Rectangle 56"/>
                <p:cNvSpPr>
                  <a:spLocks noChangeAspect="1"/>
                </p:cNvSpPr>
                <p:nvPr/>
              </p:nvSpPr>
              <p:spPr>
                <a:xfrm>
                  <a:off x="5998734" y="1324764"/>
                  <a:ext cx="181535" cy="540973"/>
                </a:xfrm>
                <a:prstGeom prst="rect">
                  <a:avLst/>
                </a:prstGeom>
                <a:noFill/>
                <a:ln w="25400" cap="sq">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a:p>
              </p:txBody>
            </p:sp>
            <p:cxnSp>
              <p:nvCxnSpPr>
                <p:cNvPr id="58" name="Straight Connector 57"/>
                <p:cNvCxnSpPr/>
                <p:nvPr/>
              </p:nvCxnSpPr>
              <p:spPr>
                <a:xfrm rot="16200000" flipV="1">
                  <a:off x="5910388" y="1146860"/>
                  <a:ext cx="358228" cy="0"/>
                </a:xfrm>
                <a:prstGeom prst="line">
                  <a:avLst/>
                </a:prstGeom>
                <a:ln w="254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59" name="Straight Connector 58"/>
                <p:cNvCxnSpPr/>
                <p:nvPr/>
              </p:nvCxnSpPr>
              <p:spPr>
                <a:xfrm rot="16200000" flipV="1">
                  <a:off x="5910388" y="2042431"/>
                  <a:ext cx="358228" cy="0"/>
                </a:xfrm>
                <a:prstGeom prst="line">
                  <a:avLst/>
                </a:prstGeom>
                <a:ln w="254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rot="16200000" flipV="1">
                  <a:off x="4350394" y="2100522"/>
                  <a:ext cx="503456" cy="0"/>
                </a:xfrm>
                <a:prstGeom prst="line">
                  <a:avLst/>
                </a:prstGeom>
                <a:ln w="254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1" name="Straight Connector 60"/>
                <p:cNvCxnSpPr/>
                <p:nvPr/>
              </p:nvCxnSpPr>
              <p:spPr>
                <a:xfrm flipV="1">
                  <a:off x="5828091" y="2210653"/>
                  <a:ext cx="267462" cy="188796"/>
                </a:xfrm>
                <a:prstGeom prst="line">
                  <a:avLst/>
                </a:prstGeom>
                <a:ln w="254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p:nvCxnSpPr>
              <p:spPr>
                <a:xfrm rot="16200000" flipV="1">
                  <a:off x="5653818" y="2475693"/>
                  <a:ext cx="358228" cy="0"/>
                </a:xfrm>
                <a:prstGeom prst="line">
                  <a:avLst/>
                </a:prstGeom>
                <a:ln w="254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a:off x="5837773" y="2554359"/>
                  <a:ext cx="256570" cy="193637"/>
                </a:xfrm>
                <a:prstGeom prst="line">
                  <a:avLst/>
                </a:prstGeom>
                <a:ln w="254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4" name="Straight Connector 63"/>
                <p:cNvCxnSpPr/>
                <p:nvPr/>
              </p:nvCxnSpPr>
              <p:spPr>
                <a:xfrm rot="16200000" flipV="1">
                  <a:off x="5887998" y="2933766"/>
                  <a:ext cx="395745" cy="0"/>
                </a:xfrm>
                <a:prstGeom prst="line">
                  <a:avLst/>
                </a:prstGeom>
                <a:ln w="254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5" name="Straight Connector 64"/>
                <p:cNvCxnSpPr/>
                <p:nvPr/>
              </p:nvCxnSpPr>
              <p:spPr>
                <a:xfrm rot="16200000" flipV="1">
                  <a:off x="5948509" y="2614265"/>
                  <a:ext cx="107711" cy="72614"/>
                </a:xfrm>
                <a:prstGeom prst="line">
                  <a:avLst/>
                </a:prstGeom>
                <a:ln w="254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6" name="Straight Connector 65"/>
                <p:cNvCxnSpPr/>
                <p:nvPr/>
              </p:nvCxnSpPr>
              <p:spPr>
                <a:xfrm rot="16200000" flipH="1">
                  <a:off x="5981186" y="2640890"/>
                  <a:ext cx="0" cy="107711"/>
                </a:xfrm>
                <a:prstGeom prst="line">
                  <a:avLst/>
                </a:prstGeom>
                <a:ln w="254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67" name="Straight Connector 66"/>
                <p:cNvCxnSpPr/>
                <p:nvPr/>
              </p:nvCxnSpPr>
              <p:spPr>
                <a:xfrm rot="16200000" flipV="1">
                  <a:off x="4350394" y="2867808"/>
                  <a:ext cx="503456" cy="0"/>
                </a:xfrm>
                <a:prstGeom prst="line">
                  <a:avLst/>
                </a:prstGeom>
                <a:ln w="254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68" name="Oval 67"/>
                <p:cNvSpPr/>
                <p:nvPr/>
              </p:nvSpPr>
              <p:spPr>
                <a:xfrm>
                  <a:off x="4836908" y="2444227"/>
                  <a:ext cx="54461" cy="54461"/>
                </a:xfrm>
                <a:prstGeom prst="ellipse">
                  <a:avLst/>
                </a:prstGeom>
                <a:solidFill>
                  <a:schemeClr val="tx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a:p>
              </p:txBody>
            </p:sp>
            <p:sp>
              <p:nvSpPr>
                <p:cNvPr id="69" name="Oval 68"/>
                <p:cNvSpPr/>
                <p:nvPr/>
              </p:nvSpPr>
              <p:spPr>
                <a:xfrm>
                  <a:off x="7395346" y="916916"/>
                  <a:ext cx="81086" cy="81086"/>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a:p>
              </p:txBody>
            </p:sp>
            <p:sp>
              <p:nvSpPr>
                <p:cNvPr id="70" name="Oval 69"/>
                <p:cNvSpPr/>
                <p:nvPr/>
              </p:nvSpPr>
              <p:spPr>
                <a:xfrm>
                  <a:off x="7384454" y="3075968"/>
                  <a:ext cx="81085" cy="81086"/>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a:p>
              </p:txBody>
            </p:sp>
            <p:sp>
              <p:nvSpPr>
                <p:cNvPr id="71" name="Oval 70"/>
                <p:cNvSpPr/>
                <p:nvPr/>
              </p:nvSpPr>
              <p:spPr>
                <a:xfrm>
                  <a:off x="7391715" y="1981919"/>
                  <a:ext cx="81085" cy="81086"/>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a:p>
              </p:txBody>
            </p:sp>
          </p:grpSp>
          <p:grpSp>
            <p:nvGrpSpPr>
              <p:cNvPr id="44" name="Group 46"/>
              <p:cNvGrpSpPr>
                <a:grpSpLocks/>
              </p:cNvGrpSpPr>
              <p:nvPr/>
            </p:nvGrpSpPr>
            <p:grpSpPr bwMode="auto">
              <a:xfrm>
                <a:off x="4565505" y="2254586"/>
                <a:ext cx="590729" cy="218303"/>
                <a:chOff x="4720973" y="4857639"/>
                <a:chExt cx="591170" cy="218376"/>
              </a:xfrm>
            </p:grpSpPr>
            <p:cxnSp>
              <p:nvCxnSpPr>
                <p:cNvPr id="49" name="Straight Connector 48"/>
                <p:cNvCxnSpPr/>
                <p:nvPr/>
              </p:nvCxnSpPr>
              <p:spPr>
                <a:xfrm>
                  <a:off x="4721145" y="4891517"/>
                  <a:ext cx="301555" cy="183974"/>
                </a:xfrm>
                <a:prstGeom prst="line">
                  <a:avLst/>
                </a:prstGeom>
                <a:ln w="254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50" name="Straight Connector 49"/>
                <p:cNvCxnSpPr/>
                <p:nvPr/>
              </p:nvCxnSpPr>
              <p:spPr>
                <a:xfrm flipV="1">
                  <a:off x="5025122" y="4857627"/>
                  <a:ext cx="287022" cy="215444"/>
                </a:xfrm>
                <a:prstGeom prst="line">
                  <a:avLst/>
                </a:prstGeom>
                <a:ln w="25400">
                  <a:noFill/>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sp>
            <p:nvSpPr>
              <p:cNvPr id="45" name="TextBox 52"/>
              <p:cNvSpPr txBox="1">
                <a:spLocks noChangeArrowheads="1"/>
              </p:cNvSpPr>
              <p:nvPr/>
            </p:nvSpPr>
            <p:spPr bwMode="auto">
              <a:xfrm>
                <a:off x="7477123" y="3012100"/>
                <a:ext cx="564134" cy="234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Arial" panose="020B0604020202020204" pitchFamily="34" charset="0"/>
                    <a:cs typeface="Arial" panose="020B0604020202020204" pitchFamily="34" charset="0"/>
                  </a:defRPr>
                </a:lvl1pPr>
                <a:lvl2pPr marL="742950" indent="-285750" eaLnBrk="0" hangingPunct="0">
                  <a:defRPr sz="1600">
                    <a:solidFill>
                      <a:schemeClr val="tx1"/>
                    </a:solidFill>
                    <a:latin typeface="Arial" panose="020B0604020202020204" pitchFamily="34" charset="0"/>
                    <a:cs typeface="Arial" panose="020B0604020202020204" pitchFamily="34" charset="0"/>
                  </a:defRPr>
                </a:lvl2pPr>
                <a:lvl3pPr marL="1143000" indent="-228600" eaLnBrk="0" hangingPunct="0">
                  <a:defRPr sz="1600">
                    <a:solidFill>
                      <a:schemeClr val="tx1"/>
                    </a:solidFill>
                    <a:latin typeface="Arial" panose="020B0604020202020204" pitchFamily="34" charset="0"/>
                    <a:cs typeface="Arial" panose="020B0604020202020204" pitchFamily="34" charset="0"/>
                  </a:defRPr>
                </a:lvl3pPr>
                <a:lvl4pPr marL="1600200" indent="-228600" eaLnBrk="0" hangingPunct="0">
                  <a:defRPr sz="1600">
                    <a:solidFill>
                      <a:schemeClr val="tx1"/>
                    </a:solidFill>
                    <a:latin typeface="Arial" panose="020B0604020202020204" pitchFamily="34" charset="0"/>
                    <a:cs typeface="Arial" panose="020B0604020202020204" pitchFamily="34" charset="0"/>
                  </a:defRPr>
                </a:lvl4pPr>
                <a:lvl5pPr marL="2057400" indent="-228600" eaLnBrk="0" hangingPunct="0">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9pPr>
              </a:lstStyle>
              <a:p>
                <a:pPr eaLnBrk="1" hangingPunct="1"/>
                <a:r>
                  <a:rPr lang="en-GB" altLang="en-US" sz="900"/>
                  <a:t>0</a:t>
                </a:r>
                <a:endParaRPr lang="en-GB" altLang="en-US" sz="900" baseline="-25000"/>
              </a:p>
            </p:txBody>
          </p:sp>
          <p:cxnSp>
            <p:nvCxnSpPr>
              <p:cNvPr id="46" name="Straight Arrow Connector 45"/>
              <p:cNvCxnSpPr/>
              <p:nvPr/>
            </p:nvCxnSpPr>
            <p:spPr>
              <a:xfrm rot="5400000">
                <a:off x="4571128" y="1175901"/>
                <a:ext cx="71388" cy="0"/>
              </a:xfrm>
              <a:prstGeom prst="straightConnector1">
                <a:avLst/>
              </a:prstGeom>
              <a:ln w="38100">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47" name="Straight Arrow Connector 46"/>
              <p:cNvCxnSpPr/>
              <p:nvPr/>
            </p:nvCxnSpPr>
            <p:spPr>
              <a:xfrm rot="16200000" flipH="1">
                <a:off x="5223399" y="2442715"/>
                <a:ext cx="0" cy="71400"/>
              </a:xfrm>
              <a:prstGeom prst="straightConnector1">
                <a:avLst/>
              </a:prstGeom>
              <a:ln w="38100">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48" name="Straight Arrow Connector 47"/>
              <p:cNvCxnSpPr/>
              <p:nvPr/>
            </p:nvCxnSpPr>
            <p:spPr>
              <a:xfrm rot="5400000">
                <a:off x="6044499" y="2916418"/>
                <a:ext cx="72597" cy="0"/>
              </a:xfrm>
              <a:prstGeom prst="straightConnector1">
                <a:avLst/>
              </a:prstGeom>
              <a:ln w="38100">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grpSp>
          <p:nvGrpSpPr>
            <p:cNvPr id="72" name="Group 128"/>
            <p:cNvGrpSpPr>
              <a:grpSpLocks/>
            </p:cNvGrpSpPr>
            <p:nvPr/>
          </p:nvGrpSpPr>
          <p:grpSpPr bwMode="auto">
            <a:xfrm>
              <a:off x="8622030" y="2819086"/>
              <a:ext cx="742950" cy="307776"/>
              <a:chOff x="5345920" y="1173482"/>
              <a:chExt cx="743730" cy="306850"/>
            </a:xfrm>
          </p:grpSpPr>
          <p:cxnSp>
            <p:nvCxnSpPr>
              <p:cNvPr id="73" name="Straight Arrow Connector 72"/>
              <p:cNvCxnSpPr/>
              <p:nvPr/>
            </p:nvCxnSpPr>
            <p:spPr bwMode="auto">
              <a:xfrm rot="5400000">
                <a:off x="6042168" y="1379237"/>
                <a:ext cx="94964" cy="0"/>
              </a:xfrm>
              <a:prstGeom prst="straightConnector1">
                <a:avLst/>
              </a:prstGeom>
              <a:ln w="38100">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74" name="TextBox 62"/>
              <p:cNvSpPr txBox="1">
                <a:spLocks noChangeArrowheads="1"/>
              </p:cNvSpPr>
              <p:nvPr/>
            </p:nvSpPr>
            <p:spPr bwMode="auto">
              <a:xfrm>
                <a:off x="5345920" y="1173482"/>
                <a:ext cx="741267" cy="30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Arial" panose="020B0604020202020204" pitchFamily="34" charset="0"/>
                    <a:cs typeface="Arial" panose="020B0604020202020204" pitchFamily="34" charset="0"/>
                  </a:defRPr>
                </a:lvl1pPr>
                <a:lvl2pPr marL="742950" indent="-285750" eaLnBrk="0" hangingPunct="0">
                  <a:defRPr sz="1600">
                    <a:solidFill>
                      <a:schemeClr val="tx1"/>
                    </a:solidFill>
                    <a:latin typeface="Arial" panose="020B0604020202020204" pitchFamily="34" charset="0"/>
                    <a:cs typeface="Arial" panose="020B0604020202020204" pitchFamily="34" charset="0"/>
                  </a:defRPr>
                </a:lvl2pPr>
                <a:lvl3pPr marL="1143000" indent="-228600" eaLnBrk="0" hangingPunct="0">
                  <a:defRPr sz="1600">
                    <a:solidFill>
                      <a:schemeClr val="tx1"/>
                    </a:solidFill>
                    <a:latin typeface="Arial" panose="020B0604020202020204" pitchFamily="34" charset="0"/>
                    <a:cs typeface="Arial" panose="020B0604020202020204" pitchFamily="34" charset="0"/>
                  </a:defRPr>
                </a:lvl3pPr>
                <a:lvl4pPr marL="1600200" indent="-228600" eaLnBrk="0" hangingPunct="0">
                  <a:defRPr sz="1600">
                    <a:solidFill>
                      <a:schemeClr val="tx1"/>
                    </a:solidFill>
                    <a:latin typeface="Arial" panose="020B0604020202020204" pitchFamily="34" charset="0"/>
                    <a:cs typeface="Arial" panose="020B0604020202020204" pitchFamily="34" charset="0"/>
                  </a:defRPr>
                </a:lvl4pPr>
                <a:lvl5pPr marL="2057400" indent="-228600" eaLnBrk="0" hangingPunct="0">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9pPr>
              </a:lstStyle>
              <a:p>
                <a:pPr algn="r" eaLnBrk="1" hangingPunct="1"/>
                <a:r>
                  <a:rPr lang="en-GB" altLang="en-US" sz="900" i="1">
                    <a:solidFill>
                      <a:srgbClr val="FF0000"/>
                    </a:solidFill>
                    <a:latin typeface="Times New Roman" panose="02020603050405020304" pitchFamily="18" charset="0"/>
                    <a:cs typeface="Times New Roman" panose="02020603050405020304" pitchFamily="18" charset="0"/>
                  </a:rPr>
                  <a:t>I</a:t>
                </a:r>
                <a:r>
                  <a:rPr lang="en-GB" altLang="en-US" sz="900" baseline="-25000">
                    <a:solidFill>
                      <a:srgbClr val="FF0000"/>
                    </a:solidFill>
                  </a:rPr>
                  <a:t>C</a:t>
                </a:r>
              </a:p>
            </p:txBody>
          </p:sp>
        </p:grpSp>
        <p:sp>
          <p:nvSpPr>
            <p:cNvPr id="75" name="TextBox 131"/>
            <p:cNvSpPr txBox="1">
              <a:spLocks noChangeArrowheads="1"/>
            </p:cNvSpPr>
            <p:nvPr/>
          </p:nvSpPr>
          <p:spPr bwMode="auto">
            <a:xfrm>
              <a:off x="9441180" y="3355658"/>
              <a:ext cx="741363"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Arial" panose="020B0604020202020204" pitchFamily="34" charset="0"/>
                  <a:cs typeface="Arial" panose="020B0604020202020204" pitchFamily="34" charset="0"/>
                </a:defRPr>
              </a:lvl1pPr>
              <a:lvl2pPr marL="742950" indent="-285750" eaLnBrk="0" hangingPunct="0">
                <a:defRPr sz="1600">
                  <a:solidFill>
                    <a:schemeClr val="tx1"/>
                  </a:solidFill>
                  <a:latin typeface="Arial" panose="020B0604020202020204" pitchFamily="34" charset="0"/>
                  <a:cs typeface="Arial" panose="020B0604020202020204" pitchFamily="34" charset="0"/>
                </a:defRPr>
              </a:lvl2pPr>
              <a:lvl3pPr marL="1143000" indent="-228600" eaLnBrk="0" hangingPunct="0">
                <a:defRPr sz="1600">
                  <a:solidFill>
                    <a:schemeClr val="tx1"/>
                  </a:solidFill>
                  <a:latin typeface="Arial" panose="020B0604020202020204" pitchFamily="34" charset="0"/>
                  <a:cs typeface="Arial" panose="020B0604020202020204" pitchFamily="34" charset="0"/>
                </a:defRPr>
              </a:lvl3pPr>
              <a:lvl4pPr marL="1600200" indent="-228600" eaLnBrk="0" hangingPunct="0">
                <a:defRPr sz="1600">
                  <a:solidFill>
                    <a:schemeClr val="tx1"/>
                  </a:solidFill>
                  <a:latin typeface="Arial" panose="020B0604020202020204" pitchFamily="34" charset="0"/>
                  <a:cs typeface="Arial" panose="020B0604020202020204" pitchFamily="34" charset="0"/>
                </a:defRPr>
              </a:lvl4pPr>
              <a:lvl5pPr marL="2057400" indent="-228600" eaLnBrk="0" hangingPunct="0">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9pPr>
            </a:lstStyle>
            <a:p>
              <a:pPr eaLnBrk="1" hangingPunct="1"/>
              <a:r>
                <a:rPr lang="en-GB" altLang="en-US" sz="900" i="1"/>
                <a:t>R</a:t>
              </a:r>
              <a:r>
                <a:rPr lang="en-GB" altLang="en-US" sz="900" baseline="-25000"/>
                <a:t>L</a:t>
              </a:r>
            </a:p>
          </p:txBody>
        </p:sp>
        <p:sp>
          <p:nvSpPr>
            <p:cNvPr id="76" name="TextBox 51"/>
            <p:cNvSpPr txBox="1">
              <a:spLocks noChangeArrowheads="1"/>
            </p:cNvSpPr>
            <p:nvPr/>
          </p:nvSpPr>
          <p:spPr bwMode="auto">
            <a:xfrm>
              <a:off x="11192193" y="2592070"/>
              <a:ext cx="739775"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Arial" panose="020B0604020202020204" pitchFamily="34" charset="0"/>
                  <a:cs typeface="Arial" panose="020B0604020202020204" pitchFamily="34" charset="0"/>
                </a:defRPr>
              </a:lvl1pPr>
              <a:lvl2pPr marL="742950" indent="-285750" eaLnBrk="0" hangingPunct="0">
                <a:defRPr sz="1600">
                  <a:solidFill>
                    <a:schemeClr val="tx1"/>
                  </a:solidFill>
                  <a:latin typeface="Arial" panose="020B0604020202020204" pitchFamily="34" charset="0"/>
                  <a:cs typeface="Arial" panose="020B0604020202020204" pitchFamily="34" charset="0"/>
                </a:defRPr>
              </a:lvl2pPr>
              <a:lvl3pPr marL="1143000" indent="-228600" eaLnBrk="0" hangingPunct="0">
                <a:defRPr sz="1600">
                  <a:solidFill>
                    <a:schemeClr val="tx1"/>
                  </a:solidFill>
                  <a:latin typeface="Arial" panose="020B0604020202020204" pitchFamily="34" charset="0"/>
                  <a:cs typeface="Arial" panose="020B0604020202020204" pitchFamily="34" charset="0"/>
                </a:defRPr>
              </a:lvl3pPr>
              <a:lvl4pPr marL="1600200" indent="-228600" eaLnBrk="0" hangingPunct="0">
                <a:defRPr sz="1600">
                  <a:solidFill>
                    <a:schemeClr val="tx1"/>
                  </a:solidFill>
                  <a:latin typeface="Arial" panose="020B0604020202020204" pitchFamily="34" charset="0"/>
                  <a:cs typeface="Arial" panose="020B0604020202020204" pitchFamily="34" charset="0"/>
                </a:defRPr>
              </a:lvl4pPr>
              <a:lvl5pPr marL="2057400" indent="-228600" eaLnBrk="0" hangingPunct="0">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9pPr>
            </a:lstStyle>
            <a:p>
              <a:pPr eaLnBrk="1" hangingPunct="1"/>
              <a:r>
                <a:rPr lang="en-GB" altLang="en-US" sz="900" i="1"/>
                <a:t>V</a:t>
              </a:r>
              <a:r>
                <a:rPr lang="en-GB" altLang="en-US" sz="900" baseline="-25000"/>
                <a:t>s</a:t>
              </a:r>
            </a:p>
          </p:txBody>
        </p:sp>
        <p:sp>
          <p:nvSpPr>
            <p:cNvPr id="77" name="TextBox 85"/>
            <p:cNvSpPr txBox="1">
              <a:spLocks noChangeArrowheads="1"/>
            </p:cNvSpPr>
            <p:nvPr/>
          </p:nvSpPr>
          <p:spPr bwMode="auto">
            <a:xfrm>
              <a:off x="7933055" y="4387533"/>
              <a:ext cx="40640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Arial" panose="020B0604020202020204" pitchFamily="34" charset="0"/>
                  <a:cs typeface="Arial" panose="020B0604020202020204" pitchFamily="34" charset="0"/>
                </a:defRPr>
              </a:lvl1pPr>
              <a:lvl2pPr marL="742950" indent="-285750" eaLnBrk="0" hangingPunct="0">
                <a:defRPr sz="1600">
                  <a:solidFill>
                    <a:schemeClr val="tx1"/>
                  </a:solidFill>
                  <a:latin typeface="Arial" panose="020B0604020202020204" pitchFamily="34" charset="0"/>
                  <a:cs typeface="Arial" panose="020B0604020202020204" pitchFamily="34" charset="0"/>
                </a:defRPr>
              </a:lvl2pPr>
              <a:lvl3pPr marL="1143000" indent="-228600" eaLnBrk="0" hangingPunct="0">
                <a:defRPr sz="1600">
                  <a:solidFill>
                    <a:schemeClr val="tx1"/>
                  </a:solidFill>
                  <a:latin typeface="Arial" panose="020B0604020202020204" pitchFamily="34" charset="0"/>
                  <a:cs typeface="Arial" panose="020B0604020202020204" pitchFamily="34" charset="0"/>
                </a:defRPr>
              </a:lvl3pPr>
              <a:lvl4pPr marL="1600200" indent="-228600" eaLnBrk="0" hangingPunct="0">
                <a:defRPr sz="1600">
                  <a:solidFill>
                    <a:schemeClr val="tx1"/>
                  </a:solidFill>
                  <a:latin typeface="Arial" panose="020B0604020202020204" pitchFamily="34" charset="0"/>
                  <a:cs typeface="Arial" panose="020B0604020202020204" pitchFamily="34" charset="0"/>
                </a:defRPr>
              </a:lvl4pPr>
              <a:lvl5pPr marL="2057400" indent="-228600" eaLnBrk="0" hangingPunct="0">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9pPr>
            </a:lstStyle>
            <a:p>
              <a:pPr algn="r" eaLnBrk="1" hangingPunct="1"/>
              <a:r>
                <a:rPr lang="en-GB" altLang="en-US" sz="900" i="1">
                  <a:solidFill>
                    <a:srgbClr val="FF0000"/>
                  </a:solidFill>
                  <a:latin typeface="Times New Roman" panose="02020603050405020304" pitchFamily="18" charset="0"/>
                  <a:cs typeface="Times New Roman" panose="02020603050405020304" pitchFamily="18" charset="0"/>
                </a:rPr>
                <a:t>I</a:t>
              </a:r>
              <a:r>
                <a:rPr lang="en-GB" altLang="en-US" sz="900" baseline="-25000">
                  <a:solidFill>
                    <a:srgbClr val="FF0000"/>
                  </a:solidFill>
                </a:rPr>
                <a:t>BT</a:t>
              </a:r>
            </a:p>
          </p:txBody>
        </p:sp>
        <p:cxnSp>
          <p:nvCxnSpPr>
            <p:cNvPr id="78" name="Straight Arrow Connector 77"/>
            <p:cNvCxnSpPr/>
            <p:nvPr/>
          </p:nvCxnSpPr>
          <p:spPr bwMode="auto">
            <a:xfrm rot="5400000" flipH="1" flipV="1">
              <a:off x="9960292" y="3454083"/>
              <a:ext cx="1323975" cy="0"/>
            </a:xfrm>
            <a:prstGeom prst="straightConnector1">
              <a:avLst/>
            </a:prstGeom>
            <a:ln w="12700">
              <a:solidFill>
                <a:srgbClr val="0070C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79" name="TextBox 51"/>
            <p:cNvSpPr txBox="1">
              <a:spLocks noChangeArrowheads="1"/>
            </p:cNvSpPr>
            <p:nvPr/>
          </p:nvSpPr>
          <p:spPr bwMode="auto">
            <a:xfrm>
              <a:off x="10603231" y="3314384"/>
              <a:ext cx="1011239"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Arial" panose="020B0604020202020204" pitchFamily="34" charset="0"/>
                  <a:cs typeface="Arial" panose="020B0604020202020204" pitchFamily="34" charset="0"/>
                </a:defRPr>
              </a:lvl1pPr>
              <a:lvl2pPr marL="742950" indent="-285750" eaLnBrk="0" hangingPunct="0">
                <a:defRPr sz="1600">
                  <a:solidFill>
                    <a:schemeClr val="tx1"/>
                  </a:solidFill>
                  <a:latin typeface="Arial" panose="020B0604020202020204" pitchFamily="34" charset="0"/>
                  <a:cs typeface="Arial" panose="020B0604020202020204" pitchFamily="34" charset="0"/>
                </a:defRPr>
              </a:lvl2pPr>
              <a:lvl3pPr marL="1143000" indent="-228600" eaLnBrk="0" hangingPunct="0">
                <a:defRPr sz="1600">
                  <a:solidFill>
                    <a:schemeClr val="tx1"/>
                  </a:solidFill>
                  <a:latin typeface="Arial" panose="020B0604020202020204" pitchFamily="34" charset="0"/>
                  <a:cs typeface="Arial" panose="020B0604020202020204" pitchFamily="34" charset="0"/>
                </a:defRPr>
              </a:lvl3pPr>
              <a:lvl4pPr marL="1600200" indent="-228600" eaLnBrk="0" hangingPunct="0">
                <a:defRPr sz="1600">
                  <a:solidFill>
                    <a:schemeClr val="tx1"/>
                  </a:solidFill>
                  <a:latin typeface="Arial" panose="020B0604020202020204" pitchFamily="34" charset="0"/>
                  <a:cs typeface="Arial" panose="020B0604020202020204" pitchFamily="34" charset="0"/>
                </a:defRPr>
              </a:lvl4pPr>
              <a:lvl5pPr marL="2057400" indent="-228600" eaLnBrk="0" hangingPunct="0">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9pPr>
            </a:lstStyle>
            <a:p>
              <a:pPr eaLnBrk="1" hangingPunct="1"/>
              <a:r>
                <a:rPr lang="en-GB" altLang="en-US" sz="900" i="1"/>
                <a:t>V</a:t>
              </a:r>
              <a:r>
                <a:rPr lang="en-GB" altLang="en-US" sz="900" baseline="-25000"/>
                <a:t>L</a:t>
              </a:r>
              <a:r>
                <a:rPr lang="en-GB" altLang="en-US" sz="900"/>
                <a:t> = </a:t>
              </a:r>
              <a:r>
                <a:rPr lang="en-GB" altLang="en-US" sz="900" i="1"/>
                <a:t>V</a:t>
              </a:r>
              <a:r>
                <a:rPr lang="en-GB" altLang="en-US" sz="900" baseline="-25000"/>
                <a:t>s</a:t>
              </a:r>
            </a:p>
          </p:txBody>
        </p:sp>
      </p:grpSp>
    </p:spTree>
    <p:extLst>
      <p:ext uri="{BB962C8B-B14F-4D97-AF65-F5344CB8AC3E}">
        <p14:creationId xmlns:p14="http://schemas.microsoft.com/office/powerpoint/2010/main" val="119499136"/>
      </p:ext>
    </p:extLst>
  </p:cSld>
  <p:clrMapOvr>
    <a:masterClrMapping/>
  </p:clrMapOvr>
  <p:timing>
    <p:tnLst>
      <p:par>
        <p:cTn id="1" dur="indefinite" restart="never" nodeType="tmRoot"/>
      </p:par>
    </p:tnLst>
  </p:timing>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Base Resistance</a:t>
            </a:r>
            <a:endParaRPr lang="en-GB"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628650" y="2226469"/>
                <a:ext cx="4712970" cy="3263504"/>
              </a:xfrm>
            </p:spPr>
            <p:txBody>
              <a:bodyPr>
                <a:normAutofit fontScale="70000" lnSpcReduction="20000"/>
              </a:bodyPr>
              <a:lstStyle/>
              <a:p>
                <a:pPr marL="0" indent="0">
                  <a:buNone/>
                </a:pPr>
                <a:r>
                  <a:rPr lang="en-GB" altLang="en-US" dirty="0" smtClean="0"/>
                  <a:t>Step 3: Finding </a:t>
                </a:r>
                <a:r>
                  <a:rPr lang="en-GB" altLang="en-US" i="1" dirty="0" smtClean="0"/>
                  <a:t>R</a:t>
                </a:r>
                <a:r>
                  <a:rPr lang="en-GB" altLang="en-US" baseline="-25000" dirty="0" smtClean="0"/>
                  <a:t>B</a:t>
                </a:r>
              </a:p>
              <a:p>
                <a:pPr marL="0" indent="0">
                  <a:buNone/>
                </a:pPr>
                <a14:m>
                  <m:oMathPara xmlns:m="http://schemas.openxmlformats.org/officeDocument/2006/math">
                    <m:oMathParaPr>
                      <m:jc m:val="centerGroup"/>
                    </m:oMathParaPr>
                    <m:oMath xmlns:m="http://schemas.openxmlformats.org/officeDocument/2006/math">
                      <m:sSub>
                        <m:sSubPr>
                          <m:ctrlPr>
                            <a:rPr lang="en-GB" i="1" smtClean="0">
                              <a:latin typeface="Cambria Math" panose="02040503050406030204" pitchFamily="18" charset="0"/>
                            </a:rPr>
                          </m:ctrlPr>
                        </m:sSubPr>
                        <m:e>
                          <m:r>
                            <a:rPr lang="en-GB" b="0" i="1" smtClean="0">
                              <a:latin typeface="Cambria Math" panose="02040503050406030204" pitchFamily="18" charset="0"/>
                            </a:rPr>
                            <m:t>𝑅</m:t>
                          </m:r>
                        </m:e>
                        <m:sub>
                          <m:r>
                            <a:rPr lang="en-GB" b="0" i="1" smtClean="0">
                              <a:latin typeface="Cambria Math" panose="02040503050406030204" pitchFamily="18" charset="0"/>
                            </a:rPr>
                            <m:t>𝐵</m:t>
                          </m:r>
                        </m:sub>
                      </m:sSub>
                      <m:r>
                        <a:rPr lang="en-GB" b="0" i="1" smtClean="0">
                          <a:latin typeface="Cambria Math" panose="02040503050406030204" pitchFamily="18" charset="0"/>
                        </a:rPr>
                        <m:t>=</m:t>
                      </m:r>
                      <m:f>
                        <m:fPr>
                          <m:ctrlPr>
                            <a:rPr lang="en-GB" b="0" i="1" smtClean="0">
                              <a:latin typeface="Cambria Math" panose="02040503050406030204" pitchFamily="18" charset="0"/>
                            </a:rPr>
                          </m:ctrlPr>
                        </m:fPr>
                        <m:num>
                          <m:sSub>
                            <m:sSubPr>
                              <m:ctrlPr>
                                <a:rPr lang="en-GB" b="0" i="1" smtClean="0">
                                  <a:latin typeface="Cambria Math" panose="02040503050406030204" pitchFamily="18" charset="0"/>
                                </a:rPr>
                              </m:ctrlPr>
                            </m:sSubPr>
                            <m:e>
                              <m:r>
                                <a:rPr lang="en-GB" b="0" i="1" smtClean="0">
                                  <a:latin typeface="Cambria Math" panose="02040503050406030204" pitchFamily="18" charset="0"/>
                                </a:rPr>
                                <m:t>𝑉</m:t>
                              </m:r>
                            </m:e>
                            <m:sub>
                              <m:r>
                                <a:rPr lang="en-GB" b="0" i="1" smtClean="0">
                                  <a:latin typeface="Cambria Math" panose="02040503050406030204" pitchFamily="18" charset="0"/>
                                </a:rPr>
                                <m:t>𝑆</m:t>
                              </m:r>
                            </m:sub>
                          </m:sSub>
                        </m:num>
                        <m:den>
                          <m:sSub>
                            <m:sSubPr>
                              <m:ctrlPr>
                                <a:rPr lang="en-GB" b="0" i="1" smtClean="0">
                                  <a:latin typeface="Cambria Math" panose="02040503050406030204" pitchFamily="18" charset="0"/>
                                </a:rPr>
                              </m:ctrlPr>
                            </m:sSubPr>
                            <m:e>
                              <m:r>
                                <a:rPr lang="en-GB" b="0" i="1" smtClean="0">
                                  <a:latin typeface="Cambria Math" panose="02040503050406030204" pitchFamily="18" charset="0"/>
                                </a:rPr>
                                <m:t>𝐼</m:t>
                              </m:r>
                            </m:e>
                            <m:sub>
                              <m:r>
                                <a:rPr lang="en-GB" b="0" i="1" smtClean="0">
                                  <a:latin typeface="Cambria Math" panose="02040503050406030204" pitchFamily="18" charset="0"/>
                                </a:rPr>
                                <m:t>𝐵𝑇</m:t>
                              </m:r>
                            </m:sub>
                          </m:sSub>
                        </m:den>
                      </m:f>
                    </m:oMath>
                  </m:oMathPara>
                </a14:m>
                <a:endParaRPr lang="en-GB" b="0" dirty="0" smtClean="0"/>
              </a:p>
              <a:p>
                <a:pPr marL="0" indent="0">
                  <a:buNone/>
                </a:pPr>
                <a:r>
                  <a:rPr lang="en-GB" altLang="en-US" dirty="0"/>
                  <a:t>For a silicon transistor, 0.6 V of the supply voltage will be across the transistor, not the base resistor:</a:t>
                </a:r>
              </a:p>
              <a:p>
                <a:pPr marL="0" indent="0">
                  <a:buNone/>
                </a:pPr>
                <a14:m>
                  <m:oMathPara xmlns:m="http://schemas.openxmlformats.org/officeDocument/2006/math">
                    <m:oMathParaPr>
                      <m:jc m:val="centerGroup"/>
                    </m:oMathParaPr>
                    <m:oMath xmlns:m="http://schemas.openxmlformats.org/officeDocument/2006/math">
                      <m:sSub>
                        <m:sSubPr>
                          <m:ctrlPr>
                            <a:rPr lang="en-GB" i="1">
                              <a:latin typeface="Cambria Math" panose="02040503050406030204" pitchFamily="18" charset="0"/>
                            </a:rPr>
                          </m:ctrlPr>
                        </m:sSubPr>
                        <m:e>
                          <m:r>
                            <a:rPr lang="en-GB" i="1">
                              <a:latin typeface="Cambria Math" panose="02040503050406030204" pitchFamily="18" charset="0"/>
                            </a:rPr>
                            <m:t>𝑅</m:t>
                          </m:r>
                        </m:e>
                        <m:sub>
                          <m:r>
                            <a:rPr lang="en-GB" i="1">
                              <a:latin typeface="Cambria Math" panose="02040503050406030204" pitchFamily="18" charset="0"/>
                            </a:rPr>
                            <m:t>𝐵</m:t>
                          </m:r>
                        </m:sub>
                      </m:sSub>
                      <m:r>
                        <a:rPr lang="en-GB" i="1">
                          <a:latin typeface="Cambria Math" panose="02040503050406030204" pitchFamily="18" charset="0"/>
                        </a:rPr>
                        <m:t>=</m:t>
                      </m:r>
                      <m:f>
                        <m:fPr>
                          <m:ctrlPr>
                            <a:rPr lang="en-GB" i="1">
                              <a:latin typeface="Cambria Math" panose="02040503050406030204" pitchFamily="18" charset="0"/>
                            </a:rPr>
                          </m:ctrlPr>
                        </m:fPr>
                        <m:num>
                          <m:sSub>
                            <m:sSubPr>
                              <m:ctrlPr>
                                <a:rPr lang="en-GB" i="1">
                                  <a:latin typeface="Cambria Math" panose="02040503050406030204" pitchFamily="18" charset="0"/>
                                </a:rPr>
                              </m:ctrlPr>
                            </m:sSubPr>
                            <m:e>
                              <m:r>
                                <a:rPr lang="en-GB" i="1">
                                  <a:latin typeface="Cambria Math" panose="02040503050406030204" pitchFamily="18" charset="0"/>
                                </a:rPr>
                                <m:t>𝑉</m:t>
                              </m:r>
                            </m:e>
                            <m:sub>
                              <m:r>
                                <a:rPr lang="en-GB" i="1">
                                  <a:latin typeface="Cambria Math" panose="02040503050406030204" pitchFamily="18" charset="0"/>
                                </a:rPr>
                                <m:t>𝑆</m:t>
                              </m:r>
                            </m:sub>
                          </m:sSub>
                          <m:r>
                            <a:rPr lang="en-GB" b="0" i="1" smtClean="0">
                              <a:latin typeface="Cambria Math" panose="02040503050406030204" pitchFamily="18" charset="0"/>
                            </a:rPr>
                            <m:t>−0.6</m:t>
                          </m:r>
                          <m:r>
                            <a:rPr lang="en-GB" b="0" i="1" smtClean="0">
                              <a:latin typeface="Cambria Math" panose="02040503050406030204" pitchFamily="18" charset="0"/>
                            </a:rPr>
                            <m:t>𝑉</m:t>
                          </m:r>
                        </m:num>
                        <m:den>
                          <m:sSub>
                            <m:sSubPr>
                              <m:ctrlPr>
                                <a:rPr lang="en-GB" i="1">
                                  <a:latin typeface="Cambria Math" panose="02040503050406030204" pitchFamily="18" charset="0"/>
                                </a:rPr>
                              </m:ctrlPr>
                            </m:sSubPr>
                            <m:e>
                              <m:r>
                                <a:rPr lang="en-GB" i="1">
                                  <a:latin typeface="Cambria Math" panose="02040503050406030204" pitchFamily="18" charset="0"/>
                                </a:rPr>
                                <m:t>𝐼</m:t>
                              </m:r>
                            </m:e>
                            <m:sub>
                              <m:r>
                                <a:rPr lang="en-GB" i="1">
                                  <a:latin typeface="Cambria Math" panose="02040503050406030204" pitchFamily="18" charset="0"/>
                                </a:rPr>
                                <m:t>𝐵𝑇</m:t>
                              </m:r>
                            </m:sub>
                          </m:sSub>
                        </m:den>
                      </m:f>
                    </m:oMath>
                  </m:oMathPara>
                </a14:m>
                <a:endParaRPr lang="en-GB" dirty="0" smtClean="0"/>
              </a:p>
              <a:p>
                <a:pPr marL="0" indent="0">
                  <a:buNone/>
                </a:pPr>
                <a:r>
                  <a:rPr lang="en-GB" altLang="en-US" dirty="0"/>
                  <a:t>This difference is not always significant enough to be included.</a:t>
                </a:r>
              </a:p>
              <a:p>
                <a:pPr marL="0" indent="0">
                  <a:buNone/>
                </a:pPr>
                <a:endParaRPr lang="en-GB"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628650" y="2226469"/>
                <a:ext cx="4712970" cy="3263504"/>
              </a:xfrm>
              <a:blipFill>
                <a:blip r:embed="rId2"/>
                <a:stretch>
                  <a:fillRect l="-1682" t="-3172" b="-2052"/>
                </a:stretch>
              </a:blipFill>
            </p:spPr>
            <p:txBody>
              <a:bodyPr/>
              <a:lstStyle/>
              <a:p>
                <a:r>
                  <a:rPr lang="en-GB">
                    <a:noFill/>
                  </a:rPr>
                  <a:t> </a:t>
                </a:r>
              </a:p>
            </p:txBody>
          </p:sp>
        </mc:Fallback>
      </mc:AlternateContent>
      <p:grpSp>
        <p:nvGrpSpPr>
          <p:cNvPr id="45" name="Group 44"/>
          <p:cNvGrpSpPr/>
          <p:nvPr/>
        </p:nvGrpSpPr>
        <p:grpSpPr>
          <a:xfrm>
            <a:off x="5521643" y="2618423"/>
            <a:ext cx="3477816" cy="2365716"/>
            <a:chOff x="7362190" y="2348230"/>
            <a:chExt cx="4637088" cy="3154289"/>
          </a:xfrm>
        </p:grpSpPr>
        <p:grpSp>
          <p:nvGrpSpPr>
            <p:cNvPr id="4" name="Group 1"/>
            <p:cNvGrpSpPr>
              <a:grpSpLocks/>
            </p:cNvGrpSpPr>
            <p:nvPr/>
          </p:nvGrpSpPr>
          <p:grpSpPr bwMode="auto">
            <a:xfrm>
              <a:off x="7362190" y="2446655"/>
              <a:ext cx="4625975" cy="3055864"/>
              <a:chOff x="4514850" y="917575"/>
              <a:chExt cx="3526407" cy="2329104"/>
            </a:xfrm>
          </p:grpSpPr>
          <p:grpSp>
            <p:nvGrpSpPr>
              <p:cNvPr id="5" name="Group 113"/>
              <p:cNvGrpSpPr>
                <a:grpSpLocks/>
              </p:cNvGrpSpPr>
              <p:nvPr/>
            </p:nvGrpSpPr>
            <p:grpSpPr bwMode="auto">
              <a:xfrm>
                <a:off x="4514850" y="917575"/>
                <a:ext cx="2960688" cy="2239963"/>
                <a:chOff x="4514985" y="916916"/>
                <a:chExt cx="2960872" cy="2240476"/>
              </a:xfrm>
            </p:grpSpPr>
            <p:cxnSp>
              <p:nvCxnSpPr>
                <p:cNvPr id="13" name="Straight Connector 12"/>
                <p:cNvCxnSpPr/>
                <p:nvPr/>
              </p:nvCxnSpPr>
              <p:spPr>
                <a:xfrm rot="10800000">
                  <a:off x="4597281" y="959274"/>
                  <a:ext cx="2798065" cy="0"/>
                </a:xfrm>
                <a:prstGeom prst="line">
                  <a:avLst/>
                </a:prstGeom>
                <a:ln w="254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rot="10800000">
                  <a:off x="4590020" y="3119536"/>
                  <a:ext cx="2798065" cy="0"/>
                </a:xfrm>
                <a:prstGeom prst="line">
                  <a:avLst/>
                </a:prstGeom>
                <a:ln w="254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rot="16200000" flipV="1">
                  <a:off x="4427243" y="1132942"/>
                  <a:ext cx="359439" cy="0"/>
                </a:xfrm>
                <a:prstGeom prst="line">
                  <a:avLst/>
                </a:prstGeom>
                <a:ln w="254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rot="10800000">
                  <a:off x="4870794" y="2474483"/>
                  <a:ext cx="970609" cy="0"/>
                </a:xfrm>
                <a:prstGeom prst="line">
                  <a:avLst/>
                </a:prstGeom>
                <a:ln w="254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10800000">
                  <a:off x="6097973" y="2025487"/>
                  <a:ext cx="1296163" cy="0"/>
                </a:xfrm>
                <a:prstGeom prst="line">
                  <a:avLst/>
                </a:prstGeom>
                <a:ln w="254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8" name="Rectangle 17"/>
                <p:cNvSpPr>
                  <a:spLocks noChangeAspect="1"/>
                </p:cNvSpPr>
                <p:nvPr/>
              </p:nvSpPr>
              <p:spPr>
                <a:xfrm>
                  <a:off x="4514985" y="1317503"/>
                  <a:ext cx="179115" cy="540973"/>
                </a:xfrm>
                <a:prstGeom prst="rect">
                  <a:avLst/>
                </a:prstGeom>
                <a:noFill/>
                <a:ln w="25400" cap="sq">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a:p>
              </p:txBody>
            </p:sp>
            <p:sp>
              <p:nvSpPr>
                <p:cNvPr id="19" name="Rectangle 18"/>
                <p:cNvSpPr>
                  <a:spLocks noChangeAspect="1"/>
                </p:cNvSpPr>
                <p:nvPr/>
              </p:nvSpPr>
              <p:spPr>
                <a:xfrm>
                  <a:off x="5998734" y="1324764"/>
                  <a:ext cx="181535" cy="540973"/>
                </a:xfrm>
                <a:prstGeom prst="rect">
                  <a:avLst/>
                </a:prstGeom>
                <a:noFill/>
                <a:ln w="25400" cap="sq">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a:p>
              </p:txBody>
            </p:sp>
            <p:cxnSp>
              <p:nvCxnSpPr>
                <p:cNvPr id="20" name="Straight Connector 19"/>
                <p:cNvCxnSpPr/>
                <p:nvPr/>
              </p:nvCxnSpPr>
              <p:spPr>
                <a:xfrm rot="16200000" flipV="1">
                  <a:off x="5910388" y="1146860"/>
                  <a:ext cx="358228" cy="0"/>
                </a:xfrm>
                <a:prstGeom prst="line">
                  <a:avLst/>
                </a:prstGeom>
                <a:ln w="254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rot="16200000" flipV="1">
                  <a:off x="5910388" y="2042431"/>
                  <a:ext cx="358228" cy="0"/>
                </a:xfrm>
                <a:prstGeom prst="line">
                  <a:avLst/>
                </a:prstGeom>
                <a:ln w="254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rot="16200000" flipV="1">
                  <a:off x="4350394" y="2100522"/>
                  <a:ext cx="503456" cy="0"/>
                </a:xfrm>
                <a:prstGeom prst="line">
                  <a:avLst/>
                </a:prstGeom>
                <a:ln w="254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flipV="1">
                  <a:off x="5828091" y="2210653"/>
                  <a:ext cx="267462" cy="188796"/>
                </a:xfrm>
                <a:prstGeom prst="line">
                  <a:avLst/>
                </a:prstGeom>
                <a:ln w="254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rot="16200000" flipV="1">
                  <a:off x="5653818" y="2475693"/>
                  <a:ext cx="358228" cy="0"/>
                </a:xfrm>
                <a:prstGeom prst="line">
                  <a:avLst/>
                </a:prstGeom>
                <a:ln w="254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a:off x="5837773" y="2554359"/>
                  <a:ext cx="256570" cy="193637"/>
                </a:xfrm>
                <a:prstGeom prst="line">
                  <a:avLst/>
                </a:prstGeom>
                <a:ln w="254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rot="16200000" flipV="1">
                  <a:off x="5887998" y="2933766"/>
                  <a:ext cx="395745" cy="0"/>
                </a:xfrm>
                <a:prstGeom prst="line">
                  <a:avLst/>
                </a:prstGeom>
                <a:ln w="254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rot="16200000" flipV="1">
                  <a:off x="5948509" y="2614265"/>
                  <a:ext cx="107711" cy="72614"/>
                </a:xfrm>
                <a:prstGeom prst="line">
                  <a:avLst/>
                </a:prstGeom>
                <a:ln w="254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rot="16200000" flipH="1">
                  <a:off x="5981186" y="2640890"/>
                  <a:ext cx="0" cy="107711"/>
                </a:xfrm>
                <a:prstGeom prst="line">
                  <a:avLst/>
                </a:prstGeom>
                <a:ln w="254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rot="16200000" flipV="1">
                  <a:off x="4350394" y="2867808"/>
                  <a:ext cx="503456" cy="0"/>
                </a:xfrm>
                <a:prstGeom prst="line">
                  <a:avLst/>
                </a:prstGeom>
                <a:ln w="254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30" name="Oval 29"/>
                <p:cNvSpPr/>
                <p:nvPr/>
              </p:nvSpPr>
              <p:spPr>
                <a:xfrm>
                  <a:off x="4836908" y="2444227"/>
                  <a:ext cx="54461" cy="54461"/>
                </a:xfrm>
                <a:prstGeom prst="ellipse">
                  <a:avLst/>
                </a:prstGeom>
                <a:solidFill>
                  <a:schemeClr val="tx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a:p>
              </p:txBody>
            </p:sp>
            <p:sp>
              <p:nvSpPr>
                <p:cNvPr id="31" name="Oval 30"/>
                <p:cNvSpPr/>
                <p:nvPr/>
              </p:nvSpPr>
              <p:spPr>
                <a:xfrm>
                  <a:off x="7395346" y="916916"/>
                  <a:ext cx="81086" cy="81086"/>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a:p>
              </p:txBody>
            </p:sp>
            <p:sp>
              <p:nvSpPr>
                <p:cNvPr id="32" name="Oval 31"/>
                <p:cNvSpPr/>
                <p:nvPr/>
              </p:nvSpPr>
              <p:spPr>
                <a:xfrm>
                  <a:off x="7384454" y="3075968"/>
                  <a:ext cx="81085" cy="81086"/>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a:p>
              </p:txBody>
            </p:sp>
            <p:sp>
              <p:nvSpPr>
                <p:cNvPr id="33" name="Oval 32"/>
                <p:cNvSpPr/>
                <p:nvPr/>
              </p:nvSpPr>
              <p:spPr>
                <a:xfrm>
                  <a:off x="7391715" y="1981919"/>
                  <a:ext cx="81085" cy="81086"/>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a:p>
              </p:txBody>
            </p:sp>
          </p:grpSp>
          <p:grpSp>
            <p:nvGrpSpPr>
              <p:cNvPr id="6" name="Group 46"/>
              <p:cNvGrpSpPr>
                <a:grpSpLocks/>
              </p:cNvGrpSpPr>
              <p:nvPr/>
            </p:nvGrpSpPr>
            <p:grpSpPr bwMode="auto">
              <a:xfrm>
                <a:off x="4565505" y="2254586"/>
                <a:ext cx="590730" cy="218303"/>
                <a:chOff x="4720972" y="4857639"/>
                <a:chExt cx="591171" cy="218376"/>
              </a:xfrm>
            </p:grpSpPr>
            <p:cxnSp>
              <p:nvCxnSpPr>
                <p:cNvPr id="11" name="Straight Connector 10"/>
                <p:cNvCxnSpPr/>
                <p:nvPr/>
              </p:nvCxnSpPr>
              <p:spPr>
                <a:xfrm flipH="1" flipV="1">
                  <a:off x="4721144" y="4891517"/>
                  <a:ext cx="301555" cy="183974"/>
                </a:xfrm>
                <a:prstGeom prst="line">
                  <a:avLst/>
                </a:prstGeom>
                <a:ln w="254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flipV="1">
                  <a:off x="5025121" y="4857627"/>
                  <a:ext cx="287022" cy="215444"/>
                </a:xfrm>
                <a:prstGeom prst="line">
                  <a:avLst/>
                </a:prstGeom>
                <a:ln w="25400">
                  <a:noFill/>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sp>
            <p:nvSpPr>
              <p:cNvPr id="7" name="TextBox 52"/>
              <p:cNvSpPr txBox="1">
                <a:spLocks noChangeArrowheads="1"/>
              </p:cNvSpPr>
              <p:nvPr/>
            </p:nvSpPr>
            <p:spPr bwMode="auto">
              <a:xfrm>
                <a:off x="7477123" y="3012100"/>
                <a:ext cx="564134" cy="234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Arial" panose="020B0604020202020204" pitchFamily="34" charset="0"/>
                    <a:cs typeface="Arial" panose="020B0604020202020204" pitchFamily="34" charset="0"/>
                  </a:defRPr>
                </a:lvl1pPr>
                <a:lvl2pPr marL="742950" indent="-285750" eaLnBrk="0" hangingPunct="0">
                  <a:defRPr sz="1600">
                    <a:solidFill>
                      <a:schemeClr val="tx1"/>
                    </a:solidFill>
                    <a:latin typeface="Arial" panose="020B0604020202020204" pitchFamily="34" charset="0"/>
                    <a:cs typeface="Arial" panose="020B0604020202020204" pitchFamily="34" charset="0"/>
                  </a:defRPr>
                </a:lvl2pPr>
                <a:lvl3pPr marL="1143000" indent="-228600" eaLnBrk="0" hangingPunct="0">
                  <a:defRPr sz="1600">
                    <a:solidFill>
                      <a:schemeClr val="tx1"/>
                    </a:solidFill>
                    <a:latin typeface="Arial" panose="020B0604020202020204" pitchFamily="34" charset="0"/>
                    <a:cs typeface="Arial" panose="020B0604020202020204" pitchFamily="34" charset="0"/>
                  </a:defRPr>
                </a:lvl3pPr>
                <a:lvl4pPr marL="1600200" indent="-228600" eaLnBrk="0" hangingPunct="0">
                  <a:defRPr sz="1600">
                    <a:solidFill>
                      <a:schemeClr val="tx1"/>
                    </a:solidFill>
                    <a:latin typeface="Arial" panose="020B0604020202020204" pitchFamily="34" charset="0"/>
                    <a:cs typeface="Arial" panose="020B0604020202020204" pitchFamily="34" charset="0"/>
                  </a:defRPr>
                </a:lvl4pPr>
                <a:lvl5pPr marL="2057400" indent="-228600" eaLnBrk="0" hangingPunct="0">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9pPr>
              </a:lstStyle>
              <a:p>
                <a:pPr eaLnBrk="1" hangingPunct="1"/>
                <a:r>
                  <a:rPr lang="en-GB" altLang="en-US" sz="900"/>
                  <a:t>0</a:t>
                </a:r>
                <a:endParaRPr lang="en-GB" altLang="en-US" sz="900" baseline="-25000"/>
              </a:p>
            </p:txBody>
          </p:sp>
          <p:cxnSp>
            <p:nvCxnSpPr>
              <p:cNvPr id="8" name="Straight Arrow Connector 7"/>
              <p:cNvCxnSpPr/>
              <p:nvPr/>
            </p:nvCxnSpPr>
            <p:spPr>
              <a:xfrm rot="5400000">
                <a:off x="4571128" y="1175901"/>
                <a:ext cx="71388" cy="0"/>
              </a:xfrm>
              <a:prstGeom prst="straightConnector1">
                <a:avLst/>
              </a:prstGeom>
              <a:ln w="38100">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9" name="Straight Arrow Connector 8"/>
              <p:cNvCxnSpPr/>
              <p:nvPr/>
            </p:nvCxnSpPr>
            <p:spPr>
              <a:xfrm rot="16200000" flipH="1">
                <a:off x="5223399" y="2442715"/>
                <a:ext cx="0" cy="71400"/>
              </a:xfrm>
              <a:prstGeom prst="straightConnector1">
                <a:avLst/>
              </a:prstGeom>
              <a:ln w="38100">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0" name="Straight Arrow Connector 9"/>
              <p:cNvCxnSpPr/>
              <p:nvPr/>
            </p:nvCxnSpPr>
            <p:spPr>
              <a:xfrm rot="5400000">
                <a:off x="6044499" y="2916418"/>
                <a:ext cx="72597" cy="0"/>
              </a:xfrm>
              <a:prstGeom prst="straightConnector1">
                <a:avLst/>
              </a:prstGeom>
              <a:ln w="38100">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grpSp>
          <p:nvGrpSpPr>
            <p:cNvPr id="34" name="Group 123"/>
            <p:cNvGrpSpPr>
              <a:grpSpLocks/>
            </p:cNvGrpSpPr>
            <p:nvPr/>
          </p:nvGrpSpPr>
          <p:grpSpPr bwMode="auto">
            <a:xfrm>
              <a:off x="8689340" y="2575246"/>
              <a:ext cx="742950" cy="307776"/>
              <a:chOff x="5345920" y="1173482"/>
              <a:chExt cx="743730" cy="306850"/>
            </a:xfrm>
          </p:grpSpPr>
          <p:cxnSp>
            <p:nvCxnSpPr>
              <p:cNvPr id="35" name="Straight Arrow Connector 34"/>
              <p:cNvCxnSpPr/>
              <p:nvPr/>
            </p:nvCxnSpPr>
            <p:spPr bwMode="auto">
              <a:xfrm rot="5400000">
                <a:off x="6042168" y="1379237"/>
                <a:ext cx="94964" cy="0"/>
              </a:xfrm>
              <a:prstGeom prst="straightConnector1">
                <a:avLst/>
              </a:prstGeom>
              <a:ln w="38100">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6" name="TextBox 62"/>
              <p:cNvSpPr txBox="1">
                <a:spLocks noChangeArrowheads="1"/>
              </p:cNvSpPr>
              <p:nvPr/>
            </p:nvSpPr>
            <p:spPr bwMode="auto">
              <a:xfrm>
                <a:off x="5345920" y="1173482"/>
                <a:ext cx="741267" cy="306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Arial" panose="020B0604020202020204" pitchFamily="34" charset="0"/>
                    <a:cs typeface="Arial" panose="020B0604020202020204" pitchFamily="34" charset="0"/>
                  </a:defRPr>
                </a:lvl1pPr>
                <a:lvl2pPr marL="742950" indent="-285750" eaLnBrk="0" hangingPunct="0">
                  <a:defRPr sz="1600">
                    <a:solidFill>
                      <a:schemeClr val="tx1"/>
                    </a:solidFill>
                    <a:latin typeface="Arial" panose="020B0604020202020204" pitchFamily="34" charset="0"/>
                    <a:cs typeface="Arial" panose="020B0604020202020204" pitchFamily="34" charset="0"/>
                  </a:defRPr>
                </a:lvl2pPr>
                <a:lvl3pPr marL="1143000" indent="-228600" eaLnBrk="0" hangingPunct="0">
                  <a:defRPr sz="1600">
                    <a:solidFill>
                      <a:schemeClr val="tx1"/>
                    </a:solidFill>
                    <a:latin typeface="Arial" panose="020B0604020202020204" pitchFamily="34" charset="0"/>
                    <a:cs typeface="Arial" panose="020B0604020202020204" pitchFamily="34" charset="0"/>
                  </a:defRPr>
                </a:lvl3pPr>
                <a:lvl4pPr marL="1600200" indent="-228600" eaLnBrk="0" hangingPunct="0">
                  <a:defRPr sz="1600">
                    <a:solidFill>
                      <a:schemeClr val="tx1"/>
                    </a:solidFill>
                    <a:latin typeface="Arial" panose="020B0604020202020204" pitchFamily="34" charset="0"/>
                    <a:cs typeface="Arial" panose="020B0604020202020204" pitchFamily="34" charset="0"/>
                  </a:defRPr>
                </a:lvl4pPr>
                <a:lvl5pPr marL="2057400" indent="-228600" eaLnBrk="0" hangingPunct="0">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9pPr>
              </a:lstStyle>
              <a:p>
                <a:pPr algn="r" eaLnBrk="1" hangingPunct="1"/>
                <a:r>
                  <a:rPr lang="en-GB" altLang="en-US" sz="900" i="1">
                    <a:solidFill>
                      <a:srgbClr val="FF0000"/>
                    </a:solidFill>
                    <a:latin typeface="Times New Roman" panose="02020603050405020304" pitchFamily="18" charset="0"/>
                    <a:cs typeface="Times New Roman" panose="02020603050405020304" pitchFamily="18" charset="0"/>
                  </a:rPr>
                  <a:t>I</a:t>
                </a:r>
                <a:r>
                  <a:rPr lang="en-GB" altLang="en-US" sz="900" baseline="-25000">
                    <a:solidFill>
                      <a:srgbClr val="FF0000"/>
                    </a:solidFill>
                  </a:rPr>
                  <a:t>C</a:t>
                </a:r>
              </a:p>
            </p:txBody>
          </p:sp>
        </p:grpSp>
        <p:sp>
          <p:nvSpPr>
            <p:cNvPr id="37" name="TextBox 126"/>
            <p:cNvSpPr txBox="1">
              <a:spLocks noChangeArrowheads="1"/>
            </p:cNvSpPr>
            <p:nvPr/>
          </p:nvSpPr>
          <p:spPr bwMode="auto">
            <a:xfrm>
              <a:off x="9508490" y="3111818"/>
              <a:ext cx="741363"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Arial" panose="020B0604020202020204" pitchFamily="34" charset="0"/>
                  <a:cs typeface="Arial" panose="020B0604020202020204" pitchFamily="34" charset="0"/>
                </a:defRPr>
              </a:lvl1pPr>
              <a:lvl2pPr marL="742950" indent="-285750" eaLnBrk="0" hangingPunct="0">
                <a:defRPr sz="1600">
                  <a:solidFill>
                    <a:schemeClr val="tx1"/>
                  </a:solidFill>
                  <a:latin typeface="Arial" panose="020B0604020202020204" pitchFamily="34" charset="0"/>
                  <a:cs typeface="Arial" panose="020B0604020202020204" pitchFamily="34" charset="0"/>
                </a:defRPr>
              </a:lvl2pPr>
              <a:lvl3pPr marL="1143000" indent="-228600" eaLnBrk="0" hangingPunct="0">
                <a:defRPr sz="1600">
                  <a:solidFill>
                    <a:schemeClr val="tx1"/>
                  </a:solidFill>
                  <a:latin typeface="Arial" panose="020B0604020202020204" pitchFamily="34" charset="0"/>
                  <a:cs typeface="Arial" panose="020B0604020202020204" pitchFamily="34" charset="0"/>
                </a:defRPr>
              </a:lvl3pPr>
              <a:lvl4pPr marL="1600200" indent="-228600" eaLnBrk="0" hangingPunct="0">
                <a:defRPr sz="1600">
                  <a:solidFill>
                    <a:schemeClr val="tx1"/>
                  </a:solidFill>
                  <a:latin typeface="Arial" panose="020B0604020202020204" pitchFamily="34" charset="0"/>
                  <a:cs typeface="Arial" panose="020B0604020202020204" pitchFamily="34" charset="0"/>
                </a:defRPr>
              </a:lvl4pPr>
              <a:lvl5pPr marL="2057400" indent="-228600" eaLnBrk="0" hangingPunct="0">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9pPr>
            </a:lstStyle>
            <a:p>
              <a:pPr eaLnBrk="1" hangingPunct="1"/>
              <a:r>
                <a:rPr lang="en-GB" altLang="en-US" sz="900" i="1"/>
                <a:t>R</a:t>
              </a:r>
              <a:r>
                <a:rPr lang="en-GB" altLang="en-US" sz="900" baseline="-25000"/>
                <a:t>L</a:t>
              </a:r>
            </a:p>
          </p:txBody>
        </p:sp>
        <p:sp>
          <p:nvSpPr>
            <p:cNvPr id="38" name="TextBox 51"/>
            <p:cNvSpPr txBox="1">
              <a:spLocks noChangeArrowheads="1"/>
            </p:cNvSpPr>
            <p:nvPr/>
          </p:nvSpPr>
          <p:spPr bwMode="auto">
            <a:xfrm>
              <a:off x="11259503" y="2348230"/>
              <a:ext cx="739775"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Arial" panose="020B0604020202020204" pitchFamily="34" charset="0"/>
                  <a:cs typeface="Arial" panose="020B0604020202020204" pitchFamily="34" charset="0"/>
                </a:defRPr>
              </a:lvl1pPr>
              <a:lvl2pPr marL="742950" indent="-285750" eaLnBrk="0" hangingPunct="0">
                <a:defRPr sz="1600">
                  <a:solidFill>
                    <a:schemeClr val="tx1"/>
                  </a:solidFill>
                  <a:latin typeface="Arial" panose="020B0604020202020204" pitchFamily="34" charset="0"/>
                  <a:cs typeface="Arial" panose="020B0604020202020204" pitchFamily="34" charset="0"/>
                </a:defRPr>
              </a:lvl2pPr>
              <a:lvl3pPr marL="1143000" indent="-228600" eaLnBrk="0" hangingPunct="0">
                <a:defRPr sz="1600">
                  <a:solidFill>
                    <a:schemeClr val="tx1"/>
                  </a:solidFill>
                  <a:latin typeface="Arial" panose="020B0604020202020204" pitchFamily="34" charset="0"/>
                  <a:cs typeface="Arial" panose="020B0604020202020204" pitchFamily="34" charset="0"/>
                </a:defRPr>
              </a:lvl3pPr>
              <a:lvl4pPr marL="1600200" indent="-228600" eaLnBrk="0" hangingPunct="0">
                <a:defRPr sz="1600">
                  <a:solidFill>
                    <a:schemeClr val="tx1"/>
                  </a:solidFill>
                  <a:latin typeface="Arial" panose="020B0604020202020204" pitchFamily="34" charset="0"/>
                  <a:cs typeface="Arial" panose="020B0604020202020204" pitchFamily="34" charset="0"/>
                </a:defRPr>
              </a:lvl4pPr>
              <a:lvl5pPr marL="2057400" indent="-228600" eaLnBrk="0" hangingPunct="0">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9pPr>
            </a:lstStyle>
            <a:p>
              <a:pPr eaLnBrk="1" hangingPunct="1"/>
              <a:r>
                <a:rPr lang="en-GB" altLang="en-US" sz="900" i="1"/>
                <a:t>V</a:t>
              </a:r>
              <a:r>
                <a:rPr lang="en-GB" altLang="en-US" sz="900" baseline="-25000"/>
                <a:t>s</a:t>
              </a:r>
            </a:p>
          </p:txBody>
        </p:sp>
        <p:sp>
          <p:nvSpPr>
            <p:cNvPr id="39" name="TextBox 85"/>
            <p:cNvSpPr txBox="1">
              <a:spLocks noChangeArrowheads="1"/>
            </p:cNvSpPr>
            <p:nvPr/>
          </p:nvSpPr>
          <p:spPr bwMode="auto">
            <a:xfrm>
              <a:off x="8000365" y="4143693"/>
              <a:ext cx="40640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Arial" panose="020B0604020202020204" pitchFamily="34" charset="0"/>
                  <a:cs typeface="Arial" panose="020B0604020202020204" pitchFamily="34" charset="0"/>
                </a:defRPr>
              </a:lvl1pPr>
              <a:lvl2pPr marL="742950" indent="-285750" eaLnBrk="0" hangingPunct="0">
                <a:defRPr sz="1600">
                  <a:solidFill>
                    <a:schemeClr val="tx1"/>
                  </a:solidFill>
                  <a:latin typeface="Arial" panose="020B0604020202020204" pitchFamily="34" charset="0"/>
                  <a:cs typeface="Arial" panose="020B0604020202020204" pitchFamily="34" charset="0"/>
                </a:defRPr>
              </a:lvl2pPr>
              <a:lvl3pPr marL="1143000" indent="-228600" eaLnBrk="0" hangingPunct="0">
                <a:defRPr sz="1600">
                  <a:solidFill>
                    <a:schemeClr val="tx1"/>
                  </a:solidFill>
                  <a:latin typeface="Arial" panose="020B0604020202020204" pitchFamily="34" charset="0"/>
                  <a:cs typeface="Arial" panose="020B0604020202020204" pitchFamily="34" charset="0"/>
                </a:defRPr>
              </a:lvl3pPr>
              <a:lvl4pPr marL="1600200" indent="-228600" eaLnBrk="0" hangingPunct="0">
                <a:defRPr sz="1600">
                  <a:solidFill>
                    <a:schemeClr val="tx1"/>
                  </a:solidFill>
                  <a:latin typeface="Arial" panose="020B0604020202020204" pitchFamily="34" charset="0"/>
                  <a:cs typeface="Arial" panose="020B0604020202020204" pitchFamily="34" charset="0"/>
                </a:defRPr>
              </a:lvl4pPr>
              <a:lvl5pPr marL="2057400" indent="-228600" eaLnBrk="0" hangingPunct="0">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9pPr>
            </a:lstStyle>
            <a:p>
              <a:pPr algn="r" eaLnBrk="1" hangingPunct="1"/>
              <a:r>
                <a:rPr lang="en-GB" altLang="en-US" sz="900" i="1">
                  <a:solidFill>
                    <a:srgbClr val="FF0000"/>
                  </a:solidFill>
                  <a:latin typeface="Times New Roman" panose="02020603050405020304" pitchFamily="18" charset="0"/>
                  <a:cs typeface="Times New Roman" panose="02020603050405020304" pitchFamily="18" charset="0"/>
                </a:rPr>
                <a:t>I</a:t>
              </a:r>
              <a:r>
                <a:rPr lang="en-GB" altLang="en-US" sz="900" baseline="-25000">
                  <a:solidFill>
                    <a:srgbClr val="FF0000"/>
                  </a:solidFill>
                </a:rPr>
                <a:t>BT</a:t>
              </a:r>
            </a:p>
          </p:txBody>
        </p:sp>
        <p:cxnSp>
          <p:nvCxnSpPr>
            <p:cNvPr id="40" name="Straight Arrow Connector 39"/>
            <p:cNvCxnSpPr/>
            <p:nvPr/>
          </p:nvCxnSpPr>
          <p:spPr bwMode="auto">
            <a:xfrm rot="5400000" flipH="1" flipV="1">
              <a:off x="10027602" y="3210243"/>
              <a:ext cx="1323975" cy="0"/>
            </a:xfrm>
            <a:prstGeom prst="straightConnector1">
              <a:avLst/>
            </a:prstGeom>
            <a:ln w="12700">
              <a:solidFill>
                <a:srgbClr val="0070C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41" name="TextBox 58"/>
            <p:cNvSpPr txBox="1">
              <a:spLocks noChangeArrowheads="1"/>
            </p:cNvSpPr>
            <p:nvPr/>
          </p:nvSpPr>
          <p:spPr bwMode="auto">
            <a:xfrm>
              <a:off x="7613015" y="3103880"/>
              <a:ext cx="741363"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Arial" panose="020B0604020202020204" pitchFamily="34" charset="0"/>
                  <a:cs typeface="Arial" panose="020B0604020202020204" pitchFamily="34" charset="0"/>
                </a:defRPr>
              </a:lvl1pPr>
              <a:lvl2pPr marL="742950" indent="-285750" eaLnBrk="0" hangingPunct="0">
                <a:defRPr sz="1600">
                  <a:solidFill>
                    <a:schemeClr val="tx1"/>
                  </a:solidFill>
                  <a:latin typeface="Arial" panose="020B0604020202020204" pitchFamily="34" charset="0"/>
                  <a:cs typeface="Arial" panose="020B0604020202020204" pitchFamily="34" charset="0"/>
                </a:defRPr>
              </a:lvl2pPr>
              <a:lvl3pPr marL="1143000" indent="-228600" eaLnBrk="0" hangingPunct="0">
                <a:defRPr sz="1600">
                  <a:solidFill>
                    <a:schemeClr val="tx1"/>
                  </a:solidFill>
                  <a:latin typeface="Arial" panose="020B0604020202020204" pitchFamily="34" charset="0"/>
                  <a:cs typeface="Arial" panose="020B0604020202020204" pitchFamily="34" charset="0"/>
                </a:defRPr>
              </a:lvl3pPr>
              <a:lvl4pPr marL="1600200" indent="-228600" eaLnBrk="0" hangingPunct="0">
                <a:defRPr sz="1600">
                  <a:solidFill>
                    <a:schemeClr val="tx1"/>
                  </a:solidFill>
                  <a:latin typeface="Arial" panose="020B0604020202020204" pitchFamily="34" charset="0"/>
                  <a:cs typeface="Arial" panose="020B0604020202020204" pitchFamily="34" charset="0"/>
                </a:defRPr>
              </a:lvl4pPr>
              <a:lvl5pPr marL="2057400" indent="-228600" eaLnBrk="0" hangingPunct="0">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9pPr>
            </a:lstStyle>
            <a:p>
              <a:pPr eaLnBrk="1" hangingPunct="1"/>
              <a:r>
                <a:rPr lang="en-GB" altLang="en-US" sz="900" i="1"/>
                <a:t>R</a:t>
              </a:r>
              <a:r>
                <a:rPr lang="en-GB" altLang="en-US" sz="900" baseline="-25000"/>
                <a:t>B</a:t>
              </a:r>
            </a:p>
          </p:txBody>
        </p:sp>
        <p:cxnSp>
          <p:nvCxnSpPr>
            <p:cNvPr id="42" name="Straight Arrow Connector 41"/>
            <p:cNvCxnSpPr/>
            <p:nvPr/>
          </p:nvCxnSpPr>
          <p:spPr bwMode="auto">
            <a:xfrm flipV="1">
              <a:off x="8878253" y="4492943"/>
              <a:ext cx="0" cy="830262"/>
            </a:xfrm>
            <a:prstGeom prst="straightConnector1">
              <a:avLst/>
            </a:prstGeom>
            <a:ln w="12700">
              <a:solidFill>
                <a:srgbClr val="0070C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43" name="Rectangle 42"/>
            <p:cNvSpPr>
              <a:spLocks noChangeArrowheads="1"/>
            </p:cNvSpPr>
            <p:nvPr/>
          </p:nvSpPr>
          <p:spPr bwMode="auto">
            <a:xfrm>
              <a:off x="8375015" y="4785043"/>
              <a:ext cx="605293"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600">
                  <a:solidFill>
                    <a:schemeClr val="tx1"/>
                  </a:solidFill>
                  <a:latin typeface="Arial" panose="020B0604020202020204" pitchFamily="34" charset="0"/>
                  <a:cs typeface="Arial" panose="020B0604020202020204" pitchFamily="34" charset="0"/>
                </a:defRPr>
              </a:lvl1pPr>
              <a:lvl2pPr marL="742950" indent="-285750" eaLnBrk="0" hangingPunct="0">
                <a:defRPr sz="1600">
                  <a:solidFill>
                    <a:schemeClr val="tx1"/>
                  </a:solidFill>
                  <a:latin typeface="Arial" panose="020B0604020202020204" pitchFamily="34" charset="0"/>
                  <a:cs typeface="Arial" panose="020B0604020202020204" pitchFamily="34" charset="0"/>
                </a:defRPr>
              </a:lvl2pPr>
              <a:lvl3pPr marL="1143000" indent="-228600" eaLnBrk="0" hangingPunct="0">
                <a:defRPr sz="1600">
                  <a:solidFill>
                    <a:schemeClr val="tx1"/>
                  </a:solidFill>
                  <a:latin typeface="Arial" panose="020B0604020202020204" pitchFamily="34" charset="0"/>
                  <a:cs typeface="Arial" panose="020B0604020202020204" pitchFamily="34" charset="0"/>
                </a:defRPr>
              </a:lvl3pPr>
              <a:lvl4pPr marL="1600200" indent="-228600" eaLnBrk="0" hangingPunct="0">
                <a:defRPr sz="1600">
                  <a:solidFill>
                    <a:schemeClr val="tx1"/>
                  </a:solidFill>
                  <a:latin typeface="Arial" panose="020B0604020202020204" pitchFamily="34" charset="0"/>
                  <a:cs typeface="Arial" panose="020B0604020202020204" pitchFamily="34" charset="0"/>
                </a:defRPr>
              </a:lvl4pPr>
              <a:lvl5pPr marL="2057400" indent="-228600" eaLnBrk="0" hangingPunct="0">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9pPr>
            </a:lstStyle>
            <a:p>
              <a:pPr eaLnBrk="1" hangingPunct="1"/>
              <a:r>
                <a:rPr lang="en-GB" altLang="en-US" sz="900">
                  <a:solidFill>
                    <a:srgbClr val="0070C0"/>
                  </a:solidFill>
                </a:rPr>
                <a:t>0.6 V</a:t>
              </a:r>
            </a:p>
          </p:txBody>
        </p:sp>
        <p:sp>
          <p:nvSpPr>
            <p:cNvPr id="44" name="TextBox 51"/>
            <p:cNvSpPr txBox="1">
              <a:spLocks noChangeArrowheads="1"/>
            </p:cNvSpPr>
            <p:nvPr/>
          </p:nvSpPr>
          <p:spPr bwMode="auto">
            <a:xfrm>
              <a:off x="10670541" y="3070544"/>
              <a:ext cx="1011239"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Arial" panose="020B0604020202020204" pitchFamily="34" charset="0"/>
                  <a:cs typeface="Arial" panose="020B0604020202020204" pitchFamily="34" charset="0"/>
                </a:defRPr>
              </a:lvl1pPr>
              <a:lvl2pPr marL="742950" indent="-285750" eaLnBrk="0" hangingPunct="0">
                <a:defRPr sz="1600">
                  <a:solidFill>
                    <a:schemeClr val="tx1"/>
                  </a:solidFill>
                  <a:latin typeface="Arial" panose="020B0604020202020204" pitchFamily="34" charset="0"/>
                  <a:cs typeface="Arial" panose="020B0604020202020204" pitchFamily="34" charset="0"/>
                </a:defRPr>
              </a:lvl2pPr>
              <a:lvl3pPr marL="1143000" indent="-228600" eaLnBrk="0" hangingPunct="0">
                <a:defRPr sz="1600">
                  <a:solidFill>
                    <a:schemeClr val="tx1"/>
                  </a:solidFill>
                  <a:latin typeface="Arial" panose="020B0604020202020204" pitchFamily="34" charset="0"/>
                  <a:cs typeface="Arial" panose="020B0604020202020204" pitchFamily="34" charset="0"/>
                </a:defRPr>
              </a:lvl3pPr>
              <a:lvl4pPr marL="1600200" indent="-228600" eaLnBrk="0" hangingPunct="0">
                <a:defRPr sz="1600">
                  <a:solidFill>
                    <a:schemeClr val="tx1"/>
                  </a:solidFill>
                  <a:latin typeface="Arial" panose="020B0604020202020204" pitchFamily="34" charset="0"/>
                  <a:cs typeface="Arial" panose="020B0604020202020204" pitchFamily="34" charset="0"/>
                </a:defRPr>
              </a:lvl4pPr>
              <a:lvl5pPr marL="2057400" indent="-228600" eaLnBrk="0" hangingPunct="0">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9pPr>
            </a:lstStyle>
            <a:p>
              <a:pPr eaLnBrk="1" hangingPunct="1"/>
              <a:r>
                <a:rPr lang="en-GB" altLang="en-US" sz="900" i="1"/>
                <a:t>V</a:t>
              </a:r>
              <a:r>
                <a:rPr lang="en-GB" altLang="en-US" sz="900" baseline="-25000"/>
                <a:t>L</a:t>
              </a:r>
              <a:r>
                <a:rPr lang="en-GB" altLang="en-US" sz="900"/>
                <a:t> = </a:t>
              </a:r>
              <a:r>
                <a:rPr lang="en-GB" altLang="en-US" sz="900" i="1"/>
                <a:t>V</a:t>
              </a:r>
              <a:r>
                <a:rPr lang="en-GB" altLang="en-US" sz="900" baseline="-25000"/>
                <a:t>s</a:t>
              </a:r>
            </a:p>
          </p:txBody>
        </p:sp>
      </p:grpSp>
    </p:spTree>
    <p:extLst>
      <p:ext uri="{BB962C8B-B14F-4D97-AF65-F5344CB8AC3E}">
        <p14:creationId xmlns:p14="http://schemas.microsoft.com/office/powerpoint/2010/main" val="3720890817"/>
      </p:ext>
    </p:extLst>
  </p:cSld>
  <p:clrMapOvr>
    <a:masterClrMapping/>
  </p:clrMapOvr>
  <p:timing>
    <p:tnLst>
      <p:par>
        <p:cTn id="1" dur="indefinite" restart="never" nodeType="tmRoot"/>
      </p:par>
    </p:tnLst>
  </p:timing>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Example</a:t>
            </a:r>
            <a:endParaRPr lang="en-GB"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628650" y="2226469"/>
                <a:ext cx="4178857" cy="3263504"/>
              </a:xfrm>
            </p:spPr>
            <p:txBody>
              <a:bodyPr>
                <a:normAutofit fontScale="47500" lnSpcReduction="20000"/>
              </a:bodyPr>
              <a:lstStyle/>
              <a:p>
                <a:pPr marL="0" indent="0">
                  <a:buNone/>
                </a:pPr>
                <a:r>
                  <a:rPr lang="en-GB" dirty="0" smtClean="0"/>
                  <a:t>What value base resistor should be used for this circuit?</a:t>
                </a:r>
              </a:p>
              <a:p>
                <a:pPr marL="0" indent="0">
                  <a:buNone/>
                </a:pPr>
                <a:endParaRPr lang="en-GB" dirty="0" smtClean="0"/>
              </a:p>
              <a:p>
                <a:pPr marL="385763" indent="-385763">
                  <a:buAutoNum type="arabicPeriod"/>
                </a:pPr>
                <a:r>
                  <a:rPr lang="en-GB" dirty="0" smtClean="0"/>
                  <a:t>Find</a:t>
                </a:r>
                <a14:m>
                  <m:oMath xmlns:m="http://schemas.openxmlformats.org/officeDocument/2006/math">
                    <m:r>
                      <a:rPr lang="en-GB" b="0" i="0" smtClean="0">
                        <a:latin typeface="Cambria Math" panose="02040503050406030204" pitchFamily="18" charset="0"/>
                      </a:rPr>
                      <m:t> </m:t>
                    </m:r>
                    <m:sSub>
                      <m:sSubPr>
                        <m:ctrlPr>
                          <a:rPr lang="en-GB" i="1" smtClean="0">
                            <a:latin typeface="Cambria Math" panose="02040503050406030204" pitchFamily="18" charset="0"/>
                          </a:rPr>
                        </m:ctrlPr>
                      </m:sSubPr>
                      <m:e>
                        <m:r>
                          <a:rPr lang="en-GB" b="0" i="1" smtClean="0">
                            <a:latin typeface="Cambria Math" panose="02040503050406030204" pitchFamily="18" charset="0"/>
                          </a:rPr>
                          <m:t>𝐼</m:t>
                        </m:r>
                      </m:e>
                      <m:sub>
                        <m:r>
                          <a:rPr lang="en-GB" b="0" i="1" smtClean="0">
                            <a:latin typeface="Cambria Math" panose="02040503050406030204" pitchFamily="18" charset="0"/>
                          </a:rPr>
                          <m:t>𝐶</m:t>
                        </m:r>
                      </m:sub>
                    </m:sSub>
                  </m:oMath>
                </a14:m>
                <a:endParaRPr lang="en-GB" dirty="0" smtClean="0"/>
              </a:p>
              <a:p>
                <a:pPr marL="0" indent="0">
                  <a:buNone/>
                </a:pPr>
                <a14:m>
                  <m:oMathPara xmlns:m="http://schemas.openxmlformats.org/officeDocument/2006/math">
                    <m:oMathParaPr>
                      <m:jc m:val="centerGroup"/>
                    </m:oMathParaPr>
                    <m:oMath xmlns:m="http://schemas.openxmlformats.org/officeDocument/2006/math">
                      <m:sSub>
                        <m:sSubPr>
                          <m:ctrlPr>
                            <a:rPr lang="en-GB" i="1">
                              <a:latin typeface="Cambria Math" panose="02040503050406030204" pitchFamily="18" charset="0"/>
                            </a:rPr>
                          </m:ctrlPr>
                        </m:sSubPr>
                        <m:e>
                          <m:r>
                            <a:rPr lang="en-GB" i="1">
                              <a:latin typeface="Cambria Math" panose="02040503050406030204" pitchFamily="18" charset="0"/>
                            </a:rPr>
                            <m:t>𝐼</m:t>
                          </m:r>
                        </m:e>
                        <m:sub>
                          <m:r>
                            <a:rPr lang="en-GB" i="1">
                              <a:latin typeface="Cambria Math" panose="02040503050406030204" pitchFamily="18" charset="0"/>
                            </a:rPr>
                            <m:t>𝐶</m:t>
                          </m:r>
                        </m:sub>
                      </m:sSub>
                      <m:r>
                        <a:rPr lang="en-GB" i="1">
                          <a:latin typeface="Cambria Math" panose="02040503050406030204" pitchFamily="18" charset="0"/>
                        </a:rPr>
                        <m:t>=</m:t>
                      </m:r>
                      <m:f>
                        <m:fPr>
                          <m:ctrlPr>
                            <a:rPr lang="en-GB" i="1">
                              <a:latin typeface="Cambria Math" panose="02040503050406030204" pitchFamily="18" charset="0"/>
                            </a:rPr>
                          </m:ctrlPr>
                        </m:fPr>
                        <m:num>
                          <m:sSub>
                            <m:sSubPr>
                              <m:ctrlPr>
                                <a:rPr lang="en-GB" i="1">
                                  <a:latin typeface="Cambria Math" panose="02040503050406030204" pitchFamily="18" charset="0"/>
                                </a:rPr>
                              </m:ctrlPr>
                            </m:sSubPr>
                            <m:e>
                              <m:r>
                                <a:rPr lang="en-GB" i="1">
                                  <a:latin typeface="Cambria Math" panose="02040503050406030204" pitchFamily="18" charset="0"/>
                                </a:rPr>
                                <m:t>𝑉</m:t>
                              </m:r>
                            </m:e>
                            <m:sub>
                              <m:r>
                                <a:rPr lang="en-GB" i="1">
                                  <a:latin typeface="Cambria Math" panose="02040503050406030204" pitchFamily="18" charset="0"/>
                                </a:rPr>
                                <m:t>𝑆</m:t>
                              </m:r>
                            </m:sub>
                          </m:sSub>
                        </m:num>
                        <m:den>
                          <m:sSub>
                            <m:sSubPr>
                              <m:ctrlPr>
                                <a:rPr lang="en-GB" i="1">
                                  <a:latin typeface="Cambria Math" panose="02040503050406030204" pitchFamily="18" charset="0"/>
                                </a:rPr>
                              </m:ctrlPr>
                            </m:sSubPr>
                            <m:e>
                              <m:r>
                                <a:rPr lang="en-GB" i="1">
                                  <a:latin typeface="Cambria Math" panose="02040503050406030204" pitchFamily="18" charset="0"/>
                                </a:rPr>
                                <m:t>𝑅</m:t>
                              </m:r>
                            </m:e>
                            <m:sub>
                              <m:r>
                                <a:rPr lang="en-GB" i="1">
                                  <a:latin typeface="Cambria Math" panose="02040503050406030204" pitchFamily="18" charset="0"/>
                                </a:rPr>
                                <m:t>𝐿</m:t>
                              </m:r>
                            </m:sub>
                          </m:sSub>
                        </m:den>
                      </m:f>
                    </m:oMath>
                  </m:oMathPara>
                </a14:m>
                <a:endParaRPr lang="en-GB" dirty="0" smtClean="0"/>
              </a:p>
              <a:p>
                <a:pPr marL="0" indent="0">
                  <a:buNone/>
                </a:pPr>
                <a:endParaRPr lang="en-GB" dirty="0" smtClean="0"/>
              </a:p>
              <a:p>
                <a:pPr marL="0" indent="0">
                  <a:buNone/>
                </a:pPr>
                <a14:m>
                  <m:oMathPara xmlns:m="http://schemas.openxmlformats.org/officeDocument/2006/math">
                    <m:oMathParaPr>
                      <m:jc m:val="centerGroup"/>
                    </m:oMathParaPr>
                    <m:oMath xmlns:m="http://schemas.openxmlformats.org/officeDocument/2006/math">
                      <m:sSub>
                        <m:sSubPr>
                          <m:ctrlPr>
                            <a:rPr lang="en-GB" i="1">
                              <a:latin typeface="Cambria Math" panose="02040503050406030204" pitchFamily="18" charset="0"/>
                            </a:rPr>
                          </m:ctrlPr>
                        </m:sSubPr>
                        <m:e>
                          <m:r>
                            <a:rPr lang="en-GB" i="1">
                              <a:latin typeface="Cambria Math" panose="02040503050406030204" pitchFamily="18" charset="0"/>
                            </a:rPr>
                            <m:t>𝐼</m:t>
                          </m:r>
                        </m:e>
                        <m:sub>
                          <m:r>
                            <a:rPr lang="en-GB" i="1">
                              <a:latin typeface="Cambria Math" panose="02040503050406030204" pitchFamily="18" charset="0"/>
                            </a:rPr>
                            <m:t>𝐶</m:t>
                          </m:r>
                        </m:sub>
                      </m:sSub>
                      <m:r>
                        <a:rPr lang="en-GB" i="1">
                          <a:latin typeface="Cambria Math" panose="02040503050406030204" pitchFamily="18" charset="0"/>
                        </a:rPr>
                        <m:t>=</m:t>
                      </m:r>
                      <m:f>
                        <m:fPr>
                          <m:ctrlPr>
                            <a:rPr lang="en-GB" i="1">
                              <a:latin typeface="Cambria Math" panose="02040503050406030204" pitchFamily="18" charset="0"/>
                            </a:rPr>
                          </m:ctrlPr>
                        </m:fPr>
                        <m:num>
                          <m:r>
                            <a:rPr lang="en-GB" b="0" i="1" smtClean="0">
                              <a:latin typeface="Cambria Math" panose="02040503050406030204" pitchFamily="18" charset="0"/>
                            </a:rPr>
                            <m:t>15 </m:t>
                          </m:r>
                          <m:r>
                            <a:rPr lang="en-GB" b="0" i="1" smtClean="0">
                              <a:latin typeface="Cambria Math" panose="02040503050406030204" pitchFamily="18" charset="0"/>
                            </a:rPr>
                            <m:t>𝑉</m:t>
                          </m:r>
                        </m:num>
                        <m:den>
                          <m:r>
                            <a:rPr lang="en-GB" b="0" i="1" smtClean="0">
                              <a:latin typeface="Cambria Math" panose="02040503050406030204" pitchFamily="18" charset="0"/>
                            </a:rPr>
                            <m:t>100 </m:t>
                          </m:r>
                          <m:r>
                            <m:rPr>
                              <m:sty m:val="p"/>
                            </m:rPr>
                            <a:rPr lang="el-GR" b="0" i="1" smtClean="0">
                              <a:latin typeface="Cambria Math" panose="02040503050406030204" pitchFamily="18" charset="0"/>
                            </a:rPr>
                            <m:t>Ω</m:t>
                          </m:r>
                        </m:den>
                      </m:f>
                      <m:r>
                        <a:rPr lang="en-GB" b="0" i="1" smtClean="0">
                          <a:latin typeface="Cambria Math" panose="02040503050406030204" pitchFamily="18" charset="0"/>
                        </a:rPr>
                        <m:t>=0.15 </m:t>
                      </m:r>
                      <m:r>
                        <a:rPr lang="en-GB" b="0" i="1" smtClean="0">
                          <a:latin typeface="Cambria Math" panose="02040503050406030204" pitchFamily="18" charset="0"/>
                        </a:rPr>
                        <m:t>𝐴</m:t>
                      </m:r>
                    </m:oMath>
                  </m:oMathPara>
                </a14:m>
                <a:endParaRPr lang="en-GB" dirty="0" smtClean="0"/>
              </a:p>
              <a:p>
                <a:pPr marL="0" indent="0">
                  <a:buNone/>
                </a:pPr>
                <a:endParaRPr lang="en-GB" dirty="0" smtClean="0"/>
              </a:p>
              <a:p>
                <a:pPr marL="385763" indent="-385763">
                  <a:buFont typeface="+mj-lt"/>
                  <a:buAutoNum type="arabicPeriod" startAt="2"/>
                </a:pPr>
                <a:r>
                  <a:rPr lang="en-GB" dirty="0" smtClean="0"/>
                  <a:t>Find </a:t>
                </a:r>
                <a14:m>
                  <m:oMath xmlns:m="http://schemas.openxmlformats.org/officeDocument/2006/math">
                    <m:sSub>
                      <m:sSubPr>
                        <m:ctrlPr>
                          <a:rPr lang="en-GB" i="1" smtClean="0">
                            <a:latin typeface="Cambria Math" panose="02040503050406030204" pitchFamily="18" charset="0"/>
                          </a:rPr>
                        </m:ctrlPr>
                      </m:sSubPr>
                      <m:e>
                        <m:r>
                          <a:rPr lang="en-GB" b="0" i="1" smtClean="0">
                            <a:latin typeface="Cambria Math" panose="02040503050406030204" pitchFamily="18" charset="0"/>
                          </a:rPr>
                          <m:t>𝐼</m:t>
                        </m:r>
                      </m:e>
                      <m:sub>
                        <m:r>
                          <a:rPr lang="en-GB" b="0" i="1" smtClean="0">
                            <a:latin typeface="Cambria Math" panose="02040503050406030204" pitchFamily="18" charset="0"/>
                          </a:rPr>
                          <m:t>𝐵𝑇</m:t>
                        </m:r>
                      </m:sub>
                    </m:sSub>
                  </m:oMath>
                </a14:m>
                <a:endParaRPr lang="en-GB" dirty="0" smtClean="0"/>
              </a:p>
              <a:p>
                <a:pPr marL="0" indent="0">
                  <a:buNone/>
                </a:pPr>
                <a14:m>
                  <m:oMathPara xmlns:m="http://schemas.openxmlformats.org/officeDocument/2006/math">
                    <m:oMathParaPr>
                      <m:jc m:val="centerGroup"/>
                    </m:oMathParaPr>
                    <m:oMath xmlns:m="http://schemas.openxmlformats.org/officeDocument/2006/math">
                      <m:sSub>
                        <m:sSubPr>
                          <m:ctrlPr>
                            <a:rPr lang="en-GB" i="1">
                              <a:latin typeface="Cambria Math" panose="02040503050406030204" pitchFamily="18" charset="0"/>
                            </a:rPr>
                          </m:ctrlPr>
                        </m:sSubPr>
                        <m:e>
                          <m:r>
                            <a:rPr lang="en-GB" i="1">
                              <a:latin typeface="Cambria Math" panose="02040503050406030204" pitchFamily="18" charset="0"/>
                            </a:rPr>
                            <m:t>𝐼</m:t>
                          </m:r>
                        </m:e>
                        <m:sub>
                          <m:r>
                            <a:rPr lang="en-GB" i="1">
                              <a:latin typeface="Cambria Math" panose="02040503050406030204" pitchFamily="18" charset="0"/>
                            </a:rPr>
                            <m:t>𝐵𝑇</m:t>
                          </m:r>
                        </m:sub>
                      </m:sSub>
                      <m:r>
                        <a:rPr lang="en-GB" i="1">
                          <a:latin typeface="Cambria Math" panose="02040503050406030204" pitchFamily="18" charset="0"/>
                        </a:rPr>
                        <m:t>=</m:t>
                      </m:r>
                      <m:f>
                        <m:fPr>
                          <m:ctrlPr>
                            <a:rPr lang="en-GB" i="1">
                              <a:latin typeface="Cambria Math" panose="02040503050406030204" pitchFamily="18" charset="0"/>
                            </a:rPr>
                          </m:ctrlPr>
                        </m:fPr>
                        <m:num>
                          <m:r>
                            <a:rPr lang="en-GB" i="1">
                              <a:latin typeface="Cambria Math" panose="02040503050406030204" pitchFamily="18" charset="0"/>
                            </a:rPr>
                            <m:t>5</m:t>
                          </m:r>
                          <m:r>
                            <a:rPr lang="en-GB" i="1">
                              <a:latin typeface="Cambria Math" panose="02040503050406030204" pitchFamily="18" charset="0"/>
                              <a:ea typeface="Cambria Math" panose="02040503050406030204" pitchFamily="18" charset="0"/>
                            </a:rPr>
                            <m:t>×</m:t>
                          </m:r>
                          <m:r>
                            <a:rPr lang="en-GB" b="0" i="1" smtClean="0">
                              <a:latin typeface="Cambria Math" panose="02040503050406030204" pitchFamily="18" charset="0"/>
                              <a:ea typeface="Cambria Math" panose="02040503050406030204" pitchFamily="18" charset="0"/>
                            </a:rPr>
                            <m:t>0.15</m:t>
                          </m:r>
                        </m:num>
                        <m:den>
                          <m:r>
                            <a:rPr lang="en-GB" b="0" i="1" smtClean="0">
                              <a:latin typeface="Cambria Math" panose="02040503050406030204" pitchFamily="18" charset="0"/>
                            </a:rPr>
                            <m:t>200</m:t>
                          </m:r>
                        </m:den>
                      </m:f>
                      <m:r>
                        <a:rPr lang="en-GB" b="0" i="1" smtClean="0">
                          <a:latin typeface="Cambria Math" panose="02040503050406030204" pitchFamily="18" charset="0"/>
                        </a:rPr>
                        <m:t>=3.75 </m:t>
                      </m:r>
                      <m:r>
                        <m:rPr>
                          <m:sty m:val="p"/>
                        </m:rPr>
                        <a:rPr lang="en-GB" b="0" i="0" smtClean="0">
                          <a:latin typeface="Cambria Math" panose="02040503050406030204" pitchFamily="18" charset="0"/>
                        </a:rPr>
                        <m:t>mA</m:t>
                      </m:r>
                    </m:oMath>
                  </m:oMathPara>
                </a14:m>
                <a:endParaRPr lang="en-GB" dirty="0" smtClean="0"/>
              </a:p>
              <a:p>
                <a:pPr marL="0" indent="0">
                  <a:buNone/>
                </a:pPr>
                <a:endParaRPr lang="en-GB"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628650" y="2226469"/>
                <a:ext cx="4178857" cy="3263504"/>
              </a:xfrm>
              <a:blipFill>
                <a:blip r:embed="rId2"/>
                <a:stretch>
                  <a:fillRect l="-583" t="-1679"/>
                </a:stretch>
              </a:blipFill>
            </p:spPr>
            <p:txBody>
              <a:bodyPr/>
              <a:lstStyle/>
              <a:p>
                <a:r>
                  <a:rPr lang="en-GB">
                    <a:noFill/>
                  </a:rPr>
                  <a:t> </a:t>
                </a:r>
              </a:p>
            </p:txBody>
          </p:sp>
        </mc:Fallback>
      </mc:AlternateContent>
      <p:grpSp>
        <p:nvGrpSpPr>
          <p:cNvPr id="48" name="Group 47"/>
          <p:cNvGrpSpPr/>
          <p:nvPr/>
        </p:nvGrpSpPr>
        <p:grpSpPr>
          <a:xfrm>
            <a:off x="5315903" y="2366963"/>
            <a:ext cx="3731419" cy="2365623"/>
            <a:chOff x="4019550" y="946150"/>
            <a:chExt cx="4975225" cy="3154164"/>
          </a:xfrm>
        </p:grpSpPr>
        <p:sp>
          <p:nvSpPr>
            <p:cNvPr id="4" name="Rectangle 3"/>
            <p:cNvSpPr>
              <a:spLocks noChangeArrowheads="1"/>
            </p:cNvSpPr>
            <p:nvPr/>
          </p:nvSpPr>
          <p:spPr bwMode="auto">
            <a:xfrm>
              <a:off x="4718050" y="2743201"/>
              <a:ext cx="1161001"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600">
                  <a:solidFill>
                    <a:schemeClr val="tx1"/>
                  </a:solidFill>
                  <a:latin typeface="Arial" panose="020B0604020202020204" pitchFamily="34" charset="0"/>
                  <a:cs typeface="Arial" panose="020B0604020202020204" pitchFamily="34" charset="0"/>
                </a:defRPr>
              </a:lvl1pPr>
              <a:lvl2pPr marL="742950" indent="-285750" eaLnBrk="0" hangingPunct="0">
                <a:defRPr sz="1600">
                  <a:solidFill>
                    <a:schemeClr val="tx1"/>
                  </a:solidFill>
                  <a:latin typeface="Arial" panose="020B0604020202020204" pitchFamily="34" charset="0"/>
                  <a:cs typeface="Arial" panose="020B0604020202020204" pitchFamily="34" charset="0"/>
                </a:defRPr>
              </a:lvl2pPr>
              <a:lvl3pPr marL="1143000" indent="-228600" eaLnBrk="0" hangingPunct="0">
                <a:defRPr sz="1600">
                  <a:solidFill>
                    <a:schemeClr val="tx1"/>
                  </a:solidFill>
                  <a:latin typeface="Arial" panose="020B0604020202020204" pitchFamily="34" charset="0"/>
                  <a:cs typeface="Arial" panose="020B0604020202020204" pitchFamily="34" charset="0"/>
                </a:defRPr>
              </a:lvl3pPr>
              <a:lvl4pPr marL="1600200" indent="-228600" eaLnBrk="0" hangingPunct="0">
                <a:defRPr sz="1600">
                  <a:solidFill>
                    <a:schemeClr val="tx1"/>
                  </a:solidFill>
                  <a:latin typeface="Arial" panose="020B0604020202020204" pitchFamily="34" charset="0"/>
                  <a:cs typeface="Arial" panose="020B0604020202020204" pitchFamily="34" charset="0"/>
                </a:defRPr>
              </a:lvl4pPr>
              <a:lvl5pPr marL="2057400" indent="-228600" eaLnBrk="0" hangingPunct="0">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9pPr>
            </a:lstStyle>
            <a:p>
              <a:pPr eaLnBrk="1" hangingPunct="1"/>
              <a:r>
                <a:rPr lang="en-GB" altLang="en-US" sz="900" i="1">
                  <a:solidFill>
                    <a:srgbClr val="FF0000"/>
                  </a:solidFill>
                  <a:latin typeface="Times New Roman" panose="02020603050405020304" pitchFamily="18" charset="0"/>
                  <a:cs typeface="Times New Roman" panose="02020603050405020304" pitchFamily="18" charset="0"/>
                </a:rPr>
                <a:t>I</a:t>
              </a:r>
              <a:r>
                <a:rPr lang="en-GB" altLang="en-US" sz="900" baseline="-25000">
                  <a:solidFill>
                    <a:srgbClr val="FF0000"/>
                  </a:solidFill>
                </a:rPr>
                <a:t>BT</a:t>
              </a:r>
              <a:r>
                <a:rPr lang="en-GB" altLang="en-US" sz="900" baseline="-25000">
                  <a:solidFill>
                    <a:srgbClr val="00338D"/>
                  </a:solidFill>
                </a:rPr>
                <a:t> </a:t>
              </a:r>
              <a:r>
                <a:rPr lang="en-GB" altLang="en-US" sz="900"/>
                <a:t>= 3.75 mA</a:t>
              </a:r>
              <a:endParaRPr lang="en-US" altLang="en-US" sz="900"/>
            </a:p>
          </p:txBody>
        </p:sp>
        <p:sp>
          <p:nvSpPr>
            <p:cNvPr id="5" name="TextBox 96"/>
            <p:cNvSpPr txBox="1">
              <a:spLocks noChangeArrowheads="1"/>
            </p:cNvSpPr>
            <p:nvPr/>
          </p:nvSpPr>
          <p:spPr bwMode="auto">
            <a:xfrm>
              <a:off x="5097463" y="1173163"/>
              <a:ext cx="969963"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Arial" panose="020B0604020202020204" pitchFamily="34" charset="0"/>
                  <a:cs typeface="Arial" panose="020B0604020202020204" pitchFamily="34" charset="0"/>
                </a:defRPr>
              </a:lvl1pPr>
              <a:lvl2pPr marL="742950" indent="-285750" eaLnBrk="0" hangingPunct="0">
                <a:defRPr sz="1600">
                  <a:solidFill>
                    <a:schemeClr val="tx1"/>
                  </a:solidFill>
                  <a:latin typeface="Arial" panose="020B0604020202020204" pitchFamily="34" charset="0"/>
                  <a:cs typeface="Arial" panose="020B0604020202020204" pitchFamily="34" charset="0"/>
                </a:defRPr>
              </a:lvl2pPr>
              <a:lvl3pPr marL="1143000" indent="-228600" eaLnBrk="0" hangingPunct="0">
                <a:defRPr sz="1600">
                  <a:solidFill>
                    <a:schemeClr val="tx1"/>
                  </a:solidFill>
                  <a:latin typeface="Arial" panose="020B0604020202020204" pitchFamily="34" charset="0"/>
                  <a:cs typeface="Arial" panose="020B0604020202020204" pitchFamily="34" charset="0"/>
                </a:defRPr>
              </a:lvl3pPr>
              <a:lvl4pPr marL="1600200" indent="-228600" eaLnBrk="0" hangingPunct="0">
                <a:defRPr sz="1600">
                  <a:solidFill>
                    <a:schemeClr val="tx1"/>
                  </a:solidFill>
                  <a:latin typeface="Arial" panose="020B0604020202020204" pitchFamily="34" charset="0"/>
                  <a:cs typeface="Arial" panose="020B0604020202020204" pitchFamily="34" charset="0"/>
                </a:defRPr>
              </a:lvl4pPr>
              <a:lvl5pPr marL="2057400" indent="-228600" eaLnBrk="0" hangingPunct="0">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9pPr>
            </a:lstStyle>
            <a:p>
              <a:pPr algn="r" eaLnBrk="1" hangingPunct="1"/>
              <a:r>
                <a:rPr lang="en-GB" altLang="en-US" sz="900" i="1">
                  <a:solidFill>
                    <a:srgbClr val="FF0000"/>
                  </a:solidFill>
                  <a:latin typeface="Times New Roman" panose="02020603050405020304" pitchFamily="18" charset="0"/>
                  <a:cs typeface="Times New Roman" panose="02020603050405020304" pitchFamily="18" charset="0"/>
                </a:rPr>
                <a:t>I</a:t>
              </a:r>
              <a:r>
                <a:rPr lang="en-GB" altLang="en-US" sz="900" baseline="-25000">
                  <a:solidFill>
                    <a:srgbClr val="FF0000"/>
                  </a:solidFill>
                </a:rPr>
                <a:t>C </a:t>
              </a:r>
              <a:r>
                <a:rPr lang="en-GB" altLang="en-US" sz="900">
                  <a:solidFill>
                    <a:srgbClr val="FF0000"/>
                  </a:solidFill>
                </a:rPr>
                <a:t>= </a:t>
              </a:r>
              <a:r>
                <a:rPr lang="en-GB" altLang="en-US" sz="900"/>
                <a:t>0.15 A</a:t>
              </a:r>
            </a:p>
          </p:txBody>
        </p:sp>
        <p:sp>
          <p:nvSpPr>
            <p:cNvPr id="6" name="TextBox 20"/>
            <p:cNvSpPr txBox="1">
              <a:spLocks noChangeArrowheads="1"/>
            </p:cNvSpPr>
            <p:nvPr/>
          </p:nvSpPr>
          <p:spPr bwMode="auto">
            <a:xfrm>
              <a:off x="6165850" y="1708150"/>
              <a:ext cx="2160588"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Arial" panose="020B0604020202020204" pitchFamily="34" charset="0"/>
                  <a:cs typeface="Arial" panose="020B0604020202020204" pitchFamily="34" charset="0"/>
                </a:defRPr>
              </a:lvl1pPr>
              <a:lvl2pPr marL="742950" indent="-285750" eaLnBrk="0" hangingPunct="0">
                <a:defRPr sz="1600">
                  <a:solidFill>
                    <a:schemeClr val="tx1"/>
                  </a:solidFill>
                  <a:latin typeface="Arial" panose="020B0604020202020204" pitchFamily="34" charset="0"/>
                  <a:cs typeface="Arial" panose="020B0604020202020204" pitchFamily="34" charset="0"/>
                </a:defRPr>
              </a:lvl2pPr>
              <a:lvl3pPr marL="1143000" indent="-228600" eaLnBrk="0" hangingPunct="0">
                <a:defRPr sz="1600">
                  <a:solidFill>
                    <a:schemeClr val="tx1"/>
                  </a:solidFill>
                  <a:latin typeface="Arial" panose="020B0604020202020204" pitchFamily="34" charset="0"/>
                  <a:cs typeface="Arial" panose="020B0604020202020204" pitchFamily="34" charset="0"/>
                </a:defRPr>
              </a:lvl3pPr>
              <a:lvl4pPr marL="1600200" indent="-228600" eaLnBrk="0" hangingPunct="0">
                <a:defRPr sz="1600">
                  <a:solidFill>
                    <a:schemeClr val="tx1"/>
                  </a:solidFill>
                  <a:latin typeface="Arial" panose="020B0604020202020204" pitchFamily="34" charset="0"/>
                  <a:cs typeface="Arial" panose="020B0604020202020204" pitchFamily="34" charset="0"/>
                </a:defRPr>
              </a:lvl4pPr>
              <a:lvl5pPr marL="2057400" indent="-228600" eaLnBrk="0" hangingPunct="0">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9pPr>
            </a:lstStyle>
            <a:p>
              <a:pPr eaLnBrk="1" hangingPunct="1"/>
              <a:r>
                <a:rPr lang="en-GB" altLang="en-US" sz="900" i="1"/>
                <a:t>R</a:t>
              </a:r>
              <a:r>
                <a:rPr lang="en-GB" altLang="en-US" sz="900" baseline="-25000"/>
                <a:t>L</a:t>
              </a:r>
              <a:r>
                <a:rPr lang="en-GB" altLang="en-US" sz="900"/>
                <a:t> = 100 </a:t>
              </a:r>
              <a:r>
                <a:rPr lang="el-GR" altLang="en-US" sz="900"/>
                <a:t>Ω</a:t>
              </a:r>
              <a:endParaRPr lang="en-GB" altLang="en-US" sz="900"/>
            </a:p>
          </p:txBody>
        </p:sp>
        <p:sp>
          <p:nvSpPr>
            <p:cNvPr id="7" name="TextBox 21"/>
            <p:cNvSpPr txBox="1">
              <a:spLocks noChangeArrowheads="1"/>
            </p:cNvSpPr>
            <p:nvPr/>
          </p:nvSpPr>
          <p:spPr bwMode="auto">
            <a:xfrm>
              <a:off x="7913688" y="946150"/>
              <a:ext cx="1081087"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Arial" panose="020B0604020202020204" pitchFamily="34" charset="0"/>
                  <a:cs typeface="Arial" panose="020B0604020202020204" pitchFamily="34" charset="0"/>
                </a:defRPr>
              </a:lvl1pPr>
              <a:lvl2pPr marL="742950" indent="-285750" eaLnBrk="0" hangingPunct="0">
                <a:defRPr sz="1600">
                  <a:solidFill>
                    <a:schemeClr val="tx1"/>
                  </a:solidFill>
                  <a:latin typeface="Arial" panose="020B0604020202020204" pitchFamily="34" charset="0"/>
                  <a:cs typeface="Arial" panose="020B0604020202020204" pitchFamily="34" charset="0"/>
                </a:defRPr>
              </a:lvl2pPr>
              <a:lvl3pPr marL="1143000" indent="-228600" eaLnBrk="0" hangingPunct="0">
                <a:defRPr sz="1600">
                  <a:solidFill>
                    <a:schemeClr val="tx1"/>
                  </a:solidFill>
                  <a:latin typeface="Arial" panose="020B0604020202020204" pitchFamily="34" charset="0"/>
                  <a:cs typeface="Arial" panose="020B0604020202020204" pitchFamily="34" charset="0"/>
                </a:defRPr>
              </a:lvl3pPr>
              <a:lvl4pPr marL="1600200" indent="-228600" eaLnBrk="0" hangingPunct="0">
                <a:defRPr sz="1600">
                  <a:solidFill>
                    <a:schemeClr val="tx1"/>
                  </a:solidFill>
                  <a:latin typeface="Arial" panose="020B0604020202020204" pitchFamily="34" charset="0"/>
                  <a:cs typeface="Arial" panose="020B0604020202020204" pitchFamily="34" charset="0"/>
                </a:defRPr>
              </a:lvl4pPr>
              <a:lvl5pPr marL="2057400" indent="-228600" eaLnBrk="0" hangingPunct="0">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9pPr>
            </a:lstStyle>
            <a:p>
              <a:pPr eaLnBrk="1" hangingPunct="1"/>
              <a:r>
                <a:rPr lang="en-GB" altLang="en-US" sz="900" i="1"/>
                <a:t>V</a:t>
              </a:r>
              <a:r>
                <a:rPr lang="en-GB" altLang="en-US" sz="900" baseline="-25000"/>
                <a:t>s</a:t>
              </a:r>
              <a:r>
                <a:rPr lang="en-GB" altLang="en-US" sz="900"/>
                <a:t> = 15 V</a:t>
              </a:r>
            </a:p>
          </p:txBody>
        </p:sp>
        <p:grpSp>
          <p:nvGrpSpPr>
            <p:cNvPr id="8" name="Group 113"/>
            <p:cNvGrpSpPr>
              <a:grpSpLocks/>
            </p:cNvGrpSpPr>
            <p:nvPr/>
          </p:nvGrpSpPr>
          <p:grpSpPr bwMode="auto">
            <a:xfrm>
              <a:off x="4019550" y="1044575"/>
              <a:ext cx="3883025" cy="2938463"/>
              <a:chOff x="4514985" y="916916"/>
              <a:chExt cx="2960872" cy="2240476"/>
            </a:xfrm>
          </p:grpSpPr>
          <p:cxnSp>
            <p:nvCxnSpPr>
              <p:cNvPr id="9" name="Straight Connector 8"/>
              <p:cNvCxnSpPr/>
              <p:nvPr/>
            </p:nvCxnSpPr>
            <p:spPr>
              <a:xfrm rot="10800000">
                <a:off x="4597299" y="959281"/>
                <a:ext cx="2797455" cy="0"/>
              </a:xfrm>
              <a:prstGeom prst="line">
                <a:avLst/>
              </a:prstGeom>
              <a:ln w="254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rot="10800000">
                <a:off x="4590036" y="3119869"/>
                <a:ext cx="2797455" cy="0"/>
              </a:xfrm>
              <a:prstGeom prst="line">
                <a:avLst/>
              </a:prstGeom>
              <a:ln w="254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rot="16200000" flipV="1">
                <a:off x="4427236" y="1132975"/>
                <a:ext cx="359493" cy="0"/>
              </a:xfrm>
              <a:prstGeom prst="line">
                <a:avLst/>
              </a:prstGeom>
              <a:ln w="254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rot="10800000">
                <a:off x="4870871" y="2474719"/>
                <a:ext cx="970817" cy="0"/>
              </a:xfrm>
              <a:prstGeom prst="line">
                <a:avLst/>
              </a:prstGeom>
              <a:ln w="254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rot="10800000">
                <a:off x="6098313" y="2025655"/>
                <a:ext cx="1295230" cy="0"/>
              </a:xfrm>
              <a:prstGeom prst="line">
                <a:avLst/>
              </a:prstGeom>
              <a:ln w="254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14" name="Rectangle 13"/>
              <p:cNvSpPr>
                <a:spLocks noChangeAspect="1"/>
              </p:cNvSpPr>
              <p:nvPr/>
            </p:nvSpPr>
            <p:spPr>
              <a:xfrm>
                <a:off x="4514985" y="1317563"/>
                <a:ext cx="179153" cy="541055"/>
              </a:xfrm>
              <a:prstGeom prst="rect">
                <a:avLst/>
              </a:prstGeom>
              <a:noFill/>
              <a:ln w="25400" cap="sq">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a:p>
            </p:txBody>
          </p:sp>
          <p:sp>
            <p:nvSpPr>
              <p:cNvPr id="15" name="Rectangle 14"/>
              <p:cNvSpPr>
                <a:spLocks noChangeAspect="1"/>
              </p:cNvSpPr>
              <p:nvPr/>
            </p:nvSpPr>
            <p:spPr>
              <a:xfrm>
                <a:off x="5999052" y="1324826"/>
                <a:ext cx="181574" cy="541055"/>
              </a:xfrm>
              <a:prstGeom prst="rect">
                <a:avLst/>
              </a:prstGeom>
              <a:noFill/>
              <a:ln w="25400" cap="sq">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a:p>
            </p:txBody>
          </p:sp>
          <p:cxnSp>
            <p:nvCxnSpPr>
              <p:cNvPr id="16" name="Straight Connector 15"/>
              <p:cNvCxnSpPr/>
              <p:nvPr/>
            </p:nvCxnSpPr>
            <p:spPr>
              <a:xfrm rot="16200000" flipV="1">
                <a:off x="5910699" y="1146895"/>
                <a:ext cx="358282" cy="0"/>
              </a:xfrm>
              <a:prstGeom prst="line">
                <a:avLst/>
              </a:prstGeom>
              <a:ln w="254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16200000" flipV="1">
                <a:off x="5910699" y="2042601"/>
                <a:ext cx="358282" cy="0"/>
              </a:xfrm>
              <a:prstGeom prst="line">
                <a:avLst/>
              </a:prstGeom>
              <a:ln w="254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16200000" flipV="1">
                <a:off x="4350375" y="2100701"/>
                <a:ext cx="503532" cy="0"/>
              </a:xfrm>
              <a:prstGeom prst="line">
                <a:avLst/>
              </a:prstGeom>
              <a:ln w="254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flipV="1">
                <a:off x="5828373" y="2210849"/>
                <a:ext cx="267519" cy="188825"/>
              </a:xfrm>
              <a:prstGeom prst="line">
                <a:avLst/>
              </a:prstGeom>
              <a:ln w="254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rot="16200000" flipV="1">
                <a:off x="5654074" y="2475929"/>
                <a:ext cx="358282" cy="0"/>
              </a:xfrm>
              <a:prstGeom prst="line">
                <a:avLst/>
              </a:prstGeom>
              <a:ln w="254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1" name="Straight Connector 20"/>
              <p:cNvCxnSpPr/>
              <p:nvPr/>
            </p:nvCxnSpPr>
            <p:spPr>
              <a:xfrm>
                <a:off x="5838057" y="2554606"/>
                <a:ext cx="256625" cy="193666"/>
              </a:xfrm>
              <a:prstGeom prst="line">
                <a:avLst/>
              </a:prstGeom>
              <a:ln w="254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rot="16200000" flipV="1">
                <a:off x="5888306" y="2934070"/>
                <a:ext cx="395805" cy="0"/>
              </a:xfrm>
              <a:prstGeom prst="line">
                <a:avLst/>
              </a:prstGeom>
              <a:ln w="254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rot="16200000" flipV="1">
                <a:off x="5948821" y="2614519"/>
                <a:ext cx="107727" cy="72630"/>
              </a:xfrm>
              <a:prstGeom prst="line">
                <a:avLst/>
              </a:prstGeom>
              <a:ln w="254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rot="16200000" flipH="1">
                <a:off x="5981501" y="2641147"/>
                <a:ext cx="0" cy="107734"/>
              </a:xfrm>
              <a:prstGeom prst="line">
                <a:avLst/>
              </a:prstGeom>
              <a:ln w="254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rot="16200000" flipV="1">
                <a:off x="4350375" y="2868103"/>
                <a:ext cx="503532" cy="0"/>
              </a:xfrm>
              <a:prstGeom prst="line">
                <a:avLst/>
              </a:prstGeom>
              <a:ln w="254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26" name="Oval 25"/>
              <p:cNvSpPr/>
              <p:nvPr/>
            </p:nvSpPr>
            <p:spPr>
              <a:xfrm>
                <a:off x="4836977" y="2444458"/>
                <a:ext cx="54473" cy="54469"/>
              </a:xfrm>
              <a:prstGeom prst="ellipse">
                <a:avLst/>
              </a:prstGeom>
              <a:solidFill>
                <a:schemeClr val="tx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a:p>
            </p:txBody>
          </p:sp>
          <p:sp>
            <p:nvSpPr>
              <p:cNvPr id="27" name="Oval 26"/>
              <p:cNvSpPr/>
              <p:nvPr/>
            </p:nvSpPr>
            <p:spPr>
              <a:xfrm>
                <a:off x="7394754" y="916916"/>
                <a:ext cx="81103" cy="8109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a:p>
            </p:txBody>
          </p:sp>
          <p:sp>
            <p:nvSpPr>
              <p:cNvPr id="28" name="Oval 27"/>
              <p:cNvSpPr/>
              <p:nvPr/>
            </p:nvSpPr>
            <p:spPr>
              <a:xfrm>
                <a:off x="7383859" y="3076294"/>
                <a:ext cx="81104" cy="8109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a:p>
            </p:txBody>
          </p:sp>
          <p:sp>
            <p:nvSpPr>
              <p:cNvPr id="29" name="Oval 28"/>
              <p:cNvSpPr/>
              <p:nvPr/>
            </p:nvSpPr>
            <p:spPr>
              <a:xfrm>
                <a:off x="7391122" y="1982080"/>
                <a:ext cx="81104" cy="81098"/>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a:p>
            </p:txBody>
          </p:sp>
        </p:grpSp>
        <p:grpSp>
          <p:nvGrpSpPr>
            <p:cNvPr id="30" name="Group 46"/>
            <p:cNvGrpSpPr>
              <a:grpSpLocks/>
            </p:cNvGrpSpPr>
            <p:nvPr/>
          </p:nvGrpSpPr>
          <p:grpSpPr bwMode="auto">
            <a:xfrm flipV="1">
              <a:off x="4087813" y="2843213"/>
              <a:ext cx="773112" cy="523875"/>
              <a:chOff x="4722136" y="4857315"/>
              <a:chExt cx="589972" cy="399191"/>
            </a:xfrm>
          </p:grpSpPr>
          <p:cxnSp>
            <p:nvCxnSpPr>
              <p:cNvPr id="31" name="Straight Connector 30"/>
              <p:cNvCxnSpPr/>
              <p:nvPr/>
            </p:nvCxnSpPr>
            <p:spPr>
              <a:xfrm flipV="1">
                <a:off x="4722136" y="5075056"/>
                <a:ext cx="302861" cy="181450"/>
              </a:xfrm>
              <a:prstGeom prst="line">
                <a:avLst/>
              </a:prstGeom>
              <a:ln w="254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flipV="1">
                <a:off x="5024997" y="4857315"/>
                <a:ext cx="287111" cy="215321"/>
              </a:xfrm>
              <a:prstGeom prst="line">
                <a:avLst/>
              </a:prstGeom>
              <a:ln w="25400">
                <a:noFill/>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sp>
          <p:nvSpPr>
            <p:cNvPr id="33" name="TextBox 51"/>
            <p:cNvSpPr txBox="1">
              <a:spLocks noChangeArrowheads="1"/>
            </p:cNvSpPr>
            <p:nvPr/>
          </p:nvSpPr>
          <p:spPr bwMode="auto">
            <a:xfrm>
              <a:off x="7916863" y="946150"/>
              <a:ext cx="739775"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Arial" panose="020B0604020202020204" pitchFamily="34" charset="0"/>
                  <a:cs typeface="Arial" panose="020B0604020202020204" pitchFamily="34" charset="0"/>
                </a:defRPr>
              </a:lvl1pPr>
              <a:lvl2pPr marL="742950" indent="-285750" eaLnBrk="0" hangingPunct="0">
                <a:defRPr sz="1600">
                  <a:solidFill>
                    <a:schemeClr val="tx1"/>
                  </a:solidFill>
                  <a:latin typeface="Arial" panose="020B0604020202020204" pitchFamily="34" charset="0"/>
                  <a:cs typeface="Arial" panose="020B0604020202020204" pitchFamily="34" charset="0"/>
                </a:defRPr>
              </a:lvl2pPr>
              <a:lvl3pPr marL="1143000" indent="-228600" eaLnBrk="0" hangingPunct="0">
                <a:defRPr sz="1600">
                  <a:solidFill>
                    <a:schemeClr val="tx1"/>
                  </a:solidFill>
                  <a:latin typeface="Arial" panose="020B0604020202020204" pitchFamily="34" charset="0"/>
                  <a:cs typeface="Arial" panose="020B0604020202020204" pitchFamily="34" charset="0"/>
                </a:defRPr>
              </a:lvl3pPr>
              <a:lvl4pPr marL="1600200" indent="-228600" eaLnBrk="0" hangingPunct="0">
                <a:defRPr sz="1600">
                  <a:solidFill>
                    <a:schemeClr val="tx1"/>
                  </a:solidFill>
                  <a:latin typeface="Arial" panose="020B0604020202020204" pitchFamily="34" charset="0"/>
                  <a:cs typeface="Arial" panose="020B0604020202020204" pitchFamily="34" charset="0"/>
                </a:defRPr>
              </a:lvl4pPr>
              <a:lvl5pPr marL="2057400" indent="-228600" eaLnBrk="0" hangingPunct="0">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9pPr>
            </a:lstStyle>
            <a:p>
              <a:pPr eaLnBrk="1" hangingPunct="1"/>
              <a:r>
                <a:rPr lang="en-GB" altLang="en-US" sz="900" i="1"/>
                <a:t>V</a:t>
              </a:r>
              <a:r>
                <a:rPr lang="en-GB" altLang="en-US" sz="900" baseline="-25000"/>
                <a:t>s</a:t>
              </a:r>
            </a:p>
          </p:txBody>
        </p:sp>
        <p:sp>
          <p:nvSpPr>
            <p:cNvPr id="34" name="TextBox 52"/>
            <p:cNvSpPr txBox="1">
              <a:spLocks noChangeArrowheads="1"/>
            </p:cNvSpPr>
            <p:nvPr/>
          </p:nvSpPr>
          <p:spPr bwMode="auto">
            <a:xfrm>
              <a:off x="7905750" y="3792538"/>
              <a:ext cx="739775"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Arial" panose="020B0604020202020204" pitchFamily="34" charset="0"/>
                  <a:cs typeface="Arial" panose="020B0604020202020204" pitchFamily="34" charset="0"/>
                </a:defRPr>
              </a:lvl1pPr>
              <a:lvl2pPr marL="742950" indent="-285750" eaLnBrk="0" hangingPunct="0">
                <a:defRPr sz="1600">
                  <a:solidFill>
                    <a:schemeClr val="tx1"/>
                  </a:solidFill>
                  <a:latin typeface="Arial" panose="020B0604020202020204" pitchFamily="34" charset="0"/>
                  <a:cs typeface="Arial" panose="020B0604020202020204" pitchFamily="34" charset="0"/>
                </a:defRPr>
              </a:lvl2pPr>
              <a:lvl3pPr marL="1143000" indent="-228600" eaLnBrk="0" hangingPunct="0">
                <a:defRPr sz="1600">
                  <a:solidFill>
                    <a:schemeClr val="tx1"/>
                  </a:solidFill>
                  <a:latin typeface="Arial" panose="020B0604020202020204" pitchFamily="34" charset="0"/>
                  <a:cs typeface="Arial" panose="020B0604020202020204" pitchFamily="34" charset="0"/>
                </a:defRPr>
              </a:lvl3pPr>
              <a:lvl4pPr marL="1600200" indent="-228600" eaLnBrk="0" hangingPunct="0">
                <a:defRPr sz="1600">
                  <a:solidFill>
                    <a:schemeClr val="tx1"/>
                  </a:solidFill>
                  <a:latin typeface="Arial" panose="020B0604020202020204" pitchFamily="34" charset="0"/>
                  <a:cs typeface="Arial" panose="020B0604020202020204" pitchFamily="34" charset="0"/>
                </a:defRPr>
              </a:lvl4pPr>
              <a:lvl5pPr marL="2057400" indent="-228600" eaLnBrk="0" hangingPunct="0">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9pPr>
            </a:lstStyle>
            <a:p>
              <a:pPr eaLnBrk="1" hangingPunct="1"/>
              <a:r>
                <a:rPr lang="en-GB" altLang="en-US" sz="900"/>
                <a:t>0</a:t>
              </a:r>
              <a:endParaRPr lang="en-GB" altLang="en-US" sz="900" baseline="-25000"/>
            </a:p>
          </p:txBody>
        </p:sp>
        <p:cxnSp>
          <p:nvCxnSpPr>
            <p:cNvPr id="35" name="Straight Arrow Connector 34"/>
            <p:cNvCxnSpPr/>
            <p:nvPr/>
          </p:nvCxnSpPr>
          <p:spPr bwMode="auto">
            <a:xfrm rot="5400000">
              <a:off x="6042025" y="1379538"/>
              <a:ext cx="95250" cy="0"/>
            </a:xfrm>
            <a:prstGeom prst="straightConnector1">
              <a:avLst/>
            </a:prstGeom>
            <a:ln w="38100">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6" name="Straight Arrow Connector 35"/>
            <p:cNvCxnSpPr/>
            <p:nvPr/>
          </p:nvCxnSpPr>
          <p:spPr bwMode="auto">
            <a:xfrm rot="5400000">
              <a:off x="4093368" y="1383507"/>
              <a:ext cx="93663" cy="0"/>
            </a:xfrm>
            <a:prstGeom prst="straightConnector1">
              <a:avLst/>
            </a:prstGeom>
            <a:ln w="38100">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7" name="Straight Arrow Connector 36"/>
            <p:cNvCxnSpPr/>
            <p:nvPr/>
          </p:nvCxnSpPr>
          <p:spPr bwMode="auto">
            <a:xfrm rot="16200000" flipH="1">
              <a:off x="4949032" y="3045618"/>
              <a:ext cx="0" cy="93663"/>
            </a:xfrm>
            <a:prstGeom prst="straightConnector1">
              <a:avLst/>
            </a:prstGeom>
            <a:ln w="38100">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38" name="Straight Arrow Connector 37"/>
            <p:cNvCxnSpPr/>
            <p:nvPr/>
          </p:nvCxnSpPr>
          <p:spPr bwMode="auto">
            <a:xfrm rot="5400000">
              <a:off x="6026150" y="3667125"/>
              <a:ext cx="95250" cy="0"/>
            </a:xfrm>
            <a:prstGeom prst="straightConnector1">
              <a:avLst/>
            </a:prstGeom>
            <a:ln w="38100">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39" name="TextBox 96"/>
            <p:cNvSpPr txBox="1">
              <a:spLocks noChangeArrowheads="1"/>
            </p:cNvSpPr>
            <p:nvPr/>
          </p:nvSpPr>
          <p:spPr bwMode="auto">
            <a:xfrm>
              <a:off x="5346701" y="1173163"/>
              <a:ext cx="739775"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Arial" panose="020B0604020202020204" pitchFamily="34" charset="0"/>
                  <a:cs typeface="Arial" panose="020B0604020202020204" pitchFamily="34" charset="0"/>
                </a:defRPr>
              </a:lvl1pPr>
              <a:lvl2pPr marL="742950" indent="-285750" eaLnBrk="0" hangingPunct="0">
                <a:defRPr sz="1600">
                  <a:solidFill>
                    <a:schemeClr val="tx1"/>
                  </a:solidFill>
                  <a:latin typeface="Arial" panose="020B0604020202020204" pitchFamily="34" charset="0"/>
                  <a:cs typeface="Arial" panose="020B0604020202020204" pitchFamily="34" charset="0"/>
                </a:defRPr>
              </a:lvl2pPr>
              <a:lvl3pPr marL="1143000" indent="-228600" eaLnBrk="0" hangingPunct="0">
                <a:defRPr sz="1600">
                  <a:solidFill>
                    <a:schemeClr val="tx1"/>
                  </a:solidFill>
                  <a:latin typeface="Arial" panose="020B0604020202020204" pitchFamily="34" charset="0"/>
                  <a:cs typeface="Arial" panose="020B0604020202020204" pitchFamily="34" charset="0"/>
                </a:defRPr>
              </a:lvl3pPr>
              <a:lvl4pPr marL="1600200" indent="-228600" eaLnBrk="0" hangingPunct="0">
                <a:defRPr sz="1600">
                  <a:solidFill>
                    <a:schemeClr val="tx1"/>
                  </a:solidFill>
                  <a:latin typeface="Arial" panose="020B0604020202020204" pitchFamily="34" charset="0"/>
                  <a:cs typeface="Arial" panose="020B0604020202020204" pitchFamily="34" charset="0"/>
                </a:defRPr>
              </a:lvl4pPr>
              <a:lvl5pPr marL="2057400" indent="-228600" eaLnBrk="0" hangingPunct="0">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9pPr>
            </a:lstStyle>
            <a:p>
              <a:pPr algn="r" eaLnBrk="1" hangingPunct="1"/>
              <a:r>
                <a:rPr lang="en-GB" altLang="en-US" sz="900" i="1">
                  <a:solidFill>
                    <a:srgbClr val="FF0000"/>
                  </a:solidFill>
                  <a:latin typeface="Times New Roman" panose="02020603050405020304" pitchFamily="18" charset="0"/>
                  <a:cs typeface="Times New Roman" panose="02020603050405020304" pitchFamily="18" charset="0"/>
                </a:rPr>
                <a:t>I</a:t>
              </a:r>
              <a:r>
                <a:rPr lang="en-GB" altLang="en-US" sz="900" baseline="-25000">
                  <a:solidFill>
                    <a:srgbClr val="FF0000"/>
                  </a:solidFill>
                </a:rPr>
                <a:t>C</a:t>
              </a:r>
            </a:p>
          </p:txBody>
        </p:sp>
        <p:sp>
          <p:nvSpPr>
            <p:cNvPr id="40" name="TextBox 58"/>
            <p:cNvSpPr txBox="1">
              <a:spLocks noChangeArrowheads="1"/>
            </p:cNvSpPr>
            <p:nvPr/>
          </p:nvSpPr>
          <p:spPr bwMode="auto">
            <a:xfrm>
              <a:off x="4270375" y="1701801"/>
              <a:ext cx="741363"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Arial" panose="020B0604020202020204" pitchFamily="34" charset="0"/>
                  <a:cs typeface="Arial" panose="020B0604020202020204" pitchFamily="34" charset="0"/>
                </a:defRPr>
              </a:lvl1pPr>
              <a:lvl2pPr marL="742950" indent="-285750" eaLnBrk="0" hangingPunct="0">
                <a:defRPr sz="1600">
                  <a:solidFill>
                    <a:schemeClr val="tx1"/>
                  </a:solidFill>
                  <a:latin typeface="Arial" panose="020B0604020202020204" pitchFamily="34" charset="0"/>
                  <a:cs typeface="Arial" panose="020B0604020202020204" pitchFamily="34" charset="0"/>
                </a:defRPr>
              </a:lvl2pPr>
              <a:lvl3pPr marL="1143000" indent="-228600" eaLnBrk="0" hangingPunct="0">
                <a:defRPr sz="1600">
                  <a:solidFill>
                    <a:schemeClr val="tx1"/>
                  </a:solidFill>
                  <a:latin typeface="Arial" panose="020B0604020202020204" pitchFamily="34" charset="0"/>
                  <a:cs typeface="Arial" panose="020B0604020202020204" pitchFamily="34" charset="0"/>
                </a:defRPr>
              </a:lvl3pPr>
              <a:lvl4pPr marL="1600200" indent="-228600" eaLnBrk="0" hangingPunct="0">
                <a:defRPr sz="1600">
                  <a:solidFill>
                    <a:schemeClr val="tx1"/>
                  </a:solidFill>
                  <a:latin typeface="Arial" panose="020B0604020202020204" pitchFamily="34" charset="0"/>
                  <a:cs typeface="Arial" panose="020B0604020202020204" pitchFamily="34" charset="0"/>
                </a:defRPr>
              </a:lvl4pPr>
              <a:lvl5pPr marL="2057400" indent="-228600" eaLnBrk="0" hangingPunct="0">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9pPr>
            </a:lstStyle>
            <a:p>
              <a:pPr eaLnBrk="1" hangingPunct="1"/>
              <a:r>
                <a:rPr lang="en-GB" altLang="en-US" sz="900" i="1"/>
                <a:t>R</a:t>
              </a:r>
              <a:r>
                <a:rPr lang="en-GB" altLang="en-US" sz="900" baseline="-25000"/>
                <a:t>B</a:t>
              </a:r>
            </a:p>
          </p:txBody>
        </p:sp>
        <p:cxnSp>
          <p:nvCxnSpPr>
            <p:cNvPr id="41" name="Straight Arrow Connector 40"/>
            <p:cNvCxnSpPr/>
            <p:nvPr/>
          </p:nvCxnSpPr>
          <p:spPr bwMode="auto">
            <a:xfrm flipV="1">
              <a:off x="5535613" y="3090863"/>
              <a:ext cx="0" cy="830262"/>
            </a:xfrm>
            <a:prstGeom prst="straightConnector1">
              <a:avLst/>
            </a:prstGeom>
            <a:ln w="12700">
              <a:solidFill>
                <a:srgbClr val="0070C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42" name="Rectangle 81"/>
            <p:cNvSpPr>
              <a:spLocks noChangeArrowheads="1"/>
            </p:cNvSpPr>
            <p:nvPr/>
          </p:nvSpPr>
          <p:spPr bwMode="auto">
            <a:xfrm>
              <a:off x="5032375" y="3382963"/>
              <a:ext cx="605293"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600">
                  <a:solidFill>
                    <a:schemeClr val="tx1"/>
                  </a:solidFill>
                  <a:latin typeface="Arial" panose="020B0604020202020204" pitchFamily="34" charset="0"/>
                  <a:cs typeface="Arial" panose="020B0604020202020204" pitchFamily="34" charset="0"/>
                </a:defRPr>
              </a:lvl1pPr>
              <a:lvl2pPr marL="742950" indent="-285750" eaLnBrk="0" hangingPunct="0">
                <a:defRPr sz="1600">
                  <a:solidFill>
                    <a:schemeClr val="tx1"/>
                  </a:solidFill>
                  <a:latin typeface="Arial" panose="020B0604020202020204" pitchFamily="34" charset="0"/>
                  <a:cs typeface="Arial" panose="020B0604020202020204" pitchFamily="34" charset="0"/>
                </a:defRPr>
              </a:lvl2pPr>
              <a:lvl3pPr marL="1143000" indent="-228600" eaLnBrk="0" hangingPunct="0">
                <a:defRPr sz="1600">
                  <a:solidFill>
                    <a:schemeClr val="tx1"/>
                  </a:solidFill>
                  <a:latin typeface="Arial" panose="020B0604020202020204" pitchFamily="34" charset="0"/>
                  <a:cs typeface="Arial" panose="020B0604020202020204" pitchFamily="34" charset="0"/>
                </a:defRPr>
              </a:lvl3pPr>
              <a:lvl4pPr marL="1600200" indent="-228600" eaLnBrk="0" hangingPunct="0">
                <a:defRPr sz="1600">
                  <a:solidFill>
                    <a:schemeClr val="tx1"/>
                  </a:solidFill>
                  <a:latin typeface="Arial" panose="020B0604020202020204" pitchFamily="34" charset="0"/>
                  <a:cs typeface="Arial" panose="020B0604020202020204" pitchFamily="34" charset="0"/>
                </a:defRPr>
              </a:lvl4pPr>
              <a:lvl5pPr marL="2057400" indent="-228600" eaLnBrk="0" hangingPunct="0">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9pPr>
            </a:lstStyle>
            <a:p>
              <a:pPr eaLnBrk="1" hangingPunct="1"/>
              <a:r>
                <a:rPr lang="en-GB" altLang="en-US" sz="900">
                  <a:solidFill>
                    <a:srgbClr val="0070C0"/>
                  </a:solidFill>
                </a:rPr>
                <a:t>0.6 V</a:t>
              </a:r>
            </a:p>
          </p:txBody>
        </p:sp>
        <p:sp>
          <p:nvSpPr>
            <p:cNvPr id="43" name="TextBox 85"/>
            <p:cNvSpPr txBox="1">
              <a:spLocks noChangeArrowheads="1"/>
            </p:cNvSpPr>
            <p:nvPr/>
          </p:nvSpPr>
          <p:spPr bwMode="auto">
            <a:xfrm>
              <a:off x="4684713" y="2741613"/>
              <a:ext cx="40640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Arial" panose="020B0604020202020204" pitchFamily="34" charset="0"/>
                  <a:cs typeface="Arial" panose="020B0604020202020204" pitchFamily="34" charset="0"/>
                </a:defRPr>
              </a:lvl1pPr>
              <a:lvl2pPr marL="742950" indent="-285750" eaLnBrk="0" hangingPunct="0">
                <a:defRPr sz="1600">
                  <a:solidFill>
                    <a:schemeClr val="tx1"/>
                  </a:solidFill>
                  <a:latin typeface="Arial" panose="020B0604020202020204" pitchFamily="34" charset="0"/>
                  <a:cs typeface="Arial" panose="020B0604020202020204" pitchFamily="34" charset="0"/>
                </a:defRPr>
              </a:lvl2pPr>
              <a:lvl3pPr marL="1143000" indent="-228600" eaLnBrk="0" hangingPunct="0">
                <a:defRPr sz="1600">
                  <a:solidFill>
                    <a:schemeClr val="tx1"/>
                  </a:solidFill>
                  <a:latin typeface="Arial" panose="020B0604020202020204" pitchFamily="34" charset="0"/>
                  <a:cs typeface="Arial" panose="020B0604020202020204" pitchFamily="34" charset="0"/>
                </a:defRPr>
              </a:lvl3pPr>
              <a:lvl4pPr marL="1600200" indent="-228600" eaLnBrk="0" hangingPunct="0">
                <a:defRPr sz="1600">
                  <a:solidFill>
                    <a:schemeClr val="tx1"/>
                  </a:solidFill>
                  <a:latin typeface="Arial" panose="020B0604020202020204" pitchFamily="34" charset="0"/>
                  <a:cs typeface="Arial" panose="020B0604020202020204" pitchFamily="34" charset="0"/>
                </a:defRPr>
              </a:lvl4pPr>
              <a:lvl5pPr marL="2057400" indent="-228600" eaLnBrk="0" hangingPunct="0">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9pPr>
            </a:lstStyle>
            <a:p>
              <a:pPr algn="r" eaLnBrk="1" hangingPunct="1"/>
              <a:r>
                <a:rPr lang="en-GB" altLang="en-US" sz="900" i="1">
                  <a:solidFill>
                    <a:srgbClr val="FF0000"/>
                  </a:solidFill>
                  <a:latin typeface="Times New Roman" panose="02020603050405020304" pitchFamily="18" charset="0"/>
                  <a:cs typeface="Times New Roman" panose="02020603050405020304" pitchFamily="18" charset="0"/>
                </a:rPr>
                <a:t>I</a:t>
              </a:r>
              <a:r>
                <a:rPr lang="en-GB" altLang="en-US" sz="900" baseline="-25000">
                  <a:solidFill>
                    <a:srgbClr val="FF0000"/>
                  </a:solidFill>
                </a:rPr>
                <a:t>BT</a:t>
              </a:r>
            </a:p>
          </p:txBody>
        </p:sp>
        <p:cxnSp>
          <p:nvCxnSpPr>
            <p:cNvPr id="44" name="Straight Arrow Connector 43"/>
            <p:cNvCxnSpPr/>
            <p:nvPr/>
          </p:nvCxnSpPr>
          <p:spPr bwMode="auto">
            <a:xfrm rot="5400000" flipH="1" flipV="1">
              <a:off x="6684962" y="1808163"/>
              <a:ext cx="1323975" cy="0"/>
            </a:xfrm>
            <a:prstGeom prst="straightConnector1">
              <a:avLst/>
            </a:prstGeom>
            <a:ln w="12700">
              <a:solidFill>
                <a:srgbClr val="0070C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45" name="TextBox 44"/>
            <p:cNvSpPr txBox="1">
              <a:spLocks noChangeArrowheads="1"/>
            </p:cNvSpPr>
            <p:nvPr/>
          </p:nvSpPr>
          <p:spPr bwMode="auto">
            <a:xfrm>
              <a:off x="6165850" y="1709738"/>
              <a:ext cx="741363"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Arial" panose="020B0604020202020204" pitchFamily="34" charset="0"/>
                  <a:cs typeface="Arial" panose="020B0604020202020204" pitchFamily="34" charset="0"/>
                </a:defRPr>
              </a:lvl1pPr>
              <a:lvl2pPr marL="742950" indent="-285750" eaLnBrk="0" hangingPunct="0">
                <a:defRPr sz="1600">
                  <a:solidFill>
                    <a:schemeClr val="tx1"/>
                  </a:solidFill>
                  <a:latin typeface="Arial" panose="020B0604020202020204" pitchFamily="34" charset="0"/>
                  <a:cs typeface="Arial" panose="020B0604020202020204" pitchFamily="34" charset="0"/>
                </a:defRPr>
              </a:lvl2pPr>
              <a:lvl3pPr marL="1143000" indent="-228600" eaLnBrk="0" hangingPunct="0">
                <a:defRPr sz="1600">
                  <a:solidFill>
                    <a:schemeClr val="tx1"/>
                  </a:solidFill>
                  <a:latin typeface="Arial" panose="020B0604020202020204" pitchFamily="34" charset="0"/>
                  <a:cs typeface="Arial" panose="020B0604020202020204" pitchFamily="34" charset="0"/>
                </a:defRPr>
              </a:lvl3pPr>
              <a:lvl4pPr marL="1600200" indent="-228600" eaLnBrk="0" hangingPunct="0">
                <a:defRPr sz="1600">
                  <a:solidFill>
                    <a:schemeClr val="tx1"/>
                  </a:solidFill>
                  <a:latin typeface="Arial" panose="020B0604020202020204" pitchFamily="34" charset="0"/>
                  <a:cs typeface="Arial" panose="020B0604020202020204" pitchFamily="34" charset="0"/>
                </a:defRPr>
              </a:lvl4pPr>
              <a:lvl5pPr marL="2057400" indent="-228600" eaLnBrk="0" hangingPunct="0">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9pPr>
            </a:lstStyle>
            <a:p>
              <a:pPr eaLnBrk="1" hangingPunct="1"/>
              <a:r>
                <a:rPr lang="en-GB" altLang="en-US" sz="900" i="1"/>
                <a:t>R</a:t>
              </a:r>
              <a:r>
                <a:rPr lang="en-GB" altLang="en-US" sz="900" baseline="-25000"/>
                <a:t>L</a:t>
              </a:r>
            </a:p>
          </p:txBody>
        </p:sp>
        <p:sp>
          <p:nvSpPr>
            <p:cNvPr id="46" name="Rectangle 80"/>
            <p:cNvSpPr>
              <a:spLocks noChangeArrowheads="1"/>
            </p:cNvSpPr>
            <p:nvPr/>
          </p:nvSpPr>
          <p:spPr bwMode="auto">
            <a:xfrm>
              <a:off x="6218238" y="3078163"/>
              <a:ext cx="960092"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600">
                  <a:solidFill>
                    <a:schemeClr val="tx1"/>
                  </a:solidFill>
                  <a:latin typeface="Arial" panose="020B0604020202020204" pitchFamily="34" charset="0"/>
                  <a:cs typeface="Arial" panose="020B0604020202020204" pitchFamily="34" charset="0"/>
                </a:defRPr>
              </a:lvl1pPr>
              <a:lvl2pPr marL="742950" indent="-285750" eaLnBrk="0" hangingPunct="0">
                <a:defRPr sz="1600">
                  <a:solidFill>
                    <a:schemeClr val="tx1"/>
                  </a:solidFill>
                  <a:latin typeface="Arial" panose="020B0604020202020204" pitchFamily="34" charset="0"/>
                  <a:cs typeface="Arial" panose="020B0604020202020204" pitchFamily="34" charset="0"/>
                </a:defRPr>
              </a:lvl2pPr>
              <a:lvl3pPr marL="1143000" indent="-228600" eaLnBrk="0" hangingPunct="0">
                <a:defRPr sz="1600">
                  <a:solidFill>
                    <a:schemeClr val="tx1"/>
                  </a:solidFill>
                  <a:latin typeface="Arial" panose="020B0604020202020204" pitchFamily="34" charset="0"/>
                  <a:cs typeface="Arial" panose="020B0604020202020204" pitchFamily="34" charset="0"/>
                </a:defRPr>
              </a:lvl3pPr>
              <a:lvl4pPr marL="1600200" indent="-228600" eaLnBrk="0" hangingPunct="0">
                <a:defRPr sz="1600">
                  <a:solidFill>
                    <a:schemeClr val="tx1"/>
                  </a:solidFill>
                  <a:latin typeface="Arial" panose="020B0604020202020204" pitchFamily="34" charset="0"/>
                  <a:cs typeface="Arial" panose="020B0604020202020204" pitchFamily="34" charset="0"/>
                </a:defRPr>
              </a:lvl4pPr>
              <a:lvl5pPr marL="2057400" indent="-228600" eaLnBrk="0" hangingPunct="0">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9pPr>
            </a:lstStyle>
            <a:p>
              <a:pPr eaLnBrk="1" hangingPunct="1"/>
              <a:r>
                <a:rPr lang="en-GB" altLang="en-US" sz="900" i="1" dirty="0" err="1"/>
                <a:t>hFE</a:t>
              </a:r>
              <a:r>
                <a:rPr lang="el-GR" altLang="en-US" sz="900" i="1" dirty="0"/>
                <a:t> </a:t>
              </a:r>
              <a:r>
                <a:rPr lang="en-GB" altLang="en-US" sz="900" dirty="0"/>
                <a:t>=</a:t>
              </a:r>
              <a:r>
                <a:rPr lang="en-GB" altLang="en-US" sz="900" i="1" dirty="0"/>
                <a:t> </a:t>
              </a:r>
              <a:r>
                <a:rPr lang="en-GB" altLang="en-US" sz="900" dirty="0"/>
                <a:t>200</a:t>
              </a:r>
            </a:p>
          </p:txBody>
        </p:sp>
        <p:sp>
          <p:nvSpPr>
            <p:cNvPr id="47" name="TextBox 51"/>
            <p:cNvSpPr txBox="1">
              <a:spLocks noChangeArrowheads="1"/>
            </p:cNvSpPr>
            <p:nvPr/>
          </p:nvSpPr>
          <p:spPr bwMode="auto">
            <a:xfrm>
              <a:off x="7327900" y="1668463"/>
              <a:ext cx="1011239"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Arial" panose="020B0604020202020204" pitchFamily="34" charset="0"/>
                  <a:cs typeface="Arial" panose="020B0604020202020204" pitchFamily="34" charset="0"/>
                </a:defRPr>
              </a:lvl1pPr>
              <a:lvl2pPr marL="742950" indent="-285750" eaLnBrk="0" hangingPunct="0">
                <a:defRPr sz="1600">
                  <a:solidFill>
                    <a:schemeClr val="tx1"/>
                  </a:solidFill>
                  <a:latin typeface="Arial" panose="020B0604020202020204" pitchFamily="34" charset="0"/>
                  <a:cs typeface="Arial" panose="020B0604020202020204" pitchFamily="34" charset="0"/>
                </a:defRPr>
              </a:lvl2pPr>
              <a:lvl3pPr marL="1143000" indent="-228600" eaLnBrk="0" hangingPunct="0">
                <a:defRPr sz="1600">
                  <a:solidFill>
                    <a:schemeClr val="tx1"/>
                  </a:solidFill>
                  <a:latin typeface="Arial" panose="020B0604020202020204" pitchFamily="34" charset="0"/>
                  <a:cs typeface="Arial" panose="020B0604020202020204" pitchFamily="34" charset="0"/>
                </a:defRPr>
              </a:lvl3pPr>
              <a:lvl4pPr marL="1600200" indent="-228600" eaLnBrk="0" hangingPunct="0">
                <a:defRPr sz="1600">
                  <a:solidFill>
                    <a:schemeClr val="tx1"/>
                  </a:solidFill>
                  <a:latin typeface="Arial" panose="020B0604020202020204" pitchFamily="34" charset="0"/>
                  <a:cs typeface="Arial" panose="020B0604020202020204" pitchFamily="34" charset="0"/>
                </a:defRPr>
              </a:lvl4pPr>
              <a:lvl5pPr marL="2057400" indent="-228600" eaLnBrk="0" hangingPunct="0">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9pPr>
            </a:lstStyle>
            <a:p>
              <a:pPr eaLnBrk="1" hangingPunct="1"/>
              <a:r>
                <a:rPr lang="en-GB" altLang="en-US" sz="900" i="1"/>
                <a:t>V</a:t>
              </a:r>
              <a:r>
                <a:rPr lang="en-GB" altLang="en-US" sz="900" baseline="-25000"/>
                <a:t>L</a:t>
              </a:r>
              <a:r>
                <a:rPr lang="en-GB" altLang="en-US" sz="900"/>
                <a:t> = </a:t>
              </a:r>
              <a:r>
                <a:rPr lang="en-GB" altLang="en-US" sz="900" i="1"/>
                <a:t>V</a:t>
              </a:r>
              <a:r>
                <a:rPr lang="en-GB" altLang="en-US" sz="900" baseline="-25000"/>
                <a:t>s</a:t>
              </a:r>
            </a:p>
          </p:txBody>
        </p:sp>
      </p:grpSp>
    </p:spTree>
    <p:extLst>
      <p:ext uri="{BB962C8B-B14F-4D97-AF65-F5344CB8AC3E}">
        <p14:creationId xmlns:p14="http://schemas.microsoft.com/office/powerpoint/2010/main" val="1771340297"/>
      </p:ext>
    </p:extLst>
  </p:cSld>
  <p:clrMapOvr>
    <a:masterClrMapping/>
  </p:clrMapOvr>
  <p:timing>
    <p:tnLst>
      <p:par>
        <p:cTn id="1" dur="indefinite" restart="never" nodeType="tmRoot"/>
      </p:par>
    </p:tnLst>
  </p:timing>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Example</a:t>
            </a:r>
            <a:endParaRPr lang="en-GB"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617460" y="1752243"/>
                <a:ext cx="4484370" cy="3263504"/>
              </a:xfrm>
            </p:spPr>
            <p:txBody>
              <a:bodyPr>
                <a:normAutofit fontScale="70000" lnSpcReduction="20000"/>
              </a:bodyPr>
              <a:lstStyle/>
              <a:p>
                <a:pPr marL="0" indent="0">
                  <a:buNone/>
                </a:pPr>
                <a:r>
                  <a:rPr lang="en-GB" dirty="0" smtClean="0"/>
                  <a:t>Step 3: Find </a:t>
                </a:r>
                <a14:m>
                  <m:oMath xmlns:m="http://schemas.openxmlformats.org/officeDocument/2006/math">
                    <m:sSub>
                      <m:sSubPr>
                        <m:ctrlPr>
                          <a:rPr lang="en-GB" i="1" dirty="0" smtClean="0">
                            <a:latin typeface="Cambria Math" panose="02040503050406030204" pitchFamily="18" charset="0"/>
                          </a:rPr>
                        </m:ctrlPr>
                      </m:sSubPr>
                      <m:e>
                        <m:r>
                          <a:rPr lang="en-GB" b="0" i="1" dirty="0" smtClean="0">
                            <a:latin typeface="Cambria Math" panose="02040503050406030204" pitchFamily="18" charset="0"/>
                          </a:rPr>
                          <m:t>𝑅</m:t>
                        </m:r>
                      </m:e>
                      <m:sub>
                        <m:r>
                          <a:rPr lang="en-GB" b="0" i="1" dirty="0" smtClean="0">
                            <a:latin typeface="Cambria Math" panose="02040503050406030204" pitchFamily="18" charset="0"/>
                          </a:rPr>
                          <m:t>𝐵</m:t>
                        </m:r>
                      </m:sub>
                    </m:sSub>
                  </m:oMath>
                </a14:m>
                <a:endParaRPr lang="en-GB" dirty="0" smtClean="0"/>
              </a:p>
              <a:p>
                <a:pPr marL="0" indent="0">
                  <a:buNone/>
                </a:pPr>
                <a:endParaRPr lang="en-GB" dirty="0" smtClean="0"/>
              </a:p>
              <a:p>
                <a:pPr marL="0" indent="0">
                  <a:buNone/>
                </a:pPr>
                <a14:m>
                  <m:oMathPara xmlns:m="http://schemas.openxmlformats.org/officeDocument/2006/math">
                    <m:oMathParaPr>
                      <m:jc m:val="centerGroup"/>
                    </m:oMathParaPr>
                    <m:oMath xmlns:m="http://schemas.openxmlformats.org/officeDocument/2006/math">
                      <m:sSub>
                        <m:sSubPr>
                          <m:ctrlPr>
                            <a:rPr lang="en-GB" i="1" smtClean="0">
                              <a:latin typeface="Cambria Math" panose="02040503050406030204" pitchFamily="18" charset="0"/>
                            </a:rPr>
                          </m:ctrlPr>
                        </m:sSubPr>
                        <m:e>
                          <m:r>
                            <a:rPr lang="en-GB" b="0" i="1" smtClean="0">
                              <a:latin typeface="Cambria Math" panose="02040503050406030204" pitchFamily="18" charset="0"/>
                            </a:rPr>
                            <m:t>𝑅</m:t>
                          </m:r>
                        </m:e>
                        <m:sub>
                          <m:r>
                            <a:rPr lang="en-GB" b="0" i="1" smtClean="0">
                              <a:latin typeface="Cambria Math" panose="02040503050406030204" pitchFamily="18" charset="0"/>
                            </a:rPr>
                            <m:t>𝐵</m:t>
                          </m:r>
                        </m:sub>
                      </m:sSub>
                      <m:r>
                        <a:rPr lang="en-GB" b="0" i="1" smtClean="0">
                          <a:latin typeface="Cambria Math" panose="02040503050406030204" pitchFamily="18" charset="0"/>
                        </a:rPr>
                        <m:t>=</m:t>
                      </m:r>
                      <m:f>
                        <m:fPr>
                          <m:ctrlPr>
                            <a:rPr lang="en-GB" b="0" i="1" smtClean="0">
                              <a:latin typeface="Cambria Math" panose="02040503050406030204" pitchFamily="18" charset="0"/>
                            </a:rPr>
                          </m:ctrlPr>
                        </m:fPr>
                        <m:num>
                          <m:r>
                            <a:rPr lang="en-GB" b="0" i="1" smtClean="0">
                              <a:latin typeface="Cambria Math" panose="02040503050406030204" pitchFamily="18" charset="0"/>
                            </a:rPr>
                            <m:t>15 </m:t>
                          </m:r>
                          <m:r>
                            <a:rPr lang="en-GB" b="0" i="1" smtClean="0">
                              <a:latin typeface="Cambria Math" panose="02040503050406030204" pitchFamily="18" charset="0"/>
                            </a:rPr>
                            <m:t>𝑉</m:t>
                          </m:r>
                          <m:r>
                            <a:rPr lang="en-GB" b="0" i="1" smtClean="0">
                              <a:latin typeface="Cambria Math" panose="02040503050406030204" pitchFamily="18" charset="0"/>
                            </a:rPr>
                            <m:t> −0.6 </m:t>
                          </m:r>
                          <m:r>
                            <a:rPr lang="en-GB" b="0" i="1" smtClean="0">
                              <a:latin typeface="Cambria Math" panose="02040503050406030204" pitchFamily="18" charset="0"/>
                            </a:rPr>
                            <m:t>𝑉</m:t>
                          </m:r>
                        </m:num>
                        <m:den>
                          <m:r>
                            <a:rPr lang="en-GB" b="0" i="1" smtClean="0">
                              <a:latin typeface="Cambria Math" panose="02040503050406030204" pitchFamily="18" charset="0"/>
                            </a:rPr>
                            <m:t>3.75</m:t>
                          </m:r>
                          <m:r>
                            <a:rPr lang="en-GB" b="0" i="1" smtClean="0">
                              <a:latin typeface="Cambria Math" panose="02040503050406030204" pitchFamily="18" charset="0"/>
                              <a:ea typeface="Cambria Math" panose="02040503050406030204" pitchFamily="18" charset="0"/>
                            </a:rPr>
                            <m:t>×</m:t>
                          </m:r>
                          <m:sSup>
                            <m:sSupPr>
                              <m:ctrlPr>
                                <a:rPr lang="en-GB" b="0" i="1" smtClean="0">
                                  <a:latin typeface="Cambria Math" panose="02040503050406030204" pitchFamily="18" charset="0"/>
                                  <a:ea typeface="Cambria Math" panose="02040503050406030204" pitchFamily="18" charset="0"/>
                                </a:rPr>
                              </m:ctrlPr>
                            </m:sSupPr>
                            <m:e>
                              <m:r>
                                <a:rPr lang="en-GB" b="0" i="1" smtClean="0">
                                  <a:latin typeface="Cambria Math" panose="02040503050406030204" pitchFamily="18" charset="0"/>
                                  <a:ea typeface="Cambria Math" panose="02040503050406030204" pitchFamily="18" charset="0"/>
                                </a:rPr>
                                <m:t>10</m:t>
                              </m:r>
                            </m:e>
                            <m:sup>
                              <m:r>
                                <a:rPr lang="en-GB" b="0" i="1" smtClean="0">
                                  <a:latin typeface="Cambria Math" panose="02040503050406030204" pitchFamily="18" charset="0"/>
                                  <a:ea typeface="Cambria Math" panose="02040503050406030204" pitchFamily="18" charset="0"/>
                                </a:rPr>
                                <m:t>−3</m:t>
                              </m:r>
                            </m:sup>
                          </m:sSup>
                          <m:r>
                            <a:rPr lang="en-GB" b="0" i="1" smtClean="0">
                              <a:latin typeface="Cambria Math" panose="02040503050406030204" pitchFamily="18" charset="0"/>
                              <a:ea typeface="Cambria Math" panose="02040503050406030204" pitchFamily="18" charset="0"/>
                            </a:rPr>
                            <m:t> </m:t>
                          </m:r>
                          <m:r>
                            <a:rPr lang="en-GB" b="0" i="1" smtClean="0">
                              <a:latin typeface="Cambria Math" panose="02040503050406030204" pitchFamily="18" charset="0"/>
                              <a:ea typeface="Cambria Math" panose="02040503050406030204" pitchFamily="18" charset="0"/>
                            </a:rPr>
                            <m:t>𝐴</m:t>
                          </m:r>
                        </m:den>
                      </m:f>
                    </m:oMath>
                  </m:oMathPara>
                </a14:m>
                <a:endParaRPr lang="en-GB" b="0" dirty="0" smtClean="0"/>
              </a:p>
              <a:p>
                <a:pPr marL="0" indent="0">
                  <a:buNone/>
                </a:pPr>
                <a:endParaRPr lang="en-GB" b="0" dirty="0" smtClean="0"/>
              </a:p>
              <a:p>
                <a:pPr marL="0" indent="0">
                  <a:buNone/>
                </a:pPr>
                <a14:m>
                  <m:oMathPara xmlns:m="http://schemas.openxmlformats.org/officeDocument/2006/math">
                    <m:oMathParaPr>
                      <m:jc m:val="centerGroup"/>
                    </m:oMathParaPr>
                    <m:oMath xmlns:m="http://schemas.openxmlformats.org/officeDocument/2006/math">
                      <m:sSub>
                        <m:sSubPr>
                          <m:ctrlPr>
                            <a:rPr lang="en-GB" i="1" smtClean="0">
                              <a:latin typeface="Cambria Math" panose="02040503050406030204" pitchFamily="18" charset="0"/>
                            </a:rPr>
                          </m:ctrlPr>
                        </m:sSubPr>
                        <m:e>
                          <m:r>
                            <a:rPr lang="en-GB" b="0" i="1" smtClean="0">
                              <a:latin typeface="Cambria Math" panose="02040503050406030204" pitchFamily="18" charset="0"/>
                            </a:rPr>
                            <m:t>𝑅</m:t>
                          </m:r>
                        </m:e>
                        <m:sub>
                          <m:r>
                            <a:rPr lang="en-GB" b="0" i="1" smtClean="0">
                              <a:latin typeface="Cambria Math" panose="02040503050406030204" pitchFamily="18" charset="0"/>
                            </a:rPr>
                            <m:t>𝐵</m:t>
                          </m:r>
                        </m:sub>
                      </m:sSub>
                      <m:r>
                        <a:rPr lang="en-GB" b="0" i="1" smtClean="0">
                          <a:latin typeface="Cambria Math" panose="02040503050406030204" pitchFamily="18" charset="0"/>
                        </a:rPr>
                        <m:t>=3840 </m:t>
                      </m:r>
                      <m:r>
                        <m:rPr>
                          <m:sty m:val="p"/>
                        </m:rPr>
                        <a:rPr lang="el-GR" b="0" i="1" smtClean="0">
                          <a:latin typeface="Cambria Math" panose="02040503050406030204" pitchFamily="18" charset="0"/>
                        </a:rPr>
                        <m:t>Ω</m:t>
                      </m:r>
                    </m:oMath>
                  </m:oMathPara>
                </a14:m>
                <a:endParaRPr lang="en-GB" dirty="0" smtClean="0"/>
              </a:p>
              <a:p>
                <a:pPr marL="0" indent="0">
                  <a:buNone/>
                </a:pPr>
                <a:endParaRPr lang="en-GB" dirty="0" smtClean="0"/>
              </a:p>
              <a:p>
                <a:pPr marL="0" indent="0">
                  <a:buNone/>
                </a:pPr>
                <a:r>
                  <a:rPr lang="en-GB" altLang="en-US" dirty="0"/>
                  <a:t>The nearest standard resistor value to this is 3.9 k</a:t>
                </a:r>
                <a:r>
                  <a:rPr lang="el-GR" altLang="en-US" dirty="0"/>
                  <a:t>Ω</a:t>
                </a:r>
                <a:r>
                  <a:rPr lang="en-GB" altLang="en-US" dirty="0"/>
                  <a:t>.</a:t>
                </a:r>
              </a:p>
              <a:p>
                <a:pPr marL="0" indent="0">
                  <a:buNone/>
                </a:pPr>
                <a:endParaRPr lang="en-GB" dirty="0"/>
              </a:p>
              <a:p>
                <a:pPr marL="0" indent="0">
                  <a:buNone/>
                </a:pPr>
                <a:endParaRPr lang="en-GB" dirty="0"/>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617460" y="1752243"/>
                <a:ext cx="4484370" cy="3263504"/>
              </a:xfrm>
              <a:blipFill>
                <a:blip r:embed="rId2"/>
                <a:stretch>
                  <a:fillRect l="-1766" t="-2985"/>
                </a:stretch>
              </a:blipFill>
            </p:spPr>
            <p:txBody>
              <a:bodyPr/>
              <a:lstStyle/>
              <a:p>
                <a:r>
                  <a:rPr lang="en-GB">
                    <a:noFill/>
                  </a:rPr>
                  <a:t> </a:t>
                </a:r>
              </a:p>
            </p:txBody>
          </p:sp>
        </mc:Fallback>
      </mc:AlternateContent>
      <p:grpSp>
        <p:nvGrpSpPr>
          <p:cNvPr id="48" name="Group 47"/>
          <p:cNvGrpSpPr/>
          <p:nvPr/>
        </p:nvGrpSpPr>
        <p:grpSpPr>
          <a:xfrm>
            <a:off x="5277802" y="2443163"/>
            <a:ext cx="3605213" cy="2365715"/>
            <a:chOff x="4019550" y="946150"/>
            <a:chExt cx="4806950" cy="3154287"/>
          </a:xfrm>
        </p:grpSpPr>
        <p:grpSp>
          <p:nvGrpSpPr>
            <p:cNvPr id="6" name="Group 67"/>
            <p:cNvGrpSpPr>
              <a:grpSpLocks/>
            </p:cNvGrpSpPr>
            <p:nvPr/>
          </p:nvGrpSpPr>
          <p:grpSpPr bwMode="auto">
            <a:xfrm>
              <a:off x="4019550" y="1044575"/>
              <a:ext cx="4625975" cy="3055862"/>
              <a:chOff x="4514850" y="917575"/>
              <a:chExt cx="3526407" cy="2329101"/>
            </a:xfrm>
          </p:grpSpPr>
          <p:grpSp>
            <p:nvGrpSpPr>
              <p:cNvPr id="7" name="Group 113"/>
              <p:cNvGrpSpPr>
                <a:grpSpLocks/>
              </p:cNvGrpSpPr>
              <p:nvPr/>
            </p:nvGrpSpPr>
            <p:grpSpPr bwMode="auto">
              <a:xfrm>
                <a:off x="4514850" y="917575"/>
                <a:ext cx="2960688" cy="2239963"/>
                <a:chOff x="4514985" y="916916"/>
                <a:chExt cx="2960872" cy="2240476"/>
              </a:xfrm>
            </p:grpSpPr>
            <p:cxnSp>
              <p:nvCxnSpPr>
                <p:cNvPr id="16" name="Straight Connector 15"/>
                <p:cNvCxnSpPr/>
                <p:nvPr/>
              </p:nvCxnSpPr>
              <p:spPr>
                <a:xfrm rot="10800000">
                  <a:off x="4597281" y="959274"/>
                  <a:ext cx="2798065" cy="0"/>
                </a:xfrm>
                <a:prstGeom prst="line">
                  <a:avLst/>
                </a:prstGeom>
                <a:ln w="254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rot="10800000">
                  <a:off x="4590020" y="3119534"/>
                  <a:ext cx="2798065" cy="0"/>
                </a:xfrm>
                <a:prstGeom prst="line">
                  <a:avLst/>
                </a:prstGeom>
                <a:ln w="254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rot="16200000" flipV="1">
                  <a:off x="4427244" y="1132942"/>
                  <a:ext cx="359439" cy="0"/>
                </a:xfrm>
                <a:prstGeom prst="line">
                  <a:avLst/>
                </a:prstGeom>
                <a:ln w="254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rot="10800000">
                  <a:off x="4870794" y="2474482"/>
                  <a:ext cx="970609" cy="0"/>
                </a:xfrm>
                <a:prstGeom prst="line">
                  <a:avLst/>
                </a:prstGeom>
                <a:ln w="254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0" name="Straight Connector 19"/>
                <p:cNvCxnSpPr/>
                <p:nvPr/>
              </p:nvCxnSpPr>
              <p:spPr>
                <a:xfrm rot="10800000">
                  <a:off x="6097973" y="2025486"/>
                  <a:ext cx="1296163" cy="0"/>
                </a:xfrm>
                <a:prstGeom prst="line">
                  <a:avLst/>
                </a:prstGeom>
                <a:ln w="254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21" name="Rectangle 20"/>
                <p:cNvSpPr>
                  <a:spLocks noChangeAspect="1"/>
                </p:cNvSpPr>
                <p:nvPr/>
              </p:nvSpPr>
              <p:spPr>
                <a:xfrm>
                  <a:off x="4514985" y="1317502"/>
                  <a:ext cx="179115" cy="540972"/>
                </a:xfrm>
                <a:prstGeom prst="rect">
                  <a:avLst/>
                </a:prstGeom>
                <a:noFill/>
                <a:ln w="25400" cap="sq">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a:p>
              </p:txBody>
            </p:sp>
            <p:sp>
              <p:nvSpPr>
                <p:cNvPr id="22" name="Rectangle 21"/>
                <p:cNvSpPr>
                  <a:spLocks noChangeAspect="1"/>
                </p:cNvSpPr>
                <p:nvPr/>
              </p:nvSpPr>
              <p:spPr>
                <a:xfrm>
                  <a:off x="5998734" y="1324764"/>
                  <a:ext cx="181535" cy="540972"/>
                </a:xfrm>
                <a:prstGeom prst="rect">
                  <a:avLst/>
                </a:prstGeom>
                <a:noFill/>
                <a:ln w="25400" cap="sq">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a:p>
              </p:txBody>
            </p:sp>
            <p:cxnSp>
              <p:nvCxnSpPr>
                <p:cNvPr id="23" name="Straight Connector 22"/>
                <p:cNvCxnSpPr/>
                <p:nvPr/>
              </p:nvCxnSpPr>
              <p:spPr>
                <a:xfrm rot="16200000" flipV="1">
                  <a:off x="5910388" y="1146860"/>
                  <a:ext cx="358228" cy="0"/>
                </a:xfrm>
                <a:prstGeom prst="line">
                  <a:avLst/>
                </a:prstGeom>
                <a:ln w="254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rot="16200000" flipV="1">
                  <a:off x="5910388" y="2042429"/>
                  <a:ext cx="358228" cy="0"/>
                </a:xfrm>
                <a:prstGeom prst="line">
                  <a:avLst/>
                </a:prstGeom>
                <a:ln w="254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5" name="Straight Connector 24"/>
                <p:cNvCxnSpPr/>
                <p:nvPr/>
              </p:nvCxnSpPr>
              <p:spPr>
                <a:xfrm rot="16200000" flipV="1">
                  <a:off x="4350394" y="2100520"/>
                  <a:ext cx="503455" cy="0"/>
                </a:xfrm>
                <a:prstGeom prst="line">
                  <a:avLst/>
                </a:prstGeom>
                <a:ln w="254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flipV="1">
                  <a:off x="5828091" y="2210652"/>
                  <a:ext cx="267462" cy="188796"/>
                </a:xfrm>
                <a:prstGeom prst="line">
                  <a:avLst/>
                </a:prstGeom>
                <a:ln w="254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rot="16200000" flipV="1">
                  <a:off x="5653818" y="2475692"/>
                  <a:ext cx="358228" cy="0"/>
                </a:xfrm>
                <a:prstGeom prst="line">
                  <a:avLst/>
                </a:prstGeom>
                <a:ln w="254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8" name="Straight Connector 27"/>
                <p:cNvCxnSpPr/>
                <p:nvPr/>
              </p:nvCxnSpPr>
              <p:spPr>
                <a:xfrm>
                  <a:off x="5837773" y="2554357"/>
                  <a:ext cx="256570" cy="193637"/>
                </a:xfrm>
                <a:prstGeom prst="line">
                  <a:avLst/>
                </a:prstGeom>
                <a:ln w="254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rot="16200000" flipV="1">
                  <a:off x="5887998" y="2933764"/>
                  <a:ext cx="395745" cy="0"/>
                </a:xfrm>
                <a:prstGeom prst="line">
                  <a:avLst/>
                </a:prstGeom>
                <a:ln w="254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rot="16200000" flipV="1">
                  <a:off x="5948509" y="2614263"/>
                  <a:ext cx="107711" cy="72614"/>
                </a:xfrm>
                <a:prstGeom prst="line">
                  <a:avLst/>
                </a:prstGeom>
                <a:ln w="254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rot="16200000" flipH="1">
                  <a:off x="5981186" y="2640888"/>
                  <a:ext cx="0" cy="107711"/>
                </a:xfrm>
                <a:prstGeom prst="line">
                  <a:avLst/>
                </a:prstGeom>
                <a:ln w="254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rot="16200000" flipV="1">
                  <a:off x="4350394" y="2867806"/>
                  <a:ext cx="503455" cy="0"/>
                </a:xfrm>
                <a:prstGeom prst="line">
                  <a:avLst/>
                </a:prstGeom>
                <a:ln w="254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sp>
              <p:nvSpPr>
                <p:cNvPr id="33" name="Oval 32"/>
                <p:cNvSpPr/>
                <p:nvPr/>
              </p:nvSpPr>
              <p:spPr>
                <a:xfrm>
                  <a:off x="4836908" y="2444226"/>
                  <a:ext cx="54461" cy="54461"/>
                </a:xfrm>
                <a:prstGeom prst="ellipse">
                  <a:avLst/>
                </a:prstGeom>
                <a:solidFill>
                  <a:schemeClr val="tx1"/>
                </a:solidFill>
                <a:ln w="127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a:p>
              </p:txBody>
            </p:sp>
            <p:sp>
              <p:nvSpPr>
                <p:cNvPr id="34" name="Oval 33"/>
                <p:cNvSpPr/>
                <p:nvPr/>
              </p:nvSpPr>
              <p:spPr>
                <a:xfrm>
                  <a:off x="7395346" y="916916"/>
                  <a:ext cx="81086" cy="81086"/>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a:p>
              </p:txBody>
            </p:sp>
            <p:sp>
              <p:nvSpPr>
                <p:cNvPr id="35" name="Oval 34"/>
                <p:cNvSpPr/>
                <p:nvPr/>
              </p:nvSpPr>
              <p:spPr>
                <a:xfrm>
                  <a:off x="7384454" y="3075965"/>
                  <a:ext cx="81085" cy="81086"/>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a:p>
              </p:txBody>
            </p:sp>
            <p:sp>
              <p:nvSpPr>
                <p:cNvPr id="36" name="Oval 35"/>
                <p:cNvSpPr/>
                <p:nvPr/>
              </p:nvSpPr>
              <p:spPr>
                <a:xfrm>
                  <a:off x="7391715" y="1981918"/>
                  <a:ext cx="81085" cy="81086"/>
                </a:xfrm>
                <a:prstGeom prst="ellipse">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sz="1350"/>
                </a:p>
              </p:txBody>
            </p:sp>
          </p:grpSp>
          <p:grpSp>
            <p:nvGrpSpPr>
              <p:cNvPr id="8" name="Group 46"/>
              <p:cNvGrpSpPr>
                <a:grpSpLocks/>
              </p:cNvGrpSpPr>
              <p:nvPr/>
            </p:nvGrpSpPr>
            <p:grpSpPr bwMode="auto">
              <a:xfrm>
                <a:off x="4552604" y="2254581"/>
                <a:ext cx="603628" cy="217793"/>
                <a:chOff x="4708064" y="4857638"/>
                <a:chExt cx="604079" cy="217866"/>
              </a:xfrm>
            </p:grpSpPr>
            <p:cxnSp>
              <p:nvCxnSpPr>
                <p:cNvPr id="14" name="Straight Connector 13"/>
                <p:cNvCxnSpPr/>
                <p:nvPr/>
              </p:nvCxnSpPr>
              <p:spPr>
                <a:xfrm>
                  <a:off x="4707825" y="4891520"/>
                  <a:ext cx="317299" cy="183974"/>
                </a:xfrm>
                <a:prstGeom prst="line">
                  <a:avLst/>
                </a:prstGeom>
                <a:ln w="25400">
                  <a:solidFill>
                    <a:schemeClr val="tx1"/>
                  </a:solidFill>
                  <a:headEnd type="none" w="med" len="med"/>
                  <a:tailEnd type="none" w="med" len="med"/>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flipV="1">
                  <a:off x="5025124" y="4857630"/>
                  <a:ext cx="287022" cy="215444"/>
                </a:xfrm>
                <a:prstGeom prst="line">
                  <a:avLst/>
                </a:prstGeom>
                <a:ln w="25400">
                  <a:noFill/>
                  <a:headEnd type="none" w="med" len="med"/>
                  <a:tailEnd type="none" w="med" len="med"/>
                </a:ln>
              </p:spPr>
              <p:style>
                <a:lnRef idx="1">
                  <a:schemeClr val="accent1"/>
                </a:lnRef>
                <a:fillRef idx="0">
                  <a:schemeClr val="accent1"/>
                </a:fillRef>
                <a:effectRef idx="0">
                  <a:schemeClr val="accent1"/>
                </a:effectRef>
                <a:fontRef idx="minor">
                  <a:schemeClr val="tx1"/>
                </a:fontRef>
              </p:style>
            </p:cxnSp>
          </p:grpSp>
          <p:sp>
            <p:nvSpPr>
              <p:cNvPr id="9" name="TextBox 52"/>
              <p:cNvSpPr txBox="1">
                <a:spLocks noChangeArrowheads="1"/>
              </p:cNvSpPr>
              <p:nvPr/>
            </p:nvSpPr>
            <p:spPr bwMode="auto">
              <a:xfrm>
                <a:off x="7477123" y="3012097"/>
                <a:ext cx="564134" cy="2345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Arial" panose="020B0604020202020204" pitchFamily="34" charset="0"/>
                    <a:cs typeface="Arial" panose="020B0604020202020204" pitchFamily="34" charset="0"/>
                  </a:defRPr>
                </a:lvl1pPr>
                <a:lvl2pPr marL="742950" indent="-285750" eaLnBrk="0" hangingPunct="0">
                  <a:defRPr sz="1600">
                    <a:solidFill>
                      <a:schemeClr val="tx1"/>
                    </a:solidFill>
                    <a:latin typeface="Arial" panose="020B0604020202020204" pitchFamily="34" charset="0"/>
                    <a:cs typeface="Arial" panose="020B0604020202020204" pitchFamily="34" charset="0"/>
                  </a:defRPr>
                </a:lvl2pPr>
                <a:lvl3pPr marL="1143000" indent="-228600" eaLnBrk="0" hangingPunct="0">
                  <a:defRPr sz="1600">
                    <a:solidFill>
                      <a:schemeClr val="tx1"/>
                    </a:solidFill>
                    <a:latin typeface="Arial" panose="020B0604020202020204" pitchFamily="34" charset="0"/>
                    <a:cs typeface="Arial" panose="020B0604020202020204" pitchFamily="34" charset="0"/>
                  </a:defRPr>
                </a:lvl3pPr>
                <a:lvl4pPr marL="1600200" indent="-228600" eaLnBrk="0" hangingPunct="0">
                  <a:defRPr sz="1600">
                    <a:solidFill>
                      <a:schemeClr val="tx1"/>
                    </a:solidFill>
                    <a:latin typeface="Arial" panose="020B0604020202020204" pitchFamily="34" charset="0"/>
                    <a:cs typeface="Arial" panose="020B0604020202020204" pitchFamily="34" charset="0"/>
                  </a:defRPr>
                </a:lvl4pPr>
                <a:lvl5pPr marL="2057400" indent="-228600" eaLnBrk="0" hangingPunct="0">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9pPr>
              </a:lstStyle>
              <a:p>
                <a:pPr eaLnBrk="1" hangingPunct="1"/>
                <a:r>
                  <a:rPr lang="en-GB" altLang="en-US" sz="900"/>
                  <a:t>0</a:t>
                </a:r>
                <a:endParaRPr lang="en-GB" altLang="en-US" sz="900" baseline="-25000"/>
              </a:p>
            </p:txBody>
          </p:sp>
          <p:cxnSp>
            <p:nvCxnSpPr>
              <p:cNvPr id="10" name="Straight Arrow Connector 9"/>
              <p:cNvCxnSpPr/>
              <p:nvPr/>
            </p:nvCxnSpPr>
            <p:spPr>
              <a:xfrm rot="5400000">
                <a:off x="6056600" y="1172875"/>
                <a:ext cx="72597" cy="0"/>
              </a:xfrm>
              <a:prstGeom prst="straightConnector1">
                <a:avLst/>
              </a:prstGeom>
              <a:ln w="38100">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rot="5400000">
                <a:off x="4571128" y="1175900"/>
                <a:ext cx="71388" cy="0"/>
              </a:xfrm>
              <a:prstGeom prst="straightConnector1">
                <a:avLst/>
              </a:prstGeom>
              <a:ln w="38100">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rot="16200000" flipH="1">
                <a:off x="5223399" y="2442713"/>
                <a:ext cx="0" cy="71400"/>
              </a:xfrm>
              <a:prstGeom prst="straightConnector1">
                <a:avLst/>
              </a:prstGeom>
              <a:ln w="38100">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rot="5400000">
                <a:off x="6044499" y="2916417"/>
                <a:ext cx="72597" cy="0"/>
              </a:xfrm>
              <a:prstGeom prst="straightConnector1">
                <a:avLst/>
              </a:prstGeom>
              <a:ln w="38100">
                <a:solidFill>
                  <a:srgbClr val="FF000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grpSp>
        <p:sp>
          <p:nvSpPr>
            <p:cNvPr id="37" name="TextBox 58"/>
            <p:cNvSpPr txBox="1">
              <a:spLocks noChangeArrowheads="1"/>
            </p:cNvSpPr>
            <p:nvPr/>
          </p:nvSpPr>
          <p:spPr bwMode="auto">
            <a:xfrm>
              <a:off x="4270375" y="1701799"/>
              <a:ext cx="741363"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Arial" panose="020B0604020202020204" pitchFamily="34" charset="0"/>
                  <a:cs typeface="Arial" panose="020B0604020202020204" pitchFamily="34" charset="0"/>
                </a:defRPr>
              </a:lvl1pPr>
              <a:lvl2pPr marL="742950" indent="-285750" eaLnBrk="0" hangingPunct="0">
                <a:defRPr sz="1600">
                  <a:solidFill>
                    <a:schemeClr val="tx1"/>
                  </a:solidFill>
                  <a:latin typeface="Arial" panose="020B0604020202020204" pitchFamily="34" charset="0"/>
                  <a:cs typeface="Arial" panose="020B0604020202020204" pitchFamily="34" charset="0"/>
                </a:defRPr>
              </a:lvl2pPr>
              <a:lvl3pPr marL="1143000" indent="-228600" eaLnBrk="0" hangingPunct="0">
                <a:defRPr sz="1600">
                  <a:solidFill>
                    <a:schemeClr val="tx1"/>
                  </a:solidFill>
                  <a:latin typeface="Arial" panose="020B0604020202020204" pitchFamily="34" charset="0"/>
                  <a:cs typeface="Arial" panose="020B0604020202020204" pitchFamily="34" charset="0"/>
                </a:defRPr>
              </a:lvl3pPr>
              <a:lvl4pPr marL="1600200" indent="-228600" eaLnBrk="0" hangingPunct="0">
                <a:defRPr sz="1600">
                  <a:solidFill>
                    <a:schemeClr val="tx1"/>
                  </a:solidFill>
                  <a:latin typeface="Arial" panose="020B0604020202020204" pitchFamily="34" charset="0"/>
                  <a:cs typeface="Arial" panose="020B0604020202020204" pitchFamily="34" charset="0"/>
                </a:defRPr>
              </a:lvl4pPr>
              <a:lvl5pPr marL="2057400" indent="-228600" eaLnBrk="0" hangingPunct="0">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9pPr>
            </a:lstStyle>
            <a:p>
              <a:pPr eaLnBrk="1" hangingPunct="1"/>
              <a:r>
                <a:rPr lang="en-GB" altLang="en-US" sz="900" i="1"/>
                <a:t>R</a:t>
              </a:r>
              <a:r>
                <a:rPr lang="en-GB" altLang="en-US" sz="900" baseline="-25000"/>
                <a:t>B</a:t>
              </a:r>
            </a:p>
          </p:txBody>
        </p:sp>
        <p:sp>
          <p:nvSpPr>
            <p:cNvPr id="38" name="Rectangle 66"/>
            <p:cNvSpPr>
              <a:spLocks noChangeArrowheads="1"/>
            </p:cNvSpPr>
            <p:nvPr/>
          </p:nvSpPr>
          <p:spPr bwMode="auto">
            <a:xfrm>
              <a:off x="4718050" y="2743200"/>
              <a:ext cx="1161001"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600">
                  <a:solidFill>
                    <a:schemeClr val="tx1"/>
                  </a:solidFill>
                  <a:latin typeface="Arial" panose="020B0604020202020204" pitchFamily="34" charset="0"/>
                  <a:cs typeface="Arial" panose="020B0604020202020204" pitchFamily="34" charset="0"/>
                </a:defRPr>
              </a:lvl1pPr>
              <a:lvl2pPr marL="742950" indent="-285750" eaLnBrk="0" hangingPunct="0">
                <a:defRPr sz="1600">
                  <a:solidFill>
                    <a:schemeClr val="tx1"/>
                  </a:solidFill>
                  <a:latin typeface="Arial" panose="020B0604020202020204" pitchFamily="34" charset="0"/>
                  <a:cs typeface="Arial" panose="020B0604020202020204" pitchFamily="34" charset="0"/>
                </a:defRPr>
              </a:lvl2pPr>
              <a:lvl3pPr marL="1143000" indent="-228600" eaLnBrk="0" hangingPunct="0">
                <a:defRPr sz="1600">
                  <a:solidFill>
                    <a:schemeClr val="tx1"/>
                  </a:solidFill>
                  <a:latin typeface="Arial" panose="020B0604020202020204" pitchFamily="34" charset="0"/>
                  <a:cs typeface="Arial" panose="020B0604020202020204" pitchFamily="34" charset="0"/>
                </a:defRPr>
              </a:lvl3pPr>
              <a:lvl4pPr marL="1600200" indent="-228600" eaLnBrk="0" hangingPunct="0">
                <a:defRPr sz="1600">
                  <a:solidFill>
                    <a:schemeClr val="tx1"/>
                  </a:solidFill>
                  <a:latin typeface="Arial" panose="020B0604020202020204" pitchFamily="34" charset="0"/>
                  <a:cs typeface="Arial" panose="020B0604020202020204" pitchFamily="34" charset="0"/>
                </a:defRPr>
              </a:lvl4pPr>
              <a:lvl5pPr marL="2057400" indent="-228600" eaLnBrk="0" hangingPunct="0">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9pPr>
            </a:lstStyle>
            <a:p>
              <a:pPr eaLnBrk="1" hangingPunct="1"/>
              <a:r>
                <a:rPr lang="en-GB" altLang="en-US" sz="900" i="1">
                  <a:solidFill>
                    <a:srgbClr val="FF0000"/>
                  </a:solidFill>
                  <a:latin typeface="Times New Roman" panose="02020603050405020304" pitchFamily="18" charset="0"/>
                  <a:cs typeface="Times New Roman" panose="02020603050405020304" pitchFamily="18" charset="0"/>
                </a:rPr>
                <a:t>I</a:t>
              </a:r>
              <a:r>
                <a:rPr lang="en-GB" altLang="en-US" sz="900" baseline="-25000">
                  <a:solidFill>
                    <a:srgbClr val="FF0000"/>
                  </a:solidFill>
                </a:rPr>
                <a:t>BT</a:t>
              </a:r>
              <a:r>
                <a:rPr lang="en-GB" altLang="en-US" sz="900" baseline="-25000">
                  <a:solidFill>
                    <a:srgbClr val="00338D"/>
                  </a:solidFill>
                </a:rPr>
                <a:t> </a:t>
              </a:r>
              <a:r>
                <a:rPr lang="en-GB" altLang="en-US" sz="900"/>
                <a:t>= 3.75 mA</a:t>
              </a:r>
              <a:endParaRPr lang="en-US" altLang="en-US" sz="900"/>
            </a:p>
          </p:txBody>
        </p:sp>
        <p:sp>
          <p:nvSpPr>
            <p:cNvPr id="39" name="TextBox 96"/>
            <p:cNvSpPr txBox="1">
              <a:spLocks noChangeArrowheads="1"/>
            </p:cNvSpPr>
            <p:nvPr/>
          </p:nvSpPr>
          <p:spPr bwMode="auto">
            <a:xfrm>
              <a:off x="5097463" y="1173163"/>
              <a:ext cx="969963"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Arial" panose="020B0604020202020204" pitchFamily="34" charset="0"/>
                  <a:cs typeface="Arial" panose="020B0604020202020204" pitchFamily="34" charset="0"/>
                </a:defRPr>
              </a:lvl1pPr>
              <a:lvl2pPr marL="742950" indent="-285750" eaLnBrk="0" hangingPunct="0">
                <a:defRPr sz="1600">
                  <a:solidFill>
                    <a:schemeClr val="tx1"/>
                  </a:solidFill>
                  <a:latin typeface="Arial" panose="020B0604020202020204" pitchFamily="34" charset="0"/>
                  <a:cs typeface="Arial" panose="020B0604020202020204" pitchFamily="34" charset="0"/>
                </a:defRPr>
              </a:lvl2pPr>
              <a:lvl3pPr marL="1143000" indent="-228600" eaLnBrk="0" hangingPunct="0">
                <a:defRPr sz="1600">
                  <a:solidFill>
                    <a:schemeClr val="tx1"/>
                  </a:solidFill>
                  <a:latin typeface="Arial" panose="020B0604020202020204" pitchFamily="34" charset="0"/>
                  <a:cs typeface="Arial" panose="020B0604020202020204" pitchFamily="34" charset="0"/>
                </a:defRPr>
              </a:lvl3pPr>
              <a:lvl4pPr marL="1600200" indent="-228600" eaLnBrk="0" hangingPunct="0">
                <a:defRPr sz="1600">
                  <a:solidFill>
                    <a:schemeClr val="tx1"/>
                  </a:solidFill>
                  <a:latin typeface="Arial" panose="020B0604020202020204" pitchFamily="34" charset="0"/>
                  <a:cs typeface="Arial" panose="020B0604020202020204" pitchFamily="34" charset="0"/>
                </a:defRPr>
              </a:lvl4pPr>
              <a:lvl5pPr marL="2057400" indent="-228600" eaLnBrk="0" hangingPunct="0">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9pPr>
            </a:lstStyle>
            <a:p>
              <a:pPr algn="r" eaLnBrk="1" hangingPunct="1"/>
              <a:r>
                <a:rPr lang="en-GB" altLang="en-US" sz="900" i="1">
                  <a:solidFill>
                    <a:srgbClr val="FF0000"/>
                  </a:solidFill>
                  <a:latin typeface="Times New Roman" panose="02020603050405020304" pitchFamily="18" charset="0"/>
                  <a:cs typeface="Times New Roman" panose="02020603050405020304" pitchFamily="18" charset="0"/>
                </a:rPr>
                <a:t>I</a:t>
              </a:r>
              <a:r>
                <a:rPr lang="en-GB" altLang="en-US" sz="900" baseline="-25000">
                  <a:solidFill>
                    <a:srgbClr val="FF0000"/>
                  </a:solidFill>
                </a:rPr>
                <a:t>C </a:t>
              </a:r>
              <a:r>
                <a:rPr lang="en-GB" altLang="en-US" sz="900">
                  <a:solidFill>
                    <a:srgbClr val="FF0000"/>
                  </a:solidFill>
                </a:rPr>
                <a:t>= </a:t>
              </a:r>
              <a:r>
                <a:rPr lang="en-GB" altLang="en-US" sz="900"/>
                <a:t>0.15 A</a:t>
              </a:r>
            </a:p>
          </p:txBody>
        </p:sp>
        <p:cxnSp>
          <p:nvCxnSpPr>
            <p:cNvPr id="40" name="Straight Arrow Connector 39"/>
            <p:cNvCxnSpPr/>
            <p:nvPr/>
          </p:nvCxnSpPr>
          <p:spPr bwMode="auto">
            <a:xfrm rot="5400000" flipH="1" flipV="1">
              <a:off x="6684962" y="1808163"/>
              <a:ext cx="1323975" cy="0"/>
            </a:xfrm>
            <a:prstGeom prst="straightConnector1">
              <a:avLst/>
            </a:prstGeom>
            <a:ln w="12700">
              <a:solidFill>
                <a:srgbClr val="0070C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41" name="TextBox 20"/>
            <p:cNvSpPr txBox="1">
              <a:spLocks noChangeArrowheads="1"/>
            </p:cNvSpPr>
            <p:nvPr/>
          </p:nvSpPr>
          <p:spPr bwMode="auto">
            <a:xfrm>
              <a:off x="6165850" y="1708150"/>
              <a:ext cx="958851" cy="4924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Arial" panose="020B0604020202020204" pitchFamily="34" charset="0"/>
                  <a:cs typeface="Arial" panose="020B0604020202020204" pitchFamily="34" charset="0"/>
                </a:defRPr>
              </a:lvl1pPr>
              <a:lvl2pPr marL="742950" indent="-285750" eaLnBrk="0" hangingPunct="0">
                <a:defRPr sz="1600">
                  <a:solidFill>
                    <a:schemeClr val="tx1"/>
                  </a:solidFill>
                  <a:latin typeface="Arial" panose="020B0604020202020204" pitchFamily="34" charset="0"/>
                  <a:cs typeface="Arial" panose="020B0604020202020204" pitchFamily="34" charset="0"/>
                </a:defRPr>
              </a:lvl2pPr>
              <a:lvl3pPr marL="1143000" indent="-228600" eaLnBrk="0" hangingPunct="0">
                <a:defRPr sz="1600">
                  <a:solidFill>
                    <a:schemeClr val="tx1"/>
                  </a:solidFill>
                  <a:latin typeface="Arial" panose="020B0604020202020204" pitchFamily="34" charset="0"/>
                  <a:cs typeface="Arial" panose="020B0604020202020204" pitchFamily="34" charset="0"/>
                </a:defRPr>
              </a:lvl3pPr>
              <a:lvl4pPr marL="1600200" indent="-228600" eaLnBrk="0" hangingPunct="0">
                <a:defRPr sz="1600">
                  <a:solidFill>
                    <a:schemeClr val="tx1"/>
                  </a:solidFill>
                  <a:latin typeface="Arial" panose="020B0604020202020204" pitchFamily="34" charset="0"/>
                  <a:cs typeface="Arial" panose="020B0604020202020204" pitchFamily="34" charset="0"/>
                </a:defRPr>
              </a:lvl4pPr>
              <a:lvl5pPr marL="2057400" indent="-228600" eaLnBrk="0" hangingPunct="0">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9pPr>
            </a:lstStyle>
            <a:p>
              <a:pPr eaLnBrk="1" hangingPunct="1"/>
              <a:r>
                <a:rPr lang="en-GB" altLang="en-US" sz="900" i="1"/>
                <a:t>R</a:t>
              </a:r>
              <a:r>
                <a:rPr lang="en-GB" altLang="en-US" sz="900" baseline="-25000"/>
                <a:t>L</a:t>
              </a:r>
              <a:r>
                <a:rPr lang="en-GB" altLang="en-US" sz="900"/>
                <a:t> = 100 </a:t>
              </a:r>
              <a:r>
                <a:rPr lang="el-GR" altLang="en-US" sz="900"/>
                <a:t>Ω</a:t>
              </a:r>
              <a:endParaRPr lang="en-GB" altLang="en-US" sz="900"/>
            </a:p>
          </p:txBody>
        </p:sp>
        <p:sp>
          <p:nvSpPr>
            <p:cNvPr id="42" name="TextBox 58"/>
            <p:cNvSpPr txBox="1">
              <a:spLocks noChangeArrowheads="1"/>
            </p:cNvSpPr>
            <p:nvPr/>
          </p:nvSpPr>
          <p:spPr bwMode="auto">
            <a:xfrm>
              <a:off x="4270375" y="1701799"/>
              <a:ext cx="1139825"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Arial" panose="020B0604020202020204" pitchFamily="34" charset="0"/>
                  <a:cs typeface="Arial" panose="020B0604020202020204" pitchFamily="34" charset="0"/>
                </a:defRPr>
              </a:lvl1pPr>
              <a:lvl2pPr marL="742950" indent="-285750" eaLnBrk="0" hangingPunct="0">
                <a:defRPr sz="1600">
                  <a:solidFill>
                    <a:schemeClr val="tx1"/>
                  </a:solidFill>
                  <a:latin typeface="Arial" panose="020B0604020202020204" pitchFamily="34" charset="0"/>
                  <a:cs typeface="Arial" panose="020B0604020202020204" pitchFamily="34" charset="0"/>
                </a:defRPr>
              </a:lvl2pPr>
              <a:lvl3pPr marL="1143000" indent="-228600" eaLnBrk="0" hangingPunct="0">
                <a:defRPr sz="1600">
                  <a:solidFill>
                    <a:schemeClr val="tx1"/>
                  </a:solidFill>
                  <a:latin typeface="Arial" panose="020B0604020202020204" pitchFamily="34" charset="0"/>
                  <a:cs typeface="Arial" panose="020B0604020202020204" pitchFamily="34" charset="0"/>
                </a:defRPr>
              </a:lvl3pPr>
              <a:lvl4pPr marL="1600200" indent="-228600" eaLnBrk="0" hangingPunct="0">
                <a:defRPr sz="1600">
                  <a:solidFill>
                    <a:schemeClr val="tx1"/>
                  </a:solidFill>
                  <a:latin typeface="Arial" panose="020B0604020202020204" pitchFamily="34" charset="0"/>
                  <a:cs typeface="Arial" panose="020B0604020202020204" pitchFamily="34" charset="0"/>
                </a:defRPr>
              </a:lvl4pPr>
              <a:lvl5pPr marL="2057400" indent="-228600" eaLnBrk="0" hangingPunct="0">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9pPr>
            </a:lstStyle>
            <a:p>
              <a:pPr eaLnBrk="1" hangingPunct="1"/>
              <a:r>
                <a:rPr lang="en-GB" altLang="en-US" sz="900" i="1"/>
                <a:t>R</a:t>
              </a:r>
              <a:r>
                <a:rPr lang="en-GB" altLang="en-US" sz="900" baseline="-25000"/>
                <a:t>B </a:t>
              </a:r>
              <a:r>
                <a:rPr lang="en-GB" altLang="en-US" sz="900"/>
                <a:t>= 3,840 </a:t>
              </a:r>
              <a:r>
                <a:rPr lang="el-GR" altLang="en-US" sz="900"/>
                <a:t>Ω</a:t>
              </a:r>
              <a:endParaRPr lang="en-GB" altLang="en-US" sz="900"/>
            </a:p>
          </p:txBody>
        </p:sp>
        <p:sp>
          <p:nvSpPr>
            <p:cNvPr id="43" name="TextBox 21"/>
            <p:cNvSpPr txBox="1">
              <a:spLocks noChangeArrowheads="1"/>
            </p:cNvSpPr>
            <p:nvPr/>
          </p:nvSpPr>
          <p:spPr bwMode="auto">
            <a:xfrm>
              <a:off x="7913688" y="946150"/>
              <a:ext cx="912812"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Arial" panose="020B0604020202020204" pitchFamily="34" charset="0"/>
                  <a:cs typeface="Arial" panose="020B0604020202020204" pitchFamily="34" charset="0"/>
                </a:defRPr>
              </a:lvl1pPr>
              <a:lvl2pPr marL="742950" indent="-285750" eaLnBrk="0" hangingPunct="0">
                <a:defRPr sz="1600">
                  <a:solidFill>
                    <a:schemeClr val="tx1"/>
                  </a:solidFill>
                  <a:latin typeface="Arial" panose="020B0604020202020204" pitchFamily="34" charset="0"/>
                  <a:cs typeface="Arial" panose="020B0604020202020204" pitchFamily="34" charset="0"/>
                </a:defRPr>
              </a:lvl2pPr>
              <a:lvl3pPr marL="1143000" indent="-228600" eaLnBrk="0" hangingPunct="0">
                <a:defRPr sz="1600">
                  <a:solidFill>
                    <a:schemeClr val="tx1"/>
                  </a:solidFill>
                  <a:latin typeface="Arial" panose="020B0604020202020204" pitchFamily="34" charset="0"/>
                  <a:cs typeface="Arial" panose="020B0604020202020204" pitchFamily="34" charset="0"/>
                </a:defRPr>
              </a:lvl3pPr>
              <a:lvl4pPr marL="1600200" indent="-228600" eaLnBrk="0" hangingPunct="0">
                <a:defRPr sz="1600">
                  <a:solidFill>
                    <a:schemeClr val="tx1"/>
                  </a:solidFill>
                  <a:latin typeface="Arial" panose="020B0604020202020204" pitchFamily="34" charset="0"/>
                  <a:cs typeface="Arial" panose="020B0604020202020204" pitchFamily="34" charset="0"/>
                </a:defRPr>
              </a:lvl4pPr>
              <a:lvl5pPr marL="2057400" indent="-228600" eaLnBrk="0" hangingPunct="0">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9pPr>
            </a:lstStyle>
            <a:p>
              <a:pPr eaLnBrk="1" hangingPunct="1"/>
              <a:r>
                <a:rPr lang="en-GB" altLang="en-US" sz="900" i="1"/>
                <a:t>V</a:t>
              </a:r>
              <a:r>
                <a:rPr lang="en-GB" altLang="en-US" sz="900" baseline="-25000"/>
                <a:t>s</a:t>
              </a:r>
              <a:r>
                <a:rPr lang="en-GB" altLang="en-US" sz="900"/>
                <a:t> = 15 V</a:t>
              </a:r>
            </a:p>
          </p:txBody>
        </p:sp>
        <p:cxnSp>
          <p:nvCxnSpPr>
            <p:cNvPr id="44" name="Straight Arrow Connector 43"/>
            <p:cNvCxnSpPr/>
            <p:nvPr/>
          </p:nvCxnSpPr>
          <p:spPr bwMode="auto">
            <a:xfrm flipV="1">
              <a:off x="5535613" y="3090863"/>
              <a:ext cx="0" cy="830262"/>
            </a:xfrm>
            <a:prstGeom prst="straightConnector1">
              <a:avLst/>
            </a:prstGeom>
            <a:ln w="12700">
              <a:solidFill>
                <a:srgbClr val="0070C0"/>
              </a:solidFill>
              <a:headEnd type="none" w="med" len="med"/>
              <a:tailEnd type="triangle" w="med" len="med"/>
            </a:ln>
          </p:spPr>
          <p:style>
            <a:lnRef idx="1">
              <a:schemeClr val="accent1"/>
            </a:lnRef>
            <a:fillRef idx="0">
              <a:schemeClr val="accent1"/>
            </a:fillRef>
            <a:effectRef idx="0">
              <a:schemeClr val="accent1"/>
            </a:effectRef>
            <a:fontRef idx="minor">
              <a:schemeClr val="tx1"/>
            </a:fontRef>
          </p:style>
        </p:cxnSp>
        <p:sp>
          <p:nvSpPr>
            <p:cNvPr id="45" name="Rectangle 75"/>
            <p:cNvSpPr>
              <a:spLocks noChangeArrowheads="1"/>
            </p:cNvSpPr>
            <p:nvPr/>
          </p:nvSpPr>
          <p:spPr bwMode="auto">
            <a:xfrm>
              <a:off x="5032375" y="3382964"/>
              <a:ext cx="605293"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600">
                  <a:solidFill>
                    <a:schemeClr val="tx1"/>
                  </a:solidFill>
                  <a:latin typeface="Arial" panose="020B0604020202020204" pitchFamily="34" charset="0"/>
                  <a:cs typeface="Arial" panose="020B0604020202020204" pitchFamily="34" charset="0"/>
                </a:defRPr>
              </a:lvl1pPr>
              <a:lvl2pPr marL="742950" indent="-285750" eaLnBrk="0" hangingPunct="0">
                <a:defRPr sz="1600">
                  <a:solidFill>
                    <a:schemeClr val="tx1"/>
                  </a:solidFill>
                  <a:latin typeface="Arial" panose="020B0604020202020204" pitchFamily="34" charset="0"/>
                  <a:cs typeface="Arial" panose="020B0604020202020204" pitchFamily="34" charset="0"/>
                </a:defRPr>
              </a:lvl2pPr>
              <a:lvl3pPr marL="1143000" indent="-228600" eaLnBrk="0" hangingPunct="0">
                <a:defRPr sz="1600">
                  <a:solidFill>
                    <a:schemeClr val="tx1"/>
                  </a:solidFill>
                  <a:latin typeface="Arial" panose="020B0604020202020204" pitchFamily="34" charset="0"/>
                  <a:cs typeface="Arial" panose="020B0604020202020204" pitchFamily="34" charset="0"/>
                </a:defRPr>
              </a:lvl3pPr>
              <a:lvl4pPr marL="1600200" indent="-228600" eaLnBrk="0" hangingPunct="0">
                <a:defRPr sz="1600">
                  <a:solidFill>
                    <a:schemeClr val="tx1"/>
                  </a:solidFill>
                  <a:latin typeface="Arial" panose="020B0604020202020204" pitchFamily="34" charset="0"/>
                  <a:cs typeface="Arial" panose="020B0604020202020204" pitchFamily="34" charset="0"/>
                </a:defRPr>
              </a:lvl4pPr>
              <a:lvl5pPr marL="2057400" indent="-228600" eaLnBrk="0" hangingPunct="0">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9pPr>
            </a:lstStyle>
            <a:p>
              <a:pPr eaLnBrk="1" hangingPunct="1"/>
              <a:r>
                <a:rPr lang="en-GB" altLang="en-US" sz="900">
                  <a:solidFill>
                    <a:srgbClr val="0070C0"/>
                  </a:solidFill>
                </a:rPr>
                <a:t>0.6 V</a:t>
              </a:r>
            </a:p>
          </p:txBody>
        </p:sp>
        <p:sp>
          <p:nvSpPr>
            <p:cNvPr id="46" name="Rectangle 80"/>
            <p:cNvSpPr>
              <a:spLocks noChangeArrowheads="1"/>
            </p:cNvSpPr>
            <p:nvPr/>
          </p:nvSpPr>
          <p:spPr bwMode="auto">
            <a:xfrm>
              <a:off x="6218238" y="3078164"/>
              <a:ext cx="765595"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600">
                  <a:solidFill>
                    <a:schemeClr val="tx1"/>
                  </a:solidFill>
                  <a:latin typeface="Arial" panose="020B0604020202020204" pitchFamily="34" charset="0"/>
                  <a:cs typeface="Arial" panose="020B0604020202020204" pitchFamily="34" charset="0"/>
                </a:defRPr>
              </a:lvl1pPr>
              <a:lvl2pPr marL="742950" indent="-285750" eaLnBrk="0" hangingPunct="0">
                <a:defRPr sz="1600">
                  <a:solidFill>
                    <a:schemeClr val="tx1"/>
                  </a:solidFill>
                  <a:latin typeface="Arial" panose="020B0604020202020204" pitchFamily="34" charset="0"/>
                  <a:cs typeface="Arial" panose="020B0604020202020204" pitchFamily="34" charset="0"/>
                </a:defRPr>
              </a:lvl2pPr>
              <a:lvl3pPr marL="1143000" indent="-228600" eaLnBrk="0" hangingPunct="0">
                <a:defRPr sz="1600">
                  <a:solidFill>
                    <a:schemeClr val="tx1"/>
                  </a:solidFill>
                  <a:latin typeface="Arial" panose="020B0604020202020204" pitchFamily="34" charset="0"/>
                  <a:cs typeface="Arial" panose="020B0604020202020204" pitchFamily="34" charset="0"/>
                </a:defRPr>
              </a:lvl3pPr>
              <a:lvl4pPr marL="1600200" indent="-228600" eaLnBrk="0" hangingPunct="0">
                <a:defRPr sz="1600">
                  <a:solidFill>
                    <a:schemeClr val="tx1"/>
                  </a:solidFill>
                  <a:latin typeface="Arial" panose="020B0604020202020204" pitchFamily="34" charset="0"/>
                  <a:cs typeface="Arial" panose="020B0604020202020204" pitchFamily="34" charset="0"/>
                </a:defRPr>
              </a:lvl4pPr>
              <a:lvl5pPr marL="2057400" indent="-228600" eaLnBrk="0" hangingPunct="0">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9pPr>
            </a:lstStyle>
            <a:p>
              <a:pPr eaLnBrk="1" hangingPunct="1"/>
              <a:r>
                <a:rPr lang="el-GR" altLang="en-US" sz="900" i="1"/>
                <a:t>β </a:t>
              </a:r>
              <a:r>
                <a:rPr lang="en-GB" altLang="en-US" sz="900"/>
                <a:t>=</a:t>
              </a:r>
              <a:r>
                <a:rPr lang="en-GB" altLang="en-US" sz="900" i="1"/>
                <a:t> </a:t>
              </a:r>
              <a:r>
                <a:rPr lang="en-GB" altLang="en-US" sz="900"/>
                <a:t>200</a:t>
              </a:r>
            </a:p>
          </p:txBody>
        </p:sp>
        <p:sp>
          <p:nvSpPr>
            <p:cNvPr id="47" name="TextBox 51"/>
            <p:cNvSpPr txBox="1">
              <a:spLocks noChangeArrowheads="1"/>
            </p:cNvSpPr>
            <p:nvPr/>
          </p:nvSpPr>
          <p:spPr bwMode="auto">
            <a:xfrm>
              <a:off x="7327900" y="1668463"/>
              <a:ext cx="1011239" cy="3077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1600">
                  <a:solidFill>
                    <a:schemeClr val="tx1"/>
                  </a:solidFill>
                  <a:latin typeface="Arial" panose="020B0604020202020204" pitchFamily="34" charset="0"/>
                  <a:cs typeface="Arial" panose="020B0604020202020204" pitchFamily="34" charset="0"/>
                </a:defRPr>
              </a:lvl1pPr>
              <a:lvl2pPr marL="742950" indent="-285750" eaLnBrk="0" hangingPunct="0">
                <a:defRPr sz="1600">
                  <a:solidFill>
                    <a:schemeClr val="tx1"/>
                  </a:solidFill>
                  <a:latin typeface="Arial" panose="020B0604020202020204" pitchFamily="34" charset="0"/>
                  <a:cs typeface="Arial" panose="020B0604020202020204" pitchFamily="34" charset="0"/>
                </a:defRPr>
              </a:lvl2pPr>
              <a:lvl3pPr marL="1143000" indent="-228600" eaLnBrk="0" hangingPunct="0">
                <a:defRPr sz="1600">
                  <a:solidFill>
                    <a:schemeClr val="tx1"/>
                  </a:solidFill>
                  <a:latin typeface="Arial" panose="020B0604020202020204" pitchFamily="34" charset="0"/>
                  <a:cs typeface="Arial" panose="020B0604020202020204" pitchFamily="34" charset="0"/>
                </a:defRPr>
              </a:lvl3pPr>
              <a:lvl4pPr marL="1600200" indent="-228600" eaLnBrk="0" hangingPunct="0">
                <a:defRPr sz="1600">
                  <a:solidFill>
                    <a:schemeClr val="tx1"/>
                  </a:solidFill>
                  <a:latin typeface="Arial" panose="020B0604020202020204" pitchFamily="34" charset="0"/>
                  <a:cs typeface="Arial" panose="020B0604020202020204" pitchFamily="34" charset="0"/>
                </a:defRPr>
              </a:lvl4pPr>
              <a:lvl5pPr marL="2057400" indent="-228600" eaLnBrk="0" hangingPunct="0">
                <a:defRPr sz="1600">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sz="1600">
                  <a:solidFill>
                    <a:schemeClr val="tx1"/>
                  </a:solidFill>
                  <a:latin typeface="Arial" panose="020B0604020202020204" pitchFamily="34" charset="0"/>
                  <a:cs typeface="Arial" panose="020B0604020202020204" pitchFamily="34" charset="0"/>
                </a:defRPr>
              </a:lvl9pPr>
            </a:lstStyle>
            <a:p>
              <a:pPr eaLnBrk="1" hangingPunct="1"/>
              <a:r>
                <a:rPr lang="en-GB" altLang="en-US" sz="900" i="1"/>
                <a:t>V</a:t>
              </a:r>
              <a:r>
                <a:rPr lang="en-GB" altLang="en-US" sz="900" baseline="-25000"/>
                <a:t>L</a:t>
              </a:r>
              <a:r>
                <a:rPr lang="en-GB" altLang="en-US" sz="900"/>
                <a:t> = </a:t>
              </a:r>
              <a:r>
                <a:rPr lang="en-GB" altLang="en-US" sz="900" i="1"/>
                <a:t>V</a:t>
              </a:r>
              <a:r>
                <a:rPr lang="en-GB" altLang="en-US" sz="900" baseline="-25000"/>
                <a:t>s</a:t>
              </a:r>
            </a:p>
          </p:txBody>
        </p:sp>
      </p:grpSp>
    </p:spTree>
    <p:extLst>
      <p:ext uri="{BB962C8B-B14F-4D97-AF65-F5344CB8AC3E}">
        <p14:creationId xmlns:p14="http://schemas.microsoft.com/office/powerpoint/2010/main" val="1442254687"/>
      </p:ext>
    </p:extLst>
  </p:cSld>
  <p:clrMapOvr>
    <a:masterClrMapping/>
  </p:clrMapOvr>
  <p:timing>
    <p:tnLst>
      <p:par>
        <p:cTn id="1" dur="indefinite" restart="never" nodeType="tmRoot"/>
      </p:par>
    </p:tnLst>
  </p:timing>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Field Effect Transistors</a:t>
            </a: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77479" y="1997125"/>
            <a:ext cx="8319980" cy="3605419"/>
          </a:xfrm>
          <a:prstGeom prst="rect">
            <a:avLst/>
          </a:prstGeom>
        </p:spPr>
      </p:pic>
    </p:spTree>
    <p:extLst>
      <p:ext uri="{BB962C8B-B14F-4D97-AF65-F5344CB8AC3E}">
        <p14:creationId xmlns:p14="http://schemas.microsoft.com/office/powerpoint/2010/main" val="4217198599"/>
      </p:ext>
    </p:extLst>
  </p:cSld>
  <p:clrMapOvr>
    <a:masterClrMapping/>
  </p:clrMapOvr>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Junction Gate Field Effect Transistor (JFET)</a:t>
            </a:r>
            <a:endParaRPr lang="en-GB" dirty="0"/>
          </a:p>
        </p:txBody>
      </p:sp>
      <p:sp>
        <p:nvSpPr>
          <p:cNvPr id="3" name="Content Placeholder 2"/>
          <p:cNvSpPr>
            <a:spLocks noGrp="1"/>
          </p:cNvSpPr>
          <p:nvPr>
            <p:ph idx="1"/>
          </p:nvPr>
        </p:nvSpPr>
        <p:spPr>
          <a:xfrm>
            <a:off x="628650" y="2226469"/>
            <a:ext cx="4121583" cy="3263504"/>
          </a:xfrm>
        </p:spPr>
        <p:txBody>
          <a:bodyPr>
            <a:normAutofit fontScale="62500" lnSpcReduction="20000"/>
          </a:bodyPr>
          <a:lstStyle/>
          <a:p>
            <a:r>
              <a:rPr lang="en-GB" dirty="0" smtClean="0"/>
              <a:t>Like the BJT, the JFET is made from two types of semiconductor</a:t>
            </a:r>
          </a:p>
          <a:p>
            <a:r>
              <a:rPr lang="en-GB" dirty="0" smtClean="0"/>
              <a:t>A path is provided between the drain and source for current to flow</a:t>
            </a:r>
          </a:p>
          <a:p>
            <a:r>
              <a:rPr lang="en-GB" dirty="0" smtClean="0"/>
              <a:t>The gate is a ring surrounding a narrower part of this path</a:t>
            </a:r>
          </a:p>
          <a:p>
            <a:r>
              <a:rPr lang="en-GB" dirty="0" smtClean="0"/>
              <a:t>When a voltage is applied between the gate and source, the current from the </a:t>
            </a:r>
            <a:r>
              <a:rPr lang="en-GB" dirty="0" err="1" smtClean="0"/>
              <a:t>the</a:t>
            </a:r>
            <a:r>
              <a:rPr lang="en-GB" dirty="0" smtClean="0"/>
              <a:t> drain to source is restricted</a:t>
            </a:r>
            <a:endParaRPr lang="en-GB" dirty="0"/>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087388" y="2011977"/>
            <a:ext cx="2251800" cy="1766216"/>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87388" y="3886798"/>
            <a:ext cx="2252944" cy="1822721"/>
          </a:xfrm>
          <a:prstGeom prst="rect">
            <a:avLst/>
          </a:prstGeom>
        </p:spPr>
      </p:pic>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56613" y="3983836"/>
            <a:ext cx="1341606" cy="1558175"/>
          </a:xfrm>
          <a:prstGeom prst="rect">
            <a:avLst/>
          </a:prstGeom>
        </p:spPr>
      </p:pic>
      <p:pic>
        <p:nvPicPr>
          <p:cNvPr id="10" name="Picture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256319" y="2115826"/>
            <a:ext cx="1341900" cy="1558517"/>
          </a:xfrm>
          <a:prstGeom prst="rect">
            <a:avLst/>
          </a:prstGeom>
        </p:spPr>
      </p:pic>
    </p:spTree>
    <p:extLst>
      <p:ext uri="{BB962C8B-B14F-4D97-AF65-F5344CB8AC3E}">
        <p14:creationId xmlns:p14="http://schemas.microsoft.com/office/powerpoint/2010/main" val="3548738090"/>
      </p:ext>
    </p:extLst>
  </p:cSld>
  <p:clrMapOvr>
    <a:masterClrMapping/>
  </p:clrMapOvr>
  <p:timing>
    <p:tnLst>
      <p:par>
        <p:cTn id="1" dur="indefinite" restart="never" nodeType="tmRoot"/>
      </p:par>
    </p:tnLst>
  </p:timing>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Junction Gate Field Effect Transistor</a:t>
            </a:r>
            <a:endParaRPr lang="en-GB" dirty="0"/>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p:txBody>
              <a:bodyPr>
                <a:normAutofit fontScale="70000" lnSpcReduction="20000"/>
              </a:bodyPr>
              <a:lstStyle/>
              <a:p>
                <a:r>
                  <a:rPr lang="en-GB" dirty="0" smtClean="0"/>
                  <a:t>Unlike BJTs JFETs are exclusively voltage controlled in that they do not need a biasing current</a:t>
                </a:r>
              </a:p>
              <a:p>
                <a:r>
                  <a:rPr lang="en-GB" dirty="0" smtClean="0"/>
                  <a:t>By applying a reverse bias voltage to the gate terminal the depletion layer surrounding the channel between the drain and source expands reducing the channel area available for current flow</a:t>
                </a:r>
              </a:p>
              <a:p>
                <a:r>
                  <a:rPr lang="en-GB" dirty="0" smtClean="0"/>
                  <a:t>JFETs are usually on when there is no voltage difference between the gate and source terminals. </a:t>
                </a:r>
              </a:p>
              <a:p>
                <a:r>
                  <a:rPr lang="en-GB" dirty="0" smtClean="0"/>
                  <a:t>JFETs are depletion mode devices</a:t>
                </a:r>
              </a:p>
              <a:p>
                <a:r>
                  <a:rPr lang="en-GB" dirty="0" smtClean="0"/>
                  <a:t>The gate resistance is often in the region of </a:t>
                </a:r>
                <a14:m>
                  <m:oMath xmlns:m="http://schemas.openxmlformats.org/officeDocument/2006/math">
                    <m:sSup>
                      <m:sSupPr>
                        <m:ctrlPr>
                          <a:rPr lang="en-GB" i="1" smtClean="0">
                            <a:latin typeface="Cambria Math" panose="02040503050406030204" pitchFamily="18" charset="0"/>
                          </a:rPr>
                        </m:ctrlPr>
                      </m:sSupPr>
                      <m:e>
                        <m:r>
                          <a:rPr lang="en-GB" b="0" i="1" smtClean="0">
                            <a:latin typeface="Cambria Math" panose="02040503050406030204" pitchFamily="18" charset="0"/>
                          </a:rPr>
                          <m:t>10</m:t>
                        </m:r>
                      </m:e>
                      <m:sup>
                        <m:r>
                          <a:rPr lang="en-GB" b="0" i="1" smtClean="0">
                            <a:latin typeface="Cambria Math" panose="02040503050406030204" pitchFamily="18" charset="0"/>
                          </a:rPr>
                          <m:t>10</m:t>
                        </m:r>
                      </m:sup>
                    </m:sSup>
                    <m:r>
                      <m:rPr>
                        <m:sty m:val="p"/>
                      </m:rPr>
                      <a:rPr lang="el-GR" b="0" i="1" smtClean="0">
                        <a:latin typeface="Cambria Math" panose="02040503050406030204" pitchFamily="18" charset="0"/>
                        <a:ea typeface="Cambria Math" panose="02040503050406030204" pitchFamily="18" charset="0"/>
                      </a:rPr>
                      <m:t>Ω</m:t>
                    </m:r>
                  </m:oMath>
                </a14:m>
                <a:r>
                  <a:rPr lang="en-GB" dirty="0" smtClean="0"/>
                  <a:t> meaning the device has negligible effect on external circuits connected to its gate</a:t>
                </a: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blipFill>
                <a:blip r:embed="rId2"/>
                <a:stretch>
                  <a:fillRect l="-815" t="-2648" r="-593"/>
                </a:stretch>
              </a:blipFill>
            </p:spPr>
            <p:txBody>
              <a:bodyPr/>
              <a:lstStyle/>
              <a:p>
                <a:r>
                  <a:rPr lang="en-GB">
                    <a:noFill/>
                  </a:rPr>
                  <a:t> </a:t>
                </a:r>
              </a:p>
            </p:txBody>
          </p:sp>
        </mc:Fallback>
      </mc:AlternateContent>
    </p:spTree>
    <p:extLst>
      <p:ext uri="{BB962C8B-B14F-4D97-AF65-F5344CB8AC3E}">
        <p14:creationId xmlns:p14="http://schemas.microsoft.com/office/powerpoint/2010/main" val="2344599680"/>
      </p:ext>
    </p:extLst>
  </p:cSld>
  <p:clrMapOvr>
    <a:masterClrMapping/>
  </p:clrMapOvr>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4E190C-FF9B-448D-9665-5B44F9EB0715}"/>
              </a:ext>
            </a:extLst>
          </p:cNvPr>
          <p:cNvSpPr>
            <a:spLocks noGrp="1"/>
          </p:cNvSpPr>
          <p:nvPr>
            <p:ph type="title"/>
          </p:nvPr>
        </p:nvSpPr>
        <p:spPr/>
        <p:txBody>
          <a:bodyPr>
            <a:normAutofit fontScale="90000"/>
          </a:bodyPr>
          <a:lstStyle/>
          <a:p>
            <a:r>
              <a:rPr lang="en-GB" dirty="0"/>
              <a:t>Commonly used ICs as Building blocks</a:t>
            </a:r>
          </a:p>
        </p:txBody>
      </p:sp>
      <p:sp>
        <p:nvSpPr>
          <p:cNvPr id="3" name="Content Placeholder 2">
            <a:extLst>
              <a:ext uri="{FF2B5EF4-FFF2-40B4-BE49-F238E27FC236}">
                <a16:creationId xmlns:a16="http://schemas.microsoft.com/office/drawing/2014/main" id="{8490EC3D-71DB-4B2B-84A7-D3DF63C472BF}"/>
              </a:ext>
            </a:extLst>
          </p:cNvPr>
          <p:cNvSpPr>
            <a:spLocks noGrp="1"/>
          </p:cNvSpPr>
          <p:nvPr>
            <p:ph idx="1"/>
          </p:nvPr>
        </p:nvSpPr>
        <p:spPr/>
        <p:txBody>
          <a:bodyPr>
            <a:normAutofit fontScale="92500" lnSpcReduction="10000"/>
          </a:bodyPr>
          <a:lstStyle/>
          <a:p>
            <a:r>
              <a:rPr lang="en-GB" dirty="0"/>
              <a:t>Many electronic systems can be built using a building block approach.</a:t>
            </a:r>
          </a:p>
          <a:p>
            <a:r>
              <a:rPr lang="en-GB" dirty="0"/>
              <a:t>Common building blocks include:</a:t>
            </a:r>
          </a:p>
          <a:p>
            <a:pPr lvl="1"/>
            <a:r>
              <a:rPr lang="en-GB" dirty="0"/>
              <a:t>Oscillators</a:t>
            </a:r>
          </a:p>
          <a:p>
            <a:pPr lvl="1"/>
            <a:r>
              <a:rPr lang="en-GB" dirty="0"/>
              <a:t>Monostable </a:t>
            </a:r>
            <a:r>
              <a:rPr lang="en-GB" dirty="0" err="1"/>
              <a:t>multivibtrators</a:t>
            </a:r>
            <a:endParaRPr lang="en-GB" dirty="0"/>
          </a:p>
          <a:p>
            <a:pPr lvl="1"/>
            <a:r>
              <a:rPr lang="en-GB" dirty="0"/>
              <a:t>Amplifiers</a:t>
            </a:r>
          </a:p>
          <a:p>
            <a:pPr lvl="2"/>
            <a:r>
              <a:rPr lang="en-GB" dirty="0"/>
              <a:t>Inverting, Non inverting, Summing, Difference</a:t>
            </a:r>
          </a:p>
          <a:p>
            <a:pPr lvl="2"/>
            <a:r>
              <a:rPr lang="en-GB" dirty="0"/>
              <a:t>Integrators, Differentiators</a:t>
            </a:r>
          </a:p>
          <a:p>
            <a:pPr lvl="1"/>
            <a:r>
              <a:rPr lang="en-GB" dirty="0"/>
              <a:t>Regulators / power supply circuits</a:t>
            </a:r>
          </a:p>
          <a:p>
            <a:pPr lvl="1"/>
            <a:endParaRPr lang="en-GB" dirty="0"/>
          </a:p>
        </p:txBody>
      </p:sp>
    </p:spTree>
    <p:extLst>
      <p:ext uri="{BB962C8B-B14F-4D97-AF65-F5344CB8AC3E}">
        <p14:creationId xmlns:p14="http://schemas.microsoft.com/office/powerpoint/2010/main" val="1668218090"/>
      </p:ext>
    </p:extLst>
  </p:cSld>
  <p:clrMapOvr>
    <a:masterClrMapping/>
  </p:clrMapOvr>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799D23-EC68-4E29-8D19-B4DCDB3C7509}"/>
              </a:ext>
            </a:extLst>
          </p:cNvPr>
          <p:cNvSpPr>
            <a:spLocks noGrp="1"/>
          </p:cNvSpPr>
          <p:nvPr>
            <p:ph type="title"/>
          </p:nvPr>
        </p:nvSpPr>
        <p:spPr/>
        <p:txBody>
          <a:bodyPr/>
          <a:lstStyle/>
          <a:p>
            <a:r>
              <a:rPr lang="en-GB" dirty="0"/>
              <a:t>555 Timer</a:t>
            </a:r>
          </a:p>
        </p:txBody>
      </p:sp>
      <p:sp>
        <p:nvSpPr>
          <p:cNvPr id="3" name="Content Placeholder 2">
            <a:extLst>
              <a:ext uri="{FF2B5EF4-FFF2-40B4-BE49-F238E27FC236}">
                <a16:creationId xmlns:a16="http://schemas.microsoft.com/office/drawing/2014/main" id="{11FD0524-2AA8-44F2-82BA-3220B808B1BE}"/>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410046484"/>
      </p:ext>
    </p:extLst>
  </p:cSld>
  <p:clrMapOvr>
    <a:masterClrMapping/>
  </p:clrMapOvr>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877882-69B6-489B-94BC-A8E2B95BCFD3}"/>
              </a:ext>
            </a:extLst>
          </p:cNvPr>
          <p:cNvSpPr>
            <a:spLocks noGrp="1"/>
          </p:cNvSpPr>
          <p:nvPr>
            <p:ph type="title"/>
          </p:nvPr>
        </p:nvSpPr>
        <p:spPr/>
        <p:txBody>
          <a:bodyPr/>
          <a:lstStyle/>
          <a:p>
            <a:r>
              <a:rPr lang="en-GB" dirty="0"/>
              <a:t>741 Operational Amplifier</a:t>
            </a:r>
          </a:p>
        </p:txBody>
      </p:sp>
      <p:sp>
        <p:nvSpPr>
          <p:cNvPr id="3" name="Content Placeholder 2">
            <a:extLst>
              <a:ext uri="{FF2B5EF4-FFF2-40B4-BE49-F238E27FC236}">
                <a16:creationId xmlns:a16="http://schemas.microsoft.com/office/drawing/2014/main" id="{4F5843EE-8A43-4A53-982A-ED7BBA0994C0}"/>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1560310182"/>
      </p:ext>
    </p:extLst>
  </p:cSld>
  <p:clrMapOvr>
    <a:masterClrMapping/>
  </p:clrMapOvr>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01187B-6668-48EF-8408-4DBD1591CF76}"/>
              </a:ext>
            </a:extLst>
          </p:cNvPr>
          <p:cNvSpPr>
            <a:spLocks noGrp="1"/>
          </p:cNvSpPr>
          <p:nvPr>
            <p:ph type="title"/>
          </p:nvPr>
        </p:nvSpPr>
        <p:spPr/>
        <p:txBody>
          <a:bodyPr/>
          <a:lstStyle/>
          <a:p>
            <a:r>
              <a:rPr lang="en-GB" dirty="0"/>
              <a:t>7805 Voltage Regulator</a:t>
            </a:r>
          </a:p>
        </p:txBody>
      </p:sp>
      <p:sp>
        <p:nvSpPr>
          <p:cNvPr id="3" name="Content Placeholder 2">
            <a:extLst>
              <a:ext uri="{FF2B5EF4-FFF2-40B4-BE49-F238E27FC236}">
                <a16:creationId xmlns:a16="http://schemas.microsoft.com/office/drawing/2014/main" id="{6C637F73-4FCB-4CB1-86AC-BD16AA5E90D6}"/>
              </a:ext>
            </a:extLst>
          </p:cNvPr>
          <p:cNvSpPr>
            <a:spLocks noGrp="1"/>
          </p:cNvSpPr>
          <p:nvPr>
            <p:ph idx="1"/>
          </p:nvPr>
        </p:nvSpPr>
        <p:spPr/>
        <p:txBody>
          <a:bodyPr/>
          <a:lstStyle/>
          <a:p>
            <a:endParaRPr lang="en-GB" dirty="0"/>
          </a:p>
        </p:txBody>
      </p:sp>
    </p:spTree>
    <p:extLst>
      <p:ext uri="{BB962C8B-B14F-4D97-AF65-F5344CB8AC3E}">
        <p14:creationId xmlns:p14="http://schemas.microsoft.com/office/powerpoint/2010/main" val="1137496403"/>
      </p:ext>
    </p:extLst>
  </p:cSld>
  <p:clrMapOvr>
    <a:masterClrMapping/>
  </p:clrMapOvr>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25C284-0E47-4F82-8E8E-CFA43205E071}"/>
              </a:ext>
            </a:extLst>
          </p:cNvPr>
          <p:cNvSpPr>
            <a:spLocks noGrp="1"/>
          </p:cNvSpPr>
          <p:nvPr>
            <p:ph type="title"/>
          </p:nvPr>
        </p:nvSpPr>
        <p:spPr/>
        <p:txBody>
          <a:bodyPr/>
          <a:lstStyle/>
          <a:p>
            <a:r>
              <a:rPr lang="en-GB" dirty="0"/>
              <a:t>Timing and Clock Circuits</a:t>
            </a:r>
          </a:p>
        </p:txBody>
      </p:sp>
      <p:sp>
        <p:nvSpPr>
          <p:cNvPr id="3" name="Content Placeholder 2">
            <a:extLst>
              <a:ext uri="{FF2B5EF4-FFF2-40B4-BE49-F238E27FC236}">
                <a16:creationId xmlns:a16="http://schemas.microsoft.com/office/drawing/2014/main" id="{68B6BB51-CC55-4B35-A934-129FBE6AF7DB}"/>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201224478"/>
      </p:ext>
    </p:extLst>
  </p:cSld>
  <p:clrMapOvr>
    <a:masterClrMapping/>
  </p:clrMapOvr>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BD7D66-94EB-436A-8A5F-D7BAC6C95C7A}"/>
              </a:ext>
            </a:extLst>
          </p:cNvPr>
          <p:cNvSpPr>
            <a:spLocks noGrp="1"/>
          </p:cNvSpPr>
          <p:nvPr>
            <p:ph type="title"/>
          </p:nvPr>
        </p:nvSpPr>
        <p:spPr/>
        <p:txBody>
          <a:bodyPr/>
          <a:lstStyle/>
          <a:p>
            <a:r>
              <a:rPr lang="en-GB" dirty="0"/>
              <a:t>RC and Crystal oscillators </a:t>
            </a:r>
          </a:p>
        </p:txBody>
      </p:sp>
      <p:sp>
        <p:nvSpPr>
          <p:cNvPr id="3" name="Content Placeholder 2">
            <a:extLst>
              <a:ext uri="{FF2B5EF4-FFF2-40B4-BE49-F238E27FC236}">
                <a16:creationId xmlns:a16="http://schemas.microsoft.com/office/drawing/2014/main" id="{6EE40D91-4359-4D60-9525-312F60FD3457}"/>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1557889323"/>
      </p:ext>
    </p:extLst>
  </p:cSld>
  <p:clrMapOvr>
    <a:masterClrMapping/>
  </p:clrMapOvr>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124F46-0E66-485F-A0A5-DE20E4CB6083}"/>
              </a:ext>
            </a:extLst>
          </p:cNvPr>
          <p:cNvSpPr>
            <a:spLocks noGrp="1"/>
          </p:cNvSpPr>
          <p:nvPr>
            <p:ph type="title"/>
          </p:nvPr>
        </p:nvSpPr>
        <p:spPr/>
        <p:txBody>
          <a:bodyPr/>
          <a:lstStyle/>
          <a:p>
            <a:r>
              <a:rPr lang="en-GB" dirty="0"/>
              <a:t>Passive Filters</a:t>
            </a:r>
          </a:p>
        </p:txBody>
      </p:sp>
      <p:sp>
        <p:nvSpPr>
          <p:cNvPr id="3" name="Content Placeholder 2">
            <a:extLst>
              <a:ext uri="{FF2B5EF4-FFF2-40B4-BE49-F238E27FC236}">
                <a16:creationId xmlns:a16="http://schemas.microsoft.com/office/drawing/2014/main" id="{DF26B773-CCE4-4849-BF6A-1D26944BED73}"/>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1070315200"/>
      </p:ext>
    </p:extLst>
  </p:cSld>
  <p:clrMapOvr>
    <a:masterClrMapping/>
  </p:clrMapOvr>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0F932E-2E30-475F-A082-CBF874E3BF40}"/>
              </a:ext>
            </a:extLst>
          </p:cNvPr>
          <p:cNvSpPr>
            <a:spLocks noGrp="1"/>
          </p:cNvSpPr>
          <p:nvPr>
            <p:ph type="title"/>
          </p:nvPr>
        </p:nvSpPr>
        <p:spPr/>
        <p:txBody>
          <a:bodyPr/>
          <a:lstStyle/>
          <a:p>
            <a:r>
              <a:rPr lang="en-US" dirty="0"/>
              <a:t>Amplifier principles</a:t>
            </a:r>
            <a:endParaRPr lang="en-GB" dirty="0"/>
          </a:p>
        </p:txBody>
      </p:sp>
      <p:sp>
        <p:nvSpPr>
          <p:cNvPr id="3" name="Content Placeholder 2">
            <a:extLst>
              <a:ext uri="{FF2B5EF4-FFF2-40B4-BE49-F238E27FC236}">
                <a16:creationId xmlns:a16="http://schemas.microsoft.com/office/drawing/2014/main" id="{D48A8C71-D382-4052-ACD1-50BB63F84F4B}"/>
              </a:ext>
            </a:extLst>
          </p:cNvPr>
          <p:cNvSpPr>
            <a:spLocks noGrp="1"/>
          </p:cNvSpPr>
          <p:nvPr>
            <p:ph idx="1"/>
          </p:nvPr>
        </p:nvSpPr>
        <p:spPr/>
        <p:txBody>
          <a:bodyPr>
            <a:normAutofit/>
          </a:bodyPr>
          <a:lstStyle/>
          <a:p>
            <a:endParaRPr lang="en-GB" dirty="0"/>
          </a:p>
        </p:txBody>
      </p:sp>
    </p:spTree>
    <p:extLst>
      <p:ext uri="{BB962C8B-B14F-4D97-AF65-F5344CB8AC3E}">
        <p14:creationId xmlns:p14="http://schemas.microsoft.com/office/powerpoint/2010/main" val="3517523657"/>
      </p:ext>
    </p:extLst>
  </p:cSld>
  <p:clrMapOvr>
    <a:masterClrMapping/>
  </p:clrMapOvr>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B9F898-26BE-4FD3-91CE-B6544B053D57}"/>
              </a:ext>
            </a:extLst>
          </p:cNvPr>
          <p:cNvSpPr>
            <a:spLocks noGrp="1"/>
          </p:cNvSpPr>
          <p:nvPr>
            <p:ph type="title"/>
          </p:nvPr>
        </p:nvSpPr>
        <p:spPr/>
        <p:txBody>
          <a:bodyPr/>
          <a:lstStyle/>
          <a:p>
            <a:r>
              <a:rPr lang="en-US" dirty="0"/>
              <a:t>frequency response curves</a:t>
            </a:r>
            <a:endParaRPr lang="en-GB" dirty="0"/>
          </a:p>
        </p:txBody>
      </p:sp>
      <p:sp>
        <p:nvSpPr>
          <p:cNvPr id="3" name="Content Placeholder 2">
            <a:extLst>
              <a:ext uri="{FF2B5EF4-FFF2-40B4-BE49-F238E27FC236}">
                <a16:creationId xmlns:a16="http://schemas.microsoft.com/office/drawing/2014/main" id="{D37FEAF4-C735-4516-B865-714B1C6D8300}"/>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1278948605"/>
      </p:ext>
    </p:extLst>
  </p:cSld>
  <p:clrMapOvr>
    <a:masterClrMapping/>
  </p:clrMapOvr>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98997C-EF72-4EE8-942E-00BEEE372DB9}"/>
              </a:ext>
            </a:extLst>
          </p:cNvPr>
          <p:cNvSpPr>
            <a:spLocks noGrp="1"/>
          </p:cNvSpPr>
          <p:nvPr>
            <p:ph type="title"/>
          </p:nvPr>
        </p:nvSpPr>
        <p:spPr/>
        <p:txBody>
          <a:bodyPr/>
          <a:lstStyle/>
          <a:p>
            <a:r>
              <a:rPr lang="en-GB" dirty="0"/>
              <a:t>Input and Output Impedance</a:t>
            </a:r>
          </a:p>
        </p:txBody>
      </p:sp>
      <p:sp>
        <p:nvSpPr>
          <p:cNvPr id="3" name="Content Placeholder 2">
            <a:extLst>
              <a:ext uri="{FF2B5EF4-FFF2-40B4-BE49-F238E27FC236}">
                <a16:creationId xmlns:a16="http://schemas.microsoft.com/office/drawing/2014/main" id="{417C8CB7-C81F-4AE8-BBBA-9DE2722B8BCA}"/>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4206276491"/>
      </p:ext>
    </p:extLst>
  </p:cSld>
  <p:clrMapOvr>
    <a:masterClrMapping/>
  </p:clrMapOvr>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2A054E-4D20-4AC5-8A21-655A090E427A}"/>
              </a:ext>
            </a:extLst>
          </p:cNvPr>
          <p:cNvSpPr>
            <a:spLocks noGrp="1"/>
          </p:cNvSpPr>
          <p:nvPr>
            <p:ph type="title"/>
          </p:nvPr>
        </p:nvSpPr>
        <p:spPr/>
        <p:txBody>
          <a:bodyPr>
            <a:normAutofit/>
          </a:bodyPr>
          <a:lstStyle/>
          <a:p>
            <a:r>
              <a:rPr lang="en-US" dirty="0"/>
              <a:t>Op-amps, basic configurations</a:t>
            </a:r>
            <a:endParaRPr lang="en-GB" dirty="0"/>
          </a:p>
        </p:txBody>
      </p:sp>
      <p:sp>
        <p:nvSpPr>
          <p:cNvPr id="3" name="Content Placeholder 2">
            <a:extLst>
              <a:ext uri="{FF2B5EF4-FFF2-40B4-BE49-F238E27FC236}">
                <a16:creationId xmlns:a16="http://schemas.microsoft.com/office/drawing/2014/main" id="{426E2F7A-A737-4DDF-9800-9D8B522D5C8F}"/>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927875328"/>
      </p:ext>
    </p:extLst>
  </p:cSld>
  <p:clrMapOvr>
    <a:masterClrMapping/>
  </p:clrMapOvr>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8CB138-2361-473C-A233-6926E09F3358}"/>
              </a:ext>
            </a:extLst>
          </p:cNvPr>
          <p:cNvSpPr>
            <a:spLocks noGrp="1"/>
          </p:cNvSpPr>
          <p:nvPr>
            <p:ph type="title"/>
          </p:nvPr>
        </p:nvSpPr>
        <p:spPr/>
        <p:txBody>
          <a:bodyPr>
            <a:normAutofit/>
          </a:bodyPr>
          <a:lstStyle/>
          <a:p>
            <a:r>
              <a:rPr lang="en-US" dirty="0"/>
              <a:t>Thevenin equivalent circuits</a:t>
            </a:r>
            <a:endParaRPr lang="en-GB" dirty="0"/>
          </a:p>
        </p:txBody>
      </p:sp>
      <p:sp>
        <p:nvSpPr>
          <p:cNvPr id="3" name="Content Placeholder 2">
            <a:extLst>
              <a:ext uri="{FF2B5EF4-FFF2-40B4-BE49-F238E27FC236}">
                <a16:creationId xmlns:a16="http://schemas.microsoft.com/office/drawing/2014/main" id="{0079DF34-4494-4A96-98DC-CEB90A291B29}"/>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2363630201"/>
      </p:ext>
    </p:extLst>
  </p:cSld>
  <p:clrMapOvr>
    <a:masterClrMapping/>
  </p:clrMapOvr>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A34747-5E59-4851-9B5B-39D208D9CB8F}"/>
              </a:ext>
            </a:extLst>
          </p:cNvPr>
          <p:cNvSpPr>
            <a:spLocks noGrp="1"/>
          </p:cNvSpPr>
          <p:nvPr>
            <p:ph type="title"/>
          </p:nvPr>
        </p:nvSpPr>
        <p:spPr/>
        <p:txBody>
          <a:bodyPr>
            <a:normAutofit/>
          </a:bodyPr>
          <a:lstStyle/>
          <a:p>
            <a:r>
              <a:rPr lang="en-US" dirty="0"/>
              <a:t>Electromagnetism</a:t>
            </a:r>
            <a:endParaRPr lang="en-GB" dirty="0"/>
          </a:p>
        </p:txBody>
      </p:sp>
      <p:sp>
        <p:nvSpPr>
          <p:cNvPr id="3" name="Content Placeholder 2">
            <a:extLst>
              <a:ext uri="{FF2B5EF4-FFF2-40B4-BE49-F238E27FC236}">
                <a16:creationId xmlns:a16="http://schemas.microsoft.com/office/drawing/2014/main" id="{B1CDD7CA-7896-436D-8C70-67CF6019A46F}"/>
              </a:ext>
            </a:extLst>
          </p:cNvPr>
          <p:cNvSpPr>
            <a:spLocks noGrp="1"/>
          </p:cNvSpPr>
          <p:nvPr>
            <p:ph idx="1"/>
          </p:nvPr>
        </p:nvSpPr>
        <p:spPr/>
        <p:txBody>
          <a:bodyPr/>
          <a:lstStyle/>
          <a:p>
            <a:endParaRPr lang="en-GB" dirty="0"/>
          </a:p>
        </p:txBody>
      </p:sp>
    </p:spTree>
    <p:extLst>
      <p:ext uri="{BB962C8B-B14F-4D97-AF65-F5344CB8AC3E}">
        <p14:creationId xmlns:p14="http://schemas.microsoft.com/office/powerpoint/2010/main" val="2874070675"/>
      </p:ext>
    </p:extLst>
  </p:cSld>
  <p:clrMapOvr>
    <a:masterClrMapping/>
  </p:clrMapOvr>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39ED20-F29B-4E3A-BA38-2AD54CC538D4}"/>
              </a:ext>
            </a:extLst>
          </p:cNvPr>
          <p:cNvSpPr>
            <a:spLocks noGrp="1"/>
          </p:cNvSpPr>
          <p:nvPr>
            <p:ph type="title"/>
          </p:nvPr>
        </p:nvSpPr>
        <p:spPr/>
        <p:txBody>
          <a:bodyPr>
            <a:normAutofit fontScale="90000"/>
          </a:bodyPr>
          <a:lstStyle/>
          <a:p>
            <a:r>
              <a:rPr lang="en-US" dirty="0"/>
              <a:t>Basic logic gates and configurations</a:t>
            </a:r>
            <a:r>
              <a:rPr lang="en-GB" dirty="0"/>
              <a:t>, </a:t>
            </a:r>
            <a:r>
              <a:rPr lang="en-US" dirty="0"/>
              <a:t>Boolean algebra</a:t>
            </a:r>
            <a:endParaRPr lang="en-GB" dirty="0"/>
          </a:p>
        </p:txBody>
      </p:sp>
      <p:sp>
        <p:nvSpPr>
          <p:cNvPr id="3" name="Content Placeholder 2">
            <a:extLst>
              <a:ext uri="{FF2B5EF4-FFF2-40B4-BE49-F238E27FC236}">
                <a16:creationId xmlns:a16="http://schemas.microsoft.com/office/drawing/2014/main" id="{1915AF9D-861A-444F-B9BA-9E2280E9CFE1}"/>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1238961562"/>
      </p:ext>
    </p:extLst>
  </p:cSld>
  <p:clrMapOvr>
    <a:masterClrMapping/>
  </p:clrMapOvr>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B0B1E6-34EE-4A8D-9D04-E6A7C7074305}"/>
              </a:ext>
            </a:extLst>
          </p:cNvPr>
          <p:cNvSpPr>
            <a:spLocks noGrp="1"/>
          </p:cNvSpPr>
          <p:nvPr>
            <p:ph type="title"/>
          </p:nvPr>
        </p:nvSpPr>
        <p:spPr/>
        <p:txBody>
          <a:bodyPr>
            <a:normAutofit/>
          </a:bodyPr>
          <a:lstStyle/>
          <a:p>
            <a:r>
              <a:rPr lang="en-US" dirty="0"/>
              <a:t>Combinational logic applications</a:t>
            </a:r>
            <a:endParaRPr lang="en-GB" dirty="0"/>
          </a:p>
        </p:txBody>
      </p:sp>
      <p:sp>
        <p:nvSpPr>
          <p:cNvPr id="3" name="Content Placeholder 2">
            <a:extLst>
              <a:ext uri="{FF2B5EF4-FFF2-40B4-BE49-F238E27FC236}">
                <a16:creationId xmlns:a16="http://schemas.microsoft.com/office/drawing/2014/main" id="{D2E3249B-9DE1-4FAF-8B21-2BE5296D9CA2}"/>
              </a:ext>
            </a:extLst>
          </p:cNvPr>
          <p:cNvSpPr>
            <a:spLocks noGrp="1"/>
          </p:cNvSpPr>
          <p:nvPr>
            <p:ph idx="1"/>
          </p:nvPr>
        </p:nvSpPr>
        <p:spPr/>
        <p:txBody>
          <a:bodyPr/>
          <a:lstStyle/>
          <a:p>
            <a:endParaRPr lang="en-GB"/>
          </a:p>
        </p:txBody>
      </p:sp>
    </p:spTree>
    <p:extLst>
      <p:ext uri="{BB962C8B-B14F-4D97-AF65-F5344CB8AC3E}">
        <p14:creationId xmlns:p14="http://schemas.microsoft.com/office/powerpoint/2010/main" val="3028536476"/>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haredWithUsers xmlns="303dbf9b-b85b-46a0-94f1-894078c07ecd">
      <UserInfo>
        <DisplayName>Alison Harding</DisplayName>
        <AccountId>352</AccountId>
        <AccountType/>
      </UserInfo>
      <UserInfo>
        <DisplayName>Rachel Bendall</DisplayName>
        <AccountId>2520</AccountId>
        <AccountType/>
      </UserInfo>
      <UserInfo>
        <DisplayName>Ruth Groff</DisplayName>
        <AccountId>2266</AccountId>
        <AccountType/>
      </UserInfo>
    </SharedWithUser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E9765FB2FDA7984FA87112E26C884F14" ma:contentTypeVersion="2" ma:contentTypeDescription="Create a new document." ma:contentTypeScope="" ma:versionID="f8039966a2f44929d0bef3cb2e66d0ad">
  <xsd:schema xmlns:xsd="http://www.w3.org/2001/XMLSchema" xmlns:xs="http://www.w3.org/2001/XMLSchema" xmlns:p="http://schemas.microsoft.com/office/2006/metadata/properties" xmlns:ns2="303dbf9b-b85b-46a0-94f1-894078c07ecd" targetNamespace="http://schemas.microsoft.com/office/2006/metadata/properties" ma:root="true" ma:fieldsID="0a3236c5ed4f32c16b2580252137c093" ns2:_="">
    <xsd:import namespace="303dbf9b-b85b-46a0-94f1-894078c07ecd"/>
    <xsd:element name="properties">
      <xsd:complexType>
        <xsd:sequence>
          <xsd:element name="documentManagement">
            <xsd:complexType>
              <xsd:all>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03dbf9b-b85b-46a0-94f1-894078c07ecd"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5FC5585-51CA-4C4C-9028-AEC8FAD67B8B}">
  <ds:schemaRefs>
    <ds:schemaRef ds:uri="http://purl.org/dc/dcmitype/"/>
    <ds:schemaRef ds:uri="http://schemas.microsoft.com/office/infopath/2007/PartnerControls"/>
    <ds:schemaRef ds:uri="http://purl.org/dc/elements/1.1/"/>
    <ds:schemaRef ds:uri="http://schemas.microsoft.com/office/2006/metadata/properties"/>
    <ds:schemaRef ds:uri="303dbf9b-b85b-46a0-94f1-894078c07ecd"/>
    <ds:schemaRef ds:uri="http://schemas.microsoft.com/office/2006/documentManagement/types"/>
    <ds:schemaRef ds:uri="http://schemas.openxmlformats.org/package/2006/metadata/core-properties"/>
    <ds:schemaRef ds:uri="http://www.w3.org/XML/1998/namespace"/>
    <ds:schemaRef ds:uri="http://purl.org/dc/terms/"/>
  </ds:schemaRefs>
</ds:datastoreItem>
</file>

<file path=customXml/itemProps2.xml><?xml version="1.0" encoding="utf-8"?>
<ds:datastoreItem xmlns:ds="http://schemas.openxmlformats.org/officeDocument/2006/customXml" ds:itemID="{D081439C-114A-4151-B03A-0408F1ADA968}">
  <ds:schemaRefs>
    <ds:schemaRef ds:uri="http://schemas.microsoft.com/sharepoint/v3/contenttype/forms"/>
  </ds:schemaRefs>
</ds:datastoreItem>
</file>

<file path=customXml/itemProps3.xml><?xml version="1.0" encoding="utf-8"?>
<ds:datastoreItem xmlns:ds="http://schemas.openxmlformats.org/officeDocument/2006/customXml" ds:itemID="{18201FB3-9FE8-43FF-91C2-36F66CFA5A0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03dbf9b-b85b-46a0-94f1-894078c07ec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20140311PresentationUWTSDTemplate</Template>
  <TotalTime>11203</TotalTime>
  <Words>8103</Words>
  <Application>Microsoft Office PowerPoint</Application>
  <PresentationFormat>On-screen Show (4:3)</PresentationFormat>
  <Paragraphs>1347</Paragraphs>
  <Slides>176</Slides>
  <Notes>1</Notes>
  <HiddenSlides>0</HiddenSlides>
  <MMClips>0</MMClips>
  <ScaleCrop>false</ScaleCrop>
  <HeadingPairs>
    <vt:vector size="8" baseType="variant">
      <vt:variant>
        <vt:lpstr>Fonts Used</vt:lpstr>
      </vt:variant>
      <vt:variant>
        <vt:i4>10</vt:i4>
      </vt:variant>
      <vt:variant>
        <vt:lpstr>Theme</vt:lpstr>
      </vt:variant>
      <vt:variant>
        <vt:i4>1</vt:i4>
      </vt:variant>
      <vt:variant>
        <vt:lpstr>Embedded OLE Servers</vt:lpstr>
      </vt:variant>
      <vt:variant>
        <vt:i4>1</vt:i4>
      </vt:variant>
      <vt:variant>
        <vt:lpstr>Slide Titles</vt:lpstr>
      </vt:variant>
      <vt:variant>
        <vt:i4>176</vt:i4>
      </vt:variant>
    </vt:vector>
  </HeadingPairs>
  <TitlesOfParts>
    <vt:vector size="188" baseType="lpstr">
      <vt:lpstr>Arial</vt:lpstr>
      <vt:lpstr>Arial Rounded MT Bold</vt:lpstr>
      <vt:lpstr>Arial Unicode MS</vt:lpstr>
      <vt:lpstr>Calibri</vt:lpstr>
      <vt:lpstr>Cambria Math</vt:lpstr>
      <vt:lpstr>Myriad Pro</vt:lpstr>
      <vt:lpstr>Symbol</vt:lpstr>
      <vt:lpstr>Tahoma</vt:lpstr>
      <vt:lpstr>Times New Roman</vt:lpstr>
      <vt:lpstr>Wingdings</vt:lpstr>
      <vt:lpstr>20140311PresentationUWTSDTemplate</vt:lpstr>
      <vt:lpstr>Bitmap Image</vt:lpstr>
      <vt:lpstr>Electrical &amp; Electronic Principles</vt:lpstr>
      <vt:lpstr>Useful Information</vt:lpstr>
      <vt:lpstr>Useful Information</vt:lpstr>
      <vt:lpstr>Useful Information</vt:lpstr>
      <vt:lpstr>Module Aim</vt:lpstr>
      <vt:lpstr>Topics</vt:lpstr>
      <vt:lpstr>Module Outcomes</vt:lpstr>
      <vt:lpstr>Learning &amp; Teaching Strategy</vt:lpstr>
      <vt:lpstr>Reading List</vt:lpstr>
      <vt:lpstr>Any Questions so far..?</vt:lpstr>
      <vt:lpstr>PowerPoint Presentation</vt:lpstr>
      <vt:lpstr>PowerPoint Presentation</vt:lpstr>
      <vt:lpstr>PowerPoint Presentation</vt:lpstr>
      <vt:lpstr>PowerPoint Presentation</vt:lpstr>
      <vt:lpstr>What Is Energy?</vt:lpstr>
      <vt:lpstr>Conservation of Energy</vt:lpstr>
      <vt:lpstr>What is Power?</vt:lpstr>
      <vt:lpstr>Some Definitions</vt:lpstr>
      <vt:lpstr>Powers of 10</vt:lpstr>
      <vt:lpstr>Atomic Structure</vt:lpstr>
      <vt:lpstr>Atomic Structure</vt:lpstr>
      <vt:lpstr>PowerPoint Presentation</vt:lpstr>
      <vt:lpstr>Insulators</vt:lpstr>
      <vt:lpstr>Conductors</vt:lpstr>
      <vt:lpstr>Metals as Conductors</vt:lpstr>
      <vt:lpstr>Electrical Conductivity</vt:lpstr>
      <vt:lpstr>Resistance and Resistivity</vt:lpstr>
      <vt:lpstr>Resistivity - Example</vt:lpstr>
      <vt:lpstr>Resistivity – Example Solution</vt:lpstr>
      <vt:lpstr>Ohm’s Law</vt:lpstr>
      <vt:lpstr>Ohm’s Law - Example</vt:lpstr>
      <vt:lpstr>Resistors</vt:lpstr>
      <vt:lpstr>Resistors</vt:lpstr>
      <vt:lpstr>Resistors</vt:lpstr>
      <vt:lpstr>Resistor Colour Code</vt:lpstr>
      <vt:lpstr>Resistor Colour Code</vt:lpstr>
      <vt:lpstr>Resistors</vt:lpstr>
      <vt:lpstr>Resistors in Series</vt:lpstr>
      <vt:lpstr>Resistors in Series</vt:lpstr>
      <vt:lpstr>Voltage in a Series Circuit</vt:lpstr>
      <vt:lpstr>Voltage in a Series Circuit</vt:lpstr>
      <vt:lpstr>Voltage in a Series Circuit</vt:lpstr>
      <vt:lpstr>Kirchoff’s Voltage Law</vt:lpstr>
      <vt:lpstr>Resistors in Parallel</vt:lpstr>
      <vt:lpstr>Resistors in Parallel</vt:lpstr>
      <vt:lpstr>Resistors in Parallel</vt:lpstr>
      <vt:lpstr>Points to note.</vt:lpstr>
      <vt:lpstr>   </vt:lpstr>
      <vt:lpstr>Capacitors</vt:lpstr>
      <vt:lpstr>Capacitors</vt:lpstr>
      <vt:lpstr>Capacitors</vt:lpstr>
      <vt:lpstr>Capacitors</vt:lpstr>
      <vt:lpstr>Capacitors</vt:lpstr>
      <vt:lpstr>Capacitors</vt:lpstr>
      <vt:lpstr>Capacitors</vt:lpstr>
      <vt:lpstr>Permittivity</vt:lpstr>
      <vt:lpstr>Capacitors</vt:lpstr>
      <vt:lpstr>Capacitors</vt:lpstr>
      <vt:lpstr>Absolute and Relative Permittivity</vt:lpstr>
      <vt:lpstr>Pop Quiz</vt:lpstr>
      <vt:lpstr>Pop Quiz</vt:lpstr>
      <vt:lpstr>Capacitors</vt:lpstr>
      <vt:lpstr>Capacitors – Working voltage</vt:lpstr>
      <vt:lpstr>Labelling Capacitors</vt:lpstr>
      <vt:lpstr>Labelling Capacitors</vt:lpstr>
      <vt:lpstr>Labelling Capacitors</vt:lpstr>
      <vt:lpstr>Labelling Capacitors</vt:lpstr>
      <vt:lpstr>Polarised Capacitors</vt:lpstr>
      <vt:lpstr>Polarised Capacitors</vt:lpstr>
      <vt:lpstr>Capacitor Symbols</vt:lpstr>
      <vt:lpstr>Capacitors in Series</vt:lpstr>
      <vt:lpstr>Capacitors in Series</vt:lpstr>
      <vt:lpstr>Capacitors in Series</vt:lpstr>
      <vt:lpstr>Capacitors in Parallel</vt:lpstr>
      <vt:lpstr>Capacitors in Parallel</vt:lpstr>
      <vt:lpstr>Capacitors in Parallel</vt:lpstr>
      <vt:lpstr>Pop Quiz</vt:lpstr>
      <vt:lpstr>Pop Quiz</vt:lpstr>
      <vt:lpstr>Inductors</vt:lpstr>
      <vt:lpstr>Inductors</vt:lpstr>
      <vt:lpstr>Inductors</vt:lpstr>
      <vt:lpstr>Inductors</vt:lpstr>
      <vt:lpstr>Permeability</vt:lpstr>
      <vt:lpstr>Absolute and Relative Permeability</vt:lpstr>
      <vt:lpstr>Inductors</vt:lpstr>
      <vt:lpstr>Inductors in Series</vt:lpstr>
      <vt:lpstr>Inductors in Series</vt:lpstr>
      <vt:lpstr>Inductors in Parallel</vt:lpstr>
      <vt:lpstr>Inductors in Parallel</vt:lpstr>
      <vt:lpstr>Pop Quiz</vt:lpstr>
      <vt:lpstr>Pop Quiz</vt:lpstr>
      <vt:lpstr>Relationship Between Volts, Amps, Ohms &amp; Watts</vt:lpstr>
      <vt:lpstr>Ohms Law Questions</vt:lpstr>
      <vt:lpstr>Voltage Sources</vt:lpstr>
      <vt:lpstr>Voltage Sources</vt:lpstr>
      <vt:lpstr>Voltage Sources</vt:lpstr>
      <vt:lpstr>Voltage Sources</vt:lpstr>
      <vt:lpstr>Voltage Sources</vt:lpstr>
      <vt:lpstr>Voltage Sources</vt:lpstr>
      <vt:lpstr>Maximum Power Transfer</vt:lpstr>
      <vt:lpstr>Maximum Power Transfer</vt:lpstr>
      <vt:lpstr>Maximum Power Transfer</vt:lpstr>
      <vt:lpstr>SEMICONDUCTOR BASICS  : Qualitative description </vt:lpstr>
      <vt:lpstr>Effects of doubling the temperature and doubling the voltage on a block of Silicon.</vt:lpstr>
      <vt:lpstr>PROBLEMS WITH PURE SILICON</vt:lpstr>
      <vt:lpstr>Solutions to the Problems With Pure Silicone</vt:lpstr>
      <vt:lpstr>Solutions to the Problems With Pure Silicone</vt:lpstr>
      <vt:lpstr>Structure of Semiconductor Crystals</vt:lpstr>
      <vt:lpstr>Structure of Semiconductor Crystals</vt:lpstr>
      <vt:lpstr>Structure of Semiconductor Crystals</vt:lpstr>
      <vt:lpstr>Structure of Semiconductor Crystals</vt:lpstr>
      <vt:lpstr>Structure of Semiconductor Crystals</vt:lpstr>
      <vt:lpstr>Structure of Semiconductor Crystals</vt:lpstr>
      <vt:lpstr>Electron and Hole Distribution</vt:lpstr>
      <vt:lpstr>Electron and Hole Distribution</vt:lpstr>
      <vt:lpstr>Electron and Hole Distribution</vt:lpstr>
      <vt:lpstr>Semiconductors</vt:lpstr>
      <vt:lpstr>Diodes</vt:lpstr>
      <vt:lpstr>Formation of the Depletion Region or Space Charge Region</vt:lpstr>
      <vt:lpstr>Application of an external field (Voltage)</vt:lpstr>
      <vt:lpstr>Forward Biased Diode</vt:lpstr>
      <vt:lpstr>Reverse Bias</vt:lpstr>
      <vt:lpstr>Points to note</vt:lpstr>
      <vt:lpstr>Diodes</vt:lpstr>
      <vt:lpstr>Current – Voltage Characteristics</vt:lpstr>
      <vt:lpstr>Forward Voltage Drop</vt:lpstr>
      <vt:lpstr>Forward Current</vt:lpstr>
      <vt:lpstr>Reverse Current</vt:lpstr>
      <vt:lpstr>Reverse Breakdown Voltage</vt:lpstr>
      <vt:lpstr>Simulating  current-voltage characteristics of a diode</vt:lpstr>
      <vt:lpstr>Current – Voltage characteristics</vt:lpstr>
      <vt:lpstr>Set up the voltage source</vt:lpstr>
      <vt:lpstr>Create the I-V Graph</vt:lpstr>
      <vt:lpstr>Setup the graph</vt:lpstr>
      <vt:lpstr>Run the simulation</vt:lpstr>
      <vt:lpstr>Reverse I-V Characteristics</vt:lpstr>
      <vt:lpstr>Run the simulation</vt:lpstr>
      <vt:lpstr>Bipolar Junction Transistor (BJT)</vt:lpstr>
      <vt:lpstr>Bipolar Junction Transistor – Practical Behaviour </vt:lpstr>
      <vt:lpstr>Bipolar Junction Transistor – Practical Behaviour </vt:lpstr>
      <vt:lpstr>Bipolar Junction Transistor – Practical Behaviour </vt:lpstr>
      <vt:lpstr>Bipolar Junction Transistor – Practical Behaviour </vt:lpstr>
      <vt:lpstr>Bipolar Transistor Characteristics</vt:lpstr>
      <vt:lpstr>Input Characteristic</vt:lpstr>
      <vt:lpstr>Transfer Characteristic</vt:lpstr>
      <vt:lpstr>Transfer Characteristic</vt:lpstr>
      <vt:lpstr>Output Characteristic</vt:lpstr>
      <vt:lpstr>Output Characteristic</vt:lpstr>
      <vt:lpstr>The DC Load Line</vt:lpstr>
      <vt:lpstr>Range of Operation</vt:lpstr>
      <vt:lpstr>Power Dissipation</vt:lpstr>
      <vt:lpstr>Maximum Power</vt:lpstr>
      <vt:lpstr>Power Limitations</vt:lpstr>
      <vt:lpstr>Base Resistance</vt:lpstr>
      <vt:lpstr>Base Resistance</vt:lpstr>
      <vt:lpstr>Base Resistance</vt:lpstr>
      <vt:lpstr>Example</vt:lpstr>
      <vt:lpstr>Example</vt:lpstr>
      <vt:lpstr>Field Effect Transistors</vt:lpstr>
      <vt:lpstr>Junction Gate Field Effect Transistor (JFET)</vt:lpstr>
      <vt:lpstr>Junction Gate Field Effect Transistor</vt:lpstr>
      <vt:lpstr>Commonly used ICs as Building blocks</vt:lpstr>
      <vt:lpstr>555 Timer</vt:lpstr>
      <vt:lpstr>741 Operational Amplifier</vt:lpstr>
      <vt:lpstr>7805 Voltage Regulator</vt:lpstr>
      <vt:lpstr>Timing and Clock Circuits</vt:lpstr>
      <vt:lpstr>RC and Crystal oscillators </vt:lpstr>
      <vt:lpstr>Passive Filters</vt:lpstr>
      <vt:lpstr>Amplifier principles</vt:lpstr>
      <vt:lpstr>frequency response curves</vt:lpstr>
      <vt:lpstr>Input and Output Impedance</vt:lpstr>
      <vt:lpstr>Op-amps, basic configurations</vt:lpstr>
      <vt:lpstr>Thevenin equivalent circuits</vt:lpstr>
      <vt:lpstr>Electromagnetism</vt:lpstr>
      <vt:lpstr>Basic logic gates and configurations, Boolean algebra</vt:lpstr>
      <vt:lpstr>Combinational logic applications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Swanson, Mike</dc:creator>
  <cp:lastModifiedBy>Stephen Mosey</cp:lastModifiedBy>
  <cp:revision>103</cp:revision>
  <dcterms:created xsi:type="dcterms:W3CDTF">2015-04-14T15:21:28Z</dcterms:created>
  <dcterms:modified xsi:type="dcterms:W3CDTF">2019-09-30T10:14:28Z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0x010100E9765FB2FDA7984FA87112E26C884F14</vt:lpwstr>
  </property>
</Properties>
</file>