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56" r:id="rId2"/>
    <p:sldId id="288" r:id="rId3"/>
    <p:sldId id="285" r:id="rId4"/>
    <p:sldId id="286" r:id="rId5"/>
    <p:sldId id="257" r:id="rId6"/>
    <p:sldId id="300" r:id="rId7"/>
    <p:sldId id="258" r:id="rId8"/>
    <p:sldId id="289" r:id="rId9"/>
    <p:sldId id="290" r:id="rId10"/>
    <p:sldId id="267" r:id="rId11"/>
    <p:sldId id="291" r:id="rId12"/>
    <p:sldId id="262" r:id="rId13"/>
    <p:sldId id="269" r:id="rId14"/>
    <p:sldId id="266" r:id="rId15"/>
    <p:sldId id="292" r:id="rId16"/>
    <p:sldId id="261" r:id="rId17"/>
    <p:sldId id="294" r:id="rId18"/>
    <p:sldId id="295" r:id="rId19"/>
    <p:sldId id="277" r:id="rId20"/>
    <p:sldId id="293" r:id="rId21"/>
    <p:sldId id="268" r:id="rId22"/>
    <p:sldId id="270" r:id="rId23"/>
    <p:sldId id="260" r:id="rId24"/>
    <p:sldId id="276" r:id="rId25"/>
    <p:sldId id="279" r:id="rId26"/>
    <p:sldId id="271" r:id="rId27"/>
    <p:sldId id="264" r:id="rId28"/>
    <p:sldId id="282" r:id="rId29"/>
    <p:sldId id="263" r:id="rId30"/>
    <p:sldId id="259" r:id="rId31"/>
    <p:sldId id="280" r:id="rId32"/>
    <p:sldId id="281" r:id="rId33"/>
    <p:sldId id="284" r:id="rId34"/>
    <p:sldId id="272" r:id="rId35"/>
    <p:sldId id="273" r:id="rId36"/>
    <p:sldId id="278" r:id="rId37"/>
    <p:sldId id="265" r:id="rId38"/>
    <p:sldId id="296" r:id="rId39"/>
    <p:sldId id="297" r:id="rId40"/>
    <p:sldId id="298" r:id="rId41"/>
    <p:sldId id="29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2A558D-C600-4445-840F-741A36267701}" v="36" dt="2026-09-24T13:57:40.3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09" autoAdjust="0"/>
    <p:restoredTop sz="59475" autoAdjust="0"/>
  </p:normalViewPr>
  <p:slideViewPr>
    <p:cSldViewPr snapToGrid="0">
      <p:cViewPr>
        <p:scale>
          <a:sx n="88" d="100"/>
          <a:sy n="88" d="100"/>
        </p:scale>
        <p:origin x="-618" y="-71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rys Musgrove" userId="2d6d5c85-090b-4bc1-b158-98aecad99803" providerId="ADAL" clId="{2DC7DBB7-AAFE-4040-8ACE-9D33BDFCE64E}"/>
    <pc:docChg chg="undo custSel addSld delSld modSld sldOrd">
      <pc:chgData name="Nerys Musgrove" userId="2d6d5c85-090b-4bc1-b158-98aecad99803" providerId="ADAL" clId="{2DC7DBB7-AAFE-4040-8ACE-9D33BDFCE64E}" dt="2026-09-24T15:13:43.023" v="2283" actId="47"/>
      <pc:docMkLst>
        <pc:docMk/>
      </pc:docMkLst>
      <pc:sldChg chg="addSp delSp modSp mod addAnim delAnim modAnim">
        <pc:chgData name="Nerys Musgrove" userId="2d6d5c85-090b-4bc1-b158-98aecad99803" providerId="ADAL" clId="{2DC7DBB7-AAFE-4040-8ACE-9D33BDFCE64E}" dt="2026-09-24T14:09:35.805" v="2040" actId="478"/>
        <pc:sldMkLst>
          <pc:docMk/>
          <pc:sldMk cId="4203568289" sldId="258"/>
        </pc:sldMkLst>
        <pc:spChg chg="add del mod">
          <ac:chgData name="Nerys Musgrove" userId="2d6d5c85-090b-4bc1-b158-98aecad99803" providerId="ADAL" clId="{2DC7DBB7-AAFE-4040-8ACE-9D33BDFCE64E}" dt="2026-09-24T08:49:06.503" v="526" actId="478"/>
          <ac:spMkLst>
            <pc:docMk/>
            <pc:sldMk cId="4203568289" sldId="258"/>
            <ac:spMk id="4" creationId="{0F98C361-7344-A80C-6EAC-FA7BBABCE207}"/>
          </ac:spMkLst>
        </pc:spChg>
        <pc:picChg chg="add del">
          <ac:chgData name="Nerys Musgrove" userId="2d6d5c85-090b-4bc1-b158-98aecad99803" providerId="ADAL" clId="{2DC7DBB7-AAFE-4040-8ACE-9D33BDFCE64E}" dt="2026-09-24T08:49:06.503" v="526" actId="478"/>
          <ac:picMkLst>
            <pc:docMk/>
            <pc:sldMk cId="4203568289" sldId="258"/>
            <ac:picMk id="5" creationId="{3533C8FA-334B-3A41-6789-589B7795D11E}"/>
          </ac:picMkLst>
        </pc:picChg>
        <pc:picChg chg="add del mod">
          <ac:chgData name="Nerys Musgrove" userId="2d6d5c85-090b-4bc1-b158-98aecad99803" providerId="ADAL" clId="{2DC7DBB7-AAFE-4040-8ACE-9D33BDFCE64E}" dt="2026-09-24T14:09:32.827" v="2039" actId="478"/>
          <ac:picMkLst>
            <pc:docMk/>
            <pc:sldMk cId="4203568289" sldId="258"/>
            <ac:picMk id="6" creationId="{75010DB4-E4ED-90A3-F063-02A0C5248865}"/>
          </ac:picMkLst>
        </pc:picChg>
        <pc:picChg chg="add del mod">
          <ac:chgData name="Nerys Musgrove" userId="2d6d5c85-090b-4bc1-b158-98aecad99803" providerId="ADAL" clId="{2DC7DBB7-AAFE-4040-8ACE-9D33BDFCE64E}" dt="2026-09-24T14:09:35.805" v="2040" actId="478"/>
          <ac:picMkLst>
            <pc:docMk/>
            <pc:sldMk cId="4203568289" sldId="258"/>
            <ac:picMk id="7" creationId="{32C9F6E6-4598-2106-3B74-79ABFE02501F}"/>
          </ac:picMkLst>
        </pc:picChg>
      </pc:sldChg>
      <pc:sldChg chg="addSp delSp modSp mod addAnim delAnim">
        <pc:chgData name="Nerys Musgrove" userId="2d6d5c85-090b-4bc1-b158-98aecad99803" providerId="ADAL" clId="{2DC7DBB7-AAFE-4040-8ACE-9D33BDFCE64E}" dt="2026-09-24T14:32:14.205" v="2275" actId="26606"/>
        <pc:sldMkLst>
          <pc:docMk/>
          <pc:sldMk cId="1058810063" sldId="261"/>
        </pc:sldMkLst>
        <pc:spChg chg="mod">
          <ac:chgData name="Nerys Musgrove" userId="2d6d5c85-090b-4bc1-b158-98aecad99803" providerId="ADAL" clId="{2DC7DBB7-AAFE-4040-8ACE-9D33BDFCE64E}" dt="2026-09-24T14:32:14.205" v="2275" actId="26606"/>
          <ac:spMkLst>
            <pc:docMk/>
            <pc:sldMk cId="1058810063" sldId="261"/>
            <ac:spMk id="2" creationId="{30EFE553-9EAC-EEED-4DBC-FF79F0A2E30D}"/>
          </ac:spMkLst>
        </pc:spChg>
        <pc:spChg chg="add del mod">
          <ac:chgData name="Nerys Musgrove" userId="2d6d5c85-090b-4bc1-b158-98aecad99803" providerId="ADAL" clId="{2DC7DBB7-AAFE-4040-8ACE-9D33BDFCE64E}" dt="2026-09-24T14:32:14.205" v="2275" actId="26606"/>
          <ac:spMkLst>
            <pc:docMk/>
            <pc:sldMk cId="1058810063" sldId="261"/>
            <ac:spMk id="6" creationId="{15F793A3-2DC0-EFB9-9AE7-3DE1ACC77902}"/>
          </ac:spMkLst>
        </pc:spChg>
        <pc:graphicFrameChg chg="add">
          <ac:chgData name="Nerys Musgrove" userId="2d6d5c85-090b-4bc1-b158-98aecad99803" providerId="ADAL" clId="{2DC7DBB7-AAFE-4040-8ACE-9D33BDFCE64E}" dt="2026-09-24T14:32:14.205" v="2275" actId="26606"/>
          <ac:graphicFrameMkLst>
            <pc:docMk/>
            <pc:sldMk cId="1058810063" sldId="261"/>
            <ac:graphicFrameMk id="8" creationId="{7BE27BFC-E64E-682B-DCFA-E750E184BB63}"/>
          </ac:graphicFrameMkLst>
        </pc:graphicFrameChg>
        <pc:picChg chg="add del">
          <ac:chgData name="Nerys Musgrove" userId="2d6d5c85-090b-4bc1-b158-98aecad99803" providerId="ADAL" clId="{2DC7DBB7-AAFE-4040-8ACE-9D33BDFCE64E}" dt="2026-09-24T12:30:17.058" v="1124" actId="478"/>
          <ac:picMkLst>
            <pc:docMk/>
            <pc:sldMk cId="1058810063" sldId="261"/>
            <ac:picMk id="4" creationId="{E8F3BDD1-3E5B-ADE2-F36D-4F9EACEBD92A}"/>
          </ac:picMkLst>
        </pc:picChg>
        <pc:picChg chg="del">
          <ac:chgData name="Nerys Musgrove" userId="2d6d5c85-090b-4bc1-b158-98aecad99803" providerId="ADAL" clId="{2DC7DBB7-AAFE-4040-8ACE-9D33BDFCE64E}" dt="2026-09-24T14:29:30.933" v="2130" actId="478"/>
          <ac:picMkLst>
            <pc:docMk/>
            <pc:sldMk cId="1058810063" sldId="261"/>
            <ac:picMk id="5" creationId="{BF97E102-9E34-CCD9-E745-6A871C9C54D8}"/>
          </ac:picMkLst>
        </pc:picChg>
        <pc:picChg chg="add del">
          <ac:chgData name="Nerys Musgrove" userId="2d6d5c85-090b-4bc1-b158-98aecad99803" providerId="ADAL" clId="{2DC7DBB7-AAFE-4040-8ACE-9D33BDFCE64E}" dt="2026-09-24T12:29:55.532" v="1119" actId="478"/>
          <ac:picMkLst>
            <pc:docMk/>
            <pc:sldMk cId="1058810063" sldId="261"/>
            <ac:picMk id="7" creationId="{9CBCC31B-4313-FFAE-23A7-68B9F12FDF7D}"/>
          </ac:picMkLst>
        </pc:picChg>
      </pc:sldChg>
      <pc:sldChg chg="modNotesTx">
        <pc:chgData name="Nerys Musgrove" userId="2d6d5c85-090b-4bc1-b158-98aecad99803" providerId="ADAL" clId="{2DC7DBB7-AAFE-4040-8ACE-9D33BDFCE64E}" dt="2026-09-24T12:22:40.849" v="776" actId="20577"/>
        <pc:sldMkLst>
          <pc:docMk/>
          <pc:sldMk cId="2589453358" sldId="266"/>
        </pc:sldMkLst>
      </pc:sldChg>
      <pc:sldChg chg="delSp modSp mod delAnim">
        <pc:chgData name="Nerys Musgrove" userId="2d6d5c85-090b-4bc1-b158-98aecad99803" providerId="ADAL" clId="{2DC7DBB7-AAFE-4040-8ACE-9D33BDFCE64E}" dt="2026-09-24T08:53:01.153" v="613" actId="20577"/>
        <pc:sldMkLst>
          <pc:docMk/>
          <pc:sldMk cId="3447578089" sldId="267"/>
        </pc:sldMkLst>
        <pc:spChg chg="mod">
          <ac:chgData name="Nerys Musgrove" userId="2d6d5c85-090b-4bc1-b158-98aecad99803" providerId="ADAL" clId="{2DC7DBB7-AAFE-4040-8ACE-9D33BDFCE64E}" dt="2026-09-24T08:53:01.153" v="613" actId="20577"/>
          <ac:spMkLst>
            <pc:docMk/>
            <pc:sldMk cId="3447578089" sldId="267"/>
            <ac:spMk id="2" creationId="{8D72B337-54AC-4195-A1AC-46F7BA92E527}"/>
          </ac:spMkLst>
        </pc:spChg>
        <pc:spChg chg="del mod">
          <ac:chgData name="Nerys Musgrove" userId="2d6d5c85-090b-4bc1-b158-98aecad99803" providerId="ADAL" clId="{2DC7DBB7-AAFE-4040-8ACE-9D33BDFCE64E}" dt="2026-09-24T08:52:38.224" v="585" actId="478"/>
          <ac:spMkLst>
            <pc:docMk/>
            <pc:sldMk cId="3447578089" sldId="267"/>
            <ac:spMk id="6" creationId="{5B3CE7AE-A81E-9BE1-642E-5C69F4564EF3}"/>
          </ac:spMkLst>
        </pc:spChg>
      </pc:sldChg>
      <pc:sldChg chg="delSp mod delAnim">
        <pc:chgData name="Nerys Musgrove" userId="2d6d5c85-090b-4bc1-b158-98aecad99803" providerId="ADAL" clId="{2DC7DBB7-AAFE-4040-8ACE-9D33BDFCE64E}" dt="2026-09-24T12:28:29.289" v="1110" actId="478"/>
        <pc:sldMkLst>
          <pc:docMk/>
          <pc:sldMk cId="2561734434" sldId="268"/>
        </pc:sldMkLst>
        <pc:spChg chg="del">
          <ac:chgData name="Nerys Musgrove" userId="2d6d5c85-090b-4bc1-b158-98aecad99803" providerId="ADAL" clId="{2DC7DBB7-AAFE-4040-8ACE-9D33BDFCE64E}" dt="2026-09-24T12:28:29.289" v="1110" actId="478"/>
          <ac:spMkLst>
            <pc:docMk/>
            <pc:sldMk cId="2561734434" sldId="268"/>
            <ac:spMk id="7" creationId="{301DDD91-6A0C-9454-A2F2-504A3C7A9846}"/>
          </ac:spMkLst>
        </pc:spChg>
      </pc:sldChg>
      <pc:sldChg chg="delSp modSp mod">
        <pc:chgData name="Nerys Musgrove" userId="2d6d5c85-090b-4bc1-b158-98aecad99803" providerId="ADAL" clId="{2DC7DBB7-AAFE-4040-8ACE-9D33BDFCE64E}" dt="2026-09-24T14:43:35.100" v="2282" actId="478"/>
        <pc:sldMkLst>
          <pc:docMk/>
          <pc:sldMk cId="3975591198" sldId="270"/>
        </pc:sldMkLst>
        <pc:spChg chg="del mod">
          <ac:chgData name="Nerys Musgrove" userId="2d6d5c85-090b-4bc1-b158-98aecad99803" providerId="ADAL" clId="{2DC7DBB7-AAFE-4040-8ACE-9D33BDFCE64E}" dt="2026-09-24T14:43:35.100" v="2282" actId="478"/>
          <ac:spMkLst>
            <pc:docMk/>
            <pc:sldMk cId="3975591198" sldId="270"/>
            <ac:spMk id="8" creationId="{228704CA-E0C7-3EB4-065A-B8F1437511AA}"/>
          </ac:spMkLst>
        </pc:spChg>
        <pc:picChg chg="del">
          <ac:chgData name="Nerys Musgrove" userId="2d6d5c85-090b-4bc1-b158-98aecad99803" providerId="ADAL" clId="{2DC7DBB7-AAFE-4040-8ACE-9D33BDFCE64E}" dt="2026-09-24T14:43:29.066" v="2276" actId="478"/>
          <ac:picMkLst>
            <pc:docMk/>
            <pc:sldMk cId="3975591198" sldId="270"/>
            <ac:picMk id="7" creationId="{4F61EED6-E692-5BE5-43EA-307DB1C50DF1}"/>
          </ac:picMkLst>
        </pc:picChg>
      </pc:sldChg>
      <pc:sldChg chg="del">
        <pc:chgData name="Nerys Musgrove" userId="2d6d5c85-090b-4bc1-b158-98aecad99803" providerId="ADAL" clId="{2DC7DBB7-AAFE-4040-8ACE-9D33BDFCE64E}" dt="2026-09-24T15:13:43.023" v="2283" actId="47"/>
        <pc:sldMkLst>
          <pc:docMk/>
          <pc:sldMk cId="1628353638" sldId="283"/>
        </pc:sldMkLst>
      </pc:sldChg>
      <pc:sldChg chg="del">
        <pc:chgData name="Nerys Musgrove" userId="2d6d5c85-090b-4bc1-b158-98aecad99803" providerId="ADAL" clId="{2DC7DBB7-AAFE-4040-8ACE-9D33BDFCE64E}" dt="2026-09-24T12:32:46.405" v="1193" actId="47"/>
        <pc:sldMkLst>
          <pc:docMk/>
          <pc:sldMk cId="2454880433" sldId="287"/>
        </pc:sldMkLst>
      </pc:sldChg>
      <pc:sldChg chg="modSp new mod ord">
        <pc:chgData name="Nerys Musgrove" userId="2d6d5c85-090b-4bc1-b158-98aecad99803" providerId="ADAL" clId="{2DC7DBB7-AAFE-4040-8ACE-9D33BDFCE64E}" dt="2026-09-24T08:14:43.954" v="523" actId="20577"/>
        <pc:sldMkLst>
          <pc:docMk/>
          <pc:sldMk cId="1286744062" sldId="288"/>
        </pc:sldMkLst>
        <pc:spChg chg="mod">
          <ac:chgData name="Nerys Musgrove" userId="2d6d5c85-090b-4bc1-b158-98aecad99803" providerId="ADAL" clId="{2DC7DBB7-AAFE-4040-8ACE-9D33BDFCE64E}" dt="2026-09-24T08:08:48.290" v="18" actId="20577"/>
          <ac:spMkLst>
            <pc:docMk/>
            <pc:sldMk cId="1286744062" sldId="288"/>
            <ac:spMk id="2" creationId="{3374F03D-D40D-57AA-8BAC-6836B6BE7AB4}"/>
          </ac:spMkLst>
        </pc:spChg>
        <pc:spChg chg="mod">
          <ac:chgData name="Nerys Musgrove" userId="2d6d5c85-090b-4bc1-b158-98aecad99803" providerId="ADAL" clId="{2DC7DBB7-AAFE-4040-8ACE-9D33BDFCE64E}" dt="2026-09-24T08:10:07.916" v="164" actId="5793"/>
          <ac:spMkLst>
            <pc:docMk/>
            <pc:sldMk cId="1286744062" sldId="288"/>
            <ac:spMk id="3" creationId="{01345A39-CD83-9105-A42C-E7E37B9FE07F}"/>
          </ac:spMkLst>
        </pc:spChg>
        <pc:spChg chg="mod">
          <ac:chgData name="Nerys Musgrove" userId="2d6d5c85-090b-4bc1-b158-98aecad99803" providerId="ADAL" clId="{2DC7DBB7-AAFE-4040-8ACE-9D33BDFCE64E}" dt="2026-09-24T08:14:43.954" v="523" actId="20577"/>
          <ac:spMkLst>
            <pc:docMk/>
            <pc:sldMk cId="1286744062" sldId="288"/>
            <ac:spMk id="4" creationId="{F9FDE3AD-F4B7-CF72-CA15-68813285BF6B}"/>
          </ac:spMkLst>
        </pc:spChg>
      </pc:sldChg>
      <pc:sldChg chg="modSp new mod">
        <pc:chgData name="Nerys Musgrove" userId="2d6d5c85-090b-4bc1-b158-98aecad99803" providerId="ADAL" clId="{2DC7DBB7-AAFE-4040-8ACE-9D33BDFCE64E}" dt="2026-09-24T08:51:42.905" v="579" actId="255"/>
        <pc:sldMkLst>
          <pc:docMk/>
          <pc:sldMk cId="2788319092" sldId="289"/>
        </pc:sldMkLst>
        <pc:spChg chg="mod">
          <ac:chgData name="Nerys Musgrove" userId="2d6d5c85-090b-4bc1-b158-98aecad99803" providerId="ADAL" clId="{2DC7DBB7-AAFE-4040-8ACE-9D33BDFCE64E}" dt="2026-09-24T08:51:19.024" v="542" actId="20577"/>
          <ac:spMkLst>
            <pc:docMk/>
            <pc:sldMk cId="2788319092" sldId="289"/>
            <ac:spMk id="2" creationId="{6D76A6C3-BEF0-CA77-74E4-EDCF6F0C2C24}"/>
          </ac:spMkLst>
        </pc:spChg>
        <pc:spChg chg="mod">
          <ac:chgData name="Nerys Musgrove" userId="2d6d5c85-090b-4bc1-b158-98aecad99803" providerId="ADAL" clId="{2DC7DBB7-AAFE-4040-8ACE-9D33BDFCE64E}" dt="2026-09-24T08:51:42.905" v="579" actId="255"/>
          <ac:spMkLst>
            <pc:docMk/>
            <pc:sldMk cId="2788319092" sldId="289"/>
            <ac:spMk id="3" creationId="{776E421B-9975-CACB-9704-FD5848F9E2B5}"/>
          </ac:spMkLst>
        </pc:spChg>
      </pc:sldChg>
      <pc:sldChg chg="modSp new mod">
        <pc:chgData name="Nerys Musgrove" userId="2d6d5c85-090b-4bc1-b158-98aecad99803" providerId="ADAL" clId="{2DC7DBB7-AAFE-4040-8ACE-9D33BDFCE64E}" dt="2026-09-24T08:52:27.374" v="583" actId="255"/>
        <pc:sldMkLst>
          <pc:docMk/>
          <pc:sldMk cId="1075518363" sldId="290"/>
        </pc:sldMkLst>
        <pc:spChg chg="mod">
          <ac:chgData name="Nerys Musgrove" userId="2d6d5c85-090b-4bc1-b158-98aecad99803" providerId="ADAL" clId="{2DC7DBB7-AAFE-4040-8ACE-9D33BDFCE64E}" dt="2026-09-24T08:52:06.459" v="581"/>
          <ac:spMkLst>
            <pc:docMk/>
            <pc:sldMk cId="1075518363" sldId="290"/>
            <ac:spMk id="2" creationId="{52FB9CA8-7E82-9253-7A95-6EE01E3BFBC1}"/>
          </ac:spMkLst>
        </pc:spChg>
        <pc:spChg chg="mod">
          <ac:chgData name="Nerys Musgrove" userId="2d6d5c85-090b-4bc1-b158-98aecad99803" providerId="ADAL" clId="{2DC7DBB7-AAFE-4040-8ACE-9D33BDFCE64E}" dt="2026-09-24T08:52:27.374" v="583" actId="255"/>
          <ac:spMkLst>
            <pc:docMk/>
            <pc:sldMk cId="1075518363" sldId="290"/>
            <ac:spMk id="3" creationId="{0E5F6CCA-EE75-447C-4850-D7695E83AF6F}"/>
          </ac:spMkLst>
        </pc:spChg>
      </pc:sldChg>
      <pc:sldChg chg="modSp new mod">
        <pc:chgData name="Nerys Musgrove" userId="2d6d5c85-090b-4bc1-b158-98aecad99803" providerId="ADAL" clId="{2DC7DBB7-AAFE-4040-8ACE-9D33BDFCE64E}" dt="2026-09-24T12:21:17.850" v="745" actId="20577"/>
        <pc:sldMkLst>
          <pc:docMk/>
          <pc:sldMk cId="2870845" sldId="291"/>
        </pc:sldMkLst>
        <pc:spChg chg="mod">
          <ac:chgData name="Nerys Musgrove" userId="2d6d5c85-090b-4bc1-b158-98aecad99803" providerId="ADAL" clId="{2DC7DBB7-AAFE-4040-8ACE-9D33BDFCE64E}" dt="2026-09-24T12:20:35.374" v="624" actId="20577"/>
          <ac:spMkLst>
            <pc:docMk/>
            <pc:sldMk cId="2870845" sldId="291"/>
            <ac:spMk id="2" creationId="{91CB533B-7B1C-ECE4-D162-92FA8602D04F}"/>
          </ac:spMkLst>
        </pc:spChg>
        <pc:spChg chg="mod">
          <ac:chgData name="Nerys Musgrove" userId="2d6d5c85-090b-4bc1-b158-98aecad99803" providerId="ADAL" clId="{2DC7DBB7-AAFE-4040-8ACE-9D33BDFCE64E}" dt="2026-09-24T12:21:07.185" v="729" actId="20577"/>
          <ac:spMkLst>
            <pc:docMk/>
            <pc:sldMk cId="2870845" sldId="291"/>
            <ac:spMk id="3" creationId="{FAFC0B96-781C-5915-AF92-3EAE95C5E37D}"/>
          </ac:spMkLst>
        </pc:spChg>
        <pc:spChg chg="mod">
          <ac:chgData name="Nerys Musgrove" userId="2d6d5c85-090b-4bc1-b158-98aecad99803" providerId="ADAL" clId="{2DC7DBB7-AAFE-4040-8ACE-9D33BDFCE64E}" dt="2026-09-24T12:21:17.850" v="745" actId="20577"/>
          <ac:spMkLst>
            <pc:docMk/>
            <pc:sldMk cId="2870845" sldId="291"/>
            <ac:spMk id="4" creationId="{CE67CB34-A5D7-7AD7-5445-7D0E3250BFA4}"/>
          </ac:spMkLst>
        </pc:spChg>
      </pc:sldChg>
      <pc:sldChg chg="modSp new mod">
        <pc:chgData name="Nerys Musgrove" userId="2d6d5c85-090b-4bc1-b158-98aecad99803" providerId="ADAL" clId="{2DC7DBB7-AAFE-4040-8ACE-9D33BDFCE64E}" dt="2026-09-24T14:26:41.552" v="2129" actId="27636"/>
        <pc:sldMkLst>
          <pc:docMk/>
          <pc:sldMk cId="915780030" sldId="292"/>
        </pc:sldMkLst>
        <pc:spChg chg="mod">
          <ac:chgData name="Nerys Musgrove" userId="2d6d5c85-090b-4bc1-b158-98aecad99803" providerId="ADAL" clId="{2DC7DBB7-AAFE-4040-8ACE-9D33BDFCE64E}" dt="2026-09-24T12:28:38.959" v="1111" actId="20577"/>
          <ac:spMkLst>
            <pc:docMk/>
            <pc:sldMk cId="915780030" sldId="292"/>
            <ac:spMk id="2" creationId="{E8DDF146-164B-5F86-8F37-81F4A087350D}"/>
          </ac:spMkLst>
        </pc:spChg>
        <pc:spChg chg="mod">
          <ac:chgData name="Nerys Musgrove" userId="2d6d5c85-090b-4bc1-b158-98aecad99803" providerId="ADAL" clId="{2DC7DBB7-AAFE-4040-8ACE-9D33BDFCE64E}" dt="2026-09-24T14:26:41.552" v="2129" actId="27636"/>
          <ac:spMkLst>
            <pc:docMk/>
            <pc:sldMk cId="915780030" sldId="292"/>
            <ac:spMk id="3" creationId="{6E07A3FC-FE56-B06D-0DDD-23692DFA7556}"/>
          </ac:spMkLst>
        </pc:spChg>
      </pc:sldChg>
      <pc:sldChg chg="modSp new mod">
        <pc:chgData name="Nerys Musgrove" userId="2d6d5c85-090b-4bc1-b158-98aecad99803" providerId="ADAL" clId="{2DC7DBB7-AAFE-4040-8ACE-9D33BDFCE64E}" dt="2026-09-24T12:28:22.817" v="1109" actId="255"/>
        <pc:sldMkLst>
          <pc:docMk/>
          <pc:sldMk cId="2127390943" sldId="293"/>
        </pc:sldMkLst>
        <pc:spChg chg="mod">
          <ac:chgData name="Nerys Musgrove" userId="2d6d5c85-090b-4bc1-b158-98aecad99803" providerId="ADAL" clId="{2DC7DBB7-AAFE-4040-8ACE-9D33BDFCE64E}" dt="2026-09-24T12:27:57.825" v="1107"/>
          <ac:spMkLst>
            <pc:docMk/>
            <pc:sldMk cId="2127390943" sldId="293"/>
            <ac:spMk id="2" creationId="{23A5862A-1DF4-0E61-AE4B-3BACFE58A0BF}"/>
          </ac:spMkLst>
        </pc:spChg>
        <pc:spChg chg="mod">
          <ac:chgData name="Nerys Musgrove" userId="2d6d5c85-090b-4bc1-b158-98aecad99803" providerId="ADAL" clId="{2DC7DBB7-AAFE-4040-8ACE-9D33BDFCE64E}" dt="2026-09-24T12:28:22.817" v="1109" actId="255"/>
          <ac:spMkLst>
            <pc:docMk/>
            <pc:sldMk cId="2127390943" sldId="293"/>
            <ac:spMk id="3" creationId="{0EF771A1-A2B6-07B8-F4A6-1B2343D3A968}"/>
          </ac:spMkLst>
        </pc:spChg>
      </pc:sldChg>
      <pc:sldChg chg="new del">
        <pc:chgData name="Nerys Musgrove" userId="2d6d5c85-090b-4bc1-b158-98aecad99803" providerId="ADAL" clId="{2DC7DBB7-AAFE-4040-8ACE-9D33BDFCE64E}" dt="2026-09-24T12:27:46.430" v="1105" actId="47"/>
        <pc:sldMkLst>
          <pc:docMk/>
          <pc:sldMk cId="3235694049" sldId="293"/>
        </pc:sldMkLst>
      </pc:sldChg>
      <pc:sldChg chg="addSp delSp modSp new mod modAnim">
        <pc:chgData name="Nerys Musgrove" userId="2d6d5c85-090b-4bc1-b158-98aecad99803" providerId="ADAL" clId="{2DC7DBB7-AAFE-4040-8ACE-9D33BDFCE64E}" dt="2026-09-24T12:30:51.017" v="1162" actId="20577"/>
        <pc:sldMkLst>
          <pc:docMk/>
          <pc:sldMk cId="1544121772" sldId="294"/>
        </pc:sldMkLst>
        <pc:spChg chg="mod">
          <ac:chgData name="Nerys Musgrove" userId="2d6d5c85-090b-4bc1-b158-98aecad99803" providerId="ADAL" clId="{2DC7DBB7-AAFE-4040-8ACE-9D33BDFCE64E}" dt="2026-09-24T12:30:51.017" v="1162" actId="20577"/>
          <ac:spMkLst>
            <pc:docMk/>
            <pc:sldMk cId="1544121772" sldId="294"/>
            <ac:spMk id="2" creationId="{176B80AB-50F8-8847-B7EF-F1116869A26B}"/>
          </ac:spMkLst>
        </pc:spChg>
        <pc:spChg chg="del">
          <ac:chgData name="Nerys Musgrove" userId="2d6d5c85-090b-4bc1-b158-98aecad99803" providerId="ADAL" clId="{2DC7DBB7-AAFE-4040-8ACE-9D33BDFCE64E}" dt="2026-09-24T12:29:07.744" v="1113"/>
          <ac:spMkLst>
            <pc:docMk/>
            <pc:sldMk cId="1544121772" sldId="294"/>
            <ac:spMk id="3" creationId="{7767648B-A552-0938-43F0-1225F60924B4}"/>
          </ac:spMkLst>
        </pc:spChg>
        <pc:picChg chg="add mod">
          <ac:chgData name="Nerys Musgrove" userId="2d6d5c85-090b-4bc1-b158-98aecad99803" providerId="ADAL" clId="{2DC7DBB7-AAFE-4040-8ACE-9D33BDFCE64E}" dt="2026-09-24T12:29:32.662" v="1117" actId="14100"/>
          <ac:picMkLst>
            <pc:docMk/>
            <pc:sldMk cId="1544121772" sldId="294"/>
            <ac:picMk id="4" creationId="{6DEA35C6-69F3-1A8A-699D-0AFF0359FC9E}"/>
          </ac:picMkLst>
        </pc:picChg>
      </pc:sldChg>
      <pc:sldChg chg="addSp delSp modSp new mod modAnim">
        <pc:chgData name="Nerys Musgrove" userId="2d6d5c85-090b-4bc1-b158-98aecad99803" providerId="ADAL" clId="{2DC7DBB7-AAFE-4040-8ACE-9D33BDFCE64E}" dt="2026-09-24T12:31:05.809" v="1192" actId="20577"/>
        <pc:sldMkLst>
          <pc:docMk/>
          <pc:sldMk cId="3300912384" sldId="295"/>
        </pc:sldMkLst>
        <pc:spChg chg="mod">
          <ac:chgData name="Nerys Musgrove" userId="2d6d5c85-090b-4bc1-b158-98aecad99803" providerId="ADAL" clId="{2DC7DBB7-AAFE-4040-8ACE-9D33BDFCE64E}" dt="2026-09-24T12:31:05.809" v="1192" actId="20577"/>
          <ac:spMkLst>
            <pc:docMk/>
            <pc:sldMk cId="3300912384" sldId="295"/>
            <ac:spMk id="2" creationId="{C110C46E-4B12-1BF3-1F1B-C30AFEA4CE5B}"/>
          </ac:spMkLst>
        </pc:spChg>
        <pc:spChg chg="del">
          <ac:chgData name="Nerys Musgrove" userId="2d6d5c85-090b-4bc1-b158-98aecad99803" providerId="ADAL" clId="{2DC7DBB7-AAFE-4040-8ACE-9D33BDFCE64E}" dt="2026-09-24T12:30:02.156" v="1120"/>
          <ac:spMkLst>
            <pc:docMk/>
            <pc:sldMk cId="3300912384" sldId="295"/>
            <ac:spMk id="3" creationId="{6D1E4851-DAB9-2A3A-16E3-D4BC7DD01F81}"/>
          </ac:spMkLst>
        </pc:spChg>
        <pc:picChg chg="add mod">
          <ac:chgData name="Nerys Musgrove" userId="2d6d5c85-090b-4bc1-b158-98aecad99803" providerId="ADAL" clId="{2DC7DBB7-AAFE-4040-8ACE-9D33BDFCE64E}" dt="2026-09-24T12:30:13.165" v="1123" actId="14100"/>
          <ac:picMkLst>
            <pc:docMk/>
            <pc:sldMk cId="3300912384" sldId="295"/>
            <ac:picMk id="4" creationId="{EA95E05D-28E7-7D51-BA2E-349452372451}"/>
          </ac:picMkLst>
        </pc:picChg>
      </pc:sldChg>
      <pc:sldChg chg="addSp modSp new mod modClrScheme chgLayout">
        <pc:chgData name="Nerys Musgrove" userId="2d6d5c85-090b-4bc1-b158-98aecad99803" providerId="ADAL" clId="{2DC7DBB7-AAFE-4040-8ACE-9D33BDFCE64E}" dt="2026-09-24T12:39:44.604" v="1330" actId="20577"/>
        <pc:sldMkLst>
          <pc:docMk/>
          <pc:sldMk cId="846692452" sldId="296"/>
        </pc:sldMkLst>
        <pc:spChg chg="add mod">
          <ac:chgData name="Nerys Musgrove" userId="2d6d5c85-090b-4bc1-b158-98aecad99803" providerId="ADAL" clId="{2DC7DBB7-AAFE-4040-8ACE-9D33BDFCE64E}" dt="2026-09-24T12:39:09.174" v="1209" actId="20577"/>
          <ac:spMkLst>
            <pc:docMk/>
            <pc:sldMk cId="846692452" sldId="296"/>
            <ac:spMk id="6" creationId="{BBD7BD2A-4648-CF50-5179-0A6C0E4D50CB}"/>
          </ac:spMkLst>
        </pc:spChg>
        <pc:spChg chg="add mod">
          <ac:chgData name="Nerys Musgrove" userId="2d6d5c85-090b-4bc1-b158-98aecad99803" providerId="ADAL" clId="{2DC7DBB7-AAFE-4040-8ACE-9D33BDFCE64E}" dt="2026-09-24T12:39:44.604" v="1330" actId="20577"/>
          <ac:spMkLst>
            <pc:docMk/>
            <pc:sldMk cId="846692452" sldId="296"/>
            <ac:spMk id="8" creationId="{42CE859D-A097-D121-A855-5CEAA6896375}"/>
          </ac:spMkLst>
        </pc:spChg>
      </pc:sldChg>
      <pc:sldChg chg="addSp delSp modSp new mod modClrScheme chgLayout">
        <pc:chgData name="Nerys Musgrove" userId="2d6d5c85-090b-4bc1-b158-98aecad99803" providerId="ADAL" clId="{2DC7DBB7-AAFE-4040-8ACE-9D33BDFCE64E}" dt="2026-09-24T13:00:54.072" v="2012" actId="478"/>
        <pc:sldMkLst>
          <pc:docMk/>
          <pc:sldMk cId="3611471299" sldId="297"/>
        </pc:sldMkLst>
        <pc:spChg chg="mod">
          <ac:chgData name="Nerys Musgrove" userId="2d6d5c85-090b-4bc1-b158-98aecad99803" providerId="ADAL" clId="{2DC7DBB7-AAFE-4040-8ACE-9D33BDFCE64E}" dt="2026-09-24T13:00:49.034" v="2011" actId="26606"/>
          <ac:spMkLst>
            <pc:docMk/>
            <pc:sldMk cId="3611471299" sldId="297"/>
            <ac:spMk id="2" creationId="{C3C4E902-BCB6-06D6-D02F-684CA9344454}"/>
          </ac:spMkLst>
        </pc:spChg>
        <pc:spChg chg="del mod">
          <ac:chgData name="Nerys Musgrove" userId="2d6d5c85-090b-4bc1-b158-98aecad99803" providerId="ADAL" clId="{2DC7DBB7-AAFE-4040-8ACE-9D33BDFCE64E}" dt="2026-09-24T13:00:49.034" v="2011" actId="26606"/>
          <ac:spMkLst>
            <pc:docMk/>
            <pc:sldMk cId="3611471299" sldId="297"/>
            <ac:spMk id="3" creationId="{F85CA6A6-8C59-5A1D-4116-E6EF56F9AB0E}"/>
          </ac:spMkLst>
        </pc:spChg>
        <pc:spChg chg="add del mod">
          <ac:chgData name="Nerys Musgrove" userId="2d6d5c85-090b-4bc1-b158-98aecad99803" providerId="ADAL" clId="{2DC7DBB7-AAFE-4040-8ACE-9D33BDFCE64E}" dt="2026-09-24T13:00:54.072" v="2012" actId="478"/>
          <ac:spMkLst>
            <pc:docMk/>
            <pc:sldMk cId="3611471299" sldId="297"/>
            <ac:spMk id="9" creationId="{63BD7107-59CB-6A14-0CA7-F16B29A94355}"/>
          </ac:spMkLst>
        </pc:spChg>
        <pc:graphicFrameChg chg="add mod">
          <ac:chgData name="Nerys Musgrove" userId="2d6d5c85-090b-4bc1-b158-98aecad99803" providerId="ADAL" clId="{2DC7DBB7-AAFE-4040-8ACE-9D33BDFCE64E}" dt="2026-09-24T13:00:49.034" v="2011" actId="26606"/>
          <ac:graphicFrameMkLst>
            <pc:docMk/>
            <pc:sldMk cId="3611471299" sldId="297"/>
            <ac:graphicFrameMk id="5" creationId="{3D68DC6E-0C89-2599-E43B-7042F2FA8C2D}"/>
          </ac:graphicFrameMkLst>
        </pc:graphicFrameChg>
      </pc:sldChg>
      <pc:sldChg chg="addSp delSp modSp new mod">
        <pc:chgData name="Nerys Musgrove" userId="2d6d5c85-090b-4bc1-b158-98aecad99803" providerId="ADAL" clId="{2DC7DBB7-AAFE-4040-8ACE-9D33BDFCE64E}" dt="2026-09-24T13:00:38.139" v="2010" actId="26606"/>
        <pc:sldMkLst>
          <pc:docMk/>
          <pc:sldMk cId="2717499988" sldId="298"/>
        </pc:sldMkLst>
        <pc:spChg chg="mod">
          <ac:chgData name="Nerys Musgrove" userId="2d6d5c85-090b-4bc1-b158-98aecad99803" providerId="ADAL" clId="{2DC7DBB7-AAFE-4040-8ACE-9D33BDFCE64E}" dt="2026-09-24T13:00:38.139" v="2010" actId="26606"/>
          <ac:spMkLst>
            <pc:docMk/>
            <pc:sldMk cId="2717499988" sldId="298"/>
            <ac:spMk id="2" creationId="{E494B4CB-2C73-9983-D704-9F30AEDC8B5F}"/>
          </ac:spMkLst>
        </pc:spChg>
        <pc:spChg chg="del mod">
          <ac:chgData name="Nerys Musgrove" userId="2d6d5c85-090b-4bc1-b158-98aecad99803" providerId="ADAL" clId="{2DC7DBB7-AAFE-4040-8ACE-9D33BDFCE64E}" dt="2026-09-24T13:00:38.139" v="2010" actId="26606"/>
          <ac:spMkLst>
            <pc:docMk/>
            <pc:sldMk cId="2717499988" sldId="298"/>
            <ac:spMk id="3" creationId="{D93356BA-40B1-69BE-B045-D77420F7CC93}"/>
          </ac:spMkLst>
        </pc:spChg>
        <pc:graphicFrameChg chg="add">
          <ac:chgData name="Nerys Musgrove" userId="2d6d5c85-090b-4bc1-b158-98aecad99803" providerId="ADAL" clId="{2DC7DBB7-AAFE-4040-8ACE-9D33BDFCE64E}" dt="2026-09-24T13:00:38.139" v="2010" actId="26606"/>
          <ac:graphicFrameMkLst>
            <pc:docMk/>
            <pc:sldMk cId="2717499988" sldId="298"/>
            <ac:graphicFrameMk id="5" creationId="{05D2773D-4DC5-56D6-756F-5B0E81D2677A}"/>
          </ac:graphicFrameMkLst>
        </pc:graphicFrameChg>
      </pc:sldChg>
      <pc:sldChg chg="delSp modSp new mod modClrScheme chgLayout">
        <pc:chgData name="Nerys Musgrove" userId="2d6d5c85-090b-4bc1-b158-98aecad99803" providerId="ADAL" clId="{2DC7DBB7-AAFE-4040-8ACE-9D33BDFCE64E}" dt="2026-09-24T13:00:29.314" v="2009" actId="26606"/>
        <pc:sldMkLst>
          <pc:docMk/>
          <pc:sldMk cId="3414151747" sldId="299"/>
        </pc:sldMkLst>
        <pc:spChg chg="mod">
          <ac:chgData name="Nerys Musgrove" userId="2d6d5c85-090b-4bc1-b158-98aecad99803" providerId="ADAL" clId="{2DC7DBB7-AAFE-4040-8ACE-9D33BDFCE64E}" dt="2026-09-24T13:00:29.314" v="2009" actId="26606"/>
          <ac:spMkLst>
            <pc:docMk/>
            <pc:sldMk cId="3414151747" sldId="299"/>
            <ac:spMk id="2" creationId="{0EACB989-66CD-6C2D-35F0-902C6B220F5A}"/>
          </ac:spMkLst>
        </pc:spChg>
        <pc:spChg chg="del">
          <ac:chgData name="Nerys Musgrove" userId="2d6d5c85-090b-4bc1-b158-98aecad99803" providerId="ADAL" clId="{2DC7DBB7-AAFE-4040-8ACE-9D33BDFCE64E}" dt="2026-09-24T13:00:29.314" v="2009" actId="26606"/>
          <ac:spMkLst>
            <pc:docMk/>
            <pc:sldMk cId="3414151747" sldId="299"/>
            <ac:spMk id="3" creationId="{93B3C494-E80F-A74E-9F17-B7C109D4DCD9}"/>
          </ac:spMkLst>
        </pc:spChg>
      </pc:sldChg>
      <pc:sldChg chg="addSp delSp modSp new mod modAnim">
        <pc:chgData name="Nerys Musgrove" userId="2d6d5c85-090b-4bc1-b158-98aecad99803" providerId="ADAL" clId="{2DC7DBB7-AAFE-4040-8ACE-9D33BDFCE64E}" dt="2026-09-24T13:58:07.567" v="2038" actId="478"/>
        <pc:sldMkLst>
          <pc:docMk/>
          <pc:sldMk cId="1966580473" sldId="300"/>
        </pc:sldMkLst>
        <pc:spChg chg="mod">
          <ac:chgData name="Nerys Musgrove" userId="2d6d5c85-090b-4bc1-b158-98aecad99803" providerId="ADAL" clId="{2DC7DBB7-AAFE-4040-8ACE-9D33BDFCE64E}" dt="2026-09-24T13:57:29.724" v="2032" actId="20577"/>
          <ac:spMkLst>
            <pc:docMk/>
            <pc:sldMk cId="1966580473" sldId="300"/>
            <ac:spMk id="2" creationId="{A5B24C04-D965-E61F-A77D-44EE3486959D}"/>
          </ac:spMkLst>
        </pc:spChg>
        <pc:spChg chg="del">
          <ac:chgData name="Nerys Musgrove" userId="2d6d5c85-090b-4bc1-b158-98aecad99803" providerId="ADAL" clId="{2DC7DBB7-AAFE-4040-8ACE-9D33BDFCE64E}" dt="2026-09-24T13:57:40.373" v="2033"/>
          <ac:spMkLst>
            <pc:docMk/>
            <pc:sldMk cId="1966580473" sldId="300"/>
            <ac:spMk id="3" creationId="{86843855-1CD6-03F7-1329-9AE1F26CE78B}"/>
          </ac:spMkLst>
        </pc:spChg>
        <pc:spChg chg="del">
          <ac:chgData name="Nerys Musgrove" userId="2d6d5c85-090b-4bc1-b158-98aecad99803" providerId="ADAL" clId="{2DC7DBB7-AAFE-4040-8ACE-9D33BDFCE64E}" dt="2026-09-24T13:58:07.567" v="2038" actId="478"/>
          <ac:spMkLst>
            <pc:docMk/>
            <pc:sldMk cId="1966580473" sldId="300"/>
            <ac:spMk id="4" creationId="{597BA32F-BC78-6B12-B839-6EA4E3193854}"/>
          </ac:spMkLst>
        </pc:spChg>
        <pc:picChg chg="add mod">
          <ac:chgData name="Nerys Musgrove" userId="2d6d5c85-090b-4bc1-b158-98aecad99803" providerId="ADAL" clId="{2DC7DBB7-AAFE-4040-8ACE-9D33BDFCE64E}" dt="2026-09-24T13:57:59.702" v="2037" actId="14100"/>
          <ac:picMkLst>
            <pc:docMk/>
            <pc:sldMk cId="1966580473" sldId="300"/>
            <ac:picMk id="5" creationId="{065A90B2-94B1-6A86-35AE-7658CFE9C0DB}"/>
          </ac:picMkLst>
        </pc:picChg>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3">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15">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1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97C137-914F-452F-90D8-D8CAD4996968}" type="doc">
      <dgm:prSet loTypeId="urn:microsoft.com/office/officeart/2008/layout/LinedList" loCatId="list" qsTypeId="urn:microsoft.com/office/officeart/2005/8/quickstyle/simple1#1" qsCatId="simple" csTypeId="urn:microsoft.com/office/officeart/2005/8/colors/accent2_2#1" csCatId="accent2"/>
      <dgm:spPr/>
      <dgm:t>
        <a:bodyPr/>
        <a:lstStyle/>
        <a:p>
          <a:endParaRPr lang="en-US"/>
        </a:p>
      </dgm:t>
    </dgm:pt>
    <dgm:pt modelId="{2A1F719C-79B1-4ADF-808E-83840264487A}">
      <dgm:prSet/>
      <dgm:spPr/>
      <dgm:t>
        <a:bodyPr/>
        <a:lstStyle/>
        <a:p>
          <a:r>
            <a:rPr lang="en-GB"/>
            <a:t>By the end of this session, you should be able to:</a:t>
          </a:r>
          <a:endParaRPr lang="en-US"/>
        </a:p>
      </dgm:t>
    </dgm:pt>
    <dgm:pt modelId="{C525D5B5-5AF4-4095-BFB2-A8E75EBE68B5}" type="parTrans" cxnId="{568BAFB9-7DFC-4524-A6EE-E47242708C1E}">
      <dgm:prSet/>
      <dgm:spPr/>
      <dgm:t>
        <a:bodyPr/>
        <a:lstStyle/>
        <a:p>
          <a:endParaRPr lang="en-US"/>
        </a:p>
      </dgm:t>
    </dgm:pt>
    <dgm:pt modelId="{76A893A3-6470-4029-B75B-DC5D85EB7F07}" type="sibTrans" cxnId="{568BAFB9-7DFC-4524-A6EE-E47242708C1E}">
      <dgm:prSet/>
      <dgm:spPr/>
      <dgm:t>
        <a:bodyPr/>
        <a:lstStyle/>
        <a:p>
          <a:endParaRPr lang="en-US"/>
        </a:p>
      </dgm:t>
    </dgm:pt>
    <dgm:pt modelId="{AA2DF30C-14C6-451A-8423-50C8D71F67BA}">
      <dgm:prSet/>
      <dgm:spPr/>
      <dgm:t>
        <a:bodyPr/>
        <a:lstStyle/>
        <a:p>
          <a:r>
            <a:rPr lang="en-GB"/>
            <a:t>Identify the patterns of alcohol consumption in the UK</a:t>
          </a:r>
          <a:endParaRPr lang="en-US"/>
        </a:p>
      </dgm:t>
    </dgm:pt>
    <dgm:pt modelId="{8A7F4C16-1F1C-4EC9-8D20-EE292D3F853B}" type="parTrans" cxnId="{229C4BCB-00C9-43E7-9125-F7B022957727}">
      <dgm:prSet/>
      <dgm:spPr/>
      <dgm:t>
        <a:bodyPr/>
        <a:lstStyle/>
        <a:p>
          <a:endParaRPr lang="en-US"/>
        </a:p>
      </dgm:t>
    </dgm:pt>
    <dgm:pt modelId="{842E3A45-4C8A-4D53-A3E7-4E5CBEC41D21}" type="sibTrans" cxnId="{229C4BCB-00C9-43E7-9125-F7B022957727}">
      <dgm:prSet/>
      <dgm:spPr/>
      <dgm:t>
        <a:bodyPr/>
        <a:lstStyle/>
        <a:p>
          <a:endParaRPr lang="en-US"/>
        </a:p>
      </dgm:t>
    </dgm:pt>
    <dgm:pt modelId="{8A16E25A-6AF1-4AFC-B332-B17B3A7DE784}">
      <dgm:prSet/>
      <dgm:spPr/>
      <dgm:t>
        <a:bodyPr/>
        <a:lstStyle/>
        <a:p>
          <a:r>
            <a:rPr lang="en-GB"/>
            <a:t>Define alcohol misuse and binge drinking</a:t>
          </a:r>
          <a:endParaRPr lang="en-US"/>
        </a:p>
      </dgm:t>
    </dgm:pt>
    <dgm:pt modelId="{A3BB905B-F24E-4BB5-B1D7-A64839377423}" type="parTrans" cxnId="{52D3636C-1133-4CF5-916A-BFB189D97AA7}">
      <dgm:prSet/>
      <dgm:spPr/>
      <dgm:t>
        <a:bodyPr/>
        <a:lstStyle/>
        <a:p>
          <a:endParaRPr lang="en-US"/>
        </a:p>
      </dgm:t>
    </dgm:pt>
    <dgm:pt modelId="{55F75067-8146-4B77-B68F-B59830A65084}" type="sibTrans" cxnId="{52D3636C-1133-4CF5-916A-BFB189D97AA7}">
      <dgm:prSet/>
      <dgm:spPr/>
      <dgm:t>
        <a:bodyPr/>
        <a:lstStyle/>
        <a:p>
          <a:endParaRPr lang="en-US"/>
        </a:p>
      </dgm:t>
    </dgm:pt>
    <dgm:pt modelId="{BF4D4206-E044-4927-9578-A9F981ACBCD8}">
      <dgm:prSet/>
      <dgm:spPr/>
      <dgm:t>
        <a:bodyPr/>
        <a:lstStyle/>
        <a:p>
          <a:r>
            <a:rPr lang="en-GB"/>
            <a:t>Explain how alcohol misuse affects young people</a:t>
          </a:r>
          <a:endParaRPr lang="en-US"/>
        </a:p>
      </dgm:t>
    </dgm:pt>
    <dgm:pt modelId="{32E94D0E-64A5-42A4-85E1-0B8CA3532DAB}" type="parTrans" cxnId="{F230D42E-283D-4B1C-944C-A254F79B376A}">
      <dgm:prSet/>
      <dgm:spPr/>
      <dgm:t>
        <a:bodyPr/>
        <a:lstStyle/>
        <a:p>
          <a:endParaRPr lang="en-US"/>
        </a:p>
      </dgm:t>
    </dgm:pt>
    <dgm:pt modelId="{2045BCE4-6FA8-4039-8299-1CE7A5FB7976}" type="sibTrans" cxnId="{F230D42E-283D-4B1C-944C-A254F79B376A}">
      <dgm:prSet/>
      <dgm:spPr/>
      <dgm:t>
        <a:bodyPr/>
        <a:lstStyle/>
        <a:p>
          <a:endParaRPr lang="en-US"/>
        </a:p>
      </dgm:t>
    </dgm:pt>
    <dgm:pt modelId="{06C13706-E255-44CA-A175-89B550BF5A7C}">
      <dgm:prSet/>
      <dgm:spPr/>
      <dgm:t>
        <a:bodyPr/>
        <a:lstStyle/>
        <a:p>
          <a:r>
            <a:rPr lang="en-GB"/>
            <a:t>Explain some of the harms associated with alcohol misuse</a:t>
          </a:r>
          <a:endParaRPr lang="en-US"/>
        </a:p>
      </dgm:t>
    </dgm:pt>
    <dgm:pt modelId="{E206CD30-8277-4DDE-89AA-9A2BEFD79710}" type="parTrans" cxnId="{761EC792-F9F3-4F60-AF1F-CBDD66ED53C7}">
      <dgm:prSet/>
      <dgm:spPr/>
      <dgm:t>
        <a:bodyPr/>
        <a:lstStyle/>
        <a:p>
          <a:endParaRPr lang="en-US"/>
        </a:p>
      </dgm:t>
    </dgm:pt>
    <dgm:pt modelId="{99FFD232-9E4C-4AA6-9E8E-B1953962C3FA}" type="sibTrans" cxnId="{761EC792-F9F3-4F60-AF1F-CBDD66ED53C7}">
      <dgm:prSet/>
      <dgm:spPr/>
      <dgm:t>
        <a:bodyPr/>
        <a:lstStyle/>
        <a:p>
          <a:endParaRPr lang="en-US"/>
        </a:p>
      </dgm:t>
    </dgm:pt>
    <dgm:pt modelId="{7B275CD3-892A-424D-A20A-9631DB1CDCFB}" type="pres">
      <dgm:prSet presAssocID="{6897C137-914F-452F-90D8-D8CAD4996968}" presName="vert0" presStyleCnt="0">
        <dgm:presLayoutVars>
          <dgm:dir/>
          <dgm:animOne val="branch"/>
          <dgm:animLvl val="lvl"/>
        </dgm:presLayoutVars>
      </dgm:prSet>
      <dgm:spPr/>
    </dgm:pt>
    <dgm:pt modelId="{F33A5FAF-E449-4699-BD95-A3CBCA3BB11E}" type="pres">
      <dgm:prSet presAssocID="{2A1F719C-79B1-4ADF-808E-83840264487A}" presName="thickLine" presStyleLbl="alignNode1" presStyleIdx="0" presStyleCnt="5"/>
      <dgm:spPr/>
    </dgm:pt>
    <dgm:pt modelId="{0F4B31A2-E65B-400A-9835-434489BA7890}" type="pres">
      <dgm:prSet presAssocID="{2A1F719C-79B1-4ADF-808E-83840264487A}" presName="horz1" presStyleCnt="0"/>
      <dgm:spPr/>
    </dgm:pt>
    <dgm:pt modelId="{58957A12-09ED-441D-B0D1-956171C02017}" type="pres">
      <dgm:prSet presAssocID="{2A1F719C-79B1-4ADF-808E-83840264487A}" presName="tx1" presStyleLbl="revTx" presStyleIdx="0" presStyleCnt="5"/>
      <dgm:spPr/>
    </dgm:pt>
    <dgm:pt modelId="{C2D7B414-9825-46A0-BAE5-E281AFEFC2BD}" type="pres">
      <dgm:prSet presAssocID="{2A1F719C-79B1-4ADF-808E-83840264487A}" presName="vert1" presStyleCnt="0"/>
      <dgm:spPr/>
    </dgm:pt>
    <dgm:pt modelId="{E20672AC-59DD-43C8-A186-D591B7491315}" type="pres">
      <dgm:prSet presAssocID="{AA2DF30C-14C6-451A-8423-50C8D71F67BA}" presName="thickLine" presStyleLbl="alignNode1" presStyleIdx="1" presStyleCnt="5"/>
      <dgm:spPr/>
    </dgm:pt>
    <dgm:pt modelId="{0D56C9CA-B4FE-40CF-A489-57AFE937FCBD}" type="pres">
      <dgm:prSet presAssocID="{AA2DF30C-14C6-451A-8423-50C8D71F67BA}" presName="horz1" presStyleCnt="0"/>
      <dgm:spPr/>
    </dgm:pt>
    <dgm:pt modelId="{2365BB5E-3509-4832-8CCA-57F862BB4099}" type="pres">
      <dgm:prSet presAssocID="{AA2DF30C-14C6-451A-8423-50C8D71F67BA}" presName="tx1" presStyleLbl="revTx" presStyleIdx="1" presStyleCnt="5"/>
      <dgm:spPr/>
    </dgm:pt>
    <dgm:pt modelId="{4F71FB06-A81C-4DCE-8DE9-14E3754B756B}" type="pres">
      <dgm:prSet presAssocID="{AA2DF30C-14C6-451A-8423-50C8D71F67BA}" presName="vert1" presStyleCnt="0"/>
      <dgm:spPr/>
    </dgm:pt>
    <dgm:pt modelId="{28233320-C8ED-4372-BA9B-7F7ABDAEDDC7}" type="pres">
      <dgm:prSet presAssocID="{8A16E25A-6AF1-4AFC-B332-B17B3A7DE784}" presName="thickLine" presStyleLbl="alignNode1" presStyleIdx="2" presStyleCnt="5"/>
      <dgm:spPr/>
    </dgm:pt>
    <dgm:pt modelId="{282E7AB9-6348-4F0C-9FB6-4212DBE1F854}" type="pres">
      <dgm:prSet presAssocID="{8A16E25A-6AF1-4AFC-B332-B17B3A7DE784}" presName="horz1" presStyleCnt="0"/>
      <dgm:spPr/>
    </dgm:pt>
    <dgm:pt modelId="{C2F46FE6-F5C4-4C0A-87DB-C35DDA532720}" type="pres">
      <dgm:prSet presAssocID="{8A16E25A-6AF1-4AFC-B332-B17B3A7DE784}" presName="tx1" presStyleLbl="revTx" presStyleIdx="2" presStyleCnt="5"/>
      <dgm:spPr/>
    </dgm:pt>
    <dgm:pt modelId="{0BEFE4C0-FA34-416C-BBEE-0FAD31903697}" type="pres">
      <dgm:prSet presAssocID="{8A16E25A-6AF1-4AFC-B332-B17B3A7DE784}" presName="vert1" presStyleCnt="0"/>
      <dgm:spPr/>
    </dgm:pt>
    <dgm:pt modelId="{C87E2815-11EB-418B-BF4F-D3D83DD3A7A5}" type="pres">
      <dgm:prSet presAssocID="{BF4D4206-E044-4927-9578-A9F981ACBCD8}" presName="thickLine" presStyleLbl="alignNode1" presStyleIdx="3" presStyleCnt="5"/>
      <dgm:spPr/>
    </dgm:pt>
    <dgm:pt modelId="{3D28AE68-C1BB-4761-96E2-4F333061D1AA}" type="pres">
      <dgm:prSet presAssocID="{BF4D4206-E044-4927-9578-A9F981ACBCD8}" presName="horz1" presStyleCnt="0"/>
      <dgm:spPr/>
    </dgm:pt>
    <dgm:pt modelId="{FF93A8DD-CC96-431F-B980-51D5E8111449}" type="pres">
      <dgm:prSet presAssocID="{BF4D4206-E044-4927-9578-A9F981ACBCD8}" presName="tx1" presStyleLbl="revTx" presStyleIdx="3" presStyleCnt="5"/>
      <dgm:spPr/>
    </dgm:pt>
    <dgm:pt modelId="{63EAF79E-4084-48A5-A36F-938D5B422331}" type="pres">
      <dgm:prSet presAssocID="{BF4D4206-E044-4927-9578-A9F981ACBCD8}" presName="vert1" presStyleCnt="0"/>
      <dgm:spPr/>
    </dgm:pt>
    <dgm:pt modelId="{3F395EBF-91F4-4CE7-B621-5F180DD170F3}" type="pres">
      <dgm:prSet presAssocID="{06C13706-E255-44CA-A175-89B550BF5A7C}" presName="thickLine" presStyleLbl="alignNode1" presStyleIdx="4" presStyleCnt="5"/>
      <dgm:spPr/>
    </dgm:pt>
    <dgm:pt modelId="{2CABB985-15C4-4840-B30A-6CE22A7A59F3}" type="pres">
      <dgm:prSet presAssocID="{06C13706-E255-44CA-A175-89B550BF5A7C}" presName="horz1" presStyleCnt="0"/>
      <dgm:spPr/>
    </dgm:pt>
    <dgm:pt modelId="{D6B3E8B2-8EF1-4BC9-B6D9-5703D9EE6F83}" type="pres">
      <dgm:prSet presAssocID="{06C13706-E255-44CA-A175-89B550BF5A7C}" presName="tx1" presStyleLbl="revTx" presStyleIdx="4" presStyleCnt="5"/>
      <dgm:spPr/>
    </dgm:pt>
    <dgm:pt modelId="{BB3A273D-18A2-41DD-827C-C7BAB9332013}" type="pres">
      <dgm:prSet presAssocID="{06C13706-E255-44CA-A175-89B550BF5A7C}" presName="vert1" presStyleCnt="0"/>
      <dgm:spPr/>
    </dgm:pt>
  </dgm:ptLst>
  <dgm:cxnLst>
    <dgm:cxn modelId="{AE80BA17-F7AC-4438-9BE7-31D776EB6012}" type="presOf" srcId="{BF4D4206-E044-4927-9578-A9F981ACBCD8}" destId="{FF93A8DD-CC96-431F-B980-51D5E8111449}" srcOrd="0" destOrd="0" presId="urn:microsoft.com/office/officeart/2008/layout/LinedList"/>
    <dgm:cxn modelId="{F230D42E-283D-4B1C-944C-A254F79B376A}" srcId="{6897C137-914F-452F-90D8-D8CAD4996968}" destId="{BF4D4206-E044-4927-9578-A9F981ACBCD8}" srcOrd="3" destOrd="0" parTransId="{32E94D0E-64A5-42A4-85E1-0B8CA3532DAB}" sibTransId="{2045BCE4-6FA8-4039-8299-1CE7A5FB7976}"/>
    <dgm:cxn modelId="{D675385B-D4C6-4394-9D86-FDF6D62C2AE1}" type="presOf" srcId="{6897C137-914F-452F-90D8-D8CAD4996968}" destId="{7B275CD3-892A-424D-A20A-9631DB1CDCFB}" srcOrd="0" destOrd="0" presId="urn:microsoft.com/office/officeart/2008/layout/LinedList"/>
    <dgm:cxn modelId="{A65AF05C-9962-4962-872B-B60BBF311DC9}" type="presOf" srcId="{8A16E25A-6AF1-4AFC-B332-B17B3A7DE784}" destId="{C2F46FE6-F5C4-4C0A-87DB-C35DDA532720}" srcOrd="0" destOrd="0" presId="urn:microsoft.com/office/officeart/2008/layout/LinedList"/>
    <dgm:cxn modelId="{52D3636C-1133-4CF5-916A-BFB189D97AA7}" srcId="{6897C137-914F-452F-90D8-D8CAD4996968}" destId="{8A16E25A-6AF1-4AFC-B332-B17B3A7DE784}" srcOrd="2" destOrd="0" parTransId="{A3BB905B-F24E-4BB5-B1D7-A64839377423}" sibTransId="{55F75067-8146-4B77-B68F-B59830A65084}"/>
    <dgm:cxn modelId="{D0C6E76D-DF2F-4697-B698-0A4ADEFB0AFB}" type="presOf" srcId="{2A1F719C-79B1-4ADF-808E-83840264487A}" destId="{58957A12-09ED-441D-B0D1-956171C02017}" srcOrd="0" destOrd="0" presId="urn:microsoft.com/office/officeart/2008/layout/LinedList"/>
    <dgm:cxn modelId="{761EC792-F9F3-4F60-AF1F-CBDD66ED53C7}" srcId="{6897C137-914F-452F-90D8-D8CAD4996968}" destId="{06C13706-E255-44CA-A175-89B550BF5A7C}" srcOrd="4" destOrd="0" parTransId="{E206CD30-8277-4DDE-89AA-9A2BEFD79710}" sibTransId="{99FFD232-9E4C-4AA6-9E8E-B1953962C3FA}"/>
    <dgm:cxn modelId="{A66F41AB-4CCD-4F42-B67D-5836A543D6EF}" type="presOf" srcId="{06C13706-E255-44CA-A175-89B550BF5A7C}" destId="{D6B3E8B2-8EF1-4BC9-B6D9-5703D9EE6F83}" srcOrd="0" destOrd="0" presId="urn:microsoft.com/office/officeart/2008/layout/LinedList"/>
    <dgm:cxn modelId="{568BAFB9-7DFC-4524-A6EE-E47242708C1E}" srcId="{6897C137-914F-452F-90D8-D8CAD4996968}" destId="{2A1F719C-79B1-4ADF-808E-83840264487A}" srcOrd="0" destOrd="0" parTransId="{C525D5B5-5AF4-4095-BFB2-A8E75EBE68B5}" sibTransId="{76A893A3-6470-4029-B75B-DC5D85EB7F07}"/>
    <dgm:cxn modelId="{060688BD-F782-4981-ADD5-B8188754AA1E}" type="presOf" srcId="{AA2DF30C-14C6-451A-8423-50C8D71F67BA}" destId="{2365BB5E-3509-4832-8CCA-57F862BB4099}" srcOrd="0" destOrd="0" presId="urn:microsoft.com/office/officeart/2008/layout/LinedList"/>
    <dgm:cxn modelId="{229C4BCB-00C9-43E7-9125-F7B022957727}" srcId="{6897C137-914F-452F-90D8-D8CAD4996968}" destId="{AA2DF30C-14C6-451A-8423-50C8D71F67BA}" srcOrd="1" destOrd="0" parTransId="{8A7F4C16-1F1C-4EC9-8D20-EE292D3F853B}" sibTransId="{842E3A45-4C8A-4D53-A3E7-4E5CBEC41D21}"/>
    <dgm:cxn modelId="{0170DDF0-96C6-4531-BC7D-98E460AB52A3}" type="presParOf" srcId="{7B275CD3-892A-424D-A20A-9631DB1CDCFB}" destId="{F33A5FAF-E449-4699-BD95-A3CBCA3BB11E}" srcOrd="0" destOrd="0" presId="urn:microsoft.com/office/officeart/2008/layout/LinedList"/>
    <dgm:cxn modelId="{CD9328DD-ACE4-402C-99E6-85E4A89045C3}" type="presParOf" srcId="{7B275CD3-892A-424D-A20A-9631DB1CDCFB}" destId="{0F4B31A2-E65B-400A-9835-434489BA7890}" srcOrd="1" destOrd="0" presId="urn:microsoft.com/office/officeart/2008/layout/LinedList"/>
    <dgm:cxn modelId="{B3D52D68-9FEF-45F7-ABE0-97D966BBAE67}" type="presParOf" srcId="{0F4B31A2-E65B-400A-9835-434489BA7890}" destId="{58957A12-09ED-441D-B0D1-956171C02017}" srcOrd="0" destOrd="0" presId="urn:microsoft.com/office/officeart/2008/layout/LinedList"/>
    <dgm:cxn modelId="{4383A326-8EC4-4B2F-A64D-96E0F33579E5}" type="presParOf" srcId="{0F4B31A2-E65B-400A-9835-434489BA7890}" destId="{C2D7B414-9825-46A0-BAE5-E281AFEFC2BD}" srcOrd="1" destOrd="0" presId="urn:microsoft.com/office/officeart/2008/layout/LinedList"/>
    <dgm:cxn modelId="{4A77EE88-81C9-4A7E-B551-29A4FA64815A}" type="presParOf" srcId="{7B275CD3-892A-424D-A20A-9631DB1CDCFB}" destId="{E20672AC-59DD-43C8-A186-D591B7491315}" srcOrd="2" destOrd="0" presId="urn:microsoft.com/office/officeart/2008/layout/LinedList"/>
    <dgm:cxn modelId="{E60406EC-6F30-41B7-90D1-D5A490CBD017}" type="presParOf" srcId="{7B275CD3-892A-424D-A20A-9631DB1CDCFB}" destId="{0D56C9CA-B4FE-40CF-A489-57AFE937FCBD}" srcOrd="3" destOrd="0" presId="urn:microsoft.com/office/officeart/2008/layout/LinedList"/>
    <dgm:cxn modelId="{90881962-4012-44DF-B531-9DA8B9859348}" type="presParOf" srcId="{0D56C9CA-B4FE-40CF-A489-57AFE937FCBD}" destId="{2365BB5E-3509-4832-8CCA-57F862BB4099}" srcOrd="0" destOrd="0" presId="urn:microsoft.com/office/officeart/2008/layout/LinedList"/>
    <dgm:cxn modelId="{5D32493E-47ED-423E-A3A1-070945123F15}" type="presParOf" srcId="{0D56C9CA-B4FE-40CF-A489-57AFE937FCBD}" destId="{4F71FB06-A81C-4DCE-8DE9-14E3754B756B}" srcOrd="1" destOrd="0" presId="urn:microsoft.com/office/officeart/2008/layout/LinedList"/>
    <dgm:cxn modelId="{D81BA49E-790D-4B50-BA66-C29E7B45BD8B}" type="presParOf" srcId="{7B275CD3-892A-424D-A20A-9631DB1CDCFB}" destId="{28233320-C8ED-4372-BA9B-7F7ABDAEDDC7}" srcOrd="4" destOrd="0" presId="urn:microsoft.com/office/officeart/2008/layout/LinedList"/>
    <dgm:cxn modelId="{B2C9D40A-7124-4CF2-B8AA-E61B0562E32E}" type="presParOf" srcId="{7B275CD3-892A-424D-A20A-9631DB1CDCFB}" destId="{282E7AB9-6348-4F0C-9FB6-4212DBE1F854}" srcOrd="5" destOrd="0" presId="urn:microsoft.com/office/officeart/2008/layout/LinedList"/>
    <dgm:cxn modelId="{48607785-4C46-4304-A168-E264717D401F}" type="presParOf" srcId="{282E7AB9-6348-4F0C-9FB6-4212DBE1F854}" destId="{C2F46FE6-F5C4-4C0A-87DB-C35DDA532720}" srcOrd="0" destOrd="0" presId="urn:microsoft.com/office/officeart/2008/layout/LinedList"/>
    <dgm:cxn modelId="{3FA01719-230F-4DCA-A4AC-7C0062F16DA8}" type="presParOf" srcId="{282E7AB9-6348-4F0C-9FB6-4212DBE1F854}" destId="{0BEFE4C0-FA34-416C-BBEE-0FAD31903697}" srcOrd="1" destOrd="0" presId="urn:microsoft.com/office/officeart/2008/layout/LinedList"/>
    <dgm:cxn modelId="{144518E7-67C0-4DEE-A932-B5C04FCD4A06}" type="presParOf" srcId="{7B275CD3-892A-424D-A20A-9631DB1CDCFB}" destId="{C87E2815-11EB-418B-BF4F-D3D83DD3A7A5}" srcOrd="6" destOrd="0" presId="urn:microsoft.com/office/officeart/2008/layout/LinedList"/>
    <dgm:cxn modelId="{FE57250E-C9A6-4597-ACB6-DCE8D68872E0}" type="presParOf" srcId="{7B275CD3-892A-424D-A20A-9631DB1CDCFB}" destId="{3D28AE68-C1BB-4761-96E2-4F333061D1AA}" srcOrd="7" destOrd="0" presId="urn:microsoft.com/office/officeart/2008/layout/LinedList"/>
    <dgm:cxn modelId="{594658AF-1204-43B2-A9AE-2C185D3691C5}" type="presParOf" srcId="{3D28AE68-C1BB-4761-96E2-4F333061D1AA}" destId="{FF93A8DD-CC96-431F-B980-51D5E8111449}" srcOrd="0" destOrd="0" presId="urn:microsoft.com/office/officeart/2008/layout/LinedList"/>
    <dgm:cxn modelId="{2B60E4B6-AFD9-4ECA-A466-1C4C3881744D}" type="presParOf" srcId="{3D28AE68-C1BB-4761-96E2-4F333061D1AA}" destId="{63EAF79E-4084-48A5-A36F-938D5B422331}" srcOrd="1" destOrd="0" presId="urn:microsoft.com/office/officeart/2008/layout/LinedList"/>
    <dgm:cxn modelId="{29654A2B-94A8-4494-8F23-883A7C96BF09}" type="presParOf" srcId="{7B275CD3-892A-424D-A20A-9631DB1CDCFB}" destId="{3F395EBF-91F4-4CE7-B621-5F180DD170F3}" srcOrd="8" destOrd="0" presId="urn:microsoft.com/office/officeart/2008/layout/LinedList"/>
    <dgm:cxn modelId="{56047F43-5728-4F89-85C8-81FD481B992A}" type="presParOf" srcId="{7B275CD3-892A-424D-A20A-9631DB1CDCFB}" destId="{2CABB985-15C4-4840-B30A-6CE22A7A59F3}" srcOrd="9" destOrd="0" presId="urn:microsoft.com/office/officeart/2008/layout/LinedList"/>
    <dgm:cxn modelId="{88334F91-3816-4CBB-9527-021C5C63F06B}" type="presParOf" srcId="{2CABB985-15C4-4840-B30A-6CE22A7A59F3}" destId="{D6B3E8B2-8EF1-4BC9-B6D9-5703D9EE6F83}" srcOrd="0" destOrd="0" presId="urn:microsoft.com/office/officeart/2008/layout/LinedList"/>
    <dgm:cxn modelId="{92C7D518-8E66-467C-87A5-046D430D7E46}" type="presParOf" srcId="{2CABB985-15C4-4840-B30A-6CE22A7A59F3}" destId="{BB3A273D-18A2-41DD-827C-C7BAB933201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785664-B655-4DF0-99C1-59745E23877B}" type="doc">
      <dgm:prSet loTypeId="urn:microsoft.com/office/officeart/2008/layout/LinedList" loCatId="list" qsTypeId="urn:microsoft.com/office/officeart/2005/8/quickstyle/simple1#2" qsCatId="simple" csTypeId="urn:microsoft.com/office/officeart/2005/8/colors/accent2_2#2" csCatId="accent2"/>
      <dgm:spPr/>
      <dgm:t>
        <a:bodyPr/>
        <a:lstStyle/>
        <a:p>
          <a:endParaRPr lang="en-US"/>
        </a:p>
      </dgm:t>
    </dgm:pt>
    <dgm:pt modelId="{4C9FA749-0556-41C8-8098-6C982ED4DF5F}">
      <dgm:prSet/>
      <dgm:spPr/>
      <dgm:t>
        <a:bodyPr/>
        <a:lstStyle/>
        <a:p>
          <a:r>
            <a:rPr lang="en-GB" b="1" u="sng"/>
            <a:t>England</a:t>
          </a:r>
          <a:endParaRPr lang="en-US"/>
        </a:p>
      </dgm:t>
    </dgm:pt>
    <dgm:pt modelId="{5B99EAE9-F439-4662-8B06-695A9DD18E96}" type="parTrans" cxnId="{46E78571-D13A-44EF-95BC-1E1FCD9E41AF}">
      <dgm:prSet/>
      <dgm:spPr/>
      <dgm:t>
        <a:bodyPr/>
        <a:lstStyle/>
        <a:p>
          <a:endParaRPr lang="en-US"/>
        </a:p>
      </dgm:t>
    </dgm:pt>
    <dgm:pt modelId="{24BACE0E-5CA3-4C4D-93B7-9416D7D46962}" type="sibTrans" cxnId="{46E78571-D13A-44EF-95BC-1E1FCD9E41AF}">
      <dgm:prSet/>
      <dgm:spPr/>
      <dgm:t>
        <a:bodyPr/>
        <a:lstStyle/>
        <a:p>
          <a:endParaRPr lang="en-US"/>
        </a:p>
      </dgm:t>
    </dgm:pt>
    <dgm:pt modelId="{25D29453-4F55-4D8D-B04F-95C30E0FC568}">
      <dgm:prSet/>
      <dgm:spPr/>
      <dgm:t>
        <a:bodyPr/>
        <a:lstStyle/>
        <a:p>
          <a:r>
            <a:rPr lang="en-GB" b="1" i="0"/>
            <a:t>In 2022, 16% of adults (aged 16+) reported binge drinking in the previous week.</a:t>
          </a:r>
          <a:endParaRPr lang="en-US"/>
        </a:p>
      </dgm:t>
    </dgm:pt>
    <dgm:pt modelId="{8E19BBC6-E1BC-45CF-9378-542A57D2C710}" type="parTrans" cxnId="{F5AAF665-97F7-4EF1-926A-3776B55EAB7B}">
      <dgm:prSet/>
      <dgm:spPr/>
      <dgm:t>
        <a:bodyPr/>
        <a:lstStyle/>
        <a:p>
          <a:endParaRPr lang="en-US"/>
        </a:p>
      </dgm:t>
    </dgm:pt>
    <dgm:pt modelId="{7046A8DD-E2BE-4A11-98CE-C9F1F21319B7}" type="sibTrans" cxnId="{F5AAF665-97F7-4EF1-926A-3776B55EAB7B}">
      <dgm:prSet/>
      <dgm:spPr/>
      <dgm:t>
        <a:bodyPr/>
        <a:lstStyle/>
        <a:p>
          <a:endParaRPr lang="en-US"/>
        </a:p>
      </dgm:t>
    </dgm:pt>
    <dgm:pt modelId="{EB36B744-7DE5-4766-804A-8E1D999F8C5E}">
      <dgm:prSet/>
      <dgm:spPr/>
      <dgm:t>
        <a:bodyPr/>
        <a:lstStyle/>
        <a:p>
          <a:r>
            <a:rPr lang="en-GB" b="0" i="0"/>
            <a:t>19% of men reported binge drinking in the previous week compared to 15% of women.</a:t>
          </a:r>
          <a:endParaRPr lang="en-US"/>
        </a:p>
      </dgm:t>
    </dgm:pt>
    <dgm:pt modelId="{E7347170-7EB6-47A1-97DF-E005E21A7958}" type="parTrans" cxnId="{4A405816-9B7F-41DC-BB9F-6E6C2DBCF472}">
      <dgm:prSet/>
      <dgm:spPr/>
      <dgm:t>
        <a:bodyPr/>
        <a:lstStyle/>
        <a:p>
          <a:endParaRPr lang="en-US"/>
        </a:p>
      </dgm:t>
    </dgm:pt>
    <dgm:pt modelId="{3914B3AC-BE95-4EB5-B7FF-055A63AA5497}" type="sibTrans" cxnId="{4A405816-9B7F-41DC-BB9F-6E6C2DBCF472}">
      <dgm:prSet/>
      <dgm:spPr/>
      <dgm:t>
        <a:bodyPr/>
        <a:lstStyle/>
        <a:p>
          <a:endParaRPr lang="en-US"/>
        </a:p>
      </dgm:t>
    </dgm:pt>
    <dgm:pt modelId="{C1C00B57-36EE-4F6E-8BEA-82E2F9C4988B}">
      <dgm:prSet/>
      <dgm:spPr/>
      <dgm:t>
        <a:bodyPr/>
        <a:lstStyle/>
        <a:p>
          <a:r>
            <a:rPr lang="en-GB" b="0" i="0"/>
            <a:t>The highest prevalence of binge drinking in the previous week was among adults aged between 55 and 64 whereas the lowest was among adults aged 75+ (21% vs 5%).</a:t>
          </a:r>
          <a:endParaRPr lang="en-US"/>
        </a:p>
      </dgm:t>
    </dgm:pt>
    <dgm:pt modelId="{1CE8105C-A170-44BF-B924-D7C9F9EEA715}" type="parTrans" cxnId="{92985DFA-2572-4162-ADF8-E8B19395E044}">
      <dgm:prSet/>
      <dgm:spPr/>
      <dgm:t>
        <a:bodyPr/>
        <a:lstStyle/>
        <a:p>
          <a:endParaRPr lang="en-US"/>
        </a:p>
      </dgm:t>
    </dgm:pt>
    <dgm:pt modelId="{B6B6111C-DF8A-4231-BF5D-D4E593282D69}" type="sibTrans" cxnId="{92985DFA-2572-4162-ADF8-E8B19395E044}">
      <dgm:prSet/>
      <dgm:spPr/>
      <dgm:t>
        <a:bodyPr/>
        <a:lstStyle/>
        <a:p>
          <a:endParaRPr lang="en-US"/>
        </a:p>
      </dgm:t>
    </dgm:pt>
    <dgm:pt modelId="{3FA94695-056B-4FB7-93C5-2984735B6098}">
      <dgm:prSet/>
      <dgm:spPr/>
      <dgm:t>
        <a:bodyPr/>
        <a:lstStyle/>
        <a:p>
          <a:r>
            <a:rPr lang="en-GB" b="0" i="0" dirty="0"/>
            <a:t>The proportion of adults who reported binge drinking in the previous week remained relatively stable between 2011 and 2022 (17% and 17% respectively).</a:t>
          </a:r>
          <a:endParaRPr lang="en-US" dirty="0"/>
        </a:p>
      </dgm:t>
    </dgm:pt>
    <dgm:pt modelId="{28291606-2696-4B3A-BCE5-0B438B6B0719}" type="parTrans" cxnId="{D1C5016F-EBB0-4A4F-8746-89BB6B954FE9}">
      <dgm:prSet/>
      <dgm:spPr/>
      <dgm:t>
        <a:bodyPr/>
        <a:lstStyle/>
        <a:p>
          <a:endParaRPr lang="en-US"/>
        </a:p>
      </dgm:t>
    </dgm:pt>
    <dgm:pt modelId="{749FC055-3947-4D53-8A6F-A5AF514D784E}" type="sibTrans" cxnId="{D1C5016F-EBB0-4A4F-8746-89BB6B954FE9}">
      <dgm:prSet/>
      <dgm:spPr/>
      <dgm:t>
        <a:bodyPr/>
        <a:lstStyle/>
        <a:p>
          <a:endParaRPr lang="en-US"/>
        </a:p>
      </dgm:t>
    </dgm:pt>
    <dgm:pt modelId="{C3F05C79-2518-4506-BFBA-99A259B43F46}" type="pres">
      <dgm:prSet presAssocID="{B0785664-B655-4DF0-99C1-59745E23877B}" presName="vert0" presStyleCnt="0">
        <dgm:presLayoutVars>
          <dgm:dir/>
          <dgm:animOne val="branch"/>
          <dgm:animLvl val="lvl"/>
        </dgm:presLayoutVars>
      </dgm:prSet>
      <dgm:spPr/>
    </dgm:pt>
    <dgm:pt modelId="{691B25FE-89E9-4F4E-B876-DCC6F16B32CF}" type="pres">
      <dgm:prSet presAssocID="{4C9FA749-0556-41C8-8098-6C982ED4DF5F}" presName="thickLine" presStyleLbl="alignNode1" presStyleIdx="0" presStyleCnt="5"/>
      <dgm:spPr/>
    </dgm:pt>
    <dgm:pt modelId="{DBC096BE-B618-4F64-A8F8-F9241112E5BB}" type="pres">
      <dgm:prSet presAssocID="{4C9FA749-0556-41C8-8098-6C982ED4DF5F}" presName="horz1" presStyleCnt="0"/>
      <dgm:spPr/>
    </dgm:pt>
    <dgm:pt modelId="{775C2954-97C7-4D91-9FD3-6E6934F1C794}" type="pres">
      <dgm:prSet presAssocID="{4C9FA749-0556-41C8-8098-6C982ED4DF5F}" presName="tx1" presStyleLbl="revTx" presStyleIdx="0" presStyleCnt="5"/>
      <dgm:spPr/>
    </dgm:pt>
    <dgm:pt modelId="{757358C4-907E-4C75-B766-94B22E296CC3}" type="pres">
      <dgm:prSet presAssocID="{4C9FA749-0556-41C8-8098-6C982ED4DF5F}" presName="vert1" presStyleCnt="0"/>
      <dgm:spPr/>
    </dgm:pt>
    <dgm:pt modelId="{B15555F5-26B1-4E74-800B-A776DC268A57}" type="pres">
      <dgm:prSet presAssocID="{25D29453-4F55-4D8D-B04F-95C30E0FC568}" presName="thickLine" presStyleLbl="alignNode1" presStyleIdx="1" presStyleCnt="5"/>
      <dgm:spPr/>
    </dgm:pt>
    <dgm:pt modelId="{6615B332-9605-41F1-91ED-A4D8CFC71301}" type="pres">
      <dgm:prSet presAssocID="{25D29453-4F55-4D8D-B04F-95C30E0FC568}" presName="horz1" presStyleCnt="0"/>
      <dgm:spPr/>
    </dgm:pt>
    <dgm:pt modelId="{20795D2D-F58F-4D64-9F96-054DB94F447E}" type="pres">
      <dgm:prSet presAssocID="{25D29453-4F55-4D8D-B04F-95C30E0FC568}" presName="tx1" presStyleLbl="revTx" presStyleIdx="1" presStyleCnt="5"/>
      <dgm:spPr/>
    </dgm:pt>
    <dgm:pt modelId="{252F4CBB-4783-4921-BC5E-868E7E5B1991}" type="pres">
      <dgm:prSet presAssocID="{25D29453-4F55-4D8D-B04F-95C30E0FC568}" presName="vert1" presStyleCnt="0"/>
      <dgm:spPr/>
    </dgm:pt>
    <dgm:pt modelId="{DF4408B4-4A44-46ED-955E-4F04923CE5AE}" type="pres">
      <dgm:prSet presAssocID="{EB36B744-7DE5-4766-804A-8E1D999F8C5E}" presName="thickLine" presStyleLbl="alignNode1" presStyleIdx="2" presStyleCnt="5"/>
      <dgm:spPr/>
    </dgm:pt>
    <dgm:pt modelId="{8EC0C145-9DC4-41A9-A2FB-09FD7468A441}" type="pres">
      <dgm:prSet presAssocID="{EB36B744-7DE5-4766-804A-8E1D999F8C5E}" presName="horz1" presStyleCnt="0"/>
      <dgm:spPr/>
    </dgm:pt>
    <dgm:pt modelId="{301A0729-21F4-4E76-91C4-5FA3CE7F3879}" type="pres">
      <dgm:prSet presAssocID="{EB36B744-7DE5-4766-804A-8E1D999F8C5E}" presName="tx1" presStyleLbl="revTx" presStyleIdx="2" presStyleCnt="5"/>
      <dgm:spPr/>
    </dgm:pt>
    <dgm:pt modelId="{30CF2E23-A3BF-4F54-9263-6CC515020EF6}" type="pres">
      <dgm:prSet presAssocID="{EB36B744-7DE5-4766-804A-8E1D999F8C5E}" presName="vert1" presStyleCnt="0"/>
      <dgm:spPr/>
    </dgm:pt>
    <dgm:pt modelId="{F2D4DFD7-AF7E-4C1B-87FC-BFE28E270E85}" type="pres">
      <dgm:prSet presAssocID="{C1C00B57-36EE-4F6E-8BEA-82E2F9C4988B}" presName="thickLine" presStyleLbl="alignNode1" presStyleIdx="3" presStyleCnt="5"/>
      <dgm:spPr/>
    </dgm:pt>
    <dgm:pt modelId="{FCE4464A-CCA6-4836-B264-A5E48180533A}" type="pres">
      <dgm:prSet presAssocID="{C1C00B57-36EE-4F6E-8BEA-82E2F9C4988B}" presName="horz1" presStyleCnt="0"/>
      <dgm:spPr/>
    </dgm:pt>
    <dgm:pt modelId="{DA437312-B0F1-4CC9-A20D-CF2676AF1DD1}" type="pres">
      <dgm:prSet presAssocID="{C1C00B57-36EE-4F6E-8BEA-82E2F9C4988B}" presName="tx1" presStyleLbl="revTx" presStyleIdx="3" presStyleCnt="5"/>
      <dgm:spPr/>
    </dgm:pt>
    <dgm:pt modelId="{B95B841F-C13E-4C6D-A787-4A612616316C}" type="pres">
      <dgm:prSet presAssocID="{C1C00B57-36EE-4F6E-8BEA-82E2F9C4988B}" presName="vert1" presStyleCnt="0"/>
      <dgm:spPr/>
    </dgm:pt>
    <dgm:pt modelId="{B1CA522E-D0B8-4D06-89D7-E3D22500C782}" type="pres">
      <dgm:prSet presAssocID="{3FA94695-056B-4FB7-93C5-2984735B6098}" presName="thickLine" presStyleLbl="alignNode1" presStyleIdx="4" presStyleCnt="5"/>
      <dgm:spPr/>
    </dgm:pt>
    <dgm:pt modelId="{0821A8FD-227B-45C3-9173-0FFA989536D9}" type="pres">
      <dgm:prSet presAssocID="{3FA94695-056B-4FB7-93C5-2984735B6098}" presName="horz1" presStyleCnt="0"/>
      <dgm:spPr/>
    </dgm:pt>
    <dgm:pt modelId="{16B96222-0AC8-4CB4-A895-E02C7D963626}" type="pres">
      <dgm:prSet presAssocID="{3FA94695-056B-4FB7-93C5-2984735B6098}" presName="tx1" presStyleLbl="revTx" presStyleIdx="4" presStyleCnt="5"/>
      <dgm:spPr/>
    </dgm:pt>
    <dgm:pt modelId="{0159EA44-DC75-42D2-AF63-4263C284F94E}" type="pres">
      <dgm:prSet presAssocID="{3FA94695-056B-4FB7-93C5-2984735B6098}" presName="vert1" presStyleCnt="0"/>
      <dgm:spPr/>
    </dgm:pt>
  </dgm:ptLst>
  <dgm:cxnLst>
    <dgm:cxn modelId="{4A405816-9B7F-41DC-BB9F-6E6C2DBCF472}" srcId="{B0785664-B655-4DF0-99C1-59745E23877B}" destId="{EB36B744-7DE5-4766-804A-8E1D999F8C5E}" srcOrd="2" destOrd="0" parTransId="{E7347170-7EB6-47A1-97DF-E005E21A7958}" sibTransId="{3914B3AC-BE95-4EB5-B7FF-055A63AA5497}"/>
    <dgm:cxn modelId="{F2CCFF21-B51C-4EF0-9337-E87643784015}" type="presOf" srcId="{3FA94695-056B-4FB7-93C5-2984735B6098}" destId="{16B96222-0AC8-4CB4-A895-E02C7D963626}" srcOrd="0" destOrd="0" presId="urn:microsoft.com/office/officeart/2008/layout/LinedList"/>
    <dgm:cxn modelId="{F5AAF665-97F7-4EF1-926A-3776B55EAB7B}" srcId="{B0785664-B655-4DF0-99C1-59745E23877B}" destId="{25D29453-4F55-4D8D-B04F-95C30E0FC568}" srcOrd="1" destOrd="0" parTransId="{8E19BBC6-E1BC-45CF-9378-542A57D2C710}" sibTransId="{7046A8DD-E2BE-4A11-98CE-C9F1F21319B7}"/>
    <dgm:cxn modelId="{A2503B67-E931-4A50-A3EF-34EF7CE9024E}" type="presOf" srcId="{4C9FA749-0556-41C8-8098-6C982ED4DF5F}" destId="{775C2954-97C7-4D91-9FD3-6E6934F1C794}" srcOrd="0" destOrd="0" presId="urn:microsoft.com/office/officeart/2008/layout/LinedList"/>
    <dgm:cxn modelId="{CCFFA269-3D33-47AD-B3AB-A6D5D22759D4}" type="presOf" srcId="{25D29453-4F55-4D8D-B04F-95C30E0FC568}" destId="{20795D2D-F58F-4D64-9F96-054DB94F447E}" srcOrd="0" destOrd="0" presId="urn:microsoft.com/office/officeart/2008/layout/LinedList"/>
    <dgm:cxn modelId="{D1C5016F-EBB0-4A4F-8746-89BB6B954FE9}" srcId="{B0785664-B655-4DF0-99C1-59745E23877B}" destId="{3FA94695-056B-4FB7-93C5-2984735B6098}" srcOrd="4" destOrd="0" parTransId="{28291606-2696-4B3A-BCE5-0B438B6B0719}" sibTransId="{749FC055-3947-4D53-8A6F-A5AF514D784E}"/>
    <dgm:cxn modelId="{46E78571-D13A-44EF-95BC-1E1FCD9E41AF}" srcId="{B0785664-B655-4DF0-99C1-59745E23877B}" destId="{4C9FA749-0556-41C8-8098-6C982ED4DF5F}" srcOrd="0" destOrd="0" parTransId="{5B99EAE9-F439-4662-8B06-695A9DD18E96}" sibTransId="{24BACE0E-5CA3-4C4D-93B7-9416D7D46962}"/>
    <dgm:cxn modelId="{59E11FAE-3D4F-4C52-9A13-7D0AF1DB34EA}" type="presOf" srcId="{EB36B744-7DE5-4766-804A-8E1D999F8C5E}" destId="{301A0729-21F4-4E76-91C4-5FA3CE7F3879}" srcOrd="0" destOrd="0" presId="urn:microsoft.com/office/officeart/2008/layout/LinedList"/>
    <dgm:cxn modelId="{8A014EC4-8088-47C2-9695-D5392A0FF209}" type="presOf" srcId="{B0785664-B655-4DF0-99C1-59745E23877B}" destId="{C3F05C79-2518-4506-BFBA-99A259B43F46}" srcOrd="0" destOrd="0" presId="urn:microsoft.com/office/officeart/2008/layout/LinedList"/>
    <dgm:cxn modelId="{087C41F0-4F20-4040-BF7F-FE9E4887DD8F}" type="presOf" srcId="{C1C00B57-36EE-4F6E-8BEA-82E2F9C4988B}" destId="{DA437312-B0F1-4CC9-A20D-CF2676AF1DD1}" srcOrd="0" destOrd="0" presId="urn:microsoft.com/office/officeart/2008/layout/LinedList"/>
    <dgm:cxn modelId="{92985DFA-2572-4162-ADF8-E8B19395E044}" srcId="{B0785664-B655-4DF0-99C1-59745E23877B}" destId="{C1C00B57-36EE-4F6E-8BEA-82E2F9C4988B}" srcOrd="3" destOrd="0" parTransId="{1CE8105C-A170-44BF-B924-D7C9F9EEA715}" sibTransId="{B6B6111C-DF8A-4231-BF5D-D4E593282D69}"/>
    <dgm:cxn modelId="{2D1F5EA4-286F-40A8-8D77-402EF8D42A9B}" type="presParOf" srcId="{C3F05C79-2518-4506-BFBA-99A259B43F46}" destId="{691B25FE-89E9-4F4E-B876-DCC6F16B32CF}" srcOrd="0" destOrd="0" presId="urn:microsoft.com/office/officeart/2008/layout/LinedList"/>
    <dgm:cxn modelId="{E30C15BA-E962-4C9E-A7C0-A671C5816E92}" type="presParOf" srcId="{C3F05C79-2518-4506-BFBA-99A259B43F46}" destId="{DBC096BE-B618-4F64-A8F8-F9241112E5BB}" srcOrd="1" destOrd="0" presId="urn:microsoft.com/office/officeart/2008/layout/LinedList"/>
    <dgm:cxn modelId="{59EAAA51-E1FF-46CA-A786-CC92298D7E53}" type="presParOf" srcId="{DBC096BE-B618-4F64-A8F8-F9241112E5BB}" destId="{775C2954-97C7-4D91-9FD3-6E6934F1C794}" srcOrd="0" destOrd="0" presId="urn:microsoft.com/office/officeart/2008/layout/LinedList"/>
    <dgm:cxn modelId="{EA480AF8-FB73-4467-AF6C-6F8753F64B11}" type="presParOf" srcId="{DBC096BE-B618-4F64-A8F8-F9241112E5BB}" destId="{757358C4-907E-4C75-B766-94B22E296CC3}" srcOrd="1" destOrd="0" presId="urn:microsoft.com/office/officeart/2008/layout/LinedList"/>
    <dgm:cxn modelId="{61A8003B-908E-4E2E-B2D5-3D3F0F5C5CAD}" type="presParOf" srcId="{C3F05C79-2518-4506-BFBA-99A259B43F46}" destId="{B15555F5-26B1-4E74-800B-A776DC268A57}" srcOrd="2" destOrd="0" presId="urn:microsoft.com/office/officeart/2008/layout/LinedList"/>
    <dgm:cxn modelId="{6DED9730-63E3-44F5-970A-0561FF46FB69}" type="presParOf" srcId="{C3F05C79-2518-4506-BFBA-99A259B43F46}" destId="{6615B332-9605-41F1-91ED-A4D8CFC71301}" srcOrd="3" destOrd="0" presId="urn:microsoft.com/office/officeart/2008/layout/LinedList"/>
    <dgm:cxn modelId="{8457E67B-7E17-40CC-B191-FA93C38ED89B}" type="presParOf" srcId="{6615B332-9605-41F1-91ED-A4D8CFC71301}" destId="{20795D2D-F58F-4D64-9F96-054DB94F447E}" srcOrd="0" destOrd="0" presId="urn:microsoft.com/office/officeart/2008/layout/LinedList"/>
    <dgm:cxn modelId="{7E5233F4-A9E8-48D2-B17D-2B118C1AE761}" type="presParOf" srcId="{6615B332-9605-41F1-91ED-A4D8CFC71301}" destId="{252F4CBB-4783-4921-BC5E-868E7E5B1991}" srcOrd="1" destOrd="0" presId="urn:microsoft.com/office/officeart/2008/layout/LinedList"/>
    <dgm:cxn modelId="{DC287241-C32A-4797-9923-2C5374D606B0}" type="presParOf" srcId="{C3F05C79-2518-4506-BFBA-99A259B43F46}" destId="{DF4408B4-4A44-46ED-955E-4F04923CE5AE}" srcOrd="4" destOrd="0" presId="urn:microsoft.com/office/officeart/2008/layout/LinedList"/>
    <dgm:cxn modelId="{791D5099-4664-44A4-BA6C-AE280676AE1F}" type="presParOf" srcId="{C3F05C79-2518-4506-BFBA-99A259B43F46}" destId="{8EC0C145-9DC4-41A9-A2FB-09FD7468A441}" srcOrd="5" destOrd="0" presId="urn:microsoft.com/office/officeart/2008/layout/LinedList"/>
    <dgm:cxn modelId="{3C774F41-475B-4F76-A033-D7AF05ECCD33}" type="presParOf" srcId="{8EC0C145-9DC4-41A9-A2FB-09FD7468A441}" destId="{301A0729-21F4-4E76-91C4-5FA3CE7F3879}" srcOrd="0" destOrd="0" presId="urn:microsoft.com/office/officeart/2008/layout/LinedList"/>
    <dgm:cxn modelId="{D96FC744-772C-46F4-835C-809CD38D1284}" type="presParOf" srcId="{8EC0C145-9DC4-41A9-A2FB-09FD7468A441}" destId="{30CF2E23-A3BF-4F54-9263-6CC515020EF6}" srcOrd="1" destOrd="0" presId="urn:microsoft.com/office/officeart/2008/layout/LinedList"/>
    <dgm:cxn modelId="{6361A432-F84E-4880-A6B0-11E48B4F874F}" type="presParOf" srcId="{C3F05C79-2518-4506-BFBA-99A259B43F46}" destId="{F2D4DFD7-AF7E-4C1B-87FC-BFE28E270E85}" srcOrd="6" destOrd="0" presId="urn:microsoft.com/office/officeart/2008/layout/LinedList"/>
    <dgm:cxn modelId="{C20D95EF-1350-43EF-94B0-ABA43116B06E}" type="presParOf" srcId="{C3F05C79-2518-4506-BFBA-99A259B43F46}" destId="{FCE4464A-CCA6-4836-B264-A5E48180533A}" srcOrd="7" destOrd="0" presId="urn:microsoft.com/office/officeart/2008/layout/LinedList"/>
    <dgm:cxn modelId="{F01F250F-46AF-47BF-807A-4AE9391F0C86}" type="presParOf" srcId="{FCE4464A-CCA6-4836-B264-A5E48180533A}" destId="{DA437312-B0F1-4CC9-A20D-CF2676AF1DD1}" srcOrd="0" destOrd="0" presId="urn:microsoft.com/office/officeart/2008/layout/LinedList"/>
    <dgm:cxn modelId="{348777DE-0064-469E-B3D5-2E012A23E05F}" type="presParOf" srcId="{FCE4464A-CCA6-4836-B264-A5E48180533A}" destId="{B95B841F-C13E-4C6D-A787-4A612616316C}" srcOrd="1" destOrd="0" presId="urn:microsoft.com/office/officeart/2008/layout/LinedList"/>
    <dgm:cxn modelId="{16BA93E3-9567-4968-8BBD-D8464EC81A5D}" type="presParOf" srcId="{C3F05C79-2518-4506-BFBA-99A259B43F46}" destId="{B1CA522E-D0B8-4D06-89D7-E3D22500C782}" srcOrd="8" destOrd="0" presId="urn:microsoft.com/office/officeart/2008/layout/LinedList"/>
    <dgm:cxn modelId="{D2A39637-3963-49B0-ACB6-5DBB13CFF749}" type="presParOf" srcId="{C3F05C79-2518-4506-BFBA-99A259B43F46}" destId="{0821A8FD-227B-45C3-9173-0FFA989536D9}" srcOrd="9" destOrd="0" presId="urn:microsoft.com/office/officeart/2008/layout/LinedList"/>
    <dgm:cxn modelId="{A94FB52C-5DAC-4F88-A582-11368BF05887}" type="presParOf" srcId="{0821A8FD-227B-45C3-9173-0FFA989536D9}" destId="{16B96222-0AC8-4CB4-A895-E02C7D963626}" srcOrd="0" destOrd="0" presId="urn:microsoft.com/office/officeart/2008/layout/LinedList"/>
    <dgm:cxn modelId="{7AAD8713-52D5-432E-B0E6-F211034C2141}" type="presParOf" srcId="{0821A8FD-227B-45C3-9173-0FFA989536D9}" destId="{0159EA44-DC75-42D2-AF63-4263C284F94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854576-BAB3-4D7C-B027-58F1FE52AA0E}" type="doc">
      <dgm:prSet loTypeId="urn:microsoft.com/office/officeart/2018/2/layout/IconVerticalSolidList" loCatId="icon" qsTypeId="urn:microsoft.com/office/officeart/2005/8/quickstyle/simple1#3" qsCatId="simple" csTypeId="urn:microsoft.com/office/officeart/2005/8/colors/accent2_2#3" csCatId="accent2" phldr="1"/>
      <dgm:spPr/>
      <dgm:t>
        <a:bodyPr/>
        <a:lstStyle/>
        <a:p>
          <a:endParaRPr lang="en-US"/>
        </a:p>
      </dgm:t>
    </dgm:pt>
    <dgm:pt modelId="{DF25F1C5-8961-406B-9D06-9DF9CE5BCEB4}">
      <dgm:prSet/>
      <dgm:spPr/>
      <dgm:t>
        <a:bodyPr/>
        <a:lstStyle/>
        <a:p>
          <a:r>
            <a:rPr lang="en-GB"/>
            <a:t>What constitutes a unit of alcohol?</a:t>
          </a:r>
          <a:endParaRPr lang="en-US"/>
        </a:p>
      </dgm:t>
    </dgm:pt>
    <dgm:pt modelId="{961A6B65-811C-412D-9411-D003388A598E}" type="parTrans" cxnId="{84EC1388-9883-449B-B810-2A3366A95E4A}">
      <dgm:prSet/>
      <dgm:spPr/>
      <dgm:t>
        <a:bodyPr/>
        <a:lstStyle/>
        <a:p>
          <a:endParaRPr lang="en-US"/>
        </a:p>
      </dgm:t>
    </dgm:pt>
    <dgm:pt modelId="{2DF526BC-0802-4A3B-BEC4-00EE5C72F18C}" type="sibTrans" cxnId="{84EC1388-9883-449B-B810-2A3366A95E4A}">
      <dgm:prSet/>
      <dgm:spPr/>
      <dgm:t>
        <a:bodyPr/>
        <a:lstStyle/>
        <a:p>
          <a:endParaRPr lang="en-US"/>
        </a:p>
      </dgm:t>
    </dgm:pt>
    <dgm:pt modelId="{C69E2BF2-CF93-4E36-A669-429D8804B786}">
      <dgm:prSet/>
      <dgm:spPr/>
      <dgm:t>
        <a:bodyPr/>
        <a:lstStyle/>
        <a:p>
          <a:r>
            <a:rPr lang="en-GB"/>
            <a:t>What is the recommended alcohol consumption (in units) for men and women in the UK?</a:t>
          </a:r>
          <a:endParaRPr lang="en-US"/>
        </a:p>
      </dgm:t>
    </dgm:pt>
    <dgm:pt modelId="{1FB763E3-0715-47FD-9246-778BACCFCC5E}" type="parTrans" cxnId="{2CB71D95-2162-4A6C-A867-1B0503414A5B}">
      <dgm:prSet/>
      <dgm:spPr/>
      <dgm:t>
        <a:bodyPr/>
        <a:lstStyle/>
        <a:p>
          <a:endParaRPr lang="en-US"/>
        </a:p>
      </dgm:t>
    </dgm:pt>
    <dgm:pt modelId="{4302689F-5A7C-4FF8-B528-1C9825DC28F2}" type="sibTrans" cxnId="{2CB71D95-2162-4A6C-A867-1B0503414A5B}">
      <dgm:prSet/>
      <dgm:spPr/>
      <dgm:t>
        <a:bodyPr/>
        <a:lstStyle/>
        <a:p>
          <a:endParaRPr lang="en-US"/>
        </a:p>
      </dgm:t>
    </dgm:pt>
    <dgm:pt modelId="{627F44A1-B9FA-4814-A65A-300BDD4D31AE}" type="pres">
      <dgm:prSet presAssocID="{E9854576-BAB3-4D7C-B027-58F1FE52AA0E}" presName="root" presStyleCnt="0">
        <dgm:presLayoutVars>
          <dgm:dir/>
          <dgm:resizeHandles val="exact"/>
        </dgm:presLayoutVars>
      </dgm:prSet>
      <dgm:spPr/>
    </dgm:pt>
    <dgm:pt modelId="{FFA6171B-8D1C-4C3E-90A4-4A81F6A41A4C}" type="pres">
      <dgm:prSet presAssocID="{DF25F1C5-8961-406B-9D06-9DF9CE5BCEB4}" presName="compNode" presStyleCnt="0"/>
      <dgm:spPr/>
    </dgm:pt>
    <dgm:pt modelId="{A14D9171-C6F4-42BF-AD2C-856B6DCE22F5}" type="pres">
      <dgm:prSet presAssocID="{DF25F1C5-8961-406B-9D06-9DF9CE5BCEB4}" presName="bgRect" presStyleLbl="bgShp" presStyleIdx="0" presStyleCnt="2"/>
      <dgm:spPr/>
    </dgm:pt>
    <dgm:pt modelId="{183F49C9-7D35-4C22-8563-B4586CE79222}" type="pres">
      <dgm:prSet presAssocID="{DF25F1C5-8961-406B-9D06-9DF9CE5BCEB4}"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Wine"/>
        </a:ext>
      </dgm:extLst>
    </dgm:pt>
    <dgm:pt modelId="{53D97CE4-9A19-4400-9712-9DE265699107}" type="pres">
      <dgm:prSet presAssocID="{DF25F1C5-8961-406B-9D06-9DF9CE5BCEB4}" presName="spaceRect" presStyleCnt="0"/>
      <dgm:spPr/>
    </dgm:pt>
    <dgm:pt modelId="{6898A5FC-E4A4-4040-B473-D86B82F8267B}" type="pres">
      <dgm:prSet presAssocID="{DF25F1C5-8961-406B-9D06-9DF9CE5BCEB4}" presName="parTx" presStyleLbl="revTx" presStyleIdx="0" presStyleCnt="2">
        <dgm:presLayoutVars>
          <dgm:chMax val="0"/>
          <dgm:chPref val="0"/>
        </dgm:presLayoutVars>
      </dgm:prSet>
      <dgm:spPr/>
    </dgm:pt>
    <dgm:pt modelId="{ADAF45B4-0C59-45C3-9489-12C7D66C4074}" type="pres">
      <dgm:prSet presAssocID="{2DF526BC-0802-4A3B-BEC4-00EE5C72F18C}" presName="sibTrans" presStyleCnt="0"/>
      <dgm:spPr/>
    </dgm:pt>
    <dgm:pt modelId="{E2BAB28B-8BD6-4FBE-B2FE-3939FAFF1B05}" type="pres">
      <dgm:prSet presAssocID="{C69E2BF2-CF93-4E36-A669-429D8804B786}" presName="compNode" presStyleCnt="0"/>
      <dgm:spPr/>
    </dgm:pt>
    <dgm:pt modelId="{F0BDE709-D370-416A-A1D3-2EA94A452712}" type="pres">
      <dgm:prSet presAssocID="{C69E2BF2-CF93-4E36-A669-429D8804B786}" presName="bgRect" presStyleLbl="bgShp" presStyleIdx="1" presStyleCnt="2"/>
      <dgm:spPr/>
    </dgm:pt>
    <dgm:pt modelId="{5FAECBE3-D114-4408-9706-08DF1CA11292}" type="pres">
      <dgm:prSet presAssocID="{C69E2BF2-CF93-4E36-A669-429D8804B786}"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tini"/>
        </a:ext>
      </dgm:extLst>
    </dgm:pt>
    <dgm:pt modelId="{8703335B-B2DF-49E0-BC84-BBDD9ACD1AF4}" type="pres">
      <dgm:prSet presAssocID="{C69E2BF2-CF93-4E36-A669-429D8804B786}" presName="spaceRect" presStyleCnt="0"/>
      <dgm:spPr/>
    </dgm:pt>
    <dgm:pt modelId="{67F22676-0890-48EE-8A12-81E37532F055}" type="pres">
      <dgm:prSet presAssocID="{C69E2BF2-CF93-4E36-A669-429D8804B786}" presName="parTx" presStyleLbl="revTx" presStyleIdx="1" presStyleCnt="2">
        <dgm:presLayoutVars>
          <dgm:chMax val="0"/>
          <dgm:chPref val="0"/>
        </dgm:presLayoutVars>
      </dgm:prSet>
      <dgm:spPr/>
    </dgm:pt>
  </dgm:ptLst>
  <dgm:cxnLst>
    <dgm:cxn modelId="{58D16105-3109-4806-AE51-792C9FF65517}" type="presOf" srcId="{E9854576-BAB3-4D7C-B027-58F1FE52AA0E}" destId="{627F44A1-B9FA-4814-A65A-300BDD4D31AE}" srcOrd="0" destOrd="0" presId="urn:microsoft.com/office/officeart/2018/2/layout/IconVerticalSolidList"/>
    <dgm:cxn modelId="{88636B3D-7A05-42C4-AC52-48BBE67B3E72}" type="presOf" srcId="{C69E2BF2-CF93-4E36-A669-429D8804B786}" destId="{67F22676-0890-48EE-8A12-81E37532F055}" srcOrd="0" destOrd="0" presId="urn:microsoft.com/office/officeart/2018/2/layout/IconVerticalSolidList"/>
    <dgm:cxn modelId="{84EC1388-9883-449B-B810-2A3366A95E4A}" srcId="{E9854576-BAB3-4D7C-B027-58F1FE52AA0E}" destId="{DF25F1C5-8961-406B-9D06-9DF9CE5BCEB4}" srcOrd="0" destOrd="0" parTransId="{961A6B65-811C-412D-9411-D003388A598E}" sibTransId="{2DF526BC-0802-4A3B-BEC4-00EE5C72F18C}"/>
    <dgm:cxn modelId="{2CB71D95-2162-4A6C-A867-1B0503414A5B}" srcId="{E9854576-BAB3-4D7C-B027-58F1FE52AA0E}" destId="{C69E2BF2-CF93-4E36-A669-429D8804B786}" srcOrd="1" destOrd="0" parTransId="{1FB763E3-0715-47FD-9246-778BACCFCC5E}" sibTransId="{4302689F-5A7C-4FF8-B528-1C9825DC28F2}"/>
    <dgm:cxn modelId="{6C365FC1-FB6B-4225-B701-E0A5CF9B216F}" type="presOf" srcId="{DF25F1C5-8961-406B-9D06-9DF9CE5BCEB4}" destId="{6898A5FC-E4A4-4040-B473-D86B82F8267B}" srcOrd="0" destOrd="0" presId="urn:microsoft.com/office/officeart/2018/2/layout/IconVerticalSolidList"/>
    <dgm:cxn modelId="{C7F1ADC7-1209-4AA1-83D4-8E428E5297C5}" type="presParOf" srcId="{627F44A1-B9FA-4814-A65A-300BDD4D31AE}" destId="{FFA6171B-8D1C-4C3E-90A4-4A81F6A41A4C}" srcOrd="0" destOrd="0" presId="urn:microsoft.com/office/officeart/2018/2/layout/IconVerticalSolidList"/>
    <dgm:cxn modelId="{D0594B25-8351-443F-BC96-6ACB688E1B2F}" type="presParOf" srcId="{FFA6171B-8D1C-4C3E-90A4-4A81F6A41A4C}" destId="{A14D9171-C6F4-42BF-AD2C-856B6DCE22F5}" srcOrd="0" destOrd="0" presId="urn:microsoft.com/office/officeart/2018/2/layout/IconVerticalSolidList"/>
    <dgm:cxn modelId="{E92E184E-5B7B-46A5-938B-04F1D73ECA80}" type="presParOf" srcId="{FFA6171B-8D1C-4C3E-90A4-4A81F6A41A4C}" destId="{183F49C9-7D35-4C22-8563-B4586CE79222}" srcOrd="1" destOrd="0" presId="urn:microsoft.com/office/officeart/2018/2/layout/IconVerticalSolidList"/>
    <dgm:cxn modelId="{CC3DDCDB-4494-424A-9287-2A423FDBF100}" type="presParOf" srcId="{FFA6171B-8D1C-4C3E-90A4-4A81F6A41A4C}" destId="{53D97CE4-9A19-4400-9712-9DE265699107}" srcOrd="2" destOrd="0" presId="urn:microsoft.com/office/officeart/2018/2/layout/IconVerticalSolidList"/>
    <dgm:cxn modelId="{569996E8-BD25-4D08-9AC0-CB7F2DE3DB59}" type="presParOf" srcId="{FFA6171B-8D1C-4C3E-90A4-4A81F6A41A4C}" destId="{6898A5FC-E4A4-4040-B473-D86B82F8267B}" srcOrd="3" destOrd="0" presId="urn:microsoft.com/office/officeart/2018/2/layout/IconVerticalSolidList"/>
    <dgm:cxn modelId="{73C5CA45-1F82-4FEA-90E4-004DCB4844E0}" type="presParOf" srcId="{627F44A1-B9FA-4814-A65A-300BDD4D31AE}" destId="{ADAF45B4-0C59-45C3-9489-12C7D66C4074}" srcOrd="1" destOrd="0" presId="urn:microsoft.com/office/officeart/2018/2/layout/IconVerticalSolidList"/>
    <dgm:cxn modelId="{99D1C47C-A1A7-45B3-AA94-19386238B66A}" type="presParOf" srcId="{627F44A1-B9FA-4814-A65A-300BDD4D31AE}" destId="{E2BAB28B-8BD6-4FBE-B2FE-3939FAFF1B05}" srcOrd="2" destOrd="0" presId="urn:microsoft.com/office/officeart/2018/2/layout/IconVerticalSolidList"/>
    <dgm:cxn modelId="{2B837BF5-11DF-41EC-BD8A-B63CF0F73559}" type="presParOf" srcId="{E2BAB28B-8BD6-4FBE-B2FE-3939FAFF1B05}" destId="{F0BDE709-D370-416A-A1D3-2EA94A452712}" srcOrd="0" destOrd="0" presId="urn:microsoft.com/office/officeart/2018/2/layout/IconVerticalSolidList"/>
    <dgm:cxn modelId="{CEEBFBC2-6F59-4EA6-B334-028600B9B73B}" type="presParOf" srcId="{E2BAB28B-8BD6-4FBE-B2FE-3939FAFF1B05}" destId="{5FAECBE3-D114-4408-9706-08DF1CA11292}" srcOrd="1" destOrd="0" presId="urn:microsoft.com/office/officeart/2018/2/layout/IconVerticalSolidList"/>
    <dgm:cxn modelId="{D270787F-134C-4F6C-A2DC-2EC340AE0C20}" type="presParOf" srcId="{E2BAB28B-8BD6-4FBE-B2FE-3939FAFF1B05}" destId="{8703335B-B2DF-49E0-BC84-BBDD9ACD1AF4}" srcOrd="2" destOrd="0" presId="urn:microsoft.com/office/officeart/2018/2/layout/IconVerticalSolidList"/>
    <dgm:cxn modelId="{46690ECD-D3E5-4F4F-82E2-DC95987E2FA9}" type="presParOf" srcId="{E2BAB28B-8BD6-4FBE-B2FE-3939FAFF1B05}" destId="{67F22676-0890-48EE-8A12-81E37532F05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C40B3A-B766-40D5-9ACA-65BB5FF27CEE}" type="doc">
      <dgm:prSet loTypeId="urn:microsoft.com/office/officeart/2005/8/layout/hierarchy1" loCatId="hierarchy" qsTypeId="urn:microsoft.com/office/officeart/2005/8/quickstyle/simple2#23" qsCatId="simple" csTypeId="urn:microsoft.com/office/officeart/2005/8/colors/accent1_2#28" csCatId="accent1"/>
      <dgm:spPr/>
      <dgm:t>
        <a:bodyPr/>
        <a:lstStyle/>
        <a:p>
          <a:endParaRPr lang="en-US"/>
        </a:p>
      </dgm:t>
    </dgm:pt>
    <dgm:pt modelId="{9C05A537-5353-4F74-9B8B-E75DF38EF5B6}">
      <dgm:prSet/>
      <dgm:spPr/>
      <dgm:t>
        <a:bodyPr/>
        <a:lstStyle/>
        <a:p>
          <a:r>
            <a:rPr lang="en-GB"/>
            <a:t>In England, the cost of alcohol harm is £27.4 billion annually.</a:t>
          </a:r>
          <a:endParaRPr lang="en-US"/>
        </a:p>
      </dgm:t>
    </dgm:pt>
    <dgm:pt modelId="{D49E3ADC-A4D6-4A26-BA46-3C356C37D6B7}" type="parTrans" cxnId="{140E2206-6641-4950-9373-AF0534D37087}">
      <dgm:prSet/>
      <dgm:spPr/>
      <dgm:t>
        <a:bodyPr/>
        <a:lstStyle/>
        <a:p>
          <a:endParaRPr lang="en-US"/>
        </a:p>
      </dgm:t>
    </dgm:pt>
    <dgm:pt modelId="{CE6B6E3D-768C-4273-93D5-0453D064364F}" type="sibTrans" cxnId="{140E2206-6641-4950-9373-AF0534D37087}">
      <dgm:prSet/>
      <dgm:spPr/>
      <dgm:t>
        <a:bodyPr/>
        <a:lstStyle/>
        <a:p>
          <a:endParaRPr lang="en-US"/>
        </a:p>
      </dgm:t>
    </dgm:pt>
    <dgm:pt modelId="{5C83E6CA-7577-44D6-9D41-4F2A5A8BA320}">
      <dgm:prSet/>
      <dgm:spPr/>
      <dgm:t>
        <a:bodyPr/>
        <a:lstStyle/>
        <a:p>
          <a:r>
            <a:rPr lang="en-GB"/>
            <a:t>In England, the cost of drug harm is £20 billion annually. </a:t>
          </a:r>
          <a:endParaRPr lang="en-US"/>
        </a:p>
      </dgm:t>
    </dgm:pt>
    <dgm:pt modelId="{56BB7184-AA05-4B3F-93B3-33D686FADCEC}" type="parTrans" cxnId="{B312AB2A-9DC8-4FB6-B6E2-1F0AB78CB193}">
      <dgm:prSet/>
      <dgm:spPr/>
      <dgm:t>
        <a:bodyPr/>
        <a:lstStyle/>
        <a:p>
          <a:endParaRPr lang="en-US"/>
        </a:p>
      </dgm:t>
    </dgm:pt>
    <dgm:pt modelId="{A6C13D01-B798-4BB9-A202-4C7793AA26B6}" type="sibTrans" cxnId="{B312AB2A-9DC8-4FB6-B6E2-1F0AB78CB193}">
      <dgm:prSet/>
      <dgm:spPr/>
      <dgm:t>
        <a:bodyPr/>
        <a:lstStyle/>
        <a:p>
          <a:endParaRPr lang="en-US"/>
        </a:p>
      </dgm:t>
    </dgm:pt>
    <dgm:pt modelId="{7D63B5A3-C4B1-490A-B105-FFDAA71FB1DE}" type="pres">
      <dgm:prSet presAssocID="{98C40B3A-B766-40D5-9ACA-65BB5FF27CEE}" presName="hierChild1" presStyleCnt="0">
        <dgm:presLayoutVars>
          <dgm:chPref val="1"/>
          <dgm:dir/>
          <dgm:animOne val="branch"/>
          <dgm:animLvl val="lvl"/>
          <dgm:resizeHandles/>
        </dgm:presLayoutVars>
      </dgm:prSet>
      <dgm:spPr/>
    </dgm:pt>
    <dgm:pt modelId="{D4F2610D-947E-414A-8104-C812B9BB6F7E}" type="pres">
      <dgm:prSet presAssocID="{9C05A537-5353-4F74-9B8B-E75DF38EF5B6}" presName="hierRoot1" presStyleCnt="0"/>
      <dgm:spPr/>
    </dgm:pt>
    <dgm:pt modelId="{9BDA6978-48C8-4329-82B1-08C1D07D6F20}" type="pres">
      <dgm:prSet presAssocID="{9C05A537-5353-4F74-9B8B-E75DF38EF5B6}" presName="composite" presStyleCnt="0"/>
      <dgm:spPr/>
    </dgm:pt>
    <dgm:pt modelId="{9CA9B5B0-93A0-438E-B506-783D62DE20ED}" type="pres">
      <dgm:prSet presAssocID="{9C05A537-5353-4F74-9B8B-E75DF38EF5B6}" presName="background" presStyleLbl="node0" presStyleIdx="0" presStyleCnt="2"/>
      <dgm:spPr/>
    </dgm:pt>
    <dgm:pt modelId="{909ECF04-ACC2-483F-A07C-D987CE7D4FDE}" type="pres">
      <dgm:prSet presAssocID="{9C05A537-5353-4F74-9B8B-E75DF38EF5B6}" presName="text" presStyleLbl="fgAcc0" presStyleIdx="0" presStyleCnt="2">
        <dgm:presLayoutVars>
          <dgm:chPref val="3"/>
        </dgm:presLayoutVars>
      </dgm:prSet>
      <dgm:spPr/>
    </dgm:pt>
    <dgm:pt modelId="{2054268C-D03F-4DB5-9B2C-F1D97F8EB6EC}" type="pres">
      <dgm:prSet presAssocID="{9C05A537-5353-4F74-9B8B-E75DF38EF5B6}" presName="hierChild2" presStyleCnt="0"/>
      <dgm:spPr/>
    </dgm:pt>
    <dgm:pt modelId="{3C47E5A7-2855-442C-AD71-B4057F56E8FD}" type="pres">
      <dgm:prSet presAssocID="{5C83E6CA-7577-44D6-9D41-4F2A5A8BA320}" presName="hierRoot1" presStyleCnt="0"/>
      <dgm:spPr/>
    </dgm:pt>
    <dgm:pt modelId="{37B914D2-001D-4FFD-8541-D48481DE14B8}" type="pres">
      <dgm:prSet presAssocID="{5C83E6CA-7577-44D6-9D41-4F2A5A8BA320}" presName="composite" presStyleCnt="0"/>
      <dgm:spPr/>
    </dgm:pt>
    <dgm:pt modelId="{48D6A6C3-4713-4EF1-A5A0-014DE203F035}" type="pres">
      <dgm:prSet presAssocID="{5C83E6CA-7577-44D6-9D41-4F2A5A8BA320}" presName="background" presStyleLbl="node0" presStyleIdx="1" presStyleCnt="2"/>
      <dgm:spPr/>
    </dgm:pt>
    <dgm:pt modelId="{31E8DF1D-DD5E-47A0-91A2-9D786CA7AFBB}" type="pres">
      <dgm:prSet presAssocID="{5C83E6CA-7577-44D6-9D41-4F2A5A8BA320}" presName="text" presStyleLbl="fgAcc0" presStyleIdx="1" presStyleCnt="2">
        <dgm:presLayoutVars>
          <dgm:chPref val="3"/>
        </dgm:presLayoutVars>
      </dgm:prSet>
      <dgm:spPr/>
    </dgm:pt>
    <dgm:pt modelId="{5E3CCD88-7212-4322-9395-9F9EC73361F4}" type="pres">
      <dgm:prSet presAssocID="{5C83E6CA-7577-44D6-9D41-4F2A5A8BA320}" presName="hierChild2" presStyleCnt="0"/>
      <dgm:spPr/>
    </dgm:pt>
  </dgm:ptLst>
  <dgm:cxnLst>
    <dgm:cxn modelId="{140E2206-6641-4950-9373-AF0534D37087}" srcId="{98C40B3A-B766-40D5-9ACA-65BB5FF27CEE}" destId="{9C05A537-5353-4F74-9B8B-E75DF38EF5B6}" srcOrd="0" destOrd="0" parTransId="{D49E3ADC-A4D6-4A26-BA46-3C356C37D6B7}" sibTransId="{CE6B6E3D-768C-4273-93D5-0453D064364F}"/>
    <dgm:cxn modelId="{B312AB2A-9DC8-4FB6-B6E2-1F0AB78CB193}" srcId="{98C40B3A-B766-40D5-9ACA-65BB5FF27CEE}" destId="{5C83E6CA-7577-44D6-9D41-4F2A5A8BA320}" srcOrd="1" destOrd="0" parTransId="{56BB7184-AA05-4B3F-93B3-33D686FADCEC}" sibTransId="{A6C13D01-B798-4BB9-A202-4C7793AA26B6}"/>
    <dgm:cxn modelId="{7E1B9549-DC69-43FA-A839-5ECCC4F88B8F}" type="presOf" srcId="{5C83E6CA-7577-44D6-9D41-4F2A5A8BA320}" destId="{31E8DF1D-DD5E-47A0-91A2-9D786CA7AFBB}" srcOrd="0" destOrd="0" presId="urn:microsoft.com/office/officeart/2005/8/layout/hierarchy1"/>
    <dgm:cxn modelId="{E9A96453-884B-4B98-B743-6FF2EB5C9B20}" type="presOf" srcId="{9C05A537-5353-4F74-9B8B-E75DF38EF5B6}" destId="{909ECF04-ACC2-483F-A07C-D987CE7D4FDE}" srcOrd="0" destOrd="0" presId="urn:microsoft.com/office/officeart/2005/8/layout/hierarchy1"/>
    <dgm:cxn modelId="{4D86CF97-F207-4E08-BA51-2358737F8866}" type="presOf" srcId="{98C40B3A-B766-40D5-9ACA-65BB5FF27CEE}" destId="{7D63B5A3-C4B1-490A-B105-FFDAA71FB1DE}" srcOrd="0" destOrd="0" presId="urn:microsoft.com/office/officeart/2005/8/layout/hierarchy1"/>
    <dgm:cxn modelId="{86EC7CEA-80D3-4CF5-BCE8-2606844CCF27}" type="presParOf" srcId="{7D63B5A3-C4B1-490A-B105-FFDAA71FB1DE}" destId="{D4F2610D-947E-414A-8104-C812B9BB6F7E}" srcOrd="0" destOrd="0" presId="urn:microsoft.com/office/officeart/2005/8/layout/hierarchy1"/>
    <dgm:cxn modelId="{D2573802-FF27-4DAE-8192-EEED383F3879}" type="presParOf" srcId="{D4F2610D-947E-414A-8104-C812B9BB6F7E}" destId="{9BDA6978-48C8-4329-82B1-08C1D07D6F20}" srcOrd="0" destOrd="0" presId="urn:microsoft.com/office/officeart/2005/8/layout/hierarchy1"/>
    <dgm:cxn modelId="{9348898D-FAB2-4AFD-BD9F-E514B17816EF}" type="presParOf" srcId="{9BDA6978-48C8-4329-82B1-08C1D07D6F20}" destId="{9CA9B5B0-93A0-438E-B506-783D62DE20ED}" srcOrd="0" destOrd="0" presId="urn:microsoft.com/office/officeart/2005/8/layout/hierarchy1"/>
    <dgm:cxn modelId="{C7A92553-6559-47E1-98F3-8E5023F2C661}" type="presParOf" srcId="{9BDA6978-48C8-4329-82B1-08C1D07D6F20}" destId="{909ECF04-ACC2-483F-A07C-D987CE7D4FDE}" srcOrd="1" destOrd="0" presId="urn:microsoft.com/office/officeart/2005/8/layout/hierarchy1"/>
    <dgm:cxn modelId="{EF68134B-101C-4508-B2F9-33AEC74F1845}" type="presParOf" srcId="{D4F2610D-947E-414A-8104-C812B9BB6F7E}" destId="{2054268C-D03F-4DB5-9B2C-F1D97F8EB6EC}" srcOrd="1" destOrd="0" presId="urn:microsoft.com/office/officeart/2005/8/layout/hierarchy1"/>
    <dgm:cxn modelId="{A73C09E5-2829-4433-9410-2AB2E636D55B}" type="presParOf" srcId="{7D63B5A3-C4B1-490A-B105-FFDAA71FB1DE}" destId="{3C47E5A7-2855-442C-AD71-B4057F56E8FD}" srcOrd="1" destOrd="0" presId="urn:microsoft.com/office/officeart/2005/8/layout/hierarchy1"/>
    <dgm:cxn modelId="{4981F426-BF60-408F-8512-F045B1170383}" type="presParOf" srcId="{3C47E5A7-2855-442C-AD71-B4057F56E8FD}" destId="{37B914D2-001D-4FFD-8541-D48481DE14B8}" srcOrd="0" destOrd="0" presId="urn:microsoft.com/office/officeart/2005/8/layout/hierarchy1"/>
    <dgm:cxn modelId="{2734A44F-3A8F-415B-BC2F-08DC00411379}" type="presParOf" srcId="{37B914D2-001D-4FFD-8541-D48481DE14B8}" destId="{48D6A6C3-4713-4EF1-A5A0-014DE203F035}" srcOrd="0" destOrd="0" presId="urn:microsoft.com/office/officeart/2005/8/layout/hierarchy1"/>
    <dgm:cxn modelId="{40DF8FF7-2817-42CE-BE30-5C5AEBCBA276}" type="presParOf" srcId="{37B914D2-001D-4FFD-8541-D48481DE14B8}" destId="{31E8DF1D-DD5E-47A0-91A2-9D786CA7AFBB}" srcOrd="1" destOrd="0" presId="urn:microsoft.com/office/officeart/2005/8/layout/hierarchy1"/>
    <dgm:cxn modelId="{2CADBD3F-EADC-4DAF-BFFA-B71ABDED85C2}" type="presParOf" srcId="{3C47E5A7-2855-442C-AD71-B4057F56E8FD}" destId="{5E3CCD88-7212-4322-9395-9F9EC73361F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0E56B0-A65E-48AE-B931-2E329BD8BF99}" type="doc">
      <dgm:prSet loTypeId="urn:microsoft.com/office/officeart/2016/7/layout/VerticalSolidActionList" loCatId="List" qsTypeId="urn:microsoft.com/office/officeart/2005/8/quickstyle/simple2#1" qsCatId="simple" csTypeId="urn:microsoft.com/office/officeart/2005/8/colors/accent1_2#1" csCatId="accent1"/>
      <dgm:spPr/>
      <dgm:t>
        <a:bodyPr/>
        <a:lstStyle/>
        <a:p>
          <a:endParaRPr lang="en-US"/>
        </a:p>
      </dgm:t>
    </dgm:pt>
    <dgm:pt modelId="{4F516490-4FBD-4197-8F89-9E18B1CF6137}">
      <dgm:prSet/>
      <dgm:spPr/>
      <dgm:t>
        <a:bodyPr/>
        <a:lstStyle/>
        <a:p>
          <a:r>
            <a:rPr lang="en-US"/>
            <a:t>Select</a:t>
          </a:r>
        </a:p>
      </dgm:t>
    </dgm:pt>
    <dgm:pt modelId="{6B1528C6-B08D-4D69-85DB-A48A57D6ED23}" type="parTrans" cxnId="{B629357D-444F-4191-98C8-FF820584D38C}">
      <dgm:prSet/>
      <dgm:spPr/>
      <dgm:t>
        <a:bodyPr/>
        <a:lstStyle/>
        <a:p>
          <a:endParaRPr lang="en-US"/>
        </a:p>
      </dgm:t>
    </dgm:pt>
    <dgm:pt modelId="{3994FD92-7A01-4198-B3B0-B27CB9C66805}" type="sibTrans" cxnId="{B629357D-444F-4191-98C8-FF820584D38C}">
      <dgm:prSet/>
      <dgm:spPr/>
      <dgm:t>
        <a:bodyPr/>
        <a:lstStyle/>
        <a:p>
          <a:endParaRPr lang="en-US"/>
        </a:p>
      </dgm:t>
    </dgm:pt>
    <dgm:pt modelId="{30196CD6-7295-46F0-93D7-866473B5D143}">
      <dgm:prSet/>
      <dgm:spPr/>
      <dgm:t>
        <a:bodyPr/>
        <a:lstStyle/>
        <a:p>
          <a:r>
            <a:rPr lang="en-US"/>
            <a:t>Select one or two regions (such as specific cities or towns) within England and Wales known for high levels of deprivation.</a:t>
          </a:r>
        </a:p>
      </dgm:t>
    </dgm:pt>
    <dgm:pt modelId="{255964CD-5F51-4862-B2A3-6B35A2B4B298}" type="parTrans" cxnId="{A7EDEF8C-ABEE-4577-8B65-EE68C4A0BB5B}">
      <dgm:prSet/>
      <dgm:spPr/>
      <dgm:t>
        <a:bodyPr/>
        <a:lstStyle/>
        <a:p>
          <a:endParaRPr lang="en-US"/>
        </a:p>
      </dgm:t>
    </dgm:pt>
    <dgm:pt modelId="{87B00834-4478-4794-9F3E-895779F1E99E}" type="sibTrans" cxnId="{A7EDEF8C-ABEE-4577-8B65-EE68C4A0BB5B}">
      <dgm:prSet/>
      <dgm:spPr/>
      <dgm:t>
        <a:bodyPr/>
        <a:lstStyle/>
        <a:p>
          <a:endParaRPr lang="en-US"/>
        </a:p>
      </dgm:t>
    </dgm:pt>
    <dgm:pt modelId="{38117E05-2F83-46F1-9403-1939698961D2}">
      <dgm:prSet/>
      <dgm:spPr/>
      <dgm:t>
        <a:bodyPr/>
        <a:lstStyle/>
        <a:p>
          <a:r>
            <a:rPr lang="en-US"/>
            <a:t>Discuss</a:t>
          </a:r>
        </a:p>
      </dgm:t>
    </dgm:pt>
    <dgm:pt modelId="{146E89F9-1A4D-4166-92EF-6313E9BDC2ED}" type="parTrans" cxnId="{9713CCE6-15D6-49CB-AF51-6C174BA9F414}">
      <dgm:prSet/>
      <dgm:spPr/>
      <dgm:t>
        <a:bodyPr/>
        <a:lstStyle/>
        <a:p>
          <a:endParaRPr lang="en-US"/>
        </a:p>
      </dgm:t>
    </dgm:pt>
    <dgm:pt modelId="{54B6EB75-5B72-422F-BC8B-B2CE76E81C8F}" type="sibTrans" cxnId="{9713CCE6-15D6-49CB-AF51-6C174BA9F414}">
      <dgm:prSet/>
      <dgm:spPr/>
      <dgm:t>
        <a:bodyPr/>
        <a:lstStyle/>
        <a:p>
          <a:endParaRPr lang="en-US"/>
        </a:p>
      </dgm:t>
    </dgm:pt>
    <dgm:pt modelId="{7B3A7F7B-FC58-44C9-B185-150E07C04953}">
      <dgm:prSet/>
      <dgm:spPr/>
      <dgm:t>
        <a:bodyPr/>
        <a:lstStyle/>
        <a:p>
          <a:r>
            <a:rPr lang="en-US"/>
            <a:t>Discuss how alcohol misuse manifests in these regions.</a:t>
          </a:r>
        </a:p>
      </dgm:t>
    </dgm:pt>
    <dgm:pt modelId="{4F9C5550-9D2B-4A10-B306-335CA30D08A3}" type="parTrans" cxnId="{74E7FE62-05E2-4CAB-8141-07BE6CEDA8C9}">
      <dgm:prSet/>
      <dgm:spPr/>
      <dgm:t>
        <a:bodyPr/>
        <a:lstStyle/>
        <a:p>
          <a:endParaRPr lang="en-US"/>
        </a:p>
      </dgm:t>
    </dgm:pt>
    <dgm:pt modelId="{AA673F6D-B833-490F-A7AD-8628F6718947}" type="sibTrans" cxnId="{74E7FE62-05E2-4CAB-8141-07BE6CEDA8C9}">
      <dgm:prSet/>
      <dgm:spPr/>
      <dgm:t>
        <a:bodyPr/>
        <a:lstStyle/>
        <a:p>
          <a:endParaRPr lang="en-US"/>
        </a:p>
      </dgm:t>
    </dgm:pt>
    <dgm:pt modelId="{DD954E08-A9C3-4E4F-B720-86191640C50B}">
      <dgm:prSet/>
      <dgm:spPr/>
      <dgm:t>
        <a:bodyPr/>
        <a:lstStyle/>
        <a:p>
          <a:r>
            <a:rPr lang="en-US"/>
            <a:t>Use</a:t>
          </a:r>
        </a:p>
      </dgm:t>
    </dgm:pt>
    <dgm:pt modelId="{9862A599-E347-4BCE-8EBE-1DF297A96FA1}" type="parTrans" cxnId="{B525BE0D-2A64-4A20-B3F7-D65464325B7B}">
      <dgm:prSet/>
      <dgm:spPr/>
      <dgm:t>
        <a:bodyPr/>
        <a:lstStyle/>
        <a:p>
          <a:endParaRPr lang="en-US"/>
        </a:p>
      </dgm:t>
    </dgm:pt>
    <dgm:pt modelId="{437350AB-9625-403C-A52F-AE90F362B03A}" type="sibTrans" cxnId="{B525BE0D-2A64-4A20-B3F7-D65464325B7B}">
      <dgm:prSet/>
      <dgm:spPr/>
      <dgm:t>
        <a:bodyPr/>
        <a:lstStyle/>
        <a:p>
          <a:endParaRPr lang="en-US"/>
        </a:p>
      </dgm:t>
    </dgm:pt>
    <dgm:pt modelId="{2C11739D-BA9A-4992-9516-DB5BE4F414E8}">
      <dgm:prSet/>
      <dgm:spPr/>
      <dgm:t>
        <a:bodyPr/>
        <a:lstStyle/>
        <a:p>
          <a:r>
            <a:rPr lang="en-US"/>
            <a:t>Use local reports, case studies, or statistics to illustrate the scope of the issue.</a:t>
          </a:r>
        </a:p>
      </dgm:t>
    </dgm:pt>
    <dgm:pt modelId="{6B709DC6-EEA8-4584-B3BD-2C9B06CDCB04}" type="parTrans" cxnId="{B13A2F83-34B7-45D1-93BD-FE672F0E2A11}">
      <dgm:prSet/>
      <dgm:spPr/>
      <dgm:t>
        <a:bodyPr/>
        <a:lstStyle/>
        <a:p>
          <a:endParaRPr lang="en-US"/>
        </a:p>
      </dgm:t>
    </dgm:pt>
    <dgm:pt modelId="{2FF2D048-2BD5-421C-A9E7-2EDCB8101312}" type="sibTrans" cxnId="{B13A2F83-34B7-45D1-93BD-FE672F0E2A11}">
      <dgm:prSet/>
      <dgm:spPr/>
      <dgm:t>
        <a:bodyPr/>
        <a:lstStyle/>
        <a:p>
          <a:endParaRPr lang="en-US"/>
        </a:p>
      </dgm:t>
    </dgm:pt>
    <dgm:pt modelId="{49EE82D9-5A21-408F-995D-AA73BA6AB538}">
      <dgm:prSet/>
      <dgm:spPr/>
      <dgm:t>
        <a:bodyPr/>
        <a:lstStyle/>
        <a:p>
          <a:r>
            <a:rPr lang="en-US"/>
            <a:t>Include</a:t>
          </a:r>
        </a:p>
      </dgm:t>
    </dgm:pt>
    <dgm:pt modelId="{54FBF16E-D99A-472B-9E39-35AFF3860B20}" type="parTrans" cxnId="{2AD456DB-48FA-44F0-AA93-4D1CB379162C}">
      <dgm:prSet/>
      <dgm:spPr/>
      <dgm:t>
        <a:bodyPr/>
        <a:lstStyle/>
        <a:p>
          <a:endParaRPr lang="en-US"/>
        </a:p>
      </dgm:t>
    </dgm:pt>
    <dgm:pt modelId="{197A731B-024F-4E3C-B3DB-7E717913A01C}" type="sibTrans" cxnId="{2AD456DB-48FA-44F0-AA93-4D1CB379162C}">
      <dgm:prSet/>
      <dgm:spPr/>
      <dgm:t>
        <a:bodyPr/>
        <a:lstStyle/>
        <a:p>
          <a:endParaRPr lang="en-US"/>
        </a:p>
      </dgm:t>
    </dgm:pt>
    <dgm:pt modelId="{EBFD6CEA-8D0B-4304-B198-9FC533CADCD6}">
      <dgm:prSet/>
      <dgm:spPr/>
      <dgm:t>
        <a:bodyPr/>
        <a:lstStyle/>
        <a:p>
          <a:r>
            <a:rPr lang="en-US"/>
            <a:t>Include commentary on any interventions or initiatives that have been put in place to address alcohol misuse in these areas. </a:t>
          </a:r>
        </a:p>
      </dgm:t>
    </dgm:pt>
    <dgm:pt modelId="{AB982D61-D0E6-48CC-AC11-22C959C035DF}" type="parTrans" cxnId="{E6C22F83-FD19-45EB-85C5-41C8B903E7A8}">
      <dgm:prSet/>
      <dgm:spPr/>
      <dgm:t>
        <a:bodyPr/>
        <a:lstStyle/>
        <a:p>
          <a:endParaRPr lang="en-US"/>
        </a:p>
      </dgm:t>
    </dgm:pt>
    <dgm:pt modelId="{2AF5B36D-A363-4610-9CD5-B490EE31D7FA}" type="sibTrans" cxnId="{E6C22F83-FD19-45EB-85C5-41C8B903E7A8}">
      <dgm:prSet/>
      <dgm:spPr/>
      <dgm:t>
        <a:bodyPr/>
        <a:lstStyle/>
        <a:p>
          <a:endParaRPr lang="en-US"/>
        </a:p>
      </dgm:t>
    </dgm:pt>
    <dgm:pt modelId="{DE3C4453-3915-4B01-BB4F-A29ED0B206C7}" type="pres">
      <dgm:prSet presAssocID="{D40E56B0-A65E-48AE-B931-2E329BD8BF99}" presName="Name0" presStyleCnt="0">
        <dgm:presLayoutVars>
          <dgm:dir/>
          <dgm:animLvl val="lvl"/>
          <dgm:resizeHandles val="exact"/>
        </dgm:presLayoutVars>
      </dgm:prSet>
      <dgm:spPr/>
    </dgm:pt>
    <dgm:pt modelId="{660782C9-4558-403E-8DB3-B551E2F9B619}" type="pres">
      <dgm:prSet presAssocID="{4F516490-4FBD-4197-8F89-9E18B1CF6137}" presName="linNode" presStyleCnt="0"/>
      <dgm:spPr/>
    </dgm:pt>
    <dgm:pt modelId="{9222BC2B-E6B5-48C5-AD7D-CAEA87B0DA37}" type="pres">
      <dgm:prSet presAssocID="{4F516490-4FBD-4197-8F89-9E18B1CF6137}" presName="parentText" presStyleLbl="alignNode1" presStyleIdx="0" presStyleCnt="4" custLinFactNeighborX="-442" custLinFactNeighborY="950">
        <dgm:presLayoutVars>
          <dgm:chMax val="1"/>
          <dgm:bulletEnabled/>
        </dgm:presLayoutVars>
      </dgm:prSet>
      <dgm:spPr/>
    </dgm:pt>
    <dgm:pt modelId="{A0D47400-C807-4B68-9522-7D6236D33A07}" type="pres">
      <dgm:prSet presAssocID="{4F516490-4FBD-4197-8F89-9E18B1CF6137}" presName="descendantText" presStyleLbl="alignAccFollowNode1" presStyleIdx="0" presStyleCnt="4">
        <dgm:presLayoutVars>
          <dgm:bulletEnabled/>
        </dgm:presLayoutVars>
      </dgm:prSet>
      <dgm:spPr/>
    </dgm:pt>
    <dgm:pt modelId="{E6AC6676-E38E-42BA-8D6B-9CD9ED67567F}" type="pres">
      <dgm:prSet presAssocID="{3994FD92-7A01-4198-B3B0-B27CB9C66805}" presName="sp" presStyleCnt="0"/>
      <dgm:spPr/>
    </dgm:pt>
    <dgm:pt modelId="{EA458951-AC88-4A4D-B035-61E7AEE5E72F}" type="pres">
      <dgm:prSet presAssocID="{38117E05-2F83-46F1-9403-1939698961D2}" presName="linNode" presStyleCnt="0"/>
      <dgm:spPr/>
    </dgm:pt>
    <dgm:pt modelId="{72752D7B-72AA-4AB8-8CBA-270DB39A35E1}" type="pres">
      <dgm:prSet presAssocID="{38117E05-2F83-46F1-9403-1939698961D2}" presName="parentText" presStyleLbl="alignNode1" presStyleIdx="1" presStyleCnt="4">
        <dgm:presLayoutVars>
          <dgm:chMax val="1"/>
          <dgm:bulletEnabled/>
        </dgm:presLayoutVars>
      </dgm:prSet>
      <dgm:spPr/>
    </dgm:pt>
    <dgm:pt modelId="{59099336-2D75-461A-AE3D-CBDE0AF4E7DB}" type="pres">
      <dgm:prSet presAssocID="{38117E05-2F83-46F1-9403-1939698961D2}" presName="descendantText" presStyleLbl="alignAccFollowNode1" presStyleIdx="1" presStyleCnt="4">
        <dgm:presLayoutVars>
          <dgm:bulletEnabled/>
        </dgm:presLayoutVars>
      </dgm:prSet>
      <dgm:spPr/>
    </dgm:pt>
    <dgm:pt modelId="{45BAFC36-5BA2-42CF-90F7-737177C846B0}" type="pres">
      <dgm:prSet presAssocID="{54B6EB75-5B72-422F-BC8B-B2CE76E81C8F}" presName="sp" presStyleCnt="0"/>
      <dgm:spPr/>
    </dgm:pt>
    <dgm:pt modelId="{A651D7D5-18D4-4DF3-949A-6D54B65281C3}" type="pres">
      <dgm:prSet presAssocID="{DD954E08-A9C3-4E4F-B720-86191640C50B}" presName="linNode" presStyleCnt="0"/>
      <dgm:spPr/>
    </dgm:pt>
    <dgm:pt modelId="{9B85F3F7-DB02-41BE-A36D-3D6CFF5F7D3F}" type="pres">
      <dgm:prSet presAssocID="{DD954E08-A9C3-4E4F-B720-86191640C50B}" presName="parentText" presStyleLbl="alignNode1" presStyleIdx="2" presStyleCnt="4">
        <dgm:presLayoutVars>
          <dgm:chMax val="1"/>
          <dgm:bulletEnabled/>
        </dgm:presLayoutVars>
      </dgm:prSet>
      <dgm:spPr/>
    </dgm:pt>
    <dgm:pt modelId="{9C00E7BC-A5C6-4AFD-87AD-29147A650D22}" type="pres">
      <dgm:prSet presAssocID="{DD954E08-A9C3-4E4F-B720-86191640C50B}" presName="descendantText" presStyleLbl="alignAccFollowNode1" presStyleIdx="2" presStyleCnt="4">
        <dgm:presLayoutVars>
          <dgm:bulletEnabled/>
        </dgm:presLayoutVars>
      </dgm:prSet>
      <dgm:spPr/>
    </dgm:pt>
    <dgm:pt modelId="{8FB48F5E-E2AE-4C67-A846-B2AA2D2EADFF}" type="pres">
      <dgm:prSet presAssocID="{437350AB-9625-403C-A52F-AE90F362B03A}" presName="sp" presStyleCnt="0"/>
      <dgm:spPr/>
    </dgm:pt>
    <dgm:pt modelId="{2B2C701F-CEDC-44F2-9FB8-9A421A7114C1}" type="pres">
      <dgm:prSet presAssocID="{49EE82D9-5A21-408F-995D-AA73BA6AB538}" presName="linNode" presStyleCnt="0"/>
      <dgm:spPr/>
    </dgm:pt>
    <dgm:pt modelId="{4CF01E66-B534-43AA-8E8F-9FC5263E36D2}" type="pres">
      <dgm:prSet presAssocID="{49EE82D9-5A21-408F-995D-AA73BA6AB538}" presName="parentText" presStyleLbl="alignNode1" presStyleIdx="3" presStyleCnt="4">
        <dgm:presLayoutVars>
          <dgm:chMax val="1"/>
          <dgm:bulletEnabled/>
        </dgm:presLayoutVars>
      </dgm:prSet>
      <dgm:spPr/>
    </dgm:pt>
    <dgm:pt modelId="{5F45DD38-432D-4B2E-B76F-42748ADB6A12}" type="pres">
      <dgm:prSet presAssocID="{49EE82D9-5A21-408F-995D-AA73BA6AB538}" presName="descendantText" presStyleLbl="alignAccFollowNode1" presStyleIdx="3" presStyleCnt="4">
        <dgm:presLayoutVars>
          <dgm:bulletEnabled/>
        </dgm:presLayoutVars>
      </dgm:prSet>
      <dgm:spPr/>
    </dgm:pt>
  </dgm:ptLst>
  <dgm:cxnLst>
    <dgm:cxn modelId="{B525BE0D-2A64-4A20-B3F7-D65464325B7B}" srcId="{D40E56B0-A65E-48AE-B931-2E329BD8BF99}" destId="{DD954E08-A9C3-4E4F-B720-86191640C50B}" srcOrd="2" destOrd="0" parTransId="{9862A599-E347-4BCE-8EBE-1DF297A96FA1}" sibTransId="{437350AB-9625-403C-A52F-AE90F362B03A}"/>
    <dgm:cxn modelId="{B8C7750F-60D4-467D-B0D3-8B9C572AD1F5}" type="presOf" srcId="{D40E56B0-A65E-48AE-B931-2E329BD8BF99}" destId="{DE3C4453-3915-4B01-BB4F-A29ED0B206C7}" srcOrd="0" destOrd="0" presId="urn:microsoft.com/office/officeart/2016/7/layout/VerticalSolidActionList"/>
    <dgm:cxn modelId="{A66C5617-778C-4F8C-8528-E5E8079F78BD}" type="presOf" srcId="{EBFD6CEA-8D0B-4304-B198-9FC533CADCD6}" destId="{5F45DD38-432D-4B2E-B76F-42748ADB6A12}" srcOrd="0" destOrd="0" presId="urn:microsoft.com/office/officeart/2016/7/layout/VerticalSolidActionList"/>
    <dgm:cxn modelId="{74E7FE62-05E2-4CAB-8141-07BE6CEDA8C9}" srcId="{38117E05-2F83-46F1-9403-1939698961D2}" destId="{7B3A7F7B-FC58-44C9-B185-150E07C04953}" srcOrd="0" destOrd="0" parTransId="{4F9C5550-9D2B-4A10-B306-335CA30D08A3}" sibTransId="{AA673F6D-B833-490F-A7AD-8628F6718947}"/>
    <dgm:cxn modelId="{B629357D-444F-4191-98C8-FF820584D38C}" srcId="{D40E56B0-A65E-48AE-B931-2E329BD8BF99}" destId="{4F516490-4FBD-4197-8F89-9E18B1CF6137}" srcOrd="0" destOrd="0" parTransId="{6B1528C6-B08D-4D69-85DB-A48A57D6ED23}" sibTransId="{3994FD92-7A01-4198-B3B0-B27CB9C66805}"/>
    <dgm:cxn modelId="{B13A2F83-34B7-45D1-93BD-FE672F0E2A11}" srcId="{DD954E08-A9C3-4E4F-B720-86191640C50B}" destId="{2C11739D-BA9A-4992-9516-DB5BE4F414E8}" srcOrd="0" destOrd="0" parTransId="{6B709DC6-EEA8-4584-B3BD-2C9B06CDCB04}" sibTransId="{2FF2D048-2BD5-421C-A9E7-2EDCB8101312}"/>
    <dgm:cxn modelId="{E6C22F83-FD19-45EB-85C5-41C8B903E7A8}" srcId="{49EE82D9-5A21-408F-995D-AA73BA6AB538}" destId="{EBFD6CEA-8D0B-4304-B198-9FC533CADCD6}" srcOrd="0" destOrd="0" parTransId="{AB982D61-D0E6-48CC-AC11-22C959C035DF}" sibTransId="{2AF5B36D-A363-4610-9CD5-B490EE31D7FA}"/>
    <dgm:cxn modelId="{8CFDE885-9883-4282-8372-3EFEB6193132}" type="presOf" srcId="{DD954E08-A9C3-4E4F-B720-86191640C50B}" destId="{9B85F3F7-DB02-41BE-A36D-3D6CFF5F7D3F}" srcOrd="0" destOrd="0" presId="urn:microsoft.com/office/officeart/2016/7/layout/VerticalSolidActionList"/>
    <dgm:cxn modelId="{A7EDEF8C-ABEE-4577-8B65-EE68C4A0BB5B}" srcId="{4F516490-4FBD-4197-8F89-9E18B1CF6137}" destId="{30196CD6-7295-46F0-93D7-866473B5D143}" srcOrd="0" destOrd="0" parTransId="{255964CD-5F51-4862-B2A3-6B35A2B4B298}" sibTransId="{87B00834-4478-4794-9F3E-895779F1E99E}"/>
    <dgm:cxn modelId="{FFE601A5-607D-48DE-B9B3-DA6437C79EDE}" type="presOf" srcId="{38117E05-2F83-46F1-9403-1939698961D2}" destId="{72752D7B-72AA-4AB8-8CBA-270DB39A35E1}" srcOrd="0" destOrd="0" presId="urn:microsoft.com/office/officeart/2016/7/layout/VerticalSolidActionList"/>
    <dgm:cxn modelId="{7A61F2C3-22BF-4C21-9DA1-B41C4D5828CA}" type="presOf" srcId="{30196CD6-7295-46F0-93D7-866473B5D143}" destId="{A0D47400-C807-4B68-9522-7D6236D33A07}" srcOrd="0" destOrd="0" presId="urn:microsoft.com/office/officeart/2016/7/layout/VerticalSolidActionList"/>
    <dgm:cxn modelId="{E5D6D6CB-D6A3-42F6-A9F0-FD70BECAA205}" type="presOf" srcId="{2C11739D-BA9A-4992-9516-DB5BE4F414E8}" destId="{9C00E7BC-A5C6-4AFD-87AD-29147A650D22}" srcOrd="0" destOrd="0" presId="urn:microsoft.com/office/officeart/2016/7/layout/VerticalSolidActionList"/>
    <dgm:cxn modelId="{2AD456DB-48FA-44F0-AA93-4D1CB379162C}" srcId="{D40E56B0-A65E-48AE-B931-2E329BD8BF99}" destId="{49EE82D9-5A21-408F-995D-AA73BA6AB538}" srcOrd="3" destOrd="0" parTransId="{54FBF16E-D99A-472B-9E39-35AFF3860B20}" sibTransId="{197A731B-024F-4E3C-B3DB-7E717913A01C}"/>
    <dgm:cxn modelId="{9713CCE6-15D6-49CB-AF51-6C174BA9F414}" srcId="{D40E56B0-A65E-48AE-B931-2E329BD8BF99}" destId="{38117E05-2F83-46F1-9403-1939698961D2}" srcOrd="1" destOrd="0" parTransId="{146E89F9-1A4D-4166-92EF-6313E9BDC2ED}" sibTransId="{54B6EB75-5B72-422F-BC8B-B2CE76E81C8F}"/>
    <dgm:cxn modelId="{39432CEE-EC74-4AFE-92BA-1F33D53F4647}" type="presOf" srcId="{7B3A7F7B-FC58-44C9-B185-150E07C04953}" destId="{59099336-2D75-461A-AE3D-CBDE0AF4E7DB}" srcOrd="0" destOrd="0" presId="urn:microsoft.com/office/officeart/2016/7/layout/VerticalSolidActionList"/>
    <dgm:cxn modelId="{3A1CA7FC-78E8-4CC3-89F0-C98B6485F272}" type="presOf" srcId="{4F516490-4FBD-4197-8F89-9E18B1CF6137}" destId="{9222BC2B-E6B5-48C5-AD7D-CAEA87B0DA37}" srcOrd="0" destOrd="0" presId="urn:microsoft.com/office/officeart/2016/7/layout/VerticalSolidActionList"/>
    <dgm:cxn modelId="{E01BC9FE-FC72-49D2-8CEE-CA187EA3CF96}" type="presOf" srcId="{49EE82D9-5A21-408F-995D-AA73BA6AB538}" destId="{4CF01E66-B534-43AA-8E8F-9FC5263E36D2}" srcOrd="0" destOrd="0" presId="urn:microsoft.com/office/officeart/2016/7/layout/VerticalSolidActionList"/>
    <dgm:cxn modelId="{3D3D6168-1AEB-4EF1-ADAA-32E6797F127B}" type="presParOf" srcId="{DE3C4453-3915-4B01-BB4F-A29ED0B206C7}" destId="{660782C9-4558-403E-8DB3-B551E2F9B619}" srcOrd="0" destOrd="0" presId="urn:microsoft.com/office/officeart/2016/7/layout/VerticalSolidActionList"/>
    <dgm:cxn modelId="{67E90F89-050A-4357-8A60-331AD3E6007C}" type="presParOf" srcId="{660782C9-4558-403E-8DB3-B551E2F9B619}" destId="{9222BC2B-E6B5-48C5-AD7D-CAEA87B0DA37}" srcOrd="0" destOrd="0" presId="urn:microsoft.com/office/officeart/2016/7/layout/VerticalSolidActionList"/>
    <dgm:cxn modelId="{8E7F9DCA-2961-44AC-A5E1-F8D8DA263E3E}" type="presParOf" srcId="{660782C9-4558-403E-8DB3-B551E2F9B619}" destId="{A0D47400-C807-4B68-9522-7D6236D33A07}" srcOrd="1" destOrd="0" presId="urn:microsoft.com/office/officeart/2016/7/layout/VerticalSolidActionList"/>
    <dgm:cxn modelId="{9A352025-7CC2-4D47-9263-6DC4841B4080}" type="presParOf" srcId="{DE3C4453-3915-4B01-BB4F-A29ED0B206C7}" destId="{E6AC6676-E38E-42BA-8D6B-9CD9ED67567F}" srcOrd="1" destOrd="0" presId="urn:microsoft.com/office/officeart/2016/7/layout/VerticalSolidActionList"/>
    <dgm:cxn modelId="{9178679D-D5F1-46F1-81CC-147E64DB80CB}" type="presParOf" srcId="{DE3C4453-3915-4B01-BB4F-A29ED0B206C7}" destId="{EA458951-AC88-4A4D-B035-61E7AEE5E72F}" srcOrd="2" destOrd="0" presId="urn:microsoft.com/office/officeart/2016/7/layout/VerticalSolidActionList"/>
    <dgm:cxn modelId="{D028356B-612E-4EB5-878C-A8B79FE1C165}" type="presParOf" srcId="{EA458951-AC88-4A4D-B035-61E7AEE5E72F}" destId="{72752D7B-72AA-4AB8-8CBA-270DB39A35E1}" srcOrd="0" destOrd="0" presId="urn:microsoft.com/office/officeart/2016/7/layout/VerticalSolidActionList"/>
    <dgm:cxn modelId="{6043CD3C-E6EE-4531-9508-EC2897BCA821}" type="presParOf" srcId="{EA458951-AC88-4A4D-B035-61E7AEE5E72F}" destId="{59099336-2D75-461A-AE3D-CBDE0AF4E7DB}" srcOrd="1" destOrd="0" presId="urn:microsoft.com/office/officeart/2016/7/layout/VerticalSolidActionList"/>
    <dgm:cxn modelId="{F69EF213-7A01-4E32-93F8-9898BBAF8074}" type="presParOf" srcId="{DE3C4453-3915-4B01-BB4F-A29ED0B206C7}" destId="{45BAFC36-5BA2-42CF-90F7-737177C846B0}" srcOrd="3" destOrd="0" presId="urn:microsoft.com/office/officeart/2016/7/layout/VerticalSolidActionList"/>
    <dgm:cxn modelId="{97A52A7B-4CEF-469E-AB45-BE0637B131DD}" type="presParOf" srcId="{DE3C4453-3915-4B01-BB4F-A29ED0B206C7}" destId="{A651D7D5-18D4-4DF3-949A-6D54B65281C3}" srcOrd="4" destOrd="0" presId="urn:microsoft.com/office/officeart/2016/7/layout/VerticalSolidActionList"/>
    <dgm:cxn modelId="{E88EBB2C-F560-4A5D-BF88-0837446F5863}" type="presParOf" srcId="{A651D7D5-18D4-4DF3-949A-6D54B65281C3}" destId="{9B85F3F7-DB02-41BE-A36D-3D6CFF5F7D3F}" srcOrd="0" destOrd="0" presId="urn:microsoft.com/office/officeart/2016/7/layout/VerticalSolidActionList"/>
    <dgm:cxn modelId="{D3DDE73D-1DCC-41C5-AE95-5EFA187C822B}" type="presParOf" srcId="{A651D7D5-18D4-4DF3-949A-6D54B65281C3}" destId="{9C00E7BC-A5C6-4AFD-87AD-29147A650D22}" srcOrd="1" destOrd="0" presId="urn:microsoft.com/office/officeart/2016/7/layout/VerticalSolidActionList"/>
    <dgm:cxn modelId="{CA234933-0FEC-4BAE-BCBA-4AD1DE4A0408}" type="presParOf" srcId="{DE3C4453-3915-4B01-BB4F-A29ED0B206C7}" destId="{8FB48F5E-E2AE-4C67-A846-B2AA2D2EADFF}" srcOrd="5" destOrd="0" presId="urn:microsoft.com/office/officeart/2016/7/layout/VerticalSolidActionList"/>
    <dgm:cxn modelId="{BBE21E72-7BFA-4E6B-B61A-BF70B0CCCB5D}" type="presParOf" srcId="{DE3C4453-3915-4B01-BB4F-A29ED0B206C7}" destId="{2B2C701F-CEDC-44F2-9FB8-9A421A7114C1}" srcOrd="6" destOrd="0" presId="urn:microsoft.com/office/officeart/2016/7/layout/VerticalSolidActionList"/>
    <dgm:cxn modelId="{02413A26-BC8F-4CAA-A22A-E079D04AF003}" type="presParOf" srcId="{2B2C701F-CEDC-44F2-9FB8-9A421A7114C1}" destId="{4CF01E66-B534-43AA-8E8F-9FC5263E36D2}" srcOrd="0" destOrd="0" presId="urn:microsoft.com/office/officeart/2016/7/layout/VerticalSolidActionList"/>
    <dgm:cxn modelId="{6DF42226-8D17-4148-AB4C-67FAFE9892D9}" type="presParOf" srcId="{2B2C701F-CEDC-44F2-9FB8-9A421A7114C1}" destId="{5F45DD38-432D-4B2E-B76F-42748ADB6A12}"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B3D6D56-521C-4137-B576-7D51975B5E67}" type="doc">
      <dgm:prSet loTypeId="urn:microsoft.com/office/officeart/2005/8/layout/vList2" loCatId="list" qsTypeId="urn:microsoft.com/office/officeart/2005/8/quickstyle/simple1#12" qsCatId="simple" csTypeId="urn:microsoft.com/office/officeart/2005/8/colors/accent2_2#15" csCatId="accent2"/>
      <dgm:spPr/>
      <dgm:t>
        <a:bodyPr/>
        <a:lstStyle/>
        <a:p>
          <a:endParaRPr lang="en-US"/>
        </a:p>
      </dgm:t>
    </dgm:pt>
    <dgm:pt modelId="{1C0548CF-132C-4148-8989-834E817814DF}">
      <dgm:prSet/>
      <dgm:spPr/>
      <dgm:t>
        <a:bodyPr/>
        <a:lstStyle/>
        <a:p>
          <a:r>
            <a:rPr lang="en-GB"/>
            <a:t>In Wales and Scotland there is minimum unit pricing for alcohol in place. It is set at 50p per unit, but due to increase next month to 65p. </a:t>
          </a:r>
          <a:endParaRPr lang="en-US"/>
        </a:p>
      </dgm:t>
    </dgm:pt>
    <dgm:pt modelId="{D8020CB0-27C3-421A-878E-AB3A7D6520D7}" type="parTrans" cxnId="{2A806086-A7DD-42B4-ACC7-317A39CAB4BB}">
      <dgm:prSet/>
      <dgm:spPr/>
      <dgm:t>
        <a:bodyPr/>
        <a:lstStyle/>
        <a:p>
          <a:endParaRPr lang="en-US"/>
        </a:p>
      </dgm:t>
    </dgm:pt>
    <dgm:pt modelId="{58785918-71B8-4CEC-A201-6BC4BFEAC1BF}" type="sibTrans" cxnId="{2A806086-A7DD-42B4-ACC7-317A39CAB4BB}">
      <dgm:prSet/>
      <dgm:spPr/>
      <dgm:t>
        <a:bodyPr/>
        <a:lstStyle/>
        <a:p>
          <a:endParaRPr lang="en-US"/>
        </a:p>
      </dgm:t>
    </dgm:pt>
    <dgm:pt modelId="{9C1A3CF6-5502-4D1F-8B73-238B745BE56B}">
      <dgm:prSet/>
      <dgm:spPr/>
      <dgm:t>
        <a:bodyPr/>
        <a:lstStyle/>
        <a:p>
          <a:r>
            <a:rPr lang="en-GB"/>
            <a:t>The minimum price for a 2 litre bottle of strong cider with 16 units of alcohol is currently £8, going up to £10.40 next month. In contrast the same bottle can cost as little as £3.50 in England.</a:t>
          </a:r>
          <a:endParaRPr lang="en-US"/>
        </a:p>
      </dgm:t>
    </dgm:pt>
    <dgm:pt modelId="{E310FCE8-6DB1-4083-BCB3-980057E8C66F}" type="parTrans" cxnId="{C33385ED-D867-488C-99D8-07AA0B704191}">
      <dgm:prSet/>
      <dgm:spPr/>
      <dgm:t>
        <a:bodyPr/>
        <a:lstStyle/>
        <a:p>
          <a:endParaRPr lang="en-US"/>
        </a:p>
      </dgm:t>
    </dgm:pt>
    <dgm:pt modelId="{D94FD89C-C760-4013-9FC6-E7535063B1F3}" type="sibTrans" cxnId="{C33385ED-D867-488C-99D8-07AA0B704191}">
      <dgm:prSet/>
      <dgm:spPr/>
      <dgm:t>
        <a:bodyPr/>
        <a:lstStyle/>
        <a:p>
          <a:endParaRPr lang="en-US"/>
        </a:p>
      </dgm:t>
    </dgm:pt>
    <dgm:pt modelId="{D2955726-16E5-4592-9134-E2AD39CC10AB}" type="pres">
      <dgm:prSet presAssocID="{6B3D6D56-521C-4137-B576-7D51975B5E67}" presName="linear" presStyleCnt="0">
        <dgm:presLayoutVars>
          <dgm:animLvl val="lvl"/>
          <dgm:resizeHandles val="exact"/>
        </dgm:presLayoutVars>
      </dgm:prSet>
      <dgm:spPr/>
    </dgm:pt>
    <dgm:pt modelId="{10B3494C-2F1F-4AC6-9D8A-C2F19000A89E}" type="pres">
      <dgm:prSet presAssocID="{1C0548CF-132C-4148-8989-834E817814DF}" presName="parentText" presStyleLbl="node1" presStyleIdx="0" presStyleCnt="2">
        <dgm:presLayoutVars>
          <dgm:chMax val="0"/>
          <dgm:bulletEnabled val="1"/>
        </dgm:presLayoutVars>
      </dgm:prSet>
      <dgm:spPr/>
    </dgm:pt>
    <dgm:pt modelId="{D07BE534-6E57-4031-9BE7-088F47360FF0}" type="pres">
      <dgm:prSet presAssocID="{58785918-71B8-4CEC-A201-6BC4BFEAC1BF}" presName="spacer" presStyleCnt="0"/>
      <dgm:spPr/>
    </dgm:pt>
    <dgm:pt modelId="{2AE31C50-9AF1-4AF5-BDF8-AA56995ED602}" type="pres">
      <dgm:prSet presAssocID="{9C1A3CF6-5502-4D1F-8B73-238B745BE56B}" presName="parentText" presStyleLbl="node1" presStyleIdx="1" presStyleCnt="2">
        <dgm:presLayoutVars>
          <dgm:chMax val="0"/>
          <dgm:bulletEnabled val="1"/>
        </dgm:presLayoutVars>
      </dgm:prSet>
      <dgm:spPr/>
    </dgm:pt>
  </dgm:ptLst>
  <dgm:cxnLst>
    <dgm:cxn modelId="{9683587C-1E16-4408-B5CC-CCD0D1FD9381}" type="presOf" srcId="{9C1A3CF6-5502-4D1F-8B73-238B745BE56B}" destId="{2AE31C50-9AF1-4AF5-BDF8-AA56995ED602}" srcOrd="0" destOrd="0" presId="urn:microsoft.com/office/officeart/2005/8/layout/vList2"/>
    <dgm:cxn modelId="{2A806086-A7DD-42B4-ACC7-317A39CAB4BB}" srcId="{6B3D6D56-521C-4137-B576-7D51975B5E67}" destId="{1C0548CF-132C-4148-8989-834E817814DF}" srcOrd="0" destOrd="0" parTransId="{D8020CB0-27C3-421A-878E-AB3A7D6520D7}" sibTransId="{58785918-71B8-4CEC-A201-6BC4BFEAC1BF}"/>
    <dgm:cxn modelId="{1D7886BB-50DC-49D3-BA77-7EC158986D8B}" type="presOf" srcId="{1C0548CF-132C-4148-8989-834E817814DF}" destId="{10B3494C-2F1F-4AC6-9D8A-C2F19000A89E}" srcOrd="0" destOrd="0" presId="urn:microsoft.com/office/officeart/2005/8/layout/vList2"/>
    <dgm:cxn modelId="{DA17A1D5-A223-4585-A5DA-C1BA7A1F4FFD}" type="presOf" srcId="{6B3D6D56-521C-4137-B576-7D51975B5E67}" destId="{D2955726-16E5-4592-9134-E2AD39CC10AB}" srcOrd="0" destOrd="0" presId="urn:microsoft.com/office/officeart/2005/8/layout/vList2"/>
    <dgm:cxn modelId="{C33385ED-D867-488C-99D8-07AA0B704191}" srcId="{6B3D6D56-521C-4137-B576-7D51975B5E67}" destId="{9C1A3CF6-5502-4D1F-8B73-238B745BE56B}" srcOrd="1" destOrd="0" parTransId="{E310FCE8-6DB1-4083-BCB3-980057E8C66F}" sibTransId="{D94FD89C-C760-4013-9FC6-E7535063B1F3}"/>
    <dgm:cxn modelId="{817D6FF7-6B3B-4962-B332-69E3B51CF459}" type="presParOf" srcId="{D2955726-16E5-4592-9134-E2AD39CC10AB}" destId="{10B3494C-2F1F-4AC6-9D8A-C2F19000A89E}" srcOrd="0" destOrd="0" presId="urn:microsoft.com/office/officeart/2005/8/layout/vList2"/>
    <dgm:cxn modelId="{B9E9A5FD-D848-4A20-87AF-AE224DF80701}" type="presParOf" srcId="{D2955726-16E5-4592-9134-E2AD39CC10AB}" destId="{D07BE534-6E57-4031-9BE7-088F47360FF0}" srcOrd="1" destOrd="0" presId="urn:microsoft.com/office/officeart/2005/8/layout/vList2"/>
    <dgm:cxn modelId="{0015F8C5-84F5-409C-BD14-7A203BCC22E0}" type="presParOf" srcId="{D2955726-16E5-4592-9134-E2AD39CC10AB}" destId="{2AE31C50-9AF1-4AF5-BDF8-AA56995ED60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F9A548-96BA-4683-913D-52B94A6FE0F5}" type="doc">
      <dgm:prSet loTypeId="urn:microsoft.com/office/officeart/2005/8/layout/hierarchy1" loCatId="hierarchy" qsTypeId="urn:microsoft.com/office/officeart/2005/8/quickstyle/simple2#5" qsCatId="simple" csTypeId="urn:microsoft.com/office/officeart/2005/8/colors/accent1_2#10" csCatId="accent1"/>
      <dgm:spPr/>
      <dgm:t>
        <a:bodyPr/>
        <a:lstStyle/>
        <a:p>
          <a:endParaRPr lang="en-US"/>
        </a:p>
      </dgm:t>
    </dgm:pt>
    <dgm:pt modelId="{B486A179-8127-4315-B7D9-23F4AA3B25DC}">
      <dgm:prSet/>
      <dgm:spPr/>
      <dgm:t>
        <a:bodyPr/>
        <a:lstStyle/>
        <a:p>
          <a:r>
            <a:rPr lang="en-GB"/>
            <a:t>Have a look on Google to see how effective the minimum pricing of alcohol has been in Wales. </a:t>
          </a:r>
          <a:endParaRPr lang="en-US"/>
        </a:p>
      </dgm:t>
    </dgm:pt>
    <dgm:pt modelId="{8E0436E4-B5B1-4C76-BFD1-8F095E483EDF}" type="parTrans" cxnId="{C210EDF6-69E5-4BD4-8611-FCF2D364CCB2}">
      <dgm:prSet/>
      <dgm:spPr/>
      <dgm:t>
        <a:bodyPr/>
        <a:lstStyle/>
        <a:p>
          <a:endParaRPr lang="en-US"/>
        </a:p>
      </dgm:t>
    </dgm:pt>
    <dgm:pt modelId="{49D9BD4E-7973-4508-B1C7-D6818C9AEFD8}" type="sibTrans" cxnId="{C210EDF6-69E5-4BD4-8611-FCF2D364CCB2}">
      <dgm:prSet/>
      <dgm:spPr/>
      <dgm:t>
        <a:bodyPr/>
        <a:lstStyle/>
        <a:p>
          <a:endParaRPr lang="en-US"/>
        </a:p>
      </dgm:t>
    </dgm:pt>
    <dgm:pt modelId="{6CD7608B-5840-485B-95E4-DC9C0C196FAD}">
      <dgm:prSet/>
      <dgm:spPr/>
      <dgm:t>
        <a:bodyPr/>
        <a:lstStyle/>
        <a:p>
          <a:r>
            <a:rPr lang="en-GB"/>
            <a:t>Do you think the increase from 50p to 65p is the right decision? </a:t>
          </a:r>
          <a:endParaRPr lang="en-US"/>
        </a:p>
      </dgm:t>
    </dgm:pt>
    <dgm:pt modelId="{A3E5A412-BB1B-427A-BDAE-6B4329D2DDD5}" type="parTrans" cxnId="{300C70E7-5740-404F-849C-7254563074EE}">
      <dgm:prSet/>
      <dgm:spPr/>
      <dgm:t>
        <a:bodyPr/>
        <a:lstStyle/>
        <a:p>
          <a:endParaRPr lang="en-US"/>
        </a:p>
      </dgm:t>
    </dgm:pt>
    <dgm:pt modelId="{F0A47768-3079-497C-BBD9-34231A1D45FF}" type="sibTrans" cxnId="{300C70E7-5740-404F-849C-7254563074EE}">
      <dgm:prSet/>
      <dgm:spPr/>
      <dgm:t>
        <a:bodyPr/>
        <a:lstStyle/>
        <a:p>
          <a:endParaRPr lang="en-US"/>
        </a:p>
      </dgm:t>
    </dgm:pt>
    <dgm:pt modelId="{63953E24-507C-45B9-9E11-E83E7662F1FE}" type="pres">
      <dgm:prSet presAssocID="{51F9A548-96BA-4683-913D-52B94A6FE0F5}" presName="hierChild1" presStyleCnt="0">
        <dgm:presLayoutVars>
          <dgm:chPref val="1"/>
          <dgm:dir/>
          <dgm:animOne val="branch"/>
          <dgm:animLvl val="lvl"/>
          <dgm:resizeHandles/>
        </dgm:presLayoutVars>
      </dgm:prSet>
      <dgm:spPr/>
    </dgm:pt>
    <dgm:pt modelId="{BE0E69F0-480A-45B3-99B7-32C7D1CBBD49}" type="pres">
      <dgm:prSet presAssocID="{B486A179-8127-4315-B7D9-23F4AA3B25DC}" presName="hierRoot1" presStyleCnt="0"/>
      <dgm:spPr/>
    </dgm:pt>
    <dgm:pt modelId="{6059DEA6-6F51-48C0-826B-56654D77C90B}" type="pres">
      <dgm:prSet presAssocID="{B486A179-8127-4315-B7D9-23F4AA3B25DC}" presName="composite" presStyleCnt="0"/>
      <dgm:spPr/>
    </dgm:pt>
    <dgm:pt modelId="{5DCE1E9E-B6CF-4FDC-A6BD-2CE625890F19}" type="pres">
      <dgm:prSet presAssocID="{B486A179-8127-4315-B7D9-23F4AA3B25DC}" presName="background" presStyleLbl="node0" presStyleIdx="0" presStyleCnt="2"/>
      <dgm:spPr/>
    </dgm:pt>
    <dgm:pt modelId="{B2BFEB0E-EBF1-4A62-A31B-A537C9C469D5}" type="pres">
      <dgm:prSet presAssocID="{B486A179-8127-4315-B7D9-23F4AA3B25DC}" presName="text" presStyleLbl="fgAcc0" presStyleIdx="0" presStyleCnt="2">
        <dgm:presLayoutVars>
          <dgm:chPref val="3"/>
        </dgm:presLayoutVars>
      </dgm:prSet>
      <dgm:spPr/>
    </dgm:pt>
    <dgm:pt modelId="{E9D933EB-87E3-402F-AD98-E52AF676B7F7}" type="pres">
      <dgm:prSet presAssocID="{B486A179-8127-4315-B7D9-23F4AA3B25DC}" presName="hierChild2" presStyleCnt="0"/>
      <dgm:spPr/>
    </dgm:pt>
    <dgm:pt modelId="{83013CA6-05A7-48A2-A57C-7A942FB80D63}" type="pres">
      <dgm:prSet presAssocID="{6CD7608B-5840-485B-95E4-DC9C0C196FAD}" presName="hierRoot1" presStyleCnt="0"/>
      <dgm:spPr/>
    </dgm:pt>
    <dgm:pt modelId="{A078C422-C96E-49FF-B418-2DA24A3324F0}" type="pres">
      <dgm:prSet presAssocID="{6CD7608B-5840-485B-95E4-DC9C0C196FAD}" presName="composite" presStyleCnt="0"/>
      <dgm:spPr/>
    </dgm:pt>
    <dgm:pt modelId="{78E2327C-1521-4565-8FAF-82207EFA50C7}" type="pres">
      <dgm:prSet presAssocID="{6CD7608B-5840-485B-95E4-DC9C0C196FAD}" presName="background" presStyleLbl="node0" presStyleIdx="1" presStyleCnt="2"/>
      <dgm:spPr/>
    </dgm:pt>
    <dgm:pt modelId="{F855B8DF-CEE3-4170-9C38-348703F27F1A}" type="pres">
      <dgm:prSet presAssocID="{6CD7608B-5840-485B-95E4-DC9C0C196FAD}" presName="text" presStyleLbl="fgAcc0" presStyleIdx="1" presStyleCnt="2">
        <dgm:presLayoutVars>
          <dgm:chPref val="3"/>
        </dgm:presLayoutVars>
      </dgm:prSet>
      <dgm:spPr/>
    </dgm:pt>
    <dgm:pt modelId="{0AD8128F-6096-4E66-81E1-7EDD8803A4CA}" type="pres">
      <dgm:prSet presAssocID="{6CD7608B-5840-485B-95E4-DC9C0C196FAD}" presName="hierChild2" presStyleCnt="0"/>
      <dgm:spPr/>
    </dgm:pt>
  </dgm:ptLst>
  <dgm:cxnLst>
    <dgm:cxn modelId="{1EF53A59-7730-4EC9-98A8-7858D93F6889}" type="presOf" srcId="{B486A179-8127-4315-B7D9-23F4AA3B25DC}" destId="{B2BFEB0E-EBF1-4A62-A31B-A537C9C469D5}" srcOrd="0" destOrd="0" presId="urn:microsoft.com/office/officeart/2005/8/layout/hierarchy1"/>
    <dgm:cxn modelId="{07F3597A-85AC-45ED-A16B-80D697EDE9DD}" type="presOf" srcId="{6CD7608B-5840-485B-95E4-DC9C0C196FAD}" destId="{F855B8DF-CEE3-4170-9C38-348703F27F1A}" srcOrd="0" destOrd="0" presId="urn:microsoft.com/office/officeart/2005/8/layout/hierarchy1"/>
    <dgm:cxn modelId="{300C70E7-5740-404F-849C-7254563074EE}" srcId="{51F9A548-96BA-4683-913D-52B94A6FE0F5}" destId="{6CD7608B-5840-485B-95E4-DC9C0C196FAD}" srcOrd="1" destOrd="0" parTransId="{A3E5A412-BB1B-427A-BDAE-6B4329D2DDD5}" sibTransId="{F0A47768-3079-497C-BBD9-34231A1D45FF}"/>
    <dgm:cxn modelId="{C1ED6CF2-8CF2-4FD1-9DD5-8F1D7E1D6852}" type="presOf" srcId="{51F9A548-96BA-4683-913D-52B94A6FE0F5}" destId="{63953E24-507C-45B9-9E11-E83E7662F1FE}" srcOrd="0" destOrd="0" presId="urn:microsoft.com/office/officeart/2005/8/layout/hierarchy1"/>
    <dgm:cxn modelId="{C210EDF6-69E5-4BD4-8611-FCF2D364CCB2}" srcId="{51F9A548-96BA-4683-913D-52B94A6FE0F5}" destId="{B486A179-8127-4315-B7D9-23F4AA3B25DC}" srcOrd="0" destOrd="0" parTransId="{8E0436E4-B5B1-4C76-BFD1-8F095E483EDF}" sibTransId="{49D9BD4E-7973-4508-B1C7-D6818C9AEFD8}"/>
    <dgm:cxn modelId="{80A8FDA4-8DE1-4A7C-9717-54EE946F5321}" type="presParOf" srcId="{63953E24-507C-45B9-9E11-E83E7662F1FE}" destId="{BE0E69F0-480A-45B3-99B7-32C7D1CBBD49}" srcOrd="0" destOrd="0" presId="urn:microsoft.com/office/officeart/2005/8/layout/hierarchy1"/>
    <dgm:cxn modelId="{7CE7497A-321F-4929-A2C9-F4D02ED1E1FD}" type="presParOf" srcId="{BE0E69F0-480A-45B3-99B7-32C7D1CBBD49}" destId="{6059DEA6-6F51-48C0-826B-56654D77C90B}" srcOrd="0" destOrd="0" presId="urn:microsoft.com/office/officeart/2005/8/layout/hierarchy1"/>
    <dgm:cxn modelId="{CCD03DE6-FB05-4A81-B207-4B55120D42CF}" type="presParOf" srcId="{6059DEA6-6F51-48C0-826B-56654D77C90B}" destId="{5DCE1E9E-B6CF-4FDC-A6BD-2CE625890F19}" srcOrd="0" destOrd="0" presId="urn:microsoft.com/office/officeart/2005/8/layout/hierarchy1"/>
    <dgm:cxn modelId="{18BE43E9-B790-4FB7-8562-1A202861F372}" type="presParOf" srcId="{6059DEA6-6F51-48C0-826B-56654D77C90B}" destId="{B2BFEB0E-EBF1-4A62-A31B-A537C9C469D5}" srcOrd="1" destOrd="0" presId="urn:microsoft.com/office/officeart/2005/8/layout/hierarchy1"/>
    <dgm:cxn modelId="{225DF73E-7BC7-46C8-B342-0F62346A910E}" type="presParOf" srcId="{BE0E69F0-480A-45B3-99B7-32C7D1CBBD49}" destId="{E9D933EB-87E3-402F-AD98-E52AF676B7F7}" srcOrd="1" destOrd="0" presId="urn:microsoft.com/office/officeart/2005/8/layout/hierarchy1"/>
    <dgm:cxn modelId="{77184081-A346-4E22-8C73-C64292005CD4}" type="presParOf" srcId="{63953E24-507C-45B9-9E11-E83E7662F1FE}" destId="{83013CA6-05A7-48A2-A57C-7A942FB80D63}" srcOrd="1" destOrd="0" presId="urn:microsoft.com/office/officeart/2005/8/layout/hierarchy1"/>
    <dgm:cxn modelId="{B9B7D263-C21A-48CE-B511-485C94A16D1C}" type="presParOf" srcId="{83013CA6-05A7-48A2-A57C-7A942FB80D63}" destId="{A078C422-C96E-49FF-B418-2DA24A3324F0}" srcOrd="0" destOrd="0" presId="urn:microsoft.com/office/officeart/2005/8/layout/hierarchy1"/>
    <dgm:cxn modelId="{1781CAF8-018D-4DB4-A3E7-83A37C027BBE}" type="presParOf" srcId="{A078C422-C96E-49FF-B418-2DA24A3324F0}" destId="{78E2327C-1521-4565-8FAF-82207EFA50C7}" srcOrd="0" destOrd="0" presId="urn:microsoft.com/office/officeart/2005/8/layout/hierarchy1"/>
    <dgm:cxn modelId="{B11CD8C5-CE5F-417E-9BD6-4F39EC2EBCE3}" type="presParOf" srcId="{A078C422-C96E-49FF-B418-2DA24A3324F0}" destId="{F855B8DF-CEE3-4170-9C38-348703F27F1A}" srcOrd="1" destOrd="0" presId="urn:microsoft.com/office/officeart/2005/8/layout/hierarchy1"/>
    <dgm:cxn modelId="{8E9E4A7A-922F-4BC7-8BC1-86BAB7D6E104}" type="presParOf" srcId="{83013CA6-05A7-48A2-A57C-7A942FB80D63}" destId="{0AD8128F-6096-4E66-81E1-7EDD8803A4C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A5FAF-E449-4699-BD95-A3CBCA3BB11E}">
      <dsp:nvSpPr>
        <dsp:cNvPr id="0" name=""/>
        <dsp:cNvSpPr/>
      </dsp:nvSpPr>
      <dsp:spPr>
        <a:xfrm>
          <a:off x="0" y="500"/>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957A12-09ED-441D-B0D1-956171C02017}">
      <dsp:nvSpPr>
        <dsp:cNvPr id="0" name=""/>
        <dsp:cNvSpPr/>
      </dsp:nvSpPr>
      <dsp:spPr>
        <a:xfrm>
          <a:off x="0" y="500"/>
          <a:ext cx="6729984" cy="819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By the end of this session, you should be able to:</a:t>
          </a:r>
          <a:endParaRPr lang="en-US" sz="2300" kern="1200"/>
        </a:p>
      </dsp:txBody>
      <dsp:txXfrm>
        <a:off x="0" y="500"/>
        <a:ext cx="6729984" cy="819102"/>
      </dsp:txXfrm>
    </dsp:sp>
    <dsp:sp modelId="{E20672AC-59DD-43C8-A186-D591B7491315}">
      <dsp:nvSpPr>
        <dsp:cNvPr id="0" name=""/>
        <dsp:cNvSpPr/>
      </dsp:nvSpPr>
      <dsp:spPr>
        <a:xfrm>
          <a:off x="0" y="819602"/>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65BB5E-3509-4832-8CCA-57F862BB4099}">
      <dsp:nvSpPr>
        <dsp:cNvPr id="0" name=""/>
        <dsp:cNvSpPr/>
      </dsp:nvSpPr>
      <dsp:spPr>
        <a:xfrm>
          <a:off x="0" y="819602"/>
          <a:ext cx="6729984" cy="819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Identify the patterns of alcohol consumption in the UK</a:t>
          </a:r>
          <a:endParaRPr lang="en-US" sz="2300" kern="1200"/>
        </a:p>
      </dsp:txBody>
      <dsp:txXfrm>
        <a:off x="0" y="819602"/>
        <a:ext cx="6729984" cy="819102"/>
      </dsp:txXfrm>
    </dsp:sp>
    <dsp:sp modelId="{28233320-C8ED-4372-BA9B-7F7ABDAEDDC7}">
      <dsp:nvSpPr>
        <dsp:cNvPr id="0" name=""/>
        <dsp:cNvSpPr/>
      </dsp:nvSpPr>
      <dsp:spPr>
        <a:xfrm>
          <a:off x="0" y="1638704"/>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F46FE6-F5C4-4C0A-87DB-C35DDA532720}">
      <dsp:nvSpPr>
        <dsp:cNvPr id="0" name=""/>
        <dsp:cNvSpPr/>
      </dsp:nvSpPr>
      <dsp:spPr>
        <a:xfrm>
          <a:off x="0" y="1638704"/>
          <a:ext cx="6729984" cy="819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Define alcohol misuse and binge drinking</a:t>
          </a:r>
          <a:endParaRPr lang="en-US" sz="2300" kern="1200"/>
        </a:p>
      </dsp:txBody>
      <dsp:txXfrm>
        <a:off x="0" y="1638704"/>
        <a:ext cx="6729984" cy="819102"/>
      </dsp:txXfrm>
    </dsp:sp>
    <dsp:sp modelId="{C87E2815-11EB-418B-BF4F-D3D83DD3A7A5}">
      <dsp:nvSpPr>
        <dsp:cNvPr id="0" name=""/>
        <dsp:cNvSpPr/>
      </dsp:nvSpPr>
      <dsp:spPr>
        <a:xfrm>
          <a:off x="0" y="2457807"/>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93A8DD-CC96-431F-B980-51D5E8111449}">
      <dsp:nvSpPr>
        <dsp:cNvPr id="0" name=""/>
        <dsp:cNvSpPr/>
      </dsp:nvSpPr>
      <dsp:spPr>
        <a:xfrm>
          <a:off x="0" y="2457807"/>
          <a:ext cx="6729984" cy="819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Explain how alcohol misuse affects young people</a:t>
          </a:r>
          <a:endParaRPr lang="en-US" sz="2300" kern="1200"/>
        </a:p>
      </dsp:txBody>
      <dsp:txXfrm>
        <a:off x="0" y="2457807"/>
        <a:ext cx="6729984" cy="819102"/>
      </dsp:txXfrm>
    </dsp:sp>
    <dsp:sp modelId="{3F395EBF-91F4-4CE7-B621-5F180DD170F3}">
      <dsp:nvSpPr>
        <dsp:cNvPr id="0" name=""/>
        <dsp:cNvSpPr/>
      </dsp:nvSpPr>
      <dsp:spPr>
        <a:xfrm>
          <a:off x="0" y="3276909"/>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B3E8B2-8EF1-4BC9-B6D9-5703D9EE6F83}">
      <dsp:nvSpPr>
        <dsp:cNvPr id="0" name=""/>
        <dsp:cNvSpPr/>
      </dsp:nvSpPr>
      <dsp:spPr>
        <a:xfrm>
          <a:off x="0" y="3276909"/>
          <a:ext cx="6729984" cy="819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Explain some of the harms associated with alcohol misuse</a:t>
          </a:r>
          <a:endParaRPr lang="en-US" sz="2300" kern="1200"/>
        </a:p>
      </dsp:txBody>
      <dsp:txXfrm>
        <a:off x="0" y="3276909"/>
        <a:ext cx="6729984" cy="819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1B25FE-89E9-4F4E-B876-DCC6F16B32CF}">
      <dsp:nvSpPr>
        <dsp:cNvPr id="0" name=""/>
        <dsp:cNvSpPr/>
      </dsp:nvSpPr>
      <dsp:spPr>
        <a:xfrm>
          <a:off x="0" y="633"/>
          <a:ext cx="676832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5C2954-97C7-4D91-9FD3-6E6934F1C794}">
      <dsp:nvSpPr>
        <dsp:cNvPr id="0" name=""/>
        <dsp:cNvSpPr/>
      </dsp:nvSpPr>
      <dsp:spPr>
        <a:xfrm>
          <a:off x="0" y="633"/>
          <a:ext cx="6768327" cy="1038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u="sng" kern="1200"/>
            <a:t>England</a:t>
          </a:r>
          <a:endParaRPr lang="en-US" sz="1900" kern="1200"/>
        </a:p>
      </dsp:txBody>
      <dsp:txXfrm>
        <a:off x="0" y="633"/>
        <a:ext cx="6768327" cy="1038089"/>
      </dsp:txXfrm>
    </dsp:sp>
    <dsp:sp modelId="{B15555F5-26B1-4E74-800B-A776DC268A57}">
      <dsp:nvSpPr>
        <dsp:cNvPr id="0" name=""/>
        <dsp:cNvSpPr/>
      </dsp:nvSpPr>
      <dsp:spPr>
        <a:xfrm>
          <a:off x="0" y="1038723"/>
          <a:ext cx="676832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795D2D-F58F-4D64-9F96-054DB94F447E}">
      <dsp:nvSpPr>
        <dsp:cNvPr id="0" name=""/>
        <dsp:cNvSpPr/>
      </dsp:nvSpPr>
      <dsp:spPr>
        <a:xfrm>
          <a:off x="0" y="1038723"/>
          <a:ext cx="6768327" cy="1038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i="0" kern="1200"/>
            <a:t>In 2022, 16% of adults (aged 16+) reported binge drinking in the previous week.</a:t>
          </a:r>
          <a:endParaRPr lang="en-US" sz="1900" kern="1200"/>
        </a:p>
      </dsp:txBody>
      <dsp:txXfrm>
        <a:off x="0" y="1038723"/>
        <a:ext cx="6768327" cy="1038089"/>
      </dsp:txXfrm>
    </dsp:sp>
    <dsp:sp modelId="{DF4408B4-4A44-46ED-955E-4F04923CE5AE}">
      <dsp:nvSpPr>
        <dsp:cNvPr id="0" name=""/>
        <dsp:cNvSpPr/>
      </dsp:nvSpPr>
      <dsp:spPr>
        <a:xfrm>
          <a:off x="0" y="2076813"/>
          <a:ext cx="676832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1A0729-21F4-4E76-91C4-5FA3CE7F3879}">
      <dsp:nvSpPr>
        <dsp:cNvPr id="0" name=""/>
        <dsp:cNvSpPr/>
      </dsp:nvSpPr>
      <dsp:spPr>
        <a:xfrm>
          <a:off x="0" y="2076813"/>
          <a:ext cx="6768327" cy="1038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a:t>19% of men reported binge drinking in the previous week compared to 15% of women.</a:t>
          </a:r>
          <a:endParaRPr lang="en-US" sz="1900" kern="1200"/>
        </a:p>
      </dsp:txBody>
      <dsp:txXfrm>
        <a:off x="0" y="2076813"/>
        <a:ext cx="6768327" cy="1038089"/>
      </dsp:txXfrm>
    </dsp:sp>
    <dsp:sp modelId="{F2D4DFD7-AF7E-4C1B-87FC-BFE28E270E85}">
      <dsp:nvSpPr>
        <dsp:cNvPr id="0" name=""/>
        <dsp:cNvSpPr/>
      </dsp:nvSpPr>
      <dsp:spPr>
        <a:xfrm>
          <a:off x="0" y="3114903"/>
          <a:ext cx="676832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437312-B0F1-4CC9-A20D-CF2676AF1DD1}">
      <dsp:nvSpPr>
        <dsp:cNvPr id="0" name=""/>
        <dsp:cNvSpPr/>
      </dsp:nvSpPr>
      <dsp:spPr>
        <a:xfrm>
          <a:off x="0" y="3114903"/>
          <a:ext cx="6768327" cy="1038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a:t>The highest prevalence of binge drinking in the previous week was among adults aged between 55 and 64 whereas the lowest was among adults aged 75+ (21% vs 5%).</a:t>
          </a:r>
          <a:endParaRPr lang="en-US" sz="1900" kern="1200"/>
        </a:p>
      </dsp:txBody>
      <dsp:txXfrm>
        <a:off x="0" y="3114903"/>
        <a:ext cx="6768327" cy="1038089"/>
      </dsp:txXfrm>
    </dsp:sp>
    <dsp:sp modelId="{B1CA522E-D0B8-4D06-89D7-E3D22500C782}">
      <dsp:nvSpPr>
        <dsp:cNvPr id="0" name=""/>
        <dsp:cNvSpPr/>
      </dsp:nvSpPr>
      <dsp:spPr>
        <a:xfrm>
          <a:off x="0" y="4152993"/>
          <a:ext cx="676832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96222-0AC8-4CB4-A895-E02C7D963626}">
      <dsp:nvSpPr>
        <dsp:cNvPr id="0" name=""/>
        <dsp:cNvSpPr/>
      </dsp:nvSpPr>
      <dsp:spPr>
        <a:xfrm>
          <a:off x="0" y="4152993"/>
          <a:ext cx="6768327" cy="1038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dirty="0"/>
            <a:t>The proportion of adults who reported binge drinking in the previous week remained relatively stable between 2011 and 2022 (17% and 17% respectively).</a:t>
          </a:r>
          <a:endParaRPr lang="en-US" sz="1900" kern="1200" dirty="0"/>
        </a:p>
      </dsp:txBody>
      <dsp:txXfrm>
        <a:off x="0" y="4152993"/>
        <a:ext cx="6768327" cy="10380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4D9171-C6F4-42BF-AD2C-856B6DCE22F5}">
      <dsp:nvSpPr>
        <dsp:cNvPr id="0" name=""/>
        <dsp:cNvSpPr/>
      </dsp:nvSpPr>
      <dsp:spPr>
        <a:xfrm>
          <a:off x="0" y="600303"/>
          <a:ext cx="10168127" cy="11082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3F49C9-7D35-4C22-8563-B4586CE79222}">
      <dsp:nvSpPr>
        <dsp:cNvPr id="0" name=""/>
        <dsp:cNvSpPr/>
      </dsp:nvSpPr>
      <dsp:spPr>
        <a:xfrm>
          <a:off x="335246" y="849660"/>
          <a:ext cx="609539" cy="6095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98A5FC-E4A4-4040-B473-D86B82F8267B}">
      <dsp:nvSpPr>
        <dsp:cNvPr id="0" name=""/>
        <dsp:cNvSpPr/>
      </dsp:nvSpPr>
      <dsp:spPr>
        <a:xfrm>
          <a:off x="1280031" y="600303"/>
          <a:ext cx="8888096" cy="1108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90" tIns="117290" rIns="117290" bIns="117290" numCol="1" spcCol="1270" anchor="ctr" anchorCtr="0">
          <a:noAutofit/>
        </a:bodyPr>
        <a:lstStyle/>
        <a:p>
          <a:pPr marL="0" lvl="0" indent="0" algn="l" defTabSz="1111250">
            <a:lnSpc>
              <a:spcPct val="90000"/>
            </a:lnSpc>
            <a:spcBef>
              <a:spcPct val="0"/>
            </a:spcBef>
            <a:spcAft>
              <a:spcPct val="35000"/>
            </a:spcAft>
            <a:buNone/>
          </a:pPr>
          <a:r>
            <a:rPr lang="en-GB" sz="2500" kern="1200"/>
            <a:t>What constitutes a unit of alcohol?</a:t>
          </a:r>
          <a:endParaRPr lang="en-US" sz="2500" kern="1200"/>
        </a:p>
      </dsp:txBody>
      <dsp:txXfrm>
        <a:off x="1280031" y="600303"/>
        <a:ext cx="8888096" cy="1108252"/>
      </dsp:txXfrm>
    </dsp:sp>
    <dsp:sp modelId="{F0BDE709-D370-416A-A1D3-2EA94A452712}">
      <dsp:nvSpPr>
        <dsp:cNvPr id="0" name=""/>
        <dsp:cNvSpPr/>
      </dsp:nvSpPr>
      <dsp:spPr>
        <a:xfrm>
          <a:off x="0" y="1985619"/>
          <a:ext cx="10168127" cy="11082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AECBE3-D114-4408-9706-08DF1CA11292}">
      <dsp:nvSpPr>
        <dsp:cNvPr id="0" name=""/>
        <dsp:cNvSpPr/>
      </dsp:nvSpPr>
      <dsp:spPr>
        <a:xfrm>
          <a:off x="335246" y="2234976"/>
          <a:ext cx="609539" cy="6095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F22676-0890-48EE-8A12-81E37532F055}">
      <dsp:nvSpPr>
        <dsp:cNvPr id="0" name=""/>
        <dsp:cNvSpPr/>
      </dsp:nvSpPr>
      <dsp:spPr>
        <a:xfrm>
          <a:off x="1280031" y="1985619"/>
          <a:ext cx="8888096" cy="1108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90" tIns="117290" rIns="117290" bIns="117290" numCol="1" spcCol="1270" anchor="ctr" anchorCtr="0">
          <a:noAutofit/>
        </a:bodyPr>
        <a:lstStyle/>
        <a:p>
          <a:pPr marL="0" lvl="0" indent="0" algn="l" defTabSz="1111250">
            <a:lnSpc>
              <a:spcPct val="90000"/>
            </a:lnSpc>
            <a:spcBef>
              <a:spcPct val="0"/>
            </a:spcBef>
            <a:spcAft>
              <a:spcPct val="35000"/>
            </a:spcAft>
            <a:buNone/>
          </a:pPr>
          <a:r>
            <a:rPr lang="en-GB" sz="2500" kern="1200"/>
            <a:t>What is the recommended alcohol consumption (in units) for men and women in the UK?</a:t>
          </a:r>
          <a:endParaRPr lang="en-US" sz="2500" kern="1200"/>
        </a:p>
      </dsp:txBody>
      <dsp:txXfrm>
        <a:off x="1280031" y="1985619"/>
        <a:ext cx="8888096" cy="1108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9B5B0-93A0-438E-B506-783D62DE20ED}">
      <dsp:nvSpPr>
        <dsp:cNvPr id="0" name=""/>
        <dsp:cNvSpPr/>
      </dsp:nvSpPr>
      <dsp:spPr>
        <a:xfrm>
          <a:off x="1241" y="233896"/>
          <a:ext cx="4356705" cy="27665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909ECF04-ACC2-483F-A07C-D987CE7D4FDE}">
      <dsp:nvSpPr>
        <dsp:cNvPr id="0" name=""/>
        <dsp:cNvSpPr/>
      </dsp:nvSpPr>
      <dsp:spPr>
        <a:xfrm>
          <a:off x="485319" y="693771"/>
          <a:ext cx="4356705" cy="27665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In England, the cost of alcohol harm is £27.4 billion annually.</a:t>
          </a:r>
          <a:endParaRPr lang="en-US" sz="4000" kern="1200"/>
        </a:p>
      </dsp:txBody>
      <dsp:txXfrm>
        <a:off x="566347" y="774799"/>
        <a:ext cx="4194649" cy="2604451"/>
      </dsp:txXfrm>
    </dsp:sp>
    <dsp:sp modelId="{48D6A6C3-4713-4EF1-A5A0-014DE203F035}">
      <dsp:nvSpPr>
        <dsp:cNvPr id="0" name=""/>
        <dsp:cNvSpPr/>
      </dsp:nvSpPr>
      <dsp:spPr>
        <a:xfrm>
          <a:off x="5326103" y="233896"/>
          <a:ext cx="4356705" cy="27665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1E8DF1D-DD5E-47A0-91A2-9D786CA7AFBB}">
      <dsp:nvSpPr>
        <dsp:cNvPr id="0" name=""/>
        <dsp:cNvSpPr/>
      </dsp:nvSpPr>
      <dsp:spPr>
        <a:xfrm>
          <a:off x="5810181" y="693771"/>
          <a:ext cx="4356705" cy="27665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In England, the cost of drug harm is £20 billion annually. </a:t>
          </a:r>
          <a:endParaRPr lang="en-US" sz="4000" kern="1200"/>
        </a:p>
      </dsp:txBody>
      <dsp:txXfrm>
        <a:off x="5891209" y="774799"/>
        <a:ext cx="4194649" cy="26044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47400-C807-4B68-9522-7D6236D33A07}">
      <dsp:nvSpPr>
        <dsp:cNvPr id="0" name=""/>
        <dsp:cNvSpPr/>
      </dsp:nvSpPr>
      <dsp:spPr>
        <a:xfrm>
          <a:off x="1678483" y="1803"/>
          <a:ext cx="6713932" cy="9341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269" tIns="237276" rIns="130269" bIns="237276" numCol="1" spcCol="1270" anchor="ctr" anchorCtr="0">
          <a:noAutofit/>
        </a:bodyPr>
        <a:lstStyle/>
        <a:p>
          <a:pPr marL="0" lvl="0" indent="0" algn="l" defTabSz="711200">
            <a:lnSpc>
              <a:spcPct val="90000"/>
            </a:lnSpc>
            <a:spcBef>
              <a:spcPct val="0"/>
            </a:spcBef>
            <a:spcAft>
              <a:spcPct val="35000"/>
            </a:spcAft>
            <a:buNone/>
          </a:pPr>
          <a:r>
            <a:rPr lang="en-US" sz="1600" kern="1200"/>
            <a:t>Select one or two regions (such as specific cities or towns) within England and Wales known for high levels of deprivation.</a:t>
          </a:r>
        </a:p>
      </dsp:txBody>
      <dsp:txXfrm>
        <a:off x="1678483" y="1803"/>
        <a:ext cx="6713932" cy="934159"/>
      </dsp:txXfrm>
    </dsp:sp>
    <dsp:sp modelId="{9222BC2B-E6B5-48C5-AD7D-CAEA87B0DA37}">
      <dsp:nvSpPr>
        <dsp:cNvPr id="0" name=""/>
        <dsp:cNvSpPr/>
      </dsp:nvSpPr>
      <dsp:spPr>
        <a:xfrm>
          <a:off x="0" y="10677"/>
          <a:ext cx="1678483" cy="9341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8820" tIns="92274" rIns="88820" bIns="92274" numCol="1" spcCol="1270" anchor="ctr" anchorCtr="0">
          <a:noAutofit/>
        </a:bodyPr>
        <a:lstStyle/>
        <a:p>
          <a:pPr marL="0" lvl="0" indent="0" algn="ctr" defTabSz="889000">
            <a:lnSpc>
              <a:spcPct val="90000"/>
            </a:lnSpc>
            <a:spcBef>
              <a:spcPct val="0"/>
            </a:spcBef>
            <a:spcAft>
              <a:spcPct val="35000"/>
            </a:spcAft>
            <a:buNone/>
          </a:pPr>
          <a:r>
            <a:rPr lang="en-US" sz="2000" kern="1200"/>
            <a:t>Select</a:t>
          </a:r>
        </a:p>
      </dsp:txBody>
      <dsp:txXfrm>
        <a:off x="0" y="10677"/>
        <a:ext cx="1678483" cy="934159"/>
      </dsp:txXfrm>
    </dsp:sp>
    <dsp:sp modelId="{59099336-2D75-461A-AE3D-CBDE0AF4E7DB}">
      <dsp:nvSpPr>
        <dsp:cNvPr id="0" name=""/>
        <dsp:cNvSpPr/>
      </dsp:nvSpPr>
      <dsp:spPr>
        <a:xfrm>
          <a:off x="1678483" y="992012"/>
          <a:ext cx="6713932" cy="9341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269" tIns="237276" rIns="130269" bIns="237276" numCol="1" spcCol="1270" anchor="ctr" anchorCtr="0">
          <a:noAutofit/>
        </a:bodyPr>
        <a:lstStyle/>
        <a:p>
          <a:pPr marL="0" lvl="0" indent="0" algn="l" defTabSz="711200">
            <a:lnSpc>
              <a:spcPct val="90000"/>
            </a:lnSpc>
            <a:spcBef>
              <a:spcPct val="0"/>
            </a:spcBef>
            <a:spcAft>
              <a:spcPct val="35000"/>
            </a:spcAft>
            <a:buNone/>
          </a:pPr>
          <a:r>
            <a:rPr lang="en-US" sz="1600" kern="1200"/>
            <a:t>Discuss how alcohol misuse manifests in these regions.</a:t>
          </a:r>
        </a:p>
      </dsp:txBody>
      <dsp:txXfrm>
        <a:off x="1678483" y="992012"/>
        <a:ext cx="6713932" cy="934159"/>
      </dsp:txXfrm>
    </dsp:sp>
    <dsp:sp modelId="{72752D7B-72AA-4AB8-8CBA-270DB39A35E1}">
      <dsp:nvSpPr>
        <dsp:cNvPr id="0" name=""/>
        <dsp:cNvSpPr/>
      </dsp:nvSpPr>
      <dsp:spPr>
        <a:xfrm>
          <a:off x="0" y="992012"/>
          <a:ext cx="1678483" cy="9341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8820" tIns="92274" rIns="88820" bIns="92274" numCol="1" spcCol="1270" anchor="ctr" anchorCtr="0">
          <a:noAutofit/>
        </a:bodyPr>
        <a:lstStyle/>
        <a:p>
          <a:pPr marL="0" lvl="0" indent="0" algn="ctr" defTabSz="889000">
            <a:lnSpc>
              <a:spcPct val="90000"/>
            </a:lnSpc>
            <a:spcBef>
              <a:spcPct val="0"/>
            </a:spcBef>
            <a:spcAft>
              <a:spcPct val="35000"/>
            </a:spcAft>
            <a:buNone/>
          </a:pPr>
          <a:r>
            <a:rPr lang="en-US" sz="2000" kern="1200"/>
            <a:t>Discuss</a:t>
          </a:r>
        </a:p>
      </dsp:txBody>
      <dsp:txXfrm>
        <a:off x="0" y="992012"/>
        <a:ext cx="1678483" cy="934159"/>
      </dsp:txXfrm>
    </dsp:sp>
    <dsp:sp modelId="{9C00E7BC-A5C6-4AFD-87AD-29147A650D22}">
      <dsp:nvSpPr>
        <dsp:cNvPr id="0" name=""/>
        <dsp:cNvSpPr/>
      </dsp:nvSpPr>
      <dsp:spPr>
        <a:xfrm>
          <a:off x="1678483" y="1982221"/>
          <a:ext cx="6713932" cy="9341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269" tIns="237276" rIns="130269" bIns="237276" numCol="1" spcCol="1270" anchor="ctr" anchorCtr="0">
          <a:noAutofit/>
        </a:bodyPr>
        <a:lstStyle/>
        <a:p>
          <a:pPr marL="0" lvl="0" indent="0" algn="l" defTabSz="711200">
            <a:lnSpc>
              <a:spcPct val="90000"/>
            </a:lnSpc>
            <a:spcBef>
              <a:spcPct val="0"/>
            </a:spcBef>
            <a:spcAft>
              <a:spcPct val="35000"/>
            </a:spcAft>
            <a:buNone/>
          </a:pPr>
          <a:r>
            <a:rPr lang="en-US" sz="1600" kern="1200"/>
            <a:t>Use local reports, case studies, or statistics to illustrate the scope of the issue.</a:t>
          </a:r>
        </a:p>
      </dsp:txBody>
      <dsp:txXfrm>
        <a:off x="1678483" y="1982221"/>
        <a:ext cx="6713932" cy="934159"/>
      </dsp:txXfrm>
    </dsp:sp>
    <dsp:sp modelId="{9B85F3F7-DB02-41BE-A36D-3D6CFF5F7D3F}">
      <dsp:nvSpPr>
        <dsp:cNvPr id="0" name=""/>
        <dsp:cNvSpPr/>
      </dsp:nvSpPr>
      <dsp:spPr>
        <a:xfrm>
          <a:off x="0" y="1982221"/>
          <a:ext cx="1678483" cy="9341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8820" tIns="92274" rIns="88820" bIns="92274" numCol="1" spcCol="1270" anchor="ctr" anchorCtr="0">
          <a:noAutofit/>
        </a:bodyPr>
        <a:lstStyle/>
        <a:p>
          <a:pPr marL="0" lvl="0" indent="0" algn="ctr" defTabSz="889000">
            <a:lnSpc>
              <a:spcPct val="90000"/>
            </a:lnSpc>
            <a:spcBef>
              <a:spcPct val="0"/>
            </a:spcBef>
            <a:spcAft>
              <a:spcPct val="35000"/>
            </a:spcAft>
            <a:buNone/>
          </a:pPr>
          <a:r>
            <a:rPr lang="en-US" sz="2000" kern="1200"/>
            <a:t>Use</a:t>
          </a:r>
        </a:p>
      </dsp:txBody>
      <dsp:txXfrm>
        <a:off x="0" y="1982221"/>
        <a:ext cx="1678483" cy="934159"/>
      </dsp:txXfrm>
    </dsp:sp>
    <dsp:sp modelId="{5F45DD38-432D-4B2E-B76F-42748ADB6A12}">
      <dsp:nvSpPr>
        <dsp:cNvPr id="0" name=""/>
        <dsp:cNvSpPr/>
      </dsp:nvSpPr>
      <dsp:spPr>
        <a:xfrm>
          <a:off x="1678483" y="2972430"/>
          <a:ext cx="6713932" cy="9341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0269" tIns="237276" rIns="130269" bIns="237276" numCol="1" spcCol="1270" anchor="ctr" anchorCtr="0">
          <a:noAutofit/>
        </a:bodyPr>
        <a:lstStyle/>
        <a:p>
          <a:pPr marL="0" lvl="0" indent="0" algn="l" defTabSz="711200">
            <a:lnSpc>
              <a:spcPct val="90000"/>
            </a:lnSpc>
            <a:spcBef>
              <a:spcPct val="0"/>
            </a:spcBef>
            <a:spcAft>
              <a:spcPct val="35000"/>
            </a:spcAft>
            <a:buNone/>
          </a:pPr>
          <a:r>
            <a:rPr lang="en-US" sz="1600" kern="1200"/>
            <a:t>Include commentary on any interventions or initiatives that have been put in place to address alcohol misuse in these areas. </a:t>
          </a:r>
        </a:p>
      </dsp:txBody>
      <dsp:txXfrm>
        <a:off x="1678483" y="2972430"/>
        <a:ext cx="6713932" cy="934159"/>
      </dsp:txXfrm>
    </dsp:sp>
    <dsp:sp modelId="{4CF01E66-B534-43AA-8E8F-9FC5263E36D2}">
      <dsp:nvSpPr>
        <dsp:cNvPr id="0" name=""/>
        <dsp:cNvSpPr/>
      </dsp:nvSpPr>
      <dsp:spPr>
        <a:xfrm>
          <a:off x="0" y="2972430"/>
          <a:ext cx="1678483" cy="9341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8820" tIns="92274" rIns="88820" bIns="92274" numCol="1" spcCol="1270" anchor="ctr" anchorCtr="0">
          <a:noAutofit/>
        </a:bodyPr>
        <a:lstStyle/>
        <a:p>
          <a:pPr marL="0" lvl="0" indent="0" algn="ctr" defTabSz="889000">
            <a:lnSpc>
              <a:spcPct val="90000"/>
            </a:lnSpc>
            <a:spcBef>
              <a:spcPct val="0"/>
            </a:spcBef>
            <a:spcAft>
              <a:spcPct val="35000"/>
            </a:spcAft>
            <a:buNone/>
          </a:pPr>
          <a:r>
            <a:rPr lang="en-US" sz="2000" kern="1200"/>
            <a:t>Include</a:t>
          </a:r>
        </a:p>
      </dsp:txBody>
      <dsp:txXfrm>
        <a:off x="0" y="2972430"/>
        <a:ext cx="1678483" cy="9341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B3494C-2F1F-4AC6-9D8A-C2F19000A89E}">
      <dsp:nvSpPr>
        <dsp:cNvPr id="0" name=""/>
        <dsp:cNvSpPr/>
      </dsp:nvSpPr>
      <dsp:spPr>
        <a:xfrm>
          <a:off x="0" y="38932"/>
          <a:ext cx="6729984" cy="197620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In Wales and Scotland there is minimum unit pricing for alcohol in place. It is set at 50p per unit, but due to increase next month to 65p. </a:t>
          </a:r>
          <a:endParaRPr lang="en-US" sz="2300" kern="1200"/>
        </a:p>
      </dsp:txBody>
      <dsp:txXfrm>
        <a:off x="96470" y="135402"/>
        <a:ext cx="6537044" cy="1783263"/>
      </dsp:txXfrm>
    </dsp:sp>
    <dsp:sp modelId="{2AE31C50-9AF1-4AF5-BDF8-AA56995ED602}">
      <dsp:nvSpPr>
        <dsp:cNvPr id="0" name=""/>
        <dsp:cNvSpPr/>
      </dsp:nvSpPr>
      <dsp:spPr>
        <a:xfrm>
          <a:off x="0" y="2081376"/>
          <a:ext cx="6729984" cy="197620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The minimum price for a 2 litre bottle of strong cider with 16 units of alcohol is currently £8, going up to £10.40 next month. In contrast the same bottle can cost as little as £3.50 in England.</a:t>
          </a:r>
          <a:endParaRPr lang="en-US" sz="2300" kern="1200"/>
        </a:p>
      </dsp:txBody>
      <dsp:txXfrm>
        <a:off x="96470" y="2177846"/>
        <a:ext cx="6537044" cy="17832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E1E9E-B6CF-4FDC-A6BD-2CE625890F19}">
      <dsp:nvSpPr>
        <dsp:cNvPr id="0" name=""/>
        <dsp:cNvSpPr/>
      </dsp:nvSpPr>
      <dsp:spPr>
        <a:xfrm>
          <a:off x="1241" y="233896"/>
          <a:ext cx="4356705" cy="27665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2BFEB0E-EBF1-4A62-A31B-A537C9C469D5}">
      <dsp:nvSpPr>
        <dsp:cNvPr id="0" name=""/>
        <dsp:cNvSpPr/>
      </dsp:nvSpPr>
      <dsp:spPr>
        <a:xfrm>
          <a:off x="485319" y="693771"/>
          <a:ext cx="4356705" cy="27665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Have a look on Google to see how effective the minimum pricing of alcohol has been in Wales. </a:t>
          </a:r>
          <a:endParaRPr lang="en-US" sz="3000" kern="1200"/>
        </a:p>
      </dsp:txBody>
      <dsp:txXfrm>
        <a:off x="566347" y="774799"/>
        <a:ext cx="4194649" cy="2604451"/>
      </dsp:txXfrm>
    </dsp:sp>
    <dsp:sp modelId="{78E2327C-1521-4565-8FAF-82207EFA50C7}">
      <dsp:nvSpPr>
        <dsp:cNvPr id="0" name=""/>
        <dsp:cNvSpPr/>
      </dsp:nvSpPr>
      <dsp:spPr>
        <a:xfrm>
          <a:off x="5326103" y="233896"/>
          <a:ext cx="4356705" cy="27665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F855B8DF-CEE3-4170-9C38-348703F27F1A}">
      <dsp:nvSpPr>
        <dsp:cNvPr id="0" name=""/>
        <dsp:cNvSpPr/>
      </dsp:nvSpPr>
      <dsp:spPr>
        <a:xfrm>
          <a:off x="5810181" y="693771"/>
          <a:ext cx="4356705" cy="27665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Do you think the increase from 50p to 65p is the right decision? </a:t>
          </a:r>
          <a:endParaRPr lang="en-US" sz="3000" kern="1200"/>
        </a:p>
      </dsp:txBody>
      <dsp:txXfrm>
        <a:off x="5891209" y="774799"/>
        <a:ext cx="4194649" cy="260445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23">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5">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338891-BEFC-43A8-A10C-F2598873D95A}" type="datetimeFigureOut">
              <a:rPr lang="en-GB" smtClean="0"/>
              <a:t>24/09/2026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43724A-071B-4928-8A13-C871706F4DC2}" type="slidenum">
              <a:rPr lang="en-GB" smtClean="0"/>
              <a:t>‹#›</a:t>
            </a:fld>
            <a:endParaRPr lang="en-GB"/>
          </a:p>
        </p:txBody>
      </p:sp>
    </p:spTree>
    <p:extLst>
      <p:ext uri="{BB962C8B-B14F-4D97-AF65-F5344CB8AC3E}">
        <p14:creationId xmlns:p14="http://schemas.microsoft.com/office/powerpoint/2010/main" val="1618305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ov.uk/government/publications/delivering-better-oral-health-an-evidence-based-toolkit-for-prevention/chapter-12-alcohol" TargetMode="External"/><Relationship Id="rId2" Type="http://schemas.openxmlformats.org/officeDocument/2006/relationships/slide" Target="../slides/slide10.xml"/><Relationship Id="rId1" Type="http://schemas.openxmlformats.org/officeDocument/2006/relationships/notesMaster" Target="../notesMasters/notesMaster1.xml"/><Relationship Id="rId5" Type="http://schemas.openxmlformats.org/officeDocument/2006/relationships/hyperlink" Target="https://www.gov.uk/government/publications/alcohol-and-drug-prevention-treatment-and-recovery-why-invest/alcohol-and-drug-prevention-treatment-and-recovery-why-invest" TargetMode="External"/><Relationship Id="rId4" Type="http://schemas.openxmlformats.org/officeDocument/2006/relationships/hyperlink" Target="https://www.gov.uk/government/publications/global-burden-of-disease-for-england-international-comparisons/the-burden-of-disease-in-england-compared-with-22-peer-countries-executive-summary"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nhs.uk/conditions/alcohol-misuse/"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ons.gov.uk/peoplepopulationandcommunity/healthandsocialcare/drugusealcoholandsmoking/bulletins/opinionsandlifestylesurveyadultdrinkinghabitsingreatbritain/2017"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drinkaware.co.uk/alcohol-facts/alcoholic-drinks-units/alcohol-limits-unit-guideline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24075/alcohol-strategy.pdf"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google.com/search?sca_esv=02c44965d6d4b280&amp;sca_upv=1&amp;sxsrf=ADLYWILb_4874VMlB2qliMzH44CfmpVJMg:1727264254019&amp;q=alcohol+abuse+young+person+case+study&amp;tbm=vid&amp;source=lnms&amp;fbs=AEQNm0Aa4sjWe7Rqy32pFwRj0UkWERaHdBms7t-tHL1116ec0FnDIxrxgGhNFSZEtYqV91QqM6LWLrLFWKmjC_P6yIDKBtWwyOoKZSQP1R55W2wNJjsNon1zujZLGKM-C-T4vEAixMU2NFjN_Su_kStJISTjiWkOfpuoi3g9GreMmC-9wiAde1jiTC0nvGAABE9fFCGiJcuj&amp;sa=X&amp;ved=2ahUKEwjc7KzigN6IAxVhV0EAHd-yDCYQ0pQJegQIEBAB&amp;biw=1360&amp;bih=762&amp;dpr=2#fpstate=ive&amp;vld=cid:7e9c14e8,vid:4cjGE7mITo8,st:0"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ias.org.uk/report/alcohol-and-economic-crises/?utm_source=chatgpt.com"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ons.gov.uk/peoplepopulationandcommunity/crimeandjustice/compendium/focusonviolentcrimeandsexualoffences/2015-02-12/chapter5violentcrimeandsexualoffencesalcoholrelatedviolence#:~:text=Violent%20incidents%20were%20more%20often,of%20incidents%20were%20alcohol%2Drelated."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alcoholchange.org.uk/alcohol-facts/fact-sheets/alcohol-crime-and-disorder"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alcoholchange.org.uk/alcohol-facts/fact-sheets/alcohol-crime-and-disorder"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a:t>
            </a:fld>
            <a:endParaRPr lang="en-GB"/>
          </a:p>
        </p:txBody>
      </p:sp>
    </p:spTree>
    <p:extLst>
      <p:ext uri="{BB962C8B-B14F-4D97-AF65-F5344CB8AC3E}">
        <p14:creationId xmlns:p14="http://schemas.microsoft.com/office/powerpoint/2010/main" val="1370442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a:t>
            </a:fld>
            <a:endParaRPr lang="en-GB"/>
          </a:p>
        </p:txBody>
      </p:sp>
    </p:spTree>
    <p:extLst>
      <p:ext uri="{BB962C8B-B14F-4D97-AF65-F5344CB8AC3E}">
        <p14:creationId xmlns:p14="http://schemas.microsoft.com/office/powerpoint/2010/main" val="3146505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5</a:t>
            </a:fld>
            <a:endParaRPr lang="en-GB"/>
          </a:p>
        </p:txBody>
      </p:sp>
    </p:spTree>
    <p:extLst>
      <p:ext uri="{BB962C8B-B14F-4D97-AF65-F5344CB8AC3E}">
        <p14:creationId xmlns:p14="http://schemas.microsoft.com/office/powerpoint/2010/main" val="17321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6</a:t>
            </a:fld>
            <a:endParaRPr lang="en-GB"/>
          </a:p>
        </p:txBody>
      </p:sp>
    </p:spTree>
    <p:extLst>
      <p:ext uri="{BB962C8B-B14F-4D97-AF65-F5344CB8AC3E}">
        <p14:creationId xmlns:p14="http://schemas.microsoft.com/office/powerpoint/2010/main" val="322631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7</a:t>
            </a:fld>
            <a:endParaRPr lang="en-GB"/>
          </a:p>
        </p:txBody>
      </p:sp>
    </p:spTree>
    <p:extLst>
      <p:ext uri="{BB962C8B-B14F-4D97-AF65-F5344CB8AC3E}">
        <p14:creationId xmlns:p14="http://schemas.microsoft.com/office/powerpoint/2010/main" val="2339888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hlinkClick r:id="rId3"/>
              </a:rPr>
              <a:t>Chapter 12: Alcohol - GOV.UK (www.gov.uk)</a:t>
            </a:r>
            <a:endParaRPr lang="en-GB" b="0" i="0" dirty="0">
              <a:solidFill>
                <a:srgbClr val="0B0C0C"/>
              </a:solidFill>
              <a:effectLst/>
              <a:highlight>
                <a:srgbClr val="FFFFFF"/>
              </a:highlight>
              <a:latin typeface="GDS Transport"/>
            </a:endParaRPr>
          </a:p>
          <a:p>
            <a:pPr algn="l"/>
            <a:endParaRPr lang="en-GB" b="0" i="0" dirty="0">
              <a:solidFill>
                <a:srgbClr val="0B0C0C"/>
              </a:solidFill>
              <a:effectLst/>
              <a:highlight>
                <a:srgbClr val="FFFFFF"/>
              </a:highlight>
              <a:latin typeface="GDS Transport"/>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0B0C0C"/>
                </a:solidFill>
                <a:effectLst/>
                <a:highlight>
                  <a:srgbClr val="FFFFFF"/>
                </a:highlight>
                <a:latin typeface="GDS Transport"/>
              </a:rPr>
              <a:t>Public Health England. </a:t>
            </a:r>
            <a:r>
              <a:rPr lang="en-GB" b="0" i="0" dirty="0">
                <a:solidFill>
                  <a:srgbClr val="1D70B8"/>
                </a:solidFill>
                <a:effectLst/>
                <a:highlight>
                  <a:srgbClr val="FFFFFF"/>
                </a:highlight>
                <a:latin typeface="GDS Transport"/>
                <a:hlinkClick r:id="rId4"/>
              </a:rPr>
              <a:t>The Burden of Disease in England compared with 22 peer countries: executive summary</a:t>
            </a:r>
            <a:r>
              <a:rPr lang="en-GB" b="0" i="0" dirty="0">
                <a:solidFill>
                  <a:srgbClr val="0B0C0C"/>
                </a:solidFill>
                <a:effectLst/>
                <a:highlight>
                  <a:srgbClr val="FFFFFF"/>
                </a:highlight>
                <a:latin typeface="GDS Transport"/>
              </a:rPr>
              <a:t> London: Public Health England; 2020 (updated 17 January 2020). </a:t>
            </a:r>
          </a:p>
          <a:p>
            <a:r>
              <a:rPr lang="en-GB" dirty="0"/>
              <a:t> </a:t>
            </a:r>
          </a:p>
          <a:p>
            <a:r>
              <a:rPr lang="en-GB" dirty="0"/>
              <a:t>Public Health England (2018) </a:t>
            </a:r>
            <a:r>
              <a:rPr lang="en-GB" dirty="0">
                <a:hlinkClick r:id="rId5"/>
              </a:rPr>
              <a:t>Alcohol and drug prevention, treatment and recovery: why invest? - GOV.UK (www.gov.uk)</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0B0C0C"/>
                </a:solidFill>
                <a:effectLst/>
                <a:highlight>
                  <a:srgbClr val="FFFFFF"/>
                </a:highlight>
                <a:latin typeface="GDS Transport"/>
              </a:rPr>
              <a:t>World Health Organization. Alcohol in the European Union Consumption, harm and policy approaches. Copenhagen: WHO Regional Office for Europe; 2012. </a:t>
            </a:r>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10</a:t>
            </a:fld>
            <a:endParaRPr lang="en-GB"/>
          </a:p>
        </p:txBody>
      </p:sp>
    </p:spTree>
    <p:extLst>
      <p:ext uri="{BB962C8B-B14F-4D97-AF65-F5344CB8AC3E}">
        <p14:creationId xmlns:p14="http://schemas.microsoft.com/office/powerpoint/2010/main" val="3051468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11</a:t>
            </a:fld>
            <a:endParaRPr lang="en-GB"/>
          </a:p>
        </p:txBody>
      </p:sp>
    </p:spTree>
    <p:extLst>
      <p:ext uri="{BB962C8B-B14F-4D97-AF65-F5344CB8AC3E}">
        <p14:creationId xmlns:p14="http://schemas.microsoft.com/office/powerpoint/2010/main" val="3831076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202429"/>
              </a:solidFill>
              <a:effectLst/>
              <a:highlight>
                <a:srgbClr val="FFFFFF"/>
              </a:highlight>
              <a:latin typeface="Greycliff CF"/>
            </a:endParaRPr>
          </a:p>
          <a:p>
            <a:pPr algn="l"/>
            <a:endParaRPr lang="en-GB" b="0" i="0" dirty="0">
              <a:solidFill>
                <a:srgbClr val="202429"/>
              </a:solidFill>
              <a:effectLst/>
              <a:highlight>
                <a:srgbClr val="FFFFFF"/>
              </a:highlight>
              <a:latin typeface="Greycliff CF"/>
            </a:endParaRPr>
          </a:p>
          <a:p>
            <a:pPr algn="l"/>
            <a:endParaRPr lang="en-GB" b="0" i="0" dirty="0">
              <a:solidFill>
                <a:srgbClr val="202429"/>
              </a:solidFill>
              <a:effectLst/>
              <a:highlight>
                <a:srgbClr val="FFFFFF"/>
              </a:highlight>
              <a:latin typeface="Greycliff CF"/>
            </a:endParaRPr>
          </a:p>
          <a:p>
            <a:pPr algn="l"/>
            <a:r>
              <a:rPr lang="en-GB" b="0" i="0" dirty="0">
                <a:solidFill>
                  <a:srgbClr val="202429"/>
                </a:solidFill>
                <a:effectLst/>
                <a:highlight>
                  <a:srgbClr val="FFFFFF"/>
                </a:highlight>
                <a:latin typeface="Greycliff CF"/>
              </a:rPr>
              <a:t>[2] </a:t>
            </a:r>
            <a:r>
              <a:rPr lang="en-GB" b="0" i="0" u="none" strike="noStrike" dirty="0">
                <a:solidFill>
                  <a:srgbClr val="202429"/>
                </a:solidFill>
                <a:effectLst/>
                <a:highlight>
                  <a:srgbClr val="FFFFFF"/>
                </a:highlight>
                <a:latin typeface="Greycliff CF"/>
                <a:hlinkClick r:id="rId3"/>
              </a:rPr>
              <a:t>NHS website. Alcohol misuse (Accessed 30 March 2022). Available at: https://www.nhs.uk/conditions/alcohol-misuse/</a:t>
            </a:r>
            <a:endParaRPr lang="en-GB" b="0" i="0" dirty="0">
              <a:solidFill>
                <a:srgbClr val="202429"/>
              </a:solidFill>
              <a:effectLst/>
              <a:highlight>
                <a:srgbClr val="FFFFFF"/>
              </a:highlight>
              <a:latin typeface="Greycliff CF"/>
            </a:endParaRPr>
          </a:p>
          <a:p>
            <a:pPr algn="l"/>
            <a:r>
              <a:rPr lang="en-GB" b="0" i="0" dirty="0">
                <a:solidFill>
                  <a:srgbClr val="202429"/>
                </a:solidFill>
                <a:effectLst/>
                <a:highlight>
                  <a:srgbClr val="FFFFFF"/>
                </a:highlight>
                <a:latin typeface="Greycliff CF"/>
              </a:rPr>
              <a:t>[3] </a:t>
            </a:r>
            <a:r>
              <a:rPr lang="en-GB" b="0" i="0" u="none" strike="noStrike" dirty="0">
                <a:solidFill>
                  <a:srgbClr val="202429"/>
                </a:solidFill>
                <a:effectLst/>
                <a:highlight>
                  <a:srgbClr val="FFFFFF"/>
                </a:highlight>
                <a:latin typeface="Greycliff CF"/>
                <a:hlinkClick r:id="rId4"/>
              </a:rPr>
              <a:t>Office for National Statistics. (2018). Adult drinking habits in Great Britain, 2017 [dataset]. Accessed 30 June 2022. Available at: https://www.ons.gov.uk/peoplepopulationandcommunity/healthandsocialcare/drugusealcoholandsmoking/bulletins/opinionsandlifestylesurveyadultdrinkinghabitsingreatbritain/2017</a:t>
            </a:r>
            <a:endParaRPr lang="en-GB" b="0" i="0" dirty="0">
              <a:solidFill>
                <a:srgbClr val="202429"/>
              </a:solidFill>
              <a:effectLst/>
              <a:highlight>
                <a:srgbClr val="FFFFFF"/>
              </a:highlight>
              <a:latin typeface="Greycliff CF"/>
            </a:endParaRPr>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12</a:t>
            </a:fld>
            <a:endParaRPr lang="en-GB"/>
          </a:p>
        </p:txBody>
      </p:sp>
    </p:spTree>
    <p:extLst>
      <p:ext uri="{BB962C8B-B14F-4D97-AF65-F5344CB8AC3E}">
        <p14:creationId xmlns:p14="http://schemas.microsoft.com/office/powerpoint/2010/main" val="2905447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202429"/>
              </a:solidFill>
              <a:effectLst/>
              <a:highlight>
                <a:srgbClr val="E5F6F3"/>
              </a:highlight>
              <a:latin typeface="Greycliff CF"/>
            </a:endParaRPr>
          </a:p>
          <a:p>
            <a:r>
              <a:rPr lang="en-GB" b="0" i="0" dirty="0">
                <a:solidFill>
                  <a:srgbClr val="202429"/>
                </a:solidFill>
                <a:effectLst/>
                <a:highlight>
                  <a:srgbClr val="E5F6F3"/>
                </a:highlight>
                <a:latin typeface="Greycliff CF"/>
              </a:rPr>
              <a:t>The </a:t>
            </a:r>
            <a:r>
              <a:rPr lang="en-GB" b="0" i="0" u="none" strike="noStrike" dirty="0">
                <a:solidFill>
                  <a:srgbClr val="000000"/>
                </a:solidFill>
                <a:effectLst/>
                <a:latin typeface="Greycliff CF"/>
                <a:hlinkClick r:id="rId3"/>
              </a:rPr>
              <a:t>UK Chief Medical Officers' (CMOs) low risk drinking guidelines</a:t>
            </a:r>
            <a:r>
              <a:rPr lang="en-GB" b="0" i="0" dirty="0">
                <a:solidFill>
                  <a:srgbClr val="202429"/>
                </a:solidFill>
                <a:effectLst/>
                <a:highlight>
                  <a:srgbClr val="E5F6F3"/>
                </a:highlight>
                <a:latin typeface="Greycliff CF"/>
              </a:rPr>
              <a:t> recommend it’s safest for both men and women to drink no more than 14 units a week, spread over three or more days with several drink-free days, and no bingeing.</a:t>
            </a:r>
          </a:p>
          <a:p>
            <a:endParaRPr lang="en-GB" b="0" i="0" dirty="0">
              <a:solidFill>
                <a:srgbClr val="202429"/>
              </a:solidFill>
              <a:effectLst/>
              <a:highlight>
                <a:srgbClr val="E5F6F3"/>
              </a:highlight>
              <a:latin typeface="Greycliff CF"/>
            </a:endParaRPr>
          </a:p>
        </p:txBody>
      </p:sp>
      <p:sp>
        <p:nvSpPr>
          <p:cNvPr id="4" name="Slide Number Placeholder 3"/>
          <p:cNvSpPr>
            <a:spLocks noGrp="1"/>
          </p:cNvSpPr>
          <p:nvPr>
            <p:ph type="sldNum" sz="quarter" idx="5"/>
          </p:nvPr>
        </p:nvSpPr>
        <p:spPr/>
        <p:txBody>
          <a:bodyPr/>
          <a:lstStyle/>
          <a:p>
            <a:fld id="{B043724A-071B-4928-8A13-C871706F4DC2}" type="slidenum">
              <a:rPr lang="en-GB" smtClean="0"/>
              <a:t>14</a:t>
            </a:fld>
            <a:endParaRPr lang="en-GB"/>
          </a:p>
        </p:txBody>
      </p:sp>
    </p:spTree>
    <p:extLst>
      <p:ext uri="{BB962C8B-B14F-4D97-AF65-F5344CB8AC3E}">
        <p14:creationId xmlns:p14="http://schemas.microsoft.com/office/powerpoint/2010/main" val="420931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15</a:t>
            </a:fld>
            <a:endParaRPr lang="en-GB"/>
          </a:p>
        </p:txBody>
      </p:sp>
    </p:spTree>
    <p:extLst>
      <p:ext uri="{BB962C8B-B14F-4D97-AF65-F5344CB8AC3E}">
        <p14:creationId xmlns:p14="http://schemas.microsoft.com/office/powerpoint/2010/main" val="4217466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16</a:t>
            </a:fld>
            <a:endParaRPr lang="en-GB"/>
          </a:p>
        </p:txBody>
      </p:sp>
    </p:spTree>
    <p:extLst>
      <p:ext uri="{BB962C8B-B14F-4D97-AF65-F5344CB8AC3E}">
        <p14:creationId xmlns:p14="http://schemas.microsoft.com/office/powerpoint/2010/main" val="1938315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17</a:t>
            </a:fld>
            <a:endParaRPr lang="en-GB"/>
          </a:p>
        </p:txBody>
      </p:sp>
    </p:spTree>
    <p:extLst>
      <p:ext uri="{BB962C8B-B14F-4D97-AF65-F5344CB8AC3E}">
        <p14:creationId xmlns:p14="http://schemas.microsoft.com/office/powerpoint/2010/main" val="1905300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18</a:t>
            </a:fld>
            <a:endParaRPr lang="en-GB"/>
          </a:p>
        </p:txBody>
      </p:sp>
    </p:spTree>
    <p:extLst>
      <p:ext uri="{BB962C8B-B14F-4D97-AF65-F5344CB8AC3E}">
        <p14:creationId xmlns:p14="http://schemas.microsoft.com/office/powerpoint/2010/main" val="429314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21</a:t>
            </a:fld>
            <a:endParaRPr lang="en-GB"/>
          </a:p>
        </p:txBody>
      </p:sp>
    </p:spTree>
    <p:extLst>
      <p:ext uri="{BB962C8B-B14F-4D97-AF65-F5344CB8AC3E}">
        <p14:creationId xmlns:p14="http://schemas.microsoft.com/office/powerpoint/2010/main" val="3130101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1" i="0" dirty="0">
              <a:solidFill>
                <a:srgbClr val="0B0C0C"/>
              </a:solidFill>
              <a:effectLst/>
              <a:highlight>
                <a:srgbClr val="FFFFFF"/>
              </a:highlight>
              <a:latin typeface="GDS Transport"/>
            </a:endParaRPr>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22</a:t>
            </a:fld>
            <a:endParaRPr lang="en-GB"/>
          </a:p>
        </p:txBody>
      </p:sp>
    </p:spTree>
    <p:extLst>
      <p:ext uri="{BB962C8B-B14F-4D97-AF65-F5344CB8AC3E}">
        <p14:creationId xmlns:p14="http://schemas.microsoft.com/office/powerpoint/2010/main" val="2666000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23</a:t>
            </a:fld>
            <a:endParaRPr lang="en-GB"/>
          </a:p>
        </p:txBody>
      </p:sp>
    </p:spTree>
    <p:extLst>
      <p:ext uri="{BB962C8B-B14F-4D97-AF65-F5344CB8AC3E}">
        <p14:creationId xmlns:p14="http://schemas.microsoft.com/office/powerpoint/2010/main" val="682474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0E1B26"/>
                </a:solidFill>
                <a:effectLst/>
                <a:highlight>
                  <a:srgbClr val="FFFFFF"/>
                </a:highlight>
                <a:latin typeface="inherit"/>
              </a:rPr>
              <a:t>The </a:t>
            </a:r>
            <a:r>
              <a:rPr lang="en-GB" b="1" i="0" u="none" strike="noStrike" dirty="0">
                <a:solidFill>
                  <a:srgbClr val="000000"/>
                </a:solidFill>
                <a:effectLst/>
                <a:highlight>
                  <a:srgbClr val="FFFFFF"/>
                </a:highlight>
                <a:latin typeface="inherit"/>
                <a:hlinkClick r:id="rId3"/>
              </a:rPr>
              <a:t>Government’s Alcohol Strategy</a:t>
            </a:r>
            <a:r>
              <a:rPr lang="en-GB" b="0" i="0" dirty="0">
                <a:solidFill>
                  <a:srgbClr val="0E1B26"/>
                </a:solidFill>
                <a:effectLst/>
                <a:highlight>
                  <a:srgbClr val="FFFFFF"/>
                </a:highlight>
                <a:latin typeface="inherit"/>
              </a:rPr>
              <a:t> </a:t>
            </a:r>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24</a:t>
            </a:fld>
            <a:endParaRPr lang="en-GB"/>
          </a:p>
        </p:txBody>
      </p:sp>
    </p:spTree>
    <p:extLst>
      <p:ext uri="{BB962C8B-B14F-4D97-AF65-F5344CB8AC3E}">
        <p14:creationId xmlns:p14="http://schemas.microsoft.com/office/powerpoint/2010/main" val="26465594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25</a:t>
            </a:fld>
            <a:endParaRPr lang="en-GB"/>
          </a:p>
        </p:txBody>
      </p:sp>
    </p:spTree>
    <p:extLst>
      <p:ext uri="{BB962C8B-B14F-4D97-AF65-F5344CB8AC3E}">
        <p14:creationId xmlns:p14="http://schemas.microsoft.com/office/powerpoint/2010/main" val="115344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alcohol abuse young person case study - Google Search</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26</a:t>
            </a:fld>
            <a:endParaRPr lang="en-GB"/>
          </a:p>
        </p:txBody>
      </p:sp>
    </p:spTree>
    <p:extLst>
      <p:ext uri="{BB962C8B-B14F-4D97-AF65-F5344CB8AC3E}">
        <p14:creationId xmlns:p14="http://schemas.microsoft.com/office/powerpoint/2010/main" val="2713901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27</a:t>
            </a:fld>
            <a:endParaRPr lang="en-GB"/>
          </a:p>
        </p:txBody>
      </p:sp>
    </p:spTree>
    <p:extLst>
      <p:ext uri="{BB962C8B-B14F-4D97-AF65-F5344CB8AC3E}">
        <p14:creationId xmlns:p14="http://schemas.microsoft.com/office/powerpoint/2010/main" val="37947733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Institute of Alcohol Studies+7Institute of Alcohol Studies+7Institute of Alcohol Studies+7</a:t>
            </a:r>
            <a:endParaRPr lang="en-GB" dirty="0"/>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29</a:t>
            </a:fld>
            <a:endParaRPr lang="en-GB"/>
          </a:p>
        </p:txBody>
      </p:sp>
    </p:spTree>
    <p:extLst>
      <p:ext uri="{BB962C8B-B14F-4D97-AF65-F5344CB8AC3E}">
        <p14:creationId xmlns:p14="http://schemas.microsoft.com/office/powerpoint/2010/main" val="225252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30</a:t>
            </a:fld>
            <a:endParaRPr lang="en-GB"/>
          </a:p>
        </p:txBody>
      </p:sp>
    </p:spTree>
    <p:extLst>
      <p:ext uri="{BB962C8B-B14F-4D97-AF65-F5344CB8AC3E}">
        <p14:creationId xmlns:p14="http://schemas.microsoft.com/office/powerpoint/2010/main" val="1069179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Violent Crime and Sexual Offences - Alcohol-Related Violence - Office for National Statistics (ons.gov.uk)</a:t>
            </a:r>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31</a:t>
            </a:fld>
            <a:endParaRPr lang="en-GB"/>
          </a:p>
        </p:txBody>
      </p:sp>
    </p:spTree>
    <p:extLst>
      <p:ext uri="{BB962C8B-B14F-4D97-AF65-F5344CB8AC3E}">
        <p14:creationId xmlns:p14="http://schemas.microsoft.com/office/powerpoint/2010/main" val="26923069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dirty="0"/>
          </a:p>
          <a:p>
            <a:pPr marL="0" indent="0">
              <a:buFontTx/>
              <a:buNone/>
            </a:pPr>
            <a:r>
              <a:rPr lang="en-GB" dirty="0">
                <a:hlinkClick r:id="rId3"/>
              </a:rPr>
              <a:t>Alcohol, crime and disorder | Alcohol Change UK</a:t>
            </a:r>
            <a:endParaRPr lang="en-GB" b="0" i="0" dirty="0">
              <a:solidFill>
                <a:srgbClr val="2C2A29"/>
              </a:solidFill>
              <a:effectLst/>
              <a:highlight>
                <a:srgbClr val="FFFFFF"/>
              </a:highlight>
              <a:latin typeface="Change"/>
            </a:endParaRPr>
          </a:p>
          <a:p>
            <a:pPr marL="0" indent="0">
              <a:buFontTx/>
              <a:buNone/>
            </a:pPr>
            <a:endParaRPr lang="en-GB" b="0" i="0" dirty="0">
              <a:solidFill>
                <a:srgbClr val="2C2A29"/>
              </a:solidFill>
              <a:effectLst/>
              <a:highlight>
                <a:srgbClr val="FFFFFF"/>
              </a:highlight>
              <a:latin typeface="Change"/>
            </a:endParaRPr>
          </a:p>
          <a:p>
            <a:pPr marL="0" indent="0">
              <a:buFontTx/>
              <a:buNone/>
            </a:pPr>
            <a:endParaRPr lang="en-GB" b="0" i="0" dirty="0">
              <a:solidFill>
                <a:srgbClr val="2C2A29"/>
              </a:solidFill>
              <a:effectLst/>
              <a:highlight>
                <a:srgbClr val="FFFFFF"/>
              </a:highlight>
              <a:latin typeface="Change"/>
            </a:endParaRPr>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32</a:t>
            </a:fld>
            <a:endParaRPr lang="en-GB"/>
          </a:p>
        </p:txBody>
      </p:sp>
    </p:spTree>
    <p:extLst>
      <p:ext uri="{BB962C8B-B14F-4D97-AF65-F5344CB8AC3E}">
        <p14:creationId xmlns:p14="http://schemas.microsoft.com/office/powerpoint/2010/main" val="122348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Alcohol, crime and disorder | Alcohol Change UK</a:t>
            </a:r>
            <a:r>
              <a:rPr lang="en-GB" dirty="0"/>
              <a: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33</a:t>
            </a:fld>
            <a:endParaRPr lang="en-GB"/>
          </a:p>
        </p:txBody>
      </p:sp>
    </p:spTree>
    <p:extLst>
      <p:ext uri="{BB962C8B-B14F-4D97-AF65-F5344CB8AC3E}">
        <p14:creationId xmlns:p14="http://schemas.microsoft.com/office/powerpoint/2010/main" val="33568662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39</a:t>
            </a:fld>
            <a:endParaRPr lang="en-GB"/>
          </a:p>
        </p:txBody>
      </p:sp>
    </p:spTree>
    <p:extLst>
      <p:ext uri="{BB962C8B-B14F-4D97-AF65-F5344CB8AC3E}">
        <p14:creationId xmlns:p14="http://schemas.microsoft.com/office/powerpoint/2010/main" val="27593182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43724A-071B-4928-8A13-C871706F4DC2}" type="slidenum">
              <a:rPr lang="en-GB" smtClean="0"/>
              <a:t>41</a:t>
            </a:fld>
            <a:endParaRPr lang="en-GB"/>
          </a:p>
        </p:txBody>
      </p:sp>
    </p:spTree>
    <p:extLst>
      <p:ext uri="{BB962C8B-B14F-4D97-AF65-F5344CB8AC3E}">
        <p14:creationId xmlns:p14="http://schemas.microsoft.com/office/powerpoint/2010/main" val="269321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19B288A0-606B-48D0-882D-6E7D309784F3}" type="slidenum">
              <a:rPr lang="en-GB" smtClean="0"/>
              <a:t>‹#›</a:t>
            </a:fld>
            <a:endParaRPr lang="en-GB"/>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63909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348740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6489110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1271BD7A-C8B7-4A88-8C33-D90F79E60903}" type="datetimeFigureOut">
              <a:rPr lang="en-GB" smtClean="0"/>
              <a:t>24/09/2026</a:t>
            </a:fld>
            <a:endParaRPr lang="en-GB"/>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2179869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271BD7A-C8B7-4A88-8C33-D90F79E60903}" type="datetimeFigureOut">
              <a:rPr lang="en-GB" smtClean="0"/>
              <a:t>24/09/2026</a:t>
            </a:fld>
            <a:endParaRPr lang="en-GB"/>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8186364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1271BD7A-C8B7-4A88-8C33-D90F79E60903}" type="datetimeFigureOut">
              <a:rPr lang="en-GB" smtClean="0"/>
              <a:t>24/09/2026</a:t>
            </a:fld>
            <a:endParaRPr lang="en-GB"/>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8099714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1271BD7A-C8B7-4A88-8C33-D90F79E60903}" type="datetimeFigureOut">
              <a:rPr lang="en-GB" smtClean="0"/>
              <a:t>24/09/2026</a:t>
            </a:fld>
            <a:endParaRPr lang="en-GB"/>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4108225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1271BD7A-C8B7-4A88-8C33-D90F79E60903}" type="datetimeFigureOut">
              <a:rPr lang="en-GB" smtClean="0"/>
              <a:t>24/09/2026</a:t>
            </a:fld>
            <a:endParaRPr lang="en-GB"/>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9034794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1271BD7A-C8B7-4A88-8C33-D90F79E60903}" type="datetimeFigureOut">
              <a:rPr lang="en-GB" smtClean="0"/>
              <a:t>24/09/2026</a:t>
            </a:fld>
            <a:endParaRPr lang="en-GB"/>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6072225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4748166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19B288A0-606B-48D0-882D-6E7D309784F3}" type="slidenum">
              <a:rPr lang="en-GB" smtClean="0"/>
              <a:t>‹#›</a:t>
            </a:fld>
            <a:endParaRPr lang="en-GB"/>
          </a:p>
        </p:txBody>
      </p:sp>
    </p:spTree>
    <p:extLst>
      <p:ext uri="{BB962C8B-B14F-4D97-AF65-F5344CB8AC3E}">
        <p14:creationId xmlns:p14="http://schemas.microsoft.com/office/powerpoint/2010/main" val="16224258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71BD7A-C8B7-4A88-8C33-D90F79E60903}" type="datetimeFigureOut">
              <a:rPr lang="en-GB" smtClean="0"/>
              <a:t>24/09/2026</a:t>
            </a:fld>
            <a:endParaRPr lang="en-GB"/>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288A0-606B-48D0-882D-6E7D309784F3}" type="slidenum">
              <a:rPr lang="en-GB" smtClean="0"/>
              <a:t>‹#›</a:t>
            </a:fld>
            <a:endParaRPr lang="en-GB"/>
          </a:p>
        </p:txBody>
      </p:sp>
    </p:spTree>
    <p:extLst>
      <p:ext uri="{BB962C8B-B14F-4D97-AF65-F5344CB8AC3E}">
        <p14:creationId xmlns:p14="http://schemas.microsoft.com/office/powerpoint/2010/main" val="827955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pxhere.com/es/photo/122582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hyperlink" Target="https://www.bbc.co.uk/news/articles/c7ve155r1d9o" TargetMode="External"/><Relationship Id="rId1" Type="http://schemas.openxmlformats.org/officeDocument/2006/relationships/slideLayout" Target="../slideLayouts/slideLayout7.xml"/><Relationship Id="rId6" Type="http://schemas.openxmlformats.org/officeDocument/2006/relationships/hyperlink" Target="https://www.theguardian.com/society/article/2024/may/17/27bn-a-year-spent-in-england-on-harm-done-by-alcohol-study-finds" TargetMode="External"/><Relationship Id="rId5" Type="http://schemas.openxmlformats.org/officeDocument/2006/relationships/image" Target="../media/image4.png"/><Relationship Id="rId4" Type="http://schemas.openxmlformats.org/officeDocument/2006/relationships/hyperlink" Target="https://www.theguardian.com/society/2025/oct/06/one-in-four-uk-people-fear-a-loved-one-drinks-too-much-survey-finds"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www.drinkaware.co.uk/research/alcohol-facts-and-data/alcohol-consumption-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drinkaware.co.uk/facts/health-effects-of-alcohol/lifestyle-effects/binge-drinking#whatisbingedrinking" TargetMode="External"/><Relationship Id="rId1" Type="http://schemas.openxmlformats.org/officeDocument/2006/relationships/slideLayout" Target="../slideLayouts/slideLayout9.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nuffieldtrust.org.uk/resource/alcohol-related-harm-and-drinking-behaviour-1?gad_source=1&amp;gclid=CjwKCAjw6c63BhAiEiwAF0EH1Oi1YPrRQRG5DJ9KfMk1Btc6wAtksPRqrfxuFfDn9fzcb5dbA2JbehoCtzEQAvD_Bw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8.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hyperlink" Target="https://www.nhs.uk/conditions/alcohol-misuse/" TargetMode="Externa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statistics/substance-misuse-treatment-for-young-people-2022-to-2023/young-peoples-substance-misuse-treatment-statistics-2022-to-2023-report"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hyperlink" Target="https://digital.nhs.uk/data-and-information/publications/statistical/smoking-drinking-and-drug-use-among-young-people-in-england/2018"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www.nuffieldtrust.org.uk/resource/alcohol-related-harm-and-drinking-behaviour-1?gad_source=1&amp;gclid=CjwKCAjw6c63BhAiEiwAF0EH1Oi1YPrRQRG5DJ9KfMk1Btc6wAtksPRqrfxuFfDn9fzcb5dbA2JbehoCtzEQAvD_BwE"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hyperlink" Target="https://iris.who.int/handle/10665/376573"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s://www.bbc.co.uk/news/health-68884005" TargetMode="Externa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hyperlink" Target="https://www.bbc.co.uk/news/health-68884005"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hyperlink" Target="https://www.ias.org.uk/wp-content/uploads/2020/10/sb29102020.pdf"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7.xml"/><Relationship Id="rId1" Type="http://schemas.openxmlformats.org/officeDocument/2006/relationships/video" Target="https://www.youtube.com/embed/dsfHhIngCG0?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ias.org.uk/wp-content/uploads/2024/04/Alcohol-and-Economic-Crises.pdf"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drinkaware.co.uk/research/alcohol-facts-and-data/alcohol-consumption-uk-consequences#:~:text=In%202022/23%2C%20there%20were%20an%20estimated%20384%2C000%20incidents%20of,38%25%20of%20all%20violent%20incid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hyperlink" Target="https://www.ncbi.nlm.nih.gov/pmc/articles/PMC3170096/"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hyperlink" Target="https://drinklessenjoymore.co.uk/"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onlinelibrary.wiley.com/doi/epdf/10.1111/dar.12526"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hyperlink" Target="https://alcoholchange.org.uk/alcohol-facts/fact-sheets/alcohol-and-domestic-abuse" TargetMode="Externa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8" Type="http://schemas.openxmlformats.org/officeDocument/2006/relationships/hyperlink" Target="https://fingertips.phe.org.uk/profile/local-alcohol-profiles/data#page/4/gid/1938132982/pat/6/par/E12000001/ati/401/are/E06000047/iid/93774/age/27/sex/4/cat/-1/ctp/-1/cid/4/tbm/1" TargetMode="External"/><Relationship Id="rId13" Type="http://schemas.openxmlformats.org/officeDocument/2006/relationships/hyperlink" Target="https://www.gov.uk/government/statistical-data-sets/ras51-reported-drinking-and-driving#drink-drive-accidents-and-casualties" TargetMode="External"/><Relationship Id="rId3" Type="http://schemas.openxmlformats.org/officeDocument/2006/relationships/hyperlink" Target="https://www.ons.gov.uk/peoplepopulationandcommunity/healthandsocialcare/drugusealcoholandsmoking/datasets/adultdrinkinghabits" TargetMode="External"/><Relationship Id="rId7" Type="http://schemas.openxmlformats.org/officeDocument/2006/relationships/hyperlink" Target="https://digital.nhs.uk/data-and-information/publications/statistical/statistics-on-alcohol/2020/part-7" TargetMode="External"/><Relationship Id="rId12" Type="http://schemas.openxmlformats.org/officeDocument/2006/relationships/hyperlink" Target="https://www.ons.gov.uk/peoplepopulationandcommunity/crimeandjustice/compendium/focusonviolentcrimeandsexualoffences/yearendingmarch2016/overviewofviolentcrimeandsexualoffences" TargetMode="External"/><Relationship Id="rId2" Type="http://schemas.openxmlformats.org/officeDocument/2006/relationships/hyperlink" Target="https://www.gov.uk/government/publications/the-public-health-burden-of-alcohol-evidence-review" TargetMode="External"/><Relationship Id="rId1" Type="http://schemas.openxmlformats.org/officeDocument/2006/relationships/slideLayout" Target="../slideLayouts/slideLayout2.xml"/><Relationship Id="rId6" Type="http://schemas.openxmlformats.org/officeDocument/2006/relationships/hyperlink" Target="https://fingertips.phe.org.uk/public-health-dashboard-ft#page/11/gid/1938133154/pat/6/par/E12000006/ati/102/are/E10000015/iid/93011/age/168/sex/4" TargetMode="External"/><Relationship Id="rId11" Type="http://schemas.openxmlformats.org/officeDocument/2006/relationships/hyperlink" Target="https://www.ons.gov.uk/peoplepopulationandcommunity/crimeandjustice/adhocs/007185estimatesofviolentincidentswherethevictimbelievedtheoffenderstobeundertheinfluenceofalcoholordrugsinenglandandwalesyearendingmarch2006toyearendingmarch2016crimesurveyforenglandandwales" TargetMode="External"/><Relationship Id="rId5" Type="http://schemas.openxmlformats.org/officeDocument/2006/relationships/hyperlink" Target="https://www.gov.uk/government/publications/alcohol-dependence-prevalence-in-england" TargetMode="External"/><Relationship Id="rId10" Type="http://schemas.openxmlformats.org/officeDocument/2006/relationships/hyperlink" Target="https://www.gov.uk/government/statistics/substance-misuse-treatment-for-adults-statistics-2019-to-2020/adult-substance-misuse-treatment-statistics-2019-to-2020-report" TargetMode="External"/><Relationship Id="rId4" Type="http://schemas.openxmlformats.org/officeDocument/2006/relationships/hyperlink" Target="https://www.ons.gov.uk/peoplepopulationandcommunity/healthandsocialcare/causesofdeath/bulletins/alcoholrelateddeathsintheunitedkingdom/registeredin2020" TargetMode="External"/><Relationship Id="rId9" Type="http://schemas.openxmlformats.org/officeDocument/2006/relationships/hyperlink" Target="https://www.ons.gov.uk/peoplepopulationandcommunity/birthsdeathsandmarriages/deaths/adhocs/007370numberofdeathscausedbyalcoholicliverdiseaseandothercausesassociatedwiththemisuseofalcoholdeathsregisteredinenglandandwales2016"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www.gov.scot/publications/scottish-crime-justice-survey-2017-18-main-findings/" TargetMode="External"/><Relationship Id="rId13" Type="http://schemas.openxmlformats.org/officeDocument/2006/relationships/hyperlink" Target="https://fingertips.phe.org.uk/profile/local-alcohol-profiles/data#page/4/gid/1938132848/pat/6/par/E12000001/ati/401/are/E06000047/iid/93771/age/1/sex/4/cat/-1/ctp/-1/cid/4/tbm/1" TargetMode="External"/><Relationship Id="rId18" Type="http://schemas.openxmlformats.org/officeDocument/2006/relationships/hyperlink" Target="http://www2.nphs.wales.nhs.uk:8080/PubHObservatoryProjDocs.nsf/85c50756737f79ac80256f2700534ea3/d7ead329fc08591480257d7200326f03/$FILE/AlcoholAndHealthInWales2014_v2a.pdf" TargetMode="External"/><Relationship Id="rId3" Type="http://schemas.openxmlformats.org/officeDocument/2006/relationships/hyperlink" Target="https://www.ons.gov.uk/peoplepopulationandcommunity/crimeandjustice/adhocs/009372dataonalcoholrelatedincidentsyearsendingmarch2011tomarch2017crimesurveyforenglandandwales" TargetMode="External"/><Relationship Id="rId7" Type="http://schemas.openxmlformats.org/officeDocument/2006/relationships/hyperlink" Target="https://publichealthscotland.scot/media/6333/2020-11-17-arhs-summary.pdf" TargetMode="External"/><Relationship Id="rId12" Type="http://schemas.openxmlformats.org/officeDocument/2006/relationships/hyperlink" Target="https://www.ons.gov.uk/peoplepopulationandcommunity/healthandsocialcare/causesofdeath/datasets/alcoholspecificdeathsintheunitedkingdomsupplementarydatatables" TargetMode="External"/><Relationship Id="rId17" Type="http://schemas.openxmlformats.org/officeDocument/2006/relationships/hyperlink" Target="https://digital.nhs.uk/data-and-information/publications/statistical/smoking-drinking-and-drug-use-among-young-people-in-england/2018" TargetMode="External"/><Relationship Id="rId2" Type="http://schemas.openxmlformats.org/officeDocument/2006/relationships/hyperlink" Target="https://www.ons.gov.uk/peoplepopulationandcommunity/healthandsocialcare/causesofdeath/bulletins/alcoholrelateddeathsintheunitedkingdom/registeredin2019#uk-deaths-using-the-previous-ons-definition-of-alcohol-related-deaths" TargetMode="External"/><Relationship Id="rId16" Type="http://schemas.openxmlformats.org/officeDocument/2006/relationships/hyperlink" Target="https://www.health-ni.gov.uk/publications/census-drug-and-alcohol-treatment-services-northern-ireland-2017" TargetMode="External"/><Relationship Id="rId1" Type="http://schemas.openxmlformats.org/officeDocument/2006/relationships/slideLayout" Target="../slideLayouts/slideLayout2.xml"/><Relationship Id="rId6" Type="http://schemas.openxmlformats.org/officeDocument/2006/relationships/hyperlink" Target="https://www.health-ni.gov.uk/sites/default/files/publications/dhssps/adps-2013.pdf" TargetMode="External"/><Relationship Id="rId11" Type="http://schemas.openxmlformats.org/officeDocument/2006/relationships/hyperlink" Target="https://digital.nhs.uk/data-and-information/publications/statistical/statistics-on-alcohol/2019/part-1" TargetMode="External"/><Relationship Id="rId5" Type="http://schemas.openxmlformats.org/officeDocument/2006/relationships/hyperlink" Target="http://www.publichealthwalesobservatory.wales.nhs.uk/alcohol-in-wales" TargetMode="External"/><Relationship Id="rId15" Type="http://schemas.openxmlformats.org/officeDocument/2006/relationships/hyperlink" Target="https://www.ons.gov.uk/peoplepopulationandcommunity/crimeandjustice/datasets/crimeinenglandandwalesotherrelatedtables" TargetMode="External"/><Relationship Id="rId10" Type="http://schemas.openxmlformats.org/officeDocument/2006/relationships/hyperlink" Target="https://fingertips.phe.org.uk/profile/local-alcohol-profiles/data#page/4/gid/1938132984/pat/6/par/E12000001/ati/401/are/E06000047/iid/93765/age/1/sex/4/cat/-1/ctp/-1/cid/4/tbm/1/page-options/car-do-0" TargetMode="External"/><Relationship Id="rId19" Type="http://schemas.openxmlformats.org/officeDocument/2006/relationships/hyperlink" Target="https://www.ons.gov.uk/peoplepopulationandcommunity/crimeandjustice/datasets/natureofcrimetablesviolence" TargetMode="External"/><Relationship Id="rId4" Type="http://schemas.openxmlformats.org/officeDocument/2006/relationships/hyperlink" Target="https://www.gov.scot/publications/scottish-health-survey-2018-volume-1-main-report/pages/30/" TargetMode="External"/><Relationship Id="rId9" Type="http://schemas.openxmlformats.org/officeDocument/2006/relationships/hyperlink" Target="https://www.gov.scot/publications/scottish-schools-adolescent-lifestyle-substance-use-survey-salsus-alcohol-report-2018/pages/4/" TargetMode="External"/><Relationship Id="rId14" Type="http://schemas.openxmlformats.org/officeDocument/2006/relationships/hyperlink" Target="https://www.ons.gov.uk/peoplepopulationandcommunity/crimeandjustice/datasets/natureofcrimerobbery"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dera.ioe.ac.uk/id/eprint/11355/1/DCSF-RR067.pdf" TargetMode="External"/><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video" Target="https://www.youtube.com/embed/ab5zCIfWeMs?feature=oembed"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837473B0-CC2E-450A-ABE3-18F120FF3D39}">
                <a1611:picAttrSrcUrl xmlns:a1611="http://schemas.microsoft.com/office/drawing/2016/11/main" r:id="rId4"/>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28A82-A6CB-4F12-8D83-0B02637580BF}"/>
              </a:ext>
            </a:extLst>
          </p:cNvPr>
          <p:cNvSpPr>
            <a:spLocks noGrp="1"/>
          </p:cNvSpPr>
          <p:nvPr>
            <p:ph type="ctrTitle"/>
          </p:nvPr>
        </p:nvSpPr>
        <p:spPr>
          <a:xfrm>
            <a:off x="441437" y="0"/>
            <a:ext cx="11036808" cy="3172968"/>
          </a:xfrm>
          <a:solidFill>
            <a:schemeClr val="bg1"/>
          </a:solidFill>
        </p:spPr>
        <p:txBody>
          <a:bodyPr/>
          <a:lstStyle/>
          <a:p>
            <a:r>
              <a:rPr lang="en-GB" dirty="0">
                <a:solidFill>
                  <a:schemeClr val="tx2"/>
                </a:solidFill>
              </a:rPr>
              <a:t>Substance misuse: Alcohol</a:t>
            </a:r>
          </a:p>
        </p:txBody>
      </p:sp>
    </p:spTree>
    <p:extLst>
      <p:ext uri="{BB962C8B-B14F-4D97-AF65-F5344CB8AC3E}">
        <p14:creationId xmlns:p14="http://schemas.microsoft.com/office/powerpoint/2010/main" val="24427433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4F03D-D40D-57AA-8BAC-6836B6BE7AB4}"/>
              </a:ext>
            </a:extLst>
          </p:cNvPr>
          <p:cNvSpPr>
            <a:spLocks noGrp="1"/>
          </p:cNvSpPr>
          <p:nvPr>
            <p:ph type="title"/>
          </p:nvPr>
        </p:nvSpPr>
        <p:spPr/>
        <p:txBody>
          <a:bodyPr/>
          <a:lstStyle/>
          <a:p>
            <a:r>
              <a:rPr lang="en-GB" dirty="0"/>
              <a:t>Class Discussion</a:t>
            </a:r>
          </a:p>
        </p:txBody>
      </p:sp>
      <p:sp>
        <p:nvSpPr>
          <p:cNvPr id="3" name="Content Placeholder 2">
            <a:extLst>
              <a:ext uri="{FF2B5EF4-FFF2-40B4-BE49-F238E27FC236}">
                <a16:creationId xmlns:a16="http://schemas.microsoft.com/office/drawing/2014/main" id="{01345A39-CD83-9105-A42C-E7E37B9FE07F}"/>
              </a:ext>
            </a:extLst>
          </p:cNvPr>
          <p:cNvSpPr>
            <a:spLocks noGrp="1"/>
          </p:cNvSpPr>
          <p:nvPr>
            <p:ph sz="half" idx="1"/>
          </p:nvPr>
        </p:nvSpPr>
        <p:spPr/>
        <p:txBody>
          <a:bodyPr/>
          <a:lstStyle/>
          <a:p>
            <a:r>
              <a:rPr lang="en-GB" dirty="0"/>
              <a:t>What are your thoughts on the use of alcohol in England and Wales? </a:t>
            </a:r>
          </a:p>
          <a:p>
            <a:pPr marL="0" indent="0">
              <a:buNone/>
            </a:pPr>
            <a:endParaRPr lang="en-GB" dirty="0"/>
          </a:p>
          <a:p>
            <a:r>
              <a:rPr lang="en-GB" dirty="0"/>
              <a:t>Do you think as a country we have a bad reputation when it comes to alcohol?</a:t>
            </a:r>
          </a:p>
        </p:txBody>
      </p:sp>
      <p:sp>
        <p:nvSpPr>
          <p:cNvPr id="4" name="Content Placeholder 3">
            <a:extLst>
              <a:ext uri="{FF2B5EF4-FFF2-40B4-BE49-F238E27FC236}">
                <a16:creationId xmlns:a16="http://schemas.microsoft.com/office/drawing/2014/main" id="{F9FDE3AD-F4B7-CF72-CA15-68813285BF6B}"/>
              </a:ext>
            </a:extLst>
          </p:cNvPr>
          <p:cNvSpPr>
            <a:spLocks noGrp="1"/>
          </p:cNvSpPr>
          <p:nvPr>
            <p:ph sz="half" idx="2"/>
          </p:nvPr>
        </p:nvSpPr>
        <p:spPr/>
        <p:txBody>
          <a:bodyPr/>
          <a:lstStyle/>
          <a:p>
            <a:r>
              <a:rPr lang="en-GB" dirty="0"/>
              <a:t>Do you think the restrictions in place are sufficient?</a:t>
            </a:r>
          </a:p>
          <a:p>
            <a:pPr lvl="1"/>
            <a:r>
              <a:rPr lang="en-GB" dirty="0"/>
              <a:t>Age restrictions</a:t>
            </a:r>
          </a:p>
          <a:p>
            <a:pPr lvl="1"/>
            <a:r>
              <a:rPr lang="en-GB" dirty="0"/>
              <a:t>Restrictions for driving</a:t>
            </a:r>
          </a:p>
          <a:p>
            <a:pPr lvl="1"/>
            <a:r>
              <a:rPr lang="en-GB" dirty="0"/>
              <a:t>Restrictions on some public transport</a:t>
            </a:r>
          </a:p>
          <a:p>
            <a:pPr lvl="1"/>
            <a:r>
              <a:rPr lang="en-GB" dirty="0"/>
              <a:t>Drinking restrictions in stadiums when football is played</a:t>
            </a:r>
          </a:p>
        </p:txBody>
      </p:sp>
    </p:spTree>
    <p:extLst>
      <p:ext uri="{BB962C8B-B14F-4D97-AF65-F5344CB8AC3E}">
        <p14:creationId xmlns:p14="http://schemas.microsoft.com/office/powerpoint/2010/main" val="12867440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AB565-BBD1-1EFD-7436-29CE9277A6AD}"/>
              </a:ext>
            </a:extLst>
          </p:cNvPr>
          <p:cNvSpPr>
            <a:spLocks noGrp="1"/>
          </p:cNvSpPr>
          <p:nvPr>
            <p:ph type="title"/>
          </p:nvPr>
        </p:nvSpPr>
        <p:spPr>
          <a:xfrm>
            <a:off x="1115568" y="548640"/>
            <a:ext cx="10168128" cy="1179576"/>
          </a:xfrm>
        </p:spPr>
        <p:txBody>
          <a:bodyPr anchor="ctr">
            <a:normAutofit/>
          </a:bodyPr>
          <a:lstStyle/>
          <a:p>
            <a:r>
              <a:rPr lang="en-GB" dirty="0"/>
              <a:t>TASK:</a:t>
            </a:r>
          </a:p>
        </p:txBody>
      </p:sp>
      <p:sp>
        <p:nvSpPr>
          <p:cNvPr id="3" name="Content Placeholder 2">
            <a:extLst>
              <a:ext uri="{FF2B5EF4-FFF2-40B4-BE49-F238E27FC236}">
                <a16:creationId xmlns:a16="http://schemas.microsoft.com/office/drawing/2014/main" id="{EF58CB48-50E9-1500-8D26-31620B0CC32E}"/>
              </a:ext>
            </a:extLst>
          </p:cNvPr>
          <p:cNvSpPr>
            <a:spLocks noGrp="1"/>
          </p:cNvSpPr>
          <p:nvPr>
            <p:ph sz="half" idx="1"/>
          </p:nvPr>
        </p:nvSpPr>
        <p:spPr>
          <a:xfrm>
            <a:off x="1115568" y="2478024"/>
            <a:ext cx="4937760" cy="3694176"/>
          </a:xfrm>
        </p:spPr>
        <p:txBody>
          <a:bodyPr>
            <a:normAutofit/>
          </a:bodyPr>
          <a:lstStyle/>
          <a:p>
            <a:r>
              <a:rPr lang="en-GB" dirty="0"/>
              <a:t>Open a social media app/search engine on your device</a:t>
            </a:r>
          </a:p>
          <a:p>
            <a:r>
              <a:rPr lang="en-GB" dirty="0"/>
              <a:t>Type in ‘Alcohol use in England and Wales news’</a:t>
            </a:r>
          </a:p>
          <a:p>
            <a:r>
              <a:rPr lang="en-GB" dirty="0"/>
              <a:t>What does the media coverage look like?</a:t>
            </a:r>
          </a:p>
        </p:txBody>
      </p:sp>
      <p:pic>
        <p:nvPicPr>
          <p:cNvPr id="5" name="Picture 4" descr="A person holding a cell phone&#10;&#10;AI-generated content may be incorrect.">
            <a:extLst>
              <a:ext uri="{FF2B5EF4-FFF2-40B4-BE49-F238E27FC236}">
                <a16:creationId xmlns:a16="http://schemas.microsoft.com/office/drawing/2014/main" id="{5EED5880-633E-4758-95C1-D414168D2CAF}"/>
              </a:ext>
            </a:extLst>
          </p:cNvPr>
          <p:cNvPicPr>
            <a:picLocks noChangeAspect="1"/>
          </p:cNvPicPr>
          <p:nvPr/>
        </p:nvPicPr>
        <p:blipFill>
          <a:blip r:embed="rId2"/>
          <a:srcRect t="13723" r="-3" b="36337"/>
          <a:stretch>
            <a:fillRect/>
          </a:stretch>
        </p:blipFill>
        <p:spPr>
          <a:xfrm>
            <a:off x="6345936" y="2478024"/>
            <a:ext cx="4937760" cy="3694176"/>
          </a:xfrm>
          <a:prstGeom prst="rect">
            <a:avLst/>
          </a:prstGeom>
          <a:noFill/>
        </p:spPr>
      </p:pic>
    </p:spTree>
    <p:extLst>
      <p:ext uri="{BB962C8B-B14F-4D97-AF65-F5344CB8AC3E}">
        <p14:creationId xmlns:p14="http://schemas.microsoft.com/office/powerpoint/2010/main" val="2906433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49732510-DEB7-FD0F-EE4D-F323E0166E39}"/>
              </a:ext>
            </a:extLst>
          </p:cNvPr>
          <p:cNvPicPr>
            <a:picLocks noChangeAspect="1"/>
          </p:cNvPicPr>
          <p:nvPr/>
        </p:nvPicPr>
        <p:blipFill>
          <a:blip r:embed="rId3"/>
          <a:stretch>
            <a:fillRect/>
          </a:stretch>
        </p:blipFill>
        <p:spPr>
          <a:xfrm>
            <a:off x="295757" y="97655"/>
            <a:ext cx="4302876" cy="5515099"/>
          </a:xfrm>
          <a:prstGeom prst="rect">
            <a:avLst/>
          </a:prstGeom>
        </p:spPr>
      </p:pic>
      <p:pic>
        <p:nvPicPr>
          <p:cNvPr id="5" name="Picture 4">
            <a:hlinkClick r:id="rId4"/>
            <a:extLst>
              <a:ext uri="{FF2B5EF4-FFF2-40B4-BE49-F238E27FC236}">
                <a16:creationId xmlns:a16="http://schemas.microsoft.com/office/drawing/2014/main" id="{1886ED38-B9D3-7D0D-FA0D-46378E47D4B0}"/>
              </a:ext>
            </a:extLst>
          </p:cNvPr>
          <p:cNvPicPr>
            <a:picLocks noChangeAspect="1"/>
          </p:cNvPicPr>
          <p:nvPr/>
        </p:nvPicPr>
        <p:blipFill>
          <a:blip r:embed="rId5"/>
          <a:stretch>
            <a:fillRect/>
          </a:stretch>
        </p:blipFill>
        <p:spPr>
          <a:xfrm>
            <a:off x="5064113" y="292963"/>
            <a:ext cx="4145738" cy="4984812"/>
          </a:xfrm>
          <a:prstGeom prst="rect">
            <a:avLst/>
          </a:prstGeom>
        </p:spPr>
      </p:pic>
      <p:pic>
        <p:nvPicPr>
          <p:cNvPr id="7" name="Picture 6">
            <a:hlinkClick r:id="rId6"/>
            <a:extLst>
              <a:ext uri="{FF2B5EF4-FFF2-40B4-BE49-F238E27FC236}">
                <a16:creationId xmlns:a16="http://schemas.microsoft.com/office/drawing/2014/main" id="{D61B0B70-4BD3-E5B8-8FE3-2582979E1E29}"/>
              </a:ext>
            </a:extLst>
          </p:cNvPr>
          <p:cNvPicPr>
            <a:picLocks noChangeAspect="1"/>
          </p:cNvPicPr>
          <p:nvPr/>
        </p:nvPicPr>
        <p:blipFill>
          <a:blip r:embed="rId7"/>
          <a:stretch>
            <a:fillRect/>
          </a:stretch>
        </p:blipFill>
        <p:spPr>
          <a:xfrm>
            <a:off x="0" y="141231"/>
            <a:ext cx="12192000" cy="6575538"/>
          </a:xfrm>
          <a:prstGeom prst="rect">
            <a:avLst/>
          </a:prstGeom>
        </p:spPr>
      </p:pic>
    </p:spTree>
    <p:extLst>
      <p:ext uri="{BB962C8B-B14F-4D97-AF65-F5344CB8AC3E}">
        <p14:creationId xmlns:p14="http://schemas.microsoft.com/office/powerpoint/2010/main" val="2528490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D140B-6E2A-4588-64FE-574F62AC45C9}"/>
              </a:ext>
            </a:extLst>
          </p:cNvPr>
          <p:cNvSpPr>
            <a:spLocks noGrp="1"/>
          </p:cNvSpPr>
          <p:nvPr>
            <p:ph type="title"/>
          </p:nvPr>
        </p:nvSpPr>
        <p:spPr>
          <a:xfrm>
            <a:off x="868680" y="1709928"/>
            <a:ext cx="3099816" cy="1709928"/>
          </a:xfrm>
        </p:spPr>
        <p:txBody>
          <a:bodyPr anchor="t">
            <a:normAutofit/>
          </a:bodyPr>
          <a:lstStyle/>
          <a:p>
            <a:r>
              <a:rPr lang="en-GB" dirty="0"/>
              <a:t>Learning objectives….</a:t>
            </a:r>
          </a:p>
        </p:txBody>
      </p:sp>
      <p:graphicFrame>
        <p:nvGraphicFramePr>
          <p:cNvPr id="5" name="Content Placeholder 2">
            <a:extLst>
              <a:ext uri="{FF2B5EF4-FFF2-40B4-BE49-F238E27FC236}">
                <a16:creationId xmlns:a16="http://schemas.microsoft.com/office/drawing/2014/main" id="{81381EB5-594A-80ED-5F10-0D7C2A6D8DE5}"/>
              </a:ext>
            </a:extLst>
          </p:cNvPr>
          <p:cNvGraphicFramePr>
            <a:graphicFrameLocks noGrp="1"/>
          </p:cNvGraphicFramePr>
          <p:nvPr>
            <p:ph idx="1"/>
            <p:extLst>
              <p:ext uri="{D42A27DB-BD31-4B8C-83A1-F6EECF244321}">
                <p14:modId xmlns:p14="http://schemas.microsoft.com/office/powerpoint/2010/main" val="1554371135"/>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34,430 Learning Objectives Stock Photos, High-Res Pictures, and Images -  Getty Images | Learning objectives icon, Business learning objectives, Learning  objectives text">
            <a:extLst>
              <a:ext uri="{FF2B5EF4-FFF2-40B4-BE49-F238E27FC236}">
                <a16:creationId xmlns:a16="http://schemas.microsoft.com/office/drawing/2014/main" id="{89CDED87-2607-C471-16E3-09695617058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649"/>
          <a:stretch/>
        </p:blipFill>
        <p:spPr bwMode="auto">
          <a:xfrm>
            <a:off x="1184840" y="2918673"/>
            <a:ext cx="2467495" cy="22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5783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24C04-D965-E61F-A77D-44EE3486959D}"/>
              </a:ext>
            </a:extLst>
          </p:cNvPr>
          <p:cNvSpPr>
            <a:spLocks noGrp="1"/>
          </p:cNvSpPr>
          <p:nvPr>
            <p:ph type="title"/>
          </p:nvPr>
        </p:nvSpPr>
        <p:spPr/>
        <p:txBody>
          <a:bodyPr/>
          <a:lstStyle/>
          <a:p>
            <a:r>
              <a:rPr lang="en-GB" dirty="0"/>
              <a:t>Facts about alcohol</a:t>
            </a:r>
          </a:p>
        </p:txBody>
      </p:sp>
      <p:pic>
        <p:nvPicPr>
          <p:cNvPr id="5" name="Content Placeholder 4">
            <a:extLst>
              <a:ext uri="{FF2B5EF4-FFF2-40B4-BE49-F238E27FC236}">
                <a16:creationId xmlns:a16="http://schemas.microsoft.com/office/drawing/2014/main" id="{065A90B2-94B1-6A86-35AE-7658CFE9C0DB}"/>
              </a:ext>
            </a:extLst>
          </p:cNvPr>
          <p:cNvPicPr>
            <a:picLocks noGrp="1" noChangeAspect="1"/>
          </p:cNvPicPr>
          <p:nvPr>
            <p:ph idx="1"/>
          </p:nvPr>
        </p:nvPicPr>
        <p:blipFill>
          <a:blip r:embed="rId3"/>
          <a:stretch>
            <a:fillRect/>
          </a:stretch>
        </p:blipFill>
        <p:spPr>
          <a:xfrm>
            <a:off x="3827861" y="204186"/>
            <a:ext cx="8397215" cy="6653814"/>
          </a:xfrm>
          <a:prstGeom prst="rect">
            <a:avLst/>
          </a:prstGeom>
        </p:spPr>
      </p:pic>
    </p:spTree>
    <p:extLst>
      <p:ext uri="{BB962C8B-B14F-4D97-AF65-F5344CB8AC3E}">
        <p14:creationId xmlns:p14="http://schemas.microsoft.com/office/powerpoint/2010/main" val="19665804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A427A-8193-3026-C57F-5EE9DD133355}"/>
              </a:ext>
            </a:extLst>
          </p:cNvPr>
          <p:cNvSpPr>
            <a:spLocks noGrp="1"/>
          </p:cNvSpPr>
          <p:nvPr>
            <p:ph type="title"/>
          </p:nvPr>
        </p:nvSpPr>
        <p:spPr>
          <a:xfrm>
            <a:off x="1115568" y="548640"/>
            <a:ext cx="10168128" cy="1179576"/>
          </a:xfrm>
        </p:spPr>
        <p:txBody>
          <a:bodyPr anchor="ctr">
            <a:normAutofit/>
          </a:bodyPr>
          <a:lstStyle/>
          <a:p>
            <a:r>
              <a:rPr lang="en-GB" dirty="0"/>
              <a:t>Patterns of consumption in the UK</a:t>
            </a:r>
          </a:p>
        </p:txBody>
      </p:sp>
      <p:pic>
        <p:nvPicPr>
          <p:cNvPr id="5" name="Content Placeholder 4">
            <a:hlinkClick r:id="rId3"/>
            <a:extLst>
              <a:ext uri="{FF2B5EF4-FFF2-40B4-BE49-F238E27FC236}">
                <a16:creationId xmlns:a16="http://schemas.microsoft.com/office/drawing/2014/main" id="{3533C8FA-334B-3A41-6789-589B7795D11E}"/>
              </a:ext>
            </a:extLst>
          </p:cNvPr>
          <p:cNvPicPr>
            <a:picLocks noGrp="1" noChangeAspect="1"/>
          </p:cNvPicPr>
          <p:nvPr>
            <p:ph idx="1"/>
          </p:nvPr>
        </p:nvPicPr>
        <p:blipFill>
          <a:blip r:embed="rId4"/>
          <a:stretch>
            <a:fillRect/>
          </a:stretch>
        </p:blipFill>
        <p:spPr>
          <a:xfrm>
            <a:off x="977460" y="1822042"/>
            <a:ext cx="9277403" cy="4893832"/>
          </a:xfrm>
          <a:prstGeom prst="rect">
            <a:avLst/>
          </a:prstGeom>
          <a:no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035682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6A6C3-BEF0-CA77-74E4-EDCF6F0C2C24}"/>
              </a:ext>
            </a:extLst>
          </p:cNvPr>
          <p:cNvSpPr>
            <a:spLocks noGrp="1"/>
          </p:cNvSpPr>
          <p:nvPr>
            <p:ph type="title"/>
          </p:nvPr>
        </p:nvSpPr>
        <p:spPr/>
        <p:txBody>
          <a:bodyPr/>
          <a:lstStyle/>
          <a:p>
            <a:r>
              <a:rPr lang="en-GB" dirty="0"/>
              <a:t>Class Task</a:t>
            </a:r>
          </a:p>
        </p:txBody>
      </p:sp>
      <p:sp>
        <p:nvSpPr>
          <p:cNvPr id="3" name="Content Placeholder 2">
            <a:extLst>
              <a:ext uri="{FF2B5EF4-FFF2-40B4-BE49-F238E27FC236}">
                <a16:creationId xmlns:a16="http://schemas.microsoft.com/office/drawing/2014/main" id="{776E421B-9975-CACB-9704-FD5848F9E2B5}"/>
              </a:ext>
            </a:extLst>
          </p:cNvPr>
          <p:cNvSpPr>
            <a:spLocks noGrp="1"/>
          </p:cNvSpPr>
          <p:nvPr>
            <p:ph idx="1"/>
          </p:nvPr>
        </p:nvSpPr>
        <p:spPr/>
        <p:txBody>
          <a:bodyPr/>
          <a:lstStyle/>
          <a:p>
            <a:r>
              <a:rPr lang="en-GB" sz="3600" dirty="0"/>
              <a:t>How would you define alcohol abuse?</a:t>
            </a:r>
          </a:p>
          <a:p>
            <a:endParaRPr lang="en-GB" dirty="0"/>
          </a:p>
        </p:txBody>
      </p:sp>
    </p:spTree>
    <p:extLst>
      <p:ext uri="{BB962C8B-B14F-4D97-AF65-F5344CB8AC3E}">
        <p14:creationId xmlns:p14="http://schemas.microsoft.com/office/powerpoint/2010/main" val="27883190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B9CA8-7E82-9253-7A95-6EE01E3BFBC1}"/>
              </a:ext>
            </a:extLst>
          </p:cNvPr>
          <p:cNvSpPr>
            <a:spLocks noGrp="1"/>
          </p:cNvSpPr>
          <p:nvPr>
            <p:ph type="title"/>
          </p:nvPr>
        </p:nvSpPr>
        <p:spPr/>
        <p:txBody>
          <a:bodyPr/>
          <a:lstStyle/>
          <a:p>
            <a:r>
              <a:rPr lang="en-GB" dirty="0"/>
              <a:t>Alcohol misuse</a:t>
            </a:r>
          </a:p>
        </p:txBody>
      </p:sp>
      <p:sp>
        <p:nvSpPr>
          <p:cNvPr id="3" name="Content Placeholder 2">
            <a:extLst>
              <a:ext uri="{FF2B5EF4-FFF2-40B4-BE49-F238E27FC236}">
                <a16:creationId xmlns:a16="http://schemas.microsoft.com/office/drawing/2014/main" id="{0E5F6CCA-EE75-447C-4850-D7695E83AF6F}"/>
              </a:ext>
            </a:extLst>
          </p:cNvPr>
          <p:cNvSpPr>
            <a:spLocks noGrp="1"/>
          </p:cNvSpPr>
          <p:nvPr>
            <p:ph idx="1"/>
          </p:nvPr>
        </p:nvSpPr>
        <p:spPr/>
        <p:txBody>
          <a:bodyPr/>
          <a:lstStyle/>
          <a:p>
            <a:r>
              <a:rPr lang="en-GB" sz="4400" b="1" dirty="0">
                <a:solidFill>
                  <a:srgbClr val="212B32"/>
                </a:solidFill>
                <a:highlight>
                  <a:srgbClr val="F0F4F5"/>
                </a:highlight>
                <a:latin typeface="Frutiger W01"/>
              </a:rPr>
              <a:t>Alcohol misuse is when you drink in a way that's harmful, or when you're dependent on alcohol.</a:t>
            </a:r>
            <a:endParaRPr lang="en-GB" sz="4400" dirty="0"/>
          </a:p>
          <a:p>
            <a:endParaRPr lang="en-GB" dirty="0"/>
          </a:p>
        </p:txBody>
      </p:sp>
    </p:spTree>
    <p:extLst>
      <p:ext uri="{BB962C8B-B14F-4D97-AF65-F5344CB8AC3E}">
        <p14:creationId xmlns:p14="http://schemas.microsoft.com/office/powerpoint/2010/main" val="10755183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2B337-54AC-4195-A1AC-46F7BA92E527}"/>
              </a:ext>
            </a:extLst>
          </p:cNvPr>
          <p:cNvSpPr>
            <a:spLocks noGrp="1"/>
          </p:cNvSpPr>
          <p:nvPr>
            <p:ph type="title"/>
          </p:nvPr>
        </p:nvSpPr>
        <p:spPr>
          <a:xfrm>
            <a:off x="1115568" y="548640"/>
            <a:ext cx="10168128" cy="1179576"/>
          </a:xfrm>
        </p:spPr>
        <p:txBody>
          <a:bodyPr anchor="ctr">
            <a:normAutofit/>
          </a:bodyPr>
          <a:lstStyle/>
          <a:p>
            <a:r>
              <a:rPr lang="en-GB" dirty="0"/>
              <a:t>Alcohol misuse</a:t>
            </a:r>
          </a:p>
        </p:txBody>
      </p:sp>
      <p:pic>
        <p:nvPicPr>
          <p:cNvPr id="5" name="Picture 4">
            <a:extLst>
              <a:ext uri="{FF2B5EF4-FFF2-40B4-BE49-F238E27FC236}">
                <a16:creationId xmlns:a16="http://schemas.microsoft.com/office/drawing/2014/main" id="{E52DE23A-6646-5F89-FF25-4A4A594DDD9D}"/>
              </a:ext>
            </a:extLst>
          </p:cNvPr>
          <p:cNvPicPr>
            <a:picLocks noChangeAspect="1"/>
          </p:cNvPicPr>
          <p:nvPr/>
        </p:nvPicPr>
        <p:blipFill>
          <a:blip r:embed="rId3"/>
          <a:stretch>
            <a:fillRect/>
          </a:stretch>
        </p:blipFill>
        <p:spPr>
          <a:xfrm>
            <a:off x="1115568" y="2701823"/>
            <a:ext cx="4937760" cy="3246577"/>
          </a:xfrm>
          <a:prstGeom prst="rect">
            <a:avLst/>
          </a:prstGeom>
          <a:noFill/>
        </p:spPr>
      </p:pic>
      <p:sp>
        <p:nvSpPr>
          <p:cNvPr id="3" name="Content Placeholder 2">
            <a:extLst>
              <a:ext uri="{FF2B5EF4-FFF2-40B4-BE49-F238E27FC236}">
                <a16:creationId xmlns:a16="http://schemas.microsoft.com/office/drawing/2014/main" id="{33B700E9-1097-44FA-5AE4-05FF803F1C60}"/>
              </a:ext>
            </a:extLst>
          </p:cNvPr>
          <p:cNvSpPr>
            <a:spLocks noGrp="1"/>
          </p:cNvSpPr>
          <p:nvPr>
            <p:ph sz="half" idx="2"/>
          </p:nvPr>
        </p:nvSpPr>
        <p:spPr>
          <a:xfrm>
            <a:off x="6292148" y="1986245"/>
            <a:ext cx="4937760" cy="4184033"/>
          </a:xfrm>
        </p:spPr>
        <p:txBody>
          <a:bodyPr>
            <a:normAutofit fontScale="92500"/>
          </a:bodyPr>
          <a:lstStyle/>
          <a:p>
            <a:pPr>
              <a:lnSpc>
                <a:spcPct val="100000"/>
              </a:lnSpc>
            </a:pPr>
            <a:r>
              <a:rPr lang="en-GB" sz="2000" dirty="0"/>
              <a:t>People aged 15 to 49, alcohol is the leading cause of ill-health, disability and death (Public Health England, 2020).</a:t>
            </a:r>
          </a:p>
          <a:p>
            <a:pPr>
              <a:lnSpc>
                <a:spcPct val="100000"/>
              </a:lnSpc>
            </a:pPr>
            <a:r>
              <a:rPr lang="en-GB" sz="2000" dirty="0"/>
              <a:t>Alcohol misuse across the UK has estimated economic consequences of between £21 and £52 billion a year (Public Health England, 2018).</a:t>
            </a:r>
          </a:p>
          <a:p>
            <a:pPr>
              <a:lnSpc>
                <a:spcPct val="100000"/>
              </a:lnSpc>
            </a:pPr>
            <a:r>
              <a:rPr lang="en-GB" sz="2000" b="0" i="0" dirty="0">
                <a:effectLst/>
                <a:highlight>
                  <a:srgbClr val="FFFFFF"/>
                </a:highlight>
              </a:rPr>
              <a:t>Alcohol consumption is a public health issue across Europe, which has the highest per capita consumption of alcohol of all regions globally, and the highest level of alcohol-related harms (World Health Organization, 2012).</a:t>
            </a:r>
            <a:endParaRPr lang="en-GB" sz="2000" dirty="0"/>
          </a:p>
          <a:p>
            <a:pPr>
              <a:lnSpc>
                <a:spcPct val="100000"/>
              </a:lnSpc>
            </a:pPr>
            <a:endParaRPr lang="en-GB" sz="1500" dirty="0"/>
          </a:p>
          <a:p>
            <a:pPr>
              <a:lnSpc>
                <a:spcPct val="100000"/>
              </a:lnSpc>
            </a:pPr>
            <a:endParaRPr lang="en-GB" sz="1500" dirty="0"/>
          </a:p>
        </p:txBody>
      </p:sp>
      <p:pic>
        <p:nvPicPr>
          <p:cNvPr id="8" name="Picture 7">
            <a:extLst>
              <a:ext uri="{FF2B5EF4-FFF2-40B4-BE49-F238E27FC236}">
                <a16:creationId xmlns:a16="http://schemas.microsoft.com/office/drawing/2014/main" id="{C72186AD-C3CB-A2BA-3B53-77BCE1209CEE}"/>
              </a:ext>
            </a:extLst>
          </p:cNvPr>
          <p:cNvPicPr>
            <a:picLocks noChangeAspect="1"/>
          </p:cNvPicPr>
          <p:nvPr/>
        </p:nvPicPr>
        <p:blipFill>
          <a:blip r:embed="rId4"/>
          <a:stretch>
            <a:fillRect/>
          </a:stretch>
        </p:blipFill>
        <p:spPr>
          <a:xfrm>
            <a:off x="1771263" y="2505113"/>
            <a:ext cx="3019425" cy="1314450"/>
          </a:xfrm>
          <a:prstGeom prst="rect">
            <a:avLst/>
          </a:prstGeom>
        </p:spPr>
      </p:pic>
    </p:spTree>
    <p:extLst>
      <p:ext uri="{BB962C8B-B14F-4D97-AF65-F5344CB8AC3E}">
        <p14:creationId xmlns:p14="http://schemas.microsoft.com/office/powerpoint/2010/main" val="34475780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3" dur="500"/>
                                        <p:tgtEl>
                                          <p:spTgt spid="3">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 calcmode="lin" valueType="num">
                                      <p:cBhvr>
                                        <p:cTn id="3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B533B-7B1C-ECE4-D162-92FA8602D04F}"/>
              </a:ext>
            </a:extLst>
          </p:cNvPr>
          <p:cNvSpPr>
            <a:spLocks noGrp="1"/>
          </p:cNvSpPr>
          <p:nvPr>
            <p:ph type="title"/>
          </p:nvPr>
        </p:nvSpPr>
        <p:spPr/>
        <p:txBody>
          <a:bodyPr/>
          <a:lstStyle/>
          <a:p>
            <a:r>
              <a:rPr lang="en-GB" dirty="0"/>
              <a:t>Class Task</a:t>
            </a:r>
          </a:p>
        </p:txBody>
      </p:sp>
      <p:sp>
        <p:nvSpPr>
          <p:cNvPr id="3" name="Content Placeholder 2">
            <a:extLst>
              <a:ext uri="{FF2B5EF4-FFF2-40B4-BE49-F238E27FC236}">
                <a16:creationId xmlns:a16="http://schemas.microsoft.com/office/drawing/2014/main" id="{FAFC0B96-781C-5915-AF92-3EAE95C5E37D}"/>
              </a:ext>
            </a:extLst>
          </p:cNvPr>
          <p:cNvSpPr>
            <a:spLocks noGrp="1"/>
          </p:cNvSpPr>
          <p:nvPr>
            <p:ph sz="half" idx="1"/>
          </p:nvPr>
        </p:nvSpPr>
        <p:spPr/>
        <p:txBody>
          <a:bodyPr/>
          <a:lstStyle/>
          <a:p>
            <a:r>
              <a:rPr lang="en-GB" dirty="0"/>
              <a:t>What is ‘binge’ drinking? </a:t>
            </a:r>
          </a:p>
          <a:p>
            <a:endParaRPr lang="en-GB" dirty="0"/>
          </a:p>
          <a:p>
            <a:r>
              <a:rPr lang="en-GB" dirty="0"/>
              <a:t>Do you think binge drinking is a problem in the UK?</a:t>
            </a:r>
          </a:p>
        </p:txBody>
      </p:sp>
      <p:sp>
        <p:nvSpPr>
          <p:cNvPr id="4" name="Content Placeholder 3">
            <a:extLst>
              <a:ext uri="{FF2B5EF4-FFF2-40B4-BE49-F238E27FC236}">
                <a16:creationId xmlns:a16="http://schemas.microsoft.com/office/drawing/2014/main" id="{CE67CB34-A5D7-7AD7-5445-7D0E3250BFA4}"/>
              </a:ext>
            </a:extLst>
          </p:cNvPr>
          <p:cNvSpPr>
            <a:spLocks noGrp="1"/>
          </p:cNvSpPr>
          <p:nvPr>
            <p:ph sz="half" idx="2"/>
          </p:nvPr>
        </p:nvSpPr>
        <p:spPr/>
        <p:txBody>
          <a:bodyPr/>
          <a:lstStyle/>
          <a:p>
            <a:r>
              <a:rPr lang="en-GB" dirty="0"/>
              <a:t>If yes, why?</a:t>
            </a:r>
          </a:p>
          <a:p>
            <a:endParaRPr lang="en-GB" dirty="0"/>
          </a:p>
          <a:p>
            <a:endParaRPr lang="en-GB" dirty="0"/>
          </a:p>
        </p:txBody>
      </p:sp>
    </p:spTree>
    <p:extLst>
      <p:ext uri="{BB962C8B-B14F-4D97-AF65-F5344CB8AC3E}">
        <p14:creationId xmlns:p14="http://schemas.microsoft.com/office/powerpoint/2010/main" val="28708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7841F-4C65-ED31-D5E6-CCF0F13D2DBE}"/>
              </a:ext>
            </a:extLst>
          </p:cNvPr>
          <p:cNvSpPr>
            <a:spLocks noGrp="1"/>
          </p:cNvSpPr>
          <p:nvPr>
            <p:ph type="title"/>
          </p:nvPr>
        </p:nvSpPr>
        <p:spPr>
          <a:xfrm>
            <a:off x="868680" y="1709928"/>
            <a:ext cx="3099816" cy="1709928"/>
          </a:xfrm>
        </p:spPr>
        <p:txBody>
          <a:bodyPr vert="horz" lIns="91440" tIns="45720" rIns="91440" bIns="45720" rtlCol="0" anchor="t">
            <a:normAutofit/>
          </a:bodyPr>
          <a:lstStyle/>
          <a:p>
            <a:r>
              <a:rPr lang="en-US" b="1" kern="1200" dirty="0">
                <a:latin typeface="+mj-lt"/>
                <a:ea typeface="+mj-ea"/>
                <a:cs typeface="+mj-cs"/>
              </a:rPr>
              <a:t>‘Binge drinking’</a:t>
            </a:r>
          </a:p>
        </p:txBody>
      </p:sp>
      <p:sp>
        <p:nvSpPr>
          <p:cNvPr id="7" name="TextBox 6">
            <a:extLst>
              <a:ext uri="{FF2B5EF4-FFF2-40B4-BE49-F238E27FC236}">
                <a16:creationId xmlns:a16="http://schemas.microsoft.com/office/drawing/2014/main" id="{7E1F84C7-CCCB-5D0E-2C82-4B7D52B9C68E}"/>
              </a:ext>
            </a:extLst>
          </p:cNvPr>
          <p:cNvSpPr txBox="1"/>
          <p:nvPr/>
        </p:nvSpPr>
        <p:spPr>
          <a:xfrm>
            <a:off x="868680" y="2952206"/>
            <a:ext cx="3099816" cy="2941448"/>
          </a:xfrm>
          <a:prstGeom prst="rect">
            <a:avLst/>
          </a:prstGeom>
        </p:spPr>
        <p:txBody>
          <a:bodyPr vert="horz" lIns="91440" tIns="45720" rIns="91440" bIns="45720" rtlCol="0">
            <a:normAutofit lnSpcReduction="10000"/>
          </a:bodyPr>
          <a:lstStyle/>
          <a:p>
            <a:pPr>
              <a:spcBef>
                <a:spcPts val="1000"/>
              </a:spcBef>
            </a:pPr>
            <a:r>
              <a:rPr lang="en-US" kern="1200" dirty="0">
                <a:solidFill>
                  <a:srgbClr val="0070C0"/>
                </a:solidFill>
                <a:latin typeface="+mn-lt"/>
                <a:ea typeface="+mn-ea"/>
                <a:cs typeface="+mn-cs"/>
              </a:rPr>
              <a:t>‘Drinking heavily over a short space of time’ (NHS, 2022)</a:t>
            </a:r>
          </a:p>
          <a:p>
            <a:pPr>
              <a:spcBef>
                <a:spcPts val="1000"/>
              </a:spcBef>
            </a:pPr>
            <a:endParaRPr lang="en-US" kern="1200" dirty="0">
              <a:solidFill>
                <a:srgbClr val="0070C0"/>
              </a:solidFill>
              <a:latin typeface="+mn-lt"/>
              <a:ea typeface="+mn-ea"/>
              <a:cs typeface="+mn-cs"/>
            </a:endParaRPr>
          </a:p>
          <a:p>
            <a:pPr>
              <a:spcBef>
                <a:spcPts val="1000"/>
              </a:spcBef>
            </a:pPr>
            <a:r>
              <a:rPr lang="en-US" kern="1200" dirty="0">
                <a:solidFill>
                  <a:srgbClr val="0070C0"/>
                </a:solidFill>
                <a:latin typeface="+mn-lt"/>
                <a:ea typeface="+mn-ea"/>
                <a:cs typeface="+mn-cs"/>
              </a:rPr>
              <a:t>More than 8 units of alcohol in a single session for males, or more than 6 units in a single session for females (Office for National Statistics, 2018).</a:t>
            </a:r>
          </a:p>
        </p:txBody>
      </p:sp>
      <p:graphicFrame>
        <p:nvGraphicFramePr>
          <p:cNvPr id="9" name="Content Placeholder 2">
            <a:extLst>
              <a:ext uri="{FF2B5EF4-FFF2-40B4-BE49-F238E27FC236}">
                <a16:creationId xmlns:a16="http://schemas.microsoft.com/office/drawing/2014/main" id="{38AE508C-F9F2-D575-A572-41AF0AA661B6}"/>
              </a:ext>
            </a:extLst>
          </p:cNvPr>
          <p:cNvGraphicFramePr>
            <a:graphicFrameLocks noGrp="1"/>
          </p:cNvGraphicFramePr>
          <p:nvPr>
            <p:ph idx="1"/>
            <p:extLst>
              <p:ext uri="{D42A27DB-BD31-4B8C-83A1-F6EECF244321}">
                <p14:modId xmlns:p14="http://schemas.microsoft.com/office/powerpoint/2010/main" val="3617359085"/>
              </p:ext>
            </p:extLst>
          </p:nvPr>
        </p:nvGraphicFramePr>
        <p:xfrm>
          <a:off x="4839342" y="1021976"/>
          <a:ext cx="6768327" cy="51917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53784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Graphic spid="9"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E7A5C-73C1-8C79-225C-6D9531E9230C}"/>
              </a:ext>
            </a:extLst>
          </p:cNvPr>
          <p:cNvSpPr>
            <a:spLocks noGrp="1"/>
          </p:cNvSpPr>
          <p:nvPr>
            <p:ph type="title"/>
          </p:nvPr>
        </p:nvSpPr>
        <p:spPr>
          <a:xfrm>
            <a:off x="868680" y="1709928"/>
            <a:ext cx="3099816" cy="1709928"/>
          </a:xfrm>
        </p:spPr>
        <p:txBody>
          <a:bodyPr anchor="t">
            <a:normAutofit/>
          </a:bodyPr>
          <a:lstStyle/>
          <a:p>
            <a:r>
              <a:rPr lang="en-GB" dirty="0"/>
              <a:t>Binge drinking</a:t>
            </a:r>
          </a:p>
        </p:txBody>
      </p:sp>
      <p:pic>
        <p:nvPicPr>
          <p:cNvPr id="5" name="Content Placeholder 4">
            <a:hlinkClick r:id="rId2"/>
            <a:extLst>
              <a:ext uri="{FF2B5EF4-FFF2-40B4-BE49-F238E27FC236}">
                <a16:creationId xmlns:a16="http://schemas.microsoft.com/office/drawing/2014/main" id="{C15B51DD-7B86-47C9-2084-76668841792D}"/>
              </a:ext>
            </a:extLst>
          </p:cNvPr>
          <p:cNvPicPr>
            <a:picLocks noGrp="1" noChangeAspect="1"/>
          </p:cNvPicPr>
          <p:nvPr>
            <p:ph type="pic" idx="1"/>
          </p:nvPr>
        </p:nvPicPr>
        <p:blipFill>
          <a:blip r:embed="rId3"/>
          <a:stretch/>
        </p:blipFill>
        <p:spPr>
          <a:xfrm>
            <a:off x="3421133" y="589683"/>
            <a:ext cx="8320148" cy="5491297"/>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A1491513-10DE-EE50-4182-41F8D71F4310}"/>
              </a:ext>
            </a:extLst>
          </p:cNvPr>
          <p:cNvPicPr>
            <a:picLocks noChangeAspect="1"/>
          </p:cNvPicPr>
          <p:nvPr/>
        </p:nvPicPr>
        <p:blipFill>
          <a:blip r:embed="rId4"/>
          <a:stretch>
            <a:fillRect/>
          </a:stretch>
        </p:blipFill>
        <p:spPr>
          <a:xfrm>
            <a:off x="591671" y="5064978"/>
            <a:ext cx="2551418" cy="730633"/>
          </a:xfrm>
          <a:prstGeom prst="rect">
            <a:avLst/>
          </a:prstGeom>
        </p:spPr>
      </p:pic>
    </p:spTree>
    <p:extLst>
      <p:ext uri="{BB962C8B-B14F-4D97-AF65-F5344CB8AC3E}">
        <p14:creationId xmlns:p14="http://schemas.microsoft.com/office/powerpoint/2010/main" val="28868366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7A97C-424D-3DBF-EAD4-EC75D90BB914}"/>
              </a:ext>
            </a:extLst>
          </p:cNvPr>
          <p:cNvSpPr>
            <a:spLocks noGrp="1"/>
          </p:cNvSpPr>
          <p:nvPr>
            <p:ph type="title"/>
          </p:nvPr>
        </p:nvSpPr>
        <p:spPr>
          <a:xfrm>
            <a:off x="1115568" y="548640"/>
            <a:ext cx="10168128" cy="1179576"/>
          </a:xfrm>
        </p:spPr>
        <p:txBody>
          <a:bodyPr anchor="ctr">
            <a:normAutofit/>
          </a:bodyPr>
          <a:lstStyle/>
          <a:p>
            <a:r>
              <a:rPr lang="en-GB" dirty="0"/>
              <a:t>TASK:</a:t>
            </a:r>
          </a:p>
        </p:txBody>
      </p:sp>
      <p:graphicFrame>
        <p:nvGraphicFramePr>
          <p:cNvPr id="5" name="Content Placeholder 2">
            <a:extLst>
              <a:ext uri="{FF2B5EF4-FFF2-40B4-BE49-F238E27FC236}">
                <a16:creationId xmlns:a16="http://schemas.microsoft.com/office/drawing/2014/main" id="{D9C228F2-B4B3-EC9C-C6AD-3F08882F8B95}"/>
              </a:ext>
            </a:extLst>
          </p:cNvPr>
          <p:cNvGraphicFramePr>
            <a:graphicFrameLocks noGrp="1"/>
          </p:cNvGraphicFramePr>
          <p:nvPr>
            <p:ph idx="1"/>
            <p:extLst>
              <p:ext uri="{D42A27DB-BD31-4B8C-83A1-F6EECF244321}">
                <p14:modId xmlns:p14="http://schemas.microsoft.com/office/powerpoint/2010/main" val="3327248742"/>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6B20EDE1-67CB-A162-692E-3A78D680DFDA}"/>
              </a:ext>
            </a:extLst>
          </p:cNvPr>
          <p:cNvPicPr>
            <a:picLocks noChangeAspect="1"/>
          </p:cNvPicPr>
          <p:nvPr/>
        </p:nvPicPr>
        <p:blipFill>
          <a:blip r:embed="rId8"/>
          <a:stretch>
            <a:fillRect/>
          </a:stretch>
        </p:blipFill>
        <p:spPr>
          <a:xfrm>
            <a:off x="0" y="575377"/>
            <a:ext cx="12192000" cy="5707246"/>
          </a:xfrm>
          <a:prstGeom prst="rect">
            <a:avLst/>
          </a:prstGeom>
        </p:spPr>
      </p:pic>
    </p:spTree>
    <p:extLst>
      <p:ext uri="{BB962C8B-B14F-4D97-AF65-F5344CB8AC3E}">
        <p14:creationId xmlns:p14="http://schemas.microsoft.com/office/powerpoint/2010/main" val="2589453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Graphic spid="5" grpId="0">
        <p:bldAsOne/>
      </p:bldGraphic>
      <p:bldGraphic spid="5" grpId="1">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DF146-164B-5F86-8F37-81F4A087350D}"/>
              </a:ext>
            </a:extLst>
          </p:cNvPr>
          <p:cNvSpPr>
            <a:spLocks noGrp="1"/>
          </p:cNvSpPr>
          <p:nvPr>
            <p:ph type="title"/>
          </p:nvPr>
        </p:nvSpPr>
        <p:spPr/>
        <p:txBody>
          <a:bodyPr/>
          <a:lstStyle/>
          <a:p>
            <a:r>
              <a:rPr lang="en-GB" dirty="0"/>
              <a:t>Class task</a:t>
            </a:r>
          </a:p>
        </p:txBody>
      </p:sp>
      <p:sp>
        <p:nvSpPr>
          <p:cNvPr id="3" name="Content Placeholder 2">
            <a:extLst>
              <a:ext uri="{FF2B5EF4-FFF2-40B4-BE49-F238E27FC236}">
                <a16:creationId xmlns:a16="http://schemas.microsoft.com/office/drawing/2014/main" id="{6E07A3FC-FE56-B06D-0DDD-23692DFA7556}"/>
              </a:ext>
            </a:extLst>
          </p:cNvPr>
          <p:cNvSpPr>
            <a:spLocks noGrp="1"/>
          </p:cNvSpPr>
          <p:nvPr>
            <p:ph idx="1"/>
          </p:nvPr>
        </p:nvSpPr>
        <p:spPr>
          <a:xfrm>
            <a:off x="1115568" y="2478023"/>
            <a:ext cx="10168128" cy="4260127"/>
          </a:xfrm>
        </p:spPr>
        <p:txBody>
          <a:bodyPr>
            <a:normAutofit fontScale="85000" lnSpcReduction="10000"/>
          </a:bodyPr>
          <a:lstStyle/>
          <a:p>
            <a:r>
              <a:rPr lang="en-GB" dirty="0"/>
              <a:t>What harms do you think are associated with alcohol?</a:t>
            </a:r>
          </a:p>
          <a:p>
            <a:endParaRPr lang="en-GB" dirty="0"/>
          </a:p>
          <a:p>
            <a:r>
              <a:rPr lang="en-GB" dirty="0"/>
              <a:t>What do you think the most serious harm is?</a:t>
            </a:r>
          </a:p>
          <a:p>
            <a:endParaRPr lang="en-GB" dirty="0"/>
          </a:p>
          <a:p>
            <a:r>
              <a:rPr lang="en-GB" dirty="0"/>
              <a:t>Are some people more at risk of becoming susceptible to these harms? Who?</a:t>
            </a:r>
          </a:p>
          <a:p>
            <a:endParaRPr lang="en-GB" dirty="0"/>
          </a:p>
          <a:p>
            <a:r>
              <a:rPr lang="en-GB" dirty="0"/>
              <a:t>How much do you think harms caused by alcohol cost? </a:t>
            </a:r>
          </a:p>
          <a:p>
            <a:endParaRPr lang="en-GB" dirty="0"/>
          </a:p>
          <a:p>
            <a:r>
              <a:rPr lang="en-GB" dirty="0"/>
              <a:t>Do you think it’s more or less than the cost of harms caused by illicit drugs?</a:t>
            </a:r>
          </a:p>
          <a:p>
            <a:endParaRPr lang="en-GB" dirty="0"/>
          </a:p>
        </p:txBody>
      </p:sp>
    </p:spTree>
    <p:extLst>
      <p:ext uri="{BB962C8B-B14F-4D97-AF65-F5344CB8AC3E}">
        <p14:creationId xmlns:p14="http://schemas.microsoft.com/office/powerpoint/2010/main" val="9157800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FE553-9EAC-EEED-4DBC-FF79F0A2E30D}"/>
              </a:ext>
            </a:extLst>
          </p:cNvPr>
          <p:cNvSpPr>
            <a:spLocks noGrp="1"/>
          </p:cNvSpPr>
          <p:nvPr>
            <p:ph type="title"/>
          </p:nvPr>
        </p:nvSpPr>
        <p:spPr>
          <a:xfrm>
            <a:off x="1115568" y="548640"/>
            <a:ext cx="10168128" cy="1179576"/>
          </a:xfrm>
        </p:spPr>
        <p:txBody>
          <a:bodyPr anchor="ctr">
            <a:normAutofit/>
          </a:bodyPr>
          <a:lstStyle/>
          <a:p>
            <a:r>
              <a:rPr lang="en-GB" dirty="0"/>
              <a:t>Alcohol related harms</a:t>
            </a:r>
          </a:p>
        </p:txBody>
      </p:sp>
      <p:graphicFrame>
        <p:nvGraphicFramePr>
          <p:cNvPr id="8" name="Content Placeholder 5">
            <a:extLst>
              <a:ext uri="{FF2B5EF4-FFF2-40B4-BE49-F238E27FC236}">
                <a16:creationId xmlns:a16="http://schemas.microsoft.com/office/drawing/2014/main" id="{7BE27BFC-E64E-682B-DCFA-E750E184BB63}"/>
              </a:ext>
            </a:extLst>
          </p:cNvPr>
          <p:cNvGraphicFramePr>
            <a:graphicFrameLocks noGrp="1"/>
          </p:cNvGraphicFramePr>
          <p:nvPr>
            <p:ph idx="1"/>
            <p:extLst>
              <p:ext uri="{D42A27DB-BD31-4B8C-83A1-F6EECF244321}">
                <p14:modId xmlns:p14="http://schemas.microsoft.com/office/powerpoint/2010/main" val="344777594"/>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8810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80AB-50F8-8847-B7EF-F1116869A26B}"/>
              </a:ext>
            </a:extLst>
          </p:cNvPr>
          <p:cNvSpPr>
            <a:spLocks noGrp="1"/>
          </p:cNvSpPr>
          <p:nvPr>
            <p:ph type="title"/>
          </p:nvPr>
        </p:nvSpPr>
        <p:spPr/>
        <p:txBody>
          <a:bodyPr/>
          <a:lstStyle/>
          <a:p>
            <a:r>
              <a:rPr lang="en-GB" dirty="0"/>
              <a:t>Alcohol Specific Deaths by Deprivation</a:t>
            </a:r>
          </a:p>
        </p:txBody>
      </p:sp>
      <p:pic>
        <p:nvPicPr>
          <p:cNvPr id="4" name="Content Placeholder 3">
            <a:hlinkClick r:id="rId3"/>
            <a:extLst>
              <a:ext uri="{FF2B5EF4-FFF2-40B4-BE49-F238E27FC236}">
                <a16:creationId xmlns:a16="http://schemas.microsoft.com/office/drawing/2014/main" id="{6DEA35C6-69F3-1A8A-699D-0AFF0359FC9E}"/>
              </a:ext>
            </a:extLst>
          </p:cNvPr>
          <p:cNvPicPr>
            <a:picLocks noGrp="1" noChangeAspect="1"/>
          </p:cNvPicPr>
          <p:nvPr>
            <p:ph idx="1"/>
          </p:nvPr>
        </p:nvPicPr>
        <p:blipFill>
          <a:blip r:embed="rId4"/>
          <a:stretch>
            <a:fillRect/>
          </a:stretch>
        </p:blipFill>
        <p:spPr>
          <a:xfrm>
            <a:off x="1003178" y="1804434"/>
            <a:ext cx="10574012" cy="4338914"/>
          </a:xfrm>
          <a:prstGeom prst="rect">
            <a:avLst/>
          </a:prstGeom>
        </p:spPr>
      </p:pic>
    </p:spTree>
    <p:extLst>
      <p:ext uri="{BB962C8B-B14F-4D97-AF65-F5344CB8AC3E}">
        <p14:creationId xmlns:p14="http://schemas.microsoft.com/office/powerpoint/2010/main" val="15441217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0C46E-4B12-1BF3-1F1B-C30AFEA4CE5B}"/>
              </a:ext>
            </a:extLst>
          </p:cNvPr>
          <p:cNvSpPr>
            <a:spLocks noGrp="1"/>
          </p:cNvSpPr>
          <p:nvPr>
            <p:ph type="title"/>
          </p:nvPr>
        </p:nvSpPr>
        <p:spPr/>
        <p:txBody>
          <a:bodyPr/>
          <a:lstStyle/>
          <a:p>
            <a:r>
              <a:rPr lang="en-GB" dirty="0"/>
              <a:t>Alcohol Specific Deaths by Age</a:t>
            </a:r>
          </a:p>
        </p:txBody>
      </p:sp>
      <p:pic>
        <p:nvPicPr>
          <p:cNvPr id="4" name="Content Placeholder 3">
            <a:extLst>
              <a:ext uri="{FF2B5EF4-FFF2-40B4-BE49-F238E27FC236}">
                <a16:creationId xmlns:a16="http://schemas.microsoft.com/office/drawing/2014/main" id="{EA95E05D-28E7-7D51-BA2E-349452372451}"/>
              </a:ext>
            </a:extLst>
          </p:cNvPr>
          <p:cNvPicPr>
            <a:picLocks noGrp="1" noChangeAspect="1"/>
          </p:cNvPicPr>
          <p:nvPr>
            <p:ph idx="1"/>
          </p:nvPr>
        </p:nvPicPr>
        <p:blipFill>
          <a:blip r:embed="rId3"/>
          <a:stretch>
            <a:fillRect/>
          </a:stretch>
        </p:blipFill>
        <p:spPr>
          <a:xfrm>
            <a:off x="1029810" y="1834855"/>
            <a:ext cx="10404629" cy="4337345"/>
          </a:xfrm>
          <a:prstGeom prst="rect">
            <a:avLst/>
          </a:prstGeom>
        </p:spPr>
      </p:pic>
    </p:spTree>
    <p:extLst>
      <p:ext uri="{BB962C8B-B14F-4D97-AF65-F5344CB8AC3E}">
        <p14:creationId xmlns:p14="http://schemas.microsoft.com/office/powerpoint/2010/main" val="33009123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4"/>
                                        </p:tgtEl>
                                      </p:cBhvr>
                                    </p:animEffect>
                                    <p:set>
                                      <p:cBhvr>
                                        <p:cTn id="11"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16D38-632E-359A-AECE-D8BD1CFA1709}"/>
              </a:ext>
            </a:extLst>
          </p:cNvPr>
          <p:cNvSpPr>
            <a:spLocks noGrp="1"/>
          </p:cNvSpPr>
          <p:nvPr>
            <p:ph type="title"/>
          </p:nvPr>
        </p:nvSpPr>
        <p:spPr>
          <a:xfrm>
            <a:off x="1115568" y="548640"/>
            <a:ext cx="10168128" cy="1179576"/>
          </a:xfrm>
        </p:spPr>
        <p:txBody>
          <a:bodyPr anchor="ctr">
            <a:normAutofit/>
          </a:bodyPr>
          <a:lstStyle/>
          <a:p>
            <a:r>
              <a:rPr lang="en-GB" dirty="0"/>
              <a:t>TASK: Alcohol misuse and deprivation</a:t>
            </a:r>
          </a:p>
        </p:txBody>
      </p:sp>
      <p:graphicFrame>
        <p:nvGraphicFramePr>
          <p:cNvPr id="8" name="Rectangle 1">
            <a:extLst>
              <a:ext uri="{FF2B5EF4-FFF2-40B4-BE49-F238E27FC236}">
                <a16:creationId xmlns:a16="http://schemas.microsoft.com/office/drawing/2014/main" id="{9EFC070D-904C-3C7F-2E84-4E093CD3A2C3}"/>
              </a:ext>
            </a:extLst>
          </p:cNvPr>
          <p:cNvGraphicFramePr>
            <a:graphicFrameLocks noGrp="1"/>
          </p:cNvGraphicFramePr>
          <p:nvPr>
            <p:ph idx="1"/>
            <p:extLst>
              <p:ext uri="{D42A27DB-BD31-4B8C-83A1-F6EECF244321}">
                <p14:modId xmlns:p14="http://schemas.microsoft.com/office/powerpoint/2010/main" val="3480283983"/>
              </p:ext>
            </p:extLst>
          </p:nvPr>
        </p:nvGraphicFramePr>
        <p:xfrm>
          <a:off x="281067" y="2201662"/>
          <a:ext cx="8392416" cy="39083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E5F6AABE-3628-0E73-3AB8-F0BB18257573}"/>
              </a:ext>
            </a:extLst>
          </p:cNvPr>
          <p:cNvPicPr>
            <a:picLocks noChangeAspect="1"/>
          </p:cNvPicPr>
          <p:nvPr/>
        </p:nvPicPr>
        <p:blipFill>
          <a:blip r:embed="rId7"/>
          <a:stretch>
            <a:fillRect/>
          </a:stretch>
        </p:blipFill>
        <p:spPr>
          <a:xfrm>
            <a:off x="8966122" y="2794474"/>
            <a:ext cx="2743524" cy="2743524"/>
          </a:xfrm>
          <a:prstGeom prst="rect">
            <a:avLst/>
          </a:prstGeom>
        </p:spPr>
      </p:pic>
    </p:spTree>
    <p:extLst>
      <p:ext uri="{BB962C8B-B14F-4D97-AF65-F5344CB8AC3E}">
        <p14:creationId xmlns:p14="http://schemas.microsoft.com/office/powerpoint/2010/main" val="13918285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5862A-1DF4-0E61-AE4B-3BACFE58A0BF}"/>
              </a:ext>
            </a:extLst>
          </p:cNvPr>
          <p:cNvSpPr>
            <a:spLocks noGrp="1"/>
          </p:cNvSpPr>
          <p:nvPr>
            <p:ph type="title"/>
          </p:nvPr>
        </p:nvSpPr>
        <p:spPr/>
        <p:txBody>
          <a:bodyPr/>
          <a:lstStyle/>
          <a:p>
            <a:r>
              <a:rPr lang="en-GB" dirty="0"/>
              <a:t>Alcohol related harms</a:t>
            </a:r>
          </a:p>
        </p:txBody>
      </p:sp>
      <p:sp>
        <p:nvSpPr>
          <p:cNvPr id="3" name="Content Placeholder 2">
            <a:extLst>
              <a:ext uri="{FF2B5EF4-FFF2-40B4-BE49-F238E27FC236}">
                <a16:creationId xmlns:a16="http://schemas.microsoft.com/office/drawing/2014/main" id="{0EF771A1-A2B6-07B8-F4A6-1B2343D3A968}"/>
              </a:ext>
            </a:extLst>
          </p:cNvPr>
          <p:cNvSpPr>
            <a:spLocks noGrp="1"/>
          </p:cNvSpPr>
          <p:nvPr>
            <p:ph idx="1"/>
          </p:nvPr>
        </p:nvSpPr>
        <p:spPr/>
        <p:txBody>
          <a:bodyPr/>
          <a:lstStyle/>
          <a:p>
            <a:r>
              <a:rPr lang="en-GB" sz="3200" dirty="0"/>
              <a:t>Harms related to alcohol misuse have been split into short-term harms and long-term harms by the NHS. Working as a group can you think of some examples of each?</a:t>
            </a:r>
          </a:p>
          <a:p>
            <a:endParaRPr lang="en-GB" dirty="0"/>
          </a:p>
        </p:txBody>
      </p:sp>
    </p:spTree>
    <p:extLst>
      <p:ext uri="{BB962C8B-B14F-4D97-AF65-F5344CB8AC3E}">
        <p14:creationId xmlns:p14="http://schemas.microsoft.com/office/powerpoint/2010/main" val="2127390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839FC-B76B-EF74-FC77-74059C31AC12}"/>
              </a:ext>
            </a:extLst>
          </p:cNvPr>
          <p:cNvSpPr>
            <a:spLocks noGrp="1"/>
          </p:cNvSpPr>
          <p:nvPr>
            <p:ph type="title"/>
          </p:nvPr>
        </p:nvSpPr>
        <p:spPr/>
        <p:txBody>
          <a:bodyPr/>
          <a:lstStyle/>
          <a:p>
            <a:r>
              <a:rPr lang="en-GB" dirty="0"/>
              <a:t>Alcohol related harms</a:t>
            </a:r>
          </a:p>
        </p:txBody>
      </p:sp>
      <p:sp>
        <p:nvSpPr>
          <p:cNvPr id="3" name="Text Placeholder 2">
            <a:extLst>
              <a:ext uri="{FF2B5EF4-FFF2-40B4-BE49-F238E27FC236}">
                <a16:creationId xmlns:a16="http://schemas.microsoft.com/office/drawing/2014/main" id="{1A6259A6-8792-339F-BBC8-39B0AB84BD40}"/>
              </a:ext>
            </a:extLst>
          </p:cNvPr>
          <p:cNvSpPr>
            <a:spLocks noGrp="1"/>
          </p:cNvSpPr>
          <p:nvPr>
            <p:ph type="body" idx="1"/>
          </p:nvPr>
        </p:nvSpPr>
        <p:spPr>
          <a:xfrm>
            <a:off x="1158240" y="1609988"/>
            <a:ext cx="4937760" cy="823912"/>
          </a:xfrm>
        </p:spPr>
        <p:txBody>
          <a:bodyPr/>
          <a:lstStyle/>
          <a:p>
            <a:r>
              <a:rPr lang="en-GB" dirty="0"/>
              <a:t>SHORT TERM</a:t>
            </a:r>
          </a:p>
        </p:txBody>
      </p:sp>
      <p:pic>
        <p:nvPicPr>
          <p:cNvPr id="9" name="Content Placeholder 8">
            <a:extLst>
              <a:ext uri="{FF2B5EF4-FFF2-40B4-BE49-F238E27FC236}">
                <a16:creationId xmlns:a16="http://schemas.microsoft.com/office/drawing/2014/main" id="{D62F3E89-ABB2-9FBF-B6C5-C2B486974034}"/>
              </a:ext>
            </a:extLst>
          </p:cNvPr>
          <p:cNvPicPr>
            <a:picLocks noGrp="1" noChangeAspect="1"/>
          </p:cNvPicPr>
          <p:nvPr>
            <p:ph sz="half" idx="2"/>
          </p:nvPr>
        </p:nvPicPr>
        <p:blipFill>
          <a:blip r:embed="rId3"/>
          <a:stretch>
            <a:fillRect/>
          </a:stretch>
        </p:blipFill>
        <p:spPr>
          <a:xfrm>
            <a:off x="209859" y="2436995"/>
            <a:ext cx="5886141" cy="3898188"/>
          </a:xfrm>
        </p:spPr>
      </p:pic>
      <p:sp>
        <p:nvSpPr>
          <p:cNvPr id="5" name="Text Placeholder 4">
            <a:extLst>
              <a:ext uri="{FF2B5EF4-FFF2-40B4-BE49-F238E27FC236}">
                <a16:creationId xmlns:a16="http://schemas.microsoft.com/office/drawing/2014/main" id="{6C1F5FC7-BB46-51D7-12A1-0764C6E4BF5D}"/>
              </a:ext>
            </a:extLst>
          </p:cNvPr>
          <p:cNvSpPr>
            <a:spLocks noGrp="1"/>
          </p:cNvSpPr>
          <p:nvPr>
            <p:ph type="body" sz="quarter" idx="3"/>
          </p:nvPr>
        </p:nvSpPr>
        <p:spPr>
          <a:xfrm>
            <a:off x="7536962" y="1532703"/>
            <a:ext cx="4937760" cy="823912"/>
          </a:xfrm>
        </p:spPr>
        <p:txBody>
          <a:bodyPr/>
          <a:lstStyle/>
          <a:p>
            <a:r>
              <a:rPr lang="en-GB" dirty="0"/>
              <a:t>LONG TERM</a:t>
            </a:r>
          </a:p>
        </p:txBody>
      </p:sp>
      <p:pic>
        <p:nvPicPr>
          <p:cNvPr id="11" name="Content Placeholder 10">
            <a:extLst>
              <a:ext uri="{FF2B5EF4-FFF2-40B4-BE49-F238E27FC236}">
                <a16:creationId xmlns:a16="http://schemas.microsoft.com/office/drawing/2014/main" id="{6FEBC659-0236-C1B8-80B7-4E48AB8B9413}"/>
              </a:ext>
            </a:extLst>
          </p:cNvPr>
          <p:cNvPicPr>
            <a:picLocks noGrp="1" noChangeAspect="1"/>
          </p:cNvPicPr>
          <p:nvPr>
            <p:ph sz="quarter" idx="4"/>
          </p:nvPr>
        </p:nvPicPr>
        <p:blipFill>
          <a:blip r:embed="rId4"/>
          <a:stretch>
            <a:fillRect/>
          </a:stretch>
        </p:blipFill>
        <p:spPr>
          <a:xfrm>
            <a:off x="7079770" y="2317457"/>
            <a:ext cx="4203926" cy="4315142"/>
          </a:xfrm>
        </p:spPr>
      </p:pic>
      <p:pic>
        <p:nvPicPr>
          <p:cNvPr id="13" name="Picture 12">
            <a:hlinkClick r:id="rId5"/>
            <a:extLst>
              <a:ext uri="{FF2B5EF4-FFF2-40B4-BE49-F238E27FC236}">
                <a16:creationId xmlns:a16="http://schemas.microsoft.com/office/drawing/2014/main" id="{112EC11C-054F-C771-962E-D4E4C30995EE}"/>
              </a:ext>
            </a:extLst>
          </p:cNvPr>
          <p:cNvPicPr>
            <a:picLocks noChangeAspect="1"/>
          </p:cNvPicPr>
          <p:nvPr/>
        </p:nvPicPr>
        <p:blipFill>
          <a:blip r:embed="rId6"/>
          <a:stretch>
            <a:fillRect/>
          </a:stretch>
        </p:blipFill>
        <p:spPr>
          <a:xfrm>
            <a:off x="7798294" y="229229"/>
            <a:ext cx="1567428" cy="13712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617344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FB47C-0C6A-59BA-C5E1-D68F519C1EF1}"/>
              </a:ext>
            </a:extLst>
          </p:cNvPr>
          <p:cNvSpPr>
            <a:spLocks noGrp="1"/>
          </p:cNvSpPr>
          <p:nvPr>
            <p:ph type="title"/>
          </p:nvPr>
        </p:nvSpPr>
        <p:spPr>
          <a:xfrm>
            <a:off x="868680" y="1709928"/>
            <a:ext cx="3099816" cy="1709928"/>
          </a:xfrm>
        </p:spPr>
        <p:txBody>
          <a:bodyPr anchor="t">
            <a:normAutofit/>
          </a:bodyPr>
          <a:lstStyle/>
          <a:p>
            <a:r>
              <a:rPr lang="en-GB" dirty="0"/>
              <a:t>Alcohol and young people</a:t>
            </a:r>
          </a:p>
        </p:txBody>
      </p:sp>
      <p:pic>
        <p:nvPicPr>
          <p:cNvPr id="5" name="Content Placeholder 4">
            <a:hlinkClick r:id="rId3"/>
            <a:extLst>
              <a:ext uri="{FF2B5EF4-FFF2-40B4-BE49-F238E27FC236}">
                <a16:creationId xmlns:a16="http://schemas.microsoft.com/office/drawing/2014/main" id="{C2C11F71-2E89-F69D-3F3E-957F4A7CEDDA}"/>
              </a:ext>
            </a:extLst>
          </p:cNvPr>
          <p:cNvPicPr>
            <a:picLocks noGrp="1" noChangeAspect="1"/>
          </p:cNvPicPr>
          <p:nvPr>
            <p:ph type="pic" idx="1"/>
          </p:nvPr>
        </p:nvPicPr>
        <p:blipFill>
          <a:blip r:embed="rId4"/>
          <a:stretch/>
        </p:blipFill>
        <p:spPr>
          <a:xfrm>
            <a:off x="6804041" y="264909"/>
            <a:ext cx="4519279" cy="59075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ext Placeholder 3">
            <a:extLst>
              <a:ext uri="{FF2B5EF4-FFF2-40B4-BE49-F238E27FC236}">
                <a16:creationId xmlns:a16="http://schemas.microsoft.com/office/drawing/2014/main" id="{D366D0DB-882C-EF8E-6EAD-76C02D2F06A7}"/>
              </a:ext>
            </a:extLst>
          </p:cNvPr>
          <p:cNvSpPr>
            <a:spLocks noGrp="1"/>
          </p:cNvSpPr>
          <p:nvPr>
            <p:ph type="body" sz="half" idx="2"/>
          </p:nvPr>
        </p:nvSpPr>
        <p:spPr>
          <a:xfrm>
            <a:off x="868679" y="3100251"/>
            <a:ext cx="5416859" cy="3354337"/>
          </a:xfrm>
          <a:solidFill>
            <a:schemeClr val="bg2"/>
          </a:solidFill>
        </p:spPr>
        <p:txBody>
          <a:bodyPr>
            <a:normAutofit fontScale="92500" lnSpcReduction="10000"/>
          </a:bodyPr>
          <a:lstStyle/>
          <a:p>
            <a:pPr marL="285750" indent="-285750">
              <a:buFontTx/>
              <a:buChar char="-"/>
            </a:pPr>
            <a:r>
              <a:rPr lang="en-US" dirty="0"/>
              <a:t>Drinking by young people is usually considered to be a deviant </a:t>
            </a:r>
            <a:r>
              <a:rPr lang="en-US" dirty="0" err="1"/>
              <a:t>behaviour</a:t>
            </a:r>
            <a:r>
              <a:rPr lang="en-US" dirty="0"/>
              <a:t>. </a:t>
            </a:r>
          </a:p>
          <a:p>
            <a:pPr marL="285750" indent="-285750">
              <a:buFontTx/>
              <a:buChar char="-"/>
            </a:pPr>
            <a:r>
              <a:rPr lang="en-GB" dirty="0"/>
              <a:t>UK: Concerns have arisen in the literature about the drinking habits of those who are described as ‘alienated’ from society. </a:t>
            </a:r>
          </a:p>
          <a:p>
            <a:pPr marL="285750" indent="-285750">
              <a:buFontTx/>
              <a:buChar char="-"/>
            </a:pPr>
            <a:r>
              <a:rPr lang="en-GB" b="1" i="0" dirty="0">
                <a:solidFill>
                  <a:srgbClr val="0B0C0C"/>
                </a:solidFill>
                <a:effectLst/>
                <a:highlight>
                  <a:srgbClr val="FFFFFF"/>
                </a:highlight>
                <a:latin typeface="GDS Transport"/>
              </a:rPr>
              <a:t>Royal College of Physicians and British Paediatric Association: ‘Young people who feel excluded from society because they are out of work or in boring, humdrum jobs are more likely to drink heavily than those studying or in interesting occupations’ (1995: 34–35)</a:t>
            </a:r>
          </a:p>
          <a:p>
            <a:pPr marL="285750" indent="-285750">
              <a:buFontTx/>
              <a:buChar char="-"/>
            </a:pPr>
            <a:endParaRPr lang="en-GB" dirty="0"/>
          </a:p>
        </p:txBody>
      </p:sp>
    </p:spTree>
    <p:extLst>
      <p:ext uri="{BB962C8B-B14F-4D97-AF65-F5344CB8AC3E}">
        <p14:creationId xmlns:p14="http://schemas.microsoft.com/office/powerpoint/2010/main" val="3975591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B6E83-C726-A093-5761-5D2556A6D15B}"/>
              </a:ext>
            </a:extLst>
          </p:cNvPr>
          <p:cNvSpPr>
            <a:spLocks noGrp="1"/>
          </p:cNvSpPr>
          <p:nvPr>
            <p:ph type="title"/>
          </p:nvPr>
        </p:nvSpPr>
        <p:spPr>
          <a:xfrm>
            <a:off x="1115568" y="548640"/>
            <a:ext cx="4476007" cy="1179576"/>
          </a:xfrm>
        </p:spPr>
        <p:txBody>
          <a:bodyPr>
            <a:normAutofit fontScale="90000"/>
          </a:bodyPr>
          <a:lstStyle/>
          <a:p>
            <a:r>
              <a:rPr lang="en-GB" dirty="0"/>
              <a:t>Alcohol and young people</a:t>
            </a:r>
          </a:p>
        </p:txBody>
      </p:sp>
      <p:pic>
        <p:nvPicPr>
          <p:cNvPr id="5" name="Content Placeholder 4">
            <a:hlinkClick r:id="rId3"/>
            <a:extLst>
              <a:ext uri="{FF2B5EF4-FFF2-40B4-BE49-F238E27FC236}">
                <a16:creationId xmlns:a16="http://schemas.microsoft.com/office/drawing/2014/main" id="{81402452-620B-C87B-A1A3-5BA020FC460A}"/>
              </a:ext>
            </a:extLst>
          </p:cNvPr>
          <p:cNvPicPr>
            <a:picLocks noGrp="1" noChangeAspect="1"/>
          </p:cNvPicPr>
          <p:nvPr>
            <p:ph idx="1"/>
          </p:nvPr>
        </p:nvPicPr>
        <p:blipFill>
          <a:blip r:embed="rId4"/>
          <a:stretch>
            <a:fillRect/>
          </a:stretch>
        </p:blipFill>
        <p:spPr>
          <a:xfrm>
            <a:off x="6865627" y="139559"/>
            <a:ext cx="4476007" cy="21675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4AD66B5F-2957-F8FC-2D2B-0983D80C6F16}"/>
              </a:ext>
            </a:extLst>
          </p:cNvPr>
          <p:cNvPicPr>
            <a:picLocks noChangeAspect="1"/>
          </p:cNvPicPr>
          <p:nvPr/>
        </p:nvPicPr>
        <p:blipFill>
          <a:blip r:embed="rId5"/>
          <a:stretch>
            <a:fillRect/>
          </a:stretch>
        </p:blipFill>
        <p:spPr>
          <a:xfrm>
            <a:off x="221005" y="2294930"/>
            <a:ext cx="5196638" cy="3630706"/>
          </a:xfrm>
          <a:prstGeom prst="rect">
            <a:avLst/>
          </a:prstGeom>
        </p:spPr>
      </p:pic>
      <p:sp>
        <p:nvSpPr>
          <p:cNvPr id="9" name="TextBox 8">
            <a:extLst>
              <a:ext uri="{FF2B5EF4-FFF2-40B4-BE49-F238E27FC236}">
                <a16:creationId xmlns:a16="http://schemas.microsoft.com/office/drawing/2014/main" id="{59F69AEB-4E73-E6EE-0D30-566C764D0B49}"/>
              </a:ext>
            </a:extLst>
          </p:cNvPr>
          <p:cNvSpPr txBox="1"/>
          <p:nvPr/>
        </p:nvSpPr>
        <p:spPr>
          <a:xfrm>
            <a:off x="5591575" y="2650992"/>
            <a:ext cx="6003632" cy="5078313"/>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mj-lt"/>
              </a:rPr>
              <a:t>44% of pupils reported having ever drunk alcohol.</a:t>
            </a:r>
          </a:p>
          <a:p>
            <a:endParaRPr lang="en-GB" dirty="0">
              <a:latin typeface="+mj-lt"/>
            </a:endParaRPr>
          </a:p>
          <a:p>
            <a:pPr marL="285750" indent="-285750">
              <a:buFont typeface="Arial" panose="020B0604020202020204" pitchFamily="34" charset="0"/>
              <a:buChar char="•"/>
            </a:pPr>
            <a:r>
              <a:rPr lang="en-GB" dirty="0">
                <a:latin typeface="+mj-lt"/>
              </a:rPr>
              <a:t>6% of pupils said they drank alcohol at least once a week.</a:t>
            </a:r>
          </a:p>
          <a:p>
            <a:endParaRPr lang="en-GB" dirty="0">
              <a:latin typeface="+mj-lt"/>
            </a:endParaRPr>
          </a:p>
          <a:p>
            <a:pPr marL="285750" indent="-285750">
              <a:buFont typeface="Arial" panose="020B0604020202020204" pitchFamily="34" charset="0"/>
              <a:buChar char="•"/>
            </a:pPr>
            <a:r>
              <a:rPr lang="en-GB" dirty="0">
                <a:solidFill>
                  <a:srgbClr val="2C2A29"/>
                </a:solidFill>
                <a:highlight>
                  <a:srgbClr val="FFFFFF"/>
                </a:highlight>
                <a:latin typeface="+mj-lt"/>
              </a:rPr>
              <a:t>Pupils aged 11-15 who drank alcohol in the past week, consumed an average of 10.3 units.</a:t>
            </a:r>
          </a:p>
          <a:p>
            <a:endParaRPr lang="en-GB" dirty="0">
              <a:solidFill>
                <a:srgbClr val="2C2A29"/>
              </a:solidFill>
              <a:highlight>
                <a:srgbClr val="FFFFFF"/>
              </a:highlight>
              <a:latin typeface="+mj-lt"/>
            </a:endParaRPr>
          </a:p>
          <a:p>
            <a:pPr marL="285750" indent="-285750">
              <a:buFont typeface="Arial" panose="020B0604020202020204" pitchFamily="34" charset="0"/>
              <a:buChar char="•"/>
            </a:pPr>
            <a:r>
              <a:rPr lang="en-GB" dirty="0">
                <a:solidFill>
                  <a:srgbClr val="2C2A29"/>
                </a:solidFill>
                <a:highlight>
                  <a:srgbClr val="FFFFFF"/>
                </a:highlight>
                <a:latin typeface="+mj-lt"/>
              </a:rPr>
              <a:t>Girls were more likely to have been drunk in the last four weeks than boys.</a:t>
            </a:r>
          </a:p>
          <a:p>
            <a:endParaRPr lang="en-GB" dirty="0">
              <a:solidFill>
                <a:srgbClr val="2C2A29"/>
              </a:solidFill>
              <a:highlight>
                <a:srgbClr val="FFFFFF"/>
              </a:highlight>
              <a:latin typeface="+mj-lt"/>
            </a:endParaRPr>
          </a:p>
          <a:p>
            <a:pPr marL="285750" indent="-285750">
              <a:buFont typeface="Arial" panose="020B0604020202020204" pitchFamily="34" charset="0"/>
              <a:buChar char="•"/>
            </a:pPr>
            <a:r>
              <a:rPr lang="en-GB" dirty="0">
                <a:solidFill>
                  <a:srgbClr val="2C2A29"/>
                </a:solidFill>
                <a:highlight>
                  <a:srgbClr val="FFFFFF"/>
                </a:highlight>
                <a:latin typeface="+mj-lt"/>
              </a:rPr>
              <a:t>Of pupils who obtained alcohol in the last four weeks, 71% were given it by parents or guardians, 49% were given it by friends and 48% took it from home with permission.</a:t>
            </a:r>
          </a:p>
          <a:p>
            <a:pPr marL="285750" indent="-285750">
              <a:buFont typeface="Arial" panose="020B0604020202020204" pitchFamily="34" charset="0"/>
              <a:buChar char="•"/>
            </a:pPr>
            <a:endParaRPr lang="en-GB" dirty="0">
              <a:solidFill>
                <a:srgbClr val="2C2A29"/>
              </a:solidFill>
              <a:highlight>
                <a:srgbClr val="FFFFFF"/>
              </a:highlight>
              <a:latin typeface="Change"/>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4858033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nodeType="clickEffect">
                                  <p:stCondLst>
                                    <p:cond delay="0"/>
                                  </p:stCondLst>
                                  <p:childTnLst>
                                    <p:animClr clrSpc="rgb" dir="cw">
                                      <p:cBhvr override="childStyle">
                                        <p:cTn id="13" dur="250" autoRev="1" fill="remove"/>
                                        <p:tgtEl>
                                          <p:spTgt spid="5"/>
                                        </p:tgtEl>
                                        <p:attrNameLst>
                                          <p:attrName>style.color</p:attrName>
                                        </p:attrNameLst>
                                      </p:cBhvr>
                                      <p:to>
                                        <a:schemeClr val="bg1"/>
                                      </p:to>
                                    </p:animClr>
                                    <p:animClr clrSpc="rgb" dir="cw">
                                      <p:cBhvr>
                                        <p:cTn id="14" dur="250" autoRev="1" fill="remove"/>
                                        <p:tgtEl>
                                          <p:spTgt spid="5"/>
                                        </p:tgtEl>
                                        <p:attrNameLst>
                                          <p:attrName>fillcolor</p:attrName>
                                        </p:attrNameLst>
                                      </p:cBhvr>
                                      <p:to>
                                        <a:schemeClr val="bg1"/>
                                      </p:to>
                                    </p:animClr>
                                    <p:set>
                                      <p:cBhvr>
                                        <p:cTn id="15" dur="250" autoRev="1" fill="remove"/>
                                        <p:tgtEl>
                                          <p:spTgt spid="5"/>
                                        </p:tgtEl>
                                        <p:attrNameLst>
                                          <p:attrName>fill.type</p:attrName>
                                        </p:attrNameLst>
                                      </p:cBhvr>
                                      <p:to>
                                        <p:strVal val="solid"/>
                                      </p:to>
                                    </p:set>
                                    <p:set>
                                      <p:cBhvr>
                                        <p:cTn id="16" dur="250" autoRev="1" fill="remove"/>
                                        <p:tgtEl>
                                          <p:spTgt spid="5"/>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06E33765-8174-9EAB-5478-ABEB2B330867}"/>
              </a:ext>
            </a:extLst>
          </p:cNvPr>
          <p:cNvPicPr>
            <a:picLocks noChangeAspect="1"/>
          </p:cNvPicPr>
          <p:nvPr/>
        </p:nvPicPr>
        <p:blipFill>
          <a:blip r:embed="rId4"/>
          <a:stretch>
            <a:fillRect/>
          </a:stretch>
        </p:blipFill>
        <p:spPr>
          <a:xfrm>
            <a:off x="2174580" y="162005"/>
            <a:ext cx="7506447" cy="63495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573268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418F4-173B-6F64-76DD-F9CC6E03A398}"/>
              </a:ext>
            </a:extLst>
          </p:cNvPr>
          <p:cNvSpPr>
            <a:spLocks noGrp="1"/>
          </p:cNvSpPr>
          <p:nvPr>
            <p:ph type="title"/>
          </p:nvPr>
        </p:nvSpPr>
        <p:spPr/>
        <p:txBody>
          <a:bodyPr>
            <a:noAutofit/>
          </a:bodyPr>
          <a:lstStyle/>
          <a:p>
            <a:br>
              <a:rPr lang="en-GB" i="0" dirty="0">
                <a:solidFill>
                  <a:srgbClr val="141414"/>
                </a:solidFill>
                <a:effectLst/>
                <a:highlight>
                  <a:srgbClr val="FFFFFF"/>
                </a:highlight>
                <a:latin typeface="ReithSerif"/>
              </a:rPr>
            </a:br>
            <a:r>
              <a:rPr lang="en-GB" i="0" dirty="0">
                <a:solidFill>
                  <a:srgbClr val="141414"/>
                </a:solidFill>
                <a:effectLst/>
                <a:highlight>
                  <a:srgbClr val="FFFFFF"/>
                </a:highlight>
                <a:latin typeface="ReithSerif"/>
              </a:rPr>
              <a:t>England child alcohol abuse tops global charts</a:t>
            </a:r>
            <a:endParaRPr lang="en-GB" dirty="0"/>
          </a:p>
        </p:txBody>
      </p:sp>
      <p:pic>
        <p:nvPicPr>
          <p:cNvPr id="5" name="Content Placeholder 4">
            <a:hlinkClick r:id="rId3"/>
            <a:extLst>
              <a:ext uri="{FF2B5EF4-FFF2-40B4-BE49-F238E27FC236}">
                <a16:creationId xmlns:a16="http://schemas.microsoft.com/office/drawing/2014/main" id="{F53694D2-4E58-19B0-2131-3B44B0500193}"/>
              </a:ext>
            </a:extLst>
          </p:cNvPr>
          <p:cNvPicPr>
            <a:picLocks noGrp="1" noChangeAspect="1"/>
          </p:cNvPicPr>
          <p:nvPr>
            <p:ph idx="1"/>
          </p:nvPr>
        </p:nvPicPr>
        <p:blipFill>
          <a:blip r:embed="rId4"/>
          <a:stretch>
            <a:fillRect/>
          </a:stretch>
        </p:blipFill>
        <p:spPr>
          <a:xfrm>
            <a:off x="768636" y="2295208"/>
            <a:ext cx="2641798" cy="369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hlinkClick r:id="rId5"/>
            <a:extLst>
              <a:ext uri="{FF2B5EF4-FFF2-40B4-BE49-F238E27FC236}">
                <a16:creationId xmlns:a16="http://schemas.microsoft.com/office/drawing/2014/main" id="{763B312C-842C-407D-2015-16B20C5CEC53}"/>
              </a:ext>
            </a:extLst>
          </p:cNvPr>
          <p:cNvPicPr>
            <a:picLocks noChangeAspect="1"/>
          </p:cNvPicPr>
          <p:nvPr/>
        </p:nvPicPr>
        <p:blipFill>
          <a:blip r:embed="rId6"/>
          <a:stretch>
            <a:fillRect/>
          </a:stretch>
        </p:blipFill>
        <p:spPr>
          <a:xfrm>
            <a:off x="5303215" y="1995616"/>
            <a:ext cx="5634752" cy="4564862"/>
          </a:xfrm>
          <a:prstGeom prst="rect">
            <a:avLst/>
          </a:prstGeom>
        </p:spPr>
      </p:pic>
    </p:spTree>
    <p:extLst>
      <p:ext uri="{BB962C8B-B14F-4D97-AF65-F5344CB8AC3E}">
        <p14:creationId xmlns:p14="http://schemas.microsoft.com/office/powerpoint/2010/main" val="12288713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0FF67-411E-A12E-2460-DA5171B6C4A6}"/>
              </a:ext>
            </a:extLst>
          </p:cNvPr>
          <p:cNvSpPr>
            <a:spLocks noGrp="1"/>
          </p:cNvSpPr>
          <p:nvPr>
            <p:ph type="title"/>
          </p:nvPr>
        </p:nvSpPr>
        <p:spPr>
          <a:xfrm>
            <a:off x="1011936" y="0"/>
            <a:ext cx="10168128" cy="1179576"/>
          </a:xfrm>
        </p:spPr>
        <p:txBody>
          <a:bodyPr/>
          <a:lstStyle/>
          <a:p>
            <a:r>
              <a:rPr lang="en-GB" dirty="0"/>
              <a:t>Alcohol and young people: CASE STUDY</a:t>
            </a:r>
          </a:p>
        </p:txBody>
      </p:sp>
      <p:pic>
        <p:nvPicPr>
          <p:cNvPr id="5" name="Content Placeholder 4">
            <a:hlinkClick r:id="rId3"/>
            <a:extLst>
              <a:ext uri="{FF2B5EF4-FFF2-40B4-BE49-F238E27FC236}">
                <a16:creationId xmlns:a16="http://schemas.microsoft.com/office/drawing/2014/main" id="{35A9DFAF-A989-03A6-D9EF-7F302F77D74E}"/>
              </a:ext>
            </a:extLst>
          </p:cNvPr>
          <p:cNvPicPr>
            <a:picLocks noGrp="1" noChangeAspect="1"/>
          </p:cNvPicPr>
          <p:nvPr>
            <p:ph idx="1"/>
          </p:nvPr>
        </p:nvPicPr>
        <p:blipFill>
          <a:blip r:embed="rId4"/>
          <a:stretch>
            <a:fillRect/>
          </a:stretch>
        </p:blipFill>
        <p:spPr>
          <a:xfrm>
            <a:off x="272620" y="2391003"/>
            <a:ext cx="4055880" cy="2572883"/>
          </a:xfrm>
        </p:spPr>
      </p:pic>
      <p:sp>
        <p:nvSpPr>
          <p:cNvPr id="6" name="TextBox 5">
            <a:extLst>
              <a:ext uri="{FF2B5EF4-FFF2-40B4-BE49-F238E27FC236}">
                <a16:creationId xmlns:a16="http://schemas.microsoft.com/office/drawing/2014/main" id="{FF446D8F-B2CE-0FA0-FB55-17358C3C63F5}"/>
              </a:ext>
            </a:extLst>
          </p:cNvPr>
          <p:cNvSpPr txBox="1"/>
          <p:nvPr/>
        </p:nvSpPr>
        <p:spPr>
          <a:xfrm>
            <a:off x="4429276" y="1419497"/>
            <a:ext cx="7336003" cy="5632311"/>
          </a:xfrm>
          <a:prstGeom prst="rect">
            <a:avLst/>
          </a:prstGeom>
          <a:noFill/>
        </p:spPr>
        <p:txBody>
          <a:bodyPr wrap="square" rtlCol="0">
            <a:spAutoFit/>
          </a:bodyPr>
          <a:lstStyle/>
          <a:p>
            <a:pPr algn="l" fontAlgn="base"/>
            <a:r>
              <a:rPr lang="en-GB" b="0" i="0" dirty="0">
                <a:solidFill>
                  <a:srgbClr val="141414"/>
                </a:solidFill>
                <a:effectLst/>
                <a:highlight>
                  <a:srgbClr val="FFFFFF"/>
                </a:highlight>
                <a:latin typeface="ReithSans"/>
              </a:rPr>
              <a:t>Harriet Strange, 30, from Kent started drinking alcohol when she was 14.</a:t>
            </a:r>
          </a:p>
          <a:p>
            <a:pPr algn="l" fontAlgn="base"/>
            <a:r>
              <a:rPr lang="en-GB" b="0" i="0" dirty="0">
                <a:solidFill>
                  <a:srgbClr val="141414"/>
                </a:solidFill>
                <a:effectLst/>
                <a:highlight>
                  <a:srgbClr val="FFFFFF"/>
                </a:highlight>
                <a:latin typeface="ReithSans"/>
              </a:rPr>
              <a:t>"My dad was an alcoholic so I think there's a chance that I may have done it because it was learned behaviour from him," she said.</a:t>
            </a:r>
          </a:p>
          <a:p>
            <a:pPr algn="l" fontAlgn="base"/>
            <a:r>
              <a:rPr lang="en-GB" b="0" i="0" dirty="0">
                <a:solidFill>
                  <a:srgbClr val="141414"/>
                </a:solidFill>
                <a:effectLst/>
                <a:highlight>
                  <a:srgbClr val="FFFFFF"/>
                </a:highlight>
                <a:latin typeface="ReithSans"/>
              </a:rPr>
              <a:t>"Once I started drinking it was a spiral of self-destruction.</a:t>
            </a:r>
          </a:p>
          <a:p>
            <a:pPr algn="l" fontAlgn="base"/>
            <a:r>
              <a:rPr lang="en-GB" b="0" i="0" dirty="0">
                <a:solidFill>
                  <a:srgbClr val="141414"/>
                </a:solidFill>
                <a:effectLst/>
                <a:highlight>
                  <a:srgbClr val="FFFFFF"/>
                </a:highlight>
                <a:latin typeface="ReithSans"/>
              </a:rPr>
              <a:t>"My friends were always older than me so I would get them to buy alcohol for me or I would take it from my house."</a:t>
            </a:r>
          </a:p>
          <a:p>
            <a:pPr algn="l" fontAlgn="base"/>
            <a:r>
              <a:rPr lang="en-GB" b="0" i="0" dirty="0">
                <a:solidFill>
                  <a:srgbClr val="141414"/>
                </a:solidFill>
                <a:effectLst/>
                <a:highlight>
                  <a:srgbClr val="FFFFFF"/>
                </a:highlight>
                <a:latin typeface="ReithSans"/>
              </a:rPr>
              <a:t>Harriet would go to house parties when she was 14 or 15 and "nobody would bat an eyelid, it was just normal".</a:t>
            </a:r>
          </a:p>
          <a:p>
            <a:pPr algn="l" fontAlgn="base"/>
            <a:r>
              <a:rPr lang="en-GB" b="0" i="0" dirty="0">
                <a:solidFill>
                  <a:srgbClr val="141414"/>
                </a:solidFill>
                <a:effectLst/>
                <a:highlight>
                  <a:srgbClr val="FFFFFF"/>
                </a:highlight>
                <a:latin typeface="ReithSans"/>
              </a:rPr>
              <a:t>She said she knew from an early age that her relationship with alcohol wasn't like other people's.</a:t>
            </a:r>
          </a:p>
          <a:p>
            <a:pPr algn="l" fontAlgn="base"/>
            <a:r>
              <a:rPr lang="en-GB" b="0" i="0" dirty="0">
                <a:solidFill>
                  <a:srgbClr val="141414"/>
                </a:solidFill>
                <a:effectLst/>
                <a:highlight>
                  <a:srgbClr val="FFFFFF"/>
                </a:highlight>
                <a:latin typeface="ReithSans"/>
              </a:rPr>
              <a:t>"It got to the point where I wanted to drink vodka at school," she said.</a:t>
            </a:r>
          </a:p>
          <a:p>
            <a:pPr algn="l" fontAlgn="base"/>
            <a:r>
              <a:rPr lang="en-GB" b="0" i="0" dirty="0">
                <a:solidFill>
                  <a:srgbClr val="141414"/>
                </a:solidFill>
                <a:effectLst/>
                <a:highlight>
                  <a:srgbClr val="FFFFFF"/>
                </a:highlight>
                <a:latin typeface="ReithSans"/>
              </a:rPr>
              <a:t>"My father's death when I was 16 was really the catalyst of absolute self-destruct."</a:t>
            </a:r>
          </a:p>
          <a:p>
            <a:pPr algn="l" fontAlgn="base"/>
            <a:r>
              <a:rPr lang="en-GB" b="0" i="0" dirty="0">
                <a:solidFill>
                  <a:srgbClr val="141414"/>
                </a:solidFill>
                <a:effectLst/>
                <a:highlight>
                  <a:srgbClr val="FFFFFF"/>
                </a:highlight>
                <a:latin typeface="ReithSans"/>
              </a:rPr>
              <a:t>She has been sober for three-and-a-half years now and credits becoming pregnant with her daughter for saving her life.</a:t>
            </a:r>
          </a:p>
          <a:p>
            <a:pPr algn="l" fontAlgn="base"/>
            <a:r>
              <a:rPr lang="en-GB" b="0" i="0" dirty="0">
                <a:solidFill>
                  <a:srgbClr val="141414"/>
                </a:solidFill>
                <a:effectLst/>
                <a:highlight>
                  <a:srgbClr val="FFFFFF"/>
                </a:highlight>
                <a:latin typeface="ReithSans"/>
              </a:rPr>
              <a:t>"I know what it's like being a child of an alcoholic and I didn't want to give that to her."</a:t>
            </a:r>
          </a:p>
          <a:p>
            <a:pPr algn="l" fontAlgn="base"/>
            <a:r>
              <a:rPr lang="en-GB" b="0" i="0" dirty="0">
                <a:solidFill>
                  <a:srgbClr val="141414"/>
                </a:solidFill>
                <a:effectLst/>
                <a:highlight>
                  <a:srgbClr val="FFFFFF"/>
                </a:highlight>
                <a:latin typeface="ReithSans"/>
              </a:rPr>
              <a:t>Harriet is now a recovery coach and volunteer for </a:t>
            </a:r>
            <a:r>
              <a:rPr lang="en-GB" b="0" i="0" dirty="0" err="1">
                <a:solidFill>
                  <a:srgbClr val="141414"/>
                </a:solidFill>
                <a:effectLst/>
                <a:highlight>
                  <a:srgbClr val="FFFFFF"/>
                </a:highlight>
                <a:latin typeface="ReithSans"/>
              </a:rPr>
              <a:t>Nacoa</a:t>
            </a:r>
            <a:r>
              <a:rPr lang="en-GB" b="0" i="0" dirty="0">
                <a:solidFill>
                  <a:srgbClr val="141414"/>
                </a:solidFill>
                <a:effectLst/>
                <a:highlight>
                  <a:srgbClr val="FFFFFF"/>
                </a:highlight>
                <a:latin typeface="ReithSans"/>
              </a:rPr>
              <a:t>, an organisation which provides support for those affected by a parent's drinking.</a:t>
            </a:r>
          </a:p>
          <a:p>
            <a:endParaRPr lang="en-GB" dirty="0"/>
          </a:p>
        </p:txBody>
      </p:sp>
    </p:spTree>
    <p:extLst>
      <p:ext uri="{BB962C8B-B14F-4D97-AF65-F5344CB8AC3E}">
        <p14:creationId xmlns:p14="http://schemas.microsoft.com/office/powerpoint/2010/main" val="20972357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B243B-B521-71EB-B52D-267796AD34B0}"/>
              </a:ext>
            </a:extLst>
          </p:cNvPr>
          <p:cNvSpPr>
            <a:spLocks noGrp="1"/>
          </p:cNvSpPr>
          <p:nvPr>
            <p:ph type="title"/>
          </p:nvPr>
        </p:nvSpPr>
        <p:spPr/>
        <p:txBody>
          <a:bodyPr/>
          <a:lstStyle/>
          <a:p>
            <a:r>
              <a:rPr lang="en-GB" dirty="0"/>
              <a:t>Covid 19 Pandemic and Alcohol</a:t>
            </a:r>
          </a:p>
        </p:txBody>
      </p:sp>
      <p:pic>
        <p:nvPicPr>
          <p:cNvPr id="5" name="Content Placeholder 4">
            <a:hlinkClick r:id="rId3"/>
            <a:extLst>
              <a:ext uri="{FF2B5EF4-FFF2-40B4-BE49-F238E27FC236}">
                <a16:creationId xmlns:a16="http://schemas.microsoft.com/office/drawing/2014/main" id="{9F8DD18A-B405-ED2E-A438-8DE75B204C60}"/>
              </a:ext>
            </a:extLst>
          </p:cNvPr>
          <p:cNvPicPr>
            <a:picLocks noGrp="1" noChangeAspect="1"/>
          </p:cNvPicPr>
          <p:nvPr>
            <p:ph idx="1"/>
          </p:nvPr>
        </p:nvPicPr>
        <p:blipFill>
          <a:blip r:embed="rId4"/>
          <a:stretch>
            <a:fillRect/>
          </a:stretch>
        </p:blipFill>
        <p:spPr>
          <a:xfrm>
            <a:off x="509042" y="2306638"/>
            <a:ext cx="2680790" cy="369411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TextBox 2">
            <a:extLst>
              <a:ext uri="{FF2B5EF4-FFF2-40B4-BE49-F238E27FC236}">
                <a16:creationId xmlns:a16="http://schemas.microsoft.com/office/drawing/2014/main" id="{426E4780-CD9D-C1F9-2CC4-BFF9C7C74449}"/>
              </a:ext>
            </a:extLst>
          </p:cNvPr>
          <p:cNvSpPr txBox="1"/>
          <p:nvPr/>
        </p:nvSpPr>
        <p:spPr>
          <a:xfrm>
            <a:off x="3666478" y="2306638"/>
            <a:ext cx="6241002" cy="1477328"/>
          </a:xfrm>
          <a:prstGeom prst="rect">
            <a:avLst/>
          </a:prstGeom>
          <a:noFill/>
        </p:spPr>
        <p:txBody>
          <a:bodyPr wrap="square" rtlCol="0">
            <a:spAutoFit/>
          </a:bodyPr>
          <a:lstStyle/>
          <a:p>
            <a:r>
              <a:rPr lang="en-GB" b="1" dirty="0"/>
              <a:t>General Findings:</a:t>
            </a:r>
          </a:p>
          <a:p>
            <a:r>
              <a:rPr lang="en-GB" dirty="0"/>
              <a:t>Some individuals reduced or stopped drinking due to less socialising and being more aware of health.</a:t>
            </a:r>
          </a:p>
          <a:p>
            <a:r>
              <a:rPr lang="en-GB" dirty="0"/>
              <a:t>Others increased alcohol consumption (stress, boredom and lack of structure)</a:t>
            </a:r>
          </a:p>
        </p:txBody>
      </p:sp>
      <p:sp>
        <p:nvSpPr>
          <p:cNvPr id="6" name="TextBox 5">
            <a:extLst>
              <a:ext uri="{FF2B5EF4-FFF2-40B4-BE49-F238E27FC236}">
                <a16:creationId xmlns:a16="http://schemas.microsoft.com/office/drawing/2014/main" id="{4901FBBE-F301-1224-B295-67CE09E610E3}"/>
              </a:ext>
            </a:extLst>
          </p:cNvPr>
          <p:cNvSpPr txBox="1"/>
          <p:nvPr/>
        </p:nvSpPr>
        <p:spPr>
          <a:xfrm>
            <a:off x="402277" y="1478687"/>
            <a:ext cx="9860310" cy="5078313"/>
          </a:xfrm>
          <a:prstGeom prst="rect">
            <a:avLst/>
          </a:prstGeom>
          <a:solidFill>
            <a:schemeClr val="bg1"/>
          </a:solidFill>
        </p:spPr>
        <p:txBody>
          <a:bodyPr wrap="square">
            <a:spAutoFit/>
          </a:bodyPr>
          <a:lstStyle/>
          <a:p>
            <a:r>
              <a:rPr lang="en-GB" b="1" dirty="0"/>
              <a:t>Alcohol Change UK (May 2020)</a:t>
            </a:r>
            <a:r>
              <a:rPr lang="en-GB" dirty="0"/>
              <a:t>:</a:t>
            </a:r>
          </a:p>
          <a:p>
            <a:pPr lvl="1"/>
            <a:r>
              <a:rPr lang="en-GB" dirty="0"/>
              <a:t>21% drank more; 35% drank less.</a:t>
            </a:r>
          </a:p>
          <a:p>
            <a:pPr lvl="1"/>
            <a:r>
              <a:rPr lang="en-GB" dirty="0"/>
              <a:t>14% reported drinking more frequently.</a:t>
            </a:r>
          </a:p>
          <a:p>
            <a:pPr lvl="1"/>
            <a:r>
              <a:rPr lang="en-GB" dirty="0"/>
              <a:t>Increase particularly among </a:t>
            </a:r>
            <a:r>
              <a:rPr lang="en-GB" b="1" dirty="0"/>
              <a:t>furloughed workers</a:t>
            </a:r>
            <a:r>
              <a:rPr lang="en-GB" dirty="0"/>
              <a:t> and </a:t>
            </a:r>
            <a:r>
              <a:rPr lang="en-GB" b="1" dirty="0"/>
              <a:t>those with pre-existing alcohol problems</a:t>
            </a:r>
            <a:r>
              <a:rPr lang="en-GB" dirty="0"/>
              <a:t>.</a:t>
            </a:r>
          </a:p>
          <a:p>
            <a:r>
              <a:rPr lang="en-GB" b="1" dirty="0"/>
              <a:t>YouGov and UCL COVID-19 Social Study</a:t>
            </a:r>
            <a:r>
              <a:rPr lang="en-GB" dirty="0"/>
              <a:t>:</a:t>
            </a:r>
          </a:p>
          <a:p>
            <a:pPr lvl="1"/>
            <a:r>
              <a:rPr lang="en-GB" dirty="0"/>
              <a:t>Increase in </a:t>
            </a:r>
            <a:r>
              <a:rPr lang="en-GB" b="1" dirty="0"/>
              <a:t>high-risk drinking</a:t>
            </a:r>
            <a:r>
              <a:rPr lang="en-GB" dirty="0"/>
              <a:t> (from 19% pre-lockdown to 28% in lockdown).</a:t>
            </a:r>
          </a:p>
          <a:p>
            <a:pPr lvl="1"/>
            <a:r>
              <a:rPr lang="en-GB" dirty="0"/>
              <a:t>Women, parents of young children, and people with mental health issues were more likely to increase drinking.</a:t>
            </a:r>
          </a:p>
          <a:p>
            <a:r>
              <a:rPr lang="en-GB" b="1" dirty="0"/>
              <a:t>Global Drug Survey (GDS)</a:t>
            </a:r>
            <a:r>
              <a:rPr lang="en-GB" dirty="0"/>
              <a:t>:</a:t>
            </a:r>
          </a:p>
          <a:p>
            <a:pPr lvl="1"/>
            <a:r>
              <a:rPr lang="en-GB" dirty="0"/>
              <a:t>48% increased drinking quantity.</a:t>
            </a:r>
          </a:p>
          <a:p>
            <a:pPr lvl="1"/>
            <a:r>
              <a:rPr lang="en-GB" dirty="0"/>
              <a:t>54% increased frequency.</a:t>
            </a:r>
          </a:p>
          <a:p>
            <a:pPr lvl="1"/>
            <a:r>
              <a:rPr lang="en-GB" dirty="0"/>
              <a:t>Non-representative but gives insight into behavioural motives (e.g., coping, reward).</a:t>
            </a:r>
          </a:p>
          <a:p>
            <a:r>
              <a:rPr lang="en-GB" b="1" dirty="0"/>
              <a:t>UK Household Longitudinal Study</a:t>
            </a:r>
            <a:r>
              <a:rPr lang="en-GB" dirty="0"/>
              <a:t>:</a:t>
            </a:r>
          </a:p>
          <a:p>
            <a:pPr lvl="1"/>
            <a:r>
              <a:rPr lang="en-GB" dirty="0"/>
              <a:t>A nationally representative study: clear rise in binge drinking and high-frequency drinking.</a:t>
            </a:r>
          </a:p>
          <a:p>
            <a:pPr lvl="1"/>
            <a:r>
              <a:rPr lang="en-GB" dirty="0"/>
              <a:t>Frequency of drinking 4+ days/week rose from 14% to 23%.</a:t>
            </a:r>
          </a:p>
          <a:p>
            <a:pPr lvl="1"/>
            <a:r>
              <a:rPr lang="en-GB" dirty="0"/>
              <a:t>Binge drinking (6+ units women / 8+ men in one sitting) rose from 11% to 18%.</a:t>
            </a:r>
          </a:p>
        </p:txBody>
      </p:sp>
    </p:spTree>
    <p:extLst>
      <p:ext uri="{BB962C8B-B14F-4D97-AF65-F5344CB8AC3E}">
        <p14:creationId xmlns:p14="http://schemas.microsoft.com/office/powerpoint/2010/main" val="663587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frontline of Britain’s lockdown drink problem as alcohol deaths soar">
            <a:hlinkClick r:id="" action="ppaction://media"/>
            <a:extLst>
              <a:ext uri="{FF2B5EF4-FFF2-40B4-BE49-F238E27FC236}">
                <a16:creationId xmlns:a16="http://schemas.microsoft.com/office/drawing/2014/main" id="{7DDAEAC6-5455-F0F2-1D15-80C4486B3DD3}"/>
              </a:ext>
            </a:extLst>
          </p:cNvPr>
          <p:cNvPicPr>
            <a:picLocks noRot="1" noChangeAspect="1"/>
          </p:cNvPicPr>
          <p:nvPr>
            <a:videoFile r:link="rId1"/>
          </p:nvPr>
        </p:nvPicPr>
        <p:blipFill>
          <a:blip r:embed="rId3"/>
          <a:stretch>
            <a:fillRect/>
          </a:stretch>
        </p:blipFill>
        <p:spPr>
          <a:xfrm>
            <a:off x="330926" y="309503"/>
            <a:ext cx="11286308" cy="6376764"/>
          </a:xfrm>
          <a:prstGeom prst="rect">
            <a:avLst/>
          </a:prstGeom>
        </p:spPr>
      </p:pic>
    </p:spTree>
    <p:extLst>
      <p:ext uri="{BB962C8B-B14F-4D97-AF65-F5344CB8AC3E}">
        <p14:creationId xmlns:p14="http://schemas.microsoft.com/office/powerpoint/2010/main" val="30805027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3E23A-F017-8147-F26E-D9FC597B9042}"/>
              </a:ext>
            </a:extLst>
          </p:cNvPr>
          <p:cNvSpPr>
            <a:spLocks noGrp="1"/>
          </p:cNvSpPr>
          <p:nvPr>
            <p:ph type="title"/>
          </p:nvPr>
        </p:nvSpPr>
        <p:spPr/>
        <p:txBody>
          <a:bodyPr/>
          <a:lstStyle/>
          <a:p>
            <a:r>
              <a:rPr lang="en-GB" dirty="0"/>
              <a:t>Alcohol and Economic crisis</a:t>
            </a:r>
          </a:p>
        </p:txBody>
      </p:sp>
      <p:pic>
        <p:nvPicPr>
          <p:cNvPr id="5" name="Content Placeholder 4">
            <a:hlinkClick r:id="rId3"/>
            <a:extLst>
              <a:ext uri="{FF2B5EF4-FFF2-40B4-BE49-F238E27FC236}">
                <a16:creationId xmlns:a16="http://schemas.microsoft.com/office/drawing/2014/main" id="{41B6B403-180A-D0AF-A9B7-33CEE9D78A01}"/>
              </a:ext>
            </a:extLst>
          </p:cNvPr>
          <p:cNvPicPr>
            <a:picLocks noGrp="1" noChangeAspect="1"/>
          </p:cNvPicPr>
          <p:nvPr>
            <p:ph idx="1"/>
          </p:nvPr>
        </p:nvPicPr>
        <p:blipFill>
          <a:blip r:embed="rId4"/>
          <a:stretch>
            <a:fillRect/>
          </a:stretch>
        </p:blipFill>
        <p:spPr>
          <a:xfrm>
            <a:off x="330870" y="2354540"/>
            <a:ext cx="2731488" cy="369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DA373DD8-069A-33F4-91FC-116B02E42508}"/>
              </a:ext>
            </a:extLst>
          </p:cNvPr>
          <p:cNvSpPr txBox="1"/>
          <p:nvPr/>
        </p:nvSpPr>
        <p:spPr>
          <a:xfrm>
            <a:off x="3062358" y="2216437"/>
            <a:ext cx="8531879" cy="3970318"/>
          </a:xfrm>
          <a:prstGeom prst="rect">
            <a:avLst/>
          </a:prstGeom>
          <a:noFill/>
        </p:spPr>
        <p:txBody>
          <a:bodyPr wrap="square" rtlCol="0">
            <a:spAutoFit/>
          </a:bodyPr>
          <a:lstStyle/>
          <a:p>
            <a:r>
              <a:rPr lang="en-GB" dirty="0"/>
              <a:t>Explores how economic downturns (2008/09 recession and lockdown) affect alcohol use and related harms.</a:t>
            </a:r>
          </a:p>
          <a:p>
            <a:endParaRPr lang="en-GB" dirty="0"/>
          </a:p>
          <a:p>
            <a:r>
              <a:rPr lang="en-GB" dirty="0"/>
              <a:t>Findings showed mixed overall trends:</a:t>
            </a:r>
          </a:p>
          <a:p>
            <a:pPr marL="342900" indent="-342900">
              <a:buAutoNum type="alphaLcParenR"/>
            </a:pPr>
            <a:r>
              <a:rPr lang="en-GB" dirty="0"/>
              <a:t>Economic crises often cause slight overall reductions in drinking</a:t>
            </a:r>
          </a:p>
          <a:p>
            <a:pPr marL="342900" indent="-342900">
              <a:buAutoNum type="alphaLcParenR"/>
            </a:pPr>
            <a:r>
              <a:rPr lang="en-GB" dirty="0"/>
              <a:t>Counter finding – Heavy and high risk drinking tends to increase among disadvantaged groups unemployed individuals, men and those who are less educated.</a:t>
            </a:r>
          </a:p>
          <a:p>
            <a:pPr marL="342900" indent="-342900">
              <a:buAutoNum type="alphaLcParenR"/>
            </a:pPr>
            <a:endParaRPr lang="en-GB" dirty="0"/>
          </a:p>
          <a:p>
            <a:r>
              <a:rPr lang="en-GB" dirty="0"/>
              <a:t>Covid-19 parallels – 25-30% people decreased intake, roughly the same reported increased drinking frequency, quantity and binge episodes.</a:t>
            </a:r>
          </a:p>
          <a:p>
            <a:endParaRPr lang="en-GB" dirty="0"/>
          </a:p>
          <a:p>
            <a:r>
              <a:rPr lang="en-GB" dirty="0"/>
              <a:t>Alcohol specific deaths rose sharply – likely due to delayed healthcare contact</a:t>
            </a:r>
          </a:p>
          <a:p>
            <a:endParaRPr lang="en-GB" dirty="0"/>
          </a:p>
        </p:txBody>
      </p:sp>
      <p:sp>
        <p:nvSpPr>
          <p:cNvPr id="4" name="TextBox 3">
            <a:extLst>
              <a:ext uri="{FF2B5EF4-FFF2-40B4-BE49-F238E27FC236}">
                <a16:creationId xmlns:a16="http://schemas.microsoft.com/office/drawing/2014/main" id="{24DC85C3-1E6E-3B91-04E6-68F9EAC73B58}"/>
              </a:ext>
            </a:extLst>
          </p:cNvPr>
          <p:cNvSpPr txBox="1"/>
          <p:nvPr/>
        </p:nvSpPr>
        <p:spPr>
          <a:xfrm>
            <a:off x="126684" y="1785045"/>
            <a:ext cx="11645107" cy="4524315"/>
          </a:xfrm>
          <a:prstGeom prst="rect">
            <a:avLst/>
          </a:prstGeom>
          <a:solidFill>
            <a:schemeClr val="bg1"/>
          </a:solidFill>
        </p:spPr>
        <p:txBody>
          <a:bodyPr wrap="square" rtlCol="0">
            <a:spAutoFit/>
          </a:bodyPr>
          <a:lstStyle/>
          <a:p>
            <a:pPr algn="ctr"/>
            <a:r>
              <a:rPr lang="en-GB" sz="7200" dirty="0"/>
              <a:t>Can you think of any socioeconomic factors that may influence drinking during an economic crisis?</a:t>
            </a:r>
          </a:p>
        </p:txBody>
      </p:sp>
    </p:spTree>
    <p:extLst>
      <p:ext uri="{BB962C8B-B14F-4D97-AF65-F5344CB8AC3E}">
        <p14:creationId xmlns:p14="http://schemas.microsoft.com/office/powerpoint/2010/main" val="536641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DCFD2-EBF6-7BA4-B4EE-6D96E27C7DDE}"/>
              </a:ext>
            </a:extLst>
          </p:cNvPr>
          <p:cNvSpPr>
            <a:spLocks noGrp="1"/>
          </p:cNvSpPr>
          <p:nvPr>
            <p:ph type="title"/>
          </p:nvPr>
        </p:nvSpPr>
        <p:spPr>
          <a:xfrm>
            <a:off x="1115568" y="548640"/>
            <a:ext cx="10168128" cy="1179576"/>
          </a:xfrm>
        </p:spPr>
        <p:txBody>
          <a:bodyPr anchor="ctr">
            <a:normAutofit/>
          </a:bodyPr>
          <a:lstStyle/>
          <a:p>
            <a:r>
              <a:rPr lang="en-GB" dirty="0"/>
              <a:t>Alcohol and Crime</a:t>
            </a:r>
          </a:p>
        </p:txBody>
      </p:sp>
      <p:sp>
        <p:nvSpPr>
          <p:cNvPr id="3" name="Content Placeholder 2">
            <a:extLst>
              <a:ext uri="{FF2B5EF4-FFF2-40B4-BE49-F238E27FC236}">
                <a16:creationId xmlns:a16="http://schemas.microsoft.com/office/drawing/2014/main" id="{CF2853B8-A142-BF1E-C1D2-89381A988196}"/>
              </a:ext>
            </a:extLst>
          </p:cNvPr>
          <p:cNvSpPr>
            <a:spLocks noGrp="1"/>
          </p:cNvSpPr>
          <p:nvPr>
            <p:ph sz="half" idx="1"/>
          </p:nvPr>
        </p:nvSpPr>
        <p:spPr>
          <a:xfrm>
            <a:off x="269966" y="2135124"/>
            <a:ext cx="5704985" cy="4379976"/>
          </a:xfrm>
        </p:spPr>
        <p:txBody>
          <a:bodyPr>
            <a:normAutofit/>
          </a:bodyPr>
          <a:lstStyle/>
          <a:p>
            <a:pPr>
              <a:lnSpc>
                <a:spcPct val="100000"/>
              </a:lnSpc>
            </a:pPr>
            <a:r>
              <a:rPr lang="en-GB" sz="1800" dirty="0"/>
              <a:t>Common theme in the literature is the assumption of a causal relationship between alcohol and crime. – </a:t>
            </a:r>
            <a:r>
              <a:rPr lang="en-GB" sz="1800" i="1" dirty="0"/>
              <a:t>Is crime more complex than this?</a:t>
            </a:r>
          </a:p>
          <a:p>
            <a:pPr>
              <a:lnSpc>
                <a:spcPct val="100000"/>
              </a:lnSpc>
            </a:pPr>
            <a:r>
              <a:rPr lang="en-GB" sz="1800" dirty="0"/>
              <a:t>There is considerable research that shows younger people are likely to be both perpetrators and victims of violence and alcohol is implicated in much of this offending. </a:t>
            </a:r>
          </a:p>
          <a:p>
            <a:pPr>
              <a:lnSpc>
                <a:spcPct val="100000"/>
              </a:lnSpc>
            </a:pPr>
            <a:r>
              <a:rPr lang="en-GB" sz="1800" i="1" dirty="0"/>
              <a:t>Shepherd and </a:t>
            </a:r>
            <a:r>
              <a:rPr lang="en-GB" sz="1800" i="1" dirty="0" err="1"/>
              <a:t>Brickley</a:t>
            </a:r>
            <a:r>
              <a:rPr lang="en-GB" sz="1800" i="1" dirty="0"/>
              <a:t> (1996)</a:t>
            </a:r>
          </a:p>
          <a:p>
            <a:pPr>
              <a:lnSpc>
                <a:spcPct val="100000"/>
              </a:lnSpc>
            </a:pPr>
            <a:r>
              <a:rPr lang="en-GB" sz="1800" i="1" dirty="0"/>
              <a:t>Newcombe et al (1995)</a:t>
            </a:r>
          </a:p>
          <a:p>
            <a:pPr>
              <a:lnSpc>
                <a:spcPct val="100000"/>
              </a:lnSpc>
            </a:pPr>
            <a:r>
              <a:rPr lang="en-GB" sz="1800" i="1" dirty="0"/>
              <a:t>Cookson (1992)</a:t>
            </a:r>
          </a:p>
          <a:p>
            <a:pPr>
              <a:lnSpc>
                <a:spcPct val="100000"/>
              </a:lnSpc>
            </a:pPr>
            <a:r>
              <a:rPr lang="en-GB" sz="1800" i="1" dirty="0"/>
              <a:t>McMurran and Hollins (1989)</a:t>
            </a:r>
          </a:p>
          <a:p>
            <a:pPr>
              <a:lnSpc>
                <a:spcPct val="100000"/>
              </a:lnSpc>
            </a:pPr>
            <a:r>
              <a:rPr lang="en-GB" sz="1800" i="1" dirty="0"/>
              <a:t>Ferguson et al (1996)</a:t>
            </a:r>
          </a:p>
          <a:p>
            <a:pPr>
              <a:lnSpc>
                <a:spcPct val="100000"/>
              </a:lnSpc>
            </a:pPr>
            <a:endParaRPr lang="en-GB" sz="1500" dirty="0"/>
          </a:p>
          <a:p>
            <a:pPr>
              <a:lnSpc>
                <a:spcPct val="100000"/>
              </a:lnSpc>
            </a:pPr>
            <a:endParaRPr lang="en-GB" sz="1500" dirty="0"/>
          </a:p>
        </p:txBody>
      </p:sp>
      <p:pic>
        <p:nvPicPr>
          <p:cNvPr id="4" name="Picture 3">
            <a:extLst>
              <a:ext uri="{FF2B5EF4-FFF2-40B4-BE49-F238E27FC236}">
                <a16:creationId xmlns:a16="http://schemas.microsoft.com/office/drawing/2014/main" id="{390265BE-BBF7-87FA-B1AF-6C4B9BC2B625}"/>
              </a:ext>
            </a:extLst>
          </p:cNvPr>
          <p:cNvPicPr>
            <a:picLocks noChangeAspect="1"/>
          </p:cNvPicPr>
          <p:nvPr/>
        </p:nvPicPr>
        <p:blipFill>
          <a:blip r:embed="rId3"/>
          <a:stretch>
            <a:fillRect/>
          </a:stretch>
        </p:blipFill>
        <p:spPr>
          <a:xfrm>
            <a:off x="6345936" y="2679192"/>
            <a:ext cx="4937760" cy="3291840"/>
          </a:xfrm>
          <a:prstGeom prst="rect">
            <a:avLst/>
          </a:prstGeom>
          <a:noFill/>
        </p:spPr>
      </p:pic>
    </p:spTree>
    <p:extLst>
      <p:ext uri="{BB962C8B-B14F-4D97-AF65-F5344CB8AC3E}">
        <p14:creationId xmlns:p14="http://schemas.microsoft.com/office/powerpoint/2010/main" val="10418226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9E9ED-C9B2-F8BB-B663-00FA7662677F}"/>
              </a:ext>
            </a:extLst>
          </p:cNvPr>
          <p:cNvSpPr>
            <a:spLocks noGrp="1"/>
          </p:cNvSpPr>
          <p:nvPr>
            <p:ph type="title"/>
          </p:nvPr>
        </p:nvSpPr>
        <p:spPr/>
        <p:txBody>
          <a:bodyPr>
            <a:normAutofit fontScale="90000"/>
          </a:bodyPr>
          <a:lstStyle/>
          <a:p>
            <a:r>
              <a:rPr lang="en-GB" dirty="0"/>
              <a:t>Alcohol and crime – what does the data say?</a:t>
            </a:r>
          </a:p>
        </p:txBody>
      </p:sp>
      <p:pic>
        <p:nvPicPr>
          <p:cNvPr id="5" name="Content Placeholder 4">
            <a:hlinkClick r:id="rId3"/>
            <a:extLst>
              <a:ext uri="{FF2B5EF4-FFF2-40B4-BE49-F238E27FC236}">
                <a16:creationId xmlns:a16="http://schemas.microsoft.com/office/drawing/2014/main" id="{469A05D8-7FDF-3C17-B9C2-24C212EE788E}"/>
              </a:ext>
            </a:extLst>
          </p:cNvPr>
          <p:cNvPicPr>
            <a:picLocks noGrp="1" noChangeAspect="1"/>
          </p:cNvPicPr>
          <p:nvPr>
            <p:ph idx="1"/>
          </p:nvPr>
        </p:nvPicPr>
        <p:blipFill>
          <a:blip r:embed="rId4"/>
          <a:stretch>
            <a:fillRect/>
          </a:stretch>
        </p:blipFill>
        <p:spPr>
          <a:xfrm>
            <a:off x="158212" y="2225539"/>
            <a:ext cx="6701641" cy="369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97A6160A-DBB6-B581-B942-F0BCF04557ED}"/>
              </a:ext>
            </a:extLst>
          </p:cNvPr>
          <p:cNvSpPr txBox="1"/>
          <p:nvPr/>
        </p:nvSpPr>
        <p:spPr>
          <a:xfrm>
            <a:off x="7350033" y="2011681"/>
            <a:ext cx="4519749" cy="4524315"/>
          </a:xfrm>
          <a:prstGeom prst="rect">
            <a:avLst/>
          </a:prstGeom>
          <a:noFill/>
        </p:spPr>
        <p:txBody>
          <a:bodyPr wrap="square" rtlCol="0">
            <a:spAutoFit/>
          </a:bodyPr>
          <a:lstStyle/>
          <a:p>
            <a:pPr algn="l"/>
            <a:r>
              <a:rPr lang="en-GB" b="1" i="0" dirty="0">
                <a:solidFill>
                  <a:srgbClr val="202429"/>
                </a:solidFill>
                <a:effectLst/>
                <a:highlight>
                  <a:srgbClr val="FFFFFF"/>
                </a:highlight>
                <a:latin typeface="Greycliff CF"/>
              </a:rPr>
              <a:t>In 2022/23, there were an estimated 384,000 incidents of violent crime where the victim believed the offender(s) to be under the influence of alcohol.</a:t>
            </a:r>
            <a:endParaRPr lang="en-GB" b="0" i="0" dirty="0">
              <a:solidFill>
                <a:srgbClr val="202429"/>
              </a:solidFill>
              <a:effectLst/>
              <a:highlight>
                <a:srgbClr val="FFFFFF"/>
              </a:highlight>
              <a:latin typeface="Greycliff CF"/>
            </a:endParaRPr>
          </a:p>
          <a:p>
            <a:pPr algn="l">
              <a:buFont typeface="Arial" panose="020B0604020202020204" pitchFamily="34" charset="0"/>
              <a:buChar char="•"/>
            </a:pPr>
            <a:r>
              <a:rPr lang="en-GB" b="0" i="0" dirty="0">
                <a:solidFill>
                  <a:srgbClr val="202429"/>
                </a:solidFill>
                <a:effectLst/>
                <a:highlight>
                  <a:srgbClr val="FFFFFF"/>
                </a:highlight>
                <a:latin typeface="Greycliff CF"/>
              </a:rPr>
              <a:t>The victim believed the offender(s) to be under the influence of alcohol in 38% of all violent incidents.</a:t>
            </a:r>
          </a:p>
          <a:p>
            <a:pPr algn="l">
              <a:buFont typeface="Arial" panose="020B0604020202020204" pitchFamily="34" charset="0"/>
              <a:buChar char="•"/>
            </a:pPr>
            <a:r>
              <a:rPr lang="en-GB" b="0" i="0" dirty="0">
                <a:solidFill>
                  <a:srgbClr val="202429"/>
                </a:solidFill>
                <a:effectLst/>
                <a:highlight>
                  <a:srgbClr val="FFFFFF"/>
                </a:highlight>
                <a:latin typeface="Greycliff CF"/>
              </a:rPr>
              <a:t>The victim believed the offender(s) was under the influence of alcohol in 40% of all violent incidents with injury and 37% of all violent incidents without injury.</a:t>
            </a:r>
          </a:p>
          <a:p>
            <a:pPr algn="l">
              <a:buFont typeface="Arial" panose="020B0604020202020204" pitchFamily="34" charset="0"/>
              <a:buChar char="•"/>
            </a:pPr>
            <a:r>
              <a:rPr lang="en-GB" b="0" i="0" dirty="0">
                <a:solidFill>
                  <a:srgbClr val="202429"/>
                </a:solidFill>
                <a:effectLst/>
                <a:highlight>
                  <a:srgbClr val="FFFFFF"/>
                </a:highlight>
                <a:latin typeface="Greycliff CF"/>
              </a:rPr>
              <a:t>The proportion of violent crime where the victim believed the offender(s) to be under the influence of alcohol declined from 52% to 38% between 2012/13 and 2022/23.</a:t>
            </a:r>
          </a:p>
          <a:p>
            <a:endParaRPr lang="en-GB" dirty="0"/>
          </a:p>
        </p:txBody>
      </p:sp>
    </p:spTree>
    <p:extLst>
      <p:ext uri="{BB962C8B-B14F-4D97-AF65-F5344CB8AC3E}">
        <p14:creationId xmlns:p14="http://schemas.microsoft.com/office/powerpoint/2010/main" val="41929472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0A3F6-AF11-B76E-DEF9-B96D7F4B98DF}"/>
              </a:ext>
            </a:extLst>
          </p:cNvPr>
          <p:cNvSpPr>
            <a:spLocks noGrp="1"/>
          </p:cNvSpPr>
          <p:nvPr>
            <p:ph type="title"/>
          </p:nvPr>
        </p:nvSpPr>
        <p:spPr>
          <a:xfrm>
            <a:off x="1115568" y="548640"/>
            <a:ext cx="10168128" cy="1179576"/>
          </a:xfrm>
        </p:spPr>
        <p:txBody>
          <a:bodyPr anchor="ctr">
            <a:normAutofit/>
          </a:bodyPr>
          <a:lstStyle/>
          <a:p>
            <a:r>
              <a:rPr lang="en-GB" dirty="0"/>
              <a:t>Alcohol and aggression/violence</a:t>
            </a:r>
          </a:p>
        </p:txBody>
      </p:sp>
      <p:sp>
        <p:nvSpPr>
          <p:cNvPr id="3" name="Content Placeholder 2">
            <a:extLst>
              <a:ext uri="{FF2B5EF4-FFF2-40B4-BE49-F238E27FC236}">
                <a16:creationId xmlns:a16="http://schemas.microsoft.com/office/drawing/2014/main" id="{9F843454-AB1D-80B8-1AAB-52A9DCEBBC50}"/>
              </a:ext>
            </a:extLst>
          </p:cNvPr>
          <p:cNvSpPr>
            <a:spLocks noGrp="1"/>
          </p:cNvSpPr>
          <p:nvPr>
            <p:ph sz="half" idx="1"/>
          </p:nvPr>
        </p:nvSpPr>
        <p:spPr>
          <a:xfrm>
            <a:off x="505097" y="2478024"/>
            <a:ext cx="5548231" cy="4379976"/>
          </a:xfrm>
        </p:spPr>
        <p:txBody>
          <a:bodyPr>
            <a:normAutofit/>
          </a:bodyPr>
          <a:lstStyle/>
          <a:p>
            <a:pPr>
              <a:lnSpc>
                <a:spcPct val="100000"/>
              </a:lnSpc>
            </a:pPr>
            <a:r>
              <a:rPr lang="en-GB" sz="1800" dirty="0"/>
              <a:t>Alcohol impairs judgement and lowers inhibitions which make it more likely that people will display aggression and take risks. </a:t>
            </a:r>
          </a:p>
          <a:p>
            <a:pPr>
              <a:lnSpc>
                <a:spcPct val="100000"/>
              </a:lnSpc>
            </a:pPr>
            <a:r>
              <a:rPr lang="en-GB" sz="1800" dirty="0">
                <a:hlinkClick r:id="rId3"/>
              </a:rPr>
              <a:t>Graham and Livingston (2011) </a:t>
            </a:r>
            <a:r>
              <a:rPr lang="en-GB" sz="1800" dirty="0"/>
              <a:t>– Drunkenness can trigger violent behaviour in a variety of contexts.</a:t>
            </a:r>
          </a:p>
          <a:p>
            <a:pPr>
              <a:lnSpc>
                <a:spcPct val="100000"/>
              </a:lnSpc>
            </a:pPr>
            <a:r>
              <a:rPr lang="en-GB" sz="1800" dirty="0"/>
              <a:t>Since licensing laws relaxed in 2005, alcohol related violence has tended to happen later in the night. </a:t>
            </a:r>
          </a:p>
          <a:p>
            <a:pPr>
              <a:lnSpc>
                <a:spcPct val="100000"/>
              </a:lnSpc>
            </a:pPr>
            <a:r>
              <a:rPr lang="en-GB" sz="1800" dirty="0"/>
              <a:t>What is the alcohol industry doing to address this issue?- See initiatives such as ‘Best Bar None, </a:t>
            </a:r>
            <a:r>
              <a:rPr lang="en-GB" sz="1800" dirty="0" err="1"/>
              <a:t>Pubwatch</a:t>
            </a:r>
            <a:r>
              <a:rPr lang="en-GB" sz="1800" dirty="0"/>
              <a:t>, Purple Flag and Drink less, enjoy more’.</a:t>
            </a:r>
          </a:p>
          <a:p>
            <a:pPr>
              <a:lnSpc>
                <a:spcPct val="100000"/>
              </a:lnSpc>
            </a:pPr>
            <a:endParaRPr lang="en-GB" sz="1500" dirty="0"/>
          </a:p>
        </p:txBody>
      </p:sp>
      <p:pic>
        <p:nvPicPr>
          <p:cNvPr id="7" name="Picture 6">
            <a:hlinkClick r:id="rId4"/>
            <a:extLst>
              <a:ext uri="{FF2B5EF4-FFF2-40B4-BE49-F238E27FC236}">
                <a16:creationId xmlns:a16="http://schemas.microsoft.com/office/drawing/2014/main" id="{60A3A123-C2F3-AF66-B8B7-2606C7AB1A0F}"/>
              </a:ext>
            </a:extLst>
          </p:cNvPr>
          <p:cNvPicPr>
            <a:picLocks noChangeAspect="1"/>
          </p:cNvPicPr>
          <p:nvPr/>
        </p:nvPicPr>
        <p:blipFill>
          <a:blip r:embed="rId5"/>
          <a:stretch>
            <a:fillRect/>
          </a:stretch>
        </p:blipFill>
        <p:spPr>
          <a:xfrm>
            <a:off x="6345936" y="2331665"/>
            <a:ext cx="4937760" cy="3394710"/>
          </a:xfrm>
          <a:prstGeom prst="rect">
            <a:avLst/>
          </a:prstGeom>
          <a:noFill/>
        </p:spPr>
      </p:pic>
      <p:pic>
        <p:nvPicPr>
          <p:cNvPr id="10" name="Picture 9">
            <a:extLst>
              <a:ext uri="{FF2B5EF4-FFF2-40B4-BE49-F238E27FC236}">
                <a16:creationId xmlns:a16="http://schemas.microsoft.com/office/drawing/2014/main" id="{97489117-DB3E-81D7-44CC-D533EABC21A7}"/>
              </a:ext>
            </a:extLst>
          </p:cNvPr>
          <p:cNvPicPr>
            <a:picLocks noChangeAspect="1"/>
          </p:cNvPicPr>
          <p:nvPr/>
        </p:nvPicPr>
        <p:blipFill>
          <a:blip r:embed="rId6"/>
          <a:stretch>
            <a:fillRect/>
          </a:stretch>
        </p:blipFill>
        <p:spPr>
          <a:xfrm>
            <a:off x="6345936" y="5975874"/>
            <a:ext cx="4710930" cy="666972"/>
          </a:xfrm>
          <a:prstGeom prst="rect">
            <a:avLst/>
          </a:prstGeom>
        </p:spPr>
      </p:pic>
    </p:spTree>
    <p:extLst>
      <p:ext uri="{BB962C8B-B14F-4D97-AF65-F5344CB8AC3E}">
        <p14:creationId xmlns:p14="http://schemas.microsoft.com/office/powerpoint/2010/main" val="3736948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755B-D9E9-41A8-5AE5-089F1DC5C248}"/>
              </a:ext>
            </a:extLst>
          </p:cNvPr>
          <p:cNvSpPr>
            <a:spLocks noGrp="1"/>
          </p:cNvSpPr>
          <p:nvPr>
            <p:ph type="title"/>
          </p:nvPr>
        </p:nvSpPr>
        <p:spPr/>
        <p:txBody>
          <a:bodyPr/>
          <a:lstStyle/>
          <a:p>
            <a:r>
              <a:rPr lang="en-GB" dirty="0"/>
              <a:t>Alcohol and intimate partner violence</a:t>
            </a:r>
          </a:p>
        </p:txBody>
      </p:sp>
      <p:pic>
        <p:nvPicPr>
          <p:cNvPr id="5" name="Content Placeholder 4">
            <a:hlinkClick r:id="rId3"/>
            <a:extLst>
              <a:ext uri="{FF2B5EF4-FFF2-40B4-BE49-F238E27FC236}">
                <a16:creationId xmlns:a16="http://schemas.microsoft.com/office/drawing/2014/main" id="{D714556E-AE82-C097-9BFE-32BD170FE03B}"/>
              </a:ext>
            </a:extLst>
          </p:cNvPr>
          <p:cNvPicPr>
            <a:picLocks noGrp="1" noChangeAspect="1"/>
          </p:cNvPicPr>
          <p:nvPr>
            <p:ph idx="1"/>
          </p:nvPr>
        </p:nvPicPr>
        <p:blipFill>
          <a:blip r:embed="rId4"/>
          <a:stretch>
            <a:fillRect/>
          </a:stretch>
        </p:blipFill>
        <p:spPr>
          <a:xfrm>
            <a:off x="473211" y="2364877"/>
            <a:ext cx="3284900" cy="3694112"/>
          </a:xfrm>
        </p:spPr>
      </p:pic>
      <p:pic>
        <p:nvPicPr>
          <p:cNvPr id="7" name="Picture 6">
            <a:hlinkClick r:id="rId5"/>
            <a:extLst>
              <a:ext uri="{FF2B5EF4-FFF2-40B4-BE49-F238E27FC236}">
                <a16:creationId xmlns:a16="http://schemas.microsoft.com/office/drawing/2014/main" id="{E9432267-AABB-0ACC-4F36-87C2FCFC798B}"/>
              </a:ext>
            </a:extLst>
          </p:cNvPr>
          <p:cNvPicPr>
            <a:picLocks noChangeAspect="1"/>
          </p:cNvPicPr>
          <p:nvPr/>
        </p:nvPicPr>
        <p:blipFill>
          <a:blip r:embed="rId6"/>
          <a:stretch>
            <a:fillRect/>
          </a:stretch>
        </p:blipFill>
        <p:spPr>
          <a:xfrm>
            <a:off x="5712821" y="2136958"/>
            <a:ext cx="4458789" cy="824013"/>
          </a:xfrm>
          <a:prstGeom prst="rect">
            <a:avLst/>
          </a:prstGeom>
        </p:spPr>
      </p:pic>
      <p:sp>
        <p:nvSpPr>
          <p:cNvPr id="8" name="TextBox 7">
            <a:extLst>
              <a:ext uri="{FF2B5EF4-FFF2-40B4-BE49-F238E27FC236}">
                <a16:creationId xmlns:a16="http://schemas.microsoft.com/office/drawing/2014/main" id="{C165CB10-B4DA-12C2-8D70-6FDD68A47E0B}"/>
              </a:ext>
            </a:extLst>
          </p:cNvPr>
          <p:cNvSpPr txBox="1"/>
          <p:nvPr/>
        </p:nvSpPr>
        <p:spPr>
          <a:xfrm>
            <a:off x="4972594" y="3309257"/>
            <a:ext cx="6209212" cy="3046988"/>
          </a:xfrm>
          <a:prstGeom prst="rect">
            <a:avLst/>
          </a:prstGeom>
          <a:noFill/>
        </p:spPr>
        <p:txBody>
          <a:bodyPr wrap="square" rtlCol="0">
            <a:spAutoFit/>
          </a:bodyPr>
          <a:lstStyle/>
          <a:p>
            <a:pPr marL="342900" indent="-342900">
              <a:buAutoNum type="arabicPeriod"/>
            </a:pPr>
            <a:r>
              <a:rPr lang="en-GB" sz="2400" dirty="0"/>
              <a:t>Drinking and domestic abuse often occur at the same time</a:t>
            </a:r>
          </a:p>
          <a:p>
            <a:pPr marL="342900" indent="-342900">
              <a:buAutoNum type="arabicPeriod"/>
            </a:pPr>
            <a:r>
              <a:rPr lang="en-GB" sz="2400" dirty="0"/>
              <a:t>When alcohol is involved, abuse can become more severe</a:t>
            </a:r>
          </a:p>
          <a:p>
            <a:pPr marL="342900" indent="-342900">
              <a:buAutoNum type="arabicPeriod"/>
            </a:pPr>
            <a:r>
              <a:rPr lang="en-GB" sz="2400" dirty="0"/>
              <a:t>Controlling access to alcohol can be abuse</a:t>
            </a:r>
          </a:p>
          <a:p>
            <a:pPr marL="342900" indent="-342900">
              <a:buAutoNum type="arabicPeriod"/>
            </a:pPr>
            <a:r>
              <a:rPr lang="en-GB" sz="2400" dirty="0"/>
              <a:t>People who experience domestic abuse may drink to try and cope</a:t>
            </a:r>
          </a:p>
        </p:txBody>
      </p:sp>
    </p:spTree>
    <p:extLst>
      <p:ext uri="{BB962C8B-B14F-4D97-AF65-F5344CB8AC3E}">
        <p14:creationId xmlns:p14="http://schemas.microsoft.com/office/powerpoint/2010/main" val="37897020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41CF7-7F44-7B13-EDFF-D166859BAD76}"/>
              </a:ext>
            </a:extLst>
          </p:cNvPr>
          <p:cNvSpPr>
            <a:spLocks noGrp="1"/>
          </p:cNvSpPr>
          <p:nvPr>
            <p:ph type="title"/>
          </p:nvPr>
        </p:nvSpPr>
        <p:spPr/>
        <p:txBody>
          <a:bodyPr/>
          <a:lstStyle/>
          <a:p>
            <a:r>
              <a:rPr lang="en-GB" dirty="0"/>
              <a:t>Further reading/watching</a:t>
            </a:r>
          </a:p>
        </p:txBody>
      </p:sp>
      <p:sp>
        <p:nvSpPr>
          <p:cNvPr id="3" name="Content Placeholder 2">
            <a:extLst>
              <a:ext uri="{FF2B5EF4-FFF2-40B4-BE49-F238E27FC236}">
                <a16:creationId xmlns:a16="http://schemas.microsoft.com/office/drawing/2014/main" id="{C3EAAF89-8C53-05BA-4DA7-AE6B70D940B9}"/>
              </a:ext>
            </a:extLst>
          </p:cNvPr>
          <p:cNvSpPr>
            <a:spLocks noGrp="1"/>
          </p:cNvSpPr>
          <p:nvPr>
            <p:ph idx="1"/>
          </p:nvPr>
        </p:nvSpPr>
        <p:spPr>
          <a:xfrm>
            <a:off x="1115568" y="2478023"/>
            <a:ext cx="10168128" cy="4145613"/>
          </a:xfrm>
        </p:spPr>
        <p:txBody>
          <a:bodyPr>
            <a:normAutofit fontScale="47500" lnSpcReduction="20000"/>
          </a:bodyPr>
          <a:lstStyle/>
          <a:p>
            <a:pPr algn="l"/>
            <a:r>
              <a:rPr lang="en-GB" b="0" i="0" dirty="0">
                <a:solidFill>
                  <a:srgbClr val="2C2A29"/>
                </a:solidFill>
                <a:effectLst/>
                <a:highlight>
                  <a:srgbClr val="FFFFFF"/>
                </a:highlight>
                <a:latin typeface="Change"/>
              </a:rPr>
              <a:t>[1] Burton, R. et al. (2016). </a:t>
            </a:r>
            <a:r>
              <a:rPr lang="en-GB" b="1" i="0" dirty="0">
                <a:solidFill>
                  <a:srgbClr val="F86800"/>
                </a:solidFill>
                <a:effectLst/>
                <a:highlight>
                  <a:srgbClr val="FFFFFF"/>
                </a:highlight>
                <a:latin typeface="Change"/>
                <a:hlinkClick r:id="rId2"/>
              </a:rPr>
              <a:t>The Public Health Burden of Alcohol and the Effectiveness and Cost-Effectiveness of Alcohol Control Policies: An Evidence Review</a:t>
            </a:r>
            <a:r>
              <a:rPr lang="en-GB" b="0" i="0" dirty="0">
                <a:solidFill>
                  <a:srgbClr val="2C2A29"/>
                </a:solidFill>
                <a:effectLst/>
                <a:highlight>
                  <a:srgbClr val="FFFFFF"/>
                </a:highlight>
                <a:latin typeface="Change"/>
              </a:rPr>
              <a:t>.</a:t>
            </a:r>
          </a:p>
          <a:p>
            <a:pPr algn="l"/>
            <a:r>
              <a:rPr lang="en-GB" b="0" i="0" dirty="0">
                <a:solidFill>
                  <a:srgbClr val="2C2A29"/>
                </a:solidFill>
                <a:effectLst/>
                <a:highlight>
                  <a:srgbClr val="FFFFFF"/>
                </a:highlight>
                <a:latin typeface="Change"/>
              </a:rPr>
              <a:t>[2] Office for National Statistics (2018). </a:t>
            </a:r>
            <a:r>
              <a:rPr lang="en-GB" b="1" i="0" dirty="0">
                <a:solidFill>
                  <a:srgbClr val="F86800"/>
                </a:solidFill>
                <a:effectLst/>
                <a:highlight>
                  <a:srgbClr val="FFFFFF"/>
                </a:highlight>
                <a:latin typeface="Change"/>
                <a:hlinkClick r:id="rId3"/>
              </a:rPr>
              <a:t>Adult drinking habits in Great Britain: 2017.</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[3] British Beer and Pub Association (2016). Statistical Handbook, 2016.</a:t>
            </a:r>
          </a:p>
          <a:p>
            <a:pPr algn="l"/>
            <a:r>
              <a:rPr lang="en-GB" b="0" i="0" dirty="0">
                <a:solidFill>
                  <a:srgbClr val="2C2A29"/>
                </a:solidFill>
                <a:effectLst/>
                <a:highlight>
                  <a:srgbClr val="FFFFFF"/>
                </a:highlight>
                <a:latin typeface="Change"/>
              </a:rPr>
              <a:t>[4] Office for National Statistics (2021). </a:t>
            </a:r>
            <a:r>
              <a:rPr lang="en-GB" b="1" i="0" dirty="0">
                <a:solidFill>
                  <a:srgbClr val="F86800"/>
                </a:solidFill>
                <a:effectLst/>
                <a:highlight>
                  <a:srgbClr val="FFFFFF"/>
                </a:highlight>
                <a:latin typeface="Change"/>
                <a:hlinkClick r:id="rId4"/>
              </a:rPr>
              <a:t>Alcohol-specific deaths in the UK: registered in 2020</a:t>
            </a:r>
            <a:r>
              <a:rPr lang="en-GB" b="0" i="0" dirty="0">
                <a:solidFill>
                  <a:srgbClr val="2C2A29"/>
                </a:solidFill>
                <a:effectLst/>
                <a:highlight>
                  <a:srgbClr val="FFFFFF"/>
                </a:highlight>
                <a:latin typeface="Change"/>
              </a:rPr>
              <a:t>.</a:t>
            </a:r>
          </a:p>
          <a:p>
            <a:pPr algn="l"/>
            <a:r>
              <a:rPr lang="en-GB" b="0" i="0" dirty="0">
                <a:solidFill>
                  <a:srgbClr val="2C2A29"/>
                </a:solidFill>
                <a:effectLst/>
                <a:highlight>
                  <a:srgbClr val="FFFFFF"/>
                </a:highlight>
                <a:latin typeface="Change"/>
              </a:rPr>
              <a:t>[5] Public Health England (2021). </a:t>
            </a:r>
            <a:r>
              <a:rPr lang="en-GB" b="1" i="0" dirty="0">
                <a:solidFill>
                  <a:srgbClr val="F86800"/>
                </a:solidFill>
                <a:effectLst/>
                <a:highlight>
                  <a:srgbClr val="FFFFFF"/>
                </a:highlight>
                <a:latin typeface="Change"/>
                <a:hlinkClick r:id="rId5"/>
              </a:rPr>
              <a:t>Estimates of alcohol dependent adults in England.</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[6] Public Health England (2021). </a:t>
            </a:r>
            <a:r>
              <a:rPr lang="en-GB" b="1" i="0" dirty="0">
                <a:solidFill>
                  <a:srgbClr val="F86800"/>
                </a:solidFill>
                <a:effectLst/>
                <a:highlight>
                  <a:srgbClr val="FFFFFF"/>
                </a:highlight>
                <a:latin typeface="Change"/>
                <a:hlinkClick r:id="rId6"/>
              </a:rPr>
              <a:t>Public Health Dashboard.</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[7] NHS Digital (2020). </a:t>
            </a:r>
            <a:r>
              <a:rPr lang="en-GB" b="1" i="0" dirty="0">
                <a:solidFill>
                  <a:srgbClr val="F86800"/>
                </a:solidFill>
                <a:effectLst/>
                <a:highlight>
                  <a:srgbClr val="FFFFFF"/>
                </a:highlight>
                <a:latin typeface="Change"/>
                <a:hlinkClick r:id="rId7"/>
              </a:rPr>
              <a:t>Statistics on Alcohol, England, 2020. Part 7: Expenditure and affordability.</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[8] Public Health England (2021). </a:t>
            </a:r>
            <a:r>
              <a:rPr lang="en-GB" b="1" i="0" dirty="0">
                <a:solidFill>
                  <a:srgbClr val="F86800"/>
                </a:solidFill>
                <a:effectLst/>
                <a:highlight>
                  <a:srgbClr val="FFFFFF"/>
                </a:highlight>
                <a:latin typeface="Change"/>
                <a:hlinkClick r:id="rId8"/>
              </a:rPr>
              <a:t>Local Alcohol Profiles for England. Admission episodes for alcohol-related conditions (Narrow) - 65+ years: New method.</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[9] Office for National Statistics (2017). </a:t>
            </a:r>
            <a:r>
              <a:rPr lang="en-GB" b="1" i="0" dirty="0">
                <a:solidFill>
                  <a:srgbClr val="F86800"/>
                </a:solidFill>
                <a:effectLst/>
                <a:highlight>
                  <a:srgbClr val="FFFFFF"/>
                </a:highlight>
                <a:latin typeface="Change"/>
                <a:hlinkClick r:id="rId9"/>
              </a:rPr>
              <a:t>Number of deaths caused by alcoholic liver disease and other causes associated with the misuse of alcohol, deaths registered in England and Wales, 2016</a:t>
            </a:r>
            <a:r>
              <a:rPr lang="en-GB" b="0" i="0" dirty="0">
                <a:solidFill>
                  <a:srgbClr val="2C2A29"/>
                </a:solidFill>
                <a:effectLst/>
                <a:highlight>
                  <a:srgbClr val="FFFFFF"/>
                </a:highlight>
                <a:latin typeface="Change"/>
              </a:rPr>
              <a:t>.</a:t>
            </a:r>
          </a:p>
          <a:p>
            <a:pPr algn="l"/>
            <a:r>
              <a:rPr lang="en-GB" b="0" i="0" dirty="0">
                <a:solidFill>
                  <a:srgbClr val="2C2A29"/>
                </a:solidFill>
                <a:effectLst/>
                <a:highlight>
                  <a:srgbClr val="FFFFFF"/>
                </a:highlight>
                <a:latin typeface="Change"/>
              </a:rPr>
              <a:t>[10] Public Health England (2020). </a:t>
            </a:r>
            <a:r>
              <a:rPr lang="en-GB" b="1" i="0" dirty="0">
                <a:solidFill>
                  <a:srgbClr val="F86800"/>
                </a:solidFill>
                <a:effectLst/>
                <a:highlight>
                  <a:srgbClr val="FFFFFF"/>
                </a:highlight>
                <a:latin typeface="Change"/>
                <a:hlinkClick r:id="rId10"/>
              </a:rPr>
              <a:t>Adult substance misuse treatment statistics 2019 to 2020: report.</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[11] Office for National Statistics (2017). </a:t>
            </a:r>
            <a:r>
              <a:rPr lang="en-GB" b="1" i="0" dirty="0">
                <a:solidFill>
                  <a:srgbClr val="F86800"/>
                </a:solidFill>
                <a:effectLst/>
                <a:highlight>
                  <a:srgbClr val="FFFFFF"/>
                </a:highlight>
                <a:latin typeface="Change"/>
                <a:hlinkClick r:id="rId11"/>
              </a:rPr>
              <a:t>Estimates of Violent incidents where the victim believed the offender(s) to be under the influence of alcohol or drugs in England and Wales, year ending March 2006 to year ending March 2016 Crime Survey for England and Wales.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[12] Office for National Statistics (2017). </a:t>
            </a:r>
            <a:r>
              <a:rPr lang="en-GB" b="1" i="0" dirty="0">
                <a:solidFill>
                  <a:srgbClr val="F86800"/>
                </a:solidFill>
                <a:effectLst/>
                <a:highlight>
                  <a:srgbClr val="FFFFFF"/>
                </a:highlight>
                <a:latin typeface="Change"/>
                <a:hlinkClick r:id="rId12"/>
              </a:rPr>
              <a:t>Overview of violent crime and sexual offences.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[13] Department for Transport (2019). </a:t>
            </a:r>
            <a:r>
              <a:rPr lang="en-GB" b="1" i="0" dirty="0">
                <a:solidFill>
                  <a:srgbClr val="F86800"/>
                </a:solidFill>
                <a:effectLst/>
                <a:highlight>
                  <a:srgbClr val="FFFFFF"/>
                </a:highlight>
                <a:latin typeface="Change"/>
                <a:hlinkClick r:id="rId13"/>
              </a:rPr>
              <a:t>Estimated number of reported drink drive accidents and casualties in Great Britain: 1979-2017.</a:t>
            </a:r>
            <a:endParaRPr lang="en-GB" b="0" i="0" dirty="0">
              <a:solidFill>
                <a:srgbClr val="2C2A29"/>
              </a:solidFill>
              <a:effectLst/>
              <a:highlight>
                <a:srgbClr val="FFFFFF"/>
              </a:highlight>
              <a:latin typeface="Change"/>
            </a:endParaRPr>
          </a:p>
          <a:p>
            <a:endParaRPr lang="en-GB" dirty="0"/>
          </a:p>
        </p:txBody>
      </p:sp>
    </p:spTree>
    <p:extLst>
      <p:ext uri="{BB962C8B-B14F-4D97-AF65-F5344CB8AC3E}">
        <p14:creationId xmlns:p14="http://schemas.microsoft.com/office/powerpoint/2010/main" val="31404816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160D3-D1A6-B7AA-D0AD-CBA352B7CA1F}"/>
              </a:ext>
            </a:extLst>
          </p:cNvPr>
          <p:cNvSpPr>
            <a:spLocks noGrp="1"/>
          </p:cNvSpPr>
          <p:nvPr>
            <p:ph type="title"/>
          </p:nvPr>
        </p:nvSpPr>
        <p:spPr/>
        <p:txBody>
          <a:bodyPr/>
          <a:lstStyle/>
          <a:p>
            <a:r>
              <a:rPr lang="en-GB" dirty="0"/>
              <a:t>Further reading/watching</a:t>
            </a:r>
          </a:p>
        </p:txBody>
      </p:sp>
      <p:sp>
        <p:nvSpPr>
          <p:cNvPr id="3" name="Content Placeholder 2">
            <a:extLst>
              <a:ext uri="{FF2B5EF4-FFF2-40B4-BE49-F238E27FC236}">
                <a16:creationId xmlns:a16="http://schemas.microsoft.com/office/drawing/2014/main" id="{A951A43A-0322-FAE5-FB00-F1CE4AD77AD6}"/>
              </a:ext>
            </a:extLst>
          </p:cNvPr>
          <p:cNvSpPr>
            <a:spLocks noGrp="1"/>
          </p:cNvSpPr>
          <p:nvPr>
            <p:ph idx="1"/>
          </p:nvPr>
        </p:nvSpPr>
        <p:spPr>
          <a:xfrm>
            <a:off x="1115568" y="1997849"/>
            <a:ext cx="10168128" cy="4748733"/>
          </a:xfrm>
        </p:spPr>
        <p:txBody>
          <a:bodyPr>
            <a:normAutofit fontScale="40000" lnSpcReduction="20000"/>
          </a:bodyPr>
          <a:lstStyle/>
          <a:p>
            <a:pPr algn="l"/>
            <a:r>
              <a:rPr lang="en-GB" b="0" i="0" dirty="0">
                <a:solidFill>
                  <a:srgbClr val="2C2A29"/>
                </a:solidFill>
                <a:effectLst/>
                <a:highlight>
                  <a:srgbClr val="FFFFFF"/>
                </a:highlight>
                <a:latin typeface="Change"/>
              </a:rPr>
              <a:t>[14] Office for National Statistics (2021). </a:t>
            </a:r>
            <a:r>
              <a:rPr lang="en-GB" b="1" i="0" dirty="0">
                <a:solidFill>
                  <a:srgbClr val="F86800"/>
                </a:solidFill>
                <a:effectLst/>
                <a:highlight>
                  <a:srgbClr val="FFFFFF"/>
                </a:highlight>
                <a:latin typeface="Change"/>
                <a:hlinkClick r:id="rId2"/>
              </a:rPr>
              <a:t>Alcohol-specific deaths in the UK: registered in 2019.</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[15] Office for National Statistics (2018). </a:t>
            </a:r>
            <a:r>
              <a:rPr lang="en-GB" b="1" i="0" dirty="0">
                <a:solidFill>
                  <a:srgbClr val="F86800"/>
                </a:solidFill>
                <a:effectLst/>
                <a:highlight>
                  <a:srgbClr val="FFFFFF"/>
                </a:highlight>
                <a:latin typeface="Change"/>
                <a:hlinkClick r:id="rId3"/>
              </a:rPr>
              <a:t>Data on alcohol related incidents, years ending March 2011 to March 2017, Crime Survey for England and Wales.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[16] Scottish Government (2020). </a:t>
            </a:r>
            <a:r>
              <a:rPr lang="en-GB" b="1" i="0" dirty="0">
                <a:solidFill>
                  <a:srgbClr val="F86800"/>
                </a:solidFill>
                <a:effectLst/>
                <a:highlight>
                  <a:srgbClr val="FFFFFF"/>
                </a:highlight>
                <a:latin typeface="Change"/>
                <a:hlinkClick r:id="rId4"/>
              </a:rPr>
              <a:t>Scottish Health Survey 2018: volume one - main report. Chapter 3 - Alcohol.</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[17] Public Health Wales Observatory (2019). </a:t>
            </a:r>
            <a:r>
              <a:rPr lang="en-GB" b="1" i="0" dirty="0">
                <a:solidFill>
                  <a:srgbClr val="F86800"/>
                </a:solidFill>
                <a:effectLst/>
                <a:highlight>
                  <a:srgbClr val="FFFFFF"/>
                </a:highlight>
                <a:latin typeface="Change"/>
                <a:hlinkClick r:id="rId5"/>
              </a:rPr>
              <a:t>Alcohol in Wales (2019).</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[18] Department of Health, Social Services and Public Safety (2014). </a:t>
            </a:r>
            <a:r>
              <a:rPr lang="en-GB" b="1" i="0" dirty="0">
                <a:solidFill>
                  <a:srgbClr val="F86800"/>
                </a:solidFill>
                <a:effectLst/>
                <a:highlight>
                  <a:srgbClr val="FFFFFF"/>
                </a:highlight>
                <a:latin typeface="Change"/>
                <a:hlinkClick r:id="rId6"/>
              </a:rPr>
              <a:t>Adult Drinking Patterns in Northern Ireland 2013.</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[19] Public Health Scotland (2020). </a:t>
            </a:r>
            <a:r>
              <a:rPr lang="en-GB" b="1" i="0" dirty="0">
                <a:solidFill>
                  <a:srgbClr val="F86800"/>
                </a:solidFill>
                <a:effectLst/>
                <a:highlight>
                  <a:srgbClr val="FFFFFF"/>
                </a:highlight>
                <a:latin typeface="Change"/>
                <a:hlinkClick r:id="rId7"/>
              </a:rPr>
              <a:t>Alcohol Related Hospital Statistics Scotland 2019/20.</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[20] Scottish Government (2018).</a:t>
            </a:r>
            <a:r>
              <a:rPr lang="en-GB" b="1" i="0" dirty="0">
                <a:solidFill>
                  <a:srgbClr val="F86800"/>
                </a:solidFill>
                <a:effectLst/>
                <a:highlight>
                  <a:srgbClr val="FFFFFF"/>
                </a:highlight>
                <a:latin typeface="Change"/>
                <a:hlinkClick r:id="rId8"/>
              </a:rPr>
              <a:t> Scottish Crime and Justice Survey 2017/18: Main Findings.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[21] Scottish Government (2019). </a:t>
            </a:r>
            <a:r>
              <a:rPr lang="en-GB" b="1" i="0" dirty="0">
                <a:solidFill>
                  <a:srgbClr val="F86800"/>
                </a:solidFill>
                <a:effectLst/>
                <a:highlight>
                  <a:srgbClr val="FFFFFF"/>
                </a:highlight>
                <a:latin typeface="Change"/>
                <a:hlinkClick r:id="rId9"/>
              </a:rPr>
              <a:t>Scottish Schools Adolescent Lifestyle and Substance Use Survey (SALSUS): Alcohol Report 2018.</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[22] Public Health England (2021). </a:t>
            </a:r>
            <a:r>
              <a:rPr lang="en-GB" b="1" i="0" dirty="0">
                <a:solidFill>
                  <a:srgbClr val="F86800"/>
                </a:solidFill>
                <a:effectLst/>
                <a:highlight>
                  <a:srgbClr val="FFFFFF"/>
                </a:highlight>
                <a:latin typeface="Change"/>
                <a:hlinkClick r:id="rId10"/>
              </a:rPr>
              <a:t>Local Alcohol Profiles for England. Hospital admissions.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[23] NHS Digital (2019). </a:t>
            </a:r>
            <a:r>
              <a:rPr lang="en-GB" b="1" i="0" dirty="0">
                <a:solidFill>
                  <a:srgbClr val="F86800"/>
                </a:solidFill>
                <a:effectLst/>
                <a:highlight>
                  <a:srgbClr val="FFFFFF"/>
                </a:highlight>
                <a:latin typeface="Change"/>
                <a:hlinkClick r:id="rId11"/>
              </a:rPr>
              <a:t>Statistics on Alcohol, England 2019. Part 1: Alcohol-related hospital admissions.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[24] Office for National Statistics (2019). </a:t>
            </a:r>
            <a:r>
              <a:rPr lang="en-GB" b="1" i="0" dirty="0">
                <a:solidFill>
                  <a:srgbClr val="F86800"/>
                </a:solidFill>
                <a:effectLst/>
                <a:highlight>
                  <a:srgbClr val="FFFFFF"/>
                </a:highlight>
                <a:latin typeface="Change"/>
                <a:hlinkClick r:id="rId12"/>
              </a:rPr>
              <a:t>Alcohol-specific deaths in the UK: liver diseases and the impact of deprivation.</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[25] Public Health England (2021). </a:t>
            </a:r>
            <a:r>
              <a:rPr lang="en-GB" b="1" i="0" dirty="0">
                <a:solidFill>
                  <a:srgbClr val="F86800"/>
                </a:solidFill>
                <a:effectLst/>
                <a:highlight>
                  <a:srgbClr val="FFFFFF"/>
                </a:highlight>
                <a:latin typeface="Change"/>
                <a:hlinkClick r:id="rId13"/>
              </a:rPr>
              <a:t>Local Alcohol Profiles for England. Admission episodes for alcoholic liver disease (Broad): New method.</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[26] Office for National Statistics (2019). </a:t>
            </a:r>
            <a:r>
              <a:rPr lang="en-GB" b="1" i="0" dirty="0">
                <a:solidFill>
                  <a:srgbClr val="F86800"/>
                </a:solidFill>
                <a:effectLst/>
                <a:highlight>
                  <a:srgbClr val="FFFFFF"/>
                </a:highlight>
                <a:latin typeface="Change"/>
                <a:hlinkClick r:id="rId14"/>
              </a:rPr>
              <a:t>Crime Survey for England and Wales. Nature of crime: robbery.</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[27] Office for National Statistics (2019). </a:t>
            </a:r>
            <a:r>
              <a:rPr lang="en-GB" b="1" i="0" dirty="0">
                <a:solidFill>
                  <a:srgbClr val="F86800"/>
                </a:solidFill>
                <a:effectLst/>
                <a:highlight>
                  <a:srgbClr val="FFFFFF"/>
                </a:highlight>
                <a:latin typeface="Change"/>
                <a:hlinkClick r:id="rId15"/>
              </a:rPr>
              <a:t>Crime in England and Wales: Other related tables.</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[28] Northern Ireland Department of Health (2017). </a:t>
            </a:r>
            <a:r>
              <a:rPr lang="en-GB" b="1" i="0" dirty="0">
                <a:solidFill>
                  <a:srgbClr val="F86800"/>
                </a:solidFill>
                <a:effectLst/>
                <a:highlight>
                  <a:srgbClr val="FFFFFF"/>
                </a:highlight>
                <a:latin typeface="Change"/>
                <a:hlinkClick r:id="rId16"/>
              </a:rPr>
              <a:t>Census of drug and alcohol treatment services in Northern Ireland 2017.</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[29] NHS Digital (2019). </a:t>
            </a:r>
            <a:r>
              <a:rPr lang="en-GB" b="1" i="0" dirty="0">
                <a:solidFill>
                  <a:srgbClr val="F86800"/>
                </a:solidFill>
                <a:effectLst/>
                <a:highlight>
                  <a:srgbClr val="FFFFFF"/>
                </a:highlight>
                <a:latin typeface="Change"/>
                <a:hlinkClick r:id="rId17"/>
              </a:rPr>
              <a:t>Smoking, Drinking and Drug Use among Young People in England 2018.</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[30] Public Health Wales Observatory (2014). </a:t>
            </a:r>
            <a:r>
              <a:rPr lang="en-GB" b="1" i="0" dirty="0">
                <a:solidFill>
                  <a:srgbClr val="F86800"/>
                </a:solidFill>
                <a:effectLst/>
                <a:highlight>
                  <a:srgbClr val="FFFFFF"/>
                </a:highlight>
                <a:latin typeface="Change"/>
                <a:hlinkClick r:id="rId18"/>
              </a:rPr>
              <a:t>Alcohol and health in Wales 2014.</a:t>
            </a:r>
            <a:endParaRPr lang="en-GB" b="0" i="0" dirty="0">
              <a:solidFill>
                <a:srgbClr val="2C2A29"/>
              </a:solidFill>
              <a:effectLst/>
              <a:highlight>
                <a:srgbClr val="FFFFFF"/>
              </a:highlight>
              <a:latin typeface="Change"/>
            </a:endParaRPr>
          </a:p>
          <a:p>
            <a:pPr algn="l"/>
            <a:r>
              <a:rPr lang="en-GB" b="0" i="0" dirty="0">
                <a:solidFill>
                  <a:srgbClr val="2C2A29"/>
                </a:solidFill>
                <a:effectLst/>
                <a:highlight>
                  <a:srgbClr val="FFFFFF"/>
                </a:highlight>
                <a:latin typeface="Change"/>
              </a:rPr>
              <a:t>[31] Office for National Statistics (2019). </a:t>
            </a:r>
            <a:r>
              <a:rPr lang="en-GB" b="1" i="0" dirty="0">
                <a:solidFill>
                  <a:srgbClr val="F86800"/>
                </a:solidFill>
                <a:effectLst/>
                <a:highlight>
                  <a:srgbClr val="FFFFFF"/>
                </a:highlight>
                <a:latin typeface="Change"/>
                <a:hlinkClick r:id="rId19"/>
              </a:rPr>
              <a:t>Crime Survey for England and Wales. Nature of crime tables, violence.</a:t>
            </a:r>
            <a:endParaRPr lang="en-GB" b="0" i="0" dirty="0">
              <a:solidFill>
                <a:srgbClr val="2C2A29"/>
              </a:solidFill>
              <a:effectLst/>
              <a:highlight>
                <a:srgbClr val="FFFFFF"/>
              </a:highlight>
              <a:latin typeface="Change"/>
            </a:endParaRPr>
          </a:p>
          <a:p>
            <a:endParaRPr lang="en-GB" dirty="0"/>
          </a:p>
        </p:txBody>
      </p:sp>
    </p:spTree>
    <p:extLst>
      <p:ext uri="{BB962C8B-B14F-4D97-AF65-F5344CB8AC3E}">
        <p14:creationId xmlns:p14="http://schemas.microsoft.com/office/powerpoint/2010/main" val="11097501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1CAEF6-3D64-2290-4320-0EB07BF48522}"/>
              </a:ext>
            </a:extLst>
          </p:cNvPr>
          <p:cNvPicPr>
            <a:picLocks noGrp="1" noChangeAspect="1"/>
          </p:cNvPicPr>
          <p:nvPr>
            <p:ph type="pic" idx="1"/>
          </p:nvPr>
        </p:nvPicPr>
        <p:blipFill>
          <a:blip r:embed="rId2"/>
          <a:stretch/>
        </p:blipFill>
        <p:spPr>
          <a:xfrm>
            <a:off x="5969959" y="355019"/>
            <a:ext cx="4166819" cy="5973935"/>
          </a:xfrm>
          <a:noFill/>
        </p:spPr>
      </p:pic>
      <p:sp>
        <p:nvSpPr>
          <p:cNvPr id="12" name="Text Placeholder 3">
            <a:extLst>
              <a:ext uri="{FF2B5EF4-FFF2-40B4-BE49-F238E27FC236}">
                <a16:creationId xmlns:a16="http://schemas.microsoft.com/office/drawing/2014/main" id="{43230C7C-6E9A-8678-B371-0AE3473D4467}"/>
              </a:ext>
            </a:extLst>
          </p:cNvPr>
          <p:cNvSpPr>
            <a:spLocks noGrp="1"/>
          </p:cNvSpPr>
          <p:nvPr>
            <p:ph type="body" sz="half" idx="2"/>
          </p:nvPr>
        </p:nvSpPr>
        <p:spPr>
          <a:xfrm>
            <a:off x="868680" y="3438144"/>
            <a:ext cx="3099816" cy="2057400"/>
          </a:xfrm>
        </p:spPr>
        <p:txBody>
          <a:bodyPr/>
          <a:lstStyle/>
          <a:p>
            <a:r>
              <a:rPr lang="en-GB" dirty="0">
                <a:hlinkClick r:id="rId3"/>
              </a:rPr>
              <a:t>Impact of Alcohol Consumption on Young People: (ioe.ac.uk)</a:t>
            </a:r>
            <a:endParaRPr lang="en-US" dirty="0"/>
          </a:p>
        </p:txBody>
      </p:sp>
    </p:spTree>
    <p:extLst>
      <p:ext uri="{BB962C8B-B14F-4D97-AF65-F5344CB8AC3E}">
        <p14:creationId xmlns:p14="http://schemas.microsoft.com/office/powerpoint/2010/main" val="4206641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ritain's Drink Problem - BBC Panorama">
            <a:hlinkClick r:id="" action="ppaction://media"/>
            <a:extLst>
              <a:ext uri="{FF2B5EF4-FFF2-40B4-BE49-F238E27FC236}">
                <a16:creationId xmlns:a16="http://schemas.microsoft.com/office/drawing/2014/main" id="{26E98FE1-5982-5C6D-D36B-051035FB9F30}"/>
              </a:ext>
            </a:extLst>
          </p:cNvPr>
          <p:cNvPicPr>
            <a:picLocks noRot="1" noChangeAspect="1"/>
          </p:cNvPicPr>
          <p:nvPr>
            <a:videoFile r:link="rId1"/>
          </p:nvPr>
        </p:nvPicPr>
        <p:blipFill>
          <a:blip r:embed="rId3"/>
          <a:stretch>
            <a:fillRect/>
          </a:stretch>
        </p:blipFill>
        <p:spPr>
          <a:xfrm>
            <a:off x="352930" y="302418"/>
            <a:ext cx="11067545" cy="6253163"/>
          </a:xfrm>
          <a:prstGeom prst="rect">
            <a:avLst/>
          </a:prstGeom>
        </p:spPr>
      </p:pic>
    </p:spTree>
    <p:extLst>
      <p:ext uri="{BB962C8B-B14F-4D97-AF65-F5344CB8AC3E}">
        <p14:creationId xmlns:p14="http://schemas.microsoft.com/office/powerpoint/2010/main" val="496130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BD7BD2A-4648-CF50-5179-0A6C0E4D50CB}"/>
              </a:ext>
            </a:extLst>
          </p:cNvPr>
          <p:cNvSpPr>
            <a:spLocks noGrp="1"/>
          </p:cNvSpPr>
          <p:nvPr>
            <p:ph type="title"/>
          </p:nvPr>
        </p:nvSpPr>
        <p:spPr>
          <a:xfrm>
            <a:off x="1115568" y="548640"/>
            <a:ext cx="10168128" cy="1179576"/>
          </a:xfrm>
        </p:spPr>
        <p:txBody>
          <a:bodyPr/>
          <a:lstStyle/>
          <a:p>
            <a:r>
              <a:rPr lang="en-US" dirty="0"/>
              <a:t>Class task</a:t>
            </a:r>
          </a:p>
        </p:txBody>
      </p:sp>
      <p:sp>
        <p:nvSpPr>
          <p:cNvPr id="8" name="Content Placeholder 2">
            <a:extLst>
              <a:ext uri="{FF2B5EF4-FFF2-40B4-BE49-F238E27FC236}">
                <a16:creationId xmlns:a16="http://schemas.microsoft.com/office/drawing/2014/main" id="{42CE859D-A097-D121-A855-5CEAA6896375}"/>
              </a:ext>
            </a:extLst>
          </p:cNvPr>
          <p:cNvSpPr>
            <a:spLocks noGrp="1"/>
          </p:cNvSpPr>
          <p:nvPr>
            <p:ph idx="1"/>
          </p:nvPr>
        </p:nvSpPr>
        <p:spPr>
          <a:xfrm>
            <a:off x="1115568" y="2478024"/>
            <a:ext cx="10168128" cy="3694176"/>
          </a:xfrm>
        </p:spPr>
        <p:txBody>
          <a:bodyPr/>
          <a:lstStyle/>
          <a:p>
            <a:r>
              <a:rPr lang="en-US" dirty="0"/>
              <a:t>Can you come up with any ideas that could be implemented here to reduce the amount harm associated with alcohol? </a:t>
            </a:r>
          </a:p>
        </p:txBody>
      </p:sp>
    </p:spTree>
    <p:extLst>
      <p:ext uri="{BB962C8B-B14F-4D97-AF65-F5344CB8AC3E}">
        <p14:creationId xmlns:p14="http://schemas.microsoft.com/office/powerpoint/2010/main" val="8466924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4E902-BCB6-06D6-D02F-684CA9344454}"/>
              </a:ext>
            </a:extLst>
          </p:cNvPr>
          <p:cNvSpPr>
            <a:spLocks noGrp="1"/>
          </p:cNvSpPr>
          <p:nvPr>
            <p:ph type="title"/>
          </p:nvPr>
        </p:nvSpPr>
        <p:spPr>
          <a:xfrm>
            <a:off x="868680" y="1709928"/>
            <a:ext cx="3099816" cy="1709928"/>
          </a:xfrm>
        </p:spPr>
        <p:txBody>
          <a:bodyPr anchor="t">
            <a:normAutofit/>
          </a:bodyPr>
          <a:lstStyle/>
          <a:p>
            <a:r>
              <a:rPr lang="en-GB" dirty="0"/>
              <a:t>Minimum Unit Pricing for Alcohol</a:t>
            </a:r>
          </a:p>
        </p:txBody>
      </p:sp>
      <p:graphicFrame>
        <p:nvGraphicFramePr>
          <p:cNvPr id="5" name="Content Placeholder 2">
            <a:extLst>
              <a:ext uri="{FF2B5EF4-FFF2-40B4-BE49-F238E27FC236}">
                <a16:creationId xmlns:a16="http://schemas.microsoft.com/office/drawing/2014/main" id="{3D68DC6E-0C89-2599-E43B-7042F2FA8C2D}"/>
              </a:ext>
            </a:extLst>
          </p:cNvPr>
          <p:cNvGraphicFramePr>
            <a:graphicFrameLocks noGrp="1"/>
          </p:cNvGraphicFramePr>
          <p:nvPr>
            <p:ph idx="1"/>
            <p:extLst>
              <p:ext uri="{D42A27DB-BD31-4B8C-83A1-F6EECF244321}">
                <p14:modId xmlns:p14="http://schemas.microsoft.com/office/powerpoint/2010/main" val="3584501902"/>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14712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4B4CB-2C73-9983-D704-9F30AEDC8B5F}"/>
              </a:ext>
            </a:extLst>
          </p:cNvPr>
          <p:cNvSpPr>
            <a:spLocks noGrp="1"/>
          </p:cNvSpPr>
          <p:nvPr>
            <p:ph type="title"/>
          </p:nvPr>
        </p:nvSpPr>
        <p:spPr>
          <a:xfrm>
            <a:off x="1115568" y="548640"/>
            <a:ext cx="10168128" cy="1179576"/>
          </a:xfrm>
        </p:spPr>
        <p:txBody>
          <a:bodyPr anchor="ctr">
            <a:normAutofit/>
          </a:bodyPr>
          <a:lstStyle/>
          <a:p>
            <a:r>
              <a:rPr lang="en-GB" dirty="0"/>
              <a:t>Class Task</a:t>
            </a:r>
          </a:p>
        </p:txBody>
      </p:sp>
      <p:graphicFrame>
        <p:nvGraphicFramePr>
          <p:cNvPr id="5" name="Content Placeholder 2">
            <a:extLst>
              <a:ext uri="{FF2B5EF4-FFF2-40B4-BE49-F238E27FC236}">
                <a16:creationId xmlns:a16="http://schemas.microsoft.com/office/drawing/2014/main" id="{05D2773D-4DC5-56D6-756F-5B0E81D2677A}"/>
              </a:ext>
            </a:extLst>
          </p:cNvPr>
          <p:cNvGraphicFramePr>
            <a:graphicFrameLocks noGrp="1"/>
          </p:cNvGraphicFramePr>
          <p:nvPr>
            <p:ph idx="1"/>
            <p:extLst>
              <p:ext uri="{D42A27DB-BD31-4B8C-83A1-F6EECF244321}">
                <p14:modId xmlns:p14="http://schemas.microsoft.com/office/powerpoint/2010/main" val="962420463"/>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74999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CB989-66CD-6C2D-35F0-902C6B220F5A}"/>
              </a:ext>
            </a:extLst>
          </p:cNvPr>
          <p:cNvSpPr>
            <a:spLocks noGrp="1"/>
          </p:cNvSpPr>
          <p:nvPr>
            <p:ph type="title"/>
          </p:nvPr>
        </p:nvSpPr>
        <p:spPr>
          <a:xfrm>
            <a:off x="1078992" y="1938528"/>
            <a:ext cx="10177272" cy="2990088"/>
          </a:xfrm>
        </p:spPr>
        <p:txBody>
          <a:bodyPr anchor="ctr">
            <a:normAutofit/>
          </a:bodyPr>
          <a:lstStyle/>
          <a:p>
            <a:r>
              <a:rPr lang="en-GB" dirty="0"/>
              <a:t>Any Questions? </a:t>
            </a:r>
          </a:p>
        </p:txBody>
      </p:sp>
    </p:spTree>
    <p:extLst>
      <p:ext uri="{BB962C8B-B14F-4D97-AF65-F5344CB8AC3E}">
        <p14:creationId xmlns:p14="http://schemas.microsoft.com/office/powerpoint/2010/main" val="34141517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Theme1">
  <a:themeElements>
    <a:clrScheme name="AnalogousFromLightSeedRightStep">
      <a:dk1>
        <a:srgbClr val="000000"/>
      </a:dk1>
      <a:lt1>
        <a:srgbClr val="FFFFFF"/>
      </a:lt1>
      <a:dk2>
        <a:srgbClr val="413124"/>
      </a:dk2>
      <a:lt2>
        <a:srgbClr val="E2E8E7"/>
      </a:lt2>
      <a:accent1>
        <a:srgbClr val="C6969D"/>
      </a:accent1>
      <a:accent2>
        <a:srgbClr val="BA8F7F"/>
      </a:accent2>
      <a:accent3>
        <a:srgbClr val="B0A282"/>
      </a:accent3>
      <a:accent4>
        <a:srgbClr val="A2A873"/>
      </a:accent4>
      <a:accent5>
        <a:srgbClr val="95AA81"/>
      </a:accent5>
      <a:accent6>
        <a:srgbClr val="7BAF78"/>
      </a:accent6>
      <a:hlink>
        <a:srgbClr val="568E86"/>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548B88AE-99E0-40A7-92D6-6182B2C4055D}" vid="{3AEC2B84-A4E0-415A-928B-24EF31DC9D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0</TotalTime>
  <Words>3000</Words>
  <Application>Microsoft Office PowerPoint</Application>
  <PresentationFormat>Widescreen</PresentationFormat>
  <Paragraphs>252</Paragraphs>
  <Slides>41</Slides>
  <Notes>27</Notes>
  <HiddenSlides>0</HiddenSlides>
  <MMClips>2</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Change</vt:lpstr>
      <vt:lpstr>Frutiger W01</vt:lpstr>
      <vt:lpstr>GDS Transport</vt:lpstr>
      <vt:lpstr>Greycliff CF</vt:lpstr>
      <vt:lpstr>inherit</vt:lpstr>
      <vt:lpstr>ReithSans</vt:lpstr>
      <vt:lpstr>ReithSerif</vt:lpstr>
      <vt:lpstr>Aptos</vt:lpstr>
      <vt:lpstr>Arial</vt:lpstr>
      <vt:lpstr>Calibri</vt:lpstr>
      <vt:lpstr>Neue Haas Grotesk Text Pro</vt:lpstr>
      <vt:lpstr>Theme1</vt:lpstr>
      <vt:lpstr>Substance misuse: Alcohol</vt:lpstr>
      <vt:lpstr>Class Discussion</vt:lpstr>
      <vt:lpstr>TASK:</vt:lpstr>
      <vt:lpstr>PowerPoint Presentation</vt:lpstr>
      <vt:lpstr>Learning objectives….</vt:lpstr>
      <vt:lpstr>Facts about alcohol</vt:lpstr>
      <vt:lpstr>Patterns of consumption in the UK</vt:lpstr>
      <vt:lpstr>Class Task</vt:lpstr>
      <vt:lpstr>Alcohol misuse</vt:lpstr>
      <vt:lpstr>Alcohol misuse</vt:lpstr>
      <vt:lpstr>Class Task</vt:lpstr>
      <vt:lpstr>‘Binge drinking’</vt:lpstr>
      <vt:lpstr>Binge drinking</vt:lpstr>
      <vt:lpstr>TASK:</vt:lpstr>
      <vt:lpstr>Class task</vt:lpstr>
      <vt:lpstr>Alcohol related harms</vt:lpstr>
      <vt:lpstr>Alcohol Specific Deaths by Deprivation</vt:lpstr>
      <vt:lpstr>Alcohol Specific Deaths by Age</vt:lpstr>
      <vt:lpstr>TASK: Alcohol misuse and deprivation</vt:lpstr>
      <vt:lpstr>Alcohol related harms</vt:lpstr>
      <vt:lpstr>Alcohol related harms</vt:lpstr>
      <vt:lpstr>Alcohol and young people</vt:lpstr>
      <vt:lpstr>Alcohol and young people</vt:lpstr>
      <vt:lpstr>PowerPoint Presentation</vt:lpstr>
      <vt:lpstr> England child alcohol abuse tops global charts</vt:lpstr>
      <vt:lpstr>Alcohol and young people: CASE STUDY</vt:lpstr>
      <vt:lpstr>Covid 19 Pandemic and Alcohol</vt:lpstr>
      <vt:lpstr>PowerPoint Presentation</vt:lpstr>
      <vt:lpstr>Alcohol and Economic crisis</vt:lpstr>
      <vt:lpstr>Alcohol and Crime</vt:lpstr>
      <vt:lpstr>Alcohol and crime – what does the data say?</vt:lpstr>
      <vt:lpstr>Alcohol and aggression/violence</vt:lpstr>
      <vt:lpstr>Alcohol and intimate partner violence</vt:lpstr>
      <vt:lpstr>Further reading/watching</vt:lpstr>
      <vt:lpstr>Further reading/watching</vt:lpstr>
      <vt:lpstr>PowerPoint Presentation</vt:lpstr>
      <vt:lpstr>PowerPoint Presentation</vt:lpstr>
      <vt:lpstr>Class task</vt:lpstr>
      <vt:lpstr>Minimum Unit Pricing for Alcohol</vt:lpstr>
      <vt:lpstr>Class Task</vt:lpstr>
      <vt:lpstr>Any Questions?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Nerys Musgrove</cp:lastModifiedBy>
  <cp:revision>2</cp:revision>
  <dcterms:created xsi:type="dcterms:W3CDTF">2024-09-25T08:21:12Z</dcterms:created>
  <dcterms:modified xsi:type="dcterms:W3CDTF">2026-09-24T15:13:51Z</dcterms:modified>
</cp:coreProperties>
</file>