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notesMasterIdLst>
    <p:notesMasterId r:id="rId29"/>
  </p:notesMasterIdLst>
  <p:sldIdLst>
    <p:sldId id="256" r:id="rId4"/>
    <p:sldId id="349" r:id="rId5"/>
    <p:sldId id="257" r:id="rId6"/>
    <p:sldId id="351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4" r:id="rId21"/>
    <p:sldId id="275" r:id="rId22"/>
    <p:sldId id="276" r:id="rId23"/>
    <p:sldId id="352" r:id="rId24"/>
    <p:sldId id="258" r:id="rId25"/>
    <p:sldId id="259" r:id="rId26"/>
    <p:sldId id="346" r:id="rId27"/>
    <p:sldId id="347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03"/>
    <p:restoredTop sz="59745"/>
  </p:normalViewPr>
  <p:slideViewPr>
    <p:cSldViewPr snapToGrid="0" snapToObjects="1">
      <p:cViewPr varScale="1">
        <p:scale>
          <a:sx n="53" d="100"/>
          <a:sy n="53" d="100"/>
        </p:scale>
        <p:origin x="78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98F5C5-8C6D-0B43-B933-691DCF7799E7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01EDBB-45BD-1A43-BA39-182F915084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042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Planning progression and continuity , appropriate level of activities  building on previous work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01EDBB-45BD-1A43-BA39-182F91508465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191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lotcqualitybadge.org.uk/" TargetMode="External"/><Relationship Id="rId2" Type="http://schemas.openxmlformats.org/officeDocument/2006/relationships/hyperlink" Target="http://www.lotc.org.uk/lotc-accreditations/lotc-quality-badge/" TargetMode="Externa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054D4-EE1D-1740-9CE0-2EDEDDD374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92361"/>
            <a:ext cx="9144000" cy="1839645"/>
          </a:xfrm>
        </p:spPr>
        <p:txBody>
          <a:bodyPr>
            <a:normAutofit fontScale="90000"/>
          </a:bodyPr>
          <a:lstStyle/>
          <a:p>
            <a:r>
              <a:rPr lang="en-US" sz="4400" b="1" dirty="0">
                <a:solidFill>
                  <a:schemeClr val="bg1"/>
                </a:solidFill>
                <a:cs typeface="Calibri Light"/>
              </a:rPr>
              <a:t>Safe practice in PE &amp;</a:t>
            </a:r>
            <a:br>
              <a:rPr lang="en-US" sz="4400" b="1" dirty="0">
                <a:solidFill>
                  <a:schemeClr val="bg1"/>
                </a:solidFill>
                <a:cs typeface="Calibri Light"/>
              </a:rPr>
            </a:br>
            <a:r>
              <a:rPr lang="en-US" sz="4400" b="1" dirty="0">
                <a:solidFill>
                  <a:schemeClr val="bg1"/>
                </a:solidFill>
                <a:cs typeface="Calibri Light"/>
              </a:rPr>
              <a:t>Preparing a unit of work in Adventurous Activities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A781B2-82D3-5848-8EFF-808EF9357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74574"/>
            <a:ext cx="9144000" cy="25633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cs typeface="Calibri"/>
              </a:rPr>
              <a:t>Session 9</a:t>
            </a:r>
          </a:p>
        </p:txBody>
      </p:sp>
    </p:spTree>
    <p:extLst>
      <p:ext uri="{BB962C8B-B14F-4D97-AF65-F5344CB8AC3E}">
        <p14:creationId xmlns:p14="http://schemas.microsoft.com/office/powerpoint/2010/main" val="2701479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Safe Practice in PE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AfPE</a:t>
            </a:r>
            <a:r>
              <a:rPr lang="en-US" dirty="0"/>
              <a:t> guidelines </a:t>
            </a:r>
          </a:p>
        </p:txBody>
      </p:sp>
    </p:spTree>
    <p:extLst>
      <p:ext uri="{BB962C8B-B14F-4D97-AF65-F5344CB8AC3E}">
        <p14:creationId xmlns:p14="http://schemas.microsoft.com/office/powerpoint/2010/main" val="490824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569" y="0"/>
            <a:ext cx="12729409" cy="1325563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Why is there a whole document related to safe practice in PE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4137" y="1814153"/>
            <a:ext cx="11131826" cy="3175345"/>
          </a:xfrm>
        </p:spPr>
        <p:txBody>
          <a:bodyPr/>
          <a:lstStyle/>
          <a:p>
            <a:r>
              <a:rPr lang="en-US" dirty="0"/>
              <a:t>Why not other subjects?</a:t>
            </a:r>
          </a:p>
          <a:p>
            <a:r>
              <a:rPr lang="en-US" dirty="0"/>
              <a:t>What makes PE unique?</a:t>
            </a:r>
          </a:p>
          <a:p>
            <a:r>
              <a:rPr lang="en-US" dirty="0"/>
              <a:t>What is potentially ‘unsafe’ about PE?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163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68442"/>
            <a:ext cx="12540917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Royal society for the prevention of accidents (ROSPA)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Remember last weeks session on risk benefit analysis</a:t>
            </a:r>
          </a:p>
          <a:p>
            <a:endParaRPr lang="en-US" dirty="0"/>
          </a:p>
          <a:p>
            <a:r>
              <a:rPr lang="en-US" dirty="0"/>
              <a:t>The view of risk has changed significantly in recent years due to the publicity of issues such as ‘cotton wool kids’  and a backlash against the ever quoted ‘Health and Safety’ being perceived to be stopping everyday activities</a:t>
            </a:r>
          </a:p>
          <a:p>
            <a:endParaRPr lang="en-US" dirty="0"/>
          </a:p>
          <a:p>
            <a:r>
              <a:rPr lang="en-US" dirty="0"/>
              <a:t>ROSPA -  “as safe as necessary, not as safe as possible”</a:t>
            </a:r>
          </a:p>
        </p:txBody>
      </p:sp>
    </p:spTree>
    <p:extLst>
      <p:ext uri="{BB962C8B-B14F-4D97-AF65-F5344CB8AC3E}">
        <p14:creationId xmlns:p14="http://schemas.microsoft.com/office/powerpoint/2010/main" val="30547241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212391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KS -1   in NC in England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40615"/>
            <a:ext cx="10515600" cy="4351338"/>
          </a:xfrm>
        </p:spPr>
        <p:txBody>
          <a:bodyPr/>
          <a:lstStyle/>
          <a:p>
            <a:r>
              <a:rPr lang="en-US" dirty="0"/>
              <a:t>Pupils should be able to engage in a range of increasingly challenging </a:t>
            </a:r>
            <a:r>
              <a:rPr lang="en-US" dirty="0" err="1"/>
              <a:t>situtations</a:t>
            </a:r>
            <a:r>
              <a:rPr lang="en-US" dirty="0"/>
              <a:t>  (</a:t>
            </a:r>
            <a:r>
              <a:rPr lang="en-US" dirty="0" err="1"/>
              <a:t>DfE</a:t>
            </a:r>
            <a:r>
              <a:rPr lang="en-US" dirty="0"/>
              <a:t> 2013)</a:t>
            </a:r>
          </a:p>
          <a:p>
            <a:endParaRPr lang="en-US" dirty="0"/>
          </a:p>
          <a:p>
            <a:r>
              <a:rPr lang="en-US" dirty="0"/>
              <a:t>KS1 &amp;2 </a:t>
            </a:r>
            <a:r>
              <a:rPr lang="en-US" dirty="0" err="1"/>
              <a:t>emphasise</a:t>
            </a:r>
            <a:r>
              <a:rPr lang="en-US" dirty="0"/>
              <a:t> that challenge is an essential element of making learning fun, exciting and more likely to result in students progressing.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What does the Welsh Curriculum say ?? Check out the F </a:t>
            </a:r>
            <a:r>
              <a:rPr lang="en-US" dirty="0" err="1"/>
              <a:t>Ph</a:t>
            </a:r>
            <a:r>
              <a:rPr lang="en-US" dirty="0"/>
              <a:t> and NC docs for mention of challenge and risk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57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188327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Risk Benefit analysis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12803"/>
            <a:ext cx="10515600" cy="4351338"/>
          </a:xfrm>
        </p:spPr>
        <p:txBody>
          <a:bodyPr/>
          <a:lstStyle/>
          <a:p>
            <a:r>
              <a:rPr lang="en-US" dirty="0"/>
              <a:t>Lets read what they say </a:t>
            </a:r>
            <a:r>
              <a:rPr lang="is-IS" dirty="0"/>
              <a:t>…...</a:t>
            </a:r>
          </a:p>
          <a:p>
            <a:pPr marL="0" indent="0">
              <a:buNone/>
            </a:pPr>
            <a:endParaRPr lang="is-IS" dirty="0"/>
          </a:p>
          <a:p>
            <a:r>
              <a:rPr lang="en-US" dirty="0"/>
              <a:t>L</a:t>
            </a:r>
            <a:r>
              <a:rPr lang="is-IS" dirty="0"/>
              <a:t>ets look at specific activities relating to OAA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2841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188327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Aquatic activities</a:t>
            </a:r>
            <a:r>
              <a:rPr lang="is-IS" b="1" dirty="0">
                <a:solidFill>
                  <a:schemeClr val="bg1"/>
                </a:solidFill>
              </a:rPr>
              <a:t>…swimming 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695" y="1137236"/>
            <a:ext cx="10515600" cy="471432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Programed activities </a:t>
            </a:r>
          </a:p>
          <a:p>
            <a:pPr>
              <a:buFont typeface="Wingdings" charset="2"/>
              <a:buChar char="Ø"/>
            </a:pPr>
            <a:r>
              <a:rPr lang="en-US" dirty="0"/>
              <a:t>National Rescue Award for Swimming teachers and coaches</a:t>
            </a:r>
          </a:p>
          <a:p>
            <a:pPr>
              <a:buFont typeface="Wingdings" charset="2"/>
              <a:buChar char="Ø"/>
            </a:pPr>
            <a:r>
              <a:rPr lang="en-US" dirty="0"/>
              <a:t>STA level 2 safety award for teachers  </a:t>
            </a:r>
          </a:p>
          <a:p>
            <a:r>
              <a:rPr lang="en-US" dirty="0"/>
              <a:t>Un programmed activities – free swim </a:t>
            </a:r>
          </a:p>
          <a:p>
            <a:pPr>
              <a:buFont typeface="Wingdings" charset="2"/>
              <a:buChar char="Ø"/>
            </a:pPr>
            <a:r>
              <a:rPr lang="en-US" dirty="0"/>
              <a:t>RLSS pool lifeguard</a:t>
            </a:r>
          </a:p>
          <a:p>
            <a:pPr>
              <a:buFont typeface="Wingdings" charset="2"/>
              <a:buChar char="Ø"/>
            </a:pPr>
            <a:r>
              <a:rPr lang="en-US" dirty="0"/>
              <a:t>STA award for pool lifeguard</a:t>
            </a:r>
          </a:p>
          <a:p>
            <a:r>
              <a:rPr lang="en-US" dirty="0"/>
              <a:t>Open water</a:t>
            </a:r>
          </a:p>
          <a:p>
            <a:pPr>
              <a:buFont typeface="Wingdings" charset="2"/>
              <a:buChar char="Ø"/>
            </a:pPr>
            <a:r>
              <a:rPr lang="en-US" dirty="0"/>
              <a:t>Lifeguard with open water endorsement –KNOW THE AREA thorough risk assessment </a:t>
            </a:r>
          </a:p>
          <a:p>
            <a:pPr>
              <a:buFont typeface="Wingdings" charset="2"/>
              <a:buChar char="Ø"/>
            </a:pPr>
            <a:r>
              <a:rPr lang="en-US" dirty="0"/>
              <a:t>Water quality – aware of risk of disease (Weil’s disease)</a:t>
            </a:r>
          </a:p>
        </p:txBody>
      </p:sp>
    </p:spTree>
    <p:extLst>
      <p:ext uri="{BB962C8B-B14F-4D97-AF65-F5344CB8AC3E}">
        <p14:creationId xmlns:p14="http://schemas.microsoft.com/office/powerpoint/2010/main" val="3940100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236454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OAA activities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May need appropriate awards</a:t>
            </a:r>
          </a:p>
          <a:p>
            <a:r>
              <a:rPr lang="en-US" dirty="0"/>
              <a:t>Be approved by competent technical advisor</a:t>
            </a:r>
          </a:p>
          <a:p>
            <a:endParaRPr lang="en-US" dirty="0"/>
          </a:p>
          <a:p>
            <a:r>
              <a:rPr lang="en-US" dirty="0"/>
              <a:t>Adventure Activities Licensing authority (AALA) give information and guidance in relation to this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9364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2895" y="-216569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Qualifications /experience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96235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aid?</a:t>
            </a:r>
          </a:p>
          <a:p>
            <a:r>
              <a:rPr lang="en-US" dirty="0"/>
              <a:t>Knowledge of specific sites</a:t>
            </a:r>
          </a:p>
          <a:p>
            <a:r>
              <a:rPr lang="en-US" dirty="0"/>
              <a:t>Knowledge of pupils</a:t>
            </a:r>
          </a:p>
          <a:p>
            <a:r>
              <a:rPr lang="en-US" dirty="0"/>
              <a:t>Educational objectives</a:t>
            </a:r>
          </a:p>
          <a:p>
            <a:r>
              <a:rPr lang="en-US" dirty="0"/>
              <a:t>EVCs –if one </a:t>
            </a:r>
            <a:r>
              <a:rPr lang="en-US" dirty="0" err="1"/>
              <a:t>exisists</a:t>
            </a:r>
            <a:endParaRPr lang="en-US" dirty="0"/>
          </a:p>
          <a:p>
            <a:r>
              <a:rPr lang="en-US" dirty="0"/>
              <a:t>OEAP-  ‘SAGED’</a:t>
            </a:r>
          </a:p>
          <a:p>
            <a:pPr>
              <a:buFont typeface="Wingdings" charset="2"/>
              <a:buChar char="Ø"/>
            </a:pPr>
            <a:r>
              <a:rPr lang="en-US" dirty="0"/>
              <a:t>Staffing –trained? Competent? Experienced? ratios?</a:t>
            </a:r>
          </a:p>
          <a:p>
            <a:pPr>
              <a:buFont typeface="Wingdings" charset="2"/>
              <a:buChar char="Ø"/>
            </a:pPr>
            <a:r>
              <a:rPr lang="en-US" dirty="0"/>
              <a:t>Activity – specialist? demand? Insurance? License?</a:t>
            </a:r>
          </a:p>
          <a:p>
            <a:pPr>
              <a:buFont typeface="Wingdings" charset="2"/>
              <a:buChar char="Ø"/>
            </a:pPr>
            <a:r>
              <a:rPr lang="en-US" dirty="0"/>
              <a:t>Groups- ability? Experience? Medical? </a:t>
            </a:r>
            <a:r>
              <a:rPr lang="en-US" dirty="0" err="1"/>
              <a:t>Behaviour</a:t>
            </a:r>
            <a:r>
              <a:rPr lang="en-US" dirty="0"/>
              <a:t>?</a:t>
            </a:r>
          </a:p>
          <a:p>
            <a:pPr>
              <a:buFont typeface="Wingdings" charset="2"/>
              <a:buChar char="Ø"/>
            </a:pPr>
            <a:r>
              <a:rPr lang="en-US" dirty="0"/>
              <a:t>Environment – weather? Conditions?</a:t>
            </a:r>
          </a:p>
          <a:p>
            <a:pPr>
              <a:buFont typeface="Wingdings" charset="2"/>
              <a:buChar char="Ø"/>
            </a:pPr>
            <a:r>
              <a:rPr lang="en-US" dirty="0"/>
              <a:t>Distance – from support – transport ? residential? </a:t>
            </a:r>
          </a:p>
          <a:p>
            <a:pPr>
              <a:buFont typeface="Wingdings" charset="2"/>
              <a:buChar char="Ø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887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Problem solving &amp; team building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Most on site only require clear briefing to pupils. –</a:t>
            </a:r>
          </a:p>
          <a:p>
            <a:r>
              <a:rPr lang="en-US" dirty="0"/>
              <a:t>Safe lifting if carrying each other</a:t>
            </a:r>
          </a:p>
          <a:p>
            <a:r>
              <a:rPr lang="en-US" dirty="0"/>
              <a:t>Aware of traffic on sites when working in groups </a:t>
            </a:r>
          </a:p>
          <a:p>
            <a:r>
              <a:rPr lang="en-US" dirty="0"/>
              <a:t>Appropriate equipment when using ‘junk’</a:t>
            </a:r>
          </a:p>
        </p:txBody>
      </p:sp>
    </p:spTree>
    <p:extLst>
      <p:ext uri="{BB962C8B-B14F-4D97-AF65-F5344CB8AC3E}">
        <p14:creationId xmlns:p14="http://schemas.microsoft.com/office/powerpoint/2010/main" val="22010850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0705" y="-188328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Orienteering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1948" y="1137235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British Orienteering qualification teaching orienteering part 1 or 2 </a:t>
            </a:r>
          </a:p>
          <a:p>
            <a:r>
              <a:rPr lang="en-US" dirty="0"/>
              <a:t>Or competent adult </a:t>
            </a:r>
          </a:p>
          <a:p>
            <a:endParaRPr lang="en-US" dirty="0"/>
          </a:p>
          <a:p>
            <a:r>
              <a:rPr lang="en-US" dirty="0"/>
              <a:t>Qualified for school grounds, local parks, small areas of woodland with clear boundaries and observable paths</a:t>
            </a:r>
          </a:p>
          <a:p>
            <a:pPr>
              <a:buFont typeface="Wingdings" charset="2"/>
              <a:buChar char="Ø"/>
            </a:pPr>
            <a:r>
              <a:rPr lang="en-US" dirty="0"/>
              <a:t>Avoid courses crossing roads</a:t>
            </a:r>
          </a:p>
          <a:p>
            <a:pPr>
              <a:buFont typeface="Wingdings" charset="2"/>
              <a:buChar char="Ø"/>
            </a:pPr>
            <a:r>
              <a:rPr lang="en-US" dirty="0"/>
              <a:t>Call back signal </a:t>
            </a:r>
          </a:p>
          <a:p>
            <a:pPr>
              <a:buFont typeface="Wingdings" charset="2"/>
              <a:buChar char="Ø"/>
            </a:pPr>
            <a:r>
              <a:rPr lang="en-US" dirty="0"/>
              <a:t>Cut off time</a:t>
            </a:r>
          </a:p>
          <a:p>
            <a:pPr>
              <a:buFont typeface="Wingdings" charset="2"/>
              <a:buChar char="Ø"/>
            </a:pPr>
            <a:r>
              <a:rPr lang="en-US" dirty="0"/>
              <a:t>Appropriate footwear and clothing</a:t>
            </a:r>
          </a:p>
          <a:p>
            <a:pPr>
              <a:buFont typeface="Wingdings" charset="2"/>
              <a:buChar char="Ø"/>
            </a:pPr>
            <a:r>
              <a:rPr lang="en-US" dirty="0"/>
              <a:t>1st aid kits off site</a:t>
            </a:r>
          </a:p>
        </p:txBody>
      </p:sp>
    </p:spTree>
    <p:extLst>
      <p:ext uri="{BB962C8B-B14F-4D97-AF65-F5344CB8AC3E}">
        <p14:creationId xmlns:p14="http://schemas.microsoft.com/office/powerpoint/2010/main" val="27132189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642" y="-212391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Traversing walls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 qualifications required </a:t>
            </a:r>
          </a:p>
          <a:p>
            <a:endParaRPr lang="en-US" dirty="0"/>
          </a:p>
          <a:p>
            <a:r>
              <a:rPr lang="en-US" dirty="0"/>
              <a:t>Devise safety rules with the pupils </a:t>
            </a:r>
          </a:p>
        </p:txBody>
      </p:sp>
    </p:spTree>
    <p:extLst>
      <p:ext uri="{BB962C8B-B14F-4D97-AF65-F5344CB8AC3E}">
        <p14:creationId xmlns:p14="http://schemas.microsoft.com/office/powerpoint/2010/main" val="21669892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642" y="-21239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Parkour/ free running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074" y="1113173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High risk activity – </a:t>
            </a:r>
          </a:p>
          <a:p>
            <a:r>
              <a:rPr lang="en-US" dirty="0"/>
              <a:t>Indoors </a:t>
            </a:r>
          </a:p>
          <a:p>
            <a:pPr>
              <a:buFont typeface="Wingdings" charset="2"/>
              <a:buChar char="Ø"/>
            </a:pPr>
            <a:r>
              <a:rPr lang="en-US" dirty="0"/>
              <a:t> 1</a:t>
            </a:r>
            <a:r>
              <a:rPr lang="en-US" baseline="30000" dirty="0"/>
              <a:t>st</a:t>
            </a:r>
            <a:r>
              <a:rPr lang="en-US" dirty="0"/>
              <a:t>4sport introductory CPD award Teaching Parkour/Free running   </a:t>
            </a:r>
          </a:p>
          <a:p>
            <a:pPr>
              <a:buFont typeface="Wingdings" charset="2"/>
              <a:buChar char="Ø"/>
            </a:pPr>
            <a:endParaRPr lang="en-US" dirty="0"/>
          </a:p>
          <a:p>
            <a:pPr>
              <a:buFont typeface="Arial" charset="0"/>
              <a:buChar char="•"/>
            </a:pPr>
            <a:r>
              <a:rPr lang="en-US" dirty="0"/>
              <a:t>Outdoors </a:t>
            </a:r>
          </a:p>
          <a:p>
            <a:pPr>
              <a:buFont typeface="Wingdings" charset="2"/>
              <a:buChar char="Ø"/>
            </a:pPr>
            <a:r>
              <a:rPr lang="en-US" dirty="0"/>
              <a:t>Intermediate CPD award </a:t>
            </a:r>
          </a:p>
          <a:p>
            <a:pPr>
              <a:buFont typeface="Arial" charset="0"/>
              <a:buChar char="•"/>
            </a:pPr>
            <a:endParaRPr lang="en-US" dirty="0"/>
          </a:p>
          <a:p>
            <a:pPr>
              <a:buFont typeface="Arial" charset="0"/>
              <a:buChar char="•"/>
            </a:pPr>
            <a:r>
              <a:rPr lang="en-US" dirty="0"/>
              <a:t>Clubs /community  </a:t>
            </a:r>
          </a:p>
          <a:p>
            <a:pPr>
              <a:buFont typeface="Wingdings" charset="2"/>
              <a:buChar char="Ø"/>
            </a:pPr>
            <a:r>
              <a:rPr lang="en-US" dirty="0"/>
              <a:t>Level 2 certificate of coaching in Parkour and be registered to UK Parkour professionals  register for insurance </a:t>
            </a:r>
          </a:p>
        </p:txBody>
      </p:sp>
    </p:spTree>
    <p:extLst>
      <p:ext uri="{BB962C8B-B14F-4D97-AF65-F5344CB8AC3E}">
        <p14:creationId xmlns:p14="http://schemas.microsoft.com/office/powerpoint/2010/main" val="31231413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-216569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Walking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 qualifications in local environment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Further afield</a:t>
            </a:r>
          </a:p>
          <a:p>
            <a:pPr>
              <a:buFont typeface="Wingdings" charset="2"/>
              <a:buChar char="Ø"/>
            </a:pPr>
            <a:r>
              <a:rPr lang="en-US" dirty="0"/>
              <a:t>Lowland leaders award</a:t>
            </a:r>
          </a:p>
        </p:txBody>
      </p:sp>
    </p:spTree>
    <p:extLst>
      <p:ext uri="{BB962C8B-B14F-4D97-AF65-F5344CB8AC3E}">
        <p14:creationId xmlns:p14="http://schemas.microsoft.com/office/powerpoint/2010/main" val="24295732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212391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Camping and camp craft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20299"/>
            <a:ext cx="10515600" cy="4351338"/>
          </a:xfrm>
        </p:spPr>
        <p:txBody>
          <a:bodyPr/>
          <a:lstStyle/>
          <a:p>
            <a:r>
              <a:rPr lang="en-US" dirty="0"/>
              <a:t>No specific qualifications</a:t>
            </a:r>
          </a:p>
          <a:p>
            <a:endParaRPr lang="en-US" dirty="0"/>
          </a:p>
          <a:p>
            <a:pPr>
              <a:buFont typeface="Wingdings" charset="2"/>
              <a:buChar char="Ø"/>
            </a:pPr>
            <a:r>
              <a:rPr lang="en-US" dirty="0"/>
              <a:t>Washing of food and cooking utensils </a:t>
            </a:r>
          </a:p>
          <a:p>
            <a:pPr>
              <a:buFont typeface="Wingdings" charset="2"/>
              <a:buChar char="Ø"/>
            </a:pPr>
            <a:r>
              <a:rPr lang="en-US" dirty="0"/>
              <a:t>Ensure proper use of stoves and cooking equipment etc.</a:t>
            </a:r>
          </a:p>
          <a:p>
            <a:pPr>
              <a:buFont typeface="Wingdings" charset="2"/>
              <a:buChar char="Ø"/>
            </a:pPr>
            <a:r>
              <a:rPr lang="en-US" dirty="0"/>
              <a:t>safe placement of stoves </a:t>
            </a:r>
          </a:p>
          <a:p>
            <a:pPr>
              <a:buFont typeface="Wingdings" charset="2"/>
              <a:buChar char="Ø"/>
            </a:pPr>
            <a:r>
              <a:rPr lang="en-US" dirty="0"/>
              <a:t>Safe fuel storage</a:t>
            </a:r>
          </a:p>
          <a:p>
            <a:pPr>
              <a:buFont typeface="Wingdings" charset="2"/>
              <a:buChar char="Ø"/>
            </a:pPr>
            <a:r>
              <a:rPr lang="en-US" dirty="0"/>
              <a:t>Ventilated area</a:t>
            </a:r>
          </a:p>
        </p:txBody>
      </p:sp>
    </p:spTree>
    <p:extLst>
      <p:ext uri="{BB962C8B-B14F-4D97-AF65-F5344CB8AC3E}">
        <p14:creationId xmlns:p14="http://schemas.microsoft.com/office/powerpoint/2010/main" val="33515284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236454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Bush craft / forest schools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7568" y="1392488"/>
            <a:ext cx="10515600" cy="4351338"/>
          </a:xfrm>
        </p:spPr>
        <p:txBody>
          <a:bodyPr/>
          <a:lstStyle/>
          <a:p>
            <a:r>
              <a:rPr lang="en-US" dirty="0"/>
              <a:t>Forest school level 3 practitioners award for leading forest school sessions</a:t>
            </a:r>
          </a:p>
          <a:p>
            <a:r>
              <a:rPr lang="en-US" dirty="0"/>
              <a:t>Permission for site</a:t>
            </a:r>
          </a:p>
          <a:p>
            <a:r>
              <a:rPr lang="en-US" dirty="0"/>
              <a:t>Clear boundaries</a:t>
            </a:r>
          </a:p>
          <a:p>
            <a:r>
              <a:rPr lang="en-US" dirty="0"/>
              <a:t>Clear rules </a:t>
            </a:r>
          </a:p>
          <a:p>
            <a:r>
              <a:rPr lang="en-US" dirty="0"/>
              <a:t>Correct use of sharp equipment </a:t>
            </a:r>
          </a:p>
          <a:p>
            <a:r>
              <a:rPr lang="en-US" dirty="0"/>
              <a:t>Safe management of fires </a:t>
            </a:r>
          </a:p>
          <a:p>
            <a:r>
              <a:rPr lang="en-US" dirty="0"/>
              <a:t>Escape instructions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5418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188327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Paddle sports / sailing / surfing  / </a:t>
            </a:r>
            <a:r>
              <a:rPr lang="en-US" b="1" dirty="0" err="1">
                <a:solidFill>
                  <a:schemeClr val="bg1"/>
                </a:solidFill>
              </a:rPr>
              <a:t>subaqua</a:t>
            </a:r>
            <a:r>
              <a:rPr lang="en-US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09057"/>
            <a:ext cx="10515600" cy="4351338"/>
          </a:xfrm>
        </p:spPr>
        <p:txBody>
          <a:bodyPr/>
          <a:lstStyle/>
          <a:p>
            <a:r>
              <a:rPr lang="en-US" dirty="0"/>
              <a:t>NGB awards required for appropriate activity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Water/rock </a:t>
            </a:r>
          </a:p>
          <a:p>
            <a:pPr>
              <a:buFont typeface="Wingdings" charset="2"/>
              <a:buChar char="Ø"/>
            </a:pPr>
            <a:r>
              <a:rPr lang="en-US" dirty="0"/>
              <a:t>Gorge walking – AALA </a:t>
            </a:r>
          </a:p>
          <a:p>
            <a:pPr>
              <a:buFont typeface="Wingdings" charset="2"/>
              <a:buChar char="Ø"/>
            </a:pPr>
            <a:r>
              <a:rPr lang="en-US" dirty="0" err="1"/>
              <a:t>Coasteering</a:t>
            </a:r>
            <a:r>
              <a:rPr lang="en-US" dirty="0"/>
              <a:t> – international </a:t>
            </a:r>
            <a:r>
              <a:rPr lang="en-US" dirty="0" err="1"/>
              <a:t>coasteering</a:t>
            </a:r>
            <a:r>
              <a:rPr lang="en-US" dirty="0"/>
              <a:t> federation</a:t>
            </a:r>
          </a:p>
        </p:txBody>
      </p:sp>
    </p:spTree>
    <p:extLst>
      <p:ext uri="{BB962C8B-B14F-4D97-AF65-F5344CB8AC3E}">
        <p14:creationId xmlns:p14="http://schemas.microsoft.com/office/powerpoint/2010/main" val="9318988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236454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Cycling / mountain biking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44362"/>
            <a:ext cx="10515600" cy="4351338"/>
          </a:xfrm>
        </p:spPr>
        <p:txBody>
          <a:bodyPr/>
          <a:lstStyle/>
          <a:p>
            <a:r>
              <a:rPr lang="en-US" dirty="0"/>
              <a:t>Appropriate qualifications </a:t>
            </a:r>
          </a:p>
          <a:p>
            <a:r>
              <a:rPr lang="en-US" dirty="0"/>
              <a:t>Risk assessments </a:t>
            </a:r>
          </a:p>
          <a:p>
            <a:r>
              <a:rPr lang="en-US" dirty="0"/>
              <a:t>Escape routes </a:t>
            </a:r>
          </a:p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aid</a:t>
            </a:r>
          </a:p>
          <a:p>
            <a:r>
              <a:rPr lang="en-US" dirty="0"/>
              <a:t>Weather </a:t>
            </a:r>
          </a:p>
          <a:p>
            <a:r>
              <a:rPr lang="en-US" dirty="0" err="1"/>
              <a:t>Maintainence</a:t>
            </a:r>
            <a:r>
              <a:rPr lang="en-US" dirty="0"/>
              <a:t> of bikes</a:t>
            </a:r>
          </a:p>
          <a:p>
            <a:r>
              <a:rPr lang="en-US" dirty="0"/>
              <a:t>Repair equipment</a:t>
            </a:r>
          </a:p>
          <a:p>
            <a:r>
              <a:rPr lang="en-US" dirty="0"/>
              <a:t>Staff positioning </a:t>
            </a:r>
          </a:p>
        </p:txBody>
      </p:sp>
    </p:spTree>
    <p:extLst>
      <p:ext uri="{BB962C8B-B14F-4D97-AF65-F5344CB8AC3E}">
        <p14:creationId xmlns:p14="http://schemas.microsoft.com/office/powerpoint/2010/main" val="9992388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21239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Ropes courses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 specific regulation in the UK</a:t>
            </a:r>
          </a:p>
          <a:p>
            <a:r>
              <a:rPr lang="en-US" dirty="0"/>
              <a:t>No </a:t>
            </a:r>
            <a:r>
              <a:rPr lang="en-US" dirty="0" err="1"/>
              <a:t>licence</a:t>
            </a:r>
            <a:r>
              <a:rPr lang="en-US" dirty="0"/>
              <a:t> not under the scope of AALA –however AALA has a guidance document for ropes courses </a:t>
            </a:r>
          </a:p>
        </p:txBody>
      </p:sp>
    </p:spTree>
    <p:extLst>
      <p:ext uri="{BB962C8B-B14F-4D97-AF65-F5344CB8AC3E}">
        <p14:creationId xmlns:p14="http://schemas.microsoft.com/office/powerpoint/2010/main" val="13003662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Learning outside the classroom quality badge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http://www.lotc.org.uk/lotc-accreditations/lotc-quality-badge/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http://lotcqualitybadge.org.uk/</a:t>
            </a:r>
            <a:endParaRPr lang="en-US" dirty="0"/>
          </a:p>
          <a:p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0232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2277C-E329-9040-908F-C66C55FB4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6569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85157-0C14-0F42-8169-038125E25D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– preparing and presenting  a scheme of work</a:t>
            </a:r>
          </a:p>
        </p:txBody>
      </p:sp>
    </p:spTree>
    <p:extLst>
      <p:ext uri="{BB962C8B-B14F-4D97-AF65-F5344CB8AC3E}">
        <p14:creationId xmlns:p14="http://schemas.microsoft.com/office/powerpoint/2010/main" val="27665122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792" y="-194712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What is a unit of work?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862" y="1415079"/>
            <a:ext cx="10515600" cy="4351338"/>
          </a:xfrm>
        </p:spPr>
        <p:txBody>
          <a:bodyPr/>
          <a:lstStyle/>
          <a:p>
            <a:r>
              <a:rPr lang="en-US" dirty="0"/>
              <a:t>What do you think is the purpose of a unit of work?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How do you know what to put in a unit of work?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7234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548F4-D4E7-B74B-8490-CABF3B71F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PE curriculum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FD2DB-A571-8842-8C81-1FB015D0F2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975" y="1545707"/>
            <a:ext cx="10515600" cy="4351338"/>
          </a:xfrm>
        </p:spPr>
        <p:txBody>
          <a:bodyPr/>
          <a:lstStyle/>
          <a:p>
            <a:r>
              <a:rPr lang="en-US" dirty="0"/>
              <a:t>Let’s look again at the PE </a:t>
            </a:r>
            <a:r>
              <a:rPr lang="en-US" dirty="0" err="1"/>
              <a:t>programme</a:t>
            </a:r>
            <a:r>
              <a:rPr lang="en-US" dirty="0"/>
              <a:t> of study</a:t>
            </a:r>
          </a:p>
          <a:p>
            <a:endParaRPr lang="en-US" dirty="0"/>
          </a:p>
          <a:p>
            <a:r>
              <a:rPr lang="en-US" dirty="0"/>
              <a:t>You need to consider the KS3 POS for your assessment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Make some notes about what you could do to deliver some of this.</a:t>
            </a:r>
          </a:p>
        </p:txBody>
      </p:sp>
    </p:spTree>
    <p:extLst>
      <p:ext uri="{BB962C8B-B14F-4D97-AF65-F5344CB8AC3E}">
        <p14:creationId xmlns:p14="http://schemas.microsoft.com/office/powerpoint/2010/main" val="32038537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2D6D3-7B1D-CF43-8070-E57DF0824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Let’s look at the example Units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C45BF-7DB5-3244-BFC0-18251868D9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5563"/>
            <a:ext cx="10515600" cy="4351338"/>
          </a:xfrm>
        </p:spPr>
        <p:txBody>
          <a:bodyPr/>
          <a:lstStyle/>
          <a:p>
            <a:endParaRPr lang="en-US" dirty="0"/>
          </a:p>
          <a:p>
            <a:pPr marL="0" indent="0">
              <a:buNone/>
            </a:pPr>
            <a:r>
              <a:rPr lang="en-US" dirty="0"/>
              <a:t>There are two examples on </a:t>
            </a:r>
            <a:r>
              <a:rPr lang="en-US" dirty="0" err="1"/>
              <a:t>moodle</a:t>
            </a:r>
            <a:r>
              <a:rPr lang="en-US" dirty="0"/>
              <a:t> from a school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Read these through and make some notes about how they are structured and what they have in them  </a:t>
            </a:r>
          </a:p>
        </p:txBody>
      </p:sp>
    </p:spTree>
    <p:extLst>
      <p:ext uri="{BB962C8B-B14F-4D97-AF65-F5344CB8AC3E}">
        <p14:creationId xmlns:p14="http://schemas.microsoft.com/office/powerpoint/2010/main" val="39081429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D37D6-D022-904E-ADC1-2C6F3757C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089BB-E81B-264E-BCFA-DC8315E439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7055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818</Words>
  <Application>Microsoft Macintosh PowerPoint</Application>
  <PresentationFormat>Widescreen</PresentationFormat>
  <Paragraphs>150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Calibri Light</vt:lpstr>
      <vt:lpstr>Wingdings</vt:lpstr>
      <vt:lpstr>Office Theme</vt:lpstr>
      <vt:lpstr>Custom Design</vt:lpstr>
      <vt:lpstr>1_Custom Design</vt:lpstr>
      <vt:lpstr>Safe practice in PE &amp; Preparing a unit of work in Adventurous Activities </vt:lpstr>
      <vt:lpstr>Safe Practice in PE </vt:lpstr>
      <vt:lpstr>Why is there a whole document related to safe practice in PE ?</vt:lpstr>
      <vt:lpstr>Royal society for the prevention of accidents (ROSPA)</vt:lpstr>
      <vt:lpstr>KS -1   in NC in England </vt:lpstr>
      <vt:lpstr>Risk Benefit analysis </vt:lpstr>
      <vt:lpstr>Aquatic activities…swimming </vt:lpstr>
      <vt:lpstr>OAA activities </vt:lpstr>
      <vt:lpstr>Qualifications /experience </vt:lpstr>
      <vt:lpstr>Problem solving &amp; team building </vt:lpstr>
      <vt:lpstr>Orienteering </vt:lpstr>
      <vt:lpstr>Traversing walls</vt:lpstr>
      <vt:lpstr>Parkour/ free running</vt:lpstr>
      <vt:lpstr>Walking </vt:lpstr>
      <vt:lpstr>Camping and camp craft </vt:lpstr>
      <vt:lpstr>Bush craft / forest schools </vt:lpstr>
      <vt:lpstr>Paddle sports / sailing / surfing  / subaqua </vt:lpstr>
      <vt:lpstr>Cycling / mountain biking</vt:lpstr>
      <vt:lpstr>Ropes courses </vt:lpstr>
      <vt:lpstr>Learning outside the classroom quality badge </vt:lpstr>
      <vt:lpstr>Assessment 2</vt:lpstr>
      <vt:lpstr>What is a unit of work?</vt:lpstr>
      <vt:lpstr>PE curriculum </vt:lpstr>
      <vt:lpstr>Let’s look at the example Units of work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Nalda Wainwright</cp:lastModifiedBy>
  <cp:revision>79</cp:revision>
  <dcterms:created xsi:type="dcterms:W3CDTF">2019-09-12T10:20:23Z</dcterms:created>
  <dcterms:modified xsi:type="dcterms:W3CDTF">2020-11-25T16:42:50Z</dcterms:modified>
</cp:coreProperties>
</file>