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7620000" cy="19050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047" autoAdjust="0"/>
    <p:restoredTop sz="94607" autoAdjust="0"/>
  </p:normalViewPr>
  <p:slideViewPr>
    <p:cSldViewPr>
      <p:cViewPr>
        <p:scale>
          <a:sx n="100" d="100"/>
          <a:sy n="100" d="100"/>
        </p:scale>
        <p:origin x="-35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7/25/25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arxiv.org/pdf/2311.16483" TargetMode="External"/><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hyperlink" Target="https://www.statista.com/statistics/983321/worldwide-office-365-user-numbers-by-country/" TargetMode="External"/><Relationship Id="rId4" Type="http://schemas.openxmlformats.org/officeDocument/2006/relationships/image" Target="../media/image3.png"/><Relationship Id="rId9" Type="http://schemas.openxmlformats.org/officeDocument/2006/relationships/hyperlink" Target="https://support.microsoft.com/en-us/office/create-a-chart-from-start-to-finish-0baf399e-dd61-4e18-8a73-b3fd5d5680c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525" y="0"/>
            <a:ext cx="7620000" cy="19050000"/>
          </a:xfrm>
          <a:custGeom>
            <a:avLst/>
            <a:gdLst/>
            <a:ahLst/>
            <a:cxnLst/>
            <a:rect l="l" t="t" r="r" b="b"/>
            <a:pathLst>
              <a:path w="7620000" h="19050000">
                <a:moveTo>
                  <a:pt x="0" y="0"/>
                </a:moveTo>
                <a:lnTo>
                  <a:pt x="7620000" y="0"/>
                </a:lnTo>
                <a:lnTo>
                  <a:pt x="7620000" y="19050000"/>
                </a:lnTo>
                <a:lnTo>
                  <a:pt x="0" y="19050000"/>
                </a:lnTo>
                <a:lnTo>
                  <a:pt x="0" y="0"/>
                </a:lnTo>
                <a:close/>
              </a:path>
            </a:pathLst>
          </a:custGeom>
          <a:blipFill>
            <a:blip r:embed="rId2"/>
            <a:stretch>
              <a:fillRect l="-75000" r="-75000"/>
            </a:stretch>
          </a:blipFill>
        </p:spPr>
      </p:sp>
      <p:sp>
        <p:nvSpPr>
          <p:cNvPr id="3" name="TextBox 3"/>
          <p:cNvSpPr txBox="1"/>
          <p:nvPr/>
        </p:nvSpPr>
        <p:spPr>
          <a:xfrm>
            <a:off x="232929" y="9341622"/>
            <a:ext cx="3298903" cy="1523494"/>
          </a:xfrm>
          <a:prstGeom prst="rect">
            <a:avLst/>
          </a:prstGeom>
          <a:solidFill>
            <a:schemeClr val="accent6">
              <a:lumMod val="40000"/>
              <a:lumOff val="60000"/>
            </a:schemeClr>
          </a:solidFill>
          <a:ln w="12700">
            <a:solidFill>
              <a:schemeClr val="tx1"/>
            </a:solidFill>
          </a:ln>
        </p:spPr>
        <p:txBody>
          <a:bodyPr wrap="square" lIns="0" tIns="0" rIns="0" bIns="0" rtlCol="0" anchor="t">
            <a:spAutoFit/>
          </a:bodyPr>
          <a:lstStyle/>
          <a:p>
            <a:pPr algn="just"/>
            <a:r>
              <a:rPr lang="en-US" sz="1100" i="1" dirty="0">
                <a:solidFill>
                  <a:srgbClr val="0B1320"/>
                </a:solidFill>
                <a:latin typeface="Arial" panose="020B0604020202020204" pitchFamily="34" charset="0"/>
                <a:ea typeface="Sniglet"/>
                <a:cs typeface="Arial" panose="020B0604020202020204" pitchFamily="34" charset="0"/>
                <a:sym typeface="Sniglet"/>
              </a:rPr>
              <a:t>Step 4: </a:t>
            </a:r>
            <a:r>
              <a:rPr lang="en-US" sz="1100" dirty="0">
                <a:solidFill>
                  <a:srgbClr val="0B1320"/>
                </a:solidFill>
                <a:latin typeface="Arial" panose="020B0604020202020204" pitchFamily="34" charset="0"/>
                <a:ea typeface="Sniglet"/>
                <a:cs typeface="Arial" panose="020B0604020202020204" pitchFamily="34" charset="0"/>
                <a:sym typeface="Sniglet"/>
              </a:rPr>
              <a:t>The integration of labels and titles are used during the further refinement of a chart within the Word Document. This step is simply progressed by clicking on the Digital Tools Design tab and then selecting the "Add Cart Element” button. This can be better understood by the application of “</a:t>
            </a:r>
            <a:r>
              <a:rPr lang="en-US" sz="1100" dirty="0" err="1">
                <a:solidFill>
                  <a:srgbClr val="0B1320"/>
                </a:solidFill>
                <a:latin typeface="Arial" panose="020B0604020202020204" pitchFamily="34" charset="0"/>
                <a:ea typeface="Sniglet"/>
                <a:cs typeface="Arial" panose="020B0604020202020204" pitchFamily="34" charset="0"/>
                <a:sym typeface="Sniglet"/>
              </a:rPr>
              <a:t>ChartLlama</a:t>
            </a:r>
            <a:r>
              <a:rPr lang="en-US" sz="1100" dirty="0">
                <a:solidFill>
                  <a:srgbClr val="0B1320"/>
                </a:solidFill>
                <a:latin typeface="Arial" panose="020B0604020202020204" pitchFamily="34" charset="0"/>
                <a:ea typeface="Sniglet"/>
                <a:cs typeface="Arial" panose="020B0604020202020204" pitchFamily="34" charset="0"/>
                <a:sym typeface="Sniglet"/>
              </a:rPr>
              <a:t>”, a multimodal LLM for understanding the type of charts and producing accurate data for predicting the position (Han et al., 2023). </a:t>
            </a:r>
          </a:p>
        </p:txBody>
      </p:sp>
      <p:sp>
        <p:nvSpPr>
          <p:cNvPr id="4" name="TextBox 4"/>
          <p:cNvSpPr txBox="1"/>
          <p:nvPr/>
        </p:nvSpPr>
        <p:spPr>
          <a:xfrm>
            <a:off x="862351" y="2426690"/>
            <a:ext cx="2040058" cy="360355"/>
          </a:xfrm>
          <a:prstGeom prst="rect">
            <a:avLst/>
          </a:prstGeom>
        </p:spPr>
        <p:txBody>
          <a:bodyPr lIns="0" tIns="0" rIns="0" bIns="0" rtlCol="0" anchor="t">
            <a:spAutoFit/>
          </a:bodyPr>
          <a:lstStyle/>
          <a:p>
            <a:pPr algn="ctr">
              <a:lnSpc>
                <a:spcPts val="3217"/>
              </a:lnSpc>
            </a:pPr>
            <a:r>
              <a:rPr lang="en-US" b="1" dirty="0">
                <a:solidFill>
                  <a:srgbClr val="0B1320"/>
                </a:solidFill>
                <a:latin typeface="Arial" panose="020B0604020202020204" pitchFamily="34" charset="0"/>
                <a:ea typeface="Bobby Jones"/>
                <a:cs typeface="Arial" panose="020B0604020202020204" pitchFamily="34" charset="0"/>
                <a:sym typeface="Bobby Jones"/>
              </a:rPr>
              <a:t>Introduction</a:t>
            </a:r>
            <a:endParaRPr lang="en-US" sz="2000" b="1" dirty="0">
              <a:solidFill>
                <a:srgbClr val="0B1320"/>
              </a:solidFill>
              <a:latin typeface="Arial" panose="020B0604020202020204" pitchFamily="34" charset="0"/>
              <a:ea typeface="Bobby Jones"/>
              <a:cs typeface="Arial" panose="020B0604020202020204" pitchFamily="34" charset="0"/>
              <a:sym typeface="Bobby Jones"/>
            </a:endParaRPr>
          </a:p>
        </p:txBody>
      </p:sp>
      <p:sp>
        <p:nvSpPr>
          <p:cNvPr id="5" name="TextBox 5"/>
          <p:cNvSpPr txBox="1"/>
          <p:nvPr/>
        </p:nvSpPr>
        <p:spPr>
          <a:xfrm>
            <a:off x="212619" y="2876818"/>
            <a:ext cx="3373959" cy="1862048"/>
          </a:xfrm>
          <a:prstGeom prst="rect">
            <a:avLst/>
          </a:prstGeom>
          <a:solidFill>
            <a:schemeClr val="tx2">
              <a:lumMod val="20000"/>
              <a:lumOff val="80000"/>
            </a:schemeClr>
          </a:solidFill>
          <a:ln w="12700">
            <a:solidFill>
              <a:schemeClr val="tx1"/>
            </a:solidFill>
          </a:ln>
        </p:spPr>
        <p:txBody>
          <a:bodyPr wrap="square" lIns="0" tIns="0" rIns="0" bIns="0" rtlCol="0" anchor="t">
            <a:spAutoFit/>
          </a:bodyPr>
          <a:lstStyle/>
          <a:p>
            <a:pPr algn="just"/>
            <a:r>
              <a:rPr lang="en-US" sz="1100" dirty="0">
                <a:solidFill>
                  <a:srgbClr val="0B1320"/>
                </a:solidFill>
                <a:latin typeface="Arial" panose="020B0604020202020204" pitchFamily="34" charset="0"/>
                <a:ea typeface="Sniglet"/>
                <a:cs typeface="Arial" panose="020B0604020202020204" pitchFamily="34" charset="0"/>
                <a:sym typeface="Sniglet"/>
              </a:rPr>
              <a:t>The poster provides a vivid explanation about the creation of a chart in a word document. The </a:t>
            </a:r>
            <a:r>
              <a:rPr lang="en-US" sz="1100" dirty="0" err="1">
                <a:solidFill>
                  <a:srgbClr val="0B1320"/>
                </a:solidFill>
                <a:latin typeface="Arial" panose="020B0604020202020204" pitchFamily="34" charset="0"/>
                <a:ea typeface="Sniglet"/>
                <a:cs typeface="Arial" panose="020B0604020202020204" pitchFamily="34" charset="0"/>
                <a:sym typeface="Sniglet"/>
              </a:rPr>
              <a:t>utilisation</a:t>
            </a:r>
            <a:r>
              <a:rPr lang="en-US" sz="1100" dirty="0">
                <a:solidFill>
                  <a:srgbClr val="0B1320"/>
                </a:solidFill>
                <a:latin typeface="Arial" panose="020B0604020202020204" pitchFamily="34" charset="0"/>
                <a:ea typeface="Sniglet"/>
                <a:cs typeface="Arial" panose="020B0604020202020204" pitchFamily="34" charset="0"/>
                <a:sym typeface="Sniglet"/>
              </a:rPr>
              <a:t> of a chart is used to produce visual representations of data is termed to be a holistic approach. The amalgamation of several options like understanding, </a:t>
            </a:r>
            <a:r>
              <a:rPr lang="en-US" sz="1100" dirty="0" err="1">
                <a:solidFill>
                  <a:srgbClr val="0B1320"/>
                </a:solidFill>
                <a:latin typeface="Arial" panose="020B0604020202020204" pitchFamily="34" charset="0"/>
                <a:ea typeface="Sniglet"/>
                <a:cs typeface="Arial" panose="020B0604020202020204" pitchFamily="34" charset="0"/>
                <a:sym typeface="Sniglet"/>
              </a:rPr>
              <a:t>analysing</a:t>
            </a:r>
            <a:r>
              <a:rPr lang="en-US" sz="1100" dirty="0">
                <a:solidFill>
                  <a:srgbClr val="0B1320"/>
                </a:solidFill>
                <a:latin typeface="Arial" panose="020B0604020202020204" pitchFamily="34" charset="0"/>
                <a:ea typeface="Sniglet"/>
                <a:cs typeface="Arial" panose="020B0604020202020204" pitchFamily="34" charset="0"/>
                <a:sym typeface="Sniglet"/>
              </a:rPr>
              <a:t> and interpreting the data mainly consists of column charts with bar charts and pie charts. It will include several essential steps which will be incorporated to create the chart predictively without any forms of errors. This will allow the readers to </a:t>
            </a:r>
            <a:r>
              <a:rPr lang="en-US" sz="1100" dirty="0" err="1">
                <a:solidFill>
                  <a:srgbClr val="0B1320"/>
                </a:solidFill>
                <a:latin typeface="Arial" panose="020B0604020202020204" pitchFamily="34" charset="0"/>
                <a:ea typeface="Sniglet"/>
                <a:cs typeface="Arial" panose="020B0604020202020204" pitchFamily="34" charset="0"/>
                <a:sym typeface="Sniglet"/>
              </a:rPr>
              <a:t>analyse</a:t>
            </a:r>
            <a:r>
              <a:rPr lang="en-US" sz="1100" dirty="0">
                <a:solidFill>
                  <a:srgbClr val="0B1320"/>
                </a:solidFill>
                <a:latin typeface="Arial" panose="020B0604020202020204" pitchFamily="34" charset="0"/>
                <a:ea typeface="Sniglet"/>
                <a:cs typeface="Arial" panose="020B0604020202020204" pitchFamily="34" charset="0"/>
                <a:sym typeface="Sniglet"/>
              </a:rPr>
              <a:t> the data and proceed accordingly. </a:t>
            </a:r>
          </a:p>
        </p:txBody>
      </p:sp>
      <p:sp>
        <p:nvSpPr>
          <p:cNvPr id="6" name="TextBox 6"/>
          <p:cNvSpPr txBox="1"/>
          <p:nvPr/>
        </p:nvSpPr>
        <p:spPr>
          <a:xfrm>
            <a:off x="3946513" y="2421743"/>
            <a:ext cx="3269080" cy="613630"/>
          </a:xfrm>
          <a:prstGeom prst="rect">
            <a:avLst/>
          </a:prstGeom>
        </p:spPr>
        <p:txBody>
          <a:bodyPr lIns="0" tIns="0" rIns="0" bIns="0" rtlCol="0" anchor="t">
            <a:spAutoFit/>
          </a:bodyPr>
          <a:lstStyle/>
          <a:p>
            <a:pPr algn="ctr">
              <a:lnSpc>
                <a:spcPts val="2532"/>
              </a:lnSpc>
            </a:pPr>
            <a:r>
              <a:rPr lang="en-US" b="1" dirty="0">
                <a:solidFill>
                  <a:srgbClr val="0B1320"/>
                </a:solidFill>
                <a:latin typeface="Arial" panose="020B0604020202020204" pitchFamily="34" charset="0"/>
                <a:ea typeface="Bobby Jones"/>
                <a:cs typeface="Arial" panose="020B0604020202020204" pitchFamily="34" charset="0"/>
                <a:sym typeface="Bobby Jones"/>
              </a:rPr>
              <a:t>Steps Required to Create the Chart in Word Document</a:t>
            </a:r>
          </a:p>
        </p:txBody>
      </p:sp>
      <p:sp>
        <p:nvSpPr>
          <p:cNvPr id="7" name="TextBox 7"/>
          <p:cNvSpPr txBox="1"/>
          <p:nvPr/>
        </p:nvSpPr>
        <p:spPr>
          <a:xfrm>
            <a:off x="3995510" y="3349050"/>
            <a:ext cx="3389706" cy="1184940"/>
          </a:xfrm>
          <a:prstGeom prst="rect">
            <a:avLst/>
          </a:prstGeom>
          <a:solidFill>
            <a:schemeClr val="accent3">
              <a:lumMod val="40000"/>
              <a:lumOff val="60000"/>
            </a:schemeClr>
          </a:solidFill>
          <a:ln w="12700">
            <a:solidFill>
              <a:schemeClr val="accent1"/>
            </a:solidFill>
          </a:ln>
        </p:spPr>
        <p:txBody>
          <a:bodyPr wrap="square" lIns="0" tIns="0" rIns="0" bIns="0" rtlCol="0" anchor="t">
            <a:spAutoFit/>
          </a:bodyPr>
          <a:lstStyle/>
          <a:p>
            <a:pPr algn="just"/>
            <a:r>
              <a:rPr lang="en-US" sz="1100" i="1" dirty="0">
                <a:solidFill>
                  <a:srgbClr val="0B1320"/>
                </a:solidFill>
                <a:latin typeface="Arial" panose="020B0604020202020204" pitchFamily="34" charset="0"/>
                <a:ea typeface="Sniglet"/>
                <a:cs typeface="Arial" panose="020B0604020202020204" pitchFamily="34" charset="0"/>
                <a:sym typeface="Sniglet"/>
              </a:rPr>
              <a:t>Step 1: </a:t>
            </a:r>
            <a:r>
              <a:rPr lang="en-US" sz="1100" dirty="0">
                <a:solidFill>
                  <a:srgbClr val="0B1320"/>
                </a:solidFill>
                <a:latin typeface="Arial" panose="020B0604020202020204" pitchFamily="34" charset="0"/>
                <a:ea typeface="Sniglet"/>
                <a:cs typeface="Arial" panose="020B0604020202020204" pitchFamily="34" charset="0"/>
                <a:sym typeface="Sniglet"/>
              </a:rPr>
              <a:t>The first step involves opening the Microsoft Word and the creation of a new document. It starts with opening of the Microsoft Office Suite and accessing the “MS Word” application. After opening the document, the making of a chart begins with selecting the type of chart with adding labels and adjusting the colors. </a:t>
            </a:r>
            <a:endParaRPr lang="en-US" sz="1050" dirty="0">
              <a:solidFill>
                <a:srgbClr val="0B1320"/>
              </a:solidFill>
              <a:latin typeface="Arial" panose="020B0604020202020204" pitchFamily="34" charset="0"/>
              <a:ea typeface="Sniglet"/>
              <a:cs typeface="Arial" panose="020B0604020202020204" pitchFamily="34" charset="0"/>
              <a:sym typeface="Sniglet"/>
            </a:endParaRPr>
          </a:p>
        </p:txBody>
      </p:sp>
      <p:sp>
        <p:nvSpPr>
          <p:cNvPr id="8" name="TextBox 8"/>
          <p:cNvSpPr txBox="1"/>
          <p:nvPr/>
        </p:nvSpPr>
        <p:spPr>
          <a:xfrm>
            <a:off x="3946513" y="7835523"/>
            <a:ext cx="3438703" cy="2031325"/>
          </a:xfrm>
          <a:prstGeom prst="rect">
            <a:avLst/>
          </a:prstGeom>
          <a:solidFill>
            <a:schemeClr val="accent2">
              <a:lumMod val="40000"/>
              <a:lumOff val="60000"/>
            </a:schemeClr>
          </a:solidFill>
          <a:ln w="12700">
            <a:solidFill>
              <a:schemeClr val="tx1"/>
            </a:solidFill>
          </a:ln>
        </p:spPr>
        <p:txBody>
          <a:bodyPr wrap="square" lIns="0" tIns="0" rIns="0" bIns="0" rtlCol="0" anchor="t">
            <a:spAutoFit/>
          </a:bodyPr>
          <a:lstStyle/>
          <a:p>
            <a:pPr algn="just"/>
            <a:r>
              <a:rPr lang="en-US" sz="1100" i="1" dirty="0">
                <a:solidFill>
                  <a:srgbClr val="0B1320"/>
                </a:solidFill>
                <a:latin typeface="Arial" panose="020B0604020202020204" pitchFamily="34" charset="0"/>
                <a:ea typeface="Sniglet"/>
                <a:cs typeface="Arial" panose="020B0604020202020204" pitchFamily="34" charset="0"/>
                <a:sym typeface="Sniglet"/>
              </a:rPr>
              <a:t>Step 3:</a:t>
            </a:r>
            <a:r>
              <a:rPr lang="en-US" sz="1100" dirty="0">
                <a:solidFill>
                  <a:srgbClr val="0B1320"/>
                </a:solidFill>
                <a:latin typeface="Arial" panose="020B0604020202020204" pitchFamily="34" charset="0"/>
                <a:ea typeface="Sniglet"/>
                <a:cs typeface="Arial" panose="020B0604020202020204" pitchFamily="34" charset="0"/>
                <a:sym typeface="Sniglet"/>
              </a:rPr>
              <a:t>The third step contains the </a:t>
            </a:r>
            <a:r>
              <a:rPr lang="en-US" sz="1100" dirty="0" err="1">
                <a:solidFill>
                  <a:srgbClr val="0B1320"/>
                </a:solidFill>
                <a:latin typeface="Arial" panose="020B0604020202020204" pitchFamily="34" charset="0"/>
                <a:ea typeface="Sniglet"/>
                <a:cs typeface="Arial" panose="020B0604020202020204" pitchFamily="34" charset="0"/>
                <a:sym typeface="Sniglet"/>
              </a:rPr>
              <a:t>utilisation</a:t>
            </a:r>
            <a:r>
              <a:rPr lang="en-US" sz="1100" dirty="0">
                <a:solidFill>
                  <a:srgbClr val="0B1320"/>
                </a:solidFill>
                <a:latin typeface="Arial" panose="020B0604020202020204" pitchFamily="34" charset="0"/>
                <a:ea typeface="Sniglet"/>
                <a:cs typeface="Arial" panose="020B0604020202020204" pitchFamily="34" charset="0"/>
                <a:sym typeface="Sniglet"/>
              </a:rPr>
              <a:t> of the Recommended Charts tab, which is regarded as the crucial step. This is done by selecting the required data that is needed in the chart by selecting ALT+F1. In case the desired chart is not visible, the “All Charts” tab is chosen to view the type of charts. The implementation of Microsoft Office 365 is used on a global scale (</a:t>
            </a:r>
            <a:r>
              <a:rPr lang="en-US" sz="1100" dirty="0" err="1">
                <a:solidFill>
                  <a:srgbClr val="0B1320"/>
                </a:solidFill>
                <a:latin typeface="Arial" panose="020B0604020202020204" pitchFamily="34" charset="0"/>
                <a:ea typeface="Sniglet"/>
                <a:cs typeface="Arial" panose="020B0604020202020204" pitchFamily="34" charset="0"/>
                <a:sym typeface="Sniglet"/>
              </a:rPr>
              <a:t>Vailshery</a:t>
            </a:r>
            <a:r>
              <a:rPr lang="en-US" sz="1100" dirty="0">
                <a:solidFill>
                  <a:srgbClr val="0B1320"/>
                </a:solidFill>
                <a:latin typeface="Arial" panose="020B0604020202020204" pitchFamily="34" charset="0"/>
                <a:ea typeface="Sniglet"/>
                <a:cs typeface="Arial" panose="020B0604020202020204" pitchFamily="34" charset="0"/>
                <a:sym typeface="Sniglet"/>
              </a:rPr>
              <a:t>, 2024). This is because Microsoft Office 365 applications involving Outlook, </a:t>
            </a:r>
            <a:r>
              <a:rPr lang="en-US" sz="1100" dirty="0" err="1">
                <a:solidFill>
                  <a:srgbClr val="0B1320"/>
                </a:solidFill>
                <a:latin typeface="Arial" panose="020B0604020202020204" pitchFamily="34" charset="0"/>
                <a:ea typeface="Sniglet"/>
                <a:cs typeface="Arial" panose="020B0604020202020204" pitchFamily="34" charset="0"/>
                <a:sym typeface="Sniglet"/>
              </a:rPr>
              <a:t>OneDrive</a:t>
            </a:r>
            <a:r>
              <a:rPr lang="en-US" sz="1100" dirty="0">
                <a:solidFill>
                  <a:srgbClr val="0B1320"/>
                </a:solidFill>
                <a:latin typeface="Arial" panose="020B0604020202020204" pitchFamily="34" charset="0"/>
                <a:ea typeface="Sniglet"/>
                <a:cs typeface="Arial" panose="020B0604020202020204" pitchFamily="34" charset="0"/>
                <a:sym typeface="Sniglet"/>
              </a:rPr>
              <a:t> and others determined that the consumer and small business plans of Office 365 were renamed as Microsoft 365. </a:t>
            </a:r>
          </a:p>
        </p:txBody>
      </p:sp>
      <p:sp>
        <p:nvSpPr>
          <p:cNvPr id="9" name="TextBox 9"/>
          <p:cNvSpPr txBox="1"/>
          <p:nvPr/>
        </p:nvSpPr>
        <p:spPr>
          <a:xfrm>
            <a:off x="0" y="462296"/>
            <a:ext cx="7749327" cy="589905"/>
          </a:xfrm>
          <a:prstGeom prst="rect">
            <a:avLst/>
          </a:prstGeom>
        </p:spPr>
        <p:txBody>
          <a:bodyPr wrap="square" lIns="0" tIns="0" rIns="0" bIns="0" rtlCol="0" anchor="t">
            <a:spAutoFit/>
          </a:bodyPr>
          <a:lstStyle/>
          <a:p>
            <a:pPr marL="0" lvl="0" indent="0" algn="ctr">
              <a:lnSpc>
                <a:spcPts val="4610"/>
              </a:lnSpc>
            </a:pPr>
            <a:r>
              <a:rPr lang="en-US" sz="2300" b="1" dirty="0">
                <a:solidFill>
                  <a:srgbClr val="0B1320"/>
                </a:solidFill>
                <a:latin typeface="Arial" panose="020B0604020202020204" pitchFamily="34" charset="0"/>
                <a:ea typeface="Bobby Jones"/>
                <a:cs typeface="Arial" panose="020B0604020202020204" pitchFamily="34" charset="0"/>
                <a:sym typeface="Bobby Jones"/>
              </a:rPr>
              <a:t>HOW TO CREATE A CHART IN A WORD DOCUMENT</a:t>
            </a:r>
          </a:p>
        </p:txBody>
      </p:sp>
      <p:sp>
        <p:nvSpPr>
          <p:cNvPr id="10" name="TextBox 10"/>
          <p:cNvSpPr txBox="1"/>
          <p:nvPr/>
        </p:nvSpPr>
        <p:spPr>
          <a:xfrm>
            <a:off x="195400" y="4880231"/>
            <a:ext cx="3373959" cy="1015663"/>
          </a:xfrm>
          <a:prstGeom prst="rect">
            <a:avLst/>
          </a:prstGeom>
          <a:solidFill>
            <a:schemeClr val="accent4">
              <a:lumMod val="40000"/>
              <a:lumOff val="60000"/>
            </a:schemeClr>
          </a:solidFill>
          <a:ln w="12700">
            <a:solidFill>
              <a:schemeClr val="tx1"/>
            </a:solidFill>
          </a:ln>
        </p:spPr>
        <p:txBody>
          <a:bodyPr wrap="square" lIns="0" tIns="0" rIns="0" bIns="0" rtlCol="0" anchor="t">
            <a:spAutoFit/>
          </a:bodyPr>
          <a:lstStyle/>
          <a:p>
            <a:pPr algn="just"/>
            <a:r>
              <a:rPr lang="en-US" sz="1100" i="1" dirty="0">
                <a:solidFill>
                  <a:srgbClr val="0B1320"/>
                </a:solidFill>
                <a:latin typeface="Arial" panose="020B0604020202020204" pitchFamily="34" charset="0"/>
                <a:ea typeface="Sniglet"/>
                <a:cs typeface="Arial" panose="020B0604020202020204" pitchFamily="34" charset="0"/>
                <a:sym typeface="Sniglet"/>
              </a:rPr>
              <a:t>Step 2: </a:t>
            </a:r>
            <a:r>
              <a:rPr lang="en-US" sz="1100" dirty="0">
                <a:solidFill>
                  <a:srgbClr val="0B1320"/>
                </a:solidFill>
                <a:latin typeface="Arial" panose="020B0604020202020204" pitchFamily="34" charset="0"/>
                <a:ea typeface="Sniglet"/>
                <a:cs typeface="Arial" panose="020B0604020202020204" pitchFamily="34" charset="0"/>
                <a:sym typeface="Sniglet"/>
              </a:rPr>
              <a:t>The second step involves the insertion of the chart. It is achieved by clicking on the insert tab and then clicking on the chart in the “Charts group” option. After that the selection of the type of chart is done and the necessary </a:t>
            </a:r>
            <a:r>
              <a:rPr lang="en-US" sz="1100" dirty="0" err="1">
                <a:solidFill>
                  <a:srgbClr val="0B1320"/>
                </a:solidFill>
                <a:latin typeface="Arial" panose="020B0604020202020204" pitchFamily="34" charset="0"/>
                <a:ea typeface="Sniglet"/>
                <a:cs typeface="Arial" panose="020B0604020202020204" pitchFamily="34" charset="0"/>
                <a:sym typeface="Sniglet"/>
              </a:rPr>
              <a:t>customisation</a:t>
            </a:r>
            <a:r>
              <a:rPr lang="en-US" sz="1100" dirty="0">
                <a:solidFill>
                  <a:srgbClr val="0B1320"/>
                </a:solidFill>
                <a:latin typeface="Arial" panose="020B0604020202020204" pitchFamily="34" charset="0"/>
                <a:ea typeface="Sniglet"/>
                <a:cs typeface="Arial" panose="020B0604020202020204" pitchFamily="34" charset="0"/>
                <a:sym typeface="Sniglet"/>
              </a:rPr>
              <a:t> is carried out (Microsoft, 2025). </a:t>
            </a:r>
          </a:p>
        </p:txBody>
      </p:sp>
      <p:sp>
        <p:nvSpPr>
          <p:cNvPr id="11" name="Freeform 11"/>
          <p:cNvSpPr/>
          <p:nvPr/>
        </p:nvSpPr>
        <p:spPr>
          <a:xfrm>
            <a:off x="3995510" y="4903889"/>
            <a:ext cx="3389706" cy="2540179"/>
          </a:xfrm>
          <a:custGeom>
            <a:avLst/>
            <a:gdLst/>
            <a:ahLst/>
            <a:cxnLst/>
            <a:rect l="l" t="t" r="r" b="b"/>
            <a:pathLst>
              <a:path w="3883897" h="2927668">
                <a:moveTo>
                  <a:pt x="0" y="0"/>
                </a:moveTo>
                <a:lnTo>
                  <a:pt x="3883896" y="0"/>
                </a:lnTo>
                <a:lnTo>
                  <a:pt x="3883896" y="2927668"/>
                </a:lnTo>
                <a:lnTo>
                  <a:pt x="0" y="2927668"/>
                </a:lnTo>
                <a:lnTo>
                  <a:pt x="0" y="0"/>
                </a:lnTo>
                <a:close/>
              </a:path>
            </a:pathLst>
          </a:custGeom>
          <a:blipFill>
            <a:blip r:embed="rId3"/>
            <a:stretch>
              <a:fillRect t="-3158" b="-3158"/>
            </a:stretch>
          </a:blipFill>
          <a:ln w="12700">
            <a:solidFill>
              <a:schemeClr val="tx1"/>
            </a:solidFill>
          </a:ln>
        </p:spPr>
      </p:sp>
      <p:sp>
        <p:nvSpPr>
          <p:cNvPr id="12" name="TextBox 12"/>
          <p:cNvSpPr txBox="1"/>
          <p:nvPr/>
        </p:nvSpPr>
        <p:spPr>
          <a:xfrm>
            <a:off x="4105925" y="7440551"/>
            <a:ext cx="3124944" cy="346249"/>
          </a:xfrm>
          <a:prstGeom prst="rect">
            <a:avLst/>
          </a:prstGeom>
        </p:spPr>
        <p:txBody>
          <a:bodyPr lIns="0" tIns="0" rIns="0" bIns="0" rtlCol="0" anchor="t">
            <a:spAutoFit/>
          </a:bodyPr>
          <a:lstStyle/>
          <a:p>
            <a:pPr algn="ctr">
              <a:lnSpc>
                <a:spcPts val="2737"/>
              </a:lnSpc>
              <a:spcBef>
                <a:spcPct val="0"/>
              </a:spcBef>
            </a:pPr>
            <a:r>
              <a:rPr lang="en-US" sz="1100" dirty="0">
                <a:solidFill>
                  <a:srgbClr val="0B1320"/>
                </a:solidFill>
                <a:latin typeface="Arial" panose="020B0604020202020204" pitchFamily="34" charset="0"/>
                <a:ea typeface="Bobby Jones"/>
                <a:cs typeface="Arial" panose="020B0604020202020204" pitchFamily="34" charset="0"/>
                <a:sym typeface="Bobby Jones"/>
              </a:rPr>
              <a:t>(Source: Microsoft, 2025)</a:t>
            </a:r>
          </a:p>
        </p:txBody>
      </p:sp>
      <p:sp>
        <p:nvSpPr>
          <p:cNvPr id="13" name="Freeform 13"/>
          <p:cNvSpPr/>
          <p:nvPr/>
        </p:nvSpPr>
        <p:spPr>
          <a:xfrm>
            <a:off x="232928" y="6103685"/>
            <a:ext cx="3363925" cy="2684570"/>
          </a:xfrm>
          <a:custGeom>
            <a:avLst/>
            <a:gdLst/>
            <a:ahLst/>
            <a:cxnLst/>
            <a:rect l="l" t="t" r="r" b="b"/>
            <a:pathLst>
              <a:path w="3581102" h="2045897">
                <a:moveTo>
                  <a:pt x="0" y="0"/>
                </a:moveTo>
                <a:lnTo>
                  <a:pt x="3581102" y="0"/>
                </a:lnTo>
                <a:lnTo>
                  <a:pt x="3581102" y="2045897"/>
                </a:lnTo>
                <a:lnTo>
                  <a:pt x="0" y="2045897"/>
                </a:lnTo>
                <a:lnTo>
                  <a:pt x="0" y="0"/>
                </a:lnTo>
                <a:close/>
              </a:path>
            </a:pathLst>
          </a:custGeom>
          <a:blipFill>
            <a:blip r:embed="rId4"/>
            <a:stretch>
              <a:fillRect t="-14474" b="-10270"/>
            </a:stretch>
          </a:blipFill>
          <a:ln w="12700">
            <a:solidFill>
              <a:schemeClr val="tx1"/>
            </a:solidFill>
          </a:ln>
        </p:spPr>
      </p:sp>
      <p:sp>
        <p:nvSpPr>
          <p:cNvPr id="14" name="TextBox 14"/>
          <p:cNvSpPr txBox="1"/>
          <p:nvPr/>
        </p:nvSpPr>
        <p:spPr>
          <a:xfrm>
            <a:off x="522482" y="8890192"/>
            <a:ext cx="2855119" cy="320601"/>
          </a:xfrm>
          <a:prstGeom prst="rect">
            <a:avLst/>
          </a:prstGeom>
        </p:spPr>
        <p:txBody>
          <a:bodyPr lIns="0" tIns="0" rIns="0" bIns="0" rtlCol="0" anchor="t">
            <a:spAutoFit/>
          </a:bodyPr>
          <a:lstStyle/>
          <a:p>
            <a:pPr algn="ctr">
              <a:lnSpc>
                <a:spcPts val="2529"/>
              </a:lnSpc>
              <a:spcBef>
                <a:spcPct val="0"/>
              </a:spcBef>
            </a:pPr>
            <a:r>
              <a:rPr lang="en-US" sz="1100" dirty="0">
                <a:solidFill>
                  <a:srgbClr val="000000"/>
                </a:solidFill>
                <a:latin typeface="Arial" panose="020B0604020202020204" pitchFamily="34" charset="0"/>
                <a:ea typeface="Bobby Jones"/>
                <a:cs typeface="Arial" panose="020B0604020202020204" pitchFamily="34" charset="0"/>
                <a:sym typeface="Bobby Jones"/>
              </a:rPr>
              <a:t>(Source: </a:t>
            </a:r>
            <a:r>
              <a:rPr lang="en-US" sz="1100" dirty="0" err="1">
                <a:solidFill>
                  <a:srgbClr val="000000"/>
                </a:solidFill>
                <a:latin typeface="Arial" panose="020B0604020202020204" pitchFamily="34" charset="0"/>
                <a:ea typeface="Bobby Jones"/>
                <a:cs typeface="Arial" panose="020B0604020202020204" pitchFamily="34" charset="0"/>
                <a:sym typeface="Bobby Jones"/>
              </a:rPr>
              <a:t>Vailshery</a:t>
            </a:r>
            <a:r>
              <a:rPr lang="en-US" sz="1100" dirty="0">
                <a:solidFill>
                  <a:srgbClr val="000000"/>
                </a:solidFill>
                <a:latin typeface="Arial" panose="020B0604020202020204" pitchFamily="34" charset="0"/>
                <a:ea typeface="Bobby Jones"/>
                <a:cs typeface="Arial" panose="020B0604020202020204" pitchFamily="34" charset="0"/>
                <a:sym typeface="Bobby Jones"/>
              </a:rPr>
              <a:t>, 2024)</a:t>
            </a:r>
          </a:p>
        </p:txBody>
      </p:sp>
      <p:sp>
        <p:nvSpPr>
          <p:cNvPr id="15" name="TextBox 15"/>
          <p:cNvSpPr txBox="1"/>
          <p:nvPr/>
        </p:nvSpPr>
        <p:spPr>
          <a:xfrm>
            <a:off x="3946513" y="10097027"/>
            <a:ext cx="3412356" cy="1128514"/>
          </a:xfrm>
          <a:prstGeom prst="rect">
            <a:avLst/>
          </a:prstGeom>
          <a:solidFill>
            <a:schemeClr val="bg2"/>
          </a:solidFill>
          <a:ln w="6350">
            <a:solidFill>
              <a:schemeClr val="tx1"/>
            </a:solidFill>
          </a:ln>
        </p:spPr>
        <p:txBody>
          <a:bodyPr wrap="square" lIns="0" tIns="0" rIns="0" bIns="0" rtlCol="0" anchor="t">
            <a:spAutoFit/>
          </a:bodyPr>
          <a:lstStyle/>
          <a:p>
            <a:pPr algn="just">
              <a:lnSpc>
                <a:spcPts val="1128"/>
              </a:lnSpc>
            </a:pPr>
            <a:r>
              <a:rPr lang="en-US" sz="1100" i="1" dirty="0">
                <a:solidFill>
                  <a:srgbClr val="0B1320"/>
                </a:solidFill>
                <a:latin typeface="Arial" panose="020B0604020202020204" pitchFamily="34" charset="0"/>
                <a:ea typeface="Sniglet"/>
                <a:cs typeface="Arial" panose="020B0604020202020204" pitchFamily="34" charset="0"/>
                <a:sym typeface="Sniglet"/>
              </a:rPr>
              <a:t>Step 5: </a:t>
            </a:r>
            <a:r>
              <a:rPr lang="en-US" sz="1100" dirty="0">
                <a:solidFill>
                  <a:srgbClr val="0B1320"/>
                </a:solidFill>
                <a:latin typeface="Arial" panose="020B0604020202020204" pitchFamily="34" charset="0"/>
                <a:ea typeface="Sniglet"/>
                <a:cs typeface="Arial" panose="020B0604020202020204" pitchFamily="34" charset="0"/>
                <a:sym typeface="Sniglet"/>
              </a:rPr>
              <a:t>The fifth step refers to the </a:t>
            </a:r>
            <a:r>
              <a:rPr lang="en-US" sz="1100" dirty="0" err="1">
                <a:solidFill>
                  <a:srgbClr val="0B1320"/>
                </a:solidFill>
                <a:latin typeface="Arial" panose="020B0604020202020204" pitchFamily="34" charset="0"/>
                <a:ea typeface="Sniglet"/>
                <a:cs typeface="Arial" panose="020B0604020202020204" pitchFamily="34" charset="0"/>
                <a:sym typeface="Sniglet"/>
              </a:rPr>
              <a:t>finalisation</a:t>
            </a:r>
            <a:r>
              <a:rPr lang="en-US" sz="1100" dirty="0">
                <a:solidFill>
                  <a:srgbClr val="0B1320"/>
                </a:solidFill>
                <a:latin typeface="Arial" panose="020B0604020202020204" pitchFamily="34" charset="0"/>
                <a:ea typeface="Sniglet"/>
                <a:cs typeface="Arial" panose="020B0604020202020204" pitchFamily="34" charset="0"/>
                <a:sym typeface="Sniglet"/>
              </a:rPr>
              <a:t> of the chart and saving on Microsoft Word. It follows processes such as </a:t>
            </a:r>
            <a:r>
              <a:rPr lang="en-US" sz="1100" dirty="0" err="1">
                <a:solidFill>
                  <a:srgbClr val="0B1320"/>
                </a:solidFill>
                <a:latin typeface="Arial" panose="020B0604020202020204" pitchFamily="34" charset="0"/>
                <a:ea typeface="Sniglet"/>
                <a:cs typeface="Arial" panose="020B0604020202020204" pitchFamily="34" charset="0"/>
                <a:sym typeface="Sniglet"/>
              </a:rPr>
              <a:t>analysing</a:t>
            </a:r>
            <a:r>
              <a:rPr lang="en-US" sz="1100" dirty="0">
                <a:solidFill>
                  <a:srgbClr val="0B1320"/>
                </a:solidFill>
                <a:latin typeface="Arial" panose="020B0604020202020204" pitchFamily="34" charset="0"/>
                <a:ea typeface="Sniglet"/>
                <a:cs typeface="Arial" panose="020B0604020202020204" pitchFamily="34" charset="0"/>
                <a:sym typeface="Sniglet"/>
              </a:rPr>
              <a:t> the errors and scanning them successfully. The chart is given with a personal touch by adjusting the </a:t>
            </a:r>
            <a:r>
              <a:rPr lang="en-US" sz="1100" dirty="0" err="1">
                <a:solidFill>
                  <a:srgbClr val="0B1320"/>
                </a:solidFill>
                <a:latin typeface="Arial" panose="020B0604020202020204" pitchFamily="34" charset="0"/>
                <a:ea typeface="Sniglet"/>
                <a:cs typeface="Arial" panose="020B0604020202020204" pitchFamily="34" charset="0"/>
                <a:sym typeface="Sniglet"/>
              </a:rPr>
              <a:t>colours</a:t>
            </a:r>
            <a:r>
              <a:rPr lang="en-US" sz="1100" dirty="0">
                <a:solidFill>
                  <a:srgbClr val="0B1320"/>
                </a:solidFill>
                <a:latin typeface="Arial" panose="020B0604020202020204" pitchFamily="34" charset="0"/>
                <a:ea typeface="Sniglet"/>
                <a:cs typeface="Arial" panose="020B0604020202020204" pitchFamily="34" charset="0"/>
                <a:sym typeface="Sniglet"/>
              </a:rPr>
              <a:t> with adding borders and managing the fonts. It sets the stage by choosing either the word document for editing later or PDFs for the exact look and saving it successfully. </a:t>
            </a:r>
          </a:p>
        </p:txBody>
      </p:sp>
      <p:sp>
        <p:nvSpPr>
          <p:cNvPr id="16" name="TextBox 16"/>
          <p:cNvSpPr txBox="1"/>
          <p:nvPr/>
        </p:nvSpPr>
        <p:spPr>
          <a:xfrm>
            <a:off x="246511" y="15501093"/>
            <a:ext cx="3285321" cy="410369"/>
          </a:xfrm>
          <a:prstGeom prst="rect">
            <a:avLst/>
          </a:prstGeom>
        </p:spPr>
        <p:txBody>
          <a:bodyPr lIns="0" tIns="0" rIns="0" bIns="0" rtlCol="0" anchor="t">
            <a:spAutoFit/>
          </a:bodyPr>
          <a:lstStyle/>
          <a:p>
            <a:pPr algn="ctr">
              <a:lnSpc>
                <a:spcPts val="3217"/>
              </a:lnSpc>
              <a:spcBef>
                <a:spcPct val="0"/>
              </a:spcBef>
            </a:pPr>
            <a:r>
              <a:rPr lang="en-US" sz="1100" dirty="0">
                <a:solidFill>
                  <a:srgbClr val="000000"/>
                </a:solidFill>
                <a:latin typeface="Arial" panose="020B0604020202020204" pitchFamily="34" charset="0"/>
                <a:ea typeface="Bobby Jones"/>
                <a:cs typeface="Arial" panose="020B0604020202020204" pitchFamily="34" charset="0"/>
                <a:sym typeface="Bobby Jones"/>
              </a:rPr>
              <a:t> (Source: Han et al., 2023)</a:t>
            </a:r>
          </a:p>
        </p:txBody>
      </p:sp>
      <p:pic>
        <p:nvPicPr>
          <p:cNvPr id="17" name="Picture 16"/>
          <p:cNvPicPr>
            <a:picLocks noChangeAspect="1"/>
          </p:cNvPicPr>
          <p:nvPr/>
        </p:nvPicPr>
        <p:blipFill>
          <a:blip r:embed="rId5"/>
          <a:stretch>
            <a:fillRect/>
          </a:stretch>
        </p:blipFill>
        <p:spPr>
          <a:xfrm>
            <a:off x="232929" y="11294658"/>
            <a:ext cx="3298903" cy="4308778"/>
          </a:xfrm>
          <a:prstGeom prst="rect">
            <a:avLst/>
          </a:prstGeom>
          <a:ln w="6350" cap="sq">
            <a:solidFill>
              <a:srgbClr val="000000"/>
            </a:solidFill>
            <a:prstDash val="solid"/>
            <a:miter lim="800000"/>
          </a:ln>
          <a:effectLst>
            <a:outerShdw blurRad="50800" dist="38100" dir="2700000" algn="tl" rotWithShape="0">
              <a:srgbClr val="000000">
                <a:alpha val="43000"/>
              </a:srgbClr>
            </a:outerShdw>
          </a:effectLst>
        </p:spPr>
      </p:pic>
      <p:sp>
        <p:nvSpPr>
          <p:cNvPr id="18" name="TextBox 17"/>
          <p:cNvSpPr txBox="1"/>
          <p:nvPr/>
        </p:nvSpPr>
        <p:spPr>
          <a:xfrm>
            <a:off x="264299" y="16513206"/>
            <a:ext cx="3144672" cy="2292935"/>
          </a:xfrm>
          <a:prstGeom prst="rect">
            <a:avLst/>
          </a:prstGeom>
          <a:solidFill>
            <a:schemeClr val="accent2">
              <a:lumMod val="60000"/>
              <a:lumOff val="40000"/>
            </a:schemeClr>
          </a:solidFill>
          <a:ln w="12700">
            <a:solidFill>
              <a:schemeClr val="tx1"/>
            </a:solidFill>
          </a:ln>
        </p:spPr>
        <p:txBody>
          <a:bodyPr wrap="square" rtlCol="0">
            <a:spAutoFit/>
          </a:bodyPr>
          <a:lstStyle/>
          <a:p>
            <a:pPr algn="just"/>
            <a:r>
              <a:rPr lang="en-US" sz="1100" dirty="0">
                <a:latin typeface="Arial" panose="020B0604020202020204" pitchFamily="34" charset="0"/>
                <a:cs typeface="Arial" panose="020B0604020202020204" pitchFamily="34" charset="0"/>
              </a:rPr>
              <a:t>The information poster has explained about the creation of the chart within the Word Document. Then incorporation of the vital steps has rendered with justifiable results in the selection of the right type of chart and </a:t>
            </a:r>
            <a:r>
              <a:rPr lang="en-US" sz="1100" dirty="0" err="1">
                <a:latin typeface="Arial" panose="020B0604020202020204" pitchFamily="34" charset="0"/>
                <a:cs typeface="Arial" panose="020B0604020202020204" pitchFamily="34" charset="0"/>
              </a:rPr>
              <a:t>customised</a:t>
            </a:r>
            <a:r>
              <a:rPr lang="en-US" sz="1100" dirty="0">
                <a:latin typeface="Arial" panose="020B0604020202020204" pitchFamily="34" charset="0"/>
                <a:cs typeface="Arial" panose="020B0604020202020204" pitchFamily="34" charset="0"/>
              </a:rPr>
              <a:t> the data as per the requirements. As technology rises, it has enabled the users to gather valuable feedback and thus Microsoft has expanded “the charting potential” process by including more functions like color, fonts and labels. This results in effective management of the provided data in a more curated form and using charts in Microsoft Word. </a:t>
            </a:r>
            <a:endParaRPr lang="en-IN" dirty="0"/>
          </a:p>
        </p:txBody>
      </p:sp>
      <p:sp>
        <p:nvSpPr>
          <p:cNvPr id="19" name="TextBox 4"/>
          <p:cNvSpPr txBox="1"/>
          <p:nvPr/>
        </p:nvSpPr>
        <p:spPr>
          <a:xfrm>
            <a:off x="682680" y="15992383"/>
            <a:ext cx="2040058" cy="410369"/>
          </a:xfrm>
          <a:prstGeom prst="rect">
            <a:avLst/>
          </a:prstGeom>
        </p:spPr>
        <p:txBody>
          <a:bodyPr lIns="0" tIns="0" rIns="0" bIns="0" rtlCol="0" anchor="t">
            <a:spAutoFit/>
          </a:bodyPr>
          <a:lstStyle/>
          <a:p>
            <a:pPr algn="ctr">
              <a:lnSpc>
                <a:spcPts val="3217"/>
              </a:lnSpc>
            </a:pPr>
            <a:r>
              <a:rPr lang="en-US" sz="1600" b="1" dirty="0">
                <a:solidFill>
                  <a:srgbClr val="0B1320"/>
                </a:solidFill>
                <a:latin typeface="Arial" panose="020B0604020202020204" pitchFamily="34" charset="0"/>
                <a:ea typeface="Bobby Jones"/>
                <a:cs typeface="Arial" panose="020B0604020202020204" pitchFamily="34" charset="0"/>
                <a:sym typeface="Bobby Jones"/>
              </a:rPr>
              <a:t>Conclusion</a:t>
            </a:r>
          </a:p>
        </p:txBody>
      </p:sp>
      <p:pic>
        <p:nvPicPr>
          <p:cNvPr id="20" name="Picture 19"/>
          <p:cNvPicPr>
            <a:picLocks noChangeAspect="1"/>
          </p:cNvPicPr>
          <p:nvPr/>
        </p:nvPicPr>
        <p:blipFill>
          <a:blip r:embed="rId6"/>
          <a:stretch>
            <a:fillRect/>
          </a:stretch>
        </p:blipFill>
        <p:spPr>
          <a:xfrm>
            <a:off x="3955459" y="11596784"/>
            <a:ext cx="3403410" cy="2160940"/>
          </a:xfrm>
          <a:prstGeom prst="rect">
            <a:avLst/>
          </a:prstGeom>
        </p:spPr>
      </p:pic>
      <p:sp>
        <p:nvSpPr>
          <p:cNvPr id="22" name="TextBox 21"/>
          <p:cNvSpPr txBox="1"/>
          <p:nvPr/>
        </p:nvSpPr>
        <p:spPr>
          <a:xfrm>
            <a:off x="4627648" y="13782219"/>
            <a:ext cx="2350102" cy="261610"/>
          </a:xfrm>
          <a:prstGeom prst="rect">
            <a:avLst/>
          </a:prstGeom>
          <a:noFill/>
        </p:spPr>
        <p:txBody>
          <a:bodyPr wrap="square" rtlCol="0">
            <a:spAutoFit/>
          </a:bodyPr>
          <a:lstStyle/>
          <a:p>
            <a:pPr algn="ctr"/>
            <a:r>
              <a:rPr lang="en-IN" sz="1100" dirty="0">
                <a:latin typeface="Arial" panose="020B0604020202020204" pitchFamily="34" charset="0"/>
                <a:cs typeface="Arial" panose="020B0604020202020204" pitchFamily="34" charset="0"/>
              </a:rPr>
              <a:t>(Source: Han et al., 2023)</a:t>
            </a:r>
          </a:p>
        </p:txBody>
      </p:sp>
      <p:pic>
        <p:nvPicPr>
          <p:cNvPr id="23" name="Picture 22"/>
          <p:cNvPicPr>
            <a:picLocks noChangeAspect="1"/>
          </p:cNvPicPr>
          <p:nvPr/>
        </p:nvPicPr>
        <p:blipFill>
          <a:blip r:embed="rId7"/>
          <a:stretch>
            <a:fillRect/>
          </a:stretch>
        </p:blipFill>
        <p:spPr>
          <a:xfrm>
            <a:off x="3977925" y="14202578"/>
            <a:ext cx="3380944" cy="1914568"/>
          </a:xfrm>
          <a:prstGeom prst="rect">
            <a:avLst/>
          </a:prstGeom>
        </p:spPr>
      </p:pic>
      <p:sp>
        <p:nvSpPr>
          <p:cNvPr id="24" name="TextBox 23"/>
          <p:cNvSpPr txBox="1"/>
          <p:nvPr/>
        </p:nvSpPr>
        <p:spPr>
          <a:xfrm>
            <a:off x="4593752" y="16197568"/>
            <a:ext cx="2320403" cy="261610"/>
          </a:xfrm>
          <a:prstGeom prst="rect">
            <a:avLst/>
          </a:prstGeom>
          <a:noFill/>
        </p:spPr>
        <p:txBody>
          <a:bodyPr wrap="square" rtlCol="0">
            <a:spAutoFit/>
          </a:bodyPr>
          <a:lstStyle/>
          <a:p>
            <a:pPr algn="ctr"/>
            <a:r>
              <a:rPr lang="en-IN" sz="1100" dirty="0">
                <a:latin typeface="Arial" panose="020B0604020202020204" pitchFamily="34" charset="0"/>
                <a:cs typeface="Arial" panose="020B0604020202020204" pitchFamily="34" charset="0"/>
              </a:rPr>
              <a:t>(Source: Han et al., 2023)</a:t>
            </a:r>
          </a:p>
        </p:txBody>
      </p:sp>
      <p:sp>
        <p:nvSpPr>
          <p:cNvPr id="25" name="TextBox 24"/>
          <p:cNvSpPr txBox="1"/>
          <p:nvPr/>
        </p:nvSpPr>
        <p:spPr>
          <a:xfrm>
            <a:off x="3530710" y="17190314"/>
            <a:ext cx="3977075" cy="1615827"/>
          </a:xfrm>
          <a:prstGeom prst="rect">
            <a:avLst/>
          </a:prstGeom>
          <a:noFill/>
        </p:spPr>
        <p:txBody>
          <a:bodyPr wrap="square" rtlCol="0">
            <a:spAutoFit/>
          </a:bodyPr>
          <a:lstStyle/>
          <a:p>
            <a:pPr algn="just"/>
            <a:r>
              <a:rPr lang="en-IN" sz="900" dirty="0">
                <a:latin typeface="Arial" panose="020B0604020202020204" pitchFamily="34" charset="0"/>
                <a:cs typeface="Arial" panose="020B0604020202020204" pitchFamily="34" charset="0"/>
              </a:rPr>
              <a:t>Han, Y., Zhang, C., Chen, X., Yang, X., Wang, Z., Yu, G., Fu, B. and Zhang, H., (2023). </a:t>
            </a:r>
            <a:r>
              <a:rPr lang="en-IN" sz="900" dirty="0" err="1">
                <a:latin typeface="Arial" panose="020B0604020202020204" pitchFamily="34" charset="0"/>
                <a:cs typeface="Arial" panose="020B0604020202020204" pitchFamily="34" charset="0"/>
              </a:rPr>
              <a:t>Chartllama</a:t>
            </a:r>
            <a:r>
              <a:rPr lang="en-IN" sz="900" dirty="0">
                <a:latin typeface="Arial" panose="020B0604020202020204" pitchFamily="34" charset="0"/>
                <a:cs typeface="Arial" panose="020B0604020202020204" pitchFamily="34" charset="0"/>
              </a:rPr>
              <a:t>: A multimodal </a:t>
            </a:r>
            <a:r>
              <a:rPr lang="en-IN" sz="900" dirty="0" err="1">
                <a:latin typeface="Arial" panose="020B0604020202020204" pitchFamily="34" charset="0"/>
                <a:cs typeface="Arial" panose="020B0604020202020204" pitchFamily="34" charset="0"/>
              </a:rPr>
              <a:t>llm</a:t>
            </a:r>
            <a:r>
              <a:rPr lang="en-IN" sz="900" dirty="0">
                <a:latin typeface="Arial" panose="020B0604020202020204" pitchFamily="34" charset="0"/>
                <a:cs typeface="Arial" panose="020B0604020202020204" pitchFamily="34" charset="0"/>
              </a:rPr>
              <a:t> for chart understanding and generation. </a:t>
            </a:r>
            <a:r>
              <a:rPr lang="en-IN" sz="900" i="1" dirty="0" err="1">
                <a:latin typeface="Arial" panose="020B0604020202020204" pitchFamily="34" charset="0"/>
                <a:cs typeface="Arial" panose="020B0604020202020204" pitchFamily="34" charset="0"/>
              </a:rPr>
              <a:t>arXiv</a:t>
            </a:r>
            <a:r>
              <a:rPr lang="en-IN" sz="900" i="1" dirty="0">
                <a:latin typeface="Arial" panose="020B0604020202020204" pitchFamily="34" charset="0"/>
                <a:cs typeface="Arial" panose="020B0604020202020204" pitchFamily="34" charset="0"/>
              </a:rPr>
              <a:t> preprint arXiv:2311.16483</a:t>
            </a:r>
            <a:r>
              <a:rPr lang="en-IN" sz="900" dirty="0">
                <a:latin typeface="Arial" panose="020B0604020202020204" pitchFamily="34" charset="0"/>
                <a:cs typeface="Arial" panose="020B0604020202020204" pitchFamily="34" charset="0"/>
              </a:rPr>
              <a:t>. </a:t>
            </a:r>
            <a:r>
              <a:rPr lang="en-IN" sz="900" u="sng" dirty="0">
                <a:latin typeface="Arial" panose="020B0604020202020204" pitchFamily="34" charset="0"/>
                <a:cs typeface="Arial" panose="020B0604020202020204" pitchFamily="34" charset="0"/>
                <a:hlinkClick r:id="rId8"/>
              </a:rPr>
              <a:t>https://arxiv.org/pdf/2311.16483</a:t>
            </a:r>
            <a:r>
              <a:rPr lang="en-IN" sz="900" dirty="0">
                <a:latin typeface="Arial" panose="020B0604020202020204" pitchFamily="34" charset="0"/>
                <a:cs typeface="Arial" panose="020B0604020202020204" pitchFamily="34" charset="0"/>
              </a:rPr>
              <a:t> </a:t>
            </a:r>
          </a:p>
          <a:p>
            <a:pPr algn="just"/>
            <a:r>
              <a:rPr lang="en-IN" sz="900" dirty="0">
                <a:latin typeface="Arial" panose="020B0604020202020204" pitchFamily="34" charset="0"/>
                <a:cs typeface="Arial" panose="020B0604020202020204" pitchFamily="34" charset="0"/>
              </a:rPr>
              <a:t>Microsoft, (2025). </a:t>
            </a:r>
            <a:r>
              <a:rPr lang="en-IN" sz="900" i="1" dirty="0">
                <a:latin typeface="Arial" panose="020B0604020202020204" pitchFamily="34" charset="0"/>
                <a:cs typeface="Arial" panose="020B0604020202020204" pitchFamily="34" charset="0"/>
              </a:rPr>
              <a:t>Create a chart from start to finish</a:t>
            </a:r>
            <a:r>
              <a:rPr lang="en-IN" sz="900" dirty="0">
                <a:latin typeface="Arial" panose="020B0604020202020204" pitchFamily="34" charset="0"/>
                <a:cs typeface="Arial" panose="020B0604020202020204" pitchFamily="34" charset="0"/>
              </a:rPr>
              <a:t>. [online] support.microsoft.com. Available at: </a:t>
            </a:r>
            <a:r>
              <a:rPr lang="en-IN" sz="900" u="sng" dirty="0">
                <a:latin typeface="Arial" panose="020B0604020202020204" pitchFamily="34" charset="0"/>
                <a:cs typeface="Arial" panose="020B0604020202020204" pitchFamily="34" charset="0"/>
                <a:hlinkClick r:id="rId9"/>
              </a:rPr>
              <a:t>https://support.microsoft.com/en-us/office/create-a-chart-from-start-to-finish-0baf399e-dd61-4e18-8a73-b3fd5d5680c2</a:t>
            </a:r>
            <a:r>
              <a:rPr lang="en-IN" sz="900" dirty="0">
                <a:latin typeface="Arial" panose="020B0604020202020204" pitchFamily="34" charset="0"/>
                <a:cs typeface="Arial" panose="020B0604020202020204" pitchFamily="34" charset="0"/>
              </a:rPr>
              <a:t>  [Accessed: 22 Jul. 2025].</a:t>
            </a:r>
          </a:p>
          <a:p>
            <a:pPr algn="just"/>
            <a:r>
              <a:rPr lang="en-IN" sz="900" dirty="0" err="1">
                <a:latin typeface="Arial" panose="020B0604020202020204" pitchFamily="34" charset="0"/>
                <a:cs typeface="Arial" panose="020B0604020202020204" pitchFamily="34" charset="0"/>
              </a:rPr>
              <a:t>Vailshery</a:t>
            </a:r>
            <a:r>
              <a:rPr lang="en-IN" sz="900" dirty="0">
                <a:latin typeface="Arial" panose="020B0604020202020204" pitchFamily="34" charset="0"/>
                <a:cs typeface="Arial" panose="020B0604020202020204" pitchFamily="34" charset="0"/>
              </a:rPr>
              <a:t>, L.S. (2024). </a:t>
            </a:r>
            <a:r>
              <a:rPr lang="en-IN" sz="900" i="1" dirty="0">
                <a:latin typeface="Arial" panose="020B0604020202020204" pitchFamily="34" charset="0"/>
                <a:cs typeface="Arial" panose="020B0604020202020204" pitchFamily="34" charset="0"/>
              </a:rPr>
              <a:t>Office 365 user numbers by country 2020</a:t>
            </a:r>
            <a:r>
              <a:rPr lang="en-IN" sz="900" dirty="0">
                <a:latin typeface="Arial" panose="020B0604020202020204" pitchFamily="34" charset="0"/>
                <a:cs typeface="Arial" panose="020B0604020202020204" pitchFamily="34" charset="0"/>
              </a:rPr>
              <a:t>. [online] </a:t>
            </a:r>
            <a:r>
              <a:rPr lang="en-IN" sz="900" dirty="0" err="1">
                <a:latin typeface="Arial" panose="020B0604020202020204" pitchFamily="34" charset="0"/>
                <a:cs typeface="Arial" panose="020B0604020202020204" pitchFamily="34" charset="0"/>
              </a:rPr>
              <a:t>Statista</a:t>
            </a:r>
            <a:r>
              <a:rPr lang="en-IN" sz="900" dirty="0">
                <a:latin typeface="Arial" panose="020B0604020202020204" pitchFamily="34" charset="0"/>
                <a:cs typeface="Arial" panose="020B0604020202020204" pitchFamily="34" charset="0"/>
              </a:rPr>
              <a:t>. Available at: </a:t>
            </a:r>
            <a:r>
              <a:rPr lang="en-IN" sz="900" u="sng" dirty="0">
                <a:latin typeface="Arial" panose="020B0604020202020204" pitchFamily="34" charset="0"/>
                <a:cs typeface="Arial" panose="020B0604020202020204" pitchFamily="34" charset="0"/>
                <a:hlinkClick r:id="rId10"/>
              </a:rPr>
              <a:t>https://www.statista.com/statistics/983321/worldwide-office-365-user-numbers-by-country/</a:t>
            </a:r>
            <a:r>
              <a:rPr lang="en-IN" sz="900" dirty="0">
                <a:latin typeface="Arial" panose="020B0604020202020204" pitchFamily="34" charset="0"/>
                <a:cs typeface="Arial" panose="020B0604020202020204" pitchFamily="34" charset="0"/>
              </a:rPr>
              <a:t>  [Accessed: 22 Jul. 2025].</a:t>
            </a:r>
          </a:p>
        </p:txBody>
      </p:sp>
      <p:sp>
        <p:nvSpPr>
          <p:cNvPr id="29" name="TextBox 28"/>
          <p:cNvSpPr txBox="1"/>
          <p:nvPr/>
        </p:nvSpPr>
        <p:spPr>
          <a:xfrm>
            <a:off x="4265803" y="16643969"/>
            <a:ext cx="2557690"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References </a:t>
            </a:r>
            <a:endParaRPr lang="en-IN" sz="1100" b="1" dirty="0">
              <a:latin typeface="Arial" panose="020B0604020202020204" pitchFamily="34" charset="0"/>
              <a:cs typeface="Arial" panose="020B0604020202020204" pitchFamily="34" charset="0"/>
            </a:endParaRPr>
          </a:p>
        </p:txBody>
      </p:sp>
      <p:sp>
        <p:nvSpPr>
          <p:cNvPr id="31" name="TextBox 30"/>
          <p:cNvSpPr txBox="1"/>
          <p:nvPr/>
        </p:nvSpPr>
        <p:spPr>
          <a:xfrm>
            <a:off x="1950041" y="1157243"/>
            <a:ext cx="4545691" cy="600164"/>
          </a:xfrm>
          <a:prstGeom prst="rect">
            <a:avLst/>
          </a:prstGeom>
          <a:noFill/>
        </p:spPr>
        <p:txBody>
          <a:bodyPr wrap="square" rtlCol="0">
            <a:spAutoFit/>
          </a:bodyPr>
          <a:lstStyle/>
          <a:p>
            <a:r>
              <a:rPr lang="en-US" sz="1100" b="1" i="1" dirty="0">
                <a:latin typeface="Arial" panose="020B0604020202020204" pitchFamily="34" charset="0"/>
                <a:cs typeface="Arial" panose="020B0604020202020204" pitchFamily="34" charset="0"/>
              </a:rPr>
              <a:t>Assessment Title: Informative Poster</a:t>
            </a:r>
          </a:p>
          <a:p>
            <a:r>
              <a:rPr lang="en-US" sz="1100" b="1" i="1" dirty="0">
                <a:latin typeface="Arial" panose="020B0604020202020204" pitchFamily="34" charset="0"/>
                <a:cs typeface="Arial" panose="020B0604020202020204" pitchFamily="34" charset="0"/>
              </a:rPr>
              <a:t>Student Name: Ginel </a:t>
            </a:r>
            <a:r>
              <a:rPr lang="en-US" sz="1100" b="1" i="1" dirty="0" err="1">
                <a:latin typeface="Arial" panose="020B0604020202020204" pitchFamily="34" charset="0"/>
                <a:cs typeface="Arial" panose="020B0604020202020204" pitchFamily="34" charset="0"/>
              </a:rPr>
              <a:t>Usurelu</a:t>
            </a:r>
            <a:endParaRPr lang="en-US" sz="1100" b="1" i="1" dirty="0">
              <a:latin typeface="Arial" panose="020B0604020202020204" pitchFamily="34" charset="0"/>
              <a:cs typeface="Arial" panose="020B0604020202020204" pitchFamily="34" charset="0"/>
            </a:endParaRPr>
          </a:p>
          <a:p>
            <a:r>
              <a:rPr lang="en-US" sz="1100" b="1" i="1" dirty="0">
                <a:latin typeface="Arial" panose="020B0604020202020204" pitchFamily="34" charset="0"/>
                <a:cs typeface="Arial" panose="020B0604020202020204" pitchFamily="34" charset="0"/>
              </a:rPr>
              <a:t>Student </a:t>
            </a:r>
            <a:r>
              <a:rPr lang="en-US" sz="1100" b="1" i="1">
                <a:latin typeface="Arial" panose="020B0604020202020204" pitchFamily="34" charset="0"/>
                <a:cs typeface="Arial" panose="020B0604020202020204" pitchFamily="34" charset="0"/>
              </a:rPr>
              <a:t>ID: 2435224</a:t>
            </a:r>
            <a:endParaRPr lang="en-US" sz="1100" b="1" i="1"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824</Words>
  <Application>Microsoft Macintosh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Yellow Illustrative Business Tips Infographic</dc:title>
  <cp:lastModifiedBy>user</cp:lastModifiedBy>
  <cp:revision>6</cp:revision>
  <dcterms:created xsi:type="dcterms:W3CDTF">2006-08-16T00:00:00Z</dcterms:created>
  <dcterms:modified xsi:type="dcterms:W3CDTF">2025-07-25T19:32:14Z</dcterms:modified>
  <dc:identifier>DAGt5Lvm-h0</dc:identifier>
</cp:coreProperties>
</file>