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A319F-B8A6-4034-958F-45B415010D4E}" v="61" dt="2025-11-16T19:48:31.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53696" autoAdjust="0"/>
  </p:normalViewPr>
  <p:slideViewPr>
    <p:cSldViewPr snapToGrid="0">
      <p:cViewPr>
        <p:scale>
          <a:sx n="50" d="100"/>
          <a:sy n="50" d="100"/>
        </p:scale>
        <p:origin x="1092" y="-6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a Abusaid (2408409)" userId="757d6d72-743a-40e4-ba83-5bc8709a88bd" providerId="ADAL" clId="{3F1A319F-B8A6-4034-958F-45B415010D4E}"/>
    <pc:docChg chg="custSel modSld sldOrd">
      <pc:chgData name="Ola Abusaid (2408409)" userId="757d6d72-743a-40e4-ba83-5bc8709a88bd" providerId="ADAL" clId="{3F1A319F-B8A6-4034-958F-45B415010D4E}" dt="2025-11-16T19:48:47.785" v="190" actId="14100"/>
      <pc:docMkLst>
        <pc:docMk/>
      </pc:docMkLst>
      <pc:sldChg chg="delSp modSp mod delAnim">
        <pc:chgData name="Ola Abusaid (2408409)" userId="757d6d72-743a-40e4-ba83-5bc8709a88bd" providerId="ADAL" clId="{3F1A319F-B8A6-4034-958F-45B415010D4E}" dt="2025-11-15T13:12:25.527" v="151" actId="14100"/>
        <pc:sldMkLst>
          <pc:docMk/>
          <pc:sldMk cId="109857222" sldId="256"/>
        </pc:sldMkLst>
        <pc:spChg chg="mod">
          <ac:chgData name="Ola Abusaid (2408409)" userId="757d6d72-743a-40e4-ba83-5bc8709a88bd" providerId="ADAL" clId="{3F1A319F-B8A6-4034-958F-45B415010D4E}" dt="2025-11-15T11:07:03.354" v="94" actId="20577"/>
          <ac:spMkLst>
            <pc:docMk/>
            <pc:sldMk cId="109857222" sldId="256"/>
            <ac:spMk id="2" creationId="{00000000-0000-0000-0000-000000000000}"/>
          </ac:spMkLst>
        </pc:spChg>
        <pc:picChg chg="del mod">
          <ac:chgData name="Ola Abusaid (2408409)" userId="757d6d72-743a-40e4-ba83-5bc8709a88bd" providerId="ADAL" clId="{3F1A319F-B8A6-4034-958F-45B415010D4E}" dt="2025-11-15T11:19:28.022" v="98" actId="21"/>
          <ac:picMkLst>
            <pc:docMk/>
            <pc:sldMk cId="109857222" sldId="256"/>
            <ac:picMk id="3" creationId="{958DBF47-4C09-DED5-7CCB-E8DAF0EAB845}"/>
          </ac:picMkLst>
        </pc:picChg>
        <pc:picChg chg="del mod">
          <ac:chgData name="Ola Abusaid (2408409)" userId="757d6d72-743a-40e4-ba83-5bc8709a88bd" providerId="ADAL" clId="{3F1A319F-B8A6-4034-958F-45B415010D4E}" dt="2025-11-15T11:26:06.971" v="100" actId="21"/>
          <ac:picMkLst>
            <pc:docMk/>
            <pc:sldMk cId="109857222" sldId="256"/>
            <ac:picMk id="4" creationId="{CBB7AC31-FE9B-742C-6A0D-360254C4DF9A}"/>
          </ac:picMkLst>
        </pc:picChg>
        <pc:picChg chg="del mod">
          <ac:chgData name="Ola Abusaid (2408409)" userId="757d6d72-743a-40e4-ba83-5bc8709a88bd" providerId="ADAL" clId="{3F1A319F-B8A6-4034-958F-45B415010D4E}" dt="2025-11-15T11:26:39.260" v="102" actId="21"/>
          <ac:picMkLst>
            <pc:docMk/>
            <pc:sldMk cId="109857222" sldId="256"/>
            <ac:picMk id="6" creationId="{E4E40A1B-CA36-4CA6-9B26-F3135F176798}"/>
          </ac:picMkLst>
        </pc:picChg>
        <pc:picChg chg="del mod">
          <ac:chgData name="Ola Abusaid (2408409)" userId="757d6d72-743a-40e4-ba83-5bc8709a88bd" providerId="ADAL" clId="{3F1A319F-B8A6-4034-958F-45B415010D4E}" dt="2025-11-15T11:29:21.729" v="104" actId="21"/>
          <ac:picMkLst>
            <pc:docMk/>
            <pc:sldMk cId="109857222" sldId="256"/>
            <ac:picMk id="10" creationId="{351B206A-E651-E5B0-A569-2ECB788855DB}"/>
          </ac:picMkLst>
        </pc:picChg>
        <pc:picChg chg="del">
          <ac:chgData name="Ola Abusaid (2408409)" userId="757d6d72-743a-40e4-ba83-5bc8709a88bd" providerId="ADAL" clId="{3F1A319F-B8A6-4034-958F-45B415010D4E}" dt="2025-11-15T11:35:30.717" v="105" actId="21"/>
          <ac:picMkLst>
            <pc:docMk/>
            <pc:sldMk cId="109857222" sldId="256"/>
            <ac:picMk id="11" creationId="{CCF5790B-F3B0-EE28-3AA7-7A6006006D03}"/>
          </ac:picMkLst>
        </pc:picChg>
        <pc:picChg chg="mod">
          <ac:chgData name="Ola Abusaid (2408409)" userId="757d6d72-743a-40e4-ba83-5bc8709a88bd" providerId="ADAL" clId="{3F1A319F-B8A6-4034-958F-45B415010D4E}" dt="2025-11-15T13:12:25.527" v="151" actId="14100"/>
          <ac:picMkLst>
            <pc:docMk/>
            <pc:sldMk cId="109857222" sldId="256"/>
            <ac:picMk id="12" creationId="{84A5007E-153E-5412-843D-A368600562A9}"/>
          </ac:picMkLst>
        </pc:picChg>
      </pc:sldChg>
      <pc:sldChg chg="delSp modSp mod delAnim">
        <pc:chgData name="Ola Abusaid (2408409)" userId="757d6d72-743a-40e4-ba83-5bc8709a88bd" providerId="ADAL" clId="{3F1A319F-B8A6-4034-958F-45B415010D4E}" dt="2025-11-15T13:12:34.699" v="153" actId="1076"/>
        <pc:sldMkLst>
          <pc:docMk/>
          <pc:sldMk cId="2223770882" sldId="257"/>
        </pc:sldMkLst>
        <pc:picChg chg="del mod">
          <ac:chgData name="Ola Abusaid (2408409)" userId="757d6d72-743a-40e4-ba83-5bc8709a88bd" providerId="ADAL" clId="{3F1A319F-B8A6-4034-958F-45B415010D4E}" dt="2025-11-15T11:43:49.151" v="111" actId="21"/>
          <ac:picMkLst>
            <pc:docMk/>
            <pc:sldMk cId="2223770882" sldId="257"/>
            <ac:picMk id="4" creationId="{64F54910-212E-88E1-1ECB-F3034587AE50}"/>
          </ac:picMkLst>
        </pc:picChg>
        <pc:picChg chg="mod">
          <ac:chgData name="Ola Abusaid (2408409)" userId="757d6d72-743a-40e4-ba83-5bc8709a88bd" providerId="ADAL" clId="{3F1A319F-B8A6-4034-958F-45B415010D4E}" dt="2025-11-15T13:12:34.699" v="153" actId="1076"/>
          <ac:picMkLst>
            <pc:docMk/>
            <pc:sldMk cId="2223770882" sldId="257"/>
            <ac:picMk id="5" creationId="{2D4045CF-6251-17B2-2E7F-1CEB640F5F1E}"/>
          </ac:picMkLst>
        </pc:picChg>
      </pc:sldChg>
      <pc:sldChg chg="addSp delSp modSp mod delAnim modAnim">
        <pc:chgData name="Ola Abusaid (2408409)" userId="757d6d72-743a-40e4-ba83-5bc8709a88bd" providerId="ADAL" clId="{3F1A319F-B8A6-4034-958F-45B415010D4E}" dt="2025-11-16T19:34:28.114" v="182" actId="1076"/>
        <pc:sldMkLst>
          <pc:docMk/>
          <pc:sldMk cId="3691077054" sldId="258"/>
        </pc:sldMkLst>
        <pc:picChg chg="del">
          <ac:chgData name="Ola Abusaid (2408409)" userId="757d6d72-743a-40e4-ba83-5bc8709a88bd" providerId="ADAL" clId="{3F1A319F-B8A6-4034-958F-45B415010D4E}" dt="2025-11-15T17:01:32.280" v="168" actId="21"/>
          <ac:picMkLst>
            <pc:docMk/>
            <pc:sldMk cId="3691077054" sldId="258"/>
            <ac:picMk id="4" creationId="{610B5596-2880-375F-0B61-9DF577A9F72B}"/>
          </ac:picMkLst>
        </pc:picChg>
        <pc:picChg chg="del mod">
          <ac:chgData name="Ola Abusaid (2408409)" userId="757d6d72-743a-40e4-ba83-5bc8709a88bd" providerId="ADAL" clId="{3F1A319F-B8A6-4034-958F-45B415010D4E}" dt="2025-11-15T16:57:24.916" v="166" actId="21"/>
          <ac:picMkLst>
            <pc:docMk/>
            <pc:sldMk cId="3691077054" sldId="258"/>
            <ac:picMk id="5" creationId="{81949D71-8880-855E-6895-4D6B50DBEC99}"/>
          </ac:picMkLst>
        </pc:picChg>
        <pc:picChg chg="del mod">
          <ac:chgData name="Ola Abusaid (2408409)" userId="757d6d72-743a-40e4-ba83-5bc8709a88bd" providerId="ADAL" clId="{3F1A319F-B8A6-4034-958F-45B415010D4E}" dt="2025-11-15T17:13:28.858" v="171" actId="21"/>
          <ac:picMkLst>
            <pc:docMk/>
            <pc:sldMk cId="3691077054" sldId="258"/>
            <ac:picMk id="6" creationId="{CE8A98D8-077C-060F-80A4-A275E4087B97}"/>
          </ac:picMkLst>
        </pc:picChg>
        <pc:picChg chg="del mod">
          <ac:chgData name="Ola Abusaid (2408409)" userId="757d6d72-743a-40e4-ba83-5bc8709a88bd" providerId="ADAL" clId="{3F1A319F-B8A6-4034-958F-45B415010D4E}" dt="2025-11-16T19:34:25.190" v="181" actId="21"/>
          <ac:picMkLst>
            <pc:docMk/>
            <pc:sldMk cId="3691077054" sldId="258"/>
            <ac:picMk id="7" creationId="{D892233D-B2EC-C5BC-F463-172719E496C9}"/>
          </ac:picMkLst>
        </pc:picChg>
        <pc:picChg chg="add mod">
          <ac:chgData name="Ola Abusaid (2408409)" userId="757d6d72-743a-40e4-ba83-5bc8709a88bd" providerId="ADAL" clId="{3F1A319F-B8A6-4034-958F-45B415010D4E}" dt="2025-11-16T19:34:28.114" v="182" actId="1076"/>
          <ac:picMkLst>
            <pc:docMk/>
            <pc:sldMk cId="3691077054" sldId="258"/>
            <ac:picMk id="8" creationId="{C2BA1FA5-36B2-A37C-9B5B-B51D6129B9B2}"/>
          </ac:picMkLst>
        </pc:picChg>
      </pc:sldChg>
      <pc:sldChg chg="delSp modSp mod delAnim">
        <pc:chgData name="Ola Abusaid (2408409)" userId="757d6d72-743a-40e4-ba83-5bc8709a88bd" providerId="ADAL" clId="{3F1A319F-B8A6-4034-958F-45B415010D4E}" dt="2025-11-16T19:48:47.785" v="190" actId="14100"/>
        <pc:sldMkLst>
          <pc:docMk/>
          <pc:sldMk cId="1421459143" sldId="259"/>
        </pc:sldMkLst>
        <pc:picChg chg="del mod">
          <ac:chgData name="Ola Abusaid (2408409)" userId="757d6d72-743a-40e4-ba83-5bc8709a88bd" providerId="ADAL" clId="{3F1A319F-B8A6-4034-958F-45B415010D4E}" dt="2025-11-15T13:12:01.804" v="146" actId="21"/>
          <ac:picMkLst>
            <pc:docMk/>
            <pc:sldMk cId="1421459143" sldId="259"/>
            <ac:picMk id="4" creationId="{87101E5B-E2AA-443B-BF87-BEC175E0D370}"/>
          </ac:picMkLst>
        </pc:picChg>
        <pc:picChg chg="del">
          <ac:chgData name="Ola Abusaid (2408409)" userId="757d6d72-743a-40e4-ba83-5bc8709a88bd" providerId="ADAL" clId="{3F1A319F-B8A6-4034-958F-45B415010D4E}" dt="2025-11-15T11:56:05.007" v="117" actId="21"/>
          <ac:picMkLst>
            <pc:docMk/>
            <pc:sldMk cId="1421459143" sldId="259"/>
            <ac:picMk id="6" creationId="{BBE393A2-D36B-3566-59D3-44C1BC28F906}"/>
          </ac:picMkLst>
        </pc:picChg>
        <pc:picChg chg="del mod">
          <ac:chgData name="Ola Abusaid (2408409)" userId="757d6d72-743a-40e4-ba83-5bc8709a88bd" providerId="ADAL" clId="{3F1A319F-B8A6-4034-958F-45B415010D4E}" dt="2025-11-15T18:12:00.796" v="174" actId="21"/>
          <ac:picMkLst>
            <pc:docMk/>
            <pc:sldMk cId="1421459143" sldId="259"/>
            <ac:picMk id="7" creationId="{F93AFA98-ED6F-D3A2-41E5-6EC6228FCE23}"/>
          </ac:picMkLst>
        </pc:picChg>
        <pc:picChg chg="del mod">
          <ac:chgData name="Ola Abusaid (2408409)" userId="757d6d72-743a-40e4-ba83-5bc8709a88bd" providerId="ADAL" clId="{3F1A319F-B8A6-4034-958F-45B415010D4E}" dt="2025-11-16T19:33:58.598" v="179" actId="21"/>
          <ac:picMkLst>
            <pc:docMk/>
            <pc:sldMk cId="1421459143" sldId="259"/>
            <ac:picMk id="8" creationId="{C0765C79-57F7-B0D3-1FB6-705755055070}"/>
          </ac:picMkLst>
        </pc:picChg>
        <pc:picChg chg="del">
          <ac:chgData name="Ola Abusaid (2408409)" userId="757d6d72-743a-40e4-ba83-5bc8709a88bd" providerId="ADAL" clId="{3F1A319F-B8A6-4034-958F-45B415010D4E}" dt="2025-11-16T19:42:30.210" v="183" actId="21"/>
          <ac:picMkLst>
            <pc:docMk/>
            <pc:sldMk cId="1421459143" sldId="259"/>
            <ac:picMk id="10" creationId="{219AE3F7-D021-9B1F-7933-8AAA7FA94F21}"/>
          </ac:picMkLst>
        </pc:picChg>
        <pc:picChg chg="del">
          <ac:chgData name="Ola Abusaid (2408409)" userId="757d6d72-743a-40e4-ba83-5bc8709a88bd" providerId="ADAL" clId="{3F1A319F-B8A6-4034-958F-45B415010D4E}" dt="2025-11-16T19:46:23.448" v="185" actId="21"/>
          <ac:picMkLst>
            <pc:docMk/>
            <pc:sldMk cId="1421459143" sldId="259"/>
            <ac:picMk id="12" creationId="{9F12F69A-7413-DDA0-1908-5D9AAF175B23}"/>
          </ac:picMkLst>
        </pc:picChg>
        <pc:picChg chg="del mod">
          <ac:chgData name="Ola Abusaid (2408409)" userId="757d6d72-743a-40e4-ba83-5bc8709a88bd" providerId="ADAL" clId="{3F1A319F-B8A6-4034-958F-45B415010D4E}" dt="2025-11-16T19:48:43.659" v="188" actId="21"/>
          <ac:picMkLst>
            <pc:docMk/>
            <pc:sldMk cId="1421459143" sldId="259"/>
            <ac:picMk id="13" creationId="{26764E1F-3CB7-E85A-8158-BF03D47C7B91}"/>
          </ac:picMkLst>
        </pc:picChg>
        <pc:picChg chg="del">
          <ac:chgData name="Ola Abusaid (2408409)" userId="757d6d72-743a-40e4-ba83-5bc8709a88bd" providerId="ADAL" clId="{3F1A319F-B8A6-4034-958F-45B415010D4E}" dt="2025-11-16T19:46:38.339" v="186" actId="21"/>
          <ac:picMkLst>
            <pc:docMk/>
            <pc:sldMk cId="1421459143" sldId="259"/>
            <ac:picMk id="14" creationId="{E68B5F25-EB66-70A6-8028-010967906DE4}"/>
          </ac:picMkLst>
        </pc:picChg>
        <pc:picChg chg="del">
          <ac:chgData name="Ola Abusaid (2408409)" userId="757d6d72-743a-40e4-ba83-5bc8709a88bd" providerId="ADAL" clId="{3F1A319F-B8A6-4034-958F-45B415010D4E}" dt="2025-11-16T19:47:14.632" v="187" actId="21"/>
          <ac:picMkLst>
            <pc:docMk/>
            <pc:sldMk cId="1421459143" sldId="259"/>
            <ac:picMk id="15" creationId="{EFB15EA3-2FE9-3643-6C4E-FFFD3A6ABF40}"/>
          </ac:picMkLst>
        </pc:picChg>
        <pc:picChg chg="mod">
          <ac:chgData name="Ola Abusaid (2408409)" userId="757d6d72-743a-40e4-ba83-5bc8709a88bd" providerId="ADAL" clId="{3F1A319F-B8A6-4034-958F-45B415010D4E}" dt="2025-11-16T19:48:47.785" v="190" actId="14100"/>
          <ac:picMkLst>
            <pc:docMk/>
            <pc:sldMk cId="1421459143" sldId="259"/>
            <ac:picMk id="16" creationId="{471022A7-F5E2-A2AF-1601-C1160DB7FC6A}"/>
          </ac:picMkLst>
        </pc:picChg>
      </pc:sldChg>
      <pc:sldChg chg="modSp mod">
        <pc:chgData name="Ola Abusaid (2408409)" userId="757d6d72-743a-40e4-ba83-5bc8709a88bd" providerId="ADAL" clId="{3F1A319F-B8A6-4034-958F-45B415010D4E}" dt="2025-11-15T13:13:04.339" v="158" actId="1076"/>
        <pc:sldMkLst>
          <pc:docMk/>
          <pc:sldMk cId="3373100484" sldId="260"/>
        </pc:sldMkLst>
        <pc:picChg chg="mod">
          <ac:chgData name="Ola Abusaid (2408409)" userId="757d6d72-743a-40e4-ba83-5bc8709a88bd" providerId="ADAL" clId="{3F1A319F-B8A6-4034-958F-45B415010D4E}" dt="2025-11-15T13:13:04.339" v="158" actId="1076"/>
          <ac:picMkLst>
            <pc:docMk/>
            <pc:sldMk cId="3373100484" sldId="260"/>
            <ac:picMk id="4" creationId="{6AF3A69B-BBD6-2FA7-E51E-4DFE56D41C61}"/>
          </ac:picMkLst>
        </pc:picChg>
      </pc:sldChg>
      <pc:sldChg chg="modSp mod">
        <pc:chgData name="Ola Abusaid (2408409)" userId="757d6d72-743a-40e4-ba83-5bc8709a88bd" providerId="ADAL" clId="{3F1A319F-B8A6-4034-958F-45B415010D4E}" dt="2025-11-15T13:12:58.235" v="157" actId="1076"/>
        <pc:sldMkLst>
          <pc:docMk/>
          <pc:sldMk cId="2922439551" sldId="261"/>
        </pc:sldMkLst>
        <pc:picChg chg="mod">
          <ac:chgData name="Ola Abusaid (2408409)" userId="757d6d72-743a-40e4-ba83-5bc8709a88bd" providerId="ADAL" clId="{3F1A319F-B8A6-4034-958F-45B415010D4E}" dt="2025-11-15T13:12:58.235" v="157" actId="1076"/>
          <ac:picMkLst>
            <pc:docMk/>
            <pc:sldMk cId="2922439551" sldId="261"/>
            <ac:picMk id="3" creationId="{568D557B-3202-932E-D6A4-751DED282BB1}"/>
          </ac:picMkLst>
        </pc:picChg>
      </pc:sldChg>
      <pc:sldChg chg="delSp modSp mod delAnim">
        <pc:chgData name="Ola Abusaid (2408409)" userId="757d6d72-743a-40e4-ba83-5bc8709a88bd" providerId="ADAL" clId="{3F1A319F-B8A6-4034-958F-45B415010D4E}" dt="2025-11-15T13:13:27.827" v="160" actId="14100"/>
        <pc:sldMkLst>
          <pc:docMk/>
          <pc:sldMk cId="3541210708" sldId="262"/>
        </pc:sldMkLst>
        <pc:picChg chg="del mod">
          <ac:chgData name="Ola Abusaid (2408409)" userId="757d6d72-743a-40e4-ba83-5bc8709a88bd" providerId="ADAL" clId="{3F1A319F-B8A6-4034-958F-45B415010D4E}" dt="2025-11-15T12:14:35.861" v="125" actId="21"/>
          <ac:picMkLst>
            <pc:docMk/>
            <pc:sldMk cId="3541210708" sldId="262"/>
            <ac:picMk id="5" creationId="{400EBDCF-F0D2-6662-E0BD-63DD8362DC66}"/>
          </ac:picMkLst>
        </pc:picChg>
        <pc:picChg chg="mod">
          <ac:chgData name="Ola Abusaid (2408409)" userId="757d6d72-743a-40e4-ba83-5bc8709a88bd" providerId="ADAL" clId="{3F1A319F-B8A6-4034-958F-45B415010D4E}" dt="2025-11-15T13:13:27.827" v="160" actId="14100"/>
          <ac:picMkLst>
            <pc:docMk/>
            <pc:sldMk cId="3541210708" sldId="262"/>
            <ac:picMk id="6" creationId="{B844037A-B56E-0F58-E72F-5ACD0A433B08}"/>
          </ac:picMkLst>
        </pc:picChg>
      </pc:sldChg>
      <pc:sldChg chg="modSp mod">
        <pc:chgData name="Ola Abusaid (2408409)" userId="757d6d72-743a-40e4-ba83-5bc8709a88bd" providerId="ADAL" clId="{3F1A319F-B8A6-4034-958F-45B415010D4E}" dt="2025-11-15T13:13:33.048" v="161" actId="1076"/>
        <pc:sldMkLst>
          <pc:docMk/>
          <pc:sldMk cId="478485709" sldId="263"/>
        </pc:sldMkLst>
        <pc:picChg chg="mod">
          <ac:chgData name="Ola Abusaid (2408409)" userId="757d6d72-743a-40e4-ba83-5bc8709a88bd" providerId="ADAL" clId="{3F1A319F-B8A6-4034-958F-45B415010D4E}" dt="2025-11-15T13:13:33.048" v="161" actId="1076"/>
          <ac:picMkLst>
            <pc:docMk/>
            <pc:sldMk cId="478485709" sldId="263"/>
            <ac:picMk id="4" creationId="{67BE244E-D49F-7052-672B-6D9D37CB7675}"/>
          </ac:picMkLst>
        </pc:picChg>
      </pc:sldChg>
      <pc:sldChg chg="delSp modSp mod delAnim">
        <pc:chgData name="Ola Abusaid (2408409)" userId="757d6d72-743a-40e4-ba83-5bc8709a88bd" providerId="ADAL" clId="{3F1A319F-B8A6-4034-958F-45B415010D4E}" dt="2025-11-15T12:38:21.952" v="135" actId="1076"/>
        <pc:sldMkLst>
          <pc:docMk/>
          <pc:sldMk cId="1940456214" sldId="264"/>
        </pc:sldMkLst>
        <pc:picChg chg="del">
          <ac:chgData name="Ola Abusaid (2408409)" userId="757d6d72-743a-40e4-ba83-5bc8709a88bd" providerId="ADAL" clId="{3F1A319F-B8A6-4034-958F-45B415010D4E}" dt="2025-11-15T12:33:36.732" v="130" actId="21"/>
          <ac:picMkLst>
            <pc:docMk/>
            <pc:sldMk cId="1940456214" sldId="264"/>
            <ac:picMk id="3" creationId="{E1108A2A-7839-A911-8560-A39BD90417BE}"/>
          </ac:picMkLst>
        </pc:picChg>
        <pc:picChg chg="del mod">
          <ac:chgData name="Ola Abusaid (2408409)" userId="757d6d72-743a-40e4-ba83-5bc8709a88bd" providerId="ADAL" clId="{3F1A319F-B8A6-4034-958F-45B415010D4E}" dt="2025-11-15T12:38:05.186" v="132" actId="21"/>
          <ac:picMkLst>
            <pc:docMk/>
            <pc:sldMk cId="1940456214" sldId="264"/>
            <ac:picMk id="4" creationId="{E8B44148-0E9E-3992-04FB-B0A2BFD96FE7}"/>
          </ac:picMkLst>
        </pc:picChg>
        <pc:picChg chg="mod">
          <ac:chgData name="Ola Abusaid (2408409)" userId="757d6d72-743a-40e4-ba83-5bc8709a88bd" providerId="ADAL" clId="{3F1A319F-B8A6-4034-958F-45B415010D4E}" dt="2025-11-15T12:38:21.952" v="135" actId="1076"/>
          <ac:picMkLst>
            <pc:docMk/>
            <pc:sldMk cId="1940456214" sldId="264"/>
            <ac:picMk id="5" creationId="{6BE17B69-DC23-C9CD-8DD7-ABB690439BE4}"/>
          </ac:picMkLst>
        </pc:picChg>
      </pc:sldChg>
      <pc:sldChg chg="modSp mod ord">
        <pc:chgData name="Ola Abusaid (2408409)" userId="757d6d72-743a-40e4-ba83-5bc8709a88bd" providerId="ADAL" clId="{3F1A319F-B8A6-4034-958F-45B415010D4E}" dt="2025-11-15T12:43:54.080" v="137" actId="1076"/>
        <pc:sldMkLst>
          <pc:docMk/>
          <pc:sldMk cId="262269689" sldId="265"/>
        </pc:sldMkLst>
        <pc:picChg chg="mod">
          <ac:chgData name="Ola Abusaid (2408409)" userId="757d6d72-743a-40e4-ba83-5bc8709a88bd" providerId="ADAL" clId="{3F1A319F-B8A6-4034-958F-45B415010D4E}" dt="2025-11-15T12:43:54.080" v="137" actId="1076"/>
          <ac:picMkLst>
            <pc:docMk/>
            <pc:sldMk cId="262269689" sldId="265"/>
            <ac:picMk id="4" creationId="{F800E3AF-57BE-7AE0-C262-D862A377B017}"/>
          </ac:picMkLst>
        </pc:picChg>
      </pc:sldChg>
      <pc:sldChg chg="modSp mod">
        <pc:chgData name="Ola Abusaid (2408409)" userId="757d6d72-743a-40e4-ba83-5bc8709a88bd" providerId="ADAL" clId="{3F1A319F-B8A6-4034-958F-45B415010D4E}" dt="2025-11-15T13:13:44.597" v="162" actId="1076"/>
        <pc:sldMkLst>
          <pc:docMk/>
          <pc:sldMk cId="3162677005" sldId="266"/>
        </pc:sldMkLst>
        <pc:picChg chg="mod">
          <ac:chgData name="Ola Abusaid (2408409)" userId="757d6d72-743a-40e4-ba83-5bc8709a88bd" providerId="ADAL" clId="{3F1A319F-B8A6-4034-958F-45B415010D4E}" dt="2025-11-15T13:13:44.597" v="162" actId="1076"/>
          <ac:picMkLst>
            <pc:docMk/>
            <pc:sldMk cId="3162677005" sldId="266"/>
            <ac:picMk id="4" creationId="{58B88ABA-899D-6E5F-DBDF-162251A2071D}"/>
          </ac:picMkLst>
        </pc:picChg>
      </pc:sldChg>
      <pc:sldChg chg="delSp modSp mod delAnim">
        <pc:chgData name="Ola Abusaid (2408409)" userId="757d6d72-743a-40e4-ba83-5bc8709a88bd" providerId="ADAL" clId="{3F1A319F-B8A6-4034-958F-45B415010D4E}" dt="2025-11-15T13:13:48.844" v="163" actId="1076"/>
        <pc:sldMkLst>
          <pc:docMk/>
          <pc:sldMk cId="157286427" sldId="267"/>
        </pc:sldMkLst>
        <pc:picChg chg="del">
          <ac:chgData name="Ola Abusaid (2408409)" userId="757d6d72-743a-40e4-ba83-5bc8709a88bd" providerId="ADAL" clId="{3F1A319F-B8A6-4034-958F-45B415010D4E}" dt="2025-11-15T13:03:34.752" v="140" actId="21"/>
          <ac:picMkLst>
            <pc:docMk/>
            <pc:sldMk cId="157286427" sldId="267"/>
            <ac:picMk id="4" creationId="{74006F76-30E9-AD26-CE93-E974A44D88DD}"/>
          </ac:picMkLst>
        </pc:picChg>
        <pc:picChg chg="mod">
          <ac:chgData name="Ola Abusaid (2408409)" userId="757d6d72-743a-40e4-ba83-5bc8709a88bd" providerId="ADAL" clId="{3F1A319F-B8A6-4034-958F-45B415010D4E}" dt="2025-11-15T13:13:48.844" v="163" actId="1076"/>
          <ac:picMkLst>
            <pc:docMk/>
            <pc:sldMk cId="157286427" sldId="267"/>
            <ac:picMk id="5" creationId="{46E97123-0974-F8C9-95F8-442FE0FFAEF4}"/>
          </ac:picMkLst>
        </pc:picChg>
      </pc:sldChg>
      <pc:sldChg chg="modSp mod">
        <pc:chgData name="Ola Abusaid (2408409)" userId="757d6d72-743a-40e4-ba83-5bc8709a88bd" providerId="ADAL" clId="{3F1A319F-B8A6-4034-958F-45B415010D4E}" dt="2025-11-15T13:13:56.673" v="164" actId="1076"/>
        <pc:sldMkLst>
          <pc:docMk/>
          <pc:sldMk cId="3027114092" sldId="268"/>
        </pc:sldMkLst>
        <pc:picChg chg="mod">
          <ac:chgData name="Ola Abusaid (2408409)" userId="757d6d72-743a-40e4-ba83-5bc8709a88bd" providerId="ADAL" clId="{3F1A319F-B8A6-4034-958F-45B415010D4E}" dt="2025-11-15T13:13:56.673" v="164" actId="1076"/>
          <ac:picMkLst>
            <pc:docMk/>
            <pc:sldMk cId="3027114092" sldId="268"/>
            <ac:picMk id="3" creationId="{38D9A0CD-F705-5E87-2EF7-33DE9A451C99}"/>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39CB5E-9724-43D6-B6DD-9A7F987A789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54757F4-11FB-4E03-A59A-D5BC22A1A818}">
      <dgm:prSet/>
      <dgm:spPr/>
      <dgm:t>
        <a:bodyPr/>
        <a:lstStyle/>
        <a:p>
          <a:r>
            <a:rPr lang="en-GB"/>
            <a:t>Fictional name: Mr. jack</a:t>
          </a:r>
          <a:endParaRPr lang="en-US"/>
        </a:p>
      </dgm:t>
    </dgm:pt>
    <dgm:pt modelId="{FB4CACA0-9713-446F-88DA-1BCB8B41D4E2}" type="parTrans" cxnId="{1357F540-932B-4CB8-B6B2-156DE3170440}">
      <dgm:prSet/>
      <dgm:spPr/>
      <dgm:t>
        <a:bodyPr/>
        <a:lstStyle/>
        <a:p>
          <a:endParaRPr lang="en-US"/>
        </a:p>
      </dgm:t>
    </dgm:pt>
    <dgm:pt modelId="{7014050A-846F-4453-916D-B61BBE89A9AE}" type="sibTrans" cxnId="{1357F540-932B-4CB8-B6B2-156DE3170440}">
      <dgm:prSet/>
      <dgm:spPr/>
      <dgm:t>
        <a:bodyPr/>
        <a:lstStyle/>
        <a:p>
          <a:endParaRPr lang="en-US"/>
        </a:p>
      </dgm:t>
    </dgm:pt>
    <dgm:pt modelId="{EE5BFD9D-3D49-4E5C-847B-B5DB559959CC}">
      <dgm:prSet/>
      <dgm:spPr/>
      <dgm:t>
        <a:bodyPr/>
        <a:lstStyle/>
        <a:p>
          <a:r>
            <a:rPr lang="en-GB"/>
            <a:t>Male 62, retired construction worker.</a:t>
          </a:r>
          <a:endParaRPr lang="en-US"/>
        </a:p>
      </dgm:t>
    </dgm:pt>
    <dgm:pt modelId="{601FB287-3207-4829-BDF6-D09C6E62EDBF}" type="parTrans" cxnId="{97DBC9B1-57AB-4D41-BDD5-233A377A0BF7}">
      <dgm:prSet/>
      <dgm:spPr/>
      <dgm:t>
        <a:bodyPr/>
        <a:lstStyle/>
        <a:p>
          <a:endParaRPr lang="en-US"/>
        </a:p>
      </dgm:t>
    </dgm:pt>
    <dgm:pt modelId="{7CCBBAD0-FE75-44FF-9877-B93D4ACD771B}" type="sibTrans" cxnId="{97DBC9B1-57AB-4D41-BDD5-233A377A0BF7}">
      <dgm:prSet/>
      <dgm:spPr/>
      <dgm:t>
        <a:bodyPr/>
        <a:lstStyle/>
        <a:p>
          <a:endParaRPr lang="en-US"/>
        </a:p>
      </dgm:t>
    </dgm:pt>
    <dgm:pt modelId="{C0292D1F-F86C-4C5A-919B-1287D7174DC6}">
      <dgm:prSet/>
      <dgm:spPr/>
      <dgm:t>
        <a:bodyPr/>
        <a:lstStyle/>
        <a:p>
          <a:r>
            <a:rPr lang="en-GB"/>
            <a:t>Location: Manchester</a:t>
          </a:r>
          <a:endParaRPr lang="en-US"/>
        </a:p>
      </dgm:t>
    </dgm:pt>
    <dgm:pt modelId="{ECBA74EB-B16F-4B41-AB18-313E1BF24B2D}" type="parTrans" cxnId="{D3CF8081-EB83-403B-A469-8EDF0C411F15}">
      <dgm:prSet/>
      <dgm:spPr/>
      <dgm:t>
        <a:bodyPr/>
        <a:lstStyle/>
        <a:p>
          <a:endParaRPr lang="en-US"/>
        </a:p>
      </dgm:t>
    </dgm:pt>
    <dgm:pt modelId="{03414557-15D7-45BE-B7EA-B5167632ED49}" type="sibTrans" cxnId="{D3CF8081-EB83-403B-A469-8EDF0C411F15}">
      <dgm:prSet/>
      <dgm:spPr/>
      <dgm:t>
        <a:bodyPr/>
        <a:lstStyle/>
        <a:p>
          <a:endParaRPr lang="en-US"/>
        </a:p>
      </dgm:t>
    </dgm:pt>
    <dgm:pt modelId="{A9190407-6529-4BD0-81CC-2B441CC38087}">
      <dgm:prSet/>
      <dgm:spPr/>
      <dgm:t>
        <a:bodyPr/>
        <a:lstStyle/>
        <a:p>
          <a:r>
            <a:rPr lang="en-GB"/>
            <a:t>Family: married, 2 adults, children.</a:t>
          </a:r>
          <a:endParaRPr lang="en-US"/>
        </a:p>
      </dgm:t>
    </dgm:pt>
    <dgm:pt modelId="{EF69146B-8958-4695-A3B5-E31129D84C68}" type="parTrans" cxnId="{2C7A1AF7-458C-44F8-8632-FECB768DB75E}">
      <dgm:prSet/>
      <dgm:spPr/>
      <dgm:t>
        <a:bodyPr/>
        <a:lstStyle/>
        <a:p>
          <a:endParaRPr lang="en-US"/>
        </a:p>
      </dgm:t>
    </dgm:pt>
    <dgm:pt modelId="{53C10B44-26E4-46BE-B7C0-F05D4589CC0A}" type="sibTrans" cxnId="{2C7A1AF7-458C-44F8-8632-FECB768DB75E}">
      <dgm:prSet/>
      <dgm:spPr/>
      <dgm:t>
        <a:bodyPr/>
        <a:lstStyle/>
        <a:p>
          <a:endParaRPr lang="en-US"/>
        </a:p>
      </dgm:t>
    </dgm:pt>
    <dgm:pt modelId="{0CF8967C-24C9-4995-90F2-A36041CE18C9}">
      <dgm:prSet/>
      <dgm:spPr/>
      <dgm:t>
        <a:bodyPr/>
        <a:lstStyle/>
        <a:p>
          <a:r>
            <a:rPr lang="en-GB"/>
            <a:t>Medical history: hypertension, COPD, anxiety.</a:t>
          </a:r>
          <a:endParaRPr lang="en-US"/>
        </a:p>
      </dgm:t>
    </dgm:pt>
    <dgm:pt modelId="{19A5D10B-B14B-414C-B66C-FD38C9DBB982}" type="parTrans" cxnId="{47E41745-A747-4381-A6CD-50C13BAA6E73}">
      <dgm:prSet/>
      <dgm:spPr/>
      <dgm:t>
        <a:bodyPr/>
        <a:lstStyle/>
        <a:p>
          <a:endParaRPr lang="en-US"/>
        </a:p>
      </dgm:t>
    </dgm:pt>
    <dgm:pt modelId="{D5812478-7C5D-493D-8900-459C7A79AFF8}" type="sibTrans" cxnId="{47E41745-A747-4381-A6CD-50C13BAA6E73}">
      <dgm:prSet/>
      <dgm:spPr/>
      <dgm:t>
        <a:bodyPr/>
        <a:lstStyle/>
        <a:p>
          <a:endParaRPr lang="en-US"/>
        </a:p>
      </dgm:t>
    </dgm:pt>
    <dgm:pt modelId="{4879834D-CF02-419A-8F1E-9F5DEF828652}" type="pres">
      <dgm:prSet presAssocID="{1B39CB5E-9724-43D6-B6DD-9A7F987A7895}" presName="vert0" presStyleCnt="0">
        <dgm:presLayoutVars>
          <dgm:dir/>
          <dgm:animOne val="branch"/>
          <dgm:animLvl val="lvl"/>
        </dgm:presLayoutVars>
      </dgm:prSet>
      <dgm:spPr/>
    </dgm:pt>
    <dgm:pt modelId="{DD08EC9B-DCE7-4E36-AD31-7C0B954692FB}" type="pres">
      <dgm:prSet presAssocID="{354757F4-11FB-4E03-A59A-D5BC22A1A818}" presName="thickLine" presStyleLbl="alignNode1" presStyleIdx="0" presStyleCnt="5"/>
      <dgm:spPr/>
    </dgm:pt>
    <dgm:pt modelId="{9F52A18B-769E-4AAD-8FE5-2C928BB1CB96}" type="pres">
      <dgm:prSet presAssocID="{354757F4-11FB-4E03-A59A-D5BC22A1A818}" presName="horz1" presStyleCnt="0"/>
      <dgm:spPr/>
    </dgm:pt>
    <dgm:pt modelId="{584900D8-4A3F-4B24-A1EC-4BDE468C5C97}" type="pres">
      <dgm:prSet presAssocID="{354757F4-11FB-4E03-A59A-D5BC22A1A818}" presName="tx1" presStyleLbl="revTx" presStyleIdx="0" presStyleCnt="5"/>
      <dgm:spPr/>
    </dgm:pt>
    <dgm:pt modelId="{AFC027EF-B3CD-4DA2-8303-D454B4472096}" type="pres">
      <dgm:prSet presAssocID="{354757F4-11FB-4E03-A59A-D5BC22A1A818}" presName="vert1" presStyleCnt="0"/>
      <dgm:spPr/>
    </dgm:pt>
    <dgm:pt modelId="{F1246C63-97E8-41DC-BD82-124369928146}" type="pres">
      <dgm:prSet presAssocID="{EE5BFD9D-3D49-4E5C-847B-B5DB559959CC}" presName="thickLine" presStyleLbl="alignNode1" presStyleIdx="1" presStyleCnt="5"/>
      <dgm:spPr/>
    </dgm:pt>
    <dgm:pt modelId="{FC060476-CC60-4129-BB53-12E2827C0427}" type="pres">
      <dgm:prSet presAssocID="{EE5BFD9D-3D49-4E5C-847B-B5DB559959CC}" presName="horz1" presStyleCnt="0"/>
      <dgm:spPr/>
    </dgm:pt>
    <dgm:pt modelId="{06433F04-C781-4C41-85EC-447A376AFDF6}" type="pres">
      <dgm:prSet presAssocID="{EE5BFD9D-3D49-4E5C-847B-B5DB559959CC}" presName="tx1" presStyleLbl="revTx" presStyleIdx="1" presStyleCnt="5"/>
      <dgm:spPr/>
    </dgm:pt>
    <dgm:pt modelId="{D031940B-E5B9-4AB7-B4F9-B72E0A58563C}" type="pres">
      <dgm:prSet presAssocID="{EE5BFD9D-3D49-4E5C-847B-B5DB559959CC}" presName="vert1" presStyleCnt="0"/>
      <dgm:spPr/>
    </dgm:pt>
    <dgm:pt modelId="{CE8BF5E7-401E-4C47-8182-7715F39CCBE2}" type="pres">
      <dgm:prSet presAssocID="{C0292D1F-F86C-4C5A-919B-1287D7174DC6}" presName="thickLine" presStyleLbl="alignNode1" presStyleIdx="2" presStyleCnt="5"/>
      <dgm:spPr/>
    </dgm:pt>
    <dgm:pt modelId="{BC75B20F-F87B-45BF-9112-81C9F95A29DB}" type="pres">
      <dgm:prSet presAssocID="{C0292D1F-F86C-4C5A-919B-1287D7174DC6}" presName="horz1" presStyleCnt="0"/>
      <dgm:spPr/>
    </dgm:pt>
    <dgm:pt modelId="{C9C263D9-98B5-48AF-B9FB-B48322C0E56A}" type="pres">
      <dgm:prSet presAssocID="{C0292D1F-F86C-4C5A-919B-1287D7174DC6}" presName="tx1" presStyleLbl="revTx" presStyleIdx="2" presStyleCnt="5"/>
      <dgm:spPr/>
    </dgm:pt>
    <dgm:pt modelId="{EFB317E7-73C4-4E97-8178-7941CEC1F5BA}" type="pres">
      <dgm:prSet presAssocID="{C0292D1F-F86C-4C5A-919B-1287D7174DC6}" presName="vert1" presStyleCnt="0"/>
      <dgm:spPr/>
    </dgm:pt>
    <dgm:pt modelId="{59591BE6-2C4C-4733-B22A-067228C5F672}" type="pres">
      <dgm:prSet presAssocID="{A9190407-6529-4BD0-81CC-2B441CC38087}" presName="thickLine" presStyleLbl="alignNode1" presStyleIdx="3" presStyleCnt="5"/>
      <dgm:spPr/>
    </dgm:pt>
    <dgm:pt modelId="{8B50EC42-C694-40A2-BB14-40C96B38A447}" type="pres">
      <dgm:prSet presAssocID="{A9190407-6529-4BD0-81CC-2B441CC38087}" presName="horz1" presStyleCnt="0"/>
      <dgm:spPr/>
    </dgm:pt>
    <dgm:pt modelId="{CA727384-90EB-408D-9111-0E9F5F5692DE}" type="pres">
      <dgm:prSet presAssocID="{A9190407-6529-4BD0-81CC-2B441CC38087}" presName="tx1" presStyleLbl="revTx" presStyleIdx="3" presStyleCnt="5"/>
      <dgm:spPr/>
    </dgm:pt>
    <dgm:pt modelId="{CCF1B981-400A-49E5-8018-6BDDFBD3EED6}" type="pres">
      <dgm:prSet presAssocID="{A9190407-6529-4BD0-81CC-2B441CC38087}" presName="vert1" presStyleCnt="0"/>
      <dgm:spPr/>
    </dgm:pt>
    <dgm:pt modelId="{9193AEC9-F362-49EB-99B5-DB5A1E15FCF6}" type="pres">
      <dgm:prSet presAssocID="{0CF8967C-24C9-4995-90F2-A36041CE18C9}" presName="thickLine" presStyleLbl="alignNode1" presStyleIdx="4" presStyleCnt="5"/>
      <dgm:spPr/>
    </dgm:pt>
    <dgm:pt modelId="{6E762B6C-4C6C-4175-8F44-E928DB942E81}" type="pres">
      <dgm:prSet presAssocID="{0CF8967C-24C9-4995-90F2-A36041CE18C9}" presName="horz1" presStyleCnt="0"/>
      <dgm:spPr/>
    </dgm:pt>
    <dgm:pt modelId="{2C52D182-7AF2-46EF-BA7F-F8440978DE90}" type="pres">
      <dgm:prSet presAssocID="{0CF8967C-24C9-4995-90F2-A36041CE18C9}" presName="tx1" presStyleLbl="revTx" presStyleIdx="4" presStyleCnt="5"/>
      <dgm:spPr/>
    </dgm:pt>
    <dgm:pt modelId="{7D445E3B-B3EB-495B-836B-DFBD83146730}" type="pres">
      <dgm:prSet presAssocID="{0CF8967C-24C9-4995-90F2-A36041CE18C9}" presName="vert1" presStyleCnt="0"/>
      <dgm:spPr/>
    </dgm:pt>
  </dgm:ptLst>
  <dgm:cxnLst>
    <dgm:cxn modelId="{B6CE2402-E617-49D7-9D63-E8253907DCE6}" type="presOf" srcId="{1B39CB5E-9724-43D6-B6DD-9A7F987A7895}" destId="{4879834D-CF02-419A-8F1E-9F5DEF828652}" srcOrd="0" destOrd="0" presId="urn:microsoft.com/office/officeart/2008/layout/LinedList"/>
    <dgm:cxn modelId="{A1271732-40CD-40D7-8104-FEBE98CC0FB2}" type="presOf" srcId="{A9190407-6529-4BD0-81CC-2B441CC38087}" destId="{CA727384-90EB-408D-9111-0E9F5F5692DE}" srcOrd="0" destOrd="0" presId="urn:microsoft.com/office/officeart/2008/layout/LinedList"/>
    <dgm:cxn modelId="{1357F540-932B-4CB8-B6B2-156DE3170440}" srcId="{1B39CB5E-9724-43D6-B6DD-9A7F987A7895}" destId="{354757F4-11FB-4E03-A59A-D5BC22A1A818}" srcOrd="0" destOrd="0" parTransId="{FB4CACA0-9713-446F-88DA-1BCB8B41D4E2}" sibTransId="{7014050A-846F-4453-916D-B61BBE89A9AE}"/>
    <dgm:cxn modelId="{D77B5364-D274-4D11-B7A9-39565398EEFC}" type="presOf" srcId="{EE5BFD9D-3D49-4E5C-847B-B5DB559959CC}" destId="{06433F04-C781-4C41-85EC-447A376AFDF6}" srcOrd="0" destOrd="0" presId="urn:microsoft.com/office/officeart/2008/layout/LinedList"/>
    <dgm:cxn modelId="{47E41745-A747-4381-A6CD-50C13BAA6E73}" srcId="{1B39CB5E-9724-43D6-B6DD-9A7F987A7895}" destId="{0CF8967C-24C9-4995-90F2-A36041CE18C9}" srcOrd="4" destOrd="0" parTransId="{19A5D10B-B14B-414C-B66C-FD38C9DBB982}" sibTransId="{D5812478-7C5D-493D-8900-459C7A79AFF8}"/>
    <dgm:cxn modelId="{D3CF8081-EB83-403B-A469-8EDF0C411F15}" srcId="{1B39CB5E-9724-43D6-B6DD-9A7F987A7895}" destId="{C0292D1F-F86C-4C5A-919B-1287D7174DC6}" srcOrd="2" destOrd="0" parTransId="{ECBA74EB-B16F-4B41-AB18-313E1BF24B2D}" sibTransId="{03414557-15D7-45BE-B7EA-B5167632ED49}"/>
    <dgm:cxn modelId="{97DBC9B1-57AB-4D41-BDD5-233A377A0BF7}" srcId="{1B39CB5E-9724-43D6-B6DD-9A7F987A7895}" destId="{EE5BFD9D-3D49-4E5C-847B-B5DB559959CC}" srcOrd="1" destOrd="0" parTransId="{601FB287-3207-4829-BDF6-D09C6E62EDBF}" sibTransId="{7CCBBAD0-FE75-44FF-9877-B93D4ACD771B}"/>
    <dgm:cxn modelId="{273768BA-AC65-4F18-B4B4-0A9ACD6C53C8}" type="presOf" srcId="{C0292D1F-F86C-4C5A-919B-1287D7174DC6}" destId="{C9C263D9-98B5-48AF-B9FB-B48322C0E56A}" srcOrd="0" destOrd="0" presId="urn:microsoft.com/office/officeart/2008/layout/LinedList"/>
    <dgm:cxn modelId="{52431EC5-3196-45B8-B959-78CD20DC9A42}" type="presOf" srcId="{354757F4-11FB-4E03-A59A-D5BC22A1A818}" destId="{584900D8-4A3F-4B24-A1EC-4BDE468C5C97}" srcOrd="0" destOrd="0" presId="urn:microsoft.com/office/officeart/2008/layout/LinedList"/>
    <dgm:cxn modelId="{4DC1D4D7-0B5C-4B6F-8269-7AB78FA56E83}" type="presOf" srcId="{0CF8967C-24C9-4995-90F2-A36041CE18C9}" destId="{2C52D182-7AF2-46EF-BA7F-F8440978DE90}" srcOrd="0" destOrd="0" presId="urn:microsoft.com/office/officeart/2008/layout/LinedList"/>
    <dgm:cxn modelId="{2C7A1AF7-458C-44F8-8632-FECB768DB75E}" srcId="{1B39CB5E-9724-43D6-B6DD-9A7F987A7895}" destId="{A9190407-6529-4BD0-81CC-2B441CC38087}" srcOrd="3" destOrd="0" parTransId="{EF69146B-8958-4695-A3B5-E31129D84C68}" sibTransId="{53C10B44-26E4-46BE-B7C0-F05D4589CC0A}"/>
    <dgm:cxn modelId="{37D29221-ECFB-482B-B0A2-3643CF130AC5}" type="presParOf" srcId="{4879834D-CF02-419A-8F1E-9F5DEF828652}" destId="{DD08EC9B-DCE7-4E36-AD31-7C0B954692FB}" srcOrd="0" destOrd="0" presId="urn:microsoft.com/office/officeart/2008/layout/LinedList"/>
    <dgm:cxn modelId="{C5D60ACD-A6A2-4370-80E0-E10811560DF6}" type="presParOf" srcId="{4879834D-CF02-419A-8F1E-9F5DEF828652}" destId="{9F52A18B-769E-4AAD-8FE5-2C928BB1CB96}" srcOrd="1" destOrd="0" presId="urn:microsoft.com/office/officeart/2008/layout/LinedList"/>
    <dgm:cxn modelId="{D518D827-936E-4C1A-A6BE-7A32B050049E}" type="presParOf" srcId="{9F52A18B-769E-4AAD-8FE5-2C928BB1CB96}" destId="{584900D8-4A3F-4B24-A1EC-4BDE468C5C97}" srcOrd="0" destOrd="0" presId="urn:microsoft.com/office/officeart/2008/layout/LinedList"/>
    <dgm:cxn modelId="{20B554EA-1154-4BA3-90E4-1CA86B09B3CE}" type="presParOf" srcId="{9F52A18B-769E-4AAD-8FE5-2C928BB1CB96}" destId="{AFC027EF-B3CD-4DA2-8303-D454B4472096}" srcOrd="1" destOrd="0" presId="urn:microsoft.com/office/officeart/2008/layout/LinedList"/>
    <dgm:cxn modelId="{DA77D66A-578D-4A25-A5A3-B099CB1D4C4E}" type="presParOf" srcId="{4879834D-CF02-419A-8F1E-9F5DEF828652}" destId="{F1246C63-97E8-41DC-BD82-124369928146}" srcOrd="2" destOrd="0" presId="urn:microsoft.com/office/officeart/2008/layout/LinedList"/>
    <dgm:cxn modelId="{4142A74D-A85C-439D-ADDF-FBBF2DEB83C2}" type="presParOf" srcId="{4879834D-CF02-419A-8F1E-9F5DEF828652}" destId="{FC060476-CC60-4129-BB53-12E2827C0427}" srcOrd="3" destOrd="0" presId="urn:microsoft.com/office/officeart/2008/layout/LinedList"/>
    <dgm:cxn modelId="{2D05318C-DC52-43FA-AD17-77E3DA3BD7A0}" type="presParOf" srcId="{FC060476-CC60-4129-BB53-12E2827C0427}" destId="{06433F04-C781-4C41-85EC-447A376AFDF6}" srcOrd="0" destOrd="0" presId="urn:microsoft.com/office/officeart/2008/layout/LinedList"/>
    <dgm:cxn modelId="{1C134AA2-A27E-465B-BEF3-6265FF085365}" type="presParOf" srcId="{FC060476-CC60-4129-BB53-12E2827C0427}" destId="{D031940B-E5B9-4AB7-B4F9-B72E0A58563C}" srcOrd="1" destOrd="0" presId="urn:microsoft.com/office/officeart/2008/layout/LinedList"/>
    <dgm:cxn modelId="{F5FFC1DC-8E57-4D2E-80FE-5D17D01637A0}" type="presParOf" srcId="{4879834D-CF02-419A-8F1E-9F5DEF828652}" destId="{CE8BF5E7-401E-4C47-8182-7715F39CCBE2}" srcOrd="4" destOrd="0" presId="urn:microsoft.com/office/officeart/2008/layout/LinedList"/>
    <dgm:cxn modelId="{A94A1271-CD96-4E65-912A-7BA18461C9FF}" type="presParOf" srcId="{4879834D-CF02-419A-8F1E-9F5DEF828652}" destId="{BC75B20F-F87B-45BF-9112-81C9F95A29DB}" srcOrd="5" destOrd="0" presId="urn:microsoft.com/office/officeart/2008/layout/LinedList"/>
    <dgm:cxn modelId="{17653D98-D426-446F-B7C3-23E6E6991632}" type="presParOf" srcId="{BC75B20F-F87B-45BF-9112-81C9F95A29DB}" destId="{C9C263D9-98B5-48AF-B9FB-B48322C0E56A}" srcOrd="0" destOrd="0" presId="urn:microsoft.com/office/officeart/2008/layout/LinedList"/>
    <dgm:cxn modelId="{E6A4D368-4924-458D-BD68-51F8884914E7}" type="presParOf" srcId="{BC75B20F-F87B-45BF-9112-81C9F95A29DB}" destId="{EFB317E7-73C4-4E97-8178-7941CEC1F5BA}" srcOrd="1" destOrd="0" presId="urn:microsoft.com/office/officeart/2008/layout/LinedList"/>
    <dgm:cxn modelId="{B39ED6DE-AA88-4DE6-A676-68C7354C47F5}" type="presParOf" srcId="{4879834D-CF02-419A-8F1E-9F5DEF828652}" destId="{59591BE6-2C4C-4733-B22A-067228C5F672}" srcOrd="6" destOrd="0" presId="urn:microsoft.com/office/officeart/2008/layout/LinedList"/>
    <dgm:cxn modelId="{DD27E881-5F28-4A67-B360-229A0D74315C}" type="presParOf" srcId="{4879834D-CF02-419A-8F1E-9F5DEF828652}" destId="{8B50EC42-C694-40A2-BB14-40C96B38A447}" srcOrd="7" destOrd="0" presId="urn:microsoft.com/office/officeart/2008/layout/LinedList"/>
    <dgm:cxn modelId="{041C5D8F-3A33-45DF-A3E9-5F69B13142DB}" type="presParOf" srcId="{8B50EC42-C694-40A2-BB14-40C96B38A447}" destId="{CA727384-90EB-408D-9111-0E9F5F5692DE}" srcOrd="0" destOrd="0" presId="urn:microsoft.com/office/officeart/2008/layout/LinedList"/>
    <dgm:cxn modelId="{4B55A5F4-F763-4D24-BA68-56948A146A97}" type="presParOf" srcId="{8B50EC42-C694-40A2-BB14-40C96B38A447}" destId="{CCF1B981-400A-49E5-8018-6BDDFBD3EED6}" srcOrd="1" destOrd="0" presId="urn:microsoft.com/office/officeart/2008/layout/LinedList"/>
    <dgm:cxn modelId="{A5D763BD-1771-468C-929F-5467E644BD4F}" type="presParOf" srcId="{4879834D-CF02-419A-8F1E-9F5DEF828652}" destId="{9193AEC9-F362-49EB-99B5-DB5A1E15FCF6}" srcOrd="8" destOrd="0" presId="urn:microsoft.com/office/officeart/2008/layout/LinedList"/>
    <dgm:cxn modelId="{CBC366E8-1ACC-4710-A349-F49F802A8BB5}" type="presParOf" srcId="{4879834D-CF02-419A-8F1E-9F5DEF828652}" destId="{6E762B6C-4C6C-4175-8F44-E928DB942E81}" srcOrd="9" destOrd="0" presId="urn:microsoft.com/office/officeart/2008/layout/LinedList"/>
    <dgm:cxn modelId="{E6F31994-7B83-41C9-806B-D007A72BB5CB}" type="presParOf" srcId="{6E762B6C-4C6C-4175-8F44-E928DB942E81}" destId="{2C52D182-7AF2-46EF-BA7F-F8440978DE90}" srcOrd="0" destOrd="0" presId="urn:microsoft.com/office/officeart/2008/layout/LinedList"/>
    <dgm:cxn modelId="{506CE7FD-6626-4CC3-A7FB-8B6626CA1007}" type="presParOf" srcId="{6E762B6C-4C6C-4175-8F44-E928DB942E81}" destId="{7D445E3B-B3EB-495B-836B-DFBD8314673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892DF0-CFC9-4136-916E-1BB39ADC222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592DDDB-E625-43C3-9B59-1B9A80262FEE}">
      <dgm:prSet/>
      <dgm:spPr/>
      <dgm:t>
        <a:bodyPr/>
        <a:lstStyle/>
        <a:p>
          <a:pPr>
            <a:lnSpc>
              <a:spcPct val="100000"/>
            </a:lnSpc>
          </a:pPr>
          <a:r>
            <a:rPr lang="en-GB"/>
            <a:t>Evidence-based, person-centred care.</a:t>
          </a:r>
          <a:endParaRPr lang="en-US"/>
        </a:p>
      </dgm:t>
    </dgm:pt>
    <dgm:pt modelId="{0904483B-0A66-405B-BBAD-B27BB46337B5}" type="parTrans" cxnId="{871A1A94-2FA2-4C9B-B8E8-8DF12184DFD7}">
      <dgm:prSet/>
      <dgm:spPr/>
      <dgm:t>
        <a:bodyPr/>
        <a:lstStyle/>
        <a:p>
          <a:endParaRPr lang="en-US"/>
        </a:p>
      </dgm:t>
    </dgm:pt>
    <dgm:pt modelId="{4225E40D-E4FC-44A6-B032-78D8E88087E4}" type="sibTrans" cxnId="{871A1A94-2FA2-4C9B-B8E8-8DF12184DFD7}">
      <dgm:prSet/>
      <dgm:spPr/>
      <dgm:t>
        <a:bodyPr/>
        <a:lstStyle/>
        <a:p>
          <a:endParaRPr lang="en-US"/>
        </a:p>
      </dgm:t>
    </dgm:pt>
    <dgm:pt modelId="{70FD5CF0-D541-4064-B2D7-ED1C5EC05E2D}">
      <dgm:prSet/>
      <dgm:spPr/>
      <dgm:t>
        <a:bodyPr/>
        <a:lstStyle/>
        <a:p>
          <a:pPr>
            <a:lnSpc>
              <a:spcPct val="100000"/>
            </a:lnSpc>
          </a:pPr>
          <a:r>
            <a:rPr lang="en-GB"/>
            <a:t>Comprehensive attention to the physical and emotional well-being.</a:t>
          </a:r>
          <a:endParaRPr lang="en-US"/>
        </a:p>
      </dgm:t>
    </dgm:pt>
    <dgm:pt modelId="{1461DDA6-8B0A-4D8E-A27E-F3AF1184C6DD}" type="parTrans" cxnId="{500C949C-E42E-4520-A027-4B70D7C9A3ED}">
      <dgm:prSet/>
      <dgm:spPr/>
      <dgm:t>
        <a:bodyPr/>
        <a:lstStyle/>
        <a:p>
          <a:endParaRPr lang="en-US"/>
        </a:p>
      </dgm:t>
    </dgm:pt>
    <dgm:pt modelId="{966CAECA-837D-4848-8A8F-70F819BE4070}" type="sibTrans" cxnId="{500C949C-E42E-4520-A027-4B70D7C9A3ED}">
      <dgm:prSet/>
      <dgm:spPr/>
      <dgm:t>
        <a:bodyPr/>
        <a:lstStyle/>
        <a:p>
          <a:endParaRPr lang="en-US"/>
        </a:p>
      </dgm:t>
    </dgm:pt>
    <dgm:pt modelId="{EE62D98C-F821-4221-B665-BAD38894685C}">
      <dgm:prSet/>
      <dgm:spPr/>
      <dgm:t>
        <a:bodyPr/>
        <a:lstStyle/>
        <a:p>
          <a:pPr>
            <a:lnSpc>
              <a:spcPct val="100000"/>
            </a:lnSpc>
          </a:pPr>
          <a:r>
            <a:rPr lang="en-GB"/>
            <a:t>It is essential that lifestyle modification is implemented.</a:t>
          </a:r>
          <a:endParaRPr lang="en-US"/>
        </a:p>
      </dgm:t>
    </dgm:pt>
    <dgm:pt modelId="{0D40152B-523F-42B4-A488-EAC0D3357DBD}" type="parTrans" cxnId="{57EFBB4A-775F-4625-8AAD-35F24B8673D1}">
      <dgm:prSet/>
      <dgm:spPr/>
      <dgm:t>
        <a:bodyPr/>
        <a:lstStyle/>
        <a:p>
          <a:endParaRPr lang="en-US"/>
        </a:p>
      </dgm:t>
    </dgm:pt>
    <dgm:pt modelId="{13DA3E39-3763-430F-AE27-EF1FFCA71B5D}" type="sibTrans" cxnId="{57EFBB4A-775F-4625-8AAD-35F24B8673D1}">
      <dgm:prSet/>
      <dgm:spPr/>
      <dgm:t>
        <a:bodyPr/>
        <a:lstStyle/>
        <a:p>
          <a:endParaRPr lang="en-US"/>
        </a:p>
      </dgm:t>
    </dgm:pt>
    <dgm:pt modelId="{C1CF58A6-9921-45A2-A808-1CBC1B8844BB}">
      <dgm:prSet/>
      <dgm:spPr/>
      <dgm:t>
        <a:bodyPr/>
        <a:lstStyle/>
        <a:p>
          <a:pPr>
            <a:lnSpc>
              <a:spcPct val="100000"/>
            </a:lnSpc>
          </a:pPr>
          <a:r>
            <a:rPr lang="en-GB"/>
            <a:t>Teamwork guarantees improved results.</a:t>
          </a:r>
          <a:endParaRPr lang="en-US"/>
        </a:p>
      </dgm:t>
    </dgm:pt>
    <dgm:pt modelId="{003FED00-C276-413C-90A6-8B73FA260657}" type="parTrans" cxnId="{538468DF-ADAF-4E01-AEC5-1E4E35673A4B}">
      <dgm:prSet/>
      <dgm:spPr/>
      <dgm:t>
        <a:bodyPr/>
        <a:lstStyle/>
        <a:p>
          <a:endParaRPr lang="en-US"/>
        </a:p>
      </dgm:t>
    </dgm:pt>
    <dgm:pt modelId="{D3EBB93F-DF62-427D-8636-22FF96831B33}" type="sibTrans" cxnId="{538468DF-ADAF-4E01-AEC5-1E4E35673A4B}">
      <dgm:prSet/>
      <dgm:spPr/>
      <dgm:t>
        <a:bodyPr/>
        <a:lstStyle/>
        <a:p>
          <a:endParaRPr lang="en-US"/>
        </a:p>
      </dgm:t>
    </dgm:pt>
    <dgm:pt modelId="{60B3FCEC-C3D6-4AF0-9754-1BCC83CBD16D}" type="pres">
      <dgm:prSet presAssocID="{61892DF0-CFC9-4136-916E-1BB39ADC2222}" presName="root" presStyleCnt="0">
        <dgm:presLayoutVars>
          <dgm:dir/>
          <dgm:resizeHandles val="exact"/>
        </dgm:presLayoutVars>
      </dgm:prSet>
      <dgm:spPr/>
    </dgm:pt>
    <dgm:pt modelId="{3E330FEE-01B5-4311-87C1-72A7DA4FC4A3}" type="pres">
      <dgm:prSet presAssocID="{A592DDDB-E625-43C3-9B59-1B9A80262FEE}" presName="compNode" presStyleCnt="0"/>
      <dgm:spPr/>
    </dgm:pt>
    <dgm:pt modelId="{54D5B34E-F069-437D-B3EB-18799FCB5AF7}" type="pres">
      <dgm:prSet presAssocID="{A592DDDB-E625-43C3-9B59-1B9A80262FEE}" presName="bgRect" presStyleLbl="bgShp" presStyleIdx="0" presStyleCnt="4"/>
      <dgm:spPr/>
    </dgm:pt>
    <dgm:pt modelId="{089901D2-5024-487E-9124-103BD81F7BB2}" type="pres">
      <dgm:prSet presAssocID="{A592DDDB-E625-43C3-9B59-1B9A80262F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84DAB66D-746C-40D2-AAEC-2A45C7CE16B1}" type="pres">
      <dgm:prSet presAssocID="{A592DDDB-E625-43C3-9B59-1B9A80262FEE}" presName="spaceRect" presStyleCnt="0"/>
      <dgm:spPr/>
    </dgm:pt>
    <dgm:pt modelId="{41F6D66C-F372-4772-A5C1-E6E4F0F20ED4}" type="pres">
      <dgm:prSet presAssocID="{A592DDDB-E625-43C3-9B59-1B9A80262FEE}" presName="parTx" presStyleLbl="revTx" presStyleIdx="0" presStyleCnt="4">
        <dgm:presLayoutVars>
          <dgm:chMax val="0"/>
          <dgm:chPref val="0"/>
        </dgm:presLayoutVars>
      </dgm:prSet>
      <dgm:spPr/>
    </dgm:pt>
    <dgm:pt modelId="{1A6B4C1B-A0F7-4F77-BDAB-81391A745E00}" type="pres">
      <dgm:prSet presAssocID="{4225E40D-E4FC-44A6-B032-78D8E88087E4}" presName="sibTrans" presStyleCnt="0"/>
      <dgm:spPr/>
    </dgm:pt>
    <dgm:pt modelId="{9979EA59-3424-49AD-8C97-E916EB0A56FB}" type="pres">
      <dgm:prSet presAssocID="{70FD5CF0-D541-4064-B2D7-ED1C5EC05E2D}" presName="compNode" presStyleCnt="0"/>
      <dgm:spPr/>
    </dgm:pt>
    <dgm:pt modelId="{BC285C4F-4402-4E03-B326-3528221B7F94}" type="pres">
      <dgm:prSet presAssocID="{70FD5CF0-D541-4064-B2D7-ED1C5EC05E2D}" presName="bgRect" presStyleLbl="bgShp" presStyleIdx="1" presStyleCnt="4"/>
      <dgm:spPr/>
    </dgm:pt>
    <dgm:pt modelId="{F2E10815-B095-440F-B6C5-B1A8AD01EA1D}" type="pres">
      <dgm:prSet presAssocID="{70FD5CF0-D541-4064-B2D7-ED1C5EC05E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480D5516-CB8C-45FB-B86A-B51330426E31}" type="pres">
      <dgm:prSet presAssocID="{70FD5CF0-D541-4064-B2D7-ED1C5EC05E2D}" presName="spaceRect" presStyleCnt="0"/>
      <dgm:spPr/>
    </dgm:pt>
    <dgm:pt modelId="{2A155914-C9FA-4AD8-8568-7BDEC80563C0}" type="pres">
      <dgm:prSet presAssocID="{70FD5CF0-D541-4064-B2D7-ED1C5EC05E2D}" presName="parTx" presStyleLbl="revTx" presStyleIdx="1" presStyleCnt="4">
        <dgm:presLayoutVars>
          <dgm:chMax val="0"/>
          <dgm:chPref val="0"/>
        </dgm:presLayoutVars>
      </dgm:prSet>
      <dgm:spPr/>
    </dgm:pt>
    <dgm:pt modelId="{DE13F268-80A7-40D4-9435-F15AA2469E55}" type="pres">
      <dgm:prSet presAssocID="{966CAECA-837D-4848-8A8F-70F819BE4070}" presName="sibTrans" presStyleCnt="0"/>
      <dgm:spPr/>
    </dgm:pt>
    <dgm:pt modelId="{AD3B23CB-105C-46DC-859A-32F5FBDF1624}" type="pres">
      <dgm:prSet presAssocID="{EE62D98C-F821-4221-B665-BAD38894685C}" presName="compNode" presStyleCnt="0"/>
      <dgm:spPr/>
    </dgm:pt>
    <dgm:pt modelId="{93294440-1983-473E-89D6-120B08ED88F0}" type="pres">
      <dgm:prSet presAssocID="{EE62D98C-F821-4221-B665-BAD38894685C}" presName="bgRect" presStyleLbl="bgShp" presStyleIdx="2" presStyleCnt="4"/>
      <dgm:spPr/>
    </dgm:pt>
    <dgm:pt modelId="{95AC3D8C-77D3-435E-8270-88F3D372E3A2}" type="pres">
      <dgm:prSet presAssocID="{EE62D98C-F821-4221-B665-BAD3889468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n"/>
        </a:ext>
      </dgm:extLst>
    </dgm:pt>
    <dgm:pt modelId="{5F0125B7-CDD3-409F-A3E8-F7FC9BE8D1C7}" type="pres">
      <dgm:prSet presAssocID="{EE62D98C-F821-4221-B665-BAD38894685C}" presName="spaceRect" presStyleCnt="0"/>
      <dgm:spPr/>
    </dgm:pt>
    <dgm:pt modelId="{621F3BBD-E37B-471C-8C49-543C905E8DE3}" type="pres">
      <dgm:prSet presAssocID="{EE62D98C-F821-4221-B665-BAD38894685C}" presName="parTx" presStyleLbl="revTx" presStyleIdx="2" presStyleCnt="4">
        <dgm:presLayoutVars>
          <dgm:chMax val="0"/>
          <dgm:chPref val="0"/>
        </dgm:presLayoutVars>
      </dgm:prSet>
      <dgm:spPr/>
    </dgm:pt>
    <dgm:pt modelId="{4F55DB9F-FBFF-417D-B8A8-F630AC54A649}" type="pres">
      <dgm:prSet presAssocID="{13DA3E39-3763-430F-AE27-EF1FFCA71B5D}" presName="sibTrans" presStyleCnt="0"/>
      <dgm:spPr/>
    </dgm:pt>
    <dgm:pt modelId="{8D6BA0F1-556D-435F-B657-0A25305A0268}" type="pres">
      <dgm:prSet presAssocID="{C1CF58A6-9921-45A2-A808-1CBC1B8844BB}" presName="compNode" presStyleCnt="0"/>
      <dgm:spPr/>
    </dgm:pt>
    <dgm:pt modelId="{37897CC1-52D7-44D2-B126-7B30107091B0}" type="pres">
      <dgm:prSet presAssocID="{C1CF58A6-9921-45A2-A808-1CBC1B8844BB}" presName="bgRect" presStyleLbl="bgShp" presStyleIdx="3" presStyleCnt="4"/>
      <dgm:spPr/>
    </dgm:pt>
    <dgm:pt modelId="{46E72E24-63D5-4136-8AA2-2F65DAB5D7BC}" type="pres">
      <dgm:prSet presAssocID="{C1CF58A6-9921-45A2-A808-1CBC1B8844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E4FD4292-819E-4332-BD63-E98F62F71F34}" type="pres">
      <dgm:prSet presAssocID="{C1CF58A6-9921-45A2-A808-1CBC1B8844BB}" presName="spaceRect" presStyleCnt="0"/>
      <dgm:spPr/>
    </dgm:pt>
    <dgm:pt modelId="{51FDA071-F77C-4CDB-A754-E9D7E64532A8}" type="pres">
      <dgm:prSet presAssocID="{C1CF58A6-9921-45A2-A808-1CBC1B8844BB}" presName="parTx" presStyleLbl="revTx" presStyleIdx="3" presStyleCnt="4">
        <dgm:presLayoutVars>
          <dgm:chMax val="0"/>
          <dgm:chPref val="0"/>
        </dgm:presLayoutVars>
      </dgm:prSet>
      <dgm:spPr/>
    </dgm:pt>
  </dgm:ptLst>
  <dgm:cxnLst>
    <dgm:cxn modelId="{A6716130-9EF2-4DDE-9A0A-816862FF8457}" type="presOf" srcId="{C1CF58A6-9921-45A2-A808-1CBC1B8844BB}" destId="{51FDA071-F77C-4CDB-A754-E9D7E64532A8}" srcOrd="0" destOrd="0" presId="urn:microsoft.com/office/officeart/2018/2/layout/IconVerticalSolidList"/>
    <dgm:cxn modelId="{FF4C245E-1B7E-479A-AA7F-82F977E4A467}" type="presOf" srcId="{EE62D98C-F821-4221-B665-BAD38894685C}" destId="{621F3BBD-E37B-471C-8C49-543C905E8DE3}" srcOrd="0" destOrd="0" presId="urn:microsoft.com/office/officeart/2018/2/layout/IconVerticalSolidList"/>
    <dgm:cxn modelId="{57EFBB4A-775F-4625-8AAD-35F24B8673D1}" srcId="{61892DF0-CFC9-4136-916E-1BB39ADC2222}" destId="{EE62D98C-F821-4221-B665-BAD38894685C}" srcOrd="2" destOrd="0" parTransId="{0D40152B-523F-42B4-A488-EAC0D3357DBD}" sibTransId="{13DA3E39-3763-430F-AE27-EF1FFCA71B5D}"/>
    <dgm:cxn modelId="{871A1A94-2FA2-4C9B-B8E8-8DF12184DFD7}" srcId="{61892DF0-CFC9-4136-916E-1BB39ADC2222}" destId="{A592DDDB-E625-43C3-9B59-1B9A80262FEE}" srcOrd="0" destOrd="0" parTransId="{0904483B-0A66-405B-BBAD-B27BB46337B5}" sibTransId="{4225E40D-E4FC-44A6-B032-78D8E88087E4}"/>
    <dgm:cxn modelId="{500C949C-E42E-4520-A027-4B70D7C9A3ED}" srcId="{61892DF0-CFC9-4136-916E-1BB39ADC2222}" destId="{70FD5CF0-D541-4064-B2D7-ED1C5EC05E2D}" srcOrd="1" destOrd="0" parTransId="{1461DDA6-8B0A-4D8E-A27E-F3AF1184C6DD}" sibTransId="{966CAECA-837D-4848-8A8F-70F819BE4070}"/>
    <dgm:cxn modelId="{B9B9EEC4-7EE7-4A75-8E7F-04EF1829AD45}" type="presOf" srcId="{70FD5CF0-D541-4064-B2D7-ED1C5EC05E2D}" destId="{2A155914-C9FA-4AD8-8568-7BDEC80563C0}" srcOrd="0" destOrd="0" presId="urn:microsoft.com/office/officeart/2018/2/layout/IconVerticalSolidList"/>
    <dgm:cxn modelId="{45D949DB-378E-4502-A1E8-E4FF68E31823}" type="presOf" srcId="{61892DF0-CFC9-4136-916E-1BB39ADC2222}" destId="{60B3FCEC-C3D6-4AF0-9754-1BCC83CBD16D}" srcOrd="0" destOrd="0" presId="urn:microsoft.com/office/officeart/2018/2/layout/IconVerticalSolidList"/>
    <dgm:cxn modelId="{538468DF-ADAF-4E01-AEC5-1E4E35673A4B}" srcId="{61892DF0-CFC9-4136-916E-1BB39ADC2222}" destId="{C1CF58A6-9921-45A2-A808-1CBC1B8844BB}" srcOrd="3" destOrd="0" parTransId="{003FED00-C276-413C-90A6-8B73FA260657}" sibTransId="{D3EBB93F-DF62-427D-8636-22FF96831B33}"/>
    <dgm:cxn modelId="{201787EB-2513-4826-8600-303E1EEB37FA}" type="presOf" srcId="{A592DDDB-E625-43C3-9B59-1B9A80262FEE}" destId="{41F6D66C-F372-4772-A5C1-E6E4F0F20ED4}" srcOrd="0" destOrd="0" presId="urn:microsoft.com/office/officeart/2018/2/layout/IconVerticalSolidList"/>
    <dgm:cxn modelId="{CF7D249C-E95F-440B-8FC8-81A3813491FA}" type="presParOf" srcId="{60B3FCEC-C3D6-4AF0-9754-1BCC83CBD16D}" destId="{3E330FEE-01B5-4311-87C1-72A7DA4FC4A3}" srcOrd="0" destOrd="0" presId="urn:microsoft.com/office/officeart/2018/2/layout/IconVerticalSolidList"/>
    <dgm:cxn modelId="{1D9C95A1-BAA4-47B8-80A8-08EF233535CF}" type="presParOf" srcId="{3E330FEE-01B5-4311-87C1-72A7DA4FC4A3}" destId="{54D5B34E-F069-437D-B3EB-18799FCB5AF7}" srcOrd="0" destOrd="0" presId="urn:microsoft.com/office/officeart/2018/2/layout/IconVerticalSolidList"/>
    <dgm:cxn modelId="{82C69179-00F7-490B-80FD-51A808002910}" type="presParOf" srcId="{3E330FEE-01B5-4311-87C1-72A7DA4FC4A3}" destId="{089901D2-5024-487E-9124-103BD81F7BB2}" srcOrd="1" destOrd="0" presId="urn:microsoft.com/office/officeart/2018/2/layout/IconVerticalSolidList"/>
    <dgm:cxn modelId="{A1C8A30A-FD0B-45BF-9430-F801550FE045}" type="presParOf" srcId="{3E330FEE-01B5-4311-87C1-72A7DA4FC4A3}" destId="{84DAB66D-746C-40D2-AAEC-2A45C7CE16B1}" srcOrd="2" destOrd="0" presId="urn:microsoft.com/office/officeart/2018/2/layout/IconVerticalSolidList"/>
    <dgm:cxn modelId="{A23AC984-D32A-4CC7-B3FC-C2BA11025380}" type="presParOf" srcId="{3E330FEE-01B5-4311-87C1-72A7DA4FC4A3}" destId="{41F6D66C-F372-4772-A5C1-E6E4F0F20ED4}" srcOrd="3" destOrd="0" presId="urn:microsoft.com/office/officeart/2018/2/layout/IconVerticalSolidList"/>
    <dgm:cxn modelId="{88C9298E-5DF2-4A83-B0F0-8412CB839A63}" type="presParOf" srcId="{60B3FCEC-C3D6-4AF0-9754-1BCC83CBD16D}" destId="{1A6B4C1B-A0F7-4F77-BDAB-81391A745E00}" srcOrd="1" destOrd="0" presId="urn:microsoft.com/office/officeart/2018/2/layout/IconVerticalSolidList"/>
    <dgm:cxn modelId="{94ED1EF2-276A-46F4-BF24-DA2003F2AA8C}" type="presParOf" srcId="{60B3FCEC-C3D6-4AF0-9754-1BCC83CBD16D}" destId="{9979EA59-3424-49AD-8C97-E916EB0A56FB}" srcOrd="2" destOrd="0" presId="urn:microsoft.com/office/officeart/2018/2/layout/IconVerticalSolidList"/>
    <dgm:cxn modelId="{5F616F7E-87D4-4A2F-8D9D-1C3BE74D2688}" type="presParOf" srcId="{9979EA59-3424-49AD-8C97-E916EB0A56FB}" destId="{BC285C4F-4402-4E03-B326-3528221B7F94}" srcOrd="0" destOrd="0" presId="urn:microsoft.com/office/officeart/2018/2/layout/IconVerticalSolidList"/>
    <dgm:cxn modelId="{641252B4-6B96-435F-A797-879995BE73A0}" type="presParOf" srcId="{9979EA59-3424-49AD-8C97-E916EB0A56FB}" destId="{F2E10815-B095-440F-B6C5-B1A8AD01EA1D}" srcOrd="1" destOrd="0" presId="urn:microsoft.com/office/officeart/2018/2/layout/IconVerticalSolidList"/>
    <dgm:cxn modelId="{D66BAC14-8188-463D-AD7F-F361BA380898}" type="presParOf" srcId="{9979EA59-3424-49AD-8C97-E916EB0A56FB}" destId="{480D5516-CB8C-45FB-B86A-B51330426E31}" srcOrd="2" destOrd="0" presId="urn:microsoft.com/office/officeart/2018/2/layout/IconVerticalSolidList"/>
    <dgm:cxn modelId="{50019914-D5F6-4221-9D57-9EEEF41CE13D}" type="presParOf" srcId="{9979EA59-3424-49AD-8C97-E916EB0A56FB}" destId="{2A155914-C9FA-4AD8-8568-7BDEC80563C0}" srcOrd="3" destOrd="0" presId="urn:microsoft.com/office/officeart/2018/2/layout/IconVerticalSolidList"/>
    <dgm:cxn modelId="{21A2A33B-4E87-498B-A468-56A007396D4A}" type="presParOf" srcId="{60B3FCEC-C3D6-4AF0-9754-1BCC83CBD16D}" destId="{DE13F268-80A7-40D4-9435-F15AA2469E55}" srcOrd="3" destOrd="0" presId="urn:microsoft.com/office/officeart/2018/2/layout/IconVerticalSolidList"/>
    <dgm:cxn modelId="{BF1BB282-57BC-4917-B7E6-615D1C5F3DF3}" type="presParOf" srcId="{60B3FCEC-C3D6-4AF0-9754-1BCC83CBD16D}" destId="{AD3B23CB-105C-46DC-859A-32F5FBDF1624}" srcOrd="4" destOrd="0" presId="urn:microsoft.com/office/officeart/2018/2/layout/IconVerticalSolidList"/>
    <dgm:cxn modelId="{C0CBA672-CB35-4069-BD2A-BB6AEF828559}" type="presParOf" srcId="{AD3B23CB-105C-46DC-859A-32F5FBDF1624}" destId="{93294440-1983-473E-89D6-120B08ED88F0}" srcOrd="0" destOrd="0" presId="urn:microsoft.com/office/officeart/2018/2/layout/IconVerticalSolidList"/>
    <dgm:cxn modelId="{028D0C6B-3FFA-4213-B9F9-92B8236FA21D}" type="presParOf" srcId="{AD3B23CB-105C-46DC-859A-32F5FBDF1624}" destId="{95AC3D8C-77D3-435E-8270-88F3D372E3A2}" srcOrd="1" destOrd="0" presId="urn:microsoft.com/office/officeart/2018/2/layout/IconVerticalSolidList"/>
    <dgm:cxn modelId="{B3B29B03-4CC3-4F6E-AA75-2AFDE91D11BA}" type="presParOf" srcId="{AD3B23CB-105C-46DC-859A-32F5FBDF1624}" destId="{5F0125B7-CDD3-409F-A3E8-F7FC9BE8D1C7}" srcOrd="2" destOrd="0" presId="urn:microsoft.com/office/officeart/2018/2/layout/IconVerticalSolidList"/>
    <dgm:cxn modelId="{67950BBF-86F5-4B08-9771-4E0E307D84FE}" type="presParOf" srcId="{AD3B23CB-105C-46DC-859A-32F5FBDF1624}" destId="{621F3BBD-E37B-471C-8C49-543C905E8DE3}" srcOrd="3" destOrd="0" presId="urn:microsoft.com/office/officeart/2018/2/layout/IconVerticalSolidList"/>
    <dgm:cxn modelId="{53FFE928-A7B7-4D3A-9AAB-BBB44D18CFD2}" type="presParOf" srcId="{60B3FCEC-C3D6-4AF0-9754-1BCC83CBD16D}" destId="{4F55DB9F-FBFF-417D-B8A8-F630AC54A649}" srcOrd="5" destOrd="0" presId="urn:microsoft.com/office/officeart/2018/2/layout/IconVerticalSolidList"/>
    <dgm:cxn modelId="{CFEFCFEF-BC25-4784-8F83-2952ED007E1B}" type="presParOf" srcId="{60B3FCEC-C3D6-4AF0-9754-1BCC83CBD16D}" destId="{8D6BA0F1-556D-435F-B657-0A25305A0268}" srcOrd="6" destOrd="0" presId="urn:microsoft.com/office/officeart/2018/2/layout/IconVerticalSolidList"/>
    <dgm:cxn modelId="{2970E388-237D-4F7A-A50B-07EA067F86BF}" type="presParOf" srcId="{8D6BA0F1-556D-435F-B657-0A25305A0268}" destId="{37897CC1-52D7-44D2-B126-7B30107091B0}" srcOrd="0" destOrd="0" presId="urn:microsoft.com/office/officeart/2018/2/layout/IconVerticalSolidList"/>
    <dgm:cxn modelId="{218F2E03-A1FE-40FB-ABCC-0D37BED2B70A}" type="presParOf" srcId="{8D6BA0F1-556D-435F-B657-0A25305A0268}" destId="{46E72E24-63D5-4136-8AA2-2F65DAB5D7BC}" srcOrd="1" destOrd="0" presId="urn:microsoft.com/office/officeart/2018/2/layout/IconVerticalSolidList"/>
    <dgm:cxn modelId="{5AEE4AEC-E76C-4E36-AF2D-6B4C9B1D79F4}" type="presParOf" srcId="{8D6BA0F1-556D-435F-B657-0A25305A0268}" destId="{E4FD4292-819E-4332-BD63-E98F62F71F34}" srcOrd="2" destOrd="0" presId="urn:microsoft.com/office/officeart/2018/2/layout/IconVerticalSolidList"/>
    <dgm:cxn modelId="{C71D1388-9FA2-4049-9F47-015E95521DC2}" type="presParOf" srcId="{8D6BA0F1-556D-435F-B657-0A25305A0268}" destId="{51FDA071-F77C-4CDB-A754-E9D7E64532A8}"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08EC9B-DCE7-4E36-AD31-7C0B954692FB}">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4900D8-4A3F-4B24-A1EC-4BDE468C5C97}">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Fictional name: Mr. jack</a:t>
          </a:r>
          <a:endParaRPr lang="en-US" sz="4100" kern="1200"/>
        </a:p>
      </dsp:txBody>
      <dsp:txXfrm>
        <a:off x="0" y="531"/>
        <a:ext cx="10515600" cy="870055"/>
      </dsp:txXfrm>
    </dsp:sp>
    <dsp:sp modelId="{F1246C63-97E8-41DC-BD82-124369928146}">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33F04-C781-4C41-85EC-447A376AFDF6}">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Male 62, retired construction worker.</a:t>
          </a:r>
          <a:endParaRPr lang="en-US" sz="4100" kern="1200"/>
        </a:p>
      </dsp:txBody>
      <dsp:txXfrm>
        <a:off x="0" y="870586"/>
        <a:ext cx="10515600" cy="870055"/>
      </dsp:txXfrm>
    </dsp:sp>
    <dsp:sp modelId="{CE8BF5E7-401E-4C47-8182-7715F39CCBE2}">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C263D9-98B5-48AF-B9FB-B48322C0E56A}">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Location: Manchester</a:t>
          </a:r>
          <a:endParaRPr lang="en-US" sz="4100" kern="1200"/>
        </a:p>
      </dsp:txBody>
      <dsp:txXfrm>
        <a:off x="0" y="1740641"/>
        <a:ext cx="10515600" cy="870055"/>
      </dsp:txXfrm>
    </dsp:sp>
    <dsp:sp modelId="{59591BE6-2C4C-4733-B22A-067228C5F672}">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727384-90EB-408D-9111-0E9F5F5692DE}">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Family: married, 2 adults, children.</a:t>
          </a:r>
          <a:endParaRPr lang="en-US" sz="4100" kern="1200"/>
        </a:p>
      </dsp:txBody>
      <dsp:txXfrm>
        <a:off x="0" y="2610696"/>
        <a:ext cx="10515600" cy="870055"/>
      </dsp:txXfrm>
    </dsp:sp>
    <dsp:sp modelId="{9193AEC9-F362-49EB-99B5-DB5A1E15FCF6}">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52D182-7AF2-46EF-BA7F-F8440978DE90}">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Medical history: hypertension, COPD, anxiety.</a:t>
          </a:r>
          <a:endParaRPr lang="en-US" sz="4100" kern="1200"/>
        </a:p>
      </dsp:txBody>
      <dsp:txXfrm>
        <a:off x="0" y="3480751"/>
        <a:ext cx="10515600" cy="870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5B34E-F069-437D-B3EB-18799FCB5AF7}">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901D2-5024-487E-9124-103BD81F7BB2}">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6D66C-F372-4772-A5C1-E6E4F0F20ED4}">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Evidence-based, person-centred care.</a:t>
          </a:r>
          <a:endParaRPr lang="en-US" sz="2200" kern="1200"/>
        </a:p>
      </dsp:txBody>
      <dsp:txXfrm>
        <a:off x="1057183" y="1805"/>
        <a:ext cx="9458416" cy="915310"/>
      </dsp:txXfrm>
    </dsp:sp>
    <dsp:sp modelId="{BC285C4F-4402-4E03-B326-3528221B7F94}">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E10815-B095-440F-B6C5-B1A8AD01EA1D}">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155914-C9FA-4AD8-8568-7BDEC80563C0}">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Comprehensive attention to the physical and emotional well-being.</a:t>
          </a:r>
          <a:endParaRPr lang="en-US" sz="2200" kern="1200"/>
        </a:p>
      </dsp:txBody>
      <dsp:txXfrm>
        <a:off x="1057183" y="1145944"/>
        <a:ext cx="9458416" cy="915310"/>
      </dsp:txXfrm>
    </dsp:sp>
    <dsp:sp modelId="{93294440-1983-473E-89D6-120B08ED88F0}">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C3D8C-77D3-435E-8270-88F3D372E3A2}">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1F3BBD-E37B-471C-8C49-543C905E8DE3}">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It is essential that lifestyle modification is implemented.</a:t>
          </a:r>
          <a:endParaRPr lang="en-US" sz="2200" kern="1200"/>
        </a:p>
      </dsp:txBody>
      <dsp:txXfrm>
        <a:off x="1057183" y="2290082"/>
        <a:ext cx="9458416" cy="915310"/>
      </dsp:txXfrm>
    </dsp:sp>
    <dsp:sp modelId="{37897CC1-52D7-44D2-B126-7B30107091B0}">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E72E24-63D5-4136-8AA2-2F65DAB5D7BC}">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DA071-F77C-4CDB-A754-E9D7E64532A8}">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Teamwork guarantees improved results.</a:t>
          </a:r>
          <a:endParaRPr lang="en-US" sz="2200" kern="1200"/>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15214-F321-49DA-A025-924E2B9A324A}" type="datetimeFigureOut">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23C395-A30F-40B5-BD35-F5B2535445F7}" type="slidenum">
              <a:t>‹#›</a:t>
            </a:fld>
            <a:endParaRPr lang="en-GB"/>
          </a:p>
        </p:txBody>
      </p:sp>
    </p:spTree>
    <p:extLst>
      <p:ext uri="{BB962C8B-B14F-4D97-AF65-F5344CB8AC3E}">
        <p14:creationId xmlns:p14="http://schemas.microsoft.com/office/powerpoint/2010/main" val="3202181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 would like to present the care plan overview of lung cancer to improve the health of the patient. The patient's name is Jack, and he is suffering from lung cancer due to his occupational exposure. In his occupational service, he faced a high amount of exposure to dust, and he also has a bad habit of smoking, due to which he is suffering from lung cancer. This occupational risk was caused due to his long working within the construction industry.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3</a:t>
            </a:fld>
            <a:endParaRPr lang="en-GB"/>
          </a:p>
        </p:txBody>
      </p:sp>
    </p:spTree>
    <p:extLst>
      <p:ext uri="{BB962C8B-B14F-4D97-AF65-F5344CB8AC3E}">
        <p14:creationId xmlns:p14="http://schemas.microsoft.com/office/powerpoint/2010/main" val="132088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Lung cancer occurs when the abnormal cells grow in the lungs beyond control, thus altering the normal functioning of the lungs. Approximately 85 per cent of the cases constitute non-small cell lung cancer (NSCLC), and small cell lung cancer (SCLC) is more aggressive ( </a:t>
            </a:r>
            <a:r>
              <a:rPr lang="en-US" dirty="0" err="1"/>
              <a:t>Alduais</a:t>
            </a:r>
            <a:r>
              <a:rPr lang="en-US" dirty="0"/>
              <a:t> et al, 2023). It is still one of the highest mortality causes of cancer in the UK. The symptoms tend to be late and are </a:t>
            </a:r>
            <a:r>
              <a:rPr lang="en-US" dirty="0" err="1"/>
              <a:t>characterised</a:t>
            </a:r>
            <a:r>
              <a:rPr lang="en-US" dirty="0"/>
              <a:t> by chronic cough, chest pains, weight loss and breathlessness. The primary risk factors are smoking, family history and chemicals such as carcinogenic, heavy metals such as asbestos, arsenic, </a:t>
            </a:r>
            <a:r>
              <a:rPr lang="en-US" dirty="0" err="1"/>
              <a:t>etc</a:t>
            </a:r>
            <a:r>
              <a:rPr lang="en-US" dirty="0"/>
              <a:t> (</a:t>
            </a:r>
            <a:r>
              <a:rPr lang="en-US" dirty="0" err="1"/>
              <a:t>Alduais</a:t>
            </a:r>
            <a:r>
              <a:rPr lang="en-US" dirty="0"/>
              <a:t> et al, 2023).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4</a:t>
            </a:fld>
            <a:endParaRPr lang="en-GB"/>
          </a:p>
        </p:txBody>
      </p:sp>
    </p:spTree>
    <p:extLst>
      <p:ext uri="{BB962C8B-B14F-4D97-AF65-F5344CB8AC3E}">
        <p14:creationId xmlns:p14="http://schemas.microsoft.com/office/powerpoint/2010/main" val="585943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Khan and Carey (2025), the respiratory system comprises airways, lungs and the breathing muscles. The air moves through the trachea to the bronchi to the alveoli, where oxygen is introduced into the blood and carbon dioxide is released. The intercostal and the diaphragm muscles aid in the process of drawing in and out of air. This system operates in conjunction with the circulatory system to ensure that the body tissues get oxygen and the body gets rid of the waste gases effectively.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5</a:t>
            </a:fld>
            <a:endParaRPr lang="en-GB"/>
          </a:p>
        </p:txBody>
      </p:sp>
    </p:spTree>
    <p:extLst>
      <p:ext uri="{BB962C8B-B14F-4D97-AF65-F5344CB8AC3E}">
        <p14:creationId xmlns:p14="http://schemas.microsoft.com/office/powerpoint/2010/main" val="333400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Lung cancer will inhibit breathing ability by destroying alveoli and obstructing bronchi, and decreasing oxygen exchange. The accumulation of fluids and </a:t>
            </a:r>
            <a:r>
              <a:rPr lang="en-US" dirty="0" err="1"/>
              <a:t>tumours</a:t>
            </a:r>
            <a:r>
              <a:rPr lang="en-US" dirty="0"/>
              <a:t> will press on the lung tissue, resulting in shortness of breath and infections (Lu et al, 2022). When the oxygen levels decrease, the heart will counter this by straining more, which can cause heart strain on the right side. The disease is further propagated by metastasis, which is one of the causes of fatigue and systemic weakness.</a:t>
            </a:r>
          </a:p>
          <a:p>
            <a:r>
              <a:rPr lang="en-US" dirty="0"/>
              <a:t> </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6</a:t>
            </a:fld>
            <a:endParaRPr lang="en-GB"/>
          </a:p>
        </p:txBody>
      </p:sp>
    </p:spTree>
    <p:extLst>
      <p:ext uri="{BB962C8B-B14F-4D97-AF65-F5344CB8AC3E}">
        <p14:creationId xmlns:p14="http://schemas.microsoft.com/office/powerpoint/2010/main" val="958095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Mr. jack is a 60-year-old retired construction worker. He is married and has two grown-up children and has close family relations. He has just been diagnosed with a stage II non-small cell lung cancer. His previous medical history includes hypertension, mild COPD and anxiety because of his diagnosis. He has the incentive to remain independent and carry out home-based activities like gardening.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7</a:t>
            </a:fld>
            <a:endParaRPr lang="en-GB"/>
          </a:p>
        </p:txBody>
      </p:sp>
    </p:spTree>
    <p:extLst>
      <p:ext uri="{BB962C8B-B14F-4D97-AF65-F5344CB8AC3E}">
        <p14:creationId xmlns:p14="http://schemas.microsoft.com/office/powerpoint/2010/main" val="4212578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risk factors of </a:t>
            </a:r>
            <a:r>
              <a:rPr lang="en-US" dirty="0" err="1"/>
              <a:t>Mr</a:t>
            </a:r>
            <a:r>
              <a:rPr lang="en-US" dirty="0"/>
              <a:t> Jack are the use of tobacco on a long-term basis and prior contact with construction-related dust and asbestos. His diet lacks antioxidants and physical activity, which can increase the chances of lung cancer. Lung irritation is also caused by environmental air pollution. He is slightly overweight and drinks infrequently, which becomes an additional burden on his health condition. The intervention of these factors by changing lifestyles will be essential in order to enhance the health of Jack.</a:t>
            </a:r>
          </a:p>
          <a:p>
            <a:r>
              <a:rPr lang="en-US" dirty="0"/>
              <a:t> </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8</a:t>
            </a:fld>
            <a:endParaRPr lang="en-GB"/>
          </a:p>
        </p:txBody>
      </p:sp>
    </p:spTree>
    <p:extLst>
      <p:ext uri="{BB962C8B-B14F-4D97-AF65-F5344CB8AC3E}">
        <p14:creationId xmlns:p14="http://schemas.microsoft.com/office/powerpoint/2010/main" val="76570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care plan of Mr. jack is designed using the person-</a:t>
            </a:r>
            <a:r>
              <a:rPr lang="en-US" dirty="0" err="1"/>
              <a:t>centred</a:t>
            </a:r>
            <a:r>
              <a:rPr lang="en-US" dirty="0"/>
              <a:t> approach, and it involves management of the symptoms, emotional health, and independence. The MDT will consist of an oncologist, a respiratory nurse, a dietitian, a physiotherapist, a psychologist and a GP. It improves the treatment decision-making and patient coordination by bringing different physicians and other professionals into the same room, who can collectively find out the best results for patients (Morabito et al, 2024). This care plan will involve the management of symptoms, such as shortness of breath, nutrition and emotional stability during treatment.</a:t>
            </a:r>
          </a:p>
          <a:p>
            <a:r>
              <a:rPr lang="en-US" dirty="0"/>
              <a:t> </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9</a:t>
            </a:fld>
            <a:endParaRPr lang="en-GB"/>
          </a:p>
        </p:txBody>
      </p:sp>
    </p:spTree>
    <p:extLst>
      <p:ext uri="{BB962C8B-B14F-4D97-AF65-F5344CB8AC3E}">
        <p14:creationId xmlns:p14="http://schemas.microsoft.com/office/powerpoint/2010/main" val="2685179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opinion of NICE NG122, lung cancer should be managed through proper staging and MDT planning (NICE, 2024). In the case of </a:t>
            </a:r>
            <a:r>
              <a:rPr lang="en-US" dirty="0" err="1"/>
              <a:t>Mr</a:t>
            </a:r>
            <a:r>
              <a:rPr lang="en-US" dirty="0"/>
              <a:t> Jack, he can be considered as having surgery or targeted therapy depending on his fitness level. There should be Nicotine replacement and counselling to help the patients quit smoking, which is essential for their recovery. The nutrition will help to avoid weight loss and to preserve integrity. CBT will assist him in dealing with anxiety, whereas periodic follow-ups and lung functional tests will allow monitoring of the treatment progress.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10</a:t>
            </a:fld>
            <a:endParaRPr lang="en-GB"/>
          </a:p>
        </p:txBody>
      </p:sp>
    </p:spTree>
    <p:extLst>
      <p:ext uri="{BB962C8B-B14F-4D97-AF65-F5344CB8AC3E}">
        <p14:creationId xmlns:p14="http://schemas.microsoft.com/office/powerpoint/2010/main" val="1860452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must be made on ethics where Mr. jack should make decisions regarding his care, and it should be explained and supported emotionally. As per the NHS ethics, it is critical to ensure confidentiality and informed consent. The Care delivery must be informed by his values and preferences as well, and it should be supported and understood by his family.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11</a:t>
            </a:fld>
            <a:endParaRPr lang="en-GB"/>
          </a:p>
        </p:txBody>
      </p:sp>
    </p:spTree>
    <p:extLst>
      <p:ext uri="{BB962C8B-B14F-4D97-AF65-F5344CB8AC3E}">
        <p14:creationId xmlns:p14="http://schemas.microsoft.com/office/powerpoint/2010/main" val="3790812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proper assessment must be made on Jack to assess his physical symptoms, which will help in tracking his physical and mental health, as well as his response to the treatment. </a:t>
            </a:r>
          </a:p>
          <a:p>
            <a:r>
              <a:rPr lang="en-US" dirty="0"/>
              <a:t>The instruments, such as the Hospital Anxiety and Depression Scale (HADS) and quality-of-life questionnaires, will be used. The MDT will discuss his progress with him on a regular basis, changing the interventions when necessary to ensure that he is comfortable and independent.</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12</a:t>
            </a:fld>
            <a:endParaRPr lang="en-GB"/>
          </a:p>
        </p:txBody>
      </p:sp>
    </p:spTree>
    <p:extLst>
      <p:ext uri="{BB962C8B-B14F-4D97-AF65-F5344CB8AC3E}">
        <p14:creationId xmlns:p14="http://schemas.microsoft.com/office/powerpoint/2010/main" val="3204435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should be Routine health information, including hospital records and X-ray findings, which has great importance in the management of lung cancer. At the population level, cancer registries with </a:t>
            </a:r>
            <a:r>
              <a:rPr lang="en-US" dirty="0" err="1"/>
              <a:t>anonymised</a:t>
            </a:r>
            <a:r>
              <a:rPr lang="en-US" dirty="0"/>
              <a:t> data can be used to determine the trends and influence national screening programs. It is an information system which is designed for the collection, storage and management of cancer data from a specific population, which reflects the real-world cancer burden (Tiangco et al, 2024). Individually, the data can be used to support </a:t>
            </a:r>
            <a:r>
              <a:rPr lang="en-US" dirty="0" err="1"/>
              <a:t>personalised</a:t>
            </a:r>
            <a:r>
              <a:rPr lang="en-US" dirty="0"/>
              <a:t> treatment, which enhances monitoring and continuity of care across NHS services.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13</a:t>
            </a:fld>
            <a:endParaRPr lang="en-GB"/>
          </a:p>
        </p:txBody>
      </p:sp>
    </p:spTree>
    <p:extLst>
      <p:ext uri="{BB962C8B-B14F-4D97-AF65-F5344CB8AC3E}">
        <p14:creationId xmlns:p14="http://schemas.microsoft.com/office/powerpoint/2010/main" val="1472122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care plan of </a:t>
            </a:r>
            <a:r>
              <a:rPr lang="en-US" dirty="0" err="1"/>
              <a:t>Mr</a:t>
            </a:r>
            <a:r>
              <a:rPr lang="en-US" dirty="0"/>
              <a:t> Jack shows that the integration of evidence-based care can increase the outcomes of individuals with lung cancer and make a positive impact on the treatment of patients. Combining medical therapy, lifestyle change, as well as emotional support encourages quality of life and longevity. Constant monitoring using data will make care responsive and ethical, and person-</a:t>
            </a:r>
            <a:r>
              <a:rPr lang="en-US" dirty="0" err="1"/>
              <a:t>centred</a:t>
            </a:r>
            <a:r>
              <a:rPr lang="en-US" dirty="0"/>
              <a:t>. It can be concluded that by taking a proper care plan, the symptoms of lung cancer can be </a:t>
            </a:r>
            <a:r>
              <a:rPr lang="en-US" dirty="0" err="1"/>
              <a:t>minimised</a:t>
            </a:r>
            <a:r>
              <a:rPr lang="en-US" dirty="0"/>
              <a:t> which as discussed in the case of Jack.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23C395-A30F-40B5-BD35-F5B2535445F7}" type="slidenum">
              <a:t>14</a:t>
            </a:fld>
            <a:endParaRPr lang="en-GB"/>
          </a:p>
        </p:txBody>
      </p:sp>
    </p:spTree>
    <p:extLst>
      <p:ext uri="{BB962C8B-B14F-4D97-AF65-F5344CB8AC3E}">
        <p14:creationId xmlns:p14="http://schemas.microsoft.com/office/powerpoint/2010/main" val="2314351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frontiersin.org/journals/oncology/articles/10.3389/fonc.2022.1089320/full" TargetMode="External"/><Relationship Id="rId5" Type="http://schemas.openxmlformats.org/officeDocument/2006/relationships/image" Target="../media/image7.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2.xml"/></Relationships>
</file>

<file path=ppt/slides/_rels/slide15.xml.rels><?xml version="1.0" encoding="UTF-8" standalone="yes"?>
<Relationships xmlns="http://schemas.openxmlformats.org/package/2006/relationships"><Relationship Id="rId8" Type="http://schemas.openxmlformats.org/officeDocument/2006/relationships/hyperlink" Target="https://journals.plos.org/digitalhealth/article/file?id=10.1371/journal.pdig.0000328&amp;type=printable" TargetMode="External"/><Relationship Id="rId3" Type="http://schemas.openxmlformats.org/officeDocument/2006/relationships/hyperlink" Target="https://www.ncbi.nlm.nih.gov/sites/books/NBK534789/" TargetMode="External"/><Relationship Id="rId7" Type="http://schemas.openxmlformats.org/officeDocument/2006/relationships/hyperlink" Target="https://assets.publishing.service.gov.uk/media/5a7c13f0ed915d210ade16fb/Confidentiality_-_NHS_Code_of_Practice.pdf" TargetMode="External"/><Relationship Id="rId2" Type="http://schemas.openxmlformats.org/officeDocument/2006/relationships/hyperlink" Target="https://journals.lww.com/md-journal/fulltext/2023/02220/non_small_cell_lung_cancer__nsclc___a_review_of.2.aspxm" TargetMode="External"/><Relationship Id="rId1" Type="http://schemas.openxmlformats.org/officeDocument/2006/relationships/slideLayout" Target="../slideLayouts/slideLayout2.xml"/><Relationship Id="rId6" Type="http://schemas.openxmlformats.org/officeDocument/2006/relationships/hyperlink" Target="https://www.nice.org.uk/guidance/ng122" TargetMode="External"/><Relationship Id="rId5" Type="http://schemas.openxmlformats.org/officeDocument/2006/relationships/hyperlink" Target="https://pmc.ncbi.nlm.nih.gov/articles/PMC11093720/pdf/1002217.pdf" TargetMode="External"/><Relationship Id="rId4" Type="http://schemas.openxmlformats.org/officeDocument/2006/relationships/hyperlink" Target="https://pmc.ncbi.nlm.nih.gov/articles/PMC8666770/pdf/qims-12-01-19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7">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ctrTitle"/>
          </p:nvPr>
        </p:nvSpPr>
        <p:spPr>
          <a:xfrm>
            <a:off x="643467" y="643467"/>
            <a:ext cx="5319317" cy="4595283"/>
          </a:xfrm>
        </p:spPr>
        <p:txBody>
          <a:bodyPr>
            <a:normAutofit fontScale="90000"/>
          </a:bodyPr>
          <a:lstStyle/>
          <a:p>
            <a:pPr algn="l"/>
            <a:br>
              <a:rPr lang="en-GB" sz="4400" dirty="0">
                <a:latin typeface="Times New Roman"/>
                <a:cs typeface="Times New Roman"/>
              </a:rPr>
            </a:br>
            <a:br>
              <a:rPr lang="en-GB" sz="4400" dirty="0">
                <a:latin typeface="Times New Roman"/>
                <a:cs typeface="Times New Roman"/>
              </a:rPr>
            </a:br>
            <a:r>
              <a:rPr lang="en-GB" sz="4400" dirty="0">
                <a:latin typeface="Times New Roman"/>
                <a:cs typeface="Times New Roman"/>
              </a:rPr>
              <a:t>Module: Introduction to Physiology</a:t>
            </a:r>
            <a:endParaRPr lang="en-US" sz="4400" dirty="0"/>
          </a:p>
          <a:p>
            <a:pPr algn="l"/>
            <a:r>
              <a:rPr lang="en-GB" sz="4400" dirty="0">
                <a:latin typeface="Times New Roman"/>
                <a:cs typeface="Times New Roman"/>
              </a:rPr>
              <a:t>Module code: BMHP502</a:t>
            </a:r>
            <a:br>
              <a:rPr lang="en-GB" sz="4400" dirty="0">
                <a:latin typeface="Times New Roman"/>
                <a:cs typeface="Times New Roman"/>
              </a:rPr>
            </a:br>
            <a:endParaRPr lang="en-GB" sz="4400" dirty="0"/>
          </a:p>
          <a:p>
            <a:pPr algn="l"/>
            <a:r>
              <a:rPr lang="en-GB" sz="4400" b="1" dirty="0"/>
              <a:t>Student name: Ola Abusaid</a:t>
            </a:r>
            <a:br>
              <a:rPr lang="en-GB" sz="4400" b="1" dirty="0"/>
            </a:br>
            <a:r>
              <a:rPr lang="en-GB" sz="4400" b="1" dirty="0"/>
              <a:t>Student  ID:2408409</a:t>
            </a:r>
          </a:p>
        </p:txBody>
      </p:sp>
      <p:pic>
        <p:nvPicPr>
          <p:cNvPr id="5" name="Picture 4" descr="Chemical formulae are written on paper">
            <a:extLst>
              <a:ext uri="{FF2B5EF4-FFF2-40B4-BE49-F238E27FC236}">
                <a16:creationId xmlns:a16="http://schemas.microsoft.com/office/drawing/2014/main" id="{0452CCA8-5342-296B-EA8B-C253E1A126AD}"/>
              </a:ext>
            </a:extLst>
          </p:cNvPr>
          <p:cNvPicPr>
            <a:picLocks noChangeAspect="1"/>
          </p:cNvPicPr>
          <p:nvPr/>
        </p:nvPicPr>
        <p:blipFill>
          <a:blip r:embed="rId4"/>
          <a:srcRect r="-2" b="-2"/>
          <a:stretch>
            <a:fillRect/>
          </a:stretch>
        </p:blipFill>
        <p:spPr>
          <a:xfrm>
            <a:off x="6606253" y="2038984"/>
            <a:ext cx="4942280" cy="2780031"/>
          </a:xfrm>
          <a:prstGeom prst="rect">
            <a:avLst/>
          </a:prstGeom>
        </p:spPr>
      </p:pic>
      <p:pic>
        <p:nvPicPr>
          <p:cNvPr id="12" name="Recorded Sound">
            <a:hlinkClick r:id="" action="ppaction://media"/>
            <a:extLst>
              <a:ext uri="{FF2B5EF4-FFF2-40B4-BE49-F238E27FC236}">
                <a16:creationId xmlns:a16="http://schemas.microsoft.com/office/drawing/2014/main" id="{84A5007E-153E-5412-843D-A368600562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21999" y="5970988"/>
            <a:ext cx="887011" cy="887011"/>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8727"/>
    </mc:Choice>
    <mc:Fallback>
      <p:transition spd="slow" advTm="18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0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FC224-567C-1E57-C057-8F05F1F275B9}"/>
              </a:ext>
            </a:extLst>
          </p:cNvPr>
          <p:cNvSpPr>
            <a:spLocks noGrp="1"/>
          </p:cNvSpPr>
          <p:nvPr>
            <p:ph type="title"/>
          </p:nvPr>
        </p:nvSpPr>
        <p:spPr>
          <a:xfrm>
            <a:off x="838200" y="365125"/>
            <a:ext cx="10515600" cy="1325563"/>
          </a:xfrm>
        </p:spPr>
        <p:txBody>
          <a:bodyPr>
            <a:normAutofit/>
          </a:bodyPr>
          <a:lstStyle/>
          <a:p>
            <a:r>
              <a:rPr lang="en-US" sz="5400"/>
              <a:t>Table of Content </a:t>
            </a:r>
            <a:endParaRPr lang="en-IN"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546F4C-FDA7-32F3-2606-6C1B4BB128BC}"/>
              </a:ext>
            </a:extLst>
          </p:cNvPr>
          <p:cNvSpPr>
            <a:spLocks noGrp="1"/>
          </p:cNvSpPr>
          <p:nvPr>
            <p:ph idx="1"/>
          </p:nvPr>
        </p:nvSpPr>
        <p:spPr>
          <a:xfrm>
            <a:off x="838200" y="1929384"/>
            <a:ext cx="10515600" cy="4251960"/>
          </a:xfrm>
        </p:spPr>
        <p:txBody>
          <a:bodyPr>
            <a:normAutofit/>
          </a:bodyPr>
          <a:lstStyle/>
          <a:p>
            <a:r>
              <a:rPr lang="en-US" sz="1500" dirty="0"/>
              <a:t>Introduction</a:t>
            </a:r>
          </a:p>
          <a:p>
            <a:r>
              <a:rPr lang="en-GB" sz="1500" dirty="0">
                <a:ea typeface="+mj-lt"/>
                <a:cs typeface="+mj-lt"/>
              </a:rPr>
              <a:t>Health issue: Lung cancer</a:t>
            </a:r>
            <a:endParaRPr lang="en-US" sz="1500" dirty="0"/>
          </a:p>
          <a:p>
            <a:r>
              <a:rPr lang="en-GB" sz="1500" dirty="0">
                <a:latin typeface="Aptos Display"/>
              </a:rPr>
              <a:t>Anatomy and Physiology of the Respiratory System</a:t>
            </a:r>
          </a:p>
          <a:p>
            <a:r>
              <a:rPr lang="en-GB" sz="1500" dirty="0">
                <a:ea typeface="+mj-lt"/>
                <a:cs typeface="+mj-lt"/>
              </a:rPr>
              <a:t>The Effects of Cancer on Body Functions.</a:t>
            </a:r>
          </a:p>
          <a:p>
            <a:r>
              <a:rPr lang="en-GB" sz="1500" dirty="0">
                <a:ea typeface="+mj-lt"/>
                <a:cs typeface="+mj-lt"/>
              </a:rPr>
              <a:t> Profile of Patient and its Demographics</a:t>
            </a:r>
            <a:endParaRPr lang="en-US" sz="1500" dirty="0"/>
          </a:p>
          <a:p>
            <a:r>
              <a:rPr lang="en-GB" sz="1500" dirty="0">
                <a:ea typeface="+mj-lt"/>
                <a:cs typeface="+mj-lt"/>
              </a:rPr>
              <a:t>Risk and Lifestyle</a:t>
            </a:r>
          </a:p>
          <a:p>
            <a:r>
              <a:rPr lang="en-GB" sz="1500" dirty="0">
                <a:ea typeface="+mj-lt"/>
                <a:cs typeface="+mj-lt"/>
              </a:rPr>
              <a:t>Care Plan Overview</a:t>
            </a:r>
          </a:p>
          <a:p>
            <a:r>
              <a:rPr lang="en-GB" sz="1500" dirty="0">
                <a:ea typeface="+mj-lt"/>
                <a:cs typeface="+mj-lt"/>
              </a:rPr>
              <a:t>Recommendations</a:t>
            </a:r>
            <a:endParaRPr lang="en-US" sz="1500" dirty="0"/>
          </a:p>
          <a:p>
            <a:r>
              <a:rPr lang="en-GB" sz="1500" dirty="0">
                <a:ea typeface="+mj-lt"/>
                <a:cs typeface="+mj-lt"/>
              </a:rPr>
              <a:t>Monitoring and Evaluation</a:t>
            </a:r>
            <a:endParaRPr lang="en-US" sz="1500" dirty="0"/>
          </a:p>
          <a:p>
            <a:r>
              <a:rPr lang="en-GB" sz="1500" dirty="0">
                <a:ea typeface="+mj-lt"/>
                <a:cs typeface="+mj-lt"/>
              </a:rPr>
              <a:t>Role of data in health and social care </a:t>
            </a:r>
            <a:endParaRPr lang="en-US" sz="1500" dirty="0"/>
          </a:p>
          <a:p>
            <a:r>
              <a:rPr lang="en-IN" sz="1500" dirty="0"/>
              <a:t>Conclusion </a:t>
            </a:r>
          </a:p>
          <a:p>
            <a:r>
              <a:rPr lang="en-IN" sz="1500" dirty="0"/>
              <a:t>References</a:t>
            </a:r>
          </a:p>
          <a:p>
            <a:endParaRPr lang="en-IN" sz="1500" dirty="0"/>
          </a:p>
        </p:txBody>
      </p:sp>
    </p:spTree>
    <p:extLst>
      <p:ext uri="{BB962C8B-B14F-4D97-AF65-F5344CB8AC3E}">
        <p14:creationId xmlns:p14="http://schemas.microsoft.com/office/powerpoint/2010/main" val="3826602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2918C-9624-CEEC-1252-F72D973FB583}"/>
              </a:ext>
            </a:extLst>
          </p:cNvPr>
          <p:cNvSpPr>
            <a:spLocks noGrp="1"/>
          </p:cNvSpPr>
          <p:nvPr>
            <p:ph type="title"/>
          </p:nvPr>
        </p:nvSpPr>
        <p:spPr>
          <a:xfrm>
            <a:off x="640080" y="325369"/>
            <a:ext cx="4368602" cy="1956841"/>
          </a:xfrm>
        </p:spPr>
        <p:txBody>
          <a:bodyPr anchor="b">
            <a:normAutofit/>
          </a:bodyPr>
          <a:lstStyle/>
          <a:p>
            <a:r>
              <a:rPr lang="en-GB" sz="5400">
                <a:latin typeface="Aptos Display"/>
              </a:rPr>
              <a:t> Introduction</a:t>
            </a:r>
            <a:endParaRPr lang="en-US" sz="5400"/>
          </a:p>
        </p:txBody>
      </p:sp>
      <p:sp>
        <p:nvSpPr>
          <p:cNvPr id="10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B9C47B-A5AE-F3B1-E0FB-28C111DB2E3F}"/>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dirty="0">
                <a:ea typeface="+mn-lt"/>
                <a:cs typeface="+mn-lt"/>
              </a:rPr>
              <a:t>Title: Care plan for Lung cancer</a:t>
            </a:r>
            <a:endParaRPr lang="en-GB" sz="2200" dirty="0"/>
          </a:p>
          <a:p>
            <a:r>
              <a:rPr lang="en-GB" sz="2200" dirty="0">
                <a:ea typeface="+mn-lt"/>
                <a:cs typeface="+mn-lt"/>
              </a:rPr>
              <a:t>Name of Patient: Mr. Jack</a:t>
            </a:r>
            <a:endParaRPr lang="en-GB" sz="2200" dirty="0"/>
          </a:p>
          <a:p>
            <a:endParaRPr lang="en-GB" sz="2200" dirty="0"/>
          </a:p>
        </p:txBody>
      </p:sp>
      <p:pic>
        <p:nvPicPr>
          <p:cNvPr id="7" name="Picture 6" descr="Pulmonary Images | Free Photos, PNG Stickers, Wallpapers &amp; Backgrounds ...">
            <a:extLst>
              <a:ext uri="{FF2B5EF4-FFF2-40B4-BE49-F238E27FC236}">
                <a16:creationId xmlns:a16="http://schemas.microsoft.com/office/drawing/2014/main" id="{A345E0B6-B79F-2022-9F57-D313236F4480}"/>
              </a:ext>
            </a:extLst>
          </p:cNvPr>
          <p:cNvPicPr>
            <a:picLocks noChangeAspect="1"/>
          </p:cNvPicPr>
          <p:nvPr/>
        </p:nvPicPr>
        <p:blipFill>
          <a:blip r:embed="rId5"/>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2BF01FB8-CBBD-A47B-5E96-F1C775C8E3B2}"/>
              </a:ext>
            </a:extLst>
          </p:cNvPr>
          <p:cNvSpPr txBox="1"/>
          <p:nvPr/>
        </p:nvSpPr>
        <p:spPr>
          <a:xfrm>
            <a:off x="6802142" y="8177105"/>
            <a:ext cx="3314700" cy="317500"/>
          </a:xfrm>
          <a:prstGeom prst="rect">
            <a:avLst/>
          </a:prstGeom>
        </p:spPr>
        <p:txBody>
          <a:bodyPr>
            <a:normAutofit/>
          </a:bodyPr>
          <a:lstStyle/>
          <a:p>
            <a:pPr>
              <a:lnSpc>
                <a:spcPct val="90000"/>
              </a:lnSpc>
              <a:spcAft>
                <a:spcPts val="600"/>
              </a:spcAft>
            </a:pPr>
            <a:r>
              <a:rPr lang="en-US" sz="1000"/>
              <a:t>ThePhoto by PhotoAuthor is licensed under CCYYSA.</a:t>
            </a:r>
          </a:p>
        </p:txBody>
      </p:sp>
      <p:pic>
        <p:nvPicPr>
          <p:cNvPr id="5" name="Recorded Sound">
            <a:hlinkClick r:id="" action="ppaction://media"/>
            <a:extLst>
              <a:ext uri="{FF2B5EF4-FFF2-40B4-BE49-F238E27FC236}">
                <a16:creationId xmlns:a16="http://schemas.microsoft.com/office/drawing/2014/main" id="{2D4045CF-6251-17B2-2E7F-1CEB640F5F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0530" y="5973159"/>
            <a:ext cx="976050" cy="976050"/>
          </a:xfrm>
          <a:prstGeom prst="rect">
            <a:avLst/>
          </a:prstGeom>
        </p:spPr>
      </p:pic>
    </p:spTree>
    <p:extLst>
      <p:ext uri="{BB962C8B-B14F-4D97-AF65-F5344CB8AC3E}">
        <p14:creationId xmlns:p14="http://schemas.microsoft.com/office/powerpoint/2010/main" val="2223770882"/>
      </p:ext>
    </p:extLst>
  </p:cSld>
  <p:clrMapOvr>
    <a:masterClrMapping/>
  </p:clrMapOvr>
  <mc:AlternateContent xmlns:mc="http://schemas.openxmlformats.org/markup-compatibility/2006">
    <mc:Choice xmlns:p14="http://schemas.microsoft.com/office/powerpoint/2010/main" Requires="p14">
      <p:transition spd="slow" p14:dur="2000" advTm="27984"/>
    </mc:Choice>
    <mc:Fallback>
      <p:transition spd="slow" advTm="27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8" name="Arc 5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0211BD-3C40-DABD-8CF8-A380749DE082}"/>
              </a:ext>
            </a:extLst>
          </p:cNvPr>
          <p:cNvSpPr>
            <a:spLocks noGrp="1"/>
          </p:cNvSpPr>
          <p:nvPr>
            <p:ph type="title"/>
          </p:nvPr>
        </p:nvSpPr>
        <p:spPr>
          <a:xfrm>
            <a:off x="5894962" y="479493"/>
            <a:ext cx="5458838" cy="1325563"/>
          </a:xfrm>
        </p:spPr>
        <p:txBody>
          <a:bodyPr>
            <a:normAutofit/>
          </a:bodyPr>
          <a:lstStyle/>
          <a:p>
            <a:r>
              <a:rPr lang="en-GB" dirty="0">
                <a:ea typeface="+mj-lt"/>
                <a:cs typeface="+mj-lt"/>
              </a:rPr>
              <a:t>Health issue: Lung cancer</a:t>
            </a:r>
            <a:endParaRPr lang="en-US" dirty="0"/>
          </a:p>
        </p:txBody>
      </p:sp>
      <p:sp>
        <p:nvSpPr>
          <p:cNvPr id="59" name="Freeform: Shape 4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7" descr="Pulmonary Images | Free Photos, PNG Stickers, Wallpapers &amp; Backgrounds ...">
            <a:extLst>
              <a:ext uri="{FF2B5EF4-FFF2-40B4-BE49-F238E27FC236}">
                <a16:creationId xmlns:a16="http://schemas.microsoft.com/office/drawing/2014/main" id="{32D3EC76-C80C-B35D-78C9-FB584F426035}"/>
              </a:ext>
            </a:extLst>
          </p:cNvPr>
          <p:cNvPicPr>
            <a:picLocks noChangeAspect="1"/>
          </p:cNvPicPr>
          <p:nvPr/>
        </p:nvPicPr>
        <p:blipFill>
          <a:blip r:embed="rId5"/>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29863D2-6ED8-B8BB-2F59-C725A47E399A}"/>
              </a:ext>
            </a:extLst>
          </p:cNvPr>
          <p:cNvSpPr>
            <a:spLocks noGrp="1"/>
          </p:cNvSpPr>
          <p:nvPr>
            <p:ph idx="1"/>
          </p:nvPr>
        </p:nvSpPr>
        <p:spPr>
          <a:xfrm>
            <a:off x="5894962" y="1984443"/>
            <a:ext cx="5458838" cy="4192520"/>
          </a:xfrm>
        </p:spPr>
        <p:txBody>
          <a:bodyPr vert="horz" lIns="91440" tIns="45720" rIns="91440" bIns="45720" rtlCol="0">
            <a:normAutofit/>
          </a:bodyPr>
          <a:lstStyle/>
          <a:p>
            <a:r>
              <a:rPr lang="en-GB" sz="2200" dirty="0">
                <a:ea typeface="+mn-lt"/>
                <a:cs typeface="+mn-lt"/>
              </a:rPr>
              <a:t>Unregulated proliferation of malignant lung cells.</a:t>
            </a:r>
            <a:endParaRPr lang="en-GB" sz="2200" dirty="0"/>
          </a:p>
          <a:p>
            <a:r>
              <a:rPr lang="en-GB" sz="2200" dirty="0">
                <a:ea typeface="+mn-lt"/>
                <a:cs typeface="+mn-lt"/>
              </a:rPr>
              <a:t>Two main types: NSCLC (85%) and SCLC (15 Patients) (</a:t>
            </a:r>
            <a:r>
              <a:rPr lang="en-GB" sz="2200" dirty="0" err="1">
                <a:ea typeface="+mn-lt"/>
                <a:cs typeface="+mn-lt"/>
              </a:rPr>
              <a:t>Alduais</a:t>
            </a:r>
            <a:r>
              <a:rPr lang="en-GB" sz="2200" dirty="0">
                <a:ea typeface="+mn-lt"/>
                <a:cs typeface="+mn-lt"/>
              </a:rPr>
              <a:t> et al, 2023)</a:t>
            </a:r>
            <a:endParaRPr lang="en-GB" sz="2200" dirty="0"/>
          </a:p>
          <a:p>
            <a:r>
              <a:rPr lang="en-GB" sz="2200" dirty="0">
                <a:ea typeface="+mn-lt"/>
                <a:cs typeface="+mn-lt"/>
              </a:rPr>
              <a:t>Blatant cancer death cause in the UK.</a:t>
            </a:r>
            <a:endParaRPr lang="en-GB" sz="2200" dirty="0"/>
          </a:p>
          <a:p>
            <a:r>
              <a:rPr lang="en-GB" sz="2200" dirty="0">
                <a:ea typeface="+mn-lt"/>
                <a:cs typeface="+mn-lt"/>
              </a:rPr>
              <a:t>Symptoms: chronic cough, dyspnoea, chest pain, body weakness.</a:t>
            </a:r>
            <a:endParaRPr lang="en-GB" sz="2200" dirty="0"/>
          </a:p>
          <a:p>
            <a:r>
              <a:rPr lang="en-GB" sz="2200" dirty="0">
                <a:ea typeface="+mn-lt"/>
                <a:cs typeface="+mn-lt"/>
              </a:rPr>
              <a:t>The major risk factors are smoking, family history, as well as chemicals (</a:t>
            </a:r>
            <a:r>
              <a:rPr lang="en-GB" sz="2200" dirty="0" err="1">
                <a:ea typeface="+mn-lt"/>
                <a:cs typeface="+mn-lt"/>
              </a:rPr>
              <a:t>Alduais</a:t>
            </a:r>
            <a:r>
              <a:rPr lang="en-GB" sz="2200" dirty="0">
                <a:ea typeface="+mn-lt"/>
                <a:cs typeface="+mn-lt"/>
              </a:rPr>
              <a:t> et al, 2023). </a:t>
            </a:r>
            <a:endParaRPr lang="en-GB" sz="2200" dirty="0"/>
          </a:p>
          <a:p>
            <a:endParaRPr lang="en-GB" sz="2200" dirty="0"/>
          </a:p>
        </p:txBody>
      </p:sp>
      <p:pic>
        <p:nvPicPr>
          <p:cNvPr id="8" name="Recorded Sound">
            <a:hlinkClick r:id="" action="ppaction://media"/>
            <a:extLst>
              <a:ext uri="{FF2B5EF4-FFF2-40B4-BE49-F238E27FC236}">
                <a16:creationId xmlns:a16="http://schemas.microsoft.com/office/drawing/2014/main" id="{C2BA1FA5-36B2-A37C-9B5B-B51D6129B9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09398" y="5331301"/>
            <a:ext cx="1415573" cy="1415573"/>
          </a:xfrm>
          <a:prstGeom prst="rect">
            <a:avLst/>
          </a:prstGeom>
        </p:spPr>
      </p:pic>
    </p:spTree>
    <p:extLst>
      <p:ext uri="{BB962C8B-B14F-4D97-AF65-F5344CB8AC3E}">
        <p14:creationId xmlns:p14="http://schemas.microsoft.com/office/powerpoint/2010/main" val="3691077054"/>
      </p:ext>
    </p:extLst>
  </p:cSld>
  <p:clrMapOvr>
    <a:masterClrMapping/>
  </p:clrMapOvr>
  <mc:AlternateContent xmlns:mc="http://schemas.openxmlformats.org/markup-compatibility/2006">
    <mc:Choice xmlns:p14="http://schemas.microsoft.com/office/powerpoint/2010/main" Requires="p14">
      <p:transition spd="slow" p14:dur="2000" advTm="56198"/>
    </mc:Choice>
    <mc:Fallback>
      <p:transition spd="slow" advTm="56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8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047E0-4628-ECFF-03D5-304C80875955}"/>
              </a:ext>
            </a:extLst>
          </p:cNvPr>
          <p:cNvSpPr>
            <a:spLocks noGrp="1"/>
          </p:cNvSpPr>
          <p:nvPr>
            <p:ph type="title"/>
          </p:nvPr>
        </p:nvSpPr>
        <p:spPr>
          <a:xfrm>
            <a:off x="761803" y="350196"/>
            <a:ext cx="4646904" cy="1624520"/>
          </a:xfrm>
        </p:spPr>
        <p:txBody>
          <a:bodyPr anchor="ctr">
            <a:normAutofit/>
          </a:bodyPr>
          <a:lstStyle/>
          <a:p>
            <a:r>
              <a:rPr lang="en-GB" sz="3700" dirty="0">
                <a:latin typeface="Aptos Display"/>
              </a:rPr>
              <a:t>Anatomy and Physiology of the Respiratory System</a:t>
            </a:r>
            <a:endParaRPr lang="en-US" sz="3700" dirty="0"/>
          </a:p>
        </p:txBody>
      </p:sp>
      <p:sp>
        <p:nvSpPr>
          <p:cNvPr id="3" name="Content Placeholder 2">
            <a:extLst>
              <a:ext uri="{FF2B5EF4-FFF2-40B4-BE49-F238E27FC236}">
                <a16:creationId xmlns:a16="http://schemas.microsoft.com/office/drawing/2014/main" id="{1BD3C60B-DCA7-AAC9-570D-C75CF9AFC4B0}"/>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Names of components are trachea, alveoli, bronchi and lungs (Khan and Carey, 2025). </a:t>
            </a:r>
            <a:endParaRPr lang="en-GB" sz="2000" dirty="0"/>
          </a:p>
          <a:p>
            <a:r>
              <a:rPr lang="en-GB" sz="2000" dirty="0">
                <a:ea typeface="+mn-lt"/>
                <a:cs typeface="+mn-lt"/>
              </a:rPr>
              <a:t>The purpose is the exchange of gases such as O2 and CO2. </a:t>
            </a:r>
            <a:endParaRPr lang="en-GB" sz="2000" dirty="0"/>
          </a:p>
          <a:p>
            <a:r>
              <a:rPr lang="en-GB" sz="2000" dirty="0">
                <a:ea typeface="+mn-lt"/>
                <a:cs typeface="+mn-lt"/>
              </a:rPr>
              <a:t>Intercostal muscles and diaphragm help in breathing.</a:t>
            </a:r>
            <a:endParaRPr lang="en-GB" sz="2000" dirty="0"/>
          </a:p>
          <a:p>
            <a:r>
              <a:rPr lang="en-GB" sz="2000" dirty="0">
                <a:ea typeface="+mn-lt"/>
                <a:cs typeface="+mn-lt"/>
              </a:rPr>
              <a:t>Closely collaborates with the system of the heart (Khan and Carey, 2025).</a:t>
            </a:r>
            <a:endParaRPr lang="en-GB" sz="2000" dirty="0"/>
          </a:p>
          <a:p>
            <a:endParaRPr lang="en-GB" sz="2000" dirty="0"/>
          </a:p>
        </p:txBody>
      </p:sp>
      <p:pic>
        <p:nvPicPr>
          <p:cNvPr id="5" name="Picture 4" descr="The radiologic figure of a skeleton">
            <a:extLst>
              <a:ext uri="{FF2B5EF4-FFF2-40B4-BE49-F238E27FC236}">
                <a16:creationId xmlns:a16="http://schemas.microsoft.com/office/drawing/2014/main" id="{417DEA9E-56BA-51AA-F975-8225D1D9AE90}"/>
              </a:ext>
            </a:extLst>
          </p:cNvPr>
          <p:cNvPicPr>
            <a:picLocks noChangeAspect="1"/>
          </p:cNvPicPr>
          <p:nvPr/>
        </p:nvPicPr>
        <p:blipFill>
          <a:blip r:embed="rId5"/>
          <a:srcRect l="41035" r="4" b="4"/>
          <a:stretch>
            <a:fillRect/>
          </a:stretch>
        </p:blipFill>
        <p:spPr>
          <a:xfrm>
            <a:off x="6096000" y="1"/>
            <a:ext cx="6102825" cy="6858000"/>
          </a:xfrm>
          <a:prstGeom prst="rect">
            <a:avLst/>
          </a:prstGeom>
        </p:spPr>
      </p:pic>
      <p:pic>
        <p:nvPicPr>
          <p:cNvPr id="16" name="Recorded Sound">
            <a:hlinkClick r:id="" action="ppaction://media"/>
            <a:extLst>
              <a:ext uri="{FF2B5EF4-FFF2-40B4-BE49-F238E27FC236}">
                <a16:creationId xmlns:a16="http://schemas.microsoft.com/office/drawing/2014/main" id="{471022A7-F5E2-A2AF-1601-C1160DB7FC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787900" y="5595096"/>
            <a:ext cx="964453" cy="964453"/>
          </a:xfrm>
          <a:prstGeom prst="rect">
            <a:avLst/>
          </a:prstGeom>
        </p:spPr>
      </p:pic>
    </p:spTree>
    <p:extLst>
      <p:ext uri="{BB962C8B-B14F-4D97-AF65-F5344CB8AC3E}">
        <p14:creationId xmlns:p14="http://schemas.microsoft.com/office/powerpoint/2010/main" val="1421459143"/>
      </p:ext>
    </p:extLst>
  </p:cSld>
  <p:clrMapOvr>
    <a:masterClrMapping/>
  </p:clrMapOvr>
  <mc:AlternateContent xmlns:mc="http://schemas.openxmlformats.org/markup-compatibility/2006">
    <mc:Choice xmlns:p14="http://schemas.microsoft.com/office/powerpoint/2010/main" Requires="p14">
      <p:transition spd="slow" p14:dur="2000" advTm="47035"/>
    </mc:Choice>
    <mc:Fallback>
      <p:transition spd="slow" advTm="47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30"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06891-7696-3FEE-22FB-D693BFD44A85}"/>
              </a:ext>
            </a:extLst>
          </p:cNvPr>
          <p:cNvSpPr>
            <a:spLocks noGrp="1"/>
          </p:cNvSpPr>
          <p:nvPr>
            <p:ph type="title"/>
          </p:nvPr>
        </p:nvSpPr>
        <p:spPr>
          <a:xfrm>
            <a:off x="761803" y="350196"/>
            <a:ext cx="4646904" cy="1624520"/>
          </a:xfrm>
        </p:spPr>
        <p:txBody>
          <a:bodyPr anchor="ctr">
            <a:normAutofit fontScale="90000"/>
          </a:bodyPr>
          <a:lstStyle/>
          <a:p>
            <a:r>
              <a:rPr lang="en-GB" sz="4000" dirty="0">
                <a:ea typeface="+mj-lt"/>
                <a:cs typeface="+mj-lt"/>
              </a:rPr>
              <a:t>The Effects of Cancer on Body Functions.</a:t>
            </a:r>
            <a:endParaRPr lang="en-US" sz="4000" dirty="0"/>
          </a:p>
        </p:txBody>
      </p:sp>
      <p:sp>
        <p:nvSpPr>
          <p:cNvPr id="3" name="Content Placeholder 2">
            <a:extLst>
              <a:ext uri="{FF2B5EF4-FFF2-40B4-BE49-F238E27FC236}">
                <a16:creationId xmlns:a16="http://schemas.microsoft.com/office/drawing/2014/main" id="{DA650E2D-EAD1-2934-E582-AB7054E392B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ea typeface="+mn-lt"/>
                <a:cs typeface="+mn-lt"/>
              </a:rPr>
              <a:t>Obstructs the bronchi by the tumour, and decreases the flow of air (Lu et al, 2022).</a:t>
            </a:r>
            <a:endParaRPr lang="en-GB" sz="2000"/>
          </a:p>
          <a:p>
            <a:r>
              <a:rPr lang="en-GB" sz="2000">
                <a:ea typeface="+mn-lt"/>
                <a:cs typeface="+mn-lt"/>
              </a:rPr>
              <a:t>Damages alveoli- poor gas exchange.</a:t>
            </a:r>
            <a:endParaRPr lang="en-GB" sz="2000"/>
          </a:p>
          <a:p>
            <a:r>
              <a:rPr lang="en-GB" sz="2000">
                <a:ea typeface="+mn-lt"/>
                <a:cs typeface="+mn-lt"/>
              </a:rPr>
              <a:t>Pleural effusion and collapse of the lungs (Lu et al, 2022).</a:t>
            </a:r>
            <a:endParaRPr lang="en-GB" sz="2000"/>
          </a:p>
          <a:p>
            <a:r>
              <a:rPr lang="en-GB" sz="2000">
                <a:ea typeface="+mn-lt"/>
                <a:cs typeface="+mn-lt"/>
              </a:rPr>
              <a:t>Causes fatigue, hypoxia and infections.</a:t>
            </a:r>
            <a:endParaRPr lang="en-GB" sz="2000"/>
          </a:p>
          <a:p>
            <a:r>
              <a:rPr lang="en-GB" sz="2000">
                <a:ea typeface="+mn-lt"/>
                <a:cs typeface="+mn-lt"/>
              </a:rPr>
              <a:t>Potential right-sided heart strain.</a:t>
            </a:r>
            <a:endParaRPr lang="en-GB" sz="2000"/>
          </a:p>
          <a:p>
            <a:endParaRPr lang="en-GB" sz="2000"/>
          </a:p>
          <a:p>
            <a:endParaRPr lang="en-GB" sz="2000"/>
          </a:p>
        </p:txBody>
      </p:sp>
      <p:pic>
        <p:nvPicPr>
          <p:cNvPr id="18" name="Picture 17" descr="Microscopic view of cells">
            <a:extLst>
              <a:ext uri="{FF2B5EF4-FFF2-40B4-BE49-F238E27FC236}">
                <a16:creationId xmlns:a16="http://schemas.microsoft.com/office/drawing/2014/main" id="{86655307-9183-0831-090F-8543231FDEB9}"/>
              </a:ext>
            </a:extLst>
          </p:cNvPr>
          <p:cNvPicPr>
            <a:picLocks noChangeAspect="1"/>
          </p:cNvPicPr>
          <p:nvPr/>
        </p:nvPicPr>
        <p:blipFill>
          <a:blip r:embed="rId5"/>
          <a:srcRect l="29660" r="11026" b="-3"/>
          <a:stretch>
            <a:fillRect/>
          </a:stretch>
        </p:blipFill>
        <p:spPr>
          <a:xfrm>
            <a:off x="6096000" y="1"/>
            <a:ext cx="6102825" cy="6858000"/>
          </a:xfrm>
          <a:prstGeom prst="rect">
            <a:avLst/>
          </a:prstGeom>
        </p:spPr>
      </p:pic>
      <p:pic>
        <p:nvPicPr>
          <p:cNvPr id="4" name="Recorded Sound">
            <a:hlinkClick r:id="" action="ppaction://media"/>
            <a:extLst>
              <a:ext uri="{FF2B5EF4-FFF2-40B4-BE49-F238E27FC236}">
                <a16:creationId xmlns:a16="http://schemas.microsoft.com/office/drawing/2014/main" id="{6AF3A69B-BBD6-2FA7-E51E-4DFE56D41C6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78398" y="5740400"/>
            <a:ext cx="1117600" cy="1117600"/>
          </a:xfrm>
          <a:prstGeom prst="rect">
            <a:avLst/>
          </a:prstGeom>
        </p:spPr>
      </p:pic>
    </p:spTree>
    <p:extLst>
      <p:ext uri="{BB962C8B-B14F-4D97-AF65-F5344CB8AC3E}">
        <p14:creationId xmlns:p14="http://schemas.microsoft.com/office/powerpoint/2010/main" val="3373100484"/>
      </p:ext>
    </p:extLst>
  </p:cSld>
  <p:clrMapOvr>
    <a:masterClrMapping/>
  </p:clrMapOvr>
  <mc:AlternateContent xmlns:mc="http://schemas.openxmlformats.org/markup-compatibility/2006">
    <mc:Choice xmlns:p14="http://schemas.microsoft.com/office/powerpoint/2010/main" Requires="p14">
      <p:transition spd="slow" p14:dur="2000" advTm="32940"/>
    </mc:Choice>
    <mc:Fallback>
      <p:transition spd="slow" advTm="32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9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5C085-82E6-EEBA-81E7-BA90F54A127E}"/>
              </a:ext>
            </a:extLst>
          </p:cNvPr>
          <p:cNvSpPr>
            <a:spLocks noGrp="1"/>
          </p:cNvSpPr>
          <p:nvPr>
            <p:ph type="title"/>
          </p:nvPr>
        </p:nvSpPr>
        <p:spPr/>
        <p:txBody>
          <a:bodyPr/>
          <a:lstStyle/>
          <a:p>
            <a:r>
              <a:rPr lang="en-GB" dirty="0">
                <a:ea typeface="+mj-lt"/>
                <a:cs typeface="+mj-lt"/>
              </a:rPr>
              <a:t> Profile of Patient and its Demographics</a:t>
            </a:r>
            <a:endParaRPr lang="en-US" dirty="0"/>
          </a:p>
        </p:txBody>
      </p:sp>
      <p:graphicFrame>
        <p:nvGraphicFramePr>
          <p:cNvPr id="5" name="Content Placeholder 2">
            <a:extLst>
              <a:ext uri="{FF2B5EF4-FFF2-40B4-BE49-F238E27FC236}">
                <a16:creationId xmlns:a16="http://schemas.microsoft.com/office/drawing/2014/main" id="{34C30D07-1A21-A56C-DA38-0D45C43894F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568D557B-3202-932E-D6A4-751DED282B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61700" y="5675313"/>
            <a:ext cx="1003300" cy="1003300"/>
          </a:xfrm>
          <a:prstGeom prst="rect">
            <a:avLst/>
          </a:prstGeom>
        </p:spPr>
      </p:pic>
    </p:spTree>
    <p:extLst>
      <p:ext uri="{BB962C8B-B14F-4D97-AF65-F5344CB8AC3E}">
        <p14:creationId xmlns:p14="http://schemas.microsoft.com/office/powerpoint/2010/main" val="2922439551"/>
      </p:ext>
    </p:extLst>
  </p:cSld>
  <p:clrMapOvr>
    <a:masterClrMapping/>
  </p:clrMapOvr>
  <mc:AlternateContent xmlns:mc="http://schemas.openxmlformats.org/markup-compatibility/2006">
    <mc:Choice xmlns:p14="http://schemas.microsoft.com/office/powerpoint/2010/main" Requires="p14">
      <p:transition spd="slow" p14:dur="2000" advTm="31565"/>
    </mc:Choice>
    <mc:Fallback>
      <p:transition spd="slow" advTm="31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6" name="Arc 4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3A4D05-9111-ACC3-2BC7-3E0572B8F571}"/>
              </a:ext>
            </a:extLst>
          </p:cNvPr>
          <p:cNvSpPr>
            <a:spLocks noGrp="1"/>
          </p:cNvSpPr>
          <p:nvPr>
            <p:ph type="title"/>
          </p:nvPr>
        </p:nvSpPr>
        <p:spPr>
          <a:xfrm>
            <a:off x="5894962" y="681037"/>
            <a:ext cx="4777381" cy="1124019"/>
          </a:xfrm>
        </p:spPr>
        <p:txBody>
          <a:bodyPr>
            <a:normAutofit/>
          </a:bodyPr>
          <a:lstStyle/>
          <a:p>
            <a:r>
              <a:rPr lang="en-GB" dirty="0">
                <a:ea typeface="+mj-lt"/>
                <a:cs typeface="+mj-lt"/>
              </a:rPr>
              <a:t>Risk and Lifestyle</a:t>
            </a:r>
            <a:endParaRPr lang="en-US" dirty="0"/>
          </a:p>
        </p:txBody>
      </p:sp>
      <p:sp>
        <p:nvSpPr>
          <p:cNvPr id="44" name="Freeform: Shape 4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diagram of lung cancer&#10;&#10;AI-generated content may be incorrect.">
            <a:extLst>
              <a:ext uri="{FF2B5EF4-FFF2-40B4-BE49-F238E27FC236}">
                <a16:creationId xmlns:a16="http://schemas.microsoft.com/office/drawing/2014/main" id="{C35B6811-7979-3571-F494-CA055B39A9D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03182" y="1427204"/>
            <a:ext cx="4777381" cy="383384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CD6F113-A063-4C75-840D-3F16CB8488C4}"/>
              </a:ext>
            </a:extLst>
          </p:cNvPr>
          <p:cNvSpPr>
            <a:spLocks noGrp="1"/>
          </p:cNvSpPr>
          <p:nvPr>
            <p:ph idx="1"/>
          </p:nvPr>
        </p:nvSpPr>
        <p:spPr>
          <a:xfrm>
            <a:off x="5894962" y="1984443"/>
            <a:ext cx="5458838" cy="4192520"/>
          </a:xfrm>
        </p:spPr>
        <p:txBody>
          <a:bodyPr vert="horz" lIns="91440" tIns="45720" rIns="91440" bIns="45720" rtlCol="0">
            <a:normAutofit/>
          </a:bodyPr>
          <a:lstStyle/>
          <a:p>
            <a:r>
              <a:rPr lang="en-GB" sz="2600">
                <a:ea typeface="+mn-lt"/>
                <a:cs typeface="+mn-lt"/>
              </a:rPr>
              <a:t>30-year smoking history</a:t>
            </a:r>
            <a:endParaRPr lang="en-GB" sz="2600"/>
          </a:p>
          <a:p>
            <a:r>
              <a:rPr lang="en-GB" sz="2600">
                <a:ea typeface="+mn-lt"/>
                <a:cs typeface="+mn-lt"/>
              </a:rPr>
              <a:t> Occupational exposure to dust and pollution at the construction site. </a:t>
            </a:r>
            <a:endParaRPr lang="en-GB" sz="2600"/>
          </a:p>
          <a:p>
            <a:r>
              <a:rPr lang="en-GB" sz="2600">
                <a:ea typeface="+mn-lt"/>
                <a:cs typeface="+mn-lt"/>
              </a:rPr>
              <a:t> Diet: high fatness, low fruit and veg intake. </a:t>
            </a:r>
            <a:endParaRPr lang="en-GB" sz="2600"/>
          </a:p>
          <a:p>
            <a:r>
              <a:rPr lang="en-GB" sz="2600">
                <a:ea typeface="+mn-lt"/>
                <a:cs typeface="+mn-lt"/>
              </a:rPr>
              <a:t>  Minimal exercise, slight overweight (BMI 28).</a:t>
            </a:r>
            <a:endParaRPr lang="en-GB" sz="2600"/>
          </a:p>
          <a:p>
            <a:r>
              <a:rPr lang="en-GB" sz="2600">
                <a:ea typeface="+mn-lt"/>
                <a:cs typeface="+mn-lt"/>
              </a:rPr>
              <a:t>  Exposure to air pollution in the urban environment.</a:t>
            </a:r>
            <a:endParaRPr lang="en-GB" sz="2600"/>
          </a:p>
          <a:p>
            <a:pPr marL="0" indent="0">
              <a:buNone/>
            </a:pPr>
            <a:endParaRPr lang="en-GB" sz="2600"/>
          </a:p>
        </p:txBody>
      </p:sp>
      <p:pic>
        <p:nvPicPr>
          <p:cNvPr id="6" name="Recorded Sound">
            <a:hlinkClick r:id="" action="ppaction://media"/>
            <a:extLst>
              <a:ext uri="{FF2B5EF4-FFF2-40B4-BE49-F238E27FC236}">
                <a16:creationId xmlns:a16="http://schemas.microsoft.com/office/drawing/2014/main" id="{B844037A-B56E-0F58-E72F-5ACD0A433B0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07734" y="5926134"/>
            <a:ext cx="808075" cy="808075"/>
          </a:xfrm>
          <a:prstGeom prst="rect">
            <a:avLst/>
          </a:prstGeom>
        </p:spPr>
      </p:pic>
    </p:spTree>
    <p:extLst>
      <p:ext uri="{BB962C8B-B14F-4D97-AF65-F5344CB8AC3E}">
        <p14:creationId xmlns:p14="http://schemas.microsoft.com/office/powerpoint/2010/main" val="3541210708"/>
      </p:ext>
    </p:extLst>
  </p:cSld>
  <p:clrMapOvr>
    <a:masterClrMapping/>
  </p:clrMapOvr>
  <mc:AlternateContent xmlns:mc="http://schemas.openxmlformats.org/markup-compatibility/2006">
    <mc:Choice xmlns:p14="http://schemas.microsoft.com/office/powerpoint/2010/main" Requires="p14">
      <p:transition spd="slow" p14:dur="2000" advTm="38227"/>
    </mc:Choice>
    <mc:Fallback>
      <p:transition spd="slow" advTm="38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9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62880-3533-6972-4EB8-11A80CD34230}"/>
              </a:ext>
            </a:extLst>
          </p:cNvPr>
          <p:cNvSpPr>
            <a:spLocks noGrp="1"/>
          </p:cNvSpPr>
          <p:nvPr>
            <p:ph type="title"/>
          </p:nvPr>
        </p:nvSpPr>
        <p:spPr>
          <a:xfrm>
            <a:off x="761803" y="350196"/>
            <a:ext cx="4646904" cy="1624520"/>
          </a:xfrm>
        </p:spPr>
        <p:txBody>
          <a:bodyPr anchor="ctr">
            <a:normAutofit/>
          </a:bodyPr>
          <a:lstStyle/>
          <a:p>
            <a:r>
              <a:rPr lang="en-GB" sz="4000" dirty="0">
                <a:ea typeface="+mj-lt"/>
                <a:cs typeface="+mj-lt"/>
              </a:rPr>
              <a:t>Care Plan Overview</a:t>
            </a:r>
            <a:endParaRPr lang="en-US" sz="4000" dirty="0"/>
          </a:p>
        </p:txBody>
      </p:sp>
      <p:sp>
        <p:nvSpPr>
          <p:cNvPr id="3" name="Content Placeholder 2">
            <a:extLst>
              <a:ext uri="{FF2B5EF4-FFF2-40B4-BE49-F238E27FC236}">
                <a16:creationId xmlns:a16="http://schemas.microsoft.com/office/drawing/2014/main" id="{6EF7BAC2-2511-DF73-DD9E-EFCABE5B67A6}"/>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Person-centred approach</a:t>
            </a:r>
            <a:endParaRPr lang="en-GB" sz="2000" dirty="0"/>
          </a:p>
          <a:p>
            <a:r>
              <a:rPr lang="en-GB" sz="2000" dirty="0">
                <a:ea typeface="+mn-lt"/>
                <a:cs typeface="+mn-lt"/>
              </a:rPr>
              <a:t>Goals: To enhance the quality of living, control the symptoms and live an independent life</a:t>
            </a:r>
            <a:endParaRPr lang="en-GB" sz="2000" dirty="0"/>
          </a:p>
          <a:p>
            <a:r>
              <a:rPr lang="en-GB" sz="2000" dirty="0">
                <a:ea typeface="+mn-lt"/>
                <a:cs typeface="+mn-lt"/>
              </a:rPr>
              <a:t>Multiple team support (MDT).</a:t>
            </a:r>
            <a:endParaRPr lang="en-GB" sz="2000" dirty="0"/>
          </a:p>
          <a:p>
            <a:r>
              <a:rPr lang="en-GB" sz="2000" dirty="0">
                <a:ea typeface="+mn-lt"/>
                <a:cs typeface="+mn-lt"/>
              </a:rPr>
              <a:t>Incorporates physical, emotional and social treatment.</a:t>
            </a:r>
            <a:endParaRPr lang="en-GB" sz="2000" dirty="0"/>
          </a:p>
          <a:p>
            <a:endParaRPr lang="en-GB" sz="2000" dirty="0"/>
          </a:p>
        </p:txBody>
      </p:sp>
      <p:pic>
        <p:nvPicPr>
          <p:cNvPr id="5" name="Picture 4" descr="Drawings on colourful paper">
            <a:extLst>
              <a:ext uri="{FF2B5EF4-FFF2-40B4-BE49-F238E27FC236}">
                <a16:creationId xmlns:a16="http://schemas.microsoft.com/office/drawing/2014/main" id="{BCA7BD51-AA18-4B43-2205-64955BB594D3}"/>
              </a:ext>
            </a:extLst>
          </p:cNvPr>
          <p:cNvPicPr>
            <a:picLocks noChangeAspect="1"/>
          </p:cNvPicPr>
          <p:nvPr/>
        </p:nvPicPr>
        <p:blipFill>
          <a:blip r:embed="rId5"/>
          <a:srcRect l="7351" r="33335" b="-3"/>
          <a:stretch>
            <a:fillRect/>
          </a:stretch>
        </p:blipFill>
        <p:spPr>
          <a:xfrm>
            <a:off x="6096000" y="1"/>
            <a:ext cx="6102825" cy="6858000"/>
          </a:xfrm>
          <a:prstGeom prst="rect">
            <a:avLst/>
          </a:prstGeom>
        </p:spPr>
      </p:pic>
      <p:pic>
        <p:nvPicPr>
          <p:cNvPr id="4" name="Recorded Sound">
            <a:hlinkClick r:id="" action="ppaction://media"/>
            <a:extLst>
              <a:ext uri="{FF2B5EF4-FFF2-40B4-BE49-F238E27FC236}">
                <a16:creationId xmlns:a16="http://schemas.microsoft.com/office/drawing/2014/main" id="{67BE244E-D49F-7052-672B-6D9D37CB76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016181" y="5911102"/>
            <a:ext cx="890493" cy="890493"/>
          </a:xfrm>
          <a:prstGeom prst="rect">
            <a:avLst/>
          </a:prstGeom>
        </p:spPr>
      </p:pic>
    </p:spTree>
    <p:extLst>
      <p:ext uri="{BB962C8B-B14F-4D97-AF65-F5344CB8AC3E}">
        <p14:creationId xmlns:p14="http://schemas.microsoft.com/office/powerpoint/2010/main" val="478485709"/>
      </p:ext>
    </p:extLst>
  </p:cSld>
  <p:clrMapOvr>
    <a:masterClrMapping/>
  </p:clrMapOvr>
  <mc:AlternateContent xmlns:mc="http://schemas.openxmlformats.org/markup-compatibility/2006">
    <mc:Choice xmlns:p14="http://schemas.microsoft.com/office/powerpoint/2010/main" Requires="p14">
      <p:transition spd="slow" p14:dur="2000" advTm="36373"/>
    </mc:Choice>
    <mc:Fallback>
      <p:transition spd="slow" advTm="36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1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82233-2B38-3FC6-950B-A071E3F7B487}"/>
              </a:ext>
            </a:extLst>
          </p:cNvPr>
          <p:cNvSpPr>
            <a:spLocks noGrp="1"/>
          </p:cNvSpPr>
          <p:nvPr>
            <p:ph type="title"/>
          </p:nvPr>
        </p:nvSpPr>
        <p:spPr>
          <a:xfrm>
            <a:off x="1285240" y="1050595"/>
            <a:ext cx="8074815" cy="1618489"/>
          </a:xfrm>
        </p:spPr>
        <p:txBody>
          <a:bodyPr anchor="ctr">
            <a:normAutofit/>
          </a:bodyPr>
          <a:lstStyle/>
          <a:p>
            <a:r>
              <a:rPr lang="en-GB" sz="7200" dirty="0">
                <a:ea typeface="+mj-lt"/>
                <a:cs typeface="+mj-lt"/>
              </a:rPr>
              <a:t>Recommendations</a:t>
            </a:r>
            <a:endParaRPr lang="en-US" sz="7200" dirty="0"/>
          </a:p>
        </p:txBody>
      </p:sp>
      <p:sp>
        <p:nvSpPr>
          <p:cNvPr id="22" name="Content Placeholder 2">
            <a:extLst>
              <a:ext uri="{FF2B5EF4-FFF2-40B4-BE49-F238E27FC236}">
                <a16:creationId xmlns:a16="http://schemas.microsoft.com/office/drawing/2014/main" id="{A2B23EA7-B815-3B04-FA3A-ACB07B6D392D}"/>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GB" sz="2400">
                <a:ea typeface="+mn-lt"/>
                <a:cs typeface="+mn-lt"/>
              </a:rPr>
              <a:t>Timely diagnosis and staging of high significance.</a:t>
            </a:r>
            <a:endParaRPr lang="en-GB" sz="2400"/>
          </a:p>
          <a:p>
            <a:r>
              <a:rPr lang="en-GB" sz="2400">
                <a:ea typeface="+mn-lt"/>
                <a:cs typeface="+mn-lt"/>
              </a:rPr>
              <a:t>Treatment: surgery, chemo, radiotherapy, immunotherapy (NICE, 2024).</a:t>
            </a:r>
            <a:endParaRPr lang="en-GB" sz="2400"/>
          </a:p>
          <a:p>
            <a:r>
              <a:rPr lang="en-GB" sz="2400">
                <a:ea typeface="+mn-lt"/>
                <a:cs typeface="+mn-lt"/>
              </a:rPr>
              <a:t>Cessation and nutrition support in smokers (Piliidou et al, 2021).</a:t>
            </a:r>
            <a:endParaRPr lang="en-GB" sz="2400"/>
          </a:p>
          <a:p>
            <a:r>
              <a:rPr lang="en-GB" sz="2400">
                <a:ea typeface="+mn-lt"/>
                <a:cs typeface="+mn-lt"/>
              </a:rPr>
              <a:t>Follow-up and constant surveillance.</a:t>
            </a:r>
            <a:endParaRPr lang="en-GB" sz="2400"/>
          </a:p>
          <a:p>
            <a:endParaRPr lang="en-GB" sz="2400"/>
          </a:p>
        </p:txBody>
      </p:sp>
      <p:pic>
        <p:nvPicPr>
          <p:cNvPr id="5" name="Recorded Sound">
            <a:hlinkClick r:id="" action="ppaction://media"/>
            <a:extLst>
              <a:ext uri="{FF2B5EF4-FFF2-40B4-BE49-F238E27FC236}">
                <a16:creationId xmlns:a16="http://schemas.microsoft.com/office/drawing/2014/main" id="{6BE17B69-DC23-C9CD-8DD7-ABB690439B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29898" y="4808897"/>
            <a:ext cx="960967" cy="960967"/>
          </a:xfrm>
          <a:prstGeom prst="rect">
            <a:avLst/>
          </a:prstGeom>
        </p:spPr>
      </p:pic>
    </p:spTree>
    <p:extLst>
      <p:ext uri="{BB962C8B-B14F-4D97-AF65-F5344CB8AC3E}">
        <p14:creationId xmlns:p14="http://schemas.microsoft.com/office/powerpoint/2010/main" val="1940456214"/>
      </p:ext>
    </p:extLst>
  </p:cSld>
  <p:clrMapOvr>
    <a:masterClrMapping/>
  </p:clrMapOvr>
  <mc:AlternateContent xmlns:mc="http://schemas.openxmlformats.org/markup-compatibility/2006">
    <mc:Choice xmlns:p14="http://schemas.microsoft.com/office/powerpoint/2010/main" Requires="p14">
      <p:transition spd="slow" p14:dur="2000" advTm="31055"/>
    </mc:Choice>
    <mc:Fallback>
      <p:transition spd="slow" advTm="31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9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74A563-8749-4434-2726-0164FA92CA1B}"/>
              </a:ext>
            </a:extLst>
          </p:cNvPr>
          <p:cNvSpPr>
            <a:spLocks noGrp="1"/>
          </p:cNvSpPr>
          <p:nvPr>
            <p:ph type="title"/>
          </p:nvPr>
        </p:nvSpPr>
        <p:spPr>
          <a:xfrm>
            <a:off x="6657715" y="467271"/>
            <a:ext cx="4195674" cy="2052522"/>
          </a:xfrm>
        </p:spPr>
        <p:txBody>
          <a:bodyPr anchor="b">
            <a:normAutofit/>
          </a:bodyPr>
          <a:lstStyle/>
          <a:p>
            <a:r>
              <a:rPr lang="en-GB" sz="5200">
                <a:ea typeface="+mj-lt"/>
                <a:cs typeface="+mj-lt"/>
              </a:rPr>
              <a:t>Ethical considerations </a:t>
            </a:r>
            <a:endParaRPr lang="en-US" sz="5200"/>
          </a:p>
          <a:p>
            <a:endParaRPr lang="en-GB" sz="5200"/>
          </a:p>
        </p:txBody>
      </p:sp>
      <p:sp>
        <p:nvSpPr>
          <p:cNvPr id="18" name="Oval 1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98D3D265-A880-D40A-820D-262D03EB8D4F}"/>
              </a:ext>
            </a:extLst>
          </p:cNvPr>
          <p:cNvPicPr>
            <a:picLocks noChangeAspect="1"/>
          </p:cNvPicPr>
          <p:nvPr/>
        </p:nvPicPr>
        <p:blipFill>
          <a:blip r:embed="rId5"/>
          <a:srcRect l="14620" r="14130"/>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3F91BD5-3769-DFC4-D339-6132B7F27307}"/>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GB" sz="2000" dirty="0">
                <a:solidFill>
                  <a:schemeClr val="tx1">
                    <a:alpha val="80000"/>
                  </a:schemeClr>
                </a:solidFill>
                <a:ea typeface="+mn-lt"/>
                <a:cs typeface="+mn-lt"/>
              </a:rPr>
              <a:t>Empathy and common decision-making.</a:t>
            </a:r>
            <a:endParaRPr lang="en-GB" sz="2000" dirty="0">
              <a:solidFill>
                <a:schemeClr val="tx1">
                  <a:alpha val="80000"/>
                </a:schemeClr>
              </a:solidFill>
            </a:endParaRPr>
          </a:p>
          <a:p>
            <a:r>
              <a:rPr lang="en-GB" sz="2000" dirty="0">
                <a:solidFill>
                  <a:schemeClr val="tx1">
                    <a:alpha val="80000"/>
                  </a:schemeClr>
                </a:solidFill>
                <a:ea typeface="+mn-lt"/>
                <a:cs typeface="+mn-lt"/>
              </a:rPr>
              <a:t> Informed consent and   Informed consent and confidentiality (NHS, 2003).</a:t>
            </a:r>
            <a:endParaRPr lang="en-GB" sz="2000" dirty="0">
              <a:solidFill>
                <a:schemeClr val="tx1">
                  <a:alpha val="80000"/>
                </a:schemeClr>
              </a:solidFill>
            </a:endParaRPr>
          </a:p>
          <a:p>
            <a:r>
              <a:rPr lang="en-GB" sz="2000" dirty="0">
                <a:solidFill>
                  <a:schemeClr val="tx1">
                    <a:alpha val="80000"/>
                  </a:schemeClr>
                </a:solidFill>
                <a:ea typeface="+mn-lt"/>
                <a:cs typeface="+mn-lt"/>
              </a:rPr>
              <a:t> Admiration of values and beliefs (NHS, 2003).</a:t>
            </a:r>
            <a:endParaRPr lang="en-GB" sz="2000" dirty="0">
              <a:solidFill>
                <a:schemeClr val="tx1">
                  <a:alpha val="80000"/>
                </a:schemeClr>
              </a:solidFill>
            </a:endParaRPr>
          </a:p>
          <a:p>
            <a:r>
              <a:rPr lang="en-GB" sz="2000" dirty="0">
                <a:solidFill>
                  <a:schemeClr val="tx1">
                    <a:alpha val="80000"/>
                  </a:schemeClr>
                </a:solidFill>
                <a:ea typeface="+mn-lt"/>
                <a:cs typeface="+mn-lt"/>
              </a:rPr>
              <a:t> Family involvement in care</a:t>
            </a:r>
            <a:endParaRPr lang="en-GB" sz="2000" dirty="0">
              <a:solidFill>
                <a:schemeClr val="tx1">
                  <a:alpha val="80000"/>
                </a:schemeClr>
              </a:solidFill>
            </a:endParaRPr>
          </a:p>
          <a:p>
            <a:endParaRPr lang="en-GB" sz="2000" dirty="0">
              <a:solidFill>
                <a:schemeClr val="tx1">
                  <a:alpha val="80000"/>
                </a:schemeClr>
              </a:solidFill>
            </a:endParaRPr>
          </a:p>
        </p:txBody>
      </p:sp>
      <p:sp>
        <p:nvSpPr>
          <p:cNvPr id="24"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F800E3AF-57BE-7AE0-C262-D862A377B0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22712" y="4775101"/>
            <a:ext cx="999981" cy="999981"/>
          </a:xfrm>
          <a:prstGeom prst="rect">
            <a:avLst/>
          </a:prstGeom>
        </p:spPr>
      </p:pic>
    </p:spTree>
    <p:extLst>
      <p:ext uri="{BB962C8B-B14F-4D97-AF65-F5344CB8AC3E}">
        <p14:creationId xmlns:p14="http://schemas.microsoft.com/office/powerpoint/2010/main" val="262269689"/>
      </p:ext>
    </p:extLst>
  </p:cSld>
  <p:clrMapOvr>
    <a:masterClrMapping/>
  </p:clrMapOvr>
  <mc:AlternateContent xmlns:mc="http://schemas.openxmlformats.org/markup-compatibility/2006">
    <mc:Choice xmlns:p14="http://schemas.microsoft.com/office/powerpoint/2010/main" Requires="p14">
      <p:transition spd="slow" p14:dur="2000" advTm="42066"/>
    </mc:Choice>
    <mc:Fallback>
      <p:transition spd="slow" advTm="42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BB2AC-20DA-352C-5B23-0C4EE521ABDC}"/>
              </a:ext>
            </a:extLst>
          </p:cNvPr>
          <p:cNvSpPr>
            <a:spLocks noGrp="1"/>
          </p:cNvSpPr>
          <p:nvPr>
            <p:ph type="title"/>
          </p:nvPr>
        </p:nvSpPr>
        <p:spPr>
          <a:xfrm>
            <a:off x="761803" y="350196"/>
            <a:ext cx="4646904" cy="1624520"/>
          </a:xfrm>
        </p:spPr>
        <p:txBody>
          <a:bodyPr anchor="ctr">
            <a:normAutofit/>
          </a:bodyPr>
          <a:lstStyle/>
          <a:p>
            <a:r>
              <a:rPr lang="en-GB" sz="4000" dirty="0">
                <a:ea typeface="+mj-lt"/>
                <a:cs typeface="+mj-lt"/>
              </a:rPr>
              <a:t>Monitoring and Evaluation</a:t>
            </a:r>
            <a:endParaRPr lang="en-US" sz="4000" dirty="0"/>
          </a:p>
          <a:p>
            <a:endParaRPr lang="en-GB" sz="4000" dirty="0"/>
          </a:p>
        </p:txBody>
      </p:sp>
      <p:sp>
        <p:nvSpPr>
          <p:cNvPr id="3" name="Content Placeholder 2">
            <a:extLst>
              <a:ext uri="{FF2B5EF4-FFF2-40B4-BE49-F238E27FC236}">
                <a16:creationId xmlns:a16="http://schemas.microsoft.com/office/drawing/2014/main" id="{8C068391-5255-460F-655A-FE0FB6C3176B}"/>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Standard: Physical and emotional well-being.</a:t>
            </a:r>
            <a:endParaRPr lang="en-GB" sz="2000" dirty="0"/>
          </a:p>
          <a:p>
            <a:r>
              <a:rPr lang="en-GB" sz="2000" dirty="0">
                <a:ea typeface="+mn-lt"/>
                <a:cs typeface="+mn-lt"/>
              </a:rPr>
              <a:t>Instrument will be the quality measure scale and HADS.</a:t>
            </a:r>
            <a:endParaRPr lang="en-GB" sz="2000" dirty="0"/>
          </a:p>
          <a:p>
            <a:r>
              <a:rPr lang="en-GB" sz="2000" dirty="0">
                <a:ea typeface="+mn-lt"/>
                <a:cs typeface="+mn-lt"/>
              </a:rPr>
              <a:t>Regular MDT reviews</a:t>
            </a:r>
            <a:endParaRPr lang="en-GB" sz="2000" dirty="0"/>
          </a:p>
          <a:p>
            <a:r>
              <a:rPr lang="en-GB" sz="2000" dirty="0">
                <a:ea typeface="+mn-lt"/>
                <a:cs typeface="+mn-lt"/>
              </a:rPr>
              <a:t>Modify care according to conditions and requirements. </a:t>
            </a:r>
            <a:endParaRPr lang="en-GB" sz="2000" dirty="0"/>
          </a:p>
          <a:p>
            <a:endParaRPr lang="en-GB" sz="2000" dirty="0"/>
          </a:p>
        </p:txBody>
      </p:sp>
      <p:pic>
        <p:nvPicPr>
          <p:cNvPr id="5" name="Picture 4" descr="Colourful rulers and protractors">
            <a:extLst>
              <a:ext uri="{FF2B5EF4-FFF2-40B4-BE49-F238E27FC236}">
                <a16:creationId xmlns:a16="http://schemas.microsoft.com/office/drawing/2014/main" id="{6B7A7588-7EF6-82F9-1B8A-D39D3A4C9CE1}"/>
              </a:ext>
            </a:extLst>
          </p:cNvPr>
          <p:cNvPicPr>
            <a:picLocks noChangeAspect="1"/>
          </p:cNvPicPr>
          <p:nvPr/>
        </p:nvPicPr>
        <p:blipFill>
          <a:blip r:embed="rId5"/>
          <a:srcRect l="34709" r="6108" b="-5"/>
          <a:stretch>
            <a:fillRect/>
          </a:stretch>
        </p:blipFill>
        <p:spPr>
          <a:xfrm>
            <a:off x="6096000" y="1"/>
            <a:ext cx="6102825" cy="6858000"/>
          </a:xfrm>
          <a:prstGeom prst="rect">
            <a:avLst/>
          </a:prstGeom>
        </p:spPr>
      </p:pic>
      <p:pic>
        <p:nvPicPr>
          <p:cNvPr id="4" name="Recorded Sound">
            <a:hlinkClick r:id="" action="ppaction://media"/>
            <a:extLst>
              <a:ext uri="{FF2B5EF4-FFF2-40B4-BE49-F238E27FC236}">
                <a16:creationId xmlns:a16="http://schemas.microsoft.com/office/drawing/2014/main" id="{58B88ABA-899D-6E5F-DBDF-162251A207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047773" y="5835649"/>
            <a:ext cx="1041400" cy="1041400"/>
          </a:xfrm>
          <a:prstGeom prst="rect">
            <a:avLst/>
          </a:prstGeom>
        </p:spPr>
      </p:pic>
    </p:spTree>
    <p:extLst>
      <p:ext uri="{BB962C8B-B14F-4D97-AF65-F5344CB8AC3E}">
        <p14:creationId xmlns:p14="http://schemas.microsoft.com/office/powerpoint/2010/main" val="3162677005"/>
      </p:ext>
    </p:extLst>
  </p:cSld>
  <p:clrMapOvr>
    <a:masterClrMapping/>
  </p:clrMapOvr>
  <mc:AlternateContent xmlns:mc="http://schemas.openxmlformats.org/markup-compatibility/2006">
    <mc:Choice xmlns:p14="http://schemas.microsoft.com/office/powerpoint/2010/main" Requires="p14">
      <p:transition spd="slow" p14:dur="2000" advTm="32817"/>
    </mc:Choice>
    <mc:Fallback>
      <p:transition spd="slow" advTm="32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8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D750-53E8-46FC-68AC-A71B4AE143DD}"/>
              </a:ext>
            </a:extLst>
          </p:cNvPr>
          <p:cNvSpPr>
            <a:spLocks noGrp="1"/>
          </p:cNvSpPr>
          <p:nvPr>
            <p:ph type="title"/>
          </p:nvPr>
        </p:nvSpPr>
        <p:spPr>
          <a:xfrm>
            <a:off x="1043631" y="809898"/>
            <a:ext cx="9942716" cy="1554480"/>
          </a:xfrm>
        </p:spPr>
        <p:txBody>
          <a:bodyPr anchor="ctr">
            <a:normAutofit/>
          </a:bodyPr>
          <a:lstStyle/>
          <a:p>
            <a:r>
              <a:rPr lang="en-GB" sz="4800" dirty="0">
                <a:ea typeface="+mj-lt"/>
                <a:cs typeface="+mj-lt"/>
              </a:rPr>
              <a:t>Role of data in health and social care </a:t>
            </a:r>
            <a:endParaRPr lang="en-US" sz="4800" dirty="0"/>
          </a:p>
          <a:p>
            <a:endParaRPr lang="en-GB" sz="4800" dirty="0"/>
          </a:p>
        </p:txBody>
      </p:sp>
      <p:sp>
        <p:nvSpPr>
          <p:cNvPr id="3" name="Content Placeholder 2">
            <a:extLst>
              <a:ext uri="{FF2B5EF4-FFF2-40B4-BE49-F238E27FC236}">
                <a16:creationId xmlns:a16="http://schemas.microsoft.com/office/drawing/2014/main" id="{4EAD7483-9B53-A7D4-15F1-B9C54198C377}"/>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dirty="0">
                <a:ea typeface="+mn-lt"/>
                <a:cs typeface="+mn-lt"/>
              </a:rPr>
              <a:t>Information drives therapy and research </a:t>
            </a:r>
            <a:r>
              <a:rPr lang="en-GB" sz="2400" dirty="0">
                <a:solidFill>
                  <a:schemeClr val="tx1">
                    <a:alpha val="80000"/>
                  </a:schemeClr>
                </a:solidFill>
                <a:ea typeface="+mn-lt"/>
                <a:cs typeface="+mn-lt"/>
              </a:rPr>
              <a:t>(NHS, 2003)</a:t>
            </a:r>
            <a:r>
              <a:rPr lang="en-GB" sz="2400" dirty="0">
                <a:ea typeface="+mn-lt"/>
                <a:cs typeface="+mn-lt"/>
              </a:rPr>
              <a:t>.</a:t>
            </a:r>
            <a:endParaRPr lang="en-GB" sz="2400" dirty="0"/>
          </a:p>
          <a:p>
            <a:r>
              <a:rPr lang="en-GB" sz="2400" dirty="0">
                <a:ea typeface="+mn-lt"/>
                <a:cs typeface="+mn-lt"/>
              </a:rPr>
              <a:t>Prevention is directed by cancer registries.</a:t>
            </a:r>
            <a:endParaRPr lang="en-GB" sz="2400" dirty="0"/>
          </a:p>
          <a:p>
            <a:r>
              <a:rPr lang="en-GB" sz="2400" dirty="0">
                <a:ea typeface="+mn-lt"/>
                <a:cs typeface="+mn-lt"/>
              </a:rPr>
              <a:t>Helps measure service performance.</a:t>
            </a:r>
            <a:endParaRPr lang="en-GB" sz="2400" dirty="0"/>
          </a:p>
          <a:p>
            <a:r>
              <a:rPr lang="en-GB" sz="2400" dirty="0">
                <a:ea typeface="+mn-lt"/>
                <a:cs typeface="+mn-lt"/>
              </a:rPr>
              <a:t>Ensures evidence-based care</a:t>
            </a:r>
            <a:endParaRPr lang="en-GB" sz="2400" dirty="0"/>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46E97123-0974-F8C9-95F8-442FE0FFAE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69600" y="5481411"/>
            <a:ext cx="965200" cy="965200"/>
          </a:xfrm>
          <a:prstGeom prst="rect">
            <a:avLst/>
          </a:prstGeom>
        </p:spPr>
      </p:pic>
    </p:spTree>
    <p:extLst>
      <p:ext uri="{BB962C8B-B14F-4D97-AF65-F5344CB8AC3E}">
        <p14:creationId xmlns:p14="http://schemas.microsoft.com/office/powerpoint/2010/main" val="157286427"/>
      </p:ext>
    </p:extLst>
  </p:cSld>
  <p:clrMapOvr>
    <a:masterClrMapping/>
  </p:clrMapOvr>
  <mc:AlternateContent xmlns:mc="http://schemas.openxmlformats.org/markup-compatibility/2006">
    <mc:Choice xmlns:p14="http://schemas.microsoft.com/office/powerpoint/2010/main" Requires="p14">
      <p:transition spd="slow" p14:dur="2000" advTm="41670"/>
    </mc:Choice>
    <mc:Fallback>
      <p:transition spd="slow" advTm="41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67DF4-0E72-B9CE-F634-BC6BA9CD7315}"/>
              </a:ext>
            </a:extLst>
          </p:cNvPr>
          <p:cNvSpPr>
            <a:spLocks noGrp="1"/>
          </p:cNvSpPr>
          <p:nvPr>
            <p:ph type="title"/>
          </p:nvPr>
        </p:nvSpPr>
        <p:spPr/>
        <p:txBody>
          <a:bodyPr/>
          <a:lstStyle/>
          <a:p>
            <a:r>
              <a:rPr lang="en-GB" dirty="0">
                <a:ea typeface="+mj-lt"/>
                <a:cs typeface="+mj-lt"/>
              </a:rPr>
              <a:t>Conclusion</a:t>
            </a:r>
            <a:endParaRPr lang="en-US" dirty="0"/>
          </a:p>
          <a:p>
            <a:endParaRPr lang="en-GB" dirty="0"/>
          </a:p>
        </p:txBody>
      </p:sp>
      <p:graphicFrame>
        <p:nvGraphicFramePr>
          <p:cNvPr id="9" name="Content Placeholder 2">
            <a:extLst>
              <a:ext uri="{FF2B5EF4-FFF2-40B4-BE49-F238E27FC236}">
                <a16:creationId xmlns:a16="http://schemas.microsoft.com/office/drawing/2014/main" id="{E14CB3A0-73DF-5323-FD56-65AFD5DD27F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8D9A0CD-F705-5E87-2EF7-33DE9A451C9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693400" y="6080125"/>
            <a:ext cx="825500" cy="825500"/>
          </a:xfrm>
          <a:prstGeom prst="rect">
            <a:avLst/>
          </a:prstGeom>
        </p:spPr>
      </p:pic>
    </p:spTree>
    <p:extLst>
      <p:ext uri="{BB962C8B-B14F-4D97-AF65-F5344CB8AC3E}">
        <p14:creationId xmlns:p14="http://schemas.microsoft.com/office/powerpoint/2010/main" val="3027114092"/>
      </p:ext>
    </p:extLst>
  </p:cSld>
  <p:clrMapOvr>
    <a:masterClrMapping/>
  </p:clrMapOvr>
  <mc:AlternateContent xmlns:mc="http://schemas.openxmlformats.org/markup-compatibility/2006">
    <mc:Choice xmlns:p14="http://schemas.microsoft.com/office/powerpoint/2010/main" Requires="p14">
      <p:transition spd="slow" p14:dur="2000" advTm="32628"/>
    </mc:Choice>
    <mc:Fallback>
      <p:transition spd="slow" advTm="32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6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CF3B6-5B3F-9158-F967-72EC709FE9BA}"/>
              </a:ext>
            </a:extLst>
          </p:cNvPr>
          <p:cNvSpPr>
            <a:spLocks noGrp="1"/>
          </p:cNvSpPr>
          <p:nvPr>
            <p:ph type="title"/>
          </p:nvPr>
        </p:nvSpPr>
        <p:spPr>
          <a:xfrm>
            <a:off x="838200" y="365125"/>
            <a:ext cx="10515600" cy="1325563"/>
          </a:xfrm>
        </p:spPr>
        <p:txBody>
          <a:bodyPr>
            <a:normAutofit/>
          </a:bodyPr>
          <a:lstStyle/>
          <a:p>
            <a:r>
              <a:rPr lang="en-GB" sz="5400">
                <a:latin typeface="Aptos Display"/>
              </a:rPr>
              <a:t>References </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07D005-3805-EAC6-0809-F92DDB05E499}"/>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1200">
                <a:ea typeface="+mn-lt"/>
                <a:cs typeface="+mn-lt"/>
              </a:rPr>
              <a:t>Alduais, Y., Zhang, H., Fan, F., Chen, J. and Chen, B., (2023). ‘Non-small cell lung cancer (NSCLC): A review of risk factors, diagnosis, and treatment’. </a:t>
            </a:r>
            <a:r>
              <a:rPr lang="en-GB" sz="1200" i="1">
                <a:ea typeface="+mn-lt"/>
                <a:cs typeface="+mn-lt"/>
              </a:rPr>
              <a:t>Medicine</a:t>
            </a:r>
            <a:r>
              <a:rPr lang="en-GB" sz="1200">
                <a:ea typeface="+mn-lt"/>
                <a:cs typeface="+mn-lt"/>
              </a:rPr>
              <a:t>, </a:t>
            </a:r>
            <a:r>
              <a:rPr lang="en-GB" sz="1200" i="1">
                <a:ea typeface="+mn-lt"/>
                <a:cs typeface="+mn-lt"/>
              </a:rPr>
              <a:t>102</a:t>
            </a:r>
            <a:r>
              <a:rPr lang="en-GB" sz="1200">
                <a:ea typeface="+mn-lt"/>
                <a:cs typeface="+mn-lt"/>
              </a:rPr>
              <a:t>(8), p.e32899. </a:t>
            </a:r>
            <a:r>
              <a:rPr lang="en-GB" sz="1200">
                <a:ea typeface="+mn-lt"/>
                <a:cs typeface="+mn-lt"/>
                <a:hlinkClick r:id="rId2"/>
              </a:rPr>
              <a:t>https://journals.lww.com/md-journal/fulltext/2023/02220/non_small_cell_lung_cancer__nsclc___a_review_of.2.aspxm</a:t>
            </a:r>
            <a:r>
              <a:rPr lang="en-GB" sz="1200">
                <a:ea typeface="+mn-lt"/>
                <a:cs typeface="+mn-lt"/>
              </a:rPr>
              <a:t> </a:t>
            </a:r>
            <a:endParaRPr lang="en-GB" sz="1200"/>
          </a:p>
          <a:p>
            <a:r>
              <a:rPr lang="en-GB" sz="1200">
                <a:ea typeface="+mn-lt"/>
                <a:cs typeface="+mn-lt"/>
              </a:rPr>
              <a:t>Khan, Y.S. and Carey, F.J., (2025). ‘Histology, lung. In StatPearls [Internet]</a:t>
            </a:r>
            <a:r>
              <a:rPr lang="en-GB" sz="1200" i="1">
                <a:ea typeface="+mn-lt"/>
                <a:cs typeface="+mn-lt"/>
              </a:rPr>
              <a:t>. StatPearls publishing</a:t>
            </a:r>
            <a:r>
              <a:rPr lang="en-GB" sz="1200">
                <a:ea typeface="+mn-lt"/>
                <a:cs typeface="+mn-lt"/>
              </a:rPr>
              <a:t>. </a:t>
            </a:r>
            <a:r>
              <a:rPr lang="en-GB" sz="1200">
                <a:ea typeface="+mn-lt"/>
                <a:cs typeface="+mn-lt"/>
                <a:hlinkClick r:id="rId3"/>
              </a:rPr>
              <a:t>https://www.ncbi.nlm.nih.gov/sites/books/NBK534789/</a:t>
            </a:r>
            <a:r>
              <a:rPr lang="en-GB" sz="1200">
                <a:ea typeface="+mn-lt"/>
                <a:cs typeface="+mn-lt"/>
              </a:rPr>
              <a:t> </a:t>
            </a:r>
            <a:endParaRPr lang="en-GB" sz="1200"/>
          </a:p>
          <a:p>
            <a:r>
              <a:rPr lang="en-GB" sz="1200">
                <a:ea typeface="+mn-lt"/>
                <a:cs typeface="+mn-lt"/>
              </a:rPr>
              <a:t>Lu, X.F., Min, X.P., Lu, B., Fan, G.H. and Zhu, T.Y., (2022). ‘Bronchial morphological changes are associated with postoperative intractable cough after right upper lobectomy in lung cancer patients’. </a:t>
            </a:r>
            <a:r>
              <a:rPr lang="en-GB" sz="1200" i="1">
                <a:ea typeface="+mn-lt"/>
                <a:cs typeface="+mn-lt"/>
              </a:rPr>
              <a:t>Quantitative Imaging in Medicine and Surgery, 12</a:t>
            </a:r>
            <a:r>
              <a:rPr lang="en-GB" sz="1200">
                <a:ea typeface="+mn-lt"/>
                <a:cs typeface="+mn-lt"/>
              </a:rPr>
              <a:t>(1), p.196. </a:t>
            </a:r>
            <a:r>
              <a:rPr lang="en-GB" sz="1200">
                <a:ea typeface="+mn-lt"/>
                <a:cs typeface="+mn-lt"/>
                <a:hlinkClick r:id="rId4"/>
              </a:rPr>
              <a:t>https://pmc.ncbi.nlm.nih.gov/articles/PMC8666770/pdf/qims-12-01-196.pdf</a:t>
            </a:r>
            <a:r>
              <a:rPr lang="en-GB" sz="1200">
                <a:ea typeface="+mn-lt"/>
                <a:cs typeface="+mn-lt"/>
              </a:rPr>
              <a:t> </a:t>
            </a:r>
            <a:endParaRPr lang="en-GB" sz="1200"/>
          </a:p>
          <a:p>
            <a:r>
              <a:rPr lang="en-GB" sz="1200">
                <a:ea typeface="+mn-lt"/>
                <a:cs typeface="+mn-lt"/>
              </a:rPr>
              <a:t>Morabito, A., Mercadante, E., Muto, P., Manzo, A., Palumbo, G., Sforza, V., Montanino, A., Sandomenico, C., Costanzo, R., Esposito, G. and Totaro, G., (2024). ‘Improving the quality of patient care in lung cancer: key factors for successful multidisciplinary team working’. </a:t>
            </a:r>
            <a:r>
              <a:rPr lang="en-GB" sz="1200" i="1">
                <a:ea typeface="+mn-lt"/>
                <a:cs typeface="+mn-lt"/>
              </a:rPr>
              <a:t>Exploration of Targeted Anti-tumour Therapy, 5</a:t>
            </a:r>
            <a:r>
              <a:rPr lang="en-GB" sz="1200">
                <a:ea typeface="+mn-lt"/>
                <a:cs typeface="+mn-lt"/>
              </a:rPr>
              <a:t>(2), p.260. </a:t>
            </a:r>
            <a:r>
              <a:rPr lang="en-GB" sz="1200">
                <a:ea typeface="+mn-lt"/>
                <a:cs typeface="+mn-lt"/>
                <a:hlinkClick r:id="rId5"/>
              </a:rPr>
              <a:t>https://pmc.ncbi.nlm.nih.gov/articles/PMC11093720/pdf/1002217.pdf</a:t>
            </a:r>
            <a:r>
              <a:rPr lang="en-GB" sz="1200">
                <a:ea typeface="+mn-lt"/>
                <a:cs typeface="+mn-lt"/>
              </a:rPr>
              <a:t> </a:t>
            </a:r>
            <a:endParaRPr lang="en-GB" sz="1200"/>
          </a:p>
          <a:p>
            <a:r>
              <a:rPr lang="en-GB" sz="1200">
                <a:ea typeface="+mn-lt"/>
                <a:cs typeface="+mn-lt"/>
              </a:rPr>
              <a:t>NICE (2024). ‘Lung cancer: diagnosis and management’. </a:t>
            </a:r>
            <a:r>
              <a:rPr lang="en-GB" sz="1200" i="1">
                <a:ea typeface="+mn-lt"/>
                <a:cs typeface="+mn-lt"/>
              </a:rPr>
              <a:t>NICE. </a:t>
            </a:r>
            <a:r>
              <a:rPr lang="en-GB" sz="1200">
                <a:ea typeface="+mn-lt"/>
                <a:cs typeface="+mn-lt"/>
              </a:rPr>
              <a:t>Available at: </a:t>
            </a:r>
            <a:r>
              <a:rPr lang="en-GB" sz="1200">
                <a:ea typeface="+mn-lt"/>
                <a:cs typeface="+mn-lt"/>
                <a:hlinkClick r:id="rId6"/>
              </a:rPr>
              <a:t>https://www.nice.org.uk/guidance/ng122</a:t>
            </a:r>
            <a:r>
              <a:rPr lang="en-GB" sz="1200">
                <a:ea typeface="+mn-lt"/>
                <a:cs typeface="+mn-lt"/>
              </a:rPr>
              <a:t>. [Accessed on: 3 November 2025]</a:t>
            </a:r>
            <a:endParaRPr lang="en-GB" sz="1200"/>
          </a:p>
          <a:p>
            <a:r>
              <a:rPr lang="en-GB" sz="1200">
                <a:ea typeface="+mn-lt"/>
                <a:cs typeface="+mn-lt"/>
              </a:rPr>
              <a:t>Pilikidou, M., Palyvou, F., Papadopoulou, S.K., Tsiouda, T., Tsekitsidi, E., Arvaniti, K., Miziou, A., Tsingerlioti, Z., Apostolidis, G., Ntiloudis, R. and Boniou, K. (2021). ‘Lung cancer, treatment and nutritional status’. </a:t>
            </a:r>
            <a:r>
              <a:rPr lang="en-GB" sz="1200" i="1">
                <a:ea typeface="+mn-lt"/>
                <a:cs typeface="+mn-lt"/>
              </a:rPr>
              <a:t>Molecular and Clinical Oncology, 15</a:t>
            </a:r>
            <a:r>
              <a:rPr lang="en-GB" sz="1200">
                <a:ea typeface="+mn-lt"/>
                <a:cs typeface="+mn-lt"/>
              </a:rPr>
              <a:t>(6), p.248.https://www.spandidos-publications.com/10.3892/mco.2021.2410/download </a:t>
            </a:r>
            <a:endParaRPr lang="en-GB" sz="1200"/>
          </a:p>
          <a:p>
            <a:r>
              <a:rPr lang="en-GB" sz="1200">
                <a:ea typeface="+mn-lt"/>
                <a:cs typeface="+mn-lt"/>
              </a:rPr>
              <a:t>NHS (2003). ‘Confidentiality’. </a:t>
            </a:r>
            <a:r>
              <a:rPr lang="en-GB" sz="1200" i="1">
                <a:ea typeface="+mn-lt"/>
                <a:cs typeface="+mn-lt"/>
              </a:rPr>
              <a:t>NHS</a:t>
            </a:r>
            <a:r>
              <a:rPr lang="en-GB" sz="1200">
                <a:ea typeface="+mn-lt"/>
                <a:cs typeface="+mn-lt"/>
              </a:rPr>
              <a:t>. Available at: </a:t>
            </a:r>
            <a:r>
              <a:rPr lang="en-GB" sz="1200">
                <a:ea typeface="+mn-lt"/>
                <a:cs typeface="+mn-lt"/>
                <a:hlinkClick r:id="rId7"/>
              </a:rPr>
              <a:t>https://assets.publishing.service.gov.uk/media/5a7c13f0ed915d210ade16fb/Confidentiality_-_NHS_Code_of_Practice.pdf</a:t>
            </a:r>
            <a:r>
              <a:rPr lang="en-GB" sz="1200">
                <a:ea typeface="+mn-lt"/>
                <a:cs typeface="+mn-lt"/>
              </a:rPr>
              <a:t> [Accessed on: 3 November 2025]</a:t>
            </a:r>
            <a:endParaRPr lang="en-GB" sz="1200"/>
          </a:p>
          <a:p>
            <a:br>
              <a:rPr lang="en-US" sz="1200"/>
            </a:br>
            <a:r>
              <a:rPr lang="en-GB" sz="1200">
                <a:ea typeface="+mn-lt"/>
                <a:cs typeface="+mn-lt"/>
              </a:rPr>
              <a:t>Tiangco, B., Daguit, S.E.J., Astrologo, N.C., Flores, L., Parma, R.N. and Celi, L.A. (2024). ‘Challenges in the maintenance of an open hospital-based cancer registry system in a low-to-middle-income country (LMIC): 2017–2022 experience.’ </a:t>
            </a:r>
            <a:r>
              <a:rPr lang="en-GB" sz="1200" i="1">
                <a:ea typeface="+mn-lt"/>
                <a:cs typeface="+mn-lt"/>
              </a:rPr>
              <a:t>PLOS Digital Health, 3(</a:t>
            </a:r>
            <a:r>
              <a:rPr lang="en-GB" sz="1200">
                <a:ea typeface="+mn-lt"/>
                <a:cs typeface="+mn-lt"/>
              </a:rPr>
              <a:t>1), p.e0000328. </a:t>
            </a:r>
            <a:r>
              <a:rPr lang="en-GB" sz="1200">
                <a:ea typeface="+mn-lt"/>
                <a:cs typeface="+mn-lt"/>
                <a:hlinkClick r:id="rId8"/>
              </a:rPr>
              <a:t>https://journals.plos.org/digitalhealth/article/file?id=10.1371/journal.pdig.0000328&amp;type=printable</a:t>
            </a:r>
            <a:r>
              <a:rPr lang="en-GB" sz="1200">
                <a:ea typeface="+mn-lt"/>
                <a:cs typeface="+mn-lt"/>
              </a:rPr>
              <a:t> </a:t>
            </a:r>
            <a:endParaRPr lang="en-GB" sz="1200"/>
          </a:p>
          <a:p>
            <a:endParaRPr lang="en-GB" sz="1200"/>
          </a:p>
          <a:p>
            <a:endParaRPr lang="en-GB" sz="1200"/>
          </a:p>
        </p:txBody>
      </p:sp>
    </p:spTree>
    <p:extLst>
      <p:ext uri="{BB962C8B-B14F-4D97-AF65-F5344CB8AC3E}">
        <p14:creationId xmlns:p14="http://schemas.microsoft.com/office/powerpoint/2010/main" val="284141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2">
      <a:majorFont>
        <a:latin typeface="Times New Roman"/>
        <a:ea typeface=""/>
        <a:cs typeface=""/>
      </a:majorFont>
      <a:minorFont>
        <a:latin typeface="Times New Roman"/>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6306</TotalTime>
  <Words>2319</Words>
  <Application>Microsoft Office PowerPoint</Application>
  <PresentationFormat>Widescreen</PresentationFormat>
  <Paragraphs>116</Paragraphs>
  <Slides>15</Slides>
  <Notes>12</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 Display</vt:lpstr>
      <vt:lpstr>Arial</vt:lpstr>
      <vt:lpstr>Calibri</vt:lpstr>
      <vt:lpstr>Times New Roman</vt:lpstr>
      <vt:lpstr>office theme</vt:lpstr>
      <vt:lpstr>  Module: Introduction to Physiology Module code: BMHP502  Student name: Ola Abusaid Student  ID:2408409</vt:lpstr>
      <vt:lpstr>Table of Content </vt:lpstr>
      <vt:lpstr> Introduction</vt:lpstr>
      <vt:lpstr>Health issue: Lung cancer</vt:lpstr>
      <vt:lpstr>Anatomy and Physiology of the Respiratory System</vt:lpstr>
      <vt:lpstr>The Effects of Cancer on Body Functions.</vt:lpstr>
      <vt:lpstr> Profile of Patient and its Demographics</vt:lpstr>
      <vt:lpstr>Risk and Lifestyle</vt:lpstr>
      <vt:lpstr>Care Plan Overview</vt:lpstr>
      <vt:lpstr>Recommendations</vt:lpstr>
      <vt:lpstr>Ethical considerations  </vt:lpstr>
      <vt:lpstr>Monitoring and Evaluation </vt:lpstr>
      <vt:lpstr>Role of data in health and social care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Introduction to Physiology Module code: BMHP502 </dc:title>
  <dc:creator/>
  <cp:lastModifiedBy>Ola Abusaid (2408409)</cp:lastModifiedBy>
  <cp:revision>176</cp:revision>
  <dcterms:created xsi:type="dcterms:W3CDTF">2025-11-04T05:46:06Z</dcterms:created>
  <dcterms:modified xsi:type="dcterms:W3CDTF">2025-11-16T19:48:48Z</dcterms:modified>
</cp:coreProperties>
</file>