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3"/>
  </p:notesMasterIdLst>
  <p:sldIdLst>
    <p:sldId id="296" r:id="rId2"/>
    <p:sldId id="256" r:id="rId3"/>
    <p:sldId id="257" r:id="rId4"/>
    <p:sldId id="286" r:id="rId5"/>
    <p:sldId id="258" r:id="rId6"/>
    <p:sldId id="270" r:id="rId7"/>
    <p:sldId id="294" r:id="rId8"/>
    <p:sldId id="295" r:id="rId9"/>
    <p:sldId id="292" r:id="rId10"/>
    <p:sldId id="293" r:id="rId11"/>
    <p:sldId id="289" r:id="rId12"/>
  </p:sldIdLst>
  <p:sldSz cx="9144000" cy="5143500" type="screen16x9"/>
  <p:notesSz cx="6858000" cy="9144000"/>
  <p:embeddedFontLst>
    <p:embeddedFont>
      <p:font typeface="Didact Gothic" panose="00000500000000000000" pitchFamily="2" charset="0"/>
      <p:regular r:id="rId14"/>
    </p:embeddedFont>
    <p:embeddedFont>
      <p:font typeface="Nunito Light" pitchFamily="2" charset="0"/>
      <p:regular r:id="rId15"/>
      <p:italic r:id="rId16"/>
    </p:embeddedFont>
    <p:embeddedFont>
      <p:font typeface="Philosopher" panose="020B0604020202020204" charset="0"/>
      <p:regular r:id="rId17"/>
      <p:bold r:id="rId18"/>
      <p:italic r:id="rId19"/>
      <p:boldItalic r:id="rId20"/>
    </p:embeddedFont>
    <p:embeddedFont>
      <p:font typeface="Roboto Condensed Light" panose="02000000000000000000" pitchFamily="2" charset="0"/>
      <p:regular r:id="rId21"/>
      <p: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ahim Alam" initials="FA" lastIdx="1" clrIdx="0">
    <p:extLst>
      <p:ext uri="{19B8F6BF-5375-455C-9EA6-DF929625EA0E}">
        <p15:presenceInfo xmlns:p15="http://schemas.microsoft.com/office/powerpoint/2012/main" userId="eb4a498c6020656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B45A56C-D78A-48D8-8A10-A4FD3700475C}">
  <a:tblStyle styleId="{9B45A56C-D78A-48D8-8A10-A4FD3700475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97E069B-DD7A-47CB-8B4A-AAD30E2943DC}"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4660"/>
  </p:normalViewPr>
  <p:slideViewPr>
    <p:cSldViewPr snapToGrid="0">
      <p:cViewPr varScale="1">
        <p:scale>
          <a:sx n="105" d="100"/>
          <a:sy n="105" d="100"/>
        </p:scale>
        <p:origin x="490" y="6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The tourist and hotel sector has been a strong pillar of the world’s economy for a long time and serves as an international avenue for interaction and employment opportunities. However, in recent years, this sector has encountered an unprecedented challenge: a looming crisis of skilled labor. This current trend in service desk failures has been caused by a combination of factors, some of which are COVID-19, and the changes in the demographics of employees as well as their expectations (World Travel &amp; Tourism Council, 2022). However, given the current turbulence and uncertainty of this industry, the current issue is a real threat to the wellbeing of the service itself and the functioning of the service industry.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0"/>
        <p:cNvGrpSpPr/>
        <p:nvPr/>
      </p:nvGrpSpPr>
      <p:grpSpPr>
        <a:xfrm>
          <a:off x="0" y="0"/>
          <a:ext cx="0" cy="0"/>
          <a:chOff x="0" y="0"/>
          <a:chExt cx="0" cy="0"/>
        </a:xfrm>
      </p:grpSpPr>
      <p:sp>
        <p:nvSpPr>
          <p:cNvPr id="921" name="Google Shape;921;gec973186dc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2" name="Google Shape;922;gec973186dc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Overview of Literature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To understand the seriousness of this issue, it is crucial to take a step back and examine the microscope that explains the functioning of the labor market theory. Economists such as Gary Becker and Theodore Schultz have articulated the hypothesis of human capital which states that emphasis should be placed on investment in human capital through education, training, and the development of skills that can increase the level of productivity and level of economic growth (Becker 1964; Schultz 1961). Barney (1991) also notes that a resource based view of the firm focuses to the use of valuable, rare, and inimitable sources of competence such as human resource to gain a competitive edge.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Moreover, a number of recent researches have shown that the fight against this problem is not a one-dimensional issue. Based on the analysis prepared by the World Travel &amp; Tourism Council from 2019, it is estimated that the tourism industry is currently facing a labor shortage of 1 worldwide. 250 thousand workers by 2025 and 2 million by 2032.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Application to the Hotel and Hospitality Sector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To better understand the impact of staff shortages and labor challenges on the hotel and hospitality sector, let us employ the PESTEL analysis framework: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Political: Immigration policies, sweatshops development policies even labor policies and regulations also contribute to the availability of the labor force (Filimonau et al.,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Economic: </a:t>
            </a:r>
            <a:r>
              <a:rPr lang="en-US" sz="1800" kern="100" dirty="0" err="1">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Hukai</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and Wu (2014) note that unemployment rate, wages, and cost of living are other factors that can influence career attractiveness and talent retention in the hospitality industry (Gössling et al. , 2021).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Social: Other factors include changing society and perception of hospitality career and its importance, and difference in work-life issues and the generational change in values and priorities (Bang &amp; Mak, 2013; Baum et al., 2016).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Technological: The deployment of digital technologies predicts job losses but also the creation of new skills needs (Ivanov &amp; Webster, 2019).</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Environmental: Eco-friendly practices for business or positive and responsible tourism may become the factor that determines the preferences of employees or employees and may become the means to attract environmental and green personnel (Sloan et al., 2013).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Legal: Formal protections from labor laws, minimum wage regulations, and unionization can affect the access and availability of workers for the hotel and hospitality industry (Baum, 2018).</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
        <p:cNvGrpSpPr/>
        <p:nvPr/>
      </p:nvGrpSpPr>
      <p:grpSpPr>
        <a:xfrm>
          <a:off x="0" y="0"/>
          <a:ext cx="0" cy="0"/>
          <a:chOff x="0" y="0"/>
          <a:chExt cx="0" cy="0"/>
        </a:xfrm>
      </p:grpSpPr>
      <p:sp>
        <p:nvSpPr>
          <p:cNvPr id="553" name="Google Shape;553;ged8a0dfbb3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 name="Google Shape;554;ged8a0dfbb3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Industry Responses</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These have seen the industry adopt strategies such as offering competitive rewards, upgrading employee development plans, adopting digital fairs and innovations, and committing to Corporate Social Responsibility (Deloitte, 2022). Nonetheless, such endeavors have not been effective in all sectors and further innovation and ability to respond to challenges is needed to overcome this challenge.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Evaluate Future Policy and Management Options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A series of strategic definitions need to be implemented to enhance the efficiency of dealing with the staff shortage and labor issues in the hotel and hospitality industry. Here are some recommendations based on research findings: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Collaborate with educational institutions: One way to achieve this is building relationships with vocational schools, colleges, and universities for curriculum development that will meet the demand set by the industry and develop the workforce’s needed talent (Baum, 2018).</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Embrace diversity and inclusion: Another benefit of this is that encouraging diverse and inclusive workforces can attract specific underrepresented groups and a wider range of talent (Solnet et al. , 2014).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Invest in employee development: It is also important that an organization engages in training that increases the number of careers employees are trained for and creates opportunities for progression to other domains in the hospitality industry.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Leverage technology and automation: The use of robotics, artificial intelligence, and labor automation technologies can make work easier and fast while solving the problem of labor shortages and continuing training of existing staff (Ivanov &amp; Webster, 2019).</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Promote sustainable practices: Pursuing environmentally sustainable and socially responsible practices could attract the conscience of green talents and help improve the industry’s image (Sloan et al. , 2013).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06687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0"/>
              </a:spcAft>
              <a:buFont typeface="+mj-lt"/>
              <a:buNone/>
            </a:pPr>
            <a:r>
              <a:rPr lang="en-US" sz="1800" b="1" kern="100" dirty="0">
                <a:solidFill>
                  <a:schemeClr val="accent5"/>
                </a:solidFill>
                <a:effectLst/>
                <a:latin typeface="+mj-lt"/>
                <a:ea typeface="Calibri" panose="020F0502020204030204" pitchFamily="34" charset="0"/>
                <a:cs typeface="Times New Roman" panose="02020603050405020304" pitchFamily="18" charset="0"/>
              </a:rPr>
              <a:t>Future Policy &amp; Management Options</a:t>
            </a:r>
            <a:endPar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Font typeface="+mj-lt"/>
              <a:buNone/>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6. Advocate for favorable policies: Political capacity building to attract lawmakers’ attention to the need to liberalize immigration and adopt policies facilitating further workforce advancement and worker-friendly conditions in the labor market can be helpful for the industry’s workforce recruitment (Filimonau et al. ,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Font typeface="+mj-lt"/>
              <a:buNone/>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7. Enhance employer branding: They mention that attracting and retaining talented workers within the industry can be achieved through the development of a positive employer brand that differentiates the industry based on its opportunities, values, and the workplace culture (Mooney et al. , 2016).</a:t>
            </a:r>
            <a:endPar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Font typeface="+mj-lt"/>
              <a:buNone/>
            </a:pP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8. </a:t>
            </a: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Explore alternative labor models: Using remote workers that work on project basis, part time options and allowing workers to work from home are some of the ways that organizations can expand the manpower pool that is available as well as having flexible options that appeal to workers today (Davidson et al. , 2019).</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Font typeface="+mj-lt"/>
              <a:buNone/>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9. Foster cross-industry collaboration: Whereas being able to collaborate with related sectors like tourism, events, and hospitality technologies to facilitate the transfer of knowledge, expertise and resources as well as to encourage joint investment into human capital (Baum, 2018).</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800"/>
              </a:spcAft>
              <a:buFont typeface="+mj-lt"/>
              <a:buNone/>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10. Prioritize employee well-being: Implementing programs that support mental health, work-life balance, and overall employee well-being can improve job satisfaction, reduce turnover, and enhance the industry's reputation as an employer of choice (Deery &amp; Jago, 2015).</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60958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1"/>
        <p:cNvGrpSpPr/>
        <p:nvPr/>
      </p:nvGrpSpPr>
      <p:grpSpPr>
        <a:xfrm>
          <a:off x="0" y="0"/>
          <a:ext cx="0" cy="0"/>
          <a:chOff x="0" y="0"/>
          <a:chExt cx="0" cy="0"/>
        </a:xfrm>
      </p:grpSpPr>
      <p:sp>
        <p:nvSpPr>
          <p:cNvPr id="1362" name="Google Shape;1362;ged8a0dfbb3_0_4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3" name="Google Shape;1363;ged8a0dfbb3_0_4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The staff shortage and labor challenges faced by the hotel and hospitality industry are multifaceted and complex, requiring a concerted effort from all stakeholders. By embracing innovation, fostering collaboration, and prioritizing employee development and well-being, we can overcome these obstacles and ensure the long-term sustainability and success of our industry.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As we embark on this journey, let us be guided by the words of renowned hotelier J.W. Marriott: "Take care of your employees, and they'll take care of your customers" (Marriott International, 2022). By investing in our workforce, we not only address the immediate labor shortage but also pave the way for a future where the hotel and hospitality sector thrives, offering exceptional service and unforgettable experiences to guests from around the world.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8"/>
        <p:cNvGrpSpPr/>
        <p:nvPr/>
      </p:nvGrpSpPr>
      <p:grpSpPr>
        <a:xfrm>
          <a:off x="0" y="0"/>
          <a:ext cx="0" cy="0"/>
          <a:chOff x="0" y="0"/>
          <a:chExt cx="0" cy="0"/>
        </a:xfrm>
      </p:grpSpPr>
      <p:sp>
        <p:nvSpPr>
          <p:cNvPr id="1369" name="Google Shape;1369;ged8a0dfbb3_0_4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0" name="Google Shape;1370;ged8a0dfbb3_0_4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1"/>
        <p:cNvGrpSpPr/>
        <p:nvPr/>
      </p:nvGrpSpPr>
      <p:grpSpPr>
        <a:xfrm>
          <a:off x="0" y="0"/>
          <a:ext cx="0" cy="0"/>
          <a:chOff x="0" y="0"/>
          <a:chExt cx="0" cy="0"/>
        </a:xfrm>
      </p:grpSpPr>
      <p:sp>
        <p:nvSpPr>
          <p:cNvPr id="992" name="Google Shape;992;gea8720ebc5_0_9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3" name="Google Shape;993;gea8720ebc5_0_9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756525" y="1343525"/>
            <a:ext cx="3679800" cy="2169300"/>
          </a:xfrm>
          <a:prstGeom prst="rect">
            <a:avLst/>
          </a:prstGeom>
        </p:spPr>
        <p:txBody>
          <a:bodyPr spcFirstLastPara="1" wrap="square" lIns="91425" tIns="91425" rIns="91425" bIns="91425" anchor="b" anchorCtr="0">
            <a:noAutofit/>
          </a:bodyPr>
          <a:lstStyle>
            <a:lvl1pPr lvl="0" algn="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6033875" y="2868925"/>
            <a:ext cx="4444225" cy="2959750"/>
            <a:chOff x="929625" y="1082900"/>
            <a:chExt cx="4444225" cy="2959750"/>
          </a:xfrm>
        </p:grpSpPr>
        <p:sp>
          <p:nvSpPr>
            <p:cNvPr id="12" name="Google Shape;12;p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 name="Google Shape;14;p2"/>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alphaModFix/>
          </a:blip>
          <a:stretch>
            <a:fillRect/>
          </a:stretch>
        </p:blipFill>
        <p:spPr>
          <a:xfrm>
            <a:off x="0" y="0"/>
            <a:ext cx="9144000" cy="5143500"/>
          </a:xfrm>
          <a:prstGeom prst="rect">
            <a:avLst/>
          </a:prstGeom>
          <a:noFill/>
          <a:ln>
            <a:noFill/>
          </a:ln>
        </p:spPr>
      </p:pic>
      <p:sp>
        <p:nvSpPr>
          <p:cNvPr id="25" name="Google Shape;25;p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215750"/>
            <a:ext cx="7704000" cy="3383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AutoNum type="arabicPeriod"/>
              <a:defRPr sz="1300"/>
            </a:lvl1pPr>
            <a:lvl2pPr marL="914400" lvl="1" indent="-330200" rtl="0">
              <a:lnSpc>
                <a:spcPct val="100000"/>
              </a:lnSpc>
              <a:spcBef>
                <a:spcPts val="0"/>
              </a:spcBef>
              <a:spcAft>
                <a:spcPts val="0"/>
              </a:spcAft>
              <a:buSzPts val="1600"/>
              <a:buFont typeface="Roboto Condensed Light"/>
              <a:buAutoNum type="alphaLcPeriod"/>
              <a:defRPr sz="1600"/>
            </a:lvl2pPr>
            <a:lvl3pPr marL="1371600" lvl="2" indent="-330200" rtl="0">
              <a:lnSpc>
                <a:spcPct val="100000"/>
              </a:lnSpc>
              <a:spcBef>
                <a:spcPts val="0"/>
              </a:spcBef>
              <a:spcAft>
                <a:spcPts val="0"/>
              </a:spcAft>
              <a:buSzPts val="1600"/>
              <a:buFont typeface="Roboto Condensed Light"/>
              <a:buAutoNum type="romanLcPeriod"/>
              <a:defRPr sz="1600"/>
            </a:lvl3pPr>
            <a:lvl4pPr marL="1828800" lvl="3" indent="-330200" rtl="0">
              <a:lnSpc>
                <a:spcPct val="100000"/>
              </a:lnSpc>
              <a:spcBef>
                <a:spcPts val="0"/>
              </a:spcBef>
              <a:spcAft>
                <a:spcPts val="0"/>
              </a:spcAft>
              <a:buSzPts val="1600"/>
              <a:buFont typeface="Roboto Condensed Light"/>
              <a:buAutoNum type="arabicPeriod"/>
              <a:defRPr sz="1600"/>
            </a:lvl4pPr>
            <a:lvl5pPr marL="2286000" lvl="4" indent="-330200" rtl="0">
              <a:lnSpc>
                <a:spcPct val="100000"/>
              </a:lnSpc>
              <a:spcBef>
                <a:spcPts val="0"/>
              </a:spcBef>
              <a:spcAft>
                <a:spcPts val="0"/>
              </a:spcAft>
              <a:buSzPts val="1600"/>
              <a:buFont typeface="Roboto Condensed Light"/>
              <a:buAutoNum type="alphaLcPeriod"/>
              <a:defRPr sz="1600"/>
            </a:lvl5pPr>
            <a:lvl6pPr marL="2743200" lvl="5" indent="-330200" rtl="0">
              <a:lnSpc>
                <a:spcPct val="100000"/>
              </a:lnSpc>
              <a:spcBef>
                <a:spcPts val="0"/>
              </a:spcBef>
              <a:spcAft>
                <a:spcPts val="0"/>
              </a:spcAft>
              <a:buSzPts val="1600"/>
              <a:buFont typeface="Roboto Condensed Light"/>
              <a:buAutoNum type="romanLcPeriod"/>
              <a:defRPr sz="1600"/>
            </a:lvl6pPr>
            <a:lvl7pPr marL="3200400" lvl="6" indent="-330200" rtl="0">
              <a:lnSpc>
                <a:spcPct val="100000"/>
              </a:lnSpc>
              <a:spcBef>
                <a:spcPts val="0"/>
              </a:spcBef>
              <a:spcAft>
                <a:spcPts val="0"/>
              </a:spcAft>
              <a:buSzPts val="1600"/>
              <a:buFont typeface="Roboto Condensed Light"/>
              <a:buAutoNum type="arabicPeriod"/>
              <a:defRPr sz="1600"/>
            </a:lvl7pPr>
            <a:lvl8pPr marL="3657600" lvl="7" indent="-330200" rtl="0">
              <a:lnSpc>
                <a:spcPct val="100000"/>
              </a:lnSpc>
              <a:spcBef>
                <a:spcPts val="0"/>
              </a:spcBef>
              <a:spcAft>
                <a:spcPts val="0"/>
              </a:spcAft>
              <a:buSzPts val="1600"/>
              <a:buFont typeface="Roboto Condensed Light"/>
              <a:buAutoNum type="alphaLcPeriod"/>
              <a:defRPr sz="1600"/>
            </a:lvl8pPr>
            <a:lvl9pPr marL="4114800" lvl="8" indent="-330200" rtl="0">
              <a:lnSpc>
                <a:spcPct val="100000"/>
              </a:lnSpc>
              <a:spcBef>
                <a:spcPts val="0"/>
              </a:spcBef>
              <a:spcAft>
                <a:spcPts val="0"/>
              </a:spcAft>
              <a:buSzPts val="1600"/>
              <a:buFont typeface="Roboto Condensed Light"/>
              <a:buAutoNum type="romanLcPeriod"/>
              <a:defRPr sz="1600"/>
            </a:lvl9pPr>
          </a:lstStyle>
          <a:p>
            <a:endParaRPr/>
          </a:p>
        </p:txBody>
      </p:sp>
      <p:sp>
        <p:nvSpPr>
          <p:cNvPr id="27" name="Google Shape;27;p4"/>
          <p:cNvSpPr/>
          <p:nvPr/>
        </p:nvSpPr>
        <p:spPr>
          <a:xfrm rot="10800000" flipH="1">
            <a:off x="6747613"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3302509">
            <a:off x="437964" y="-226720"/>
            <a:ext cx="1063130" cy="162268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10800000" flipH="1">
            <a:off x="8215225" y="3750211"/>
            <a:ext cx="928777" cy="141761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pic>
        <p:nvPicPr>
          <p:cNvPr id="41" name="Google Shape;41;p6"/>
          <p:cNvPicPr preferRelativeResize="0"/>
          <p:nvPr/>
        </p:nvPicPr>
        <p:blipFill>
          <a:blip r:embed="rId2">
            <a:alphaModFix/>
          </a:blip>
          <a:stretch>
            <a:fillRect/>
          </a:stretch>
        </p:blipFill>
        <p:spPr>
          <a:xfrm>
            <a:off x="0" y="0"/>
            <a:ext cx="9144000" cy="5143500"/>
          </a:xfrm>
          <a:prstGeom prst="rect">
            <a:avLst/>
          </a:prstGeom>
          <a:noFill/>
          <a:ln>
            <a:noFill/>
          </a:ln>
        </p:spPr>
      </p:pic>
      <p:sp>
        <p:nvSpPr>
          <p:cNvPr id="42" name="Google Shape;42;p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3" name="Google Shape;43;p6"/>
          <p:cNvSpPr/>
          <p:nvPr/>
        </p:nvSpPr>
        <p:spPr>
          <a:xfrm rot="1169060">
            <a:off x="7914761" y="-8576"/>
            <a:ext cx="1184422" cy="180781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6"/>
          <p:cNvGrpSpPr/>
          <p:nvPr/>
        </p:nvGrpSpPr>
        <p:grpSpPr>
          <a:xfrm rot="1316256" flipH="1">
            <a:off x="-1572011" y="3005278"/>
            <a:ext cx="4444267" cy="2959778"/>
            <a:chOff x="929625" y="1082900"/>
            <a:chExt cx="4444225" cy="2959750"/>
          </a:xfrm>
        </p:grpSpPr>
        <p:sp>
          <p:nvSpPr>
            <p:cNvPr id="45" name="Google Shape;45;p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85"/>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86"/>
        <p:cNvGrpSpPr/>
        <p:nvPr/>
      </p:nvGrpSpPr>
      <p:grpSpPr>
        <a:xfrm>
          <a:off x="0" y="0"/>
          <a:ext cx="0" cy="0"/>
          <a:chOff x="0" y="0"/>
          <a:chExt cx="0" cy="0"/>
        </a:xfrm>
      </p:grpSpPr>
      <p:pic>
        <p:nvPicPr>
          <p:cNvPr id="87" name="Google Shape;87;p13"/>
          <p:cNvPicPr preferRelativeResize="0"/>
          <p:nvPr/>
        </p:nvPicPr>
        <p:blipFill>
          <a:blip r:embed="rId2">
            <a:alphaModFix/>
          </a:blip>
          <a:stretch>
            <a:fillRect/>
          </a:stretch>
        </p:blipFill>
        <p:spPr>
          <a:xfrm>
            <a:off x="0" y="0"/>
            <a:ext cx="9144000" cy="5143500"/>
          </a:xfrm>
          <a:prstGeom prst="rect">
            <a:avLst/>
          </a:prstGeom>
          <a:noFill/>
          <a:ln>
            <a:noFill/>
          </a:ln>
        </p:spPr>
      </p:pic>
      <p:sp>
        <p:nvSpPr>
          <p:cNvPr id="88" name="Google Shape;88;p13"/>
          <p:cNvSpPr txBox="1">
            <a:spLocks noGrp="1"/>
          </p:cNvSpPr>
          <p:nvPr>
            <p:ph type="title"/>
          </p:nvPr>
        </p:nvSpPr>
        <p:spPr>
          <a:xfrm>
            <a:off x="2052614"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 name="Google Shape;89;p13"/>
          <p:cNvSpPr txBox="1">
            <a:spLocks noGrp="1"/>
          </p:cNvSpPr>
          <p:nvPr>
            <p:ph type="subTitle" idx="1"/>
          </p:nvPr>
        </p:nvSpPr>
        <p:spPr>
          <a:xfrm>
            <a:off x="2052614"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0" name="Google Shape;90;p13"/>
          <p:cNvSpPr txBox="1">
            <a:spLocks noGrp="1"/>
          </p:cNvSpPr>
          <p:nvPr>
            <p:ph type="title" idx="2"/>
          </p:nvPr>
        </p:nvSpPr>
        <p:spPr>
          <a:xfrm>
            <a:off x="5712889"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1" name="Google Shape;91;p13"/>
          <p:cNvSpPr txBox="1">
            <a:spLocks noGrp="1"/>
          </p:cNvSpPr>
          <p:nvPr>
            <p:ph type="subTitle" idx="3"/>
          </p:nvPr>
        </p:nvSpPr>
        <p:spPr>
          <a:xfrm>
            <a:off x="5712889"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2" name="Google Shape;92;p13"/>
          <p:cNvSpPr txBox="1">
            <a:spLocks noGrp="1"/>
          </p:cNvSpPr>
          <p:nvPr>
            <p:ph type="title" idx="4"/>
          </p:nvPr>
        </p:nvSpPr>
        <p:spPr>
          <a:xfrm>
            <a:off x="2052614"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3" name="Google Shape;93;p13"/>
          <p:cNvSpPr txBox="1">
            <a:spLocks noGrp="1"/>
          </p:cNvSpPr>
          <p:nvPr>
            <p:ph type="subTitle" idx="5"/>
          </p:nvPr>
        </p:nvSpPr>
        <p:spPr>
          <a:xfrm>
            <a:off x="2052614"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4" name="Google Shape;94;p13"/>
          <p:cNvSpPr txBox="1">
            <a:spLocks noGrp="1"/>
          </p:cNvSpPr>
          <p:nvPr>
            <p:ph type="title" idx="6"/>
          </p:nvPr>
        </p:nvSpPr>
        <p:spPr>
          <a:xfrm>
            <a:off x="5712889"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 name="Google Shape;95;p13"/>
          <p:cNvSpPr txBox="1">
            <a:spLocks noGrp="1"/>
          </p:cNvSpPr>
          <p:nvPr>
            <p:ph type="subTitle" idx="7"/>
          </p:nvPr>
        </p:nvSpPr>
        <p:spPr>
          <a:xfrm>
            <a:off x="5712889"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6" name="Google Shape;96;p13"/>
          <p:cNvSpPr txBox="1">
            <a:spLocks noGrp="1"/>
          </p:cNvSpPr>
          <p:nvPr>
            <p:ph type="title" idx="8" hasCustomPrompt="1"/>
          </p:nvPr>
        </p:nvSpPr>
        <p:spPr>
          <a:xfrm>
            <a:off x="1145564" y="1867358"/>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7" name="Google Shape;97;p13"/>
          <p:cNvSpPr txBox="1">
            <a:spLocks noGrp="1"/>
          </p:cNvSpPr>
          <p:nvPr>
            <p:ph type="title" idx="9" hasCustomPrompt="1"/>
          </p:nvPr>
        </p:nvSpPr>
        <p:spPr>
          <a:xfrm>
            <a:off x="1145564"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8" name="Google Shape;98;p13"/>
          <p:cNvSpPr txBox="1">
            <a:spLocks noGrp="1"/>
          </p:cNvSpPr>
          <p:nvPr>
            <p:ph type="title" idx="13" hasCustomPrompt="1"/>
          </p:nvPr>
        </p:nvSpPr>
        <p:spPr>
          <a:xfrm>
            <a:off x="4803161" y="1867350"/>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9" name="Google Shape;99;p13"/>
          <p:cNvSpPr txBox="1">
            <a:spLocks noGrp="1"/>
          </p:cNvSpPr>
          <p:nvPr>
            <p:ph type="title" idx="14" hasCustomPrompt="1"/>
          </p:nvPr>
        </p:nvSpPr>
        <p:spPr>
          <a:xfrm>
            <a:off x="4803161"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01" name="Google Shape;101;p13"/>
          <p:cNvGrpSpPr/>
          <p:nvPr/>
        </p:nvGrpSpPr>
        <p:grpSpPr>
          <a:xfrm>
            <a:off x="-2096475" y="-864175"/>
            <a:ext cx="4444225" cy="2959750"/>
            <a:chOff x="929625" y="1082900"/>
            <a:chExt cx="4444225" cy="2959750"/>
          </a:xfrm>
        </p:grpSpPr>
        <p:sp>
          <p:nvSpPr>
            <p:cNvPr id="102" name="Google Shape;102;p1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 name="Google Shape;104;p13"/>
          <p:cNvSpPr/>
          <p:nvPr/>
        </p:nvSpPr>
        <p:spPr>
          <a:xfrm>
            <a:off x="7900749" y="-333575"/>
            <a:ext cx="1082843" cy="165277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3"/>
          <p:cNvSpPr/>
          <p:nvPr/>
        </p:nvSpPr>
        <p:spPr>
          <a:xfrm rot="-2092819" flipH="1">
            <a:off x="4680128"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13">
    <p:spTree>
      <p:nvGrpSpPr>
        <p:cNvPr id="1" name="Shape 131"/>
        <p:cNvGrpSpPr/>
        <p:nvPr/>
      </p:nvGrpSpPr>
      <p:grpSpPr>
        <a:xfrm>
          <a:off x="0" y="0"/>
          <a:ext cx="0" cy="0"/>
          <a:chOff x="0" y="0"/>
          <a:chExt cx="0" cy="0"/>
        </a:xfrm>
      </p:grpSpPr>
      <p:pic>
        <p:nvPicPr>
          <p:cNvPr id="132" name="Google Shape;132;p18"/>
          <p:cNvPicPr preferRelativeResize="0"/>
          <p:nvPr/>
        </p:nvPicPr>
        <p:blipFill>
          <a:blip r:embed="rId2">
            <a:alphaModFix/>
          </a:blip>
          <a:stretch>
            <a:fillRect/>
          </a:stretch>
        </p:blipFill>
        <p:spPr>
          <a:xfrm>
            <a:off x="0" y="0"/>
            <a:ext cx="9144000" cy="5143500"/>
          </a:xfrm>
          <a:prstGeom prst="rect">
            <a:avLst/>
          </a:prstGeom>
          <a:noFill/>
          <a:ln>
            <a:noFill/>
          </a:ln>
        </p:spPr>
      </p:pic>
      <p:sp>
        <p:nvSpPr>
          <p:cNvPr id="133" name="Google Shape;133;p18"/>
          <p:cNvSpPr txBox="1">
            <a:spLocks noGrp="1"/>
          </p:cNvSpPr>
          <p:nvPr>
            <p:ph type="title"/>
          </p:nvPr>
        </p:nvSpPr>
        <p:spPr>
          <a:xfrm>
            <a:off x="4365385" y="1668717"/>
            <a:ext cx="3660900" cy="914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4" name="Google Shape;134;p18"/>
          <p:cNvSpPr txBox="1">
            <a:spLocks noGrp="1"/>
          </p:cNvSpPr>
          <p:nvPr>
            <p:ph type="subTitle" idx="1"/>
          </p:nvPr>
        </p:nvSpPr>
        <p:spPr>
          <a:xfrm>
            <a:off x="4365385" y="2560383"/>
            <a:ext cx="3910500" cy="9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5" name="Google Shape;135;p18"/>
          <p:cNvSpPr/>
          <p:nvPr/>
        </p:nvSpPr>
        <p:spPr>
          <a:xfrm rot="-201070" flipH="1">
            <a:off x="7781168" y="3804"/>
            <a:ext cx="1184387" cy="180775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2">
  <p:cSld name="CUSTOM">
    <p:spTree>
      <p:nvGrpSpPr>
        <p:cNvPr id="1" name="Shape 137"/>
        <p:cNvGrpSpPr/>
        <p:nvPr/>
      </p:nvGrpSpPr>
      <p:grpSpPr>
        <a:xfrm>
          <a:off x="0" y="0"/>
          <a:ext cx="0" cy="0"/>
          <a:chOff x="0" y="0"/>
          <a:chExt cx="0" cy="0"/>
        </a:xfrm>
      </p:grpSpPr>
      <p:pic>
        <p:nvPicPr>
          <p:cNvPr id="138" name="Google Shape;138;p19"/>
          <p:cNvPicPr preferRelativeResize="0"/>
          <p:nvPr/>
        </p:nvPicPr>
        <p:blipFill>
          <a:blip r:embed="rId2">
            <a:alphaModFix/>
          </a:blip>
          <a:stretch>
            <a:fillRect/>
          </a:stretch>
        </p:blipFill>
        <p:spPr>
          <a:xfrm>
            <a:off x="0" y="0"/>
            <a:ext cx="9144000" cy="5143500"/>
          </a:xfrm>
          <a:prstGeom prst="rect">
            <a:avLst/>
          </a:prstGeom>
          <a:noFill/>
          <a:ln>
            <a:noFill/>
          </a:ln>
        </p:spPr>
      </p:pic>
      <p:sp>
        <p:nvSpPr>
          <p:cNvPr id="139" name="Google Shape;139;p1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0" name="Google Shape;140;p19"/>
          <p:cNvSpPr txBox="1">
            <a:spLocks noGrp="1"/>
          </p:cNvSpPr>
          <p:nvPr>
            <p:ph type="body" idx="1"/>
          </p:nvPr>
        </p:nvSpPr>
        <p:spPr>
          <a:xfrm>
            <a:off x="720000" y="1707600"/>
            <a:ext cx="7704000" cy="2924400"/>
          </a:xfrm>
          <a:prstGeom prst="rect">
            <a:avLst/>
          </a:prstGeom>
        </p:spPr>
        <p:txBody>
          <a:bodyPr spcFirstLastPara="1" wrap="square" lIns="91425" tIns="91425" rIns="91425" bIns="91425" anchor="t" anchorCtr="0">
            <a:noAutofit/>
          </a:bodyPr>
          <a:lstStyle>
            <a:lvl1pPr marL="457200" lvl="0" indent="-330200" rtl="0">
              <a:spcBef>
                <a:spcPts val="0"/>
              </a:spcBef>
              <a:spcAft>
                <a:spcPts val="0"/>
              </a:spcAft>
              <a:buSzPts val="1600"/>
              <a:buChar char="●"/>
              <a:defRPr/>
            </a:lvl1pPr>
            <a:lvl2pPr marL="914400" lvl="1" indent="-330200" rtl="0">
              <a:lnSpc>
                <a:spcPct val="100000"/>
              </a:lnSpc>
              <a:spcBef>
                <a:spcPts val="0"/>
              </a:spcBef>
              <a:spcAft>
                <a:spcPts val="0"/>
              </a:spcAft>
              <a:buSzPts val="1600"/>
              <a:buFont typeface="Roboto Condensed Light"/>
              <a:buChar char="○"/>
              <a:defRPr sz="1600"/>
            </a:lvl2pPr>
            <a:lvl3pPr marL="1371600" lvl="2" indent="-330200" rtl="0">
              <a:lnSpc>
                <a:spcPct val="100000"/>
              </a:lnSpc>
              <a:spcBef>
                <a:spcPts val="0"/>
              </a:spcBef>
              <a:spcAft>
                <a:spcPts val="0"/>
              </a:spcAft>
              <a:buSzPts val="1600"/>
              <a:buFont typeface="Roboto Condensed Light"/>
              <a:buChar char="■"/>
              <a:defRPr sz="1600"/>
            </a:lvl3pPr>
            <a:lvl4pPr marL="1828800" lvl="3" indent="-330200" rtl="0">
              <a:lnSpc>
                <a:spcPct val="100000"/>
              </a:lnSpc>
              <a:spcBef>
                <a:spcPts val="0"/>
              </a:spcBef>
              <a:spcAft>
                <a:spcPts val="0"/>
              </a:spcAft>
              <a:buSzPts val="1600"/>
              <a:buFont typeface="Roboto Condensed Light"/>
              <a:buChar char="●"/>
              <a:defRPr sz="1600"/>
            </a:lvl4pPr>
            <a:lvl5pPr marL="2286000" lvl="4" indent="-330200" rtl="0">
              <a:lnSpc>
                <a:spcPct val="100000"/>
              </a:lnSpc>
              <a:spcBef>
                <a:spcPts val="0"/>
              </a:spcBef>
              <a:spcAft>
                <a:spcPts val="0"/>
              </a:spcAft>
              <a:buSzPts val="1600"/>
              <a:buFont typeface="Roboto Condensed Light"/>
              <a:buChar char="○"/>
              <a:defRPr sz="1600"/>
            </a:lvl5pPr>
            <a:lvl6pPr marL="2743200" lvl="5" indent="-330200" rtl="0">
              <a:lnSpc>
                <a:spcPct val="100000"/>
              </a:lnSpc>
              <a:spcBef>
                <a:spcPts val="0"/>
              </a:spcBef>
              <a:spcAft>
                <a:spcPts val="0"/>
              </a:spcAft>
              <a:buSzPts val="1600"/>
              <a:buFont typeface="Roboto Condensed Light"/>
              <a:buChar char="■"/>
              <a:defRPr sz="1600"/>
            </a:lvl6pPr>
            <a:lvl7pPr marL="3200400" lvl="6" indent="-330200" rtl="0">
              <a:lnSpc>
                <a:spcPct val="100000"/>
              </a:lnSpc>
              <a:spcBef>
                <a:spcPts val="0"/>
              </a:spcBef>
              <a:spcAft>
                <a:spcPts val="0"/>
              </a:spcAft>
              <a:buSzPts val="1600"/>
              <a:buFont typeface="Roboto Condensed Light"/>
              <a:buChar char="●"/>
              <a:defRPr sz="1600"/>
            </a:lvl7pPr>
            <a:lvl8pPr marL="3657600" lvl="7" indent="-330200" rtl="0">
              <a:lnSpc>
                <a:spcPct val="100000"/>
              </a:lnSpc>
              <a:spcBef>
                <a:spcPts val="0"/>
              </a:spcBef>
              <a:spcAft>
                <a:spcPts val="0"/>
              </a:spcAft>
              <a:buSzPts val="1600"/>
              <a:buFont typeface="Roboto Condensed Light"/>
              <a:buChar char="○"/>
              <a:defRPr sz="1600"/>
            </a:lvl8pPr>
            <a:lvl9pPr marL="4114800" lvl="8" indent="-330200" rtl="0">
              <a:lnSpc>
                <a:spcPct val="100000"/>
              </a:lnSpc>
              <a:spcBef>
                <a:spcPts val="0"/>
              </a:spcBef>
              <a:spcAft>
                <a:spcPts val="0"/>
              </a:spcAft>
              <a:buSzPts val="1600"/>
              <a:buFont typeface="Roboto Condensed Light"/>
              <a:buChar char="■"/>
              <a:defRPr sz="1600"/>
            </a:lvl9pPr>
          </a:lstStyle>
          <a:p>
            <a:endParaRPr/>
          </a:p>
        </p:txBody>
      </p:sp>
      <p:sp>
        <p:nvSpPr>
          <p:cNvPr id="141" name="Google Shape;141;p19"/>
          <p:cNvSpPr txBox="1">
            <a:spLocks noGrp="1"/>
          </p:cNvSpPr>
          <p:nvPr>
            <p:ph type="subTitle" idx="2"/>
          </p:nvPr>
        </p:nvSpPr>
        <p:spPr>
          <a:xfrm>
            <a:off x="720000" y="1169300"/>
            <a:ext cx="77040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sz="1600"/>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42" name="Google Shape;142;p19"/>
          <p:cNvSpPr/>
          <p:nvPr/>
        </p:nvSpPr>
        <p:spPr>
          <a:xfrm rot="-6865406" flipH="1">
            <a:off x="182416" y="-185789"/>
            <a:ext cx="1075257" cy="164137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9"/>
          <p:cNvSpPr/>
          <p:nvPr/>
        </p:nvSpPr>
        <p:spPr>
          <a:xfrm rot="9609835" flipH="1">
            <a:off x="7764206" y="3346473"/>
            <a:ext cx="1184404" cy="180778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3">
  <p:cSld name="CUSTOM_14">
    <p:spTree>
      <p:nvGrpSpPr>
        <p:cNvPr id="1" name="Shape 181"/>
        <p:cNvGrpSpPr/>
        <p:nvPr/>
      </p:nvGrpSpPr>
      <p:grpSpPr>
        <a:xfrm>
          <a:off x="0" y="0"/>
          <a:ext cx="0" cy="0"/>
          <a:chOff x="0" y="0"/>
          <a:chExt cx="0" cy="0"/>
        </a:xfrm>
      </p:grpSpPr>
      <p:pic>
        <p:nvPicPr>
          <p:cNvPr id="182" name="Google Shape;182;p24"/>
          <p:cNvPicPr preferRelativeResize="0"/>
          <p:nvPr/>
        </p:nvPicPr>
        <p:blipFill>
          <a:blip r:embed="rId2">
            <a:alphaModFix/>
          </a:blip>
          <a:stretch>
            <a:fillRect/>
          </a:stretch>
        </p:blipFill>
        <p:spPr>
          <a:xfrm>
            <a:off x="0" y="0"/>
            <a:ext cx="9144000" cy="5143500"/>
          </a:xfrm>
          <a:prstGeom prst="rect">
            <a:avLst/>
          </a:prstGeom>
          <a:noFill/>
          <a:ln>
            <a:noFill/>
          </a:ln>
        </p:spPr>
      </p:pic>
      <p:sp>
        <p:nvSpPr>
          <p:cNvPr id="183" name="Google Shape;183;p24"/>
          <p:cNvSpPr txBox="1">
            <a:spLocks noGrp="1"/>
          </p:cNvSpPr>
          <p:nvPr>
            <p:ph type="body" idx="1"/>
          </p:nvPr>
        </p:nvSpPr>
        <p:spPr>
          <a:xfrm>
            <a:off x="870050"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4" name="Google Shape;184;p24"/>
          <p:cNvSpPr txBox="1">
            <a:spLocks noGrp="1"/>
          </p:cNvSpPr>
          <p:nvPr>
            <p:ph type="body" idx="2"/>
          </p:nvPr>
        </p:nvSpPr>
        <p:spPr>
          <a:xfrm>
            <a:off x="4750451"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30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5" name="Google Shape;185;p2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86" name="Google Shape;186;p24"/>
          <p:cNvSpPr txBox="1">
            <a:spLocks noGrp="1"/>
          </p:cNvSpPr>
          <p:nvPr>
            <p:ph type="subTitle" idx="3"/>
          </p:nvPr>
        </p:nvSpPr>
        <p:spPr>
          <a:xfrm>
            <a:off x="788700" y="1170432"/>
            <a:ext cx="75666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87" name="Google Shape;187;p24"/>
          <p:cNvSpPr/>
          <p:nvPr/>
        </p:nvSpPr>
        <p:spPr>
          <a:xfrm rot="2092819">
            <a:off x="2563824"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24"/>
          <p:cNvGrpSpPr/>
          <p:nvPr/>
        </p:nvGrpSpPr>
        <p:grpSpPr>
          <a:xfrm>
            <a:off x="-415575" y="-1679550"/>
            <a:ext cx="4444225" cy="2959750"/>
            <a:chOff x="929625" y="1082900"/>
            <a:chExt cx="4444225" cy="2959750"/>
          </a:xfrm>
        </p:grpSpPr>
        <p:sp>
          <p:nvSpPr>
            <p:cNvPr id="189" name="Google Shape;189;p2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1">
  <p:cSld name="CUSTOM_7_1">
    <p:spTree>
      <p:nvGrpSpPr>
        <p:cNvPr id="1" name="Shape 248"/>
        <p:cNvGrpSpPr/>
        <p:nvPr/>
      </p:nvGrpSpPr>
      <p:grpSpPr>
        <a:xfrm>
          <a:off x="0" y="0"/>
          <a:ext cx="0" cy="0"/>
          <a:chOff x="0" y="0"/>
          <a:chExt cx="0" cy="0"/>
        </a:xfrm>
      </p:grpSpPr>
      <p:pic>
        <p:nvPicPr>
          <p:cNvPr id="249" name="Google Shape;249;p29"/>
          <p:cNvPicPr preferRelativeResize="0"/>
          <p:nvPr/>
        </p:nvPicPr>
        <p:blipFill>
          <a:blip r:embed="rId2">
            <a:alphaModFix/>
          </a:blip>
          <a:stretch>
            <a:fillRect/>
          </a:stretch>
        </p:blipFill>
        <p:spPr>
          <a:xfrm>
            <a:off x="0" y="0"/>
            <a:ext cx="9144000" cy="5143500"/>
          </a:xfrm>
          <a:prstGeom prst="rect">
            <a:avLst/>
          </a:prstGeom>
          <a:noFill/>
          <a:ln>
            <a:noFill/>
          </a:ln>
        </p:spPr>
      </p:pic>
      <p:sp>
        <p:nvSpPr>
          <p:cNvPr id="250" name="Google Shape;250;p2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51" name="Google Shape;251;p29"/>
          <p:cNvGrpSpPr/>
          <p:nvPr/>
        </p:nvGrpSpPr>
        <p:grpSpPr>
          <a:xfrm rot="5279999">
            <a:off x="6840929" y="601219"/>
            <a:ext cx="4444266" cy="2959777"/>
            <a:chOff x="929625" y="1082900"/>
            <a:chExt cx="4444225" cy="2959750"/>
          </a:xfrm>
        </p:grpSpPr>
        <p:sp>
          <p:nvSpPr>
            <p:cNvPr id="252" name="Google Shape;252;p2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 name="Google Shape;254;p29"/>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txBox="1">
            <a:spLocks noGrp="1"/>
          </p:cNvSpPr>
          <p:nvPr>
            <p:ph type="title" idx="2"/>
          </p:nvPr>
        </p:nvSpPr>
        <p:spPr>
          <a:xfrm>
            <a:off x="1101224"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6" name="Google Shape;256;p29"/>
          <p:cNvSpPr txBox="1">
            <a:spLocks noGrp="1"/>
          </p:cNvSpPr>
          <p:nvPr>
            <p:ph type="subTitle" idx="1"/>
          </p:nvPr>
        </p:nvSpPr>
        <p:spPr>
          <a:xfrm>
            <a:off x="1101224"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7" name="Google Shape;257;p29"/>
          <p:cNvSpPr txBox="1">
            <a:spLocks noGrp="1"/>
          </p:cNvSpPr>
          <p:nvPr>
            <p:ph type="title" idx="3"/>
          </p:nvPr>
        </p:nvSpPr>
        <p:spPr>
          <a:xfrm>
            <a:off x="3578997"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8" name="Google Shape;258;p29"/>
          <p:cNvSpPr txBox="1">
            <a:spLocks noGrp="1"/>
          </p:cNvSpPr>
          <p:nvPr>
            <p:ph type="subTitle" idx="4"/>
          </p:nvPr>
        </p:nvSpPr>
        <p:spPr>
          <a:xfrm>
            <a:off x="3578997"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9" name="Google Shape;259;p29"/>
          <p:cNvSpPr txBox="1">
            <a:spLocks noGrp="1"/>
          </p:cNvSpPr>
          <p:nvPr>
            <p:ph type="title" idx="5"/>
          </p:nvPr>
        </p:nvSpPr>
        <p:spPr>
          <a:xfrm>
            <a:off x="1101224"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0" name="Google Shape;260;p29"/>
          <p:cNvSpPr txBox="1">
            <a:spLocks noGrp="1"/>
          </p:cNvSpPr>
          <p:nvPr>
            <p:ph type="subTitle" idx="6"/>
          </p:nvPr>
        </p:nvSpPr>
        <p:spPr>
          <a:xfrm>
            <a:off x="1101224"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1" name="Google Shape;261;p29"/>
          <p:cNvSpPr txBox="1">
            <a:spLocks noGrp="1"/>
          </p:cNvSpPr>
          <p:nvPr>
            <p:ph type="title" idx="7"/>
          </p:nvPr>
        </p:nvSpPr>
        <p:spPr>
          <a:xfrm>
            <a:off x="3578997"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2" name="Google Shape;262;p29"/>
          <p:cNvSpPr txBox="1">
            <a:spLocks noGrp="1"/>
          </p:cNvSpPr>
          <p:nvPr>
            <p:ph type="subTitle" idx="8"/>
          </p:nvPr>
        </p:nvSpPr>
        <p:spPr>
          <a:xfrm>
            <a:off x="3578997"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3" name="Google Shape;263;p29"/>
          <p:cNvSpPr txBox="1">
            <a:spLocks noGrp="1"/>
          </p:cNvSpPr>
          <p:nvPr>
            <p:ph type="title" idx="9"/>
          </p:nvPr>
        </p:nvSpPr>
        <p:spPr>
          <a:xfrm>
            <a:off x="6056776"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4" name="Google Shape;264;p29"/>
          <p:cNvSpPr txBox="1">
            <a:spLocks noGrp="1"/>
          </p:cNvSpPr>
          <p:nvPr>
            <p:ph type="subTitle" idx="13"/>
          </p:nvPr>
        </p:nvSpPr>
        <p:spPr>
          <a:xfrm>
            <a:off x="6056776"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5" name="Google Shape;265;p29"/>
          <p:cNvSpPr txBox="1">
            <a:spLocks noGrp="1"/>
          </p:cNvSpPr>
          <p:nvPr>
            <p:ph type="title" idx="14"/>
          </p:nvPr>
        </p:nvSpPr>
        <p:spPr>
          <a:xfrm>
            <a:off x="6056776"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6" name="Google Shape;266;p29"/>
          <p:cNvSpPr txBox="1">
            <a:spLocks noGrp="1"/>
          </p:cNvSpPr>
          <p:nvPr>
            <p:ph type="subTitle" idx="15"/>
          </p:nvPr>
        </p:nvSpPr>
        <p:spPr>
          <a:xfrm>
            <a:off x="6056776"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99"/>
        <p:cNvGrpSpPr/>
        <p:nvPr/>
      </p:nvGrpSpPr>
      <p:grpSpPr>
        <a:xfrm>
          <a:off x="0" y="0"/>
          <a:ext cx="0" cy="0"/>
          <a:chOff x="0" y="0"/>
          <a:chExt cx="0" cy="0"/>
        </a:xfrm>
      </p:grpSpPr>
      <p:pic>
        <p:nvPicPr>
          <p:cNvPr id="300" name="Google Shape;300;p33"/>
          <p:cNvPicPr preferRelativeResize="0"/>
          <p:nvPr/>
        </p:nvPicPr>
        <p:blipFill>
          <a:blip r:embed="rId2">
            <a:alphaModFix/>
          </a:blip>
          <a:stretch>
            <a:fillRect/>
          </a:stretch>
        </p:blipFill>
        <p:spPr>
          <a:xfrm>
            <a:off x="0" y="0"/>
            <a:ext cx="9144000" cy="5143500"/>
          </a:xfrm>
          <a:prstGeom prst="rect">
            <a:avLst/>
          </a:prstGeom>
          <a:noFill/>
          <a:ln>
            <a:noFill/>
          </a:ln>
        </p:spPr>
      </p:pic>
      <p:sp>
        <p:nvSpPr>
          <p:cNvPr id="301" name="Google Shape;301;p33"/>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33"/>
          <p:cNvGrpSpPr/>
          <p:nvPr/>
        </p:nvGrpSpPr>
        <p:grpSpPr>
          <a:xfrm>
            <a:off x="5729075" y="2564125"/>
            <a:ext cx="4444225" cy="2959750"/>
            <a:chOff x="929625" y="1082900"/>
            <a:chExt cx="4444225" cy="2959750"/>
          </a:xfrm>
        </p:grpSpPr>
        <p:sp>
          <p:nvSpPr>
            <p:cNvPr id="303" name="Google Shape;303;p3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05"/>
        <p:cNvGrpSpPr/>
        <p:nvPr/>
      </p:nvGrpSpPr>
      <p:grpSpPr>
        <a:xfrm>
          <a:off x="0" y="0"/>
          <a:ext cx="0" cy="0"/>
          <a:chOff x="0" y="0"/>
          <a:chExt cx="0" cy="0"/>
        </a:xfrm>
      </p:grpSpPr>
      <p:pic>
        <p:nvPicPr>
          <p:cNvPr id="306" name="Google Shape;306;p34"/>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307" name="Google Shape;307;p34"/>
          <p:cNvGrpSpPr/>
          <p:nvPr/>
        </p:nvGrpSpPr>
        <p:grpSpPr>
          <a:xfrm>
            <a:off x="-1175200" y="-1201975"/>
            <a:ext cx="4444225" cy="2959750"/>
            <a:chOff x="929625" y="1082900"/>
            <a:chExt cx="4444225" cy="2959750"/>
          </a:xfrm>
        </p:grpSpPr>
        <p:sp>
          <p:nvSpPr>
            <p:cNvPr id="308" name="Google Shape;308;p3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 name="Google Shape;310;p34"/>
          <p:cNvSpPr/>
          <p:nvPr/>
        </p:nvSpPr>
        <p:spPr>
          <a:xfrm rot="9951083" flipH="1">
            <a:off x="7680351" y="3338567"/>
            <a:ext cx="1184450" cy="180785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4"/>
          <p:cNvSpPr/>
          <p:nvPr/>
        </p:nvSpPr>
        <p:spPr>
          <a:xfrm rot="8916882" flipH="1">
            <a:off x="521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Philosopher"/>
              <a:buNone/>
              <a:defRPr sz="2800">
                <a:solidFill>
                  <a:schemeClr val="lt1"/>
                </a:solidFill>
                <a:latin typeface="Philosopher"/>
                <a:ea typeface="Philosopher"/>
                <a:cs typeface="Philosopher"/>
                <a:sym typeface="Philosop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1pPr>
            <a:lvl2pPr marL="914400" lvl="1"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2pPr>
            <a:lvl3pPr marL="1371600" lvl="2"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3pPr>
            <a:lvl4pPr marL="1828800" lvl="3"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4pPr>
            <a:lvl5pPr marL="2286000" lvl="4"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5pPr>
            <a:lvl6pPr marL="2743200" lvl="5"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6pPr>
            <a:lvl7pPr marL="3200400" lvl="6"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7pPr>
            <a:lvl8pPr marL="3657600" lvl="7"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8pPr>
            <a:lvl9pPr marL="4114800" lvl="8"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8" r:id="rId4"/>
    <p:sldLayoutId id="2147483659" r:id="rId5"/>
    <p:sldLayoutId id="2147483664" r:id="rId6"/>
    <p:sldLayoutId id="2147483665" r:id="rId7"/>
    <p:sldLayoutId id="2147483670" r:id="rId8"/>
    <p:sldLayoutId id="2147483675" r:id="rId9"/>
    <p:sldLayoutId id="2147483679" r:id="rId10"/>
    <p:sldLayoutId id="2147483680"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42206-0D6F-05EB-0170-939E9B247F09}"/>
              </a:ext>
            </a:extLst>
          </p:cNvPr>
          <p:cNvSpPr>
            <a:spLocks noGrp="1"/>
          </p:cNvSpPr>
          <p:nvPr>
            <p:ph type="title"/>
          </p:nvPr>
        </p:nvSpPr>
        <p:spPr/>
        <p:txBody>
          <a:bodyPr/>
          <a:lstStyle/>
          <a:p>
            <a:r>
              <a:rPr lang="en-US" dirty="0"/>
              <a:t>BMIH6001</a:t>
            </a:r>
            <a:endParaRPr lang="en-GB" dirty="0"/>
          </a:p>
        </p:txBody>
      </p:sp>
      <p:sp>
        <p:nvSpPr>
          <p:cNvPr id="3" name="Text Placeholder 2">
            <a:extLst>
              <a:ext uri="{FF2B5EF4-FFF2-40B4-BE49-F238E27FC236}">
                <a16:creationId xmlns:a16="http://schemas.microsoft.com/office/drawing/2014/main" id="{F4DEFAAE-7F51-AEED-8DDC-602E91BCB696}"/>
              </a:ext>
            </a:extLst>
          </p:cNvPr>
          <p:cNvSpPr>
            <a:spLocks noGrp="1"/>
          </p:cNvSpPr>
          <p:nvPr>
            <p:ph type="body" idx="1"/>
          </p:nvPr>
        </p:nvSpPr>
        <p:spPr>
          <a:xfrm>
            <a:off x="720000" y="936171"/>
            <a:ext cx="7704000" cy="3663279"/>
          </a:xfrm>
        </p:spPr>
        <p:txBody>
          <a:bodyPr/>
          <a:lstStyle/>
          <a:p>
            <a:pPr marL="127000" indent="0">
              <a:buNone/>
            </a:pPr>
            <a:endParaRPr lang="en-US" dirty="0"/>
          </a:p>
          <a:p>
            <a:pPr marL="127000" indent="0">
              <a:buNone/>
            </a:pPr>
            <a:r>
              <a:rPr lang="en-US" dirty="0"/>
              <a:t> Student`s Name: Nahid Islam</a:t>
            </a:r>
          </a:p>
          <a:p>
            <a:pPr marL="127000" indent="0">
              <a:buNone/>
            </a:pPr>
            <a:endParaRPr lang="en-US" dirty="0"/>
          </a:p>
          <a:p>
            <a:pPr marL="127000" indent="0">
              <a:buNone/>
            </a:pPr>
            <a:r>
              <a:rPr lang="en-US" dirty="0"/>
              <a:t> Student`s ID: 2110788</a:t>
            </a:r>
          </a:p>
          <a:p>
            <a:pPr marL="127000" indent="0">
              <a:buNone/>
            </a:pPr>
            <a:endParaRPr lang="en-US" dirty="0"/>
          </a:p>
          <a:p>
            <a:pPr marL="127000" indent="0">
              <a:buNone/>
            </a:pPr>
            <a:r>
              <a:rPr lang="en-US" dirty="0"/>
              <a:t> Module unit: BMIH 6001</a:t>
            </a:r>
          </a:p>
          <a:p>
            <a:pPr marL="127000" indent="0">
              <a:buNone/>
            </a:pPr>
            <a:endParaRPr lang="en-US" dirty="0"/>
          </a:p>
          <a:p>
            <a:pPr marL="127000" indent="0">
              <a:buNone/>
            </a:pPr>
            <a:r>
              <a:rPr lang="en-US" dirty="0"/>
              <a:t> Assignment title: presentation of a Conference Research Paper.</a:t>
            </a:r>
          </a:p>
          <a:p>
            <a:pPr marL="127000" indent="0">
              <a:buNone/>
            </a:pPr>
            <a:endParaRPr lang="en-US" dirty="0"/>
          </a:p>
          <a:p>
            <a:pPr marL="127000" indent="0">
              <a:buNone/>
            </a:pPr>
            <a:r>
              <a:rPr lang="en-US" dirty="0"/>
              <a:t> Lecturer`s Name: Natalie Brailsford</a:t>
            </a:r>
          </a:p>
          <a:p>
            <a:pPr marL="127000" indent="0">
              <a:buNone/>
            </a:pPr>
            <a:endParaRPr lang="en-US" dirty="0"/>
          </a:p>
          <a:p>
            <a:pPr marL="127000" indent="0">
              <a:buNone/>
            </a:pPr>
            <a:r>
              <a:rPr lang="en-US" dirty="0"/>
              <a:t> Teacher`s Email: n.brailsford@uwtsd.ac.uk.</a:t>
            </a:r>
          </a:p>
          <a:p>
            <a:pPr marL="127000" indent="0">
              <a:buNone/>
            </a:pPr>
            <a:endParaRPr lang="en-US" dirty="0"/>
          </a:p>
          <a:p>
            <a:pPr marL="127000" indent="0">
              <a:buNone/>
            </a:pPr>
            <a:r>
              <a:rPr lang="en-US" dirty="0"/>
              <a:t> Student`s Email: 2110788@student.uwtsd.ac.uk.</a:t>
            </a:r>
          </a:p>
          <a:p>
            <a:pPr marL="127000" indent="0">
              <a:buNone/>
            </a:pPr>
            <a:endParaRPr lang="en-US" dirty="0"/>
          </a:p>
          <a:p>
            <a:endParaRPr lang="en-US" dirty="0"/>
          </a:p>
          <a:p>
            <a:pPr marL="127000" indent="0">
              <a:buNone/>
            </a:pPr>
            <a:r>
              <a:rPr lang="en-US" dirty="0"/>
              <a:t>                                                                                        Submission Date:31:5:024</a:t>
            </a:r>
          </a:p>
          <a:p>
            <a:endParaRPr lang="en-GB" dirty="0"/>
          </a:p>
        </p:txBody>
      </p:sp>
    </p:spTree>
    <p:extLst>
      <p:ext uri="{BB962C8B-B14F-4D97-AF65-F5344CB8AC3E}">
        <p14:creationId xmlns:p14="http://schemas.microsoft.com/office/powerpoint/2010/main" val="261730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38"/>
          <p:cNvPicPr preferRelativeResize="0"/>
          <p:nvPr/>
        </p:nvPicPr>
        <p:blipFill rotWithShape="1">
          <a:blip r:embed="rId3">
            <a:alphaModFix/>
          </a:blip>
          <a:srcRect l="5822" r="5830"/>
          <a:stretch/>
        </p:blipFill>
        <p:spPr>
          <a:xfrm>
            <a:off x="713225" y="766050"/>
            <a:ext cx="3190500" cy="36114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23" name="Google Shape;323;p38"/>
          <p:cNvSpPr txBox="1">
            <a:spLocks noGrp="1"/>
          </p:cNvSpPr>
          <p:nvPr>
            <p:ph type="ctrTitle"/>
          </p:nvPr>
        </p:nvSpPr>
        <p:spPr>
          <a:xfrm>
            <a:off x="3986211" y="1007735"/>
            <a:ext cx="4650583" cy="2248254"/>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5100" dirty="0">
                <a:latin typeface="+mj-lt"/>
              </a:rPr>
              <a:t>Welcome to The Presentation</a:t>
            </a:r>
            <a:endParaRPr sz="5100" dirty="0">
              <a:latin typeface="+mj-lt"/>
            </a:endParaRPr>
          </a:p>
        </p:txBody>
      </p:sp>
      <p:sp>
        <p:nvSpPr>
          <p:cNvPr id="324" name="Google Shape;324;p38"/>
          <p:cNvSpPr txBox="1">
            <a:spLocks noGrp="1"/>
          </p:cNvSpPr>
          <p:nvPr>
            <p:ph type="subTitle" idx="1"/>
          </p:nvPr>
        </p:nvSpPr>
        <p:spPr>
          <a:xfrm>
            <a:off x="4314825" y="3434274"/>
            <a:ext cx="4122100" cy="94317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1800" b="1" dirty="0">
                <a:solidFill>
                  <a:schemeClr val="accent5"/>
                </a:solidFill>
                <a:effectLst/>
                <a:latin typeface="Times New Roman" panose="02020603050405020304" pitchFamily="18" charset="0"/>
                <a:ea typeface="Calibri" panose="020F0502020204030204" pitchFamily="34" charset="0"/>
              </a:rPr>
              <a:t>“Addressing the Hotel and Hospitality Labor Crisis: Strategies for Building a Resilient Workforce”</a:t>
            </a:r>
            <a:endParaRPr dirty="0">
              <a:solidFill>
                <a:schemeClr val="accent5"/>
              </a:solidFill>
            </a:endParaRPr>
          </a:p>
        </p:txBody>
      </p:sp>
      <p:sp>
        <p:nvSpPr>
          <p:cNvPr id="326" name="Google Shape;326;p38"/>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8"/>
          <p:cNvSpPr/>
          <p:nvPr/>
        </p:nvSpPr>
        <p:spPr>
          <a:xfrm rot="-9089344" flipH="1">
            <a:off x="3097818" y="38487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39"/>
          <p:cNvSpPr txBox="1">
            <a:spLocks noGrp="1"/>
          </p:cNvSpPr>
          <p:nvPr>
            <p:ph type="title"/>
          </p:nvPr>
        </p:nvSpPr>
        <p:spPr>
          <a:xfrm>
            <a:off x="605700" y="1075281"/>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000" dirty="0">
                <a:latin typeface="+mj-lt"/>
              </a:rPr>
              <a:t>Introduction</a:t>
            </a:r>
            <a:endParaRPr sz="4000" dirty="0">
              <a:latin typeface="+mj-lt"/>
            </a:endParaRPr>
          </a:p>
        </p:txBody>
      </p:sp>
      <p:sp>
        <p:nvSpPr>
          <p:cNvPr id="333" name="Google Shape;333;p39"/>
          <p:cNvSpPr txBox="1">
            <a:spLocks noGrp="1"/>
          </p:cNvSpPr>
          <p:nvPr>
            <p:ph type="body" idx="1"/>
          </p:nvPr>
        </p:nvSpPr>
        <p:spPr>
          <a:xfrm>
            <a:off x="720000" y="1215750"/>
            <a:ext cx="7704000" cy="3383700"/>
          </a:xfrm>
          <a:prstGeom prst="rect">
            <a:avLst/>
          </a:prstGeom>
        </p:spPr>
        <p:txBody>
          <a:bodyPr spcFirstLastPara="1" wrap="square" lIns="91425" tIns="91425" rIns="91425" bIns="91425" anchor="ctr" anchorCtr="0">
            <a:noAutofit/>
          </a:bodyPr>
          <a:lstStyle/>
          <a:p>
            <a:pPr marL="0" indent="0" algn="just">
              <a:lnSpc>
                <a:spcPct val="150000"/>
              </a:lnSpc>
              <a:buNone/>
            </a:pPr>
            <a:r>
              <a:rPr lang="en-US" sz="2000" kern="100" dirty="0">
                <a:solidFill>
                  <a:schemeClr val="accent5"/>
                </a:solidFill>
                <a:effectLst/>
                <a:latin typeface="+mn-lt"/>
                <a:ea typeface="Calibri" panose="020F0502020204030204" pitchFamily="34" charset="0"/>
                <a:cs typeface="Times New Roman" panose="02020603050405020304" pitchFamily="18" charset="0"/>
              </a:rPr>
              <a:t>The hotel and hospitality industry faces a severe skilled labor shortage due to factors like the pandemic, demographic shifts, and changing employee expectations, threatening operations and service quality (World Travel &amp; Tourism Council, 2022).</a:t>
            </a:r>
          </a:p>
          <a:p>
            <a:pPr marL="0" lvl="0" indent="0" algn="l" rtl="0">
              <a:spcBef>
                <a:spcPts val="0"/>
              </a:spcBef>
              <a:spcAft>
                <a:spcPts val="0"/>
              </a:spcAft>
              <a:buNone/>
            </a:pPr>
            <a:endParaRPr dirty="0">
              <a:solidFill>
                <a:schemeClr val="dk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23"/>
        <p:cNvGrpSpPr/>
        <p:nvPr/>
      </p:nvGrpSpPr>
      <p:grpSpPr>
        <a:xfrm>
          <a:off x="0" y="0"/>
          <a:ext cx="0" cy="0"/>
          <a:chOff x="0" y="0"/>
          <a:chExt cx="0" cy="0"/>
        </a:xfrm>
      </p:grpSpPr>
      <p:sp>
        <p:nvSpPr>
          <p:cNvPr id="925" name="Google Shape;925;p68"/>
          <p:cNvSpPr txBox="1">
            <a:spLocks noGrp="1"/>
          </p:cNvSpPr>
          <p:nvPr>
            <p:ph type="title"/>
          </p:nvPr>
        </p:nvSpPr>
        <p:spPr>
          <a:xfrm>
            <a:off x="1628776" y="271464"/>
            <a:ext cx="6132378" cy="792956"/>
          </a:xfrm>
          <a:prstGeom prst="rect">
            <a:avLst/>
          </a:prstGeom>
        </p:spPr>
        <p:txBody>
          <a:bodyPr spcFirstLastPara="1" wrap="square" lIns="91425" tIns="91425" rIns="91425" bIns="91425" anchor="ctr" anchorCtr="0">
            <a:noAutofit/>
          </a:bodyPr>
          <a:lstStyle/>
          <a:p>
            <a:r>
              <a:rPr lang="en" dirty="0"/>
              <a:t> </a:t>
            </a:r>
            <a:r>
              <a:rPr lang="en-US" sz="3200" b="1" kern="100" dirty="0">
                <a:solidFill>
                  <a:schemeClr val="accent5"/>
                </a:solidFill>
                <a:effectLst/>
                <a:latin typeface="+mj-lt"/>
                <a:ea typeface="Calibri" panose="020F0502020204030204" pitchFamily="34" charset="0"/>
                <a:cs typeface="Times New Roman" panose="02020603050405020304" pitchFamily="18" charset="0"/>
              </a:rPr>
              <a:t>Overview of Literature</a:t>
            </a:r>
            <a:endParaRPr lang="en" sz="3200" dirty="0">
              <a:solidFill>
                <a:schemeClr val="accent5"/>
              </a:solidFill>
              <a:latin typeface="+mj-lt"/>
            </a:endParaRPr>
          </a:p>
        </p:txBody>
      </p:sp>
      <p:sp>
        <p:nvSpPr>
          <p:cNvPr id="2" name="TextBox 1">
            <a:extLst>
              <a:ext uri="{FF2B5EF4-FFF2-40B4-BE49-F238E27FC236}">
                <a16:creationId xmlns:a16="http://schemas.microsoft.com/office/drawing/2014/main" id="{FB51B3CD-83AC-D6C6-5A12-432A551EA1F0}"/>
              </a:ext>
            </a:extLst>
          </p:cNvPr>
          <p:cNvSpPr txBox="1"/>
          <p:nvPr/>
        </p:nvSpPr>
        <p:spPr>
          <a:xfrm>
            <a:off x="442451" y="1387970"/>
            <a:ext cx="3950853" cy="2945486"/>
          </a:xfrm>
          <a:prstGeom prst="rect">
            <a:avLst/>
          </a:prstGeom>
          <a:noFill/>
        </p:spPr>
        <p:txBody>
          <a:bodyPr wrap="square" rtlCol="0">
            <a:spAutoFit/>
          </a:bodyPr>
          <a:lstStyle/>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Human Capital Theory </a:t>
            </a:r>
          </a:p>
          <a:p>
            <a:pPr marL="742950" marR="0" lvl="1" indent="-285750" algn="just">
              <a:lnSpc>
                <a:spcPct val="150000"/>
              </a:lnSpc>
              <a:spcBef>
                <a:spcPts val="0"/>
              </a:spcBef>
              <a:spcAft>
                <a:spcPts val="800"/>
              </a:spcAft>
              <a:buClr>
                <a:schemeClr val="bg2"/>
              </a:buClr>
              <a:buSzPts val="1000"/>
              <a:buFont typeface="Wingdings" panose="05000000000000000000" pitchFamily="2" charset="2"/>
              <a:buChar char="§"/>
              <a:tabLst>
                <a:tab pos="9144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Investing in education, training &amp; skill development enhances productivity &amp; economic growth</a:t>
            </a:r>
          </a:p>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Resource-Based View  </a:t>
            </a:r>
          </a:p>
          <a:p>
            <a:pPr marL="742950" marR="0" lvl="1" indent="-285750" algn="just">
              <a:lnSpc>
                <a:spcPct val="150000"/>
              </a:lnSpc>
              <a:spcBef>
                <a:spcPts val="0"/>
              </a:spcBef>
              <a:spcAft>
                <a:spcPts val="800"/>
              </a:spcAft>
              <a:buClr>
                <a:schemeClr val="accent4"/>
              </a:buClr>
              <a:buSzPts val="1000"/>
              <a:buFont typeface="Wingdings" panose="05000000000000000000" pitchFamily="2" charset="2"/>
              <a:buChar char="§"/>
              <a:tabLst>
                <a:tab pos="9144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Leveraging valuable, rare &amp; inimitable resources like human capital creates competitive advantage</a:t>
            </a:r>
          </a:p>
        </p:txBody>
      </p:sp>
      <p:sp>
        <p:nvSpPr>
          <p:cNvPr id="3" name="TextBox 2">
            <a:extLst>
              <a:ext uri="{FF2B5EF4-FFF2-40B4-BE49-F238E27FC236}">
                <a16:creationId xmlns:a16="http://schemas.microsoft.com/office/drawing/2014/main" id="{D6ABCE14-28AB-03BE-2977-63232DA3FE48}"/>
              </a:ext>
            </a:extLst>
          </p:cNvPr>
          <p:cNvSpPr txBox="1"/>
          <p:nvPr/>
        </p:nvSpPr>
        <p:spPr>
          <a:xfrm>
            <a:off x="4852219" y="1762431"/>
            <a:ext cx="3709220" cy="2196563"/>
          </a:xfrm>
          <a:prstGeom prst="rect">
            <a:avLst/>
          </a:prstGeom>
          <a:noFill/>
        </p:spPr>
        <p:txBody>
          <a:bodyPr wrap="square" rtlCol="0">
            <a:spAutoFit/>
          </a:bodyPr>
          <a:lstStyle/>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Industry Studies </a:t>
            </a:r>
          </a:p>
          <a:p>
            <a:pPr marL="742950" marR="0" lvl="1" indent="-285750" algn="just">
              <a:lnSpc>
                <a:spcPct val="150000"/>
              </a:lnSpc>
              <a:spcBef>
                <a:spcPts val="0"/>
              </a:spcBef>
              <a:spcAft>
                <a:spcPts val="800"/>
              </a:spcAft>
              <a:buClr>
                <a:schemeClr val="accent4"/>
              </a:buClr>
              <a:buSzPts val="1000"/>
              <a:buFont typeface="Wingdings" panose="05000000000000000000" pitchFamily="2" charset="2"/>
              <a:buChar char="§"/>
              <a:tabLst>
                <a:tab pos="9144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Global tourism projected 1.2 million worker shortage by 2032 </a:t>
            </a:r>
          </a:p>
          <a:p>
            <a:pPr marL="742950" marR="0" lvl="1" indent="-285750" algn="just">
              <a:lnSpc>
                <a:spcPct val="150000"/>
              </a:lnSpc>
              <a:spcBef>
                <a:spcPts val="0"/>
              </a:spcBef>
              <a:spcAft>
                <a:spcPts val="800"/>
              </a:spcAft>
              <a:buClr>
                <a:schemeClr val="accent4"/>
              </a:buClr>
              <a:buSzPts val="1000"/>
              <a:buFont typeface="Wingdings" panose="05000000000000000000" pitchFamily="2" charset="2"/>
              <a:buChar char="§"/>
              <a:tabLst>
                <a:tab pos="9144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UK hotel industry facing nearly 100,000 worker shortage (World Travel &amp; Tourism Council, 2022). </a:t>
            </a:r>
          </a:p>
        </p:txBody>
      </p:sp>
      <p:cxnSp>
        <p:nvCxnSpPr>
          <p:cNvPr id="5" name="Straight Connector 4">
            <a:extLst>
              <a:ext uri="{FF2B5EF4-FFF2-40B4-BE49-F238E27FC236}">
                <a16:creationId xmlns:a16="http://schemas.microsoft.com/office/drawing/2014/main" id="{FEC91681-50FF-B5CD-F37B-5852CAE50BD4}"/>
              </a:ext>
            </a:extLst>
          </p:cNvPr>
          <p:cNvCxnSpPr/>
          <p:nvPr/>
        </p:nvCxnSpPr>
        <p:spPr>
          <a:xfrm>
            <a:off x="4572000" y="1387970"/>
            <a:ext cx="0" cy="3279895"/>
          </a:xfrm>
          <a:prstGeom prst="line">
            <a:avLst/>
          </a:prstGeom>
        </p:spPr>
        <p:style>
          <a:lnRef idx="3">
            <a:schemeClr val="accent3"/>
          </a:lnRef>
          <a:fillRef idx="0">
            <a:schemeClr val="accent3"/>
          </a:fillRef>
          <a:effectRef idx="2">
            <a:schemeClr val="accent3"/>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42" name="Google Shape;342;p40"/>
          <p:cNvSpPr txBox="1">
            <a:spLocks noGrp="1"/>
          </p:cNvSpPr>
          <p:nvPr>
            <p:ph type="title" idx="15"/>
          </p:nvPr>
        </p:nvSpPr>
        <p:spPr>
          <a:xfrm>
            <a:off x="619988" y="450058"/>
            <a:ext cx="7704000" cy="921544"/>
          </a:xfrm>
          <a:prstGeom prst="rect">
            <a:avLst/>
          </a:prstGeom>
        </p:spPr>
        <p:txBody>
          <a:bodyPr spcFirstLastPara="1" wrap="square" lIns="91425" tIns="91425" rIns="91425" bIns="91425" anchor="ctr" anchorCtr="0">
            <a:noAutofit/>
          </a:bodyPr>
          <a:lstStyle/>
          <a:p>
            <a:r>
              <a:rPr lang="en-US" sz="2000" b="1" kern="100" dirty="0">
                <a:solidFill>
                  <a:schemeClr val="accent5"/>
                </a:solidFill>
                <a:effectLst/>
                <a:latin typeface="+mj-lt"/>
                <a:ea typeface="Calibri" panose="020F0502020204030204" pitchFamily="34" charset="0"/>
                <a:cs typeface="Times New Roman" panose="02020603050405020304" pitchFamily="18" charset="0"/>
              </a:rPr>
              <a:t>Application to Hotel &amp; Hospitality Sector: PESTEL Analysis</a:t>
            </a:r>
            <a:endParaRPr sz="2000" dirty="0">
              <a:solidFill>
                <a:schemeClr val="accent5"/>
              </a:solidFill>
              <a:latin typeface="+mj-lt"/>
            </a:endParaRPr>
          </a:p>
        </p:txBody>
      </p:sp>
      <p:sp>
        <p:nvSpPr>
          <p:cNvPr id="26" name="TextBox 25">
            <a:extLst>
              <a:ext uri="{FF2B5EF4-FFF2-40B4-BE49-F238E27FC236}">
                <a16:creationId xmlns:a16="http://schemas.microsoft.com/office/drawing/2014/main" id="{09A70990-45E4-FF03-5425-795F9E4ABBB6}"/>
              </a:ext>
            </a:extLst>
          </p:cNvPr>
          <p:cNvSpPr txBox="1"/>
          <p:nvPr/>
        </p:nvSpPr>
        <p:spPr>
          <a:xfrm>
            <a:off x="379517" y="1371602"/>
            <a:ext cx="4313927" cy="3473836"/>
          </a:xfrm>
          <a:prstGeom prst="rect">
            <a:avLst/>
          </a:prstGeom>
          <a:noFill/>
        </p:spPr>
        <p:txBody>
          <a:bodyPr wrap="square" rtlCol="0">
            <a:spAutoFit/>
          </a:bodyPr>
          <a:lstStyle/>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Political  </a:t>
            </a:r>
          </a:p>
          <a:p>
            <a:pPr marL="285750" marR="0" lvl="0" indent="-285750" algn="just">
              <a:lnSpc>
                <a:spcPct val="150000"/>
              </a:lnSpc>
              <a:spcBef>
                <a:spcPts val="0"/>
              </a:spcBef>
              <a:spcAft>
                <a:spcPts val="800"/>
              </a:spcAft>
              <a:buClr>
                <a:schemeClr val="bg2"/>
              </a:buClr>
              <a:buSzPts val="1000"/>
              <a:buFont typeface="Arial" panose="020B0604020202020204" pitchFamily="34" charset="0"/>
              <a:buChar char="•"/>
              <a:tabLst>
                <a:tab pos="4572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Immigration policies, labor regulations, workforce development initiatives</a:t>
            </a:r>
          </a:p>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Economic </a:t>
            </a:r>
          </a:p>
          <a:p>
            <a:pPr marL="285750" marR="0" lvl="0" indent="-285750" algn="just">
              <a:lnSpc>
                <a:spcPct val="150000"/>
              </a:lnSpc>
              <a:spcBef>
                <a:spcPts val="0"/>
              </a:spcBef>
              <a:spcAft>
                <a:spcPts val="800"/>
              </a:spcAft>
              <a:buClr>
                <a:schemeClr val="bg2"/>
              </a:buClr>
              <a:buSzPts val="1000"/>
              <a:buFont typeface="Arial" panose="020B0604020202020204" pitchFamily="34" charset="0"/>
              <a:buChar char="•"/>
              <a:tabLst>
                <a:tab pos="4572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Unemployment rates, wage levels, cost of living affecting career attractiveness &amp; retention</a:t>
            </a:r>
          </a:p>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Social </a:t>
            </a:r>
          </a:p>
          <a:p>
            <a:pPr marL="285750" marR="0" lvl="0" indent="-285750" algn="just">
              <a:lnSpc>
                <a:spcPct val="150000"/>
              </a:lnSpc>
              <a:spcBef>
                <a:spcPts val="0"/>
              </a:spcBef>
              <a:spcAft>
                <a:spcPts val="800"/>
              </a:spcAft>
              <a:buClr>
                <a:schemeClr val="bg2"/>
              </a:buClr>
              <a:buSzPts val="1000"/>
              <a:buFont typeface="Arial" panose="020B0604020202020204" pitchFamily="34" charset="0"/>
              <a:buChar char="•"/>
              <a:tabLst>
                <a:tab pos="4572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Societal perceptions, work-life balance, generational shifts in values &amp; priorities</a:t>
            </a:r>
          </a:p>
        </p:txBody>
      </p:sp>
      <p:sp>
        <p:nvSpPr>
          <p:cNvPr id="27" name="TextBox 26">
            <a:extLst>
              <a:ext uri="{FF2B5EF4-FFF2-40B4-BE49-F238E27FC236}">
                <a16:creationId xmlns:a16="http://schemas.microsoft.com/office/drawing/2014/main" id="{A5F88D5E-3297-557F-3614-FE8E1D927888}"/>
              </a:ext>
            </a:extLst>
          </p:cNvPr>
          <p:cNvSpPr txBox="1"/>
          <p:nvPr/>
        </p:nvSpPr>
        <p:spPr>
          <a:xfrm>
            <a:off x="5079207" y="1281458"/>
            <a:ext cx="3893344" cy="3473836"/>
          </a:xfrm>
          <a:prstGeom prst="rect">
            <a:avLst/>
          </a:prstGeom>
          <a:noFill/>
        </p:spPr>
        <p:txBody>
          <a:bodyPr wrap="square" rtlCol="0">
            <a:spAutoFit/>
          </a:bodyPr>
          <a:lstStyle/>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Technological </a:t>
            </a:r>
          </a:p>
          <a:p>
            <a:pPr marL="285750" marR="0" lvl="0" indent="-285750" algn="just">
              <a:lnSpc>
                <a:spcPct val="150000"/>
              </a:lnSpc>
              <a:spcBef>
                <a:spcPts val="0"/>
              </a:spcBef>
              <a:spcAft>
                <a:spcPts val="800"/>
              </a:spcAft>
              <a:buClr>
                <a:schemeClr val="bg2"/>
              </a:buClr>
              <a:buSzPts val="1000"/>
              <a:buFont typeface="Arial" panose="020B0604020202020204" pitchFamily="34" charset="0"/>
              <a:buChar char="•"/>
              <a:tabLst>
                <a:tab pos="4572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Automation, robotics, digital tech alleviating shortages but creating new skill needs</a:t>
            </a:r>
          </a:p>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Environmental</a:t>
            </a:r>
            <a:r>
              <a:rPr lang="en-US" kern="100" dirty="0">
                <a:solidFill>
                  <a:schemeClr val="accent5"/>
                </a:solidFill>
                <a:effectLst/>
                <a:latin typeface="+mn-lt"/>
                <a:ea typeface="Calibri" panose="020F0502020204030204" pitchFamily="34" charset="0"/>
                <a:cs typeface="Times New Roman" panose="02020603050405020304" pitchFamily="18" charset="0"/>
              </a:rPr>
              <a:t> </a:t>
            </a:r>
          </a:p>
          <a:p>
            <a:pPr marL="285750" marR="0" lvl="0" indent="-285750" algn="just">
              <a:lnSpc>
                <a:spcPct val="150000"/>
              </a:lnSpc>
              <a:spcBef>
                <a:spcPts val="0"/>
              </a:spcBef>
              <a:spcAft>
                <a:spcPts val="800"/>
              </a:spcAft>
              <a:buClr>
                <a:schemeClr val="bg2"/>
              </a:buClr>
              <a:buSzPts val="1000"/>
              <a:buFont typeface="Arial" panose="020B0604020202020204" pitchFamily="34" charset="0"/>
              <a:buChar char="•"/>
              <a:tabLst>
                <a:tab pos="4572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Sustainability practices attracting eco-conscious talent</a:t>
            </a:r>
          </a:p>
          <a:p>
            <a:pPr marR="0" lvl="0" algn="just">
              <a:lnSpc>
                <a:spcPct val="150000"/>
              </a:lnSpc>
              <a:spcBef>
                <a:spcPts val="0"/>
              </a:spcBef>
              <a:spcAft>
                <a:spcPts val="800"/>
              </a:spcAft>
              <a:buSzPts val="1000"/>
              <a:tabLst>
                <a:tab pos="457200" algn="l"/>
              </a:tabLst>
            </a:pPr>
            <a:r>
              <a:rPr lang="en-US" b="1" kern="100" dirty="0">
                <a:solidFill>
                  <a:schemeClr val="accent5"/>
                </a:solidFill>
                <a:effectLst/>
                <a:latin typeface="+mn-lt"/>
                <a:ea typeface="Calibri" panose="020F0502020204030204" pitchFamily="34" charset="0"/>
                <a:cs typeface="Times New Roman" panose="02020603050405020304" pitchFamily="18" charset="0"/>
              </a:rPr>
              <a:t>Legal </a:t>
            </a:r>
          </a:p>
          <a:p>
            <a:pPr marL="285750" marR="0" lvl="0" indent="-285750" algn="just">
              <a:lnSpc>
                <a:spcPct val="150000"/>
              </a:lnSpc>
              <a:spcBef>
                <a:spcPts val="0"/>
              </a:spcBef>
              <a:spcAft>
                <a:spcPts val="800"/>
              </a:spcAft>
              <a:buClr>
                <a:schemeClr val="bg2"/>
              </a:buClr>
              <a:buSzPts val="1000"/>
              <a:buFont typeface="Arial" panose="020B0604020202020204" pitchFamily="34" charset="0"/>
              <a:buChar char="•"/>
              <a:tabLst>
                <a:tab pos="4572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Labor laws, minimum wage, unionization impacting ability to attract (Baum, 2018)</a:t>
            </a:r>
          </a:p>
        </p:txBody>
      </p:sp>
      <p:cxnSp>
        <p:nvCxnSpPr>
          <p:cNvPr id="29" name="Straight Connector 28">
            <a:extLst>
              <a:ext uri="{FF2B5EF4-FFF2-40B4-BE49-F238E27FC236}">
                <a16:creationId xmlns:a16="http://schemas.microsoft.com/office/drawing/2014/main" id="{CDEF239E-8E28-3C42-E552-894000C0983E}"/>
              </a:ext>
            </a:extLst>
          </p:cNvPr>
          <p:cNvCxnSpPr/>
          <p:nvPr/>
        </p:nvCxnSpPr>
        <p:spPr>
          <a:xfrm>
            <a:off x="4829175" y="1264444"/>
            <a:ext cx="0" cy="3507581"/>
          </a:xfrm>
          <a:prstGeom prst="line">
            <a:avLst/>
          </a:prstGeom>
        </p:spPr>
        <p:style>
          <a:lnRef idx="2">
            <a:schemeClr val="accent3"/>
          </a:lnRef>
          <a:fillRef idx="0">
            <a:schemeClr val="accent3"/>
          </a:fillRef>
          <a:effectRef idx="1">
            <a:schemeClr val="accent3"/>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sp>
        <p:nvSpPr>
          <p:cNvPr id="556" name="Google Shape;556;p52"/>
          <p:cNvSpPr txBox="1">
            <a:spLocks noGrp="1"/>
          </p:cNvSpPr>
          <p:nvPr>
            <p:ph type="title"/>
          </p:nvPr>
        </p:nvSpPr>
        <p:spPr>
          <a:xfrm>
            <a:off x="4552766" y="1325817"/>
            <a:ext cx="3660900" cy="914400"/>
          </a:xfrm>
          <a:prstGeom prst="rect">
            <a:avLst/>
          </a:prstGeom>
        </p:spPr>
        <p:txBody>
          <a:bodyPr spcFirstLastPara="1" wrap="square" lIns="91425" tIns="91425" rIns="91425" bIns="91425" anchor="ctr" anchorCtr="0">
            <a:noAutofit/>
          </a:bodyPr>
          <a:lstStyle/>
          <a:p>
            <a:pPr marL="0" marR="0">
              <a:lnSpc>
                <a:spcPct val="150000"/>
              </a:lnSpc>
              <a:spcBef>
                <a:spcPts val="0"/>
              </a:spcBef>
              <a:spcAft>
                <a:spcPts val="800"/>
              </a:spcAft>
              <a:tabLst>
                <a:tab pos="457200" algn="l"/>
              </a:tabLst>
            </a:pPr>
            <a:r>
              <a:rPr lang="en-US" sz="2800" b="1" kern="100" dirty="0">
                <a:solidFill>
                  <a:schemeClr val="accent5"/>
                </a:solidFill>
                <a:effectLst/>
                <a:latin typeface="+mj-lt"/>
                <a:ea typeface="Calibri" panose="020F0502020204030204" pitchFamily="34" charset="0"/>
                <a:cs typeface="Times New Roman" panose="02020603050405020304" pitchFamily="18" charset="0"/>
              </a:rPr>
              <a:t>Industry Responses </a:t>
            </a:r>
            <a:endParaRPr b="1" dirty="0">
              <a:solidFill>
                <a:schemeClr val="accent5"/>
              </a:solidFill>
              <a:latin typeface="+mj-lt"/>
            </a:endParaRPr>
          </a:p>
        </p:txBody>
      </p:sp>
      <p:sp>
        <p:nvSpPr>
          <p:cNvPr id="557" name="Google Shape;557;p52"/>
          <p:cNvSpPr txBox="1">
            <a:spLocks noGrp="1"/>
          </p:cNvSpPr>
          <p:nvPr>
            <p:ph type="subTitle" idx="1"/>
          </p:nvPr>
        </p:nvSpPr>
        <p:spPr>
          <a:xfrm>
            <a:off x="4293946" y="2060320"/>
            <a:ext cx="4178541" cy="2097342"/>
          </a:xfrm>
          <a:prstGeom prst="rect">
            <a:avLst/>
          </a:prstGeom>
        </p:spPr>
        <p:txBody>
          <a:bodyPr spcFirstLastPara="1" wrap="square" lIns="91425" tIns="91425" rIns="91425" bIns="91425" anchor="ctr" anchorCtr="0">
            <a:noAutofit/>
          </a:bodyPr>
          <a:lstStyle/>
          <a:p>
            <a:pPr marL="342900" marR="0" lvl="0" indent="-342900" algn="just">
              <a:lnSpc>
                <a:spcPct val="150000"/>
              </a:lnSpc>
              <a:spcBef>
                <a:spcPts val="0"/>
              </a:spcBef>
              <a:spcAft>
                <a:spcPts val="0"/>
              </a:spcAft>
              <a:buFont typeface="Symbol" panose="05050102010706020507" pitchFamily="18" charset="2"/>
              <a:buChar char=""/>
              <a:tabLst>
                <a:tab pos="457200" algn="l"/>
              </a:tabLst>
            </a:pPr>
            <a:r>
              <a:rPr lang="en-US" kern="100" dirty="0">
                <a:solidFill>
                  <a:schemeClr val="accent5"/>
                </a:solidFill>
                <a:effectLst/>
                <a:latin typeface="+mn-lt"/>
                <a:ea typeface="Calibri" panose="020F0502020204030204" pitchFamily="34" charset="0"/>
                <a:cs typeface="Times New Roman" panose="02020603050405020304" pitchFamily="18" charset="0"/>
              </a:rPr>
              <a:t>Compensation packages, training, technology adoption, CSR initiatives</a:t>
            </a:r>
          </a:p>
          <a:p>
            <a:pPr marL="342900" marR="0" lvl="0" indent="-342900" algn="just">
              <a:lnSpc>
                <a:spcPct val="150000"/>
              </a:lnSpc>
              <a:spcBef>
                <a:spcPts val="0"/>
              </a:spcBef>
              <a:spcAft>
                <a:spcPts val="800"/>
              </a:spcAft>
              <a:buFont typeface="Symbol" panose="05050102010706020507" pitchFamily="18" charset="2"/>
              <a:buChar char=""/>
            </a:pPr>
            <a:r>
              <a:rPr lang="en-US" kern="100" dirty="0">
                <a:solidFill>
                  <a:schemeClr val="accent5"/>
                </a:solidFill>
                <a:effectLst/>
                <a:latin typeface="+mn-lt"/>
                <a:ea typeface="Calibri" panose="020F0502020204030204" pitchFamily="34" charset="0"/>
                <a:cs typeface="Times New Roman" panose="02020603050405020304" pitchFamily="18" charset="0"/>
              </a:rPr>
              <a:t>Varying success, continued innovation &amp; adaptability crucial (Deloitte, 2022).</a:t>
            </a:r>
          </a:p>
        </p:txBody>
      </p:sp>
      <p:pic>
        <p:nvPicPr>
          <p:cNvPr id="558" name="Google Shape;558;p52"/>
          <p:cNvPicPr preferRelativeResize="0"/>
          <p:nvPr/>
        </p:nvPicPr>
        <p:blipFill rotWithShape="1">
          <a:blip r:embed="rId3">
            <a:alphaModFix/>
          </a:blip>
          <a:srcRect l="9363" r="27536"/>
          <a:stretch/>
        </p:blipFill>
        <p:spPr>
          <a:xfrm>
            <a:off x="868115" y="773700"/>
            <a:ext cx="3176700" cy="35961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559" name="Google Shape;559;p52"/>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A09265-9DEA-46AE-8855-B924EB202032}"/>
              </a:ext>
            </a:extLst>
          </p:cNvPr>
          <p:cNvSpPr>
            <a:spLocks noGrp="1"/>
          </p:cNvSpPr>
          <p:nvPr>
            <p:ph type="body" idx="1"/>
          </p:nvPr>
        </p:nvSpPr>
        <p:spPr>
          <a:xfrm>
            <a:off x="998905" y="1462330"/>
            <a:ext cx="7146190" cy="2873450"/>
          </a:xfrm>
        </p:spPr>
        <p:txBody>
          <a:bodyPr/>
          <a:lstStyle/>
          <a:p>
            <a:pPr marL="342900" marR="0" lvl="0" indent="-342900" algn="just">
              <a:lnSpc>
                <a:spcPct val="150000"/>
              </a:lnSpc>
              <a:spcBef>
                <a:spcPts val="0"/>
              </a:spcBef>
              <a:spcAft>
                <a:spcPts val="800"/>
              </a:spcAft>
              <a:buFont typeface="+mj-lt"/>
              <a:buAutoNum type="arabicPeriod"/>
              <a:tabLst>
                <a:tab pos="457200" algn="l"/>
              </a:tabLst>
            </a:pPr>
            <a:r>
              <a:rPr lang="en-US" sz="1400" b="1" kern="100" dirty="0">
                <a:solidFill>
                  <a:schemeClr val="accent5"/>
                </a:solidFill>
                <a:effectLst/>
                <a:latin typeface="+mj-lt"/>
                <a:ea typeface="Calibri" panose="020F0502020204030204" pitchFamily="34" charset="0"/>
                <a:cs typeface="Times New Roman" panose="02020603050405020304" pitchFamily="18" charset="0"/>
              </a:rPr>
              <a:t>Educational Partnerships: </a:t>
            </a:r>
            <a:r>
              <a:rPr lang="en-US" sz="1400" kern="100" dirty="0">
                <a:solidFill>
                  <a:schemeClr val="accent5"/>
                </a:solidFill>
                <a:effectLst/>
                <a:latin typeface="+mj-lt"/>
                <a:ea typeface="Calibri" panose="020F0502020204030204" pitchFamily="34" charset="0"/>
                <a:cs typeface="Times New Roman" panose="02020603050405020304" pitchFamily="18" charset="0"/>
              </a:rPr>
              <a:t>Align curriculum with industry needs, build talent pipeline</a:t>
            </a:r>
          </a:p>
          <a:p>
            <a:pPr marL="342900" marR="0" lvl="0" indent="-342900" algn="just">
              <a:lnSpc>
                <a:spcPct val="150000"/>
              </a:lnSpc>
              <a:spcBef>
                <a:spcPts val="0"/>
              </a:spcBef>
              <a:spcAft>
                <a:spcPts val="800"/>
              </a:spcAft>
              <a:buFont typeface="+mj-lt"/>
              <a:buAutoNum type="arabicPeriod"/>
              <a:tabLst>
                <a:tab pos="457200" algn="l"/>
              </a:tabLst>
            </a:pPr>
            <a:r>
              <a:rPr lang="en-US" sz="1400" b="1" kern="100" dirty="0">
                <a:solidFill>
                  <a:schemeClr val="accent5"/>
                </a:solidFill>
                <a:effectLst/>
                <a:latin typeface="+mj-lt"/>
                <a:ea typeface="Calibri" panose="020F0502020204030204" pitchFamily="34" charset="0"/>
                <a:cs typeface="Times New Roman" panose="02020603050405020304" pitchFamily="18" charset="0"/>
              </a:rPr>
              <a:t>Diversity &amp; Inclusion: </a:t>
            </a:r>
            <a:r>
              <a:rPr lang="en-US" sz="1400" kern="100" dirty="0">
                <a:solidFill>
                  <a:schemeClr val="accent5"/>
                </a:solidFill>
                <a:effectLst/>
                <a:latin typeface="+mj-lt"/>
                <a:ea typeface="Calibri" panose="020F0502020204030204" pitchFamily="34" charset="0"/>
                <a:cs typeface="Times New Roman" panose="02020603050405020304" pitchFamily="18" charset="0"/>
              </a:rPr>
              <a:t>Attract underrepresented groups, broader talent pool</a:t>
            </a:r>
          </a:p>
          <a:p>
            <a:pPr marL="342900" marR="0" lvl="0" indent="-342900" algn="just">
              <a:lnSpc>
                <a:spcPct val="150000"/>
              </a:lnSpc>
              <a:spcBef>
                <a:spcPts val="0"/>
              </a:spcBef>
              <a:spcAft>
                <a:spcPts val="800"/>
              </a:spcAft>
              <a:buFont typeface="+mj-lt"/>
              <a:buAutoNum type="arabicPeriod"/>
              <a:tabLst>
                <a:tab pos="457200" algn="l"/>
              </a:tabLst>
            </a:pPr>
            <a:r>
              <a:rPr lang="en-US" sz="1400" b="1" kern="100" dirty="0">
                <a:solidFill>
                  <a:schemeClr val="accent5"/>
                </a:solidFill>
                <a:effectLst/>
                <a:latin typeface="+mj-lt"/>
                <a:ea typeface="Calibri" panose="020F0502020204030204" pitchFamily="34" charset="0"/>
                <a:cs typeface="Times New Roman" panose="02020603050405020304" pitchFamily="18" charset="0"/>
              </a:rPr>
              <a:t>Employee Development: </a:t>
            </a:r>
            <a:r>
              <a:rPr lang="en-US" sz="1400" kern="100" dirty="0">
                <a:solidFill>
                  <a:schemeClr val="accent5"/>
                </a:solidFill>
                <a:effectLst/>
                <a:latin typeface="+mj-lt"/>
                <a:ea typeface="Calibri" panose="020F0502020204030204" pitchFamily="34" charset="0"/>
                <a:cs typeface="Times New Roman" panose="02020603050405020304" pitchFamily="18" charset="0"/>
              </a:rPr>
              <a:t>Training, career advancement, mentorship for engagement/retention</a:t>
            </a:r>
          </a:p>
          <a:p>
            <a:pPr marL="342900" marR="0" lvl="0" indent="-342900" algn="just">
              <a:lnSpc>
                <a:spcPct val="150000"/>
              </a:lnSpc>
              <a:spcBef>
                <a:spcPts val="0"/>
              </a:spcBef>
              <a:spcAft>
                <a:spcPts val="800"/>
              </a:spcAft>
              <a:buFont typeface="+mj-lt"/>
              <a:buAutoNum type="arabicPeriod"/>
              <a:tabLst>
                <a:tab pos="457200" algn="l"/>
              </a:tabLst>
            </a:pPr>
            <a:r>
              <a:rPr lang="en-US" sz="1400" b="1" kern="100" dirty="0">
                <a:solidFill>
                  <a:schemeClr val="accent5"/>
                </a:solidFill>
                <a:effectLst/>
                <a:latin typeface="+mj-lt"/>
                <a:ea typeface="Calibri" panose="020F0502020204030204" pitchFamily="34" charset="0"/>
                <a:cs typeface="Times New Roman" panose="02020603050405020304" pitchFamily="18" charset="0"/>
              </a:rPr>
              <a:t>Technology &amp; Automation: </a:t>
            </a:r>
            <a:r>
              <a:rPr lang="en-US" sz="1400" kern="100" dirty="0">
                <a:solidFill>
                  <a:schemeClr val="accent5"/>
                </a:solidFill>
                <a:effectLst/>
                <a:latin typeface="+mj-lt"/>
                <a:ea typeface="Calibri" panose="020F0502020204030204" pitchFamily="34" charset="0"/>
                <a:cs typeface="Times New Roman" panose="02020603050405020304" pitchFamily="18" charset="0"/>
              </a:rPr>
              <a:t>Streamline operations, upskill employees</a:t>
            </a:r>
          </a:p>
          <a:p>
            <a:pPr marL="342900" marR="0" lvl="0" indent="-342900" algn="just">
              <a:lnSpc>
                <a:spcPct val="150000"/>
              </a:lnSpc>
              <a:spcBef>
                <a:spcPts val="0"/>
              </a:spcBef>
              <a:spcAft>
                <a:spcPts val="800"/>
              </a:spcAft>
              <a:buFont typeface="+mj-lt"/>
              <a:buAutoNum type="arabicPeriod"/>
              <a:tabLst>
                <a:tab pos="457200" algn="l"/>
              </a:tabLst>
            </a:pPr>
            <a:r>
              <a:rPr lang="en-US" sz="1400" b="1" kern="100" dirty="0">
                <a:solidFill>
                  <a:schemeClr val="accent5"/>
                </a:solidFill>
                <a:effectLst/>
                <a:latin typeface="+mj-lt"/>
                <a:ea typeface="Calibri" panose="020F0502020204030204" pitchFamily="34" charset="0"/>
                <a:cs typeface="Times New Roman" panose="02020603050405020304" pitchFamily="18" charset="0"/>
              </a:rPr>
              <a:t>Sustainable Practices: </a:t>
            </a:r>
            <a:r>
              <a:rPr lang="en-US" sz="1400" kern="100" dirty="0">
                <a:solidFill>
                  <a:schemeClr val="accent5"/>
                </a:solidFill>
                <a:effectLst/>
                <a:latin typeface="+mj-lt"/>
                <a:ea typeface="Calibri" panose="020F0502020204030204" pitchFamily="34" charset="0"/>
                <a:cs typeface="Times New Roman" panose="02020603050405020304" pitchFamily="18" charset="0"/>
              </a:rPr>
              <a:t>Appeal to eco-conscious talent, enhance reputation</a:t>
            </a:r>
          </a:p>
        </p:txBody>
      </p:sp>
      <p:sp>
        <p:nvSpPr>
          <p:cNvPr id="4" name="Title 3">
            <a:extLst>
              <a:ext uri="{FF2B5EF4-FFF2-40B4-BE49-F238E27FC236}">
                <a16:creationId xmlns:a16="http://schemas.microsoft.com/office/drawing/2014/main" id="{FCB54020-3DD6-C4F7-6323-42644677FD33}"/>
              </a:ext>
            </a:extLst>
          </p:cNvPr>
          <p:cNvSpPr>
            <a:spLocks noGrp="1"/>
          </p:cNvSpPr>
          <p:nvPr>
            <p:ph type="title"/>
          </p:nvPr>
        </p:nvSpPr>
        <p:spPr>
          <a:xfrm>
            <a:off x="841920" y="714760"/>
            <a:ext cx="7704000" cy="573020"/>
          </a:xfrm>
        </p:spPr>
        <p:txBody>
          <a:bodyPr/>
          <a:lstStyle/>
          <a:p>
            <a:r>
              <a:rPr lang="en-US" sz="3200" b="1" kern="100" dirty="0">
                <a:solidFill>
                  <a:schemeClr val="accent5"/>
                </a:solidFill>
                <a:effectLst/>
                <a:latin typeface="+mj-lt"/>
                <a:ea typeface="Calibri" panose="020F0502020204030204" pitchFamily="34" charset="0"/>
                <a:cs typeface="Times New Roman" panose="02020603050405020304" pitchFamily="18" charset="0"/>
              </a:rPr>
              <a:t>Future Policy &amp; Management Options</a:t>
            </a:r>
            <a:endParaRPr lang="en-US" sz="3200" dirty="0">
              <a:solidFill>
                <a:schemeClr val="accent5"/>
              </a:solidFill>
              <a:latin typeface="+mj-lt"/>
            </a:endParaRPr>
          </a:p>
        </p:txBody>
      </p:sp>
    </p:spTree>
    <p:extLst>
      <p:ext uri="{BB962C8B-B14F-4D97-AF65-F5344CB8AC3E}">
        <p14:creationId xmlns:p14="http://schemas.microsoft.com/office/powerpoint/2010/main" val="3111011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5C8AF30-0432-23A0-F5FD-1DA427076F63}"/>
              </a:ext>
            </a:extLst>
          </p:cNvPr>
          <p:cNvSpPr>
            <a:spLocks noGrp="1"/>
          </p:cNvSpPr>
          <p:nvPr>
            <p:ph type="body" idx="1"/>
          </p:nvPr>
        </p:nvSpPr>
        <p:spPr>
          <a:xfrm>
            <a:off x="1205330" y="1539280"/>
            <a:ext cx="7024270" cy="2904600"/>
          </a:xfrm>
        </p:spPr>
        <p:txBody>
          <a:bodyPr/>
          <a:lstStyle/>
          <a:p>
            <a:pPr marL="0" marR="0" lvl="0" indent="0" algn="just">
              <a:lnSpc>
                <a:spcPct val="150000"/>
              </a:lnSpc>
              <a:spcBef>
                <a:spcPts val="0"/>
              </a:spcBef>
              <a:spcAft>
                <a:spcPts val="800"/>
              </a:spcAft>
              <a:buNone/>
              <a:tabLst>
                <a:tab pos="457200" algn="l"/>
              </a:tabLst>
            </a:pPr>
            <a:r>
              <a:rPr lang="en-US" sz="1400" b="1" kern="100" dirty="0">
                <a:solidFill>
                  <a:schemeClr val="accent5"/>
                </a:solidFill>
                <a:effectLst/>
                <a:latin typeface="+mn-lt"/>
                <a:ea typeface="Calibri" panose="020F0502020204030204" pitchFamily="34" charset="0"/>
                <a:cs typeface="Times New Roman" panose="02020603050405020304" pitchFamily="18" charset="0"/>
              </a:rPr>
              <a:t>6. Policy Advocacy: </a:t>
            </a:r>
            <a:r>
              <a:rPr lang="en-US" sz="1400" kern="100" dirty="0">
                <a:solidFill>
                  <a:schemeClr val="accent5"/>
                </a:solidFill>
                <a:effectLst/>
                <a:latin typeface="+mn-lt"/>
                <a:ea typeface="Calibri" panose="020F0502020204030204" pitchFamily="34" charset="0"/>
                <a:cs typeface="Times New Roman" panose="02020603050405020304" pitchFamily="18" charset="0"/>
              </a:rPr>
              <a:t>Immigration reforms, workforce initiatives, labor regulations</a:t>
            </a:r>
          </a:p>
          <a:p>
            <a:pPr marL="0" marR="0" lvl="0" indent="0" algn="just">
              <a:lnSpc>
                <a:spcPct val="150000"/>
              </a:lnSpc>
              <a:spcBef>
                <a:spcPts val="0"/>
              </a:spcBef>
              <a:spcAft>
                <a:spcPts val="800"/>
              </a:spcAft>
              <a:buNone/>
              <a:tabLst>
                <a:tab pos="457200" algn="l"/>
              </a:tabLst>
            </a:pPr>
            <a:r>
              <a:rPr lang="en-US" sz="1400" b="1" kern="100" dirty="0">
                <a:solidFill>
                  <a:schemeClr val="accent5"/>
                </a:solidFill>
                <a:effectLst/>
                <a:latin typeface="+mn-lt"/>
                <a:ea typeface="Calibri" panose="020F0502020204030204" pitchFamily="34" charset="0"/>
                <a:cs typeface="Times New Roman" panose="02020603050405020304" pitchFamily="18" charset="0"/>
              </a:rPr>
              <a:t>7. Employer Branding: </a:t>
            </a:r>
            <a:r>
              <a:rPr lang="en-US" sz="1400" kern="100" dirty="0">
                <a:solidFill>
                  <a:schemeClr val="accent5"/>
                </a:solidFill>
                <a:effectLst/>
                <a:latin typeface="+mn-lt"/>
                <a:ea typeface="Calibri" panose="020F0502020204030204" pitchFamily="34" charset="0"/>
                <a:cs typeface="Times New Roman" panose="02020603050405020304" pitchFamily="18" charset="0"/>
              </a:rPr>
              <a:t>Highlight opportunities, values, culture to attract/retain talent</a:t>
            </a:r>
          </a:p>
          <a:p>
            <a:pPr marL="0" marR="0" lvl="0" indent="0" algn="just">
              <a:lnSpc>
                <a:spcPct val="150000"/>
              </a:lnSpc>
              <a:spcBef>
                <a:spcPts val="0"/>
              </a:spcBef>
              <a:spcAft>
                <a:spcPts val="800"/>
              </a:spcAft>
              <a:buNone/>
              <a:tabLst>
                <a:tab pos="457200" algn="l"/>
              </a:tabLst>
            </a:pPr>
            <a:r>
              <a:rPr lang="en-US" sz="1400" b="1" kern="100" dirty="0">
                <a:solidFill>
                  <a:schemeClr val="accent5"/>
                </a:solidFill>
                <a:effectLst/>
                <a:latin typeface="+mn-lt"/>
                <a:ea typeface="Calibri" panose="020F0502020204030204" pitchFamily="34" charset="0"/>
                <a:cs typeface="Times New Roman" panose="02020603050405020304" pitchFamily="18" charset="0"/>
              </a:rPr>
              <a:t>8. Alternative Labor Models: </a:t>
            </a:r>
            <a:r>
              <a:rPr lang="en-US" sz="1400" kern="100" dirty="0">
                <a:solidFill>
                  <a:schemeClr val="accent5"/>
                </a:solidFill>
                <a:effectLst/>
                <a:latin typeface="+mn-lt"/>
                <a:ea typeface="Calibri" panose="020F0502020204030204" pitchFamily="34" charset="0"/>
                <a:cs typeface="Times New Roman" panose="02020603050405020304" pitchFamily="18" charset="0"/>
              </a:rPr>
              <a:t>Flexible, gig, remote work to expand talent pool</a:t>
            </a:r>
          </a:p>
          <a:p>
            <a:pPr marL="0" marR="0" lvl="0" indent="0" algn="just">
              <a:lnSpc>
                <a:spcPct val="150000"/>
              </a:lnSpc>
              <a:spcBef>
                <a:spcPts val="0"/>
              </a:spcBef>
              <a:spcAft>
                <a:spcPts val="800"/>
              </a:spcAft>
              <a:buNone/>
              <a:tabLst>
                <a:tab pos="457200" algn="l"/>
              </a:tabLst>
            </a:pPr>
            <a:r>
              <a:rPr lang="en-US" sz="1400" b="1" kern="100" dirty="0">
                <a:solidFill>
                  <a:schemeClr val="accent5"/>
                </a:solidFill>
                <a:effectLst/>
                <a:latin typeface="+mn-lt"/>
                <a:ea typeface="Calibri" panose="020F0502020204030204" pitchFamily="34" charset="0"/>
                <a:cs typeface="Times New Roman" panose="02020603050405020304" pitchFamily="18" charset="0"/>
              </a:rPr>
              <a:t>9. Cross-Industry Collaboration: </a:t>
            </a:r>
            <a:r>
              <a:rPr lang="en-US" sz="1400" kern="100" dirty="0">
                <a:solidFill>
                  <a:schemeClr val="accent5"/>
                </a:solidFill>
                <a:effectLst/>
                <a:latin typeface="+mn-lt"/>
                <a:ea typeface="Calibri" panose="020F0502020204030204" pitchFamily="34" charset="0"/>
                <a:cs typeface="Times New Roman" panose="02020603050405020304" pitchFamily="18" charset="0"/>
              </a:rPr>
              <a:t>Knowledge sharing, resource pooling, joint talent development</a:t>
            </a:r>
          </a:p>
          <a:p>
            <a:pPr marL="0" marR="0" lvl="0" indent="0" algn="just">
              <a:lnSpc>
                <a:spcPct val="150000"/>
              </a:lnSpc>
              <a:spcBef>
                <a:spcPts val="0"/>
              </a:spcBef>
              <a:spcAft>
                <a:spcPts val="800"/>
              </a:spcAft>
              <a:buNone/>
              <a:tabLst>
                <a:tab pos="457200" algn="l"/>
              </a:tabLst>
            </a:pPr>
            <a:r>
              <a:rPr lang="en-US" sz="1400" b="1" kern="100" dirty="0">
                <a:solidFill>
                  <a:schemeClr val="accent5"/>
                </a:solidFill>
                <a:effectLst/>
                <a:latin typeface="+mn-lt"/>
                <a:ea typeface="Calibri" panose="020F0502020204030204" pitchFamily="34" charset="0"/>
                <a:cs typeface="Times New Roman" panose="02020603050405020304" pitchFamily="18" charset="0"/>
              </a:rPr>
              <a:t>10. Employee Well-being:</a:t>
            </a:r>
            <a:r>
              <a:rPr lang="en-US" sz="1400" kern="100" dirty="0">
                <a:solidFill>
                  <a:schemeClr val="accent5"/>
                </a:solidFill>
                <a:effectLst/>
                <a:latin typeface="+mn-lt"/>
                <a:ea typeface="Calibri" panose="020F0502020204030204" pitchFamily="34" charset="0"/>
                <a:cs typeface="Times New Roman" panose="02020603050405020304" pitchFamily="18" charset="0"/>
              </a:rPr>
              <a:t> Mental health, work-life balance for satisfaction &amp; retention ((Deery &amp; Jago, 2015). </a:t>
            </a:r>
          </a:p>
        </p:txBody>
      </p:sp>
      <p:sp>
        <p:nvSpPr>
          <p:cNvPr id="4" name="Title 3">
            <a:extLst>
              <a:ext uri="{FF2B5EF4-FFF2-40B4-BE49-F238E27FC236}">
                <a16:creationId xmlns:a16="http://schemas.microsoft.com/office/drawing/2014/main" id="{506A733D-9228-7D5B-58A2-34849DEFAC77}"/>
              </a:ext>
            </a:extLst>
          </p:cNvPr>
          <p:cNvSpPr>
            <a:spLocks noGrp="1"/>
          </p:cNvSpPr>
          <p:nvPr>
            <p:ph type="title"/>
          </p:nvPr>
        </p:nvSpPr>
        <p:spPr>
          <a:xfrm>
            <a:off x="865465" y="760480"/>
            <a:ext cx="7704000" cy="457200"/>
          </a:xfrm>
        </p:spPr>
        <p:txBody>
          <a:bodyPr/>
          <a:lstStyle/>
          <a:p>
            <a:r>
              <a:rPr lang="en-US" sz="3200" b="1" kern="100" dirty="0">
                <a:solidFill>
                  <a:schemeClr val="accent5"/>
                </a:solidFill>
                <a:effectLst/>
                <a:latin typeface="+mj-lt"/>
                <a:ea typeface="Calibri" panose="020F0502020204030204" pitchFamily="34" charset="0"/>
                <a:cs typeface="Times New Roman" panose="02020603050405020304" pitchFamily="18" charset="0"/>
              </a:rPr>
              <a:t>Future Policy &amp; Management Options</a:t>
            </a:r>
            <a:endParaRPr lang="en-US" sz="3200" dirty="0"/>
          </a:p>
        </p:txBody>
      </p:sp>
    </p:spTree>
    <p:extLst>
      <p:ext uri="{BB962C8B-B14F-4D97-AF65-F5344CB8AC3E}">
        <p14:creationId xmlns:p14="http://schemas.microsoft.com/office/powerpoint/2010/main" val="3274438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64"/>
        <p:cNvGrpSpPr/>
        <p:nvPr/>
      </p:nvGrpSpPr>
      <p:grpSpPr>
        <a:xfrm>
          <a:off x="0" y="0"/>
          <a:ext cx="0" cy="0"/>
          <a:chOff x="0" y="0"/>
          <a:chExt cx="0" cy="0"/>
        </a:xfrm>
      </p:grpSpPr>
      <p:sp>
        <p:nvSpPr>
          <p:cNvPr id="1365" name="Google Shape;1365;p74"/>
          <p:cNvSpPr txBox="1">
            <a:spLocks noGrp="1"/>
          </p:cNvSpPr>
          <p:nvPr>
            <p:ph type="body" idx="1"/>
          </p:nvPr>
        </p:nvSpPr>
        <p:spPr>
          <a:xfrm>
            <a:off x="777150" y="1668737"/>
            <a:ext cx="7088119" cy="29244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US" kern="100" dirty="0">
                <a:solidFill>
                  <a:schemeClr val="accent5"/>
                </a:solidFill>
                <a:effectLst/>
                <a:latin typeface="+mn-lt"/>
                <a:ea typeface="Calibri" panose="020F0502020204030204" pitchFamily="34" charset="0"/>
                <a:cs typeface="Times New Roman" panose="02020603050405020304" pitchFamily="18" charset="0"/>
              </a:rPr>
              <a:t>The hotel and hospitality labor shortage requires collaborative, innovative efforts prioritizing employee development &amp; well-being for long-term industry sustainability &amp; success.</a:t>
            </a:r>
          </a:p>
          <a:p>
            <a:pPr marL="0" marR="0" indent="0" algn="just">
              <a:lnSpc>
                <a:spcPct val="150000"/>
              </a:lnSpc>
              <a:spcBef>
                <a:spcPts val="0"/>
              </a:spcBef>
              <a:spcAft>
                <a:spcPts val="800"/>
              </a:spcAft>
              <a:buNone/>
            </a:pPr>
            <a:r>
              <a:rPr lang="en-US" kern="100" dirty="0">
                <a:solidFill>
                  <a:schemeClr val="accent5"/>
                </a:solidFill>
                <a:effectLst/>
                <a:latin typeface="+mn-lt"/>
                <a:ea typeface="Calibri" panose="020F0502020204030204" pitchFamily="34" charset="0"/>
                <a:cs typeface="Times New Roman" panose="02020603050405020304" pitchFamily="18" charset="0"/>
              </a:rPr>
              <a:t>As J.W. Marriott stated: "Take care of your employees, and they'll take care of your customers" (Marriott International, 2022). Investing in our workforce addresses shortages &amp; enables exceptional guest experiences.</a:t>
            </a:r>
          </a:p>
          <a:p>
            <a:pPr marL="127000" lvl="0" indent="0" algn="l" rtl="0">
              <a:spcBef>
                <a:spcPts val="0"/>
              </a:spcBef>
              <a:spcAft>
                <a:spcPts val="0"/>
              </a:spcAft>
              <a:buSzPts val="1600"/>
              <a:buNone/>
            </a:pPr>
            <a:endParaRPr dirty="0"/>
          </a:p>
        </p:txBody>
      </p:sp>
      <p:sp>
        <p:nvSpPr>
          <p:cNvPr id="1366" name="Google Shape;1366;p74"/>
          <p:cNvSpPr txBox="1">
            <a:spLocks noGrp="1"/>
          </p:cNvSpPr>
          <p:nvPr>
            <p:ph type="title"/>
          </p:nvPr>
        </p:nvSpPr>
        <p:spPr>
          <a:xfrm>
            <a:off x="469209" y="775244"/>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b="1" dirty="0">
                <a:latin typeface="+mj-lt"/>
              </a:rPr>
              <a:t>Conclusion</a:t>
            </a:r>
            <a:endParaRPr b="1" dirty="0">
              <a:latin typeface="+mj-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1"/>
        <p:cNvGrpSpPr/>
        <p:nvPr/>
      </p:nvGrpSpPr>
      <p:grpSpPr>
        <a:xfrm>
          <a:off x="0" y="0"/>
          <a:ext cx="0" cy="0"/>
          <a:chOff x="0" y="0"/>
          <a:chExt cx="0" cy="0"/>
        </a:xfrm>
      </p:grpSpPr>
      <p:sp>
        <p:nvSpPr>
          <p:cNvPr id="1373" name="Google Shape;1373;p75"/>
          <p:cNvSpPr txBox="1">
            <a:spLocks noGrp="1"/>
          </p:cNvSpPr>
          <p:nvPr>
            <p:ph type="title"/>
          </p:nvPr>
        </p:nvSpPr>
        <p:spPr>
          <a:xfrm>
            <a:off x="720000" y="3109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b="1" dirty="0">
                <a:latin typeface="+mj-lt"/>
              </a:rPr>
              <a:t>References</a:t>
            </a:r>
            <a:endParaRPr b="1" dirty="0">
              <a:latin typeface="+mj-lt"/>
            </a:endParaRPr>
          </a:p>
        </p:txBody>
      </p:sp>
      <p:sp>
        <p:nvSpPr>
          <p:cNvPr id="1374" name="Google Shape;1374;p75"/>
          <p:cNvSpPr txBox="1">
            <a:spLocks noGrp="1"/>
          </p:cNvSpPr>
          <p:nvPr>
            <p:ph type="body" idx="1"/>
          </p:nvPr>
        </p:nvSpPr>
        <p:spPr>
          <a:xfrm>
            <a:off x="520007" y="825249"/>
            <a:ext cx="8445400" cy="4125369"/>
          </a:xfrm>
          <a:prstGeom prst="rect">
            <a:avLst/>
          </a:prstGeom>
        </p:spPr>
        <p:txBody>
          <a:bodyPr spcFirstLastPara="1" wrap="square" lIns="91425" tIns="91425" rIns="91425" bIns="91425" anchor="t" anchorCtr="0">
            <a:noAutofit/>
          </a:bodyPr>
          <a:lstStyle/>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Barney, J. (1991) 'Firm resources and sustained competitive advantage', Journal of Management, 17(1), pp. 99-120.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Baum, T. (2018) 'Sustainable human resource management as a driver in tourism policy and planning: A serious sin of omission?', Journal of Sustainable Tourism, 26(6), pp.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Baum, T. et al. (2016) 'Sustainability and the tourism and hospitality workforce: A thematic analysis', Sustainability, 8(8), p. 809.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Becker, G.S. (1964) Human capital: A theoretical and empirical analysis, with special reference to education. University of Chicago Press.</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Davidson, M.C.G., McPhail, R. and Barry, S. (2019) 'Hospitality HRM: Present and future service scholarship', in Baum, S. (ed.) Encyclopedia of tourism management and marketing. Edward Elgar Publishing, pp. 1-10.</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Deery, M. and Jago, L. (2015) 'Revisiting talent management, work-life balance and retention strategies', International Journal of Contemporary Hospitality Management, 27(3), pp. 453-472.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Deloitte (2022) The hospitality workforce shortage: Strategies for recruiting and retaining talent.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Filimonau, V., Derqui, B. and Matute, J. (2020) 'A critical review of the tourism labor market paradigm and its pro-labor environment dimensions', Journal of Sustainable Tourism, 28(5), pp. 691-709.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Gössling, S., Lund-Durlacher, D. and Brida, J.G. (2021) 'The economic and social impacts of the COVID-19 crisis in the tourism industry', International Journal of Tourism Research, 23(6), pp. 763-778.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Ivanov, S. and Webster, C. (2019) Robots, artificial intelligence, and service automation in travel, tourism, and hospitality. Emerald Publishing Limited.</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Marriott International (2022) Corporate quote.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Mooney, S. et al. (2016) 'An exploratory study of web recruitment amongst listed Malaysian hospitality enterprises', Anatolia, 27(3), pp. 389-401.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Sloan, P., Legrand, W. and Chen, J.S. (2013) Sustainability in the hospitality industry: Principles of sustainable operations. Routledge.</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Solnet, D., Kralj, A. and Baum, T. (2014) '25 years of diversity management research in hospitality: A thematic analysis', International Journal of Contemporary Hospitality Management, 26(8), pp. 1344-1367. </a:t>
            </a:r>
          </a:p>
          <a:p>
            <a:pPr marL="0" marR="0" indent="0" algn="just">
              <a:spcBef>
                <a:spcPts val="0"/>
              </a:spcBef>
              <a:spcAft>
                <a:spcPts val="800"/>
              </a:spcAft>
              <a:buNone/>
            </a:pPr>
            <a:r>
              <a:rPr lang="en-US" sz="800" kern="100" dirty="0">
                <a:solidFill>
                  <a:schemeClr val="accent5"/>
                </a:solidFill>
                <a:effectLst/>
                <a:latin typeface="+mn-lt"/>
                <a:ea typeface="Calibri" panose="020F0502020204030204" pitchFamily="34" charset="0"/>
                <a:cs typeface="Times New Roman" panose="02020603050405020304" pitchFamily="18" charset="0"/>
              </a:rPr>
              <a:t>World Travel &amp; Tourism Council (2022) Labour shortages in travel and tourism sector. </a:t>
            </a:r>
          </a:p>
          <a:p>
            <a:pPr marL="0" lvl="0" indent="0" algn="l" rtl="0">
              <a:spcBef>
                <a:spcPts val="0"/>
              </a:spcBef>
              <a:spcAft>
                <a:spcPts val="0"/>
              </a:spcAft>
              <a:buNone/>
            </a:pPr>
            <a:endParaRPr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94"/>
        <p:cNvGrpSpPr/>
        <p:nvPr/>
      </p:nvGrpSpPr>
      <p:grpSpPr>
        <a:xfrm>
          <a:off x="0" y="0"/>
          <a:ext cx="0" cy="0"/>
          <a:chOff x="0" y="0"/>
          <a:chExt cx="0" cy="0"/>
        </a:xfrm>
      </p:grpSpPr>
      <p:sp>
        <p:nvSpPr>
          <p:cNvPr id="998" name="Google Shape;998;p71"/>
          <p:cNvSpPr txBox="1">
            <a:spLocks noGrp="1"/>
          </p:cNvSpPr>
          <p:nvPr>
            <p:ph type="title"/>
          </p:nvPr>
        </p:nvSpPr>
        <p:spPr>
          <a:xfrm>
            <a:off x="1197967" y="2043112"/>
            <a:ext cx="6748065" cy="59293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800" b="1" dirty="0">
                <a:latin typeface="+mj-lt"/>
              </a:rPr>
              <a:t>Thank You</a:t>
            </a:r>
            <a:endParaRPr sz="4800" b="1" dirty="0">
              <a:latin typeface="+mj-lt"/>
            </a:endParaRPr>
          </a:p>
        </p:txBody>
      </p:sp>
    </p:spTree>
  </p:cSld>
  <p:clrMapOvr>
    <a:masterClrMapping/>
  </p:clrMapOvr>
</p:sld>
</file>

<file path=ppt/theme/theme1.xml><?xml version="1.0" encoding="utf-8"?>
<a:theme xmlns:a="http://schemas.openxmlformats.org/drawingml/2006/main" name="Career Technical Subject for Middle School - 6th Grade: Hospitality &amp; Tourism by Slidesgo">
  <a:themeElements>
    <a:clrScheme name="Simple Light">
      <a:dk1>
        <a:srgbClr val="173D3A"/>
      </a:dk1>
      <a:lt1>
        <a:srgbClr val="FFC39A"/>
      </a:lt1>
      <a:dk2>
        <a:srgbClr val="F6F6F6"/>
      </a:dk2>
      <a:lt2>
        <a:srgbClr val="265A56"/>
      </a:lt2>
      <a:accent1>
        <a:srgbClr val="0C2422"/>
      </a:accent1>
      <a:accent2>
        <a:srgbClr val="2C7A74"/>
      </a:accent2>
      <a:accent3>
        <a:srgbClr val="FFE3CF"/>
      </a:accent3>
      <a:accent4>
        <a:srgbClr val="FFFFFF"/>
      </a:accent4>
      <a:accent5>
        <a:srgbClr val="FFFFFF"/>
      </a:accent5>
      <a:accent6>
        <a:srgbClr val="FFFFFF"/>
      </a:accent6>
      <a:hlink>
        <a:srgbClr val="FFE3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2259</Words>
  <Application>Microsoft Office PowerPoint</Application>
  <PresentationFormat>On-screen Show (16:9)</PresentationFormat>
  <Paragraphs>109</Paragraphs>
  <Slides>11</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Calibri</vt:lpstr>
      <vt:lpstr>Nunito Light</vt:lpstr>
      <vt:lpstr>Wingdings</vt:lpstr>
      <vt:lpstr>Times New Roman</vt:lpstr>
      <vt:lpstr>Symbol</vt:lpstr>
      <vt:lpstr>Didact Gothic</vt:lpstr>
      <vt:lpstr>Roboto Condensed Light</vt:lpstr>
      <vt:lpstr>Philosopher</vt:lpstr>
      <vt:lpstr>Career Technical Subject for Middle School - 6th Grade: Hospitality &amp; Tourism by Slidesgo</vt:lpstr>
      <vt:lpstr>BMIH6001</vt:lpstr>
      <vt:lpstr>Welcome to The Presentation</vt:lpstr>
      <vt:lpstr>Introduction</vt:lpstr>
      <vt:lpstr> Overview of Literature</vt:lpstr>
      <vt:lpstr>Application to Hotel &amp; Hospitality Sector: PESTEL Analysis</vt:lpstr>
      <vt:lpstr>Industry Responses </vt:lpstr>
      <vt:lpstr>Future Policy &amp; Management Options</vt:lpstr>
      <vt:lpstr>Future Policy &amp; Management Options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Fahim Alam</dc:creator>
  <cp:lastModifiedBy>Suha Islam</cp:lastModifiedBy>
  <cp:revision>3</cp:revision>
  <dcterms:modified xsi:type="dcterms:W3CDTF">2024-05-28T22:10:07Z</dcterms:modified>
</cp:coreProperties>
</file>