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0"/>
  </p:notesMasterIdLst>
  <p:handoutMasterIdLst>
    <p:handoutMasterId r:id="rId31"/>
  </p:handoutMasterIdLst>
  <p:sldIdLst>
    <p:sldId id="256" r:id="rId5"/>
    <p:sldId id="257" r:id="rId6"/>
    <p:sldId id="259" r:id="rId7"/>
    <p:sldId id="260" r:id="rId8"/>
    <p:sldId id="261" r:id="rId9"/>
    <p:sldId id="262" r:id="rId10"/>
    <p:sldId id="263" r:id="rId11"/>
    <p:sldId id="306" r:id="rId12"/>
    <p:sldId id="307" r:id="rId13"/>
    <p:sldId id="279" r:id="rId14"/>
    <p:sldId id="280" r:id="rId15"/>
    <p:sldId id="281" r:id="rId16"/>
    <p:sldId id="282" r:id="rId17"/>
    <p:sldId id="283" r:id="rId18"/>
    <p:sldId id="284" r:id="rId19"/>
    <p:sldId id="285" r:id="rId20"/>
    <p:sldId id="264" r:id="rId21"/>
    <p:sldId id="265" r:id="rId22"/>
    <p:sldId id="266" r:id="rId23"/>
    <p:sldId id="267" r:id="rId24"/>
    <p:sldId id="268" r:id="rId25"/>
    <p:sldId id="269" r:id="rId26"/>
    <p:sldId id="272" r:id="rId27"/>
    <p:sldId id="286" r:id="rId28"/>
    <p:sldId id="305" r:id="rId2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51CBBE4-AD96-4A8D-9310-87943ECCC37F}" v="4" dt="2026-03-07T14:24:03.0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3515" autoAdjust="0"/>
  </p:normalViewPr>
  <p:slideViewPr>
    <p:cSldViewPr>
      <p:cViewPr varScale="1">
        <p:scale>
          <a:sx n="65" d="100"/>
          <a:sy n="65" d="100"/>
        </p:scale>
        <p:origin x="1314" y="32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-6" y="-18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AC4CDA24-E8AC-4AFF-ABBA-9178745B2EBF}"/>
    <pc:docChg chg="modSld">
      <pc:chgData name="Piyumika Kithulgoda Gamage" userId="8130ac14-9727-4963-a006-512f362f8357" providerId="ADAL" clId="{AC4CDA24-E8AC-4AFF-ABBA-9178745B2EBF}" dt="2026-03-07T14:24:03.067" v="5" actId="1076"/>
      <pc:docMkLst>
        <pc:docMk/>
      </pc:docMkLst>
      <pc:sldChg chg="addSp modSp mod">
        <pc:chgData name="Piyumika Kithulgoda Gamage" userId="8130ac14-9727-4963-a006-512f362f8357" providerId="ADAL" clId="{AC4CDA24-E8AC-4AFF-ABBA-9178745B2EBF}" dt="2026-03-07T14:24:03.067" v="5" actId="1076"/>
        <pc:sldMkLst>
          <pc:docMk/>
          <pc:sldMk cId="3572788248" sldId="259"/>
        </pc:sldMkLst>
        <pc:picChg chg="mod">
          <ac:chgData name="Piyumika Kithulgoda Gamage" userId="8130ac14-9727-4963-a006-512f362f8357" providerId="ADAL" clId="{AC4CDA24-E8AC-4AFF-ABBA-9178745B2EBF}" dt="2026-03-07T14:24:01.271" v="4" actId="14100"/>
          <ac:picMkLst>
            <pc:docMk/>
            <pc:sldMk cId="3572788248" sldId="259"/>
            <ac:picMk id="4" creationId="{00000000-0000-0000-0000-000000000000}"/>
          </ac:picMkLst>
        </pc:picChg>
        <pc:picChg chg="add mod">
          <ac:chgData name="Piyumika Kithulgoda Gamage" userId="8130ac14-9727-4963-a006-512f362f8357" providerId="ADAL" clId="{AC4CDA24-E8AC-4AFF-ABBA-9178745B2EBF}" dt="2026-03-07T14:24:03.067" v="5" actId="1076"/>
          <ac:picMkLst>
            <pc:docMk/>
            <pc:sldMk cId="3572788248" sldId="259"/>
            <ac:picMk id="1026" creationId="{C001631B-B994-597F-81CE-4B3E7EAB1D97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F44778-D1D5-436A-A973-455BA5538799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5225" y="1241425"/>
            <a:ext cx="44672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05A56E-3225-470E-8C4B-1BAE6F5F50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6053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05A56E-3225-470E-8C4B-1BAE6F5F503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6765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1484784"/>
            <a:ext cx="7992888" cy="352839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LCBB5015</a:t>
            </a:r>
            <a:br>
              <a:rPr lang="en-GB" sz="3600" dirty="0">
                <a:solidFill>
                  <a:schemeClr val="bg2"/>
                </a:solidFill>
              </a:rPr>
            </a:br>
            <a:r>
              <a:rPr lang="en-GB" altLang="en-US" sz="3600" b="1" dirty="0">
                <a:solidFill>
                  <a:schemeClr val="accent2"/>
                </a:solidFill>
              </a:rPr>
              <a:t>Principles of Marketing</a:t>
            </a:r>
            <a:br>
              <a:rPr lang="en-GB" altLang="en-US" sz="3600" b="1" dirty="0">
                <a:solidFill>
                  <a:schemeClr val="accent2"/>
                </a:solidFill>
              </a:rPr>
            </a:br>
            <a:r>
              <a:rPr lang="en-GB" altLang="en-US" sz="3600" dirty="0">
                <a:solidFill>
                  <a:schemeClr val="accent2"/>
                </a:solidFill>
              </a:rPr>
              <a:t>Week 4 Session 1</a:t>
            </a:r>
            <a:br>
              <a:rPr lang="en-GB" altLang="en-US" sz="3600" dirty="0">
                <a:solidFill>
                  <a:schemeClr val="accent2"/>
                </a:solidFill>
              </a:rPr>
            </a:br>
            <a:r>
              <a:rPr lang="en-GB" altLang="en-US" sz="3600" dirty="0">
                <a:solidFill>
                  <a:schemeClr val="accent2"/>
                </a:solidFill>
              </a:rPr>
              <a:t>Product Decisions</a:t>
            </a:r>
            <a:br>
              <a:rPr lang="en-GB" dirty="0"/>
            </a:br>
            <a:endParaRPr lang="en-GB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Learning Objectives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988840"/>
            <a:ext cx="7550496" cy="2952328"/>
          </a:xfrm>
        </p:spPr>
        <p:txBody>
          <a:bodyPr>
            <a:normAutofit fontScale="62500" lnSpcReduction="20000"/>
          </a:bodyPr>
          <a:lstStyle/>
          <a:p>
            <a:r>
              <a:rPr lang="en-GB" sz="3200" dirty="0"/>
              <a:t>To understand the different stages of the Product Life Cycle model.</a:t>
            </a:r>
          </a:p>
          <a:p>
            <a:endParaRPr lang="en-GB" sz="3200" dirty="0"/>
          </a:p>
          <a:p>
            <a:r>
              <a:rPr lang="en-GB" sz="3200" dirty="0"/>
              <a:t>To apply the marketing mix elements/strategies to the different stages of the Product Life Cycle model.</a:t>
            </a:r>
          </a:p>
          <a:p>
            <a:endParaRPr lang="en-GB" sz="3200" dirty="0"/>
          </a:p>
          <a:p>
            <a:r>
              <a:rPr lang="en-GB" sz="3200" dirty="0"/>
              <a:t>To critically analyse the Product Life Cycle model.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To understand the concept of branding and branding strategies.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sz="2400" dirty="0"/>
            </a:br>
            <a:r>
              <a:rPr lang="en-GB" sz="2400" b="1" dirty="0"/>
              <a:t>The Product Life Cycle Model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390165"/>
            <a:ext cx="3802997" cy="3262971"/>
          </a:xfrm>
        </p:spPr>
      </p:pic>
      <p:pic>
        <p:nvPicPr>
          <p:cNvPr id="1026" name="Picture 2" descr="The-Growth-Share-matrix">
            <a:extLst>
              <a:ext uri="{FF2B5EF4-FFF2-40B4-BE49-F238E27FC236}">
                <a16:creationId xmlns:a16="http://schemas.microsoft.com/office/drawing/2014/main" id="{C001631B-B994-597F-81CE-4B3E7EAB1D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268760"/>
            <a:ext cx="3787310" cy="4077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27882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Introduction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product is first introduced into the market, profits and sales are  either very low or non existent.</a:t>
            </a:r>
          </a:p>
        </p:txBody>
      </p:sp>
    </p:spTree>
    <p:extLst>
      <p:ext uri="{BB962C8B-B14F-4D97-AF65-F5344CB8AC3E}">
        <p14:creationId xmlns:p14="http://schemas.microsoft.com/office/powerpoint/2010/main" val="2118387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3600" dirty="0"/>
            </a:br>
            <a:r>
              <a:rPr lang="en-GB" sz="3600" b="1" dirty="0"/>
              <a:t>Growth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profits and sales start to increase very rapidly and the demand for the product is high. New rivals may start to enter the market.</a:t>
            </a:r>
          </a:p>
        </p:txBody>
      </p:sp>
    </p:spTree>
    <p:extLst>
      <p:ext uri="{BB962C8B-B14F-4D97-AF65-F5344CB8AC3E}">
        <p14:creationId xmlns:p14="http://schemas.microsoft.com/office/powerpoint/2010/main" val="15719862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3600" b="1" dirty="0"/>
              <a:t>Maturity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profits and sales start to stabilise and the preference for the product decreases.</a:t>
            </a:r>
          </a:p>
        </p:txBody>
      </p:sp>
    </p:spTree>
    <p:extLst>
      <p:ext uri="{BB962C8B-B14F-4D97-AF65-F5344CB8AC3E}">
        <p14:creationId xmlns:p14="http://schemas.microsoft.com/office/powerpoint/2010/main" val="26641381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000" b="1" dirty="0"/>
              <a:t>Decline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profits and sales start to decrease very rapidly. </a:t>
            </a:r>
          </a:p>
        </p:txBody>
      </p:sp>
    </p:spTree>
    <p:extLst>
      <p:ext uri="{BB962C8B-B14F-4D97-AF65-F5344CB8AC3E}">
        <p14:creationId xmlns:p14="http://schemas.microsoft.com/office/powerpoint/2010/main" val="41426532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D6487-E93C-65AB-1EF9-018816DF3D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Activity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3C9F440-C863-A893-DB5D-984C8479B14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96871" y="1484784"/>
            <a:ext cx="3298906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Identify the given product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from the specific company and determine which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PLC stage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it is currently in: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Introduction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Growth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Maturity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Decline 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Justify your answer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with real-world data (e.g., sales trends, competition, market demand).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BF4DDBC-DDC4-1AC7-8E1A-E6C9CDC8F265}"/>
              </a:ext>
            </a:extLst>
          </p:cNvPr>
          <p:cNvSpPr txBox="1">
            <a:spLocks/>
          </p:cNvSpPr>
          <p:nvPr/>
        </p:nvSpPr>
        <p:spPr>
          <a:xfrm>
            <a:off x="4067944" y="1404828"/>
            <a:ext cx="4461378" cy="391703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400" b="1" dirty="0">
                <a:solidFill>
                  <a:schemeClr val="accent1"/>
                </a:solidFill>
              </a:rPr>
              <a:t>Rivian</a:t>
            </a:r>
            <a:r>
              <a:rPr lang="en-GB" sz="1400" dirty="0">
                <a:solidFill>
                  <a:schemeClr val="accent1"/>
                </a:solidFill>
              </a:rPr>
              <a:t> – Electric Trucks</a:t>
            </a:r>
          </a:p>
          <a:p>
            <a:r>
              <a:rPr lang="en-GB" sz="1400" b="1" dirty="0">
                <a:solidFill>
                  <a:schemeClr val="accent1"/>
                </a:solidFill>
              </a:rPr>
              <a:t>Nothing</a:t>
            </a:r>
            <a:r>
              <a:rPr lang="en-GB" sz="1400" dirty="0">
                <a:solidFill>
                  <a:schemeClr val="accent1"/>
                </a:solidFill>
              </a:rPr>
              <a:t> – Smartphone Brand (Nothing Phone)</a:t>
            </a:r>
          </a:p>
          <a:p>
            <a:r>
              <a:rPr lang="en-GB" sz="1400" b="1" dirty="0">
                <a:solidFill>
                  <a:srgbClr val="FF0000"/>
                </a:solidFill>
              </a:rPr>
              <a:t>Beyond Meat</a:t>
            </a:r>
            <a:r>
              <a:rPr lang="en-GB" sz="1400" dirty="0">
                <a:solidFill>
                  <a:srgbClr val="FF0000"/>
                </a:solidFill>
              </a:rPr>
              <a:t> – Plant-Based Meat Alternatives</a:t>
            </a:r>
          </a:p>
          <a:p>
            <a:r>
              <a:rPr lang="en-GB" sz="1400" b="1" dirty="0">
                <a:solidFill>
                  <a:srgbClr val="FF0000"/>
                </a:solidFill>
              </a:rPr>
              <a:t>Apple</a:t>
            </a:r>
            <a:r>
              <a:rPr lang="en-GB" sz="1400" dirty="0">
                <a:solidFill>
                  <a:srgbClr val="FF0000"/>
                </a:solidFill>
              </a:rPr>
              <a:t> – iPhone Series</a:t>
            </a:r>
          </a:p>
          <a:p>
            <a:r>
              <a:rPr lang="en-GB" sz="1400" b="1" dirty="0">
                <a:solidFill>
                  <a:srgbClr val="FF0000"/>
                </a:solidFill>
              </a:rPr>
              <a:t>Samsung</a:t>
            </a:r>
            <a:r>
              <a:rPr lang="en-GB" sz="1400" dirty="0">
                <a:solidFill>
                  <a:srgbClr val="FF0000"/>
                </a:solidFill>
              </a:rPr>
              <a:t> – Foldable Smartphones (Galaxy Z Series)</a:t>
            </a:r>
          </a:p>
          <a:p>
            <a:r>
              <a:rPr lang="en-GB" sz="1400" b="1" dirty="0">
                <a:solidFill>
                  <a:schemeClr val="tx2"/>
                </a:solidFill>
              </a:rPr>
              <a:t>Nike</a:t>
            </a:r>
            <a:r>
              <a:rPr lang="en-GB" sz="1400" dirty="0">
                <a:solidFill>
                  <a:schemeClr val="tx2"/>
                </a:solidFill>
              </a:rPr>
              <a:t> – Air Jordan or Self-Lacing Sneakers</a:t>
            </a:r>
          </a:p>
          <a:p>
            <a:r>
              <a:rPr lang="en-GB" sz="1400" b="1" dirty="0">
                <a:solidFill>
                  <a:schemeClr val="tx2"/>
                </a:solidFill>
              </a:rPr>
              <a:t>McDonald’s</a:t>
            </a:r>
            <a:r>
              <a:rPr lang="en-GB" sz="1400" dirty="0">
                <a:solidFill>
                  <a:schemeClr val="tx2"/>
                </a:solidFill>
              </a:rPr>
              <a:t> – </a:t>
            </a:r>
            <a:r>
              <a:rPr lang="en-GB" sz="1400" dirty="0" err="1">
                <a:solidFill>
                  <a:schemeClr val="tx2"/>
                </a:solidFill>
              </a:rPr>
              <a:t>McPlant</a:t>
            </a:r>
            <a:r>
              <a:rPr lang="en-GB" sz="1400" dirty="0">
                <a:solidFill>
                  <a:schemeClr val="tx2"/>
                </a:solidFill>
              </a:rPr>
              <a:t> (Vegan Burger)</a:t>
            </a:r>
          </a:p>
          <a:p>
            <a:r>
              <a:rPr lang="en-GB" sz="1400" b="1" dirty="0"/>
              <a:t>Oura</a:t>
            </a:r>
            <a:r>
              <a:rPr lang="en-GB" sz="1400" dirty="0"/>
              <a:t> – Smart Rings for Health Tracking</a:t>
            </a:r>
          </a:p>
          <a:p>
            <a:r>
              <a:rPr lang="en-GB" sz="1400" b="1" dirty="0"/>
              <a:t>BYD</a:t>
            </a:r>
            <a:r>
              <a:rPr lang="en-GB" sz="1400" dirty="0"/>
              <a:t> – New Entrant in EV Market (Rival to Tesla)</a:t>
            </a:r>
          </a:p>
          <a:p>
            <a:r>
              <a:rPr lang="en-GB" sz="1400" b="1" dirty="0">
                <a:solidFill>
                  <a:schemeClr val="accent1"/>
                </a:solidFill>
              </a:rPr>
              <a:t>Starlink</a:t>
            </a:r>
            <a:r>
              <a:rPr lang="en-GB" sz="1400" dirty="0">
                <a:solidFill>
                  <a:schemeClr val="accent1"/>
                </a:solidFill>
              </a:rPr>
              <a:t> – Satellite Internet Service (by SpaceX)</a:t>
            </a:r>
          </a:p>
          <a:p>
            <a:r>
              <a:rPr lang="en-GB" sz="1400" b="1" dirty="0">
                <a:solidFill>
                  <a:schemeClr val="accent1"/>
                </a:solidFill>
              </a:rPr>
              <a:t>Amazon</a:t>
            </a:r>
            <a:r>
              <a:rPr lang="en-GB" sz="1400" dirty="0">
                <a:solidFill>
                  <a:schemeClr val="accent1"/>
                </a:solidFill>
              </a:rPr>
              <a:t> – Amazon Fresh (Physical Grocery Stores)</a:t>
            </a:r>
          </a:p>
          <a:p>
            <a:r>
              <a:rPr lang="en-GB" sz="1400" b="1" dirty="0">
                <a:solidFill>
                  <a:schemeClr val="accent1"/>
                </a:solidFill>
              </a:rPr>
              <a:t>Tesla</a:t>
            </a:r>
            <a:r>
              <a:rPr lang="en-GB" sz="1400" dirty="0">
                <a:solidFill>
                  <a:schemeClr val="accent1"/>
                </a:solidFill>
              </a:rPr>
              <a:t> – Model S / Model 3 / </a:t>
            </a:r>
            <a:r>
              <a:rPr lang="en-GB" sz="1400" dirty="0" err="1">
                <a:solidFill>
                  <a:schemeClr val="accent1"/>
                </a:solidFill>
              </a:rPr>
              <a:t>Cybertruck</a:t>
            </a:r>
            <a:endParaRPr lang="en-GB" sz="1400" dirty="0">
              <a:solidFill>
                <a:schemeClr val="accent1"/>
              </a:solidFill>
            </a:endParaRPr>
          </a:p>
          <a:p>
            <a:r>
              <a:rPr lang="en-GB" sz="1400" b="1" dirty="0">
                <a:solidFill>
                  <a:schemeClr val="accent4">
                    <a:lumMod val="75000"/>
                  </a:schemeClr>
                </a:solidFill>
              </a:rPr>
              <a:t>TikTok</a:t>
            </a:r>
            <a:r>
              <a:rPr lang="en-GB" sz="1400" dirty="0">
                <a:solidFill>
                  <a:schemeClr val="accent4">
                    <a:lumMod val="75000"/>
                  </a:schemeClr>
                </a:solidFill>
              </a:rPr>
              <a:t> – Social Media Platform</a:t>
            </a:r>
          </a:p>
          <a:p>
            <a:r>
              <a:rPr lang="en-GB" sz="1400" b="1" dirty="0">
                <a:solidFill>
                  <a:schemeClr val="accent4">
                    <a:lumMod val="75000"/>
                  </a:schemeClr>
                </a:solidFill>
              </a:rPr>
              <a:t>OpenAI</a:t>
            </a:r>
            <a:r>
              <a:rPr lang="en-GB" sz="1400" dirty="0">
                <a:solidFill>
                  <a:schemeClr val="accent4">
                    <a:lumMod val="75000"/>
                  </a:schemeClr>
                </a:solidFill>
              </a:rPr>
              <a:t> – ChatGPT &amp; AI-Based Products</a:t>
            </a:r>
          </a:p>
          <a:p>
            <a:r>
              <a:rPr lang="en-GB" sz="1400" b="1" dirty="0">
                <a:solidFill>
                  <a:schemeClr val="accent1"/>
                </a:solidFill>
              </a:rPr>
              <a:t>Netflix</a:t>
            </a:r>
            <a:r>
              <a:rPr lang="en-GB" sz="1400" dirty="0">
                <a:solidFill>
                  <a:schemeClr val="accent1"/>
                </a:solidFill>
              </a:rPr>
              <a:t> – Streaming Services vs. Gaming Expansion</a:t>
            </a:r>
          </a:p>
          <a:p>
            <a:r>
              <a:rPr lang="en-GB" sz="1400" b="1" dirty="0">
                <a:solidFill>
                  <a:schemeClr val="accent1"/>
                </a:solidFill>
              </a:rPr>
              <a:t>Coca-Cola</a:t>
            </a:r>
            <a:r>
              <a:rPr lang="en-GB" sz="1400" dirty="0">
                <a:solidFill>
                  <a:schemeClr val="accent1"/>
                </a:solidFill>
              </a:rPr>
              <a:t> – Coca-Cola Zero Sugar</a:t>
            </a:r>
          </a:p>
          <a:p>
            <a:r>
              <a:rPr lang="en-GB" sz="1400" b="1" dirty="0">
                <a:solidFill>
                  <a:schemeClr val="accent1"/>
                </a:solidFill>
              </a:rPr>
              <a:t>Microsoft</a:t>
            </a:r>
            <a:r>
              <a:rPr lang="en-GB" sz="1400" dirty="0">
                <a:solidFill>
                  <a:schemeClr val="accent1"/>
                </a:solidFill>
              </a:rPr>
              <a:t> – Xbox Series X / Surface Devices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1716785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87F1E-E04F-EBE1-D9EA-547DCFD4EF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Activity 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ACE984AE-E16A-1433-A12D-6F98D29582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7584839"/>
              </p:ext>
            </p:extLst>
          </p:nvPr>
        </p:nvGraphicFramePr>
        <p:xfrm>
          <a:off x="1187624" y="1556792"/>
          <a:ext cx="6840760" cy="3816432"/>
        </p:xfrm>
        <a:graphic>
          <a:graphicData uri="http://schemas.openxmlformats.org/drawingml/2006/table">
            <a:tbl>
              <a:tblPr/>
              <a:tblGrid>
                <a:gridCol w="1319520">
                  <a:extLst>
                    <a:ext uri="{9D8B030D-6E8A-4147-A177-3AD203B41FA5}">
                      <a16:colId xmlns:a16="http://schemas.microsoft.com/office/drawing/2014/main" val="679096566"/>
                    </a:ext>
                  </a:extLst>
                </a:gridCol>
                <a:gridCol w="2560368">
                  <a:extLst>
                    <a:ext uri="{9D8B030D-6E8A-4147-A177-3AD203B41FA5}">
                      <a16:colId xmlns:a16="http://schemas.microsoft.com/office/drawing/2014/main" val="3648057564"/>
                    </a:ext>
                  </a:extLst>
                </a:gridCol>
                <a:gridCol w="2960872">
                  <a:extLst>
                    <a:ext uri="{9D8B030D-6E8A-4147-A177-3AD203B41FA5}">
                      <a16:colId xmlns:a16="http://schemas.microsoft.com/office/drawing/2014/main" val="1542754000"/>
                    </a:ext>
                  </a:extLst>
                </a:gridCol>
              </a:tblGrid>
              <a:tr h="21202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Company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Product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PLC Stage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2060420"/>
                  </a:ext>
                </a:extLst>
              </a:tr>
              <a:tr h="21202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Rivian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R1T Electric Truck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Introduction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3882527"/>
                  </a:ext>
                </a:extLst>
              </a:tr>
              <a:tr h="21202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Nothing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Nothing Phone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Introduction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40516799"/>
                  </a:ext>
                </a:extLst>
              </a:tr>
              <a:tr h="21202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Oura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Smart Rings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Introduction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0139009"/>
                  </a:ext>
                </a:extLst>
              </a:tr>
              <a:tr h="21202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BYD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Electric Vehicles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Growth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91560420"/>
                  </a:ext>
                </a:extLst>
              </a:tr>
              <a:tr h="21202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Starlink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Satellite Internet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Growth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79114541"/>
                  </a:ext>
                </a:extLst>
              </a:tr>
              <a:tr h="21202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Beyond Meat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Plant-Based Meat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Growth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60862293"/>
                  </a:ext>
                </a:extLst>
              </a:tr>
              <a:tr h="21202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TikTok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Social Media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Growth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55307802"/>
                  </a:ext>
                </a:extLst>
              </a:tr>
              <a:tr h="21202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OpenAI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ChatGPT &amp; AI Tools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Growth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29514030"/>
                  </a:ext>
                </a:extLst>
              </a:tr>
              <a:tr h="21202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Apple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iPhone Series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Maturity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21413187"/>
                  </a:ext>
                </a:extLst>
              </a:tr>
              <a:tr h="21202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Samsung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Foldable Smartphones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Maturity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82363392"/>
                  </a:ext>
                </a:extLst>
              </a:tr>
              <a:tr h="21202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Nike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Air Jordan/Self-Lacing Sneakers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Maturity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81506666"/>
                  </a:ext>
                </a:extLst>
              </a:tr>
              <a:tr h="21202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McDonald's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McPlant (Vegan Burger)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Maturity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89569403"/>
                  </a:ext>
                </a:extLst>
              </a:tr>
              <a:tr h="21202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Amazon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Amazon Fresh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Maturity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4502454"/>
                  </a:ext>
                </a:extLst>
              </a:tr>
              <a:tr h="21202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Tesla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sv-SE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Model S / Model 3 / Cybertruck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Maturity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93499824"/>
                  </a:ext>
                </a:extLst>
              </a:tr>
              <a:tr h="21202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Netflix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Streaming &amp; Gaming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Decline (Streaming), Growth (Gaming)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8463987"/>
                  </a:ext>
                </a:extLst>
              </a:tr>
              <a:tr h="21202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Coca-Cola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Coca-Cola Zero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Maturity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59917479"/>
                  </a:ext>
                </a:extLst>
              </a:tr>
              <a:tr h="21202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Microsoft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fr-FR" sz="12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Xbox Series X / Surface Devices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Maturity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459464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036546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36AC5-BD28-4EF2-A6F9-702E027E1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 </a:t>
            </a:r>
            <a:br>
              <a:rPr lang="en-GB" dirty="0"/>
            </a:br>
            <a:r>
              <a:rPr lang="en-GB" b="1" u="sng" dirty="0"/>
              <a:t>Marketing Mix Decisions in the Product Life Cycle Stage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F2D05-52E0-4B1E-BCD7-D48BD83F1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1" u="sng" dirty="0"/>
              <a:t>Introduction</a:t>
            </a:r>
            <a:endParaRPr lang="en-GB" sz="1800" dirty="0"/>
          </a:p>
          <a:p>
            <a:pPr marL="0" indent="0">
              <a:buNone/>
            </a:pPr>
            <a:endParaRPr lang="en-GB" sz="1400" dirty="0"/>
          </a:p>
          <a:p>
            <a:pPr lvl="0"/>
            <a:r>
              <a:rPr lang="en-GB" sz="1800" dirty="0"/>
              <a:t>Product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Price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Place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lvl="0"/>
            <a:r>
              <a:rPr lang="en-GB" sz="1800" dirty="0"/>
              <a:t>Promotion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34502E-2249-4CBF-83A0-F86868134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07/03/2026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78AAA8-9A63-4E02-8F87-3E27879CD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1598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36AC5-BD28-4EF2-A6F9-702E027E1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 </a:t>
            </a:r>
            <a:br>
              <a:rPr lang="en-GB" dirty="0"/>
            </a:br>
            <a:r>
              <a:rPr lang="en-GB" b="1" u="sng" dirty="0"/>
              <a:t>Marketing Mix Decisions in the Product Life Cycle Stage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F2D05-52E0-4B1E-BCD7-D48BD83F1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1" u="sng" dirty="0"/>
              <a:t>Growth</a:t>
            </a:r>
            <a:endParaRPr lang="en-GB" sz="1800" dirty="0"/>
          </a:p>
          <a:p>
            <a:pPr marL="0" indent="0">
              <a:buNone/>
            </a:pPr>
            <a:endParaRPr lang="en-GB" sz="1400" dirty="0"/>
          </a:p>
          <a:p>
            <a:pPr lvl="0"/>
            <a:r>
              <a:rPr lang="en-GB" sz="1800" dirty="0"/>
              <a:t>Product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Price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Place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lvl="0"/>
            <a:r>
              <a:rPr lang="en-GB" sz="1800" dirty="0"/>
              <a:t>Promotion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34502E-2249-4CBF-83A0-F86868134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07/03/2026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78AAA8-9A63-4E02-8F87-3E27879CD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5025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36AC5-BD28-4EF2-A6F9-702E027E1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 </a:t>
            </a:r>
            <a:br>
              <a:rPr lang="en-GB" dirty="0"/>
            </a:br>
            <a:r>
              <a:rPr lang="en-GB" b="1" u="sng" dirty="0"/>
              <a:t>Marketing Mix Decisions in the Product Life Cycle Stage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F2D05-52E0-4B1E-BCD7-D48BD83F1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1" u="sng" dirty="0"/>
              <a:t>Maturity</a:t>
            </a:r>
            <a:endParaRPr lang="en-GB" sz="1800" dirty="0"/>
          </a:p>
          <a:p>
            <a:pPr marL="0" indent="0">
              <a:buNone/>
            </a:pPr>
            <a:endParaRPr lang="en-GB" sz="1400" dirty="0"/>
          </a:p>
          <a:p>
            <a:pPr lvl="0"/>
            <a:r>
              <a:rPr lang="en-GB" sz="1800" dirty="0"/>
              <a:t>Product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Price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Place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lvl="0"/>
            <a:r>
              <a:rPr lang="en-GB" sz="1800" dirty="0"/>
              <a:t>Promotion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34502E-2249-4CBF-83A0-F86868134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07/03/2026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78AAA8-9A63-4E02-8F87-3E27879CD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9249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36AC5-BD28-4EF2-A6F9-702E027E1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 </a:t>
            </a:r>
            <a:br>
              <a:rPr lang="en-GB" dirty="0"/>
            </a:br>
            <a:r>
              <a:rPr lang="en-GB" b="1" u="sng" dirty="0"/>
              <a:t>Marketing Mix Decisions in the Product Life Cycle Stage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F2D05-52E0-4B1E-BCD7-D48BD83F1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1" u="sng" dirty="0"/>
              <a:t>Decline</a:t>
            </a:r>
            <a:endParaRPr lang="en-GB" sz="1800" dirty="0"/>
          </a:p>
          <a:p>
            <a:pPr marL="0" indent="0">
              <a:buNone/>
            </a:pPr>
            <a:endParaRPr lang="en-GB" sz="1400" dirty="0"/>
          </a:p>
          <a:p>
            <a:pPr lvl="0"/>
            <a:r>
              <a:rPr lang="en-GB" sz="1800" dirty="0"/>
              <a:t>Product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Price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Place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lvl="0"/>
            <a:r>
              <a:rPr lang="en-GB" sz="1800" dirty="0"/>
              <a:t>Promotion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34502E-2249-4CBF-83A0-F86868134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07/03/2026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78AAA8-9A63-4E02-8F87-3E27879CD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7954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827C3-16D6-46AE-8155-DE9CC4A719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dirty="0"/>
              <a:t>The strategic implications of the product life cycle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6C0B78-B1D2-4C28-8419-6A64CA7CE8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Strengths of the Product Life Cycle model</a:t>
            </a:r>
          </a:p>
          <a:p>
            <a:endParaRPr lang="en-GB" dirty="0"/>
          </a:p>
          <a:p>
            <a:r>
              <a:rPr lang="en-GB" dirty="0"/>
              <a:t>Weaknesses of  the Product Life Cycle model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DB3178-0957-4C17-8316-2B462E067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07/03/2026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56438C-5FB2-4E72-A553-FC1068781E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2364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b="1" dirty="0"/>
              <a:t>A Brand is: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Unique design, sign, symbol, words, or a combination of these, employed in creating an image that identifies a product and differentiates it from its competitors.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16547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br>
              <a:rPr lang="en-GB" sz="3200" b="1" dirty="0"/>
            </a:br>
            <a:br>
              <a:rPr lang="en-GB" sz="3200" b="1" dirty="0"/>
            </a:br>
            <a:r>
              <a:rPr lang="en-GB" sz="3200" b="1" dirty="0"/>
              <a:t>Family Branding/Corporate Umbrella Branding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uses one brand name as the main identifier for the different variety of products produced.</a:t>
            </a:r>
          </a:p>
          <a:p>
            <a:r>
              <a:rPr lang="en-GB" dirty="0" err="1"/>
              <a:t>Eg.</a:t>
            </a:r>
            <a:r>
              <a:rPr lang="en-GB" dirty="0"/>
              <a:t> Samsung </a:t>
            </a:r>
          </a:p>
        </p:txBody>
      </p:sp>
    </p:spTree>
    <p:extLst>
      <p:ext uri="{BB962C8B-B14F-4D97-AF65-F5344CB8AC3E}">
        <p14:creationId xmlns:p14="http://schemas.microsoft.com/office/powerpoint/2010/main" val="37725447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Range Branding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uses different brand names for different ranges of products produced.</a:t>
            </a:r>
          </a:p>
          <a:p>
            <a:r>
              <a:rPr lang="en-GB" dirty="0" err="1"/>
              <a:t>Eg.</a:t>
            </a:r>
            <a:r>
              <a:rPr lang="en-GB" dirty="0"/>
              <a:t> Unilever – Dove, Surf etc.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95025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br>
              <a:rPr lang="en-GB" b="1" dirty="0"/>
            </a:br>
            <a:br>
              <a:rPr lang="en-GB" b="1" dirty="0"/>
            </a:br>
            <a:r>
              <a:rPr lang="en-GB" sz="3100" b="1" dirty="0"/>
              <a:t>Individual Product Branding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is no close connection between the brand and the company. However, the brand is recognised for its own strengths.</a:t>
            </a:r>
          </a:p>
          <a:p>
            <a:r>
              <a:rPr lang="en-GB" dirty="0" err="1"/>
              <a:t>Eg.</a:t>
            </a:r>
            <a:r>
              <a:rPr lang="en-GB" dirty="0"/>
              <a:t> P&amp;G – (Ariel and Tide)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43692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2700" b="1" dirty="0"/>
              <a:t>Line Filling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provides more variety for the same customers in the same industry.</a:t>
            </a:r>
          </a:p>
          <a:p>
            <a:r>
              <a:rPr lang="en-GB" dirty="0" err="1"/>
              <a:t>Eg.</a:t>
            </a:r>
            <a:r>
              <a:rPr lang="en-GB" dirty="0"/>
              <a:t> Colgate </a:t>
            </a:r>
          </a:p>
        </p:txBody>
      </p:sp>
    </p:spTree>
    <p:extLst>
      <p:ext uri="{BB962C8B-B14F-4D97-AF65-F5344CB8AC3E}">
        <p14:creationId xmlns:p14="http://schemas.microsoft.com/office/powerpoint/2010/main" val="24444232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Line Stretching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either focuses on an upward stretch, which is producing a higher quality, higher priced product. Or a downward stretch, lower quality, lower priced product.</a:t>
            </a:r>
          </a:p>
          <a:p>
            <a:r>
              <a:rPr lang="en-GB" dirty="0"/>
              <a:t>Upward – Toyota</a:t>
            </a:r>
          </a:p>
          <a:p>
            <a:r>
              <a:rPr lang="en-GB" dirty="0"/>
              <a:t>Downward – Apple - </a:t>
            </a:r>
            <a:r>
              <a:rPr lang="en-GB" dirty="0" err="1"/>
              <a:t>Iphone</a:t>
            </a:r>
            <a:r>
              <a:rPr lang="en-GB" dirty="0"/>
              <a:t> SE</a:t>
            </a:r>
          </a:p>
        </p:txBody>
      </p:sp>
    </p:spTree>
    <p:extLst>
      <p:ext uri="{BB962C8B-B14F-4D97-AF65-F5344CB8AC3E}">
        <p14:creationId xmlns:p14="http://schemas.microsoft.com/office/powerpoint/2010/main" val="23622833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Line Extensions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produces products in the same industry but focuses on a different target market.</a:t>
            </a:r>
          </a:p>
          <a:p>
            <a:r>
              <a:rPr lang="en-GB" dirty="0" err="1"/>
              <a:t>Eg.</a:t>
            </a:r>
            <a:r>
              <a:rPr lang="en-GB" dirty="0"/>
              <a:t> Coca cola – Cherry or Vanilla </a:t>
            </a:r>
          </a:p>
        </p:txBody>
      </p:sp>
    </p:spTree>
    <p:extLst>
      <p:ext uri="{BB962C8B-B14F-4D97-AF65-F5344CB8AC3E}">
        <p14:creationId xmlns:p14="http://schemas.microsoft.com/office/powerpoint/2010/main" val="6246802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Brand extension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company extends its product range and produces a new product in a new industry.</a:t>
            </a:r>
          </a:p>
          <a:p>
            <a:r>
              <a:rPr lang="en-GB" dirty="0" err="1"/>
              <a:t>Eg.</a:t>
            </a:r>
            <a:r>
              <a:rPr lang="en-GB" dirty="0"/>
              <a:t> Virgin</a:t>
            </a:r>
          </a:p>
        </p:txBody>
      </p:sp>
    </p:spTree>
    <p:extLst>
      <p:ext uri="{BB962C8B-B14F-4D97-AF65-F5344CB8AC3E}">
        <p14:creationId xmlns:p14="http://schemas.microsoft.com/office/powerpoint/2010/main" val="61587075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 advantages of being a pioneer and follower company. Provide examples of successful pioneer and </a:t>
            </a:r>
            <a:r>
              <a:rPr lang="en-GB"/>
              <a:t>follower companies.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15093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Summary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988840"/>
            <a:ext cx="7550496" cy="2952328"/>
          </a:xfrm>
        </p:spPr>
        <p:txBody>
          <a:bodyPr>
            <a:normAutofit fontScale="62500" lnSpcReduction="20000"/>
          </a:bodyPr>
          <a:lstStyle/>
          <a:p>
            <a:r>
              <a:rPr lang="en-GB" sz="3200" dirty="0"/>
              <a:t>In this lecture we have determined the different stages of the Product Life Cycle model.</a:t>
            </a:r>
          </a:p>
          <a:p>
            <a:endParaRPr lang="en-GB" sz="3200" dirty="0"/>
          </a:p>
          <a:p>
            <a:r>
              <a:rPr lang="en-GB" sz="3200" dirty="0"/>
              <a:t>We have applied the marketing mix elements/strategies to the different stages of the Product Life Cycle model.</a:t>
            </a:r>
          </a:p>
          <a:p>
            <a:endParaRPr lang="en-GB" sz="3200" dirty="0"/>
          </a:p>
          <a:p>
            <a:r>
              <a:rPr lang="en-GB" sz="3200" dirty="0"/>
              <a:t>We have critically analysed the Product Life Cycle model.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We </a:t>
            </a:r>
            <a:r>
              <a:rPr lang="en-GB" sz="3200"/>
              <a:t>have determined the </a:t>
            </a:r>
            <a:r>
              <a:rPr lang="en-GB" sz="3200" dirty="0"/>
              <a:t>concept of branding and branding strategies.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648505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44D4D-8E43-92FF-ECB1-F0EA7293FE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96A54E-7ABD-A525-B289-D99E9088D7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Keller, Kevin Lane, and Vanitha Swaminathan.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STRATEGIC BRAND MANAGEMENT : Building, Measuring, and Managing Brand Equity.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5th ed., Pearson, 2020.</a:t>
            </a:r>
          </a:p>
          <a:p>
            <a:pPr marL="457200" indent="-457200">
              <a:lnSpc>
                <a:spcPct val="200000"/>
              </a:lnSpc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Klopper, H B, and E North.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Brand Management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Cape Town, Pearson Education, 2018.</a:t>
            </a:r>
          </a:p>
          <a:p>
            <a:pPr marL="457200" indent="-457200">
              <a:lnSpc>
                <a:spcPct val="200000"/>
              </a:lnSpc>
            </a:pPr>
            <a:r>
              <a:rPr lang="en-GB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Lerman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Dawn, et al.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Language of Branding : Theories, Strategies, and Tactics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New York, Ny, Routledge, 2018.</a:t>
            </a:r>
          </a:p>
          <a:p>
            <a:pPr marL="457200" indent="-457200">
              <a:lnSpc>
                <a:spcPct val="200000"/>
              </a:lnSpc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Sangeeta Trott.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Brand Equity.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Prentice-Hall Of India, 2019.</a:t>
            </a:r>
          </a:p>
          <a:p>
            <a:pPr marL="457200" indent="-457200">
              <a:lnSpc>
                <a:spcPct val="200000"/>
              </a:lnSpc>
            </a:pPr>
            <a:r>
              <a:rPr lang="en-GB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Tybout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Alice M, et al.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Kellogg on Marketing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Hoboken, N.J., Wiley, 2020.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920CB7-A7D6-240E-7C2D-ABFCD3AC87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07/03/2026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2BB249-0217-6DE9-CF22-C3CB5FE9C4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0186549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211f9404-bca0-4bcf-9c1d-965ccb6f8d2d"/>
    <ds:schemaRef ds:uri="http://purl.org/dc/dcmitype/"/>
    <ds:schemaRef ds:uri="303dbf9b-b85b-46a0-94f1-894078c07ecd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www.w3.org/XML/1998/namespac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395</TotalTime>
  <Words>983</Words>
  <Application>Microsoft Office PowerPoint</Application>
  <PresentationFormat>On-screen Show (4:3)</PresentationFormat>
  <Paragraphs>203</Paragraphs>
  <Slides>25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Myriad Pro</vt:lpstr>
      <vt:lpstr>Aptos</vt:lpstr>
      <vt:lpstr>Aptos Narrow</vt:lpstr>
      <vt:lpstr>Arial</vt:lpstr>
      <vt:lpstr>Calibri</vt:lpstr>
      <vt:lpstr>20140311PresentationUWTSDTemplate</vt:lpstr>
      <vt:lpstr>LCBB5015 Principles of Marketing Week 4 Session 1 Product Decisions </vt:lpstr>
      <vt:lpstr>Learning Objectives</vt:lpstr>
      <vt:lpstr> The Product Life Cycle Model</vt:lpstr>
      <vt:lpstr>  Introduction </vt:lpstr>
      <vt:lpstr> Growth</vt:lpstr>
      <vt:lpstr> Maturity</vt:lpstr>
      <vt:lpstr> Decline</vt:lpstr>
      <vt:lpstr>Group Activity </vt:lpstr>
      <vt:lpstr>Group Activity </vt:lpstr>
      <vt:lpstr>  Marketing Mix Decisions in the Product Life Cycle Stage </vt:lpstr>
      <vt:lpstr>  Marketing Mix Decisions in the Product Life Cycle Stage </vt:lpstr>
      <vt:lpstr>  Marketing Mix Decisions in the Product Life Cycle Stage </vt:lpstr>
      <vt:lpstr>  Marketing Mix Decisions in the Product Life Cycle Stage </vt:lpstr>
      <vt:lpstr>The strategic implications of the product life cycle </vt:lpstr>
      <vt:lpstr>  A Brand is: </vt:lpstr>
      <vt:lpstr>  Family Branding/Corporate Umbrella Branding </vt:lpstr>
      <vt:lpstr>  Range Branding </vt:lpstr>
      <vt:lpstr>  Individual Product Branding </vt:lpstr>
      <vt:lpstr>  Line Filling </vt:lpstr>
      <vt:lpstr>  Line Stretching </vt:lpstr>
      <vt:lpstr>  Line Extensions </vt:lpstr>
      <vt:lpstr>  Brand extension </vt:lpstr>
      <vt:lpstr>Question 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Piyumika Kithulgoda Gamage</cp:lastModifiedBy>
  <cp:revision>14</cp:revision>
  <cp:lastPrinted>2022-03-07T15:28:58Z</cp:lastPrinted>
  <dcterms:created xsi:type="dcterms:W3CDTF">2015-04-14T15:21:28Z</dcterms:created>
  <dcterms:modified xsi:type="dcterms:W3CDTF">2026-03-07T14:24:11Z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