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279" r:id="rId2"/>
    <p:sldId id="470" r:id="rId3"/>
    <p:sldId id="475" r:id="rId4"/>
    <p:sldId id="476" r:id="rId5"/>
    <p:sldId id="477" r:id="rId6"/>
    <p:sldId id="457" r:id="rId7"/>
    <p:sldId id="459" r:id="rId8"/>
    <p:sldId id="454" r:id="rId9"/>
    <p:sldId id="458" r:id="rId10"/>
    <p:sldId id="264" r:id="rId11"/>
    <p:sldId id="461" r:id="rId12"/>
    <p:sldId id="460" r:id="rId13"/>
    <p:sldId id="439" r:id="rId14"/>
    <p:sldId id="441" r:id="rId15"/>
    <p:sldId id="440" r:id="rId16"/>
    <p:sldId id="365" r:id="rId17"/>
    <p:sldId id="451" r:id="rId18"/>
    <p:sldId id="369" r:id="rId19"/>
    <p:sldId id="463" r:id="rId20"/>
    <p:sldId id="455" r:id="rId21"/>
    <p:sldId id="452" r:id="rId22"/>
    <p:sldId id="462" r:id="rId23"/>
    <p:sldId id="474" r:id="rId24"/>
    <p:sldId id="500" r:id="rId25"/>
    <p:sldId id="434" r:id="rId26"/>
    <p:sldId id="471" r:id="rId27"/>
    <p:sldId id="257" r:id="rId28"/>
    <p:sldId id="444" r:id="rId29"/>
    <p:sldId id="442" r:id="rId30"/>
    <p:sldId id="445" r:id="rId31"/>
    <p:sldId id="446" r:id="rId32"/>
    <p:sldId id="443" r:id="rId33"/>
    <p:sldId id="372" r:id="rId34"/>
    <p:sldId id="464" r:id="rId35"/>
    <p:sldId id="503" r:id="rId36"/>
    <p:sldId id="465" r:id="rId37"/>
    <p:sldId id="456" r:id="rId38"/>
    <p:sldId id="447" r:id="rId39"/>
    <p:sldId id="453" r:id="rId40"/>
    <p:sldId id="467" r:id="rId41"/>
    <p:sldId id="258" r:id="rId42"/>
    <p:sldId id="472" r:id="rId43"/>
    <p:sldId id="47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97"/>
    <p:restoredTop sz="93380"/>
  </p:normalViewPr>
  <p:slideViewPr>
    <p:cSldViewPr snapToGrid="0" snapToObjects="1">
      <p:cViewPr varScale="1">
        <p:scale>
          <a:sx n="108" d="100"/>
          <a:sy n="108" d="100"/>
        </p:scale>
        <p:origin x="21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62982-CDAE-7947-A7A1-668D84246EE3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A5E6D-EB5F-4D4F-8676-CEDE3B9496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108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3A5E6D-EB5F-4D4F-8676-CEDE3B94965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33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3A5E6D-EB5F-4D4F-8676-CEDE3B94965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343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B5010-3F4E-9D49-99A1-E95D976EDF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A2F74B-C4A7-1442-B98A-C22DE26372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BE2A5-C7D2-224F-81D2-D1FAF7F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D94FAE-C39A-E64E-BF71-532E7763D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B0BFF9-E175-0F42-A646-07BF60B7C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907D1-E969-434C-93CA-03A22C05E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798FE-B92F-704B-9397-F791186A4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EA097-2092-3145-9528-D17CF0223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E60AD-3A6F-5941-B409-081153A88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8080F-46B9-9548-AE24-7EEDBCCB8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080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D2867-E639-2744-B08A-675C02E11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F9353-E84F-BF46-BE1F-26BD8CFF52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D09F6-DAED-D540-BFCD-24150B551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81912-27E6-BB46-90B2-AA11E62B6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277AD-5C72-4947-9445-BD3ACDBCC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949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7E35E-C49B-4644-A1BE-58E031389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6AE55-9F7C-E049-A569-B4F75AB611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232B92-DF2D-0E4E-9B22-72A46E8128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C6CD1-74AE-B440-B92B-1D422AB87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44343F-5BDA-AC4E-AB2F-B6D4B0C26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DFDCCE-96FD-654D-892F-70C843184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663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3E118-1904-E548-95D6-FF2C36A6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5E8D4A-B692-BD42-8F37-808920C10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F9D45-FFD1-CF4A-8290-2DB592716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2793D0-0B39-D348-A56B-4EDA1A2A77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31CFFB-96BB-444E-82E8-42E5358A9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82877B-9AC0-D848-9264-995A46D24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07B329-46D3-BA42-BC53-95A688165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0AC8F7-CD93-F04E-9B80-08A133344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848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AF84E-5ADF-9A47-8194-0AD43374D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4C4169-E6BE-0144-9C7B-DF968F337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4902B7-9023-134B-8E8A-A3BA150BA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820A69-17D9-7148-8C0F-A789AD640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292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94EC3C-0E73-8B45-A704-0197D3AD4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C2B636-CC92-FE41-926F-1B3A6CB20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0BDD64-9524-A54D-88F0-3D509A8F9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14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EE705-1DB4-154F-99FA-4C31C9919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AAFB9-84F7-7448-BD60-FCE94CE68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76CE80-E86E-9A4B-91E4-246C427B39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C1649-B6EE-1042-87B7-7D480F1B8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F0D0F-C632-B84C-88AF-9A57C1EF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F95488-49C6-0B43-B8A3-6ED0628FC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378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8BA23-646A-BC4A-98B9-8F83BAAC9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7DC605-408B-E448-8A0F-40B1990239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9ABBB2-1FC2-CB4B-BAFB-E7000C89D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6E3A2-5446-A447-A06A-DA78CBC16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465BE8-147E-CC4F-B4D8-DD7469600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FE738-B50A-C944-A4AC-626D617C6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051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628D5-6A25-2D49-8EE4-40B778127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868446-23F5-BA45-81AE-E753D0C22C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5DF8F-4479-874E-A25E-8EFB07733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5FB83-2EC7-AE48-8F72-BB53EE871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709E4-0351-1946-BF03-2D4B59198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937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86B896-4B03-C54F-9728-26DF32F508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12C58C-C942-514B-BCA2-822AEFEC7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12786-4E76-9544-AB6B-F733C5B7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F2E5DF-1F43-5C40-AB85-ADDB99F2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94690-FF8B-4E43-BEAA-BBBEFFE18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4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B437BE-8168-CA43-9926-A159D639A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9BA08-EB69-484A-BE68-9DEC41949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F2183-0840-3D4E-A176-04994E9283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ADC7F-1CC9-2E4E-9B3B-A413643CB5A5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59E3A0-75B5-4D40-B62C-DFFF5BB2D9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20A56-E73F-8748-98D3-780B12D48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20749-0BEE-4743-996F-40B5E644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87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hyperphysics.phy-astr.gsu.edu/hbase/diff2.html#c1" TargetMode="External"/><Relationship Id="rId3" Type="http://schemas.openxmlformats.org/officeDocument/2006/relationships/image" Target="../media/image17.gif"/><Relationship Id="rId7" Type="http://schemas.openxmlformats.org/officeDocument/2006/relationships/hyperlink" Target="http://hyperphysics.phy-astr.gsu.edu/hbase/newt.html#nt2cn" TargetMode="Externa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hyperphysics.phy-astr.gsu.edu/hbase/de.html#deh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sv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6C51FB1-36E2-7B4A-8F32-5DAFAE70E9AD}"/>
              </a:ext>
            </a:extLst>
          </p:cNvPr>
          <p:cNvSpPr txBox="1"/>
          <p:nvPr/>
        </p:nvSpPr>
        <p:spPr>
          <a:xfrm>
            <a:off x="1164063" y="1697096"/>
            <a:ext cx="98638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OME Electromagnetic Radiation</a:t>
            </a:r>
          </a:p>
          <a:p>
            <a:pPr algn="ctr"/>
            <a:r>
              <a:rPr lang="en-GB" sz="3600" dirty="0"/>
              <a:t> </a:t>
            </a:r>
          </a:p>
          <a:p>
            <a:pPr algn="ctr"/>
            <a:r>
              <a:rPr lang="en-GB" sz="3600" dirty="0"/>
              <a:t>Lecture 4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Simple Harmonic Motion</a:t>
            </a:r>
          </a:p>
          <a:p>
            <a:pPr algn="ctr"/>
            <a:endParaRPr lang="en-GB" sz="3600" dirty="0"/>
          </a:p>
          <a:p>
            <a:pPr algn="ctr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99110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89309" y="27803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Maxwell’s equations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E13D4D-D1F8-6443-BD2B-30EAA14930F9}"/>
              </a:ext>
            </a:extLst>
          </p:cNvPr>
          <p:cNvSpPr txBox="1"/>
          <p:nvPr/>
        </p:nvSpPr>
        <p:spPr>
          <a:xfrm>
            <a:off x="489309" y="1285210"/>
            <a:ext cx="1073295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full consideration of Maxwell’s equations, which would include the mathematical notation used, is beyond the scope of this module. </a:t>
            </a:r>
          </a:p>
          <a:p>
            <a:endParaRPr lang="en-GB" sz="2400" dirty="0"/>
          </a:p>
          <a:p>
            <a:r>
              <a:rPr lang="en-GB" sz="2400" dirty="0"/>
              <a:t>For now, we will explore two aspects: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 </a:t>
            </a:r>
            <a:r>
              <a:rPr lang="en-GB" sz="2400" u="sng" dirty="0"/>
              <a:t>constant</a:t>
            </a:r>
            <a:r>
              <a:rPr lang="en-GB" sz="2400" dirty="0"/>
              <a:t> current flowing in a conductor will create a magnetic field.  A coil connected to a DC source will create a steady magnetic field.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 </a:t>
            </a:r>
            <a:r>
              <a:rPr lang="en-GB" sz="2400" u="sng" dirty="0"/>
              <a:t>changing</a:t>
            </a:r>
            <a:r>
              <a:rPr lang="en-GB" sz="2400" dirty="0"/>
              <a:t> magnetic field will cause a current to flow in a conductor. A coil in a steady magnetic field will not create DC.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03995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89309" y="27803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Inductance</a:t>
            </a:r>
          </a:p>
        </p:txBody>
      </p:sp>
      <p:pic>
        <p:nvPicPr>
          <p:cNvPr id="4098" name="Picture 2" descr="Inductor and the Effects of Inductance on an Inductor">
            <a:extLst>
              <a:ext uri="{FF2B5EF4-FFF2-40B4-BE49-F238E27FC236}">
                <a16:creationId xmlns:a16="http://schemas.microsoft.com/office/drawing/2014/main" id="{330E0809-9B04-1847-B59F-CE5A3C2FB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4596" y="436418"/>
            <a:ext cx="6802808" cy="598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307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89309" y="27803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Electromagnetic relay</a:t>
            </a:r>
          </a:p>
        </p:txBody>
      </p:sp>
      <p:pic>
        <p:nvPicPr>
          <p:cNvPr id="5124" name="Picture 4" descr="Relay - Wikipedia">
            <a:extLst>
              <a:ext uri="{FF2B5EF4-FFF2-40B4-BE49-F238E27FC236}">
                <a16:creationId xmlns:a16="http://schemas.microsoft.com/office/drawing/2014/main" id="{DA7DA520-512A-0943-9BF5-7BB01E9BF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322" y="1280170"/>
            <a:ext cx="4579720" cy="457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onfiguration of 'flyback diode' to protect microcontroller boards from  voltage spike when de-energizing the relay coil. (Also snubber diode,  freewheel diode, c…">
            <a:extLst>
              <a:ext uri="{FF2B5EF4-FFF2-40B4-BE49-F238E27FC236}">
                <a16:creationId xmlns:a16="http://schemas.microsoft.com/office/drawing/2014/main" id="{4A4CC3ED-D5A1-6447-8EA7-EE6C3131B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74377" y="1620002"/>
            <a:ext cx="5057884" cy="390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B7E501-3BDA-4944-AF26-0A125C5776C1}"/>
              </a:ext>
            </a:extLst>
          </p:cNvPr>
          <p:cNvSpPr txBox="1"/>
          <p:nvPr/>
        </p:nvSpPr>
        <p:spPr>
          <a:xfrm>
            <a:off x="6430200" y="5430643"/>
            <a:ext cx="1101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Noisy!</a:t>
            </a:r>
          </a:p>
        </p:txBody>
      </p:sp>
    </p:spTree>
    <p:extLst>
      <p:ext uri="{BB962C8B-B14F-4D97-AF65-F5344CB8AC3E}">
        <p14:creationId xmlns:p14="http://schemas.microsoft.com/office/powerpoint/2010/main" val="2438068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89309" y="278030"/>
            <a:ext cx="84969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Arial" charset="0"/>
                <a:ea typeface="ＭＳ Ｐゴシック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  <a:ea typeface="ＭＳ Ｐゴシック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GB" b="0" dirty="0"/>
              <a:t>Spark ignition circuit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B7E501-3BDA-4944-AF26-0A125C5776C1}"/>
              </a:ext>
            </a:extLst>
          </p:cNvPr>
          <p:cNvSpPr txBox="1"/>
          <p:nvPr/>
        </p:nvSpPr>
        <p:spPr>
          <a:xfrm>
            <a:off x="9485635" y="5798633"/>
            <a:ext cx="1101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Noisy!</a:t>
            </a:r>
          </a:p>
        </p:txBody>
      </p:sp>
      <p:pic>
        <p:nvPicPr>
          <p:cNvPr id="4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DC885125-A4FA-B745-84AF-FE0C28CB3E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719" y="998110"/>
            <a:ext cx="7245349" cy="51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451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9D656D-DFF8-684C-A975-01A8DAF4CB3F}"/>
              </a:ext>
            </a:extLst>
          </p:cNvPr>
          <p:cNvSpPr txBox="1"/>
          <p:nvPr/>
        </p:nvSpPr>
        <p:spPr>
          <a:xfrm>
            <a:off x="308920" y="374878"/>
            <a:ext cx="64816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Anatomy of an electromagnetic wave 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D63640E6-D1DE-EB45-9249-B50F9947F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339" y="1290788"/>
            <a:ext cx="8483189" cy="487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656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9B77DF-38CC-5E40-B4DC-ABD64B49B7E4}"/>
              </a:ext>
            </a:extLst>
          </p:cNvPr>
          <p:cNvSpPr/>
          <p:nvPr/>
        </p:nvSpPr>
        <p:spPr>
          <a:xfrm>
            <a:off x="359228" y="373519"/>
            <a:ext cx="7000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Revision of basic concepts – force on a spring</a:t>
            </a:r>
          </a:p>
        </p:txBody>
      </p:sp>
      <p:pic>
        <p:nvPicPr>
          <p:cNvPr id="3074" name="Picture 2" descr="Potential Energy Potential energy can also be stored in a spring when it is  compressed; the figure below shows potential energy yielding kinetic  energy. - ppt download">
            <a:extLst>
              <a:ext uri="{FF2B5EF4-FFF2-40B4-BE49-F238E27FC236}">
                <a16:creationId xmlns:a16="http://schemas.microsoft.com/office/drawing/2014/main" id="{5991FE48-7E71-4B45-BEB2-D314B60065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4000" y="1384447"/>
            <a:ext cx="9144000" cy="112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41BD38-850B-3141-B558-961110D9A234}"/>
              </a:ext>
            </a:extLst>
          </p:cNvPr>
          <p:cNvSpPr txBox="1"/>
          <p:nvPr/>
        </p:nvSpPr>
        <p:spPr>
          <a:xfrm>
            <a:off x="2654710" y="2994934"/>
            <a:ext cx="8613057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i="1" dirty="0">
                <a:latin typeface="+mj-lt"/>
              </a:rPr>
              <a:t>F</a:t>
            </a:r>
            <a:r>
              <a:rPr lang="en-GB" sz="4400" i="1" baseline="-25000" dirty="0">
                <a:latin typeface="+mj-lt"/>
              </a:rPr>
              <a:t>s</a:t>
            </a:r>
            <a:r>
              <a:rPr lang="en-GB" sz="4400" i="1" dirty="0">
                <a:latin typeface="+mj-lt"/>
              </a:rPr>
              <a:t> = </a:t>
            </a:r>
            <a:r>
              <a:rPr lang="en-GB" sz="4400" i="1" dirty="0" err="1">
                <a:latin typeface="+mj-lt"/>
              </a:rPr>
              <a:t>kx</a:t>
            </a:r>
            <a:r>
              <a:rPr lang="en-GB" sz="4400" i="1" dirty="0">
                <a:latin typeface="+mj-lt"/>
              </a:rPr>
              <a:t>    (k = spring constant)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8FE646-DFB6-AC47-8A67-5E974E6A1103}"/>
              </a:ext>
            </a:extLst>
          </p:cNvPr>
          <p:cNvSpPr/>
          <p:nvPr/>
        </p:nvSpPr>
        <p:spPr>
          <a:xfrm>
            <a:off x="4102708" y="4453702"/>
            <a:ext cx="27109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i="1" dirty="0"/>
              <a:t>U</a:t>
            </a:r>
            <a:r>
              <a:rPr lang="en-GB" sz="4800" i="1" baseline="-25000" dirty="0"/>
              <a:t>s</a:t>
            </a:r>
            <a:r>
              <a:rPr lang="en-GB" sz="4800" i="1" dirty="0"/>
              <a:t> = ½ kx</a:t>
            </a:r>
            <a:r>
              <a:rPr lang="en-GB" sz="4800" i="1" baseline="30000" dirty="0"/>
              <a:t>2</a:t>
            </a:r>
            <a:endParaRPr lang="en-GB" sz="4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3F8A30-45FE-2442-B226-CBAF3EBA437B}"/>
              </a:ext>
            </a:extLst>
          </p:cNvPr>
          <p:cNvSpPr txBox="1"/>
          <p:nvPr/>
        </p:nvSpPr>
        <p:spPr>
          <a:xfrm>
            <a:off x="3313357" y="5681638"/>
            <a:ext cx="54392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Elastic energy is stored, not lost</a:t>
            </a:r>
          </a:p>
        </p:txBody>
      </p:sp>
    </p:spTree>
    <p:extLst>
      <p:ext uri="{BB962C8B-B14F-4D97-AF65-F5344CB8AC3E}">
        <p14:creationId xmlns:p14="http://schemas.microsoft.com/office/powerpoint/2010/main" val="2793430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ransport Vibration - Should You Be Concerned? - Part 3">
            <a:extLst>
              <a:ext uri="{FF2B5EF4-FFF2-40B4-BE49-F238E27FC236}">
                <a16:creationId xmlns:a16="http://schemas.microsoft.com/office/drawing/2014/main" id="{9173803E-C1EC-8440-B810-4ADFCD6964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94618" y="1429179"/>
            <a:ext cx="2357635" cy="172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7406F33-98E0-D94E-BEBE-F1C39C7385C7}"/>
              </a:ext>
            </a:extLst>
          </p:cNvPr>
          <p:cNvSpPr txBox="1"/>
          <p:nvPr/>
        </p:nvSpPr>
        <p:spPr>
          <a:xfrm>
            <a:off x="6787166" y="2910625"/>
            <a:ext cx="2910626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i="1" dirty="0"/>
              <a:t>F</a:t>
            </a:r>
            <a:r>
              <a:rPr lang="en-GB" sz="4400" i="1" baseline="-25000" dirty="0"/>
              <a:t>m</a:t>
            </a:r>
            <a:r>
              <a:rPr lang="en-GB" sz="4400" i="1" dirty="0"/>
              <a:t> = ma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A95BA5-0C79-C642-99D5-A1866C14CE93}"/>
              </a:ext>
            </a:extLst>
          </p:cNvPr>
          <p:cNvSpPr/>
          <p:nvPr/>
        </p:nvSpPr>
        <p:spPr>
          <a:xfrm>
            <a:off x="359228" y="373519"/>
            <a:ext cx="7000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Revision of basic concepts – force on a mass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966170-292F-CF4C-BA38-1EE0678AA604}"/>
              </a:ext>
            </a:extLst>
          </p:cNvPr>
          <p:cNvSpPr/>
          <p:nvPr/>
        </p:nvSpPr>
        <p:spPr>
          <a:xfrm>
            <a:off x="4102708" y="4453702"/>
            <a:ext cx="300152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i="1" dirty="0"/>
              <a:t>U</a:t>
            </a:r>
            <a:r>
              <a:rPr lang="en-GB" sz="4800" i="1" baseline="-25000" dirty="0"/>
              <a:t>m</a:t>
            </a:r>
            <a:r>
              <a:rPr lang="en-GB" sz="4800" i="1" dirty="0"/>
              <a:t> = </a:t>
            </a:r>
            <a:r>
              <a:rPr lang="en-GB" sz="4800" i="1"/>
              <a:t>½ mv</a:t>
            </a:r>
            <a:r>
              <a:rPr lang="en-GB" sz="4800" i="1" baseline="30000"/>
              <a:t>2</a:t>
            </a:r>
            <a:endParaRPr lang="en-GB" sz="4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F0AC57-7D7A-1D40-9F7C-A4474F69F4F7}"/>
              </a:ext>
            </a:extLst>
          </p:cNvPr>
          <p:cNvSpPr txBox="1"/>
          <p:nvPr/>
        </p:nvSpPr>
        <p:spPr>
          <a:xfrm>
            <a:off x="5043949" y="1890390"/>
            <a:ext cx="5666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Force required to accelerate the mass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D5F736-6DA1-D340-858B-76D3BE946333}"/>
              </a:ext>
            </a:extLst>
          </p:cNvPr>
          <p:cNvSpPr txBox="1"/>
          <p:nvPr/>
        </p:nvSpPr>
        <p:spPr>
          <a:xfrm>
            <a:off x="3313357" y="5681638"/>
            <a:ext cx="4289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Energy is stored, not lost</a:t>
            </a:r>
          </a:p>
        </p:txBody>
      </p:sp>
    </p:spTree>
    <p:extLst>
      <p:ext uri="{BB962C8B-B14F-4D97-AF65-F5344CB8AC3E}">
        <p14:creationId xmlns:p14="http://schemas.microsoft.com/office/powerpoint/2010/main" val="1611853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9B77DF-38CC-5E40-B4DC-ABD64B49B7E4}"/>
              </a:ext>
            </a:extLst>
          </p:cNvPr>
          <p:cNvSpPr/>
          <p:nvPr/>
        </p:nvSpPr>
        <p:spPr>
          <a:xfrm>
            <a:off x="359228" y="373519"/>
            <a:ext cx="48006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Mechanical oscillator</a:t>
            </a:r>
          </a:p>
        </p:txBody>
      </p:sp>
      <p:pic>
        <p:nvPicPr>
          <p:cNvPr id="1028" name="Picture 4" descr="Transport Vibration - Should You Be Concerned? - Part 3">
            <a:extLst>
              <a:ext uri="{FF2B5EF4-FFF2-40B4-BE49-F238E27FC236}">
                <a16:creationId xmlns:a16="http://schemas.microsoft.com/office/drawing/2014/main" id="{9173803E-C1EC-8440-B810-4ADFCD696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9334" y="1631718"/>
            <a:ext cx="5930900" cy="391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9FACF1-22EB-8F40-9088-A7048070B263}"/>
              </a:ext>
            </a:extLst>
          </p:cNvPr>
          <p:cNvSpPr txBox="1"/>
          <p:nvPr/>
        </p:nvSpPr>
        <p:spPr>
          <a:xfrm>
            <a:off x="558930" y="5669280"/>
            <a:ext cx="10149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Energy stored in the mechanical oscillator </a:t>
            </a:r>
            <a:r>
              <a:rPr lang="en-GB" sz="3200" i="1" dirty="0"/>
              <a:t>U = ½ mv</a:t>
            </a:r>
            <a:r>
              <a:rPr lang="en-GB" sz="3200" i="1" baseline="30000" dirty="0"/>
              <a:t>2</a:t>
            </a:r>
            <a:r>
              <a:rPr lang="en-GB" sz="3200" i="1" dirty="0"/>
              <a:t> + ½ kx</a:t>
            </a:r>
            <a:r>
              <a:rPr lang="en-GB" sz="3200" i="1" baseline="30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39860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640BA29-DD4C-C34D-B30E-8EC170F06358}"/>
              </a:ext>
            </a:extLst>
          </p:cNvPr>
          <p:cNvSpPr txBox="1"/>
          <p:nvPr/>
        </p:nvSpPr>
        <p:spPr>
          <a:xfrm>
            <a:off x="308920" y="374878"/>
            <a:ext cx="5812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Natural frequency and resonance</a:t>
            </a:r>
          </a:p>
        </p:txBody>
      </p:sp>
      <p:pic>
        <p:nvPicPr>
          <p:cNvPr id="4" name="Picture 3" descr="Histogram&#10;&#10;Description automatically generated with medium confidence">
            <a:extLst>
              <a:ext uri="{FF2B5EF4-FFF2-40B4-BE49-F238E27FC236}">
                <a16:creationId xmlns:a16="http://schemas.microsoft.com/office/drawing/2014/main" id="{3D59AB85-5C96-0F44-8171-676B3F7ED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321" y="1695515"/>
            <a:ext cx="9334170" cy="4402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14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iagram, engineering drawing&#10;&#10;Description automatically generated">
            <a:extLst>
              <a:ext uri="{FF2B5EF4-FFF2-40B4-BE49-F238E27FC236}">
                <a16:creationId xmlns:a16="http://schemas.microsoft.com/office/drawing/2014/main" id="{6BDF3671-1BF3-4B41-A694-86ECC28FC48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36" y="1211516"/>
            <a:ext cx="6530686" cy="5224549"/>
          </a:xfrm>
          <a:prstGeom prst="rect">
            <a:avLst/>
          </a:prstGeom>
        </p:spPr>
      </p:pic>
      <p:pic>
        <p:nvPicPr>
          <p:cNvPr id="4" name="Picture 3" descr="A picture containing outdoor&#10;&#10;Description automatically generated">
            <a:extLst>
              <a:ext uri="{FF2B5EF4-FFF2-40B4-BE49-F238E27FC236}">
                <a16:creationId xmlns:a16="http://schemas.microsoft.com/office/drawing/2014/main" id="{1A2D1024-D27D-B041-A09D-C7E5FF429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085" y="2576945"/>
            <a:ext cx="4696487" cy="30860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EBE7C1A-D384-C94C-9DC9-3AC518B85D3E}"/>
              </a:ext>
            </a:extLst>
          </p:cNvPr>
          <p:cNvSpPr txBox="1"/>
          <p:nvPr/>
        </p:nvSpPr>
        <p:spPr>
          <a:xfrm>
            <a:off x="308920" y="374878"/>
            <a:ext cx="5812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Natural frequency and resonance</a:t>
            </a:r>
          </a:p>
        </p:txBody>
      </p:sp>
    </p:spTree>
    <p:extLst>
      <p:ext uri="{BB962C8B-B14F-4D97-AF65-F5344CB8AC3E}">
        <p14:creationId xmlns:p14="http://schemas.microsoft.com/office/powerpoint/2010/main" val="974823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ashpot - Wikipedia">
            <a:extLst>
              <a:ext uri="{FF2B5EF4-FFF2-40B4-BE49-F238E27FC236}">
                <a16:creationId xmlns:a16="http://schemas.microsoft.com/office/drawing/2014/main" id="{A37F2CF8-CB17-A542-A9EB-B8993CBE3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915845" y="-464972"/>
            <a:ext cx="1279073" cy="473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A600458-B85B-C246-BB37-B60F39A0B7B2}"/>
              </a:ext>
            </a:extLst>
          </p:cNvPr>
          <p:cNvSpPr/>
          <p:nvPr/>
        </p:nvSpPr>
        <p:spPr>
          <a:xfrm>
            <a:off x="359228" y="373519"/>
            <a:ext cx="7000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Revision of basic concepts – force on a dashpot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E455F1-F497-CE47-8813-5805705B3CA9}"/>
              </a:ext>
            </a:extLst>
          </p:cNvPr>
          <p:cNvSpPr txBox="1"/>
          <p:nvPr/>
        </p:nvSpPr>
        <p:spPr>
          <a:xfrm>
            <a:off x="2125943" y="3259136"/>
            <a:ext cx="7940114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i="1" dirty="0" err="1"/>
              <a:t>F</a:t>
            </a:r>
            <a:r>
              <a:rPr lang="en-GB" sz="4400" i="1" baseline="-25000" dirty="0" err="1"/>
              <a:t>d</a:t>
            </a:r>
            <a:r>
              <a:rPr lang="en-GB" sz="4400" i="1" dirty="0"/>
              <a:t> = cv  (c is damping coefficient)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8F8DAE8-0D5F-844D-8725-6B239D88A8EF}"/>
              </a:ext>
            </a:extLst>
          </p:cNvPr>
          <p:cNvSpPr/>
          <p:nvPr/>
        </p:nvSpPr>
        <p:spPr>
          <a:xfrm>
            <a:off x="4825818" y="4615934"/>
            <a:ext cx="21964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i="1" dirty="0" err="1">
                <a:latin typeface="Helvetica" pitchFamily="2" charset="0"/>
              </a:rPr>
              <a:t>U</a:t>
            </a:r>
            <a:r>
              <a:rPr lang="en-GB" sz="3200" i="1" baseline="-25000" dirty="0" err="1">
                <a:latin typeface="Helvetica" pitchFamily="2" charset="0"/>
              </a:rPr>
              <a:t>d</a:t>
            </a:r>
            <a:r>
              <a:rPr lang="en-GB" sz="3200" i="1" dirty="0">
                <a:latin typeface="Helvetica" pitchFamily="2" charset="0"/>
              </a:rPr>
              <a:t> = ½ cv</a:t>
            </a:r>
            <a:r>
              <a:rPr lang="en-GB" sz="3200" i="1" baseline="30000" dirty="0">
                <a:latin typeface="Helvetica" pitchFamily="2" charset="0"/>
              </a:rPr>
              <a:t>2</a:t>
            </a:r>
            <a:endParaRPr lang="en-GB" sz="3200" i="1" baseline="30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FF6288-6DBA-EC4F-A120-58528D4A7357}"/>
              </a:ext>
            </a:extLst>
          </p:cNvPr>
          <p:cNvSpPr/>
          <p:nvPr/>
        </p:nvSpPr>
        <p:spPr>
          <a:xfrm>
            <a:off x="1056116" y="5798439"/>
            <a:ext cx="6303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Helvetica" pitchFamily="2" charset="0"/>
              </a:rPr>
              <a:t>The dashpot simply dissipates energy 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FCC48B-9B31-5945-9584-6398703E42B2}"/>
              </a:ext>
            </a:extLst>
          </p:cNvPr>
          <p:cNvSpPr txBox="1"/>
          <p:nvPr/>
        </p:nvSpPr>
        <p:spPr>
          <a:xfrm>
            <a:off x="6415549" y="1612657"/>
            <a:ext cx="5145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Force required to move the piston</a:t>
            </a:r>
          </a:p>
        </p:txBody>
      </p:sp>
    </p:spTree>
    <p:extLst>
      <p:ext uri="{BB962C8B-B14F-4D97-AF65-F5344CB8AC3E}">
        <p14:creationId xmlns:p14="http://schemas.microsoft.com/office/powerpoint/2010/main" val="2022844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9B77DF-38CC-5E40-B4DC-ABD64B49B7E4}"/>
              </a:ext>
            </a:extLst>
          </p:cNvPr>
          <p:cNvSpPr/>
          <p:nvPr/>
        </p:nvSpPr>
        <p:spPr>
          <a:xfrm>
            <a:off x="359228" y="373519"/>
            <a:ext cx="72884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Mass-spring damper or </a:t>
            </a:r>
            <a:r>
              <a:rPr lang="en-GB" sz="2800" dirty="0" err="1">
                <a:solidFill>
                  <a:srgbClr val="000000"/>
                </a:solidFill>
                <a:latin typeface="Calibri" panose="020F0502020204030204" pitchFamily="34" charset="0"/>
              </a:rPr>
              <a:t>visco</a:t>
            </a:r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-elastic model</a:t>
            </a:r>
          </a:p>
        </p:txBody>
      </p:sp>
      <p:pic>
        <p:nvPicPr>
          <p:cNvPr id="5" name="Picture 4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CE39D5A9-C912-7949-9684-B266224C6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724" y="1145580"/>
            <a:ext cx="3373634" cy="3797300"/>
          </a:xfrm>
          <a:prstGeom prst="rect">
            <a:avLst/>
          </a:prstGeom>
        </p:spPr>
      </p:pic>
      <p:pic>
        <p:nvPicPr>
          <p:cNvPr id="6" name="Picture 4" descr="Transport Vibration - Should You Be Concerned? - Part 3">
            <a:extLst>
              <a:ext uri="{FF2B5EF4-FFF2-40B4-BE49-F238E27FC236}">
                <a16:creationId xmlns:a16="http://schemas.microsoft.com/office/drawing/2014/main" id="{9935EF3A-0D0D-7B44-B025-667F44C5DE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78580" y="2120900"/>
            <a:ext cx="2069817" cy="135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220933-3751-3B4A-AD8B-32BC59C27B6D}"/>
              </a:ext>
            </a:extLst>
          </p:cNvPr>
          <p:cNvSpPr txBox="1"/>
          <p:nvPr/>
        </p:nvSpPr>
        <p:spPr>
          <a:xfrm>
            <a:off x="558930" y="5669280"/>
            <a:ext cx="10149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Energy stored in the mechanical oscillator </a:t>
            </a:r>
            <a:r>
              <a:rPr lang="en-GB" sz="3200" i="1" dirty="0"/>
              <a:t>U = ½ mv</a:t>
            </a:r>
            <a:r>
              <a:rPr lang="en-GB" sz="3200" i="1" baseline="30000" dirty="0"/>
              <a:t>2</a:t>
            </a:r>
            <a:r>
              <a:rPr lang="en-GB" sz="3200" i="1" dirty="0"/>
              <a:t> + ½ kx</a:t>
            </a:r>
            <a:r>
              <a:rPr lang="en-GB" sz="3200" i="1" baseline="30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40587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1778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</a:rPr>
              <a:t>Damping</a:t>
            </a:r>
            <a:r>
              <a:rPr lang="en-GB" sz="3200" dirty="0"/>
              <a:t>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D5C6BE2-6191-B247-89DB-855F49604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1172" y="620486"/>
            <a:ext cx="6603803" cy="5617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58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1778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</a:rPr>
              <a:t>Damping</a:t>
            </a:r>
            <a:r>
              <a:rPr lang="en-GB" sz="3200" dirty="0"/>
              <a:t>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0437631-9D9F-504C-B042-04B193630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3217" y="381000"/>
            <a:ext cx="8723480" cy="623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5128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1778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</a:rPr>
              <a:t>Damping</a:t>
            </a:r>
            <a:r>
              <a:rPr lang="en-GB" sz="3200" dirty="0"/>
              <a:t>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33304AAD-99AB-7E42-9856-22779747B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8666" y="1099089"/>
            <a:ext cx="25019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4D7C221-9F4D-4746-A978-2BA43EC82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4165" y="1771650"/>
            <a:ext cx="30099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58642222-7426-A743-95C8-FC02E2562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2678" y="5173951"/>
            <a:ext cx="4241800" cy="149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D5E6CF1F-7D49-CA47-AFF2-8CAE87300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8287" y="3052536"/>
            <a:ext cx="1079500" cy="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>
            <a:extLst>
              <a:ext uri="{FF2B5EF4-FFF2-40B4-BE49-F238E27FC236}">
                <a16:creationId xmlns:a16="http://schemas.microsoft.com/office/drawing/2014/main" id="{11EF16AD-9040-DD4A-B052-5570CBA14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8287" y="3703491"/>
            <a:ext cx="2209800" cy="39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3A473F4-6D16-B04B-B2E2-FA0081F86D08}"/>
              </a:ext>
            </a:extLst>
          </p:cNvPr>
          <p:cNvSpPr/>
          <p:nvPr/>
        </p:nvSpPr>
        <p:spPr>
          <a:xfrm>
            <a:off x="5878666" y="609646"/>
            <a:ext cx="4135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-webkit-standard"/>
              </a:rPr>
              <a:t>The </a:t>
            </a:r>
            <a:r>
              <a:rPr lang="en-GB" dirty="0">
                <a:latin typeface="-webkit-standard"/>
                <a:hlinkClick r:id="rId7"/>
              </a:rPr>
              <a:t>Newton's 2nd Law</a:t>
            </a:r>
            <a:r>
              <a:rPr lang="en-GB" dirty="0">
                <a:solidFill>
                  <a:srgbClr val="000000"/>
                </a:solidFill>
                <a:latin typeface="-webkit-standard"/>
              </a:rPr>
              <a:t> motion equation is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1C57DA-92D5-D743-AF29-D1B2CE10904D}"/>
              </a:ext>
            </a:extLst>
          </p:cNvPr>
          <p:cNvSpPr/>
          <p:nvPr/>
        </p:nvSpPr>
        <p:spPr>
          <a:xfrm>
            <a:off x="5878666" y="226930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-webkit-standard"/>
              </a:rPr>
              <a:t>This is in the form of a </a:t>
            </a:r>
            <a:r>
              <a:rPr lang="en-GB" dirty="0">
                <a:latin typeface="-webkit-standard"/>
                <a:hlinkClick r:id="rId8"/>
              </a:rPr>
              <a:t>homogeneous</a:t>
            </a:r>
            <a:r>
              <a:rPr lang="en-GB" dirty="0">
                <a:solidFill>
                  <a:srgbClr val="000000"/>
                </a:solidFill>
                <a:latin typeface="-webkit-standard"/>
              </a:rPr>
              <a:t> second order </a:t>
            </a:r>
            <a:r>
              <a:rPr lang="en-GB" dirty="0">
                <a:latin typeface="-webkit-standard"/>
                <a:hlinkClick r:id="rId9"/>
              </a:rPr>
              <a:t>differential equation</a:t>
            </a:r>
            <a:r>
              <a:rPr lang="en-GB" dirty="0">
                <a:solidFill>
                  <a:srgbClr val="000000"/>
                </a:solidFill>
                <a:latin typeface="-webkit-standard"/>
              </a:rPr>
              <a:t> and has a solution of the form</a:t>
            </a:r>
            <a:endParaRPr lang="en-GB" dirty="0"/>
          </a:p>
        </p:txBody>
      </p:sp>
      <p:pic>
        <p:nvPicPr>
          <p:cNvPr id="3084" name="Picture 12">
            <a:extLst>
              <a:ext uri="{FF2B5EF4-FFF2-40B4-BE49-F238E27FC236}">
                <a16:creationId xmlns:a16="http://schemas.microsoft.com/office/drawing/2014/main" id="{C46A0D7B-5F2E-CE46-A29E-BB7AE13B8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8287" y="4130144"/>
            <a:ext cx="2590800" cy="9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488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15946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</a:rPr>
              <a:t>Q Factor</a:t>
            </a:r>
          </a:p>
        </p:txBody>
      </p:sp>
      <p:pic>
        <p:nvPicPr>
          <p:cNvPr id="18434" name="Picture 2" descr="Electrical Simplified: Q Factor">
            <a:extLst>
              <a:ext uri="{FF2B5EF4-FFF2-40B4-BE49-F238E27FC236}">
                <a16:creationId xmlns:a16="http://schemas.microsoft.com/office/drawing/2014/main" id="{4D5124CC-32AE-E443-A1AF-E87701CF7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8099" y="466171"/>
            <a:ext cx="5883179" cy="5925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9C7B033D-58DB-A848-BB5B-704BFF3C4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731" y="2607541"/>
            <a:ext cx="4305300" cy="128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236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9D656D-DFF8-684C-A975-01A8DAF4CB3F}"/>
              </a:ext>
            </a:extLst>
          </p:cNvPr>
          <p:cNvSpPr txBox="1"/>
          <p:nvPr/>
        </p:nvSpPr>
        <p:spPr>
          <a:xfrm>
            <a:off x="308920" y="374878"/>
            <a:ext cx="7520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Time and frequency domain representation </a:t>
            </a:r>
          </a:p>
        </p:txBody>
      </p:sp>
      <p:pic>
        <p:nvPicPr>
          <p:cNvPr id="8194" name="Picture 2" descr="What are the differences between time domain and frequency domain solver in  CST? - Quora">
            <a:extLst>
              <a:ext uri="{FF2B5EF4-FFF2-40B4-BE49-F238E27FC236}">
                <a16:creationId xmlns:a16="http://schemas.microsoft.com/office/drawing/2014/main" id="{7340567A-AC75-DA4D-8CA4-5BBDC53EE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0215" y="1288500"/>
            <a:ext cx="7620000" cy="534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6092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385936" y="297244"/>
            <a:ext cx="5915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Frequency resolution – human ear</a:t>
            </a:r>
          </a:p>
        </p:txBody>
      </p:sp>
      <p:pic>
        <p:nvPicPr>
          <p:cNvPr id="20482" name="Picture 2" descr="3 dynamic+range+of+human+hearing - Studio Slave">
            <a:extLst>
              <a:ext uri="{FF2B5EF4-FFF2-40B4-BE49-F238E27FC236}">
                <a16:creationId xmlns:a16="http://schemas.microsoft.com/office/drawing/2014/main" id="{8E06EA59-8A2D-CA44-A424-09B355698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077" y="1135494"/>
            <a:ext cx="8595013" cy="525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06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Auditory Perception - Jayanthiny's website">
            <a:extLst>
              <a:ext uri="{FF2B5EF4-FFF2-40B4-BE49-F238E27FC236}">
                <a16:creationId xmlns:a16="http://schemas.microsoft.com/office/drawing/2014/main" id="{4BF6BB0F-1628-1C45-A4C9-77E8A6DD7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60604"/>
            <a:ext cx="7610232" cy="555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Auditory hair cells.">
            <a:extLst>
              <a:ext uri="{FF2B5EF4-FFF2-40B4-BE49-F238E27FC236}">
                <a16:creationId xmlns:a16="http://schemas.microsoft.com/office/drawing/2014/main" id="{B42112BF-8D3E-3E4D-95E0-D34FF9D0D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1455" y="1285745"/>
            <a:ext cx="4184650" cy="31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400F5B-5649-C445-8924-C159FDCD03B5}"/>
              </a:ext>
            </a:extLst>
          </p:cNvPr>
          <p:cNvSpPr/>
          <p:nvPr/>
        </p:nvSpPr>
        <p:spPr>
          <a:xfrm>
            <a:off x="7963753" y="4661167"/>
            <a:ext cx="3917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Droid Sans"/>
              </a:rPr>
              <a:t>Auditory hair cells are specialized along the length of the cochlea to respond to specific sound frequencies. </a:t>
            </a:r>
            <a:endParaRPr lang="en-GB" sz="2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350080-B1DE-3342-92B0-330BB51759AC}"/>
              </a:ext>
            </a:extLst>
          </p:cNvPr>
          <p:cNvSpPr/>
          <p:nvPr/>
        </p:nvSpPr>
        <p:spPr>
          <a:xfrm>
            <a:off x="385936" y="297244"/>
            <a:ext cx="5915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Frequency resolution – human ear</a:t>
            </a:r>
          </a:p>
        </p:txBody>
      </p:sp>
    </p:spTree>
    <p:extLst>
      <p:ext uri="{BB962C8B-B14F-4D97-AF65-F5344CB8AC3E}">
        <p14:creationId xmlns:p14="http://schemas.microsoft.com/office/powerpoint/2010/main" val="8195879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385936" y="297244"/>
            <a:ext cx="6197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Dynamic range and frequency range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E4306A-63A8-C14E-AB45-60B72E246484}"/>
              </a:ext>
            </a:extLst>
          </p:cNvPr>
          <p:cNvSpPr txBox="1"/>
          <p:nvPr/>
        </p:nvSpPr>
        <p:spPr>
          <a:xfrm>
            <a:off x="431800" y="1765300"/>
            <a:ext cx="10038389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dB - one decibel (0.1 bel) equals 10 times the common logarithm of the </a:t>
            </a:r>
            <a:r>
              <a:rPr lang="en-GB" u="sng" dirty="0"/>
              <a:t>power</a:t>
            </a:r>
            <a:r>
              <a:rPr lang="en-GB" dirty="0"/>
              <a:t> ratio</a:t>
            </a:r>
          </a:p>
          <a:p>
            <a:endParaRPr lang="en-GB" dirty="0"/>
          </a:p>
          <a:p>
            <a:r>
              <a:rPr lang="en-GB" dirty="0"/>
              <a:t>10 log (P</a:t>
            </a:r>
            <a:r>
              <a:rPr lang="en-GB" baseline="-25000" dirty="0"/>
              <a:t>2</a:t>
            </a:r>
            <a:r>
              <a:rPr lang="en-GB" dirty="0"/>
              <a:t>/P</a:t>
            </a:r>
            <a:r>
              <a:rPr lang="en-GB" baseline="-25000" dirty="0"/>
              <a:t>1</a:t>
            </a:r>
            <a:r>
              <a:rPr lang="en-GB" dirty="0"/>
              <a:t>) dB</a:t>
            </a:r>
          </a:p>
          <a:p>
            <a:endParaRPr lang="en-GB" dirty="0"/>
          </a:p>
          <a:p>
            <a:r>
              <a:rPr lang="en-GB" dirty="0"/>
              <a:t>10 log (P</a:t>
            </a:r>
            <a:r>
              <a:rPr lang="en-GB" baseline="-25000" dirty="0"/>
              <a:t>2</a:t>
            </a:r>
            <a:r>
              <a:rPr lang="en-GB" dirty="0"/>
              <a:t>/P</a:t>
            </a:r>
            <a:r>
              <a:rPr lang="en-GB" baseline="-25000" dirty="0"/>
              <a:t>1</a:t>
            </a:r>
            <a:r>
              <a:rPr lang="en-GB" dirty="0"/>
              <a:t>) = 10 log 2 = 3 dB</a:t>
            </a:r>
          </a:p>
          <a:p>
            <a:endParaRPr lang="en-GB" dirty="0"/>
          </a:p>
          <a:p>
            <a:r>
              <a:rPr lang="en-GB" dirty="0"/>
              <a:t>power is proportional to voltage squared </a:t>
            </a:r>
          </a:p>
          <a:p>
            <a:endParaRPr lang="en-GB" dirty="0"/>
          </a:p>
          <a:p>
            <a:r>
              <a:rPr lang="en-GB" dirty="0"/>
              <a:t>20 log (V</a:t>
            </a:r>
            <a:r>
              <a:rPr lang="en-GB" baseline="-25000" dirty="0"/>
              <a:t>2</a:t>
            </a:r>
            <a:r>
              <a:rPr lang="en-GB" dirty="0"/>
              <a:t>/V</a:t>
            </a:r>
            <a:r>
              <a:rPr lang="en-GB" baseline="-25000" dirty="0"/>
              <a:t>1</a:t>
            </a:r>
            <a:r>
              <a:rPr lang="en-GB" dirty="0"/>
              <a:t>) = 10 log 2 = 6 dB</a:t>
            </a:r>
          </a:p>
          <a:p>
            <a:endParaRPr lang="en-GB" dirty="0"/>
          </a:p>
          <a:p>
            <a:r>
              <a:rPr lang="en-GB" dirty="0"/>
              <a:t>octave – increasing or decreasing frequency by an octave is to double or halve the frequency. </a:t>
            </a:r>
          </a:p>
          <a:p>
            <a:endParaRPr lang="en-GB" dirty="0"/>
          </a:p>
          <a:p>
            <a:r>
              <a:rPr lang="en-GB" dirty="0"/>
              <a:t>A </a:t>
            </a:r>
            <a:r>
              <a:rPr lang="en-GB" dirty="0" err="1"/>
              <a:t>multimeter</a:t>
            </a:r>
            <a:r>
              <a:rPr lang="en-GB" dirty="0"/>
              <a:t> has voltage range from 0.01 mV to 1000 V.  What is this range expressed in octaves and dB?</a:t>
            </a:r>
          </a:p>
          <a:p>
            <a:endParaRPr lang="en-GB" dirty="0"/>
          </a:p>
          <a:p>
            <a:r>
              <a:rPr lang="en-GB" dirty="0"/>
              <a:t>What is Ariana Grande’s vocal range in Hz, and octaves?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99857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9B77DF-38CC-5E40-B4DC-ABD64B49B7E4}"/>
              </a:ext>
            </a:extLst>
          </p:cNvPr>
          <p:cNvSpPr/>
          <p:nvPr/>
        </p:nvSpPr>
        <p:spPr>
          <a:xfrm>
            <a:off x="359228" y="373519"/>
            <a:ext cx="48006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Mechanical-electrical comparisons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54F06C-0D6C-584A-958E-35EC1476A7ED}"/>
              </a:ext>
            </a:extLst>
          </p:cNvPr>
          <p:cNvSpPr txBox="1"/>
          <p:nvPr/>
        </p:nvSpPr>
        <p:spPr>
          <a:xfrm>
            <a:off x="4139862" y="2347855"/>
            <a:ext cx="29873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inductance </a:t>
            </a:r>
            <a:r>
              <a:rPr lang="en-GB" dirty="0"/>
              <a:t>≡</a:t>
            </a:r>
            <a:r>
              <a:rPr lang="en-GB" sz="2400" dirty="0"/>
              <a:t> mass</a:t>
            </a:r>
          </a:p>
          <a:p>
            <a:r>
              <a:rPr lang="en-GB" sz="2400" dirty="0"/>
              <a:t>capacitance = spring</a:t>
            </a:r>
          </a:p>
          <a:p>
            <a:r>
              <a:rPr lang="en-GB" sz="2400" dirty="0"/>
              <a:t>damper = resistor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D2560B9-B0F0-364D-B445-01B47697F3A3}"/>
              </a:ext>
            </a:extLst>
          </p:cNvPr>
          <p:cNvGrpSpPr/>
          <p:nvPr/>
        </p:nvGrpSpPr>
        <p:grpSpPr>
          <a:xfrm>
            <a:off x="558930" y="1645410"/>
            <a:ext cx="2373559" cy="2486561"/>
            <a:chOff x="371525" y="1713619"/>
            <a:chExt cx="3373634" cy="3797300"/>
          </a:xfrm>
        </p:grpSpPr>
        <p:pic>
          <p:nvPicPr>
            <p:cNvPr id="5" name="Picture 4" descr="A picture containing text, clock&#10;&#10;Description automatically generated">
              <a:extLst>
                <a:ext uri="{FF2B5EF4-FFF2-40B4-BE49-F238E27FC236}">
                  <a16:creationId xmlns:a16="http://schemas.microsoft.com/office/drawing/2014/main" id="{CE39D5A9-C912-7949-9684-B266224C6D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1525" y="1713619"/>
              <a:ext cx="3373634" cy="3797300"/>
            </a:xfrm>
            <a:prstGeom prst="rect">
              <a:avLst/>
            </a:prstGeom>
          </p:spPr>
        </p:pic>
        <p:pic>
          <p:nvPicPr>
            <p:cNvPr id="6" name="Picture 4" descr="Transport Vibration - Should You Be Concerned? - Part 3">
              <a:extLst>
                <a:ext uri="{FF2B5EF4-FFF2-40B4-BE49-F238E27FC236}">
                  <a16:creationId xmlns:a16="http://schemas.microsoft.com/office/drawing/2014/main" id="{9935EF3A-0D0D-7B44-B025-667F44C5DE6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011381" y="2688939"/>
              <a:ext cx="2069817" cy="1350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194" name="Picture 2">
            <a:extLst>
              <a:ext uri="{FF2B5EF4-FFF2-40B4-BE49-F238E27FC236}">
                <a16:creationId xmlns:a16="http://schemas.microsoft.com/office/drawing/2014/main" id="{1A5ADFA9-0024-0E43-AE06-C56F7CFCF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8100" y="1540963"/>
            <a:ext cx="4533900" cy="248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Transport Vibration - Should You Be Concerned? - Part 3">
            <a:extLst>
              <a:ext uri="{FF2B5EF4-FFF2-40B4-BE49-F238E27FC236}">
                <a16:creationId xmlns:a16="http://schemas.microsoft.com/office/drawing/2014/main" id="{67E09378-87C3-5341-9E89-26595D1153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296"/>
          <a:stretch/>
        </p:blipFill>
        <p:spPr bwMode="auto">
          <a:xfrm>
            <a:off x="1435155" y="4388391"/>
            <a:ext cx="2648745" cy="209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LC Circuit: Parallel And Series Circuits, Equations &amp; Transfer Function |  Electrical4U">
            <a:extLst>
              <a:ext uri="{FF2B5EF4-FFF2-40B4-BE49-F238E27FC236}">
                <a16:creationId xmlns:a16="http://schemas.microsoft.com/office/drawing/2014/main" id="{D7B12B2C-666B-C549-87E1-BCFAA54D04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85621" y="4664928"/>
            <a:ext cx="4005831" cy="114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8118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444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Camera flash </a:t>
            </a:r>
          </a:p>
        </p:txBody>
      </p:sp>
      <p:pic>
        <p:nvPicPr>
          <p:cNvPr id="4" name="Picture 3" descr="Diagram, schematic&#10;&#10;Description automatically generated">
            <a:extLst>
              <a:ext uri="{FF2B5EF4-FFF2-40B4-BE49-F238E27FC236}">
                <a16:creationId xmlns:a16="http://schemas.microsoft.com/office/drawing/2014/main" id="{D30F8C60-8A84-D243-AF37-66D6CF3F7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745" y="1254414"/>
            <a:ext cx="9144000" cy="504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117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653155" y="809862"/>
            <a:ext cx="77189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Sensitivity of human ear in comparison to energy of nitrogen molecule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998580-28D8-6545-8A04-7057F7AC6A17}"/>
              </a:ext>
            </a:extLst>
          </p:cNvPr>
          <p:cNvSpPr txBox="1"/>
          <p:nvPr/>
        </p:nvSpPr>
        <p:spPr>
          <a:xfrm>
            <a:off x="385936" y="1080655"/>
            <a:ext cx="111529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965293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356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Crystal radio </a:t>
            </a:r>
          </a:p>
        </p:txBody>
      </p:sp>
      <p:pic>
        <p:nvPicPr>
          <p:cNvPr id="6154" name="Picture 10" descr="Pickard Crystal Set Radio Kit image 1">
            <a:extLst>
              <a:ext uri="{FF2B5EF4-FFF2-40B4-BE49-F238E27FC236}">
                <a16:creationId xmlns:a16="http://schemas.microsoft.com/office/drawing/2014/main" id="{27D0EECF-0575-A44F-B476-FF296B775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7010" y="463490"/>
            <a:ext cx="5972628" cy="597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>
            <a:extLst>
              <a:ext uri="{FF2B5EF4-FFF2-40B4-BE49-F238E27FC236}">
                <a16:creationId xmlns:a16="http://schemas.microsoft.com/office/drawing/2014/main" id="{C8BBE800-1132-AA4A-ACBA-0AE085C56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1809" y="1244600"/>
            <a:ext cx="3966558" cy="495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6687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356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Crystal radio </a:t>
            </a:r>
          </a:p>
        </p:txBody>
      </p:sp>
      <p:pic>
        <p:nvPicPr>
          <p:cNvPr id="6154" name="Picture 10" descr="Pickard Crystal Set Radio Kit image 1">
            <a:extLst>
              <a:ext uri="{FF2B5EF4-FFF2-40B4-BE49-F238E27FC236}">
                <a16:creationId xmlns:a16="http://schemas.microsoft.com/office/drawing/2014/main" id="{27D0EECF-0575-A44F-B476-FF296B775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5447" y="3847170"/>
            <a:ext cx="2459205" cy="246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>
            <a:extLst>
              <a:ext uri="{FF2B5EF4-FFF2-40B4-BE49-F238E27FC236}">
                <a16:creationId xmlns:a16="http://schemas.microsoft.com/office/drawing/2014/main" id="{C8BBE800-1132-AA4A-ACBA-0AE085C56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1809" y="1244600"/>
            <a:ext cx="3966558" cy="495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portance of Inductance of a Coil | GBC Electronics Technician">
            <a:extLst>
              <a:ext uri="{FF2B5EF4-FFF2-40B4-BE49-F238E27FC236}">
                <a16:creationId xmlns:a16="http://schemas.microsoft.com/office/drawing/2014/main" id="{8814CBA7-CB40-9A4C-9224-5BD62CD59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4391" y="368300"/>
            <a:ext cx="4495800" cy="306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2147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33195F-9C55-4B42-8684-AFD2340E6421}"/>
              </a:ext>
            </a:extLst>
          </p:cNvPr>
          <p:cNvSpPr/>
          <p:nvPr/>
        </p:nvSpPr>
        <p:spPr>
          <a:xfrm>
            <a:off x="435429" y="198460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The relationship between frequency, inertia and force in an oscillating system</a:t>
            </a:r>
          </a:p>
        </p:txBody>
      </p:sp>
      <p:pic>
        <p:nvPicPr>
          <p:cNvPr id="5122" name="Picture 2" descr="Passive Low Pass Filter">
            <a:extLst>
              <a:ext uri="{FF2B5EF4-FFF2-40B4-BE49-F238E27FC236}">
                <a16:creationId xmlns:a16="http://schemas.microsoft.com/office/drawing/2014/main" id="{0CDBD1A3-673A-554D-AA38-38082E4F5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0" y="1651000"/>
            <a:ext cx="8255000" cy="35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5700AB3-2D8B-2242-ABB0-2FB925A39365}"/>
              </a:ext>
            </a:extLst>
          </p:cNvPr>
          <p:cNvSpPr/>
          <p:nvPr/>
        </p:nvSpPr>
        <p:spPr>
          <a:xfrm>
            <a:off x="558930" y="463490"/>
            <a:ext cx="26729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Low-pass filter </a:t>
            </a:r>
          </a:p>
        </p:txBody>
      </p:sp>
    </p:spTree>
    <p:extLst>
      <p:ext uri="{BB962C8B-B14F-4D97-AF65-F5344CB8AC3E}">
        <p14:creationId xmlns:p14="http://schemas.microsoft.com/office/powerpoint/2010/main" val="18373575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6729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Low-pass filter 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CD3D560-C507-904A-AE0F-B26FF28BB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0005" y="1752600"/>
            <a:ext cx="4075151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46A38312-D8D1-2C4E-A3BD-9A3958AA5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3189" y="921265"/>
            <a:ext cx="5537200" cy="483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4791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3747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Hi-pass filter </a:t>
            </a:r>
          </a:p>
        </p:txBody>
      </p:sp>
      <p:pic>
        <p:nvPicPr>
          <p:cNvPr id="7170" name="Picture 2" descr="Filter Circuits with Capacitors">
            <a:extLst>
              <a:ext uri="{FF2B5EF4-FFF2-40B4-BE49-F238E27FC236}">
                <a16:creationId xmlns:a16="http://schemas.microsoft.com/office/drawing/2014/main" id="{36012523-EB86-2745-929D-D44DDED88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6961" y="1854200"/>
            <a:ext cx="353651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C6784E12-46CC-A440-BE93-4E7C86A9D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4763" y="684671"/>
            <a:ext cx="4927035" cy="533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1047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2858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band-stop filter </a:t>
            </a:r>
          </a:p>
        </p:txBody>
      </p:sp>
      <p:pic>
        <p:nvPicPr>
          <p:cNvPr id="10242" name="Picture 2" descr="Band Pass Filter: What is it? (Circuit, Design &amp; Transfer Function) |  Electrical4U">
            <a:extLst>
              <a:ext uri="{FF2B5EF4-FFF2-40B4-BE49-F238E27FC236}">
                <a16:creationId xmlns:a16="http://schemas.microsoft.com/office/drawing/2014/main" id="{95937C1A-7925-1642-B9FD-D40890400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8337" y="1352550"/>
            <a:ext cx="582645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Band Stop Filters are called Reject Filters">
            <a:extLst>
              <a:ext uri="{FF2B5EF4-FFF2-40B4-BE49-F238E27FC236}">
                <a16:creationId xmlns:a16="http://schemas.microsoft.com/office/drawing/2014/main" id="{60E40D0C-EA1D-5947-B5C8-22B44DEB7B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213"/>
          <a:stretch/>
        </p:blipFill>
        <p:spPr bwMode="auto">
          <a:xfrm flipH="1">
            <a:off x="1143000" y="3889416"/>
            <a:ext cx="8813800" cy="296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7900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43161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Band-stop (notch filters) </a:t>
            </a:r>
          </a:p>
        </p:txBody>
      </p:sp>
      <p:pic>
        <p:nvPicPr>
          <p:cNvPr id="8194" name="Picture 2" descr="Band Stop Filter Calculator - ElectronicBase">
            <a:extLst>
              <a:ext uri="{FF2B5EF4-FFF2-40B4-BE49-F238E27FC236}">
                <a16:creationId xmlns:a16="http://schemas.microsoft.com/office/drawing/2014/main" id="{9749ADA9-D8EA-0E4F-9055-E88F0829E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6872" y="1182069"/>
            <a:ext cx="4216400" cy="243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Band Stop Filters are called Reject Filters">
            <a:extLst>
              <a:ext uri="{FF2B5EF4-FFF2-40B4-BE49-F238E27FC236}">
                <a16:creationId xmlns:a16="http://schemas.microsoft.com/office/drawing/2014/main" id="{02090B64-8F62-2641-A984-09AC4D99A7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1177"/>
          <a:stretch/>
        </p:blipFill>
        <p:spPr bwMode="auto">
          <a:xfrm>
            <a:off x="1511300" y="3443514"/>
            <a:ext cx="8813800" cy="285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16D466-AEF7-F944-A066-615A12189DB5}"/>
              </a:ext>
            </a:extLst>
          </p:cNvPr>
          <p:cNvSpPr txBox="1"/>
          <p:nvPr/>
        </p:nvSpPr>
        <p:spPr>
          <a:xfrm>
            <a:off x="8859157" y="1936132"/>
            <a:ext cx="2516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(Different circuit implementation but same effect)</a:t>
            </a:r>
          </a:p>
        </p:txBody>
      </p:sp>
    </p:spTree>
    <p:extLst>
      <p:ext uri="{BB962C8B-B14F-4D97-AF65-F5344CB8AC3E}">
        <p14:creationId xmlns:p14="http://schemas.microsoft.com/office/powerpoint/2010/main" val="717060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558930" y="463490"/>
            <a:ext cx="84842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RC filters can also be implemented in LR versions  </a:t>
            </a:r>
          </a:p>
        </p:txBody>
      </p:sp>
      <p:pic>
        <p:nvPicPr>
          <p:cNvPr id="8200" name="Picture 8" descr="What is a Band-Pass Filter? - Electrical Engineering">
            <a:extLst>
              <a:ext uri="{FF2B5EF4-FFF2-40B4-BE49-F238E27FC236}">
                <a16:creationId xmlns:a16="http://schemas.microsoft.com/office/drawing/2014/main" id="{CA39DECC-8A16-5148-BAC9-CB5C0567AE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000"/>
          <a:stretch/>
        </p:blipFill>
        <p:spPr bwMode="auto">
          <a:xfrm>
            <a:off x="2160587" y="2692400"/>
            <a:ext cx="6143625" cy="279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39DEFC-9827-1C42-BCFF-8B66581A7CAB}"/>
              </a:ext>
            </a:extLst>
          </p:cNvPr>
          <p:cNvSpPr txBox="1"/>
          <p:nvPr/>
        </p:nvSpPr>
        <p:spPr>
          <a:xfrm>
            <a:off x="762000" y="5956300"/>
            <a:ext cx="79940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Why are RC circuits normally preferred to LR circuits?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490E72-B19A-294A-B301-3614E09A59ED}"/>
              </a:ext>
            </a:extLst>
          </p:cNvPr>
          <p:cNvSpPr txBox="1"/>
          <p:nvPr/>
        </p:nvSpPr>
        <p:spPr>
          <a:xfrm>
            <a:off x="685800" y="1460500"/>
            <a:ext cx="20657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For example:</a:t>
            </a:r>
          </a:p>
        </p:txBody>
      </p:sp>
    </p:spTree>
    <p:extLst>
      <p:ext uri="{BB962C8B-B14F-4D97-AF65-F5344CB8AC3E}">
        <p14:creationId xmlns:p14="http://schemas.microsoft.com/office/powerpoint/2010/main" val="4042186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>
            <a:extLst>
              <a:ext uri="{FF2B5EF4-FFF2-40B4-BE49-F238E27FC236}">
                <a16:creationId xmlns:a16="http://schemas.microsoft.com/office/drawing/2014/main" id="{632B1585-28F2-8147-8CE3-1CE79C352CA2}"/>
              </a:ext>
            </a:extLst>
          </p:cNvPr>
          <p:cNvSpPr/>
          <p:nvPr/>
        </p:nvSpPr>
        <p:spPr>
          <a:xfrm>
            <a:off x="558930" y="463490"/>
            <a:ext cx="85976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Compare band-pass filters with Fourier techniques</a:t>
            </a:r>
          </a:p>
        </p:txBody>
      </p:sp>
      <p:pic>
        <p:nvPicPr>
          <p:cNvPr id="12290" name="Picture 2" descr="The 10 Best Equalizers for Android! (video)">
            <a:extLst>
              <a:ext uri="{FF2B5EF4-FFF2-40B4-BE49-F238E27FC236}">
                <a16:creationId xmlns:a16="http://schemas.microsoft.com/office/drawing/2014/main" id="{B8629E52-5703-D743-B158-F4CDCE744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50" y="1123950"/>
            <a:ext cx="8191500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2398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9D656D-DFF8-684C-A975-01A8DAF4CB3F}"/>
              </a:ext>
            </a:extLst>
          </p:cNvPr>
          <p:cNvSpPr txBox="1"/>
          <p:nvPr/>
        </p:nvSpPr>
        <p:spPr>
          <a:xfrm>
            <a:off x="308920" y="374878"/>
            <a:ext cx="7520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Time and frequency domain representation 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B83B9CC-7C11-6E49-8C09-DA2755A42E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040"/>
          <a:stretch/>
        </p:blipFill>
        <p:spPr>
          <a:xfrm>
            <a:off x="124991" y="2361652"/>
            <a:ext cx="12019914" cy="26642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215FD1-3950-4D4E-8EB5-97ADC94CD0A4}"/>
              </a:ext>
            </a:extLst>
          </p:cNvPr>
          <p:cNvSpPr txBox="1"/>
          <p:nvPr/>
        </p:nvSpPr>
        <p:spPr>
          <a:xfrm>
            <a:off x="855032" y="4795077"/>
            <a:ext cx="2880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Signal in time domain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07C70A-20F4-5646-A557-504052FE8E05}"/>
              </a:ext>
            </a:extLst>
          </p:cNvPr>
          <p:cNvSpPr txBox="1"/>
          <p:nvPr/>
        </p:nvSpPr>
        <p:spPr>
          <a:xfrm>
            <a:off x="8497634" y="4795076"/>
            <a:ext cx="35693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Signal in frequency domain</a:t>
            </a:r>
          </a:p>
        </p:txBody>
      </p:sp>
    </p:spTree>
    <p:extLst>
      <p:ext uri="{BB962C8B-B14F-4D97-AF65-F5344CB8AC3E}">
        <p14:creationId xmlns:p14="http://schemas.microsoft.com/office/powerpoint/2010/main" val="9220826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1C91BBE8-3305-704C-9C00-22961BE17E77}"/>
              </a:ext>
            </a:extLst>
          </p:cNvPr>
          <p:cNvGrpSpPr/>
          <p:nvPr/>
        </p:nvGrpSpPr>
        <p:grpSpPr>
          <a:xfrm>
            <a:off x="2456014" y="3666244"/>
            <a:ext cx="3446030" cy="3067915"/>
            <a:chOff x="8985250" y="1562100"/>
            <a:chExt cx="2403427" cy="2019300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3584A286-C5E7-D049-A613-3844EF6D91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985250" y="1562100"/>
              <a:ext cx="2019300" cy="201930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53AB9E43-92C5-3349-8334-77B1AC798AAB}"/>
                </a:ext>
              </a:extLst>
            </p:cNvPr>
            <p:cNvSpPr txBox="1"/>
            <p:nvPr/>
          </p:nvSpPr>
          <p:spPr>
            <a:xfrm>
              <a:off x="9022904" y="2057400"/>
              <a:ext cx="7814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i="1" dirty="0"/>
                <a:t>-x  + </a:t>
              </a:r>
              <a:r>
                <a:rPr lang="en-GB" i="1" dirty="0" err="1"/>
                <a:t>iy</a:t>
              </a:r>
              <a:endParaRPr lang="en-GB" i="1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58EA9C5-E61E-2547-AF2A-F4B02817719A}"/>
                </a:ext>
              </a:extLst>
            </p:cNvPr>
            <p:cNvSpPr txBox="1"/>
            <p:nvPr/>
          </p:nvSpPr>
          <p:spPr>
            <a:xfrm>
              <a:off x="10559604" y="2019300"/>
              <a:ext cx="8290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i="1" dirty="0"/>
                <a:t>+x  + </a:t>
              </a:r>
              <a:r>
                <a:rPr lang="en-GB" i="1" dirty="0" err="1"/>
                <a:t>iy</a:t>
              </a:r>
              <a:endParaRPr lang="en-GB" i="1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D62AD80-9097-224E-AF21-7BE6BBCA2F35}"/>
                </a:ext>
              </a:extLst>
            </p:cNvPr>
            <p:cNvSpPr txBox="1"/>
            <p:nvPr/>
          </p:nvSpPr>
          <p:spPr>
            <a:xfrm>
              <a:off x="10470704" y="2870200"/>
              <a:ext cx="7841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i="1" dirty="0"/>
                <a:t>+x  - </a:t>
              </a:r>
              <a:r>
                <a:rPr lang="en-GB" i="1" dirty="0" err="1"/>
                <a:t>iy</a:t>
              </a:r>
              <a:endParaRPr lang="en-GB" i="1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2AE1E3A-8B1E-7148-9F3B-03C4EA3D6057}"/>
                </a:ext>
              </a:extLst>
            </p:cNvPr>
            <p:cNvSpPr txBox="1"/>
            <p:nvPr/>
          </p:nvSpPr>
          <p:spPr>
            <a:xfrm>
              <a:off x="8997504" y="2882900"/>
              <a:ext cx="7348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i="1" dirty="0"/>
                <a:t>-x  - </a:t>
              </a:r>
              <a:r>
                <a:rPr lang="en-GB" i="1" dirty="0" err="1"/>
                <a:t>iy</a:t>
              </a:r>
              <a:endParaRPr lang="en-GB" i="1" dirty="0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4EA1D3D0-565D-4944-99F1-67003F3FFCE2}"/>
              </a:ext>
            </a:extLst>
          </p:cNvPr>
          <p:cNvSpPr/>
          <p:nvPr/>
        </p:nvSpPr>
        <p:spPr>
          <a:xfrm>
            <a:off x="378819" y="200251"/>
            <a:ext cx="6165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Joint time-frequency representation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3E63CA-8FA2-F745-842D-F8262641D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173" y="861436"/>
            <a:ext cx="9678095" cy="2728398"/>
          </a:xfrm>
          <a:prstGeom prst="rect">
            <a:avLst/>
          </a:prstGeom>
          <a:noFill/>
          <a:ln w="12700">
            <a:solidFill>
              <a:srgbClr val="0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EBB5481-2305-BE42-971E-62B64AD08E75}"/>
              </a:ext>
            </a:extLst>
          </p:cNvPr>
          <p:cNvSpPr/>
          <p:nvPr/>
        </p:nvSpPr>
        <p:spPr>
          <a:xfrm>
            <a:off x="385902" y="3680770"/>
            <a:ext cx="21625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Argand diagram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C7AC039-2E4B-F04A-989B-BF00BE9BC76F}"/>
              </a:ext>
            </a:extLst>
          </p:cNvPr>
          <p:cNvSpPr txBox="1"/>
          <p:nvPr/>
        </p:nvSpPr>
        <p:spPr>
          <a:xfrm>
            <a:off x="5712627" y="4641428"/>
            <a:ext cx="47830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a given frequency, the real and imaginary rectangular coordinates represent the amplitude and phase of components</a:t>
            </a:r>
          </a:p>
        </p:txBody>
      </p:sp>
    </p:spTree>
    <p:extLst>
      <p:ext uri="{BB962C8B-B14F-4D97-AF65-F5344CB8AC3E}">
        <p14:creationId xmlns:p14="http://schemas.microsoft.com/office/powerpoint/2010/main" val="3963106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>
            <a:extLst>
              <a:ext uri="{FF2B5EF4-FFF2-40B4-BE49-F238E27FC236}">
                <a16:creationId xmlns:a16="http://schemas.microsoft.com/office/drawing/2014/main" id="{632B1585-28F2-8147-8CE3-1CE79C352CA2}"/>
              </a:ext>
            </a:extLst>
          </p:cNvPr>
          <p:cNvSpPr/>
          <p:nvPr/>
        </p:nvSpPr>
        <p:spPr>
          <a:xfrm>
            <a:off x="378819" y="200251"/>
            <a:ext cx="6165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Joint time-frequency representation</a:t>
            </a:r>
          </a:p>
        </p:txBody>
      </p:sp>
      <p:pic>
        <p:nvPicPr>
          <p:cNvPr id="21508" name="Picture 4" descr="SpecLab screenshot">
            <a:extLst>
              <a:ext uri="{FF2B5EF4-FFF2-40B4-BE49-F238E27FC236}">
                <a16:creationId xmlns:a16="http://schemas.microsoft.com/office/drawing/2014/main" id="{340957BC-3FA2-564F-8E7C-DFA46EAC1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7100" y="1153391"/>
            <a:ext cx="74168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6335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nter image description here">
            <a:extLst>
              <a:ext uri="{FF2B5EF4-FFF2-40B4-BE49-F238E27FC236}">
                <a16:creationId xmlns:a16="http://schemas.microsoft.com/office/drawing/2014/main" id="{AF9CFD5C-7098-6744-839D-F6895AB31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2400" y="1060510"/>
            <a:ext cx="71120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584A286-C5E7-D049-A613-3844EF6D91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85250" y="1562100"/>
            <a:ext cx="2019300" cy="20193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AB9E43-92C5-3349-8334-77B1AC798AAB}"/>
              </a:ext>
            </a:extLst>
          </p:cNvPr>
          <p:cNvSpPr txBox="1"/>
          <p:nvPr/>
        </p:nvSpPr>
        <p:spPr>
          <a:xfrm>
            <a:off x="9022904" y="2057400"/>
            <a:ext cx="7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-x  + </a:t>
            </a:r>
            <a:r>
              <a:rPr lang="en-GB" i="1" dirty="0" err="1"/>
              <a:t>iy</a:t>
            </a:r>
            <a:endParaRPr lang="en-GB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8EA9C5-E61E-2547-AF2A-F4B02817719A}"/>
              </a:ext>
            </a:extLst>
          </p:cNvPr>
          <p:cNvSpPr txBox="1"/>
          <p:nvPr/>
        </p:nvSpPr>
        <p:spPr>
          <a:xfrm>
            <a:off x="10559604" y="2019300"/>
            <a:ext cx="8290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+x  + </a:t>
            </a:r>
            <a:r>
              <a:rPr lang="en-GB" i="1" dirty="0" err="1"/>
              <a:t>iy</a:t>
            </a:r>
            <a:endParaRPr lang="en-GB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62AD80-9097-224E-AF21-7BE6BBCA2F35}"/>
              </a:ext>
            </a:extLst>
          </p:cNvPr>
          <p:cNvSpPr txBox="1"/>
          <p:nvPr/>
        </p:nvSpPr>
        <p:spPr>
          <a:xfrm>
            <a:off x="10470704" y="2870200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+x  - </a:t>
            </a:r>
            <a:r>
              <a:rPr lang="en-GB" i="1" dirty="0" err="1"/>
              <a:t>iy</a:t>
            </a:r>
            <a:endParaRPr lang="en-GB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AE1E3A-8B1E-7148-9F3B-03C4EA3D6057}"/>
              </a:ext>
            </a:extLst>
          </p:cNvPr>
          <p:cNvSpPr txBox="1"/>
          <p:nvPr/>
        </p:nvSpPr>
        <p:spPr>
          <a:xfrm>
            <a:off x="8997504" y="2882900"/>
            <a:ext cx="734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-x  - </a:t>
            </a:r>
            <a:r>
              <a:rPr lang="en-GB" i="1" dirty="0" err="1"/>
              <a:t>iy</a:t>
            </a:r>
            <a:endParaRPr lang="en-GB" i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A1D3D0-565D-4944-99F1-67003F3FFCE2}"/>
              </a:ext>
            </a:extLst>
          </p:cNvPr>
          <p:cNvSpPr/>
          <p:nvPr/>
        </p:nvSpPr>
        <p:spPr>
          <a:xfrm>
            <a:off x="378819" y="200251"/>
            <a:ext cx="6165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Joint time-frequency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25044075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Rectangle 67">
            <a:extLst>
              <a:ext uri="{FF2B5EF4-FFF2-40B4-BE49-F238E27FC236}">
                <a16:creationId xmlns:a16="http://schemas.microsoft.com/office/drawing/2014/main" id="{632B1585-28F2-8147-8CE3-1CE79C352CA2}"/>
              </a:ext>
            </a:extLst>
          </p:cNvPr>
          <p:cNvSpPr/>
          <p:nvPr/>
        </p:nvSpPr>
        <p:spPr>
          <a:xfrm>
            <a:off x="558930" y="463490"/>
            <a:ext cx="55595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Moog synthesiser – 1964 </a:t>
            </a:r>
            <a:r>
              <a:rPr lang="en-GB" sz="3200" dirty="0" err="1"/>
              <a:t>analog</a:t>
            </a:r>
            <a:endParaRPr lang="en-GB" sz="3200" dirty="0"/>
          </a:p>
        </p:txBody>
      </p:sp>
      <p:pic>
        <p:nvPicPr>
          <p:cNvPr id="13314" name="Picture 2" descr="MATRIXSYNTH: 1964 Modular Moog Synthesizer To Be Inducted To The TECnology  Hall Of Fame In 2019">
            <a:extLst>
              <a:ext uri="{FF2B5EF4-FFF2-40B4-BE49-F238E27FC236}">
                <a16:creationId xmlns:a16="http://schemas.microsoft.com/office/drawing/2014/main" id="{8B37BA3F-B762-6743-857C-435442DCA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3650" y="1320542"/>
            <a:ext cx="9664700" cy="507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1489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385936" y="297244"/>
            <a:ext cx="1473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Aliasing</a:t>
            </a:r>
          </a:p>
        </p:txBody>
      </p:sp>
      <p:pic>
        <p:nvPicPr>
          <p:cNvPr id="11268" name="Picture 4" descr="Aliasing Example">
            <a:extLst>
              <a:ext uri="{FF2B5EF4-FFF2-40B4-BE49-F238E27FC236}">
                <a16:creationId xmlns:a16="http://schemas.microsoft.com/office/drawing/2014/main" id="{C5A3C6B5-FC96-E14E-A2ED-B68D2EA7BF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56958" y="263239"/>
            <a:ext cx="9180412" cy="479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CCB533F-E036-A945-A7BD-81EF116889B5}"/>
              </a:ext>
            </a:extLst>
          </p:cNvPr>
          <p:cNvSpPr/>
          <p:nvPr/>
        </p:nvSpPr>
        <p:spPr>
          <a:xfrm>
            <a:off x="858982" y="5186708"/>
            <a:ext cx="1066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202124"/>
                </a:solidFill>
                <a:latin typeface="arial" panose="020B0604020202020204" pitchFamily="34" charset="0"/>
              </a:rPr>
              <a:t>Nyquist's theorem states that a periodic signal must be sampled at more than twice the highest frequency component of the signal. In practice, because of the finite time available, a sample rate somewhat higher than this is necessary.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782400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AD8522B-6617-C045-A341-DA05CD73D589}"/>
              </a:ext>
            </a:extLst>
          </p:cNvPr>
          <p:cNvSpPr/>
          <p:nvPr/>
        </p:nvSpPr>
        <p:spPr>
          <a:xfrm>
            <a:off x="385936" y="297244"/>
            <a:ext cx="1970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Harmonics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4D9B1C-8068-BF4A-9546-CF6FB1E8FB96}"/>
              </a:ext>
            </a:extLst>
          </p:cNvPr>
          <p:cNvSpPr/>
          <p:nvPr/>
        </p:nvSpPr>
        <p:spPr>
          <a:xfrm>
            <a:off x="1094510" y="1942237"/>
            <a:ext cx="103770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202124"/>
                </a:solidFill>
              </a:rPr>
              <a:t>A harmonic is a frequency which is an integral (whole number) multiple of the fundamental frequency.</a:t>
            </a:r>
          </a:p>
          <a:p>
            <a:endParaRPr lang="en-GB" sz="2800" dirty="0">
              <a:solidFill>
                <a:srgbClr val="202124"/>
              </a:solidFill>
            </a:endParaRPr>
          </a:p>
          <a:p>
            <a:r>
              <a:rPr lang="en-GB" sz="2800" dirty="0"/>
              <a:t>A subharmonic is a frequency which is a fraction of a fundamental frequency.</a:t>
            </a:r>
          </a:p>
        </p:txBody>
      </p:sp>
    </p:spTree>
    <p:extLst>
      <p:ext uri="{BB962C8B-B14F-4D97-AF65-F5344CB8AC3E}">
        <p14:creationId xmlns:p14="http://schemas.microsoft.com/office/powerpoint/2010/main" val="24766187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81DDBA6-9EDC-7D42-AD0F-1153EC3F162F}"/>
              </a:ext>
            </a:extLst>
          </p:cNvPr>
          <p:cNvSpPr/>
          <p:nvPr/>
        </p:nvSpPr>
        <p:spPr>
          <a:xfrm>
            <a:off x="1149178" y="6240162"/>
            <a:ext cx="4090087" cy="617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BC6074-947C-B341-B076-CD5960DB2977}"/>
              </a:ext>
            </a:extLst>
          </p:cNvPr>
          <p:cNvSpPr/>
          <p:nvPr/>
        </p:nvSpPr>
        <p:spPr>
          <a:xfrm>
            <a:off x="4552388" y="1329497"/>
            <a:ext cx="2690737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i="1" dirty="0"/>
              <a:t>V = f </a:t>
            </a:r>
            <a:r>
              <a:rPr lang="el-GR" sz="3200" i="1" dirty="0"/>
              <a:t>λ</a:t>
            </a:r>
            <a:endParaRPr lang="en-GB" sz="3200" i="1" dirty="0"/>
          </a:p>
          <a:p>
            <a:endParaRPr lang="en-GB" sz="3200" i="1" dirty="0"/>
          </a:p>
          <a:p>
            <a:r>
              <a:rPr lang="en-GB" sz="3200" i="1" dirty="0"/>
              <a:t>C =  f </a:t>
            </a:r>
            <a:r>
              <a:rPr lang="el-GR" sz="3200" i="1" dirty="0"/>
              <a:t>λ </a:t>
            </a:r>
            <a:endParaRPr lang="en-GB" sz="3200" i="1" dirty="0"/>
          </a:p>
          <a:p>
            <a:endParaRPr lang="en-GB" sz="3200" i="1" dirty="0"/>
          </a:p>
          <a:p>
            <a:r>
              <a:rPr lang="en-GB" sz="2800" i="1" dirty="0"/>
              <a:t>where:</a:t>
            </a:r>
          </a:p>
          <a:p>
            <a:endParaRPr lang="en-GB" sz="2800" i="1" dirty="0"/>
          </a:p>
          <a:p>
            <a:r>
              <a:rPr lang="en-GB" sz="2800" i="1" dirty="0"/>
              <a:t>V </a:t>
            </a:r>
            <a:r>
              <a:rPr lang="en-GB" sz="2800" dirty="0"/>
              <a:t>= wave velocity</a:t>
            </a:r>
          </a:p>
          <a:p>
            <a:r>
              <a:rPr lang="en-GB" sz="2800" i="1" dirty="0"/>
              <a:t>f </a:t>
            </a:r>
            <a:r>
              <a:rPr lang="en-GB" sz="2800" dirty="0"/>
              <a:t>= frequency</a:t>
            </a:r>
          </a:p>
          <a:p>
            <a:r>
              <a:rPr lang="el-GR" sz="2800" i="1" dirty="0"/>
              <a:t>λ</a:t>
            </a:r>
            <a:r>
              <a:rPr lang="en-GB" sz="2800" i="1" dirty="0"/>
              <a:t> </a:t>
            </a:r>
            <a:r>
              <a:rPr lang="en-GB" sz="2800" dirty="0"/>
              <a:t>= wavelength</a:t>
            </a:r>
          </a:p>
          <a:p>
            <a:r>
              <a:rPr lang="en-GB" sz="2800" i="1" dirty="0"/>
              <a:t>c </a:t>
            </a:r>
            <a:r>
              <a:rPr lang="en-GB" sz="2800" dirty="0"/>
              <a:t>= speed of light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A0948B-F2E3-7340-AF62-2AA074F73F56}"/>
              </a:ext>
            </a:extLst>
          </p:cNvPr>
          <p:cNvSpPr txBox="1"/>
          <p:nvPr/>
        </p:nvSpPr>
        <p:spPr>
          <a:xfrm>
            <a:off x="308920" y="374878"/>
            <a:ext cx="2298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Wave speed </a:t>
            </a:r>
          </a:p>
        </p:txBody>
      </p:sp>
    </p:spTree>
    <p:extLst>
      <p:ext uri="{BB962C8B-B14F-4D97-AF65-F5344CB8AC3E}">
        <p14:creationId xmlns:p14="http://schemas.microsoft.com/office/powerpoint/2010/main" val="38299377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81DDBA6-9EDC-7D42-AD0F-1153EC3F162F}"/>
              </a:ext>
            </a:extLst>
          </p:cNvPr>
          <p:cNvSpPr/>
          <p:nvPr/>
        </p:nvSpPr>
        <p:spPr>
          <a:xfrm>
            <a:off x="1149178" y="6240162"/>
            <a:ext cx="4090087" cy="617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A0948B-F2E3-7340-AF62-2AA074F73F56}"/>
              </a:ext>
            </a:extLst>
          </p:cNvPr>
          <p:cNvSpPr txBox="1"/>
          <p:nvPr/>
        </p:nvSpPr>
        <p:spPr>
          <a:xfrm>
            <a:off x="308920" y="374878"/>
            <a:ext cx="5962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Transverse and longitudinal waves </a:t>
            </a:r>
          </a:p>
        </p:txBody>
      </p:sp>
      <p:pic>
        <p:nvPicPr>
          <p:cNvPr id="1026" name="Picture 2" descr="P and S waves">
            <a:extLst>
              <a:ext uri="{FF2B5EF4-FFF2-40B4-BE49-F238E27FC236}">
                <a16:creationId xmlns:a16="http://schemas.microsoft.com/office/drawing/2014/main" id="{90DDAA98-ED19-B14A-97A7-17B0AEF2A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6921" y="1574034"/>
            <a:ext cx="6905503" cy="512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167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81DDBA6-9EDC-7D42-AD0F-1153EC3F162F}"/>
              </a:ext>
            </a:extLst>
          </p:cNvPr>
          <p:cNvSpPr/>
          <p:nvPr/>
        </p:nvSpPr>
        <p:spPr>
          <a:xfrm>
            <a:off x="1149178" y="6240162"/>
            <a:ext cx="4090087" cy="617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A0948B-F2E3-7340-AF62-2AA074F73F56}"/>
              </a:ext>
            </a:extLst>
          </p:cNvPr>
          <p:cNvSpPr txBox="1"/>
          <p:nvPr/>
        </p:nvSpPr>
        <p:spPr>
          <a:xfrm>
            <a:off x="308920" y="374878"/>
            <a:ext cx="2634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Surface waves </a:t>
            </a:r>
          </a:p>
        </p:txBody>
      </p:sp>
      <p:pic>
        <p:nvPicPr>
          <p:cNvPr id="2050" name="Picture 2" descr="Love and Rayleigh waves">
            <a:extLst>
              <a:ext uri="{FF2B5EF4-FFF2-40B4-BE49-F238E27FC236}">
                <a16:creationId xmlns:a16="http://schemas.microsoft.com/office/drawing/2014/main" id="{9FF36732-98CF-874E-9E08-AB5952A2D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2505" y="1115122"/>
            <a:ext cx="8422372" cy="541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484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10299</TotalTime>
  <Words>702</Words>
  <Application>Microsoft Macintosh PowerPoint</Application>
  <PresentationFormat>Widescreen</PresentationFormat>
  <Paragraphs>123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-webkit-standard</vt:lpstr>
      <vt:lpstr>arial</vt:lpstr>
      <vt:lpstr>arial</vt:lpstr>
      <vt:lpstr>Calibri</vt:lpstr>
      <vt:lpstr>Calibri Light</vt:lpstr>
      <vt:lpstr>Droid Sans</vt:lpstr>
      <vt:lpstr>Helvetica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Owen</dc:creator>
  <cp:lastModifiedBy>Chris Owen</cp:lastModifiedBy>
  <cp:revision>261</cp:revision>
  <dcterms:created xsi:type="dcterms:W3CDTF">2021-02-08T22:52:00Z</dcterms:created>
  <dcterms:modified xsi:type="dcterms:W3CDTF">2022-11-17T10:35:03Z</dcterms:modified>
</cp:coreProperties>
</file>