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5" r:id="rId5"/>
    <p:sldId id="259" r:id="rId6"/>
    <p:sldId id="260" r:id="rId7"/>
    <p:sldId id="272" r:id="rId8"/>
    <p:sldId id="273" r:id="rId9"/>
    <p:sldId id="274" r:id="rId10"/>
    <p:sldId id="262" r:id="rId11"/>
    <p:sldId id="263" r:id="rId12"/>
    <p:sldId id="264" r:id="rId13"/>
    <p:sldId id="265" r:id="rId14"/>
    <p:sldId id="266" r:id="rId15"/>
    <p:sldId id="270" r:id="rId16"/>
    <p:sldId id="267" r:id="rId17"/>
    <p:sldId id="271" r:id="rId18"/>
    <p:sldId id="268" r:id="rId19"/>
    <p:sldId id="26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6" d="100"/>
          <a:sy n="96" d="100"/>
        </p:scale>
        <p:origin x="42"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 Tindall" userId="56fef3d5-bab5-4aa2-8263-b7d01d73936e" providerId="ADAL" clId="{8D9FCBC8-8908-48F5-925A-FD366EA182A6}"/>
    <pc:docChg chg="modSld">
      <pc:chgData name="Steve Tindall" userId="56fef3d5-bab5-4aa2-8263-b7d01d73936e" providerId="ADAL" clId="{8D9FCBC8-8908-48F5-925A-FD366EA182A6}" dt="2025-01-28T11:29:58.573" v="6" actId="20577"/>
      <pc:docMkLst>
        <pc:docMk/>
      </pc:docMkLst>
      <pc:sldChg chg="modSp mod">
        <pc:chgData name="Steve Tindall" userId="56fef3d5-bab5-4aa2-8263-b7d01d73936e" providerId="ADAL" clId="{8D9FCBC8-8908-48F5-925A-FD366EA182A6}" dt="2025-01-28T11:29:58.573" v="6" actId="20577"/>
        <pc:sldMkLst>
          <pc:docMk/>
          <pc:sldMk cId="2282327891" sldId="256"/>
        </pc:sldMkLst>
        <pc:spChg chg="mod">
          <ac:chgData name="Steve Tindall" userId="56fef3d5-bab5-4aa2-8263-b7d01d73936e" providerId="ADAL" clId="{8D9FCBC8-8908-48F5-925A-FD366EA182A6}" dt="2025-01-28T11:29:58.573" v="6" actId="20577"/>
          <ac:spMkLst>
            <pc:docMk/>
            <pc:sldMk cId="2282327891" sldId="256"/>
            <ac:spMk id="2" creationId="{9B6D9464-3229-4A5C-8E95-9FEFE697F546}"/>
          </ac:spMkLst>
        </pc:spChg>
        <pc:spChg chg="mod">
          <ac:chgData name="Steve Tindall" userId="56fef3d5-bab5-4aa2-8263-b7d01d73936e" providerId="ADAL" clId="{8D9FCBC8-8908-48F5-925A-FD366EA182A6}" dt="2025-01-28T11:29:47.799" v="5" actId="20577"/>
          <ac:spMkLst>
            <pc:docMk/>
            <pc:sldMk cId="2282327891" sldId="256"/>
            <ac:spMk id="3" creationId="{1C4A405E-21F3-4A20-A14C-24726A88F368}"/>
          </ac:spMkLst>
        </pc:spChg>
      </pc:sldChg>
    </pc:docChg>
  </pc:docChgLst>
  <pc:docChgLst>
    <pc:chgData name="Steve Tindall" userId="56fef3d5-bab5-4aa2-8263-b7d01d73936e" providerId="ADAL" clId="{6F238587-0800-416F-AA1A-C11FD8CB8B01}"/>
    <pc:docChg chg="undo custSel addSld delSld modSld sldOrd">
      <pc:chgData name="Steve Tindall" userId="56fef3d5-bab5-4aa2-8263-b7d01d73936e" providerId="ADAL" clId="{6F238587-0800-416F-AA1A-C11FD8CB8B01}" dt="2023-11-23T11:24:17.141" v="1389" actId="20577"/>
      <pc:docMkLst>
        <pc:docMk/>
      </pc:docMkLst>
      <pc:sldChg chg="modSp mod">
        <pc:chgData name="Steve Tindall" userId="56fef3d5-bab5-4aa2-8263-b7d01d73936e" providerId="ADAL" clId="{6F238587-0800-416F-AA1A-C11FD8CB8B01}" dt="2023-11-23T11:24:17.141" v="1389" actId="20577"/>
        <pc:sldMkLst>
          <pc:docMk/>
          <pc:sldMk cId="1071719486" sldId="257"/>
        </pc:sldMkLst>
      </pc:sldChg>
      <pc:sldChg chg="addSp modSp mod">
        <pc:chgData name="Steve Tindall" userId="56fef3d5-bab5-4aa2-8263-b7d01d73936e" providerId="ADAL" clId="{6F238587-0800-416F-AA1A-C11FD8CB8B01}" dt="2023-11-15T09:17:11.903" v="416" actId="1076"/>
        <pc:sldMkLst>
          <pc:docMk/>
          <pc:sldMk cId="2515065407" sldId="258"/>
        </pc:sldMkLst>
      </pc:sldChg>
      <pc:sldChg chg="modSp mod">
        <pc:chgData name="Steve Tindall" userId="56fef3d5-bab5-4aa2-8263-b7d01d73936e" providerId="ADAL" clId="{6F238587-0800-416F-AA1A-C11FD8CB8B01}" dt="2023-11-15T09:20:34.117" v="547" actId="113"/>
        <pc:sldMkLst>
          <pc:docMk/>
          <pc:sldMk cId="1830701414" sldId="259"/>
        </pc:sldMkLst>
      </pc:sldChg>
      <pc:sldChg chg="modSp mod ord">
        <pc:chgData name="Steve Tindall" userId="56fef3d5-bab5-4aa2-8263-b7d01d73936e" providerId="ADAL" clId="{6F238587-0800-416F-AA1A-C11FD8CB8B01}" dt="2023-11-15T09:40:27.251" v="609" actId="20577"/>
        <pc:sldMkLst>
          <pc:docMk/>
          <pc:sldMk cId="2474788372" sldId="260"/>
        </pc:sldMkLst>
      </pc:sldChg>
      <pc:sldChg chg="del">
        <pc:chgData name="Steve Tindall" userId="56fef3d5-bab5-4aa2-8263-b7d01d73936e" providerId="ADAL" clId="{6F238587-0800-416F-AA1A-C11FD8CB8B01}" dt="2023-11-15T09:49:02.543" v="836" actId="47"/>
        <pc:sldMkLst>
          <pc:docMk/>
          <pc:sldMk cId="1306996595" sldId="261"/>
        </pc:sldMkLst>
      </pc:sldChg>
      <pc:sldChg chg="modSp mod">
        <pc:chgData name="Steve Tindall" userId="56fef3d5-bab5-4aa2-8263-b7d01d73936e" providerId="ADAL" clId="{6F238587-0800-416F-AA1A-C11FD8CB8B01}" dt="2023-11-15T09:50:17.235" v="841" actId="5793"/>
        <pc:sldMkLst>
          <pc:docMk/>
          <pc:sldMk cId="2301897843" sldId="265"/>
        </pc:sldMkLst>
      </pc:sldChg>
      <pc:sldChg chg="addSp modSp new mod ord setBg">
        <pc:chgData name="Steve Tindall" userId="56fef3d5-bab5-4aa2-8263-b7d01d73936e" providerId="ADAL" clId="{6F238587-0800-416F-AA1A-C11FD8CB8B01}" dt="2023-11-15T09:48:46.940" v="835"/>
        <pc:sldMkLst>
          <pc:docMk/>
          <pc:sldMk cId="3092851286" sldId="272"/>
        </pc:sldMkLst>
      </pc:sldChg>
      <pc:sldChg chg="addSp delSp modSp new mod ord chgLayout">
        <pc:chgData name="Steve Tindall" userId="56fef3d5-bab5-4aa2-8263-b7d01d73936e" providerId="ADAL" clId="{6F238587-0800-416F-AA1A-C11FD8CB8B01}" dt="2023-11-15T09:47:41.550" v="831"/>
        <pc:sldMkLst>
          <pc:docMk/>
          <pc:sldMk cId="3098644512" sldId="273"/>
        </pc:sldMkLst>
      </pc:sldChg>
      <pc:sldChg chg="modSp new mod ord modClrScheme chgLayout">
        <pc:chgData name="Steve Tindall" userId="56fef3d5-bab5-4aa2-8263-b7d01d73936e" providerId="ADAL" clId="{6F238587-0800-416F-AA1A-C11FD8CB8B01}" dt="2023-11-15T09:47:27.245" v="829" actId="20577"/>
        <pc:sldMkLst>
          <pc:docMk/>
          <pc:sldMk cId="234344185" sldId="274"/>
        </pc:sldMkLst>
      </pc:sldChg>
      <pc:sldChg chg="modSp new mod">
        <pc:chgData name="Steve Tindall" userId="56fef3d5-bab5-4aa2-8263-b7d01d73936e" providerId="ADAL" clId="{6F238587-0800-416F-AA1A-C11FD8CB8B01}" dt="2023-11-15T10:41:57.103" v="1119" actId="20577"/>
        <pc:sldMkLst>
          <pc:docMk/>
          <pc:sldMk cId="1787581440" sldId="275"/>
        </pc:sldMkLst>
      </pc:sldChg>
      <pc:sldChg chg="new del">
        <pc:chgData name="Steve Tindall" userId="56fef3d5-bab5-4aa2-8263-b7d01d73936e" providerId="ADAL" clId="{6F238587-0800-416F-AA1A-C11FD8CB8B01}" dt="2023-11-15T09:46:01.032" v="787" actId="680"/>
        <pc:sldMkLst>
          <pc:docMk/>
          <pc:sldMk cId="4212099858" sldId="275"/>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1-15T09:39:01.52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1 255,'14'-11,"0"0,1 1,1 1,-1 0,1 1,26-9,0-2,8-5,2 2,0 2,1 2,1 3,0 2,1 3,1 2,91-2,67 9,137 4,-94 21,-180-16,80 19,-95-14,0-3,104 3,240 10,-12-1,2447-23,-2697-11,-10 0,668 13,-772-3,49-8,13-1,62-4,-91 7,8-4,-42 7,-1 1,33-1,1071 6,-1123 0,0-1,1 1,-1 1,0-1,0 2,-1-1,1 1,0 1,-1-1,0 1,0 1,0 0,0 0,-1 0,0 1,0 0,0 0,-1 1,0 0,0 0,-1 1,0-1,0 1,0 0,-1 0,-1 1,1-1,-1 1,-1 0,0 0,0 0,-1 0,1 18,-2-25,0 0,0 1,-1-1,1 0,-1 0,1 0,-1 0,0 0,0 0,0 0,0 0,0 0,-1 0,1-1,0 1,-1 0,1-1,-1 1,0-1,1 1,-1-1,0 0,0 0,0 0,0 0,0 0,0 0,0-1,0 1,0-1,-4 1,-9 1,0 0,0-2,-29-1,-9 1,-17 8,-72-1,42-3,9 7,57-6,-44 1,37-3,0 2,-63 16,34-10,0-4,-1-2,-117-7,52-1,-48 1,-194 5,290 8,-19 0,74-8,0 1,-54 14,56-11,0-1,0-1,-39 1,-5-6,-283 12,-160 0,317-15,-1873 3,2031 3,-1 1,-56 13,56-8,1-3,-61 3,24-6,-95 17,93-8,-89 0,-9-1,-9 0,-1039-11,1199-3,0-2,0 0,0-2,1-1,0-1,-35-17,21 9,31 13,0 0,1-1,-1 0,1-1,0 0,-15-13,19 13,2 1,-1 0,1-1,0 0,0 0,0 0,1 0,0 0,0-1,1 0,0 1,-3-11,1 2,0 1,-2 0,0 0,-10-17,10 21,0-1,1 1,0-1,1 0,1 0,-1-1,2 1,-3-16,4 12,0-1,2 0,-1 0,4-17,-3 27,1 0,0 1,0-1,1 0,-1 1,1-1,0 1,0 0,1-1,0 2,0-1,0 0,8-5,7-7,0 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1-15T09:39:13.52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0 142,'2'6,"-1"-1,1 1,1-1,-1 0,1 1,0-1,0 0,0-1,1 1,4 4,4 7,8 15,2-1,0-1,3-1,31 30,-43-47,-1-1,2 0,0-1,0-1,0 0,1 0,0-2,0 0,1-1,0 0,30 4,3-5,91-5,-97-2,0 3,-1 1,49 8,-4 2,1-4,158-8,-90-2,3727 3,-3801 2,134 22,79 34,153 19,-226-72,-142-6,110 13,-85-2,180-8,-134-5,-109 3,301 14,-207-3,188-10,-147-4,18 16,6 0,532-14,-689-1,0-2,-1-2,0-2,0-2,-1-2,0-1,53-26,62-17,-37 14,39-6,-155 46,0-1,0 0,-1 0,1 0,-1 0,0 0,0-1,0 0,0 1,0-1,-1 0,0-1,0 1,0 0,0 0,-1-1,1 1,-1-1,-1 0,1 1,0-1,-1 0,0 1,0-1,0 0,-1 1,0-1,0 0,0 1,0-1,-1 1,0 0,1-1,-2 1,1 0,0 0,-1 0,0 0,0 1,-5-6,-8-1,0 1,-1 0,0 2,0 0,-1 0,0 2,-26-5,14 3,-48-19,48 14,-1 2,0 1,-1 2,0 0,-56-2,-169 8,121 4,-4931-3,5004-3,-96-17,92 9,-79-2,117 11,0-1,0-2,-31-9,32 7,-1 1,0 1,-32-1,-796 5,394 4,309-15,5 0,-157-1,159 3,-28-3,120 8,-74 3,-26-1,78-9,50 7,0 1,-27 0,-574 5,607-1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1-15T09:39:19.77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4389 305,'0'1,"-1"0,1 0,-1 0,1 0,-1 0,0 0,0 0,0 0,1-1,-1 1,0 0,0 0,0-1,0 1,0-1,0 1,0-1,0 1,-1-1,1 1,0-1,0 0,0 0,0 0,-1 1,-1-2,-42 5,37-4,-400 9,-59 4,199 7,-386 12,-415-33,900-11,30 0,-560 9,360 5,334-1,-1-1,1 0,0-1,0 1,0-1,0 0,0 0,0-1,1 1,-1-1,0 0,1 0,-6-4,8 4,0-1,0 1,0-1,0 1,0-1,1 0,-1 1,1-1,0 0,0 0,0 0,0 0,0-1,0 1,1 0,0 0,0 0,0 0,0-1,0 1,1 0,0-4,1-1,0 0,0-1,1 1,1 0,-1 0,1 0,0 1,1-1,0 1,0 0,7-7,2 0,-1 0,2 0,30-20,-34 27,2 0,-1 1,1 0,0 1,0 0,0 1,20-3,101-7,-91 12,48-10,-39 5,0 2,1 3,68 5,-13 0,1619-3,-1699-2,49-8,-49 5,48-2,625 8,-668 1,0 1,61 15,-59-10,1-2,39 3,-33-7,0 2,-1 2,55 15,-75-16,-1 2,1 1,-1 0,0 1,-1 2,0 0,-1 0,20 18,8 6,-40-31,1 0,-1 0,1 1,-1 0,-1 0,1 0,-1 1,0 0,0 0,0 0,-1 1,0-1,-1 1,1 0,-1 0,4 13,-4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ED6A9-B1E1-457F-955E-A19C670207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92E047C-FA75-45B8-BE16-FAD00D0E99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FDBEE0-5454-4C31-9F13-1EC2E6724B29}"/>
              </a:ext>
            </a:extLst>
          </p:cNvPr>
          <p:cNvSpPr>
            <a:spLocks noGrp="1"/>
          </p:cNvSpPr>
          <p:nvPr>
            <p:ph type="dt" sz="half" idx="10"/>
          </p:nvPr>
        </p:nvSpPr>
        <p:spPr/>
        <p:txBody>
          <a:bodyPr/>
          <a:lstStyle/>
          <a:p>
            <a:fld id="{328DEBED-A1B9-4465-B62D-0F2DE928C3B3}" type="datetimeFigureOut">
              <a:rPr lang="en-GB" smtClean="0"/>
              <a:t>28/01/2025</a:t>
            </a:fld>
            <a:endParaRPr lang="en-GB"/>
          </a:p>
        </p:txBody>
      </p:sp>
      <p:sp>
        <p:nvSpPr>
          <p:cNvPr id="5" name="Footer Placeholder 4">
            <a:extLst>
              <a:ext uri="{FF2B5EF4-FFF2-40B4-BE49-F238E27FC236}">
                <a16:creationId xmlns:a16="http://schemas.microsoft.com/office/drawing/2014/main" id="{F082E74B-D338-4499-B9BE-95FC7BF579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DD9713-7A1B-4D5C-A34E-809FDBFDC850}"/>
              </a:ext>
            </a:extLst>
          </p:cNvPr>
          <p:cNvSpPr>
            <a:spLocks noGrp="1"/>
          </p:cNvSpPr>
          <p:nvPr>
            <p:ph type="sldNum" sz="quarter" idx="12"/>
          </p:nvPr>
        </p:nvSpPr>
        <p:spPr/>
        <p:txBody>
          <a:bodyPr/>
          <a:lstStyle/>
          <a:p>
            <a:fld id="{6038A62B-F097-448B-8557-969932A55443}" type="slidenum">
              <a:rPr lang="en-GB" smtClean="0"/>
              <a:t>‹#›</a:t>
            </a:fld>
            <a:endParaRPr lang="en-GB"/>
          </a:p>
        </p:txBody>
      </p:sp>
    </p:spTree>
    <p:extLst>
      <p:ext uri="{BB962C8B-B14F-4D97-AF65-F5344CB8AC3E}">
        <p14:creationId xmlns:p14="http://schemas.microsoft.com/office/powerpoint/2010/main" val="297547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F37B2-E012-489C-87C2-9E55B391CD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00C65F-0B53-4C96-A5D2-21589572AF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8F9F7D-2601-48F6-A246-C2459F5311A7}"/>
              </a:ext>
            </a:extLst>
          </p:cNvPr>
          <p:cNvSpPr>
            <a:spLocks noGrp="1"/>
          </p:cNvSpPr>
          <p:nvPr>
            <p:ph type="dt" sz="half" idx="10"/>
          </p:nvPr>
        </p:nvSpPr>
        <p:spPr/>
        <p:txBody>
          <a:bodyPr/>
          <a:lstStyle/>
          <a:p>
            <a:fld id="{328DEBED-A1B9-4465-B62D-0F2DE928C3B3}" type="datetimeFigureOut">
              <a:rPr lang="en-GB" smtClean="0"/>
              <a:t>28/01/2025</a:t>
            </a:fld>
            <a:endParaRPr lang="en-GB"/>
          </a:p>
        </p:txBody>
      </p:sp>
      <p:sp>
        <p:nvSpPr>
          <p:cNvPr id="5" name="Footer Placeholder 4">
            <a:extLst>
              <a:ext uri="{FF2B5EF4-FFF2-40B4-BE49-F238E27FC236}">
                <a16:creationId xmlns:a16="http://schemas.microsoft.com/office/drawing/2014/main" id="{280FDBC0-E3BE-4CE2-9AF6-B477424E5E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D4BF11-B9CA-4E1C-8AE6-6C5939043920}"/>
              </a:ext>
            </a:extLst>
          </p:cNvPr>
          <p:cNvSpPr>
            <a:spLocks noGrp="1"/>
          </p:cNvSpPr>
          <p:nvPr>
            <p:ph type="sldNum" sz="quarter" idx="12"/>
          </p:nvPr>
        </p:nvSpPr>
        <p:spPr/>
        <p:txBody>
          <a:bodyPr/>
          <a:lstStyle/>
          <a:p>
            <a:fld id="{6038A62B-F097-448B-8557-969932A55443}" type="slidenum">
              <a:rPr lang="en-GB" smtClean="0"/>
              <a:t>‹#›</a:t>
            </a:fld>
            <a:endParaRPr lang="en-GB"/>
          </a:p>
        </p:txBody>
      </p:sp>
    </p:spTree>
    <p:extLst>
      <p:ext uri="{BB962C8B-B14F-4D97-AF65-F5344CB8AC3E}">
        <p14:creationId xmlns:p14="http://schemas.microsoft.com/office/powerpoint/2010/main" val="3234072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604FA-A023-4B90-AC14-327B601879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B3F6E4-7E55-4F21-B39E-305857F2C8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3563F7-0D15-4B67-9A1E-F2AAF19F580F}"/>
              </a:ext>
            </a:extLst>
          </p:cNvPr>
          <p:cNvSpPr>
            <a:spLocks noGrp="1"/>
          </p:cNvSpPr>
          <p:nvPr>
            <p:ph type="dt" sz="half" idx="10"/>
          </p:nvPr>
        </p:nvSpPr>
        <p:spPr/>
        <p:txBody>
          <a:bodyPr/>
          <a:lstStyle/>
          <a:p>
            <a:fld id="{328DEBED-A1B9-4465-B62D-0F2DE928C3B3}" type="datetimeFigureOut">
              <a:rPr lang="en-GB" smtClean="0"/>
              <a:t>28/01/2025</a:t>
            </a:fld>
            <a:endParaRPr lang="en-GB"/>
          </a:p>
        </p:txBody>
      </p:sp>
      <p:sp>
        <p:nvSpPr>
          <p:cNvPr id="5" name="Footer Placeholder 4">
            <a:extLst>
              <a:ext uri="{FF2B5EF4-FFF2-40B4-BE49-F238E27FC236}">
                <a16:creationId xmlns:a16="http://schemas.microsoft.com/office/drawing/2014/main" id="{0DBBD378-DF8D-4538-99B9-E22A5B0130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BA3D77-61CD-4C05-8AAB-F968DB2445D4}"/>
              </a:ext>
            </a:extLst>
          </p:cNvPr>
          <p:cNvSpPr>
            <a:spLocks noGrp="1"/>
          </p:cNvSpPr>
          <p:nvPr>
            <p:ph type="sldNum" sz="quarter" idx="12"/>
          </p:nvPr>
        </p:nvSpPr>
        <p:spPr/>
        <p:txBody>
          <a:bodyPr/>
          <a:lstStyle/>
          <a:p>
            <a:fld id="{6038A62B-F097-448B-8557-969932A55443}" type="slidenum">
              <a:rPr lang="en-GB" smtClean="0"/>
              <a:t>‹#›</a:t>
            </a:fld>
            <a:endParaRPr lang="en-GB"/>
          </a:p>
        </p:txBody>
      </p:sp>
    </p:spTree>
    <p:extLst>
      <p:ext uri="{BB962C8B-B14F-4D97-AF65-F5344CB8AC3E}">
        <p14:creationId xmlns:p14="http://schemas.microsoft.com/office/powerpoint/2010/main" val="97478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197C7-4E0A-4F93-BB04-75B91E801C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F795AD-75CB-4B1E-A647-71677F8CC3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1C1B3C-E3CD-4750-BE0D-ECBA591B3E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36EEB2D-50F5-440D-994E-2254CF413AE3}"/>
              </a:ext>
            </a:extLst>
          </p:cNvPr>
          <p:cNvSpPr>
            <a:spLocks noGrp="1"/>
          </p:cNvSpPr>
          <p:nvPr>
            <p:ph type="dt" sz="half" idx="10"/>
          </p:nvPr>
        </p:nvSpPr>
        <p:spPr/>
        <p:txBody>
          <a:bodyPr/>
          <a:lstStyle/>
          <a:p>
            <a:fld id="{328DEBED-A1B9-4465-B62D-0F2DE928C3B3}" type="datetimeFigureOut">
              <a:rPr lang="en-GB" smtClean="0"/>
              <a:t>28/01/2025</a:t>
            </a:fld>
            <a:endParaRPr lang="en-GB"/>
          </a:p>
        </p:txBody>
      </p:sp>
      <p:sp>
        <p:nvSpPr>
          <p:cNvPr id="6" name="Footer Placeholder 5">
            <a:extLst>
              <a:ext uri="{FF2B5EF4-FFF2-40B4-BE49-F238E27FC236}">
                <a16:creationId xmlns:a16="http://schemas.microsoft.com/office/drawing/2014/main" id="{0FC8E2B8-736B-4D24-952B-6EB172F64F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4679B-E3E0-43E3-B1A8-7662D2E20187}"/>
              </a:ext>
            </a:extLst>
          </p:cNvPr>
          <p:cNvSpPr>
            <a:spLocks noGrp="1"/>
          </p:cNvSpPr>
          <p:nvPr>
            <p:ph type="sldNum" sz="quarter" idx="12"/>
          </p:nvPr>
        </p:nvSpPr>
        <p:spPr/>
        <p:txBody>
          <a:bodyPr/>
          <a:lstStyle/>
          <a:p>
            <a:fld id="{6038A62B-F097-448B-8557-969932A55443}" type="slidenum">
              <a:rPr lang="en-GB" smtClean="0"/>
              <a:t>‹#›</a:t>
            </a:fld>
            <a:endParaRPr lang="en-GB"/>
          </a:p>
        </p:txBody>
      </p:sp>
    </p:spTree>
    <p:extLst>
      <p:ext uri="{BB962C8B-B14F-4D97-AF65-F5344CB8AC3E}">
        <p14:creationId xmlns:p14="http://schemas.microsoft.com/office/powerpoint/2010/main" val="3095312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01D3-83A7-4CAA-86AC-15FA2998B9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13CD84-565B-451E-B34A-45E9A3C1EB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77A67C-D80F-4EF4-8104-489045CFF6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3766382-8300-42AB-A936-AE000BCDF6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E11B76-C31C-47E1-88A9-DCF3A7E4A0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E921B1-CD6F-40F7-9623-A8D2D3A9AB36}"/>
              </a:ext>
            </a:extLst>
          </p:cNvPr>
          <p:cNvSpPr>
            <a:spLocks noGrp="1"/>
          </p:cNvSpPr>
          <p:nvPr>
            <p:ph type="dt" sz="half" idx="10"/>
          </p:nvPr>
        </p:nvSpPr>
        <p:spPr/>
        <p:txBody>
          <a:bodyPr/>
          <a:lstStyle/>
          <a:p>
            <a:fld id="{328DEBED-A1B9-4465-B62D-0F2DE928C3B3}" type="datetimeFigureOut">
              <a:rPr lang="en-GB" smtClean="0"/>
              <a:t>28/01/2025</a:t>
            </a:fld>
            <a:endParaRPr lang="en-GB"/>
          </a:p>
        </p:txBody>
      </p:sp>
      <p:sp>
        <p:nvSpPr>
          <p:cNvPr id="8" name="Footer Placeholder 7">
            <a:extLst>
              <a:ext uri="{FF2B5EF4-FFF2-40B4-BE49-F238E27FC236}">
                <a16:creationId xmlns:a16="http://schemas.microsoft.com/office/drawing/2014/main" id="{4A8C3DC8-B701-4BC4-953B-7BAF810C18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06F702-9077-4D0D-B6DC-6DEA3D76FB39}"/>
              </a:ext>
            </a:extLst>
          </p:cNvPr>
          <p:cNvSpPr>
            <a:spLocks noGrp="1"/>
          </p:cNvSpPr>
          <p:nvPr>
            <p:ph type="sldNum" sz="quarter" idx="12"/>
          </p:nvPr>
        </p:nvSpPr>
        <p:spPr/>
        <p:txBody>
          <a:bodyPr/>
          <a:lstStyle/>
          <a:p>
            <a:fld id="{6038A62B-F097-448B-8557-969932A55443}" type="slidenum">
              <a:rPr lang="en-GB" smtClean="0"/>
              <a:t>‹#›</a:t>
            </a:fld>
            <a:endParaRPr lang="en-GB"/>
          </a:p>
        </p:txBody>
      </p:sp>
    </p:spTree>
    <p:extLst>
      <p:ext uri="{BB962C8B-B14F-4D97-AF65-F5344CB8AC3E}">
        <p14:creationId xmlns:p14="http://schemas.microsoft.com/office/powerpoint/2010/main" val="541421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72413-43BF-4E5B-9C67-A298043CB4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0FBD8B-F80A-4F56-90CC-604EE8D8156D}"/>
              </a:ext>
            </a:extLst>
          </p:cNvPr>
          <p:cNvSpPr>
            <a:spLocks noGrp="1"/>
          </p:cNvSpPr>
          <p:nvPr>
            <p:ph type="dt" sz="half" idx="10"/>
          </p:nvPr>
        </p:nvSpPr>
        <p:spPr/>
        <p:txBody>
          <a:bodyPr/>
          <a:lstStyle/>
          <a:p>
            <a:fld id="{328DEBED-A1B9-4465-B62D-0F2DE928C3B3}" type="datetimeFigureOut">
              <a:rPr lang="en-GB" smtClean="0"/>
              <a:t>28/01/2025</a:t>
            </a:fld>
            <a:endParaRPr lang="en-GB"/>
          </a:p>
        </p:txBody>
      </p:sp>
      <p:sp>
        <p:nvSpPr>
          <p:cNvPr id="4" name="Footer Placeholder 3">
            <a:extLst>
              <a:ext uri="{FF2B5EF4-FFF2-40B4-BE49-F238E27FC236}">
                <a16:creationId xmlns:a16="http://schemas.microsoft.com/office/drawing/2014/main" id="{37439D1E-2B03-4AA0-8643-D36F9C335A3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A4E296-3CEA-42B7-8972-7631732F5495}"/>
              </a:ext>
            </a:extLst>
          </p:cNvPr>
          <p:cNvSpPr>
            <a:spLocks noGrp="1"/>
          </p:cNvSpPr>
          <p:nvPr>
            <p:ph type="sldNum" sz="quarter" idx="12"/>
          </p:nvPr>
        </p:nvSpPr>
        <p:spPr/>
        <p:txBody>
          <a:bodyPr/>
          <a:lstStyle/>
          <a:p>
            <a:fld id="{6038A62B-F097-448B-8557-969932A55443}" type="slidenum">
              <a:rPr lang="en-GB" smtClean="0"/>
              <a:t>‹#›</a:t>
            </a:fld>
            <a:endParaRPr lang="en-GB"/>
          </a:p>
        </p:txBody>
      </p:sp>
    </p:spTree>
    <p:extLst>
      <p:ext uri="{BB962C8B-B14F-4D97-AF65-F5344CB8AC3E}">
        <p14:creationId xmlns:p14="http://schemas.microsoft.com/office/powerpoint/2010/main" val="3396082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BED5C1-8A14-4E29-B94B-36849A2517E5}"/>
              </a:ext>
            </a:extLst>
          </p:cNvPr>
          <p:cNvSpPr>
            <a:spLocks noGrp="1"/>
          </p:cNvSpPr>
          <p:nvPr>
            <p:ph type="dt" sz="half" idx="10"/>
          </p:nvPr>
        </p:nvSpPr>
        <p:spPr/>
        <p:txBody>
          <a:bodyPr/>
          <a:lstStyle/>
          <a:p>
            <a:fld id="{328DEBED-A1B9-4465-B62D-0F2DE928C3B3}" type="datetimeFigureOut">
              <a:rPr lang="en-GB" smtClean="0"/>
              <a:t>28/01/2025</a:t>
            </a:fld>
            <a:endParaRPr lang="en-GB"/>
          </a:p>
        </p:txBody>
      </p:sp>
      <p:sp>
        <p:nvSpPr>
          <p:cNvPr id="3" name="Footer Placeholder 2">
            <a:extLst>
              <a:ext uri="{FF2B5EF4-FFF2-40B4-BE49-F238E27FC236}">
                <a16:creationId xmlns:a16="http://schemas.microsoft.com/office/drawing/2014/main" id="{5B9601D8-981F-4BD0-BF2A-A293361F59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35D769-D885-469A-8BD6-4B7B95839F74}"/>
              </a:ext>
            </a:extLst>
          </p:cNvPr>
          <p:cNvSpPr>
            <a:spLocks noGrp="1"/>
          </p:cNvSpPr>
          <p:nvPr>
            <p:ph type="sldNum" sz="quarter" idx="12"/>
          </p:nvPr>
        </p:nvSpPr>
        <p:spPr/>
        <p:txBody>
          <a:bodyPr/>
          <a:lstStyle/>
          <a:p>
            <a:fld id="{6038A62B-F097-448B-8557-969932A55443}" type="slidenum">
              <a:rPr lang="en-GB" smtClean="0"/>
              <a:t>‹#›</a:t>
            </a:fld>
            <a:endParaRPr lang="en-GB"/>
          </a:p>
        </p:txBody>
      </p:sp>
    </p:spTree>
    <p:extLst>
      <p:ext uri="{BB962C8B-B14F-4D97-AF65-F5344CB8AC3E}">
        <p14:creationId xmlns:p14="http://schemas.microsoft.com/office/powerpoint/2010/main" val="1427554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1192C-2FFF-4443-B0C5-5E71E26779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752D20-D026-42C7-A47D-68B7678BDC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9E1174-EB1F-45C4-9139-1DE005FE45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BF6314-D152-4722-B322-D03B8E3B49EA}"/>
              </a:ext>
            </a:extLst>
          </p:cNvPr>
          <p:cNvSpPr>
            <a:spLocks noGrp="1"/>
          </p:cNvSpPr>
          <p:nvPr>
            <p:ph type="dt" sz="half" idx="10"/>
          </p:nvPr>
        </p:nvSpPr>
        <p:spPr/>
        <p:txBody>
          <a:bodyPr/>
          <a:lstStyle/>
          <a:p>
            <a:fld id="{328DEBED-A1B9-4465-B62D-0F2DE928C3B3}" type="datetimeFigureOut">
              <a:rPr lang="en-GB" smtClean="0"/>
              <a:t>28/01/2025</a:t>
            </a:fld>
            <a:endParaRPr lang="en-GB"/>
          </a:p>
        </p:txBody>
      </p:sp>
      <p:sp>
        <p:nvSpPr>
          <p:cNvPr id="6" name="Footer Placeholder 5">
            <a:extLst>
              <a:ext uri="{FF2B5EF4-FFF2-40B4-BE49-F238E27FC236}">
                <a16:creationId xmlns:a16="http://schemas.microsoft.com/office/drawing/2014/main" id="{4A4DFBF9-6EC9-46B4-9AA8-A3163B01B5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7489F6-B12C-45C6-91F6-CFC7392A7D4D}"/>
              </a:ext>
            </a:extLst>
          </p:cNvPr>
          <p:cNvSpPr>
            <a:spLocks noGrp="1"/>
          </p:cNvSpPr>
          <p:nvPr>
            <p:ph type="sldNum" sz="quarter" idx="12"/>
          </p:nvPr>
        </p:nvSpPr>
        <p:spPr/>
        <p:txBody>
          <a:bodyPr/>
          <a:lstStyle/>
          <a:p>
            <a:fld id="{6038A62B-F097-448B-8557-969932A55443}" type="slidenum">
              <a:rPr lang="en-GB" smtClean="0"/>
              <a:t>‹#›</a:t>
            </a:fld>
            <a:endParaRPr lang="en-GB"/>
          </a:p>
        </p:txBody>
      </p:sp>
    </p:spTree>
    <p:extLst>
      <p:ext uri="{BB962C8B-B14F-4D97-AF65-F5344CB8AC3E}">
        <p14:creationId xmlns:p14="http://schemas.microsoft.com/office/powerpoint/2010/main" val="2831985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707A4-D98B-4CA1-9229-6743C94A83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FCC70F-0745-4C2E-BCC0-BEFCC7833B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8004B6-194C-4DBA-B3BA-7EA5E72C43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824770-7840-4985-B255-B201559E9F0D}"/>
              </a:ext>
            </a:extLst>
          </p:cNvPr>
          <p:cNvSpPr>
            <a:spLocks noGrp="1"/>
          </p:cNvSpPr>
          <p:nvPr>
            <p:ph type="dt" sz="half" idx="10"/>
          </p:nvPr>
        </p:nvSpPr>
        <p:spPr/>
        <p:txBody>
          <a:bodyPr/>
          <a:lstStyle/>
          <a:p>
            <a:fld id="{328DEBED-A1B9-4465-B62D-0F2DE928C3B3}" type="datetimeFigureOut">
              <a:rPr lang="en-GB" smtClean="0"/>
              <a:t>28/01/2025</a:t>
            </a:fld>
            <a:endParaRPr lang="en-GB"/>
          </a:p>
        </p:txBody>
      </p:sp>
      <p:sp>
        <p:nvSpPr>
          <p:cNvPr id="6" name="Footer Placeholder 5">
            <a:extLst>
              <a:ext uri="{FF2B5EF4-FFF2-40B4-BE49-F238E27FC236}">
                <a16:creationId xmlns:a16="http://schemas.microsoft.com/office/drawing/2014/main" id="{D1634EC3-89F1-4E84-9F2E-40C0C2B1ED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66D84C-213C-4664-8DE0-50F10D19CA04}"/>
              </a:ext>
            </a:extLst>
          </p:cNvPr>
          <p:cNvSpPr>
            <a:spLocks noGrp="1"/>
          </p:cNvSpPr>
          <p:nvPr>
            <p:ph type="sldNum" sz="quarter" idx="12"/>
          </p:nvPr>
        </p:nvSpPr>
        <p:spPr/>
        <p:txBody>
          <a:bodyPr/>
          <a:lstStyle/>
          <a:p>
            <a:fld id="{6038A62B-F097-448B-8557-969932A55443}" type="slidenum">
              <a:rPr lang="en-GB" smtClean="0"/>
              <a:t>‹#›</a:t>
            </a:fld>
            <a:endParaRPr lang="en-GB"/>
          </a:p>
        </p:txBody>
      </p:sp>
    </p:spTree>
    <p:extLst>
      <p:ext uri="{BB962C8B-B14F-4D97-AF65-F5344CB8AC3E}">
        <p14:creationId xmlns:p14="http://schemas.microsoft.com/office/powerpoint/2010/main" val="118096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A9ADF-5FBC-442E-A78B-A3C94EEDC3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81BD9D-FE53-4A08-BF5A-DC1E522017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457FD0-C5C6-47C4-951E-838CF1DB3605}"/>
              </a:ext>
            </a:extLst>
          </p:cNvPr>
          <p:cNvSpPr>
            <a:spLocks noGrp="1"/>
          </p:cNvSpPr>
          <p:nvPr>
            <p:ph type="dt" sz="half" idx="10"/>
          </p:nvPr>
        </p:nvSpPr>
        <p:spPr/>
        <p:txBody>
          <a:bodyPr/>
          <a:lstStyle/>
          <a:p>
            <a:fld id="{328DEBED-A1B9-4465-B62D-0F2DE928C3B3}" type="datetimeFigureOut">
              <a:rPr lang="en-GB" smtClean="0"/>
              <a:t>28/01/2025</a:t>
            </a:fld>
            <a:endParaRPr lang="en-GB"/>
          </a:p>
        </p:txBody>
      </p:sp>
      <p:sp>
        <p:nvSpPr>
          <p:cNvPr id="5" name="Footer Placeholder 4">
            <a:extLst>
              <a:ext uri="{FF2B5EF4-FFF2-40B4-BE49-F238E27FC236}">
                <a16:creationId xmlns:a16="http://schemas.microsoft.com/office/drawing/2014/main" id="{A96EE7B8-3259-45FF-A3EF-4E7B5F0F4B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150092-29B8-43C4-8F3E-B88D1C67689D}"/>
              </a:ext>
            </a:extLst>
          </p:cNvPr>
          <p:cNvSpPr>
            <a:spLocks noGrp="1"/>
          </p:cNvSpPr>
          <p:nvPr>
            <p:ph type="sldNum" sz="quarter" idx="12"/>
          </p:nvPr>
        </p:nvSpPr>
        <p:spPr/>
        <p:txBody>
          <a:bodyPr/>
          <a:lstStyle/>
          <a:p>
            <a:fld id="{6038A62B-F097-448B-8557-969932A55443}" type="slidenum">
              <a:rPr lang="en-GB" smtClean="0"/>
              <a:t>‹#›</a:t>
            </a:fld>
            <a:endParaRPr lang="en-GB"/>
          </a:p>
        </p:txBody>
      </p:sp>
    </p:spTree>
    <p:extLst>
      <p:ext uri="{BB962C8B-B14F-4D97-AF65-F5344CB8AC3E}">
        <p14:creationId xmlns:p14="http://schemas.microsoft.com/office/powerpoint/2010/main" val="2082623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D08135-6749-4882-8AA9-037F3B3413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41D80B-8909-4A94-BB4D-9C8711AF87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20E585-3193-42C9-85BE-48C535DB7FB9}"/>
              </a:ext>
            </a:extLst>
          </p:cNvPr>
          <p:cNvSpPr>
            <a:spLocks noGrp="1"/>
          </p:cNvSpPr>
          <p:nvPr>
            <p:ph type="dt" sz="half" idx="10"/>
          </p:nvPr>
        </p:nvSpPr>
        <p:spPr/>
        <p:txBody>
          <a:bodyPr/>
          <a:lstStyle/>
          <a:p>
            <a:fld id="{328DEBED-A1B9-4465-B62D-0F2DE928C3B3}" type="datetimeFigureOut">
              <a:rPr lang="en-GB" smtClean="0"/>
              <a:t>28/01/2025</a:t>
            </a:fld>
            <a:endParaRPr lang="en-GB"/>
          </a:p>
        </p:txBody>
      </p:sp>
      <p:sp>
        <p:nvSpPr>
          <p:cNvPr id="5" name="Footer Placeholder 4">
            <a:extLst>
              <a:ext uri="{FF2B5EF4-FFF2-40B4-BE49-F238E27FC236}">
                <a16:creationId xmlns:a16="http://schemas.microsoft.com/office/drawing/2014/main" id="{C2F184F2-A5C2-4B09-BCEF-A6666FEF18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B408F3-D112-4CB4-890B-8BB9DA091950}"/>
              </a:ext>
            </a:extLst>
          </p:cNvPr>
          <p:cNvSpPr>
            <a:spLocks noGrp="1"/>
          </p:cNvSpPr>
          <p:nvPr>
            <p:ph type="sldNum" sz="quarter" idx="12"/>
          </p:nvPr>
        </p:nvSpPr>
        <p:spPr/>
        <p:txBody>
          <a:bodyPr/>
          <a:lstStyle/>
          <a:p>
            <a:fld id="{6038A62B-F097-448B-8557-969932A55443}" type="slidenum">
              <a:rPr lang="en-GB" smtClean="0"/>
              <a:t>‹#›</a:t>
            </a:fld>
            <a:endParaRPr lang="en-GB"/>
          </a:p>
        </p:txBody>
      </p:sp>
    </p:spTree>
    <p:extLst>
      <p:ext uri="{BB962C8B-B14F-4D97-AF65-F5344CB8AC3E}">
        <p14:creationId xmlns:p14="http://schemas.microsoft.com/office/powerpoint/2010/main" val="113685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8F254A-1B48-4AFF-9BAF-4A99738A97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1E0B03-E19B-4E5A-94B9-9CECA86AC0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6BC9F8-0506-4084-8E5F-A018F13170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8DEBED-A1B9-4465-B62D-0F2DE928C3B3}" type="datetimeFigureOut">
              <a:rPr lang="en-GB" smtClean="0"/>
              <a:t>28/01/2025</a:t>
            </a:fld>
            <a:endParaRPr lang="en-GB"/>
          </a:p>
        </p:txBody>
      </p:sp>
      <p:sp>
        <p:nvSpPr>
          <p:cNvPr id="5" name="Footer Placeholder 4">
            <a:extLst>
              <a:ext uri="{FF2B5EF4-FFF2-40B4-BE49-F238E27FC236}">
                <a16:creationId xmlns:a16="http://schemas.microsoft.com/office/drawing/2014/main" id="{47186945-DDDF-4813-80DA-FCBFF65B2B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259DCE-8E23-43C5-9616-79892AB7D6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38A62B-F097-448B-8557-969932A55443}" type="slidenum">
              <a:rPr lang="en-GB" smtClean="0"/>
              <a:t>‹#›</a:t>
            </a:fld>
            <a:endParaRPr lang="en-GB"/>
          </a:p>
        </p:txBody>
      </p:sp>
    </p:spTree>
    <p:extLst>
      <p:ext uri="{BB962C8B-B14F-4D97-AF65-F5344CB8AC3E}">
        <p14:creationId xmlns:p14="http://schemas.microsoft.com/office/powerpoint/2010/main" val="29185846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s.tindall@pembrokeshire.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5.png"/><Relationship Id="rId4" Type="http://schemas.openxmlformats.org/officeDocument/2006/relationships/customXml" Target="../ink/ink1.xml"/><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D9464-3229-4A5C-8E95-9FEFE697F546}"/>
              </a:ext>
            </a:extLst>
          </p:cNvPr>
          <p:cNvSpPr>
            <a:spLocks noGrp="1"/>
          </p:cNvSpPr>
          <p:nvPr>
            <p:ph type="ctrTitle"/>
          </p:nvPr>
        </p:nvSpPr>
        <p:spPr/>
        <p:txBody>
          <a:bodyPr/>
          <a:lstStyle/>
          <a:p>
            <a:r>
              <a:rPr lang="en-GB" dirty="0"/>
              <a:t>Contract Administration</a:t>
            </a:r>
          </a:p>
        </p:txBody>
      </p:sp>
      <p:sp>
        <p:nvSpPr>
          <p:cNvPr id="3" name="Subtitle 2">
            <a:extLst>
              <a:ext uri="{FF2B5EF4-FFF2-40B4-BE49-F238E27FC236}">
                <a16:creationId xmlns:a16="http://schemas.microsoft.com/office/drawing/2014/main" id="{1C4A405E-21F3-4A20-A14C-24726A88F368}"/>
              </a:ext>
            </a:extLst>
          </p:cNvPr>
          <p:cNvSpPr>
            <a:spLocks noGrp="1"/>
          </p:cNvSpPr>
          <p:nvPr>
            <p:ph type="subTitle" idx="1"/>
          </p:nvPr>
        </p:nvSpPr>
        <p:spPr/>
        <p: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panose="020F0502020204030204"/>
                <a:ea typeface="+mn-ea"/>
                <a:cs typeface="+mn-cs"/>
              </a:rPr>
              <a:t>Session </a:t>
            </a:r>
            <a:r>
              <a:rPr lang="en-GB" b="1" dirty="0">
                <a:solidFill>
                  <a:prstClr val="black"/>
                </a:solidFill>
                <a:effectLst>
                  <a:outerShdw blurRad="38100" dist="38100" dir="2700000" algn="tl">
                    <a:srgbClr val="000000">
                      <a:alpha val="43137"/>
                    </a:srgbClr>
                  </a:outerShdw>
                </a:effectLst>
                <a:latin typeface="Calibri" panose="020F0502020204030204"/>
              </a:rPr>
              <a:t>1</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panose="020F0502020204030204"/>
                <a:ea typeface="+mn-ea"/>
                <a:cs typeface="+mn-cs"/>
              </a:rPr>
              <a:t>Stephen Tindall</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s.tindall@uwtsd.ac.uk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22823278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28F5D-B848-4243-9E0C-7FAC8E648D36}"/>
              </a:ext>
            </a:extLst>
          </p:cNvPr>
          <p:cNvSpPr>
            <a:spLocks noGrp="1"/>
          </p:cNvSpPr>
          <p:nvPr>
            <p:ph type="title"/>
          </p:nvPr>
        </p:nvSpPr>
        <p:spPr/>
        <p:txBody>
          <a:bodyPr/>
          <a:lstStyle/>
          <a:p>
            <a:r>
              <a:rPr lang="en-GB" dirty="0"/>
              <a:t>Last session….</a:t>
            </a:r>
          </a:p>
        </p:txBody>
      </p:sp>
      <p:sp>
        <p:nvSpPr>
          <p:cNvPr id="3" name="Content Placeholder 2">
            <a:extLst>
              <a:ext uri="{FF2B5EF4-FFF2-40B4-BE49-F238E27FC236}">
                <a16:creationId xmlns:a16="http://schemas.microsoft.com/office/drawing/2014/main" id="{10E72EBD-9FF0-4608-861B-5CB8D0433848}"/>
              </a:ext>
            </a:extLst>
          </p:cNvPr>
          <p:cNvSpPr>
            <a:spLocks noGrp="1"/>
          </p:cNvSpPr>
          <p:nvPr>
            <p:ph idx="1"/>
          </p:nvPr>
        </p:nvSpPr>
        <p:spPr/>
        <p:txBody>
          <a:bodyPr/>
          <a:lstStyle/>
          <a:p>
            <a:r>
              <a:rPr lang="en-GB" dirty="0"/>
              <a:t>Procurement &amp; Tendering for project control</a:t>
            </a:r>
          </a:p>
          <a:p>
            <a:r>
              <a:rPr lang="en-GB" dirty="0"/>
              <a:t>Contract procedures &amp; administration </a:t>
            </a:r>
          </a:p>
          <a:p>
            <a:r>
              <a:rPr lang="en-GB" dirty="0"/>
              <a:t>Contract audit document on Moodle (3 pages)</a:t>
            </a:r>
          </a:p>
          <a:p>
            <a:endParaRPr lang="en-GB" dirty="0"/>
          </a:p>
          <a:p>
            <a:r>
              <a:rPr lang="en-GB" dirty="0"/>
              <a:t>Before we get started….</a:t>
            </a:r>
          </a:p>
          <a:p>
            <a:pPr lvl="1"/>
            <a:r>
              <a:rPr lang="en-GB" dirty="0">
                <a:solidFill>
                  <a:srgbClr val="FF0000"/>
                </a:solidFill>
              </a:rPr>
              <a:t>Q. what are the most important 3 items (in your opinion) that would be contained </a:t>
            </a:r>
            <a:r>
              <a:rPr lang="en-GB">
                <a:solidFill>
                  <a:srgbClr val="FF0000"/>
                </a:solidFill>
              </a:rPr>
              <a:t>within any </a:t>
            </a:r>
            <a:r>
              <a:rPr lang="en-GB" dirty="0">
                <a:solidFill>
                  <a:srgbClr val="FF0000"/>
                </a:solidFill>
              </a:rPr>
              <a:t>construction contract and why?</a:t>
            </a:r>
          </a:p>
        </p:txBody>
      </p:sp>
    </p:spTree>
    <p:extLst>
      <p:ext uri="{BB962C8B-B14F-4D97-AF65-F5344CB8AC3E}">
        <p14:creationId xmlns:p14="http://schemas.microsoft.com/office/powerpoint/2010/main" val="1071719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30406-DB35-4B91-A566-DA2D9550D9F0}"/>
              </a:ext>
            </a:extLst>
          </p:cNvPr>
          <p:cNvSpPr>
            <a:spLocks noGrp="1"/>
          </p:cNvSpPr>
          <p:nvPr>
            <p:ph type="title"/>
          </p:nvPr>
        </p:nvSpPr>
        <p:spPr/>
        <p:txBody>
          <a:bodyPr/>
          <a:lstStyle/>
          <a:p>
            <a:r>
              <a:rPr lang="en-GB" dirty="0"/>
              <a:t>Contracts and contract procedure</a:t>
            </a:r>
          </a:p>
        </p:txBody>
      </p:sp>
      <p:sp>
        <p:nvSpPr>
          <p:cNvPr id="3" name="Content Placeholder 2">
            <a:extLst>
              <a:ext uri="{FF2B5EF4-FFF2-40B4-BE49-F238E27FC236}">
                <a16:creationId xmlns:a16="http://schemas.microsoft.com/office/drawing/2014/main" id="{AE676F3B-AEA2-4DC1-8E98-7CE051BA7204}"/>
              </a:ext>
            </a:extLst>
          </p:cNvPr>
          <p:cNvSpPr>
            <a:spLocks noGrp="1"/>
          </p:cNvSpPr>
          <p:nvPr>
            <p:ph idx="1"/>
          </p:nvPr>
        </p:nvSpPr>
        <p:spPr/>
        <p:txBody>
          <a:bodyPr/>
          <a:lstStyle/>
          <a:p>
            <a:r>
              <a:rPr lang="en-GB" b="1" dirty="0">
                <a:solidFill>
                  <a:srgbClr val="FF0000"/>
                </a:solidFill>
              </a:rPr>
              <a:t>JCT &amp; NEC</a:t>
            </a:r>
            <a:r>
              <a:rPr lang="en-GB" sz="1600" b="1" dirty="0">
                <a:solidFill>
                  <a:srgbClr val="FF0000"/>
                </a:solidFill>
              </a:rPr>
              <a:t>                 </a:t>
            </a:r>
            <a:r>
              <a:rPr lang="en-GB" sz="1600" dirty="0"/>
              <a:t>(survey of 1000 construction parties 2021)</a:t>
            </a:r>
          </a:p>
          <a:p>
            <a:pPr lvl="1"/>
            <a:r>
              <a:rPr lang="en-GB" dirty="0"/>
              <a:t>JCT contracts 39%</a:t>
            </a:r>
          </a:p>
          <a:p>
            <a:pPr lvl="1"/>
            <a:r>
              <a:rPr lang="en-GB" dirty="0"/>
              <a:t>NEC contracts 30%</a:t>
            </a:r>
          </a:p>
          <a:p>
            <a:pPr marL="457200" lvl="1" indent="0">
              <a:buNone/>
            </a:pPr>
            <a:endParaRPr lang="en-GB" dirty="0"/>
          </a:p>
          <a:p>
            <a:r>
              <a:rPr lang="en-GB" dirty="0"/>
              <a:t>Main types of JCT &amp; NEC contracts used (2021):</a:t>
            </a:r>
          </a:p>
          <a:p>
            <a:pPr lvl="1"/>
            <a:r>
              <a:rPr lang="en-GB" dirty="0"/>
              <a:t>Traditional Lump Sum Contract</a:t>
            </a:r>
          </a:p>
          <a:p>
            <a:pPr lvl="1"/>
            <a:r>
              <a:rPr lang="en-GB" dirty="0"/>
              <a:t>Measurement Contracts</a:t>
            </a:r>
          </a:p>
          <a:p>
            <a:pPr lvl="1"/>
            <a:r>
              <a:rPr lang="en-GB" dirty="0"/>
              <a:t>Cost reimbursement Contracts</a:t>
            </a:r>
          </a:p>
          <a:p>
            <a:pPr lvl="1"/>
            <a:r>
              <a:rPr lang="en-GB" dirty="0"/>
              <a:t>Design &amp; Build Contracts (in several variant forms) </a:t>
            </a:r>
          </a:p>
          <a:p>
            <a:pPr lvl="1"/>
            <a:r>
              <a:rPr lang="en-GB" dirty="0"/>
              <a:t>Management Contracts                                                    </a:t>
            </a:r>
            <a:r>
              <a:rPr lang="en-GB" sz="1800" dirty="0"/>
              <a:t>Management Procurement (8%)</a:t>
            </a:r>
          </a:p>
          <a:p>
            <a:endParaRPr lang="en-GB" dirty="0"/>
          </a:p>
        </p:txBody>
      </p:sp>
      <p:sp>
        <p:nvSpPr>
          <p:cNvPr id="4" name="Right Brace 3">
            <a:extLst>
              <a:ext uri="{FF2B5EF4-FFF2-40B4-BE49-F238E27FC236}">
                <a16:creationId xmlns:a16="http://schemas.microsoft.com/office/drawing/2014/main" id="{57585066-054E-EE3E-2E76-5218A351EA18}"/>
              </a:ext>
            </a:extLst>
          </p:cNvPr>
          <p:cNvSpPr/>
          <p:nvPr/>
        </p:nvSpPr>
        <p:spPr>
          <a:xfrm>
            <a:off x="5637402" y="4051883"/>
            <a:ext cx="159391" cy="998289"/>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TextBox 4">
            <a:extLst>
              <a:ext uri="{FF2B5EF4-FFF2-40B4-BE49-F238E27FC236}">
                <a16:creationId xmlns:a16="http://schemas.microsoft.com/office/drawing/2014/main" id="{23BE4C10-6900-0099-D8D5-42FC7D6B3372}"/>
              </a:ext>
            </a:extLst>
          </p:cNvPr>
          <p:cNvSpPr txBox="1"/>
          <p:nvPr/>
        </p:nvSpPr>
        <p:spPr>
          <a:xfrm>
            <a:off x="7975132" y="4366361"/>
            <a:ext cx="2923563" cy="369332"/>
          </a:xfrm>
          <a:prstGeom prst="rect">
            <a:avLst/>
          </a:prstGeom>
          <a:noFill/>
        </p:spPr>
        <p:txBody>
          <a:bodyPr wrap="square" rtlCol="0">
            <a:spAutoFit/>
          </a:bodyPr>
          <a:lstStyle/>
          <a:p>
            <a:r>
              <a:rPr lang="en-GB" dirty="0"/>
              <a:t>Traditional Procurement 53%</a:t>
            </a:r>
          </a:p>
        </p:txBody>
      </p:sp>
      <p:sp>
        <p:nvSpPr>
          <p:cNvPr id="6" name="TextBox 5">
            <a:extLst>
              <a:ext uri="{FF2B5EF4-FFF2-40B4-BE49-F238E27FC236}">
                <a16:creationId xmlns:a16="http://schemas.microsoft.com/office/drawing/2014/main" id="{E1566441-847A-0072-11E0-3AB6EAFA7088}"/>
              </a:ext>
            </a:extLst>
          </p:cNvPr>
          <p:cNvSpPr txBox="1"/>
          <p:nvPr/>
        </p:nvSpPr>
        <p:spPr>
          <a:xfrm>
            <a:off x="7975133" y="5181491"/>
            <a:ext cx="2923563" cy="369332"/>
          </a:xfrm>
          <a:prstGeom prst="rect">
            <a:avLst/>
          </a:prstGeom>
          <a:noFill/>
        </p:spPr>
        <p:txBody>
          <a:bodyPr wrap="square" rtlCol="0">
            <a:spAutoFit/>
          </a:bodyPr>
          <a:lstStyle/>
          <a:p>
            <a:r>
              <a:rPr lang="en-GB" dirty="0"/>
              <a:t>D&amp;B Procurement 39%</a:t>
            </a:r>
          </a:p>
        </p:txBody>
      </p:sp>
    </p:spTree>
    <p:extLst>
      <p:ext uri="{BB962C8B-B14F-4D97-AF65-F5344CB8AC3E}">
        <p14:creationId xmlns:p14="http://schemas.microsoft.com/office/powerpoint/2010/main" val="2515065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71473-6DBF-DDDB-96D2-2E1FA356653B}"/>
              </a:ext>
            </a:extLst>
          </p:cNvPr>
          <p:cNvSpPr>
            <a:spLocks noGrp="1"/>
          </p:cNvSpPr>
          <p:nvPr>
            <p:ph type="title"/>
          </p:nvPr>
        </p:nvSpPr>
        <p:spPr/>
        <p:txBody>
          <a:bodyPr/>
          <a:lstStyle/>
          <a:p>
            <a:r>
              <a:rPr lang="en-GB" dirty="0"/>
              <a:t>Q. Match up what person acts on behalf of the employer in a:</a:t>
            </a:r>
          </a:p>
        </p:txBody>
      </p:sp>
      <p:sp>
        <p:nvSpPr>
          <p:cNvPr id="3" name="Content Placeholder 2">
            <a:extLst>
              <a:ext uri="{FF2B5EF4-FFF2-40B4-BE49-F238E27FC236}">
                <a16:creationId xmlns:a16="http://schemas.microsoft.com/office/drawing/2014/main" id="{B340BF61-5009-FA80-6486-A79EA7F83D73}"/>
              </a:ext>
            </a:extLst>
          </p:cNvPr>
          <p:cNvSpPr>
            <a:spLocks noGrp="1"/>
          </p:cNvSpPr>
          <p:nvPr>
            <p:ph idx="1"/>
          </p:nvPr>
        </p:nvSpPr>
        <p:spPr/>
        <p:txBody>
          <a:bodyPr/>
          <a:lstStyle/>
          <a:p>
            <a:pPr marL="0" indent="0">
              <a:buNone/>
            </a:pPr>
            <a:r>
              <a:rPr lang="en-GB" dirty="0"/>
              <a:t>(Keep to yourself and a show of hands in 5mins!!)</a:t>
            </a:r>
          </a:p>
          <a:p>
            <a:pPr marL="0" indent="0">
              <a:buNone/>
            </a:pPr>
            <a:endParaRPr lang="en-GB" dirty="0"/>
          </a:p>
          <a:p>
            <a:pPr marL="742950" indent="-742950">
              <a:buFont typeface="+mj-lt"/>
              <a:buAutoNum type="arabicPeriod"/>
            </a:pPr>
            <a:r>
              <a:rPr lang="en-GB" sz="4000" b="1" dirty="0">
                <a:effectLst>
                  <a:outerShdw blurRad="38100" dist="38100" dir="2700000" algn="tl">
                    <a:srgbClr val="000000">
                      <a:alpha val="43137"/>
                    </a:srgbClr>
                  </a:outerShdw>
                </a:effectLst>
              </a:rPr>
              <a:t>JCT contract</a:t>
            </a:r>
          </a:p>
          <a:p>
            <a:pPr marL="742950" indent="-742950">
              <a:buFont typeface="+mj-lt"/>
              <a:buAutoNum type="arabicPeriod"/>
            </a:pPr>
            <a:r>
              <a:rPr lang="en-GB" sz="4000" b="1" dirty="0">
                <a:effectLst>
                  <a:outerShdw blurRad="38100" dist="38100" dir="2700000" algn="tl">
                    <a:srgbClr val="000000">
                      <a:alpha val="43137"/>
                    </a:srgbClr>
                  </a:outerShdw>
                </a:effectLst>
              </a:rPr>
              <a:t>NEC contract</a:t>
            </a:r>
          </a:p>
          <a:p>
            <a:pPr marL="0" indent="0">
              <a:buNone/>
            </a:pPr>
            <a:endParaRPr lang="en-GB" dirty="0"/>
          </a:p>
          <a:p>
            <a:pPr marL="0" indent="0">
              <a:buNone/>
            </a:pPr>
            <a:r>
              <a:rPr lang="en-GB" b="1" dirty="0">
                <a:solidFill>
                  <a:srgbClr val="FF0000"/>
                </a:solidFill>
                <a:effectLst>
                  <a:outerShdw blurRad="38100" dist="38100" dir="2700000" algn="tl">
                    <a:srgbClr val="000000">
                      <a:alpha val="43137"/>
                    </a:srgbClr>
                  </a:outerShdw>
                </a:effectLst>
              </a:rPr>
              <a:t>             ‘Contract Administrator’                   ‘Project Manager’</a:t>
            </a:r>
          </a:p>
        </p:txBody>
      </p:sp>
    </p:spTree>
    <p:extLst>
      <p:ext uri="{BB962C8B-B14F-4D97-AF65-F5344CB8AC3E}">
        <p14:creationId xmlns:p14="http://schemas.microsoft.com/office/powerpoint/2010/main" val="1787581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0128-D0D3-416C-B7A7-6B18605A5F23}"/>
              </a:ext>
            </a:extLst>
          </p:cNvPr>
          <p:cNvSpPr>
            <a:spLocks noGrp="1"/>
          </p:cNvSpPr>
          <p:nvPr>
            <p:ph type="title"/>
          </p:nvPr>
        </p:nvSpPr>
        <p:spPr>
          <a:xfrm>
            <a:off x="838200" y="173214"/>
            <a:ext cx="10515600" cy="1325563"/>
          </a:xfrm>
        </p:spPr>
        <p:txBody>
          <a:bodyPr/>
          <a:lstStyle/>
          <a:p>
            <a:r>
              <a:rPr lang="en-GB" u="sng" dirty="0"/>
              <a:t>Standard forms of Contract</a:t>
            </a:r>
            <a:endParaRPr lang="en-GB" dirty="0"/>
          </a:p>
        </p:txBody>
      </p:sp>
      <p:sp>
        <p:nvSpPr>
          <p:cNvPr id="3" name="Content Placeholder 2">
            <a:extLst>
              <a:ext uri="{FF2B5EF4-FFF2-40B4-BE49-F238E27FC236}">
                <a16:creationId xmlns:a16="http://schemas.microsoft.com/office/drawing/2014/main" id="{41B03B00-34D3-4051-97D5-9492C4F751A8}"/>
              </a:ext>
            </a:extLst>
          </p:cNvPr>
          <p:cNvSpPr>
            <a:spLocks noGrp="1"/>
          </p:cNvSpPr>
          <p:nvPr>
            <p:ph idx="1"/>
          </p:nvPr>
        </p:nvSpPr>
        <p:spPr>
          <a:xfrm>
            <a:off x="838200" y="1332089"/>
            <a:ext cx="10515600" cy="4844874"/>
          </a:xfrm>
        </p:spPr>
        <p:txBody>
          <a:bodyPr>
            <a:normAutofit lnSpcReduction="10000"/>
          </a:bodyPr>
          <a:lstStyle/>
          <a:p>
            <a:r>
              <a:rPr lang="en-GB" dirty="0"/>
              <a:t>UK industry contracts are not bespoke documents, instead we now use standard forms.</a:t>
            </a:r>
          </a:p>
          <a:p>
            <a:r>
              <a:rPr lang="en-GB" dirty="0"/>
              <a:t>Who drafts the standard forms of contact?</a:t>
            </a:r>
          </a:p>
          <a:p>
            <a:r>
              <a:rPr lang="en-GB" dirty="0"/>
              <a:t>Generally standard forms of contact should not be altered or amended! </a:t>
            </a:r>
            <a:r>
              <a:rPr lang="en-GB" b="1" i="1" dirty="0">
                <a:solidFill>
                  <a:srgbClr val="FF0000"/>
                </a:solidFill>
              </a:rPr>
              <a:t>Yea Right….lets discuss this some more!!!</a:t>
            </a:r>
          </a:p>
          <a:p>
            <a:r>
              <a:rPr lang="en-GB" dirty="0"/>
              <a:t>There is, however, provision in all standard forms to adapt them to suit projects (‘articles of agreement’ &amp; ‘appendices’)</a:t>
            </a:r>
          </a:p>
          <a:p>
            <a:r>
              <a:rPr lang="en-GB" dirty="0"/>
              <a:t>Construction contacts can be lengthy documents, in practice we only become familiar with key clauses. </a:t>
            </a:r>
            <a:r>
              <a:rPr lang="en-GB" b="1" dirty="0"/>
              <a:t>Q. how many key clauses do you think?</a:t>
            </a:r>
          </a:p>
          <a:p>
            <a:r>
              <a:rPr lang="en-GB" dirty="0"/>
              <a:t>Several bodies publish standard forms of contact and we will look at the most common over the next couple of sessions….</a:t>
            </a:r>
          </a:p>
          <a:p>
            <a:endParaRPr lang="en-GB" dirty="0"/>
          </a:p>
        </p:txBody>
      </p:sp>
    </p:spTree>
    <p:extLst>
      <p:ext uri="{BB962C8B-B14F-4D97-AF65-F5344CB8AC3E}">
        <p14:creationId xmlns:p14="http://schemas.microsoft.com/office/powerpoint/2010/main" val="1830701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C4E78-1DCD-4E69-8FBF-D69B348454F6}"/>
              </a:ext>
            </a:extLst>
          </p:cNvPr>
          <p:cNvSpPr>
            <a:spLocks noGrp="1"/>
          </p:cNvSpPr>
          <p:nvPr>
            <p:ph type="title"/>
          </p:nvPr>
        </p:nvSpPr>
        <p:spPr/>
        <p:txBody>
          <a:bodyPr/>
          <a:lstStyle/>
          <a:p>
            <a:r>
              <a:rPr lang="en-GB" dirty="0"/>
              <a:t>Popular forms of Contract in use - JCT</a:t>
            </a:r>
          </a:p>
        </p:txBody>
      </p:sp>
      <p:sp>
        <p:nvSpPr>
          <p:cNvPr id="3" name="Content Placeholder 2">
            <a:extLst>
              <a:ext uri="{FF2B5EF4-FFF2-40B4-BE49-F238E27FC236}">
                <a16:creationId xmlns:a16="http://schemas.microsoft.com/office/drawing/2014/main" id="{5D83AC28-D911-4B99-957E-99D83C1A06CE}"/>
              </a:ext>
            </a:extLst>
          </p:cNvPr>
          <p:cNvSpPr>
            <a:spLocks noGrp="1"/>
          </p:cNvSpPr>
          <p:nvPr>
            <p:ph idx="1"/>
          </p:nvPr>
        </p:nvSpPr>
        <p:spPr>
          <a:xfrm>
            <a:off x="747888" y="1676577"/>
            <a:ext cx="10515600" cy="4351338"/>
          </a:xfrm>
        </p:spPr>
        <p:txBody>
          <a:bodyPr/>
          <a:lstStyle/>
          <a:p>
            <a:r>
              <a:rPr lang="en-GB" dirty="0"/>
              <a:t>JCT 80+ years</a:t>
            </a:r>
          </a:p>
          <a:p>
            <a:r>
              <a:rPr lang="en-GB" dirty="0"/>
              <a:t>RIBA, CIOB &amp; RICS members of JCT plus others</a:t>
            </a:r>
          </a:p>
          <a:p>
            <a:r>
              <a:rPr lang="en-GB" dirty="0"/>
              <a:t>Flagship contract is JCT Standard Building Contract 2016 edition (known as JCT SBC 16)</a:t>
            </a:r>
          </a:p>
          <a:p>
            <a:pPr marL="0" indent="0">
              <a:buNone/>
            </a:pPr>
            <a:endParaRPr lang="en-GB" dirty="0"/>
          </a:p>
        </p:txBody>
      </p:sp>
      <p:pic>
        <p:nvPicPr>
          <p:cNvPr id="1026" name="Picture 2" descr="Standard Building Contract Without Quantities">
            <a:extLst>
              <a:ext uri="{FF2B5EF4-FFF2-40B4-BE49-F238E27FC236}">
                <a16:creationId xmlns:a16="http://schemas.microsoft.com/office/drawing/2014/main" id="{03D3D6D5-D877-4214-90A3-64942B8E9B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3847" y="3357770"/>
            <a:ext cx="2138603" cy="30212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9AAD9F9-D076-49C8-8CAF-BA58852DB4BB}"/>
              </a:ext>
            </a:extLst>
          </p:cNvPr>
          <p:cNvSpPr txBox="1"/>
          <p:nvPr/>
        </p:nvSpPr>
        <p:spPr>
          <a:xfrm>
            <a:off x="1198485" y="3861786"/>
            <a:ext cx="3959441" cy="2308324"/>
          </a:xfrm>
          <a:prstGeom prst="rect">
            <a:avLst/>
          </a:prstGeom>
          <a:noFill/>
        </p:spPr>
        <p:txBody>
          <a:bodyPr wrap="square" rtlCol="0">
            <a:spAutoFit/>
          </a:bodyPr>
          <a:lstStyle/>
          <a:p>
            <a:r>
              <a:rPr lang="en-GB" dirty="0"/>
              <a:t>JCT 2016 changes:</a:t>
            </a:r>
          </a:p>
          <a:p>
            <a:endParaRPr lang="en-GB" dirty="0"/>
          </a:p>
          <a:p>
            <a:r>
              <a:rPr lang="en-GB" dirty="0"/>
              <a:t>Fair Payment Principles</a:t>
            </a:r>
          </a:p>
          <a:p>
            <a:r>
              <a:rPr lang="en-GB" dirty="0"/>
              <a:t>CDM 2015</a:t>
            </a:r>
          </a:p>
          <a:p>
            <a:r>
              <a:rPr lang="en-GB" dirty="0"/>
              <a:t>BIM changes</a:t>
            </a:r>
          </a:p>
          <a:p>
            <a:r>
              <a:rPr lang="en-GB" dirty="0"/>
              <a:t>Collateral Warranties &amp; Performance Bonds</a:t>
            </a:r>
          </a:p>
          <a:p>
            <a:endParaRPr lang="en-GB" dirty="0"/>
          </a:p>
        </p:txBody>
      </p:sp>
      <p:sp>
        <p:nvSpPr>
          <p:cNvPr id="5" name="TextBox 4">
            <a:extLst>
              <a:ext uri="{FF2B5EF4-FFF2-40B4-BE49-F238E27FC236}">
                <a16:creationId xmlns:a16="http://schemas.microsoft.com/office/drawing/2014/main" id="{B1DFFD9D-AF6D-41CE-B1AA-BE976BBF0B5F}"/>
              </a:ext>
            </a:extLst>
          </p:cNvPr>
          <p:cNvSpPr txBox="1"/>
          <p:nvPr/>
        </p:nvSpPr>
        <p:spPr>
          <a:xfrm>
            <a:off x="8416031" y="3604334"/>
            <a:ext cx="2752078" cy="2308324"/>
          </a:xfrm>
          <a:prstGeom prst="rect">
            <a:avLst/>
          </a:prstGeom>
          <a:noFill/>
        </p:spPr>
        <p:txBody>
          <a:bodyPr wrap="square" rtlCol="0">
            <a:spAutoFit/>
          </a:bodyPr>
          <a:lstStyle/>
          <a:p>
            <a:r>
              <a:rPr lang="en-GB" dirty="0"/>
              <a:t>2011 ‘mediation ought to be sought’, 2016 ‘as the very first option’</a:t>
            </a:r>
          </a:p>
          <a:p>
            <a:r>
              <a:rPr lang="en-GB" dirty="0"/>
              <a:t>2016 ‘defects liability period’ became ‘defects rectification period’</a:t>
            </a:r>
          </a:p>
          <a:p>
            <a:r>
              <a:rPr lang="en-GB" dirty="0"/>
              <a:t>‘nominated SC’s’ has become ‘named SC’s’</a:t>
            </a:r>
          </a:p>
        </p:txBody>
      </p:sp>
    </p:spTree>
    <p:extLst>
      <p:ext uri="{BB962C8B-B14F-4D97-AF65-F5344CB8AC3E}">
        <p14:creationId xmlns:p14="http://schemas.microsoft.com/office/powerpoint/2010/main" val="2474788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D3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8D3EE31-B9CB-3921-4207-76CC1EC3F946}"/>
              </a:ext>
            </a:extLst>
          </p:cNvPr>
          <p:cNvPicPr>
            <a:picLocks noChangeAspect="1"/>
          </p:cNvPicPr>
          <p:nvPr/>
        </p:nvPicPr>
        <p:blipFill>
          <a:blip r:embed="rId2"/>
          <a:stretch>
            <a:fillRect/>
          </a:stretch>
        </p:blipFill>
        <p:spPr>
          <a:xfrm>
            <a:off x="2158850" y="643467"/>
            <a:ext cx="7874299" cy="5571066"/>
          </a:xfrm>
          <a:prstGeom prst="rect">
            <a:avLst/>
          </a:prstGeom>
        </p:spPr>
      </p:pic>
    </p:spTree>
    <p:extLst>
      <p:ext uri="{BB962C8B-B14F-4D97-AF65-F5344CB8AC3E}">
        <p14:creationId xmlns:p14="http://schemas.microsoft.com/office/powerpoint/2010/main" val="3092851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889351-20A9-B3CD-2DF3-3A5A372A8472}"/>
              </a:ext>
            </a:extLst>
          </p:cNvPr>
          <p:cNvSpPr>
            <a:spLocks noGrp="1"/>
          </p:cNvSpPr>
          <p:nvPr>
            <p:ph type="title"/>
          </p:nvPr>
        </p:nvSpPr>
        <p:spPr/>
        <p:txBody>
          <a:bodyPr/>
          <a:lstStyle/>
          <a:p>
            <a:r>
              <a:rPr lang="en-GB" dirty="0"/>
              <a:t>JCT Contract Types….</a:t>
            </a:r>
          </a:p>
        </p:txBody>
      </p:sp>
      <p:pic>
        <p:nvPicPr>
          <p:cNvPr id="7" name="Content Placeholder 6">
            <a:extLst>
              <a:ext uri="{FF2B5EF4-FFF2-40B4-BE49-F238E27FC236}">
                <a16:creationId xmlns:a16="http://schemas.microsoft.com/office/drawing/2014/main" id="{FFB679BC-77D7-B999-4339-012598153BAD}"/>
              </a:ext>
            </a:extLst>
          </p:cNvPr>
          <p:cNvPicPr>
            <a:picLocks noGrp="1" noChangeAspect="1"/>
          </p:cNvPicPr>
          <p:nvPr>
            <p:ph idx="1"/>
          </p:nvPr>
        </p:nvPicPr>
        <p:blipFill>
          <a:blip r:embed="rId2"/>
          <a:stretch>
            <a:fillRect/>
          </a:stretch>
        </p:blipFill>
        <p:spPr>
          <a:xfrm>
            <a:off x="628475" y="1527505"/>
            <a:ext cx="10515600" cy="2749662"/>
          </a:xfrm>
        </p:spPr>
      </p:pic>
      <p:pic>
        <p:nvPicPr>
          <p:cNvPr id="9" name="Picture 8">
            <a:extLst>
              <a:ext uri="{FF2B5EF4-FFF2-40B4-BE49-F238E27FC236}">
                <a16:creationId xmlns:a16="http://schemas.microsoft.com/office/drawing/2014/main" id="{06B93E4A-FB6D-BF08-5D07-9F05713FB070}"/>
              </a:ext>
            </a:extLst>
          </p:cNvPr>
          <p:cNvPicPr>
            <a:picLocks noChangeAspect="1"/>
          </p:cNvPicPr>
          <p:nvPr/>
        </p:nvPicPr>
        <p:blipFill>
          <a:blip r:embed="rId3"/>
          <a:stretch>
            <a:fillRect/>
          </a:stretch>
        </p:blipFill>
        <p:spPr>
          <a:xfrm>
            <a:off x="628475" y="4645763"/>
            <a:ext cx="10598849" cy="1144538"/>
          </a:xfrm>
          <a:prstGeom prst="rect">
            <a:avLst/>
          </a:prstGeom>
        </p:spPr>
      </p:pic>
      <mc:AlternateContent xmlns:mc="http://schemas.openxmlformats.org/markup-compatibility/2006" xmlns:p14="http://schemas.microsoft.com/office/powerpoint/2010/main">
        <mc:Choice Requires="p14">
          <p:contentPart p14:bwMode="auto" r:id="rId4">
            <p14:nvContentPartPr>
              <p14:cNvPr id="10" name="Ink 9">
                <a:extLst>
                  <a:ext uri="{FF2B5EF4-FFF2-40B4-BE49-F238E27FC236}">
                    <a16:creationId xmlns:a16="http://schemas.microsoft.com/office/drawing/2014/main" id="{BCE6A9DC-7649-9103-F115-553292C3EF3B}"/>
                  </a:ext>
                </a:extLst>
              </p14:cNvPr>
              <p14:cNvContentPartPr/>
              <p14:nvPr/>
            </p14:nvContentPartPr>
            <p14:xfrm>
              <a:off x="729400" y="3347227"/>
              <a:ext cx="3155040" cy="226800"/>
            </p14:xfrm>
          </p:contentPart>
        </mc:Choice>
        <mc:Fallback xmlns="">
          <p:pic>
            <p:nvPicPr>
              <p:cNvPr id="10" name="Ink 9">
                <a:extLst>
                  <a:ext uri="{FF2B5EF4-FFF2-40B4-BE49-F238E27FC236}">
                    <a16:creationId xmlns:a16="http://schemas.microsoft.com/office/drawing/2014/main" id="{BCE6A9DC-7649-9103-F115-553292C3EF3B}"/>
                  </a:ext>
                </a:extLst>
              </p:cNvPr>
              <p:cNvPicPr/>
              <p:nvPr/>
            </p:nvPicPr>
            <p:blipFill>
              <a:blip r:embed="rId5"/>
              <a:stretch>
                <a:fillRect/>
              </a:stretch>
            </p:blipFill>
            <p:spPr>
              <a:xfrm>
                <a:off x="675760" y="3239587"/>
                <a:ext cx="3262680" cy="4424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1" name="Ink 10">
                <a:extLst>
                  <a:ext uri="{FF2B5EF4-FFF2-40B4-BE49-F238E27FC236}">
                    <a16:creationId xmlns:a16="http://schemas.microsoft.com/office/drawing/2014/main" id="{CDE27EB7-D273-CCB8-559C-D6BFD86B19E7}"/>
                  </a:ext>
                </a:extLst>
              </p14:cNvPr>
              <p14:cNvContentPartPr/>
              <p14:nvPr/>
            </p14:nvContentPartPr>
            <p14:xfrm>
              <a:off x="4496440" y="3329587"/>
              <a:ext cx="3734640" cy="270000"/>
            </p14:xfrm>
          </p:contentPart>
        </mc:Choice>
        <mc:Fallback xmlns="">
          <p:pic>
            <p:nvPicPr>
              <p:cNvPr id="11" name="Ink 10">
                <a:extLst>
                  <a:ext uri="{FF2B5EF4-FFF2-40B4-BE49-F238E27FC236}">
                    <a16:creationId xmlns:a16="http://schemas.microsoft.com/office/drawing/2014/main" id="{CDE27EB7-D273-CCB8-559C-D6BFD86B19E7}"/>
                  </a:ext>
                </a:extLst>
              </p:cNvPr>
              <p:cNvPicPr/>
              <p:nvPr/>
            </p:nvPicPr>
            <p:blipFill>
              <a:blip r:embed="rId7"/>
              <a:stretch>
                <a:fillRect/>
              </a:stretch>
            </p:blipFill>
            <p:spPr>
              <a:xfrm>
                <a:off x="4442440" y="3221587"/>
                <a:ext cx="3842280" cy="4856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7D3DF399-78EA-CD6F-96B4-2F244519BCAC}"/>
                  </a:ext>
                </a:extLst>
              </p14:cNvPr>
              <p14:cNvContentPartPr/>
              <p14:nvPr/>
            </p14:nvContentPartPr>
            <p14:xfrm>
              <a:off x="8998240" y="3346507"/>
              <a:ext cx="1589040" cy="143640"/>
            </p14:xfrm>
          </p:contentPart>
        </mc:Choice>
        <mc:Fallback xmlns="">
          <p:pic>
            <p:nvPicPr>
              <p:cNvPr id="12" name="Ink 11">
                <a:extLst>
                  <a:ext uri="{FF2B5EF4-FFF2-40B4-BE49-F238E27FC236}">
                    <a16:creationId xmlns:a16="http://schemas.microsoft.com/office/drawing/2014/main" id="{7D3DF399-78EA-CD6F-96B4-2F244519BCAC}"/>
                  </a:ext>
                </a:extLst>
              </p:cNvPr>
              <p:cNvPicPr/>
              <p:nvPr/>
            </p:nvPicPr>
            <p:blipFill>
              <a:blip r:embed="rId9"/>
              <a:stretch>
                <a:fillRect/>
              </a:stretch>
            </p:blipFill>
            <p:spPr>
              <a:xfrm>
                <a:off x="8944600" y="3238867"/>
                <a:ext cx="1696680" cy="359280"/>
              </a:xfrm>
              <a:prstGeom prst="rect">
                <a:avLst/>
              </a:prstGeom>
            </p:spPr>
          </p:pic>
        </mc:Fallback>
      </mc:AlternateContent>
    </p:spTree>
    <p:extLst>
      <p:ext uri="{BB962C8B-B14F-4D97-AF65-F5344CB8AC3E}">
        <p14:creationId xmlns:p14="http://schemas.microsoft.com/office/powerpoint/2010/main" val="3098644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4006-24E9-C411-26D9-D225C940D05F}"/>
              </a:ext>
            </a:extLst>
          </p:cNvPr>
          <p:cNvSpPr>
            <a:spLocks noGrp="1"/>
          </p:cNvSpPr>
          <p:nvPr>
            <p:ph type="title"/>
          </p:nvPr>
        </p:nvSpPr>
        <p:spPr/>
        <p:txBody>
          <a:bodyPr/>
          <a:lstStyle/>
          <a:p>
            <a:r>
              <a:rPr lang="en-GB" b="1" dirty="0"/>
              <a:t>Questions….</a:t>
            </a:r>
          </a:p>
        </p:txBody>
      </p:sp>
      <p:sp>
        <p:nvSpPr>
          <p:cNvPr id="3" name="Content Placeholder 2">
            <a:extLst>
              <a:ext uri="{FF2B5EF4-FFF2-40B4-BE49-F238E27FC236}">
                <a16:creationId xmlns:a16="http://schemas.microsoft.com/office/drawing/2014/main" id="{A6A1F32C-5CDD-6E7B-EADD-33E0F4715144}"/>
              </a:ext>
            </a:extLst>
          </p:cNvPr>
          <p:cNvSpPr>
            <a:spLocks noGrp="1"/>
          </p:cNvSpPr>
          <p:nvPr>
            <p:ph idx="1"/>
          </p:nvPr>
        </p:nvSpPr>
        <p:spPr>
          <a:xfrm>
            <a:off x="838200" y="1825624"/>
            <a:ext cx="10515600" cy="3098713"/>
          </a:xfrm>
        </p:spPr>
        <p:txBody>
          <a:bodyPr>
            <a:noAutofit/>
          </a:bodyPr>
          <a:lstStyle/>
          <a:p>
            <a:r>
              <a:rPr lang="en-GB" sz="4400" dirty="0"/>
              <a:t>When is the next edition of JCT contracts due?</a:t>
            </a:r>
          </a:p>
          <a:p>
            <a:r>
              <a:rPr lang="en-GB" sz="4400" dirty="0"/>
              <a:t>What are the major updates and changes for this new suite of JCT contracts?</a:t>
            </a:r>
          </a:p>
        </p:txBody>
      </p:sp>
    </p:spTree>
    <p:extLst>
      <p:ext uri="{BB962C8B-B14F-4D97-AF65-F5344CB8AC3E}">
        <p14:creationId xmlns:p14="http://schemas.microsoft.com/office/powerpoint/2010/main" val="234344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250DC-A9F5-4A52-85FB-44088A10A3B6}"/>
              </a:ext>
            </a:extLst>
          </p:cNvPr>
          <p:cNvSpPr>
            <a:spLocks noGrp="1"/>
          </p:cNvSpPr>
          <p:nvPr>
            <p:ph type="title"/>
          </p:nvPr>
        </p:nvSpPr>
        <p:spPr/>
        <p:txBody>
          <a:bodyPr/>
          <a:lstStyle/>
          <a:p>
            <a:r>
              <a:rPr lang="en-GB" dirty="0"/>
              <a:t>All JCT Construction Contracts have a common sections layout:</a:t>
            </a:r>
          </a:p>
        </p:txBody>
      </p:sp>
      <p:sp>
        <p:nvSpPr>
          <p:cNvPr id="3" name="Content Placeholder 2">
            <a:extLst>
              <a:ext uri="{FF2B5EF4-FFF2-40B4-BE49-F238E27FC236}">
                <a16:creationId xmlns:a16="http://schemas.microsoft.com/office/drawing/2014/main" id="{7EC8C76A-5939-47B6-A8CB-C94E95FC05B6}"/>
              </a:ext>
            </a:extLst>
          </p:cNvPr>
          <p:cNvSpPr>
            <a:spLocks noGrp="1"/>
          </p:cNvSpPr>
          <p:nvPr>
            <p:ph idx="1"/>
          </p:nvPr>
        </p:nvSpPr>
        <p:spPr>
          <a:xfrm>
            <a:off x="838200" y="1855432"/>
            <a:ext cx="10515600" cy="4492101"/>
          </a:xfrm>
        </p:spPr>
        <p:txBody>
          <a:bodyPr>
            <a:normAutofit lnSpcReduction="10000"/>
          </a:bodyPr>
          <a:lstStyle/>
          <a:p>
            <a:pPr marL="514350" indent="-514350">
              <a:buFont typeface="+mj-lt"/>
              <a:buAutoNum type="arabicPeriod"/>
            </a:pPr>
            <a:r>
              <a:rPr lang="en-GB" dirty="0"/>
              <a:t>Definitions &amp; Interpretations</a:t>
            </a:r>
          </a:p>
          <a:p>
            <a:pPr marL="514350" indent="-514350">
              <a:buFont typeface="+mj-lt"/>
              <a:buAutoNum type="arabicPeriod"/>
            </a:pPr>
            <a:r>
              <a:rPr lang="en-GB" dirty="0"/>
              <a:t>Carrying out the Works</a:t>
            </a:r>
          </a:p>
          <a:p>
            <a:pPr marL="514350" indent="-514350">
              <a:buFont typeface="+mj-lt"/>
              <a:buAutoNum type="arabicPeriod"/>
            </a:pPr>
            <a:r>
              <a:rPr lang="en-GB" dirty="0"/>
              <a:t>Control of the Works</a:t>
            </a:r>
          </a:p>
          <a:p>
            <a:pPr marL="514350" indent="-514350">
              <a:buFont typeface="+mj-lt"/>
              <a:buAutoNum type="arabicPeriod"/>
            </a:pPr>
            <a:r>
              <a:rPr lang="en-GB" dirty="0"/>
              <a:t>Payment</a:t>
            </a:r>
          </a:p>
          <a:p>
            <a:pPr marL="514350" indent="-514350">
              <a:buFont typeface="+mj-lt"/>
              <a:buAutoNum type="arabicPeriod"/>
            </a:pPr>
            <a:r>
              <a:rPr lang="en-GB" dirty="0"/>
              <a:t>Variations</a:t>
            </a:r>
          </a:p>
          <a:p>
            <a:pPr marL="514350" indent="-514350">
              <a:buFont typeface="+mj-lt"/>
              <a:buAutoNum type="arabicPeriod"/>
            </a:pPr>
            <a:r>
              <a:rPr lang="en-GB" dirty="0"/>
              <a:t>Injury &amp; Damage Insurance</a:t>
            </a:r>
          </a:p>
          <a:p>
            <a:pPr marL="514350" indent="-514350">
              <a:buFont typeface="+mj-lt"/>
              <a:buAutoNum type="arabicPeriod"/>
            </a:pPr>
            <a:r>
              <a:rPr lang="en-GB" dirty="0"/>
              <a:t>Assignment, Third Parties Rights &amp; Collateral Warranties</a:t>
            </a:r>
          </a:p>
          <a:p>
            <a:pPr marL="514350" indent="-514350">
              <a:buFont typeface="+mj-lt"/>
              <a:buAutoNum type="arabicPeriod"/>
            </a:pPr>
            <a:r>
              <a:rPr lang="en-GB" dirty="0"/>
              <a:t>Termination</a:t>
            </a:r>
          </a:p>
          <a:p>
            <a:pPr marL="514350" indent="-514350">
              <a:buFont typeface="+mj-lt"/>
              <a:buAutoNum type="arabicPeriod"/>
            </a:pPr>
            <a:r>
              <a:rPr lang="en-GB" dirty="0"/>
              <a:t>Settlement of Disputes</a:t>
            </a:r>
          </a:p>
        </p:txBody>
      </p:sp>
    </p:spTree>
    <p:extLst>
      <p:ext uri="{BB962C8B-B14F-4D97-AF65-F5344CB8AC3E}">
        <p14:creationId xmlns:p14="http://schemas.microsoft.com/office/powerpoint/2010/main" val="250764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6AA0E-004F-4A8C-9B05-D0341D399AAD}"/>
              </a:ext>
            </a:extLst>
          </p:cNvPr>
          <p:cNvSpPr>
            <a:spLocks noGrp="1"/>
          </p:cNvSpPr>
          <p:nvPr>
            <p:ph type="title"/>
          </p:nvPr>
        </p:nvSpPr>
        <p:spPr>
          <a:xfrm>
            <a:off x="838200" y="365125"/>
            <a:ext cx="10515600" cy="1000141"/>
          </a:xfrm>
        </p:spPr>
        <p:txBody>
          <a:bodyPr/>
          <a:lstStyle/>
          <a:p>
            <a:r>
              <a:rPr lang="en-GB" dirty="0"/>
              <a:t>JCT SBC 2016</a:t>
            </a:r>
          </a:p>
        </p:txBody>
      </p:sp>
      <p:sp>
        <p:nvSpPr>
          <p:cNvPr id="3" name="Content Placeholder 2">
            <a:extLst>
              <a:ext uri="{FF2B5EF4-FFF2-40B4-BE49-F238E27FC236}">
                <a16:creationId xmlns:a16="http://schemas.microsoft.com/office/drawing/2014/main" id="{9250CD3E-D99B-43AB-91B3-FDE21F1A3406}"/>
              </a:ext>
            </a:extLst>
          </p:cNvPr>
          <p:cNvSpPr>
            <a:spLocks noGrp="1"/>
          </p:cNvSpPr>
          <p:nvPr>
            <p:ph sz="half" idx="1"/>
          </p:nvPr>
        </p:nvSpPr>
        <p:spPr>
          <a:xfrm>
            <a:off x="838200" y="1473692"/>
            <a:ext cx="6379346" cy="4811697"/>
          </a:xfrm>
        </p:spPr>
        <p:txBody>
          <a:bodyPr>
            <a:normAutofit fontScale="85000" lnSpcReduction="20000"/>
          </a:bodyPr>
          <a:lstStyle/>
          <a:p>
            <a:r>
              <a:rPr lang="en-GB" b="1" dirty="0"/>
              <a:t>With Quantities </a:t>
            </a:r>
            <a:r>
              <a:rPr lang="en-GB" dirty="0"/>
              <a:t>– design team have fully detailed the project and a full </a:t>
            </a:r>
            <a:r>
              <a:rPr lang="en-GB" dirty="0" err="1"/>
              <a:t>BofQ’s</a:t>
            </a:r>
            <a:r>
              <a:rPr lang="en-GB" dirty="0"/>
              <a:t> prepared. (Can get CDP but contractors design liability insurance needs to be in place.)</a:t>
            </a:r>
          </a:p>
          <a:p>
            <a:r>
              <a:rPr lang="en-GB" b="1" dirty="0"/>
              <a:t>Without Quantities </a:t>
            </a:r>
            <a:r>
              <a:rPr lang="en-GB" dirty="0"/>
              <a:t>– used when no </a:t>
            </a:r>
            <a:r>
              <a:rPr lang="en-GB" dirty="0" err="1"/>
              <a:t>BofQ’s</a:t>
            </a:r>
            <a:r>
              <a:rPr lang="en-GB" dirty="0"/>
              <a:t> prepared, probably due to lack of time. (still require drawing &amp; spec). Schedule of rates required to value variations.</a:t>
            </a:r>
          </a:p>
          <a:p>
            <a:r>
              <a:rPr lang="en-GB" b="1" dirty="0"/>
              <a:t>With Approximate Quantities (still based on NRM2) </a:t>
            </a:r>
            <a:r>
              <a:rPr lang="en-GB" dirty="0"/>
              <a:t>– similar to with quants, but used when an early start is required meaning a full </a:t>
            </a:r>
            <a:r>
              <a:rPr lang="en-GB" dirty="0" err="1"/>
              <a:t>BofQ’s</a:t>
            </a:r>
            <a:r>
              <a:rPr lang="en-GB" dirty="0"/>
              <a:t> cannot be produced. No ‘lump sum price’ can be given by the MC. Only an anticipated price. As contract proceeds work is completely remeasured and the payments to the MC are based on the rates in the approximate </a:t>
            </a:r>
            <a:r>
              <a:rPr lang="en-GB" dirty="0" err="1"/>
              <a:t>BofQ’s</a:t>
            </a:r>
            <a:endParaRPr lang="en-GB" dirty="0"/>
          </a:p>
        </p:txBody>
      </p:sp>
      <p:sp>
        <p:nvSpPr>
          <p:cNvPr id="5" name="Content Placeholder 4">
            <a:extLst>
              <a:ext uri="{FF2B5EF4-FFF2-40B4-BE49-F238E27FC236}">
                <a16:creationId xmlns:a16="http://schemas.microsoft.com/office/drawing/2014/main" id="{7FCA59A7-0C36-4432-B4AC-96D7CA7EEDC2}"/>
              </a:ext>
            </a:extLst>
          </p:cNvPr>
          <p:cNvSpPr>
            <a:spLocks noGrp="1"/>
          </p:cNvSpPr>
          <p:nvPr>
            <p:ph sz="half" idx="2"/>
          </p:nvPr>
        </p:nvSpPr>
        <p:spPr/>
        <p:txBody>
          <a:bodyPr>
            <a:normAutofit fontScale="85000" lnSpcReduction="20000"/>
          </a:bodyPr>
          <a:lstStyle/>
          <a:p>
            <a:endParaRPr lang="en-GB" dirty="0"/>
          </a:p>
        </p:txBody>
      </p:sp>
      <p:pic>
        <p:nvPicPr>
          <p:cNvPr id="4" name="Picture 3">
            <a:extLst>
              <a:ext uri="{FF2B5EF4-FFF2-40B4-BE49-F238E27FC236}">
                <a16:creationId xmlns:a16="http://schemas.microsoft.com/office/drawing/2014/main" id="{68943FF7-B73F-400D-8B3B-F7BAA1D04FC4}"/>
              </a:ext>
            </a:extLst>
          </p:cNvPr>
          <p:cNvPicPr>
            <a:picLocks noChangeAspect="1"/>
          </p:cNvPicPr>
          <p:nvPr/>
        </p:nvPicPr>
        <p:blipFill>
          <a:blip r:embed="rId2"/>
          <a:stretch>
            <a:fillRect/>
          </a:stretch>
        </p:blipFill>
        <p:spPr>
          <a:xfrm>
            <a:off x="7592858" y="934061"/>
            <a:ext cx="3255655" cy="4599259"/>
          </a:xfrm>
          <a:prstGeom prst="rect">
            <a:avLst/>
          </a:prstGeom>
        </p:spPr>
      </p:pic>
    </p:spTree>
    <p:extLst>
      <p:ext uri="{BB962C8B-B14F-4D97-AF65-F5344CB8AC3E}">
        <p14:creationId xmlns:p14="http://schemas.microsoft.com/office/powerpoint/2010/main" val="2563929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5119E8E-2F66-4903-8BB9-F69F0E763EF8}"/>
              </a:ext>
            </a:extLst>
          </p:cNvPr>
          <p:cNvPicPr>
            <a:picLocks noChangeAspect="1"/>
          </p:cNvPicPr>
          <p:nvPr/>
        </p:nvPicPr>
        <p:blipFill>
          <a:blip r:embed="rId2"/>
          <a:stretch>
            <a:fillRect/>
          </a:stretch>
        </p:blipFill>
        <p:spPr>
          <a:xfrm>
            <a:off x="3979647" y="1615329"/>
            <a:ext cx="3142385" cy="4439242"/>
          </a:xfrm>
          <a:prstGeom prst="rect">
            <a:avLst/>
          </a:prstGeom>
        </p:spPr>
      </p:pic>
      <p:sp>
        <p:nvSpPr>
          <p:cNvPr id="2" name="Title 1">
            <a:extLst>
              <a:ext uri="{FF2B5EF4-FFF2-40B4-BE49-F238E27FC236}">
                <a16:creationId xmlns:a16="http://schemas.microsoft.com/office/drawing/2014/main" id="{A09A4C0F-ABDA-4F78-B897-48DB8C5742D4}"/>
              </a:ext>
            </a:extLst>
          </p:cNvPr>
          <p:cNvSpPr>
            <a:spLocks noGrp="1"/>
          </p:cNvSpPr>
          <p:nvPr>
            <p:ph type="title"/>
          </p:nvPr>
        </p:nvSpPr>
        <p:spPr/>
        <p:txBody>
          <a:bodyPr/>
          <a:lstStyle/>
          <a:p>
            <a:r>
              <a:rPr lang="en-GB" dirty="0"/>
              <a:t>JCT Intermediate Building Contract (IC)</a:t>
            </a:r>
          </a:p>
        </p:txBody>
      </p:sp>
      <p:sp>
        <p:nvSpPr>
          <p:cNvPr id="3" name="Content Placeholder 2">
            <a:extLst>
              <a:ext uri="{FF2B5EF4-FFF2-40B4-BE49-F238E27FC236}">
                <a16:creationId xmlns:a16="http://schemas.microsoft.com/office/drawing/2014/main" id="{9DDECCFD-8890-4D4F-98FE-6D2B69201CB5}"/>
              </a:ext>
            </a:extLst>
          </p:cNvPr>
          <p:cNvSpPr>
            <a:spLocks noGrp="1"/>
          </p:cNvSpPr>
          <p:nvPr>
            <p:ph idx="1"/>
          </p:nvPr>
        </p:nvSpPr>
        <p:spPr>
          <a:xfrm>
            <a:off x="838200" y="1509204"/>
            <a:ext cx="10515600" cy="4667759"/>
          </a:xfrm>
        </p:spPr>
        <p:txBody>
          <a:bodyPr/>
          <a:lstStyle/>
          <a:p>
            <a:r>
              <a:rPr lang="en-GB" dirty="0"/>
              <a:t>Tried to bridge the gap between the full JCT SBC 2016 &amp; the Minor works Contract. (one version but with or without quants)</a:t>
            </a:r>
          </a:p>
          <a:p>
            <a:r>
              <a:rPr lang="en-GB" dirty="0"/>
              <a:t>Used when:</a:t>
            </a:r>
          </a:p>
          <a:p>
            <a:pPr lvl="1"/>
            <a:r>
              <a:rPr lang="en-GB" dirty="0"/>
              <a:t>Agreed Lump Sum</a:t>
            </a:r>
          </a:p>
          <a:p>
            <a:pPr lvl="1"/>
            <a:r>
              <a:rPr lang="en-GB" dirty="0"/>
              <a:t>Architect (or contract administrator) has been appointed to advise on terms</a:t>
            </a:r>
          </a:p>
          <a:p>
            <a:pPr lvl="1"/>
            <a:r>
              <a:rPr lang="en-GB" dirty="0"/>
              <a:t>Building work is ‘simple’ using normal and recognised trades (no complex M&amp;E)</a:t>
            </a:r>
          </a:p>
          <a:p>
            <a:pPr lvl="1"/>
            <a:r>
              <a:rPr lang="en-GB" dirty="0"/>
              <a:t>Work needs to be adequately specified, or specified plus </a:t>
            </a:r>
            <a:r>
              <a:rPr lang="en-GB" dirty="0" err="1"/>
              <a:t>BofQ’s</a:t>
            </a:r>
            <a:r>
              <a:rPr lang="en-GB" dirty="0"/>
              <a:t> prior to tender.</a:t>
            </a:r>
          </a:p>
          <a:p>
            <a:pPr lvl="1"/>
            <a:r>
              <a:rPr lang="en-GB" dirty="0"/>
              <a:t>The contract is more detailed in the clauses and coverage of the clauses than the JCT (MW)</a:t>
            </a:r>
          </a:p>
        </p:txBody>
      </p:sp>
    </p:spTree>
    <p:extLst>
      <p:ext uri="{BB962C8B-B14F-4D97-AF65-F5344CB8AC3E}">
        <p14:creationId xmlns:p14="http://schemas.microsoft.com/office/powerpoint/2010/main" val="1231414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inor Works Building Contract with contractor's design">
            <a:extLst>
              <a:ext uri="{FF2B5EF4-FFF2-40B4-BE49-F238E27FC236}">
                <a16:creationId xmlns:a16="http://schemas.microsoft.com/office/drawing/2014/main" id="{86217D0F-1024-4F51-9510-84BCFC0327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5877" y="1690688"/>
            <a:ext cx="3140246" cy="443622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13A9E56-A7C6-472A-A9EE-20870F858A0D}"/>
              </a:ext>
            </a:extLst>
          </p:cNvPr>
          <p:cNvSpPr>
            <a:spLocks noGrp="1"/>
          </p:cNvSpPr>
          <p:nvPr>
            <p:ph type="title"/>
          </p:nvPr>
        </p:nvSpPr>
        <p:spPr/>
        <p:txBody>
          <a:bodyPr/>
          <a:lstStyle/>
          <a:p>
            <a:r>
              <a:rPr lang="en-GB" dirty="0"/>
              <a:t>JCT Minor Works Building Contract (MW)</a:t>
            </a:r>
          </a:p>
        </p:txBody>
      </p:sp>
      <p:sp>
        <p:nvSpPr>
          <p:cNvPr id="3" name="Content Placeholder 2">
            <a:extLst>
              <a:ext uri="{FF2B5EF4-FFF2-40B4-BE49-F238E27FC236}">
                <a16:creationId xmlns:a16="http://schemas.microsoft.com/office/drawing/2014/main" id="{896B9EB6-B2B5-4301-A13D-702A129BCD1C}"/>
              </a:ext>
            </a:extLst>
          </p:cNvPr>
          <p:cNvSpPr>
            <a:spLocks noGrp="1"/>
          </p:cNvSpPr>
          <p:nvPr>
            <p:ph idx="1"/>
          </p:nvPr>
        </p:nvSpPr>
        <p:spPr>
          <a:xfrm>
            <a:off x="722788" y="1825624"/>
            <a:ext cx="10515600" cy="4351338"/>
          </a:xfrm>
        </p:spPr>
        <p:txBody>
          <a:bodyPr>
            <a:normAutofit lnSpcReduction="10000"/>
          </a:bodyPr>
          <a:lstStyle/>
          <a:p>
            <a:r>
              <a:rPr lang="en-GB" dirty="0"/>
              <a:t>The most widely used form within the JCT family (for small value contracts)</a:t>
            </a:r>
          </a:p>
          <a:p>
            <a:r>
              <a:rPr lang="en-GB" dirty="0"/>
              <a:t>Use when:</a:t>
            </a:r>
          </a:p>
          <a:p>
            <a:pPr lvl="1"/>
            <a:r>
              <a:rPr lang="en-GB" dirty="0"/>
              <a:t>Simple work involved</a:t>
            </a:r>
          </a:p>
          <a:p>
            <a:pPr lvl="1"/>
            <a:r>
              <a:rPr lang="en-GB" dirty="0"/>
              <a:t>Work is design by employer (to include: drawings, spec, work schedule)</a:t>
            </a:r>
          </a:p>
          <a:p>
            <a:pPr lvl="1"/>
            <a:r>
              <a:rPr lang="en-GB" dirty="0"/>
              <a:t>Architect is to administer contract</a:t>
            </a:r>
          </a:p>
          <a:p>
            <a:pPr marL="457200" lvl="1" indent="0">
              <a:buNone/>
            </a:pPr>
            <a:endParaRPr lang="en-GB" dirty="0"/>
          </a:p>
          <a:p>
            <a:pPr lvl="1"/>
            <a:r>
              <a:rPr lang="en-GB" dirty="0"/>
              <a:t>Don’t use when:</a:t>
            </a:r>
          </a:p>
          <a:p>
            <a:pPr lvl="2"/>
            <a:r>
              <a:rPr lang="en-GB" dirty="0" err="1"/>
              <a:t>BofQ’s</a:t>
            </a:r>
            <a:r>
              <a:rPr lang="en-GB" dirty="0"/>
              <a:t> are required</a:t>
            </a:r>
          </a:p>
          <a:p>
            <a:pPr lvl="2"/>
            <a:r>
              <a:rPr lang="en-GB" dirty="0"/>
              <a:t>Named specialist SC’s</a:t>
            </a:r>
          </a:p>
          <a:p>
            <a:pPr lvl="2"/>
            <a:r>
              <a:rPr lang="en-GB" dirty="0"/>
              <a:t>Where contractor is to design (but could use JCT MW WCD if ‘parts’ are to be designed by MC!)</a:t>
            </a:r>
          </a:p>
        </p:txBody>
      </p:sp>
    </p:spTree>
    <p:extLst>
      <p:ext uri="{BB962C8B-B14F-4D97-AF65-F5344CB8AC3E}">
        <p14:creationId xmlns:p14="http://schemas.microsoft.com/office/powerpoint/2010/main" val="2301897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800FDA9-5B16-4E90-8376-AB8C197F3B05}"/>
              </a:ext>
            </a:extLst>
          </p:cNvPr>
          <p:cNvPicPr>
            <a:picLocks noChangeAspect="1"/>
          </p:cNvPicPr>
          <p:nvPr/>
        </p:nvPicPr>
        <p:blipFill>
          <a:blip r:embed="rId2"/>
          <a:stretch>
            <a:fillRect/>
          </a:stretch>
        </p:blipFill>
        <p:spPr>
          <a:xfrm>
            <a:off x="4607511" y="1326214"/>
            <a:ext cx="3444536" cy="4866091"/>
          </a:xfrm>
          <a:prstGeom prst="rect">
            <a:avLst/>
          </a:prstGeom>
        </p:spPr>
      </p:pic>
      <p:sp>
        <p:nvSpPr>
          <p:cNvPr id="2" name="Title 1">
            <a:extLst>
              <a:ext uri="{FF2B5EF4-FFF2-40B4-BE49-F238E27FC236}">
                <a16:creationId xmlns:a16="http://schemas.microsoft.com/office/drawing/2014/main" id="{087BA3B8-ED0A-49AE-BDA8-D4DDB14CE7F1}"/>
              </a:ext>
            </a:extLst>
          </p:cNvPr>
          <p:cNvSpPr>
            <a:spLocks noGrp="1"/>
          </p:cNvSpPr>
          <p:nvPr>
            <p:ph type="title"/>
          </p:nvPr>
        </p:nvSpPr>
        <p:spPr/>
        <p:txBody>
          <a:bodyPr/>
          <a:lstStyle/>
          <a:p>
            <a:r>
              <a:rPr lang="en-GB" dirty="0"/>
              <a:t>JCT Design &amp; Build Contract (DB)</a:t>
            </a:r>
          </a:p>
        </p:txBody>
      </p:sp>
      <p:sp>
        <p:nvSpPr>
          <p:cNvPr id="3" name="Content Placeholder 2">
            <a:extLst>
              <a:ext uri="{FF2B5EF4-FFF2-40B4-BE49-F238E27FC236}">
                <a16:creationId xmlns:a16="http://schemas.microsoft.com/office/drawing/2014/main" id="{CBAB2208-0C92-469E-BE1D-79916D1D52D2}"/>
              </a:ext>
            </a:extLst>
          </p:cNvPr>
          <p:cNvSpPr>
            <a:spLocks noGrp="1"/>
          </p:cNvSpPr>
          <p:nvPr>
            <p:ph idx="1"/>
          </p:nvPr>
        </p:nvSpPr>
        <p:spPr>
          <a:xfrm>
            <a:off x="838200" y="1535837"/>
            <a:ext cx="10515600" cy="4641126"/>
          </a:xfrm>
        </p:spPr>
        <p:txBody>
          <a:bodyPr/>
          <a:lstStyle/>
          <a:p>
            <a:r>
              <a:rPr lang="en-GB" dirty="0"/>
              <a:t>Appropriate</a:t>
            </a:r>
          </a:p>
          <a:p>
            <a:pPr lvl="1"/>
            <a:r>
              <a:rPr lang="en-GB" dirty="0"/>
              <a:t>Employers requirements have been prepared and provided for the contractor</a:t>
            </a:r>
          </a:p>
          <a:p>
            <a:pPr lvl="1"/>
            <a:r>
              <a:rPr lang="en-GB" dirty="0"/>
              <a:t>Where the MC carries out not only the complete works but also the design works</a:t>
            </a:r>
          </a:p>
          <a:p>
            <a:pPr lvl="1"/>
            <a:r>
              <a:rPr lang="en-GB" dirty="0"/>
              <a:t>Where the employer engages an agent (external) to administer the contract conditions</a:t>
            </a:r>
          </a:p>
          <a:p>
            <a:pPr lvl="1"/>
            <a:endParaRPr lang="en-GB" dirty="0"/>
          </a:p>
          <a:p>
            <a:pPr lvl="1"/>
            <a:r>
              <a:rPr lang="en-GB" dirty="0"/>
              <a:t>Not Appropriate when:</a:t>
            </a:r>
          </a:p>
          <a:p>
            <a:pPr lvl="1"/>
            <a:r>
              <a:rPr lang="en-GB" dirty="0"/>
              <a:t>Contractor is limited to small parts of the design (perhaps use different JCT contract)</a:t>
            </a:r>
          </a:p>
          <a:p>
            <a:pPr lvl="1"/>
            <a:r>
              <a:rPr lang="en-GB" dirty="0"/>
              <a:t>JCT </a:t>
            </a:r>
            <a:r>
              <a:rPr lang="en-GB" dirty="0" err="1"/>
              <a:t>DBSub</a:t>
            </a:r>
            <a:r>
              <a:rPr lang="en-GB" dirty="0"/>
              <a:t> for design &amp; Build subcontract works</a:t>
            </a:r>
          </a:p>
        </p:txBody>
      </p:sp>
    </p:spTree>
    <p:extLst>
      <p:ext uri="{BB962C8B-B14F-4D97-AF65-F5344CB8AC3E}">
        <p14:creationId xmlns:p14="http://schemas.microsoft.com/office/powerpoint/2010/main" val="1805447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044DED9-EFCE-45C7-823F-898E702C1DE8}"/>
              </a:ext>
            </a:extLst>
          </p:cNvPr>
          <p:cNvPicPr>
            <a:picLocks noChangeAspect="1"/>
          </p:cNvPicPr>
          <p:nvPr/>
        </p:nvPicPr>
        <p:blipFill>
          <a:blip r:embed="rId2"/>
          <a:stretch>
            <a:fillRect/>
          </a:stretch>
        </p:blipFill>
        <p:spPr>
          <a:xfrm>
            <a:off x="3375476" y="1690688"/>
            <a:ext cx="3117603" cy="4404233"/>
          </a:xfrm>
          <a:prstGeom prst="rect">
            <a:avLst/>
          </a:prstGeom>
        </p:spPr>
      </p:pic>
      <p:sp>
        <p:nvSpPr>
          <p:cNvPr id="2" name="Title 1">
            <a:extLst>
              <a:ext uri="{FF2B5EF4-FFF2-40B4-BE49-F238E27FC236}">
                <a16:creationId xmlns:a16="http://schemas.microsoft.com/office/drawing/2014/main" id="{13BEE219-CD7F-42B1-973F-1D41062EF05E}"/>
              </a:ext>
            </a:extLst>
          </p:cNvPr>
          <p:cNvSpPr>
            <a:spLocks noGrp="1"/>
          </p:cNvSpPr>
          <p:nvPr>
            <p:ph type="title"/>
          </p:nvPr>
        </p:nvSpPr>
        <p:spPr/>
        <p:txBody>
          <a:bodyPr/>
          <a:lstStyle/>
          <a:p>
            <a:r>
              <a:rPr lang="en-GB" dirty="0"/>
              <a:t>Worth a Mention: JCT Major Project Contract (MP)</a:t>
            </a:r>
          </a:p>
        </p:txBody>
      </p:sp>
      <p:sp>
        <p:nvSpPr>
          <p:cNvPr id="3" name="Content Placeholder 2">
            <a:extLst>
              <a:ext uri="{FF2B5EF4-FFF2-40B4-BE49-F238E27FC236}">
                <a16:creationId xmlns:a16="http://schemas.microsoft.com/office/drawing/2014/main" id="{5DA62AEC-EDC6-4B9E-89CD-B5E63D308DC4}"/>
              </a:ext>
            </a:extLst>
          </p:cNvPr>
          <p:cNvSpPr>
            <a:spLocks noGrp="1"/>
          </p:cNvSpPr>
          <p:nvPr>
            <p:ph idx="1"/>
          </p:nvPr>
        </p:nvSpPr>
        <p:spPr/>
        <p:txBody>
          <a:bodyPr>
            <a:normAutofit lnSpcReduction="10000"/>
          </a:bodyPr>
          <a:lstStyle/>
          <a:p>
            <a:r>
              <a:rPr lang="en-GB" dirty="0"/>
              <a:t>JCT launched a new contract in 2005 in response to demand for a ‘simpler contract’ for design &amp; build contracts</a:t>
            </a:r>
          </a:p>
          <a:p>
            <a:r>
              <a:rPr lang="en-GB" dirty="0"/>
              <a:t>80% shorter than JCT DB 16</a:t>
            </a:r>
          </a:p>
          <a:p>
            <a:r>
              <a:rPr lang="en-GB" dirty="0"/>
              <a:t>However, this contract comes with a 24 page set of guidance notes!</a:t>
            </a:r>
          </a:p>
          <a:p>
            <a:r>
              <a:rPr lang="en-GB" dirty="0"/>
              <a:t>The main purpose of the contract is to have minimum contact between the MC and the Client. Other than: possession of the site, design requirements and payment. </a:t>
            </a:r>
          </a:p>
          <a:p>
            <a:r>
              <a:rPr lang="en-GB" dirty="0"/>
              <a:t>No requirement for the Client to issue any other information to the MC, as all other design information is now produced by the MC</a:t>
            </a:r>
          </a:p>
          <a:p>
            <a:r>
              <a:rPr lang="en-GB" dirty="0"/>
              <a:t>Used for Framework Agreements</a:t>
            </a:r>
          </a:p>
        </p:txBody>
      </p:sp>
    </p:spTree>
    <p:extLst>
      <p:ext uri="{BB962C8B-B14F-4D97-AF65-F5344CB8AC3E}">
        <p14:creationId xmlns:p14="http://schemas.microsoft.com/office/powerpoint/2010/main" val="279933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8713F4-C16C-4E1E-87B0-946505D406EE}"/>
              </a:ext>
            </a:extLst>
          </p:cNvPr>
          <p:cNvPicPr>
            <a:picLocks noChangeAspect="1"/>
          </p:cNvPicPr>
          <p:nvPr/>
        </p:nvPicPr>
        <p:blipFill>
          <a:blip r:embed="rId2"/>
          <a:stretch>
            <a:fillRect/>
          </a:stretch>
        </p:blipFill>
        <p:spPr>
          <a:xfrm>
            <a:off x="3442588" y="1825625"/>
            <a:ext cx="3084047" cy="4356828"/>
          </a:xfrm>
          <a:prstGeom prst="rect">
            <a:avLst/>
          </a:prstGeom>
        </p:spPr>
      </p:pic>
      <p:sp>
        <p:nvSpPr>
          <p:cNvPr id="2" name="Title 1">
            <a:extLst>
              <a:ext uri="{FF2B5EF4-FFF2-40B4-BE49-F238E27FC236}">
                <a16:creationId xmlns:a16="http://schemas.microsoft.com/office/drawing/2014/main" id="{A1F3E292-487A-4C2C-8CBC-540EDC362DE9}"/>
              </a:ext>
            </a:extLst>
          </p:cNvPr>
          <p:cNvSpPr>
            <a:spLocks noGrp="1"/>
          </p:cNvSpPr>
          <p:nvPr>
            <p:ph type="title"/>
          </p:nvPr>
        </p:nvSpPr>
        <p:spPr/>
        <p:txBody>
          <a:bodyPr/>
          <a:lstStyle/>
          <a:p>
            <a:r>
              <a:rPr lang="en-GB" dirty="0"/>
              <a:t>JCT Management Building Contract (MC)</a:t>
            </a:r>
          </a:p>
        </p:txBody>
      </p:sp>
      <p:sp>
        <p:nvSpPr>
          <p:cNvPr id="3" name="Content Placeholder 2">
            <a:extLst>
              <a:ext uri="{FF2B5EF4-FFF2-40B4-BE49-F238E27FC236}">
                <a16:creationId xmlns:a16="http://schemas.microsoft.com/office/drawing/2014/main" id="{C60E09F0-594F-44E0-9499-74E88B54CFE0}"/>
              </a:ext>
            </a:extLst>
          </p:cNvPr>
          <p:cNvSpPr>
            <a:spLocks noGrp="1"/>
          </p:cNvSpPr>
          <p:nvPr>
            <p:ph idx="1"/>
          </p:nvPr>
        </p:nvSpPr>
        <p:spPr/>
        <p:txBody>
          <a:bodyPr/>
          <a:lstStyle/>
          <a:p>
            <a:r>
              <a:rPr lang="en-GB" dirty="0"/>
              <a:t>Appropriate for:</a:t>
            </a:r>
          </a:p>
          <a:p>
            <a:r>
              <a:rPr lang="en-GB" dirty="0"/>
              <a:t>Large scale and an early start on site, employer responsible for design but can start on site before full design is completed i.e. specialist design requirements can follow site commencement by Man C</a:t>
            </a:r>
          </a:p>
          <a:p>
            <a:r>
              <a:rPr lang="en-GB" dirty="0"/>
              <a:t>Employer to supply Man C with drawings and specification</a:t>
            </a:r>
          </a:p>
          <a:p>
            <a:r>
              <a:rPr lang="en-GB" dirty="0"/>
              <a:t>Management contractor will be responsible for administering the contract.</a:t>
            </a:r>
          </a:p>
          <a:p>
            <a:r>
              <a:rPr lang="en-GB" dirty="0"/>
              <a:t>Remember that the Man C does not carry out any construction work but manages the Work Packages for a fee</a:t>
            </a:r>
          </a:p>
          <a:p>
            <a:endParaRPr lang="en-GB" dirty="0"/>
          </a:p>
        </p:txBody>
      </p:sp>
    </p:spTree>
    <p:extLst>
      <p:ext uri="{BB962C8B-B14F-4D97-AF65-F5344CB8AC3E}">
        <p14:creationId xmlns:p14="http://schemas.microsoft.com/office/powerpoint/2010/main" val="796200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90D57-4C99-429B-83A9-7D83EEDC421C}"/>
              </a:ext>
            </a:extLst>
          </p:cNvPr>
          <p:cNvSpPr>
            <a:spLocks noGrp="1"/>
          </p:cNvSpPr>
          <p:nvPr>
            <p:ph type="title"/>
          </p:nvPr>
        </p:nvSpPr>
        <p:spPr/>
        <p:txBody>
          <a:bodyPr/>
          <a:lstStyle/>
          <a:p>
            <a:r>
              <a:rPr lang="en-GB" dirty="0"/>
              <a:t>What's missing from JCT MP 16?</a:t>
            </a:r>
          </a:p>
        </p:txBody>
      </p:sp>
      <p:sp>
        <p:nvSpPr>
          <p:cNvPr id="3" name="Content Placeholder 2">
            <a:extLst>
              <a:ext uri="{FF2B5EF4-FFF2-40B4-BE49-F238E27FC236}">
                <a16:creationId xmlns:a16="http://schemas.microsoft.com/office/drawing/2014/main" id="{B3E4F417-D373-4821-80B3-19AA950B969E}"/>
              </a:ext>
            </a:extLst>
          </p:cNvPr>
          <p:cNvSpPr>
            <a:spLocks noGrp="1"/>
          </p:cNvSpPr>
          <p:nvPr>
            <p:ph idx="1"/>
          </p:nvPr>
        </p:nvSpPr>
        <p:spPr/>
        <p:txBody>
          <a:bodyPr/>
          <a:lstStyle/>
          <a:p>
            <a:r>
              <a:rPr lang="en-GB" dirty="0"/>
              <a:t>No Named Sub-contractors</a:t>
            </a:r>
          </a:p>
          <a:p>
            <a:r>
              <a:rPr lang="en-GB" dirty="0"/>
              <a:t>No Payments for materials (on or off site)</a:t>
            </a:r>
          </a:p>
          <a:p>
            <a:r>
              <a:rPr lang="en-GB" dirty="0">
                <a:solidFill>
                  <a:srgbClr val="FF0000"/>
                </a:solidFill>
              </a:rPr>
              <a:t>No provision for fluctuations</a:t>
            </a:r>
          </a:p>
          <a:p>
            <a:r>
              <a:rPr lang="en-GB" dirty="0">
                <a:solidFill>
                  <a:srgbClr val="FF0000"/>
                </a:solidFill>
              </a:rPr>
              <a:t>No retention</a:t>
            </a:r>
            <a:endParaRPr lang="en-GB" dirty="0"/>
          </a:p>
          <a:p>
            <a:r>
              <a:rPr lang="en-GB" dirty="0"/>
              <a:t>No ‘real’ mechanism for variations</a:t>
            </a:r>
          </a:p>
          <a:p>
            <a:r>
              <a:rPr lang="en-GB" dirty="0"/>
              <a:t>No insurance requirements</a:t>
            </a:r>
          </a:p>
          <a:p>
            <a:r>
              <a:rPr lang="en-GB" dirty="0"/>
              <a:t>No provisions for VAT</a:t>
            </a:r>
          </a:p>
          <a:p>
            <a:endParaRPr lang="en-GB" dirty="0"/>
          </a:p>
          <a:p>
            <a:endParaRPr lang="en-GB" dirty="0"/>
          </a:p>
        </p:txBody>
      </p:sp>
    </p:spTree>
    <p:extLst>
      <p:ext uri="{BB962C8B-B14F-4D97-AF65-F5344CB8AC3E}">
        <p14:creationId xmlns:p14="http://schemas.microsoft.com/office/powerpoint/2010/main" val="3495716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625FC-B849-4A83-BE1E-0F4AC4BCE871}"/>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E53165F1-3577-4393-BF05-1218F4B40700}"/>
              </a:ext>
            </a:extLst>
          </p:cNvPr>
          <p:cNvSpPr>
            <a:spLocks noGrp="1"/>
          </p:cNvSpPr>
          <p:nvPr>
            <p:ph idx="1"/>
          </p:nvPr>
        </p:nvSpPr>
        <p:spPr/>
        <p:txBody>
          <a:bodyPr/>
          <a:lstStyle/>
          <a:p>
            <a:r>
              <a:rPr lang="en-GB" dirty="0"/>
              <a:t>NEC form of contracts: very unlike JCT…. </a:t>
            </a:r>
          </a:p>
          <a:p>
            <a:pPr marL="514350" indent="-514350">
              <a:buFont typeface="+mj-lt"/>
              <a:buAutoNum type="arabicPeriod"/>
            </a:pPr>
            <a:r>
              <a:rPr lang="en-GB" dirty="0"/>
              <a:t>Priced contract</a:t>
            </a:r>
          </a:p>
          <a:p>
            <a:pPr marL="514350" indent="-514350">
              <a:buFont typeface="+mj-lt"/>
              <a:buAutoNum type="arabicPeriod"/>
            </a:pPr>
            <a:r>
              <a:rPr lang="en-GB" dirty="0"/>
              <a:t>Target contract</a:t>
            </a:r>
          </a:p>
          <a:p>
            <a:pPr marL="514350" indent="-514350">
              <a:buFont typeface="+mj-lt"/>
              <a:buAutoNum type="arabicPeriod"/>
            </a:pPr>
            <a:r>
              <a:rPr lang="en-GB" dirty="0"/>
              <a:t>Cost reimbursable contract</a:t>
            </a:r>
          </a:p>
          <a:p>
            <a:pPr marL="514350" indent="-514350">
              <a:buFont typeface="+mj-lt"/>
              <a:buAutoNum type="arabicPeriod"/>
            </a:pPr>
            <a:r>
              <a:rPr lang="en-GB" dirty="0"/>
              <a:t>Management contract</a:t>
            </a:r>
          </a:p>
          <a:p>
            <a:pPr marL="514350" indent="-514350">
              <a:buFont typeface="+mj-lt"/>
              <a:buAutoNum type="arabicPeriod"/>
            </a:pPr>
            <a:r>
              <a:rPr lang="en-GB" dirty="0"/>
              <a:t>Short contract</a:t>
            </a:r>
          </a:p>
          <a:p>
            <a:pPr marL="514350" indent="-514350">
              <a:buFont typeface="+mj-lt"/>
              <a:buAutoNum type="arabicPeriod"/>
            </a:pPr>
            <a:r>
              <a:rPr lang="en-GB" dirty="0"/>
              <a:t>Term service contract</a:t>
            </a:r>
          </a:p>
          <a:p>
            <a:pPr marL="514350" indent="-514350">
              <a:buFont typeface="+mj-lt"/>
              <a:buAutoNum type="arabicPeriod"/>
            </a:pPr>
            <a:r>
              <a:rPr lang="en-GB" dirty="0"/>
              <a:t>Framework contract</a:t>
            </a:r>
          </a:p>
        </p:txBody>
      </p:sp>
      <p:pic>
        <p:nvPicPr>
          <p:cNvPr id="4" name="Picture 3">
            <a:extLst>
              <a:ext uri="{FF2B5EF4-FFF2-40B4-BE49-F238E27FC236}">
                <a16:creationId xmlns:a16="http://schemas.microsoft.com/office/drawing/2014/main" id="{689CC539-5866-4540-A73B-32AE541B43D6}"/>
              </a:ext>
            </a:extLst>
          </p:cNvPr>
          <p:cNvPicPr>
            <a:picLocks noChangeAspect="1"/>
          </p:cNvPicPr>
          <p:nvPr/>
        </p:nvPicPr>
        <p:blipFill>
          <a:blip r:embed="rId2"/>
          <a:stretch>
            <a:fillRect/>
          </a:stretch>
        </p:blipFill>
        <p:spPr>
          <a:xfrm>
            <a:off x="7219426" y="2446396"/>
            <a:ext cx="3810000" cy="3324225"/>
          </a:xfrm>
          <a:prstGeom prst="rect">
            <a:avLst/>
          </a:prstGeom>
        </p:spPr>
      </p:pic>
    </p:spTree>
    <p:extLst>
      <p:ext uri="{BB962C8B-B14F-4D97-AF65-F5344CB8AC3E}">
        <p14:creationId xmlns:p14="http://schemas.microsoft.com/office/powerpoint/2010/main" val="604811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F7289-D05B-44C1-823E-CF8EF2553CCD}"/>
              </a:ext>
            </a:extLst>
          </p:cNvPr>
          <p:cNvSpPr>
            <a:spLocks noGrp="1"/>
          </p:cNvSpPr>
          <p:nvPr>
            <p:ph type="title"/>
          </p:nvPr>
        </p:nvSpPr>
        <p:spPr/>
        <p:txBody>
          <a:bodyPr/>
          <a:lstStyle/>
          <a:p>
            <a:r>
              <a:rPr lang="en-GB" dirty="0"/>
              <a:t>Your Thoughts….</a:t>
            </a:r>
          </a:p>
        </p:txBody>
      </p:sp>
      <p:sp>
        <p:nvSpPr>
          <p:cNvPr id="3" name="Content Placeholder 2">
            <a:extLst>
              <a:ext uri="{FF2B5EF4-FFF2-40B4-BE49-F238E27FC236}">
                <a16:creationId xmlns:a16="http://schemas.microsoft.com/office/drawing/2014/main" id="{B81476BF-22FF-4317-B455-B633A6787266}"/>
              </a:ext>
            </a:extLst>
          </p:cNvPr>
          <p:cNvSpPr>
            <a:spLocks noGrp="1"/>
          </p:cNvSpPr>
          <p:nvPr>
            <p:ph idx="1"/>
          </p:nvPr>
        </p:nvSpPr>
        <p:spPr/>
        <p:txBody>
          <a:bodyPr/>
          <a:lstStyle/>
          <a:p>
            <a:r>
              <a:rPr lang="en-GB" dirty="0"/>
              <a:t>What is the main difference between a construction contact that is ‘under seal’ and a contract that is ‘under hand’ </a:t>
            </a:r>
            <a:r>
              <a:rPr lang="en-GB"/>
              <a:t>and what would </a:t>
            </a:r>
            <a:r>
              <a:rPr lang="en-GB" dirty="0"/>
              <a:t>this mean for a construction project?</a:t>
            </a:r>
          </a:p>
          <a:p>
            <a:pPr marL="0" indent="0">
              <a:buNone/>
            </a:pPr>
            <a:endParaRPr lang="en-GB" dirty="0"/>
          </a:p>
          <a:p>
            <a:r>
              <a:rPr lang="en-GB" dirty="0"/>
              <a:t>Is the JCT MW 16 contract for use with public or private works, or both?</a:t>
            </a:r>
          </a:p>
          <a:p>
            <a:endParaRPr lang="en-GB" dirty="0"/>
          </a:p>
          <a:p>
            <a:endParaRPr lang="en-GB" dirty="0"/>
          </a:p>
        </p:txBody>
      </p:sp>
    </p:spTree>
    <p:extLst>
      <p:ext uri="{BB962C8B-B14F-4D97-AF65-F5344CB8AC3E}">
        <p14:creationId xmlns:p14="http://schemas.microsoft.com/office/powerpoint/2010/main" val="39838668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1182</Words>
  <Application>Microsoft Office PowerPoint</Application>
  <PresentationFormat>Widescreen</PresentationFormat>
  <Paragraphs>131</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Contract Administration</vt:lpstr>
      <vt:lpstr>Last session….</vt:lpstr>
      <vt:lpstr>Contracts and contract procedure</vt:lpstr>
      <vt:lpstr>Q. Match up what person acts on behalf of the employer in a:</vt:lpstr>
      <vt:lpstr>Standard forms of Contract</vt:lpstr>
      <vt:lpstr>Popular forms of Contract in use - JCT</vt:lpstr>
      <vt:lpstr>PowerPoint Presentation</vt:lpstr>
      <vt:lpstr>JCT Contract Types….</vt:lpstr>
      <vt:lpstr>Questions….</vt:lpstr>
      <vt:lpstr>All JCT Construction Contracts have a common sections layout:</vt:lpstr>
      <vt:lpstr>JCT SBC 2016</vt:lpstr>
      <vt:lpstr>JCT Intermediate Building Contract (IC)</vt:lpstr>
      <vt:lpstr>JCT Minor Works Building Contract (MW)</vt:lpstr>
      <vt:lpstr>JCT Design &amp; Build Contract (DB)</vt:lpstr>
      <vt:lpstr>Worth a Mention: JCT Major Project Contract (MP)</vt:lpstr>
      <vt:lpstr>JCT Management Building Contract (MC)</vt:lpstr>
      <vt:lpstr>What's missing from JCT MP 16?</vt:lpstr>
      <vt:lpstr>Next session….</vt:lpstr>
      <vt:lpstr>Your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Control &amp; Contract Administration</dc:title>
  <dc:creator>Steve Tindall</dc:creator>
  <cp:lastModifiedBy>Steve Tindall</cp:lastModifiedBy>
  <cp:revision>39</cp:revision>
  <dcterms:created xsi:type="dcterms:W3CDTF">2022-11-17T08:13:08Z</dcterms:created>
  <dcterms:modified xsi:type="dcterms:W3CDTF">2025-01-28T11:30:01Z</dcterms:modified>
</cp:coreProperties>
</file>