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6"/>
  </p:notesMasterIdLst>
  <p:sldIdLst>
    <p:sldId id="257" r:id="rId5"/>
    <p:sldId id="260" r:id="rId6"/>
    <p:sldId id="261" r:id="rId7"/>
    <p:sldId id="262" r:id="rId8"/>
    <p:sldId id="263" r:id="rId9"/>
    <p:sldId id="264" r:id="rId10"/>
    <p:sldId id="268" r:id="rId11"/>
    <p:sldId id="270" r:id="rId12"/>
    <p:sldId id="269" r:id="rId13"/>
    <p:sldId id="267" r:id="rId14"/>
    <p:sldId id="25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49CD80-7441-438C-A8C0-8261424B00D3}" v="31" dt="2026-07-12T15:57:10.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30"/>
    <p:restoredTop sz="94689"/>
  </p:normalViewPr>
  <p:slideViewPr>
    <p:cSldViewPr snapToGrid="0" showGuides="1">
      <p:cViewPr varScale="1">
        <p:scale>
          <a:sx n="78" d="100"/>
          <a:sy n="78" d="100"/>
        </p:scale>
        <p:origin x="672"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4A2E47-1C89-4EB4-84C0-3295797D652D}"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AAC7B5-DB33-483A-ADCA-F0E7FBB2C101}" type="slidenum">
              <a:rPr lang="en-GB" smtClean="0"/>
              <a:t>‹#›</a:t>
            </a:fld>
            <a:endParaRPr lang="en-GB"/>
          </a:p>
        </p:txBody>
      </p:sp>
    </p:spTree>
    <p:extLst>
      <p:ext uri="{BB962C8B-B14F-4D97-AF65-F5344CB8AC3E}">
        <p14:creationId xmlns:p14="http://schemas.microsoft.com/office/powerpoint/2010/main" val="2642080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AAC7B5-DB33-483A-ADCA-F0E7FBB2C101}" type="slidenum">
              <a:rPr lang="en-GB" smtClean="0"/>
              <a:t>6</a:t>
            </a:fld>
            <a:endParaRPr lang="en-GB"/>
          </a:p>
        </p:txBody>
      </p:sp>
    </p:spTree>
    <p:extLst>
      <p:ext uri="{BB962C8B-B14F-4D97-AF65-F5344CB8AC3E}">
        <p14:creationId xmlns:p14="http://schemas.microsoft.com/office/powerpoint/2010/main" val="37063945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747924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139455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360011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96273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E69F914-F75C-DF4A-8E3D-0EE1CE742B98}"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667393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E69F914-F75C-DF4A-8E3D-0EE1CE742B98}"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501017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E69F914-F75C-DF4A-8E3D-0EE1CE742B98}"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642732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666738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45505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302855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978901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8459010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732998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E69F914-F75C-DF4A-8E3D-0EE1CE742B98}"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6375059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E69F914-F75C-DF4A-8E3D-0EE1CE742B98}"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1523672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2726698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40613653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348148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E69F914-F75C-DF4A-8E3D-0EE1CE742B98}" type="datetimeFigureOut">
              <a:rPr lang="en-GB" smtClean="0"/>
              <a:t>12/07/2026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4964847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svg"/><Relationship Id="rId1" Type="http://schemas.openxmlformats.org/officeDocument/2006/relationships/slideLayout" Target="../slideLayouts/slideLayout18.xml"/><Relationship Id="rId6" Type="http://schemas.openxmlformats.org/officeDocument/2006/relationships/hyperlink" Target="https://teachers.institute/higher-education-the-psycho-social-context/jean-piaget-cognitive-development-stages/" TargetMode="External"/><Relationship Id="rId5" Type="http://schemas.openxmlformats.org/officeDocument/2006/relationships/hyperlink" Target="https://helpfulprofessor.com/nature-vs-nurture-examples/" TargetMode="External"/><Relationship Id="rId4" Type="http://schemas.openxmlformats.org/officeDocument/2006/relationships/hyperlink" Target="https://www.simplypsychology.org/wp-content/uploads/simplypsychology.org-Piagets-Theory-and-Stages-of-Cognitive-Developme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750250" y="2653332"/>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a:t>
            </a:r>
            <a:r>
              <a:rPr lang="en-GB" sz="2200" cap="none" dirty="0">
                <a:latin typeface="Arial" panose="020B0604020202020204" pitchFamily="34" charset="0"/>
                <a:cs typeface="Arial" panose="020B0604020202020204" pitchFamily="34" charset="0"/>
              </a:rPr>
              <a:t>Sara Amiri</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2512078</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a:t>
            </a:r>
            <a:r>
              <a:rPr lang="en-GB" sz="2200" cap="none" dirty="0">
                <a:latin typeface="Arial" panose="020B0604020202020204" pitchFamily="34" charset="0"/>
                <a:cs typeface="Arial" panose="020B0604020202020204" pitchFamily="34" charset="0"/>
              </a:rPr>
              <a:t>Lou Wells </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726252" y="4202403"/>
            <a:ext cx="10295709" cy="1406725"/>
          </a:xfrm>
        </p:spPr>
        <p:txBody>
          <a:bodyPr>
            <a:noAutofit/>
          </a:bodyPr>
          <a:lstStyle/>
          <a:p>
            <a:pPr algn="just">
              <a:lnSpc>
                <a:spcPct val="150000"/>
              </a:lnSpc>
            </a:pPr>
            <a:r>
              <a:rPr lang="en-GB" sz="1600" b="1" dirty="0">
                <a:solidFill>
                  <a:schemeClr val="tx1"/>
                </a:solidFill>
                <a:latin typeface="Arial" panose="020B0604020202020204" pitchFamily="34" charset="0"/>
                <a:cs typeface="Arial" panose="020B0604020202020204" pitchFamily="34" charset="0"/>
              </a:rPr>
              <a:t>Acknowledgement of the use of AI tools </a:t>
            </a:r>
          </a:p>
          <a:p>
            <a:pPr algn="just">
              <a:lnSpc>
                <a:spcPct val="150000"/>
              </a:lnSpc>
            </a:pPr>
            <a:r>
              <a:rPr lang="en-GB" sz="1600" cap="none" dirty="0">
                <a:solidFill>
                  <a:schemeClr val="tx1"/>
                </a:solidFill>
                <a:latin typeface="Arial" panose="020B0604020202020204" pitchFamily="34" charset="0"/>
                <a:cs typeface="Arial" panose="020B0604020202020204" pitchFamily="34" charset="0"/>
              </a:rPr>
              <a:t>I Confirm That I Have Used AI Tools To Source Images And Proofread This Work. I Confirm That I Have Used Grammarly To Check My Spelling Mistakes</a:t>
            </a:r>
            <a:r>
              <a:rPr lang="en-GB" sz="1600" cap="none" dirty="0">
                <a:latin typeface="Arial" panose="020B0604020202020204" pitchFamily="34" charset="0"/>
                <a:cs typeface="Arial" panose="020B0604020202020204" pitchFamily="34" charset="0"/>
              </a:rPr>
              <a:t>.</a:t>
            </a:r>
          </a:p>
        </p:txBody>
      </p:sp>
      <p:sp>
        <p:nvSpPr>
          <p:cNvPr id="4" name="TextBox 3">
            <a:extLst>
              <a:ext uri="{FF2B5EF4-FFF2-40B4-BE49-F238E27FC236}">
                <a16:creationId xmlns:a16="http://schemas.microsoft.com/office/drawing/2014/main" id="{0DB5D689-0DBF-6610-F166-1771F1505D35}"/>
              </a:ext>
            </a:extLst>
          </p:cNvPr>
          <p:cNvSpPr txBox="1"/>
          <p:nvPr/>
        </p:nvSpPr>
        <p:spPr>
          <a:xfrm>
            <a:off x="3168300" y="1300730"/>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192" y="198767"/>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barn(inVertical)">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heel(1)">
                                      <p:cBhvr>
                                        <p:cTn id="12" dur="2000"/>
                                        <p:tgtEl>
                                          <p:spTgt spid="4">
                                            <p:txEl>
                                              <p:pRg st="0" end="0"/>
                                            </p:txEl>
                                          </p:spTgt>
                                        </p:tgtEl>
                                      </p:cBhvr>
                                    </p:animEffect>
                                  </p:childTnLst>
                                </p:cTn>
                              </p:par>
                              <p:par>
                                <p:cTn id="13" presetID="21" presetClass="entr" presetSubtype="1"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wheel(1)">
                                      <p:cBhvr>
                                        <p:cTn id="15" dur="20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heel(1)">
                                      <p:cBhvr>
                                        <p:cTn id="20" dur="2000"/>
                                        <p:tgtEl>
                                          <p:spTgt spid="2"/>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wheel(1)">
                                      <p:cBhvr>
                                        <p:cTn id="25" dur="2000"/>
                                        <p:tgtEl>
                                          <p:spTgt spid="3">
                                            <p:txEl>
                                              <p:pRg st="0" end="0"/>
                                            </p:txEl>
                                          </p:spTgt>
                                        </p:tgtEl>
                                      </p:cBhvr>
                                    </p:animEffect>
                                  </p:childTnLst>
                                </p:cTn>
                              </p:par>
                              <p:par>
                                <p:cTn id="26" presetID="21" presetClass="entr" presetSubtype="1" fill="hold" nodeType="with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wheel(1)">
                                      <p:cBhvr>
                                        <p:cTn id="28"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90B7A5A3-C1F9-9DBC-3986-17A82F06318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37704" y="1524495"/>
            <a:ext cx="3840815" cy="3840815"/>
          </a:xfrm>
          <a:prstGeom prst="rect">
            <a:avLst/>
          </a:prstGeom>
        </p:spPr>
      </p:pic>
      <p:pic>
        <p:nvPicPr>
          <p:cNvPr id="12" name="Picture 11">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8" name="Content Placeholder 2">
            <a:extLst>
              <a:ext uri="{FF2B5EF4-FFF2-40B4-BE49-F238E27FC236}">
                <a16:creationId xmlns:a16="http://schemas.microsoft.com/office/drawing/2014/main" id="{26CC4B2F-0C54-9637-D844-69D444BD1BD0}"/>
              </a:ext>
            </a:extLst>
          </p:cNvPr>
          <p:cNvSpPr>
            <a:spLocks noGrp="1"/>
          </p:cNvSpPr>
          <p:nvPr>
            <p:ph idx="1"/>
          </p:nvPr>
        </p:nvSpPr>
        <p:spPr>
          <a:xfrm>
            <a:off x="1054065" y="2367092"/>
            <a:ext cx="5855415" cy="3847444"/>
          </a:xfrm>
        </p:spPr>
        <p:txBody>
          <a:bodyPr>
            <a:normAutofit fontScale="92500" lnSpcReduction="20000"/>
          </a:bodyPr>
          <a:lstStyle/>
          <a:p>
            <a:pPr algn="just">
              <a:lnSpc>
                <a:spcPct val="150000"/>
              </a:lnSpc>
            </a:pPr>
            <a:r>
              <a:rPr lang="en-GB" sz="1600" cap="none" dirty="0">
                <a:latin typeface="Arial" panose="020B0604020202020204" pitchFamily="34" charset="0"/>
                <a:cs typeface="Arial" panose="020B0604020202020204" pitchFamily="34" charset="0"/>
              </a:rPr>
              <a:t> Jean Piaget’s Theory </a:t>
            </a:r>
          </a:p>
          <a:p>
            <a:pPr algn="just">
              <a:lnSpc>
                <a:spcPct val="150000"/>
              </a:lnSpc>
            </a:pPr>
            <a:r>
              <a:rPr lang="en-GB" sz="1600" cap="none" dirty="0">
                <a:latin typeface="Arial" panose="020B0604020202020204" pitchFamily="34" charset="0"/>
                <a:cs typeface="Arial" panose="020B0604020202020204" pitchFamily="34" charset="0"/>
              </a:rPr>
              <a:t>Jean Piaget’s Theory And Isaac’s Development</a:t>
            </a:r>
          </a:p>
          <a:p>
            <a:pPr algn="just">
              <a:lnSpc>
                <a:spcPct val="150000"/>
              </a:lnSpc>
            </a:pPr>
            <a:r>
              <a:rPr lang="en-GB" sz="1600" cap="none" dirty="0">
                <a:latin typeface="Arial" panose="020B0604020202020204" pitchFamily="34" charset="0"/>
                <a:cs typeface="Arial" panose="020B0604020202020204" pitchFamily="34" charset="0"/>
              </a:rPr>
              <a:t>Applies To Practice</a:t>
            </a:r>
          </a:p>
          <a:p>
            <a:pPr algn="just">
              <a:lnSpc>
                <a:spcPct val="150000"/>
              </a:lnSpc>
            </a:pPr>
            <a:r>
              <a:rPr lang="en-GB" sz="1600" cap="none" dirty="0">
                <a:latin typeface="Arial" panose="020B0604020202020204" pitchFamily="34" charset="0"/>
                <a:cs typeface="Arial" panose="020B0604020202020204" pitchFamily="34" charset="0"/>
              </a:rPr>
              <a:t>Jean Piaget Applied To Isaac </a:t>
            </a:r>
          </a:p>
          <a:p>
            <a:pPr algn="just">
              <a:lnSpc>
                <a:spcPct val="150000"/>
              </a:lnSpc>
            </a:pPr>
            <a:r>
              <a:rPr lang="en-GB" sz="1600" cap="none" dirty="0">
                <a:latin typeface="Arial" panose="020B0604020202020204" pitchFamily="34" charset="0"/>
                <a:cs typeface="Arial" panose="020B0604020202020204" pitchFamily="34" charset="0"/>
              </a:rPr>
              <a:t>Nature And Nurture </a:t>
            </a:r>
          </a:p>
          <a:p>
            <a:pPr algn="just">
              <a:lnSpc>
                <a:spcPct val="150000"/>
              </a:lnSpc>
            </a:pPr>
            <a:r>
              <a:rPr lang="en-GB" sz="1600" cap="none" dirty="0">
                <a:latin typeface="Arial" panose="020B0604020202020204" pitchFamily="34" charset="0"/>
                <a:cs typeface="Arial" panose="020B0604020202020204" pitchFamily="34" charset="0"/>
              </a:rPr>
              <a:t> Strengths And Limitations</a:t>
            </a:r>
          </a:p>
          <a:p>
            <a:pPr algn="just">
              <a:lnSpc>
                <a:spcPct val="150000"/>
              </a:lnSpc>
            </a:pPr>
            <a:r>
              <a:rPr lang="en-GB" sz="1600" cap="none" dirty="0">
                <a:latin typeface="Arial" panose="020B0604020202020204" pitchFamily="34" charset="0"/>
                <a:cs typeface="Arial" panose="020B0604020202020204" pitchFamily="34" charset="0"/>
              </a:rPr>
              <a:t>Conclusion </a:t>
            </a:r>
          </a:p>
          <a:p>
            <a:pPr algn="just">
              <a:lnSpc>
                <a:spcPct val="150000"/>
              </a:lnSpc>
            </a:pPr>
            <a:r>
              <a:rPr lang="en-GB" sz="1600" cap="none" dirty="0">
                <a:latin typeface="Arial" panose="020B0604020202020204" pitchFamily="34" charset="0"/>
                <a:cs typeface="Arial" panose="020B0604020202020204" pitchFamily="34" charset="0"/>
              </a:rPr>
              <a:t>Questions </a:t>
            </a:r>
          </a:p>
          <a:p>
            <a:pPr algn="just">
              <a:lnSpc>
                <a:spcPct val="150000"/>
              </a:lnSpc>
            </a:pPr>
            <a:r>
              <a:rPr lang="en-GB" sz="1600" cap="none" dirty="0">
                <a:latin typeface="Arial" panose="020B0604020202020204" pitchFamily="34" charset="0"/>
                <a:cs typeface="Arial" panose="020B0604020202020204" pitchFamily="34" charset="0"/>
              </a:rPr>
              <a:t> Reference</a:t>
            </a:r>
          </a:p>
          <a:p>
            <a:pPr>
              <a:lnSpc>
                <a:spcPct val="110000"/>
              </a:lnSpc>
            </a:pPr>
            <a:endParaRPr lang="en-GB"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AB7F77FD-1D9E-60C4-D040-3E1A2B9AB10E}"/>
              </a:ext>
            </a:extLst>
          </p:cNvPr>
          <p:cNvSpPr>
            <a:spLocks noGrp="1"/>
          </p:cNvSpPr>
          <p:nvPr>
            <p:ph type="title"/>
          </p:nvPr>
        </p:nvSpPr>
        <p:spPr>
          <a:xfrm>
            <a:off x="1054064" y="618517"/>
            <a:ext cx="5855416" cy="1596177"/>
          </a:xfrm>
        </p:spPr>
        <p:txBody>
          <a:bodyPr>
            <a:normAutofit/>
          </a:bodyPr>
          <a:lstStyle/>
          <a:p>
            <a:r>
              <a:rPr lang="en-GB" dirty="0"/>
              <a:t>Main content </a:t>
            </a:r>
          </a:p>
        </p:txBody>
      </p:sp>
    </p:spTree>
    <p:extLst>
      <p:ext uri="{BB962C8B-B14F-4D97-AF65-F5344CB8AC3E}">
        <p14:creationId xmlns:p14="http://schemas.microsoft.com/office/powerpoint/2010/main" val="257081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8">
                                            <p:txEl>
                                              <p:pRg st="0" end="0"/>
                                            </p:txEl>
                                          </p:spTgt>
                                        </p:tgtEl>
                                        <p:attrNameLst>
                                          <p:attrName>style.visibility</p:attrName>
                                        </p:attrNameLst>
                                      </p:cBhvr>
                                      <p:to>
                                        <p:strVal val="visible"/>
                                      </p:to>
                                    </p:set>
                                    <p:animEffect transition="in" filter="circle(in)">
                                      <p:cBhvr>
                                        <p:cTn id="7" dur="2000"/>
                                        <p:tgtEl>
                                          <p:spTgt spid="28">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28">
                                            <p:txEl>
                                              <p:pRg st="1" end="1"/>
                                            </p:txEl>
                                          </p:spTgt>
                                        </p:tgtEl>
                                        <p:attrNameLst>
                                          <p:attrName>style.visibility</p:attrName>
                                        </p:attrNameLst>
                                      </p:cBhvr>
                                      <p:to>
                                        <p:strVal val="visible"/>
                                      </p:to>
                                    </p:set>
                                    <p:animEffect transition="in" filter="circle(in)">
                                      <p:cBhvr>
                                        <p:cTn id="10" dur="2000"/>
                                        <p:tgtEl>
                                          <p:spTgt spid="28">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28">
                                            <p:txEl>
                                              <p:pRg st="2" end="2"/>
                                            </p:txEl>
                                          </p:spTgt>
                                        </p:tgtEl>
                                        <p:attrNameLst>
                                          <p:attrName>style.visibility</p:attrName>
                                        </p:attrNameLst>
                                      </p:cBhvr>
                                      <p:to>
                                        <p:strVal val="visible"/>
                                      </p:to>
                                    </p:set>
                                    <p:animEffect transition="in" filter="circle(in)">
                                      <p:cBhvr>
                                        <p:cTn id="13" dur="2000"/>
                                        <p:tgtEl>
                                          <p:spTgt spid="28">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28">
                                            <p:txEl>
                                              <p:pRg st="3" end="3"/>
                                            </p:txEl>
                                          </p:spTgt>
                                        </p:tgtEl>
                                        <p:attrNameLst>
                                          <p:attrName>style.visibility</p:attrName>
                                        </p:attrNameLst>
                                      </p:cBhvr>
                                      <p:to>
                                        <p:strVal val="visible"/>
                                      </p:to>
                                    </p:set>
                                    <p:animEffect transition="in" filter="circle(in)">
                                      <p:cBhvr>
                                        <p:cTn id="16" dur="2000"/>
                                        <p:tgtEl>
                                          <p:spTgt spid="28">
                                            <p:txEl>
                                              <p:pRg st="3" end="3"/>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28">
                                            <p:txEl>
                                              <p:pRg st="4" end="4"/>
                                            </p:txEl>
                                          </p:spTgt>
                                        </p:tgtEl>
                                        <p:attrNameLst>
                                          <p:attrName>style.visibility</p:attrName>
                                        </p:attrNameLst>
                                      </p:cBhvr>
                                      <p:to>
                                        <p:strVal val="visible"/>
                                      </p:to>
                                    </p:set>
                                    <p:animEffect transition="in" filter="circle(in)">
                                      <p:cBhvr>
                                        <p:cTn id="19" dur="2000"/>
                                        <p:tgtEl>
                                          <p:spTgt spid="28">
                                            <p:txEl>
                                              <p:pRg st="4" end="4"/>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28">
                                            <p:txEl>
                                              <p:pRg st="5" end="5"/>
                                            </p:txEl>
                                          </p:spTgt>
                                        </p:tgtEl>
                                        <p:attrNameLst>
                                          <p:attrName>style.visibility</p:attrName>
                                        </p:attrNameLst>
                                      </p:cBhvr>
                                      <p:to>
                                        <p:strVal val="visible"/>
                                      </p:to>
                                    </p:set>
                                    <p:animEffect transition="in" filter="circle(in)">
                                      <p:cBhvr>
                                        <p:cTn id="22" dur="2000"/>
                                        <p:tgtEl>
                                          <p:spTgt spid="28">
                                            <p:txEl>
                                              <p:pRg st="5" end="5"/>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28">
                                            <p:txEl>
                                              <p:pRg st="6" end="6"/>
                                            </p:txEl>
                                          </p:spTgt>
                                        </p:tgtEl>
                                        <p:attrNameLst>
                                          <p:attrName>style.visibility</p:attrName>
                                        </p:attrNameLst>
                                      </p:cBhvr>
                                      <p:to>
                                        <p:strVal val="visible"/>
                                      </p:to>
                                    </p:set>
                                    <p:animEffect transition="in" filter="circle(in)">
                                      <p:cBhvr>
                                        <p:cTn id="25" dur="2000"/>
                                        <p:tgtEl>
                                          <p:spTgt spid="28">
                                            <p:txEl>
                                              <p:pRg st="6" end="6"/>
                                            </p:txEl>
                                          </p:spTgt>
                                        </p:tgtEl>
                                      </p:cBhvr>
                                    </p:animEffect>
                                  </p:childTnLst>
                                </p:cTn>
                              </p:par>
                              <p:par>
                                <p:cTn id="26" presetID="6" presetClass="entr" presetSubtype="16" fill="hold" nodeType="withEffect">
                                  <p:stCondLst>
                                    <p:cond delay="0"/>
                                  </p:stCondLst>
                                  <p:childTnLst>
                                    <p:set>
                                      <p:cBhvr>
                                        <p:cTn id="27" dur="1" fill="hold">
                                          <p:stCondLst>
                                            <p:cond delay="0"/>
                                          </p:stCondLst>
                                        </p:cTn>
                                        <p:tgtEl>
                                          <p:spTgt spid="28">
                                            <p:txEl>
                                              <p:pRg st="7" end="7"/>
                                            </p:txEl>
                                          </p:spTgt>
                                        </p:tgtEl>
                                        <p:attrNameLst>
                                          <p:attrName>style.visibility</p:attrName>
                                        </p:attrNameLst>
                                      </p:cBhvr>
                                      <p:to>
                                        <p:strVal val="visible"/>
                                      </p:to>
                                    </p:set>
                                    <p:animEffect transition="in" filter="circle(in)">
                                      <p:cBhvr>
                                        <p:cTn id="28" dur="2000"/>
                                        <p:tgtEl>
                                          <p:spTgt spid="28">
                                            <p:txEl>
                                              <p:pRg st="7" end="7"/>
                                            </p:txEl>
                                          </p:spTgt>
                                        </p:tgtEl>
                                      </p:cBhvr>
                                    </p:animEffect>
                                  </p:childTnLst>
                                </p:cTn>
                              </p:par>
                              <p:par>
                                <p:cTn id="29" presetID="6" presetClass="entr" presetSubtype="16" fill="hold" nodeType="withEffect">
                                  <p:stCondLst>
                                    <p:cond delay="0"/>
                                  </p:stCondLst>
                                  <p:childTnLst>
                                    <p:set>
                                      <p:cBhvr>
                                        <p:cTn id="30" dur="1" fill="hold">
                                          <p:stCondLst>
                                            <p:cond delay="0"/>
                                          </p:stCondLst>
                                        </p:cTn>
                                        <p:tgtEl>
                                          <p:spTgt spid="28">
                                            <p:txEl>
                                              <p:pRg st="8" end="8"/>
                                            </p:txEl>
                                          </p:spTgt>
                                        </p:tgtEl>
                                        <p:attrNameLst>
                                          <p:attrName>style.visibility</p:attrName>
                                        </p:attrNameLst>
                                      </p:cBhvr>
                                      <p:to>
                                        <p:strVal val="visible"/>
                                      </p:to>
                                    </p:set>
                                    <p:animEffect transition="in" filter="circle(in)">
                                      <p:cBhvr>
                                        <p:cTn id="31" dur="2000"/>
                                        <p:tgtEl>
                                          <p:spTgt spid="2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D0FD4F3-93EC-CC65-7E3A-9C7B41CC7552}"/>
              </a:ext>
            </a:extLst>
          </p:cNvPr>
          <p:cNvPicPr>
            <a:picLocks noChangeAspect="1"/>
          </p:cNvPicPr>
          <p:nvPr/>
        </p:nvPicPr>
        <p:blipFill>
          <a:blip r:embed="rId2"/>
          <a:stretch>
            <a:fillRect/>
          </a:stretch>
        </p:blipFill>
        <p:spPr>
          <a:xfrm>
            <a:off x="6909480" y="1416605"/>
            <a:ext cx="5007631" cy="3342592"/>
          </a:xfrm>
          <a:prstGeom prst="rect">
            <a:avLst/>
          </a:prstGeom>
          <a:scene3d>
            <a:camera prst="orthographicFront"/>
            <a:lightRig rig="threePt" dir="t">
              <a:rot lat="0" lon="0" rev="2700000"/>
            </a:lightRig>
          </a:scene3d>
          <a:sp3d contourW="6350">
            <a:bevelT h="38100"/>
            <a:contourClr>
              <a:srgbClr val="C0C0C0"/>
            </a:contourClr>
          </a:sp3d>
        </p:spPr>
      </p:pic>
      <p:pic>
        <p:nvPicPr>
          <p:cNvPr id="40" name="Picture 39">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5C66B90F-79AE-7F94-CA17-6AC3C4DCC267}"/>
              </a:ext>
            </a:extLst>
          </p:cNvPr>
          <p:cNvSpPr>
            <a:spLocks noGrp="1"/>
          </p:cNvSpPr>
          <p:nvPr>
            <p:ph sz="quarter" idx="13"/>
          </p:nvPr>
        </p:nvSpPr>
        <p:spPr>
          <a:xfrm>
            <a:off x="1054065" y="2367092"/>
            <a:ext cx="5855415" cy="3847444"/>
          </a:xfrm>
        </p:spPr>
        <p:txBody>
          <a:bodyPr>
            <a:normAutofit fontScale="70000" lnSpcReduction="20000"/>
          </a:bodyPr>
          <a:lstStyle/>
          <a:p>
            <a:pPr algn="just">
              <a:lnSpc>
                <a:spcPct val="170000"/>
              </a:lnSpc>
            </a:pPr>
            <a:r>
              <a:rPr lang="en-GB" sz="1700" cap="none" dirty="0">
                <a:latin typeface="Arial" panose="020B0604020202020204" pitchFamily="34" charset="0"/>
                <a:cs typeface="Arial" panose="020B0604020202020204" pitchFamily="34" charset="0"/>
              </a:rPr>
              <a:t>Jean Piaget’s theory is based on intellectual development.</a:t>
            </a:r>
          </a:p>
          <a:p>
            <a:pPr algn="just">
              <a:lnSpc>
                <a:spcPct val="170000"/>
              </a:lnSpc>
            </a:pPr>
            <a:r>
              <a:rPr lang="en-GB" sz="1700" cap="none" dirty="0">
                <a:latin typeface="Arial" panose="020B0604020202020204" pitchFamily="34" charset="0"/>
                <a:cs typeface="Arial" panose="020B0604020202020204" pitchFamily="34" charset="0"/>
              </a:rPr>
              <a:t>He has four stages of cognitive development, and they are called the sensorimotor stage, the preoperational stage, the concrete operational stage, and the formal operational stage.</a:t>
            </a:r>
          </a:p>
          <a:p>
            <a:pPr algn="just">
              <a:lnSpc>
                <a:spcPct val="170000"/>
              </a:lnSpc>
            </a:pPr>
            <a:r>
              <a:rPr lang="en-GB" sz="1700" cap="none" dirty="0">
                <a:latin typeface="Arial" panose="020B0604020202020204" pitchFamily="34" charset="0"/>
                <a:cs typeface="Arial" panose="020B0604020202020204" pitchFamily="34" charset="0"/>
              </a:rPr>
              <a:t>Jean Piaget’s theory has a small amount of nature but more nurture elements.</a:t>
            </a:r>
          </a:p>
          <a:p>
            <a:pPr algn="just">
              <a:lnSpc>
                <a:spcPct val="170000"/>
              </a:lnSpc>
            </a:pPr>
            <a:r>
              <a:rPr lang="en-GB" sz="1700" cap="none" dirty="0">
                <a:latin typeface="Arial" panose="020B0604020202020204" pitchFamily="34" charset="0"/>
                <a:cs typeface="Arial" panose="020B0604020202020204" pitchFamily="34" charset="0"/>
              </a:rPr>
              <a:t>This theory is appropriate for understanding Isaac’s situation because this theory is about cognitive development and what happens in different stages.</a:t>
            </a:r>
          </a:p>
          <a:p>
            <a:pPr algn="just">
              <a:lnSpc>
                <a:spcPct val="170000"/>
              </a:lnSpc>
            </a:pPr>
            <a:r>
              <a:rPr lang="en-GB" sz="1700" cap="none" dirty="0">
                <a:latin typeface="Arial" panose="020B0604020202020204" pitchFamily="34" charset="0"/>
                <a:cs typeface="Arial" panose="020B0604020202020204" pitchFamily="34" charset="0"/>
              </a:rPr>
              <a:t>Jean Piaget’s developmental assumption is that children are active learners, cognitive development occurs in different stages, development is qualitative and not just quantitative, and children learn through adaptation. (McLeod, 2025)</a:t>
            </a:r>
          </a:p>
          <a:p>
            <a:pPr>
              <a:lnSpc>
                <a:spcPct val="110000"/>
              </a:lnSpc>
            </a:pPr>
            <a:endParaRPr lang="en-GB" sz="1400" cap="none" dirty="0"/>
          </a:p>
        </p:txBody>
      </p:sp>
      <p:sp>
        <p:nvSpPr>
          <p:cNvPr id="2" name="Title 1">
            <a:extLst>
              <a:ext uri="{FF2B5EF4-FFF2-40B4-BE49-F238E27FC236}">
                <a16:creationId xmlns:a16="http://schemas.microsoft.com/office/drawing/2014/main" id="{3BF4FC10-AE05-FD4B-9FD8-300965D70466}"/>
              </a:ext>
            </a:extLst>
          </p:cNvPr>
          <p:cNvSpPr>
            <a:spLocks noGrp="1"/>
          </p:cNvSpPr>
          <p:nvPr>
            <p:ph type="title"/>
          </p:nvPr>
        </p:nvSpPr>
        <p:spPr>
          <a:xfrm>
            <a:off x="1054064" y="618517"/>
            <a:ext cx="5855416" cy="1596177"/>
          </a:xfrm>
        </p:spPr>
        <p:txBody>
          <a:bodyPr>
            <a:normAutofit/>
          </a:bodyPr>
          <a:lstStyle/>
          <a:p>
            <a:r>
              <a:rPr lang="en-GB"/>
              <a:t>Jean Piaget’s theory </a:t>
            </a:r>
          </a:p>
        </p:txBody>
      </p:sp>
    </p:spTree>
    <p:extLst>
      <p:ext uri="{BB962C8B-B14F-4D97-AF65-F5344CB8AC3E}">
        <p14:creationId xmlns:p14="http://schemas.microsoft.com/office/powerpoint/2010/main" val="148461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3" dur="500"/>
                                        <p:tgtEl>
                                          <p:spTgt spid="3">
                                            <p:txEl>
                                              <p:pRg st="2" end="2"/>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6" dur="500"/>
                                        <p:tgtEl>
                                          <p:spTgt spid="3">
                                            <p:txEl>
                                              <p:pRg st="3" end="3"/>
                                            </p:txEl>
                                          </p:spTgt>
                                        </p:tgtEl>
                                      </p:cBhvr>
                                    </p:animEffect>
                                  </p:childTnLst>
                                </p:cTn>
                              </p:par>
                              <p:par>
                                <p:cTn id="17" presetID="14" presetClass="entr" presetSubtype="1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917385-A575-71F0-2A33-52791F4AD0D1}"/>
              </a:ext>
            </a:extLst>
          </p:cNvPr>
          <p:cNvSpPr>
            <a:spLocks noGrp="1"/>
          </p:cNvSpPr>
          <p:nvPr>
            <p:ph type="title"/>
          </p:nvPr>
        </p:nvSpPr>
        <p:spPr>
          <a:xfrm>
            <a:off x="641074" y="1588878"/>
            <a:ext cx="2844002" cy="3680244"/>
          </a:xfrm>
        </p:spPr>
        <p:txBody>
          <a:bodyPr>
            <a:normAutofit/>
          </a:bodyPr>
          <a:lstStyle/>
          <a:p>
            <a:pPr algn="l"/>
            <a:r>
              <a:rPr lang="en-GB" sz="3400" dirty="0">
                <a:solidFill>
                  <a:srgbClr val="FFFFFF"/>
                </a:solidFill>
              </a:rPr>
              <a:t>Jean Piaget’s Theory And Isaac’s Development</a:t>
            </a:r>
          </a:p>
        </p:txBody>
      </p:sp>
      <p:pic>
        <p:nvPicPr>
          <p:cNvPr id="33" name="Picture 32">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4" name="Content Placeholder 2">
            <a:extLst>
              <a:ext uri="{FF2B5EF4-FFF2-40B4-BE49-F238E27FC236}">
                <a16:creationId xmlns:a16="http://schemas.microsoft.com/office/drawing/2014/main" id="{956242DC-DA90-ECCE-2898-F59B4F491E34}"/>
              </a:ext>
            </a:extLst>
          </p:cNvPr>
          <p:cNvSpPr>
            <a:spLocks noGrp="1"/>
          </p:cNvSpPr>
          <p:nvPr>
            <p:ph sz="quarter" idx="13"/>
          </p:nvPr>
        </p:nvSpPr>
        <p:spPr>
          <a:xfrm>
            <a:off x="4634794" y="1049695"/>
            <a:ext cx="6642806" cy="4758611"/>
          </a:xfrm>
        </p:spPr>
        <p:txBody>
          <a:bodyPr anchor="ctr">
            <a:normAutofit/>
          </a:bodyPr>
          <a:lstStyle/>
          <a:p>
            <a:pPr algn="just">
              <a:lnSpc>
                <a:spcPct val="150000"/>
              </a:lnSpc>
            </a:pPr>
            <a:r>
              <a:rPr lang="en-GB" sz="1600" cap="none" dirty="0">
                <a:latin typeface="Arial" panose="020B0604020202020204" pitchFamily="34" charset="0"/>
                <a:cs typeface="Arial" panose="020B0604020202020204" pitchFamily="34" charset="0"/>
              </a:rPr>
              <a:t>Isaac is 4 years old, and he goes to a children’s centre in a district of London. His mother is a single parent, and they have recently moved to London from another part of the UK.</a:t>
            </a:r>
          </a:p>
          <a:p>
            <a:pPr algn="just">
              <a:lnSpc>
                <a:spcPct val="150000"/>
              </a:lnSpc>
            </a:pPr>
            <a:r>
              <a:rPr lang="en-GB" sz="1600" cap="none" dirty="0">
                <a:latin typeface="Arial" panose="020B0604020202020204" pitchFamily="34" charset="0"/>
                <a:cs typeface="Arial" panose="020B0604020202020204" pitchFamily="34" charset="0"/>
              </a:rPr>
              <a:t> Piaget’s theory can help Isaac’s cognitive intellectual development.</a:t>
            </a:r>
          </a:p>
          <a:p>
            <a:pPr algn="just">
              <a:lnSpc>
                <a:spcPct val="150000"/>
              </a:lnSpc>
            </a:pPr>
            <a:r>
              <a:rPr lang="en-GB" sz="1600" cap="none" dirty="0">
                <a:latin typeface="Arial" panose="020B0604020202020204" pitchFamily="34" charset="0"/>
                <a:cs typeface="Arial" panose="020B0604020202020204" pitchFamily="34" charset="0"/>
              </a:rPr>
              <a:t>The staff have observed Isaac, and they said that he is quiet and withdrawn during free play and becomes more distressed when his mother is leaving him in the children’s centre. </a:t>
            </a:r>
          </a:p>
          <a:p>
            <a:pPr algn="just">
              <a:lnSpc>
                <a:spcPct val="150000"/>
              </a:lnSpc>
            </a:pPr>
            <a:r>
              <a:rPr lang="en-GB" sz="1600" cap="none" dirty="0">
                <a:latin typeface="Arial" panose="020B0604020202020204" pitchFamily="34" charset="0"/>
                <a:cs typeface="Arial" panose="020B0604020202020204" pitchFamily="34" charset="0"/>
              </a:rPr>
              <a:t>Jean Piaget states two different elements, and they are called nature and nurture; this shows the different ways children develop.</a:t>
            </a:r>
          </a:p>
        </p:txBody>
      </p:sp>
      <p:pic>
        <p:nvPicPr>
          <p:cNvPr id="35" name="Picture 34">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32041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Effect transition="in" filter="wipe(down)">
                                      <p:cBhvr>
                                        <p:cTn id="7" dur="500"/>
                                        <p:tgtEl>
                                          <p:spTgt spid="34">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4">
                                            <p:txEl>
                                              <p:pRg st="1" end="1"/>
                                            </p:txEl>
                                          </p:spTgt>
                                        </p:tgtEl>
                                        <p:attrNameLst>
                                          <p:attrName>style.visibility</p:attrName>
                                        </p:attrNameLst>
                                      </p:cBhvr>
                                      <p:to>
                                        <p:strVal val="visible"/>
                                      </p:to>
                                    </p:set>
                                    <p:animEffect transition="in" filter="wipe(down)">
                                      <p:cBhvr>
                                        <p:cTn id="10" dur="500"/>
                                        <p:tgtEl>
                                          <p:spTgt spid="34">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4">
                                            <p:txEl>
                                              <p:pRg st="2" end="2"/>
                                            </p:txEl>
                                          </p:spTgt>
                                        </p:tgtEl>
                                        <p:attrNameLst>
                                          <p:attrName>style.visibility</p:attrName>
                                        </p:attrNameLst>
                                      </p:cBhvr>
                                      <p:to>
                                        <p:strVal val="visible"/>
                                      </p:to>
                                    </p:set>
                                    <p:animEffect transition="in" filter="wipe(down)">
                                      <p:cBhvr>
                                        <p:cTn id="13" dur="500"/>
                                        <p:tgtEl>
                                          <p:spTgt spid="34">
                                            <p:txEl>
                                              <p:pRg st="2" end="2"/>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34">
                                            <p:txEl>
                                              <p:pRg st="3" end="3"/>
                                            </p:txEl>
                                          </p:spTgt>
                                        </p:tgtEl>
                                        <p:attrNameLst>
                                          <p:attrName>style.visibility</p:attrName>
                                        </p:attrNameLst>
                                      </p:cBhvr>
                                      <p:to>
                                        <p:strVal val="visible"/>
                                      </p:to>
                                    </p:set>
                                    <p:animEffect transition="in" filter="wipe(down)">
                                      <p:cBhvr>
                                        <p:cTn id="16" dur="500"/>
                                        <p:tgtEl>
                                          <p:spTgt spid="3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Graphic 18" descr="Family">
            <a:extLst>
              <a:ext uri="{FF2B5EF4-FFF2-40B4-BE49-F238E27FC236}">
                <a16:creationId xmlns:a16="http://schemas.microsoft.com/office/drawing/2014/main" id="{4BFE539A-6B5B-FF55-4AEB-975968B5FDC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31277" y="1469950"/>
            <a:ext cx="3840815" cy="3840815"/>
          </a:xfrm>
          <a:prstGeom prst="rect">
            <a:avLst/>
          </a:prstGeom>
        </p:spPr>
      </p:pic>
      <p:pic>
        <p:nvPicPr>
          <p:cNvPr id="20" name="Picture 19">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3831B279-C462-EC3B-CC28-94BEC79B9B6E}"/>
              </a:ext>
            </a:extLst>
          </p:cNvPr>
          <p:cNvSpPr>
            <a:spLocks noGrp="1"/>
          </p:cNvSpPr>
          <p:nvPr>
            <p:ph sz="quarter" idx="13"/>
          </p:nvPr>
        </p:nvSpPr>
        <p:spPr>
          <a:xfrm>
            <a:off x="88491" y="1785956"/>
            <a:ext cx="8042786" cy="4325699"/>
          </a:xfrm>
        </p:spPr>
        <p:txBody>
          <a:bodyPr>
            <a:noAutofit/>
          </a:bodyPr>
          <a:lstStyle/>
          <a:p>
            <a:pPr algn="just">
              <a:lnSpc>
                <a:spcPct val="150000"/>
              </a:lnSpc>
            </a:pPr>
            <a:r>
              <a:rPr lang="en-GB" sz="1600" cap="none" dirty="0">
                <a:latin typeface="Arial" panose="020B0604020202020204" pitchFamily="34" charset="0"/>
                <a:cs typeface="Arial" panose="020B0604020202020204" pitchFamily="34" charset="0"/>
              </a:rPr>
              <a:t>Jean Piaget’s theory can be applied to educational practice by teachers helping children to match learning activities. </a:t>
            </a:r>
          </a:p>
          <a:p>
            <a:pPr algn="just">
              <a:lnSpc>
                <a:spcPct val="150000"/>
              </a:lnSpc>
            </a:pPr>
            <a:r>
              <a:rPr lang="en-GB" sz="1600" cap="none" dirty="0">
                <a:latin typeface="Arial" panose="020B0604020202020204" pitchFamily="34" charset="0"/>
                <a:cs typeface="Arial" panose="020B0604020202020204" pitchFamily="34" charset="0"/>
              </a:rPr>
              <a:t>His theory is based on cognitive development; this means that when children are at school, or in the centre, the staff are helping their intellectual development because many children don’t use hands-on learning.</a:t>
            </a:r>
          </a:p>
          <a:p>
            <a:pPr algn="just">
              <a:lnSpc>
                <a:spcPct val="150000"/>
              </a:lnSpc>
            </a:pPr>
            <a:r>
              <a:rPr lang="en-GB" sz="1600" cap="none" dirty="0">
                <a:latin typeface="Arial" panose="020B0604020202020204" pitchFamily="34" charset="0"/>
                <a:cs typeface="Arial" panose="020B0604020202020204" pitchFamily="34" charset="0"/>
              </a:rPr>
              <a:t>Jean Piaget’s theory in practice is six stages that can help children in different ways; they are called attachment-based, language-rich environment, parental support and modelling, multi-agency collaboration, and emotional regulation strategies.</a:t>
            </a:r>
          </a:p>
          <a:p>
            <a:pPr algn="just">
              <a:lnSpc>
                <a:spcPct val="150000"/>
              </a:lnSpc>
            </a:pPr>
            <a:r>
              <a:rPr lang="en-GB" sz="1600" cap="none" dirty="0">
                <a:latin typeface="Arial" panose="020B0604020202020204" pitchFamily="34" charset="0"/>
                <a:cs typeface="Arial" panose="020B0604020202020204" pitchFamily="34" charset="0"/>
              </a:rPr>
              <a:t>Some of this practice can be linked to Isaac’s scenario needs because she is attached to her mother, and the staff can get his mother to help Isaac with his cognitive development and get his mother to help him to make friends with other children. (Piaget, 1952; Piaget, 1972)</a:t>
            </a:r>
          </a:p>
        </p:txBody>
      </p:sp>
      <p:sp>
        <p:nvSpPr>
          <p:cNvPr id="2" name="Title 1">
            <a:extLst>
              <a:ext uri="{FF2B5EF4-FFF2-40B4-BE49-F238E27FC236}">
                <a16:creationId xmlns:a16="http://schemas.microsoft.com/office/drawing/2014/main" id="{75AB9D41-1B87-5F18-063E-B40D979638BC}"/>
              </a:ext>
            </a:extLst>
          </p:cNvPr>
          <p:cNvSpPr>
            <a:spLocks noGrp="1"/>
          </p:cNvSpPr>
          <p:nvPr>
            <p:ph type="title"/>
          </p:nvPr>
        </p:nvSpPr>
        <p:spPr>
          <a:xfrm>
            <a:off x="1054064" y="618517"/>
            <a:ext cx="5855416" cy="1596177"/>
          </a:xfrm>
        </p:spPr>
        <p:txBody>
          <a:bodyPr>
            <a:normAutofit/>
          </a:bodyPr>
          <a:lstStyle/>
          <a:p>
            <a:r>
              <a:rPr lang="en-GB" dirty="0"/>
              <a:t>Applies To Practice</a:t>
            </a:r>
          </a:p>
        </p:txBody>
      </p:sp>
    </p:spTree>
    <p:extLst>
      <p:ext uri="{BB962C8B-B14F-4D97-AF65-F5344CB8AC3E}">
        <p14:creationId xmlns:p14="http://schemas.microsoft.com/office/powerpoint/2010/main" val="2759241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heel(1)">
                                      <p:cBhvr>
                                        <p:cTn id="10" dur="2000"/>
                                        <p:tgtEl>
                                          <p:spTgt spid="3">
                                            <p:txEl>
                                              <p:pRg st="1" end="1"/>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heel(1)">
                                      <p:cBhvr>
                                        <p:cTn id="13" dur="2000"/>
                                        <p:tgtEl>
                                          <p:spTgt spid="3">
                                            <p:txEl>
                                              <p:pRg st="2" end="2"/>
                                            </p:txEl>
                                          </p:spTgt>
                                        </p:tgtEl>
                                      </p:cBhvr>
                                    </p:animEffect>
                                  </p:childTnLst>
                                </p:cTn>
                              </p:par>
                              <p:par>
                                <p:cTn id="14" presetID="21" presetClass="entr" presetSubtype="1"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heel(1)">
                                      <p:cBhvr>
                                        <p:cTn id="1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AC7C1D-AD86-FA0C-5D47-22E3A0A211D6}"/>
              </a:ext>
            </a:extLst>
          </p:cNvPr>
          <p:cNvSpPr>
            <a:spLocks noGrp="1"/>
          </p:cNvSpPr>
          <p:nvPr>
            <p:ph type="title"/>
          </p:nvPr>
        </p:nvSpPr>
        <p:spPr>
          <a:xfrm>
            <a:off x="641074" y="1588878"/>
            <a:ext cx="2844002" cy="3680244"/>
          </a:xfrm>
        </p:spPr>
        <p:txBody>
          <a:bodyPr>
            <a:normAutofit/>
          </a:bodyPr>
          <a:lstStyle/>
          <a:p>
            <a:pPr algn="l"/>
            <a:r>
              <a:rPr lang="en-GB" sz="4400" dirty="0">
                <a:solidFill>
                  <a:srgbClr val="FFFFFF"/>
                </a:solidFill>
              </a:rPr>
              <a:t>Jean Piaget Applied To Isaac </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7" name="Content Placeholder 2">
            <a:extLst>
              <a:ext uri="{FF2B5EF4-FFF2-40B4-BE49-F238E27FC236}">
                <a16:creationId xmlns:a16="http://schemas.microsoft.com/office/drawing/2014/main" id="{3D8325BD-CE9C-7A30-A953-1275EF29D97D}"/>
              </a:ext>
            </a:extLst>
          </p:cNvPr>
          <p:cNvSpPr>
            <a:spLocks noGrp="1"/>
          </p:cNvSpPr>
          <p:nvPr>
            <p:ph sz="quarter" idx="13"/>
          </p:nvPr>
        </p:nvSpPr>
        <p:spPr>
          <a:xfrm>
            <a:off x="4634794" y="1049695"/>
            <a:ext cx="6642806" cy="4758611"/>
          </a:xfrm>
        </p:spPr>
        <p:txBody>
          <a:bodyPr anchor="ctr">
            <a:normAutofit fontScale="92500" lnSpcReduction="10000"/>
          </a:bodyPr>
          <a:lstStyle/>
          <a:p>
            <a:pPr algn="just">
              <a:lnSpc>
                <a:spcPct val="150000"/>
              </a:lnSpc>
            </a:pPr>
            <a:r>
              <a:rPr lang="en-GB" sz="1700" cap="none" dirty="0"/>
              <a:t> </a:t>
            </a:r>
            <a:r>
              <a:rPr lang="en-GB" sz="1600" cap="none" dirty="0">
                <a:latin typeface="Arial" panose="020B0604020202020204" pitchFamily="34" charset="0"/>
                <a:cs typeface="Arial" panose="020B0604020202020204" pitchFamily="34" charset="0"/>
              </a:rPr>
              <a:t>Jean Piaget’s theory can be applied to Isaac because he suggested that the pre-operational stage 2_7 years old, and Isaac is 4 years old; this means that his developing his language and uses symbols, has difficulty understanding conservation and logic, and this means that his delayed in his language development.</a:t>
            </a:r>
          </a:p>
          <a:p>
            <a:pPr algn="just">
              <a:lnSpc>
                <a:spcPct val="150000"/>
              </a:lnSpc>
            </a:pPr>
            <a:r>
              <a:rPr lang="en-GB" sz="1600" cap="none" dirty="0">
                <a:latin typeface="Arial" panose="020B0604020202020204" pitchFamily="34" charset="0"/>
                <a:cs typeface="Arial" panose="020B0604020202020204" pitchFamily="34" charset="0"/>
              </a:rPr>
              <a:t> Isaac’s mother, who is a single parent experiencing postnatal depression. This shows she is emotionally depressed because Isaac has delays in his language development, and he doesn’t speak to anyone and is withdrawn during free play.</a:t>
            </a:r>
          </a:p>
          <a:p>
            <a:pPr algn="just">
              <a:lnSpc>
                <a:spcPct val="150000"/>
              </a:lnSpc>
            </a:pPr>
            <a:r>
              <a:rPr lang="en-GB" sz="1600" cap="none" dirty="0">
                <a:latin typeface="Arial" panose="020B0604020202020204" pitchFamily="34" charset="0"/>
                <a:cs typeface="Arial" panose="020B0604020202020204" pitchFamily="34" charset="0"/>
              </a:rPr>
              <a:t> Piaget’s theory has two elements for children during cognitive development, and they are called nature and nurter this mean that Isaac maturation of brain hasn’t reached the milestone, and his delay in learning is at the stage his in.</a:t>
            </a:r>
          </a:p>
          <a:p>
            <a:pPr algn="just">
              <a:lnSpc>
                <a:spcPct val="150000"/>
              </a:lnSpc>
            </a:pPr>
            <a:endParaRPr lang="en-GB" sz="1600" cap="none" dirty="0">
              <a:latin typeface="Arial" panose="020B0604020202020204" pitchFamily="34" charset="0"/>
              <a:cs typeface="Arial" panose="020B0604020202020204" pitchFamily="34" charset="0"/>
            </a:endParaRPr>
          </a:p>
          <a:p>
            <a:pPr>
              <a:lnSpc>
                <a:spcPct val="110000"/>
              </a:lnSpc>
            </a:pPr>
            <a:endParaRPr lang="en-GB" sz="1700" cap="none"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579326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fade">
                                      <p:cBhvr>
                                        <p:cTn id="13"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AF2918A-1C5B-42DB-81F0-39DF7ED15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2">
            <a:extLst>
              <a:ext uri="{FF2B5EF4-FFF2-40B4-BE49-F238E27FC236}">
                <a16:creationId xmlns:a16="http://schemas.microsoft.com/office/drawing/2014/main" id="{25F6D9BC-491D-426B-8C90-6B090419E1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Open Hand with Plant">
            <a:extLst>
              <a:ext uri="{FF2B5EF4-FFF2-40B4-BE49-F238E27FC236}">
                <a16:creationId xmlns:a16="http://schemas.microsoft.com/office/drawing/2014/main" id="{43BC3008-6314-F945-0E10-D803026FBFB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68667" y="618517"/>
            <a:ext cx="2732646" cy="273264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5" name="Picture 4">
            <a:extLst>
              <a:ext uri="{FF2B5EF4-FFF2-40B4-BE49-F238E27FC236}">
                <a16:creationId xmlns:a16="http://schemas.microsoft.com/office/drawing/2014/main" id="{03AA556F-BFA7-4625-2650-66CD66B987CB}"/>
              </a:ext>
            </a:extLst>
          </p:cNvPr>
          <p:cNvPicPr>
            <a:picLocks noChangeAspect="1"/>
          </p:cNvPicPr>
          <p:nvPr/>
        </p:nvPicPr>
        <p:blipFill>
          <a:blip r:embed="rId4"/>
          <a:stretch>
            <a:fillRect/>
          </a:stretch>
        </p:blipFill>
        <p:spPr>
          <a:xfrm>
            <a:off x="8168743" y="3515755"/>
            <a:ext cx="3332495" cy="273264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21" name="Picture 20">
            <a:extLst>
              <a:ext uri="{FF2B5EF4-FFF2-40B4-BE49-F238E27FC236}">
                <a16:creationId xmlns:a16="http://schemas.microsoft.com/office/drawing/2014/main" id="{B7F1914C-EC2D-465E-A932-04CD9F4E29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E2557A0-31D1-3A88-6FDB-BBA905E57FEF}"/>
              </a:ext>
            </a:extLst>
          </p:cNvPr>
          <p:cNvSpPr>
            <a:spLocks noGrp="1"/>
          </p:cNvSpPr>
          <p:nvPr>
            <p:ph type="title"/>
          </p:nvPr>
        </p:nvSpPr>
        <p:spPr>
          <a:xfrm>
            <a:off x="913776" y="640831"/>
            <a:ext cx="6564205" cy="1573863"/>
          </a:xfrm>
        </p:spPr>
        <p:txBody>
          <a:bodyPr>
            <a:normAutofit/>
          </a:bodyPr>
          <a:lstStyle/>
          <a:p>
            <a:r>
              <a:rPr lang="en-GB" dirty="0"/>
              <a:t>Nature and nurture </a:t>
            </a:r>
          </a:p>
        </p:txBody>
      </p:sp>
      <p:sp>
        <p:nvSpPr>
          <p:cNvPr id="3" name="Content Placeholder 2">
            <a:extLst>
              <a:ext uri="{FF2B5EF4-FFF2-40B4-BE49-F238E27FC236}">
                <a16:creationId xmlns:a16="http://schemas.microsoft.com/office/drawing/2014/main" id="{70DE9873-C3AC-33B6-3E3E-4BF02426DFD6}"/>
              </a:ext>
            </a:extLst>
          </p:cNvPr>
          <p:cNvSpPr>
            <a:spLocks noGrp="1"/>
          </p:cNvSpPr>
          <p:nvPr>
            <p:ph sz="quarter" idx="13"/>
          </p:nvPr>
        </p:nvSpPr>
        <p:spPr>
          <a:xfrm>
            <a:off x="264531" y="2101621"/>
            <a:ext cx="7339758" cy="3881309"/>
          </a:xfrm>
        </p:spPr>
        <p:txBody>
          <a:bodyPr>
            <a:noAutofit/>
          </a:bodyPr>
          <a:lstStyle/>
          <a:p>
            <a:pPr>
              <a:lnSpc>
                <a:spcPct val="110000"/>
              </a:lnSpc>
            </a:pPr>
            <a:r>
              <a:rPr lang="en-GB" sz="1100" cap="none" dirty="0">
                <a:latin typeface="Arial" panose="020B0604020202020204" pitchFamily="34" charset="0"/>
                <a:cs typeface="Arial" panose="020B0604020202020204" pitchFamily="34" charset="0"/>
              </a:rPr>
              <a:t>Biological influences</a:t>
            </a:r>
          </a:p>
          <a:p>
            <a:pPr marL="0" indent="0">
              <a:lnSpc>
                <a:spcPct val="110000"/>
              </a:lnSpc>
              <a:buNone/>
            </a:pPr>
            <a:r>
              <a:rPr lang="en-GB" sz="1100" cap="none" dirty="0">
                <a:latin typeface="Arial" panose="020B0604020202020204" pitchFamily="34" charset="0"/>
                <a:cs typeface="Arial" panose="020B0604020202020204" pitchFamily="34" charset="0"/>
              </a:rPr>
              <a:t>Biological influence related to the human body and genetics that affects their behaviour in different ways; for example, humans’ behaviour, development, thoughts, emotions and health are changed. </a:t>
            </a:r>
          </a:p>
          <a:p>
            <a:pPr marL="0" indent="0">
              <a:lnSpc>
                <a:spcPct val="110000"/>
              </a:lnSpc>
              <a:buNone/>
            </a:pPr>
            <a:r>
              <a:rPr lang="en-GB" sz="1100" cap="none" dirty="0">
                <a:latin typeface="Arial" panose="020B0604020202020204" pitchFamily="34" charset="0"/>
                <a:cs typeface="Arial" panose="020B0604020202020204" pitchFamily="34" charset="0"/>
              </a:rPr>
              <a:t>This can be linked to Isaac’s scenario because when the staff have observed him in the children’s centre, they said that when other children are playing, his quite and withdrawn during free play, and they have mentioned that he shows delays in his language development.</a:t>
            </a:r>
          </a:p>
          <a:p>
            <a:pPr marL="0" indent="0">
              <a:lnSpc>
                <a:spcPct val="110000"/>
              </a:lnSpc>
              <a:buNone/>
            </a:pPr>
            <a:r>
              <a:rPr lang="en-GB" sz="1100" cap="none" dirty="0">
                <a:latin typeface="Arial" panose="020B0604020202020204" pitchFamily="34" charset="0"/>
                <a:cs typeface="Arial" panose="020B0604020202020204" pitchFamily="34" charset="0"/>
              </a:rPr>
              <a:t>Biological influences can be linked to Jean Piaget’s theory because his theory is about cognitive development, and one of the examples of biological influences states that brain structure and function; this means that different areas of the brain influence memory and emotions, and Isaac is very attached to his mother and his delay his cognitive development.</a:t>
            </a:r>
          </a:p>
          <a:p>
            <a:pPr>
              <a:lnSpc>
                <a:spcPct val="110000"/>
              </a:lnSpc>
            </a:pPr>
            <a:r>
              <a:rPr lang="en-GB" sz="1100" cap="none" dirty="0">
                <a:latin typeface="Arial" panose="020B0604020202020204" pitchFamily="34" charset="0"/>
                <a:cs typeface="Arial" panose="020B0604020202020204" pitchFamily="34" charset="0"/>
              </a:rPr>
              <a:t>Environmental influences </a:t>
            </a:r>
          </a:p>
          <a:p>
            <a:pPr marL="0" indent="0">
              <a:lnSpc>
                <a:spcPct val="110000"/>
              </a:lnSpc>
              <a:buNone/>
            </a:pPr>
            <a:r>
              <a:rPr lang="en-GB" sz="1100" cap="none" dirty="0">
                <a:latin typeface="Arial" panose="020B0604020202020204" pitchFamily="34" charset="0"/>
                <a:cs typeface="Arial" panose="020B0604020202020204" pitchFamily="34" charset="0"/>
              </a:rPr>
              <a:t>Environmental influences related to the people surrounding them that affect their behaviour, development and well-being. This means who is around that person, whether it is a child or an adult.</a:t>
            </a:r>
          </a:p>
          <a:p>
            <a:pPr marL="0" indent="0">
              <a:lnSpc>
                <a:spcPct val="110000"/>
              </a:lnSpc>
              <a:buNone/>
            </a:pPr>
            <a:r>
              <a:rPr lang="en-GB" sz="1100" cap="none" dirty="0">
                <a:latin typeface="Arial" panose="020B0604020202020204" pitchFamily="34" charset="0"/>
                <a:cs typeface="Arial" panose="020B0604020202020204" pitchFamily="34" charset="0"/>
              </a:rPr>
              <a:t>Examples of environmental influences include family, education, culture, peer group, and physical environment; all of these can influence the child or adult’s environment. Also, this can be applied to Isaac’s situation because it says his mother reports that he has difficulty sleeping, is clingy and plays by himself at home. If a child is raised in a home environment, this may affect the child’s cognitive development and environmental development because they will be only with their parents, and this can link to other psychological problems, and it will be a lack of biological influences. (Sus (MA) and Drew (PhD), 2023)</a:t>
            </a:r>
          </a:p>
        </p:txBody>
      </p:sp>
    </p:spTree>
    <p:extLst>
      <p:ext uri="{BB962C8B-B14F-4D97-AF65-F5344CB8AC3E}">
        <p14:creationId xmlns:p14="http://schemas.microsoft.com/office/powerpoint/2010/main" val="877618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8B8AE961-54D4-3840-B57A-AFE3EDFC4E7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37704" y="1524495"/>
            <a:ext cx="3840815" cy="3840815"/>
          </a:xfrm>
          <a:prstGeom prst="rect">
            <a:avLst/>
          </a:prstGeom>
        </p:spPr>
      </p:pic>
      <p:pic>
        <p:nvPicPr>
          <p:cNvPr id="12" name="Picture 11">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54265354-9306-D1D6-B4B9-7D9F68D2D3D4}"/>
              </a:ext>
            </a:extLst>
          </p:cNvPr>
          <p:cNvSpPr>
            <a:spLocks noGrp="1"/>
          </p:cNvSpPr>
          <p:nvPr>
            <p:ph sz="quarter" idx="13"/>
          </p:nvPr>
        </p:nvSpPr>
        <p:spPr>
          <a:xfrm>
            <a:off x="1054065" y="2367092"/>
            <a:ext cx="5855415" cy="3847444"/>
          </a:xfrm>
        </p:spPr>
        <p:txBody>
          <a:bodyPr>
            <a:normAutofit/>
          </a:bodyPr>
          <a:lstStyle/>
          <a:p>
            <a:pPr>
              <a:lnSpc>
                <a:spcPct val="110000"/>
              </a:lnSpc>
            </a:pPr>
            <a:r>
              <a:rPr lang="en-GB" sz="1600" cap="none" dirty="0"/>
              <a:t>Jean Piaget’s theory is about the concept of cognitive development. He says that children actively learn in different ways and think in different ways were is interculturally or emotionally.</a:t>
            </a:r>
          </a:p>
          <a:p>
            <a:pPr>
              <a:lnSpc>
                <a:spcPct val="110000"/>
              </a:lnSpc>
            </a:pPr>
            <a:r>
              <a:rPr lang="en-GB" sz="1600" cap="none" dirty="0"/>
              <a:t>He believes that cognitive development occurs through a series of four stages of development, and they are called sensorimotor, preoperational, concrete operational, and formal operational. These stages help children from infancy to late adulthood.</a:t>
            </a:r>
          </a:p>
          <a:p>
            <a:pPr>
              <a:lnSpc>
                <a:spcPct val="110000"/>
              </a:lnSpc>
            </a:pPr>
            <a:r>
              <a:rPr lang="en-GB" sz="1600" cap="none" dirty="0"/>
              <a:t>Each stage suggests different ways that children develop through the life stages.</a:t>
            </a:r>
          </a:p>
          <a:p>
            <a:pPr>
              <a:lnSpc>
                <a:spcPct val="110000"/>
              </a:lnSpc>
            </a:pPr>
            <a:r>
              <a:rPr lang="en-GB" sz="1600" cap="none" dirty="0"/>
              <a:t>Overall, Piaget concluded that cognitive development is a process in which children actively build understanding of the world in different ways.</a:t>
            </a:r>
          </a:p>
        </p:txBody>
      </p:sp>
      <p:sp>
        <p:nvSpPr>
          <p:cNvPr id="2" name="Title 1">
            <a:extLst>
              <a:ext uri="{FF2B5EF4-FFF2-40B4-BE49-F238E27FC236}">
                <a16:creationId xmlns:a16="http://schemas.microsoft.com/office/drawing/2014/main" id="{93F31BDB-6AB6-60D8-FCE2-B8242199EBFD}"/>
              </a:ext>
            </a:extLst>
          </p:cNvPr>
          <p:cNvSpPr>
            <a:spLocks noGrp="1"/>
          </p:cNvSpPr>
          <p:nvPr>
            <p:ph type="title"/>
          </p:nvPr>
        </p:nvSpPr>
        <p:spPr>
          <a:xfrm>
            <a:off x="1054064" y="618517"/>
            <a:ext cx="5855416" cy="1596177"/>
          </a:xfrm>
        </p:spPr>
        <p:txBody>
          <a:bodyPr>
            <a:normAutofit/>
          </a:bodyPr>
          <a:lstStyle/>
          <a:p>
            <a:r>
              <a:rPr lang="en-GB" dirty="0"/>
              <a:t>Conclusion </a:t>
            </a:r>
          </a:p>
        </p:txBody>
      </p:sp>
    </p:spTree>
    <p:extLst>
      <p:ext uri="{BB962C8B-B14F-4D97-AF65-F5344CB8AC3E}">
        <p14:creationId xmlns:p14="http://schemas.microsoft.com/office/powerpoint/2010/main" val="166296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down)">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21779-2A77-1C00-CFC5-E2FC17E19DDE}"/>
              </a:ext>
            </a:extLst>
          </p:cNvPr>
          <p:cNvSpPr>
            <a:spLocks noGrp="1"/>
          </p:cNvSpPr>
          <p:nvPr>
            <p:ph type="title"/>
          </p:nvPr>
        </p:nvSpPr>
        <p:spPr>
          <a:xfrm>
            <a:off x="206204" y="632555"/>
            <a:ext cx="10364451" cy="1596177"/>
          </a:xfrm>
        </p:spPr>
        <p:txBody>
          <a:bodyPr/>
          <a:lstStyle/>
          <a:p>
            <a:r>
              <a:rPr lang="en-GB" dirty="0"/>
              <a:t>Strength and limitation </a:t>
            </a:r>
          </a:p>
        </p:txBody>
      </p:sp>
      <p:sp>
        <p:nvSpPr>
          <p:cNvPr id="3" name="Text Placeholder 2">
            <a:extLst>
              <a:ext uri="{FF2B5EF4-FFF2-40B4-BE49-F238E27FC236}">
                <a16:creationId xmlns:a16="http://schemas.microsoft.com/office/drawing/2014/main" id="{79BDD5D6-E438-F151-791E-E7CC1C6CDB18}"/>
              </a:ext>
            </a:extLst>
          </p:cNvPr>
          <p:cNvSpPr>
            <a:spLocks noGrp="1"/>
          </p:cNvSpPr>
          <p:nvPr>
            <p:ph type="body" idx="1"/>
          </p:nvPr>
        </p:nvSpPr>
        <p:spPr>
          <a:xfrm>
            <a:off x="1110415" y="2031021"/>
            <a:ext cx="4873474" cy="679994"/>
          </a:xfrm>
        </p:spPr>
        <p:txBody>
          <a:bodyPr/>
          <a:lstStyle/>
          <a:p>
            <a:r>
              <a:rPr lang="en-GB" dirty="0"/>
              <a:t>Strength </a:t>
            </a:r>
          </a:p>
        </p:txBody>
      </p:sp>
      <p:sp>
        <p:nvSpPr>
          <p:cNvPr id="4" name="Content Placeholder 3">
            <a:extLst>
              <a:ext uri="{FF2B5EF4-FFF2-40B4-BE49-F238E27FC236}">
                <a16:creationId xmlns:a16="http://schemas.microsoft.com/office/drawing/2014/main" id="{884B15B4-A5B9-0776-9324-CD94442EEF30}"/>
              </a:ext>
            </a:extLst>
          </p:cNvPr>
          <p:cNvSpPr>
            <a:spLocks noGrp="1"/>
          </p:cNvSpPr>
          <p:nvPr>
            <p:ph sz="quarter" idx="13"/>
          </p:nvPr>
        </p:nvSpPr>
        <p:spPr>
          <a:xfrm>
            <a:off x="877862" y="2817938"/>
            <a:ext cx="5106027" cy="2740187"/>
          </a:xfrm>
        </p:spPr>
        <p:txBody>
          <a:bodyPr>
            <a:normAutofit fontScale="70000" lnSpcReduction="20000"/>
          </a:bodyPr>
          <a:lstStyle/>
          <a:p>
            <a:r>
              <a:rPr lang="en-GB" cap="none" dirty="0"/>
              <a:t> The Board’s developmental Framework Piaget theory provides a comprehensive framework for understanding development from infancy to late adulthood. This means that how the human brain works from infancy to late adulthood.</a:t>
            </a:r>
          </a:p>
          <a:p>
            <a:r>
              <a:rPr lang="en-GB" cap="none" dirty="0"/>
              <a:t>The stages emphasise qualitative changes; this means each stages children has different ways of thinking and various points in the development </a:t>
            </a:r>
          </a:p>
          <a:p>
            <a:r>
              <a:rPr lang="en-GB" cap="none" dirty="0"/>
              <a:t> Jean Piaget’s theory has a strong focus on children education development, where children learn differently at different milestones.</a:t>
            </a:r>
          </a:p>
        </p:txBody>
      </p:sp>
      <p:sp>
        <p:nvSpPr>
          <p:cNvPr id="5" name="Text Placeholder 4">
            <a:extLst>
              <a:ext uri="{FF2B5EF4-FFF2-40B4-BE49-F238E27FC236}">
                <a16:creationId xmlns:a16="http://schemas.microsoft.com/office/drawing/2014/main" id="{91B68790-F791-D13D-E316-ECD5F54CC608}"/>
              </a:ext>
            </a:extLst>
          </p:cNvPr>
          <p:cNvSpPr>
            <a:spLocks noGrp="1"/>
          </p:cNvSpPr>
          <p:nvPr>
            <p:ph type="body" sz="quarter" idx="3"/>
          </p:nvPr>
        </p:nvSpPr>
        <p:spPr>
          <a:xfrm>
            <a:off x="6277189" y="2028953"/>
            <a:ext cx="4881804" cy="679994"/>
          </a:xfrm>
        </p:spPr>
        <p:txBody>
          <a:bodyPr/>
          <a:lstStyle/>
          <a:p>
            <a:r>
              <a:rPr lang="en-GB" dirty="0"/>
              <a:t>limitation</a:t>
            </a:r>
          </a:p>
        </p:txBody>
      </p:sp>
      <p:sp>
        <p:nvSpPr>
          <p:cNvPr id="6" name="Content Placeholder 5">
            <a:extLst>
              <a:ext uri="{FF2B5EF4-FFF2-40B4-BE49-F238E27FC236}">
                <a16:creationId xmlns:a16="http://schemas.microsoft.com/office/drawing/2014/main" id="{A1A051A0-F4A7-0485-6DC7-DE26F34E98D5}"/>
              </a:ext>
            </a:extLst>
          </p:cNvPr>
          <p:cNvSpPr>
            <a:spLocks noGrp="1"/>
          </p:cNvSpPr>
          <p:nvPr>
            <p:ph sz="quarter" idx="14"/>
          </p:nvPr>
        </p:nvSpPr>
        <p:spPr>
          <a:xfrm>
            <a:off x="6096000" y="2778960"/>
            <a:ext cx="5105401" cy="2740187"/>
          </a:xfrm>
        </p:spPr>
        <p:txBody>
          <a:bodyPr>
            <a:normAutofit fontScale="70000" lnSpcReduction="20000"/>
          </a:bodyPr>
          <a:lstStyle/>
          <a:p>
            <a:r>
              <a:rPr lang="en-GB" cap="none" dirty="0"/>
              <a:t>Jean Piaget’s theory of limitation is that the ages associated with each stage are general approximations. This means that children may learn at different stages of life. Some children may be late at the milestone, but some children will reach their milestone.</a:t>
            </a:r>
          </a:p>
          <a:p>
            <a:r>
              <a:rPr lang="en-GB" cap="none" dirty="0"/>
              <a:t>Jean Piaget’s limitation is understated that the cognitive ability of the children is less than the cognitive ability of the parents or the key worker.</a:t>
            </a:r>
          </a:p>
          <a:p>
            <a:r>
              <a:rPr lang="en-GB" cap="none" dirty="0"/>
              <a:t>Jean Piaget’s abstract thinking in the concrete stage this show that some researchers said that the formal operational stage suggests that people think in different ways, and some people don’t follow Piaget’s theory.</a:t>
            </a:r>
          </a:p>
        </p:txBody>
      </p:sp>
      <p:pic>
        <p:nvPicPr>
          <p:cNvPr id="8" name="Picture 7">
            <a:extLst>
              <a:ext uri="{FF2B5EF4-FFF2-40B4-BE49-F238E27FC236}">
                <a16:creationId xmlns:a16="http://schemas.microsoft.com/office/drawing/2014/main" id="{A3C2EDF8-29EE-74DC-2FD4-787B2E1BD8E4}"/>
              </a:ext>
            </a:extLst>
          </p:cNvPr>
          <p:cNvPicPr>
            <a:picLocks noChangeAspect="1"/>
          </p:cNvPicPr>
          <p:nvPr/>
        </p:nvPicPr>
        <p:blipFill>
          <a:blip r:embed="rId2"/>
          <a:stretch>
            <a:fillRect/>
          </a:stretch>
        </p:blipFill>
        <p:spPr>
          <a:xfrm>
            <a:off x="8718091" y="-8270"/>
            <a:ext cx="3473909" cy="2039291"/>
          </a:xfrm>
          <a:prstGeom prst="rect">
            <a:avLst/>
          </a:prstGeom>
        </p:spPr>
      </p:pic>
      <p:pic>
        <p:nvPicPr>
          <p:cNvPr id="10" name="Picture 9">
            <a:extLst>
              <a:ext uri="{FF2B5EF4-FFF2-40B4-BE49-F238E27FC236}">
                <a16:creationId xmlns:a16="http://schemas.microsoft.com/office/drawing/2014/main" id="{40C2C018-AA8C-6FB6-A28D-88A846879398}"/>
              </a:ext>
            </a:extLst>
          </p:cNvPr>
          <p:cNvPicPr>
            <a:picLocks noChangeAspect="1"/>
          </p:cNvPicPr>
          <p:nvPr/>
        </p:nvPicPr>
        <p:blipFill>
          <a:blip r:embed="rId3"/>
          <a:stretch>
            <a:fillRect/>
          </a:stretch>
        </p:blipFill>
        <p:spPr>
          <a:xfrm>
            <a:off x="54501" y="5358908"/>
            <a:ext cx="1499092" cy="1499092"/>
          </a:xfrm>
          <a:prstGeom prst="rect">
            <a:avLst/>
          </a:prstGeom>
        </p:spPr>
      </p:pic>
    </p:spTree>
    <p:extLst>
      <p:ext uri="{BB962C8B-B14F-4D97-AF65-F5344CB8AC3E}">
        <p14:creationId xmlns:p14="http://schemas.microsoft.com/office/powerpoint/2010/main" val="1098273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00"/>
                                        <p:tgtEl>
                                          <p:spTgt spid="4">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wipe(down)">
                                      <p:cBhvr>
                                        <p:cTn id="10" dur="500"/>
                                        <p:tgtEl>
                                          <p:spTgt spid="4">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wipe(down)">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wipe(down)">
                                      <p:cBhvr>
                                        <p:cTn id="18" dur="500"/>
                                        <p:tgtEl>
                                          <p:spTgt spid="6">
                                            <p:txEl>
                                              <p:pRg st="0" end="0"/>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wipe(down)">
                                      <p:cBhvr>
                                        <p:cTn id="21" dur="500"/>
                                        <p:tgtEl>
                                          <p:spTgt spid="6">
                                            <p:txEl>
                                              <p:pRg st="1" end="1"/>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wipe(down)">
                                      <p:cBhvr>
                                        <p:cTn id="24"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30"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31">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4" name="Rectangle 33">
            <a:extLst>
              <a:ext uri="{FF2B5EF4-FFF2-40B4-BE49-F238E27FC236}">
                <a16:creationId xmlns:a16="http://schemas.microsoft.com/office/drawing/2014/main" id="{45873676-3D69-48B0-BA02-D759766A9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2">
            <a:extLst>
              <a:ext uri="{FF2B5EF4-FFF2-40B4-BE49-F238E27FC236}">
                <a16:creationId xmlns:a16="http://schemas.microsoft.com/office/drawing/2014/main" id="{248E96D7-6599-4607-9958-FD9E100013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23" descr="Yellow question mark">
            <a:extLst>
              <a:ext uri="{FF2B5EF4-FFF2-40B4-BE49-F238E27FC236}">
                <a16:creationId xmlns:a16="http://schemas.microsoft.com/office/drawing/2014/main" id="{22C4F6B2-4D3E-6F2C-5BC8-6C36A684FC35}"/>
              </a:ext>
            </a:extLst>
          </p:cNvPr>
          <p:cNvPicPr>
            <a:picLocks noChangeAspect="1"/>
          </p:cNvPicPr>
          <p:nvPr/>
        </p:nvPicPr>
        <p:blipFill>
          <a:blip r:embed="rId4"/>
          <a:srcRect t="13755" b="28998"/>
          <a:stretch>
            <a:fillRect/>
          </a:stretch>
        </p:blipFill>
        <p:spPr>
          <a:xfrm>
            <a:off x="20" y="-1"/>
            <a:ext cx="12191980" cy="4187739"/>
          </a:xfrm>
          <a:prstGeom prst="rect">
            <a:avLst/>
          </a:prstGeom>
        </p:spPr>
      </p:pic>
      <p:cxnSp>
        <p:nvCxnSpPr>
          <p:cNvPr id="38" name="Straight Connector 37">
            <a:extLst>
              <a:ext uri="{FF2B5EF4-FFF2-40B4-BE49-F238E27FC236}">
                <a16:creationId xmlns:a16="http://schemas.microsoft.com/office/drawing/2014/main" id="{99478AA5-D1D0-4B5E-9FDE-6F55026DA3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229100"/>
            <a:ext cx="12192000" cy="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40" name="Picture 39">
            <a:extLst>
              <a:ext uri="{FF2B5EF4-FFF2-40B4-BE49-F238E27FC236}">
                <a16:creationId xmlns:a16="http://schemas.microsoft.com/office/drawing/2014/main" id="{3CA8EEE2-DA9A-4635-9B41-33EB565145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ED96E05-1E4B-2D91-4AA8-3B39BD76B770}"/>
              </a:ext>
            </a:extLst>
          </p:cNvPr>
          <p:cNvSpPr>
            <a:spLocks noGrp="1"/>
          </p:cNvSpPr>
          <p:nvPr>
            <p:ph type="title"/>
          </p:nvPr>
        </p:nvSpPr>
        <p:spPr>
          <a:xfrm>
            <a:off x="1146048" y="4437888"/>
            <a:ext cx="9899904" cy="1116711"/>
          </a:xfrm>
        </p:spPr>
        <p:txBody>
          <a:bodyPr vert="horz" lIns="91440" tIns="45720" rIns="91440" bIns="45720" rtlCol="0" anchor="b">
            <a:normAutofit/>
          </a:bodyPr>
          <a:lstStyle/>
          <a:p>
            <a:r>
              <a:rPr lang="en-US" sz="4800"/>
              <a:t>Questions </a:t>
            </a:r>
          </a:p>
        </p:txBody>
      </p:sp>
    </p:spTree>
    <p:extLst>
      <p:ext uri="{BB962C8B-B14F-4D97-AF65-F5344CB8AC3E}">
        <p14:creationId xmlns:p14="http://schemas.microsoft.com/office/powerpoint/2010/main" val="2096623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ooks">
            <a:extLst>
              <a:ext uri="{FF2B5EF4-FFF2-40B4-BE49-F238E27FC236}">
                <a16:creationId xmlns:a16="http://schemas.microsoft.com/office/drawing/2014/main" id="{828EEC3F-2D8D-BD37-46CB-D84DCAD3B40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37704" y="1524495"/>
            <a:ext cx="3840815" cy="3840815"/>
          </a:xfrm>
          <a:prstGeom prst="rect">
            <a:avLst/>
          </a:prstGeom>
        </p:spPr>
      </p:pic>
      <p:pic>
        <p:nvPicPr>
          <p:cNvPr id="12" name="Picture 11">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1054065" y="2367092"/>
            <a:ext cx="5855415" cy="3847444"/>
          </a:xfrm>
        </p:spPr>
        <p:txBody>
          <a:bodyPr>
            <a:normAutofit/>
          </a:bodyPr>
          <a:lstStyle/>
          <a:p>
            <a:pPr marL="0" indent="0">
              <a:lnSpc>
                <a:spcPct val="110000"/>
              </a:lnSpc>
              <a:buNone/>
            </a:pPr>
            <a:r>
              <a:rPr lang="en-GB" sz="1300" cap="none" dirty="0">
                <a:latin typeface="Arial" panose="020B0604020202020204" pitchFamily="34" charset="0"/>
                <a:cs typeface="Arial" panose="020B0604020202020204" pitchFamily="34" charset="0"/>
              </a:rPr>
              <a:t>Piaget, J. (1972). </a:t>
            </a:r>
            <a:r>
              <a:rPr lang="en-GB" sz="1300" i="1" cap="none" dirty="0">
                <a:latin typeface="Arial" panose="020B0604020202020204" pitchFamily="34" charset="0"/>
                <a:cs typeface="Arial" panose="020B0604020202020204" pitchFamily="34" charset="0"/>
              </a:rPr>
              <a:t>The Psychology of the Child</a:t>
            </a:r>
            <a:r>
              <a:rPr lang="en-GB" sz="1300" cap="none" dirty="0">
                <a:latin typeface="Arial" panose="020B0604020202020204" pitchFamily="34" charset="0"/>
                <a:cs typeface="Arial" panose="020B0604020202020204" pitchFamily="34" charset="0"/>
              </a:rPr>
              <a:t>. New York: Basic Books. </a:t>
            </a:r>
          </a:p>
          <a:p>
            <a:pPr marL="0" indent="0">
              <a:lnSpc>
                <a:spcPct val="110000"/>
              </a:lnSpc>
              <a:buNone/>
            </a:pPr>
            <a:r>
              <a:rPr lang="en-GB" sz="1300" cap="none" dirty="0">
                <a:latin typeface="Arial" panose="020B0604020202020204" pitchFamily="34" charset="0"/>
                <a:cs typeface="Arial" panose="020B0604020202020204" pitchFamily="34" charset="0"/>
              </a:rPr>
              <a:t>McLeod, S. (2025). Piaget’s Theory and Stages of Cognitive Development. simplypsychology.org/piaget.html Key Features.  [online] Available at: </a:t>
            </a:r>
            <a:r>
              <a:rPr lang="en-GB" sz="1300" cap="none" dirty="0">
                <a:latin typeface="Arial" panose="020B0604020202020204" pitchFamily="34" charset="0"/>
                <a:cs typeface="Arial" panose="020B0604020202020204" pitchFamily="34" charset="0"/>
                <a:hlinkClick r:id="rId4"/>
              </a:rPr>
              <a:t>https://www.simplypsychology.org/wp-content/uploads/simplypsychology.org-Piagets-Theory-and-Stages-of-Cognitive-Development.pdf</a:t>
            </a:r>
            <a:r>
              <a:rPr lang="en-GB" sz="1300" cap="none" dirty="0">
                <a:latin typeface="Arial" panose="020B0604020202020204" pitchFamily="34" charset="0"/>
                <a:cs typeface="Arial" panose="020B0604020202020204" pitchFamily="34" charset="0"/>
              </a:rPr>
              <a:t>  [Accessed 6 July 2026]. </a:t>
            </a:r>
          </a:p>
          <a:p>
            <a:pPr marL="0" indent="0">
              <a:lnSpc>
                <a:spcPct val="110000"/>
              </a:lnSpc>
              <a:buNone/>
            </a:pPr>
            <a:r>
              <a:rPr lang="en-GB" sz="1300" cap="none" dirty="0">
                <a:latin typeface="Arial" panose="020B0604020202020204" pitchFamily="34" charset="0"/>
                <a:cs typeface="Arial" panose="020B0604020202020204" pitchFamily="34" charset="0"/>
              </a:rPr>
              <a:t>Sus (MA), V. and Drew (PhD), C. (2023). 21 Nature vs Nurture Examples (2023). [online] Helpfulprofessor.com. Available at: </a:t>
            </a:r>
            <a:r>
              <a:rPr lang="en-GB" sz="1300" cap="none" dirty="0">
                <a:latin typeface="Arial" panose="020B0604020202020204" pitchFamily="34" charset="0"/>
                <a:cs typeface="Arial" panose="020B0604020202020204" pitchFamily="34" charset="0"/>
                <a:hlinkClick r:id="rId5"/>
              </a:rPr>
              <a:t>https://helpfulprofessor.com/nature-vs-nurture-examples/</a:t>
            </a:r>
            <a:r>
              <a:rPr lang="en-GB" sz="1300" cap="none" dirty="0">
                <a:latin typeface="Arial" panose="020B0604020202020204" pitchFamily="34" charset="0"/>
                <a:cs typeface="Arial" panose="020B0604020202020204" pitchFamily="34" charset="0"/>
              </a:rPr>
              <a:t>  [Accessed 12 July 2026].</a:t>
            </a:r>
          </a:p>
          <a:p>
            <a:pPr marL="0" indent="0">
              <a:lnSpc>
                <a:spcPct val="110000"/>
              </a:lnSpc>
              <a:buNone/>
            </a:pPr>
            <a:r>
              <a:rPr lang="en-GB" sz="1300" cap="none" dirty="0">
                <a:latin typeface="Arial" panose="020B0604020202020204" pitchFamily="34" charset="0"/>
                <a:cs typeface="Arial" panose="020B0604020202020204" pitchFamily="34" charset="0"/>
              </a:rPr>
              <a:t>Teachers Institute. (2023). Jean Piaget’s Theory: Stages of Cognitive Development • Teachers Institute. [online] Available at: </a:t>
            </a:r>
            <a:r>
              <a:rPr lang="en-GB" sz="1300" cap="none" dirty="0">
                <a:latin typeface="Arial" panose="020B0604020202020204" pitchFamily="34" charset="0"/>
                <a:cs typeface="Arial" panose="020B0604020202020204" pitchFamily="34" charset="0"/>
                <a:hlinkClick r:id="rId6"/>
              </a:rPr>
              <a:t>https://teachers.institute/higher-education-the-psycho-social-context/jean-piaget-cognitive-development-stages/</a:t>
            </a:r>
            <a:r>
              <a:rPr lang="en-GB" sz="1300" cap="none" dirty="0">
                <a:latin typeface="Arial" panose="020B0604020202020204" pitchFamily="34" charset="0"/>
                <a:cs typeface="Arial" panose="020B0604020202020204" pitchFamily="34" charset="0"/>
              </a:rPr>
              <a:t>  [Accessed 8 July 2026].</a:t>
            </a:r>
          </a:p>
          <a:p>
            <a:pPr marL="0" indent="0">
              <a:lnSpc>
                <a:spcPct val="110000"/>
              </a:lnSpc>
              <a:buNone/>
            </a:pPr>
            <a:endParaRPr lang="en-GB" sz="1300" cap="none" dirty="0"/>
          </a:p>
        </p:txBody>
      </p:sp>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1054064" y="618517"/>
            <a:ext cx="5855416" cy="1596177"/>
          </a:xfrm>
        </p:spPr>
        <p:txBody>
          <a:bodyPr>
            <a:normAutofit/>
          </a:bodyPr>
          <a:lstStyle/>
          <a:p>
            <a:r>
              <a:rPr lang="en-GB" dirty="0"/>
              <a:t>References</a:t>
            </a:r>
          </a:p>
        </p:txBody>
      </p:sp>
    </p:spTree>
    <p:extLst>
      <p:ext uri="{BB962C8B-B14F-4D97-AF65-F5344CB8AC3E}">
        <p14:creationId xmlns:p14="http://schemas.microsoft.com/office/powerpoint/2010/main" val="4116388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ropl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9ed257e94e68cbd01fd4cd5d9fe1a05a">
  <xsd:schema xmlns:xsd="http://www.w3.org/2001/XMLSchema" xmlns:xs="http://www.w3.org/2001/XMLSchema" xmlns:p="http://schemas.microsoft.com/office/2006/metadata/properties" xmlns:ns3="b4f9f7ee-5770-4a14-8925-17f3d16e50b7" targetNamespace="http://schemas.microsoft.com/office/2006/metadata/properties" ma:root="true" ma:fieldsID="76c40b41dafb93b00bba3f9732b57dc3"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3F01F3C8-CEBA-403F-8153-0422689DCB20}">
  <ds:schemaRefs>
    <ds:schemaRef ds:uri="http://schemas.microsoft.com/sharepoint/v3/contenttype/forms"/>
  </ds:schemaRefs>
</ds:datastoreItem>
</file>

<file path=customXml/itemProps2.xml><?xml version="1.0" encoding="utf-8"?>
<ds:datastoreItem xmlns:ds="http://schemas.openxmlformats.org/officeDocument/2006/customXml" ds:itemID="{67C8956D-28CC-4CC1-ACB0-E82ACBB3F2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50A4F95-7E8C-4593-8E3E-5EC6BC2CFA6B}">
  <ds:schemaRefs>
    <ds:schemaRef ds:uri="http://purl.org/dc/terms/"/>
    <ds:schemaRef ds:uri="http://purl.org/dc/elements/1.1/"/>
    <ds:schemaRef ds:uri="http://www.w3.org/XML/1998/namespace"/>
    <ds:schemaRef ds:uri="http://schemas.openxmlformats.org/package/2006/metadata/core-properties"/>
    <ds:schemaRef ds:uri="http://schemas.microsoft.com/office/2006/documentManagement/types"/>
    <ds:schemaRef ds:uri="http://purl.org/dc/dcmitype/"/>
    <ds:schemaRef ds:uri="b4f9f7ee-5770-4a14-8925-17f3d16e50b7"/>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Droplet</Template>
  <TotalTime>4736</TotalTime>
  <Words>1379</Words>
  <Application>Microsoft Office PowerPoint</Application>
  <PresentationFormat>Widescreen</PresentationFormat>
  <Paragraphs>64</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Tw Cen MT</vt:lpstr>
      <vt:lpstr>Droplet</vt:lpstr>
      <vt:lpstr>  Student name: Sara Amiri Student number 2512078 Lecturer’s name Lou Wells  </vt:lpstr>
      <vt:lpstr>Main content </vt:lpstr>
      <vt:lpstr>Jean Piaget’s theory </vt:lpstr>
      <vt:lpstr>Jean Piaget’s Theory And Isaac’s Development</vt:lpstr>
      <vt:lpstr>Applies To Practice</vt:lpstr>
      <vt:lpstr>Jean Piaget Applied To Isaac </vt:lpstr>
      <vt:lpstr>Nature and nurture </vt:lpstr>
      <vt:lpstr>Conclusion </vt:lpstr>
      <vt:lpstr>Strength and limitation </vt:lpstr>
      <vt:lpstr>Questions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Sara Amiri (2512078)</cp:lastModifiedBy>
  <cp:revision>5</cp:revision>
  <dcterms:created xsi:type="dcterms:W3CDTF">2025-10-14T20:52:47Z</dcterms:created>
  <dcterms:modified xsi:type="dcterms:W3CDTF">2026-07-12T16:07:17Z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