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  <p:sldId id="267" r:id="rId13"/>
    <p:sldId id="269" r:id="rId14"/>
  </p:sldIdLst>
  <p:sldSz cx="18288000" cy="10287000"/>
  <p:notesSz cx="6858000" cy="9144000"/>
  <p:embeddedFontLst>
    <p:embeddedFont>
      <p:font typeface="Canva Sans Bold"/>
      <p:regular r:id="rId15"/>
    </p:embeddedFont>
    <p:embeddedFont>
      <p:font typeface="ITC Avant Garde Gothic"/>
      <p:regular r:id="rId16"/>
    </p:embeddedFont>
    <p:embeddedFont>
      <p:font typeface="ITC Avant Garde Gothic Bold"/>
      <p:regular r:id="rId17"/>
    </p:embeddedFont>
    <p:embeddedFont>
      <p:font typeface="ITC Avant Garde Gothic Bold Italics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038600" y="4533900"/>
            <a:ext cx="15396831" cy="1539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5500" b="1" i="1" spc="275" dirty="0">
                <a:solidFill>
                  <a:srgbClr val="0C3974"/>
                </a:solidFill>
                <a:latin typeface="ITC Avant Garde Gothic Bold Italics"/>
                <a:ea typeface="ITC Avant Garde Gothic Bold Italics"/>
                <a:cs typeface="ITC Avant Garde Gothic Bold Italics"/>
                <a:sym typeface="ITC Avant Garde Gothic Bold Italics"/>
              </a:rPr>
              <a:t>PRESENTATION ON SUSTAINABLE FASHION BRAND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515600" y="5676900"/>
            <a:ext cx="4855576" cy="1070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48"/>
              </a:lnSpc>
            </a:pPr>
            <a:r>
              <a:rPr lang="en-US" sz="7048" spc="352" dirty="0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554200" y="5753100"/>
            <a:ext cx="4714264" cy="1172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79"/>
              </a:lnSpc>
            </a:pPr>
            <a:r>
              <a:rPr lang="en-US" sz="6600" b="1" spc="484" dirty="0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984191" y="8354675"/>
            <a:ext cx="10822127" cy="1082212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04800" y="0"/>
            <a:ext cx="17259300" cy="3434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8"/>
              </a:lnSpc>
            </a:pPr>
            <a:r>
              <a:rPr lang="en-US" sz="4863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Programme</a:t>
            </a:r>
            <a:r>
              <a:rPr lang="en-US" sz="4863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  BA (Hons) Business Management</a:t>
            </a:r>
          </a:p>
          <a:p>
            <a:pPr algn="l">
              <a:lnSpc>
                <a:spcPts val="6808"/>
              </a:lnSpc>
            </a:pPr>
            <a:r>
              <a:rPr lang="en-US" sz="4863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Module: Entrepreneurship</a:t>
            </a:r>
          </a:p>
          <a:p>
            <a:pPr algn="l">
              <a:lnSpc>
                <a:spcPts val="6808"/>
              </a:lnSpc>
            </a:pPr>
            <a:r>
              <a:rPr lang="en-US" sz="4863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Module Code: LCBB5001</a:t>
            </a:r>
          </a:p>
          <a:p>
            <a:pPr marL="0" lvl="0" indent="0" algn="l">
              <a:lnSpc>
                <a:spcPts val="6808"/>
              </a:lnSpc>
              <a:spcBef>
                <a:spcPct val="0"/>
              </a:spcBef>
            </a:pPr>
            <a:r>
              <a:rPr lang="en-US" sz="4863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Lecturer Name: Dr. Masud Ibrahim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22708" y="475899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6781800" y="723900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5334000" y="-709746"/>
            <a:ext cx="7519080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Introduction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22940" y="2241110"/>
            <a:ext cx="16984021" cy="4179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59"/>
              </a:lnSpc>
              <a:spcBef>
                <a:spcPct val="0"/>
              </a:spcBef>
            </a:pPr>
            <a:r>
              <a:rPr lang="en-US" sz="41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By offering personalized, eco-friendly clothing that made from recycled and organic elements, our </a:t>
            </a:r>
            <a:r>
              <a:rPr lang="en-US" sz="4199" dirty="0" err="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sutainable</a:t>
            </a:r>
            <a:r>
              <a:rPr lang="en-US" sz="41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fashion brand targets environment conscious consumers. Our brand goals to promote more sustainable fashion trends as well as decline waste with the help of a circular economic model, modular garment design and digital platform.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FEEB5A4-30A2-0DD6-11A3-BB8D6F049B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22708" y="475899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533400" y="-495300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Overview of the Business Idea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43981" y="2816684"/>
            <a:ext cx="6889852" cy="23168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16"/>
              </a:lnSpc>
            </a:pPr>
            <a:r>
              <a:rPr lang="en-US" sz="4000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Brand Concept:</a:t>
            </a:r>
          </a:p>
          <a:p>
            <a:pPr marL="954850" lvl="1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551" b="1" dirty="0">
                <a:latin typeface="Open Sauce Bold"/>
                <a:ea typeface="Open Sauce Bold"/>
                <a:cs typeface="Open Sauce Bold"/>
                <a:sym typeface="Open Sauce Bold"/>
              </a:rPr>
              <a:t>Environment Friendly</a:t>
            </a:r>
          </a:p>
          <a:p>
            <a:pPr marL="954850" lvl="1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551" b="1" dirty="0">
                <a:latin typeface="Open Sauce Bold"/>
                <a:ea typeface="Open Sauce Bold"/>
                <a:cs typeface="Open Sauce Bold"/>
                <a:sym typeface="Open Sauce Bold"/>
              </a:rPr>
              <a:t>Customizable clothing for green consumers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876179" y="6272308"/>
            <a:ext cx="6889852" cy="34966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16"/>
              </a:lnSpc>
            </a:pPr>
            <a:r>
              <a:rPr lang="en-US" sz="35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Unique Selling Position:</a:t>
            </a:r>
          </a:p>
          <a:p>
            <a:pPr marL="954850" lvl="1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551" b="1" dirty="0">
                <a:latin typeface="Open Sauce Bold"/>
                <a:ea typeface="Open Sauce Bold"/>
                <a:cs typeface="Open Sauce Bold"/>
                <a:sym typeface="Open Sauce Bold"/>
              </a:rPr>
              <a:t>Customer included design process</a:t>
            </a:r>
          </a:p>
          <a:p>
            <a:pPr marL="954850" lvl="1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551" b="1" dirty="0">
                <a:latin typeface="Open Sauce Bold"/>
                <a:ea typeface="Open Sauce Bold"/>
                <a:cs typeface="Open Sauce Bold"/>
                <a:sym typeface="Open Sauce Bold"/>
              </a:rPr>
              <a:t>Made -to-order products with sustainable materials</a:t>
            </a:r>
          </a:p>
          <a:p>
            <a:pPr marL="954850" lvl="1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551" b="1" dirty="0">
                <a:latin typeface="Open Sauce Bold"/>
                <a:ea typeface="Open Sauce Bold"/>
                <a:cs typeface="Open Sauce Bold"/>
                <a:sym typeface="Open Sauce Bold"/>
              </a:rPr>
              <a:t>A circular economy model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906000" y="2816684"/>
            <a:ext cx="8184388" cy="34966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616"/>
              </a:lnSpc>
            </a:pPr>
            <a:r>
              <a:rPr lang="en-US" sz="4000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Products:</a:t>
            </a:r>
          </a:p>
          <a:p>
            <a:pPr marL="954850" lvl="1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551" dirty="0">
                <a:latin typeface="Open Sauce Bold"/>
                <a:ea typeface="Open Sauce Bold"/>
                <a:cs typeface="Open Sauce Bold"/>
                <a:sym typeface="Open Sauce Bold"/>
              </a:rPr>
              <a:t>T-shirts</a:t>
            </a:r>
          </a:p>
          <a:p>
            <a:pPr marL="954850" lvl="1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551" dirty="0">
                <a:latin typeface="Open Sauce Bold"/>
                <a:ea typeface="Open Sauce Bold"/>
                <a:cs typeface="Open Sauce Bold"/>
                <a:sym typeface="Open Sauce Bold"/>
              </a:rPr>
              <a:t>Jackets </a:t>
            </a:r>
          </a:p>
          <a:p>
            <a:pPr marL="954850" lvl="1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551" dirty="0">
                <a:latin typeface="Open Sauce Bold"/>
                <a:ea typeface="Open Sauce Bold"/>
                <a:cs typeface="Open Sauce Bold"/>
                <a:sym typeface="Open Sauce Bold"/>
              </a:rPr>
              <a:t>Accessories with customizable features to suit individual preferences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09D90A2-AD7D-E4C1-1AA4-BA61D67683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22708" y="475899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685800" y="-709746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Ownership and Legal Format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3400" y="1790700"/>
            <a:ext cx="6889852" cy="4152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136"/>
              </a:lnSpc>
            </a:pPr>
            <a:r>
              <a:rPr lang="en-US" sz="4000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Ownership:</a:t>
            </a:r>
          </a:p>
          <a:p>
            <a:pPr marL="571500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Sole ownership by </a:t>
            </a:r>
            <a:r>
              <a:rPr lang="en-US" sz="3600" b="1" dirty="0" err="1">
                <a:latin typeface="Open Sauce Bold"/>
                <a:ea typeface="Open Sauce Bold"/>
                <a:cs typeface="Open Sauce Bold"/>
                <a:sym typeface="Open Sauce Bold"/>
              </a:rPr>
              <a:t>Abidur</a:t>
            </a: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 Rahman as founder and CEO, with a robust background in business management as well as sustainable fashion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982200" y="2171700"/>
            <a:ext cx="7984396" cy="1872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Legal Structure:</a:t>
            </a:r>
          </a:p>
          <a:p>
            <a:pPr marL="457200" indent="-4572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200" b="1" dirty="0">
                <a:latin typeface="Open Sauce Bold"/>
                <a:ea typeface="Open Sauce Bold"/>
                <a:cs typeface="Open Sauce Bold"/>
                <a:sym typeface="Open Sauce Bold"/>
              </a:rPr>
              <a:t>Private Limited Company (Ltd)</a:t>
            </a:r>
          </a:p>
          <a:p>
            <a:pPr algn="just">
              <a:lnSpc>
                <a:spcPts val="4616"/>
              </a:lnSpc>
            </a:pPr>
            <a:endParaRPr lang="en-US" sz="3851" b="1" dirty="0">
              <a:solidFill>
                <a:srgbClr val="0C3974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8153400" y="5143500"/>
            <a:ext cx="7984396" cy="443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  Advantages:</a:t>
            </a:r>
          </a:p>
          <a:p>
            <a:pPr marL="987235" lvl="1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851" b="1" dirty="0">
                <a:latin typeface="Open Sauce Bold"/>
                <a:ea typeface="Open Sauce Bold"/>
                <a:cs typeface="Open Sauce Bold"/>
                <a:sym typeface="Open Sauce Bold"/>
              </a:rPr>
              <a:t>Ease of raising capital and credibility</a:t>
            </a:r>
          </a:p>
          <a:p>
            <a:pPr marL="987235" lvl="1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851" b="1" dirty="0">
                <a:latin typeface="Open Sauce Bold"/>
                <a:ea typeface="Open Sauce Bold"/>
                <a:cs typeface="Open Sauce Bold"/>
                <a:sym typeface="Open Sauce Bold"/>
              </a:rPr>
              <a:t>Limited Liability</a:t>
            </a:r>
          </a:p>
          <a:p>
            <a:pPr marL="987235" lvl="1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851" b="1" dirty="0">
                <a:latin typeface="Open Sauce Bold"/>
                <a:ea typeface="Open Sauce Bold"/>
                <a:cs typeface="Open Sauce Bold"/>
                <a:sym typeface="Open Sauce Bold"/>
              </a:rPr>
              <a:t>Sperate legal entity</a:t>
            </a:r>
          </a:p>
          <a:p>
            <a:pPr algn="just">
              <a:lnSpc>
                <a:spcPts val="5006"/>
              </a:lnSpc>
            </a:pPr>
            <a:endParaRPr lang="en-US" sz="3851" b="1" dirty="0">
              <a:solidFill>
                <a:srgbClr val="0C3974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just">
              <a:lnSpc>
                <a:spcPts val="4616"/>
              </a:lnSpc>
            </a:pPr>
            <a:endParaRPr lang="en-US" sz="3851" b="1" dirty="0">
              <a:solidFill>
                <a:srgbClr val="0C3974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04BEBD8-22BE-BDFF-9E1E-C17F84E53D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83539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22708" y="475899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533400" y="-709746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Management Structure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7200" y="1790700"/>
            <a:ext cx="6889852" cy="3223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136"/>
              </a:lnSpc>
            </a:pPr>
            <a:r>
              <a:rPr lang="en-US" sz="39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CEO/Owner: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Visionary and decision-maker for major product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Marketing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Financial Decisions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34400" y="1562100"/>
            <a:ext cx="9982200" cy="24109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Team Structure:</a:t>
            </a:r>
          </a:p>
          <a:p>
            <a:pPr marL="571500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Operation Manager</a:t>
            </a:r>
          </a:p>
          <a:p>
            <a:pPr marL="571500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Marketing and E-commerce Manager</a:t>
            </a:r>
          </a:p>
          <a:p>
            <a:pPr marL="571500" indent="-571500" algn="just">
              <a:lnSpc>
                <a:spcPts val="461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Customer Service Representative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943600" y="5208687"/>
            <a:ext cx="7984396" cy="5078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Advantages: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Outsourced Services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Accountant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Legal advisor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Website development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IT support to keep operation cost effective</a:t>
            </a:r>
          </a:p>
          <a:p>
            <a:pPr marL="571500" indent="-571500" algn="just">
              <a:lnSpc>
                <a:spcPts val="4616"/>
              </a:lnSpc>
              <a:buFont typeface="Arial" panose="020B0604020202020204" pitchFamily="34" charset="0"/>
              <a:buChar char="•"/>
            </a:pPr>
            <a:endParaRPr lang="en-US" sz="3851" b="1" dirty="0">
              <a:solidFill>
                <a:srgbClr val="0C3974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AAA3D31-8CA2-965E-0515-68D9963AAF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41290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22708" y="475899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-149917" y="-709746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SWOT Analysis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365491" y="3314700"/>
            <a:ext cx="6889852" cy="4531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136"/>
              </a:lnSpc>
            </a:pPr>
            <a:r>
              <a:rPr lang="en-US" sz="39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Weakness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High liquid costs for sustainable materials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Limited initial brand recognition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Heavy reliance on online channels</a:t>
            </a:r>
          </a:p>
        </p:txBody>
      </p:sp>
      <p:sp>
        <p:nvSpPr>
          <p:cNvPr id="20" name="TextBox 18">
            <a:extLst>
              <a:ext uri="{FF2B5EF4-FFF2-40B4-BE49-F238E27FC236}">
                <a16:creationId xmlns:a16="http://schemas.microsoft.com/office/drawing/2014/main" id="{BB176FE0-5FE2-60B7-6898-91C4F112DBC7}"/>
              </a:ext>
            </a:extLst>
          </p:cNvPr>
          <p:cNvSpPr txBox="1"/>
          <p:nvPr/>
        </p:nvSpPr>
        <p:spPr>
          <a:xfrm>
            <a:off x="609600" y="1104900"/>
            <a:ext cx="9677400" cy="50754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Strengths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Personalized options cater to exclusive consumer preferences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Robust sustainability focus as well as commitment to circular economy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Made-to order model reducing waste as well as enriching customer experience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0BED198-36D2-303A-E716-354F060A7E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72279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91000" y="487593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57200" y="-709746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SWOT Analysis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20200" y="1943100"/>
            <a:ext cx="7239000" cy="58288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136"/>
              </a:lnSpc>
            </a:pPr>
            <a:r>
              <a:rPr lang="en-US" sz="39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Threats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Increasing competition in the sustainable fashion market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Economic instability that impacting consumer spending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Potential supply chain disruption from ethical suppliers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3BBFD6-0CF3-4582-F32D-645DDE14246B}"/>
              </a:ext>
            </a:extLst>
          </p:cNvPr>
          <p:cNvSpPr txBox="1"/>
          <p:nvPr/>
        </p:nvSpPr>
        <p:spPr>
          <a:xfrm>
            <a:off x="533400" y="1104900"/>
            <a:ext cx="7086600" cy="50754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Opportunities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Rising demand for sustainable fashion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Technological advancements to support product innovation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Potential partnerships with eco-conscious brand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A6D04B0-276D-8342-7CE0-9D3DB1BE53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03925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91000" y="487593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762000" y="-709746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Marketing Stratetgy-4Ps Model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15400" y="3543300"/>
            <a:ext cx="8001000" cy="3212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136"/>
              </a:lnSpc>
            </a:pPr>
            <a:r>
              <a:rPr lang="en-US" sz="39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Price: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Premium pricing with discounts for regular consumers as well as recycling program participants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3BBFD6-0CF3-4582-F32D-645DDE14246B}"/>
              </a:ext>
            </a:extLst>
          </p:cNvPr>
          <p:cNvSpPr txBox="1"/>
          <p:nvPr/>
        </p:nvSpPr>
        <p:spPr>
          <a:xfrm>
            <a:off x="1219200" y="1790700"/>
            <a:ext cx="5255172" cy="38003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Product: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Sustainable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Customized apparel option such as T-shirts, Jackets, and accessories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2AA66BE-2F5E-4B32-9725-5F86ED4F17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79029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91000" y="487593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143000" y="-709746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Marketing Stratetgy-4Ps Model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839200" y="3009900"/>
            <a:ext cx="7848600" cy="32231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136"/>
              </a:lnSpc>
            </a:pPr>
            <a:r>
              <a:rPr lang="en-US" sz="39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Promotion:</a:t>
            </a:r>
          </a:p>
          <a:p>
            <a:pPr marL="571500" indent="-571500" algn="just">
              <a:lnSpc>
                <a:spcPts val="513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Social media (Facebook, Instagram, and TikTok) through influencer partnerships as well as green content marketing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3BBFD6-0CF3-4582-F32D-645DDE14246B}"/>
              </a:ext>
            </a:extLst>
          </p:cNvPr>
          <p:cNvSpPr txBox="1"/>
          <p:nvPr/>
        </p:nvSpPr>
        <p:spPr>
          <a:xfrm>
            <a:off x="762000" y="1866900"/>
            <a:ext cx="6781800" cy="2517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Place: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Online direct-to-consumer channel focusing world customers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874F5A4-14A0-8435-EAE4-688FF6E1F9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53362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91000" y="487593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600200" y="-729623"/>
            <a:ext cx="18437917" cy="1459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Cash Flow Forecast for the First 12 Months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3BBFD6-0CF3-4582-F32D-645DDE14246B}"/>
              </a:ext>
            </a:extLst>
          </p:cNvPr>
          <p:cNvSpPr txBox="1"/>
          <p:nvPr/>
        </p:nvSpPr>
        <p:spPr>
          <a:xfrm>
            <a:off x="1371600" y="2781300"/>
            <a:ext cx="8229600" cy="18694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Month 1-3 Setup Phase: </a:t>
            </a: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Branding, Website development, and initial stock is £14,000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F6EBBF-D5E2-1998-C935-ED5892CC078D}"/>
              </a:ext>
            </a:extLst>
          </p:cNvPr>
          <p:cNvSpPr txBox="1"/>
          <p:nvPr/>
        </p:nvSpPr>
        <p:spPr>
          <a:xfrm>
            <a:off x="7696200" y="5295900"/>
            <a:ext cx="7391400" cy="18694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Month 4-6 Launch Phase: </a:t>
            </a: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Product costs, Marketing, and Operations is £7,500</a:t>
            </a:r>
            <a:endParaRPr lang="en-US" sz="3851" b="1" dirty="0"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B2A735A-81EC-1564-BC84-70F3AF3425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97355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91000" y="487593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676400" y="-495300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Cash Flow Forecast for the First 12 Months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3BBFD6-0CF3-4582-F32D-645DDE14246B}"/>
              </a:ext>
            </a:extLst>
          </p:cNvPr>
          <p:cNvSpPr txBox="1"/>
          <p:nvPr/>
        </p:nvSpPr>
        <p:spPr>
          <a:xfrm>
            <a:off x="1447800" y="2857500"/>
            <a:ext cx="6705600" cy="2517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Month 7-12: </a:t>
            </a: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New product development, On-going operations, and expansion: £6,000</a:t>
            </a:r>
            <a:endParaRPr lang="en-US" sz="3851" b="1" dirty="0"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F6EBBF-D5E2-1998-C935-ED5892CC078D}"/>
              </a:ext>
            </a:extLst>
          </p:cNvPr>
          <p:cNvSpPr txBox="1"/>
          <p:nvPr/>
        </p:nvSpPr>
        <p:spPr>
          <a:xfrm>
            <a:off x="7239000" y="5981700"/>
            <a:ext cx="7620000" cy="25106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06"/>
              </a:lnSpc>
            </a:pPr>
            <a:r>
              <a:rPr lang="en-US" sz="3851" b="1" dirty="0">
                <a:solidFill>
                  <a:srgbClr val="0C3974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Revenue Forecast: </a:t>
            </a: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Projected revenue of £20,000 by the end of 12 months as the consciousness and sales grow of the brand</a:t>
            </a:r>
            <a:endParaRPr lang="en-US" sz="3851" b="1" dirty="0"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29365A8-2B37-4C80-B470-D4E0B031FF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572055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91000" y="487593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-762000" y="-709746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Conclusion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F6EBBF-D5E2-1998-C935-ED5892CC078D}"/>
              </a:ext>
            </a:extLst>
          </p:cNvPr>
          <p:cNvSpPr txBox="1"/>
          <p:nvPr/>
        </p:nvSpPr>
        <p:spPr>
          <a:xfrm>
            <a:off x="2286000" y="2552700"/>
            <a:ext cx="12496800" cy="50754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Grow brand consciousness in competitive market as well as feasibility to allure eco-aware consumers.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Personalized fashion and Recap of business focus on sustainable</a:t>
            </a:r>
          </a:p>
          <a:p>
            <a:pPr marL="571500" indent="-571500" algn="just">
              <a:lnSpc>
                <a:spcPts val="5006"/>
              </a:lnSpc>
              <a:buFont typeface="Wingdings" panose="05000000000000000000" pitchFamily="2" charset="2"/>
              <a:buChar char="q"/>
            </a:pPr>
            <a:r>
              <a:rPr lang="en-US" sz="3600" b="1" dirty="0">
                <a:latin typeface="Open Sauce Bold"/>
                <a:ea typeface="Open Sauce Bold"/>
                <a:cs typeface="Open Sauce Bold"/>
                <a:sym typeface="Open Sauce Bold"/>
              </a:rPr>
              <a:t>For startup costs, confirming a robust foundation for growth, the £25,000 initial funding used more effectively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7A7C280-48B4-2CB8-24E4-0D1CF97597CA}"/>
              </a:ext>
            </a:extLst>
          </p:cNvPr>
          <p:cNvSpPr txBox="1"/>
          <p:nvPr/>
        </p:nvSpPr>
        <p:spPr>
          <a:xfrm>
            <a:off x="3995305" y="7307179"/>
            <a:ext cx="95284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latin typeface="Open Sauce Bold"/>
                <a:ea typeface="Open Sauce Bold"/>
                <a:cs typeface="Open Sauce Bold"/>
                <a:sym typeface="Open Sauce Bold"/>
              </a:rPr>
              <a:t>£</a:t>
            </a:r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D223840-E540-7460-E325-659AE87485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12711" y="7076209"/>
            <a:ext cx="3209925" cy="3207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83797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700129"/>
            <a:ext cx="3945558" cy="3586871"/>
          </a:xfrm>
          <a:custGeom>
            <a:avLst/>
            <a:gdLst/>
            <a:ahLst/>
            <a:cxnLst/>
            <a:rect l="l" t="t" r="r" b="b"/>
            <a:pathLst>
              <a:path w="3945558" h="3586871">
                <a:moveTo>
                  <a:pt x="0" y="0"/>
                </a:moveTo>
                <a:lnTo>
                  <a:pt x="3945558" y="0"/>
                </a:lnTo>
                <a:lnTo>
                  <a:pt x="3945558" y="3586871"/>
                </a:lnTo>
                <a:lnTo>
                  <a:pt x="0" y="35868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91000" y="4875936"/>
            <a:ext cx="11966566" cy="10822127"/>
            <a:chOff x="0" y="0"/>
            <a:chExt cx="89875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98753" cy="812800"/>
            </a:xfrm>
            <a:custGeom>
              <a:avLst/>
              <a:gdLst/>
              <a:ahLst/>
              <a:cxnLst/>
              <a:rect l="l" t="t" r="r" b="b"/>
              <a:pathLst>
                <a:path w="898753" h="812800">
                  <a:moveTo>
                    <a:pt x="449377" y="0"/>
                  </a:moveTo>
                  <a:cubicBezTo>
                    <a:pt x="201193" y="0"/>
                    <a:pt x="0" y="181951"/>
                    <a:pt x="0" y="406400"/>
                  </a:cubicBezTo>
                  <a:cubicBezTo>
                    <a:pt x="0" y="630849"/>
                    <a:pt x="201193" y="812800"/>
                    <a:pt x="449377" y="812800"/>
                  </a:cubicBezTo>
                  <a:cubicBezTo>
                    <a:pt x="697561" y="812800"/>
                    <a:pt x="898753" y="630849"/>
                    <a:pt x="898753" y="406400"/>
                  </a:cubicBezTo>
                  <a:cubicBezTo>
                    <a:pt x="898753" y="181951"/>
                    <a:pt x="697561" y="0"/>
                    <a:pt x="449377" y="0"/>
                  </a:cubicBezTo>
                  <a:close/>
                </a:path>
              </a:pathLst>
            </a:custGeom>
            <a:solidFill>
              <a:srgbClr val="F9B9AB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4258" y="57150"/>
              <a:ext cx="730237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4855576" y="-146929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0" y="-9525"/>
            <a:ext cx="4855576" cy="467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48"/>
              </a:lnSpc>
            </a:pPr>
            <a:r>
              <a:rPr lang="en-US" sz="3048" spc="152">
                <a:solidFill>
                  <a:srgbClr val="0C3974"/>
                </a:solidFill>
                <a:latin typeface="ITC Avant Garde Gothic"/>
                <a:ea typeface="ITC Avant Garde Gothic"/>
                <a:cs typeface="ITC Avant Garde Gothic"/>
                <a:sym typeface="ITC Avant Garde Gothic"/>
              </a:rPr>
              <a:t>BUSINESS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88426" y="229214"/>
            <a:ext cx="4714264" cy="51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3380" b="1" spc="165">
                <a:solidFill>
                  <a:srgbClr val="0C3974"/>
                </a:solidFill>
                <a:latin typeface="ITC Avant Garde Gothic Bold"/>
                <a:ea typeface="ITC Avant Garde Gothic Bold"/>
                <a:cs typeface="ITC Avant Garde Gothic Bold"/>
                <a:sym typeface="ITC Avant Garde Gothic Bold"/>
              </a:rPr>
              <a:t>PLAN</a:t>
            </a:r>
          </a:p>
        </p:txBody>
      </p:sp>
      <p:sp>
        <p:nvSpPr>
          <p:cNvPr id="9" name="Freeform 9"/>
          <p:cNvSpPr/>
          <p:nvPr/>
        </p:nvSpPr>
        <p:spPr>
          <a:xfrm>
            <a:off x="5007976" y="5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160376" y="1578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312776" y="3102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465176" y="4626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617576" y="6150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769976" y="767471"/>
            <a:ext cx="6300855" cy="3347329"/>
          </a:xfrm>
          <a:custGeom>
            <a:avLst/>
            <a:gdLst/>
            <a:ahLst/>
            <a:cxnLst/>
            <a:rect l="l" t="t" r="r" b="b"/>
            <a:pathLst>
              <a:path w="6300855" h="3347329">
                <a:moveTo>
                  <a:pt x="0" y="0"/>
                </a:moveTo>
                <a:lnTo>
                  <a:pt x="6300855" y="0"/>
                </a:lnTo>
                <a:lnTo>
                  <a:pt x="6300855" y="3347329"/>
                </a:lnTo>
                <a:lnTo>
                  <a:pt x="0" y="33473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5" name="Freeform 15"/>
          <p:cNvSpPr/>
          <p:nvPr/>
        </p:nvSpPr>
        <p:spPr>
          <a:xfrm>
            <a:off x="10028212" y="767471"/>
            <a:ext cx="2195019" cy="1166104"/>
          </a:xfrm>
          <a:custGeom>
            <a:avLst/>
            <a:gdLst/>
            <a:ahLst/>
            <a:cxnLst/>
            <a:rect l="l" t="t" r="r" b="b"/>
            <a:pathLst>
              <a:path w="2195019" h="1166104">
                <a:moveTo>
                  <a:pt x="0" y="0"/>
                </a:moveTo>
                <a:lnTo>
                  <a:pt x="2195019" y="0"/>
                </a:lnTo>
                <a:lnTo>
                  <a:pt x="2195019" y="1166104"/>
                </a:lnTo>
                <a:lnTo>
                  <a:pt x="0" y="11661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-762000" y="-709746"/>
            <a:ext cx="18437917" cy="141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5400" b="1" dirty="0">
                <a:solidFill>
                  <a:srgbClr val="0C39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F6EBBF-D5E2-1998-C935-ED5892CC078D}"/>
              </a:ext>
            </a:extLst>
          </p:cNvPr>
          <p:cNvSpPr txBox="1"/>
          <p:nvPr/>
        </p:nvSpPr>
        <p:spPr>
          <a:xfrm>
            <a:off x="644236" y="1028700"/>
            <a:ext cx="16957964" cy="76043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Benzaghta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M.A.,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Elwalda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A., Mousa, M.M., Erkan, I. and Rahman, M., 2021. SWOT analysis applications: An integrative literature review.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Journal of Global Business Insights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6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(1), pp.54-72.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Blank, S., 2020.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four steps to the epiphany: successful strategies for products that win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John Wiley &amp; Sons.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Breyer, C., Lederer, J. and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Gasteiger-Klicpera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B., 2021. Learning and support assistants in inclusive education: a transnational analysis of assistance services in Europe.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European Journal of Special Needs Education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36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(3), pp.344-357.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David, N. and Jane, B., 2019.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Business in Context: An Introduction to Business an its Environment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Cengage Learning, Inc.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Dombek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-Keith, K.M., 2008. Re-fashioning the future: eco-friendly apparel design.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Karim, N.,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Afroj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S., Lloyd, K., Oaten, L.C., Andreeva, D.V., Carr, C., Farmery, A.D., Kim, I.D. and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Novoselov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K.S., 2020. Sustainable personal protective clothing for healthcare applications: a review.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ACS nano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14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(10), pp.12313-12340.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Koo, S. and Ma, Y.J., 2019. Environmentally responsible apparel consumption and convertible dresses.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Journal of the Korean Society of Clothing and Textiles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43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(3), pp.327-348.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Lahtinen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V., Dietrich, T. and Rundle-Thiele, S., 2020. Long live the marketing mix. Testing the effectiveness of the commercial marketing mix in a social marketing context.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Journal of Social Marketing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10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(3), pp.357-375.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McGrath, A.S., 2012. Fashioning sustainability: How the clothes we wear can support environmental and human well-being.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Sustainable Fashion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pp.1-24.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Narkunienė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J. and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Ulbinaitė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A., 2018. Comparative analysis of company performance evaluation methods.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Entrepreneurship and sustainability issues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6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(1), pp.125-138.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Novaković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M.,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Popović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D.M.,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Mladenović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N.,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Poparić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G.B. and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Stanković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S.B., 2020. Development of comfortable and eco-friendly cellulose based textiles with improved sustainability.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Journal of Cleaner Production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267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p.122154.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Phadermrod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B., Crowder, R.M. and Wills, G.B., 2019. Importance-performance analysis based SWOT analysis.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International journal of information management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44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pp.194-203.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Raewf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M. and Thabit, T.H., 2018. The evaluation of marketing mix elements: A case study.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International Journal of Social Sciences &amp; Educational Studies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 </a:t>
            </a:r>
            <a:r>
              <a:rPr lang="en-US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4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(4), pp.1-11.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Teoli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D.,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Sanvictores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T. and An, J., 2019. SWOT analysis.</a:t>
            </a:r>
            <a:endParaRPr lang="en-US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ts val="5006"/>
              </a:lnSpc>
            </a:pPr>
            <a:endParaRPr lang="en-US" sz="3600" b="1" dirty="0"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7A7C280-48B4-2CB8-24E4-0D1CF97597CA}"/>
              </a:ext>
            </a:extLst>
          </p:cNvPr>
          <p:cNvSpPr txBox="1"/>
          <p:nvPr/>
        </p:nvSpPr>
        <p:spPr>
          <a:xfrm>
            <a:off x="3995305" y="7307179"/>
            <a:ext cx="95284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latin typeface="Open Sauce Bold"/>
                <a:ea typeface="Open Sauce Bold"/>
                <a:cs typeface="Open Sauce Bold"/>
                <a:sym typeface="Open Sauce Bold"/>
              </a:rPr>
              <a:t>£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0796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1052</Words>
  <Application>Microsoft Office PowerPoint</Application>
  <PresentationFormat>Custom</PresentationFormat>
  <Paragraphs>125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Open Sauce</vt:lpstr>
      <vt:lpstr>ITC Avant Garde Gothic Bold</vt:lpstr>
      <vt:lpstr>Calibri</vt:lpstr>
      <vt:lpstr>Arial</vt:lpstr>
      <vt:lpstr>Canva Sans Bold</vt:lpstr>
      <vt:lpstr>Wingdings</vt:lpstr>
      <vt:lpstr>ITC Avant Garde Gothic Bold Italics</vt:lpstr>
      <vt:lpstr>Times New Roman</vt:lpstr>
      <vt:lpstr>ITC Avant Garde Gothic</vt:lpstr>
      <vt:lpstr>Open Sauce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</dc:title>
  <dc:creator>Abidur Rahman</dc:creator>
  <cp:lastModifiedBy>Md Abidur Rahman (1815081)</cp:lastModifiedBy>
  <cp:revision>6</cp:revision>
  <dcterms:created xsi:type="dcterms:W3CDTF">2006-08-16T00:00:00Z</dcterms:created>
  <dcterms:modified xsi:type="dcterms:W3CDTF">2024-11-11T02:38:24Z</dcterms:modified>
  <dc:identifier>DAGVzKKN2L4</dc:identifier>
</cp:coreProperties>
</file>