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78" r:id="rId2"/>
  </p:sldMasterIdLst>
  <p:notesMasterIdLst>
    <p:notesMasterId r:id="rId48"/>
  </p:notesMasterIdLst>
  <p:sldIdLst>
    <p:sldId id="256" r:id="rId3"/>
    <p:sldId id="279" r:id="rId4"/>
    <p:sldId id="308" r:id="rId5"/>
    <p:sldId id="261" r:id="rId6"/>
    <p:sldId id="309" r:id="rId7"/>
    <p:sldId id="260" r:id="rId8"/>
    <p:sldId id="310" r:id="rId9"/>
    <p:sldId id="262" r:id="rId10"/>
    <p:sldId id="311" r:id="rId11"/>
    <p:sldId id="263" r:id="rId12"/>
    <p:sldId id="312" r:id="rId13"/>
    <p:sldId id="281" r:id="rId14"/>
    <p:sldId id="313" r:id="rId15"/>
    <p:sldId id="282" r:id="rId16"/>
    <p:sldId id="314" r:id="rId17"/>
    <p:sldId id="264" r:id="rId18"/>
    <p:sldId id="315" r:id="rId19"/>
    <p:sldId id="266" r:id="rId20"/>
    <p:sldId id="316" r:id="rId21"/>
    <p:sldId id="267" r:id="rId22"/>
    <p:sldId id="317" r:id="rId23"/>
    <p:sldId id="268" r:id="rId24"/>
    <p:sldId id="318" r:id="rId25"/>
    <p:sldId id="269" r:id="rId26"/>
    <p:sldId id="319" r:id="rId27"/>
    <p:sldId id="270" r:id="rId28"/>
    <p:sldId id="320" r:id="rId29"/>
    <p:sldId id="271" r:id="rId30"/>
    <p:sldId id="321" r:id="rId31"/>
    <p:sldId id="272" r:id="rId32"/>
    <p:sldId id="322" r:id="rId33"/>
    <p:sldId id="273" r:id="rId34"/>
    <p:sldId id="323" r:id="rId35"/>
    <p:sldId id="274" r:id="rId36"/>
    <p:sldId id="324" r:id="rId37"/>
    <p:sldId id="283" r:id="rId38"/>
    <p:sldId id="325" r:id="rId39"/>
    <p:sldId id="275" r:id="rId40"/>
    <p:sldId id="326" r:id="rId41"/>
    <p:sldId id="276" r:id="rId42"/>
    <p:sldId id="327" r:id="rId43"/>
    <p:sldId id="277" r:id="rId44"/>
    <p:sldId id="328" r:id="rId45"/>
    <p:sldId id="329" r:id="rId46"/>
    <p:sldId id="284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894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51" Type="http://schemas.openxmlformats.org/officeDocument/2006/relationships/theme" Target="theme/theme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7/24/2025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4039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24CB69-1569-157D-9DF9-AF31A4D73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37DA4F-CD45-53C5-29A0-03F3D7EF7C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C72DD9-B263-238D-D276-7BA4A6F280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4FE659-51C7-756A-9D0D-957895C5235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7232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5274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E234E9-4C8F-1DA4-6498-4D2F657FCD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DC3A51-8937-A14B-E617-606572706B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EC3D7D-FA6B-0572-E27D-97E59361FF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46DD80-41B1-6F1F-E2A8-3A4FF3BD29B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987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0236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14859A-688F-DF63-0F96-C225454F33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69A4FC-6FA0-CAD8-BF2B-61216E5DFA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ECB130-B901-3F81-F685-C56B08BAE1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E77ED-284D-8BF6-12C7-A86FBF310C3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4680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043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B7851-4D9D-8934-16E0-92287F55D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A25302-372C-44C8-61DE-9071AE914B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A35AE9-9801-C368-E73B-AA680490791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66A021-15E2-D150-0D72-8DD0C74D7E2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6436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7008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5B707-840F-95FB-518B-D9C5999B4D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CCCC35-973D-BA19-9659-F4454ECB93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2FF4D2-B5B3-8523-8534-29527F1D6C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C17224-50D0-AD38-4821-866510463AF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2651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097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EFF2C4-4312-2D7F-B806-19C13A6175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9FC23E-7E86-E6DE-13DE-827D4ADC84F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FBED28-50E1-174C-A3F7-BFEC014E13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F1950D-7EB3-6FC4-A4F1-75D94974811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02558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AD98C8-2295-4A33-7B06-2556D01C34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11721B-B472-FD65-D7F9-986CCC6D4B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906854-1290-014B-FE4E-A9DA4415C1A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2C3E73-5174-CFD0-7CF0-2F88BA4C7B4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6720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41DBFE-0D9B-3151-275C-4F7CB9A4BC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3877EA-B09B-6048-2FED-10ED3EF908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4843F0-A1CA-2868-A190-F100BDC2BE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F04490-2EA0-6364-C6FD-CAC81B9E474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1510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3573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D93C46-2A63-C6B9-D3D2-6B2C971C6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03EF9A-A69B-2F7B-8DBE-AD5EE4247F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14D937-FB7D-703A-EDCE-3CAE814D86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3570A3-72D8-87E3-B454-AF016DCE14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1059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8926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CC8DD2-2795-A6BC-5BBC-A70B2D2570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7FF150-014C-87F5-445A-699907EFBA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87BC79-F24F-62BD-494B-2D2025A724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CEB4E9-67C8-B843-5274-B2F18865766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0E1E9A-E921-4174-A0FC-51868D7AC568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327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24/07/2025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7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Relationship Id="rId9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7/24/2025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mailto:ken.dick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hyperlink" Target="https://libkey.io/libraries/1422/articles/514781124/full-text-file" TargetMode="External"/><Relationship Id="rId3" Type="http://schemas.openxmlformats.org/officeDocument/2006/relationships/hyperlink" Target="https://www.researchgate.net/publication/242185613_Learning_the_soft_skills_of_leadership" TargetMode="External"/><Relationship Id="rId7" Type="http://schemas.openxmlformats.org/officeDocument/2006/relationships/hyperlink" Target="https://dsdweb.co.uk/wp-content/uploads/2021/10/learning-by-doing-graham-gibbs.pdf" TargetMode="External"/><Relationship Id="rId2" Type="http://schemas.openxmlformats.org/officeDocument/2006/relationships/hyperlink" Target="https://www.taylorfrancis.com/books/edit/10.4324/9781315059051/reflection-david-boud-rosemary-keogh-david-walker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-tandfonline-com.ezproxy.uwtsd.ac.uk/doi/pdf/10.1080/1354060950010102?needAccess=true" TargetMode="External"/><Relationship Id="rId5" Type="http://schemas.openxmlformats.org/officeDocument/2006/relationships/hyperlink" Target="https://archive.org/details/JohnDeweyLogicTheTheoryOfInquiry" TargetMode="External"/><Relationship Id="rId4" Type="http://schemas.openxmlformats.org/officeDocument/2006/relationships/hyperlink" Target="https://journals.sagepub.com/doi/10.1177/14697874030043004" TargetMode="Externa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hyperlink" Target="https://libkey.io/libraries/1422/articles/514781124/full-text-file" TargetMode="External"/><Relationship Id="rId3" Type="http://schemas.openxmlformats.org/officeDocument/2006/relationships/hyperlink" Target="https://www.researchgate.net/publication/242185613_Learning_the_soft_skills_of_leadership" TargetMode="External"/><Relationship Id="rId7" Type="http://schemas.openxmlformats.org/officeDocument/2006/relationships/hyperlink" Target="https://dsdweb.co.uk/wp-content/uploads/2021/10/learning-by-doing-graham-gibbs.pdf" TargetMode="External"/><Relationship Id="rId2" Type="http://schemas.openxmlformats.org/officeDocument/2006/relationships/hyperlink" Target="https://www.taylorfrancis.com/books/edit/10.4324/9781315059051/reflection-david-boud-rosemary-keogh-david-walker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-tandfonline-com.ezproxy.uwtsd.ac.uk/doi/pdf/10.1080/1354060950010102?needAccess=true" TargetMode="External"/><Relationship Id="rId5" Type="http://schemas.openxmlformats.org/officeDocument/2006/relationships/hyperlink" Target="https://archive.org/details/JohnDeweyLogicTheTheoryOfInquiry" TargetMode="External"/><Relationship Id="rId4" Type="http://schemas.openxmlformats.org/officeDocument/2006/relationships/hyperlink" Target="https://journals.sagepub.com/doi/10.1177/14697874030043004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ezproxy.uwtsd.ac.uk/Product/Index/836843?page=0&amp;startBookmarkId=-1" TargetMode="External"/><Relationship Id="rId7" Type="http://schemas.openxmlformats.org/officeDocument/2006/relationships/hyperlink" Target="https://research-ebsco-com.ezproxy.uwtsd.ac.uk/c/onvpsy/search/details/bvncecycgz?db=nlebk" TargetMode="External"/><Relationship Id="rId2" Type="http://schemas.openxmlformats.org/officeDocument/2006/relationships/hyperlink" Target="https://www-vlebooks-com.ezproxy.uwtsd.ac.uk/Product/Index/246612?page=0&amp;startBookmarkId=-1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aylorfrancis.com/books/mono/10.4324/9781315237473/reflective-practitioner-donald-sch%C3%B6n" TargetMode="External"/><Relationship Id="rId5" Type="http://schemas.openxmlformats.org/officeDocument/2006/relationships/hyperlink" Target="https://archive.org/details/educatingreflect0000schn" TargetMode="External"/><Relationship Id="rId4" Type="http://schemas.openxmlformats.org/officeDocument/2006/relationships/hyperlink" Target="https://archive.org/details/educationalpsych0000odon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vlebooks-com.ezproxy.uwtsd.ac.uk/Product/Index/836843?page=0&amp;startBookmarkId=-1" TargetMode="External"/><Relationship Id="rId7" Type="http://schemas.openxmlformats.org/officeDocument/2006/relationships/hyperlink" Target="https://research-ebsco-com.ezproxy.uwtsd.ac.uk/c/onvpsy/search/details/bvncecycgz?db=nlebk" TargetMode="External"/><Relationship Id="rId2" Type="http://schemas.openxmlformats.org/officeDocument/2006/relationships/hyperlink" Target="https://www-vlebooks-com.ezproxy.uwtsd.ac.uk/Product/Index/246612?page=0&amp;startBookmarkId=-1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taylorfrancis.com/books/mono/10.4324/9781315237473/reflective-practitioner-donald-sch%C3%B6n" TargetMode="External"/><Relationship Id="rId5" Type="http://schemas.openxmlformats.org/officeDocument/2006/relationships/hyperlink" Target="https://archive.org/details/educatingreflect0000schn" TargetMode="External"/><Relationship Id="rId4" Type="http://schemas.openxmlformats.org/officeDocument/2006/relationships/hyperlink" Target="https://archive.org/details/educationalpsych0000od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/>
          <p:cNvSpPr txBox="1"/>
          <p:nvPr/>
        </p:nvSpPr>
        <p:spPr>
          <a:xfrm>
            <a:off x="407712" y="3698442"/>
            <a:ext cx="838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ECGE7007Q/C: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Cymunedau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Cynaliadwy</a:t>
            </a:r>
            <a:endParaRPr lang="en-GB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793641" y="4486217"/>
            <a:ext cx="800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Thema 1: Beth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1444833" y="293647"/>
            <a:ext cx="1940029" cy="151216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Rectangle 4"/>
          <p:cNvSpPr/>
          <p:nvPr/>
        </p:nvSpPr>
        <p:spPr>
          <a:xfrm>
            <a:off x="5765313" y="293647"/>
            <a:ext cx="1134126" cy="10801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Rectangle 5"/>
          <p:cNvSpPr/>
          <p:nvPr/>
        </p:nvSpPr>
        <p:spPr>
          <a:xfrm>
            <a:off x="3497061" y="293647"/>
            <a:ext cx="32403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Rectangle 6"/>
          <p:cNvSpPr/>
          <p:nvPr/>
        </p:nvSpPr>
        <p:spPr>
          <a:xfrm>
            <a:off x="6143355" y="1913827"/>
            <a:ext cx="1674186" cy="1566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8" name="Rectangle 7"/>
          <p:cNvSpPr/>
          <p:nvPr/>
        </p:nvSpPr>
        <p:spPr>
          <a:xfrm>
            <a:off x="3929109" y="293647"/>
            <a:ext cx="865664" cy="54006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9" name="Rectangle 8"/>
          <p:cNvSpPr/>
          <p:nvPr/>
        </p:nvSpPr>
        <p:spPr>
          <a:xfrm>
            <a:off x="1984893" y="1913827"/>
            <a:ext cx="2350829" cy="156617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Rectangle 9"/>
          <p:cNvSpPr/>
          <p:nvPr/>
        </p:nvSpPr>
        <p:spPr>
          <a:xfrm>
            <a:off x="4469169" y="1481779"/>
            <a:ext cx="1512168" cy="10801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3" name="Rectangle 12"/>
          <p:cNvSpPr/>
          <p:nvPr/>
        </p:nvSpPr>
        <p:spPr>
          <a:xfrm>
            <a:off x="3933296" y="887713"/>
            <a:ext cx="865664" cy="48605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4" name="Rectangle 13"/>
          <p:cNvSpPr/>
          <p:nvPr/>
        </p:nvSpPr>
        <p:spPr>
          <a:xfrm>
            <a:off x="3497061" y="1427773"/>
            <a:ext cx="875708" cy="37804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Rectangle 14"/>
          <p:cNvSpPr/>
          <p:nvPr/>
        </p:nvSpPr>
        <p:spPr>
          <a:xfrm>
            <a:off x="4469169" y="2666906"/>
            <a:ext cx="1512168" cy="81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960" y="1586787"/>
            <a:ext cx="1362587" cy="870105"/>
          </a:xfrm>
          <a:prstGeom prst="rect">
            <a:avLst/>
          </a:prstGeom>
        </p:spPr>
      </p:pic>
      <p:pic>
        <p:nvPicPr>
          <p:cNvPr id="3" name="Picture 2" descr="A diagram of a diagram of a community and green infrastructure plan">
            <a:extLst>
              <a:ext uri="{FF2B5EF4-FFF2-40B4-BE49-F238E27FC236}">
                <a16:creationId xmlns:a16="http://schemas.microsoft.com/office/drawing/2014/main" id="{464AB8FF-F381-2295-2D73-B0C086DDF2A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019" y="344491"/>
            <a:ext cx="1821656" cy="1407319"/>
          </a:xfrm>
          <a:prstGeom prst="rect">
            <a:avLst/>
          </a:prstGeom>
        </p:spPr>
      </p:pic>
      <p:pic>
        <p:nvPicPr>
          <p:cNvPr id="12" name="Picture 11" descr="A diagram illustrating the UN Sustainable Development  model of People, Planet and Profit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151" y="2021654"/>
            <a:ext cx="1454595" cy="1372735"/>
          </a:xfrm>
          <a:prstGeom prst="rect">
            <a:avLst/>
          </a:prstGeom>
        </p:spPr>
      </p:pic>
      <p:pic>
        <p:nvPicPr>
          <p:cNvPr id="16" name="Picture 15" descr="A graphic representation of the UN Sustainable Development Goals (SDG)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2906" y="2021654"/>
            <a:ext cx="2148449" cy="13343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1444832" y="1913827"/>
            <a:ext cx="465270" cy="1566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143355" y="1427773"/>
            <a:ext cx="1674186" cy="4232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8525" y="388865"/>
            <a:ext cx="942740" cy="88968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01217" y="293647"/>
            <a:ext cx="75592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6953445" y="293648"/>
            <a:ext cx="812891" cy="10485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FCE2185-09BB-A8BA-8F85-67AA53FC3656}"/>
              </a:ext>
            </a:extLst>
          </p:cNvPr>
          <p:cNvSpPr txBox="1"/>
          <p:nvPr/>
        </p:nvSpPr>
        <p:spPr>
          <a:xfrm>
            <a:off x="2435382" y="5430227"/>
            <a:ext cx="4092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ken.dicks@uwtsd.ac.uk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96902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9E378-5992-7A27-A6C7-F24877F332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06F03D90-41D8-D73E-A9B4-76446CB09C9F}"/>
              </a:ext>
            </a:extLst>
          </p:cNvPr>
          <p:cNvSpPr txBox="1"/>
          <p:nvPr/>
        </p:nvSpPr>
        <p:spPr>
          <a:xfrm>
            <a:off x="407712" y="3698442"/>
            <a:ext cx="838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ECGE7007Q: Sustainable Communities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00744A8-AFF1-428A-43D7-65374CE6E13C}"/>
              </a:ext>
            </a:extLst>
          </p:cNvPr>
          <p:cNvSpPr txBox="1"/>
          <p:nvPr/>
        </p:nvSpPr>
        <p:spPr>
          <a:xfrm>
            <a:off x="793641" y="4486217"/>
            <a:ext cx="80022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Theme 1: What is Reflective Practice?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3E0B7D4-8F18-8995-120B-1A06D08AF489}"/>
              </a:ext>
            </a:extLst>
          </p:cNvPr>
          <p:cNvSpPr/>
          <p:nvPr/>
        </p:nvSpPr>
        <p:spPr>
          <a:xfrm>
            <a:off x="1444833" y="293647"/>
            <a:ext cx="1940029" cy="151216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B80EEB-BE04-9441-25B0-D13C5E947267}"/>
              </a:ext>
            </a:extLst>
          </p:cNvPr>
          <p:cNvSpPr/>
          <p:nvPr/>
        </p:nvSpPr>
        <p:spPr>
          <a:xfrm>
            <a:off x="5765313" y="293647"/>
            <a:ext cx="1134126" cy="108012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C32524-69FC-F6EC-3A25-0EAAA325CAAC}"/>
              </a:ext>
            </a:extLst>
          </p:cNvPr>
          <p:cNvSpPr/>
          <p:nvPr/>
        </p:nvSpPr>
        <p:spPr>
          <a:xfrm>
            <a:off x="3497061" y="293647"/>
            <a:ext cx="324036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85B620-2E0C-6FD0-0CE0-22A9EE6C5D5E}"/>
              </a:ext>
            </a:extLst>
          </p:cNvPr>
          <p:cNvSpPr/>
          <p:nvPr/>
        </p:nvSpPr>
        <p:spPr>
          <a:xfrm>
            <a:off x="6143355" y="1913827"/>
            <a:ext cx="1674186" cy="1566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41D03CE-D6DC-8248-763C-5CBCDAA20973}"/>
              </a:ext>
            </a:extLst>
          </p:cNvPr>
          <p:cNvSpPr/>
          <p:nvPr/>
        </p:nvSpPr>
        <p:spPr>
          <a:xfrm>
            <a:off x="3929109" y="293647"/>
            <a:ext cx="865664" cy="54006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0AA2DE2-4970-BDED-BBBC-576E9EE16E83}"/>
              </a:ext>
            </a:extLst>
          </p:cNvPr>
          <p:cNvSpPr/>
          <p:nvPr/>
        </p:nvSpPr>
        <p:spPr>
          <a:xfrm>
            <a:off x="1984893" y="1913827"/>
            <a:ext cx="2350829" cy="156617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BEBA5CB-3878-505B-5128-B183AE1C0CEC}"/>
              </a:ext>
            </a:extLst>
          </p:cNvPr>
          <p:cNvSpPr/>
          <p:nvPr/>
        </p:nvSpPr>
        <p:spPr>
          <a:xfrm>
            <a:off x="4469169" y="1481779"/>
            <a:ext cx="1512168" cy="10801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028267-176C-0F93-41B0-EF60FDC6EA50}"/>
              </a:ext>
            </a:extLst>
          </p:cNvPr>
          <p:cNvSpPr/>
          <p:nvPr/>
        </p:nvSpPr>
        <p:spPr>
          <a:xfrm>
            <a:off x="3933296" y="887713"/>
            <a:ext cx="865664" cy="486054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309687-852C-1BFD-7AA7-B69CB9B0FBC4}"/>
              </a:ext>
            </a:extLst>
          </p:cNvPr>
          <p:cNvSpPr/>
          <p:nvPr/>
        </p:nvSpPr>
        <p:spPr>
          <a:xfrm>
            <a:off x="3497061" y="1427773"/>
            <a:ext cx="875708" cy="37804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906ED4-B83F-6195-6EA5-68D3377838D0}"/>
              </a:ext>
            </a:extLst>
          </p:cNvPr>
          <p:cNvSpPr/>
          <p:nvPr/>
        </p:nvSpPr>
        <p:spPr>
          <a:xfrm>
            <a:off x="4469169" y="2666906"/>
            <a:ext cx="1512168" cy="8130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223D2A-90B6-E718-B0C7-C5C0BAB4E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960" y="1586787"/>
            <a:ext cx="1362587" cy="870105"/>
          </a:xfrm>
          <a:prstGeom prst="rect">
            <a:avLst/>
          </a:prstGeom>
        </p:spPr>
      </p:pic>
      <p:pic>
        <p:nvPicPr>
          <p:cNvPr id="3" name="Picture 2" descr="A diagram of a diagram of a community and green infrastructure plan">
            <a:extLst>
              <a:ext uri="{FF2B5EF4-FFF2-40B4-BE49-F238E27FC236}">
                <a16:creationId xmlns:a16="http://schemas.microsoft.com/office/drawing/2014/main" id="{A426F0AA-352B-7958-F1E7-052A44A8D2F8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4019" y="344491"/>
            <a:ext cx="1821656" cy="1407319"/>
          </a:xfrm>
          <a:prstGeom prst="rect">
            <a:avLst/>
          </a:prstGeom>
        </p:spPr>
      </p:pic>
      <p:pic>
        <p:nvPicPr>
          <p:cNvPr id="12" name="Picture 11" descr="A diagram illustrating the UN Sustainable Development  model of People, Planet and Profit">
            <a:extLst>
              <a:ext uri="{FF2B5EF4-FFF2-40B4-BE49-F238E27FC236}">
                <a16:creationId xmlns:a16="http://schemas.microsoft.com/office/drawing/2014/main" id="{F5C53C12-DED5-4B5A-7365-7D36C5984C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3151" y="2021654"/>
            <a:ext cx="1454595" cy="1372735"/>
          </a:xfrm>
          <a:prstGeom prst="rect">
            <a:avLst/>
          </a:prstGeom>
        </p:spPr>
      </p:pic>
      <p:pic>
        <p:nvPicPr>
          <p:cNvPr id="16" name="Picture 15" descr="A graphic representation of the UN Sustainable Development Goals (SDG)">
            <a:extLst>
              <a:ext uri="{FF2B5EF4-FFF2-40B4-BE49-F238E27FC236}">
                <a16:creationId xmlns:a16="http://schemas.microsoft.com/office/drawing/2014/main" id="{9C278046-EB88-42FE-0F58-DDFC5CA71E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92906" y="2021654"/>
            <a:ext cx="2148449" cy="13343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D2F00B4-7F20-1954-8AA7-B7055CFFD8FB}"/>
              </a:ext>
            </a:extLst>
          </p:cNvPr>
          <p:cNvSpPr/>
          <p:nvPr/>
        </p:nvSpPr>
        <p:spPr>
          <a:xfrm>
            <a:off x="1444832" y="1913827"/>
            <a:ext cx="465270" cy="156617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79E34E8-867A-2D19-DB2D-68F34E61BA62}"/>
              </a:ext>
            </a:extLst>
          </p:cNvPr>
          <p:cNvSpPr/>
          <p:nvPr/>
        </p:nvSpPr>
        <p:spPr>
          <a:xfrm>
            <a:off x="6143355" y="1427773"/>
            <a:ext cx="1674186" cy="4232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4694C282-6B92-F6D4-A9CD-CB2ABCFCEB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48525" y="388865"/>
            <a:ext cx="942740" cy="889685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E2ABFCBC-0DA8-AC7B-CEAC-1DD9B5F98C18}"/>
              </a:ext>
            </a:extLst>
          </p:cNvPr>
          <p:cNvSpPr/>
          <p:nvPr/>
        </p:nvSpPr>
        <p:spPr>
          <a:xfrm>
            <a:off x="4901217" y="293647"/>
            <a:ext cx="755921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D2CBB20-9336-49D7-EB4A-1971C4D82E62}"/>
              </a:ext>
            </a:extLst>
          </p:cNvPr>
          <p:cNvSpPr/>
          <p:nvPr/>
        </p:nvSpPr>
        <p:spPr>
          <a:xfrm>
            <a:off x="6953445" y="293648"/>
            <a:ext cx="812891" cy="10485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DAC315-DC6A-B176-B5E1-EB4AEB147458}"/>
              </a:ext>
            </a:extLst>
          </p:cNvPr>
          <p:cNvSpPr txBox="1"/>
          <p:nvPr/>
        </p:nvSpPr>
        <p:spPr>
          <a:xfrm>
            <a:off x="2435382" y="5430227"/>
            <a:ext cx="4092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ken.dicks@uwtsd.ac.uk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838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969" y="271229"/>
            <a:ext cx="8636062" cy="85725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Pam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ydyn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ni'n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E83B80-1F00-4BB5-A504-7674F759B1C2}"/>
              </a:ext>
            </a:extLst>
          </p:cNvPr>
          <p:cNvSpPr txBox="1"/>
          <p:nvPr/>
        </p:nvSpPr>
        <p:spPr>
          <a:xfrm>
            <a:off x="1890909" y="2704295"/>
            <a:ext cx="56166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Ystyriwch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cysyniad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Arfer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Adfyfyriol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pPr algn="ctr"/>
            <a:endParaRPr lang="en-GB" sz="2800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Beth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mae'n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olygu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?
Pam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ydyn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ni'n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ei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i="1" dirty="0" err="1">
                <a:solidFill>
                  <a:schemeClr val="accent1">
                    <a:lumMod val="75000"/>
                  </a:schemeClr>
                </a:solidFill>
              </a:rPr>
              <a:t>wneud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4865F6-2A59-4519-A203-DB5510D440DC}"/>
              </a:ext>
            </a:extLst>
          </p:cNvPr>
          <p:cNvSpPr txBox="1"/>
          <p:nvPr/>
        </p:nvSpPr>
        <p:spPr>
          <a:xfrm>
            <a:off x="253969" y="5074180"/>
            <a:ext cx="8889558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i="1" dirty="0" err="1">
                <a:solidFill>
                  <a:schemeClr val="accent1">
                    <a:lumMod val="75000"/>
                  </a:schemeClr>
                </a:solidFill>
              </a:rPr>
              <a:t>Rhowch</a:t>
            </a:r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100" i="1" dirty="0" err="1">
                <a:solidFill>
                  <a:schemeClr val="accent1">
                    <a:lumMod val="75000"/>
                  </a:schemeClr>
                </a:solidFill>
              </a:rPr>
              <a:t>adborth</a:t>
            </a:r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100" i="1" dirty="0" err="1">
                <a:solidFill>
                  <a:schemeClr val="accent1">
                    <a:lumMod val="75000"/>
                  </a:schemeClr>
                </a:solidFill>
              </a:rPr>
              <a:t>i'ch</a:t>
            </a:r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100" i="1" dirty="0" err="1">
                <a:solidFill>
                  <a:schemeClr val="accent1">
                    <a:lumMod val="75000"/>
                  </a:schemeClr>
                </a:solidFill>
              </a:rPr>
              <a:t>Tiwtor</a:t>
            </a:r>
            <a:endParaRPr lang="en-GB" sz="2100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D.S.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Os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oes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gennych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brofiad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arfer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adfyfyriol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gadewch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eraill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ateb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accent1">
                    <a:lumMod val="75000"/>
                  </a:schemeClr>
                </a:solidFill>
              </a:rPr>
              <a:t>gyntaf</a:t>
            </a:r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</p:txBody>
      </p:sp>
      <p:pic>
        <p:nvPicPr>
          <p:cNvPr id="3" name="Picture 2" descr="Image of a thought bubble">
            <a:extLst>
              <a:ext uri="{FF2B5EF4-FFF2-40B4-BE49-F238E27FC236}">
                <a16:creationId xmlns:a16="http://schemas.microsoft.com/office/drawing/2014/main" id="{98C038D9-51C8-3282-8AAE-26D0CEB640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148" y="944150"/>
            <a:ext cx="1760145" cy="176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264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CD4577-9CDB-5A6C-8AD5-DC4D816FF1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49983-F19E-6DFE-F211-FC16EB987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969" y="271229"/>
            <a:ext cx="8636062" cy="857250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 -Why do we do it?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AC7A31-6BE0-155B-DF6F-0E9F6F9747E7}"/>
              </a:ext>
            </a:extLst>
          </p:cNvPr>
          <p:cNvSpPr txBox="1"/>
          <p:nvPr/>
        </p:nvSpPr>
        <p:spPr>
          <a:xfrm>
            <a:off x="1890909" y="2704295"/>
            <a:ext cx="56166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Consider the concept of Reflective Practice.</a:t>
            </a:r>
          </a:p>
          <a:p>
            <a:pPr algn="ctr"/>
            <a:endParaRPr lang="en-GB" sz="2800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What does it involve?</a:t>
            </a:r>
          </a:p>
          <a:p>
            <a:pPr algn="ctr"/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Why do we do it?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C50792-FC53-7498-2638-FA5CFC82FD93}"/>
              </a:ext>
            </a:extLst>
          </p:cNvPr>
          <p:cNvSpPr txBox="1"/>
          <p:nvPr/>
        </p:nvSpPr>
        <p:spPr>
          <a:xfrm>
            <a:off x="253969" y="5074180"/>
            <a:ext cx="8889558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Feedback to your Tutor</a:t>
            </a:r>
          </a:p>
          <a:p>
            <a:pPr algn="ctr"/>
            <a:r>
              <a:rPr lang="en-GB" sz="1800" b="1" i="1" dirty="0">
                <a:solidFill>
                  <a:schemeClr val="accent1">
                    <a:lumMod val="75000"/>
                  </a:schemeClr>
                </a:solidFill>
              </a:rPr>
              <a:t>N.B. If you have experience of reflective practice, please let others answer first.</a:t>
            </a:r>
          </a:p>
        </p:txBody>
      </p:sp>
      <p:pic>
        <p:nvPicPr>
          <p:cNvPr id="3" name="Picture 2" descr="Image of a thought bubble">
            <a:extLst>
              <a:ext uri="{FF2B5EF4-FFF2-40B4-BE49-F238E27FC236}">
                <a16:creationId xmlns:a16="http://schemas.microsoft.com/office/drawing/2014/main" id="{0BC2782F-472D-96F5-DA44-6D885A2166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148" y="944150"/>
            <a:ext cx="1760145" cy="176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515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mhrofiad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7561" y="2355475"/>
            <a:ext cx="6905650" cy="1911660"/>
          </a:xfrm>
        </p:spPr>
        <p:txBody>
          <a:bodyPr>
            <a:noAutofit/>
          </a:bodyPr>
          <a:lstStyle/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(TAR)</a:t>
            </a:r>
          </a:p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Ieuenctid</a:t>
            </a:r>
            <a:endParaRPr lang="en-GB" sz="4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Gyrfa</a:t>
            </a: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
</a:t>
            </a: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Gwnsela</a:t>
            </a:r>
            <a:endParaRPr lang="en-GB" sz="4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1489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C9356-A23D-DD5E-726E-3CBDB2AC1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94757-5AF7-4381-3AC6-F23DE43BD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own experience of reflective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9014C-A7C3-5523-FF28-AB8632E3C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7561" y="2355475"/>
            <a:ext cx="6905650" cy="1911660"/>
          </a:xfrm>
        </p:spPr>
        <p:txBody>
          <a:bodyPr>
            <a:noAutofit/>
          </a:bodyPr>
          <a:lstStyle/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Teaching practice (PGCE)</a:t>
            </a:r>
          </a:p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Work</a:t>
            </a:r>
          </a:p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Careers Wales</a:t>
            </a:r>
          </a:p>
          <a:p>
            <a:pPr>
              <a:spcBef>
                <a:spcPts val="900"/>
              </a:spcBef>
              <a:spcAft>
                <a:spcPts val="900"/>
              </a:spcAft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Counselling</a:t>
            </a:r>
          </a:p>
        </p:txBody>
      </p:sp>
    </p:spTree>
    <p:extLst>
      <p:ext uri="{BB962C8B-B14F-4D97-AF65-F5344CB8AC3E}">
        <p14:creationId xmlns:p14="http://schemas.microsoft.com/office/powerpoint/2010/main" val="3172438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>
            <a:extLst>
              <a:ext uri="{FF2B5EF4-FFF2-40B4-BE49-F238E27FC236}">
                <a16:creationId xmlns:a16="http://schemas.microsoft.com/office/drawing/2014/main" id="{DE9E0CDC-1D69-42A9-9697-D9E994EA1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016" y="110728"/>
            <a:ext cx="8692816" cy="522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Cam </a:t>
            </a:r>
            <a:r>
              <a:rPr lang="en-GB" altLang="en-US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altLang="en-US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744" name="Text Box 16">
            <a:extLst>
              <a:ext uri="{FF2B5EF4-FFF2-40B4-BE49-F238E27FC236}">
                <a16:creationId xmlns:a16="http://schemas.microsoft.com/office/drawing/2014/main" id="{E3AD3AEB-DB1D-41FF-80B9-6626D5B780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1392" y="4417790"/>
            <a:ext cx="1352944" cy="539353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Anghymhwysedd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Anymwybodol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48" name="Text Box 20">
            <a:extLst>
              <a:ext uri="{FF2B5EF4-FFF2-40B4-BE49-F238E27FC236}">
                <a16:creationId xmlns:a16="http://schemas.microsoft.com/office/drawing/2014/main" id="{D71365C6-A496-4382-A47D-AD8C1D5615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120" y="5011912"/>
            <a:ext cx="1835944" cy="47982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Ddim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yn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gwybod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beth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na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allwch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ei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wneud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52" name="Text Box 24">
            <a:extLst>
              <a:ext uri="{FF2B5EF4-FFF2-40B4-BE49-F238E27FC236}">
                <a16:creationId xmlns:a16="http://schemas.microsoft.com/office/drawing/2014/main" id="{09EB8451-7DB6-4941-B041-9AA8CFAF1C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5888" y="3283124"/>
            <a:ext cx="1201341" cy="70246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Ceisio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gwneud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rhywbeth</a:t>
            </a:r>
            <a:endParaRPr lang="en-GB" altLang="en-US" sz="15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53" name="AutoShape 25">
            <a:extLst>
              <a:ext uri="{FF2B5EF4-FFF2-40B4-BE49-F238E27FC236}">
                <a16:creationId xmlns:a16="http://schemas.microsoft.com/office/drawing/2014/main" id="{CFB47A25-E2E7-4C16-BFB1-DD69D0633754}"/>
              </a:ext>
            </a:extLst>
          </p:cNvPr>
          <p:cNvSpPr>
            <a:spLocks noChangeArrowheads="1"/>
          </p:cNvSpPr>
          <p:nvPr/>
        </p:nvSpPr>
        <p:spPr bwMode="auto">
          <a:xfrm rot="-2039444">
            <a:off x="2357438" y="3985592"/>
            <a:ext cx="410766" cy="205979"/>
          </a:xfrm>
          <a:prstGeom prst="rightArrow">
            <a:avLst>
              <a:gd name="adj1" fmla="val 50000"/>
              <a:gd name="adj2" fmla="val 49855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5" name="AutoShape 27">
            <a:extLst>
              <a:ext uri="{FF2B5EF4-FFF2-40B4-BE49-F238E27FC236}">
                <a16:creationId xmlns:a16="http://schemas.microsoft.com/office/drawing/2014/main" id="{79EEFFD2-D71D-4A04-99EA-D1449EBB5496}"/>
              </a:ext>
            </a:extLst>
          </p:cNvPr>
          <p:cNvSpPr>
            <a:spLocks noChangeArrowheads="1"/>
          </p:cNvSpPr>
          <p:nvPr/>
        </p:nvSpPr>
        <p:spPr bwMode="auto">
          <a:xfrm rot="-2039444">
            <a:off x="3869533" y="3336703"/>
            <a:ext cx="411956" cy="20597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7" name="AutoShape 29">
            <a:extLst>
              <a:ext uri="{FF2B5EF4-FFF2-40B4-BE49-F238E27FC236}">
                <a16:creationId xmlns:a16="http://schemas.microsoft.com/office/drawing/2014/main" id="{33183287-134C-4539-B7F0-591B3935C12E}"/>
              </a:ext>
            </a:extLst>
          </p:cNvPr>
          <p:cNvSpPr>
            <a:spLocks noChangeArrowheads="1"/>
          </p:cNvSpPr>
          <p:nvPr/>
        </p:nvSpPr>
        <p:spPr bwMode="auto">
          <a:xfrm rot="-2039444">
            <a:off x="5328049" y="2689001"/>
            <a:ext cx="411956" cy="204788"/>
          </a:xfrm>
          <a:prstGeom prst="rightArrow">
            <a:avLst>
              <a:gd name="adj1" fmla="val 50000"/>
              <a:gd name="adj2" fmla="val 50291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9" name="AutoShape 31">
            <a:extLst>
              <a:ext uri="{FF2B5EF4-FFF2-40B4-BE49-F238E27FC236}">
                <a16:creationId xmlns:a16="http://schemas.microsoft.com/office/drawing/2014/main" id="{83F1135D-00A7-4CA8-8B12-7B512F30C814}"/>
              </a:ext>
            </a:extLst>
          </p:cNvPr>
          <p:cNvSpPr>
            <a:spLocks noChangeArrowheads="1"/>
          </p:cNvSpPr>
          <p:nvPr/>
        </p:nvSpPr>
        <p:spPr bwMode="auto">
          <a:xfrm rot="-7903195" flipH="1" flipV="1">
            <a:off x="7170539" y="2222871"/>
            <a:ext cx="809625" cy="258366"/>
          </a:xfrm>
          <a:prstGeom prst="rightArrow">
            <a:avLst>
              <a:gd name="adj1" fmla="val 50000"/>
              <a:gd name="adj2" fmla="val 78341"/>
            </a:avLst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grpSp>
        <p:nvGrpSpPr>
          <p:cNvPr id="73772" name="Group 44">
            <a:extLst>
              <a:ext uri="{FF2B5EF4-FFF2-40B4-BE49-F238E27FC236}">
                <a16:creationId xmlns:a16="http://schemas.microsoft.com/office/drawing/2014/main" id="{1C896C1B-58AA-4D4C-920F-5A98CA81282D}"/>
              </a:ext>
            </a:extLst>
          </p:cNvPr>
          <p:cNvGrpSpPr>
            <a:grpSpLocks/>
          </p:cNvGrpSpPr>
          <p:nvPr/>
        </p:nvGrpSpPr>
        <p:grpSpPr bwMode="auto">
          <a:xfrm>
            <a:off x="1494236" y="2418729"/>
            <a:ext cx="6506765" cy="2591991"/>
            <a:chOff x="612" y="1797"/>
            <a:chExt cx="4853" cy="2177"/>
          </a:xfrm>
        </p:grpSpPr>
        <p:sp>
          <p:nvSpPr>
            <p:cNvPr id="73760" name="Line 32">
              <a:extLst>
                <a:ext uri="{FF2B5EF4-FFF2-40B4-BE49-F238E27FC236}">
                  <a16:creationId xmlns:a16="http://schemas.microsoft.com/office/drawing/2014/main" id="{4C411104-F945-45F4-87F7-A1049BB55BF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" y="3430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4" name="Line 36">
              <a:extLst>
                <a:ext uri="{FF2B5EF4-FFF2-40B4-BE49-F238E27FC236}">
                  <a16:creationId xmlns:a16="http://schemas.microsoft.com/office/drawing/2014/main" id="{E3EE3874-81E9-4686-9381-DD5DB477D2F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" y="3430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5" name="Line 37">
              <a:extLst>
                <a:ext uri="{FF2B5EF4-FFF2-40B4-BE49-F238E27FC236}">
                  <a16:creationId xmlns:a16="http://schemas.microsoft.com/office/drawing/2014/main" id="{7AE79175-1C1C-4DF5-92B4-B2B398692B4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78" y="1797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6" name="Line 38">
              <a:extLst>
                <a:ext uri="{FF2B5EF4-FFF2-40B4-BE49-F238E27FC236}">
                  <a16:creationId xmlns:a16="http://schemas.microsoft.com/office/drawing/2014/main" id="{9FBE878E-CF27-4301-BBDE-1784D837B75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89" y="2341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7" name="Line 39">
              <a:extLst>
                <a:ext uri="{FF2B5EF4-FFF2-40B4-BE49-F238E27FC236}">
                  <a16:creationId xmlns:a16="http://schemas.microsoft.com/office/drawing/2014/main" id="{32E79A5E-CBF8-4AE8-AE47-CAE83171CD5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01" y="2886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8" name="Line 40">
              <a:extLst>
                <a:ext uri="{FF2B5EF4-FFF2-40B4-BE49-F238E27FC236}">
                  <a16:creationId xmlns:a16="http://schemas.microsoft.com/office/drawing/2014/main" id="{EC3CDB39-109D-47D5-8187-124CF5F253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78" y="1797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9" name="Line 41">
              <a:extLst>
                <a:ext uri="{FF2B5EF4-FFF2-40B4-BE49-F238E27FC236}">
                  <a16:creationId xmlns:a16="http://schemas.microsoft.com/office/drawing/2014/main" id="{30A596FE-907D-4DF1-BE6C-671005F7BE0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89" y="2341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70" name="Line 42">
              <a:extLst>
                <a:ext uri="{FF2B5EF4-FFF2-40B4-BE49-F238E27FC236}">
                  <a16:creationId xmlns:a16="http://schemas.microsoft.com/office/drawing/2014/main" id="{4935930B-3D3F-4176-9E16-50A66BE11EE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01" y="2886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71" name="Line 43">
              <a:extLst>
                <a:ext uri="{FF2B5EF4-FFF2-40B4-BE49-F238E27FC236}">
                  <a16:creationId xmlns:a16="http://schemas.microsoft.com/office/drawing/2014/main" id="{A236A985-4EDA-4978-B50F-0F90E678966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21" y="1797"/>
              <a:ext cx="544" cy="726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</p:grpSp>
      <p:sp>
        <p:nvSpPr>
          <p:cNvPr id="73773" name="Text Box 45">
            <a:extLst>
              <a:ext uri="{FF2B5EF4-FFF2-40B4-BE49-F238E27FC236}">
                <a16:creationId xmlns:a16="http://schemas.microsoft.com/office/drawing/2014/main" id="{27CADB3D-D18A-4CF8-9157-1F389D3102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59906" y="3768898"/>
            <a:ext cx="1354530" cy="539354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Anghymhwysedd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Ymwybodol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74" name="Text Box 46">
            <a:extLst>
              <a:ext uri="{FF2B5EF4-FFF2-40B4-BE49-F238E27FC236}">
                <a16:creationId xmlns:a16="http://schemas.microsoft.com/office/drawing/2014/main" id="{FF9C9581-246D-431F-B630-82F3618C5E7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1097" y="4426833"/>
            <a:ext cx="1295400" cy="89988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Rydych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chi'n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gwybod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na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allwch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ei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wneud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(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eto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).</a:t>
            </a:r>
          </a:p>
        </p:txBody>
      </p:sp>
      <p:sp>
        <p:nvSpPr>
          <p:cNvPr id="73775" name="Text Box 47">
            <a:extLst>
              <a:ext uri="{FF2B5EF4-FFF2-40B4-BE49-F238E27FC236}">
                <a16:creationId xmlns:a16="http://schemas.microsoft.com/office/drawing/2014/main" id="{0C168525-EEEE-43CC-AFF9-7EF0EA6445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6057" y="2743770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Dysgu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gwneud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rhywbeth</a:t>
            </a:r>
            <a:endParaRPr lang="en-GB" altLang="en-US" sz="15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76" name="Text Box 48">
            <a:extLst>
              <a:ext uri="{FF2B5EF4-FFF2-40B4-BE49-F238E27FC236}">
                <a16:creationId xmlns:a16="http://schemas.microsoft.com/office/drawing/2014/main" id="{B0B785E1-24B9-4B47-ACC5-80FCB5275D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8424" y="3174778"/>
            <a:ext cx="1296590" cy="539353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Cymhwysedd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Ymwybodol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77" name="Text Box 49">
            <a:extLst>
              <a:ext uri="{FF2B5EF4-FFF2-40B4-BE49-F238E27FC236}">
                <a16:creationId xmlns:a16="http://schemas.microsoft.com/office/drawing/2014/main" id="{26C9AA8B-0E7B-4743-B9BA-18B172F179D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4844" y="3823667"/>
            <a:ext cx="1295400" cy="70127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Rydych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nawr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yn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gwybod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sut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i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wneud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y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dasg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78" name="Text Box 50">
            <a:extLst>
              <a:ext uri="{FF2B5EF4-FFF2-40B4-BE49-F238E27FC236}">
                <a16:creationId xmlns:a16="http://schemas.microsoft.com/office/drawing/2014/main" id="{AA4AA621-DB93-4665-98D8-EBE5B8147B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5749" y="2473498"/>
            <a:ext cx="1296590" cy="539354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Cymhwysedd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Anymwybodol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79" name="Text Box 51">
            <a:extLst>
              <a:ext uri="{FF2B5EF4-FFF2-40B4-BE49-F238E27FC236}">
                <a16:creationId xmlns:a16="http://schemas.microsoft.com/office/drawing/2014/main" id="{3693A159-A638-4A88-9B6B-ACBC92AE667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3360" y="3067620"/>
            <a:ext cx="1295400" cy="107969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Gallwch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nawr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wneud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y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dasg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heb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feddwl</a:t>
            </a:r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35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amdani</a:t>
            </a:r>
            <a:endParaRPr lang="en-GB" altLang="en-US" sz="135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80" name="Text Box 52">
            <a:extLst>
              <a:ext uri="{FF2B5EF4-FFF2-40B4-BE49-F238E27FC236}">
                <a16:creationId xmlns:a16="http://schemas.microsoft.com/office/drawing/2014/main" id="{0FD67DB0-C6E8-4AB7-82A2-12353E169C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48151" y="2221333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Gwneud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y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dasg</a:t>
            </a:r>
            <a:endParaRPr lang="en-GB" altLang="en-US" sz="15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81" name="Text Box 53">
            <a:extLst>
              <a:ext uri="{FF2B5EF4-FFF2-40B4-BE49-F238E27FC236}">
                <a16:creationId xmlns:a16="http://schemas.microsoft.com/office/drawing/2014/main" id="{C2FA687F-E82C-436C-AA49-355ADEDBFB5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3842" y="1771029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Gweithredu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ar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awto-beilot</a:t>
            </a:r>
            <a:endParaRPr lang="en-GB" altLang="en-US" sz="15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82" name="Text Box 54">
            <a:extLst>
              <a:ext uri="{FF2B5EF4-FFF2-40B4-BE49-F238E27FC236}">
                <a16:creationId xmlns:a16="http://schemas.microsoft.com/office/drawing/2014/main" id="{5F2F875F-F910-430C-A0D0-AEC472A40B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2273" y="1447179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Adfyfyrio</a:t>
            </a:r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a </a:t>
            </a:r>
            <a:r>
              <a:rPr lang="en-GB" altLang="en-US" sz="1500" b="1" dirty="0" err="1">
                <a:solidFill>
                  <a:schemeClr val="accent1">
                    <a:lumMod val="75000"/>
                  </a:schemeClr>
                </a:solidFill>
                <a:latin typeface="+mj-lt"/>
              </a:rPr>
              <a:t>gwerthuso</a:t>
            </a:r>
            <a:endParaRPr lang="en-GB" altLang="en-US" sz="15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73783" name="AutoShape 55">
            <a:extLst>
              <a:ext uri="{FF2B5EF4-FFF2-40B4-BE49-F238E27FC236}">
                <a16:creationId xmlns:a16="http://schemas.microsoft.com/office/drawing/2014/main" id="{B3C1EDEC-8A6D-4594-A50D-76DFB75A136F}"/>
              </a:ext>
            </a:extLst>
          </p:cNvPr>
          <p:cNvSpPr>
            <a:spLocks noChangeArrowheads="1"/>
          </p:cNvSpPr>
          <p:nvPr/>
        </p:nvSpPr>
        <p:spPr bwMode="auto">
          <a:xfrm rot="5400000" flipV="1">
            <a:off x="4598790" y="1744241"/>
            <a:ext cx="378619" cy="43219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>
              <a:latin typeface="+mj-lt"/>
            </a:endParaRPr>
          </a:p>
        </p:txBody>
      </p:sp>
      <p:sp>
        <p:nvSpPr>
          <p:cNvPr id="73784" name="AutoShape 56">
            <a:extLst>
              <a:ext uri="{FF2B5EF4-FFF2-40B4-BE49-F238E27FC236}">
                <a16:creationId xmlns:a16="http://schemas.microsoft.com/office/drawing/2014/main" id="{0E36D259-9CCD-4DDE-87A0-3006840CD97E}"/>
              </a:ext>
            </a:extLst>
          </p:cNvPr>
          <p:cNvSpPr>
            <a:spLocks noChangeArrowheads="1"/>
          </p:cNvSpPr>
          <p:nvPr/>
        </p:nvSpPr>
        <p:spPr bwMode="auto">
          <a:xfrm rot="16067115" flipV="1">
            <a:off x="5463184" y="1959745"/>
            <a:ext cx="378619" cy="43219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42DCF5-9A77-483C-BE97-E62009600654}"/>
              </a:ext>
            </a:extLst>
          </p:cNvPr>
          <p:cNvSpPr txBox="1"/>
          <p:nvPr/>
        </p:nvSpPr>
        <p:spPr>
          <a:xfrm>
            <a:off x="6390802" y="5653414"/>
            <a:ext cx="249101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Seiliedig</a:t>
            </a:r>
            <a:r>
              <a:rPr lang="en-GB" sz="135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35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35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Crosbie (2005)</a:t>
            </a:r>
          </a:p>
        </p:txBody>
      </p:sp>
    </p:spTree>
    <p:extLst>
      <p:ext uri="{BB962C8B-B14F-4D97-AF65-F5344CB8AC3E}">
        <p14:creationId xmlns:p14="http://schemas.microsoft.com/office/powerpoint/2010/main" val="44819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" dur="500"/>
                                        <p:tgtEl>
                                          <p:spTgt spid="737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737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4" grpId="0" animBg="1"/>
      <p:bldP spid="73748" grpId="0" animBg="1"/>
      <p:bldP spid="73752" grpId="0" animBg="1"/>
      <p:bldP spid="73773" grpId="0" animBg="1"/>
      <p:bldP spid="73774" grpId="0" animBg="1"/>
      <p:bldP spid="73775" grpId="0" animBg="1"/>
      <p:bldP spid="73776" grpId="0" animBg="1"/>
      <p:bldP spid="73777" grpId="0" animBg="1"/>
      <p:bldP spid="73778" grpId="0" animBg="1"/>
      <p:bldP spid="73779" grpId="0" animBg="1"/>
      <p:bldP spid="73780" grpId="0" animBg="1"/>
      <p:bldP spid="73781" grpId="0" animBg="1"/>
      <p:bldP spid="73781" grpId="1" animBg="1"/>
      <p:bldP spid="73782" grpId="0" animBg="1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CAF88-99F2-F475-0B71-638A29242E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2" name="Rectangle 4">
            <a:extLst>
              <a:ext uri="{FF2B5EF4-FFF2-40B4-BE49-F238E27FC236}">
                <a16:creationId xmlns:a16="http://schemas.microsoft.com/office/drawing/2014/main" id="{242B3DF8-0349-9C64-570A-E13990CFD7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016" y="110728"/>
            <a:ext cx="8692816" cy="522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1pPr>
            <a:lvl2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2pPr>
            <a:lvl3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3pPr>
            <a:lvl4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4pPr>
            <a:lvl5pPr algn="ctr"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Four Stages of Learning</a:t>
            </a:r>
          </a:p>
        </p:txBody>
      </p:sp>
      <p:sp>
        <p:nvSpPr>
          <p:cNvPr id="73744" name="Text Box 16">
            <a:extLst>
              <a:ext uri="{FF2B5EF4-FFF2-40B4-BE49-F238E27FC236}">
                <a16:creationId xmlns:a16="http://schemas.microsoft.com/office/drawing/2014/main" id="{5FA334B5-89AB-F25C-ED4E-4065B66B41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1392" y="4417790"/>
            <a:ext cx="1296590" cy="539353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Unconscious Incompetence</a:t>
            </a:r>
          </a:p>
        </p:txBody>
      </p:sp>
      <p:sp>
        <p:nvSpPr>
          <p:cNvPr id="73748" name="Text Box 20">
            <a:extLst>
              <a:ext uri="{FF2B5EF4-FFF2-40B4-BE49-F238E27FC236}">
                <a16:creationId xmlns:a16="http://schemas.microsoft.com/office/drawing/2014/main" id="{6F00C4B0-7760-3464-1795-BA318F2C350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31120" y="5011912"/>
            <a:ext cx="1835944" cy="47982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Don’t know what you can’t do</a:t>
            </a:r>
          </a:p>
        </p:txBody>
      </p:sp>
      <p:sp>
        <p:nvSpPr>
          <p:cNvPr id="73752" name="Text Box 24">
            <a:extLst>
              <a:ext uri="{FF2B5EF4-FFF2-40B4-BE49-F238E27FC236}">
                <a16:creationId xmlns:a16="http://schemas.microsoft.com/office/drawing/2014/main" id="{7ECDB6E4-950D-74EE-3403-886508D41C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5888" y="3283124"/>
            <a:ext cx="1201341" cy="70246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Try to do something</a:t>
            </a:r>
          </a:p>
        </p:txBody>
      </p:sp>
      <p:sp>
        <p:nvSpPr>
          <p:cNvPr id="73753" name="AutoShape 25">
            <a:extLst>
              <a:ext uri="{FF2B5EF4-FFF2-40B4-BE49-F238E27FC236}">
                <a16:creationId xmlns:a16="http://schemas.microsoft.com/office/drawing/2014/main" id="{24116007-4F31-AB09-2B71-4D4A089A99C9}"/>
              </a:ext>
            </a:extLst>
          </p:cNvPr>
          <p:cNvSpPr>
            <a:spLocks noChangeArrowheads="1"/>
          </p:cNvSpPr>
          <p:nvPr/>
        </p:nvSpPr>
        <p:spPr bwMode="auto">
          <a:xfrm rot="-2039444">
            <a:off x="2357438" y="3985592"/>
            <a:ext cx="410766" cy="205979"/>
          </a:xfrm>
          <a:prstGeom prst="rightArrow">
            <a:avLst>
              <a:gd name="adj1" fmla="val 50000"/>
              <a:gd name="adj2" fmla="val 49855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5" name="AutoShape 27">
            <a:extLst>
              <a:ext uri="{FF2B5EF4-FFF2-40B4-BE49-F238E27FC236}">
                <a16:creationId xmlns:a16="http://schemas.microsoft.com/office/drawing/2014/main" id="{F052C283-C41B-4E5B-E119-0F5D044433D2}"/>
              </a:ext>
            </a:extLst>
          </p:cNvPr>
          <p:cNvSpPr>
            <a:spLocks noChangeArrowheads="1"/>
          </p:cNvSpPr>
          <p:nvPr/>
        </p:nvSpPr>
        <p:spPr bwMode="auto">
          <a:xfrm rot="-2039444">
            <a:off x="3869533" y="3336703"/>
            <a:ext cx="411956" cy="205978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7" name="AutoShape 29">
            <a:extLst>
              <a:ext uri="{FF2B5EF4-FFF2-40B4-BE49-F238E27FC236}">
                <a16:creationId xmlns:a16="http://schemas.microsoft.com/office/drawing/2014/main" id="{F3A77301-48B0-7901-2AFD-A86BE0377BA8}"/>
              </a:ext>
            </a:extLst>
          </p:cNvPr>
          <p:cNvSpPr>
            <a:spLocks noChangeArrowheads="1"/>
          </p:cNvSpPr>
          <p:nvPr/>
        </p:nvSpPr>
        <p:spPr bwMode="auto">
          <a:xfrm rot="-2039444">
            <a:off x="5328049" y="2689001"/>
            <a:ext cx="411956" cy="204788"/>
          </a:xfrm>
          <a:prstGeom prst="rightArrow">
            <a:avLst>
              <a:gd name="adj1" fmla="val 50000"/>
              <a:gd name="adj2" fmla="val 50291"/>
            </a:avLst>
          </a:prstGeom>
          <a:solidFill>
            <a:srgbClr val="00FF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sp>
        <p:nvSpPr>
          <p:cNvPr id="73759" name="AutoShape 31">
            <a:extLst>
              <a:ext uri="{FF2B5EF4-FFF2-40B4-BE49-F238E27FC236}">
                <a16:creationId xmlns:a16="http://schemas.microsoft.com/office/drawing/2014/main" id="{0239A07E-4DF6-06D5-62F1-E26273C019AC}"/>
              </a:ext>
            </a:extLst>
          </p:cNvPr>
          <p:cNvSpPr>
            <a:spLocks noChangeArrowheads="1"/>
          </p:cNvSpPr>
          <p:nvPr/>
        </p:nvSpPr>
        <p:spPr bwMode="auto">
          <a:xfrm rot="-7903195" flipH="1" flipV="1">
            <a:off x="7170539" y="2222871"/>
            <a:ext cx="809625" cy="258366"/>
          </a:xfrm>
          <a:prstGeom prst="rightArrow">
            <a:avLst>
              <a:gd name="adj1" fmla="val 50000"/>
              <a:gd name="adj2" fmla="val 78341"/>
            </a:avLst>
          </a:prstGeom>
          <a:solidFill>
            <a:srgbClr val="FF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 sz="1350">
              <a:latin typeface="+mj-lt"/>
            </a:endParaRPr>
          </a:p>
        </p:txBody>
      </p:sp>
      <p:grpSp>
        <p:nvGrpSpPr>
          <p:cNvPr id="73772" name="Group 44">
            <a:extLst>
              <a:ext uri="{FF2B5EF4-FFF2-40B4-BE49-F238E27FC236}">
                <a16:creationId xmlns:a16="http://schemas.microsoft.com/office/drawing/2014/main" id="{A23B2ADF-0C33-43A8-D480-BE7B7E83EE06}"/>
              </a:ext>
            </a:extLst>
          </p:cNvPr>
          <p:cNvGrpSpPr>
            <a:grpSpLocks/>
          </p:cNvGrpSpPr>
          <p:nvPr/>
        </p:nvGrpSpPr>
        <p:grpSpPr bwMode="auto">
          <a:xfrm>
            <a:off x="1494236" y="2418729"/>
            <a:ext cx="6506765" cy="2591991"/>
            <a:chOff x="612" y="1797"/>
            <a:chExt cx="4853" cy="2177"/>
          </a:xfrm>
        </p:grpSpPr>
        <p:sp>
          <p:nvSpPr>
            <p:cNvPr id="73760" name="Line 32">
              <a:extLst>
                <a:ext uri="{FF2B5EF4-FFF2-40B4-BE49-F238E27FC236}">
                  <a16:creationId xmlns:a16="http://schemas.microsoft.com/office/drawing/2014/main" id="{59F7D89A-937B-EE0D-116C-826244AF0191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" y="3430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4" name="Line 36">
              <a:extLst>
                <a:ext uri="{FF2B5EF4-FFF2-40B4-BE49-F238E27FC236}">
                  <a16:creationId xmlns:a16="http://schemas.microsoft.com/office/drawing/2014/main" id="{A59A0074-518F-EE8D-8D72-D52CAC19CC1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612" y="3430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5" name="Line 37">
              <a:extLst>
                <a:ext uri="{FF2B5EF4-FFF2-40B4-BE49-F238E27FC236}">
                  <a16:creationId xmlns:a16="http://schemas.microsoft.com/office/drawing/2014/main" id="{7B89E0A4-BB2B-183D-E387-10F75971638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78" y="1797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6" name="Line 38">
              <a:extLst>
                <a:ext uri="{FF2B5EF4-FFF2-40B4-BE49-F238E27FC236}">
                  <a16:creationId xmlns:a16="http://schemas.microsoft.com/office/drawing/2014/main" id="{33240768-069A-5F64-F4E9-A6CAC455490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89" y="2341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7" name="Line 39">
              <a:extLst>
                <a:ext uri="{FF2B5EF4-FFF2-40B4-BE49-F238E27FC236}">
                  <a16:creationId xmlns:a16="http://schemas.microsoft.com/office/drawing/2014/main" id="{2BC6CA3A-E4AE-7ED0-3B40-6BDD15ADA34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01" y="2886"/>
              <a:ext cx="0" cy="544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8" name="Line 40">
              <a:extLst>
                <a:ext uri="{FF2B5EF4-FFF2-40B4-BE49-F238E27FC236}">
                  <a16:creationId xmlns:a16="http://schemas.microsoft.com/office/drawing/2014/main" id="{5E38489B-1D31-FE0D-1375-E4D819378DB6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78" y="1797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69" name="Line 41">
              <a:extLst>
                <a:ext uri="{FF2B5EF4-FFF2-40B4-BE49-F238E27FC236}">
                  <a16:creationId xmlns:a16="http://schemas.microsoft.com/office/drawing/2014/main" id="{9DAB917D-D095-4CF9-EAD7-E19C37578E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89" y="2341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70" name="Line 42">
              <a:extLst>
                <a:ext uri="{FF2B5EF4-FFF2-40B4-BE49-F238E27FC236}">
                  <a16:creationId xmlns:a16="http://schemas.microsoft.com/office/drawing/2014/main" id="{7C2F0DDA-72CA-FD41-368E-709EF47C3B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701" y="2886"/>
              <a:ext cx="1089" cy="0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  <p:sp>
          <p:nvSpPr>
            <p:cNvPr id="73771" name="Line 43">
              <a:extLst>
                <a:ext uri="{FF2B5EF4-FFF2-40B4-BE49-F238E27FC236}">
                  <a16:creationId xmlns:a16="http://schemas.microsoft.com/office/drawing/2014/main" id="{876333FB-E2C4-B67B-D640-E06578D8A36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921" y="1797"/>
              <a:ext cx="544" cy="726"/>
            </a:xfrm>
            <a:prstGeom prst="line">
              <a:avLst/>
            </a:prstGeom>
            <a:noFill/>
            <a:ln w="762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350">
                <a:latin typeface="+mj-lt"/>
              </a:endParaRPr>
            </a:p>
          </p:txBody>
        </p:sp>
      </p:grpSp>
      <p:sp>
        <p:nvSpPr>
          <p:cNvPr id="73773" name="Text Box 45">
            <a:extLst>
              <a:ext uri="{FF2B5EF4-FFF2-40B4-BE49-F238E27FC236}">
                <a16:creationId xmlns:a16="http://schemas.microsoft.com/office/drawing/2014/main" id="{992E8299-F75E-4034-8EAA-81AC1D423F5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59906" y="3768898"/>
            <a:ext cx="1296591" cy="539354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Conscious Incompetence</a:t>
            </a:r>
          </a:p>
        </p:txBody>
      </p:sp>
      <p:sp>
        <p:nvSpPr>
          <p:cNvPr id="73774" name="Text Box 46">
            <a:extLst>
              <a:ext uri="{FF2B5EF4-FFF2-40B4-BE49-F238E27FC236}">
                <a16:creationId xmlns:a16="http://schemas.microsoft.com/office/drawing/2014/main" id="{355EB2C0-E21C-4BA8-C334-601D5A3206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61097" y="4417789"/>
            <a:ext cx="1295400" cy="91797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You know that you can’t do it (yet).</a:t>
            </a:r>
          </a:p>
        </p:txBody>
      </p:sp>
      <p:sp>
        <p:nvSpPr>
          <p:cNvPr id="73775" name="Text Box 47">
            <a:extLst>
              <a:ext uri="{FF2B5EF4-FFF2-40B4-BE49-F238E27FC236}">
                <a16:creationId xmlns:a16="http://schemas.microsoft.com/office/drawing/2014/main" id="{6C07994F-BBAC-BD12-24D6-82AC7126872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36057" y="2743770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Learn to do something</a:t>
            </a:r>
          </a:p>
        </p:txBody>
      </p:sp>
      <p:sp>
        <p:nvSpPr>
          <p:cNvPr id="73776" name="Text Box 48">
            <a:extLst>
              <a:ext uri="{FF2B5EF4-FFF2-40B4-BE49-F238E27FC236}">
                <a16:creationId xmlns:a16="http://schemas.microsoft.com/office/drawing/2014/main" id="{0EB2291C-CBC4-A0E1-782C-0E5B8B25EF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18424" y="3174778"/>
            <a:ext cx="1296590" cy="539353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Conscious Competence</a:t>
            </a:r>
          </a:p>
        </p:txBody>
      </p:sp>
      <p:sp>
        <p:nvSpPr>
          <p:cNvPr id="73777" name="Text Box 49">
            <a:extLst>
              <a:ext uri="{FF2B5EF4-FFF2-40B4-BE49-F238E27FC236}">
                <a16:creationId xmlns:a16="http://schemas.microsoft.com/office/drawing/2014/main" id="{A5BC5C54-D441-3660-1561-0EA432B7D8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64844" y="3823667"/>
            <a:ext cx="1295400" cy="70127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You now know how to do the task</a:t>
            </a:r>
          </a:p>
        </p:txBody>
      </p:sp>
      <p:sp>
        <p:nvSpPr>
          <p:cNvPr id="73778" name="Text Box 50">
            <a:extLst>
              <a:ext uri="{FF2B5EF4-FFF2-40B4-BE49-F238E27FC236}">
                <a16:creationId xmlns:a16="http://schemas.microsoft.com/office/drawing/2014/main" id="{C6D6174C-49A6-85F7-0998-52A7E680EF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5749" y="2473498"/>
            <a:ext cx="1296590" cy="539354"/>
          </a:xfrm>
          <a:prstGeom prst="rect">
            <a:avLst/>
          </a:prstGeom>
          <a:solidFill>
            <a:srgbClr val="FFFFFF"/>
          </a:solidFill>
          <a:ln w="9525">
            <a:solidFill>
              <a:srgbClr val="3366FF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altLang="en-US" sz="1350" b="1">
                <a:solidFill>
                  <a:schemeClr val="accent1">
                    <a:lumMod val="75000"/>
                  </a:schemeClr>
                </a:solidFill>
                <a:latin typeface="+mj-lt"/>
              </a:rPr>
              <a:t>Unconscious Competence</a:t>
            </a:r>
          </a:p>
        </p:txBody>
      </p:sp>
      <p:sp>
        <p:nvSpPr>
          <p:cNvPr id="73779" name="Text Box 51">
            <a:extLst>
              <a:ext uri="{FF2B5EF4-FFF2-40B4-BE49-F238E27FC236}">
                <a16:creationId xmlns:a16="http://schemas.microsoft.com/office/drawing/2014/main" id="{246E5E17-A7EE-BDE7-8715-2B5411686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23360" y="3067620"/>
            <a:ext cx="1295400" cy="107969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35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You can now do the task without thinking about it</a:t>
            </a:r>
          </a:p>
        </p:txBody>
      </p:sp>
      <p:sp>
        <p:nvSpPr>
          <p:cNvPr id="73780" name="Text Box 52">
            <a:extLst>
              <a:ext uri="{FF2B5EF4-FFF2-40B4-BE49-F238E27FC236}">
                <a16:creationId xmlns:a16="http://schemas.microsoft.com/office/drawing/2014/main" id="{899EC8BC-3021-B023-C374-D8AACAC5A0E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48151" y="2221333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Perform the task</a:t>
            </a:r>
          </a:p>
        </p:txBody>
      </p:sp>
      <p:sp>
        <p:nvSpPr>
          <p:cNvPr id="73781" name="Text Box 53">
            <a:extLst>
              <a:ext uri="{FF2B5EF4-FFF2-40B4-BE49-F238E27FC236}">
                <a16:creationId xmlns:a16="http://schemas.microsoft.com/office/drawing/2014/main" id="{A7574117-FC83-7E9B-E38F-9EFD0BFEA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63842" y="1771029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Go into auto-pilot</a:t>
            </a:r>
          </a:p>
        </p:txBody>
      </p:sp>
      <p:sp>
        <p:nvSpPr>
          <p:cNvPr id="73782" name="Text Box 54">
            <a:extLst>
              <a:ext uri="{FF2B5EF4-FFF2-40B4-BE49-F238E27FC236}">
                <a16:creationId xmlns:a16="http://schemas.microsoft.com/office/drawing/2014/main" id="{4E94A26D-EB5D-1BA4-841C-255FE946C9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42273" y="1447179"/>
            <a:ext cx="1254919" cy="4857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en-GB" altLang="en-US" sz="15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Reflect &amp; evaluate</a:t>
            </a:r>
          </a:p>
        </p:txBody>
      </p:sp>
      <p:sp>
        <p:nvSpPr>
          <p:cNvPr id="73783" name="AutoShape 55">
            <a:extLst>
              <a:ext uri="{FF2B5EF4-FFF2-40B4-BE49-F238E27FC236}">
                <a16:creationId xmlns:a16="http://schemas.microsoft.com/office/drawing/2014/main" id="{FF607CB6-B692-0074-6F9D-8E1067224564}"/>
              </a:ext>
            </a:extLst>
          </p:cNvPr>
          <p:cNvSpPr>
            <a:spLocks noChangeArrowheads="1"/>
          </p:cNvSpPr>
          <p:nvPr/>
        </p:nvSpPr>
        <p:spPr bwMode="auto">
          <a:xfrm rot="5400000" flipV="1">
            <a:off x="4598790" y="1744241"/>
            <a:ext cx="378619" cy="43219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>
              <a:latin typeface="+mj-lt"/>
            </a:endParaRPr>
          </a:p>
        </p:txBody>
      </p:sp>
      <p:sp>
        <p:nvSpPr>
          <p:cNvPr id="73784" name="AutoShape 56">
            <a:extLst>
              <a:ext uri="{FF2B5EF4-FFF2-40B4-BE49-F238E27FC236}">
                <a16:creationId xmlns:a16="http://schemas.microsoft.com/office/drawing/2014/main" id="{B505F979-E1B7-8984-8865-01CFA1708514}"/>
              </a:ext>
            </a:extLst>
          </p:cNvPr>
          <p:cNvSpPr>
            <a:spLocks noChangeArrowheads="1"/>
          </p:cNvSpPr>
          <p:nvPr/>
        </p:nvSpPr>
        <p:spPr bwMode="auto">
          <a:xfrm rot="16067115" flipV="1">
            <a:off x="5463184" y="1959745"/>
            <a:ext cx="378619" cy="432197"/>
          </a:xfrm>
          <a:custGeom>
            <a:avLst/>
            <a:gdLst>
              <a:gd name="G0" fmla="+- 15126 0 0"/>
              <a:gd name="G1" fmla="+- 2912 0 0"/>
              <a:gd name="G2" fmla="+- 12158 0 2912"/>
              <a:gd name="G3" fmla="+- G2 0 2912"/>
              <a:gd name="G4" fmla="*/ G3 32768 32059"/>
              <a:gd name="G5" fmla="*/ G4 1 2"/>
              <a:gd name="G6" fmla="+- 21600 0 15126"/>
              <a:gd name="G7" fmla="*/ G6 2912 6079"/>
              <a:gd name="G8" fmla="+- G7 15126 0"/>
              <a:gd name="T0" fmla="*/ 15126 w 21600"/>
              <a:gd name="T1" fmla="*/ 0 h 21600"/>
              <a:gd name="T2" fmla="*/ 15126 w 21600"/>
              <a:gd name="T3" fmla="*/ 12158 h 21600"/>
              <a:gd name="T4" fmla="*/ 3237 w 21600"/>
              <a:gd name="T5" fmla="*/ 21600 h 21600"/>
              <a:gd name="T6" fmla="*/ 21600 w 21600"/>
              <a:gd name="T7" fmla="*/ 6079 h 21600"/>
              <a:gd name="T8" fmla="*/ 17694720 60000 65536"/>
              <a:gd name="T9" fmla="*/ 5898240 60000 65536"/>
              <a:gd name="T10" fmla="*/ 5898240 60000 65536"/>
              <a:gd name="T11" fmla="*/ 0 60000 65536"/>
              <a:gd name="T12" fmla="*/ 12427 w 21600"/>
              <a:gd name="T13" fmla="*/ G1 h 21600"/>
              <a:gd name="T14" fmla="*/ G8 w 21600"/>
              <a:gd name="T15" fmla="*/ G2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close/>
              </a:path>
            </a:pathLst>
          </a:custGeom>
          <a:solidFill>
            <a:srgbClr val="00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>
              <a:latin typeface="+mj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712473-52F9-AF1A-EE94-2D69247B5EF0}"/>
              </a:ext>
            </a:extLst>
          </p:cNvPr>
          <p:cNvSpPr txBox="1"/>
          <p:nvPr/>
        </p:nvSpPr>
        <p:spPr>
          <a:xfrm>
            <a:off x="6390802" y="5653414"/>
            <a:ext cx="2491018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Based on Crosbie (2005)</a:t>
            </a:r>
          </a:p>
        </p:txBody>
      </p:sp>
    </p:spTree>
    <p:extLst>
      <p:ext uri="{BB962C8B-B14F-4D97-AF65-F5344CB8AC3E}">
        <p14:creationId xmlns:p14="http://schemas.microsoft.com/office/powerpoint/2010/main" val="1219449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9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0" dur="500"/>
                                        <p:tgtEl>
                                          <p:spTgt spid="737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9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3" dur="500"/>
                                        <p:tgtEl>
                                          <p:spTgt spid="737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4" grpId="0" animBg="1"/>
      <p:bldP spid="73748" grpId="0" animBg="1"/>
      <p:bldP spid="73752" grpId="0" animBg="1"/>
      <p:bldP spid="73773" grpId="0" animBg="1"/>
      <p:bldP spid="73774" grpId="0" animBg="1"/>
      <p:bldP spid="73775" grpId="0" animBg="1"/>
      <p:bldP spid="73776" grpId="0" animBg="1"/>
      <p:bldP spid="73777" grpId="0" animBg="1"/>
      <p:bldP spid="73778" grpId="0" animBg="1"/>
      <p:bldP spid="73779" grpId="0" animBg="1"/>
      <p:bldP spid="73780" grpId="0" animBg="1"/>
      <p:bldP spid="73781" grpId="0" animBg="1"/>
      <p:bldP spid="73781" grpId="1" animBg="1"/>
      <p:bldP spid="73782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284" y="187473"/>
            <a:ext cx="8790914" cy="49291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866646" y="5623696"/>
            <a:ext cx="30600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adapted from </a:t>
            </a:r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Zwozdiak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-Myers  (2012)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3AC6E3-6195-3BF9-D510-1E55ADD6AA98}"/>
              </a:ext>
            </a:extLst>
          </p:cNvPr>
          <p:cNvSpPr txBox="1"/>
          <p:nvPr/>
        </p:nvSpPr>
        <p:spPr>
          <a:xfrm>
            <a:off x="307818" y="1203997"/>
            <a:ext cx="861888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Paula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Zwodziak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-Myers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dadlau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er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hi'n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felly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ymwneud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math o </a:t>
            </a: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fetawybyddiaeth</a:t>
            </a:r>
            <a:endParaRPr lang="en-GB" sz="24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Hynny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monitro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chynllunio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15369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7123BB-285A-B153-C305-21661374CD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D1642-4794-4A78-D766-92356FA48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84" y="187473"/>
            <a:ext cx="8790914" cy="49291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Nine Dimensions of Reflective Practice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6D474C-E075-0C44-624B-39D5247E929B}"/>
              </a:ext>
            </a:extLst>
          </p:cNvPr>
          <p:cNvSpPr/>
          <p:nvPr/>
        </p:nvSpPr>
        <p:spPr>
          <a:xfrm>
            <a:off x="5866646" y="5623696"/>
            <a:ext cx="30600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adapted from </a:t>
            </a:r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Zwozdiak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-Myers  (2012)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6C664A-F484-16EE-A368-2DF2BB3B2A42}"/>
              </a:ext>
            </a:extLst>
          </p:cNvPr>
          <p:cNvSpPr txBox="1"/>
          <p:nvPr/>
        </p:nvSpPr>
        <p:spPr>
          <a:xfrm>
            <a:off x="307818" y="1203997"/>
            <a:ext cx="8618887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Paula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Zwodziak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-Myers has argued that Reflective Practice has nine dimensions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are nine aspects of reflective practice that must be in place for it to be effective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 is describing a reflective state of mind and as such is engaging in a form of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metacognition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is to say,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thinking about thinking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—monitoring, controlling, and planning how you learn, solve problems, and make decisions.</a:t>
            </a:r>
          </a:p>
        </p:txBody>
      </p:sp>
    </p:spTree>
    <p:extLst>
      <p:ext uri="{BB962C8B-B14F-4D97-AF65-F5344CB8AC3E}">
        <p14:creationId xmlns:p14="http://schemas.microsoft.com/office/powerpoint/2010/main" val="356907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764808-6D19-20C5-7687-FC9A3E060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BC880-E9ED-0747-F565-8E98D0954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84" y="187473"/>
            <a:ext cx="8790914" cy="49291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95DC049-ACD8-25C7-66C4-9DB8EF0158AA}"/>
              </a:ext>
            </a:extLst>
          </p:cNvPr>
          <p:cNvSpPr/>
          <p:nvPr/>
        </p:nvSpPr>
        <p:spPr>
          <a:xfrm>
            <a:off x="5866646" y="5623696"/>
            <a:ext cx="30600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addaswyd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Zwozdiak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-Myers  (2012)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414198-98CB-E8FC-5B30-AF11A01B48A0}"/>
              </a:ext>
            </a:extLst>
          </p:cNvPr>
          <p:cNvSpPr txBox="1"/>
          <p:nvPr/>
        </p:nvSpPr>
        <p:spPr>
          <a:xfrm>
            <a:off x="217284" y="787538"/>
            <a:ext cx="8618887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ganlyn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1: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Astudio'ch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sector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gwelliant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dangos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chymryd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2: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3: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papurau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4: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credoau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dadansoddi'ch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253789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2BA17-74E8-1844-517A-8A0B586645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8F650-353D-80B9-92F6-1D066AA2A1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84" y="187473"/>
            <a:ext cx="8790914" cy="49291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Nine Dimensions of Reflective Practice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C9FA66-05F8-CC04-1B19-66C54021A8DA}"/>
              </a:ext>
            </a:extLst>
          </p:cNvPr>
          <p:cNvSpPr/>
          <p:nvPr/>
        </p:nvSpPr>
        <p:spPr>
          <a:xfrm>
            <a:off x="5866646" y="5623696"/>
            <a:ext cx="30600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adapted from </a:t>
            </a:r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Zwozdiak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-Myers  (2012)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8F5F48-8E96-266C-C33C-2F4A29AB6BF7}"/>
              </a:ext>
            </a:extLst>
          </p:cNvPr>
          <p:cNvSpPr txBox="1"/>
          <p:nvPr/>
        </p:nvSpPr>
        <p:spPr>
          <a:xfrm>
            <a:off x="217284" y="787538"/>
            <a:ext cx="8618887" cy="4555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nine dimensions are as follows: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 1: Study your sector for personal improvement (be interested and involved)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 2: Evaluate your work using evidence (action research)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 3: Link theory with practice (policy and research papers)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 4: Question your personal theories and beliefs (critically analyse your own values)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6169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22B632-E700-DCA7-D673-9F3A18B414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6927A-8F30-7DB2-547D-8FAF084DA2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84" y="187473"/>
            <a:ext cx="8790914" cy="492918"/>
          </a:xfrm>
        </p:spPr>
        <p:txBody>
          <a:bodyPr>
            <a:noAutofit/>
          </a:bodyPr>
          <a:lstStyle/>
          <a:p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Naw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Dimensiwn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Arfer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32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Adfyfyriol</a:t>
            </a:r>
            <a:endParaRPr lang="en-GB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5DE903-3B3F-7F51-05E1-F02BAC98245E}"/>
              </a:ext>
            </a:extLst>
          </p:cNvPr>
          <p:cNvSpPr/>
          <p:nvPr/>
        </p:nvSpPr>
        <p:spPr>
          <a:xfrm>
            <a:off x="5866646" y="5623696"/>
            <a:ext cx="30600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addaswyd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Zwozdiak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-Myers  (2012)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2F0F4D-682B-1DED-A9B6-719AA2FE101C}"/>
              </a:ext>
            </a:extLst>
          </p:cNvPr>
          <p:cNvSpPr txBox="1"/>
          <p:nvPr/>
        </p:nvSpPr>
        <p:spPr>
          <a:xfrm>
            <a:off x="262556" y="805645"/>
            <a:ext cx="8618887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Mae'r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dimensiwn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ganlyn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: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Dimensiwn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5: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Ystyried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safbwyntiau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phosibiliadau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amgen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trafodaeth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broffesiynol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gyda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chymheiriaid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Dimensiwn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6: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Rhoi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cynnig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strategaethau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syniadau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newydd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(bod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greadigol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Dimensiwn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7: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Gwneud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mwyaf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o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botensial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twf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cleientiaid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canolbwyntio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rydych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chi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i'w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cefnogi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8: Gwella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ansawdd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sefydliad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9: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Gwelliant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50776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7C3CD-0B53-67A0-75D9-DA56A2520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52579-38BC-CC61-92C0-6FDA783A5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284" y="187473"/>
            <a:ext cx="8790914" cy="492918"/>
          </a:xfrm>
        </p:spPr>
        <p:txBody>
          <a:bodyPr>
            <a:noAutofit/>
          </a:bodyPr>
          <a:lstStyle/>
          <a:p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Nine Dimensions of Reflective Practice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103A91-637C-374E-B4CF-680DCC10711B}"/>
              </a:ext>
            </a:extLst>
          </p:cNvPr>
          <p:cNvSpPr/>
          <p:nvPr/>
        </p:nvSpPr>
        <p:spPr>
          <a:xfrm>
            <a:off x="5866646" y="5623696"/>
            <a:ext cx="306005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adapted from </a:t>
            </a:r>
            <a:r>
              <a:rPr lang="en-GB" sz="1200" dirty="0" err="1">
                <a:solidFill>
                  <a:schemeClr val="accent1">
                    <a:lumMod val="75000"/>
                  </a:schemeClr>
                </a:solidFill>
              </a:rPr>
              <a:t>Zwozdiak</a:t>
            </a:r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-Myers  (2012)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51566D-6767-2541-2CB4-5481A4838FCD}"/>
              </a:ext>
            </a:extLst>
          </p:cNvPr>
          <p:cNvSpPr txBox="1"/>
          <p:nvPr/>
        </p:nvSpPr>
        <p:spPr>
          <a:xfrm>
            <a:off x="262556" y="805645"/>
            <a:ext cx="861888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nine dimensions are as follows: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Dimension 5: Consider alternative perspectives and possibilities (professional discussion with peers)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Dimension 6: Try out new strategies and ideas (be creative)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Dimension 7: Maximise the growth potential of clients (focus on those you are there to support)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 8: Enhance the quality of your organisation’s practice (professional behaviours)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Dimension 9: Ongoing improvement (continuous professional development)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975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8636" y="356250"/>
            <a:ext cx="7190588" cy="42068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636" y="1972011"/>
            <a:ext cx="8302027" cy="2354759"/>
          </a:xfrm>
        </p:spPr>
        <p:txBody>
          <a:bodyPr>
            <a:noAutofit/>
          </a:bodyPr>
          <a:lstStyle/>
          <a:p>
            <a:pPr>
              <a:spcAft>
                <a:spcPts val="450"/>
              </a:spcAft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Cynllunio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rhywfaint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waith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seiliedig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wybodaeth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pholisïau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cyfredol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Gwneud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gwaith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Gwerthusiad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gennych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chi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hunan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gan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randdeiliaid,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chydweithwyr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spcAft>
                <a:spcPts val="450"/>
              </a:spcAft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Ymchwil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deialog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cyfarfodydd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tîm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cyfarfodydd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strategol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Creu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cynllun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newydd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Gwneud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gwaith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fwy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effeithiol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mwy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ddeilliannau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cadarnhaol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gyfer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bobl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rydyn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ni'n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gweithio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gyda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</a:rPr>
              <a:t>nhw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18E3E8-FC5F-4E12-9978-03B15FF82135}"/>
              </a:ext>
            </a:extLst>
          </p:cNvPr>
          <p:cNvSpPr txBox="1"/>
          <p:nvPr/>
        </p:nvSpPr>
        <p:spPr>
          <a:xfrm>
            <a:off x="322465" y="959369"/>
            <a:ext cx="79217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Yn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ymarferol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mae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arfer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adfyfyriol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gylch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sy'n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2800" dirty="0" err="1">
                <a:solidFill>
                  <a:schemeClr val="accent1">
                    <a:lumMod val="75000"/>
                  </a:schemeClr>
                </a:solidFill>
              </a:rPr>
              <a:t>cynnwys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69474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19A1D6-5ED9-CFE2-0C6A-80DDD73DC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4F884-4971-558A-18F2-A7FFAC129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063" y="356250"/>
            <a:ext cx="7190588" cy="420688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Practice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C1B43-EB35-A29E-B503-3FB13CE9D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063" y="2170139"/>
            <a:ext cx="8302027" cy="2354759"/>
          </a:xfrm>
        </p:spPr>
        <p:txBody>
          <a:bodyPr>
            <a:noAutofit/>
          </a:bodyPr>
          <a:lstStyle/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Planning some work, based on current knowledge and policies</a:t>
            </a:r>
          </a:p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Carrying out the work</a:t>
            </a:r>
          </a:p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Evaluation by self, by stakeholders, and colleagues </a:t>
            </a:r>
          </a:p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Research, dialogue, team meetings, strategic meetings</a:t>
            </a:r>
          </a:p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Creating a new plan</a:t>
            </a:r>
          </a:p>
          <a:p>
            <a:pPr>
              <a:spcAft>
                <a:spcPts val="4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Carrying out work more effectively with increased positive outcomes for the people we work with</a:t>
            </a:r>
          </a:p>
          <a:p>
            <a:pPr>
              <a:spcAft>
                <a:spcPts val="450"/>
              </a:spcAft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Aft>
                <a:spcPts val="450"/>
              </a:spcAft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1800F3-5D50-955E-2209-DA8563A0ADC8}"/>
              </a:ext>
            </a:extLst>
          </p:cNvPr>
          <p:cNvSpPr txBox="1"/>
          <p:nvPr/>
        </p:nvSpPr>
        <p:spPr>
          <a:xfrm>
            <a:off x="322465" y="959369"/>
            <a:ext cx="79217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In practical terms, reflective practice is a cycle which involves; </a:t>
            </a:r>
          </a:p>
        </p:txBody>
      </p:sp>
    </p:spTree>
    <p:extLst>
      <p:ext uri="{BB962C8B-B14F-4D97-AF65-F5344CB8AC3E}">
        <p14:creationId xmlns:p14="http://schemas.microsoft.com/office/powerpoint/2010/main" val="1925721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56222" y="1428137"/>
            <a:ext cx="8246248" cy="2322258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mewn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ffordd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wahanol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i'r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norm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academaidd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cyfrif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personol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ond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</a:rPr>
              <a:t>gwrthrychol</a:t>
            </a:r>
            <a:endParaRPr lang="en-GB" sz="32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Defnyddio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tystiolaeth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academaidd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mewn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adfyfyriol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Dewis y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cynnwys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Y broses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Cael yr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iaith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</a:rPr>
              <a:t>iawn</a:t>
            </a: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56222" y="22932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Heriau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948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B14D02-779A-AFD9-4801-5E78113CD5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2B9B25D-45F3-5014-B03C-809247A5A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222" y="1428137"/>
            <a:ext cx="8246248" cy="2322258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Writing in a different way from the academic norm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Writing a personal but 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objective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account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Using academic evidence in reflective writing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Selecting the content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The writing process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Getting the language right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E7AD193-1BA5-60A2-7C6D-B255889EF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22" y="229323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challenges of reflective writing</a:t>
            </a:r>
            <a:b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33772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9834" y="2039821"/>
            <a:ext cx="8454362" cy="3394472"/>
          </a:xfrm>
        </p:spPr>
        <p:txBody>
          <a:bodyPr>
            <a:noAutofit/>
          </a:bodyPr>
          <a:lstStyle/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Mae’n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seiliedig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profiad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hun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felly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mae'n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briodol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defnyddio'r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person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cyntaf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 “Fi"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Fodd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bynnag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bydd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rhan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fwyaf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o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aseiniadau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sy'n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cynnwys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adfyfyriol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hefyd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cynnwys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academaidd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Felly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mae’n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debygol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bydd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angen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chi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 person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cyntaf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e.e.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‘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Roeddwn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i’n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teimlo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...’ ac </a:t>
            </a:r>
          </a:p>
          <a:p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trydydd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person ‘Mae (Smith 2009)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cynnig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...'.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‘y person'</a:t>
            </a:r>
          </a:p>
        </p:txBody>
      </p:sp>
    </p:spTree>
    <p:extLst>
      <p:ext uri="{BB962C8B-B14F-4D97-AF65-F5344CB8AC3E}">
        <p14:creationId xmlns:p14="http://schemas.microsoft.com/office/powerpoint/2010/main" val="22637942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FD3CC-5A70-373C-2CF7-794CAAFD3E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877410B-C937-A593-B6AD-78E913D745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34" y="2039821"/>
            <a:ext cx="8454362" cy="3394472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Based on your own experience, so it is appropriate to use the first person: “I”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However, most assignments containing reflective writing will also include academic writing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You are therefore likely to need to write both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 the first person e.g. ‘I felt…‛ and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in the third person ‘(Smith 2009) proposes that …‛.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1E8D323-58A4-B204-9A40-B1C9EBDA4C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language of reflective writing – ‘person’</a:t>
            </a:r>
          </a:p>
        </p:txBody>
      </p:sp>
    </p:spTree>
    <p:extLst>
      <p:ext uri="{BB962C8B-B14F-4D97-AF65-F5344CB8AC3E}">
        <p14:creationId xmlns:p14="http://schemas.microsoft.com/office/powerpoint/2010/main" val="2141205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Cymysgu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profiad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â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</a:rPr>
              <a:t>theori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Wrth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ysgrifennu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am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myfyrdodau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defnyddiwch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yr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amser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gorffennol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bod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chi'n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cyfeirio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at foment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benodol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roeddwn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i'n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teimlo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....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Wrth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gyfeirio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at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theori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defnyddiwch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yr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amser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presennol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fod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syniadau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dal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fod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gyfredol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Mae Smith (2013)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yn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cynnig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bod...</a:t>
            </a: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yr </a:t>
            </a:r>
            <a:r>
              <a:rPr lang="en-GB" sz="32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sz="32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18862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52121-68AD-3B54-B9FC-2D55214FDD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B5ADA4B-AC40-7604-CA4F-90C836812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Mixing experience with theory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When writing about your reflections use the past tense as you are referring to a particular moment: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 felt….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When referring to theory use the present tense as the ideas are still current: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Smith (2013) proposes that...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43AE43-832A-2C65-FEA0-5AD32CB573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language of reflective writing - tense</a:t>
            </a:r>
          </a:p>
        </p:txBody>
      </p:sp>
    </p:spTree>
    <p:extLst>
      <p:ext uri="{BB962C8B-B14F-4D97-AF65-F5344CB8AC3E}">
        <p14:creationId xmlns:p14="http://schemas.microsoft.com/office/powerpoint/2010/main" val="13165554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5925" y="1238452"/>
            <a:ext cx="8492150" cy="3394472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cysylltiedig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deimlo'n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endParaRPr lang="en-GB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bryderon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chamgymeriadau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llwyddiannau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chi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ryngweithio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unigolyn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grŵp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gyflawni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4419" y="275576"/>
            <a:ext cx="6172200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016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CC1EC6-EA63-110B-4CBC-8F8AD800B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1193DD5-8A8E-14C5-5058-0D8C94ABC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925" y="1238452"/>
            <a:ext cx="8492150" cy="3394472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Involves an exploration and explanation of an event, experience or several connected events.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feel particularly difficult and more challenging than other forms of academic writing because,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involves thinking and writing about anxieties and errors as well as successes in your interactions with an individual or group or when carrying out a practical task.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A41C39D-ED5C-E714-647D-D4AFA1819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4419" y="275576"/>
            <a:ext cx="6172200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36666175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8115" y="1608551"/>
            <a:ext cx="7886700" cy="3640897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Ceisiwch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ganiatáu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rhywfaint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bellter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endParaRPr lang="en-GB" sz="3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3200" u="sng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wrthrychol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phosibl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drylwyr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thrwyadl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 y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byddech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sz="3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156895"/>
            <a:ext cx="7886700" cy="956681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0578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8C44C7-99FD-9F0C-AEEA-0A886B0A41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2BC140E-11F5-41C5-A69B-0B95A8DE3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115" y="1608551"/>
            <a:ext cx="7886700" cy="3640897"/>
          </a:xfrm>
        </p:spPr>
        <p:txBody>
          <a:bodyPr>
            <a:normAutofit lnSpcReduction="10000"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to stand back from the situation, give some distance in time before reflecting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as </a:t>
            </a:r>
            <a:r>
              <a:rPr lang="en-GB" sz="3200" u="sng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</a:t>
            </a: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as possible.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32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 you are writing about your own experiences and feelings, you need to be as rigorous and thorough as you would be for any other assignment.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endParaRPr lang="en-GB" sz="32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63C577B-2680-F0FF-0FDB-8689451F5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56895"/>
            <a:ext cx="7886700" cy="956681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1423058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652" y="254404"/>
            <a:ext cx="6172200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8474" y="986928"/>
            <a:ext cx="7503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Kolb –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drwy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623568" y="1761917"/>
            <a:ext cx="3568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Diriaethol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'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60058" y="2156115"/>
            <a:ext cx="2322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rhywbeth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288886" y="2868180"/>
            <a:ext cx="2940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598114" y="3246220"/>
            <a:ext cx="2322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Adolygu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364623" y="3898795"/>
            <a:ext cx="2322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Cysyniadoli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haniaethol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364623" y="4585817"/>
            <a:ext cx="2322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pl-PL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 i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gasgliad</a:t>
            </a:r>
            <a:r>
              <a:rPr lang="pl-PL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dysgu o'r profiad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724277" y="2895619"/>
            <a:ext cx="32297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914400" y="3237075"/>
            <a:ext cx="26854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endParaRPr lang="en-GB" sz="2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Bent Arrow 5"/>
          <p:cNvSpPr/>
          <p:nvPr/>
        </p:nvSpPr>
        <p:spPr>
          <a:xfrm rot="5400000">
            <a:off x="6126849" y="2198333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4" name="Bent Arrow 13"/>
          <p:cNvSpPr/>
          <p:nvPr/>
        </p:nvSpPr>
        <p:spPr>
          <a:xfrm rot="10800000">
            <a:off x="6084167" y="4431016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5" name="Bent Arrow 14"/>
          <p:cNvSpPr/>
          <p:nvPr/>
        </p:nvSpPr>
        <p:spPr>
          <a:xfrm rot="16200000">
            <a:off x="2362653" y="4354476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6" name="Bent Arrow 15"/>
          <p:cNvSpPr/>
          <p:nvPr/>
        </p:nvSpPr>
        <p:spPr>
          <a:xfrm>
            <a:off x="2395991" y="2110210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574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6" grpId="0" animBg="1"/>
      <p:bldP spid="14" grpId="0" animBg="1"/>
      <p:bldP spid="15" grpId="0" animBg="1"/>
      <p:bldP spid="1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8CB507-6056-362C-E21A-9229FAE17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64CC8-5B8F-09E5-D269-9730E25DE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9652" y="254404"/>
            <a:ext cx="6172200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Reflection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28989B7-235C-BB98-9E77-22460B6AFCC0}"/>
              </a:ext>
            </a:extLst>
          </p:cNvPr>
          <p:cNvSpPr txBox="1"/>
          <p:nvPr/>
        </p:nvSpPr>
        <p:spPr>
          <a:xfrm>
            <a:off x="588474" y="986928"/>
            <a:ext cx="75039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Kolb – Experiential Learning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902637-26D1-C569-23E4-719EC214CABA}"/>
              </a:ext>
            </a:extLst>
          </p:cNvPr>
          <p:cNvSpPr txBox="1"/>
          <p:nvPr/>
        </p:nvSpPr>
        <p:spPr>
          <a:xfrm>
            <a:off x="2623568" y="1761917"/>
            <a:ext cx="3568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‘Concrete’ Experience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E32A2C-F181-14D9-1A94-26FA2E4BB286}"/>
              </a:ext>
            </a:extLst>
          </p:cNvPr>
          <p:cNvSpPr txBox="1"/>
          <p:nvPr/>
        </p:nvSpPr>
        <p:spPr>
          <a:xfrm>
            <a:off x="3260058" y="2156115"/>
            <a:ext cx="23222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Doing something / having an experience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CE182-E84A-DCBC-64D5-26E55EEC5BD0}"/>
              </a:ext>
            </a:extLst>
          </p:cNvPr>
          <p:cNvSpPr txBox="1"/>
          <p:nvPr/>
        </p:nvSpPr>
        <p:spPr>
          <a:xfrm>
            <a:off x="5288886" y="2868180"/>
            <a:ext cx="29407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Observation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741DCF-E4DF-9999-C329-AC053F737052}"/>
              </a:ext>
            </a:extLst>
          </p:cNvPr>
          <p:cNvSpPr txBox="1"/>
          <p:nvPr/>
        </p:nvSpPr>
        <p:spPr>
          <a:xfrm>
            <a:off x="5598114" y="3246220"/>
            <a:ext cx="23222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Reviewing / Reflecting on the experience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50A0570-88F1-793E-0AF0-2EAC983D3EAE}"/>
              </a:ext>
            </a:extLst>
          </p:cNvPr>
          <p:cNvSpPr txBox="1"/>
          <p:nvPr/>
        </p:nvSpPr>
        <p:spPr>
          <a:xfrm>
            <a:off x="3364623" y="3898795"/>
            <a:ext cx="23222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 conceptualising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B1D1E8-F7CA-96D0-5FB7-870DFD95B34A}"/>
              </a:ext>
            </a:extLst>
          </p:cNvPr>
          <p:cNvSpPr txBox="1"/>
          <p:nvPr/>
        </p:nvSpPr>
        <p:spPr>
          <a:xfrm>
            <a:off x="3364623" y="4585817"/>
            <a:ext cx="23222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Concluding / learning from the experience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46A9F9-D0C2-45CA-C7CB-1A6FF78855B4}"/>
              </a:ext>
            </a:extLst>
          </p:cNvPr>
          <p:cNvSpPr txBox="1"/>
          <p:nvPr/>
        </p:nvSpPr>
        <p:spPr>
          <a:xfrm>
            <a:off x="724277" y="2895619"/>
            <a:ext cx="32297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Experimentation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6E9A41-430A-6ACB-4C1B-834EFEFAAE51}"/>
              </a:ext>
            </a:extLst>
          </p:cNvPr>
          <p:cNvSpPr txBox="1"/>
          <p:nvPr/>
        </p:nvSpPr>
        <p:spPr>
          <a:xfrm>
            <a:off x="1277634" y="3237075"/>
            <a:ext cx="232225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 / trying out what you have learned</a:t>
            </a:r>
          </a:p>
        </p:txBody>
      </p:sp>
      <p:sp>
        <p:nvSpPr>
          <p:cNvPr id="6" name="Bent Arrow 5">
            <a:extLst>
              <a:ext uri="{FF2B5EF4-FFF2-40B4-BE49-F238E27FC236}">
                <a16:creationId xmlns:a16="http://schemas.microsoft.com/office/drawing/2014/main" id="{E9822CF8-01C9-F012-8AE7-980B3C379F94}"/>
              </a:ext>
            </a:extLst>
          </p:cNvPr>
          <p:cNvSpPr/>
          <p:nvPr/>
        </p:nvSpPr>
        <p:spPr>
          <a:xfrm rot="5400000">
            <a:off x="6126849" y="2198333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4" name="Bent Arrow 13">
            <a:extLst>
              <a:ext uri="{FF2B5EF4-FFF2-40B4-BE49-F238E27FC236}">
                <a16:creationId xmlns:a16="http://schemas.microsoft.com/office/drawing/2014/main" id="{471BC300-1250-EBDE-BC6C-296549D377DB}"/>
              </a:ext>
            </a:extLst>
          </p:cNvPr>
          <p:cNvSpPr/>
          <p:nvPr/>
        </p:nvSpPr>
        <p:spPr>
          <a:xfrm rot="10800000">
            <a:off x="6084167" y="4431016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5" name="Bent Arrow 14">
            <a:extLst>
              <a:ext uri="{FF2B5EF4-FFF2-40B4-BE49-F238E27FC236}">
                <a16:creationId xmlns:a16="http://schemas.microsoft.com/office/drawing/2014/main" id="{61E05EF3-E89B-2E0D-3905-9BF42C06B557}"/>
              </a:ext>
            </a:extLst>
          </p:cNvPr>
          <p:cNvSpPr/>
          <p:nvPr/>
        </p:nvSpPr>
        <p:spPr>
          <a:xfrm rot="16200000">
            <a:off x="2362653" y="4354476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  <p:sp>
        <p:nvSpPr>
          <p:cNvPr id="16" name="Bent Arrow 15">
            <a:extLst>
              <a:ext uri="{FF2B5EF4-FFF2-40B4-BE49-F238E27FC236}">
                <a16:creationId xmlns:a16="http://schemas.microsoft.com/office/drawing/2014/main" id="{A73A9149-C950-0D98-DB57-F78F4CF82529}"/>
              </a:ext>
            </a:extLst>
          </p:cNvPr>
          <p:cNvSpPr/>
          <p:nvPr/>
        </p:nvSpPr>
        <p:spPr>
          <a:xfrm>
            <a:off x="2395991" y="2110210"/>
            <a:ext cx="648072" cy="562708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6106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6" grpId="0" animBg="1"/>
      <p:bldP spid="14" grpId="0" animBg="1"/>
      <p:bldP spid="15" grpId="0" animBg="1"/>
      <p:bldP spid="1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501525" y="276882"/>
            <a:ext cx="6172200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501525" y="985664"/>
            <a:ext cx="5994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Gibbs – Model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0028" y="1724909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491880" y="2048944"/>
            <a:ext cx="18362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ddigwyddodd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99014" y="2125019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069044" y="2449054"/>
            <a:ext cx="18362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oeddech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99014" y="3872142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Gwerthusiad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069044" y="4155239"/>
            <a:ext cx="18362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neu'n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ddrwg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207946" y="4518629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Dadansoddiad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492953" y="4816958"/>
            <a:ext cx="18362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synnwyr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sefyllfa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0092" y="4052394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Casgliad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100122" y="4335490"/>
            <a:ext cx="18362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arall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allech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52699" y="2284790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sz="20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830092" y="2567886"/>
            <a:ext cx="202884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bai'n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fyddech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i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9" name="Right Arrow 18"/>
          <p:cNvSpPr/>
          <p:nvPr/>
        </p:nvSpPr>
        <p:spPr>
          <a:xfrm rot="426376">
            <a:off x="5383286" y="2343186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Right Arrow 19"/>
          <p:cNvSpPr/>
          <p:nvPr/>
        </p:nvSpPr>
        <p:spPr>
          <a:xfrm rot="5400000">
            <a:off x="6775234" y="3541613"/>
            <a:ext cx="369816" cy="216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1" name="Right Arrow 20"/>
          <p:cNvSpPr/>
          <p:nvPr/>
        </p:nvSpPr>
        <p:spPr>
          <a:xfrm rot="9285901">
            <a:off x="5369100" y="4609710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2" name="Right Arrow 21"/>
          <p:cNvSpPr/>
          <p:nvPr/>
        </p:nvSpPr>
        <p:spPr>
          <a:xfrm rot="12150149">
            <a:off x="2922125" y="4800529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Right Arrow 22"/>
          <p:cNvSpPr/>
          <p:nvPr/>
        </p:nvSpPr>
        <p:spPr>
          <a:xfrm rot="20842065">
            <a:off x="2931121" y="2365344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Right Arrow 23"/>
          <p:cNvSpPr/>
          <p:nvPr/>
        </p:nvSpPr>
        <p:spPr>
          <a:xfrm rot="16200000">
            <a:off x="1806313" y="3862318"/>
            <a:ext cx="369816" cy="216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940284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9613A4-35F9-CD8B-3BCB-8E4ECBE17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F3E43C9-6FC8-70CF-54ED-C88C315FB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1525" y="276882"/>
            <a:ext cx="6172200" cy="637580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Reflection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768315-2061-208C-0EF2-DECDBF049AB8}"/>
              </a:ext>
            </a:extLst>
          </p:cNvPr>
          <p:cNvSpPr txBox="1"/>
          <p:nvPr/>
        </p:nvSpPr>
        <p:spPr>
          <a:xfrm>
            <a:off x="1501525" y="985664"/>
            <a:ext cx="59946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Gibbs – Reflective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48835D-C1D1-39D9-13F1-19EEE6F9493B}"/>
              </a:ext>
            </a:extLst>
          </p:cNvPr>
          <p:cNvSpPr txBox="1"/>
          <p:nvPr/>
        </p:nvSpPr>
        <p:spPr>
          <a:xfrm>
            <a:off x="3230028" y="1724909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080A8C-6BA9-84C4-3C23-1E20BCE0C8D2}"/>
              </a:ext>
            </a:extLst>
          </p:cNvPr>
          <p:cNvSpPr txBox="1"/>
          <p:nvPr/>
        </p:nvSpPr>
        <p:spPr>
          <a:xfrm>
            <a:off x="3608070" y="2048944"/>
            <a:ext cx="16201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Happened?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0EBFF0-7968-8DAC-CD07-C37932B404E4}"/>
              </a:ext>
            </a:extLst>
          </p:cNvPr>
          <p:cNvSpPr txBox="1"/>
          <p:nvPr/>
        </p:nvSpPr>
        <p:spPr>
          <a:xfrm>
            <a:off x="5799014" y="2125019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Feelings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3F7E3B-8907-82C2-69AE-90BC3850F560}"/>
              </a:ext>
            </a:extLst>
          </p:cNvPr>
          <p:cNvSpPr txBox="1"/>
          <p:nvPr/>
        </p:nvSpPr>
        <p:spPr>
          <a:xfrm>
            <a:off x="6069044" y="2449054"/>
            <a:ext cx="18362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were you thinking or feeling?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4989343-FEAB-BE11-AD82-2D10E25F83DD}"/>
              </a:ext>
            </a:extLst>
          </p:cNvPr>
          <p:cNvSpPr txBox="1"/>
          <p:nvPr/>
        </p:nvSpPr>
        <p:spPr>
          <a:xfrm>
            <a:off x="5799014" y="3872142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240612-F2BB-7EA8-E6BB-05CE9AFF1FAE}"/>
              </a:ext>
            </a:extLst>
          </p:cNvPr>
          <p:cNvSpPr txBox="1"/>
          <p:nvPr/>
        </p:nvSpPr>
        <p:spPr>
          <a:xfrm>
            <a:off x="6069044" y="4155239"/>
            <a:ext cx="18362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was good or bad about the experience?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02E68FB-B4A1-8657-9379-BB90D8DC2CD6}"/>
              </a:ext>
            </a:extLst>
          </p:cNvPr>
          <p:cNvSpPr txBox="1"/>
          <p:nvPr/>
        </p:nvSpPr>
        <p:spPr>
          <a:xfrm>
            <a:off x="3221850" y="4667217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0865A07-1655-4782-61C4-0EDFB396329B}"/>
              </a:ext>
            </a:extLst>
          </p:cNvPr>
          <p:cNvSpPr txBox="1"/>
          <p:nvPr/>
        </p:nvSpPr>
        <p:spPr>
          <a:xfrm>
            <a:off x="3491880" y="4950315"/>
            <a:ext cx="18362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sense can you make of the situation?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8EB9B97-F2CD-E5A5-2A15-3855F356888A}"/>
              </a:ext>
            </a:extLst>
          </p:cNvPr>
          <p:cNvSpPr txBox="1"/>
          <p:nvPr/>
        </p:nvSpPr>
        <p:spPr>
          <a:xfrm>
            <a:off x="830092" y="4052394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5E0D4B-DFAD-CA07-9B4F-54545FDFD64F}"/>
              </a:ext>
            </a:extLst>
          </p:cNvPr>
          <p:cNvSpPr txBox="1"/>
          <p:nvPr/>
        </p:nvSpPr>
        <p:spPr>
          <a:xfrm>
            <a:off x="1100122" y="4335490"/>
            <a:ext cx="18362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else could you have done?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9E7056-2B8A-3357-10E0-289FEA59DBA4}"/>
              </a:ext>
            </a:extLst>
          </p:cNvPr>
          <p:cNvSpPr txBox="1"/>
          <p:nvPr/>
        </p:nvSpPr>
        <p:spPr>
          <a:xfrm>
            <a:off x="752699" y="2284790"/>
            <a:ext cx="23222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DB1CB27-6ECF-D152-89DB-C8EFC8BCB8F1}"/>
              </a:ext>
            </a:extLst>
          </p:cNvPr>
          <p:cNvSpPr txBox="1"/>
          <p:nvPr/>
        </p:nvSpPr>
        <p:spPr>
          <a:xfrm>
            <a:off x="1022729" y="2567886"/>
            <a:ext cx="18362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it happened again, what would you do?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FA7E5A91-C3CD-901D-0EC7-F49EF61E44FB}"/>
              </a:ext>
            </a:extLst>
          </p:cNvPr>
          <p:cNvSpPr/>
          <p:nvPr/>
        </p:nvSpPr>
        <p:spPr>
          <a:xfrm rot="426376">
            <a:off x="5383286" y="2343186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C2119B2A-B6E6-3B0C-A313-0DE73B28003A}"/>
              </a:ext>
            </a:extLst>
          </p:cNvPr>
          <p:cNvSpPr/>
          <p:nvPr/>
        </p:nvSpPr>
        <p:spPr>
          <a:xfrm rot="5400000">
            <a:off x="6775234" y="3541613"/>
            <a:ext cx="369816" cy="216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A125026E-1696-C2E4-CA49-40F4A111339E}"/>
              </a:ext>
            </a:extLst>
          </p:cNvPr>
          <p:cNvSpPr/>
          <p:nvPr/>
        </p:nvSpPr>
        <p:spPr>
          <a:xfrm rot="9285901">
            <a:off x="5343779" y="4999638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2" name="Right Arrow 21">
            <a:extLst>
              <a:ext uri="{FF2B5EF4-FFF2-40B4-BE49-F238E27FC236}">
                <a16:creationId xmlns:a16="http://schemas.microsoft.com/office/drawing/2014/main" id="{944E01D4-BC40-6187-B066-CE493EFA273F}"/>
              </a:ext>
            </a:extLst>
          </p:cNvPr>
          <p:cNvSpPr/>
          <p:nvPr/>
        </p:nvSpPr>
        <p:spPr>
          <a:xfrm rot="12150149">
            <a:off x="2959680" y="4966743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3" name="Right Arrow 22">
            <a:extLst>
              <a:ext uri="{FF2B5EF4-FFF2-40B4-BE49-F238E27FC236}">
                <a16:creationId xmlns:a16="http://schemas.microsoft.com/office/drawing/2014/main" id="{C7028001-5857-F815-D0C4-E5D0716AB26D}"/>
              </a:ext>
            </a:extLst>
          </p:cNvPr>
          <p:cNvSpPr/>
          <p:nvPr/>
        </p:nvSpPr>
        <p:spPr>
          <a:xfrm rot="20842065">
            <a:off x="2931121" y="2365344"/>
            <a:ext cx="571643" cy="19655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241DE179-EADE-D631-E58E-201307444BE9}"/>
              </a:ext>
            </a:extLst>
          </p:cNvPr>
          <p:cNvSpPr/>
          <p:nvPr/>
        </p:nvSpPr>
        <p:spPr>
          <a:xfrm rot="16200000">
            <a:off x="1806313" y="3662222"/>
            <a:ext cx="369816" cy="2160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83155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360447" y="253138"/>
            <a:ext cx="6172200" cy="6375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65708" y="999542"/>
            <a:ext cx="8316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Boud et al –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Dychwelyd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endParaRPr lang="en-GB" sz="36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5708" y="1843147"/>
            <a:ext cx="881713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Dychwelyd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brofiad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fanylu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ddigwyddiadau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(neu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gysylltu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â)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theimladau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dwy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buddiol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gwared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reoli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rhwystrol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Gwerthuso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golygu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ail-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ngoleuni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bwriad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bresennol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ac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Mae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integreiddio'r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cysyniadol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fyddaf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nesaf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27933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6D6F8D-5DD3-48F9-E9BA-703CB75A8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A0FF385-F3A6-92C0-4AD2-09442834B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0447" y="253138"/>
            <a:ext cx="6172200" cy="63758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Models of Reflection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A9ED90-A393-2C70-3751-CC7D9579034F}"/>
              </a:ext>
            </a:extLst>
          </p:cNvPr>
          <p:cNvSpPr txBox="1"/>
          <p:nvPr/>
        </p:nvSpPr>
        <p:spPr>
          <a:xfrm>
            <a:off x="165708" y="999542"/>
            <a:ext cx="83169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Boud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 – Returning to Experience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7A30A1-69B4-2EF4-B70B-17D35C8CE8E8}"/>
              </a:ext>
            </a:extLst>
          </p:cNvPr>
          <p:cNvSpPr txBox="1"/>
          <p:nvPr/>
        </p:nvSpPr>
        <p:spPr>
          <a:xfrm>
            <a:off x="165708" y="1843147"/>
            <a:ext cx="8817130" cy="38779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Returning to experience – recalling or detailing salient events.</a:t>
            </a:r>
          </a:p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Attending to (or connecting with) feelings – this has two aspects: using helpful feelings and removing or containing obstructive ones.</a:t>
            </a:r>
          </a:p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Evaluating experience – this involves re-examining experience in the light of one’s intent and existing knowledge etc. It also involves integrating this new knowledge into one’s conceptual framework.</a:t>
            </a:r>
          </a:p>
          <a:p>
            <a:pPr marL="214313" indent="-214313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will I do differently next time?</a:t>
            </a:r>
          </a:p>
        </p:txBody>
      </p:sp>
    </p:spTree>
    <p:extLst>
      <p:ext uri="{BB962C8B-B14F-4D97-AF65-F5344CB8AC3E}">
        <p14:creationId xmlns:p14="http://schemas.microsoft.com/office/powerpoint/2010/main" val="1931570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44443" y="1208656"/>
            <a:ext cx="8836182" cy="3394472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anelu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nodi’r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rhwng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cymharu'r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archwilio'r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berthynas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rhyngddynt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Dadansoddwch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amdano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gyfeirio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benodol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sylwadau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gyson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 neu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dystiolaeth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gall y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ddehongli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3375" y="235652"/>
            <a:ext cx="8872395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pholisi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7976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CD5BF-C765-3091-5170-B8400E3188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D78647-72D8-E548-97BF-1706A433C2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15" y="1364572"/>
            <a:ext cx="8836182" cy="3394472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are aiming to draw out the links between theory and practice; comparing the two and exploring the relationship between them.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 the event and think about it with reference to a particular theory or academic evidence.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your observations consistent with the theory, policy, good practice or academic evidence?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the theories help you to interpret your experience?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C4F33DC-737C-9D20-8D46-DC35D6E6B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5" y="235652"/>
            <a:ext cx="8872395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academic evidence and policy  in 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14741800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F8748-E66D-2CDA-DDD1-AB8704E709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02530A-8777-048D-5F28-D072704F8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15" y="1482268"/>
            <a:ext cx="8836182" cy="3394472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ddeall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polisïau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6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ymarferol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ymddangos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cadarnhau'r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ragfynegi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polisïau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rhagnodi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 a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yw'n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felly, a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nodi pam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(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Efallai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chi'n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amgylchiadau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ymchwil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gwreiddiol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er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enghraifft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.)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arloesedd</a:t>
            </a:r>
            <a:endParaRPr lang="en-GB" sz="26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344619B-993B-D912-4A1C-6D8C09713F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5" y="235652"/>
            <a:ext cx="8872395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pholisïau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92241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333D30-AE31-74FB-885D-D90141C687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52A57B8-B6FD-3CB1-9E08-3001FB7DD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15" y="1482268"/>
            <a:ext cx="8836182" cy="3394472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consider how your experience in practice helps you to understand the theories and policies.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seem to bear out what the theories have predicted; and the policies prescribe? 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 is it quite different? If so, can you identify why it’s different? (Perhaps you were operating in different circumstances from the original research, for instance.)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last can lead to innovation</a:t>
            </a:r>
          </a:p>
          <a:p>
            <a:endParaRPr lang="en-GB" sz="2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787748-1CFB-B6AC-D808-7E3C1C945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5" y="235652"/>
            <a:ext cx="8872395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academic evidence and policy  in 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26485748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44444" y="1024320"/>
            <a:ext cx="8999144" cy="339447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ddetholus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Nodwch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heriol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lwyddiannus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cyfarfyddiad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Adfyfyriwch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ddwfn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ychydig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agweddau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phwyntiau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arwyddocaol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sv-SE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Trafodwch eich adfyfyrdodau gydag eraill i</a:t>
            </a:r>
            <a:endParaRPr lang="en-GB" sz="26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ddyfnhau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mewnwelediad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fynegi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6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safbwyntiau</a:t>
            </a:r>
            <a:endParaRPr lang="en-GB" sz="26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22526" y="248551"/>
            <a:ext cx="6172200" cy="857250"/>
          </a:xfrm>
        </p:spPr>
        <p:txBody>
          <a:bodyPr>
            <a:normAutofit/>
          </a:bodyPr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23004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718DB3-9EAA-8BF1-5CEA-628D3A61E1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3C0A64F-8D12-42EE-15FA-3A87D29AF2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444" y="1024320"/>
            <a:ext cx="8999144" cy="339447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selective: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challenging or successful parts of the encounter.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deeply on a few significant aspects and learning points.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your reflections with others to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deepen your insight,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your ability to express your ideas and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to explore a range of perspectives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726312F-5E91-42F6-8738-33560ACEC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2526" y="248551"/>
            <a:ext cx="6172200" cy="85725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341366734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2016" y="1338041"/>
            <a:ext cx="8971984" cy="339447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Mae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tair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ffynhonnell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Eich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adfyfyrdodau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digwydd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broses.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Cyfrifon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Dyddiaduron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Gyfnodolion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gwerslyfrau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ddangos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a'ch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nghyd-destun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Deddfwriaeth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polisïau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astudiaethau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adroddiadau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5688" y="175004"/>
            <a:ext cx="7886700" cy="866146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adfyfyriol</a:t>
            </a:r>
            <a:endParaRPr lang="en-GB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51200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A0447D-EC66-0483-C99A-EED2D7F522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C952C63-05DE-D9D7-B8CC-FD97602FA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016" y="1338041"/>
            <a:ext cx="8971984" cy="3394472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evidence: There are three sources of evidence which need to be used in reflective writing assignments: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Keep notes on your reflections and the developments that have occurred during the process. Reflective accounts/Diaries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Academic evidence from Journals and textbooks to show how your ideas and practices have developed in the context of the relevant academic literature. 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 Legislation, policies, case studies and reports.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C7EFB8E-05D1-933B-6A4E-31F8AAE41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688" y="175004"/>
            <a:ext cx="7886700" cy="866146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Reflective writing</a:t>
            </a:r>
          </a:p>
        </p:txBody>
      </p:sp>
    </p:spTree>
    <p:extLst>
      <p:ext uri="{BB962C8B-B14F-4D97-AF65-F5344CB8AC3E}">
        <p14:creationId xmlns:p14="http://schemas.microsoft.com/office/powerpoint/2010/main" val="302432325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9377" y="316150"/>
            <a:ext cx="7551170" cy="369689"/>
          </a:xfrm>
        </p:spPr>
        <p:txBody>
          <a:bodyPr>
            <a:noAutofit/>
          </a:bodyPr>
          <a:lstStyle/>
          <a:p>
            <a:pPr algn="ctr"/>
            <a:r>
              <a:rPr lang="en-GB" sz="38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Cyfeiriadau</a:t>
            </a:r>
            <a:r>
              <a:rPr lang="en-GB" sz="3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8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Ffynonellau</a:t>
            </a:r>
            <a:r>
              <a:rPr lang="en-GB" sz="3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800" b="1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endParaRPr lang="en-GB" sz="3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06BF6D-D441-4B38-7412-9060282F51CD}"/>
              </a:ext>
            </a:extLst>
          </p:cNvPr>
          <p:cNvSpPr txBox="1"/>
          <p:nvPr/>
        </p:nvSpPr>
        <p:spPr>
          <a:xfrm>
            <a:off x="353085" y="766732"/>
            <a:ext cx="841066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Boud, D.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.] (1985)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Reflection: Turning experience into learning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London: Kogan Page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Reflection | Turning Experience into Learning | David Boud, Rosemary K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Crosbie, R. (2005) ‘Learning the soft skills of leadership’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and Commercial Training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Vol:37, Issue:1; pp. 45-51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the soft skills of leadership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Davis, M. (2003) ‘Barriers to Reflective Practice: The Changing Nature of Higher Education’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Learning in Higher Education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 4, Issue 3, pp. 243 – 255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Barriers to Reflective Practice - Margaret Davis, 2003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Dewey, J. (1938)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Logic: The Theory of Inquiry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Henry Holt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 John Dewey] Logic The Theory Of Inquiry : John Dewey : Free Download, Borrow, and Streaming : Internet Archive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Eraut, Michael (1995),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Schon Schock: a case for refraining reflection-in-action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Routledge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Schon Shock: a case for refraining reflection‐in‐action?: Teachers and Teaching: Vol 1 , No 1 - Get Access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Gibbs, G. (1988)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Further Education Unit, Oxford Brookes University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by Doing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Ixer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(2003) ‘Developing the relationship between reflective practice &amp; social work values’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Practice Teaching &amp; Learning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V5, I1, pp 7-22.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Journal of Practice Teaching  PD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40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140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</p:txBody>
      </p:sp>
    </p:spTree>
    <p:extLst>
      <p:ext uri="{BB962C8B-B14F-4D97-AF65-F5344CB8AC3E}">
        <p14:creationId xmlns:p14="http://schemas.microsoft.com/office/powerpoint/2010/main" val="25640734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96C43-5927-E685-424F-65576AD0BE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7E063-54CC-80FF-72B5-77B333085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77" y="316150"/>
            <a:ext cx="7551170" cy="369689"/>
          </a:xfrm>
        </p:spPr>
        <p:txBody>
          <a:bodyPr>
            <a:noAutofit/>
          </a:bodyPr>
          <a:lstStyle/>
          <a:p>
            <a:pPr algn="ctr"/>
            <a:r>
              <a:rPr lang="en-GB" sz="3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and other 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4ACB03-3D6B-0244-1598-6006AA348B6C}"/>
              </a:ext>
            </a:extLst>
          </p:cNvPr>
          <p:cNvSpPr txBox="1"/>
          <p:nvPr/>
        </p:nvSpPr>
        <p:spPr>
          <a:xfrm>
            <a:off x="353085" y="923453"/>
            <a:ext cx="841066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Boud, D.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[eds.] (1985)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Reflection: Turning experience into learning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London: Kogan Page Available at: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Reflection | Turning Experience into Learning | David Boud, Rosemary K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[Last Accessed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Crosbie, R. (2005) ‘Learning the soft skills of leadership’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and Commercial Training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Vol:37, Issue:1; pp. 45-51 Available at: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the soft skills of leadership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[Last Accessed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Davis, M. (2003) ‘Barriers to Reflective Practice: The Changing Nature of Higher Education’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Learning in Higher Education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 4, Issue 3, pp. 243 – 255 Available at: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Barriers to Reflective Practice - Margaret Davis, 2003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[Last Accessed 06/06/2025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Dewey, J. (1938)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Logic: The Theory of Inquiry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Henry Holt Available at: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 John Dewey] Logic The Theory Of Inquiry : John Dewey : Free Download, Borrow, and Streaming : Internet Archive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[Last Accessed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Eraut, Michael (1995),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Schon Schock: a case for refraining reflection-in-action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Routledge Available at: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Schon Shock: a case for refraining reflection‐in‐action?: Teachers and Teaching: Vol 1 , No 1 - Get Access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[Last Accessed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Gibbs, G. (1988)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Further Education Unit, Oxford Brookes University Available at: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by Doing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[Last Accessed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Ixer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(2003) ‘Developing the relationship between reflective practice &amp; social work values’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Practice Teaching &amp; Learning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V5, I1, pp 7-22. Available at: </a:t>
            </a:r>
            <a:r>
              <a:rPr lang="en-GB" sz="14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Journal of Practice Teaching  PD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[Last Accessed 06/06/2025]</a:t>
            </a:r>
          </a:p>
        </p:txBody>
      </p:sp>
    </p:spTree>
    <p:extLst>
      <p:ext uri="{BB962C8B-B14F-4D97-AF65-F5344CB8AC3E}">
        <p14:creationId xmlns:p14="http://schemas.microsoft.com/office/powerpoint/2010/main" val="328887466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3FB1B-93C2-9091-6604-B0B63672D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A792F-D0D8-96EC-BF18-E234224E5E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77" y="316150"/>
            <a:ext cx="7551170" cy="369689"/>
          </a:xfrm>
        </p:spPr>
        <p:txBody>
          <a:bodyPr>
            <a:noAutofit/>
          </a:bodyPr>
          <a:lstStyle/>
          <a:p>
            <a:pPr algn="ctr"/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Cyfeiriadau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a </a:t>
            </a: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Ffynonellau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eraill</a:t>
            </a:r>
            <a:endParaRPr lang="en-GB" sz="3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298DB5-57D9-3C02-8E5B-E8C394AEE793}"/>
              </a:ext>
            </a:extLst>
          </p:cNvPr>
          <p:cNvSpPr txBox="1"/>
          <p:nvPr/>
        </p:nvSpPr>
        <p:spPr>
          <a:xfrm>
            <a:off x="353085" y="923453"/>
            <a:ext cx="8410669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Johns, C. (2013).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a Reflective Practitioner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Oxford; Blackwell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details and actions for Becoming a reflective practitioner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Kolb, D. A. (1984)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Experiential Learning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Englewood Cliffs, NJ.: Prentice Hall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details and actions for Experiential Learning</a:t>
            </a:r>
            <a:r>
              <a:rPr lang="en-GB" sz="1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O’Donnell, A.M.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(2012)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Educational Psychology: Reflection for Action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Hoboken: J. Wiley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Educational psychology : reflection for action : O'Donnell, Angela M : Free Download, Borrow, and Streaming : Internet Archive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Cyrchwyd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ddiwethaf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Schön, D. (1987) 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Educating the Reflective Practitioner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San Francisco: Jossey-Bass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Educating the reflective practitioner : Schön, Donald A : Free Download, Borrow, and Streaming : Internet Archive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40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Schön, D. (2016)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Reflective Practitioner: How professionals think in action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Routledge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The Reflective Practitioner | How Professionals Think in Action | Dona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40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Tate, S. &amp; Sills, M. (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(2004).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Development of Critical Reflection in the Health Professions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London; Higher Education Authority.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Zwozdiak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-Myers, P. (2012). 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teacher's reflective practice handbook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Abingdon, Oxon: Routledge.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‪The Teacher's Reflective Practice Handbook : Becoming an Extended Professional Through Capturing Evidence-Informed Practice‬‎ - ‪Record details‬‎ - ‪EBSCOhost Research Databases‬‎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400" dirty="0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4472C4">
                    <a:lumMod val="75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06/06/2025]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sz="14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451934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609557-8F42-5102-2A91-BC2A9BA753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4E749-005C-F880-F42D-E692F4A22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377" y="316150"/>
            <a:ext cx="7551170" cy="369689"/>
          </a:xfrm>
        </p:spPr>
        <p:txBody>
          <a:bodyPr>
            <a:noAutofit/>
          </a:bodyPr>
          <a:lstStyle/>
          <a:p>
            <a:pPr algn="ctr"/>
            <a:r>
              <a:rPr lang="en-GB" sz="3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and other Sources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2C9394-D091-F123-243F-26865EB21451}"/>
              </a:ext>
            </a:extLst>
          </p:cNvPr>
          <p:cNvSpPr txBox="1"/>
          <p:nvPr/>
        </p:nvSpPr>
        <p:spPr>
          <a:xfrm>
            <a:off x="353085" y="923453"/>
            <a:ext cx="8410669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Johns, C. (2013).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Becoming a Reflective Practitioner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Oxford; Blackwell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details and actions for Becoming a reflective practitioner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[Last Accessed 06/06/2025]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Kolb, D. A. (1984)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Experiential Learning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Englewood Cliffs, NJ.: Prentice Hall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Full details and actions for Experiential Learning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[Last Accessed 06/06/2025]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O’Donnell, A.M.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et al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(2012)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Educational Psychology: Reflection for Action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Hoboken: J. Wiley Available at;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Educational psychology : reflection for action : O'Donnell, Angela M : Free Download, Borrow, and Streaming : Internet Archive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[Last Accessed 06/06/2025]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Schön, D. (1987) 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Educating the Reflective Practitioner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San Francisco: Jossey-Bass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Educating the reflective practitioner : Schön, Donald A : Free Download, Borrow, and Streaming : Internet Archive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[Last Accessed 06/06/2025]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Schön, D. (2016)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Reflective Practitioner: How professionals think in action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London: Routledge Available at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The Reflective Practitioner | How Professionals Think in Action | Dona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[Last Accessed 06/06/2025]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Tate, S. &amp; Sills, M. (eds) (2004).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Development of Critical Reflection in the Health Professions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London; Higher Education Authority.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Zwozdiak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-Myers, P. (2012). 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teacher's reflective practice handbook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Abingdon, Oxon: Routledge. 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‪The Teacher's Reflective Practice Handbook : Becoming an Extended Professional Through Capturing Evidence-Informed Practice‬‎ - ‪Record details‬‎ - ‪EBSCOhost Research Databases‬‎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[Last Accessed 06/06/2025]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75000"/>
                </a:srgbClr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026941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</Template>
  <TotalTime>0</TotalTime>
  <Words>3728</Words>
  <Application>Microsoft Office PowerPoint</Application>
  <PresentationFormat>On-screen Show (4:3)</PresentationFormat>
  <Paragraphs>328</Paragraphs>
  <Slides>45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45</vt:i4>
      </vt:variant>
    </vt:vector>
  </HeadingPairs>
  <TitlesOfParts>
    <vt:vector size="50" baseType="lpstr">
      <vt:lpstr>Arial</vt:lpstr>
      <vt:lpstr>Calibri</vt:lpstr>
      <vt:lpstr>Calibri Light</vt:lpstr>
      <vt:lpstr>Holding PAge</vt:lpstr>
      <vt:lpstr>Accessible 2</vt:lpstr>
      <vt:lpstr>PowerPoint Presentation</vt:lpstr>
      <vt:lpstr>PowerPoint Presentation</vt:lpstr>
      <vt:lpstr>PowerPoint Presentation</vt:lpstr>
      <vt:lpstr>Arfer Adfyfyriol - Pam ydyn ni'n ei wneud?</vt:lpstr>
      <vt:lpstr>Reflective Practice -Why do we do it?</vt:lpstr>
      <vt:lpstr>Fy mhrofiad fy hun o arfer adfyfyriol</vt:lpstr>
      <vt:lpstr>My own experience of reflective practice</vt:lpstr>
      <vt:lpstr>PowerPoint Presentation</vt:lpstr>
      <vt:lpstr>PowerPoint Presentation</vt:lpstr>
      <vt:lpstr>Naw Dimensiwn Arfer Adfyfyriol</vt:lpstr>
      <vt:lpstr>The Nine Dimensions of Reflective Practice</vt:lpstr>
      <vt:lpstr>Naw Dimensiwn Arfer Adfyfyriol</vt:lpstr>
      <vt:lpstr>The Nine Dimensions of Reflective Practice</vt:lpstr>
      <vt:lpstr>Naw Dimensiwn Arfer Adfyfyriol</vt:lpstr>
      <vt:lpstr>The Nine Dimensions of Reflective Practice</vt:lpstr>
      <vt:lpstr>Arfer Adfyfyriol ar waith</vt:lpstr>
      <vt:lpstr>Reflective Practice in practice</vt:lpstr>
      <vt:lpstr>Heriau ysgrifennu adfyfyriol </vt:lpstr>
      <vt:lpstr>The challenges of reflective writing </vt:lpstr>
      <vt:lpstr>Iaith ysgrifennu adfyfyriol – ‘y person'</vt:lpstr>
      <vt:lpstr>The language of reflective writing – ‘person’</vt:lpstr>
      <vt:lpstr>Iaith ysgrifennu adfyfyriol – yr amser</vt:lpstr>
      <vt:lpstr>The language of reflective writing - tense</vt:lpstr>
      <vt:lpstr>Ysgrifennu adfyfyriol</vt:lpstr>
      <vt:lpstr>Reflective writing</vt:lpstr>
      <vt:lpstr>Ysgrifennu adfyfyriol</vt:lpstr>
      <vt:lpstr>Reflective writing</vt:lpstr>
      <vt:lpstr>Modelau Adfyfyrio</vt:lpstr>
      <vt:lpstr>Models of Reflection</vt:lpstr>
      <vt:lpstr>Modelau Adfyfyrio</vt:lpstr>
      <vt:lpstr>Models of Reflection</vt:lpstr>
      <vt:lpstr>Modelau Adfyfyrio</vt:lpstr>
      <vt:lpstr>Models of Reflection</vt:lpstr>
      <vt:lpstr>Defnyddio tystiolaeth academaidd a pholisi mewn ysgrifennu adfyfyriol</vt:lpstr>
      <vt:lpstr>Using academic evidence and policy  in reflective writing</vt:lpstr>
      <vt:lpstr>Defnyddio tystiolaeth academaidd a pholisïau mewn ysgrifennu adfyfyriol</vt:lpstr>
      <vt:lpstr>Using academic evidence and policy  in reflective writing</vt:lpstr>
      <vt:lpstr>Ysgrifennu adfyfyriol</vt:lpstr>
      <vt:lpstr>Reflective writing</vt:lpstr>
      <vt:lpstr>Ysgrifennu adfyfyriol</vt:lpstr>
      <vt:lpstr>Reflective writing</vt:lpstr>
      <vt:lpstr>Cyfeiriadau a Ffynonellau eraill</vt:lpstr>
      <vt:lpstr>References and other Sources</vt:lpstr>
      <vt:lpstr>Cyfeiriadau a Ffynonellau eraill</vt:lpstr>
      <vt:lpstr>References and other 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Ken Dicks</cp:lastModifiedBy>
  <cp:revision>77</cp:revision>
  <dcterms:created xsi:type="dcterms:W3CDTF">2024-09-09T09:14:57Z</dcterms:created>
  <dcterms:modified xsi:type="dcterms:W3CDTF">2025-07-24T13:02:26Z</dcterms:modified>
</cp:coreProperties>
</file>