
<file path=[Content_Types].xml><?xml version="1.0" encoding="utf-8"?>
<Types xmlns="http://schemas.openxmlformats.org/package/2006/content-types">
  <Default Extension="rels" ContentType="application/vnd.openxmlformats-package.relationships+xml"/>
  <Override PartName="/ppt/slideLayouts/slideLayout1.xml" ContentType="application/vnd.openxmlformats-officedocument.presentationml.slideLayout+xml"/>
  <Default Extension="png" ContentType="image/png"/>
  <Override PartName="/ppt/slides/slide11.xml" ContentType="application/vnd.openxmlformats-officedocument.presentationml.slide+xml"/>
  <Default Extension="xml" ContentType="application/xml"/>
  <Override PartName="/ppt/slides/slide9.xml" ContentType="application/vnd.openxmlformats-officedocument.presentationml.slide+xml"/>
  <Override PartName="/ppt/slideLayouts/slideLayout16.xml" ContentType="application/vnd.openxmlformats-officedocument.presentationml.slideLayout+xml"/>
  <Default Extension="jpeg" ContentType="image/jpeg"/>
  <Override PartName="/ppt/tableStyles.xml" ContentType="application/vnd.openxmlformats-officedocument.presentationml.tableStyles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1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Default Extension="bin" ContentType="application/vnd.openxmlformats-officedocument.presentationml.printerSettings"/>
  <Override PartName="/ppt/slideLayouts/slideLayout17.xml" ContentType="application/vnd.openxmlformats-officedocument.presentationml.slideLayout+xml"/>
  <Override PartName="/ppt/slides/slide10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15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slideLayouts/slideLayout13.xml" ContentType="application/vnd.openxmlformats-officedocument.presentationml.slideLayout+xml"/>
  <Override PartName="/ppt/notesMasters/notesMaster1.xml" ContentType="application/vnd.openxmlformats-officedocument.presentationml.notesMaster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76" r:id="rId1"/>
  </p:sldMasterIdLst>
  <p:notesMasterIdLst>
    <p:notesMasterId r:id="rId13"/>
  </p:notesMasterIdLst>
  <p:sldIdLst>
    <p:sldId id="256" r:id="rId2"/>
    <p:sldId id="349" r:id="rId3"/>
    <p:sldId id="350" r:id="rId4"/>
    <p:sldId id="364" r:id="rId5"/>
    <p:sldId id="326" r:id="rId6"/>
    <p:sldId id="358" r:id="rId7"/>
    <p:sldId id="338" r:id="rId8"/>
    <p:sldId id="359" r:id="rId9"/>
    <p:sldId id="360" r:id="rId10"/>
    <p:sldId id="361" r:id="rId11"/>
    <p:sldId id="322" r:id="rId12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407" autoAdjust="0"/>
    <p:restoredTop sz="98495" autoAdjust="0"/>
  </p:normalViewPr>
  <p:slideViewPr>
    <p:cSldViewPr snapToGrid="0" snapToObjects="1">
      <p:cViewPr>
        <p:scale>
          <a:sx n="75" d="100"/>
          <a:sy n="75" d="100"/>
        </p:scale>
        <p:origin x="-1312" y="-4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notesMaster" Target="notesMasters/notesMaster1.xml"/><Relationship Id="rId14" Type="http://schemas.openxmlformats.org/officeDocument/2006/relationships/printerSettings" Target="printerSettings/printerSettings1.bin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C6915D-16A3-3843-9190-7105A244C8FD}" type="datetimeFigureOut">
              <a:rPr lang="en-GB" smtClean="0"/>
              <a:pPr/>
              <a:t>3/22/16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EAD4DA-9C38-B04E-B000-78B385EB842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3/22/16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3/22/16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3/22/16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3/22/16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3/22/16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3/22/16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3/22/16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3/22/16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3/22/16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3/22/16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3/22/16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3/22/16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3/22/16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3/22/16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3/22/16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mtClean="0"/>
            </a:lvl1pPr>
          </a:lstStyle>
          <a:p>
            <a:fld id="{AD439F1E-FAB3-4C48-A82D-7FC4B80BECB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mtClean="0"/>
            </a:lvl1pPr>
          </a:lstStyle>
          <a:p>
            <a:fld id="{CF293202-4C99-314B-A920-7C9A809496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3221613-FC8C-C44B-BFBE-147BDD7921BC}" type="datetimeFigureOut">
              <a:rPr lang="en-GB" smtClean="0"/>
              <a:pPr/>
              <a:t>3/22/16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  <p:sldLayoutId id="2147483692" r:id="rId16"/>
    <p:sldLayoutId id="2147483693" r:id="rId17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718407"/>
            <a:ext cx="8915400" cy="1549726"/>
          </a:xfrm>
        </p:spPr>
        <p:txBody>
          <a:bodyPr>
            <a:normAutofit/>
          </a:bodyPr>
          <a:lstStyle/>
          <a:p>
            <a:r>
              <a:rPr lang="en-GB" dirty="0" smtClean="0"/>
              <a:t>Political Bodies: Affect and </a:t>
            </a:r>
            <a:r>
              <a:rPr lang="en-GB" dirty="0" err="1" smtClean="0"/>
              <a:t>Biopower</a:t>
            </a:r>
            <a:r>
              <a:rPr lang="en-GB" dirty="0" smtClean="0"/>
              <a:t> 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Foucault refresher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power is conceived as being continuously produced and everywhere engendered through a capillary network of relations. </a:t>
            </a:r>
          </a:p>
          <a:p>
            <a:r>
              <a:rPr lang="en-GB" dirty="0" smtClean="0"/>
              <a:t>Power is productive and relational, instead of being held and asserted by some over others. </a:t>
            </a:r>
          </a:p>
          <a:p>
            <a:r>
              <a:rPr lang="en-GB" dirty="0" smtClean="0"/>
              <a:t>Opens up the possibility for spaces of resistance, agency and contestation </a:t>
            </a:r>
          </a:p>
          <a:p>
            <a:r>
              <a:rPr lang="en-GB" dirty="0" smtClean="0"/>
              <a:t>Knowledge plays a pivotal role as citizens are categorised in ways that facilitate, primarily state, intervention through a range of normalizing mechanisms 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/>
              <a:t>From sovereign power to biopower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114424" y="2595563"/>
            <a:ext cx="7610476" cy="3195638"/>
          </a:xfrm>
        </p:spPr>
        <p:txBody>
          <a:bodyPr/>
          <a:lstStyle/>
          <a:p>
            <a:r>
              <a:rPr lang="en-GB" dirty="0" smtClean="0"/>
              <a:t>A shift from sovereign power – the power to take life  </a:t>
            </a:r>
          </a:p>
          <a:p>
            <a:r>
              <a:rPr lang="en-GB" dirty="0" smtClean="0"/>
              <a:t>to </a:t>
            </a:r>
            <a:r>
              <a:rPr lang="en-GB" dirty="0" err="1" smtClean="0"/>
              <a:t>biopower</a:t>
            </a:r>
            <a:r>
              <a:rPr lang="en-GB" dirty="0" smtClean="0"/>
              <a:t> – the power to preserve life </a:t>
            </a:r>
          </a:p>
          <a:p>
            <a:r>
              <a:rPr lang="en-GB" dirty="0" smtClean="0"/>
              <a:t>Two poles that blur into each other</a:t>
            </a:r>
          </a:p>
          <a:p>
            <a:r>
              <a:rPr lang="en-GB" dirty="0" smtClean="0"/>
              <a:t>the body is implicated in both poles, becoming a ‘political space’ (Wright: 2009: 7) that is shaped by, and resists, particular life – or bio – lessons.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1120588" y="711200"/>
            <a:ext cx="3566160" cy="877887"/>
          </a:xfrm>
        </p:spPr>
        <p:txBody>
          <a:bodyPr/>
          <a:lstStyle/>
          <a:p>
            <a:r>
              <a:rPr lang="en-GB" sz="2800" dirty="0" smtClean="0"/>
              <a:t>Disciplinary Power</a:t>
            </a:r>
            <a:endParaRPr lang="en-GB" sz="28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1120588" y="1845733"/>
            <a:ext cx="3566160" cy="4431242"/>
          </a:xfrm>
        </p:spPr>
        <p:txBody>
          <a:bodyPr/>
          <a:lstStyle/>
          <a:p>
            <a:r>
              <a:rPr lang="en-GB" dirty="0" smtClean="0"/>
              <a:t>Training the actions of individual bodies</a:t>
            </a: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>
          <a:xfrm>
            <a:off x="5147534" y="711200"/>
            <a:ext cx="3566160" cy="877887"/>
          </a:xfrm>
        </p:spPr>
        <p:txBody>
          <a:bodyPr/>
          <a:lstStyle/>
          <a:p>
            <a:r>
              <a:rPr lang="en-GB" sz="2800" dirty="0" err="1" smtClean="0"/>
              <a:t>Biopower</a:t>
            </a:r>
            <a:endParaRPr lang="en-GB" sz="2800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>
          <a:xfrm>
            <a:off x="5147534" y="1845733"/>
            <a:ext cx="3566160" cy="4431242"/>
          </a:xfrm>
        </p:spPr>
        <p:txBody>
          <a:bodyPr/>
          <a:lstStyle/>
          <a:p>
            <a:r>
              <a:rPr lang="en-GB" dirty="0" smtClean="0"/>
              <a:t>Technology for managing populations (norms)</a:t>
            </a:r>
          </a:p>
          <a:p>
            <a:pPr lvl="1"/>
            <a:r>
              <a:rPr lang="en-GB" dirty="0" smtClean="0"/>
              <a:t>Births, deaths, illness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734" y="3387572"/>
            <a:ext cx="3566160" cy="245442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0588" y="3327400"/>
            <a:ext cx="3566160" cy="27178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Biopower</a:t>
            </a:r>
            <a:r>
              <a:rPr lang="en-GB" dirty="0" smtClean="0"/>
              <a:t>….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1"/>
          </p:nvPr>
        </p:nvSpPr>
        <p:spPr>
          <a:xfrm>
            <a:off x="440267" y="2595563"/>
            <a:ext cx="4243493" cy="3681412"/>
          </a:xfrm>
        </p:spPr>
        <p:txBody>
          <a:bodyPr>
            <a:normAutofit/>
          </a:bodyPr>
          <a:lstStyle/>
          <a:p>
            <a:r>
              <a:rPr lang="en-GB" dirty="0" smtClean="0"/>
              <a:t>‘brings into view a whole range of more or less rationalized attempts by different authorities to intervene upon the vital characteristics of human existence – human beings, individually and collectively, as living creatures who are born, mature, inhabit a body that can be trained and augmented, and then sicken and die’ (Rose 2007: 54).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  <a:p>
            <a:endParaRPr lang="en-US" dirty="0" smtClean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5494" y="1175893"/>
            <a:ext cx="3378200" cy="510108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Three aspects of </a:t>
            </a:r>
            <a:r>
              <a:rPr lang="en-GB" dirty="0" err="1" smtClean="0"/>
              <a:t>biopower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‘One or more truth discourses…and an array of authorities considered competent to tell the truth’;</a:t>
            </a:r>
          </a:p>
          <a:p>
            <a:r>
              <a:rPr lang="en-GB" dirty="0" smtClean="0"/>
              <a:t> ‘strategies for intervention upon collective existence in the name of life and health’; </a:t>
            </a:r>
          </a:p>
          <a:p>
            <a:r>
              <a:rPr lang="en-GB" dirty="0" smtClean="0"/>
              <a:t> ‘modes of </a:t>
            </a:r>
            <a:r>
              <a:rPr lang="en-GB" dirty="0" err="1" smtClean="0"/>
              <a:t>subjectification</a:t>
            </a:r>
            <a:r>
              <a:rPr lang="en-GB" dirty="0" smtClean="0"/>
              <a:t>, through which individuals are brought to work on themselves, under certain forms of authority, in relation to truth discourses.’ (</a:t>
            </a:r>
            <a:r>
              <a:rPr lang="en-GB" dirty="0" err="1" smtClean="0"/>
              <a:t>Rabinow</a:t>
            </a:r>
            <a:r>
              <a:rPr lang="en-GB" dirty="0" smtClean="0"/>
              <a:t> and Rose 2006: 197). 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Rose (2001)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state is no longer the only agency with an interest in preserving life </a:t>
            </a:r>
          </a:p>
          <a:p>
            <a:r>
              <a:rPr lang="en-GB" dirty="0" smtClean="0"/>
              <a:t>The state attempts to free itself of responsibility </a:t>
            </a:r>
          </a:p>
          <a:p>
            <a:r>
              <a:rPr lang="en-GB" dirty="0" smtClean="0"/>
              <a:t>There is an increasingly heterogeneous society</a:t>
            </a:r>
          </a:p>
          <a:p>
            <a:r>
              <a:rPr lang="en-GB" dirty="0" smtClean="0"/>
              <a:t>The intensification and consolidation of capitalist interests </a:t>
            </a:r>
          </a:p>
          <a:p>
            <a:r>
              <a:rPr lang="en-GB" dirty="0" smtClean="0"/>
              <a:t>The subsequent shifting of responsibility for health and wellbeing onto individuals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Rose and Pastoral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2667" y="2595563"/>
            <a:ext cx="4301066" cy="3449637"/>
          </a:xfrm>
        </p:spPr>
        <p:txBody>
          <a:bodyPr>
            <a:normAutofit/>
          </a:bodyPr>
          <a:lstStyle/>
          <a:p>
            <a:r>
              <a:rPr lang="en-GB" dirty="0" smtClean="0"/>
              <a:t>Individuals are active partners in managing their own bodies</a:t>
            </a:r>
          </a:p>
          <a:p>
            <a:r>
              <a:rPr lang="en-GB" dirty="0" smtClean="0"/>
              <a:t>redefines this dynamic between </a:t>
            </a:r>
            <a:r>
              <a:rPr lang="en-GB" dirty="0" err="1" smtClean="0"/>
              <a:t>responsibilized</a:t>
            </a:r>
            <a:r>
              <a:rPr lang="en-GB" dirty="0" smtClean="0"/>
              <a:t> individuals and authorities as ‘pastoral </a:t>
            </a:r>
            <a:r>
              <a:rPr lang="en-GB" smtClean="0"/>
              <a:t>power’</a:t>
            </a:r>
          </a:p>
          <a:p>
            <a:r>
              <a:rPr lang="en-GB" dirty="0" smtClean="0"/>
              <a:t>a relational power that involves ‘bidirectional affective entanglements’ (2007: 74) which ‘</a:t>
            </a:r>
            <a:r>
              <a:rPr lang="en-GB" dirty="0" err="1" smtClean="0"/>
              <a:t>take[s</a:t>
            </a:r>
            <a:r>
              <a:rPr lang="en-GB" dirty="0" smtClean="0"/>
              <a:t>] place in a plural and contested field’ (ibid: 73). 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3733" y="2595563"/>
            <a:ext cx="3819961" cy="3296708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Affect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11200" y="2286000"/>
            <a:ext cx="8013700" cy="3980329"/>
          </a:xfrm>
        </p:spPr>
        <p:txBody>
          <a:bodyPr/>
          <a:lstStyle/>
          <a:p>
            <a:r>
              <a:rPr lang="en-GB" dirty="0" smtClean="0"/>
              <a:t>Multiple definitions but commonly anthropology treats affect as: </a:t>
            </a:r>
          </a:p>
          <a:p>
            <a:pPr lvl="1"/>
            <a:r>
              <a:rPr lang="en-GB" dirty="0" smtClean="0"/>
              <a:t>as embodied practices which express the ways individuals experience and respond to the world </a:t>
            </a:r>
          </a:p>
          <a:p>
            <a:r>
              <a:rPr lang="en-GB" dirty="0" smtClean="0"/>
              <a:t>affect ‘structures encounters so that bodies are disposed for action in a particular way’  (Thrift 2004: 62). </a:t>
            </a:r>
          </a:p>
          <a:p>
            <a:r>
              <a:rPr lang="en-GB" dirty="0" smtClean="0"/>
              <a:t>affects ‘occur in an encounter between manifold beings, and the outcome of each encounter depends upon what forms of composition these beings are able to enter into’ (Thrift ibid: 62). 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Rose: </a:t>
            </a:r>
            <a:r>
              <a:rPr lang="en-GB" dirty="0" err="1" smtClean="0"/>
              <a:t>Biopower</a:t>
            </a:r>
            <a:r>
              <a:rPr lang="en-GB" dirty="0" smtClean="0"/>
              <a:t> is affect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5733" y="2595563"/>
            <a:ext cx="4108027" cy="3681412"/>
          </a:xfrm>
        </p:spPr>
        <p:txBody>
          <a:bodyPr>
            <a:normAutofit/>
          </a:bodyPr>
          <a:lstStyle/>
          <a:p>
            <a:r>
              <a:rPr lang="en-GB" dirty="0" smtClean="0"/>
              <a:t>Pastoral power is enacted, in the context of medical consultations, by mobilizing affect</a:t>
            </a:r>
          </a:p>
          <a:p>
            <a:r>
              <a:rPr lang="en-GB" dirty="0" smtClean="0"/>
              <a:t>‘encounters entail intense bi-directional affective entanglements between all parties to the encounter, and indeed generate multiple ‘virtual’ entanglements with parties not present’ (2010: 10). 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2032" y="2595563"/>
            <a:ext cx="3451661" cy="3681412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Techniques of the </a:t>
            </a:r>
            <a:r>
              <a:rPr lang="en-GB" dirty="0" smtClean="0"/>
              <a:t>Body: A Reminder of Foucault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3"/>
            <a:ext cx="7610476" cy="3398838"/>
          </a:xfrm>
        </p:spPr>
        <p:txBody>
          <a:bodyPr>
            <a:normAutofit/>
          </a:bodyPr>
          <a:lstStyle/>
          <a:p>
            <a:r>
              <a:rPr lang="en-GB" dirty="0" smtClean="0"/>
              <a:t>Not unique to capitalism </a:t>
            </a:r>
          </a:p>
          <a:p>
            <a:pPr lvl="1"/>
            <a:r>
              <a:rPr lang="en-GB" dirty="0" smtClean="0"/>
              <a:t>But gained prominence in 17</a:t>
            </a:r>
            <a:r>
              <a:rPr lang="en-GB" baseline="30000" dirty="0" smtClean="0"/>
              <a:t>th</a:t>
            </a:r>
            <a:r>
              <a:rPr lang="en-GB" dirty="0" smtClean="0"/>
              <a:t> &amp; 18</a:t>
            </a:r>
            <a:r>
              <a:rPr lang="en-GB" baseline="30000" dirty="0" smtClean="0"/>
              <a:t>th</a:t>
            </a:r>
            <a:r>
              <a:rPr lang="en-GB" dirty="0" smtClean="0"/>
              <a:t> centuries</a:t>
            </a:r>
          </a:p>
          <a:p>
            <a:r>
              <a:rPr lang="en-GB" dirty="0" smtClean="0"/>
              <a:t>Not a mastery of your own body </a:t>
            </a:r>
          </a:p>
          <a:p>
            <a:pPr lvl="1"/>
            <a:r>
              <a:rPr lang="en-GB" dirty="0" smtClean="0"/>
              <a:t>Like monks</a:t>
            </a:r>
          </a:p>
          <a:p>
            <a:r>
              <a:rPr lang="en-GB" dirty="0" smtClean="0"/>
              <a:t>Nor an express appropriation </a:t>
            </a:r>
          </a:p>
          <a:p>
            <a:pPr lvl="1"/>
            <a:r>
              <a:rPr lang="en-GB" dirty="0" smtClean="0"/>
              <a:t>Slavery </a:t>
            </a:r>
          </a:p>
          <a:p>
            <a:r>
              <a:rPr lang="en-GB" dirty="0" smtClean="0"/>
              <a:t>But an everyday manipulation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1726</TotalTime>
  <Words>603</Words>
  <Application>Microsoft Macintosh PowerPoint</Application>
  <PresentationFormat>On-screen Show (4:3)</PresentationFormat>
  <Paragraphs>49</Paragraphs>
  <Slides>11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Perspective</vt:lpstr>
      <vt:lpstr>Political Bodies: Affect and Biopower </vt:lpstr>
      <vt:lpstr>Foucault refresher</vt:lpstr>
      <vt:lpstr>From sovereign power to biopower</vt:lpstr>
      <vt:lpstr>Slide 4</vt:lpstr>
      <vt:lpstr>Biopower….</vt:lpstr>
      <vt:lpstr>Three aspects of biopower</vt:lpstr>
      <vt:lpstr>Rose (2001)</vt:lpstr>
      <vt:lpstr>Rose and Pastoral Power</vt:lpstr>
      <vt:lpstr>Affect </vt:lpstr>
      <vt:lpstr>Rose: Biopower is affect</vt:lpstr>
      <vt:lpstr>Techniques of the Body: A Reminder of Foucault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(Trans)Nationalism &amp; Regionalism</dc:title>
  <dc:creator>Emma-Jayne Abbots</dc:creator>
  <cp:lastModifiedBy>Emma-Jayne Abbots</cp:lastModifiedBy>
  <cp:revision>142</cp:revision>
  <dcterms:created xsi:type="dcterms:W3CDTF">2016-03-22T14:57:32Z</dcterms:created>
  <dcterms:modified xsi:type="dcterms:W3CDTF">2016-03-22T14:59:50Z</dcterms:modified>
</cp:coreProperties>
</file>