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6"/>
  </p:notesMasterIdLst>
  <p:handoutMasterIdLst>
    <p:handoutMasterId r:id="rId37"/>
  </p:handoutMasterIdLst>
  <p:sldIdLst>
    <p:sldId id="256" r:id="rId2"/>
    <p:sldId id="257" r:id="rId3"/>
    <p:sldId id="291" r:id="rId4"/>
    <p:sldId id="267" r:id="rId5"/>
    <p:sldId id="266" r:id="rId6"/>
    <p:sldId id="285" r:id="rId7"/>
    <p:sldId id="265" r:id="rId8"/>
    <p:sldId id="264" r:id="rId9"/>
    <p:sldId id="263" r:id="rId10"/>
    <p:sldId id="290" r:id="rId11"/>
    <p:sldId id="262" r:id="rId12"/>
    <p:sldId id="261" r:id="rId13"/>
    <p:sldId id="271" r:id="rId14"/>
    <p:sldId id="280" r:id="rId15"/>
    <p:sldId id="286" r:id="rId16"/>
    <p:sldId id="268" r:id="rId17"/>
    <p:sldId id="270" r:id="rId18"/>
    <p:sldId id="269" r:id="rId19"/>
    <p:sldId id="260" r:id="rId20"/>
    <p:sldId id="284" r:id="rId21"/>
    <p:sldId id="259" r:id="rId22"/>
    <p:sldId id="276" r:id="rId23"/>
    <p:sldId id="275" r:id="rId24"/>
    <p:sldId id="274" r:id="rId25"/>
    <p:sldId id="273" r:id="rId26"/>
    <p:sldId id="287" r:id="rId27"/>
    <p:sldId id="272" r:id="rId28"/>
    <p:sldId id="277" r:id="rId29"/>
    <p:sldId id="278" r:id="rId30"/>
    <p:sldId id="282" r:id="rId31"/>
    <p:sldId id="279" r:id="rId32"/>
    <p:sldId id="281" r:id="rId33"/>
    <p:sldId id="289" r:id="rId34"/>
    <p:sldId id="288" r:id="rId35"/>
  </p:sldIdLst>
  <p:sldSz cx="9144000" cy="6858000" type="screen4x3"/>
  <p:notesSz cx="6858000" cy="9144000"/>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975CB93-2F45-45A9-A0C9-7F10582B9D97}" v="113" dt="2026-02-16T10:31:10.326"/>
    <p1510:client id="{9A4C4A4B-1212-43B9-904F-D327F1A0A138}" v="62" dt="2026-02-16T12:12:25.0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4" d="100"/>
          <a:sy n="64" d="100"/>
        </p:scale>
        <p:origin x="1340" y="272"/>
      </p:cViewPr>
      <p:guideLst>
        <p:guide orient="horz" pos="2160"/>
        <p:guide pos="2880"/>
      </p:guideLst>
    </p:cSldViewPr>
  </p:slideViewPr>
  <p:notesTextViewPr>
    <p:cViewPr>
      <p:scale>
        <a:sx n="100" d="100"/>
        <a:sy n="100" d="100"/>
      </p:scale>
      <p:origin x="0" y="0"/>
    </p:cViewPr>
  </p:notesTextViewPr>
  <p:notesViewPr>
    <p:cSldViewPr>
      <p:cViewPr varScale="1">
        <p:scale>
          <a:sx n="72" d="100"/>
          <a:sy n="72" d="100"/>
        </p:scale>
        <p:origin x="1926" y="54"/>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nifer Harding-Richards" userId="c655ff2b-d4e3-4d64-9c56-badcc4390afb" providerId="ADAL" clId="{AC39D99E-F027-4759-BD8B-CF2803A87B68}"/>
    <pc:docChg chg="undo custSel addSld delSld modSld sldOrd">
      <pc:chgData name="Jennifer Harding-Richards" userId="c655ff2b-d4e3-4d64-9c56-badcc4390afb" providerId="ADAL" clId="{AC39D99E-F027-4759-BD8B-CF2803A87B68}" dt="2026-02-16T12:12:54.847" v="1148" actId="20577"/>
      <pc:docMkLst>
        <pc:docMk/>
      </pc:docMkLst>
      <pc:sldChg chg="modSp mod">
        <pc:chgData name="Jennifer Harding-Richards" userId="c655ff2b-d4e3-4d64-9c56-badcc4390afb" providerId="ADAL" clId="{AC39D99E-F027-4759-BD8B-CF2803A87B68}" dt="2026-02-16T12:12:54.847" v="1148" actId="20577"/>
        <pc:sldMkLst>
          <pc:docMk/>
          <pc:sldMk cId="0" sldId="256"/>
        </pc:sldMkLst>
        <pc:spChg chg="mod">
          <ac:chgData name="Jennifer Harding-Richards" userId="c655ff2b-d4e3-4d64-9c56-badcc4390afb" providerId="ADAL" clId="{AC39D99E-F027-4759-BD8B-CF2803A87B68}" dt="2026-02-16T12:12:54.847" v="1148" actId="20577"/>
          <ac:spMkLst>
            <pc:docMk/>
            <pc:sldMk cId="0" sldId="256"/>
            <ac:spMk id="2051" creationId="{00000000-0000-0000-0000-000000000000}"/>
          </ac:spMkLst>
        </pc:spChg>
      </pc:sldChg>
      <pc:sldChg chg="addSp delSp modSp mod modClrScheme chgLayout">
        <pc:chgData name="Jennifer Harding-Richards" userId="c655ff2b-d4e3-4d64-9c56-badcc4390afb" providerId="ADAL" clId="{AC39D99E-F027-4759-BD8B-CF2803A87B68}" dt="2026-02-16T11:08:21.139" v="635"/>
        <pc:sldMkLst>
          <pc:docMk/>
          <pc:sldMk cId="3941706668" sldId="257"/>
        </pc:sldMkLst>
        <pc:spChg chg="mod ord">
          <ac:chgData name="Jennifer Harding-Richards" userId="c655ff2b-d4e3-4d64-9c56-badcc4390afb" providerId="ADAL" clId="{AC39D99E-F027-4759-BD8B-CF2803A87B68}" dt="2026-02-16T11:08:21.139" v="635"/>
          <ac:spMkLst>
            <pc:docMk/>
            <pc:sldMk cId="3941706668" sldId="257"/>
            <ac:spMk id="2" creationId="{0828E7CE-46B3-B8E4-2ADB-F44BEC42D924}"/>
          </ac:spMkLst>
        </pc:spChg>
        <pc:spChg chg="del mod ord">
          <ac:chgData name="Jennifer Harding-Richards" userId="c655ff2b-d4e3-4d64-9c56-badcc4390afb" providerId="ADAL" clId="{AC39D99E-F027-4759-BD8B-CF2803A87B68}" dt="2026-02-16T11:01:05.037" v="248" actId="700"/>
          <ac:spMkLst>
            <pc:docMk/>
            <pc:sldMk cId="3941706668" sldId="257"/>
            <ac:spMk id="3" creationId="{746395FA-8181-A6AD-B013-3DF339B49BDB}"/>
          </ac:spMkLst>
        </pc:spChg>
        <pc:spChg chg="add del mod ord">
          <ac:chgData name="Jennifer Harding-Richards" userId="c655ff2b-d4e3-4d64-9c56-badcc4390afb" providerId="ADAL" clId="{AC39D99E-F027-4759-BD8B-CF2803A87B68}" dt="2026-02-16T11:05:36.199" v="323" actId="700"/>
          <ac:spMkLst>
            <pc:docMk/>
            <pc:sldMk cId="3941706668" sldId="257"/>
            <ac:spMk id="4" creationId="{F010A683-AB57-2906-07F7-761616D87B8D}"/>
          </ac:spMkLst>
        </pc:spChg>
        <pc:spChg chg="add del mod ord">
          <ac:chgData name="Jennifer Harding-Richards" userId="c655ff2b-d4e3-4d64-9c56-badcc4390afb" providerId="ADAL" clId="{AC39D99E-F027-4759-BD8B-CF2803A87B68}" dt="2026-02-16T11:05:36.199" v="323" actId="700"/>
          <ac:spMkLst>
            <pc:docMk/>
            <pc:sldMk cId="3941706668" sldId="257"/>
            <ac:spMk id="5" creationId="{85FDEDFF-480C-57AA-4CDE-85284548F533}"/>
          </ac:spMkLst>
        </pc:spChg>
        <pc:spChg chg="add mod ord">
          <ac:chgData name="Jennifer Harding-Richards" userId="c655ff2b-d4e3-4d64-9c56-badcc4390afb" providerId="ADAL" clId="{AC39D99E-F027-4759-BD8B-CF2803A87B68}" dt="2026-02-16T11:08:12.457" v="632" actId="255"/>
          <ac:spMkLst>
            <pc:docMk/>
            <pc:sldMk cId="3941706668" sldId="257"/>
            <ac:spMk id="6" creationId="{1CDD0D40-E60E-C2B8-1B6C-F1F3DD2CC610}"/>
          </ac:spMkLst>
        </pc:spChg>
      </pc:sldChg>
      <pc:sldChg chg="addSp modSp mod modClrScheme chgLayout">
        <pc:chgData name="Jennifer Harding-Richards" userId="c655ff2b-d4e3-4d64-9c56-badcc4390afb" providerId="ADAL" clId="{AC39D99E-F027-4759-BD8B-CF2803A87B68}" dt="2026-02-16T12:10:16.249" v="1073" actId="1076"/>
        <pc:sldMkLst>
          <pc:docMk/>
          <pc:sldMk cId="394207627" sldId="267"/>
        </pc:sldMkLst>
        <pc:spChg chg="mod">
          <ac:chgData name="Jennifer Harding-Richards" userId="c655ff2b-d4e3-4d64-9c56-badcc4390afb" providerId="ADAL" clId="{AC39D99E-F027-4759-BD8B-CF2803A87B68}" dt="2026-02-16T11:50:29.492" v="1025" actId="255"/>
          <ac:spMkLst>
            <pc:docMk/>
            <pc:sldMk cId="394207627" sldId="267"/>
            <ac:spMk id="2" creationId="{0733C9F6-782D-90A1-1E12-75CB141D3656}"/>
          </ac:spMkLst>
        </pc:spChg>
        <pc:spChg chg="mod">
          <ac:chgData name="Jennifer Harding-Richards" userId="c655ff2b-d4e3-4d64-9c56-badcc4390afb" providerId="ADAL" clId="{AC39D99E-F027-4759-BD8B-CF2803A87B68}" dt="2026-02-16T11:50:44.556" v="1028" actId="255"/>
          <ac:spMkLst>
            <pc:docMk/>
            <pc:sldMk cId="394207627" sldId="267"/>
            <ac:spMk id="3" creationId="{3D10B0E4-A390-180D-5868-A44DC2240B7D}"/>
          </ac:spMkLst>
        </pc:spChg>
        <pc:picChg chg="add mod">
          <ac:chgData name="Jennifer Harding-Richards" userId="c655ff2b-d4e3-4d64-9c56-badcc4390afb" providerId="ADAL" clId="{AC39D99E-F027-4759-BD8B-CF2803A87B68}" dt="2026-02-16T12:10:16.249" v="1073" actId="1076"/>
          <ac:picMkLst>
            <pc:docMk/>
            <pc:sldMk cId="394207627" sldId="267"/>
            <ac:picMk id="4" creationId="{EB46888E-1D21-4F1C-609B-6D9C41B50F07}"/>
          </ac:picMkLst>
        </pc:picChg>
      </pc:sldChg>
      <pc:sldChg chg="addSp delSp modSp mod modClrScheme chgLayout">
        <pc:chgData name="Jennifer Harding-Richards" userId="c655ff2b-d4e3-4d64-9c56-badcc4390afb" providerId="ADAL" clId="{AC39D99E-F027-4759-BD8B-CF2803A87B68}" dt="2026-02-16T12:11:53.411" v="1098" actId="113"/>
        <pc:sldMkLst>
          <pc:docMk/>
          <pc:sldMk cId="2691554572" sldId="277"/>
        </pc:sldMkLst>
        <pc:spChg chg="mod ord">
          <ac:chgData name="Jennifer Harding-Richards" userId="c655ff2b-d4e3-4d64-9c56-badcc4390afb" providerId="ADAL" clId="{AC39D99E-F027-4759-BD8B-CF2803A87B68}" dt="2026-02-16T11:55:33.424" v="1066" actId="700"/>
          <ac:spMkLst>
            <pc:docMk/>
            <pc:sldMk cId="2691554572" sldId="277"/>
            <ac:spMk id="2" creationId="{E082D3F8-4BF8-7A53-4E7C-0A74DF58DEAD}"/>
          </ac:spMkLst>
        </pc:spChg>
        <pc:spChg chg="add del mod ord">
          <ac:chgData name="Jennifer Harding-Richards" userId="c655ff2b-d4e3-4d64-9c56-badcc4390afb" providerId="ADAL" clId="{AC39D99E-F027-4759-BD8B-CF2803A87B68}" dt="2026-02-16T12:11:53.411" v="1098" actId="113"/>
          <ac:spMkLst>
            <pc:docMk/>
            <pc:sldMk cId="2691554572" sldId="277"/>
            <ac:spMk id="3" creationId="{88E74AE6-2E7F-996A-B055-AD7E57FE1330}"/>
          </ac:spMkLst>
        </pc:spChg>
        <pc:spChg chg="add del mod ord">
          <ac:chgData name="Jennifer Harding-Richards" userId="c655ff2b-d4e3-4d64-9c56-badcc4390afb" providerId="ADAL" clId="{AC39D99E-F027-4759-BD8B-CF2803A87B68}" dt="2026-02-16T11:55:36.293" v="1067"/>
          <ac:spMkLst>
            <pc:docMk/>
            <pc:sldMk cId="2691554572" sldId="277"/>
            <ac:spMk id="6" creationId="{FD0B169B-44E7-28BF-FC34-D262A988AB79}"/>
          </ac:spMkLst>
        </pc:spChg>
        <pc:graphicFrameChg chg="add mod">
          <ac:chgData name="Jennifer Harding-Richards" userId="c655ff2b-d4e3-4d64-9c56-badcc4390afb" providerId="ADAL" clId="{AC39D99E-F027-4759-BD8B-CF2803A87B68}" dt="2026-02-16T10:43:38.571" v="1"/>
          <ac:graphicFrameMkLst>
            <pc:docMk/>
            <pc:sldMk cId="2691554572" sldId="277"/>
            <ac:graphicFrameMk id="4" creationId="{C2FA0C87-603D-3C88-DFB6-FBD8F69785CC}"/>
          </ac:graphicFrameMkLst>
        </pc:graphicFrameChg>
        <pc:graphicFrameChg chg="add mod">
          <ac:chgData name="Jennifer Harding-Richards" userId="c655ff2b-d4e3-4d64-9c56-badcc4390afb" providerId="ADAL" clId="{AC39D99E-F027-4759-BD8B-CF2803A87B68}" dt="2026-02-16T10:43:42.684" v="3"/>
          <ac:graphicFrameMkLst>
            <pc:docMk/>
            <pc:sldMk cId="2691554572" sldId="277"/>
            <ac:graphicFrameMk id="5" creationId="{A879048D-5AAA-494A-A2CB-43CEEC3B4C2D}"/>
          </ac:graphicFrameMkLst>
        </pc:graphicFrameChg>
        <pc:picChg chg="add mod">
          <ac:chgData name="Jennifer Harding-Richards" userId="c655ff2b-d4e3-4d64-9c56-badcc4390afb" providerId="ADAL" clId="{AC39D99E-F027-4759-BD8B-CF2803A87B68}" dt="2026-02-16T11:54:33.305" v="1050" actId="1076"/>
          <ac:picMkLst>
            <pc:docMk/>
            <pc:sldMk cId="2691554572" sldId="277"/>
            <ac:picMk id="4" creationId="{E5A127ED-2592-7346-EEDB-B5F9117B4298}"/>
          </ac:picMkLst>
        </pc:picChg>
        <pc:picChg chg="add mod">
          <ac:chgData name="Jennifer Harding-Richards" userId="c655ff2b-d4e3-4d64-9c56-badcc4390afb" providerId="ADAL" clId="{AC39D99E-F027-4759-BD8B-CF2803A87B68}" dt="2026-02-16T11:55:28.366" v="1065" actId="26606"/>
          <ac:picMkLst>
            <pc:docMk/>
            <pc:sldMk cId="2691554572" sldId="277"/>
            <ac:picMk id="5" creationId="{AB46F8F9-D843-5E84-FA50-2A48A6D50CCB}"/>
          </ac:picMkLst>
        </pc:picChg>
        <pc:picChg chg="add mod">
          <ac:chgData name="Jennifer Harding-Richards" userId="c655ff2b-d4e3-4d64-9c56-badcc4390afb" providerId="ADAL" clId="{AC39D99E-F027-4759-BD8B-CF2803A87B68}" dt="2026-02-16T11:55:45.847" v="1070" actId="1076"/>
          <ac:picMkLst>
            <pc:docMk/>
            <pc:sldMk cId="2691554572" sldId="277"/>
            <ac:picMk id="7" creationId="{695B3437-A44E-0965-06F3-08A2E0398612}"/>
          </ac:picMkLst>
        </pc:picChg>
      </pc:sldChg>
      <pc:sldChg chg="addSp delSp modSp mod">
        <pc:chgData name="Jennifer Harding-Richards" userId="c655ff2b-d4e3-4d64-9c56-badcc4390afb" providerId="ADAL" clId="{AC39D99E-F027-4759-BD8B-CF2803A87B68}" dt="2026-02-16T10:59:41.780" v="240" actId="113"/>
        <pc:sldMkLst>
          <pc:docMk/>
          <pc:sldMk cId="1791043770" sldId="278"/>
        </pc:sldMkLst>
        <pc:spChg chg="mod">
          <ac:chgData name="Jennifer Harding-Richards" userId="c655ff2b-d4e3-4d64-9c56-badcc4390afb" providerId="ADAL" clId="{AC39D99E-F027-4759-BD8B-CF2803A87B68}" dt="2026-02-16T10:58:20.580" v="214"/>
          <ac:spMkLst>
            <pc:docMk/>
            <pc:sldMk cId="1791043770" sldId="278"/>
            <ac:spMk id="2" creationId="{CAF8B48C-65B6-BD81-28FE-1EFD3B1830D8}"/>
          </ac:spMkLst>
        </pc:spChg>
        <pc:spChg chg="mod">
          <ac:chgData name="Jennifer Harding-Richards" userId="c655ff2b-d4e3-4d64-9c56-badcc4390afb" providerId="ADAL" clId="{AC39D99E-F027-4759-BD8B-CF2803A87B68}" dt="2026-02-16T10:59:41.780" v="240" actId="113"/>
          <ac:spMkLst>
            <pc:docMk/>
            <pc:sldMk cId="1791043770" sldId="278"/>
            <ac:spMk id="3" creationId="{61C4948C-21A0-4D77-9FCE-D4FCDD1B907E}"/>
          </ac:spMkLst>
        </pc:spChg>
        <pc:spChg chg="add del">
          <ac:chgData name="Jennifer Harding-Richards" userId="c655ff2b-d4e3-4d64-9c56-badcc4390afb" providerId="ADAL" clId="{AC39D99E-F027-4759-BD8B-CF2803A87B68}" dt="2026-02-16T10:46:20.239" v="52" actId="22"/>
          <ac:spMkLst>
            <pc:docMk/>
            <pc:sldMk cId="1791043770" sldId="278"/>
            <ac:spMk id="5" creationId="{90CB8FA2-92E1-BD30-D48A-4AFB5CDEA259}"/>
          </ac:spMkLst>
        </pc:spChg>
      </pc:sldChg>
      <pc:sldChg chg="ord">
        <pc:chgData name="Jennifer Harding-Richards" userId="c655ff2b-d4e3-4d64-9c56-badcc4390afb" providerId="ADAL" clId="{AC39D99E-F027-4759-BD8B-CF2803A87B68}" dt="2026-02-16T11:23:54.840" v="653"/>
        <pc:sldMkLst>
          <pc:docMk/>
          <pc:sldMk cId="1132108923" sldId="279"/>
        </pc:sldMkLst>
      </pc:sldChg>
      <pc:sldChg chg="addSp modSp new mod">
        <pc:chgData name="Jennifer Harding-Richards" userId="c655ff2b-d4e3-4d64-9c56-badcc4390afb" providerId="ADAL" clId="{AC39D99E-F027-4759-BD8B-CF2803A87B68}" dt="2026-02-16T11:04:58.439" v="322" actId="1076"/>
        <pc:sldMkLst>
          <pc:docMk/>
          <pc:sldMk cId="1467509416" sldId="280"/>
        </pc:sldMkLst>
        <pc:spChg chg="mod">
          <ac:chgData name="Jennifer Harding-Richards" userId="c655ff2b-d4e3-4d64-9c56-badcc4390afb" providerId="ADAL" clId="{AC39D99E-F027-4759-BD8B-CF2803A87B68}" dt="2026-02-16T11:02:19.462" v="273"/>
          <ac:spMkLst>
            <pc:docMk/>
            <pc:sldMk cId="1467509416" sldId="280"/>
            <ac:spMk id="2" creationId="{153F94ED-806E-6FDA-2207-8CB269392E53}"/>
          </ac:spMkLst>
        </pc:spChg>
        <pc:spChg chg="mod">
          <ac:chgData name="Jennifer Harding-Richards" userId="c655ff2b-d4e3-4d64-9c56-badcc4390afb" providerId="ADAL" clId="{AC39D99E-F027-4759-BD8B-CF2803A87B68}" dt="2026-02-16T11:03:24.249" v="314" actId="113"/>
          <ac:spMkLst>
            <pc:docMk/>
            <pc:sldMk cId="1467509416" sldId="280"/>
            <ac:spMk id="3" creationId="{BB0F8DA3-5D44-9DAA-B10C-9440A90E6905}"/>
          </ac:spMkLst>
        </pc:spChg>
        <pc:spChg chg="add mod">
          <ac:chgData name="Jennifer Harding-Richards" userId="c655ff2b-d4e3-4d64-9c56-badcc4390afb" providerId="ADAL" clId="{AC39D99E-F027-4759-BD8B-CF2803A87B68}" dt="2026-02-16T11:04:58.439" v="322" actId="1076"/>
          <ac:spMkLst>
            <pc:docMk/>
            <pc:sldMk cId="1467509416" sldId="280"/>
            <ac:spMk id="6" creationId="{0FEE0B6A-F0F8-0649-E2D9-01C8DAAAFCE4}"/>
          </ac:spMkLst>
        </pc:spChg>
        <pc:picChg chg="add mod">
          <ac:chgData name="Jennifer Harding-Richards" userId="c655ff2b-d4e3-4d64-9c56-badcc4390afb" providerId="ADAL" clId="{AC39D99E-F027-4759-BD8B-CF2803A87B68}" dt="2026-02-16T11:04:58.439" v="322" actId="1076"/>
          <ac:picMkLst>
            <pc:docMk/>
            <pc:sldMk cId="1467509416" sldId="280"/>
            <ac:picMk id="5" creationId="{71F10FFE-BC39-7642-C2E8-E7406B974865}"/>
          </ac:picMkLst>
        </pc:picChg>
      </pc:sldChg>
      <pc:sldChg chg="modSp new mod">
        <pc:chgData name="Jennifer Harding-Richards" userId="c655ff2b-d4e3-4d64-9c56-badcc4390afb" providerId="ADAL" clId="{AC39D99E-F027-4759-BD8B-CF2803A87B68}" dt="2026-02-16T10:51:24.148" v="180" actId="113"/>
        <pc:sldMkLst>
          <pc:docMk/>
          <pc:sldMk cId="3394362002" sldId="281"/>
        </pc:sldMkLst>
        <pc:spChg chg="mod">
          <ac:chgData name="Jennifer Harding-Richards" userId="c655ff2b-d4e3-4d64-9c56-badcc4390afb" providerId="ADAL" clId="{AC39D99E-F027-4759-BD8B-CF2803A87B68}" dt="2026-02-16T10:51:16.093" v="177"/>
          <ac:spMkLst>
            <pc:docMk/>
            <pc:sldMk cId="3394362002" sldId="281"/>
            <ac:spMk id="2" creationId="{F6626B60-DFE2-F455-3F8E-9AAE572AE833}"/>
          </ac:spMkLst>
        </pc:spChg>
        <pc:spChg chg="mod">
          <ac:chgData name="Jennifer Harding-Richards" userId="c655ff2b-d4e3-4d64-9c56-badcc4390afb" providerId="ADAL" clId="{AC39D99E-F027-4759-BD8B-CF2803A87B68}" dt="2026-02-16T10:51:24.148" v="180" actId="113"/>
          <ac:spMkLst>
            <pc:docMk/>
            <pc:sldMk cId="3394362002" sldId="281"/>
            <ac:spMk id="3" creationId="{27895269-7F5C-A28B-B50A-A8EA5B1EE0E2}"/>
          </ac:spMkLst>
        </pc:spChg>
      </pc:sldChg>
      <pc:sldChg chg="modSp new mod">
        <pc:chgData name="Jennifer Harding-Richards" userId="c655ff2b-d4e3-4d64-9c56-badcc4390afb" providerId="ADAL" clId="{AC39D99E-F027-4759-BD8B-CF2803A87B68}" dt="2026-02-16T10:49:45.535" v="110" actId="255"/>
        <pc:sldMkLst>
          <pc:docMk/>
          <pc:sldMk cId="1181264245" sldId="282"/>
        </pc:sldMkLst>
        <pc:spChg chg="mod">
          <ac:chgData name="Jennifer Harding-Richards" userId="c655ff2b-d4e3-4d64-9c56-badcc4390afb" providerId="ADAL" clId="{AC39D99E-F027-4759-BD8B-CF2803A87B68}" dt="2026-02-16T10:49:45.535" v="110" actId="255"/>
          <ac:spMkLst>
            <pc:docMk/>
            <pc:sldMk cId="1181264245" sldId="282"/>
            <ac:spMk id="2" creationId="{4DD63DDA-7176-4DD5-50C5-D34D68714C68}"/>
          </ac:spMkLst>
        </pc:spChg>
        <pc:spChg chg="mod">
          <ac:chgData name="Jennifer Harding-Richards" userId="c655ff2b-d4e3-4d64-9c56-badcc4390afb" providerId="ADAL" clId="{AC39D99E-F027-4759-BD8B-CF2803A87B68}" dt="2026-02-16T10:49:33.927" v="107" actId="255"/>
          <ac:spMkLst>
            <pc:docMk/>
            <pc:sldMk cId="1181264245" sldId="282"/>
            <ac:spMk id="3" creationId="{E23407E7-39CE-C3B8-C29C-1D5C1CA4EF98}"/>
          </ac:spMkLst>
        </pc:spChg>
      </pc:sldChg>
      <pc:sldChg chg="new del">
        <pc:chgData name="Jennifer Harding-Richards" userId="c655ff2b-d4e3-4d64-9c56-badcc4390afb" providerId="ADAL" clId="{AC39D99E-F027-4759-BD8B-CF2803A87B68}" dt="2026-02-16T11:00:30.153" v="247" actId="2696"/>
        <pc:sldMkLst>
          <pc:docMk/>
          <pc:sldMk cId="514479876" sldId="283"/>
        </pc:sldMkLst>
      </pc:sldChg>
      <pc:sldChg chg="add">
        <pc:chgData name="Jennifer Harding-Richards" userId="c655ff2b-d4e3-4d64-9c56-badcc4390afb" providerId="ADAL" clId="{AC39D99E-F027-4759-BD8B-CF2803A87B68}" dt="2026-02-16T11:00:25.078" v="246"/>
        <pc:sldMkLst>
          <pc:docMk/>
          <pc:sldMk cId="668957462" sldId="284"/>
        </pc:sldMkLst>
      </pc:sldChg>
      <pc:sldChg chg="addSp modSp new mod">
        <pc:chgData name="Jennifer Harding-Richards" userId="c655ff2b-d4e3-4d64-9c56-badcc4390afb" providerId="ADAL" clId="{AC39D99E-F027-4759-BD8B-CF2803A87B68}" dt="2026-02-16T12:10:36.728" v="1095" actId="20577"/>
        <pc:sldMkLst>
          <pc:docMk/>
          <pc:sldMk cId="1502598030" sldId="285"/>
        </pc:sldMkLst>
        <pc:spChg chg="mod">
          <ac:chgData name="Jennifer Harding-Richards" userId="c655ff2b-d4e3-4d64-9c56-badcc4390afb" providerId="ADAL" clId="{AC39D99E-F027-4759-BD8B-CF2803A87B68}" dt="2026-02-16T12:10:28.311" v="1092" actId="20577"/>
          <ac:spMkLst>
            <pc:docMk/>
            <pc:sldMk cId="1502598030" sldId="285"/>
            <ac:spMk id="2" creationId="{2417B361-56A4-57FE-48D3-C3E46A2EFE44}"/>
          </ac:spMkLst>
        </pc:spChg>
        <pc:spChg chg="mod">
          <ac:chgData name="Jennifer Harding-Richards" userId="c655ff2b-d4e3-4d64-9c56-badcc4390afb" providerId="ADAL" clId="{AC39D99E-F027-4759-BD8B-CF2803A87B68}" dt="2026-02-16T12:10:36.728" v="1095" actId="20577"/>
          <ac:spMkLst>
            <pc:docMk/>
            <pc:sldMk cId="1502598030" sldId="285"/>
            <ac:spMk id="3" creationId="{FDAE8050-C66A-4C72-2DA6-22239DB27615}"/>
          </ac:spMkLst>
        </pc:spChg>
        <pc:picChg chg="add mod">
          <ac:chgData name="Jennifer Harding-Richards" userId="c655ff2b-d4e3-4d64-9c56-badcc4390afb" providerId="ADAL" clId="{AC39D99E-F027-4759-BD8B-CF2803A87B68}" dt="2026-02-16T11:51:51.332" v="1034" actId="14100"/>
          <ac:picMkLst>
            <pc:docMk/>
            <pc:sldMk cId="1502598030" sldId="285"/>
            <ac:picMk id="4" creationId="{347FD7FC-CCEC-2175-3FD4-828529FE6B2C}"/>
          </ac:picMkLst>
        </pc:picChg>
      </pc:sldChg>
      <pc:sldChg chg="addSp delSp modSp new mod">
        <pc:chgData name="Jennifer Harding-Richards" userId="c655ff2b-d4e3-4d64-9c56-badcc4390afb" providerId="ADAL" clId="{AC39D99E-F027-4759-BD8B-CF2803A87B68}" dt="2026-02-16T11:30:58.168" v="769" actId="113"/>
        <pc:sldMkLst>
          <pc:docMk/>
          <pc:sldMk cId="148033949" sldId="286"/>
        </pc:sldMkLst>
        <pc:spChg chg="mod">
          <ac:chgData name="Jennifer Harding-Richards" userId="c655ff2b-d4e3-4d64-9c56-badcc4390afb" providerId="ADAL" clId="{AC39D99E-F027-4759-BD8B-CF2803A87B68}" dt="2026-02-16T11:30:50.742" v="768"/>
          <ac:spMkLst>
            <pc:docMk/>
            <pc:sldMk cId="148033949" sldId="286"/>
            <ac:spMk id="2" creationId="{AF29A329-4919-753B-5C50-C4BA799F5033}"/>
          </ac:spMkLst>
        </pc:spChg>
        <pc:spChg chg="del">
          <ac:chgData name="Jennifer Harding-Richards" userId="c655ff2b-d4e3-4d64-9c56-badcc4390afb" providerId="ADAL" clId="{AC39D99E-F027-4759-BD8B-CF2803A87B68}" dt="2026-02-16T11:22:18.889" v="646"/>
          <ac:spMkLst>
            <pc:docMk/>
            <pc:sldMk cId="148033949" sldId="286"/>
            <ac:spMk id="3" creationId="{59209FD8-F778-5C7B-5EB6-E77C80D5782C}"/>
          </ac:spMkLst>
        </pc:spChg>
        <pc:spChg chg="add mod">
          <ac:chgData name="Jennifer Harding-Richards" userId="c655ff2b-d4e3-4d64-9c56-badcc4390afb" providerId="ADAL" clId="{AC39D99E-F027-4759-BD8B-CF2803A87B68}" dt="2026-02-16T11:30:58.168" v="769" actId="113"/>
          <ac:spMkLst>
            <pc:docMk/>
            <pc:sldMk cId="148033949" sldId="286"/>
            <ac:spMk id="6" creationId="{856B7749-271F-ED70-CBDF-D713B53F4D38}"/>
          </ac:spMkLst>
        </pc:spChg>
        <pc:graphicFrameChg chg="add del mod modGraphic">
          <ac:chgData name="Jennifer Harding-Richards" userId="c655ff2b-d4e3-4d64-9c56-badcc4390afb" providerId="ADAL" clId="{AC39D99E-F027-4759-BD8B-CF2803A87B68}" dt="2026-02-16T11:29:22.675" v="706" actId="478"/>
          <ac:graphicFrameMkLst>
            <pc:docMk/>
            <pc:sldMk cId="148033949" sldId="286"/>
            <ac:graphicFrameMk id="4" creationId="{23E302D6-C806-EDB3-371D-CB995B7DF242}"/>
          </ac:graphicFrameMkLst>
        </pc:graphicFrameChg>
      </pc:sldChg>
      <pc:sldChg chg="addSp delSp modSp new mod">
        <pc:chgData name="Jennifer Harding-Richards" userId="c655ff2b-d4e3-4d64-9c56-badcc4390afb" providerId="ADAL" clId="{AC39D99E-F027-4759-BD8B-CF2803A87B68}" dt="2026-02-16T12:11:42.462" v="1097" actId="113"/>
        <pc:sldMkLst>
          <pc:docMk/>
          <pc:sldMk cId="3579118538" sldId="287"/>
        </pc:sldMkLst>
        <pc:spChg chg="mod">
          <ac:chgData name="Jennifer Harding-Richards" userId="c655ff2b-d4e3-4d64-9c56-badcc4390afb" providerId="ADAL" clId="{AC39D99E-F027-4759-BD8B-CF2803A87B68}" dt="2026-02-16T11:33:29.356" v="804"/>
          <ac:spMkLst>
            <pc:docMk/>
            <pc:sldMk cId="3579118538" sldId="287"/>
            <ac:spMk id="2" creationId="{5298D599-1379-5E0D-D82C-E20798FBBB16}"/>
          </ac:spMkLst>
        </pc:spChg>
        <pc:spChg chg="del mod">
          <ac:chgData name="Jennifer Harding-Richards" userId="c655ff2b-d4e3-4d64-9c56-badcc4390afb" providerId="ADAL" clId="{AC39D99E-F027-4759-BD8B-CF2803A87B68}" dt="2026-02-16T11:23:07.742" v="651"/>
          <ac:spMkLst>
            <pc:docMk/>
            <pc:sldMk cId="3579118538" sldId="287"/>
            <ac:spMk id="3" creationId="{C75F8869-90DF-0EBE-55F2-F24A09C98B5A}"/>
          </ac:spMkLst>
        </pc:spChg>
        <pc:spChg chg="add mod">
          <ac:chgData name="Jennifer Harding-Richards" userId="c655ff2b-d4e3-4d64-9c56-badcc4390afb" providerId="ADAL" clId="{AC39D99E-F027-4759-BD8B-CF2803A87B68}" dt="2026-02-16T12:11:42.462" v="1097" actId="113"/>
          <ac:spMkLst>
            <pc:docMk/>
            <pc:sldMk cId="3579118538" sldId="287"/>
            <ac:spMk id="6" creationId="{3521C9E7-0275-3A8E-4CAD-4AF6D53021DF}"/>
          </ac:spMkLst>
        </pc:spChg>
        <pc:graphicFrameChg chg="add del mod modGraphic">
          <ac:chgData name="Jennifer Harding-Richards" userId="c655ff2b-d4e3-4d64-9c56-badcc4390afb" providerId="ADAL" clId="{AC39D99E-F027-4759-BD8B-CF2803A87B68}" dt="2026-02-16T11:31:55.543" v="771" actId="478"/>
          <ac:graphicFrameMkLst>
            <pc:docMk/>
            <pc:sldMk cId="3579118538" sldId="287"/>
            <ac:graphicFrameMk id="4" creationId="{2930E424-4F50-6C4C-9118-6236C6E57CDD}"/>
          </ac:graphicFrameMkLst>
        </pc:graphicFrameChg>
      </pc:sldChg>
      <pc:sldChg chg="addSp delSp modSp new del">
        <pc:chgData name="Jennifer Harding-Richards" userId="c655ff2b-d4e3-4d64-9c56-badcc4390afb" providerId="ADAL" clId="{AC39D99E-F027-4759-BD8B-CF2803A87B68}" dt="2026-02-16T11:35:22.692" v="831" actId="2696"/>
        <pc:sldMkLst>
          <pc:docMk/>
          <pc:sldMk cId="916019562" sldId="288"/>
        </pc:sldMkLst>
        <pc:spChg chg="del">
          <ac:chgData name="Jennifer Harding-Richards" userId="c655ff2b-d4e3-4d64-9c56-badcc4390afb" providerId="ADAL" clId="{AC39D99E-F027-4759-BD8B-CF2803A87B68}" dt="2026-02-16T11:24:08.012" v="655"/>
          <ac:spMkLst>
            <pc:docMk/>
            <pc:sldMk cId="916019562" sldId="288"/>
            <ac:spMk id="3" creationId="{7FBA6E54-14C1-6D79-E4A0-B040E94B39A2}"/>
          </ac:spMkLst>
        </pc:spChg>
        <pc:graphicFrameChg chg="add mod">
          <ac:chgData name="Jennifer Harding-Richards" userId="c655ff2b-d4e3-4d64-9c56-badcc4390afb" providerId="ADAL" clId="{AC39D99E-F027-4759-BD8B-CF2803A87B68}" dt="2026-02-16T11:24:08.012" v="655"/>
          <ac:graphicFrameMkLst>
            <pc:docMk/>
            <pc:sldMk cId="916019562" sldId="288"/>
            <ac:graphicFrameMk id="4" creationId="{5629C058-D470-EFF9-2449-1EC5613AEF7A}"/>
          </ac:graphicFrameMkLst>
        </pc:graphicFrameChg>
      </pc:sldChg>
      <pc:sldChg chg="addSp delSp modSp new mod">
        <pc:chgData name="Jennifer Harding-Richards" userId="c655ff2b-d4e3-4d64-9c56-badcc4390afb" providerId="ADAL" clId="{AC39D99E-F027-4759-BD8B-CF2803A87B68}" dt="2026-02-16T11:37:54.822" v="842" actId="20577"/>
        <pc:sldMkLst>
          <pc:docMk/>
          <pc:sldMk cId="3167703276" sldId="288"/>
        </pc:sldMkLst>
        <pc:spChg chg="del">
          <ac:chgData name="Jennifer Harding-Richards" userId="c655ff2b-d4e3-4d64-9c56-badcc4390afb" providerId="ADAL" clId="{AC39D99E-F027-4759-BD8B-CF2803A87B68}" dt="2026-02-16T11:37:42.529" v="838" actId="26606"/>
          <ac:spMkLst>
            <pc:docMk/>
            <pc:sldMk cId="3167703276" sldId="288"/>
            <ac:spMk id="2" creationId="{24EB3F1A-6299-33AB-6C8F-841E34D9D027}"/>
          </ac:spMkLst>
        </pc:spChg>
        <pc:spChg chg="mod">
          <ac:chgData name="Jennifer Harding-Richards" userId="c655ff2b-d4e3-4d64-9c56-badcc4390afb" providerId="ADAL" clId="{AC39D99E-F027-4759-BD8B-CF2803A87B68}" dt="2026-02-16T11:37:54.822" v="842" actId="20577"/>
          <ac:spMkLst>
            <pc:docMk/>
            <pc:sldMk cId="3167703276" sldId="288"/>
            <ac:spMk id="3" creationId="{0D0B4043-9D8E-1295-0083-5929B79511D9}"/>
          </ac:spMkLst>
        </pc:spChg>
        <pc:picChg chg="add mod">
          <ac:chgData name="Jennifer Harding-Richards" userId="c655ff2b-d4e3-4d64-9c56-badcc4390afb" providerId="ADAL" clId="{AC39D99E-F027-4759-BD8B-CF2803A87B68}" dt="2026-02-16T11:37:42.529" v="838" actId="26606"/>
          <ac:picMkLst>
            <pc:docMk/>
            <pc:sldMk cId="3167703276" sldId="288"/>
            <ac:picMk id="5" creationId="{A0310A4A-058C-339E-5540-DAC65B7CCF5F}"/>
          </ac:picMkLst>
        </pc:picChg>
      </pc:sldChg>
      <pc:sldChg chg="modSp new mod">
        <pc:chgData name="Jennifer Harding-Richards" userId="c655ff2b-d4e3-4d64-9c56-badcc4390afb" providerId="ADAL" clId="{AC39D99E-F027-4759-BD8B-CF2803A87B68}" dt="2026-02-16T11:41:18.190" v="871" actId="948"/>
        <pc:sldMkLst>
          <pc:docMk/>
          <pc:sldMk cId="395716968" sldId="289"/>
        </pc:sldMkLst>
        <pc:spChg chg="mod">
          <ac:chgData name="Jennifer Harding-Richards" userId="c655ff2b-d4e3-4d64-9c56-badcc4390afb" providerId="ADAL" clId="{AC39D99E-F027-4759-BD8B-CF2803A87B68}" dt="2026-02-16T11:40:44.292" v="861"/>
          <ac:spMkLst>
            <pc:docMk/>
            <pc:sldMk cId="395716968" sldId="289"/>
            <ac:spMk id="2" creationId="{89B326FD-88AA-ECCD-86C1-8899E5988B38}"/>
          </ac:spMkLst>
        </pc:spChg>
        <pc:spChg chg="mod">
          <ac:chgData name="Jennifer Harding-Richards" userId="c655ff2b-d4e3-4d64-9c56-badcc4390afb" providerId="ADAL" clId="{AC39D99E-F027-4759-BD8B-CF2803A87B68}" dt="2026-02-16T11:41:18.190" v="871" actId="948"/>
          <ac:spMkLst>
            <pc:docMk/>
            <pc:sldMk cId="395716968" sldId="289"/>
            <ac:spMk id="3" creationId="{FD30EDE2-F886-7411-D22C-2B7D05F76B2F}"/>
          </ac:spMkLst>
        </pc:spChg>
      </pc:sldChg>
      <pc:sldChg chg="addSp modSp new mod">
        <pc:chgData name="Jennifer Harding-Richards" userId="c655ff2b-d4e3-4d64-9c56-badcc4390afb" providerId="ADAL" clId="{AC39D99E-F027-4759-BD8B-CF2803A87B68}" dt="2026-02-16T11:53:00.684" v="1036" actId="1076"/>
        <pc:sldMkLst>
          <pc:docMk/>
          <pc:sldMk cId="3696973318" sldId="290"/>
        </pc:sldMkLst>
        <pc:spChg chg="mod">
          <ac:chgData name="Jennifer Harding-Richards" userId="c655ff2b-d4e3-4d64-9c56-badcc4390afb" providerId="ADAL" clId="{AC39D99E-F027-4759-BD8B-CF2803A87B68}" dt="2026-02-16T11:42:57.284" v="900"/>
          <ac:spMkLst>
            <pc:docMk/>
            <pc:sldMk cId="3696973318" sldId="290"/>
            <ac:spMk id="2" creationId="{297187D9-8B22-A686-795B-7EC6CF3E6B75}"/>
          </ac:spMkLst>
        </pc:spChg>
        <pc:spChg chg="mod">
          <ac:chgData name="Jennifer Harding-Richards" userId="c655ff2b-d4e3-4d64-9c56-badcc4390afb" providerId="ADAL" clId="{AC39D99E-F027-4759-BD8B-CF2803A87B68}" dt="2026-02-16T11:42:49.615" v="897" actId="255"/>
          <ac:spMkLst>
            <pc:docMk/>
            <pc:sldMk cId="3696973318" sldId="290"/>
            <ac:spMk id="3" creationId="{986044D4-249B-6F4C-EB3B-F7BA38EA0CB1}"/>
          </ac:spMkLst>
        </pc:spChg>
        <pc:picChg chg="add mod">
          <ac:chgData name="Jennifer Harding-Richards" userId="c655ff2b-d4e3-4d64-9c56-badcc4390afb" providerId="ADAL" clId="{AC39D99E-F027-4759-BD8B-CF2803A87B68}" dt="2026-02-16T11:53:00.684" v="1036" actId="1076"/>
          <ac:picMkLst>
            <pc:docMk/>
            <pc:sldMk cId="3696973318" sldId="290"/>
            <ac:picMk id="4" creationId="{B279A1F3-DE71-9890-6CED-29407C3CE8FF}"/>
          </ac:picMkLst>
        </pc:picChg>
      </pc:sldChg>
      <pc:sldChg chg="addSp modSp new mod">
        <pc:chgData name="Jennifer Harding-Richards" userId="c655ff2b-d4e3-4d64-9c56-badcc4390afb" providerId="ADAL" clId="{AC39D99E-F027-4759-BD8B-CF2803A87B68}" dt="2026-02-16T11:49:12.363" v="1020" actId="14100"/>
        <pc:sldMkLst>
          <pc:docMk/>
          <pc:sldMk cId="1221083359" sldId="291"/>
        </pc:sldMkLst>
        <pc:spChg chg="mod">
          <ac:chgData name="Jennifer Harding-Richards" userId="c655ff2b-d4e3-4d64-9c56-badcc4390afb" providerId="ADAL" clId="{AC39D99E-F027-4759-BD8B-CF2803A87B68}" dt="2026-02-16T11:44:26.478" v="951"/>
          <ac:spMkLst>
            <pc:docMk/>
            <pc:sldMk cId="1221083359" sldId="291"/>
            <ac:spMk id="2" creationId="{3D2D3170-5F77-00EE-A979-E46251077B19}"/>
          </ac:spMkLst>
        </pc:spChg>
        <pc:spChg chg="mod">
          <ac:chgData name="Jennifer Harding-Richards" userId="c655ff2b-d4e3-4d64-9c56-badcc4390afb" providerId="ADAL" clId="{AC39D99E-F027-4759-BD8B-CF2803A87B68}" dt="2026-02-16T11:45:09.288" v="1015" actId="255"/>
          <ac:spMkLst>
            <pc:docMk/>
            <pc:sldMk cId="1221083359" sldId="291"/>
            <ac:spMk id="3" creationId="{6BC1755E-8D03-B292-8539-131AFA24CBDD}"/>
          </ac:spMkLst>
        </pc:spChg>
        <pc:picChg chg="add mod">
          <ac:chgData name="Jennifer Harding-Richards" userId="c655ff2b-d4e3-4d64-9c56-badcc4390afb" providerId="ADAL" clId="{AC39D99E-F027-4759-BD8B-CF2803A87B68}" dt="2026-02-16T11:49:12.363" v="1020" actId="14100"/>
          <ac:picMkLst>
            <pc:docMk/>
            <pc:sldMk cId="1221083359" sldId="291"/>
            <ac:picMk id="4" creationId="{D0B710F8-1B1A-1239-E2D7-35231960725A}"/>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457B5E7-8FB8-4C51-BF21-2061EDA149AE}"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3F9992D4-3817-48C7-AE71-B8D73EF6C4F9}">
      <dgm:prSet/>
      <dgm:spPr/>
      <dgm:t>
        <a:bodyPr/>
        <a:lstStyle/>
        <a:p>
          <a:r>
            <a:rPr lang="en-GB" b="0" i="0" baseline="0" dirty="0"/>
            <a:t>The Equality Act 2010 protects individuals from discrimination based on nine protected characteristics:</a:t>
          </a:r>
          <a:endParaRPr lang="en-US" dirty="0"/>
        </a:p>
      </dgm:t>
    </dgm:pt>
    <dgm:pt modelId="{C8EFA1BD-44A0-44CA-98F2-5A26FD2F084C}" type="parTrans" cxnId="{548CEDC8-63BB-4211-9F41-AAC36B8868B6}">
      <dgm:prSet/>
      <dgm:spPr/>
      <dgm:t>
        <a:bodyPr/>
        <a:lstStyle/>
        <a:p>
          <a:endParaRPr lang="en-US"/>
        </a:p>
      </dgm:t>
    </dgm:pt>
    <dgm:pt modelId="{4A9B553F-E3F9-49F6-91CC-02A7655AA1BD}" type="sibTrans" cxnId="{548CEDC8-63BB-4211-9F41-AAC36B8868B6}">
      <dgm:prSet/>
      <dgm:spPr/>
      <dgm:t>
        <a:bodyPr/>
        <a:lstStyle/>
        <a:p>
          <a:endParaRPr lang="en-US"/>
        </a:p>
      </dgm:t>
    </dgm:pt>
    <dgm:pt modelId="{8643F55E-4BB8-43A5-B3E1-042C992A1D1B}">
      <dgm:prSet/>
      <dgm:spPr/>
      <dgm:t>
        <a:bodyPr/>
        <a:lstStyle/>
        <a:p>
          <a:r>
            <a:rPr lang="en-GB" b="0" i="0" baseline="0" dirty="0"/>
            <a:t>Age</a:t>
          </a:r>
          <a:endParaRPr lang="en-US" dirty="0"/>
        </a:p>
      </dgm:t>
    </dgm:pt>
    <dgm:pt modelId="{D19FF653-5922-4E9A-988B-B28FCE20D53D}" type="parTrans" cxnId="{64D700D2-570F-4771-9100-7346CDD32C52}">
      <dgm:prSet/>
      <dgm:spPr/>
      <dgm:t>
        <a:bodyPr/>
        <a:lstStyle/>
        <a:p>
          <a:endParaRPr lang="en-US"/>
        </a:p>
      </dgm:t>
    </dgm:pt>
    <dgm:pt modelId="{938A2BE0-6DF8-4D40-A90E-2AED43FEA222}" type="sibTrans" cxnId="{64D700D2-570F-4771-9100-7346CDD32C52}">
      <dgm:prSet/>
      <dgm:spPr/>
      <dgm:t>
        <a:bodyPr/>
        <a:lstStyle/>
        <a:p>
          <a:endParaRPr lang="en-US"/>
        </a:p>
      </dgm:t>
    </dgm:pt>
    <dgm:pt modelId="{5C2D17D1-4996-4019-B359-9ED7693CF925}">
      <dgm:prSet/>
      <dgm:spPr/>
      <dgm:t>
        <a:bodyPr/>
        <a:lstStyle/>
        <a:p>
          <a:r>
            <a:rPr lang="en-GB" b="0" i="0" baseline="0" dirty="0"/>
            <a:t>Disability</a:t>
          </a:r>
          <a:endParaRPr lang="en-US" dirty="0"/>
        </a:p>
      </dgm:t>
    </dgm:pt>
    <dgm:pt modelId="{BBD67433-25CB-4B77-B5D2-589B748E75FB}" type="parTrans" cxnId="{4C4C959C-757A-430B-AB4F-348336979C72}">
      <dgm:prSet/>
      <dgm:spPr/>
      <dgm:t>
        <a:bodyPr/>
        <a:lstStyle/>
        <a:p>
          <a:endParaRPr lang="en-US"/>
        </a:p>
      </dgm:t>
    </dgm:pt>
    <dgm:pt modelId="{7B95DF5D-8A0E-4C7D-897E-351AA827F6DF}" type="sibTrans" cxnId="{4C4C959C-757A-430B-AB4F-348336979C72}">
      <dgm:prSet/>
      <dgm:spPr/>
      <dgm:t>
        <a:bodyPr/>
        <a:lstStyle/>
        <a:p>
          <a:endParaRPr lang="en-US"/>
        </a:p>
      </dgm:t>
    </dgm:pt>
    <dgm:pt modelId="{48FC8C7E-9E3F-4B2F-AFDC-84A3FC357766}">
      <dgm:prSet/>
      <dgm:spPr/>
      <dgm:t>
        <a:bodyPr/>
        <a:lstStyle/>
        <a:p>
          <a:r>
            <a:rPr lang="en-GB" b="0" i="0" baseline="0" dirty="0"/>
            <a:t>Gender reassignment</a:t>
          </a:r>
          <a:endParaRPr lang="en-US" dirty="0"/>
        </a:p>
      </dgm:t>
    </dgm:pt>
    <dgm:pt modelId="{5E2F2E38-9275-4932-99E0-BDB60EC41DA9}" type="parTrans" cxnId="{CE5CFA03-039D-4D01-811E-59BFD002D53D}">
      <dgm:prSet/>
      <dgm:spPr/>
      <dgm:t>
        <a:bodyPr/>
        <a:lstStyle/>
        <a:p>
          <a:endParaRPr lang="en-US"/>
        </a:p>
      </dgm:t>
    </dgm:pt>
    <dgm:pt modelId="{D4E9CD84-76BD-4FE6-B561-5BD8435A9AEA}" type="sibTrans" cxnId="{CE5CFA03-039D-4D01-811E-59BFD002D53D}">
      <dgm:prSet/>
      <dgm:spPr/>
      <dgm:t>
        <a:bodyPr/>
        <a:lstStyle/>
        <a:p>
          <a:endParaRPr lang="en-US"/>
        </a:p>
      </dgm:t>
    </dgm:pt>
    <dgm:pt modelId="{8E2FBCF2-C5FF-419B-B862-05EAA0BA2D16}">
      <dgm:prSet/>
      <dgm:spPr/>
      <dgm:t>
        <a:bodyPr/>
        <a:lstStyle/>
        <a:p>
          <a:r>
            <a:rPr lang="en-GB" b="0" i="0" baseline="0" dirty="0"/>
            <a:t>Marriage or civil partnership</a:t>
          </a:r>
          <a:endParaRPr lang="en-US" dirty="0"/>
        </a:p>
      </dgm:t>
    </dgm:pt>
    <dgm:pt modelId="{90DA170D-0271-4DA1-A84C-5CCE068C17BE}" type="parTrans" cxnId="{6B371FBE-5EE2-4C0D-9072-944BA2400800}">
      <dgm:prSet/>
      <dgm:spPr/>
      <dgm:t>
        <a:bodyPr/>
        <a:lstStyle/>
        <a:p>
          <a:endParaRPr lang="en-US"/>
        </a:p>
      </dgm:t>
    </dgm:pt>
    <dgm:pt modelId="{FF6E2A96-AF27-42D4-955D-90C77E0EFCAD}" type="sibTrans" cxnId="{6B371FBE-5EE2-4C0D-9072-944BA2400800}">
      <dgm:prSet/>
      <dgm:spPr/>
      <dgm:t>
        <a:bodyPr/>
        <a:lstStyle/>
        <a:p>
          <a:endParaRPr lang="en-US"/>
        </a:p>
      </dgm:t>
    </dgm:pt>
    <dgm:pt modelId="{D6E87C87-F688-452C-8D9F-8499F6EB1F21}">
      <dgm:prSet/>
      <dgm:spPr/>
      <dgm:t>
        <a:bodyPr/>
        <a:lstStyle/>
        <a:p>
          <a:r>
            <a:rPr lang="en-GB" b="0" i="0" baseline="0" dirty="0"/>
            <a:t>Pregnancy and maternity</a:t>
          </a:r>
          <a:endParaRPr lang="en-US" dirty="0"/>
        </a:p>
      </dgm:t>
    </dgm:pt>
    <dgm:pt modelId="{70E88DC1-150C-41A4-AC21-8DB309D95710}" type="parTrans" cxnId="{4B6E4288-E459-4A0B-A516-537303877C3B}">
      <dgm:prSet/>
      <dgm:spPr/>
      <dgm:t>
        <a:bodyPr/>
        <a:lstStyle/>
        <a:p>
          <a:endParaRPr lang="en-US"/>
        </a:p>
      </dgm:t>
    </dgm:pt>
    <dgm:pt modelId="{FCAE533F-6D7A-4CD2-B9EC-AF76CA083AA5}" type="sibTrans" cxnId="{4B6E4288-E459-4A0B-A516-537303877C3B}">
      <dgm:prSet/>
      <dgm:spPr/>
      <dgm:t>
        <a:bodyPr/>
        <a:lstStyle/>
        <a:p>
          <a:endParaRPr lang="en-US"/>
        </a:p>
      </dgm:t>
    </dgm:pt>
    <dgm:pt modelId="{2FF1E67A-C8C8-4336-9528-B69BF86EE894}">
      <dgm:prSet/>
      <dgm:spPr/>
      <dgm:t>
        <a:bodyPr/>
        <a:lstStyle/>
        <a:p>
          <a:r>
            <a:rPr lang="en-GB" b="0" i="0" baseline="0" dirty="0"/>
            <a:t>Race</a:t>
          </a:r>
          <a:endParaRPr lang="en-US" dirty="0"/>
        </a:p>
      </dgm:t>
    </dgm:pt>
    <dgm:pt modelId="{043F0B06-817D-4621-A760-101E7121645F}" type="parTrans" cxnId="{C71767D3-032C-424C-84D0-0B1C35ED2F1E}">
      <dgm:prSet/>
      <dgm:spPr/>
      <dgm:t>
        <a:bodyPr/>
        <a:lstStyle/>
        <a:p>
          <a:endParaRPr lang="en-US"/>
        </a:p>
      </dgm:t>
    </dgm:pt>
    <dgm:pt modelId="{B90CB4DC-F157-4E69-8384-E8B191F421C5}" type="sibTrans" cxnId="{C71767D3-032C-424C-84D0-0B1C35ED2F1E}">
      <dgm:prSet/>
      <dgm:spPr/>
      <dgm:t>
        <a:bodyPr/>
        <a:lstStyle/>
        <a:p>
          <a:endParaRPr lang="en-US"/>
        </a:p>
      </dgm:t>
    </dgm:pt>
    <dgm:pt modelId="{341EB5AB-5AF3-4355-B8B6-DFE290510199}">
      <dgm:prSet/>
      <dgm:spPr/>
      <dgm:t>
        <a:bodyPr/>
        <a:lstStyle/>
        <a:p>
          <a:r>
            <a:rPr lang="en-GB" b="0" i="0" baseline="0"/>
            <a:t>Religion or belief</a:t>
          </a:r>
          <a:endParaRPr lang="en-US"/>
        </a:p>
      </dgm:t>
    </dgm:pt>
    <dgm:pt modelId="{6486735C-58DF-4EB6-BD96-20006E115240}" type="parTrans" cxnId="{86789400-8A6C-4BBB-A09E-8427E0571AB1}">
      <dgm:prSet/>
      <dgm:spPr/>
      <dgm:t>
        <a:bodyPr/>
        <a:lstStyle/>
        <a:p>
          <a:endParaRPr lang="en-US"/>
        </a:p>
      </dgm:t>
    </dgm:pt>
    <dgm:pt modelId="{27BF810B-0B5F-4FF9-B640-60784C240D07}" type="sibTrans" cxnId="{86789400-8A6C-4BBB-A09E-8427E0571AB1}">
      <dgm:prSet/>
      <dgm:spPr/>
      <dgm:t>
        <a:bodyPr/>
        <a:lstStyle/>
        <a:p>
          <a:endParaRPr lang="en-US"/>
        </a:p>
      </dgm:t>
    </dgm:pt>
    <dgm:pt modelId="{48493F29-F59D-44BA-80A5-B48750C98EE5}">
      <dgm:prSet/>
      <dgm:spPr/>
      <dgm:t>
        <a:bodyPr/>
        <a:lstStyle/>
        <a:p>
          <a:r>
            <a:rPr lang="en-GB" b="0" i="0" baseline="0" dirty="0"/>
            <a:t>Sex</a:t>
          </a:r>
          <a:endParaRPr lang="en-US" dirty="0"/>
        </a:p>
      </dgm:t>
    </dgm:pt>
    <dgm:pt modelId="{7E30EB58-E89E-4E4B-8D3F-8DD2FFF00BED}" type="parTrans" cxnId="{9FD09DA5-C0C4-48C3-842E-A96B7E690BE9}">
      <dgm:prSet/>
      <dgm:spPr/>
      <dgm:t>
        <a:bodyPr/>
        <a:lstStyle/>
        <a:p>
          <a:endParaRPr lang="en-US"/>
        </a:p>
      </dgm:t>
    </dgm:pt>
    <dgm:pt modelId="{C06B9B31-4C2D-4BD8-9226-3F9B8E72E27B}" type="sibTrans" cxnId="{9FD09DA5-C0C4-48C3-842E-A96B7E690BE9}">
      <dgm:prSet/>
      <dgm:spPr/>
      <dgm:t>
        <a:bodyPr/>
        <a:lstStyle/>
        <a:p>
          <a:endParaRPr lang="en-US"/>
        </a:p>
      </dgm:t>
    </dgm:pt>
    <dgm:pt modelId="{B8D8FBD6-C0E5-417E-9C3C-5AC417007663}">
      <dgm:prSet/>
      <dgm:spPr/>
      <dgm:t>
        <a:bodyPr/>
        <a:lstStyle/>
        <a:p>
          <a:r>
            <a:rPr lang="en-GB" b="0" i="0" baseline="0" dirty="0"/>
            <a:t>Sexual orientation</a:t>
          </a:r>
          <a:endParaRPr lang="en-US" dirty="0"/>
        </a:p>
      </dgm:t>
    </dgm:pt>
    <dgm:pt modelId="{B8CE50D1-3A03-464F-9137-0E4EA5FF7638}" type="parTrans" cxnId="{C6DFA9DD-2305-4C8E-9999-3A0C1B6E317B}">
      <dgm:prSet/>
      <dgm:spPr/>
      <dgm:t>
        <a:bodyPr/>
        <a:lstStyle/>
        <a:p>
          <a:endParaRPr lang="en-US"/>
        </a:p>
      </dgm:t>
    </dgm:pt>
    <dgm:pt modelId="{58240B0A-138F-4FBF-A347-3D7EA54B3275}" type="sibTrans" cxnId="{C6DFA9DD-2305-4C8E-9999-3A0C1B6E317B}">
      <dgm:prSet/>
      <dgm:spPr/>
      <dgm:t>
        <a:bodyPr/>
        <a:lstStyle/>
        <a:p>
          <a:endParaRPr lang="en-US"/>
        </a:p>
      </dgm:t>
    </dgm:pt>
    <dgm:pt modelId="{337DDFEA-F9DC-442E-A19B-95202E49D47D}" type="pres">
      <dgm:prSet presAssocID="{B457B5E7-8FB8-4C51-BF21-2061EDA149AE}" presName="linear" presStyleCnt="0">
        <dgm:presLayoutVars>
          <dgm:animLvl val="lvl"/>
          <dgm:resizeHandles val="exact"/>
        </dgm:presLayoutVars>
      </dgm:prSet>
      <dgm:spPr/>
    </dgm:pt>
    <dgm:pt modelId="{98F917B8-2E9A-4711-A2D9-FF8FE4EA6FFF}" type="pres">
      <dgm:prSet presAssocID="{3F9992D4-3817-48C7-AE71-B8D73EF6C4F9}" presName="parentText" presStyleLbl="node1" presStyleIdx="0" presStyleCnt="1" custLinFactNeighborY="-2161">
        <dgm:presLayoutVars>
          <dgm:chMax val="0"/>
          <dgm:bulletEnabled val="1"/>
        </dgm:presLayoutVars>
      </dgm:prSet>
      <dgm:spPr/>
    </dgm:pt>
    <dgm:pt modelId="{16ED126F-AC1D-4239-B174-D066DF355ED3}" type="pres">
      <dgm:prSet presAssocID="{3F9992D4-3817-48C7-AE71-B8D73EF6C4F9}" presName="childText" presStyleLbl="revTx" presStyleIdx="0" presStyleCnt="1">
        <dgm:presLayoutVars>
          <dgm:bulletEnabled val="1"/>
        </dgm:presLayoutVars>
      </dgm:prSet>
      <dgm:spPr/>
    </dgm:pt>
  </dgm:ptLst>
  <dgm:cxnLst>
    <dgm:cxn modelId="{86789400-8A6C-4BBB-A09E-8427E0571AB1}" srcId="{3F9992D4-3817-48C7-AE71-B8D73EF6C4F9}" destId="{341EB5AB-5AF3-4355-B8B6-DFE290510199}" srcOrd="6" destOrd="0" parTransId="{6486735C-58DF-4EB6-BD96-20006E115240}" sibTransId="{27BF810B-0B5F-4FF9-B640-60784C240D07}"/>
    <dgm:cxn modelId="{EED8BF02-C799-4135-85C9-88BA4F305344}" type="presOf" srcId="{2FF1E67A-C8C8-4336-9528-B69BF86EE894}" destId="{16ED126F-AC1D-4239-B174-D066DF355ED3}" srcOrd="0" destOrd="5" presId="urn:microsoft.com/office/officeart/2005/8/layout/vList2"/>
    <dgm:cxn modelId="{CE5CFA03-039D-4D01-811E-59BFD002D53D}" srcId="{3F9992D4-3817-48C7-AE71-B8D73EF6C4F9}" destId="{48FC8C7E-9E3F-4B2F-AFDC-84A3FC357766}" srcOrd="2" destOrd="0" parTransId="{5E2F2E38-9275-4932-99E0-BDB60EC41DA9}" sibTransId="{D4E9CD84-76BD-4FE6-B561-5BD8435A9AEA}"/>
    <dgm:cxn modelId="{0AE53D0A-B1F8-4DB5-97D8-896646741A08}" type="presOf" srcId="{8643F55E-4BB8-43A5-B3E1-042C992A1D1B}" destId="{16ED126F-AC1D-4239-B174-D066DF355ED3}" srcOrd="0" destOrd="0" presId="urn:microsoft.com/office/officeart/2005/8/layout/vList2"/>
    <dgm:cxn modelId="{15A5582B-C6DD-4A64-8AF8-18214BEC5821}" type="presOf" srcId="{3F9992D4-3817-48C7-AE71-B8D73EF6C4F9}" destId="{98F917B8-2E9A-4711-A2D9-FF8FE4EA6FFF}" srcOrd="0" destOrd="0" presId="urn:microsoft.com/office/officeart/2005/8/layout/vList2"/>
    <dgm:cxn modelId="{8D1F495D-00FE-463F-A2ED-4F9DC96D5754}" type="presOf" srcId="{8E2FBCF2-C5FF-419B-B862-05EAA0BA2D16}" destId="{16ED126F-AC1D-4239-B174-D066DF355ED3}" srcOrd="0" destOrd="3" presId="urn:microsoft.com/office/officeart/2005/8/layout/vList2"/>
    <dgm:cxn modelId="{4616DA7F-2A5C-4770-A8AF-73EE328C522E}" type="presOf" srcId="{48493F29-F59D-44BA-80A5-B48750C98EE5}" destId="{16ED126F-AC1D-4239-B174-D066DF355ED3}" srcOrd="0" destOrd="7" presId="urn:microsoft.com/office/officeart/2005/8/layout/vList2"/>
    <dgm:cxn modelId="{4B6E4288-E459-4A0B-A516-537303877C3B}" srcId="{3F9992D4-3817-48C7-AE71-B8D73EF6C4F9}" destId="{D6E87C87-F688-452C-8D9F-8499F6EB1F21}" srcOrd="4" destOrd="0" parTransId="{70E88DC1-150C-41A4-AC21-8DB309D95710}" sibTransId="{FCAE533F-6D7A-4CD2-B9EC-AF76CA083AA5}"/>
    <dgm:cxn modelId="{FFD66F8C-64CD-43FA-ADD8-8AE4E3194C46}" type="presOf" srcId="{5C2D17D1-4996-4019-B359-9ED7693CF925}" destId="{16ED126F-AC1D-4239-B174-D066DF355ED3}" srcOrd="0" destOrd="1" presId="urn:microsoft.com/office/officeart/2005/8/layout/vList2"/>
    <dgm:cxn modelId="{F239848C-9FFC-41E6-8664-0892CB673595}" type="presOf" srcId="{48FC8C7E-9E3F-4B2F-AFDC-84A3FC357766}" destId="{16ED126F-AC1D-4239-B174-D066DF355ED3}" srcOrd="0" destOrd="2" presId="urn:microsoft.com/office/officeart/2005/8/layout/vList2"/>
    <dgm:cxn modelId="{E57FAD98-E0A5-4CDD-8450-4355DEB13376}" type="presOf" srcId="{D6E87C87-F688-452C-8D9F-8499F6EB1F21}" destId="{16ED126F-AC1D-4239-B174-D066DF355ED3}" srcOrd="0" destOrd="4" presId="urn:microsoft.com/office/officeart/2005/8/layout/vList2"/>
    <dgm:cxn modelId="{4C4C959C-757A-430B-AB4F-348336979C72}" srcId="{3F9992D4-3817-48C7-AE71-B8D73EF6C4F9}" destId="{5C2D17D1-4996-4019-B359-9ED7693CF925}" srcOrd="1" destOrd="0" parTransId="{BBD67433-25CB-4B77-B5D2-589B748E75FB}" sibTransId="{7B95DF5D-8A0E-4C7D-897E-351AA827F6DF}"/>
    <dgm:cxn modelId="{048CCE9F-02C9-41D8-94C3-AA1EBAF2DBCE}" type="presOf" srcId="{B457B5E7-8FB8-4C51-BF21-2061EDA149AE}" destId="{337DDFEA-F9DC-442E-A19B-95202E49D47D}" srcOrd="0" destOrd="0" presId="urn:microsoft.com/office/officeart/2005/8/layout/vList2"/>
    <dgm:cxn modelId="{9FD09DA5-C0C4-48C3-842E-A96B7E690BE9}" srcId="{3F9992D4-3817-48C7-AE71-B8D73EF6C4F9}" destId="{48493F29-F59D-44BA-80A5-B48750C98EE5}" srcOrd="7" destOrd="0" parTransId="{7E30EB58-E89E-4E4B-8D3F-8DD2FFF00BED}" sibTransId="{C06B9B31-4C2D-4BD8-9226-3F9B8E72E27B}"/>
    <dgm:cxn modelId="{1B7157AC-541A-4405-ABBA-8BBF13FAE830}" type="presOf" srcId="{341EB5AB-5AF3-4355-B8B6-DFE290510199}" destId="{16ED126F-AC1D-4239-B174-D066DF355ED3}" srcOrd="0" destOrd="6" presId="urn:microsoft.com/office/officeart/2005/8/layout/vList2"/>
    <dgm:cxn modelId="{4028E0B7-EDC1-47F4-898E-66A1E223EE0C}" type="presOf" srcId="{B8D8FBD6-C0E5-417E-9C3C-5AC417007663}" destId="{16ED126F-AC1D-4239-B174-D066DF355ED3}" srcOrd="0" destOrd="8" presId="urn:microsoft.com/office/officeart/2005/8/layout/vList2"/>
    <dgm:cxn modelId="{6B371FBE-5EE2-4C0D-9072-944BA2400800}" srcId="{3F9992D4-3817-48C7-AE71-B8D73EF6C4F9}" destId="{8E2FBCF2-C5FF-419B-B862-05EAA0BA2D16}" srcOrd="3" destOrd="0" parTransId="{90DA170D-0271-4DA1-A84C-5CCE068C17BE}" sibTransId="{FF6E2A96-AF27-42D4-955D-90C77E0EFCAD}"/>
    <dgm:cxn modelId="{548CEDC8-63BB-4211-9F41-AAC36B8868B6}" srcId="{B457B5E7-8FB8-4C51-BF21-2061EDA149AE}" destId="{3F9992D4-3817-48C7-AE71-B8D73EF6C4F9}" srcOrd="0" destOrd="0" parTransId="{C8EFA1BD-44A0-44CA-98F2-5A26FD2F084C}" sibTransId="{4A9B553F-E3F9-49F6-91CC-02A7655AA1BD}"/>
    <dgm:cxn modelId="{64D700D2-570F-4771-9100-7346CDD32C52}" srcId="{3F9992D4-3817-48C7-AE71-B8D73EF6C4F9}" destId="{8643F55E-4BB8-43A5-B3E1-042C992A1D1B}" srcOrd="0" destOrd="0" parTransId="{D19FF653-5922-4E9A-988B-B28FCE20D53D}" sibTransId="{938A2BE0-6DF8-4D40-A90E-2AED43FEA222}"/>
    <dgm:cxn modelId="{C71767D3-032C-424C-84D0-0B1C35ED2F1E}" srcId="{3F9992D4-3817-48C7-AE71-B8D73EF6C4F9}" destId="{2FF1E67A-C8C8-4336-9528-B69BF86EE894}" srcOrd="5" destOrd="0" parTransId="{043F0B06-817D-4621-A760-101E7121645F}" sibTransId="{B90CB4DC-F157-4E69-8384-E8B191F421C5}"/>
    <dgm:cxn modelId="{C6DFA9DD-2305-4C8E-9999-3A0C1B6E317B}" srcId="{3F9992D4-3817-48C7-AE71-B8D73EF6C4F9}" destId="{B8D8FBD6-C0E5-417E-9C3C-5AC417007663}" srcOrd="8" destOrd="0" parTransId="{B8CE50D1-3A03-464F-9137-0E4EA5FF7638}" sibTransId="{58240B0A-138F-4FBF-A347-3D7EA54B3275}"/>
    <dgm:cxn modelId="{BEA284A9-7A31-44B7-9E50-8E2F40AD424A}" type="presParOf" srcId="{337DDFEA-F9DC-442E-A19B-95202E49D47D}" destId="{98F917B8-2E9A-4711-A2D9-FF8FE4EA6FFF}" srcOrd="0" destOrd="0" presId="urn:microsoft.com/office/officeart/2005/8/layout/vList2"/>
    <dgm:cxn modelId="{9E4FD687-CD2C-48C7-A3CE-7EA78897EA2D}" type="presParOf" srcId="{337DDFEA-F9DC-442E-A19B-95202E49D47D}" destId="{16ED126F-AC1D-4239-B174-D066DF355ED3}"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F917B8-2E9A-4711-A2D9-FF8FE4EA6FFF}">
      <dsp:nvSpPr>
        <dsp:cNvPr id="0" name=""/>
        <dsp:cNvSpPr/>
      </dsp:nvSpPr>
      <dsp:spPr>
        <a:xfrm>
          <a:off x="0" y="13591"/>
          <a:ext cx="4330824" cy="14929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0" i="0" kern="1200" baseline="0" dirty="0"/>
            <a:t>The Equality Act 2010 protects individuals from discrimination based on nine protected characteristics:</a:t>
          </a:r>
          <a:endParaRPr lang="en-US" sz="2200" kern="1200" dirty="0"/>
        </a:p>
      </dsp:txBody>
      <dsp:txXfrm>
        <a:off x="72878" y="86469"/>
        <a:ext cx="4185068" cy="1347164"/>
      </dsp:txXfrm>
    </dsp:sp>
    <dsp:sp modelId="{16ED126F-AC1D-4239-B174-D066DF355ED3}">
      <dsp:nvSpPr>
        <dsp:cNvPr id="0" name=""/>
        <dsp:cNvSpPr/>
      </dsp:nvSpPr>
      <dsp:spPr>
        <a:xfrm>
          <a:off x="0" y="1560638"/>
          <a:ext cx="4330824" cy="2504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504" tIns="27940" rIns="156464" bIns="27940" numCol="1" spcCol="1270" anchor="t" anchorCtr="0">
          <a:noAutofit/>
        </a:bodyPr>
        <a:lstStyle/>
        <a:p>
          <a:pPr marL="171450" lvl="1" indent="-171450" algn="l" defTabSz="755650">
            <a:lnSpc>
              <a:spcPct val="90000"/>
            </a:lnSpc>
            <a:spcBef>
              <a:spcPct val="0"/>
            </a:spcBef>
            <a:spcAft>
              <a:spcPct val="20000"/>
            </a:spcAft>
            <a:buChar char="•"/>
          </a:pPr>
          <a:r>
            <a:rPr lang="en-GB" sz="1700" b="0" i="0" kern="1200" baseline="0" dirty="0"/>
            <a:t>Age</a:t>
          </a:r>
          <a:endParaRPr lang="en-US" sz="1700" kern="1200" dirty="0"/>
        </a:p>
        <a:p>
          <a:pPr marL="171450" lvl="1" indent="-171450" algn="l" defTabSz="755650">
            <a:lnSpc>
              <a:spcPct val="90000"/>
            </a:lnSpc>
            <a:spcBef>
              <a:spcPct val="0"/>
            </a:spcBef>
            <a:spcAft>
              <a:spcPct val="20000"/>
            </a:spcAft>
            <a:buChar char="•"/>
          </a:pPr>
          <a:r>
            <a:rPr lang="en-GB" sz="1700" b="0" i="0" kern="1200" baseline="0" dirty="0"/>
            <a:t>Disability</a:t>
          </a:r>
          <a:endParaRPr lang="en-US" sz="1700" kern="1200" dirty="0"/>
        </a:p>
        <a:p>
          <a:pPr marL="171450" lvl="1" indent="-171450" algn="l" defTabSz="755650">
            <a:lnSpc>
              <a:spcPct val="90000"/>
            </a:lnSpc>
            <a:spcBef>
              <a:spcPct val="0"/>
            </a:spcBef>
            <a:spcAft>
              <a:spcPct val="20000"/>
            </a:spcAft>
            <a:buChar char="•"/>
          </a:pPr>
          <a:r>
            <a:rPr lang="en-GB" sz="1700" b="0" i="0" kern="1200" baseline="0" dirty="0"/>
            <a:t>Gender reassignment</a:t>
          </a:r>
          <a:endParaRPr lang="en-US" sz="1700" kern="1200" dirty="0"/>
        </a:p>
        <a:p>
          <a:pPr marL="171450" lvl="1" indent="-171450" algn="l" defTabSz="755650">
            <a:lnSpc>
              <a:spcPct val="90000"/>
            </a:lnSpc>
            <a:spcBef>
              <a:spcPct val="0"/>
            </a:spcBef>
            <a:spcAft>
              <a:spcPct val="20000"/>
            </a:spcAft>
            <a:buChar char="•"/>
          </a:pPr>
          <a:r>
            <a:rPr lang="en-GB" sz="1700" b="0" i="0" kern="1200" baseline="0" dirty="0"/>
            <a:t>Marriage or civil partnership</a:t>
          </a:r>
          <a:endParaRPr lang="en-US" sz="1700" kern="1200" dirty="0"/>
        </a:p>
        <a:p>
          <a:pPr marL="171450" lvl="1" indent="-171450" algn="l" defTabSz="755650">
            <a:lnSpc>
              <a:spcPct val="90000"/>
            </a:lnSpc>
            <a:spcBef>
              <a:spcPct val="0"/>
            </a:spcBef>
            <a:spcAft>
              <a:spcPct val="20000"/>
            </a:spcAft>
            <a:buChar char="•"/>
          </a:pPr>
          <a:r>
            <a:rPr lang="en-GB" sz="1700" b="0" i="0" kern="1200" baseline="0" dirty="0"/>
            <a:t>Pregnancy and maternity</a:t>
          </a:r>
          <a:endParaRPr lang="en-US" sz="1700" kern="1200" dirty="0"/>
        </a:p>
        <a:p>
          <a:pPr marL="171450" lvl="1" indent="-171450" algn="l" defTabSz="755650">
            <a:lnSpc>
              <a:spcPct val="90000"/>
            </a:lnSpc>
            <a:spcBef>
              <a:spcPct val="0"/>
            </a:spcBef>
            <a:spcAft>
              <a:spcPct val="20000"/>
            </a:spcAft>
            <a:buChar char="•"/>
          </a:pPr>
          <a:r>
            <a:rPr lang="en-GB" sz="1700" b="0" i="0" kern="1200" baseline="0" dirty="0"/>
            <a:t>Race</a:t>
          </a:r>
          <a:endParaRPr lang="en-US" sz="1700" kern="1200" dirty="0"/>
        </a:p>
        <a:p>
          <a:pPr marL="171450" lvl="1" indent="-171450" algn="l" defTabSz="755650">
            <a:lnSpc>
              <a:spcPct val="90000"/>
            </a:lnSpc>
            <a:spcBef>
              <a:spcPct val="0"/>
            </a:spcBef>
            <a:spcAft>
              <a:spcPct val="20000"/>
            </a:spcAft>
            <a:buChar char="•"/>
          </a:pPr>
          <a:r>
            <a:rPr lang="en-GB" sz="1700" b="0" i="0" kern="1200" baseline="0"/>
            <a:t>Religion or belief</a:t>
          </a:r>
          <a:endParaRPr lang="en-US" sz="1700" kern="1200"/>
        </a:p>
        <a:p>
          <a:pPr marL="171450" lvl="1" indent="-171450" algn="l" defTabSz="755650">
            <a:lnSpc>
              <a:spcPct val="90000"/>
            </a:lnSpc>
            <a:spcBef>
              <a:spcPct val="0"/>
            </a:spcBef>
            <a:spcAft>
              <a:spcPct val="20000"/>
            </a:spcAft>
            <a:buChar char="•"/>
          </a:pPr>
          <a:r>
            <a:rPr lang="en-GB" sz="1700" b="0" i="0" kern="1200" baseline="0" dirty="0"/>
            <a:t>Sex</a:t>
          </a:r>
          <a:endParaRPr lang="en-US" sz="1700" kern="1200" dirty="0"/>
        </a:p>
        <a:p>
          <a:pPr marL="171450" lvl="1" indent="-171450" algn="l" defTabSz="755650">
            <a:lnSpc>
              <a:spcPct val="90000"/>
            </a:lnSpc>
            <a:spcBef>
              <a:spcPct val="0"/>
            </a:spcBef>
            <a:spcAft>
              <a:spcPct val="20000"/>
            </a:spcAft>
            <a:buChar char="•"/>
          </a:pPr>
          <a:r>
            <a:rPr lang="en-GB" sz="1700" b="0" i="0" kern="1200" baseline="0" dirty="0"/>
            <a:t>Sexual orientation</a:t>
          </a:r>
          <a:endParaRPr lang="en-US" sz="1700" kern="1200" dirty="0"/>
        </a:p>
      </dsp:txBody>
      <dsp:txXfrm>
        <a:off x="0" y="1560638"/>
        <a:ext cx="4330824" cy="250470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eaLnBrk="1" hangingPunct="1">
              <a:defRPr sz="1200">
                <a:latin typeface="Arial" panose="020B0604020202020204" pitchFamily="34" charset="0"/>
              </a:defRPr>
            </a:lvl1pPr>
          </a:lstStyle>
          <a:p>
            <a:pPr>
              <a:defRPr/>
            </a:pPr>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eaLnBrk="1" hangingPunct="1">
              <a:defRPr sz="1200">
                <a:latin typeface="Arial" panose="020B0604020202020204" pitchFamily="34" charset="0"/>
              </a:defRPr>
            </a:lvl1pPr>
          </a:lstStyle>
          <a:p>
            <a:pPr>
              <a:defRPr/>
            </a:pPr>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fld id="{187CE824-61A2-4851-A819-0BBE3A075CCC}" type="slidenum">
              <a:rPr lang="en-GB" altLang="en-US"/>
              <a:pPr/>
              <a:t>‹#›</a:t>
            </a:fld>
            <a:endParaRPr lang="en-GB"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4D46D3-995E-4482-B6F4-8DA038DF7AD5}" type="datetimeFigureOut">
              <a:rPr lang="en-GB" smtClean="0"/>
              <a:t>16/02/2026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92758E1-A1D3-4952-A7A4-D7803035BECD}" type="slidenum">
              <a:rPr lang="en-GB" smtClean="0"/>
              <a:t>‹#›</a:t>
            </a:fld>
            <a:endParaRPr lang="en-GB"/>
          </a:p>
        </p:txBody>
      </p:sp>
    </p:spTree>
    <p:extLst>
      <p:ext uri="{BB962C8B-B14F-4D97-AF65-F5344CB8AC3E}">
        <p14:creationId xmlns:p14="http://schemas.microsoft.com/office/powerpoint/2010/main" val="39856188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92758E1-A1D3-4952-A7A4-D7803035BECD}" type="slidenum">
              <a:rPr lang="en-GB" smtClean="0"/>
              <a:t>34</a:t>
            </a:fld>
            <a:endParaRPr lang="en-GB"/>
          </a:p>
        </p:txBody>
      </p:sp>
    </p:spTree>
    <p:extLst>
      <p:ext uri="{BB962C8B-B14F-4D97-AF65-F5344CB8AC3E}">
        <p14:creationId xmlns:p14="http://schemas.microsoft.com/office/powerpoint/2010/main" val="21466001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4" name="Picture 5"/>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dirty="0"/>
              <a:t>Click to edit Master title style</a:t>
            </a:r>
            <a:endParaRPr lang="en-GB"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GB" dirty="0"/>
          </a:p>
        </p:txBody>
      </p:sp>
    </p:spTree>
    <p:extLst>
      <p:ext uri="{BB962C8B-B14F-4D97-AF65-F5344CB8AC3E}">
        <p14:creationId xmlns:p14="http://schemas.microsoft.com/office/powerpoint/2010/main" val="6044896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0398560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Tree>
    <p:extLst>
      <p:ext uri="{BB962C8B-B14F-4D97-AF65-F5344CB8AC3E}">
        <p14:creationId xmlns:p14="http://schemas.microsoft.com/office/powerpoint/2010/main" val="8366321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26209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26209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1414090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1308902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35973449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6598212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15674936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2206548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0599044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3946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39465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4366441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GB" altLang="en-US"/>
              <a:t>Click to edit Master title style</a:t>
            </a:r>
          </a:p>
        </p:txBody>
      </p:sp>
      <p:sp>
        <p:nvSpPr>
          <p:cNvPr id="1027" name="Rectangle 3"/>
          <p:cNvSpPr>
            <a:spLocks noGrp="1" noChangeArrowheads="1"/>
          </p:cNvSpPr>
          <p:nvPr>
            <p:ph type="body" idx="1"/>
          </p:nvPr>
        </p:nvSpPr>
        <p:spPr bwMode="auto">
          <a:xfrm>
            <a:off x="457200" y="1600200"/>
            <a:ext cx="8229600" cy="2620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pic>
        <p:nvPicPr>
          <p:cNvPr id="1028" name="Picture 5"/>
          <p:cNvPicPr>
            <a:picLocks noChangeAspect="1"/>
          </p:cNvPicPr>
          <p:nvPr userDrawn="1"/>
        </p:nvPicPr>
        <p:blipFill>
          <a:blip r:embed="rId13">
            <a:extLst>
              <a:ext uri="{28A0092B-C50C-407E-A947-70E740481C1C}">
                <a14:useLocalDpi xmlns:a14="http://schemas.microsoft.com/office/drawing/2010/main" val="0"/>
              </a:ext>
            </a:extLst>
          </a:blip>
          <a:srcRect/>
          <a:stretch>
            <a:fillRect/>
          </a:stretch>
        </p:blipFill>
        <p:spPr bwMode="auto">
          <a:xfrm>
            <a:off x="6659563" y="5732463"/>
            <a:ext cx="2205037" cy="906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kern="12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panose="020B0604020202020204" pitchFamily="34" charset="0"/>
        </a:defRPr>
      </a:lvl2pPr>
      <a:lvl3pPr algn="ctr" rtl="0" eaLnBrk="0" fontAlgn="base" hangingPunct="0">
        <a:spcBef>
          <a:spcPct val="0"/>
        </a:spcBef>
        <a:spcAft>
          <a:spcPct val="0"/>
        </a:spcAft>
        <a:defRPr sz="4400">
          <a:solidFill>
            <a:schemeClr val="tx2"/>
          </a:solidFill>
          <a:latin typeface="Arial" panose="020B0604020202020204" pitchFamily="34" charset="0"/>
        </a:defRPr>
      </a:lvl3pPr>
      <a:lvl4pPr algn="ctr" rtl="0" eaLnBrk="0" fontAlgn="base" hangingPunct="0">
        <a:spcBef>
          <a:spcPct val="0"/>
        </a:spcBef>
        <a:spcAft>
          <a:spcPct val="0"/>
        </a:spcAft>
        <a:defRPr sz="4400">
          <a:solidFill>
            <a:schemeClr val="tx2"/>
          </a:solidFill>
          <a:latin typeface="Arial" panose="020B0604020202020204" pitchFamily="34" charset="0"/>
        </a:defRPr>
      </a:lvl4pPr>
      <a:lvl5pPr algn="ctr" rtl="0" eaLnBrk="0" fontAlgn="base" hangingPunct="0">
        <a:spcBef>
          <a:spcPct val="0"/>
        </a:spcBef>
        <a:spcAft>
          <a:spcPct val="0"/>
        </a:spcAft>
        <a:defRPr sz="4400">
          <a:solidFill>
            <a:schemeClr val="tx2"/>
          </a:solidFill>
          <a:latin typeface="Arial" panose="020B0604020202020204" pitchFamily="34" charset="0"/>
        </a:defRPr>
      </a:lvl5pPr>
      <a:lvl6pPr marL="457200" algn="ctr" rtl="0" fontAlgn="base">
        <a:spcBef>
          <a:spcPct val="0"/>
        </a:spcBef>
        <a:spcAft>
          <a:spcPct val="0"/>
        </a:spcAft>
        <a:defRPr sz="4400">
          <a:solidFill>
            <a:schemeClr val="tx2"/>
          </a:solidFill>
          <a:latin typeface="Arial" panose="020B0604020202020204" pitchFamily="34" charset="0"/>
        </a:defRPr>
      </a:lvl6pPr>
      <a:lvl7pPr marL="914400" algn="ctr" rtl="0" fontAlgn="base">
        <a:spcBef>
          <a:spcPct val="0"/>
        </a:spcBef>
        <a:spcAft>
          <a:spcPct val="0"/>
        </a:spcAft>
        <a:defRPr sz="4400">
          <a:solidFill>
            <a:schemeClr val="tx2"/>
          </a:solidFill>
          <a:latin typeface="Arial" panose="020B0604020202020204" pitchFamily="34" charset="0"/>
        </a:defRPr>
      </a:lvl7pPr>
      <a:lvl8pPr marL="1371600" algn="ctr" rtl="0" fontAlgn="base">
        <a:spcBef>
          <a:spcPct val="0"/>
        </a:spcBef>
        <a:spcAft>
          <a:spcPct val="0"/>
        </a:spcAft>
        <a:defRPr sz="4400">
          <a:solidFill>
            <a:schemeClr val="tx2"/>
          </a:solidFill>
          <a:latin typeface="Arial" panose="020B0604020202020204" pitchFamily="34" charset="0"/>
        </a:defRPr>
      </a:lvl8pPr>
      <a:lvl9pPr marL="1828800" algn="ctr" rtl="0" fontAlgn="base">
        <a:spcBef>
          <a:spcPct val="0"/>
        </a:spcBef>
        <a:spcAft>
          <a:spcPct val="0"/>
        </a:spcAft>
        <a:defRPr sz="4400">
          <a:solidFill>
            <a:schemeClr val="tx2"/>
          </a:solidFill>
          <a:latin typeface="Arial" panose="020B0604020202020204" pitchFamily="34" charset="0"/>
        </a:defRPr>
      </a:lvl9pPr>
    </p:titleStyle>
    <p:bodyStyle>
      <a:lvl1pPr marL="342900" indent="-342900" algn="l" rtl="0" eaLnBrk="0" fontAlgn="base" hangingPunct="0">
        <a:spcBef>
          <a:spcPct val="20000"/>
        </a:spcBef>
        <a:spcAft>
          <a:spcPct val="0"/>
        </a:spcAft>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general-southerner.blogspot.com/2018/07/" TargetMode="External"/><Relationship Id="rId2" Type="http://schemas.openxmlformats.org/officeDocument/2006/relationships/image" Target="../media/image8.jp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0.png"/><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estyn.gov.wales/system/files/2022-04/We%20don%E2%80%99t%20tell%20our%20teachers%2C%20but%20schools%20need%20to%20know%20%E2%80%93%20a%20report%20for%20learners.pdf" TargetMode="External"/><Relationship Id="rId2" Type="http://schemas.openxmlformats.org/officeDocument/2006/relationships/hyperlink" Target="https://www.childcomwales.org.uk/take-it-seriously-childrens-experiences-of-racism-within-secondary-schools/"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s://www.legislation.gov.uk/anaw/2015/3/contents"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pixabay.com/en/question-marks-punctuation-symbol-221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Title 3"/>
          <p:cNvSpPr>
            <a:spLocks noGrp="1"/>
          </p:cNvSpPr>
          <p:nvPr>
            <p:ph type="ctrTitle"/>
          </p:nvPr>
        </p:nvSpPr>
        <p:spPr>
          <a:xfrm>
            <a:off x="1143000" y="1484783"/>
            <a:ext cx="6858000" cy="2592289"/>
          </a:xfrm>
        </p:spPr>
        <p:txBody>
          <a:bodyPr/>
          <a:lstStyle/>
          <a:p>
            <a:pPr eaLnBrk="1" hangingPunct="1"/>
            <a:br>
              <a:rPr kumimoji="0" lang="en-GB" sz="4000" b="1" i="0" u="none" strike="noStrike" kern="1200" cap="none" spc="0" normalizeH="0" baseline="0" noProof="0" dirty="0">
                <a:ln>
                  <a:noFill/>
                </a:ln>
                <a:solidFill>
                  <a:srgbClr val="FFFFFF"/>
                </a:solidFill>
                <a:effectLst/>
                <a:uLnTx/>
                <a:uFillTx/>
                <a:ea typeface="+mj-ea"/>
                <a:cs typeface="+mj-cs"/>
              </a:rPr>
            </a:br>
            <a:br>
              <a:rPr kumimoji="0" lang="en-GB" sz="4000" b="1" i="0" u="none" strike="noStrike" kern="1200" cap="none" spc="0" normalizeH="0" baseline="0" noProof="0" dirty="0">
                <a:ln>
                  <a:noFill/>
                </a:ln>
                <a:solidFill>
                  <a:srgbClr val="FFFFFF"/>
                </a:solidFill>
                <a:effectLst/>
                <a:uLnTx/>
                <a:uFillTx/>
                <a:ea typeface="+mj-ea"/>
                <a:cs typeface="+mj-cs"/>
              </a:rPr>
            </a:br>
            <a:r>
              <a:rPr kumimoji="0" lang="en-GB" sz="4000" b="1" i="0" u="none" strike="noStrike" kern="1200" cap="none" spc="0" normalizeH="0" baseline="0" noProof="0" dirty="0">
                <a:ln>
                  <a:noFill/>
                </a:ln>
                <a:solidFill>
                  <a:srgbClr val="FFFFFF"/>
                </a:solidFill>
                <a:effectLst/>
                <a:uLnTx/>
                <a:uFillTx/>
                <a:ea typeface="+mj-ea"/>
                <a:cs typeface="+mj-cs"/>
              </a:rPr>
              <a:t>Relationships and Sexuality Education</a:t>
            </a:r>
            <a:br>
              <a:rPr kumimoji="0" lang="en-GB" sz="4000" b="1" i="0" u="none" strike="noStrike" kern="1200" cap="none" spc="0" normalizeH="0" baseline="0" noProof="0" dirty="0">
                <a:ln>
                  <a:noFill/>
                </a:ln>
                <a:solidFill>
                  <a:srgbClr val="FFFFFF"/>
                </a:solidFill>
                <a:effectLst/>
                <a:uLnTx/>
                <a:uFillTx/>
                <a:ea typeface="+mj-ea"/>
                <a:cs typeface="+mj-cs"/>
              </a:rPr>
            </a:br>
            <a:r>
              <a:rPr kumimoji="0" lang="en-GB" sz="4000" b="1" i="0" u="none" strike="noStrike" kern="1200" cap="none" spc="0" normalizeH="0" baseline="0" noProof="0" dirty="0">
                <a:ln>
                  <a:noFill/>
                </a:ln>
                <a:solidFill>
                  <a:srgbClr val="FFFFFF"/>
                </a:solidFill>
                <a:effectLst/>
                <a:uLnTx/>
                <a:uFillTx/>
                <a:ea typeface="+mj-ea"/>
                <a:cs typeface="+mj-cs"/>
              </a:rPr>
              <a:t>(RSE)</a:t>
            </a:r>
            <a:br>
              <a:rPr kumimoji="0" lang="en-GB" sz="4000" b="1" i="0" u="none" strike="noStrike" kern="1200" cap="none" spc="0" normalizeH="0" baseline="0" noProof="0" dirty="0">
                <a:ln>
                  <a:noFill/>
                </a:ln>
                <a:solidFill>
                  <a:srgbClr val="FFFFFF"/>
                </a:solidFill>
                <a:effectLst/>
                <a:uLnTx/>
                <a:uFillTx/>
                <a:ea typeface="+mj-ea"/>
                <a:cs typeface="+mj-cs"/>
              </a:rPr>
            </a:br>
            <a:br>
              <a:rPr kumimoji="0" lang="en-GB" sz="4000" b="1" i="0" u="none" strike="noStrike" kern="1200" cap="none" spc="0" normalizeH="0" baseline="0" noProof="0" dirty="0">
                <a:ln>
                  <a:noFill/>
                </a:ln>
                <a:solidFill>
                  <a:srgbClr val="FFFFFF"/>
                </a:solidFill>
                <a:effectLst/>
                <a:uLnTx/>
                <a:uFillTx/>
                <a:ea typeface="+mj-ea"/>
                <a:cs typeface="+mj-cs"/>
              </a:rPr>
            </a:br>
            <a:r>
              <a:rPr kumimoji="0" lang="en-GB" sz="2000" b="1" i="0" u="none" strike="noStrike" kern="1200" cap="none" spc="0" normalizeH="0" baseline="0" noProof="0" dirty="0">
                <a:ln>
                  <a:noFill/>
                </a:ln>
                <a:solidFill>
                  <a:srgbClr val="FFFFFF"/>
                </a:solidFill>
                <a:effectLst/>
                <a:uLnTx/>
                <a:uFillTx/>
                <a:ea typeface="+mj-ea"/>
                <a:cs typeface="+mj-cs"/>
              </a:rPr>
              <a:t>UWTSD – Spring 2026</a:t>
            </a:r>
            <a:br>
              <a:rPr kumimoji="0" lang="en-GB" sz="4000" b="1" i="0" u="none" strike="noStrike" kern="1200" cap="none" spc="0" normalizeH="0" baseline="0" noProof="0" dirty="0">
                <a:ln>
                  <a:noFill/>
                </a:ln>
                <a:solidFill>
                  <a:srgbClr val="FFFFFF"/>
                </a:solidFill>
                <a:effectLst/>
                <a:uLnTx/>
                <a:uFillTx/>
                <a:ea typeface="+mj-ea"/>
                <a:cs typeface="+mj-cs"/>
              </a:rPr>
            </a:br>
            <a:endParaRPr lang="en-US" altLang="en-US" sz="4000" b="1" dirty="0">
              <a:solidFill>
                <a:schemeClr val="bg1"/>
              </a:solidFill>
              <a:effectLst>
                <a:outerShdw blurRad="38100" dist="38100" dir="2700000" algn="tl">
                  <a:srgbClr val="000000">
                    <a:alpha val="43137"/>
                  </a:srgbClr>
                </a:outerShdw>
              </a:effectLst>
              <a:ea typeface="Calibri" panose="020F0502020204030204" pitchFamily="34" charset="0"/>
              <a:cs typeface="Calibri" panose="020F0502020204030204" pitchFamily="34" charset="0"/>
            </a:endParaRPr>
          </a:p>
        </p:txBody>
      </p:sp>
      <p:sp>
        <p:nvSpPr>
          <p:cNvPr id="2052" name="Subtitle 4"/>
          <p:cNvSpPr>
            <a:spLocks noGrp="1"/>
          </p:cNvSpPr>
          <p:nvPr>
            <p:ph type="subTitle" idx="1"/>
          </p:nvPr>
        </p:nvSpPr>
        <p:spPr/>
        <p:txBody>
          <a:bodyPr/>
          <a:lstStyle/>
          <a:p>
            <a:pPr eaLnBrk="1" hangingPunct="1"/>
            <a:endParaRPr lang="en-US" altLang="en-US" dirty="0">
              <a:solidFill>
                <a:schemeClr val="bg1"/>
              </a:solidFill>
            </a:endParaRPr>
          </a:p>
          <a:p>
            <a:pPr eaLnBrk="1" hangingPunct="1"/>
            <a:r>
              <a:rPr lang="en-US" altLang="en-US" dirty="0">
                <a:solidFill>
                  <a:schemeClr val="bg1"/>
                </a:solidFill>
              </a:rPr>
              <a:t>Jennifer.Harding-Richards@swansea.gov.uk</a:t>
            </a:r>
          </a:p>
          <a:p>
            <a:pPr eaLnBrk="1" hangingPunct="1"/>
            <a:endParaRPr lang="en-US" altLang="en-US" dirty="0">
              <a:solidFill>
                <a:schemeClr val="bg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28E7CE-46B3-B8E4-2ADB-F44BEC42D924}"/>
              </a:ext>
            </a:extLst>
          </p:cNvPr>
          <p:cNvSpPr>
            <a:spLocks noGrp="1"/>
          </p:cNvSpPr>
          <p:nvPr>
            <p:ph type="title"/>
          </p:nvPr>
        </p:nvSpPr>
        <p:spPr/>
        <p:txBody>
          <a:bodyPr/>
          <a:lstStyle/>
          <a:p>
            <a:r>
              <a:rPr lang="en-GB" sz="3600" b="1" dirty="0">
                <a:effectLst>
                  <a:outerShdw blurRad="38100" dist="38100" dir="2700000" algn="tl">
                    <a:srgbClr val="000000">
                      <a:alpha val="43137"/>
                    </a:srgbClr>
                  </a:outerShdw>
                </a:effectLst>
              </a:rPr>
              <a:t>Aims for today</a:t>
            </a:r>
          </a:p>
        </p:txBody>
      </p:sp>
      <p:sp>
        <p:nvSpPr>
          <p:cNvPr id="6" name="Content Placeholder 5">
            <a:extLst>
              <a:ext uri="{FF2B5EF4-FFF2-40B4-BE49-F238E27FC236}">
                <a16:creationId xmlns:a16="http://schemas.microsoft.com/office/drawing/2014/main" id="{1CDD0D40-E60E-C2B8-1B6C-F1F3DD2CC610}"/>
              </a:ext>
            </a:extLst>
          </p:cNvPr>
          <p:cNvSpPr>
            <a:spLocks noGrp="1"/>
          </p:cNvSpPr>
          <p:nvPr>
            <p:ph idx="1"/>
          </p:nvPr>
        </p:nvSpPr>
        <p:spPr/>
        <p:txBody>
          <a:bodyPr/>
          <a:lstStyle/>
          <a:p>
            <a:pPr algn="l" rtl="0" fontAlgn="base">
              <a:buNone/>
            </a:pPr>
            <a:r>
              <a:rPr lang="en-US" sz="1800" b="1" i="0" u="none" strike="noStrike" dirty="0">
                <a:solidFill>
                  <a:srgbClr val="131313"/>
                </a:solidFill>
                <a:effectLst/>
              </a:rPr>
              <a:t>Curriculum Context</a:t>
            </a:r>
            <a:r>
              <a:rPr lang="en-US" sz="1800" b="0" i="0" dirty="0">
                <a:solidFill>
                  <a:srgbClr val="131313"/>
                </a:solidFill>
                <a:effectLst/>
              </a:rPr>
              <a:t>​: To understand the role of RSE within the Curriculum for</a:t>
            </a:r>
          </a:p>
          <a:p>
            <a:pPr algn="l" rtl="0" fontAlgn="base">
              <a:buNone/>
            </a:pPr>
            <a:r>
              <a:rPr lang="en-US" sz="1800" b="0" i="0" dirty="0">
                <a:solidFill>
                  <a:srgbClr val="131313"/>
                </a:solidFill>
                <a:effectLst/>
              </a:rPr>
              <a:t>Wales.</a:t>
            </a:r>
          </a:p>
          <a:p>
            <a:pPr algn="l" rtl="0" fontAlgn="base">
              <a:buNone/>
            </a:pPr>
            <a:endParaRPr lang="en-US" sz="1800" b="0" i="0" dirty="0">
              <a:solidFill>
                <a:srgbClr val="131313"/>
              </a:solidFill>
              <a:effectLst/>
            </a:endParaRPr>
          </a:p>
          <a:p>
            <a:pPr algn="l" rtl="0" fontAlgn="base">
              <a:buNone/>
            </a:pPr>
            <a:r>
              <a:rPr lang="en-US" sz="1800" b="1" i="0" u="none" strike="noStrike" dirty="0">
                <a:solidFill>
                  <a:srgbClr val="131313"/>
                </a:solidFill>
                <a:effectLst/>
              </a:rPr>
              <a:t>Understanding RSE Code</a:t>
            </a:r>
            <a:r>
              <a:rPr lang="en-US" sz="1800" b="0" i="0" dirty="0">
                <a:solidFill>
                  <a:srgbClr val="131313"/>
                </a:solidFill>
                <a:effectLst/>
              </a:rPr>
              <a:t>​: To appreciate the RSE code’s strands and phases</a:t>
            </a:r>
          </a:p>
          <a:p>
            <a:pPr algn="l" rtl="0" fontAlgn="base">
              <a:buNone/>
            </a:pPr>
            <a:r>
              <a:rPr lang="en-US" sz="1800" b="0" i="0" dirty="0">
                <a:solidFill>
                  <a:srgbClr val="131313"/>
                </a:solidFill>
                <a:effectLst/>
              </a:rPr>
              <a:t>to guide appropriate lesson planning.</a:t>
            </a:r>
          </a:p>
          <a:p>
            <a:pPr algn="l" rtl="0" fontAlgn="base">
              <a:buNone/>
            </a:pPr>
            <a:endParaRPr lang="en-US" sz="1800" b="0" i="0" dirty="0">
              <a:solidFill>
                <a:srgbClr val="131313"/>
              </a:solidFill>
              <a:effectLst/>
            </a:endParaRPr>
          </a:p>
          <a:p>
            <a:pPr algn="l" rtl="0" fontAlgn="base">
              <a:buNone/>
            </a:pPr>
            <a:r>
              <a:rPr lang="en-US" sz="1800" b="1" i="0" u="none" strike="noStrike" dirty="0">
                <a:solidFill>
                  <a:srgbClr val="131313"/>
                </a:solidFill>
                <a:effectLst/>
              </a:rPr>
              <a:t>Safe and Inclusive Pedagogy</a:t>
            </a:r>
            <a:r>
              <a:rPr lang="en-US" sz="1800" b="0" i="0" dirty="0">
                <a:solidFill>
                  <a:srgbClr val="131313"/>
                </a:solidFill>
                <a:effectLst/>
              </a:rPr>
              <a:t>​: To explore safe, inclusive and developmentally</a:t>
            </a:r>
          </a:p>
          <a:p>
            <a:pPr algn="l" rtl="0" fontAlgn="base">
              <a:buNone/>
            </a:pPr>
            <a:r>
              <a:rPr lang="en-US" sz="1800" b="0" i="0" dirty="0">
                <a:solidFill>
                  <a:srgbClr val="131313"/>
                </a:solidFill>
                <a:effectLst/>
              </a:rPr>
              <a:t>appropriate pedagogical approaches.</a:t>
            </a:r>
          </a:p>
          <a:p>
            <a:pPr algn="l" rtl="0" fontAlgn="base">
              <a:buNone/>
            </a:pPr>
            <a:endParaRPr lang="en-US" sz="1800" b="1" i="0" u="none" strike="noStrike" dirty="0">
              <a:solidFill>
                <a:srgbClr val="131313"/>
              </a:solidFill>
              <a:effectLst/>
            </a:endParaRPr>
          </a:p>
          <a:p>
            <a:pPr algn="l" rtl="0" fontAlgn="base">
              <a:buNone/>
            </a:pPr>
            <a:r>
              <a:rPr lang="en-US" sz="1800" b="1" i="0" u="none" strike="noStrike" dirty="0">
                <a:solidFill>
                  <a:srgbClr val="131313"/>
                </a:solidFill>
                <a:effectLst/>
              </a:rPr>
              <a:t>Statutory and Inspection Awareness</a:t>
            </a:r>
            <a:r>
              <a:rPr lang="en-US" sz="1800" b="0" i="0" dirty="0">
                <a:solidFill>
                  <a:srgbClr val="131313"/>
                </a:solidFill>
                <a:effectLst/>
              </a:rPr>
              <a:t>​: To be aware </a:t>
            </a:r>
            <a:r>
              <a:rPr lang="en-US" sz="1800" b="0" i="0" u="none" strike="noStrike" dirty="0">
                <a:solidFill>
                  <a:srgbClr val="131313"/>
                </a:solidFill>
                <a:effectLst/>
              </a:rPr>
              <a:t>of legal requirements and</a:t>
            </a:r>
          </a:p>
          <a:p>
            <a:pPr algn="l" rtl="0" fontAlgn="base">
              <a:buNone/>
            </a:pPr>
            <a:r>
              <a:rPr lang="en-US" sz="1800" b="0" i="0" u="none" strike="noStrike" dirty="0">
                <a:solidFill>
                  <a:srgbClr val="131313"/>
                </a:solidFill>
                <a:effectLst/>
              </a:rPr>
              <a:t>inspection frameworks impacting RSE delivery and resources.</a:t>
            </a:r>
            <a:endParaRPr lang="en-US" sz="1800" b="0" i="0" dirty="0">
              <a:solidFill>
                <a:srgbClr val="131313"/>
              </a:solidFill>
              <a:effectLst/>
            </a:endParaRPr>
          </a:p>
          <a:p>
            <a:endParaRPr lang="en-GB" dirty="0"/>
          </a:p>
        </p:txBody>
      </p:sp>
    </p:spTree>
    <p:extLst>
      <p:ext uri="{BB962C8B-B14F-4D97-AF65-F5344CB8AC3E}">
        <p14:creationId xmlns:p14="http://schemas.microsoft.com/office/powerpoint/2010/main" val="39417066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2D3170-5F77-00EE-A979-E46251077B19}"/>
              </a:ext>
            </a:extLst>
          </p:cNvPr>
          <p:cNvSpPr>
            <a:spLocks noGrp="1"/>
          </p:cNvSpPr>
          <p:nvPr>
            <p:ph type="title"/>
          </p:nvPr>
        </p:nvSpPr>
        <p:spPr/>
        <p:txBody>
          <a:bodyPr/>
          <a:lstStyle/>
          <a:p>
            <a:r>
              <a:rPr lang="en-GB" sz="3600" b="1" dirty="0">
                <a:effectLst>
                  <a:outerShdw blurRad="38100" dist="38100" dir="2700000" algn="tl">
                    <a:srgbClr val="000000">
                      <a:alpha val="43137"/>
                    </a:srgbClr>
                  </a:outerShdw>
                </a:effectLst>
              </a:rPr>
              <a:t>RSE Concerns</a:t>
            </a:r>
          </a:p>
        </p:txBody>
      </p:sp>
      <p:sp>
        <p:nvSpPr>
          <p:cNvPr id="3" name="Content Placeholder 2">
            <a:extLst>
              <a:ext uri="{FF2B5EF4-FFF2-40B4-BE49-F238E27FC236}">
                <a16:creationId xmlns:a16="http://schemas.microsoft.com/office/drawing/2014/main" id="{6BC1755E-8D03-B292-8539-131AFA24CBDD}"/>
              </a:ext>
            </a:extLst>
          </p:cNvPr>
          <p:cNvSpPr>
            <a:spLocks noGrp="1"/>
          </p:cNvSpPr>
          <p:nvPr>
            <p:ph idx="1"/>
          </p:nvPr>
        </p:nvSpPr>
        <p:spPr/>
        <p:txBody>
          <a:bodyPr/>
          <a:lstStyle/>
          <a:p>
            <a:pPr marL="0" indent="0" algn="ctr">
              <a:buNone/>
            </a:pPr>
            <a:r>
              <a:rPr lang="en-GB" dirty="0"/>
              <a:t>Think, pair share</a:t>
            </a:r>
          </a:p>
          <a:p>
            <a:pPr marL="0" indent="0" algn="ctr">
              <a:buNone/>
            </a:pPr>
            <a:endParaRPr lang="en-GB" dirty="0"/>
          </a:p>
          <a:p>
            <a:pPr marL="0" indent="0" algn="ctr">
              <a:buNone/>
            </a:pPr>
            <a:r>
              <a:rPr lang="en-GB" dirty="0"/>
              <a:t>What (if any) are your concerns about RSE?</a:t>
            </a:r>
          </a:p>
        </p:txBody>
      </p:sp>
      <p:pic>
        <p:nvPicPr>
          <p:cNvPr id="4" name="Picture 3">
            <a:extLst>
              <a:ext uri="{FF2B5EF4-FFF2-40B4-BE49-F238E27FC236}">
                <a16:creationId xmlns:a16="http://schemas.microsoft.com/office/drawing/2014/main" id="{D0B710F8-1B1A-1239-E2D7-35231960725A}"/>
              </a:ext>
            </a:extLst>
          </p:cNvPr>
          <p:cNvPicPr>
            <a:picLocks noChangeAspect="1"/>
          </p:cNvPicPr>
          <p:nvPr/>
        </p:nvPicPr>
        <p:blipFill>
          <a:blip r:embed="rId2"/>
          <a:stretch>
            <a:fillRect/>
          </a:stretch>
        </p:blipFill>
        <p:spPr>
          <a:xfrm>
            <a:off x="2555776" y="3933056"/>
            <a:ext cx="4176464" cy="2232248"/>
          </a:xfrm>
          <a:prstGeom prst="rect">
            <a:avLst/>
          </a:prstGeom>
        </p:spPr>
      </p:pic>
    </p:spTree>
    <p:extLst>
      <p:ext uri="{BB962C8B-B14F-4D97-AF65-F5344CB8AC3E}">
        <p14:creationId xmlns:p14="http://schemas.microsoft.com/office/powerpoint/2010/main" val="12210833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33C9F6-782D-90A1-1E12-75CB141D3656}"/>
              </a:ext>
            </a:extLst>
          </p:cNvPr>
          <p:cNvSpPr>
            <a:spLocks noGrp="1"/>
          </p:cNvSpPr>
          <p:nvPr>
            <p:ph type="title"/>
          </p:nvPr>
        </p:nvSpPr>
        <p:spPr>
          <a:xfrm>
            <a:off x="457200" y="274638"/>
            <a:ext cx="8229600" cy="1143000"/>
          </a:xfrm>
        </p:spPr>
        <p:txBody>
          <a:bodyPr wrap="square" anchor="ctr">
            <a:normAutofit/>
          </a:bodyPr>
          <a:lstStyle/>
          <a:p>
            <a:pPr>
              <a:lnSpc>
                <a:spcPct val="90000"/>
              </a:lnSpc>
            </a:pPr>
            <a:r>
              <a:rPr lang="en-GB" sz="3600" b="1" dirty="0">
                <a:effectLst>
                  <a:outerShdw blurRad="38100" dist="38100" dir="2700000" algn="tl">
                    <a:srgbClr val="000000">
                      <a:alpha val="43137"/>
                    </a:srgbClr>
                  </a:outerShdw>
                </a:effectLst>
              </a:rPr>
              <a:t>RSE within the Curriculum for Wales</a:t>
            </a:r>
          </a:p>
        </p:txBody>
      </p:sp>
      <p:sp>
        <p:nvSpPr>
          <p:cNvPr id="3" name="Content Placeholder 2">
            <a:extLst>
              <a:ext uri="{FF2B5EF4-FFF2-40B4-BE49-F238E27FC236}">
                <a16:creationId xmlns:a16="http://schemas.microsoft.com/office/drawing/2014/main" id="{3D10B0E4-A390-180D-5868-A44DC2240B7D}"/>
              </a:ext>
            </a:extLst>
          </p:cNvPr>
          <p:cNvSpPr>
            <a:spLocks noGrp="1"/>
          </p:cNvSpPr>
          <p:nvPr>
            <p:ph sz="half" idx="1"/>
          </p:nvPr>
        </p:nvSpPr>
        <p:spPr>
          <a:xfrm>
            <a:off x="457200" y="1600200"/>
            <a:ext cx="4038600" cy="4493096"/>
          </a:xfrm>
        </p:spPr>
        <p:txBody>
          <a:bodyPr wrap="square" anchor="t">
            <a:normAutofit/>
          </a:bodyPr>
          <a:lstStyle/>
          <a:p>
            <a:pPr marL="0" marR="0" lvl="0" indent="0"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200" b="0" i="0" u="none" strike="noStrike" kern="1200" cap="none" spc="0" normalizeH="0" baseline="0" noProof="0" dirty="0">
                <a:ln>
                  <a:noFill/>
                </a:ln>
                <a:effectLst/>
                <a:uLnTx/>
                <a:uFillTx/>
              </a:rPr>
              <a:t>Relationships and sexuality education is a </a:t>
            </a:r>
            <a:r>
              <a:rPr kumimoji="0" lang="en-GB" sz="2200" b="0" i="0" u="sng" strike="noStrike" kern="1200" cap="none" spc="0" normalizeH="0" baseline="0" noProof="0" dirty="0">
                <a:ln>
                  <a:noFill/>
                </a:ln>
                <a:effectLst/>
                <a:uLnTx/>
                <a:uFillTx/>
              </a:rPr>
              <a:t>mandatory</a:t>
            </a:r>
            <a:r>
              <a:rPr kumimoji="0" lang="en-GB" sz="2200" b="0" i="0" u="none" strike="noStrike" kern="1200" cap="none" spc="0" normalizeH="0" baseline="0" noProof="0" dirty="0">
                <a:ln>
                  <a:noFill/>
                </a:ln>
                <a:effectLst/>
                <a:uLnTx/>
                <a:uFillTx/>
              </a:rPr>
              <a:t> element of the Curriculum for Wales.</a:t>
            </a:r>
          </a:p>
          <a:p>
            <a:pPr marL="0" marR="0" lvl="0" indent="0"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200" b="0" i="0" u="none" strike="noStrike" kern="1200" cap="none" spc="0" normalizeH="0" baseline="0" noProof="0" dirty="0">
              <a:ln>
                <a:noFill/>
              </a:ln>
              <a:effectLst/>
              <a:uLnTx/>
              <a:uFillTx/>
            </a:endParaRPr>
          </a:p>
          <a:p>
            <a:pPr marL="0" marR="0" lvl="0" indent="0"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200" b="0" i="0" u="none" strike="noStrike" kern="1200" cap="none" spc="0" normalizeH="0" baseline="0" noProof="0" dirty="0">
                <a:ln>
                  <a:noFill/>
                </a:ln>
                <a:effectLst/>
                <a:uLnTx/>
                <a:uFillTx/>
              </a:rPr>
              <a:t>Whilst it sits within the Health and Wellbeing Area of Learning, it is also one of the five </a:t>
            </a:r>
            <a:r>
              <a:rPr kumimoji="0" lang="en-GB" sz="2200" b="0" i="0" u="sng" strike="noStrike" kern="1200" cap="none" spc="0" normalizeH="0" baseline="0" noProof="0" dirty="0">
                <a:ln>
                  <a:noFill/>
                </a:ln>
                <a:effectLst/>
                <a:uLnTx/>
                <a:uFillTx/>
              </a:rPr>
              <a:t>cross cutting </a:t>
            </a:r>
            <a:r>
              <a:rPr kumimoji="0" lang="en-GB" sz="2200" b="0" i="0" u="none" strike="noStrike" kern="1200" cap="none" spc="0" normalizeH="0" baseline="0" noProof="0" dirty="0">
                <a:ln>
                  <a:noFill/>
                </a:ln>
                <a:effectLst/>
                <a:uLnTx/>
                <a:uFillTx/>
              </a:rPr>
              <a:t>themes. The expectation therefore is that RSE is integrated naturally and purposefully across the whole curriculum for learners</a:t>
            </a:r>
            <a:r>
              <a:rPr kumimoji="0" lang="en-GB" sz="2000" b="0" i="0" u="none" strike="noStrike" kern="1200" cap="none" spc="0" normalizeH="0" baseline="0" noProof="0" dirty="0">
                <a:ln>
                  <a:noFill/>
                </a:ln>
                <a:effectLst/>
                <a:uLnTx/>
                <a:uFillTx/>
              </a:rPr>
              <a:t>.</a:t>
            </a:r>
          </a:p>
          <a:p>
            <a:pPr marL="0" indent="0">
              <a:lnSpc>
                <a:spcPct val="90000"/>
              </a:lnSpc>
              <a:buNone/>
            </a:pPr>
            <a:endParaRPr lang="en-GB" sz="2000" dirty="0"/>
          </a:p>
        </p:txBody>
      </p:sp>
      <p:pic>
        <p:nvPicPr>
          <p:cNvPr id="4" name="Picture 3">
            <a:extLst>
              <a:ext uri="{FF2B5EF4-FFF2-40B4-BE49-F238E27FC236}">
                <a16:creationId xmlns:a16="http://schemas.microsoft.com/office/drawing/2014/main" id="{EB46888E-1D21-4F1C-609B-6D9C41B50F07}"/>
              </a:ext>
            </a:extLst>
          </p:cNvPr>
          <p:cNvPicPr>
            <a:picLocks noChangeAspect="1"/>
          </p:cNvPicPr>
          <p:nvPr/>
        </p:nvPicPr>
        <p:blipFill>
          <a:blip r:embed="rId2"/>
          <a:stretch>
            <a:fillRect/>
          </a:stretch>
        </p:blipFill>
        <p:spPr>
          <a:xfrm>
            <a:off x="5364088" y="2204864"/>
            <a:ext cx="3178696" cy="2832551"/>
          </a:xfrm>
          <a:prstGeom prst="rect">
            <a:avLst/>
          </a:prstGeom>
          <a:noFill/>
        </p:spPr>
      </p:pic>
    </p:spTree>
    <p:extLst>
      <p:ext uri="{BB962C8B-B14F-4D97-AF65-F5344CB8AC3E}">
        <p14:creationId xmlns:p14="http://schemas.microsoft.com/office/powerpoint/2010/main" val="3942076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5D37F-EA53-E45A-073B-3B80D944A193}"/>
              </a:ext>
            </a:extLst>
          </p:cNvPr>
          <p:cNvSpPr>
            <a:spLocks noGrp="1"/>
          </p:cNvSpPr>
          <p:nvPr>
            <p:ph type="title"/>
          </p:nvPr>
        </p:nvSpPr>
        <p:spPr/>
        <p:txBody>
          <a:bodyPr/>
          <a:lstStyle/>
          <a:p>
            <a:r>
              <a:rPr lang="en-GB" sz="3600" b="1" dirty="0">
                <a:effectLst>
                  <a:outerShdw blurRad="38100" dist="38100" dir="2700000" algn="tl">
                    <a:srgbClr val="000000">
                      <a:alpha val="43137"/>
                    </a:srgbClr>
                  </a:outerShdw>
                </a:effectLst>
                <a:latin typeface="+mn-lt"/>
              </a:rPr>
              <a:t>What is RSE?</a:t>
            </a:r>
          </a:p>
        </p:txBody>
      </p:sp>
      <p:sp>
        <p:nvSpPr>
          <p:cNvPr id="3" name="Content Placeholder 2">
            <a:extLst>
              <a:ext uri="{FF2B5EF4-FFF2-40B4-BE49-F238E27FC236}">
                <a16:creationId xmlns:a16="http://schemas.microsoft.com/office/drawing/2014/main" id="{6E3DC2F0-872E-A5F8-D9D3-908B21058F87}"/>
              </a:ext>
            </a:extLst>
          </p:cNvPr>
          <p:cNvSpPr>
            <a:spLocks noGrp="1"/>
          </p:cNvSpPr>
          <p:nvPr>
            <p:ph idx="1"/>
          </p:nvPr>
        </p:nvSpPr>
        <p:spPr/>
        <p:txBody>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000" b="0" i="0" u="none" strike="noStrike" kern="1200" cap="none" spc="0" normalizeH="0" baseline="0" noProof="0" dirty="0">
                <a:ln>
                  <a:noFill/>
                </a:ln>
                <a:solidFill>
                  <a:prstClr val="black"/>
                </a:solidFill>
                <a:effectLst/>
                <a:uLnTx/>
                <a:uFillTx/>
                <a:latin typeface="+mj-lt"/>
                <a:ea typeface="+mn-ea"/>
                <a:cs typeface="+mn-cs"/>
              </a:rPr>
              <a:t>Young people should have the right to access information that keeps them safe from harm. This includes learning about healthy relationships, keeping safe, online and offline, and being confident to raise issues with responsible adults.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000" b="0" i="0" u="none" strike="noStrike" kern="1200" cap="none" spc="0" normalizeH="0" baseline="0" noProof="0" dirty="0">
              <a:ln>
                <a:noFill/>
              </a:ln>
              <a:solidFill>
                <a:prstClr val="black"/>
              </a:solidFill>
              <a:effectLst/>
              <a:uLnTx/>
              <a:uFillTx/>
              <a:latin typeface="+mj-lt"/>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000" b="0" i="0" u="none" strike="noStrike" kern="1200" cap="none" spc="0" normalizeH="0" baseline="0" noProof="0" dirty="0">
                <a:ln>
                  <a:noFill/>
                </a:ln>
                <a:solidFill>
                  <a:prstClr val="black"/>
                </a:solidFill>
                <a:effectLst/>
                <a:uLnTx/>
                <a:uFillTx/>
                <a:latin typeface="+mj-lt"/>
                <a:ea typeface="+mn-ea"/>
                <a:cs typeface="+mn-cs"/>
              </a:rPr>
              <a:t>RSE is designed to </a:t>
            </a:r>
            <a:r>
              <a:rPr kumimoji="0" lang="en-GB" sz="2000" b="0" i="0" u="sng" strike="noStrike" kern="1200" cap="none" spc="0" normalizeH="0" baseline="0" noProof="0" dirty="0">
                <a:ln>
                  <a:noFill/>
                </a:ln>
                <a:solidFill>
                  <a:prstClr val="black"/>
                </a:solidFill>
                <a:effectLst/>
                <a:uLnTx/>
                <a:uFillTx/>
                <a:latin typeface="+mj-lt"/>
                <a:ea typeface="+mn-ea"/>
                <a:cs typeface="+mn-cs"/>
              </a:rPr>
              <a:t>safeguard</a:t>
            </a:r>
            <a:r>
              <a:rPr kumimoji="0" lang="en-GB" sz="2000" b="0" i="0" u="none" strike="noStrike" kern="1200" cap="none" spc="0" normalizeH="0" baseline="0" noProof="0" dirty="0">
                <a:ln>
                  <a:noFill/>
                </a:ln>
                <a:solidFill>
                  <a:prstClr val="black"/>
                </a:solidFill>
                <a:effectLst/>
                <a:uLnTx/>
                <a:uFillTx/>
                <a:latin typeface="+mj-lt"/>
                <a:ea typeface="+mn-ea"/>
                <a:cs typeface="+mn-cs"/>
              </a:rPr>
              <a:t> all our children and young people, supporting them to develop knowledge, skills and behaviours that will assist in protecting them throughout their lives.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000" b="0" i="0" u="none" strike="noStrike" kern="1200" cap="none" spc="0" normalizeH="0" baseline="0" noProof="0" dirty="0">
              <a:ln>
                <a:noFill/>
              </a:ln>
              <a:solidFill>
                <a:prstClr val="black"/>
              </a:solidFill>
              <a:effectLst/>
              <a:uLnTx/>
              <a:uFillTx/>
              <a:latin typeface="+mj-lt"/>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000" b="0" i="0" u="none" strike="noStrike" kern="1200" cap="none" spc="0" normalizeH="0" baseline="0" noProof="0" dirty="0">
                <a:ln>
                  <a:noFill/>
                </a:ln>
                <a:solidFill>
                  <a:prstClr val="black"/>
                </a:solidFill>
                <a:effectLst/>
                <a:uLnTx/>
                <a:uFillTx/>
                <a:latin typeface="+mj-lt"/>
                <a:ea typeface="+mn-ea"/>
                <a:cs typeface="+mn-cs"/>
              </a:rPr>
              <a:t>This is critical to building a society which treats others with understanding and empathy, whatever their ethnicity, social economic background, disability, sex, gender or sexuality.</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000" b="0" i="0" u="none" strike="noStrike" kern="1200" cap="none" spc="0" normalizeH="0" baseline="0" noProof="0" dirty="0">
                <a:ln>
                  <a:noFill/>
                </a:ln>
                <a:solidFill>
                  <a:prstClr val="black"/>
                </a:solidFill>
                <a:effectLst/>
                <a:uLnTx/>
                <a:uFillTx/>
                <a:latin typeface="+mj-lt"/>
                <a:ea typeface="+mn-ea"/>
                <a:cs typeface="+mn-cs"/>
              </a:rPr>
              <a:t>(Welsh Government)</a:t>
            </a:r>
          </a:p>
          <a:p>
            <a:pPr marL="0" indent="0">
              <a:buNone/>
            </a:pPr>
            <a:endParaRPr lang="en-GB" dirty="0"/>
          </a:p>
        </p:txBody>
      </p:sp>
    </p:spTree>
    <p:extLst>
      <p:ext uri="{BB962C8B-B14F-4D97-AF65-F5344CB8AC3E}">
        <p14:creationId xmlns:p14="http://schemas.microsoft.com/office/powerpoint/2010/main" val="15592964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7B361-56A4-57FE-48D3-C3E46A2EFE44}"/>
              </a:ext>
            </a:extLst>
          </p:cNvPr>
          <p:cNvSpPr>
            <a:spLocks noGrp="1"/>
          </p:cNvSpPr>
          <p:nvPr>
            <p:ph type="title"/>
          </p:nvPr>
        </p:nvSpPr>
        <p:spPr/>
        <p:txBody>
          <a:bodyPr/>
          <a:lstStyle/>
          <a:p>
            <a:r>
              <a:rPr lang="en-GB" sz="3600" b="1" dirty="0">
                <a:effectLst>
                  <a:outerShdw blurRad="38100" dist="38100" dir="2700000" algn="tl">
                    <a:srgbClr val="000000">
                      <a:alpha val="43137"/>
                    </a:srgbClr>
                  </a:outerShdw>
                </a:effectLst>
              </a:rPr>
              <a:t>Myth busting task </a:t>
            </a:r>
          </a:p>
        </p:txBody>
      </p:sp>
      <p:sp>
        <p:nvSpPr>
          <p:cNvPr id="3" name="Content Placeholder 2">
            <a:extLst>
              <a:ext uri="{FF2B5EF4-FFF2-40B4-BE49-F238E27FC236}">
                <a16:creationId xmlns:a16="http://schemas.microsoft.com/office/drawing/2014/main" id="{FDAE8050-C66A-4C72-2DA6-22239DB27615}"/>
              </a:ext>
            </a:extLst>
          </p:cNvPr>
          <p:cNvSpPr>
            <a:spLocks noGrp="1"/>
          </p:cNvSpPr>
          <p:nvPr>
            <p:ph idx="1"/>
          </p:nvPr>
        </p:nvSpPr>
        <p:spPr/>
        <p:txBody>
          <a:bodyPr/>
          <a:lstStyle/>
          <a:p>
            <a:pPr marL="457200" indent="-457200">
              <a:buFont typeface="+mj-lt"/>
              <a:buAutoNum type="arabicPeriod"/>
            </a:pPr>
            <a:r>
              <a:rPr lang="en-GB" sz="2000" dirty="0"/>
              <a:t>RSE teaches values that may conflict with a school’s ethos.</a:t>
            </a:r>
          </a:p>
          <a:p>
            <a:pPr marL="457200" indent="-457200">
              <a:buFont typeface="+mj-lt"/>
              <a:buAutoNum type="arabicPeriod"/>
            </a:pPr>
            <a:r>
              <a:rPr lang="en-GB" sz="2000" dirty="0"/>
              <a:t>RSE gives children too much information too early.</a:t>
            </a:r>
          </a:p>
          <a:p>
            <a:pPr marL="457200" indent="-457200">
              <a:buFont typeface="+mj-lt"/>
              <a:buAutoNum type="arabicPeriod"/>
            </a:pPr>
            <a:r>
              <a:rPr lang="en-GB" sz="2000" dirty="0"/>
              <a:t>Talking about bodies, relationships or puberty will encourage children to become sexually active.</a:t>
            </a:r>
          </a:p>
          <a:p>
            <a:pPr marL="457200" indent="-457200">
              <a:buFont typeface="+mj-lt"/>
              <a:buAutoNum type="arabicPeriod"/>
            </a:pPr>
            <a:r>
              <a:rPr lang="en-GB" sz="2000" dirty="0"/>
              <a:t>RSE should be taught only by families, not schools.</a:t>
            </a:r>
          </a:p>
          <a:p>
            <a:pPr marL="457200" indent="-457200">
              <a:buFont typeface="+mj-lt"/>
              <a:buAutoNum type="arabicPeriod"/>
            </a:pPr>
            <a:r>
              <a:rPr lang="en-GB" sz="2000" dirty="0"/>
              <a:t>Introducing topics like LGBTQ+ inclusion may influence a child’s identity. </a:t>
            </a:r>
          </a:p>
          <a:p>
            <a:pPr marL="0" indent="0">
              <a:buNone/>
            </a:pPr>
            <a:endParaRPr lang="en-GB" sz="1600" dirty="0"/>
          </a:p>
          <a:p>
            <a:pPr marL="0" indent="0">
              <a:buNone/>
            </a:pPr>
            <a:r>
              <a:rPr lang="en-GB" sz="1600" dirty="0"/>
              <a:t>Respond using:</a:t>
            </a:r>
          </a:p>
          <a:p>
            <a:pPr marL="0" indent="0">
              <a:buNone/>
            </a:pPr>
            <a:r>
              <a:rPr lang="en-GB" sz="1600" dirty="0"/>
              <a:t>In‑person </a:t>
            </a:r>
          </a:p>
          <a:p>
            <a:pPr marL="0" indent="0">
              <a:buNone/>
            </a:pPr>
            <a:r>
              <a:rPr lang="en-GB" sz="1600" dirty="0"/>
              <a:t>thumbs up = fact, </a:t>
            </a:r>
          </a:p>
          <a:p>
            <a:pPr marL="0" indent="0">
              <a:buNone/>
            </a:pPr>
            <a:r>
              <a:rPr lang="en-GB" sz="1600" dirty="0"/>
              <a:t>thumbs down = myth</a:t>
            </a:r>
          </a:p>
          <a:p>
            <a:pPr marL="0" indent="0">
              <a:buNone/>
            </a:pPr>
            <a:endParaRPr lang="en-GB" sz="1600" dirty="0"/>
          </a:p>
          <a:p>
            <a:pPr marL="0" indent="0">
              <a:buNone/>
            </a:pPr>
            <a:r>
              <a:rPr lang="en-GB" sz="1600" dirty="0"/>
              <a:t>Online: </a:t>
            </a:r>
          </a:p>
          <a:p>
            <a:pPr marL="0" indent="0">
              <a:buNone/>
            </a:pPr>
            <a:r>
              <a:rPr lang="en-GB" sz="1600" dirty="0"/>
              <a:t>use reaction buttons 👍 / 👎 or type M / F</a:t>
            </a:r>
          </a:p>
        </p:txBody>
      </p:sp>
      <p:pic>
        <p:nvPicPr>
          <p:cNvPr id="4" name="Picture 3">
            <a:extLst>
              <a:ext uri="{FF2B5EF4-FFF2-40B4-BE49-F238E27FC236}">
                <a16:creationId xmlns:a16="http://schemas.microsoft.com/office/drawing/2014/main" id="{347FD7FC-CCEC-2175-3FD4-828529FE6B2C}"/>
              </a:ext>
            </a:extLst>
          </p:cNvPr>
          <p:cNvPicPr>
            <a:picLocks noChangeAspect="1"/>
          </p:cNvPicPr>
          <p:nvPr/>
        </p:nvPicPr>
        <p:blipFill>
          <a:blip r:embed="rId2"/>
          <a:stretch>
            <a:fillRect/>
          </a:stretch>
        </p:blipFill>
        <p:spPr>
          <a:xfrm>
            <a:off x="7452320" y="116632"/>
            <a:ext cx="1484784" cy="1484784"/>
          </a:xfrm>
          <a:prstGeom prst="rect">
            <a:avLst/>
          </a:prstGeom>
        </p:spPr>
      </p:pic>
    </p:spTree>
    <p:extLst>
      <p:ext uri="{BB962C8B-B14F-4D97-AF65-F5344CB8AC3E}">
        <p14:creationId xmlns:p14="http://schemas.microsoft.com/office/powerpoint/2010/main" val="15025980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488E89-787A-3E81-E15F-9D7460BC6E30}"/>
              </a:ext>
            </a:extLst>
          </p:cNvPr>
          <p:cNvSpPr>
            <a:spLocks noGrp="1"/>
          </p:cNvSpPr>
          <p:nvPr>
            <p:ph type="title"/>
          </p:nvPr>
        </p:nvSpPr>
        <p:spPr/>
        <p:txBody>
          <a:bodyPr/>
          <a:lstStyle/>
          <a:p>
            <a:r>
              <a:rPr lang="en-GB" sz="3600" b="1" dirty="0">
                <a:effectLst>
                  <a:outerShdw blurRad="38100" dist="38100" dir="2700000" algn="tl">
                    <a:srgbClr val="000000">
                      <a:alpha val="43137"/>
                    </a:srgbClr>
                  </a:outerShdw>
                </a:effectLst>
              </a:rPr>
              <a:t>RSE and the four purposes</a:t>
            </a:r>
          </a:p>
        </p:txBody>
      </p:sp>
      <p:sp>
        <p:nvSpPr>
          <p:cNvPr id="3" name="Content Placeholder 2">
            <a:extLst>
              <a:ext uri="{FF2B5EF4-FFF2-40B4-BE49-F238E27FC236}">
                <a16:creationId xmlns:a16="http://schemas.microsoft.com/office/drawing/2014/main" id="{D3F07115-6649-9C4C-8E16-28E83CAA2A26}"/>
              </a:ext>
            </a:extLst>
          </p:cNvPr>
          <p:cNvSpPr>
            <a:spLocks noGrp="1"/>
          </p:cNvSpPr>
          <p:nvPr>
            <p:ph idx="1"/>
          </p:nvPr>
        </p:nvSpPr>
        <p:spPr/>
        <p:txBody>
          <a:bodyPr/>
          <a:lstStyle/>
          <a:p>
            <a:pPr marL="0" marR="0" lvl="0" indent="0" algn="l" defTabSz="914400" rtl="0" eaLnBrk="0" fontAlgn="base" latinLnBrk="0" hangingPunct="0">
              <a:lnSpc>
                <a:spcPct val="90000"/>
              </a:lnSpc>
              <a:spcBef>
                <a:spcPct val="20000"/>
              </a:spcBef>
              <a:spcAft>
                <a:spcPct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mj-lt"/>
                <a:ea typeface="Calibri" panose="020F0502020204030204" pitchFamily="34" charset="0"/>
                <a:cs typeface="Calibri" panose="020F0502020204030204" pitchFamily="34" charset="0"/>
              </a:rPr>
              <a:t>Ambitious and capable learners</a:t>
            </a:r>
          </a:p>
          <a:p>
            <a:pPr marL="0" marR="0" lvl="0" indent="0" algn="l" defTabSz="914400" rtl="0" eaLnBrk="0" fontAlgn="base" latinLnBrk="0" hangingPunct="0">
              <a:lnSpc>
                <a:spcPct val="90000"/>
              </a:lnSpc>
              <a:spcBef>
                <a:spcPct val="20000"/>
              </a:spcBef>
              <a:spcAft>
                <a:spcPct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mj-lt"/>
                <a:ea typeface="Calibri" panose="020F0502020204030204" pitchFamily="34" charset="0"/>
                <a:cs typeface="Calibri" panose="020F0502020204030204" pitchFamily="34" charset="0"/>
              </a:rPr>
              <a:t>Critical thinking, informed choices, and confident communication.</a:t>
            </a:r>
          </a:p>
          <a:p>
            <a:pPr marL="0" marR="0" lvl="0" indent="0" algn="l" defTabSz="914400" rtl="0" eaLnBrk="0" fontAlgn="base" latinLnBrk="0" hangingPunct="0">
              <a:lnSpc>
                <a:spcPct val="90000"/>
              </a:lnSpc>
              <a:spcBef>
                <a:spcPct val="20000"/>
              </a:spcBef>
              <a:spcAft>
                <a:spcPct val="0"/>
              </a:spcAft>
              <a:buClrTx/>
              <a:buSzTx/>
              <a:buFontTx/>
              <a:buNone/>
              <a:tabLst/>
              <a:defRPr/>
            </a:pPr>
            <a:endParaRPr kumimoji="0" lang="en-GB" sz="2000" b="0" i="0" u="none" strike="noStrike" kern="1200" cap="none" spc="0" normalizeH="0" baseline="0" noProof="0" dirty="0">
              <a:ln>
                <a:noFill/>
              </a:ln>
              <a:solidFill>
                <a:prstClr val="black"/>
              </a:solidFill>
              <a:effectLst/>
              <a:uLnTx/>
              <a:uFillTx/>
              <a:latin typeface="+mj-lt"/>
              <a:ea typeface="Calibri" panose="020F0502020204030204" pitchFamily="34" charset="0"/>
              <a:cs typeface="Calibri" panose="020F0502020204030204" pitchFamily="34" charset="0"/>
            </a:endParaRPr>
          </a:p>
          <a:p>
            <a:pPr marL="0" marR="0" lvl="0" indent="0" algn="l" defTabSz="914400" rtl="0" eaLnBrk="0" fontAlgn="base" latinLnBrk="0" hangingPunct="0">
              <a:lnSpc>
                <a:spcPct val="90000"/>
              </a:lnSpc>
              <a:spcBef>
                <a:spcPct val="20000"/>
              </a:spcBef>
              <a:spcAft>
                <a:spcPct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mj-lt"/>
                <a:ea typeface="Calibri" panose="020F0502020204030204" pitchFamily="34" charset="0"/>
                <a:cs typeface="Calibri" panose="020F0502020204030204" pitchFamily="34" charset="0"/>
              </a:rPr>
              <a:t>Enterprising, creative contributors</a:t>
            </a:r>
          </a:p>
          <a:p>
            <a:pPr marL="0" marR="0" lvl="0" indent="0" algn="l" defTabSz="914400" rtl="0" eaLnBrk="0" fontAlgn="base" latinLnBrk="0" hangingPunct="0">
              <a:lnSpc>
                <a:spcPct val="90000"/>
              </a:lnSpc>
              <a:spcBef>
                <a:spcPct val="20000"/>
              </a:spcBef>
              <a:spcAft>
                <a:spcPct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mj-lt"/>
                <a:ea typeface="Calibri" panose="020F0502020204030204" pitchFamily="34" charset="0"/>
                <a:cs typeface="Calibri" panose="020F0502020204030204" pitchFamily="34" charset="0"/>
              </a:rPr>
              <a:t>Encourages collaboration, creativity, and problem-solving.</a:t>
            </a:r>
          </a:p>
          <a:p>
            <a:pPr marL="0" marR="0" lvl="0" indent="0" algn="l" defTabSz="914400" rtl="0" eaLnBrk="0" fontAlgn="base" latinLnBrk="0" hangingPunct="0">
              <a:lnSpc>
                <a:spcPct val="90000"/>
              </a:lnSpc>
              <a:spcBef>
                <a:spcPct val="20000"/>
              </a:spcBef>
              <a:spcAft>
                <a:spcPct val="0"/>
              </a:spcAft>
              <a:buClrTx/>
              <a:buSzTx/>
              <a:buFontTx/>
              <a:buNone/>
              <a:tabLst/>
              <a:defRPr/>
            </a:pPr>
            <a:endParaRPr kumimoji="0" lang="en-GB" sz="2000" b="0" i="0" u="none" strike="noStrike" kern="1200" cap="none" spc="0" normalizeH="0" baseline="0" noProof="0" dirty="0">
              <a:ln>
                <a:noFill/>
              </a:ln>
              <a:solidFill>
                <a:prstClr val="black"/>
              </a:solidFill>
              <a:effectLst/>
              <a:uLnTx/>
              <a:uFillTx/>
              <a:latin typeface="+mj-lt"/>
              <a:ea typeface="Calibri" panose="020F0502020204030204" pitchFamily="34" charset="0"/>
              <a:cs typeface="Calibri" panose="020F0502020204030204" pitchFamily="34" charset="0"/>
            </a:endParaRPr>
          </a:p>
          <a:p>
            <a:pPr marL="0" marR="0" lvl="0" indent="0" algn="l" defTabSz="914400" rtl="0" eaLnBrk="0" fontAlgn="base" latinLnBrk="0" hangingPunct="0">
              <a:lnSpc>
                <a:spcPct val="90000"/>
              </a:lnSpc>
              <a:spcBef>
                <a:spcPct val="20000"/>
              </a:spcBef>
              <a:spcAft>
                <a:spcPct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mj-lt"/>
                <a:ea typeface="Calibri" panose="020F0502020204030204" pitchFamily="34" charset="0"/>
                <a:cs typeface="Calibri" panose="020F0502020204030204" pitchFamily="34" charset="0"/>
              </a:rPr>
              <a:t>Ethical, informed citizens</a:t>
            </a:r>
          </a:p>
          <a:p>
            <a:pPr marL="0" marR="0" lvl="0" indent="0" algn="l" defTabSz="914400" rtl="0" eaLnBrk="0" fontAlgn="base" latinLnBrk="0" hangingPunct="0">
              <a:lnSpc>
                <a:spcPct val="90000"/>
              </a:lnSpc>
              <a:spcBef>
                <a:spcPct val="20000"/>
              </a:spcBef>
              <a:spcAft>
                <a:spcPct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mj-lt"/>
                <a:ea typeface="Calibri" panose="020F0502020204030204" pitchFamily="34" charset="0"/>
                <a:cs typeface="Calibri" panose="020F0502020204030204" pitchFamily="34" charset="0"/>
              </a:rPr>
              <a:t>Promotes respect, inclusion, and global awareness.</a:t>
            </a:r>
          </a:p>
          <a:p>
            <a:pPr marL="0" marR="0" lvl="0" indent="0" algn="l" defTabSz="914400" rtl="0" eaLnBrk="0" fontAlgn="base" latinLnBrk="0" hangingPunct="0">
              <a:lnSpc>
                <a:spcPct val="90000"/>
              </a:lnSpc>
              <a:spcBef>
                <a:spcPct val="20000"/>
              </a:spcBef>
              <a:spcAft>
                <a:spcPct val="0"/>
              </a:spcAft>
              <a:buClrTx/>
              <a:buSzTx/>
              <a:buFontTx/>
              <a:buNone/>
              <a:tabLst/>
              <a:defRPr/>
            </a:pPr>
            <a:endParaRPr kumimoji="0" lang="en-GB" sz="2000" b="0" i="0" u="none" strike="noStrike" kern="1200" cap="none" spc="0" normalizeH="0" baseline="0" noProof="0" dirty="0">
              <a:ln>
                <a:noFill/>
              </a:ln>
              <a:solidFill>
                <a:prstClr val="black"/>
              </a:solidFill>
              <a:effectLst/>
              <a:uLnTx/>
              <a:uFillTx/>
              <a:latin typeface="+mj-lt"/>
              <a:ea typeface="Calibri" panose="020F0502020204030204" pitchFamily="34" charset="0"/>
              <a:cs typeface="Calibri" panose="020F0502020204030204" pitchFamily="34" charset="0"/>
            </a:endParaRPr>
          </a:p>
          <a:p>
            <a:pPr marL="0" marR="0" lvl="0" indent="0" algn="l" defTabSz="914400" rtl="0" eaLnBrk="0" fontAlgn="base" latinLnBrk="0" hangingPunct="0">
              <a:lnSpc>
                <a:spcPct val="90000"/>
              </a:lnSpc>
              <a:spcBef>
                <a:spcPct val="20000"/>
              </a:spcBef>
              <a:spcAft>
                <a:spcPct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mj-lt"/>
                <a:ea typeface="Calibri" panose="020F0502020204030204" pitchFamily="34" charset="0"/>
                <a:cs typeface="Calibri" panose="020F0502020204030204" pitchFamily="34" charset="0"/>
              </a:rPr>
              <a:t>Healthy, confident individuals</a:t>
            </a:r>
          </a:p>
          <a:p>
            <a:pPr marL="0" marR="0" lvl="0" indent="0" algn="l" defTabSz="914400" rtl="0" eaLnBrk="0" fontAlgn="base" latinLnBrk="0" hangingPunct="0">
              <a:lnSpc>
                <a:spcPct val="90000"/>
              </a:lnSpc>
              <a:spcBef>
                <a:spcPct val="20000"/>
              </a:spcBef>
              <a:spcAft>
                <a:spcPct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mj-lt"/>
                <a:ea typeface="Calibri" panose="020F0502020204030204" pitchFamily="34" charset="0"/>
                <a:cs typeface="Calibri" panose="020F0502020204030204" pitchFamily="34" charset="0"/>
              </a:rPr>
              <a:t>Supports emotional well-being, self-identity, and physical health.</a:t>
            </a:r>
          </a:p>
          <a:p>
            <a:endParaRPr lang="en-GB" dirty="0"/>
          </a:p>
        </p:txBody>
      </p:sp>
    </p:spTree>
    <p:extLst>
      <p:ext uri="{BB962C8B-B14F-4D97-AF65-F5344CB8AC3E}">
        <p14:creationId xmlns:p14="http://schemas.microsoft.com/office/powerpoint/2010/main" val="15673158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B02EF1-F4D6-CF55-B2D9-0FC6C5F40A19}"/>
              </a:ext>
            </a:extLst>
          </p:cNvPr>
          <p:cNvSpPr>
            <a:spLocks noGrp="1"/>
          </p:cNvSpPr>
          <p:nvPr>
            <p:ph type="title"/>
          </p:nvPr>
        </p:nvSpPr>
        <p:spPr/>
        <p:txBody>
          <a:bodyPr/>
          <a:lstStyle/>
          <a:p>
            <a:r>
              <a:rPr lang="en-GB" sz="3600" b="1" dirty="0">
                <a:effectLst>
                  <a:outerShdw blurRad="38100" dist="38100" dir="2700000" algn="tl">
                    <a:srgbClr val="000000">
                      <a:alpha val="43137"/>
                    </a:srgbClr>
                  </a:outerShdw>
                </a:effectLst>
              </a:rPr>
              <a:t>RSE as a cross-cutting theme</a:t>
            </a:r>
          </a:p>
        </p:txBody>
      </p:sp>
      <p:sp>
        <p:nvSpPr>
          <p:cNvPr id="3" name="Content Placeholder 2">
            <a:extLst>
              <a:ext uri="{FF2B5EF4-FFF2-40B4-BE49-F238E27FC236}">
                <a16:creationId xmlns:a16="http://schemas.microsoft.com/office/drawing/2014/main" id="{778DC222-61C2-2382-F280-CD3A81CE142B}"/>
              </a:ext>
            </a:extLst>
          </p:cNvPr>
          <p:cNvSpPr>
            <a:spLocks noGrp="1"/>
          </p:cNvSpPr>
          <p:nvPr>
            <p:ph idx="1"/>
          </p:nvPr>
        </p:nvSpPr>
        <p:spPr/>
        <p:txBody>
          <a:bodyPr/>
          <a:lstStyle/>
          <a:p>
            <a:pPr marL="228600" marR="0" lvl="0" indent="-228600" algn="l" defTabSz="914400" rtl="0" eaLnBrk="1" fontAlgn="auto" latinLnBrk="0" hangingPunct="1">
              <a:lnSpc>
                <a:spcPct val="90000"/>
              </a:lnSpc>
              <a:spcBef>
                <a:spcPts val="150"/>
              </a:spcBef>
              <a:spcAft>
                <a:spcPts val="450"/>
              </a:spcAft>
              <a:buClrTx/>
              <a:buSzTx/>
              <a:buFont typeface="Arial" panose="020B0604020202020204" pitchFamily="34" charset="0"/>
              <a:buNone/>
              <a:tabLst/>
              <a:defRPr/>
            </a:pPr>
            <a:r>
              <a:rPr kumimoji="0" lang="en-GB" sz="1400" b="1" i="0" u="none" strike="noStrike" kern="1200" cap="none" spc="0" normalizeH="0" baseline="0" noProof="0" dirty="0">
                <a:ln>
                  <a:noFill/>
                </a:ln>
                <a:solidFill>
                  <a:prstClr val="black"/>
                </a:solidFill>
                <a:effectLst/>
                <a:uLnTx/>
                <a:uFillTx/>
                <a:latin typeface="+mj-lt"/>
                <a:ea typeface="Calibri" panose="020F0502020204030204" pitchFamily="34" charset="0"/>
                <a:cs typeface="Calibri" panose="020F0502020204030204" pitchFamily="34" charset="0"/>
              </a:rPr>
              <a:t>Why RSE is a Cross-Cutting Theme in the Curriculum for Wales</a:t>
            </a:r>
          </a:p>
          <a:p>
            <a:pPr marL="228600" marR="0" lvl="0" indent="-228600" algn="l" defTabSz="914400" rtl="0" eaLnBrk="1" fontAlgn="auto" latinLnBrk="0" hangingPunct="1">
              <a:lnSpc>
                <a:spcPct val="90000"/>
              </a:lnSpc>
              <a:spcBef>
                <a:spcPts val="1000"/>
              </a:spcBef>
              <a:spcAft>
                <a:spcPts val="60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prstClr val="black"/>
                </a:solidFill>
                <a:effectLst/>
                <a:uLnTx/>
                <a:uFillTx/>
                <a:latin typeface="+mj-lt"/>
                <a:ea typeface="Calibri" panose="020F0502020204030204" pitchFamily="34" charset="0"/>
                <a:cs typeface="Calibri" panose="020F0502020204030204" pitchFamily="34" charset="0"/>
              </a:rPr>
              <a:t>Broad and Interdisciplinary: RSE spans biological, social, psychological, and ethical dimensions, making it relevant across multiple subjects.</a:t>
            </a:r>
          </a:p>
          <a:p>
            <a:pPr marL="228600" marR="0" lvl="0" indent="-228600" algn="l" defTabSz="914400" rtl="0" eaLnBrk="1" fontAlgn="auto" latinLnBrk="0" hangingPunct="1">
              <a:lnSpc>
                <a:spcPct val="90000"/>
              </a:lnSpc>
              <a:spcBef>
                <a:spcPts val="1000"/>
              </a:spcBef>
              <a:spcAft>
                <a:spcPts val="60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prstClr val="black"/>
                </a:solidFill>
                <a:effectLst/>
                <a:uLnTx/>
                <a:uFillTx/>
                <a:latin typeface="+mj-lt"/>
                <a:ea typeface="Calibri" panose="020F0502020204030204" pitchFamily="34" charset="0"/>
                <a:cs typeface="Calibri" panose="020F0502020204030204" pitchFamily="34" charset="0"/>
              </a:rPr>
              <a:t>Holistic Understanding: Integrating RSE helps learners connect ideas across historical, cultural, and technological contexts.</a:t>
            </a:r>
          </a:p>
          <a:p>
            <a:pPr marL="228600" marR="0" lvl="0" indent="-228600" algn="l" defTabSz="914400" rtl="0" eaLnBrk="1" fontAlgn="auto" latinLnBrk="0" hangingPunct="1">
              <a:lnSpc>
                <a:spcPct val="90000"/>
              </a:lnSpc>
              <a:spcBef>
                <a:spcPts val="1000"/>
              </a:spcBef>
              <a:spcAft>
                <a:spcPts val="60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prstClr val="black"/>
                </a:solidFill>
                <a:effectLst/>
                <a:uLnTx/>
                <a:uFillTx/>
                <a:latin typeface="+mj-lt"/>
                <a:ea typeface="Calibri" panose="020F0502020204030204" pitchFamily="34" charset="0"/>
                <a:cs typeface="Calibri" panose="020F0502020204030204" pitchFamily="34" charset="0"/>
              </a:rPr>
              <a:t>Supports Wellbeing: It promotes healthy relationships, confidence, and resilience, contributing to emotional and mental health.</a:t>
            </a:r>
          </a:p>
          <a:p>
            <a:pPr marL="228600" marR="0" lvl="0" indent="-228600" algn="l" defTabSz="914400" rtl="0" eaLnBrk="1" fontAlgn="auto" latinLnBrk="0" hangingPunct="1">
              <a:lnSpc>
                <a:spcPct val="90000"/>
              </a:lnSpc>
              <a:spcBef>
                <a:spcPts val="1000"/>
              </a:spcBef>
              <a:spcAft>
                <a:spcPts val="600"/>
              </a:spcAft>
              <a:buClrTx/>
              <a:buSzTx/>
              <a:buFont typeface="Arial" panose="020B0604020202020204" pitchFamily="34" charset="0"/>
              <a:buChar char="•"/>
              <a:tabLst/>
              <a:defRPr/>
            </a:pPr>
            <a:endParaRPr kumimoji="0" lang="en-GB" sz="1400" b="0" i="0" u="none" strike="noStrike" kern="1200" cap="none" spc="0" normalizeH="0" baseline="0" noProof="0" dirty="0">
              <a:ln>
                <a:noFill/>
              </a:ln>
              <a:solidFill>
                <a:prstClr val="black"/>
              </a:solidFill>
              <a:effectLst/>
              <a:uLnTx/>
              <a:uFillTx/>
              <a:latin typeface="+mj-lt"/>
              <a:ea typeface="Calibri" panose="020F0502020204030204" pitchFamily="34" charset="0"/>
              <a:cs typeface="Calibri" panose="020F0502020204030204" pitchFamily="34" charset="0"/>
            </a:endParaRPr>
          </a:p>
          <a:p>
            <a:pPr marL="228600" marR="0" lvl="0" indent="-228600" algn="l" defTabSz="914400" rtl="0" eaLnBrk="1" fontAlgn="auto" latinLnBrk="0" hangingPunct="1">
              <a:lnSpc>
                <a:spcPct val="90000"/>
              </a:lnSpc>
              <a:spcBef>
                <a:spcPts val="150"/>
              </a:spcBef>
              <a:spcAft>
                <a:spcPts val="450"/>
              </a:spcAft>
              <a:buClrTx/>
              <a:buSzTx/>
              <a:buFont typeface="Arial" panose="020B0604020202020204" pitchFamily="34" charset="0"/>
              <a:buNone/>
              <a:tabLst/>
              <a:defRPr/>
            </a:pPr>
            <a:r>
              <a:rPr kumimoji="0" lang="en-GB" sz="1400" b="1" i="0" u="none" strike="noStrike" kern="1200" cap="none" spc="0" normalizeH="0" baseline="0" noProof="0" dirty="0">
                <a:ln>
                  <a:noFill/>
                </a:ln>
                <a:solidFill>
                  <a:prstClr val="black"/>
                </a:solidFill>
                <a:effectLst/>
                <a:uLnTx/>
                <a:uFillTx/>
                <a:latin typeface="+mj-lt"/>
                <a:ea typeface="Calibri" panose="020F0502020204030204" pitchFamily="34" charset="0"/>
                <a:cs typeface="Calibri" panose="020F0502020204030204" pitchFamily="34" charset="0"/>
              </a:rPr>
              <a:t>How RSE is Implemented Across the Curriculum</a:t>
            </a:r>
          </a:p>
          <a:p>
            <a:pPr marL="228600" marR="0" lvl="0" indent="-228600" algn="l" defTabSz="914400" rtl="0" eaLnBrk="1" fontAlgn="auto" latinLnBrk="0" hangingPunct="1">
              <a:lnSpc>
                <a:spcPct val="90000"/>
              </a:lnSpc>
              <a:spcBef>
                <a:spcPts val="1000"/>
              </a:spcBef>
              <a:spcAft>
                <a:spcPts val="60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prstClr val="black"/>
                </a:solidFill>
                <a:effectLst/>
                <a:uLnTx/>
                <a:uFillTx/>
                <a:latin typeface="+mj-lt"/>
                <a:ea typeface="Calibri" panose="020F0502020204030204" pitchFamily="34" charset="0"/>
                <a:cs typeface="Calibri" panose="020F0502020204030204" pitchFamily="34" charset="0"/>
              </a:rPr>
              <a:t>Curriculum Integration: Schools should embed RSE</a:t>
            </a:r>
            <a:r>
              <a:rPr kumimoji="0" lang="en-GB" sz="1400" b="1" i="0" u="none" strike="noStrike" kern="1200" cap="none" spc="0" normalizeH="0" baseline="0" noProof="0" dirty="0">
                <a:ln>
                  <a:noFill/>
                </a:ln>
                <a:solidFill>
                  <a:prstClr val="black"/>
                </a:solidFill>
                <a:effectLst/>
                <a:uLnTx/>
                <a:uFillTx/>
                <a:latin typeface="+mj-lt"/>
                <a:ea typeface="Calibri" panose="020F0502020204030204" pitchFamily="34" charset="0"/>
                <a:cs typeface="Calibri" panose="020F0502020204030204" pitchFamily="34" charset="0"/>
              </a:rPr>
              <a:t> meaningfully </a:t>
            </a:r>
            <a:r>
              <a:rPr kumimoji="0" lang="en-GB" sz="1400" b="0" i="0" u="none" strike="noStrike" kern="1200" cap="none" spc="0" normalizeH="0" baseline="0" noProof="0" dirty="0">
                <a:ln>
                  <a:noFill/>
                </a:ln>
                <a:solidFill>
                  <a:prstClr val="black"/>
                </a:solidFill>
                <a:effectLst/>
                <a:uLnTx/>
                <a:uFillTx/>
                <a:latin typeface="+mj-lt"/>
                <a:ea typeface="Calibri" panose="020F0502020204030204" pitchFamily="34" charset="0"/>
                <a:cs typeface="Calibri" panose="020F0502020204030204" pitchFamily="34" charset="0"/>
              </a:rPr>
              <a:t>in all subject areas.</a:t>
            </a:r>
          </a:p>
          <a:p>
            <a:pPr marL="228600" marR="0" lvl="0" indent="-228600" algn="l" defTabSz="914400" rtl="0" eaLnBrk="1" fontAlgn="auto" latinLnBrk="0" hangingPunct="1">
              <a:lnSpc>
                <a:spcPct val="90000"/>
              </a:lnSpc>
              <a:spcBef>
                <a:spcPts val="1000"/>
              </a:spcBef>
              <a:spcAft>
                <a:spcPts val="60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prstClr val="black"/>
                </a:solidFill>
                <a:effectLst/>
                <a:uLnTx/>
                <a:uFillTx/>
                <a:latin typeface="+mj-lt"/>
                <a:ea typeface="Calibri" panose="020F0502020204030204" pitchFamily="34" charset="0"/>
                <a:cs typeface="Calibri" panose="020F0502020204030204" pitchFamily="34" charset="0"/>
              </a:rPr>
              <a:t>Whole-School Approach: RSE is a </a:t>
            </a:r>
            <a:r>
              <a:rPr kumimoji="0" lang="en-GB" sz="1400" b="1" i="0" u="none" strike="noStrike" kern="1200" cap="none" spc="0" normalizeH="0" baseline="0" noProof="0" dirty="0">
                <a:ln>
                  <a:noFill/>
                </a:ln>
                <a:solidFill>
                  <a:prstClr val="black"/>
                </a:solidFill>
                <a:effectLst/>
                <a:uLnTx/>
                <a:uFillTx/>
                <a:latin typeface="+mj-lt"/>
                <a:ea typeface="Calibri" panose="020F0502020204030204" pitchFamily="34" charset="0"/>
                <a:cs typeface="Calibri" panose="020F0502020204030204" pitchFamily="34" charset="0"/>
              </a:rPr>
              <a:t>shared</a:t>
            </a:r>
            <a:r>
              <a:rPr kumimoji="0" lang="en-GB" sz="1400" b="0" i="0" u="none" strike="noStrike" kern="1200" cap="none" spc="0" normalizeH="0" baseline="0" noProof="0" dirty="0">
                <a:ln>
                  <a:noFill/>
                </a:ln>
                <a:solidFill>
                  <a:prstClr val="black"/>
                </a:solidFill>
                <a:effectLst/>
                <a:uLnTx/>
                <a:uFillTx/>
                <a:latin typeface="+mj-lt"/>
                <a:ea typeface="Calibri" panose="020F0502020204030204" pitchFamily="34" charset="0"/>
                <a:cs typeface="Calibri" panose="020F0502020204030204" pitchFamily="34" charset="0"/>
              </a:rPr>
              <a:t> responsibility, not limited to one department.</a:t>
            </a:r>
          </a:p>
          <a:p>
            <a:pPr marL="228600" marR="0" lvl="0" indent="-228600" algn="l" defTabSz="914400" rtl="0" eaLnBrk="1" fontAlgn="auto" latinLnBrk="0" hangingPunct="1">
              <a:lnSpc>
                <a:spcPct val="90000"/>
              </a:lnSpc>
              <a:spcBef>
                <a:spcPts val="1000"/>
              </a:spcBef>
              <a:spcAft>
                <a:spcPts val="600"/>
              </a:spcAft>
              <a:buClrTx/>
              <a:buSzTx/>
              <a:buFont typeface="Arial" panose="020B0604020202020204" pitchFamily="34" charset="0"/>
              <a:buChar char="•"/>
              <a:tabLst/>
              <a:defRPr/>
            </a:pPr>
            <a:r>
              <a:rPr kumimoji="0" lang="en-GB" sz="1400" b="1" i="0" u="none" strike="noStrike" kern="1200" cap="none" spc="0" normalizeH="0" baseline="0" noProof="0" dirty="0">
                <a:ln>
                  <a:noFill/>
                </a:ln>
                <a:solidFill>
                  <a:prstClr val="black"/>
                </a:solidFill>
                <a:effectLst/>
                <a:uLnTx/>
                <a:uFillTx/>
                <a:latin typeface="+mj-lt"/>
                <a:ea typeface="Calibri" panose="020F0502020204030204" pitchFamily="34" charset="0"/>
                <a:cs typeface="Calibri" panose="020F0502020204030204" pitchFamily="34" charset="0"/>
              </a:rPr>
              <a:t>Developmentally Appropriate: </a:t>
            </a:r>
            <a:r>
              <a:rPr kumimoji="0" lang="en-GB" sz="1400" b="0" i="0" u="none" strike="noStrike" kern="1200" cap="none" spc="0" normalizeH="0" baseline="0" noProof="0" dirty="0">
                <a:ln>
                  <a:noFill/>
                </a:ln>
                <a:solidFill>
                  <a:prstClr val="black"/>
                </a:solidFill>
                <a:effectLst/>
                <a:uLnTx/>
                <a:uFillTx/>
                <a:latin typeface="+mj-lt"/>
                <a:ea typeface="Calibri" panose="020F0502020204030204" pitchFamily="34" charset="0"/>
                <a:cs typeface="Calibri" panose="020F0502020204030204" pitchFamily="34" charset="0"/>
              </a:rPr>
              <a:t>Content should match learners’ age and maturity.</a:t>
            </a:r>
          </a:p>
          <a:p>
            <a:pPr marL="228600" marR="0" lvl="0" indent="-228600" algn="l" defTabSz="914400" rtl="0" eaLnBrk="1" fontAlgn="auto" latinLnBrk="0" hangingPunct="1">
              <a:lnSpc>
                <a:spcPct val="90000"/>
              </a:lnSpc>
              <a:spcBef>
                <a:spcPts val="1000"/>
              </a:spcBef>
              <a:spcAft>
                <a:spcPts val="600"/>
              </a:spcAft>
              <a:buClrTx/>
              <a:buSzTx/>
              <a:buFont typeface="Arial" panose="020B0604020202020204" pitchFamily="34" charset="0"/>
              <a:buChar char="•"/>
              <a:tabLst/>
              <a:defRPr/>
            </a:pPr>
            <a:r>
              <a:rPr kumimoji="0" lang="en-GB" sz="1400" b="1" i="0" u="none" strike="noStrike" kern="1200" cap="none" spc="0" normalizeH="0" baseline="0" noProof="0" dirty="0">
                <a:ln>
                  <a:noFill/>
                </a:ln>
                <a:solidFill>
                  <a:prstClr val="black"/>
                </a:solidFill>
                <a:effectLst/>
                <a:uLnTx/>
                <a:uFillTx/>
                <a:latin typeface="+mj-lt"/>
                <a:ea typeface="Calibri" panose="020F0502020204030204" pitchFamily="34" charset="0"/>
                <a:cs typeface="Calibri" panose="020F0502020204030204" pitchFamily="34" charset="0"/>
              </a:rPr>
              <a:t>Inclusive</a:t>
            </a:r>
            <a:r>
              <a:rPr kumimoji="0" lang="en-GB" sz="1400" b="0" i="0" u="none" strike="noStrike" kern="1200" cap="none" spc="0" normalizeH="0" baseline="0" noProof="0" dirty="0">
                <a:ln>
                  <a:noFill/>
                </a:ln>
                <a:solidFill>
                  <a:prstClr val="black"/>
                </a:solidFill>
                <a:effectLst/>
                <a:uLnTx/>
                <a:uFillTx/>
                <a:latin typeface="+mj-lt"/>
                <a:ea typeface="Calibri" panose="020F0502020204030204" pitchFamily="34" charset="0"/>
                <a:cs typeface="Calibri" panose="020F0502020204030204" pitchFamily="34" charset="0"/>
              </a:rPr>
              <a:t> Perspectives: Teaching should reflect diverse experiences and identities.</a:t>
            </a:r>
          </a:p>
          <a:p>
            <a:endParaRPr lang="en-GB" dirty="0"/>
          </a:p>
        </p:txBody>
      </p:sp>
    </p:spTree>
    <p:extLst>
      <p:ext uri="{BB962C8B-B14F-4D97-AF65-F5344CB8AC3E}">
        <p14:creationId xmlns:p14="http://schemas.microsoft.com/office/powerpoint/2010/main" val="5984649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1BE7B0-5457-878C-6D24-FA1EAEAE4910}"/>
              </a:ext>
            </a:extLst>
          </p:cNvPr>
          <p:cNvSpPr>
            <a:spLocks noGrp="1"/>
          </p:cNvSpPr>
          <p:nvPr>
            <p:ph type="title"/>
          </p:nvPr>
        </p:nvSpPr>
        <p:spPr/>
        <p:txBody>
          <a:bodyPr/>
          <a:lstStyle/>
          <a:p>
            <a:r>
              <a:rPr lang="en-GB" sz="3600" b="1" dirty="0">
                <a:effectLst>
                  <a:outerShdw blurRad="38100" dist="38100" dir="2700000" algn="tl">
                    <a:srgbClr val="000000">
                      <a:alpha val="43137"/>
                    </a:srgbClr>
                  </a:outerShdw>
                </a:effectLst>
              </a:rPr>
              <a:t>The purpose of RSE</a:t>
            </a:r>
          </a:p>
        </p:txBody>
      </p:sp>
      <p:sp>
        <p:nvSpPr>
          <p:cNvPr id="3" name="Content Placeholder 2">
            <a:extLst>
              <a:ext uri="{FF2B5EF4-FFF2-40B4-BE49-F238E27FC236}">
                <a16:creationId xmlns:a16="http://schemas.microsoft.com/office/drawing/2014/main" id="{031ADFFD-8D2B-D77C-A401-13180BFDF95A}"/>
              </a:ext>
            </a:extLst>
          </p:cNvPr>
          <p:cNvSpPr>
            <a:spLocks noGrp="1"/>
          </p:cNvSpPr>
          <p:nvPr>
            <p:ph idx="1"/>
          </p:nvPr>
        </p:nvSpPr>
        <p:spPr/>
        <p:txBody>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400" b="0" i="0" u="none" strike="noStrike" kern="1200" cap="none" spc="0" normalizeH="0" baseline="0" noProof="0" dirty="0">
                <a:ln>
                  <a:noFill/>
                </a:ln>
                <a:solidFill>
                  <a:srgbClr val="212529"/>
                </a:solidFill>
                <a:effectLst/>
                <a:highlight>
                  <a:srgbClr val="FFFFFF"/>
                </a:highlight>
                <a:uLnTx/>
                <a:uFillTx/>
                <a:latin typeface="+mj-lt"/>
                <a:ea typeface="+mn-ea"/>
                <a:cs typeface="+mn-cs"/>
              </a:rPr>
              <a:t>The Children’s Commissioner for Wales supports the inclusion of Relationships and Sexuality Education in the Curriculum and Assessment (Wales) Act 2021.  “This law will make sure all children and young people have opportunities to develop their understanding of relationships and sexuality.  This will help </a:t>
            </a:r>
            <a:r>
              <a:rPr kumimoji="0" lang="en-GB" sz="2400" b="0" i="0" u="sng" strike="noStrike" kern="1200" cap="none" spc="0" normalizeH="0" baseline="0" noProof="0" dirty="0">
                <a:ln>
                  <a:noFill/>
                </a:ln>
                <a:solidFill>
                  <a:srgbClr val="212529"/>
                </a:solidFill>
                <a:effectLst/>
                <a:highlight>
                  <a:srgbClr val="FFFFFF"/>
                </a:highlight>
                <a:uLnTx/>
                <a:uFillTx/>
                <a:latin typeface="+mj-lt"/>
                <a:ea typeface="+mn-ea"/>
                <a:cs typeface="+mn-cs"/>
              </a:rPr>
              <a:t>empower</a:t>
            </a:r>
            <a:r>
              <a:rPr kumimoji="0" lang="en-GB" sz="2400" b="0" i="0" u="none" strike="noStrike" kern="1200" cap="none" spc="0" normalizeH="0" baseline="0" noProof="0" dirty="0">
                <a:ln>
                  <a:noFill/>
                </a:ln>
                <a:solidFill>
                  <a:srgbClr val="212529"/>
                </a:solidFill>
                <a:effectLst/>
                <a:highlight>
                  <a:srgbClr val="FFFFFF"/>
                </a:highlight>
                <a:uLnTx/>
                <a:uFillTx/>
                <a:latin typeface="+mj-lt"/>
                <a:ea typeface="+mn-ea"/>
                <a:cs typeface="+mn-cs"/>
              </a:rPr>
              <a:t> children and young people with the understanding and skills they need to make informed choices and to be happy, healthy and safe.”</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400" b="0" i="0" u="none" strike="noStrike" kern="1200" cap="none" spc="0" normalizeH="0" baseline="0" noProof="0" dirty="0">
              <a:ln>
                <a:noFill/>
              </a:ln>
              <a:solidFill>
                <a:srgbClr val="212529"/>
              </a:solidFill>
              <a:effectLst/>
              <a:highlight>
                <a:srgbClr val="FFFFFF"/>
              </a:highlight>
              <a:uLnTx/>
              <a:uFillTx/>
              <a:latin typeface="+mj-lt"/>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400" b="0" i="0" u="none" strike="noStrike" kern="1200" cap="none" spc="0" normalizeH="0" baseline="0" noProof="0" dirty="0">
                <a:ln>
                  <a:noFill/>
                </a:ln>
                <a:solidFill>
                  <a:srgbClr val="212529"/>
                </a:solidFill>
                <a:effectLst/>
                <a:highlight>
                  <a:srgbClr val="FFFFFF"/>
                </a:highlight>
                <a:uLnTx/>
                <a:uFillTx/>
                <a:latin typeface="+mj-lt"/>
                <a:ea typeface="+mn-ea"/>
                <a:cs typeface="+mn-cs"/>
              </a:rPr>
              <a:t>“There is ample evidence proving that high quality RSE delivered at the right time, </a:t>
            </a:r>
            <a:r>
              <a:rPr kumimoji="0" lang="en-GB" sz="2400" b="0" i="0" u="sng" strike="noStrike" kern="1200" cap="none" spc="0" normalizeH="0" baseline="0" noProof="0" dirty="0">
                <a:ln>
                  <a:noFill/>
                </a:ln>
                <a:solidFill>
                  <a:srgbClr val="212529"/>
                </a:solidFill>
                <a:effectLst/>
                <a:highlight>
                  <a:srgbClr val="FFFFFF"/>
                </a:highlight>
                <a:uLnTx/>
                <a:uFillTx/>
                <a:latin typeface="+mj-lt"/>
                <a:ea typeface="+mn-ea"/>
                <a:cs typeface="+mn-cs"/>
              </a:rPr>
              <a:t>safeguards</a:t>
            </a:r>
            <a:r>
              <a:rPr kumimoji="0" lang="en-GB" sz="2400" b="0" i="0" u="none" strike="noStrike" kern="1200" cap="none" spc="0" normalizeH="0" baseline="0" noProof="0" dirty="0">
                <a:ln>
                  <a:noFill/>
                </a:ln>
                <a:solidFill>
                  <a:srgbClr val="212529"/>
                </a:solidFill>
                <a:effectLst/>
                <a:highlight>
                  <a:srgbClr val="FFFFFF"/>
                </a:highlight>
                <a:uLnTx/>
                <a:uFillTx/>
                <a:latin typeface="+mj-lt"/>
                <a:ea typeface="+mn-ea"/>
                <a:cs typeface="+mn-cs"/>
              </a:rPr>
              <a:t>, protects and empowers young people.” (Brook)</a:t>
            </a:r>
            <a:endParaRPr kumimoji="0" lang="en-GB" sz="2400" b="0" i="0" u="none" strike="noStrike" kern="1200" cap="none" spc="0" normalizeH="0" baseline="0" noProof="0" dirty="0">
              <a:ln>
                <a:noFill/>
              </a:ln>
              <a:solidFill>
                <a:prstClr val="black"/>
              </a:solidFill>
              <a:effectLst/>
              <a:uLnTx/>
              <a:uFillTx/>
              <a:latin typeface="+mj-lt"/>
              <a:ea typeface="+mn-ea"/>
              <a:cs typeface="+mn-cs"/>
            </a:endParaRPr>
          </a:p>
          <a:p>
            <a:endParaRPr lang="en-GB" dirty="0"/>
          </a:p>
        </p:txBody>
      </p:sp>
    </p:spTree>
    <p:extLst>
      <p:ext uri="{BB962C8B-B14F-4D97-AF65-F5344CB8AC3E}">
        <p14:creationId xmlns:p14="http://schemas.microsoft.com/office/powerpoint/2010/main" val="10260941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187D9-8B22-A686-795B-7EC6CF3E6B75}"/>
              </a:ext>
            </a:extLst>
          </p:cNvPr>
          <p:cNvSpPr>
            <a:spLocks noGrp="1"/>
          </p:cNvSpPr>
          <p:nvPr>
            <p:ph type="title"/>
          </p:nvPr>
        </p:nvSpPr>
        <p:spPr/>
        <p:txBody>
          <a:bodyPr/>
          <a:lstStyle/>
          <a:p>
            <a:r>
              <a:rPr lang="en-GB" sz="3600" b="1" dirty="0">
                <a:effectLst>
                  <a:outerShdw blurRad="38100" dist="38100" dir="2700000" algn="tl">
                    <a:srgbClr val="000000">
                      <a:alpha val="43137"/>
                    </a:srgbClr>
                  </a:outerShdw>
                </a:effectLst>
              </a:rPr>
              <a:t>RSE is NOT</a:t>
            </a:r>
          </a:p>
        </p:txBody>
      </p:sp>
      <p:sp>
        <p:nvSpPr>
          <p:cNvPr id="3" name="Content Placeholder 2">
            <a:extLst>
              <a:ext uri="{FF2B5EF4-FFF2-40B4-BE49-F238E27FC236}">
                <a16:creationId xmlns:a16="http://schemas.microsoft.com/office/drawing/2014/main" id="{986044D4-249B-6F4C-EB3B-F7BA38EA0CB1}"/>
              </a:ext>
            </a:extLst>
          </p:cNvPr>
          <p:cNvSpPr>
            <a:spLocks noGrp="1"/>
          </p:cNvSpPr>
          <p:nvPr>
            <p:ph idx="1"/>
          </p:nvPr>
        </p:nvSpPr>
        <p:spPr/>
        <p:txBody>
          <a:bodyPr/>
          <a:lstStyle/>
          <a:p>
            <a:pPr>
              <a:lnSpc>
                <a:spcPct val="150000"/>
              </a:lnSpc>
              <a:buFont typeface="Wingdings" panose="05000000000000000000" pitchFamily="2" charset="2"/>
              <a:buChar char="§"/>
            </a:pPr>
            <a:r>
              <a:rPr lang="en-GB" sz="2800" dirty="0"/>
              <a:t>Not sex‑instruction</a:t>
            </a:r>
          </a:p>
          <a:p>
            <a:pPr>
              <a:lnSpc>
                <a:spcPct val="150000"/>
              </a:lnSpc>
              <a:buFont typeface="Wingdings" panose="05000000000000000000" pitchFamily="2" charset="2"/>
              <a:buChar char="§"/>
            </a:pPr>
            <a:r>
              <a:rPr lang="en-GB" sz="2800" dirty="0"/>
              <a:t>Not value‑imposition</a:t>
            </a:r>
          </a:p>
          <a:p>
            <a:pPr>
              <a:lnSpc>
                <a:spcPct val="150000"/>
              </a:lnSpc>
              <a:buFont typeface="Wingdings" panose="05000000000000000000" pitchFamily="2" charset="2"/>
              <a:buChar char="§"/>
            </a:pPr>
            <a:r>
              <a:rPr lang="en-GB" sz="2800" dirty="0"/>
              <a:t>Not encouraging sexual activity</a:t>
            </a:r>
          </a:p>
          <a:p>
            <a:pPr>
              <a:lnSpc>
                <a:spcPct val="150000"/>
              </a:lnSpc>
              <a:buFont typeface="Wingdings" panose="05000000000000000000" pitchFamily="2" charset="2"/>
              <a:buChar char="§"/>
            </a:pPr>
            <a:r>
              <a:rPr lang="en-GB" sz="2800" dirty="0"/>
              <a:t>Not replacing families’ roles</a:t>
            </a:r>
          </a:p>
          <a:p>
            <a:pPr>
              <a:lnSpc>
                <a:spcPct val="150000"/>
              </a:lnSpc>
              <a:buFont typeface="Wingdings" panose="05000000000000000000" pitchFamily="2" charset="2"/>
              <a:buChar char="§"/>
            </a:pPr>
            <a:r>
              <a:rPr lang="en-GB" sz="2800" dirty="0"/>
              <a:t>Not optional or add‑on.</a:t>
            </a:r>
          </a:p>
        </p:txBody>
      </p:sp>
      <p:pic>
        <p:nvPicPr>
          <p:cNvPr id="4" name="Picture 3">
            <a:extLst>
              <a:ext uri="{FF2B5EF4-FFF2-40B4-BE49-F238E27FC236}">
                <a16:creationId xmlns:a16="http://schemas.microsoft.com/office/drawing/2014/main" id="{B279A1F3-DE71-9890-6CED-29407C3CE8FF}"/>
              </a:ext>
            </a:extLst>
          </p:cNvPr>
          <p:cNvPicPr>
            <a:picLocks noChangeAspect="1"/>
          </p:cNvPicPr>
          <p:nvPr/>
        </p:nvPicPr>
        <p:blipFill>
          <a:blip r:embed="rId2"/>
          <a:stretch>
            <a:fillRect/>
          </a:stretch>
        </p:blipFill>
        <p:spPr>
          <a:xfrm>
            <a:off x="6300192" y="2548370"/>
            <a:ext cx="2466975" cy="1847850"/>
          </a:xfrm>
          <a:prstGeom prst="rect">
            <a:avLst/>
          </a:prstGeom>
        </p:spPr>
      </p:pic>
    </p:spTree>
    <p:extLst>
      <p:ext uri="{BB962C8B-B14F-4D97-AF65-F5344CB8AC3E}">
        <p14:creationId xmlns:p14="http://schemas.microsoft.com/office/powerpoint/2010/main" val="36969733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B6028E-4820-9EF9-E5FE-1DEA52B2D000}"/>
              </a:ext>
            </a:extLst>
          </p:cNvPr>
          <p:cNvSpPr>
            <a:spLocks noGrp="1"/>
          </p:cNvSpPr>
          <p:nvPr>
            <p:ph type="title"/>
          </p:nvPr>
        </p:nvSpPr>
        <p:spPr/>
        <p:txBody>
          <a:bodyPr/>
          <a:lstStyle/>
          <a:p>
            <a:r>
              <a:rPr lang="en-GB" sz="3600" b="1" dirty="0">
                <a:effectLst>
                  <a:outerShdw blurRad="38100" dist="38100" dir="2700000" algn="tl">
                    <a:srgbClr val="000000">
                      <a:alpha val="43137"/>
                    </a:srgbClr>
                  </a:outerShdw>
                </a:effectLst>
              </a:rPr>
              <a:t>The RSE code and guidance</a:t>
            </a:r>
          </a:p>
        </p:txBody>
      </p:sp>
      <p:sp>
        <p:nvSpPr>
          <p:cNvPr id="3" name="Content Placeholder 2">
            <a:extLst>
              <a:ext uri="{FF2B5EF4-FFF2-40B4-BE49-F238E27FC236}">
                <a16:creationId xmlns:a16="http://schemas.microsoft.com/office/drawing/2014/main" id="{507C8F3D-463F-C3A4-F6DC-F9E550462541}"/>
              </a:ext>
            </a:extLst>
          </p:cNvPr>
          <p:cNvSpPr>
            <a:spLocks noGrp="1"/>
          </p:cNvSpPr>
          <p:nvPr>
            <p:ph idx="1"/>
          </p:nvPr>
        </p:nvSpPr>
        <p:spPr/>
        <p:txBody>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The Relationships and Sexuality Education (RSE) Code provides detail for schools and settings on what must be taught and when. WG encourage parents to read the published RSE Code which provides clarity about what their children will learn and when.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Cross-cutting themes for designing your curriculum - Hwb (</a:t>
            </a:r>
            <a:r>
              <a:rPr kumimoji="0" lang="en-GB" sz="1800" b="0" i="0" u="none" strike="noStrike" kern="1200" cap="none" spc="0" normalizeH="0" baseline="0" noProof="0" dirty="0" err="1">
                <a:ln>
                  <a:noFill/>
                </a:ln>
                <a:solidFill>
                  <a:prstClr val="black"/>
                </a:solidFill>
                <a:effectLst/>
                <a:uLnTx/>
                <a:uFillTx/>
                <a:latin typeface="Aptos" panose="02110004020202020204"/>
                <a:ea typeface="+mn-ea"/>
                <a:cs typeface="+mn-cs"/>
              </a:rPr>
              <a:t>gov.wales</a:t>
            </a: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Great care has been taken to ensure that all learning within RSE will be </a:t>
            </a:r>
            <a:r>
              <a:rPr kumimoji="0" lang="en-GB" sz="1800" b="0" i="0" u="sng" strike="noStrike" kern="1200" cap="none" spc="0" normalizeH="0" baseline="0" noProof="0" dirty="0">
                <a:ln>
                  <a:noFill/>
                </a:ln>
                <a:solidFill>
                  <a:prstClr val="black"/>
                </a:solidFill>
                <a:effectLst/>
                <a:uLnTx/>
                <a:uFillTx/>
                <a:latin typeface="Aptos" panose="02110004020202020204"/>
                <a:ea typeface="+mn-ea"/>
                <a:cs typeface="+mn-cs"/>
              </a:rPr>
              <a:t>developmentally appropriate</a:t>
            </a: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 and the teachers, stakeholders and professionals involved in its development have ensured that this is reflected within the Code.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The Relationships and Sexuality (RSE) section of the Curriculum for Wales framework contains: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 RSE Code - What will be taught and at what phase;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 Statutory Guidance - This supports schools in developing their RSE curriculum.</a:t>
            </a:r>
          </a:p>
          <a:p>
            <a:endParaRPr lang="en-GB" dirty="0"/>
          </a:p>
        </p:txBody>
      </p:sp>
    </p:spTree>
    <p:extLst>
      <p:ext uri="{BB962C8B-B14F-4D97-AF65-F5344CB8AC3E}">
        <p14:creationId xmlns:p14="http://schemas.microsoft.com/office/powerpoint/2010/main" val="20259316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5D78B4-FFCC-9E95-F6F7-6097029DED46}"/>
              </a:ext>
            </a:extLst>
          </p:cNvPr>
          <p:cNvSpPr>
            <a:spLocks noGrp="1"/>
          </p:cNvSpPr>
          <p:nvPr>
            <p:ph type="title"/>
          </p:nvPr>
        </p:nvSpPr>
        <p:spPr/>
        <p:txBody>
          <a:bodyPr/>
          <a:lstStyle/>
          <a:p>
            <a:r>
              <a:rPr lang="en-GB" sz="3600" b="1" dirty="0">
                <a:effectLst>
                  <a:outerShdw blurRad="38100" dist="38100" dir="2700000" algn="tl">
                    <a:srgbClr val="000000">
                      <a:alpha val="43137"/>
                    </a:srgbClr>
                  </a:outerShdw>
                </a:effectLst>
              </a:rPr>
              <a:t>The RSE code</a:t>
            </a:r>
          </a:p>
        </p:txBody>
      </p:sp>
      <p:sp>
        <p:nvSpPr>
          <p:cNvPr id="3" name="Content Placeholder 2">
            <a:extLst>
              <a:ext uri="{FF2B5EF4-FFF2-40B4-BE49-F238E27FC236}">
                <a16:creationId xmlns:a16="http://schemas.microsoft.com/office/drawing/2014/main" id="{EA438451-D4D9-D110-2A0D-94606F818F3F}"/>
              </a:ext>
            </a:extLst>
          </p:cNvPr>
          <p:cNvSpPr>
            <a:spLocks noGrp="1"/>
          </p:cNvSpPr>
          <p:nvPr>
            <p:ph idx="1"/>
          </p:nvPr>
        </p:nvSpPr>
        <p:spPr/>
        <p:txBody>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000" b="0" i="0" u="none" strike="noStrike" kern="1200" cap="none" spc="0" normalizeH="0" baseline="0" noProof="0" dirty="0">
                <a:ln>
                  <a:noFill/>
                </a:ln>
                <a:solidFill>
                  <a:prstClr val="black"/>
                </a:solidFill>
                <a:effectLst/>
                <a:uLnTx/>
                <a:uFillTx/>
                <a:latin typeface="+mj-lt"/>
                <a:ea typeface="+mn-ea"/>
                <a:cs typeface="+mn-cs"/>
              </a:rPr>
              <a:t>Includes three strands;</a:t>
            </a:r>
          </a:p>
          <a:p>
            <a:pPr marL="228600" marR="0" lvl="0" indent="-228600" algn="l" defTabSz="914400" rtl="0" eaLnBrk="1" fontAlgn="auto" latinLnBrk="0" hangingPunct="1">
              <a:lnSpc>
                <a:spcPct val="90000"/>
              </a:lnSpc>
              <a:spcBef>
                <a:spcPts val="1000"/>
              </a:spcBef>
              <a:spcAft>
                <a:spcPts val="0"/>
              </a:spcAft>
              <a:buClrTx/>
              <a:buSzTx/>
              <a:buFont typeface="Wingdings" panose="05000000000000000000" pitchFamily="2" charset="2"/>
              <a:buChar char="ü"/>
              <a:tabLst/>
              <a:defRPr/>
            </a:pPr>
            <a:r>
              <a:rPr kumimoji="0" lang="en-GB" sz="2000" b="0" i="0" u="none" strike="noStrike" kern="1200" cap="none" spc="0" normalizeH="0" baseline="0" noProof="0" dirty="0">
                <a:ln>
                  <a:noFill/>
                </a:ln>
                <a:solidFill>
                  <a:prstClr val="black"/>
                </a:solidFill>
                <a:effectLst/>
                <a:uLnTx/>
                <a:uFillTx/>
                <a:latin typeface="+mj-lt"/>
                <a:ea typeface="+mn-ea"/>
                <a:cs typeface="+mn-cs"/>
              </a:rPr>
              <a:t>Relationships and identity</a:t>
            </a:r>
          </a:p>
          <a:p>
            <a:pPr marL="228600" marR="0" lvl="0" indent="-228600" algn="l" defTabSz="914400" rtl="0" eaLnBrk="1" fontAlgn="auto" latinLnBrk="0" hangingPunct="1">
              <a:lnSpc>
                <a:spcPct val="90000"/>
              </a:lnSpc>
              <a:spcBef>
                <a:spcPts val="1000"/>
              </a:spcBef>
              <a:spcAft>
                <a:spcPts val="0"/>
              </a:spcAft>
              <a:buClrTx/>
              <a:buSzTx/>
              <a:buFont typeface="Wingdings" panose="05000000000000000000" pitchFamily="2" charset="2"/>
              <a:buChar char="ü"/>
              <a:tabLst/>
              <a:defRPr/>
            </a:pPr>
            <a:r>
              <a:rPr kumimoji="0" lang="en-GB" sz="2000" b="0" i="0" u="none" strike="noStrike" kern="1200" cap="none" spc="0" normalizeH="0" baseline="0" noProof="0" dirty="0">
                <a:ln>
                  <a:noFill/>
                </a:ln>
                <a:solidFill>
                  <a:prstClr val="black"/>
                </a:solidFill>
                <a:effectLst/>
                <a:uLnTx/>
                <a:uFillTx/>
                <a:latin typeface="+mj-lt"/>
                <a:ea typeface="+mn-ea"/>
                <a:cs typeface="+mn-cs"/>
              </a:rPr>
              <a:t>Sexual health and wellbeing</a:t>
            </a:r>
          </a:p>
          <a:p>
            <a:pPr marL="228600" marR="0" lvl="0" indent="-228600" algn="l" defTabSz="914400" rtl="0" eaLnBrk="1" fontAlgn="auto" latinLnBrk="0" hangingPunct="1">
              <a:lnSpc>
                <a:spcPct val="90000"/>
              </a:lnSpc>
              <a:spcBef>
                <a:spcPts val="1000"/>
              </a:spcBef>
              <a:spcAft>
                <a:spcPts val="0"/>
              </a:spcAft>
              <a:buClrTx/>
              <a:buSzTx/>
              <a:buFont typeface="Wingdings" panose="05000000000000000000" pitchFamily="2" charset="2"/>
              <a:buChar char="ü"/>
              <a:tabLst/>
              <a:defRPr/>
            </a:pPr>
            <a:r>
              <a:rPr kumimoji="0" lang="en-GB" sz="2000" b="0" i="0" u="none" strike="noStrike" kern="1200" cap="none" spc="0" normalizeH="0" baseline="0" noProof="0" dirty="0">
                <a:ln>
                  <a:noFill/>
                </a:ln>
                <a:solidFill>
                  <a:prstClr val="black"/>
                </a:solidFill>
                <a:effectLst/>
                <a:uLnTx/>
                <a:uFillTx/>
                <a:latin typeface="+mj-lt"/>
                <a:ea typeface="+mn-ea"/>
                <a:cs typeface="+mn-cs"/>
              </a:rPr>
              <a:t>Empowerment, safety and respect</a:t>
            </a:r>
          </a:p>
          <a:p>
            <a:pPr marL="228600" marR="0" lvl="0" indent="-228600" algn="l" defTabSz="914400" rtl="0" eaLnBrk="1" fontAlgn="auto" latinLnBrk="0" hangingPunct="1">
              <a:lnSpc>
                <a:spcPct val="90000"/>
              </a:lnSpc>
              <a:spcBef>
                <a:spcPts val="1000"/>
              </a:spcBef>
              <a:spcAft>
                <a:spcPts val="0"/>
              </a:spcAft>
              <a:buClrTx/>
              <a:buSzTx/>
              <a:buFont typeface="Wingdings" panose="05000000000000000000" pitchFamily="2" charset="2"/>
              <a:buChar char="ü"/>
              <a:tabLst/>
              <a:defRPr/>
            </a:pPr>
            <a:endParaRPr kumimoji="0" lang="en-GB" sz="2000" b="0" i="0" u="none" strike="noStrike" kern="1200" cap="none" spc="0" normalizeH="0" baseline="0" noProof="0" dirty="0">
              <a:ln>
                <a:noFill/>
              </a:ln>
              <a:solidFill>
                <a:prstClr val="black"/>
              </a:solidFill>
              <a:effectLst/>
              <a:uLnTx/>
              <a:uFillTx/>
              <a:latin typeface="+mj-lt"/>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000" b="0" i="0" u="none" strike="noStrike" kern="1200" cap="none" spc="0" normalizeH="0" baseline="0" noProof="0" dirty="0">
                <a:ln>
                  <a:noFill/>
                </a:ln>
                <a:solidFill>
                  <a:prstClr val="black"/>
                </a:solidFill>
                <a:effectLst/>
                <a:uLnTx/>
                <a:uFillTx/>
                <a:latin typeface="+mj-lt"/>
                <a:ea typeface="+mn-ea"/>
                <a:cs typeface="+mn-cs"/>
              </a:rPr>
              <a:t>Includes three phases of learning;</a:t>
            </a:r>
          </a:p>
          <a:p>
            <a:pPr marL="228600" marR="0" lvl="0" indent="-228600" algn="l" defTabSz="914400" rtl="0" eaLnBrk="1" fontAlgn="auto" latinLnBrk="0" hangingPunct="1">
              <a:lnSpc>
                <a:spcPct val="90000"/>
              </a:lnSpc>
              <a:spcBef>
                <a:spcPts val="1000"/>
              </a:spcBef>
              <a:spcAft>
                <a:spcPts val="0"/>
              </a:spcAft>
              <a:buClrTx/>
              <a:buSzTx/>
              <a:buFont typeface="Wingdings" panose="05000000000000000000" pitchFamily="2" charset="2"/>
              <a:buChar char="ü"/>
              <a:tabLst/>
              <a:defRPr/>
            </a:pPr>
            <a:r>
              <a:rPr kumimoji="0" lang="en-GB" sz="2000" b="0" i="0" u="none" strike="noStrike" kern="1200" cap="none" spc="0" normalizeH="0" baseline="0" noProof="0" dirty="0">
                <a:ln>
                  <a:noFill/>
                </a:ln>
                <a:solidFill>
                  <a:prstClr val="black"/>
                </a:solidFill>
                <a:effectLst/>
                <a:uLnTx/>
                <a:uFillTx/>
                <a:latin typeface="+mj-lt"/>
                <a:ea typeface="+mn-ea"/>
                <a:cs typeface="+mn-cs"/>
              </a:rPr>
              <a:t>Phase 1 (from age 3)</a:t>
            </a:r>
          </a:p>
          <a:p>
            <a:pPr marL="228600" marR="0" lvl="0" indent="-228600" algn="l" defTabSz="914400" rtl="0" eaLnBrk="1" fontAlgn="auto" latinLnBrk="0" hangingPunct="1">
              <a:lnSpc>
                <a:spcPct val="90000"/>
              </a:lnSpc>
              <a:spcBef>
                <a:spcPts val="1000"/>
              </a:spcBef>
              <a:spcAft>
                <a:spcPts val="0"/>
              </a:spcAft>
              <a:buClrTx/>
              <a:buSzTx/>
              <a:buFont typeface="Wingdings" panose="05000000000000000000" pitchFamily="2" charset="2"/>
              <a:buChar char="ü"/>
              <a:tabLst/>
              <a:defRPr/>
            </a:pPr>
            <a:r>
              <a:rPr kumimoji="0" lang="en-GB" sz="2000" b="0" i="0" u="none" strike="noStrike" kern="1200" cap="none" spc="0" normalizeH="0" baseline="0" noProof="0" dirty="0">
                <a:ln>
                  <a:noFill/>
                </a:ln>
                <a:solidFill>
                  <a:prstClr val="black"/>
                </a:solidFill>
                <a:effectLst/>
                <a:uLnTx/>
                <a:uFillTx/>
                <a:latin typeface="+mj-lt"/>
                <a:ea typeface="+mn-ea"/>
                <a:cs typeface="+mn-cs"/>
              </a:rPr>
              <a:t>Phase 2 (from age 7)</a:t>
            </a:r>
          </a:p>
          <a:p>
            <a:pPr marL="228600" marR="0" lvl="0" indent="-228600" algn="l" defTabSz="914400" rtl="0" eaLnBrk="1" fontAlgn="auto" latinLnBrk="0" hangingPunct="1">
              <a:lnSpc>
                <a:spcPct val="90000"/>
              </a:lnSpc>
              <a:spcBef>
                <a:spcPts val="1000"/>
              </a:spcBef>
              <a:spcAft>
                <a:spcPts val="0"/>
              </a:spcAft>
              <a:buClrTx/>
              <a:buSzTx/>
              <a:buFont typeface="Wingdings" panose="05000000000000000000" pitchFamily="2" charset="2"/>
              <a:buChar char="ü"/>
              <a:tabLst/>
              <a:defRPr/>
            </a:pPr>
            <a:r>
              <a:rPr kumimoji="0" lang="en-GB" sz="2000" b="0" i="0" u="none" strike="noStrike" kern="1200" cap="none" spc="0" normalizeH="0" baseline="0" noProof="0" dirty="0">
                <a:ln>
                  <a:noFill/>
                </a:ln>
                <a:solidFill>
                  <a:prstClr val="black"/>
                </a:solidFill>
                <a:effectLst/>
                <a:uLnTx/>
                <a:uFillTx/>
                <a:latin typeface="+mj-lt"/>
                <a:ea typeface="+mn-ea"/>
                <a:cs typeface="+mn-cs"/>
              </a:rPr>
              <a:t>Phase 3 (from age 11)</a:t>
            </a:r>
          </a:p>
          <a:p>
            <a:pPr marL="228600" marR="0" lvl="0" indent="-228600" algn="l" defTabSz="914400" rtl="0" eaLnBrk="1" fontAlgn="auto" latinLnBrk="0" hangingPunct="1">
              <a:lnSpc>
                <a:spcPct val="90000"/>
              </a:lnSpc>
              <a:spcBef>
                <a:spcPts val="1000"/>
              </a:spcBef>
              <a:spcAft>
                <a:spcPts val="0"/>
              </a:spcAft>
              <a:buClrTx/>
              <a:buSzTx/>
              <a:buFont typeface="Wingdings" panose="05000000000000000000" pitchFamily="2" charset="2"/>
              <a:buChar char="ü"/>
              <a:tabLst/>
              <a:defRPr/>
            </a:pPr>
            <a:endParaRPr kumimoji="0" lang="en-GB" sz="2000" b="0" i="0" u="none" strike="noStrike" kern="1200" cap="none" spc="0" normalizeH="0" baseline="0" noProof="0" dirty="0">
              <a:ln>
                <a:noFill/>
              </a:ln>
              <a:solidFill>
                <a:prstClr val="black"/>
              </a:solidFill>
              <a:effectLst/>
              <a:uLnTx/>
              <a:uFillTx/>
              <a:latin typeface="+mj-lt"/>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000" b="0" i="0" u="none" strike="noStrike" kern="1200" cap="none" spc="0" normalizeH="0" baseline="0" noProof="0" dirty="0">
                <a:ln>
                  <a:noFill/>
                </a:ln>
                <a:solidFill>
                  <a:prstClr val="black"/>
                </a:solidFill>
                <a:effectLst/>
                <a:uLnTx/>
                <a:uFillTx/>
                <a:latin typeface="+mj-lt"/>
                <a:ea typeface="+mn-ea"/>
                <a:cs typeface="+mn-cs"/>
              </a:rPr>
              <a:t>Must be delivered in a way that is developmentally appropriate.</a:t>
            </a:r>
          </a:p>
          <a:p>
            <a:endParaRPr lang="en-GB" dirty="0"/>
          </a:p>
        </p:txBody>
      </p:sp>
    </p:spTree>
    <p:extLst>
      <p:ext uri="{BB962C8B-B14F-4D97-AF65-F5344CB8AC3E}">
        <p14:creationId xmlns:p14="http://schemas.microsoft.com/office/powerpoint/2010/main" val="13444723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26A351-9823-CBAD-40D7-623A7A1D77C8}"/>
            </a:ext>
          </a:extLst>
        </p:cNvPr>
        <p:cNvGrpSpPr/>
        <p:nvPr/>
      </p:nvGrpSpPr>
      <p:grpSpPr>
        <a:xfrm>
          <a:off x="0" y="0"/>
          <a:ext cx="0" cy="0"/>
          <a:chOff x="0" y="0"/>
          <a:chExt cx="0" cy="0"/>
        </a:xfrm>
      </p:grpSpPr>
      <p:sp>
        <p:nvSpPr>
          <p:cNvPr id="9" name="Title 1">
            <a:extLst>
              <a:ext uri="{FF2B5EF4-FFF2-40B4-BE49-F238E27FC236}">
                <a16:creationId xmlns:a16="http://schemas.microsoft.com/office/drawing/2014/main" id="{D3EB2093-FB9C-BCFD-1B59-76D7372C9D28}"/>
              </a:ext>
            </a:extLst>
          </p:cNvPr>
          <p:cNvSpPr>
            <a:spLocks noGrp="1"/>
          </p:cNvSpPr>
          <p:nvPr>
            <p:ph type="title"/>
          </p:nvPr>
        </p:nvSpPr>
        <p:spPr>
          <a:xfrm>
            <a:off x="457200" y="274638"/>
            <a:ext cx="8229600" cy="1143000"/>
          </a:xfrm>
        </p:spPr>
        <p:txBody>
          <a:bodyPr/>
          <a:lstStyle/>
          <a:p>
            <a:r>
              <a:rPr lang="en-US" sz="3600" b="1" dirty="0" err="1">
                <a:effectLst>
                  <a:outerShdw blurRad="38100" dist="38100" dir="2700000" algn="tl">
                    <a:srgbClr val="000000">
                      <a:alpha val="43137"/>
                    </a:srgbClr>
                  </a:outerShdw>
                </a:effectLst>
              </a:rPr>
              <a:t>Summarising</a:t>
            </a:r>
            <a:r>
              <a:rPr lang="en-US" sz="3600" b="1" dirty="0">
                <a:effectLst>
                  <a:outerShdw blurRad="38100" dist="38100" dir="2700000" algn="tl">
                    <a:srgbClr val="000000">
                      <a:alpha val="43137"/>
                    </a:srgbClr>
                  </a:outerShdw>
                </a:effectLst>
              </a:rPr>
              <a:t> the RSE code</a:t>
            </a:r>
          </a:p>
        </p:txBody>
      </p:sp>
      <p:pic>
        <p:nvPicPr>
          <p:cNvPr id="5" name="Picture 4">
            <a:extLst>
              <a:ext uri="{FF2B5EF4-FFF2-40B4-BE49-F238E27FC236}">
                <a16:creationId xmlns:a16="http://schemas.microsoft.com/office/drawing/2014/main" id="{2BDCEBCB-B45C-1A77-AC1A-B0EED8E034C6}"/>
              </a:ext>
            </a:extLst>
          </p:cNvPr>
          <p:cNvPicPr>
            <a:picLocks noChangeAspect="1"/>
          </p:cNvPicPr>
          <p:nvPr/>
        </p:nvPicPr>
        <p:blipFill>
          <a:blip r:embed="rId2"/>
          <a:stretch>
            <a:fillRect/>
          </a:stretch>
        </p:blipFill>
        <p:spPr>
          <a:xfrm>
            <a:off x="0" y="1495044"/>
            <a:ext cx="9144000" cy="4382228"/>
          </a:xfrm>
          <a:prstGeom prst="rect">
            <a:avLst/>
          </a:prstGeom>
        </p:spPr>
      </p:pic>
    </p:spTree>
    <p:extLst>
      <p:ext uri="{BB962C8B-B14F-4D97-AF65-F5344CB8AC3E}">
        <p14:creationId xmlns:p14="http://schemas.microsoft.com/office/powerpoint/2010/main" val="7179335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3F94ED-806E-6FDA-2207-8CB269392E53}"/>
              </a:ext>
            </a:extLst>
          </p:cNvPr>
          <p:cNvSpPr>
            <a:spLocks noGrp="1"/>
          </p:cNvSpPr>
          <p:nvPr>
            <p:ph type="title"/>
          </p:nvPr>
        </p:nvSpPr>
        <p:spPr/>
        <p:txBody>
          <a:bodyPr/>
          <a:lstStyle/>
          <a:p>
            <a:r>
              <a:rPr lang="en-GB" sz="3600" b="1" dirty="0">
                <a:effectLst>
                  <a:outerShdw blurRad="38100" dist="38100" dir="2700000" algn="tl">
                    <a:srgbClr val="000000">
                      <a:alpha val="43137"/>
                    </a:srgbClr>
                  </a:outerShdw>
                </a:effectLst>
              </a:rPr>
              <a:t>Classroom examples</a:t>
            </a:r>
          </a:p>
        </p:txBody>
      </p:sp>
      <p:sp>
        <p:nvSpPr>
          <p:cNvPr id="3" name="Content Placeholder 2">
            <a:extLst>
              <a:ext uri="{FF2B5EF4-FFF2-40B4-BE49-F238E27FC236}">
                <a16:creationId xmlns:a16="http://schemas.microsoft.com/office/drawing/2014/main" id="{BB0F8DA3-5D44-9DAA-B10C-9440A90E6905}"/>
              </a:ext>
            </a:extLst>
          </p:cNvPr>
          <p:cNvSpPr>
            <a:spLocks noGrp="1"/>
          </p:cNvSpPr>
          <p:nvPr>
            <p:ph idx="1"/>
          </p:nvPr>
        </p:nvSpPr>
        <p:spPr/>
        <p:txBody>
          <a:bodyPr/>
          <a:lstStyle/>
          <a:p>
            <a:pPr marL="0" indent="0">
              <a:buNone/>
            </a:pPr>
            <a:r>
              <a:rPr lang="en-GB" sz="1600" b="1" dirty="0"/>
              <a:t>Relationships &amp; Identity</a:t>
            </a:r>
          </a:p>
          <a:p>
            <a:pPr marL="0" indent="0">
              <a:buNone/>
            </a:pPr>
            <a:r>
              <a:rPr lang="en-GB" sz="1600" dirty="0"/>
              <a:t>Exploring friendships, empathy, kindness</a:t>
            </a:r>
          </a:p>
          <a:p>
            <a:pPr marL="0" indent="0">
              <a:buNone/>
            </a:pPr>
            <a:r>
              <a:rPr lang="en-GB" sz="1600" dirty="0"/>
              <a:t>Different family structures</a:t>
            </a:r>
          </a:p>
          <a:p>
            <a:pPr marL="0" indent="0">
              <a:buNone/>
            </a:pPr>
            <a:r>
              <a:rPr lang="en-GB" sz="1600" dirty="0"/>
              <a:t>Respecting difference and diversity</a:t>
            </a:r>
          </a:p>
          <a:p>
            <a:pPr marL="0" indent="0">
              <a:buNone/>
            </a:pPr>
            <a:r>
              <a:rPr lang="en-GB" sz="1600" dirty="0"/>
              <a:t>Emotional expression</a:t>
            </a:r>
          </a:p>
          <a:p>
            <a:pPr marL="0" indent="0">
              <a:buNone/>
            </a:pPr>
            <a:r>
              <a:rPr lang="en-GB" sz="1600" b="1" dirty="0"/>
              <a:t>Sexual Health &amp; Wellbeing</a:t>
            </a:r>
          </a:p>
          <a:p>
            <a:pPr marL="0" indent="0">
              <a:buNone/>
            </a:pPr>
            <a:r>
              <a:rPr lang="en-GB" sz="1600" dirty="0"/>
              <a:t>Puberty, body changes, hygiene</a:t>
            </a:r>
          </a:p>
          <a:p>
            <a:pPr marL="0" indent="0">
              <a:buNone/>
            </a:pPr>
            <a:r>
              <a:rPr lang="en-GB" sz="1600" dirty="0"/>
              <a:t>Healthy relationships</a:t>
            </a:r>
          </a:p>
          <a:p>
            <a:pPr marL="0" indent="0">
              <a:buNone/>
            </a:pPr>
            <a:r>
              <a:rPr lang="en-GB" sz="1600" dirty="0"/>
              <a:t>Consent basics (age‑appropriate)</a:t>
            </a:r>
          </a:p>
          <a:p>
            <a:pPr marL="0" indent="0">
              <a:buNone/>
            </a:pPr>
            <a:r>
              <a:rPr lang="en-GB" sz="1600" dirty="0"/>
              <a:t>Digital safety &amp; boundaries</a:t>
            </a:r>
          </a:p>
          <a:p>
            <a:pPr marL="0" indent="0">
              <a:buNone/>
            </a:pPr>
            <a:r>
              <a:rPr lang="en-GB" sz="1600" b="1" dirty="0"/>
              <a:t>Empowerment, Safety &amp; Respect</a:t>
            </a:r>
          </a:p>
          <a:p>
            <a:pPr marL="0" indent="0">
              <a:buNone/>
            </a:pPr>
            <a:r>
              <a:rPr lang="en-GB" sz="1600" dirty="0"/>
              <a:t>Personal boundaries</a:t>
            </a:r>
          </a:p>
          <a:p>
            <a:pPr marL="0" indent="0">
              <a:buNone/>
            </a:pPr>
            <a:r>
              <a:rPr lang="en-GB" sz="1600" dirty="0"/>
              <a:t>Responding to unsafe situations</a:t>
            </a:r>
          </a:p>
          <a:p>
            <a:pPr marL="0" indent="0">
              <a:buNone/>
            </a:pPr>
            <a:r>
              <a:rPr lang="en-GB" sz="1600" dirty="0"/>
              <a:t>Rights and keeping safe online/offline</a:t>
            </a:r>
          </a:p>
          <a:p>
            <a:pPr marL="0" indent="0">
              <a:buNone/>
            </a:pPr>
            <a:r>
              <a:rPr lang="en-GB" sz="1600" dirty="0"/>
              <a:t>Recognising peer pressure</a:t>
            </a:r>
          </a:p>
        </p:txBody>
      </p:sp>
      <p:pic>
        <p:nvPicPr>
          <p:cNvPr id="5" name="Picture 4">
            <a:extLst>
              <a:ext uri="{FF2B5EF4-FFF2-40B4-BE49-F238E27FC236}">
                <a16:creationId xmlns:a16="http://schemas.microsoft.com/office/drawing/2014/main" id="{71F10FFE-BC39-7642-C2E8-E7406B97486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292080" y="2060848"/>
            <a:ext cx="3016752" cy="3146836"/>
          </a:xfrm>
          <a:prstGeom prst="rect">
            <a:avLst/>
          </a:prstGeom>
        </p:spPr>
      </p:pic>
      <p:sp>
        <p:nvSpPr>
          <p:cNvPr id="6" name="TextBox 5">
            <a:extLst>
              <a:ext uri="{FF2B5EF4-FFF2-40B4-BE49-F238E27FC236}">
                <a16:creationId xmlns:a16="http://schemas.microsoft.com/office/drawing/2014/main" id="{0FEE0B6A-F0F8-0649-E2D9-01C8DAAAFCE4}"/>
              </a:ext>
            </a:extLst>
          </p:cNvPr>
          <p:cNvSpPr txBox="1"/>
          <p:nvPr/>
        </p:nvSpPr>
        <p:spPr>
          <a:xfrm>
            <a:off x="5292080" y="5238912"/>
            <a:ext cx="3016752" cy="369332"/>
          </a:xfrm>
          <a:prstGeom prst="rect">
            <a:avLst/>
          </a:prstGeom>
          <a:noFill/>
        </p:spPr>
        <p:txBody>
          <a:bodyPr wrap="square" rtlCol="0">
            <a:spAutoFit/>
          </a:bodyPr>
          <a:lstStyle/>
          <a:p>
            <a:r>
              <a:rPr lang="en-GB" sz="900">
                <a:hlinkClick r:id="rId3" tooltip="https://general-southerner.blogspot.com/2018/07/"/>
              </a:rPr>
              <a:t>This Photo</a:t>
            </a:r>
            <a:r>
              <a:rPr lang="en-GB" sz="900"/>
              <a:t> by Unknown Author is licensed under </a:t>
            </a:r>
            <a:r>
              <a:rPr lang="en-GB" sz="900">
                <a:hlinkClick r:id="rId4" tooltip="https://creativecommons.org/licenses/by/3.0/"/>
              </a:rPr>
              <a:t>CC BY</a:t>
            </a:r>
            <a:endParaRPr lang="en-GB" sz="900"/>
          </a:p>
        </p:txBody>
      </p:sp>
    </p:spTree>
    <p:extLst>
      <p:ext uri="{BB962C8B-B14F-4D97-AF65-F5344CB8AC3E}">
        <p14:creationId xmlns:p14="http://schemas.microsoft.com/office/powerpoint/2010/main" val="14675094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9A329-4919-753B-5C50-C4BA799F5033}"/>
              </a:ext>
            </a:extLst>
          </p:cNvPr>
          <p:cNvSpPr>
            <a:spLocks noGrp="1"/>
          </p:cNvSpPr>
          <p:nvPr>
            <p:ph type="title"/>
          </p:nvPr>
        </p:nvSpPr>
        <p:spPr/>
        <p:txBody>
          <a:bodyPr/>
          <a:lstStyle/>
          <a:p>
            <a:r>
              <a:rPr lang="en-GB" sz="3600" b="1" dirty="0">
                <a:effectLst>
                  <a:outerShdw blurRad="38100" dist="38100" dir="2700000" algn="tl">
                    <a:srgbClr val="000000">
                      <a:alpha val="43137"/>
                    </a:srgbClr>
                  </a:outerShdw>
                </a:effectLst>
              </a:rPr>
              <a:t>Strand matching mini task</a:t>
            </a:r>
          </a:p>
        </p:txBody>
      </p:sp>
      <p:sp>
        <p:nvSpPr>
          <p:cNvPr id="6" name="Content Placeholder 5">
            <a:extLst>
              <a:ext uri="{FF2B5EF4-FFF2-40B4-BE49-F238E27FC236}">
                <a16:creationId xmlns:a16="http://schemas.microsoft.com/office/drawing/2014/main" id="{856B7749-271F-ED70-CBDF-D713B53F4D38}"/>
              </a:ext>
            </a:extLst>
          </p:cNvPr>
          <p:cNvSpPr>
            <a:spLocks noGrp="1"/>
          </p:cNvSpPr>
          <p:nvPr>
            <p:ph idx="1"/>
          </p:nvPr>
        </p:nvSpPr>
        <p:spPr/>
        <p:txBody>
          <a:bodyPr/>
          <a:lstStyle/>
          <a:p>
            <a:pPr marL="0" indent="0">
              <a:buNone/>
            </a:pPr>
            <a:r>
              <a:rPr lang="en-GB" sz="1600" dirty="0"/>
              <a:t>Which strand does each example belong to?</a:t>
            </a:r>
          </a:p>
          <a:p>
            <a:pPr marL="0" indent="0">
              <a:buNone/>
            </a:pPr>
            <a:r>
              <a:rPr lang="en-GB" sz="1600" dirty="0"/>
              <a:t>(Type 1, 2 or 3 in the chat / hold up 1–3 with fingers)</a:t>
            </a:r>
          </a:p>
          <a:p>
            <a:pPr marL="0" indent="0">
              <a:buNone/>
            </a:pPr>
            <a:endParaRPr lang="en-GB" sz="1600" dirty="0"/>
          </a:p>
          <a:p>
            <a:pPr marL="0" indent="0">
              <a:buNone/>
            </a:pPr>
            <a:r>
              <a:rPr lang="en-GB" sz="1600" dirty="0"/>
              <a:t>1 — Relationships &amp; Identity</a:t>
            </a:r>
          </a:p>
          <a:p>
            <a:pPr marL="0" indent="0">
              <a:buNone/>
            </a:pPr>
            <a:r>
              <a:rPr lang="en-GB" sz="1600" dirty="0"/>
              <a:t>2 — Sexual Health &amp; Well‑being</a:t>
            </a:r>
          </a:p>
          <a:p>
            <a:pPr marL="0" indent="0">
              <a:buNone/>
            </a:pPr>
            <a:r>
              <a:rPr lang="en-GB" sz="1600" dirty="0"/>
              <a:t>3 — Empowerment, Safety &amp; Respect</a:t>
            </a:r>
          </a:p>
          <a:p>
            <a:pPr marL="0" indent="0">
              <a:buNone/>
            </a:pPr>
            <a:endParaRPr lang="en-GB" sz="1600" dirty="0"/>
          </a:p>
          <a:p>
            <a:pPr marL="0" indent="0">
              <a:buNone/>
            </a:pPr>
            <a:r>
              <a:rPr lang="en-GB" sz="1600" b="1" dirty="0"/>
              <a:t>Examples to sort:</a:t>
            </a:r>
          </a:p>
          <a:p>
            <a:pPr>
              <a:buAutoNum type="alphaUcPeriod"/>
            </a:pPr>
            <a:r>
              <a:rPr lang="en-GB" sz="1600" dirty="0"/>
              <a:t>Understanding private and public spaces</a:t>
            </a:r>
          </a:p>
          <a:p>
            <a:pPr marL="0" indent="0">
              <a:buNone/>
            </a:pPr>
            <a:r>
              <a:rPr lang="en-GB" sz="1600" dirty="0"/>
              <a:t>B. Recognising emotions in friendships</a:t>
            </a:r>
          </a:p>
          <a:p>
            <a:pPr marL="0" indent="0">
              <a:buNone/>
            </a:pPr>
            <a:r>
              <a:rPr lang="en-GB" sz="1600" dirty="0"/>
              <a:t>C. Discussing why puberty looks different for different people</a:t>
            </a:r>
          </a:p>
          <a:p>
            <a:pPr marL="0" indent="0">
              <a:buNone/>
            </a:pPr>
            <a:r>
              <a:rPr lang="en-GB" sz="1600" dirty="0"/>
              <a:t>D. Exploring how to ask for help when something feels unsafe</a:t>
            </a:r>
          </a:p>
          <a:p>
            <a:pPr marL="0" indent="0">
              <a:buNone/>
            </a:pPr>
            <a:r>
              <a:rPr lang="en-GB" sz="1600" dirty="0"/>
              <a:t>E. Talking about different family structures</a:t>
            </a:r>
          </a:p>
        </p:txBody>
      </p:sp>
    </p:spTree>
    <p:extLst>
      <p:ext uri="{BB962C8B-B14F-4D97-AF65-F5344CB8AC3E}">
        <p14:creationId xmlns:p14="http://schemas.microsoft.com/office/powerpoint/2010/main" val="1480339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9F7BC7-7642-1856-4309-B5317D2AF6A2}"/>
            </a:ext>
          </a:extLst>
        </p:cNvPr>
        <p:cNvGrpSpPr/>
        <p:nvPr/>
      </p:nvGrpSpPr>
      <p:grpSpPr>
        <a:xfrm>
          <a:off x="0" y="0"/>
          <a:ext cx="0" cy="0"/>
          <a:chOff x="0" y="0"/>
          <a:chExt cx="0" cy="0"/>
        </a:xfrm>
      </p:grpSpPr>
      <p:sp>
        <p:nvSpPr>
          <p:cNvPr id="9" name="Title 1">
            <a:extLst>
              <a:ext uri="{FF2B5EF4-FFF2-40B4-BE49-F238E27FC236}">
                <a16:creationId xmlns:a16="http://schemas.microsoft.com/office/drawing/2014/main" id="{AB030A21-3F01-EC35-BC5B-A159AAFC5AF0}"/>
              </a:ext>
            </a:extLst>
          </p:cNvPr>
          <p:cNvSpPr>
            <a:spLocks noGrp="1"/>
          </p:cNvSpPr>
          <p:nvPr>
            <p:ph type="title"/>
          </p:nvPr>
        </p:nvSpPr>
        <p:spPr>
          <a:xfrm>
            <a:off x="457200" y="274638"/>
            <a:ext cx="8229600" cy="1143000"/>
          </a:xfrm>
        </p:spPr>
        <p:txBody>
          <a:bodyPr/>
          <a:lstStyle/>
          <a:p>
            <a:endParaRPr lang="en-US"/>
          </a:p>
        </p:txBody>
      </p:sp>
      <p:pic>
        <p:nvPicPr>
          <p:cNvPr id="4" name="Content Placeholder 3">
            <a:extLst>
              <a:ext uri="{FF2B5EF4-FFF2-40B4-BE49-F238E27FC236}">
                <a16:creationId xmlns:a16="http://schemas.microsoft.com/office/drawing/2014/main" id="{1F068903-8711-985F-D81F-E40E28408AC8}"/>
              </a:ext>
            </a:extLst>
          </p:cNvPr>
          <p:cNvPicPr>
            <a:picLocks noGrp="1" noChangeAspect="1"/>
          </p:cNvPicPr>
          <p:nvPr>
            <p:ph idx="1"/>
          </p:nvPr>
        </p:nvPicPr>
        <p:blipFill>
          <a:blip r:embed="rId2"/>
          <a:stretch>
            <a:fillRect/>
          </a:stretch>
        </p:blipFill>
        <p:spPr>
          <a:xfrm>
            <a:off x="457200" y="274638"/>
            <a:ext cx="8229600" cy="5458618"/>
          </a:xfrm>
          <a:prstGeom prst="rect">
            <a:avLst/>
          </a:prstGeom>
          <a:noFill/>
        </p:spPr>
      </p:pic>
    </p:spTree>
    <p:extLst>
      <p:ext uri="{BB962C8B-B14F-4D97-AF65-F5344CB8AC3E}">
        <p14:creationId xmlns:p14="http://schemas.microsoft.com/office/powerpoint/2010/main" val="22634570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3784C7-42AD-5B0E-A86C-29DBACCF75C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95A28A7-5D1A-CAA3-A835-DE6B2EA78765}"/>
              </a:ext>
            </a:extLst>
          </p:cNvPr>
          <p:cNvSpPr>
            <a:spLocks noGrp="1"/>
          </p:cNvSpPr>
          <p:nvPr>
            <p:ph type="title"/>
          </p:nvPr>
        </p:nvSpPr>
        <p:spPr/>
        <p:txBody>
          <a:bodyPr/>
          <a:lstStyle/>
          <a:p>
            <a:r>
              <a:rPr lang="en-GB" sz="3600" b="1" dirty="0">
                <a:effectLst>
                  <a:outerShdw blurRad="38100" dist="38100" dir="2700000" algn="tl">
                    <a:srgbClr val="000000">
                      <a:alpha val="43137"/>
                    </a:srgbClr>
                  </a:outerShdw>
                </a:effectLst>
              </a:rPr>
              <a:t>The Equality Act 2010</a:t>
            </a:r>
          </a:p>
        </p:txBody>
      </p:sp>
      <p:sp>
        <p:nvSpPr>
          <p:cNvPr id="3" name="Content Placeholder 2">
            <a:extLst>
              <a:ext uri="{FF2B5EF4-FFF2-40B4-BE49-F238E27FC236}">
                <a16:creationId xmlns:a16="http://schemas.microsoft.com/office/drawing/2014/main" id="{A024EB95-8A85-B7DC-83DC-4324B9D86688}"/>
              </a:ext>
            </a:extLst>
          </p:cNvPr>
          <p:cNvSpPr>
            <a:spLocks noGrp="1"/>
          </p:cNvSpPr>
          <p:nvPr>
            <p:ph idx="1"/>
          </p:nvPr>
        </p:nvSpPr>
        <p:spPr/>
        <p:txBody>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700" b="0" i="0" u="none" strike="noStrike" kern="1200" cap="none" spc="0" normalizeH="0" baseline="0" noProof="0" dirty="0">
                <a:ln>
                  <a:noFill/>
                </a:ln>
                <a:solidFill>
                  <a:prstClr val="black"/>
                </a:solidFill>
                <a:effectLst/>
                <a:uLnTx/>
                <a:uFillTx/>
                <a:latin typeface="+mj-lt"/>
                <a:ea typeface="Calibri" panose="020F0502020204030204" pitchFamily="34" charset="0"/>
                <a:cs typeface="Times New Roman" panose="02020603050405020304" pitchFamily="18" charset="0"/>
              </a:rPr>
              <a:t>All local authority-maintained schools and settings have a legal duty to comply with the relevant requirements of the </a:t>
            </a:r>
            <a:r>
              <a:rPr kumimoji="0" lang="en-GB" sz="1700" b="0" i="0" u="sng" strike="noStrike" kern="1200" cap="none" spc="0" normalizeH="0" baseline="0" noProof="0" dirty="0">
                <a:ln>
                  <a:noFill/>
                </a:ln>
                <a:solidFill>
                  <a:prstClr val="black"/>
                </a:solidFill>
                <a:effectLst/>
                <a:uLnTx/>
                <a:uFillTx/>
                <a:latin typeface="+mj-lt"/>
                <a:ea typeface="Calibri" panose="020F0502020204030204" pitchFamily="34" charset="0"/>
                <a:cs typeface="Times New Roman" panose="02020603050405020304" pitchFamily="18" charset="0"/>
              </a:rPr>
              <a:t>Equality Act 2010</a:t>
            </a:r>
            <a:r>
              <a:rPr kumimoji="0" lang="en-GB" sz="1700" b="0" i="0" u="none" strike="noStrike" kern="1200" cap="none" spc="0" normalizeH="0" baseline="0" noProof="0" dirty="0">
                <a:ln>
                  <a:noFill/>
                </a:ln>
                <a:solidFill>
                  <a:prstClr val="black"/>
                </a:solidFill>
                <a:effectLst/>
                <a:uLnTx/>
                <a:uFillTx/>
                <a:latin typeface="+mj-lt"/>
                <a:ea typeface="Calibri" panose="020F0502020204030204" pitchFamily="34" charset="0"/>
                <a:cs typeface="Times New Roman" panose="02020603050405020304" pitchFamily="18" charset="0"/>
              </a:rPr>
              <a:t>.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700" b="0" i="0" u="none" strike="noStrike" kern="1200" cap="none" spc="0" normalizeH="0" baseline="0" noProof="0" dirty="0">
                <a:ln>
                  <a:noFill/>
                </a:ln>
                <a:solidFill>
                  <a:prstClr val="black"/>
                </a:solidFill>
                <a:effectLst/>
                <a:uLnTx/>
                <a:uFillTx/>
                <a:latin typeface="+mj-lt"/>
                <a:ea typeface="Calibri" panose="020F0502020204030204" pitchFamily="34" charset="0"/>
                <a:cs typeface="Times New Roman" panose="02020603050405020304" pitchFamily="18" charset="0"/>
              </a:rPr>
              <a:t>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700" b="0" i="0" u="none" strike="noStrike" kern="1200" cap="none" spc="0" normalizeH="0" baseline="0" noProof="0" dirty="0">
                <a:ln>
                  <a:noFill/>
                </a:ln>
                <a:solidFill>
                  <a:prstClr val="black"/>
                </a:solidFill>
                <a:effectLst/>
                <a:uLnTx/>
                <a:uFillTx/>
                <a:latin typeface="+mj-lt"/>
                <a:ea typeface="Calibri" panose="020F0502020204030204" pitchFamily="34" charset="0"/>
                <a:cs typeface="Times New Roman" panose="02020603050405020304" pitchFamily="18" charset="0"/>
              </a:rPr>
              <a:t>The summary of legislation section of the Curriculum for Wales Framework sets out how these requirements relate specifically to considerations around how schools design and deliver RSE.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700" b="0" i="0" u="none" strike="noStrike" kern="1200" cap="none" spc="0" normalizeH="0" baseline="0" noProof="0" dirty="0">
                <a:ln>
                  <a:noFill/>
                </a:ln>
                <a:solidFill>
                  <a:prstClr val="black"/>
                </a:solidFill>
                <a:effectLst/>
                <a:uLnTx/>
                <a:uFillTx/>
                <a:latin typeface="+mj-lt"/>
                <a:ea typeface="Calibri" panose="020F0502020204030204" pitchFamily="34" charset="0"/>
                <a:cs typeface="Times New Roman" panose="02020603050405020304" pitchFamily="18" charset="0"/>
              </a:rPr>
              <a:t>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700" b="0" i="0" u="none" strike="noStrike" kern="1200" cap="none" spc="0" normalizeH="0" baseline="0" noProof="0" dirty="0">
                <a:ln>
                  <a:noFill/>
                </a:ln>
                <a:solidFill>
                  <a:prstClr val="black"/>
                </a:solidFill>
                <a:effectLst/>
                <a:uLnTx/>
                <a:uFillTx/>
                <a:latin typeface="+mj-lt"/>
                <a:ea typeface="Calibri" panose="020F0502020204030204" pitchFamily="34" charset="0"/>
                <a:cs typeface="Times New Roman" panose="02020603050405020304" pitchFamily="18" charset="0"/>
              </a:rPr>
              <a:t>Importantly, schools and settings should consider their make-up of their body of learners, including their gender and age range and consider whether it is necessary to put in place additional support for learners with particular protected characteristics which mean that they are potentially at greater risk.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700" b="0" i="0" u="none" strike="noStrike" kern="1200" cap="none" spc="0" normalizeH="0" baseline="0" noProof="0" dirty="0">
                <a:ln>
                  <a:noFill/>
                </a:ln>
                <a:solidFill>
                  <a:prstClr val="black"/>
                </a:solidFill>
                <a:effectLst/>
                <a:uLnTx/>
                <a:uFillTx/>
                <a:latin typeface="+mj-lt"/>
                <a:ea typeface="Calibri" panose="020F0502020204030204" pitchFamily="34" charset="0"/>
                <a:cs typeface="Times New Roman" panose="02020603050405020304" pitchFamily="18" charset="0"/>
              </a:rPr>
              <a:t>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700" b="0" i="0" u="none" strike="noStrike" kern="1200" cap="none" spc="0" normalizeH="0" baseline="0" noProof="0" dirty="0">
                <a:ln>
                  <a:noFill/>
                </a:ln>
                <a:solidFill>
                  <a:prstClr val="black"/>
                </a:solidFill>
                <a:effectLst/>
                <a:uLnTx/>
                <a:uFillTx/>
                <a:latin typeface="+mj-lt"/>
                <a:ea typeface="Calibri" panose="020F0502020204030204" pitchFamily="34" charset="0"/>
                <a:cs typeface="Times New Roman" panose="02020603050405020304" pitchFamily="18" charset="0"/>
              </a:rPr>
              <a:t>Schools and settings should also consider what can be done to foster healthy and respectful peer-to-peer communication, behaviour and relationships between learners and create an environment that challenges perceived limits based on any protected characteristic.</a:t>
            </a:r>
          </a:p>
          <a:p>
            <a:endParaRPr lang="en-GB" dirty="0"/>
          </a:p>
        </p:txBody>
      </p:sp>
    </p:spTree>
    <p:extLst>
      <p:ext uri="{BB962C8B-B14F-4D97-AF65-F5344CB8AC3E}">
        <p14:creationId xmlns:p14="http://schemas.microsoft.com/office/powerpoint/2010/main" val="4817009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E7B4C9-E852-6F42-9848-151BA4EE3503}"/>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EAB59AF8-9E0D-7B9E-26C0-E9FB2B206259}"/>
              </a:ext>
            </a:extLst>
          </p:cNvPr>
          <p:cNvSpPr>
            <a:spLocks noGrp="1"/>
          </p:cNvSpPr>
          <p:nvPr>
            <p:ph type="title"/>
          </p:nvPr>
        </p:nvSpPr>
        <p:spPr/>
        <p:txBody>
          <a:bodyPr/>
          <a:lstStyle/>
          <a:p>
            <a:endParaRPr lang="en-GB"/>
          </a:p>
        </p:txBody>
      </p:sp>
      <p:pic>
        <p:nvPicPr>
          <p:cNvPr id="9" name="Content Placeholder 8">
            <a:extLst>
              <a:ext uri="{FF2B5EF4-FFF2-40B4-BE49-F238E27FC236}">
                <a16:creationId xmlns:a16="http://schemas.microsoft.com/office/drawing/2014/main" id="{F4370CC5-E692-0B87-8639-C457D232217E}"/>
              </a:ext>
            </a:extLst>
          </p:cNvPr>
          <p:cNvPicPr>
            <a:picLocks noGrp="1" noChangeAspect="1"/>
          </p:cNvPicPr>
          <p:nvPr>
            <p:ph sz="half" idx="2"/>
          </p:nvPr>
        </p:nvPicPr>
        <p:blipFill rotWithShape="1">
          <a:blip r:embed="rId2"/>
          <a:srcRect l="2219" r="6744" b="1"/>
          <a:stretch/>
        </p:blipFill>
        <p:spPr>
          <a:xfrm>
            <a:off x="4767740" y="1600200"/>
            <a:ext cx="4032448" cy="3989040"/>
          </a:xfrm>
          <a:prstGeom prst="rect">
            <a:avLst/>
          </a:prstGeom>
        </p:spPr>
      </p:pic>
      <p:graphicFrame>
        <p:nvGraphicFramePr>
          <p:cNvPr id="10" name="Content Placeholder 3">
            <a:extLst>
              <a:ext uri="{FF2B5EF4-FFF2-40B4-BE49-F238E27FC236}">
                <a16:creationId xmlns:a16="http://schemas.microsoft.com/office/drawing/2014/main" id="{29722B33-1E86-6E30-B45D-0C0C1C4B27EA}"/>
              </a:ext>
            </a:extLst>
          </p:cNvPr>
          <p:cNvGraphicFramePr>
            <a:graphicFrameLocks noGrp="1"/>
          </p:cNvGraphicFramePr>
          <p:nvPr>
            <p:ph sz="half" idx="1"/>
            <p:extLst>
              <p:ext uri="{D42A27DB-BD31-4B8C-83A1-F6EECF244321}">
                <p14:modId xmlns:p14="http://schemas.microsoft.com/office/powerpoint/2010/main" val="1463720749"/>
              </p:ext>
            </p:extLst>
          </p:nvPr>
        </p:nvGraphicFramePr>
        <p:xfrm>
          <a:off x="457200" y="1600200"/>
          <a:ext cx="4330824" cy="41330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641782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D25DA9B9-2B92-8331-8DDD-FD03C8F123BE}"/>
              </a:ext>
            </a:extLst>
          </p:cNvPr>
          <p:cNvSpPr>
            <a:spLocks noGrp="1"/>
          </p:cNvSpPr>
          <p:nvPr>
            <p:ph type="title"/>
          </p:nvPr>
        </p:nvSpPr>
        <p:spPr>
          <a:xfrm>
            <a:off x="457200" y="274638"/>
            <a:ext cx="8229600" cy="1143000"/>
          </a:xfrm>
        </p:spPr>
        <p:txBody>
          <a:bodyPr/>
          <a:lstStyle/>
          <a:p>
            <a:r>
              <a:rPr lang="en-US" sz="3600" b="1" dirty="0">
                <a:effectLst>
                  <a:outerShdw blurRad="38100" dist="38100" dir="2700000" algn="tl">
                    <a:srgbClr val="000000">
                      <a:alpha val="43137"/>
                    </a:srgbClr>
                  </a:outerShdw>
                </a:effectLst>
              </a:rPr>
              <a:t>Objective, critical and pluralistic RSE</a:t>
            </a:r>
          </a:p>
        </p:txBody>
      </p:sp>
      <p:pic>
        <p:nvPicPr>
          <p:cNvPr id="4" name="Content Placeholder 4">
            <a:extLst>
              <a:ext uri="{FF2B5EF4-FFF2-40B4-BE49-F238E27FC236}">
                <a16:creationId xmlns:a16="http://schemas.microsoft.com/office/drawing/2014/main" id="{E6EDED4C-0E9A-66B9-5FD7-4703DC2D3D6A}"/>
              </a:ext>
            </a:extLst>
          </p:cNvPr>
          <p:cNvPicPr>
            <a:picLocks noChangeAspect="1"/>
          </p:cNvPicPr>
          <p:nvPr/>
        </p:nvPicPr>
        <p:blipFill>
          <a:blip r:embed="rId2"/>
          <a:stretch>
            <a:fillRect/>
          </a:stretch>
        </p:blipFill>
        <p:spPr>
          <a:xfrm>
            <a:off x="457200" y="1671066"/>
            <a:ext cx="8229600" cy="3744467"/>
          </a:xfrm>
          <a:prstGeom prst="rect">
            <a:avLst/>
          </a:prstGeom>
          <a:noFill/>
        </p:spPr>
      </p:pic>
    </p:spTree>
    <p:extLst>
      <p:ext uri="{BB962C8B-B14F-4D97-AF65-F5344CB8AC3E}">
        <p14:creationId xmlns:p14="http://schemas.microsoft.com/office/powerpoint/2010/main" val="11800379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37F4FB-B624-B36C-A888-A04546B5717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C9973BA-A607-53FF-9D53-B26C6BE73C6A}"/>
              </a:ext>
            </a:extLst>
          </p:cNvPr>
          <p:cNvSpPr>
            <a:spLocks noGrp="1"/>
          </p:cNvSpPr>
          <p:nvPr>
            <p:ph type="title"/>
          </p:nvPr>
        </p:nvSpPr>
        <p:spPr/>
        <p:txBody>
          <a:bodyPr/>
          <a:lstStyle/>
          <a:p>
            <a:r>
              <a:rPr lang="en-GB" sz="3600" b="1" dirty="0">
                <a:effectLst>
                  <a:outerShdw blurRad="38100" dist="38100" dir="2700000" algn="tl">
                    <a:srgbClr val="000000">
                      <a:alpha val="43137"/>
                    </a:srgbClr>
                  </a:outerShdw>
                </a:effectLst>
              </a:rPr>
              <a:t>Pedagogical approaches to RSE</a:t>
            </a:r>
          </a:p>
        </p:txBody>
      </p:sp>
      <p:sp>
        <p:nvSpPr>
          <p:cNvPr id="3" name="Content Placeholder 2">
            <a:extLst>
              <a:ext uri="{FF2B5EF4-FFF2-40B4-BE49-F238E27FC236}">
                <a16:creationId xmlns:a16="http://schemas.microsoft.com/office/drawing/2014/main" id="{E2B18B03-E9A8-2B72-45DD-1891FDACCDBA}"/>
              </a:ext>
            </a:extLst>
          </p:cNvPr>
          <p:cNvSpPr>
            <a:spLocks noGrp="1"/>
          </p:cNvSpPr>
          <p:nvPr>
            <p:ph idx="1"/>
          </p:nvPr>
        </p:nvSpPr>
        <p:spPr/>
        <p:txBody>
          <a:bodyPr/>
          <a:lstStyle/>
          <a:p>
            <a:pPr marL="0" indent="0">
              <a:buNone/>
            </a:pPr>
            <a:r>
              <a:rPr lang="en-GB" sz="1800" b="1" dirty="0"/>
              <a:t>Effective RSE Pedagogy</a:t>
            </a:r>
          </a:p>
          <a:p>
            <a:pPr marL="0" indent="0">
              <a:buNone/>
            </a:pPr>
            <a:r>
              <a:rPr lang="en-GB" sz="1800" dirty="0"/>
              <a:t>Learner‑centred: build on prior knowledge; start with what pupils do know.</a:t>
            </a:r>
          </a:p>
          <a:p>
            <a:pPr marL="0" indent="0">
              <a:buNone/>
            </a:pPr>
            <a:r>
              <a:rPr lang="en-GB" sz="1800" dirty="0"/>
              <a:t>Objective: factual, evidence‑based, rights‑based.</a:t>
            </a:r>
          </a:p>
          <a:p>
            <a:pPr marL="0" indent="0">
              <a:buNone/>
            </a:pPr>
            <a:r>
              <a:rPr lang="en-GB" sz="1800" dirty="0"/>
              <a:t>Critical: encourage thinking, questioning, evaluating media and cultural messages.</a:t>
            </a:r>
          </a:p>
          <a:p>
            <a:pPr marL="0" indent="0">
              <a:buNone/>
            </a:pPr>
            <a:r>
              <a:rPr lang="en-GB" sz="1800" dirty="0"/>
              <a:t>Pluralistic: present a range of perspectives without promoting one viewpoint.</a:t>
            </a:r>
          </a:p>
          <a:p>
            <a:pPr marL="0" indent="0">
              <a:buNone/>
            </a:pPr>
            <a:endParaRPr lang="en-GB" sz="1800" dirty="0"/>
          </a:p>
          <a:p>
            <a:pPr marL="0" indent="0">
              <a:buNone/>
            </a:pPr>
            <a:r>
              <a:rPr lang="en-GB" sz="1800" b="1" dirty="0"/>
              <a:t>Practical Approaches</a:t>
            </a:r>
          </a:p>
          <a:p>
            <a:pPr marL="0" indent="0">
              <a:buNone/>
            </a:pPr>
            <a:r>
              <a:rPr lang="en-GB" sz="1800" dirty="0"/>
              <a:t>Use stories, scenarios, and visual prompts.</a:t>
            </a:r>
          </a:p>
          <a:p>
            <a:pPr marL="0" indent="0">
              <a:buNone/>
            </a:pPr>
            <a:r>
              <a:rPr lang="en-GB" sz="1800" dirty="0"/>
              <a:t>Encourage structured dialogue (think‑pair‑share, small group discussions).</a:t>
            </a:r>
          </a:p>
          <a:p>
            <a:pPr marL="0" indent="0">
              <a:buNone/>
            </a:pPr>
            <a:r>
              <a:rPr lang="en-GB" sz="1800" dirty="0"/>
              <a:t>Respond non‑judgementally to pupil comments and questions.</a:t>
            </a:r>
          </a:p>
          <a:p>
            <a:pPr marL="0" indent="0">
              <a:buNone/>
            </a:pPr>
            <a:r>
              <a:rPr lang="en-GB" sz="1800" dirty="0"/>
              <a:t>Use inclusive language: “Some people…”, “Different families…”, “In some cultures…”</a:t>
            </a:r>
          </a:p>
        </p:txBody>
      </p:sp>
    </p:spTree>
    <p:extLst>
      <p:ext uri="{BB962C8B-B14F-4D97-AF65-F5344CB8AC3E}">
        <p14:creationId xmlns:p14="http://schemas.microsoft.com/office/powerpoint/2010/main" val="66895746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BDD927-DA82-398A-F0A2-36D6A8DF66C8}"/>
              </a:ext>
            </a:extLst>
          </p:cNvPr>
          <p:cNvSpPr>
            <a:spLocks noGrp="1"/>
          </p:cNvSpPr>
          <p:nvPr>
            <p:ph type="title"/>
          </p:nvPr>
        </p:nvSpPr>
        <p:spPr/>
        <p:txBody>
          <a:bodyPr/>
          <a:lstStyle/>
          <a:p>
            <a:r>
              <a:rPr lang="en-GB" sz="3600" b="1" dirty="0">
                <a:effectLst>
                  <a:outerShdw blurRad="38100" dist="38100" dir="2700000" algn="tl">
                    <a:srgbClr val="000000">
                      <a:alpha val="43137"/>
                    </a:srgbClr>
                  </a:outerShdw>
                </a:effectLst>
              </a:rPr>
              <a:t>Objective RSE</a:t>
            </a:r>
          </a:p>
        </p:txBody>
      </p:sp>
      <p:sp>
        <p:nvSpPr>
          <p:cNvPr id="3" name="Content Placeholder 2">
            <a:extLst>
              <a:ext uri="{FF2B5EF4-FFF2-40B4-BE49-F238E27FC236}">
                <a16:creationId xmlns:a16="http://schemas.microsoft.com/office/drawing/2014/main" id="{2888EA5D-612D-9C24-4F39-01A4D5890321}"/>
              </a:ext>
            </a:extLst>
          </p:cNvPr>
          <p:cNvSpPr>
            <a:spLocks noGrp="1"/>
          </p:cNvSpPr>
          <p:nvPr>
            <p:ph idx="1"/>
          </p:nvPr>
        </p:nvSpPr>
        <p:spPr/>
        <p:txBody>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000" b="0" i="0" u="none" strike="noStrike" kern="1200" cap="none" spc="0" normalizeH="0" baseline="0" noProof="0" dirty="0">
                <a:ln>
                  <a:noFill/>
                </a:ln>
                <a:solidFill>
                  <a:prstClr val="black"/>
                </a:solidFill>
                <a:effectLst/>
                <a:uLnTx/>
                <a:uFillTx/>
                <a:latin typeface="+mj-lt"/>
                <a:ea typeface="+mn-ea"/>
                <a:cs typeface="+mn-cs"/>
              </a:rPr>
              <a:t>RSE based on facts – use data/ research/ speakers to support </a:t>
            </a:r>
            <a:r>
              <a:rPr kumimoji="0" lang="en-GB" sz="2000" b="0" i="0" u="sng" strike="noStrike" kern="1200" cap="none" spc="0" normalizeH="0" baseline="0" noProof="0" dirty="0">
                <a:ln>
                  <a:noFill/>
                </a:ln>
                <a:solidFill>
                  <a:prstClr val="black"/>
                </a:solidFill>
                <a:effectLst/>
                <a:uLnTx/>
                <a:uFillTx/>
                <a:latin typeface="+mj-lt"/>
                <a:ea typeface="+mn-ea"/>
                <a:cs typeface="+mn-cs"/>
              </a:rPr>
              <a:t>factual</a:t>
            </a:r>
            <a:r>
              <a:rPr kumimoji="0" lang="en-GB" sz="2000" b="0" i="0" u="none" strike="noStrike" kern="1200" cap="none" spc="0" normalizeH="0" baseline="0" noProof="0" dirty="0">
                <a:ln>
                  <a:noFill/>
                </a:ln>
                <a:solidFill>
                  <a:prstClr val="black"/>
                </a:solidFill>
                <a:effectLst/>
                <a:uLnTx/>
                <a:uFillTx/>
                <a:latin typeface="+mj-lt"/>
                <a:ea typeface="+mn-ea"/>
                <a:cs typeface="+mn-cs"/>
              </a:rPr>
              <a:t> RSE</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000" b="0" i="0" u="none" strike="noStrike" kern="1200" cap="none" spc="0" normalizeH="0" baseline="0" noProof="0" dirty="0">
              <a:ln>
                <a:noFill/>
              </a:ln>
              <a:solidFill>
                <a:prstClr val="black"/>
              </a:solidFill>
              <a:effectLst/>
              <a:uLnTx/>
              <a:uFillTx/>
              <a:latin typeface="+mj-lt"/>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000" b="0" i="0" u="none" strike="noStrike" kern="1200" cap="none" spc="0" normalizeH="0" baseline="0" noProof="0" dirty="0">
                <a:ln>
                  <a:noFill/>
                </a:ln>
                <a:solidFill>
                  <a:prstClr val="black"/>
                </a:solidFill>
                <a:effectLst/>
                <a:uLnTx/>
                <a:uFillTx/>
                <a:latin typeface="+mj-lt"/>
                <a:ea typeface="+mn-ea"/>
                <a:cs typeface="+mn-cs"/>
              </a:rPr>
              <a:t>SHRN Data</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000" b="0" i="0" u="none" strike="noStrike" kern="1200" cap="none" spc="0" normalizeH="0" baseline="0" noProof="0" dirty="0">
                <a:ln>
                  <a:noFill/>
                </a:ln>
                <a:solidFill>
                  <a:prstClr val="black"/>
                </a:solidFill>
                <a:effectLst/>
                <a:uLnTx/>
                <a:uFillTx/>
                <a:latin typeface="+mj-lt"/>
                <a:ea typeface="+mn-ea"/>
                <a:cs typeface="+mn-cs"/>
              </a:rPr>
              <a:t>Reports (for example)</a:t>
            </a:r>
          </a:p>
          <a:p>
            <a:pPr marL="514350" marR="0" lvl="0" indent="-514350" algn="l" defTabSz="914400" rtl="0" eaLnBrk="1" fontAlgn="auto" latinLnBrk="0" hangingPunct="1">
              <a:lnSpc>
                <a:spcPct val="90000"/>
              </a:lnSpc>
              <a:spcBef>
                <a:spcPts val="1000"/>
              </a:spcBef>
              <a:spcAft>
                <a:spcPts val="0"/>
              </a:spcAft>
              <a:buClrTx/>
              <a:buSzTx/>
              <a:buFont typeface="Arial" panose="020B0604020202020204" pitchFamily="34" charset="0"/>
              <a:buAutoNum type="alphaLcParenBoth"/>
              <a:tabLst/>
              <a:defRPr/>
            </a:pPr>
            <a:r>
              <a:rPr kumimoji="0" lang="en-GB" sz="2000" b="0" i="0" u="none" strike="noStrike" kern="1200" cap="none" spc="0" normalizeH="0" baseline="0" noProof="0" dirty="0">
                <a:ln>
                  <a:noFill/>
                </a:ln>
                <a:solidFill>
                  <a:prstClr val="black"/>
                </a:solidFill>
                <a:effectLst/>
                <a:uLnTx/>
                <a:uFillTx/>
                <a:latin typeface="+mj-lt"/>
                <a:ea typeface="+mn-ea"/>
                <a:cs typeface="+mn-cs"/>
              </a:rPr>
              <a:t>Children’s commissioner report on racism</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000" b="0" i="0" u="none" strike="noStrike" kern="1200" cap="none" spc="0" normalizeH="0" baseline="0" noProof="0" dirty="0">
                <a:ln>
                  <a:noFill/>
                </a:ln>
                <a:solidFill>
                  <a:prstClr val="black"/>
                </a:solidFill>
                <a:effectLst/>
                <a:uLnTx/>
                <a:uFillTx/>
                <a:latin typeface="+mj-lt"/>
                <a:ea typeface="+mn-ea"/>
                <a:cs typeface="+mn-cs"/>
                <a:hlinkClick r:id="rId2">
                  <a:extLst>
                    <a:ext uri="{A12FA001-AC4F-418D-AE19-62706E023703}">
                      <ahyp:hlinkClr xmlns:ahyp="http://schemas.microsoft.com/office/drawing/2018/hyperlinkcolor" val="tx"/>
                    </a:ext>
                  </a:extLst>
                </a:hlinkClick>
              </a:rPr>
              <a:t>"Take it seriously": children's experiences of racism within secondary schools - Children’s Commissioner for Wales (childcomwales.org.uk)</a:t>
            </a:r>
            <a:endParaRPr kumimoji="0" lang="en-GB" sz="2000" b="0" i="0" u="none" strike="noStrike" kern="1200" cap="none" spc="0" normalizeH="0" baseline="0" noProof="0" dirty="0">
              <a:ln>
                <a:noFill/>
              </a:ln>
              <a:solidFill>
                <a:prstClr val="black"/>
              </a:solidFill>
              <a:effectLst/>
              <a:uLnTx/>
              <a:uFillTx/>
              <a:latin typeface="+mj-lt"/>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000" b="0" i="0" u="none" strike="noStrike" kern="1200" cap="none" spc="0" normalizeH="0" baseline="0" noProof="0" dirty="0">
                <a:ln>
                  <a:noFill/>
                </a:ln>
                <a:solidFill>
                  <a:prstClr val="black"/>
                </a:solidFill>
                <a:effectLst/>
                <a:uLnTx/>
                <a:uFillTx/>
                <a:latin typeface="+mj-lt"/>
                <a:ea typeface="+mn-ea"/>
                <a:cs typeface="+mn-cs"/>
              </a:rPr>
              <a:t>(b)   ESTYN report on peer on peer sexual harassment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000" b="0" i="0" u="none" strike="noStrike" kern="1200" cap="none" spc="0" normalizeH="0" baseline="0" noProof="0" dirty="0">
                <a:ln>
                  <a:noFill/>
                </a:ln>
                <a:solidFill>
                  <a:prstClr val="black"/>
                </a:solidFill>
                <a:effectLst/>
                <a:uLnTx/>
                <a:uFillTx/>
                <a:latin typeface="+mj-lt"/>
                <a:ea typeface="+mn-ea"/>
                <a:cs typeface="+mn-cs"/>
                <a:hlinkClick r:id="rId3">
                  <a:extLst>
                    <a:ext uri="{A12FA001-AC4F-418D-AE19-62706E023703}">
                      <ahyp:hlinkClr xmlns:ahyp="http://schemas.microsoft.com/office/drawing/2018/hyperlinkcolor" val="tx"/>
                    </a:ext>
                  </a:extLst>
                </a:hlinkClick>
              </a:rPr>
              <a:t>Sexual </a:t>
            </a:r>
            <a:r>
              <a:rPr kumimoji="0" lang="en-GB" sz="2000" b="0" i="0" u="none" strike="noStrike" kern="1200" cap="none" spc="0" normalizeH="0" baseline="0" noProof="0" dirty="0" err="1">
                <a:ln>
                  <a:noFill/>
                </a:ln>
                <a:solidFill>
                  <a:prstClr val="black"/>
                </a:solidFill>
                <a:effectLst/>
                <a:uLnTx/>
                <a:uFillTx/>
                <a:latin typeface="+mj-lt"/>
                <a:ea typeface="+mn-ea"/>
                <a:cs typeface="+mn-cs"/>
                <a:hlinkClick r:id="rId3">
                  <a:extLst>
                    <a:ext uri="{A12FA001-AC4F-418D-AE19-62706E023703}">
                      <ahyp:hlinkClr xmlns:ahyp="http://schemas.microsoft.com/office/drawing/2018/hyperlinkcolor" val="tx"/>
                    </a:ext>
                  </a:extLst>
                </a:hlinkClick>
              </a:rPr>
              <a:t>Harrassment</a:t>
            </a:r>
            <a:r>
              <a:rPr kumimoji="0" lang="en-GB" sz="2000" b="0" i="0" u="none" strike="noStrike" kern="1200" cap="none" spc="0" normalizeH="0" baseline="0" noProof="0" dirty="0">
                <a:ln>
                  <a:noFill/>
                </a:ln>
                <a:solidFill>
                  <a:prstClr val="black"/>
                </a:solidFill>
                <a:effectLst/>
                <a:uLnTx/>
                <a:uFillTx/>
                <a:latin typeface="+mj-lt"/>
                <a:ea typeface="+mn-ea"/>
                <a:cs typeface="+mn-cs"/>
                <a:hlinkClick r:id="rId3">
                  <a:extLst>
                    <a:ext uri="{A12FA001-AC4F-418D-AE19-62706E023703}">
                      <ahyp:hlinkClr xmlns:ahyp="http://schemas.microsoft.com/office/drawing/2018/hyperlinkcolor" val="tx"/>
                    </a:ext>
                  </a:extLst>
                </a:hlinkClick>
              </a:rPr>
              <a:t> Report 2022 (</a:t>
            </a:r>
            <a:r>
              <a:rPr kumimoji="0" lang="en-GB" sz="2000" b="0" i="0" u="none" strike="noStrike" kern="1200" cap="none" spc="0" normalizeH="0" baseline="0" noProof="0" dirty="0" err="1">
                <a:ln>
                  <a:noFill/>
                </a:ln>
                <a:solidFill>
                  <a:prstClr val="black"/>
                </a:solidFill>
                <a:effectLst/>
                <a:uLnTx/>
                <a:uFillTx/>
                <a:latin typeface="+mj-lt"/>
                <a:ea typeface="+mn-ea"/>
                <a:cs typeface="+mn-cs"/>
                <a:hlinkClick r:id="rId3">
                  <a:extLst>
                    <a:ext uri="{A12FA001-AC4F-418D-AE19-62706E023703}">
                      <ahyp:hlinkClr xmlns:ahyp="http://schemas.microsoft.com/office/drawing/2018/hyperlinkcolor" val="tx"/>
                    </a:ext>
                  </a:extLst>
                </a:hlinkClick>
              </a:rPr>
              <a:t>gov.wales</a:t>
            </a:r>
            <a:r>
              <a:rPr kumimoji="0" lang="en-GB" sz="2000" b="0" i="0" u="none" strike="noStrike" kern="1200" cap="none" spc="0" normalizeH="0" baseline="0" noProof="0" dirty="0">
                <a:ln>
                  <a:noFill/>
                </a:ln>
                <a:solidFill>
                  <a:prstClr val="black"/>
                </a:solidFill>
                <a:effectLst/>
                <a:uLnTx/>
                <a:uFillTx/>
                <a:latin typeface="+mj-lt"/>
                <a:ea typeface="+mn-ea"/>
                <a:cs typeface="+mn-cs"/>
                <a:hlinkClick r:id="rId3">
                  <a:extLst>
                    <a:ext uri="{A12FA001-AC4F-418D-AE19-62706E023703}">
                      <ahyp:hlinkClr xmlns:ahyp="http://schemas.microsoft.com/office/drawing/2018/hyperlinkcolor" val="tx"/>
                    </a:ext>
                  </a:extLst>
                </a:hlinkClick>
              </a:rPr>
              <a:t>)</a:t>
            </a:r>
            <a:endParaRPr kumimoji="0" lang="en-GB" sz="2000" b="0" i="0" u="none" strike="noStrike" kern="1200" cap="none" spc="0" normalizeH="0" baseline="0" noProof="0" dirty="0">
              <a:ln>
                <a:noFill/>
              </a:ln>
              <a:solidFill>
                <a:prstClr val="black"/>
              </a:solidFill>
              <a:effectLst/>
              <a:uLnTx/>
              <a:uFillTx/>
              <a:latin typeface="+mj-lt"/>
              <a:ea typeface="+mn-ea"/>
              <a:cs typeface="+mn-cs"/>
            </a:endParaRPr>
          </a:p>
          <a:p>
            <a:endParaRPr lang="en-GB" dirty="0"/>
          </a:p>
        </p:txBody>
      </p:sp>
    </p:spTree>
    <p:extLst>
      <p:ext uri="{BB962C8B-B14F-4D97-AF65-F5344CB8AC3E}">
        <p14:creationId xmlns:p14="http://schemas.microsoft.com/office/powerpoint/2010/main" val="37634637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646091-FB65-241D-BC57-DCA2C43BA38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8088366-4083-4A88-BE47-01BE3AC60055}"/>
              </a:ext>
            </a:extLst>
          </p:cNvPr>
          <p:cNvSpPr>
            <a:spLocks noGrp="1"/>
          </p:cNvSpPr>
          <p:nvPr>
            <p:ph type="title"/>
          </p:nvPr>
        </p:nvSpPr>
        <p:spPr/>
        <p:txBody>
          <a:bodyPr/>
          <a:lstStyle/>
          <a:p>
            <a:r>
              <a:rPr lang="en-GB" sz="3600" b="1" dirty="0">
                <a:effectLst>
                  <a:outerShdw blurRad="38100" dist="38100" dir="2700000" algn="tl">
                    <a:srgbClr val="000000">
                      <a:alpha val="43137"/>
                    </a:srgbClr>
                  </a:outerShdw>
                </a:effectLst>
              </a:rPr>
              <a:t>Critical and learner centred RSE</a:t>
            </a:r>
          </a:p>
        </p:txBody>
      </p:sp>
      <p:pic>
        <p:nvPicPr>
          <p:cNvPr id="4" name="Content Placeholder 5">
            <a:extLst>
              <a:ext uri="{FF2B5EF4-FFF2-40B4-BE49-F238E27FC236}">
                <a16:creationId xmlns:a16="http://schemas.microsoft.com/office/drawing/2014/main" id="{74689ECA-DE77-F4D7-2DF9-5286B61BD98D}"/>
              </a:ext>
            </a:extLst>
          </p:cNvPr>
          <p:cNvPicPr>
            <a:picLocks noGrp="1" noChangeAspect="1"/>
          </p:cNvPicPr>
          <p:nvPr>
            <p:ph idx="1"/>
          </p:nvPr>
        </p:nvPicPr>
        <p:blipFill>
          <a:blip r:embed="rId2"/>
          <a:stretch>
            <a:fillRect/>
          </a:stretch>
        </p:blipFill>
        <p:spPr bwMode="auto">
          <a:xfrm>
            <a:off x="457200" y="1628800"/>
            <a:ext cx="3826767" cy="2620963"/>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Content Placeholder 3">
            <a:extLst>
              <a:ext uri="{FF2B5EF4-FFF2-40B4-BE49-F238E27FC236}">
                <a16:creationId xmlns:a16="http://schemas.microsoft.com/office/drawing/2014/main" id="{EBABF241-6B93-11E0-DEB3-9FA99D1E0BF6}"/>
              </a:ext>
            </a:extLst>
          </p:cNvPr>
          <p:cNvPicPr>
            <a:picLocks noChangeAspect="1"/>
          </p:cNvPicPr>
          <p:nvPr/>
        </p:nvPicPr>
        <p:blipFill>
          <a:blip r:embed="rId3"/>
          <a:stretch>
            <a:fillRect/>
          </a:stretch>
        </p:blipFill>
        <p:spPr bwMode="auto">
          <a:xfrm>
            <a:off x="4750092" y="1664803"/>
            <a:ext cx="3960440" cy="25849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5">
            <a:extLst>
              <a:ext uri="{FF2B5EF4-FFF2-40B4-BE49-F238E27FC236}">
                <a16:creationId xmlns:a16="http://schemas.microsoft.com/office/drawing/2014/main" id="{3E3ECA5B-57D1-BE01-7311-CFCD700A15E9}"/>
              </a:ext>
            </a:extLst>
          </p:cNvPr>
          <p:cNvPicPr>
            <a:picLocks noChangeAspect="1"/>
          </p:cNvPicPr>
          <p:nvPr/>
        </p:nvPicPr>
        <p:blipFill>
          <a:blip r:embed="rId4"/>
          <a:stretch>
            <a:fillRect/>
          </a:stretch>
        </p:blipFill>
        <p:spPr>
          <a:xfrm>
            <a:off x="2267744" y="4439626"/>
            <a:ext cx="4032447" cy="2301741"/>
          </a:xfrm>
          <a:prstGeom prst="rect">
            <a:avLst/>
          </a:prstGeom>
        </p:spPr>
      </p:pic>
    </p:spTree>
    <p:extLst>
      <p:ext uri="{BB962C8B-B14F-4D97-AF65-F5344CB8AC3E}">
        <p14:creationId xmlns:p14="http://schemas.microsoft.com/office/powerpoint/2010/main" val="140022020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A2E442-5AFE-B80F-A238-75170C9CFDB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7B281E0-4932-7A99-D76E-2881A6FE3707}"/>
              </a:ext>
            </a:extLst>
          </p:cNvPr>
          <p:cNvSpPr>
            <a:spLocks noGrp="1"/>
          </p:cNvSpPr>
          <p:nvPr>
            <p:ph type="title"/>
          </p:nvPr>
        </p:nvSpPr>
        <p:spPr/>
        <p:txBody>
          <a:bodyPr/>
          <a:lstStyle/>
          <a:p>
            <a:r>
              <a:rPr lang="en-GB" sz="3600" b="1" dirty="0">
                <a:effectLst>
                  <a:outerShdw blurRad="38100" dist="38100" dir="2700000" algn="tl">
                    <a:srgbClr val="000000">
                      <a:alpha val="43137"/>
                    </a:srgbClr>
                  </a:outerShdw>
                </a:effectLst>
              </a:rPr>
              <a:t>Pluralistic RSE</a:t>
            </a:r>
          </a:p>
        </p:txBody>
      </p:sp>
      <p:sp>
        <p:nvSpPr>
          <p:cNvPr id="3" name="Content Placeholder 2">
            <a:extLst>
              <a:ext uri="{FF2B5EF4-FFF2-40B4-BE49-F238E27FC236}">
                <a16:creationId xmlns:a16="http://schemas.microsoft.com/office/drawing/2014/main" id="{FE9E1214-D063-30EE-6BD4-25C2F257A63C}"/>
              </a:ext>
            </a:extLst>
          </p:cNvPr>
          <p:cNvSpPr>
            <a:spLocks noGrp="1"/>
          </p:cNvSpPr>
          <p:nvPr>
            <p:ph idx="1"/>
          </p:nvPr>
        </p:nvSpPr>
        <p:spPr/>
        <p:txBody>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900" b="1" i="0" u="none" strike="noStrike" kern="1200" cap="none" spc="0" normalizeH="0" baseline="0" noProof="0" dirty="0">
                <a:ln>
                  <a:noFill/>
                </a:ln>
                <a:solidFill>
                  <a:prstClr val="black"/>
                </a:solidFill>
                <a:effectLst/>
                <a:uLnTx/>
                <a:uFillTx/>
                <a:latin typeface="Aptos" panose="02110004020202020204"/>
                <a:ea typeface="Calibri" panose="020F0502020204030204" pitchFamily="34" charset="0"/>
                <a:cs typeface="Times New Roman" panose="02020603050405020304" pitchFamily="18" charset="0"/>
              </a:rPr>
              <a:t>Creating safe spaces</a:t>
            </a:r>
            <a:endParaRPr kumimoji="0" lang="en-GB" sz="1900" b="0" i="0" u="none" strike="noStrike" kern="1200" cap="none" spc="0" normalizeH="0" baseline="0" noProof="0" dirty="0">
              <a:ln>
                <a:noFill/>
              </a:ln>
              <a:solidFill>
                <a:prstClr val="black"/>
              </a:solidFill>
              <a:effectLst/>
              <a:uLnTx/>
              <a:uFillTx/>
              <a:latin typeface="Aptos" panose="02110004020202020204"/>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900" b="0" i="0" u="none" strike="noStrike" kern="1200" cap="none" spc="0" normalizeH="0" baseline="0" noProof="0" dirty="0">
                <a:ln>
                  <a:noFill/>
                </a:ln>
                <a:solidFill>
                  <a:prstClr val="black"/>
                </a:solidFill>
                <a:effectLst/>
                <a:uLnTx/>
                <a:uFillTx/>
                <a:latin typeface="Aptos" panose="02110004020202020204"/>
                <a:ea typeface="Calibri" panose="020F0502020204030204" pitchFamily="34" charset="0"/>
                <a:cs typeface="Times New Roman" panose="02020603050405020304" pitchFamily="18" charset="0"/>
              </a:rPr>
              <a:t>Collaboratively establishing ground rules or a group agreement with learners helps to create safe learning spaces where learners are able to listen to, discuss and express views and values.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900" b="0" i="0" u="none" strike="noStrike" kern="1200" cap="none" spc="0" normalizeH="0" baseline="0" noProof="0" dirty="0">
                <a:ln>
                  <a:noFill/>
                </a:ln>
                <a:solidFill>
                  <a:prstClr val="black"/>
                </a:solidFill>
                <a:effectLst/>
                <a:uLnTx/>
                <a:uFillTx/>
                <a:latin typeface="Aptos" panose="02110004020202020204"/>
                <a:ea typeface="Calibri" panose="020F0502020204030204" pitchFamily="34" charset="0"/>
                <a:cs typeface="Times New Roman" panose="02020603050405020304" pitchFamily="18" charset="0"/>
              </a:rPr>
              <a:t>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900" b="0" i="0" u="none" strike="noStrike" kern="1200" cap="none" spc="0" normalizeH="0" baseline="0" noProof="0" dirty="0">
                <a:ln>
                  <a:noFill/>
                </a:ln>
                <a:solidFill>
                  <a:prstClr val="black"/>
                </a:solidFill>
                <a:effectLst/>
                <a:uLnTx/>
                <a:uFillTx/>
                <a:latin typeface="Aptos" panose="02110004020202020204"/>
                <a:ea typeface="Calibri" panose="020F0502020204030204" pitchFamily="34" charset="0"/>
                <a:cs typeface="Times New Roman" panose="02020603050405020304" pitchFamily="18" charset="0"/>
              </a:rPr>
              <a:t>Examples of ground rules may include:</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900" b="0" i="0" u="none" strike="noStrike" kern="1200" cap="none" spc="0" normalizeH="0" baseline="0" noProof="0" dirty="0">
                <a:ln>
                  <a:noFill/>
                </a:ln>
                <a:solidFill>
                  <a:prstClr val="black"/>
                </a:solidFill>
                <a:effectLst/>
                <a:uLnTx/>
                <a:uFillTx/>
                <a:latin typeface="Aptos" panose="02110004020202020204"/>
                <a:ea typeface="Calibri" panose="020F0502020204030204" pitchFamily="34" charset="0"/>
                <a:cs typeface="Times New Roman" panose="02020603050405020304" pitchFamily="18" charset="0"/>
              </a:rPr>
              <a:t>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900" b="0" i="1" u="none" strike="noStrike" kern="1200" cap="none" spc="0" normalizeH="0" baseline="0" noProof="0" dirty="0">
                <a:ln>
                  <a:noFill/>
                </a:ln>
                <a:solidFill>
                  <a:prstClr val="black"/>
                </a:solidFill>
                <a:effectLst/>
                <a:uLnTx/>
                <a:uFillTx/>
                <a:latin typeface="Aptos" panose="02110004020202020204"/>
                <a:ea typeface="Calibri" panose="020F0502020204030204" pitchFamily="34" charset="0"/>
                <a:cs typeface="Times New Roman" panose="02020603050405020304" pitchFamily="18" charset="0"/>
              </a:rPr>
              <a:t>Respect – we respect what others say and say things in a respectful way</a:t>
            </a:r>
            <a:endParaRPr kumimoji="0" lang="en-GB" sz="1900" b="0" i="0" u="none" strike="noStrike" kern="1200" cap="none" spc="0" normalizeH="0" baseline="0" noProof="0" dirty="0">
              <a:ln>
                <a:noFill/>
              </a:ln>
              <a:solidFill>
                <a:prstClr val="black"/>
              </a:solidFill>
              <a:effectLst/>
              <a:uLnTx/>
              <a:uFillTx/>
              <a:latin typeface="Aptos" panose="02110004020202020204"/>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900" b="0" i="1" u="none" strike="noStrike" kern="1200" cap="none" spc="0" normalizeH="0" baseline="0" noProof="0" dirty="0">
                <a:ln>
                  <a:noFill/>
                </a:ln>
                <a:solidFill>
                  <a:prstClr val="black"/>
                </a:solidFill>
                <a:effectLst/>
                <a:uLnTx/>
                <a:uFillTx/>
                <a:latin typeface="Aptos" panose="02110004020202020204"/>
                <a:ea typeface="Calibri" panose="020F0502020204030204" pitchFamily="34" charset="0"/>
                <a:cs typeface="Times New Roman" panose="02020603050405020304" pitchFamily="18" charset="0"/>
              </a:rPr>
              <a:t>Don’t put others down </a:t>
            </a:r>
            <a:endParaRPr kumimoji="0" lang="en-GB" sz="1900" b="0" i="0" u="none" strike="noStrike" kern="1200" cap="none" spc="0" normalizeH="0" baseline="0" noProof="0" dirty="0">
              <a:ln>
                <a:noFill/>
              </a:ln>
              <a:solidFill>
                <a:prstClr val="black"/>
              </a:solidFill>
              <a:effectLst/>
              <a:uLnTx/>
              <a:uFillTx/>
              <a:latin typeface="Aptos" panose="02110004020202020204"/>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900" b="0" i="1" u="none" strike="noStrike" kern="1200" cap="none" spc="0" normalizeH="0" baseline="0" noProof="0" dirty="0">
                <a:ln>
                  <a:noFill/>
                </a:ln>
                <a:solidFill>
                  <a:prstClr val="black"/>
                </a:solidFill>
                <a:effectLst/>
                <a:uLnTx/>
                <a:uFillTx/>
                <a:latin typeface="Aptos" panose="02110004020202020204"/>
                <a:ea typeface="Calibri" panose="020F0502020204030204" pitchFamily="34" charset="0"/>
                <a:cs typeface="Times New Roman" panose="02020603050405020304" pitchFamily="18" charset="0"/>
              </a:rPr>
              <a:t>Boundaries – we will participate if we feel comfortable</a:t>
            </a:r>
            <a:endParaRPr kumimoji="0" lang="en-GB" sz="1900" b="0" i="0" u="none" strike="noStrike" kern="1200" cap="none" spc="0" normalizeH="0" baseline="0" noProof="0" dirty="0">
              <a:ln>
                <a:noFill/>
              </a:ln>
              <a:solidFill>
                <a:prstClr val="black"/>
              </a:solidFill>
              <a:effectLst/>
              <a:uLnTx/>
              <a:uFillTx/>
              <a:latin typeface="Aptos" panose="02110004020202020204"/>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900" b="0" i="1" u="none" strike="noStrike" kern="1200" cap="none" spc="0" normalizeH="0" baseline="0" noProof="0" dirty="0">
                <a:ln>
                  <a:noFill/>
                </a:ln>
                <a:solidFill>
                  <a:prstClr val="black"/>
                </a:solidFill>
                <a:effectLst/>
                <a:uLnTx/>
                <a:uFillTx/>
                <a:latin typeface="Aptos" panose="02110004020202020204"/>
                <a:ea typeface="Calibri" panose="020F0502020204030204" pitchFamily="34" charset="0"/>
                <a:cs typeface="Times New Roman" panose="02020603050405020304" pitchFamily="18" charset="0"/>
              </a:rPr>
              <a:t>No assumptions – we don’t make assumptions about others (what they think, what they feel etc.)</a:t>
            </a:r>
            <a:endParaRPr kumimoji="0" lang="en-GB" sz="1900" b="0" i="0" u="none" strike="noStrike" kern="1200" cap="none" spc="0" normalizeH="0" baseline="0" noProof="0" dirty="0">
              <a:ln>
                <a:noFill/>
              </a:ln>
              <a:solidFill>
                <a:prstClr val="black"/>
              </a:solidFill>
              <a:effectLst/>
              <a:uLnTx/>
              <a:uFillTx/>
              <a:latin typeface="Aptos" panose="02110004020202020204"/>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900" b="0" i="1" u="none" strike="noStrike" kern="1200" cap="none" spc="0" normalizeH="0" baseline="0" noProof="0" dirty="0">
                <a:ln>
                  <a:noFill/>
                </a:ln>
                <a:solidFill>
                  <a:prstClr val="black"/>
                </a:solidFill>
                <a:effectLst/>
                <a:uLnTx/>
                <a:uFillTx/>
                <a:latin typeface="Aptos" panose="02110004020202020204"/>
                <a:ea typeface="Calibri" panose="020F0502020204030204" pitchFamily="34" charset="0"/>
                <a:cs typeface="Times New Roman" panose="02020603050405020304" pitchFamily="18" charset="0"/>
              </a:rPr>
              <a:t>No personal attacks – respectfully challenge the idea not the person</a:t>
            </a:r>
            <a:endParaRPr kumimoji="0" lang="en-GB" sz="1900" b="0" i="0" u="none" strike="noStrike" kern="1200" cap="none" spc="0" normalizeH="0" baseline="0" noProof="0" dirty="0">
              <a:ln>
                <a:noFill/>
              </a:ln>
              <a:solidFill>
                <a:prstClr val="black"/>
              </a:solidFill>
              <a:effectLst/>
              <a:uLnTx/>
              <a:uFillTx/>
              <a:latin typeface="Aptos" panose="02110004020202020204"/>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43256072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275D3B-F11B-5C81-8E29-F2EC9919A63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5B29BB4-7336-15EC-CE48-FA670EE576EF}"/>
              </a:ext>
            </a:extLst>
          </p:cNvPr>
          <p:cNvSpPr>
            <a:spLocks noGrp="1"/>
          </p:cNvSpPr>
          <p:nvPr>
            <p:ph type="title"/>
          </p:nvPr>
        </p:nvSpPr>
        <p:spPr/>
        <p:txBody>
          <a:bodyPr/>
          <a:lstStyle/>
          <a:p>
            <a:r>
              <a:rPr lang="en-GB" sz="3600" b="1" dirty="0">
                <a:effectLst>
                  <a:outerShdw blurRad="38100" dist="38100" dir="2700000" algn="tl">
                    <a:srgbClr val="000000">
                      <a:alpha val="43137"/>
                    </a:srgbClr>
                  </a:outerShdw>
                </a:effectLst>
              </a:rPr>
              <a:t>Pluralistic RSE</a:t>
            </a:r>
          </a:p>
        </p:txBody>
      </p:sp>
      <p:sp>
        <p:nvSpPr>
          <p:cNvPr id="3" name="Content Placeholder 2">
            <a:extLst>
              <a:ext uri="{FF2B5EF4-FFF2-40B4-BE49-F238E27FC236}">
                <a16:creationId xmlns:a16="http://schemas.microsoft.com/office/drawing/2014/main" id="{CB07BBF4-4E08-EA36-34F2-45AB88CC5789}"/>
              </a:ext>
            </a:extLst>
          </p:cNvPr>
          <p:cNvSpPr>
            <a:spLocks noGrp="1"/>
          </p:cNvSpPr>
          <p:nvPr>
            <p:ph idx="1"/>
          </p:nvPr>
        </p:nvSpPr>
        <p:spPr/>
        <p:txBody>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600" b="1" i="0" u="none" strike="noStrike" kern="1200" cap="none" spc="0" normalizeH="0" baseline="0" noProof="0" dirty="0">
                <a:ln>
                  <a:noFill/>
                </a:ln>
                <a:solidFill>
                  <a:prstClr val="black"/>
                </a:solidFill>
                <a:effectLst/>
                <a:uLnTx/>
                <a:uFillTx/>
                <a:latin typeface="Aptos" panose="02110004020202020204"/>
                <a:ea typeface="Calibri" panose="020F0502020204030204" pitchFamily="34" charset="0"/>
                <a:cs typeface="Times New Roman" panose="02020603050405020304" pitchFamily="18" charset="0"/>
              </a:rPr>
              <a:t>Example</a:t>
            </a:r>
            <a:endParaRPr kumimoji="0" lang="en-GB" sz="1600" b="0" i="0" u="none" strike="noStrike" kern="1200" cap="none" spc="0" normalizeH="0" baseline="0" noProof="0" dirty="0">
              <a:ln>
                <a:noFill/>
              </a:ln>
              <a:solidFill>
                <a:prstClr val="black"/>
              </a:solidFill>
              <a:effectLst/>
              <a:uLnTx/>
              <a:uFillTx/>
              <a:latin typeface="Aptos" panose="02110004020202020204"/>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600" b="0" i="0" u="none" strike="noStrike" kern="1200" cap="none" spc="0" normalizeH="0" baseline="0" noProof="0" dirty="0">
                <a:ln>
                  <a:noFill/>
                </a:ln>
                <a:solidFill>
                  <a:prstClr val="black"/>
                </a:solidFill>
                <a:effectLst/>
                <a:uLnTx/>
                <a:uFillTx/>
                <a:latin typeface="Aptos" panose="02110004020202020204"/>
                <a:ea typeface="Calibri" panose="020F0502020204030204" pitchFamily="34" charset="0"/>
                <a:cs typeface="Times New Roman" panose="02020603050405020304" pitchFamily="18" charset="0"/>
              </a:rPr>
              <a:t>When exploring the topic of puberty / growing up, practitioners may want to recognise that there are specific celebrations in different faiths and cultures that recognise this:</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600" b="0" i="1" u="none" strike="noStrike" kern="1200" cap="none" spc="0" normalizeH="0" baseline="0" noProof="0" dirty="0">
                <a:ln>
                  <a:noFill/>
                </a:ln>
                <a:solidFill>
                  <a:prstClr val="black"/>
                </a:solidFill>
                <a:effectLst/>
                <a:uLnTx/>
                <a:uFillTx/>
                <a:latin typeface="Aptos" panose="02110004020202020204"/>
                <a:ea typeface="Calibri" panose="020F0502020204030204" pitchFamily="34" charset="0"/>
                <a:cs typeface="Times New Roman" panose="02020603050405020304" pitchFamily="18" charset="0"/>
              </a:rPr>
              <a:t> </a:t>
            </a:r>
            <a:endParaRPr kumimoji="0" lang="en-GB" sz="1600" b="0" i="0" u="none" strike="noStrike" kern="1200" cap="none" spc="0" normalizeH="0" baseline="0" noProof="0" dirty="0">
              <a:ln>
                <a:noFill/>
              </a:ln>
              <a:solidFill>
                <a:prstClr val="black"/>
              </a:solidFill>
              <a:effectLst/>
              <a:uLnTx/>
              <a:uFillTx/>
              <a:latin typeface="Aptos" panose="02110004020202020204"/>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600" b="0" i="1" u="none" strike="noStrike" kern="1200" cap="none" spc="0" normalizeH="0" baseline="0" noProof="0" dirty="0">
                <a:ln>
                  <a:noFill/>
                </a:ln>
                <a:solidFill>
                  <a:prstClr val="black"/>
                </a:solidFill>
                <a:effectLst/>
                <a:uLnTx/>
                <a:uFillTx/>
                <a:latin typeface="Aptos" panose="02110004020202020204"/>
                <a:ea typeface="Calibri" panose="020F0502020204030204" pitchFamily="34" charset="0"/>
                <a:cs typeface="Times New Roman" panose="02020603050405020304" pitchFamily="18" charset="0"/>
              </a:rPr>
              <a:t>“Some faiths have specific celebrations or coming-of-age ceremonies when a child reaches the age of adolescence. These include…”</a:t>
            </a:r>
            <a:endParaRPr kumimoji="0" lang="en-GB" sz="1600" b="0" i="0" u="none" strike="noStrike" kern="1200" cap="none" spc="0" normalizeH="0" baseline="0" noProof="0" dirty="0">
              <a:ln>
                <a:noFill/>
              </a:ln>
              <a:solidFill>
                <a:prstClr val="black"/>
              </a:solidFill>
              <a:effectLst/>
              <a:uLnTx/>
              <a:uFillTx/>
              <a:latin typeface="Aptos" panose="02110004020202020204"/>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600" b="0" i="0" u="none" strike="noStrike" kern="1200" cap="none" spc="0" normalizeH="0" baseline="0" noProof="0" dirty="0">
                <a:ln>
                  <a:noFill/>
                </a:ln>
                <a:solidFill>
                  <a:prstClr val="black"/>
                </a:solidFill>
                <a:effectLst/>
                <a:uLnTx/>
                <a:uFillTx/>
                <a:latin typeface="Aptos" panose="02110004020202020204"/>
                <a:ea typeface="Calibri" panose="020F0502020204030204" pitchFamily="34" charset="0"/>
                <a:cs typeface="Times New Roman" panose="02020603050405020304" pitchFamily="18" charset="0"/>
              </a:rPr>
              <a:t>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600" b="1" i="0" u="none" strike="noStrike" kern="1200" cap="none" spc="0" normalizeH="0" baseline="0" noProof="0" dirty="0">
                <a:ln>
                  <a:noFill/>
                </a:ln>
                <a:solidFill>
                  <a:prstClr val="black"/>
                </a:solidFill>
                <a:effectLst/>
                <a:uLnTx/>
                <a:uFillTx/>
                <a:latin typeface="Aptos" panose="02110004020202020204"/>
                <a:ea typeface="Calibri" panose="020F0502020204030204" pitchFamily="34" charset="0"/>
                <a:cs typeface="Times New Roman" panose="02020603050405020304" pitchFamily="18" charset="0"/>
              </a:rPr>
              <a:t>Example</a:t>
            </a:r>
            <a:endParaRPr kumimoji="0" lang="en-GB" sz="1600" b="0" i="0" u="none" strike="noStrike" kern="1200" cap="none" spc="0" normalizeH="0" baseline="0" noProof="0" dirty="0">
              <a:ln>
                <a:noFill/>
              </a:ln>
              <a:solidFill>
                <a:prstClr val="black"/>
              </a:solidFill>
              <a:effectLst/>
              <a:uLnTx/>
              <a:uFillTx/>
              <a:latin typeface="Aptos" panose="02110004020202020204"/>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600" b="0" i="0" u="none" strike="noStrike" kern="1200" cap="none" spc="0" normalizeH="0" baseline="0" noProof="0" dirty="0">
                <a:ln>
                  <a:noFill/>
                </a:ln>
                <a:solidFill>
                  <a:prstClr val="black"/>
                </a:solidFill>
                <a:effectLst/>
                <a:uLnTx/>
                <a:uFillTx/>
                <a:latin typeface="Aptos" panose="02110004020202020204"/>
                <a:ea typeface="Calibri" panose="020F0502020204030204" pitchFamily="34" charset="0"/>
                <a:cs typeface="+mn-cs"/>
              </a:rPr>
              <a:t>When discussing intimate relationships, a learner may share that </a:t>
            </a:r>
            <a:r>
              <a:rPr kumimoji="0" lang="en-GB" sz="1600" b="0" i="1" u="none" strike="noStrike" kern="1200" cap="none" spc="0" normalizeH="0" baseline="0" noProof="0" dirty="0">
                <a:ln>
                  <a:noFill/>
                </a:ln>
                <a:solidFill>
                  <a:prstClr val="black"/>
                </a:solidFill>
                <a:effectLst/>
                <a:uLnTx/>
                <a:uFillTx/>
                <a:latin typeface="Aptos" panose="02110004020202020204"/>
                <a:ea typeface="Calibri" panose="020F0502020204030204" pitchFamily="34" charset="0"/>
                <a:cs typeface="+mn-cs"/>
              </a:rPr>
              <a:t>“In my faith we are taught that sex should only take place when you are married.”</a:t>
            </a:r>
            <a:endParaRPr kumimoji="0" lang="en-GB" sz="1600" b="0" i="0" u="none" strike="noStrike" kern="1200" cap="none" spc="0" normalizeH="0" baseline="0" noProof="0" dirty="0">
              <a:ln>
                <a:noFill/>
              </a:ln>
              <a:solidFill>
                <a:prstClr val="black"/>
              </a:solidFill>
              <a:effectLst/>
              <a:uLnTx/>
              <a:uFillTx/>
              <a:latin typeface="Aptos" panose="02110004020202020204"/>
              <a:ea typeface="Times New Roman" panose="02020603050405020304" pitchFamily="18" charset="0"/>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600" b="0" i="0" u="none" strike="noStrike" kern="1200" cap="none" spc="0" normalizeH="0" baseline="0" noProof="0" dirty="0">
                <a:ln>
                  <a:noFill/>
                </a:ln>
                <a:solidFill>
                  <a:prstClr val="black"/>
                </a:solidFill>
                <a:effectLst/>
                <a:uLnTx/>
                <a:uFillTx/>
                <a:latin typeface="Aptos" panose="02110004020202020204"/>
                <a:ea typeface="Calibri" panose="020F0502020204030204" pitchFamily="34" charset="0"/>
                <a:cs typeface="+mn-cs"/>
              </a:rPr>
              <a:t>Practitioners may consider responding with </a:t>
            </a:r>
            <a:r>
              <a:rPr kumimoji="0" lang="en-GB" sz="1600" b="0" i="1" u="none" strike="noStrike" kern="1200" cap="none" spc="0" normalizeH="0" baseline="0" noProof="0" dirty="0">
                <a:ln>
                  <a:noFill/>
                </a:ln>
                <a:solidFill>
                  <a:prstClr val="black"/>
                </a:solidFill>
                <a:effectLst/>
                <a:uLnTx/>
                <a:uFillTx/>
                <a:latin typeface="Aptos" panose="02110004020202020204"/>
                <a:ea typeface="Calibri" panose="020F0502020204030204" pitchFamily="34" charset="0"/>
                <a:cs typeface="+mn-cs"/>
              </a:rPr>
              <a:t>“Yes, </a:t>
            </a:r>
            <a:r>
              <a:rPr kumimoji="0" lang="en-GB" sz="1600" b="1" i="1" u="none" strike="noStrike" kern="1200" cap="none" spc="0" normalizeH="0" baseline="0" noProof="0" dirty="0">
                <a:ln>
                  <a:noFill/>
                </a:ln>
                <a:solidFill>
                  <a:prstClr val="black"/>
                </a:solidFill>
                <a:effectLst/>
                <a:uLnTx/>
                <a:uFillTx/>
                <a:latin typeface="Aptos" panose="02110004020202020204"/>
                <a:ea typeface="Calibri" panose="020F0502020204030204" pitchFamily="34" charset="0"/>
                <a:cs typeface="+mn-cs"/>
              </a:rPr>
              <a:t>some people</a:t>
            </a:r>
            <a:r>
              <a:rPr kumimoji="0" lang="en-GB" sz="1600" b="0" i="1" u="none" strike="noStrike" kern="1200" cap="none" spc="0" normalizeH="0" baseline="0" noProof="0" dirty="0">
                <a:ln>
                  <a:noFill/>
                </a:ln>
                <a:solidFill>
                  <a:prstClr val="black"/>
                </a:solidFill>
                <a:effectLst/>
                <a:uLnTx/>
                <a:uFillTx/>
                <a:latin typeface="Aptos" panose="02110004020202020204"/>
                <a:ea typeface="Calibri" panose="020F0502020204030204" pitchFamily="34" charset="0"/>
                <a:cs typeface="+mn-cs"/>
              </a:rPr>
              <a:t> </a:t>
            </a:r>
            <a:r>
              <a:rPr kumimoji="0" lang="en-GB" sz="1600" b="1" i="1" u="none" strike="noStrike" kern="1200" cap="none" spc="0" normalizeH="0" baseline="0" noProof="0" dirty="0">
                <a:ln>
                  <a:noFill/>
                </a:ln>
                <a:solidFill>
                  <a:prstClr val="black"/>
                </a:solidFill>
                <a:effectLst/>
                <a:uLnTx/>
                <a:uFillTx/>
                <a:latin typeface="Aptos" panose="02110004020202020204"/>
                <a:ea typeface="Calibri" panose="020F0502020204030204" pitchFamily="34" charset="0"/>
                <a:cs typeface="+mn-cs"/>
              </a:rPr>
              <a:t>believe that</a:t>
            </a:r>
            <a:r>
              <a:rPr kumimoji="0" lang="en-GB" sz="1600" b="0" i="1" u="none" strike="noStrike" kern="1200" cap="none" spc="0" normalizeH="0" baseline="0" noProof="0" dirty="0">
                <a:ln>
                  <a:noFill/>
                </a:ln>
                <a:solidFill>
                  <a:prstClr val="black"/>
                </a:solidFill>
                <a:effectLst/>
                <a:uLnTx/>
                <a:uFillTx/>
                <a:latin typeface="Aptos" panose="02110004020202020204"/>
                <a:ea typeface="Calibri" panose="020F0502020204030204" pitchFamily="34" charset="0"/>
                <a:cs typeface="+mn-cs"/>
              </a:rPr>
              <a:t> sex should only take place within a marriage, </a:t>
            </a:r>
            <a:r>
              <a:rPr kumimoji="0" lang="en-GB" sz="1600" b="1" i="1" u="none" strike="noStrike" kern="1200" cap="none" spc="0" normalizeH="0" baseline="0" noProof="0" dirty="0">
                <a:ln>
                  <a:noFill/>
                </a:ln>
                <a:solidFill>
                  <a:prstClr val="black"/>
                </a:solidFill>
                <a:effectLst/>
                <a:uLnTx/>
                <a:uFillTx/>
                <a:latin typeface="Aptos" panose="02110004020202020204"/>
                <a:ea typeface="Calibri" panose="020F0502020204030204" pitchFamily="34" charset="0"/>
                <a:cs typeface="+mn-cs"/>
              </a:rPr>
              <a:t>this is the teaching of many faiths</a:t>
            </a:r>
            <a:r>
              <a:rPr kumimoji="0" lang="en-GB" sz="1600" b="0" i="1" u="none" strike="noStrike" kern="1200" cap="none" spc="0" normalizeH="0" baseline="0" noProof="0" dirty="0">
                <a:ln>
                  <a:noFill/>
                </a:ln>
                <a:solidFill>
                  <a:prstClr val="black"/>
                </a:solidFill>
                <a:effectLst/>
                <a:uLnTx/>
                <a:uFillTx/>
                <a:latin typeface="Aptos" panose="02110004020202020204"/>
                <a:ea typeface="Calibri" panose="020F0502020204030204" pitchFamily="34" charset="0"/>
                <a:cs typeface="+mn-cs"/>
              </a:rPr>
              <a:t>, </a:t>
            </a:r>
            <a:r>
              <a:rPr kumimoji="0" lang="en-GB" sz="1600" b="1" i="1" u="none" strike="noStrike" kern="1200" cap="none" spc="0" normalizeH="0" baseline="0" noProof="0" dirty="0">
                <a:ln>
                  <a:noFill/>
                </a:ln>
                <a:solidFill>
                  <a:prstClr val="black"/>
                </a:solidFill>
                <a:effectLst/>
                <a:uLnTx/>
                <a:uFillTx/>
                <a:latin typeface="Aptos" panose="02110004020202020204"/>
                <a:ea typeface="Calibri" panose="020F0502020204030204" pitchFamily="34" charset="0"/>
                <a:cs typeface="+mn-cs"/>
              </a:rPr>
              <a:t>some people believe that</a:t>
            </a:r>
            <a:r>
              <a:rPr kumimoji="0" lang="en-GB" sz="1600" b="0" i="1" u="none" strike="noStrike" kern="1200" cap="none" spc="0" normalizeH="0" baseline="0" noProof="0" dirty="0">
                <a:ln>
                  <a:noFill/>
                </a:ln>
                <a:solidFill>
                  <a:prstClr val="black"/>
                </a:solidFill>
                <a:effectLst/>
                <a:uLnTx/>
                <a:uFillTx/>
                <a:latin typeface="Aptos" panose="02110004020202020204"/>
                <a:ea typeface="Calibri" panose="020F0502020204030204" pitchFamily="34" charset="0"/>
                <a:cs typeface="+mn-cs"/>
              </a:rPr>
              <a:t> it is ok to have sex outside of marriage. </a:t>
            </a:r>
            <a:r>
              <a:rPr kumimoji="0" lang="en-GB" sz="1600" b="1" i="1" u="none" strike="noStrike" kern="1200" cap="none" spc="0" normalizeH="0" baseline="0" noProof="0" dirty="0">
                <a:ln>
                  <a:noFill/>
                </a:ln>
                <a:solidFill>
                  <a:prstClr val="black"/>
                </a:solidFill>
                <a:effectLst/>
                <a:uLnTx/>
                <a:uFillTx/>
                <a:latin typeface="Aptos" panose="02110004020202020204"/>
                <a:ea typeface="Calibri" panose="020F0502020204030204" pitchFamily="34" charset="0"/>
                <a:cs typeface="+mn-cs"/>
              </a:rPr>
              <a:t>We are all different and have different views</a:t>
            </a:r>
            <a:r>
              <a:rPr kumimoji="0" lang="en-GB" sz="1600" b="0" i="1" u="none" strike="noStrike" kern="1200" cap="none" spc="0" normalizeH="0" baseline="0" noProof="0" dirty="0">
                <a:ln>
                  <a:noFill/>
                </a:ln>
                <a:solidFill>
                  <a:prstClr val="black"/>
                </a:solidFill>
                <a:effectLst/>
                <a:uLnTx/>
                <a:uFillTx/>
                <a:latin typeface="Aptos" panose="02110004020202020204"/>
                <a:ea typeface="Calibri" panose="020F0502020204030204" pitchFamily="34" charset="0"/>
                <a:cs typeface="+mn-cs"/>
              </a:rPr>
              <a:t>. </a:t>
            </a:r>
            <a:r>
              <a:rPr kumimoji="0" lang="en-GB" sz="1600" b="1" i="1" u="none" strike="noStrike" kern="1200" cap="none" spc="0" normalizeH="0" baseline="0" noProof="0" dirty="0">
                <a:ln>
                  <a:noFill/>
                </a:ln>
                <a:solidFill>
                  <a:prstClr val="black"/>
                </a:solidFill>
                <a:effectLst/>
                <a:uLnTx/>
                <a:uFillTx/>
                <a:latin typeface="Aptos" panose="02110004020202020204"/>
                <a:ea typeface="Calibri" panose="020F0502020204030204" pitchFamily="34" charset="0"/>
                <a:cs typeface="+mn-cs"/>
              </a:rPr>
              <a:t>The law says that people in this country</a:t>
            </a:r>
            <a:r>
              <a:rPr kumimoji="0" lang="en-GB" sz="1600" b="0" i="1" u="none" strike="noStrike" kern="1200" cap="none" spc="0" normalizeH="0" baseline="0" noProof="0" dirty="0">
                <a:ln>
                  <a:noFill/>
                </a:ln>
                <a:solidFill>
                  <a:prstClr val="black"/>
                </a:solidFill>
                <a:effectLst/>
                <a:uLnTx/>
                <a:uFillTx/>
                <a:latin typeface="Aptos" panose="02110004020202020204"/>
                <a:ea typeface="Calibri" panose="020F0502020204030204" pitchFamily="34" charset="0"/>
                <a:cs typeface="+mn-cs"/>
              </a:rPr>
              <a:t> can choose to have sex when they reach the age of 16 regardless of whether or not they are married.” </a:t>
            </a:r>
            <a:endParaRPr kumimoji="0" lang="en-GB" sz="1600" b="0" i="0" u="none" strike="noStrike" kern="1200" cap="none" spc="0" normalizeH="0" baseline="0" noProof="0" dirty="0">
              <a:ln>
                <a:noFill/>
              </a:ln>
              <a:solidFill>
                <a:prstClr val="black"/>
              </a:solidFill>
              <a:effectLst/>
              <a:uLnTx/>
              <a:uFillTx/>
              <a:latin typeface="Aptos" panose="02110004020202020204"/>
              <a:ea typeface="Times New Roman" panose="02020603050405020304" pitchFamily="18" charset="0"/>
              <a:cs typeface="+mn-cs"/>
            </a:endParaRPr>
          </a:p>
          <a:p>
            <a:endParaRPr lang="en-GB" dirty="0"/>
          </a:p>
        </p:txBody>
      </p:sp>
    </p:spTree>
    <p:extLst>
      <p:ext uri="{BB962C8B-B14F-4D97-AF65-F5344CB8AC3E}">
        <p14:creationId xmlns:p14="http://schemas.microsoft.com/office/powerpoint/2010/main" val="99192288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0E100B-64E9-D092-BC90-940B7A616AD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E59F7B9-5067-83B3-5545-B6EE9105517B}"/>
              </a:ext>
            </a:extLst>
          </p:cNvPr>
          <p:cNvSpPr>
            <a:spLocks noGrp="1"/>
          </p:cNvSpPr>
          <p:nvPr>
            <p:ph type="title"/>
          </p:nvPr>
        </p:nvSpPr>
        <p:spPr/>
        <p:txBody>
          <a:bodyPr/>
          <a:lstStyle/>
          <a:p>
            <a:r>
              <a:rPr lang="en-GB" sz="3200" b="1" dirty="0">
                <a:effectLst>
                  <a:outerShdw blurRad="38100" dist="38100" dir="2700000" algn="tl">
                    <a:srgbClr val="000000">
                      <a:alpha val="43137"/>
                    </a:srgbClr>
                  </a:outerShdw>
                </a:effectLst>
              </a:rPr>
              <a:t>Pluralistic RSE</a:t>
            </a:r>
          </a:p>
        </p:txBody>
      </p:sp>
      <p:sp>
        <p:nvSpPr>
          <p:cNvPr id="3" name="Content Placeholder 2">
            <a:extLst>
              <a:ext uri="{FF2B5EF4-FFF2-40B4-BE49-F238E27FC236}">
                <a16:creationId xmlns:a16="http://schemas.microsoft.com/office/drawing/2014/main" id="{3350443A-8E2F-EF4F-F462-F51C7FFC96DF}"/>
              </a:ext>
            </a:extLst>
          </p:cNvPr>
          <p:cNvSpPr>
            <a:spLocks noGrp="1"/>
          </p:cNvSpPr>
          <p:nvPr>
            <p:ph idx="1"/>
          </p:nvPr>
        </p:nvSpPr>
        <p:spPr/>
        <p:txBody>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600" b="1" i="0" u="none" strike="noStrike" kern="1200" cap="none" spc="0" normalizeH="0" baseline="0" noProof="0" dirty="0">
                <a:ln>
                  <a:noFill/>
                </a:ln>
                <a:solidFill>
                  <a:prstClr val="black"/>
                </a:solidFill>
                <a:effectLst/>
                <a:uLnTx/>
                <a:uFillTx/>
                <a:latin typeface="+mj-lt"/>
                <a:ea typeface="Calibri" panose="020F0502020204030204" pitchFamily="34" charset="0"/>
                <a:cs typeface="Times New Roman" panose="02020603050405020304" pitchFamily="18" charset="0"/>
              </a:rPr>
              <a:t>Useful sentence starters</a:t>
            </a:r>
            <a:endParaRPr kumimoji="0" lang="en-GB" sz="1600" b="0" i="0" u="none" strike="noStrike" kern="1200" cap="none" spc="0" normalizeH="0" baseline="0" noProof="0" dirty="0">
              <a:ln>
                <a:noFill/>
              </a:ln>
              <a:solidFill>
                <a:prstClr val="black"/>
              </a:solidFill>
              <a:effectLst/>
              <a:uLnTx/>
              <a:uFillTx/>
              <a:latin typeface="+mj-lt"/>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600" b="1" i="0" u="none" strike="noStrike" kern="1200" cap="none" spc="0" normalizeH="0" baseline="0" noProof="0" dirty="0">
                <a:ln>
                  <a:noFill/>
                </a:ln>
                <a:solidFill>
                  <a:prstClr val="black"/>
                </a:solidFill>
                <a:effectLst/>
                <a:uLnTx/>
                <a:uFillTx/>
                <a:latin typeface="+mj-lt"/>
                <a:ea typeface="Calibri" panose="020F0502020204030204" pitchFamily="34" charset="0"/>
                <a:cs typeface="Times New Roman" panose="02020603050405020304" pitchFamily="18" charset="0"/>
              </a:rPr>
              <a:t> </a:t>
            </a:r>
            <a:endParaRPr kumimoji="0" lang="en-GB" sz="1600" b="0" i="0" u="none" strike="noStrike" kern="1200" cap="none" spc="0" normalizeH="0" baseline="0" noProof="0" dirty="0">
              <a:ln>
                <a:noFill/>
              </a:ln>
              <a:solidFill>
                <a:prstClr val="black"/>
              </a:solidFill>
              <a:effectLst/>
              <a:uLnTx/>
              <a:uFillTx/>
              <a:latin typeface="+mj-lt"/>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600" b="0" i="1" u="none" strike="noStrike" kern="1200" cap="none" spc="0" normalizeH="0" baseline="0" noProof="0" dirty="0">
                <a:ln>
                  <a:noFill/>
                </a:ln>
                <a:solidFill>
                  <a:prstClr val="black"/>
                </a:solidFill>
                <a:effectLst/>
                <a:uLnTx/>
                <a:uFillTx/>
                <a:latin typeface="+mj-lt"/>
                <a:ea typeface="Calibri" panose="020F0502020204030204" pitchFamily="34" charset="0"/>
                <a:cs typeface="Times New Roman" panose="02020603050405020304" pitchFamily="18" charset="0"/>
              </a:rPr>
              <a:t>There are many different views on this topic…</a:t>
            </a:r>
            <a:endParaRPr kumimoji="0" lang="en-GB" sz="1600" b="0" i="0" u="none" strike="noStrike" kern="1200" cap="none" spc="0" normalizeH="0" baseline="0" noProof="0" dirty="0">
              <a:ln>
                <a:noFill/>
              </a:ln>
              <a:solidFill>
                <a:prstClr val="black"/>
              </a:solidFill>
              <a:effectLst/>
              <a:uLnTx/>
              <a:uFillTx/>
              <a:latin typeface="+mj-lt"/>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600" b="0" i="1" u="none" strike="noStrike" kern="1200" cap="none" spc="0" normalizeH="0" baseline="0" noProof="0" dirty="0">
                <a:ln>
                  <a:noFill/>
                </a:ln>
                <a:solidFill>
                  <a:prstClr val="black"/>
                </a:solidFill>
                <a:effectLst/>
                <a:uLnTx/>
                <a:uFillTx/>
                <a:latin typeface="+mj-lt"/>
                <a:ea typeface="Calibri" panose="020F0502020204030204" pitchFamily="34" charset="0"/>
                <a:cs typeface="Times New Roman" panose="02020603050405020304" pitchFamily="18" charset="0"/>
              </a:rPr>
              <a:t>Some faiths…</a:t>
            </a:r>
            <a:endParaRPr kumimoji="0" lang="en-GB" sz="1600" b="0" i="0" u="none" strike="noStrike" kern="1200" cap="none" spc="0" normalizeH="0" baseline="0" noProof="0" dirty="0">
              <a:ln>
                <a:noFill/>
              </a:ln>
              <a:solidFill>
                <a:prstClr val="black"/>
              </a:solidFill>
              <a:effectLst/>
              <a:uLnTx/>
              <a:uFillTx/>
              <a:latin typeface="+mj-lt"/>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600" b="0" i="1" u="none" strike="noStrike" kern="1200" cap="none" spc="0" normalizeH="0" baseline="0" noProof="0" dirty="0">
                <a:ln>
                  <a:noFill/>
                </a:ln>
                <a:solidFill>
                  <a:prstClr val="black"/>
                </a:solidFill>
                <a:effectLst/>
                <a:uLnTx/>
                <a:uFillTx/>
                <a:latin typeface="+mj-lt"/>
                <a:ea typeface="Calibri" panose="020F0502020204030204" pitchFamily="34" charset="0"/>
                <a:cs typeface="Times New Roman" panose="02020603050405020304" pitchFamily="18" charset="0"/>
              </a:rPr>
              <a:t>Some faiths teach that…</a:t>
            </a:r>
            <a:endParaRPr kumimoji="0" lang="en-GB" sz="1600" b="0" i="0" u="none" strike="noStrike" kern="1200" cap="none" spc="0" normalizeH="0" baseline="0" noProof="0" dirty="0">
              <a:ln>
                <a:noFill/>
              </a:ln>
              <a:solidFill>
                <a:prstClr val="black"/>
              </a:solidFill>
              <a:effectLst/>
              <a:uLnTx/>
              <a:uFillTx/>
              <a:latin typeface="+mj-lt"/>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600" b="0" i="1" u="none" strike="noStrike" kern="1200" cap="none" spc="0" normalizeH="0" baseline="0" noProof="0" dirty="0">
                <a:ln>
                  <a:noFill/>
                </a:ln>
                <a:solidFill>
                  <a:prstClr val="black"/>
                </a:solidFill>
                <a:effectLst/>
                <a:uLnTx/>
                <a:uFillTx/>
                <a:latin typeface="+mj-lt"/>
                <a:ea typeface="Calibri" panose="020F0502020204030204" pitchFamily="34" charset="0"/>
                <a:cs typeface="Times New Roman" panose="02020603050405020304" pitchFamily="18" charset="0"/>
              </a:rPr>
              <a:t>Some people believe that…</a:t>
            </a:r>
            <a:endParaRPr kumimoji="0" lang="en-GB" sz="1600" b="0" i="0" u="none" strike="noStrike" kern="1200" cap="none" spc="0" normalizeH="0" baseline="0" noProof="0" dirty="0">
              <a:ln>
                <a:noFill/>
              </a:ln>
              <a:solidFill>
                <a:prstClr val="black"/>
              </a:solidFill>
              <a:effectLst/>
              <a:uLnTx/>
              <a:uFillTx/>
              <a:latin typeface="+mj-lt"/>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600" b="0" i="1" u="none" strike="noStrike" kern="1200" cap="none" spc="0" normalizeH="0" baseline="0" noProof="0" dirty="0">
                <a:ln>
                  <a:noFill/>
                </a:ln>
                <a:solidFill>
                  <a:prstClr val="black"/>
                </a:solidFill>
                <a:effectLst/>
                <a:uLnTx/>
                <a:uFillTx/>
                <a:latin typeface="+mj-lt"/>
                <a:ea typeface="Calibri" panose="020F0502020204030204" pitchFamily="34" charset="0"/>
                <a:cs typeface="Times New Roman" panose="02020603050405020304" pitchFamily="18" charset="0"/>
              </a:rPr>
              <a:t>Some people think that…</a:t>
            </a:r>
            <a:endParaRPr kumimoji="0" lang="en-GB" sz="1600" b="0" i="0" u="none" strike="noStrike" kern="1200" cap="none" spc="0" normalizeH="0" baseline="0" noProof="0" dirty="0">
              <a:ln>
                <a:noFill/>
              </a:ln>
              <a:solidFill>
                <a:prstClr val="black"/>
              </a:solidFill>
              <a:effectLst/>
              <a:uLnTx/>
              <a:uFillTx/>
              <a:latin typeface="+mj-lt"/>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600" b="0" i="1" u="none" strike="noStrike" kern="1200" cap="none" spc="0" normalizeH="0" baseline="0" noProof="0" dirty="0">
                <a:ln>
                  <a:noFill/>
                </a:ln>
                <a:solidFill>
                  <a:prstClr val="black"/>
                </a:solidFill>
                <a:effectLst/>
                <a:uLnTx/>
                <a:uFillTx/>
                <a:latin typeface="+mj-lt"/>
                <a:ea typeface="Calibri" panose="020F0502020204030204" pitchFamily="34" charset="0"/>
                <a:cs typeface="Times New Roman" panose="02020603050405020304" pitchFamily="18" charset="0"/>
              </a:rPr>
              <a:t>We are all different…</a:t>
            </a:r>
            <a:endParaRPr kumimoji="0" lang="en-GB" sz="1600" b="0" i="0" u="none" strike="noStrike" kern="1200" cap="none" spc="0" normalizeH="0" baseline="0" noProof="0" dirty="0">
              <a:ln>
                <a:noFill/>
              </a:ln>
              <a:solidFill>
                <a:prstClr val="black"/>
              </a:solidFill>
              <a:effectLst/>
              <a:uLnTx/>
              <a:uFillTx/>
              <a:latin typeface="+mj-lt"/>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600" b="0" i="1" u="none" strike="noStrike" kern="1200" cap="none" spc="0" normalizeH="0" baseline="0" noProof="0" dirty="0">
                <a:ln>
                  <a:noFill/>
                </a:ln>
                <a:solidFill>
                  <a:prstClr val="black"/>
                </a:solidFill>
                <a:effectLst/>
                <a:uLnTx/>
                <a:uFillTx/>
                <a:latin typeface="+mj-lt"/>
                <a:ea typeface="Calibri" panose="020F0502020204030204" pitchFamily="34" charset="0"/>
                <a:cs typeface="Times New Roman" panose="02020603050405020304" pitchFamily="18" charset="0"/>
              </a:rPr>
              <a:t>We all have different views…</a:t>
            </a:r>
            <a:endParaRPr kumimoji="0" lang="en-GB" sz="1600" b="0" i="0" u="none" strike="noStrike" kern="1200" cap="none" spc="0" normalizeH="0" baseline="0" noProof="0" dirty="0">
              <a:ln>
                <a:noFill/>
              </a:ln>
              <a:solidFill>
                <a:prstClr val="black"/>
              </a:solidFill>
              <a:effectLst/>
              <a:uLnTx/>
              <a:uFillTx/>
              <a:latin typeface="+mj-lt"/>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600" b="0" i="1" u="none" strike="noStrike" kern="1200" cap="none" spc="0" normalizeH="0" baseline="0" noProof="0" dirty="0">
                <a:ln>
                  <a:noFill/>
                </a:ln>
                <a:solidFill>
                  <a:prstClr val="black"/>
                </a:solidFill>
                <a:effectLst/>
                <a:uLnTx/>
                <a:uFillTx/>
                <a:latin typeface="+mj-lt"/>
                <a:ea typeface="Calibri" panose="020F0502020204030204" pitchFamily="34" charset="0"/>
                <a:cs typeface="Times New Roman" panose="02020603050405020304" pitchFamily="18" charset="0"/>
              </a:rPr>
              <a:t>The law says that people in this country…</a:t>
            </a:r>
            <a:endParaRPr kumimoji="0" lang="en-GB" sz="1600" b="0" i="0" u="none" strike="noStrike" kern="1200" cap="none" spc="0" normalizeH="0" baseline="0" noProof="0" dirty="0">
              <a:ln>
                <a:noFill/>
              </a:ln>
              <a:solidFill>
                <a:prstClr val="black"/>
              </a:solidFill>
              <a:effectLst/>
              <a:uLnTx/>
              <a:uFillTx/>
              <a:latin typeface="+mj-lt"/>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600" b="0" i="1" u="none" strike="noStrike" kern="1200" cap="none" spc="0" normalizeH="0" baseline="0" noProof="0" dirty="0">
                <a:ln>
                  <a:noFill/>
                </a:ln>
                <a:solidFill>
                  <a:prstClr val="black"/>
                </a:solidFill>
                <a:effectLst/>
                <a:uLnTx/>
                <a:uFillTx/>
                <a:latin typeface="+mj-lt"/>
                <a:ea typeface="Calibri" panose="020F0502020204030204" pitchFamily="34" charset="0"/>
                <a:cs typeface="Times New Roman" panose="02020603050405020304" pitchFamily="18" charset="0"/>
              </a:rPr>
              <a:t>Everyone is entitled to their own thoughts and beliefs on different things, and these can be influenced by a range of different things; however, this is a school where we value …</a:t>
            </a:r>
            <a:endParaRPr kumimoji="0" lang="en-GB" sz="1600" b="0" i="0" u="none" strike="noStrike" kern="1200" cap="none" spc="0" normalizeH="0" baseline="0" noProof="0" dirty="0">
              <a:ln>
                <a:noFill/>
              </a:ln>
              <a:solidFill>
                <a:prstClr val="black"/>
              </a:solidFill>
              <a:effectLst/>
              <a:uLnTx/>
              <a:uFillTx/>
              <a:latin typeface="+mj-lt"/>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600" b="0" i="1" u="none" strike="noStrike" kern="1200" cap="none" spc="0" normalizeH="0" baseline="0" noProof="0" dirty="0">
                <a:ln>
                  <a:noFill/>
                </a:ln>
                <a:solidFill>
                  <a:prstClr val="black"/>
                </a:solidFill>
                <a:effectLst/>
                <a:uLnTx/>
                <a:uFillTx/>
                <a:latin typeface="+mj-lt"/>
                <a:ea typeface="Calibri" panose="020F0502020204030204" pitchFamily="34" charset="0"/>
                <a:cs typeface="Times New Roman" panose="02020603050405020304" pitchFamily="18" charset="0"/>
              </a:rPr>
              <a:t>In this school, in this classroom, it is expected that we are respectful of everyone views and their individual right to…</a:t>
            </a:r>
            <a:endParaRPr kumimoji="0" lang="en-GB" sz="1600" b="0" i="0" u="none" strike="noStrike" kern="1200" cap="none" spc="0" normalizeH="0" baseline="0" noProof="0" dirty="0">
              <a:ln>
                <a:noFill/>
              </a:ln>
              <a:solidFill>
                <a:prstClr val="black"/>
              </a:solidFill>
              <a:effectLst/>
              <a:uLnTx/>
              <a:uFillTx/>
              <a:latin typeface="+mj-lt"/>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84795567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98D599-1379-5E0D-D82C-E20798FBBB16}"/>
              </a:ext>
            </a:extLst>
          </p:cNvPr>
          <p:cNvSpPr>
            <a:spLocks noGrp="1"/>
          </p:cNvSpPr>
          <p:nvPr>
            <p:ph type="title"/>
          </p:nvPr>
        </p:nvSpPr>
        <p:spPr/>
        <p:txBody>
          <a:bodyPr/>
          <a:lstStyle/>
          <a:p>
            <a:r>
              <a:rPr lang="en-GB" sz="3600" b="1" dirty="0">
                <a:effectLst>
                  <a:outerShdw blurRad="38100" dist="38100" dir="2700000" algn="tl">
                    <a:srgbClr val="000000">
                      <a:alpha val="43137"/>
                    </a:srgbClr>
                  </a:outerShdw>
                </a:effectLst>
              </a:rPr>
              <a:t>Task – what would you say?</a:t>
            </a:r>
          </a:p>
        </p:txBody>
      </p:sp>
      <p:sp>
        <p:nvSpPr>
          <p:cNvPr id="6" name="Content Placeholder 5">
            <a:extLst>
              <a:ext uri="{FF2B5EF4-FFF2-40B4-BE49-F238E27FC236}">
                <a16:creationId xmlns:a16="http://schemas.microsoft.com/office/drawing/2014/main" id="{3521C9E7-0275-3A8E-4CAD-4AF6D53021DF}"/>
              </a:ext>
            </a:extLst>
          </p:cNvPr>
          <p:cNvSpPr>
            <a:spLocks noGrp="1"/>
          </p:cNvSpPr>
          <p:nvPr>
            <p:ph idx="1"/>
          </p:nvPr>
        </p:nvSpPr>
        <p:spPr/>
        <p:txBody>
          <a:bodyPr/>
          <a:lstStyle/>
          <a:p>
            <a:pPr marL="0" indent="0">
              <a:buNone/>
            </a:pPr>
            <a:r>
              <a:rPr lang="en-GB" sz="1600" dirty="0"/>
              <a:t>Respond to this learner comment using safe, inclusive RSE language:</a:t>
            </a:r>
          </a:p>
          <a:p>
            <a:pPr marL="0" indent="0">
              <a:buNone/>
            </a:pPr>
            <a:endParaRPr lang="en-GB" sz="1600" dirty="0"/>
          </a:p>
          <a:p>
            <a:pPr marL="0" indent="0">
              <a:buNone/>
            </a:pPr>
            <a:r>
              <a:rPr lang="en-GB" sz="1600" dirty="0"/>
              <a:t>Scenario: </a:t>
            </a:r>
            <a:r>
              <a:rPr lang="en-GB" sz="1600" i="1" dirty="0"/>
              <a:t>Boys shouldn’t cry.</a:t>
            </a:r>
          </a:p>
          <a:p>
            <a:pPr marL="0" indent="0">
              <a:buNone/>
            </a:pPr>
            <a:endParaRPr lang="en-GB" sz="1600" dirty="0"/>
          </a:p>
          <a:p>
            <a:pPr marL="0" indent="0">
              <a:buNone/>
            </a:pPr>
            <a:r>
              <a:rPr lang="en-GB" sz="1600" b="1" dirty="0"/>
              <a:t>Task (2–3 minutes):</a:t>
            </a:r>
          </a:p>
          <a:p>
            <a:pPr marL="0" indent="0">
              <a:buNone/>
            </a:pPr>
            <a:r>
              <a:rPr lang="en-GB" sz="1600" dirty="0"/>
              <a:t>In‑person: turn to the person next to you and craft a one‑sentence response.</a:t>
            </a:r>
          </a:p>
          <a:p>
            <a:pPr marL="0" indent="0">
              <a:buNone/>
            </a:pPr>
            <a:r>
              <a:rPr lang="en-GB" sz="1600" dirty="0"/>
              <a:t>Online: type your response into the chat.</a:t>
            </a:r>
          </a:p>
          <a:p>
            <a:pPr marL="0" indent="0">
              <a:buNone/>
            </a:pPr>
            <a:endParaRPr lang="en-GB" sz="1600" dirty="0"/>
          </a:p>
          <a:p>
            <a:pPr marL="0" indent="0">
              <a:buNone/>
            </a:pPr>
            <a:r>
              <a:rPr lang="en-GB" sz="1600" b="1" dirty="0"/>
              <a:t>Prompts to guide your answer:</a:t>
            </a:r>
          </a:p>
          <a:p>
            <a:pPr marL="0" indent="0">
              <a:buNone/>
            </a:pPr>
            <a:r>
              <a:rPr lang="en-GB" sz="1600" dirty="0"/>
              <a:t>Use objective, neutral language</a:t>
            </a:r>
          </a:p>
          <a:p>
            <a:pPr marL="0" indent="0">
              <a:buNone/>
            </a:pPr>
            <a:r>
              <a:rPr lang="en-GB" sz="1600" dirty="0"/>
              <a:t>Avoid assumptions</a:t>
            </a:r>
          </a:p>
          <a:p>
            <a:pPr marL="0" indent="0">
              <a:buNone/>
            </a:pPr>
            <a:r>
              <a:rPr lang="en-GB" sz="1600" dirty="0"/>
              <a:t>Be inclusive and pluralistic</a:t>
            </a:r>
          </a:p>
          <a:p>
            <a:pPr marL="0" indent="0">
              <a:buNone/>
            </a:pPr>
            <a:r>
              <a:rPr lang="en-GB" sz="1600" dirty="0"/>
              <a:t>Challenge the idea, not the pupil</a:t>
            </a:r>
          </a:p>
          <a:p>
            <a:pPr marL="0" indent="0">
              <a:buNone/>
            </a:pPr>
            <a:r>
              <a:rPr lang="en-GB" sz="1600" b="1" dirty="0"/>
              <a:t>Example sentence starters:</a:t>
            </a:r>
          </a:p>
          <a:p>
            <a:pPr marL="0" indent="0">
              <a:buNone/>
            </a:pPr>
            <a:r>
              <a:rPr lang="en-GB" sz="1600" dirty="0"/>
              <a:t>“Some people believe…”</a:t>
            </a:r>
          </a:p>
          <a:p>
            <a:pPr marL="0" indent="0">
              <a:buNone/>
            </a:pPr>
            <a:r>
              <a:rPr lang="en-GB" sz="1600" dirty="0"/>
              <a:t>“We all express emotions differently…”</a:t>
            </a:r>
          </a:p>
          <a:p>
            <a:pPr marL="0" indent="0">
              <a:buNone/>
            </a:pPr>
            <a:r>
              <a:rPr lang="en-GB" sz="1600" dirty="0"/>
              <a:t>“In our classroom, everyone’s feelings matter…”</a:t>
            </a:r>
          </a:p>
        </p:txBody>
      </p:sp>
    </p:spTree>
    <p:extLst>
      <p:ext uri="{BB962C8B-B14F-4D97-AF65-F5344CB8AC3E}">
        <p14:creationId xmlns:p14="http://schemas.microsoft.com/office/powerpoint/2010/main" val="357911853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72946B-56BD-8E40-F2D3-343E0D125B5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F00A7B3-2747-605B-141C-9B01A5DF5BD2}"/>
              </a:ext>
            </a:extLst>
          </p:cNvPr>
          <p:cNvSpPr>
            <a:spLocks noGrp="1"/>
          </p:cNvSpPr>
          <p:nvPr>
            <p:ph type="title"/>
          </p:nvPr>
        </p:nvSpPr>
        <p:spPr/>
        <p:txBody>
          <a:bodyPr/>
          <a:lstStyle/>
          <a:p>
            <a:r>
              <a:rPr lang="en-GB" sz="3600" b="1" dirty="0">
                <a:effectLst>
                  <a:outerShdw blurRad="38100" dist="38100" dir="2700000" algn="tl">
                    <a:srgbClr val="000000">
                      <a:alpha val="43137"/>
                    </a:srgbClr>
                  </a:outerShdw>
                </a:effectLst>
              </a:rPr>
              <a:t>Healthy Relationships and Welsh Government Priorities</a:t>
            </a:r>
          </a:p>
        </p:txBody>
      </p:sp>
      <p:sp>
        <p:nvSpPr>
          <p:cNvPr id="3" name="Content Placeholder 2">
            <a:extLst>
              <a:ext uri="{FF2B5EF4-FFF2-40B4-BE49-F238E27FC236}">
                <a16:creationId xmlns:a16="http://schemas.microsoft.com/office/drawing/2014/main" id="{01BBD057-F044-892E-7E57-D48580257496}"/>
              </a:ext>
            </a:extLst>
          </p:cNvPr>
          <p:cNvSpPr>
            <a:spLocks noGrp="1"/>
          </p:cNvSpPr>
          <p:nvPr>
            <p:ph idx="1"/>
          </p:nvPr>
        </p:nvSpPr>
        <p:spPr/>
        <p:txBody>
          <a:bodyPr/>
          <a:lstStyle/>
          <a:p>
            <a:pPr marL="0" marR="0" lvl="0" indent="0" algn="l" defTabSz="914400" rtl="0" eaLnBrk="0" fontAlgn="base" latinLnBrk="0" hangingPunct="0">
              <a:lnSpc>
                <a:spcPct val="90000"/>
              </a:lnSpc>
              <a:spcBef>
                <a:spcPct val="20000"/>
              </a:spcBef>
              <a:spcAft>
                <a:spcPct val="0"/>
              </a:spcAft>
              <a:buClrTx/>
              <a:buSzTx/>
              <a:buFontTx/>
              <a:buNone/>
              <a:tabLst/>
              <a:defRPr/>
            </a:pPr>
            <a:r>
              <a:rPr kumimoji="0" lang="en-GB" sz="1400" b="1" i="0" u="sng" strike="noStrike" kern="1200" cap="none" spc="0" normalizeH="0" baseline="0" noProof="0" dirty="0">
                <a:ln>
                  <a:noFill/>
                </a:ln>
                <a:solidFill>
                  <a:prstClr val="black"/>
                </a:solidFill>
                <a:effectLst/>
                <a:highlight>
                  <a:srgbClr val="FFFFFF"/>
                </a:highlight>
                <a:uLnTx/>
                <a:uFillTx/>
                <a:latin typeface="+mj-lt"/>
                <a:ea typeface="+mn-ea"/>
                <a:cs typeface="Calibri" panose="020F0502020204030204" pitchFamily="34" charset="0"/>
                <a:hlinkClick r:id="rId2">
                  <a:extLst>
                    <a:ext uri="{A12FA001-AC4F-418D-AE19-62706E023703}">
                      <ahyp:hlinkClr xmlns:ahyp="http://schemas.microsoft.com/office/drawing/2018/hyperlinkcolor" val="tx"/>
                    </a:ext>
                  </a:extLst>
                </a:hlinkClick>
              </a:rPr>
              <a:t>Anti Racism</a:t>
            </a:r>
          </a:p>
          <a:p>
            <a:pPr marL="0" marR="0" lvl="0" indent="0" algn="l" defTabSz="914400" rtl="0" eaLnBrk="0" fontAlgn="base" latinLnBrk="0" hangingPunct="0">
              <a:lnSpc>
                <a:spcPct val="90000"/>
              </a:lnSpc>
              <a:spcBef>
                <a:spcPct val="20000"/>
              </a:spcBef>
              <a:spcAft>
                <a:spcPct val="0"/>
              </a:spcAft>
              <a:buClrTx/>
              <a:buSzTx/>
              <a:buFontTx/>
              <a:buNone/>
              <a:tabLst/>
              <a:defRPr/>
            </a:pPr>
            <a:r>
              <a:rPr kumimoji="0" lang="en-GB" sz="1400" b="0" i="0" u="none" strike="noStrike" kern="1200" cap="none" spc="0" normalizeH="0" baseline="0" noProof="0" dirty="0">
                <a:ln>
                  <a:noFill/>
                </a:ln>
                <a:solidFill>
                  <a:prstClr val="black"/>
                </a:solidFill>
                <a:effectLst/>
                <a:highlight>
                  <a:srgbClr val="FFFFFF"/>
                </a:highlight>
                <a:uLnTx/>
                <a:uFillTx/>
                <a:latin typeface="+mj-lt"/>
                <a:ea typeface="+mn-ea"/>
                <a:cs typeface="Calibri" panose="020F0502020204030204" pitchFamily="34" charset="0"/>
              </a:rPr>
              <a:t>Wales has become the first UK nation to pledge to becoming anti racist. The action plan sets out how the Welsh Government seek to achieve this and includes guidance for those who work in education settings.</a:t>
            </a:r>
          </a:p>
          <a:p>
            <a:pPr marL="0" marR="0" lvl="0" indent="0" algn="l" defTabSz="914400" rtl="0" eaLnBrk="0" fontAlgn="base" latinLnBrk="0" hangingPunct="0">
              <a:lnSpc>
                <a:spcPct val="90000"/>
              </a:lnSpc>
              <a:spcBef>
                <a:spcPct val="20000"/>
              </a:spcBef>
              <a:spcAft>
                <a:spcPct val="0"/>
              </a:spcAft>
              <a:buClrTx/>
              <a:buSzTx/>
              <a:buFontTx/>
              <a:buNone/>
              <a:tabLst/>
              <a:defRPr/>
            </a:pPr>
            <a:r>
              <a:rPr kumimoji="0" lang="en-GB" sz="1400" b="0" i="0" u="none" strike="noStrike" kern="1200" cap="none" spc="0" normalizeH="0" baseline="0" noProof="0" dirty="0">
                <a:ln>
                  <a:noFill/>
                </a:ln>
                <a:solidFill>
                  <a:prstClr val="black"/>
                </a:solidFill>
                <a:effectLst/>
                <a:highlight>
                  <a:srgbClr val="FFFFFF"/>
                </a:highlight>
                <a:uLnTx/>
                <a:uFillTx/>
                <a:latin typeface="+mj-lt"/>
                <a:ea typeface="+mn-ea"/>
                <a:cs typeface="Calibri" panose="020F0502020204030204" pitchFamily="34" charset="0"/>
              </a:rPr>
              <a:t>The recent children’s commissioner for Wales report highlights children’s and young people’s experiences of racism and racist incidents in secondary schools, and few have confidence in how this is dealt with, according to the Children’s Commissioner for Wales. </a:t>
            </a:r>
          </a:p>
          <a:p>
            <a:pPr marL="0" marR="0" lvl="0" indent="0" algn="l" defTabSz="914400" rtl="0" eaLnBrk="0" fontAlgn="base" latinLnBrk="0" hangingPunct="0">
              <a:lnSpc>
                <a:spcPct val="90000"/>
              </a:lnSpc>
              <a:spcBef>
                <a:spcPct val="20000"/>
              </a:spcBef>
              <a:spcAft>
                <a:spcPct val="0"/>
              </a:spcAft>
              <a:buClrTx/>
              <a:buSzTx/>
              <a:buFontTx/>
              <a:buNone/>
              <a:tabLst/>
              <a:defRPr/>
            </a:pPr>
            <a:endParaRPr kumimoji="0" lang="en-GB" sz="1400" b="0" i="0" u="none" strike="noStrike" kern="1200" cap="none" spc="0" normalizeH="0" baseline="0" noProof="0" dirty="0">
              <a:ln>
                <a:noFill/>
              </a:ln>
              <a:solidFill>
                <a:prstClr val="black"/>
              </a:solidFill>
              <a:effectLst/>
              <a:highlight>
                <a:srgbClr val="FFFFFF"/>
              </a:highlight>
              <a:uLnTx/>
              <a:uFillTx/>
              <a:latin typeface="+mj-lt"/>
              <a:ea typeface="+mn-ea"/>
              <a:cs typeface="Calibri" panose="020F0502020204030204" pitchFamily="34" charset="0"/>
            </a:endParaRPr>
          </a:p>
          <a:p>
            <a:pPr marL="0" marR="0" lvl="0" indent="0" algn="l" defTabSz="914400" rtl="0" eaLnBrk="0" fontAlgn="base" latinLnBrk="0" hangingPunct="0">
              <a:lnSpc>
                <a:spcPct val="90000"/>
              </a:lnSpc>
              <a:spcBef>
                <a:spcPct val="20000"/>
              </a:spcBef>
              <a:spcAft>
                <a:spcPct val="0"/>
              </a:spcAft>
              <a:buClrTx/>
              <a:buSzTx/>
              <a:buFontTx/>
              <a:buNone/>
              <a:tabLst/>
              <a:defRPr/>
            </a:pPr>
            <a:r>
              <a:rPr kumimoji="0" lang="en-GB" sz="1400" b="1" i="0" u="sng" strike="noStrike" kern="1200" cap="none" spc="0" normalizeH="0" baseline="0" noProof="0" dirty="0">
                <a:ln>
                  <a:noFill/>
                </a:ln>
                <a:solidFill>
                  <a:prstClr val="black"/>
                </a:solidFill>
                <a:effectLst/>
                <a:highlight>
                  <a:srgbClr val="FFFFFF"/>
                </a:highlight>
                <a:uLnTx/>
                <a:uFillTx/>
                <a:latin typeface="+mj-lt"/>
                <a:ea typeface="+mn-ea"/>
                <a:cs typeface="Calibri" panose="020F0502020204030204" pitchFamily="34" charset="0"/>
              </a:rPr>
              <a:t>VAWDASV</a:t>
            </a:r>
          </a:p>
          <a:p>
            <a:pPr marL="0" marR="0" lvl="0" indent="0" algn="l" defTabSz="914400" rtl="0" eaLnBrk="0" fontAlgn="base" latinLnBrk="0" hangingPunct="0">
              <a:lnSpc>
                <a:spcPct val="90000"/>
              </a:lnSpc>
              <a:spcBef>
                <a:spcPct val="20000"/>
              </a:spcBef>
              <a:spcAft>
                <a:spcPct val="0"/>
              </a:spcAft>
              <a:buClrTx/>
              <a:buSzTx/>
              <a:buFontTx/>
              <a:buNone/>
              <a:tabLst/>
              <a:defRPr/>
            </a:pPr>
            <a:r>
              <a:rPr kumimoji="0" lang="en-GB" sz="1400" b="0" i="0" u="none" strike="noStrike" kern="1200" cap="none" spc="0" normalizeH="0" baseline="0" noProof="0" dirty="0">
                <a:ln>
                  <a:noFill/>
                </a:ln>
                <a:solidFill>
                  <a:prstClr val="black"/>
                </a:solidFill>
                <a:effectLst/>
                <a:highlight>
                  <a:srgbClr val="FFFFFF"/>
                </a:highlight>
                <a:uLnTx/>
                <a:uFillTx/>
                <a:latin typeface="+mj-lt"/>
                <a:ea typeface="+mn-ea"/>
                <a:cs typeface="Calibri" panose="020F0502020204030204" pitchFamily="34" charset="0"/>
              </a:rPr>
              <a:t>The ESTYN re</a:t>
            </a:r>
            <a:r>
              <a:rPr kumimoji="0" lang="en-GB" sz="1400" b="0" i="0" u="none" strike="noStrike" kern="1200" cap="none" spc="0" normalizeH="0" baseline="0" noProof="0" dirty="0">
                <a:ln>
                  <a:noFill/>
                </a:ln>
                <a:solidFill>
                  <a:prstClr val="black"/>
                </a:solidFill>
                <a:effectLst/>
                <a:highlight>
                  <a:srgbClr val="FFFFFF"/>
                </a:highlight>
                <a:uLnTx/>
                <a:uFillTx/>
                <a:latin typeface="+mj-lt"/>
                <a:ea typeface="+mn-ea"/>
                <a:cs typeface="Calibri" panose="020F0502020204030204" pitchFamily="34" charset="0"/>
                <a:hlinkClick r:id="rId2">
                  <a:extLst>
                    <a:ext uri="{A12FA001-AC4F-418D-AE19-62706E023703}">
                      <ahyp:hlinkClr xmlns:ahyp="http://schemas.microsoft.com/office/drawing/2018/hyperlinkcolor" val="tx"/>
                    </a:ext>
                  </a:extLst>
                </a:hlinkClick>
              </a:rPr>
              <a:t>po</a:t>
            </a:r>
            <a:r>
              <a:rPr kumimoji="0" lang="en-GB" sz="1400" b="0" i="0" u="none" strike="noStrike" kern="1200" cap="none" spc="0" normalizeH="0" baseline="0" noProof="0" dirty="0">
                <a:ln>
                  <a:noFill/>
                </a:ln>
                <a:solidFill>
                  <a:prstClr val="black"/>
                </a:solidFill>
                <a:effectLst/>
                <a:highlight>
                  <a:srgbClr val="FFFFFF"/>
                </a:highlight>
                <a:uLnTx/>
                <a:uFillTx/>
                <a:latin typeface="+mj-lt"/>
                <a:ea typeface="+mn-ea"/>
                <a:cs typeface="Calibri" panose="020F0502020204030204" pitchFamily="34" charset="0"/>
              </a:rPr>
              <a:t>rt published in 2021, provided authe</a:t>
            </a:r>
            <a:r>
              <a:rPr kumimoji="0" lang="en-GB" sz="1400" b="0" i="0" u="none" strike="noStrike" kern="1200" cap="none" spc="0" normalizeH="0" baseline="0" noProof="0" dirty="0">
                <a:ln>
                  <a:noFill/>
                </a:ln>
                <a:solidFill>
                  <a:prstClr val="black"/>
                </a:solidFill>
                <a:effectLst/>
                <a:highlight>
                  <a:srgbClr val="FFFFFF"/>
                </a:highlight>
                <a:uLnTx/>
                <a:uFillTx/>
                <a:latin typeface="+mj-lt"/>
                <a:ea typeface="+mn-ea"/>
                <a:cs typeface="Calibri" panose="020F0502020204030204" pitchFamily="34" charset="0"/>
                <a:hlinkClick r:id="rId2">
                  <a:extLst>
                    <a:ext uri="{A12FA001-AC4F-418D-AE19-62706E023703}">
                      <ahyp:hlinkClr xmlns:ahyp="http://schemas.microsoft.com/office/drawing/2018/hyperlinkcolor" val="tx"/>
                    </a:ext>
                  </a:extLst>
                </a:hlinkClick>
              </a:rPr>
              <a:t>nt</a:t>
            </a:r>
            <a:r>
              <a:rPr kumimoji="0" lang="en-GB" sz="1400" b="0" i="0" u="none" strike="noStrike" kern="1200" cap="none" spc="0" normalizeH="0" baseline="0" noProof="0" dirty="0">
                <a:ln>
                  <a:noFill/>
                </a:ln>
                <a:solidFill>
                  <a:prstClr val="black"/>
                </a:solidFill>
                <a:effectLst/>
                <a:highlight>
                  <a:srgbClr val="FFFFFF"/>
                </a:highlight>
                <a:uLnTx/>
                <a:uFillTx/>
                <a:latin typeface="+mj-lt"/>
                <a:ea typeface="+mn-ea"/>
                <a:cs typeface="Calibri" panose="020F0502020204030204" pitchFamily="34" charset="0"/>
              </a:rPr>
              <a:t>ic research around the prevalence of peer-on-peer abuse within secondary schools in Wales. The report entitled ‘we don’t tell our teachers’ identifies several clear recommendations for all secondary schools within Wales.</a:t>
            </a:r>
          </a:p>
          <a:p>
            <a:pPr marL="0" marR="0" lvl="0" indent="0" algn="l" defTabSz="914400" rtl="0" eaLnBrk="0" fontAlgn="base" latinLnBrk="0" hangingPunct="0">
              <a:lnSpc>
                <a:spcPct val="90000"/>
              </a:lnSpc>
              <a:spcBef>
                <a:spcPct val="20000"/>
              </a:spcBef>
              <a:spcAft>
                <a:spcPct val="0"/>
              </a:spcAft>
              <a:buClrTx/>
              <a:buSzTx/>
              <a:buFontTx/>
              <a:buNone/>
              <a:tabLst/>
              <a:defRPr/>
            </a:pPr>
            <a:endParaRPr kumimoji="0" lang="en-GB" sz="1400" b="0" i="0" u="none" strike="noStrike" kern="1200" cap="none" spc="0" normalizeH="0" baseline="0" noProof="0" dirty="0">
              <a:ln>
                <a:noFill/>
              </a:ln>
              <a:solidFill>
                <a:prstClr val="black"/>
              </a:solidFill>
              <a:effectLst/>
              <a:highlight>
                <a:srgbClr val="FFFFFF"/>
              </a:highlight>
              <a:uLnTx/>
              <a:uFillTx/>
              <a:latin typeface="+mj-lt"/>
              <a:ea typeface="+mn-ea"/>
              <a:cs typeface="Calibri" panose="020F0502020204030204" pitchFamily="34" charset="0"/>
            </a:endParaRPr>
          </a:p>
          <a:p>
            <a:pPr marL="0" marR="0" lvl="0" indent="0" algn="l" defTabSz="914400" rtl="0" eaLnBrk="0" fontAlgn="base" latinLnBrk="0" hangingPunct="0">
              <a:lnSpc>
                <a:spcPct val="90000"/>
              </a:lnSpc>
              <a:spcBef>
                <a:spcPct val="20000"/>
              </a:spcBef>
              <a:spcAft>
                <a:spcPct val="0"/>
              </a:spcAft>
              <a:buClrTx/>
              <a:buSzTx/>
              <a:buFontTx/>
              <a:buNone/>
              <a:tabLst/>
              <a:defRPr/>
            </a:pPr>
            <a:r>
              <a:rPr kumimoji="0" lang="en-GB" sz="1400" b="1" i="0" u="sng" strike="noStrike" kern="1200" cap="none" spc="0" normalizeH="0" baseline="0" noProof="0" dirty="0">
                <a:ln>
                  <a:noFill/>
                </a:ln>
                <a:solidFill>
                  <a:prstClr val="black"/>
                </a:solidFill>
                <a:effectLst/>
                <a:highlight>
                  <a:srgbClr val="FFFFFF"/>
                </a:highlight>
                <a:uLnTx/>
                <a:uFillTx/>
                <a:latin typeface="+mj-lt"/>
                <a:ea typeface="+mn-ea"/>
                <a:cs typeface="Calibri" panose="020F0502020204030204" pitchFamily="34" charset="0"/>
              </a:rPr>
              <a:t>LGBTQ+</a:t>
            </a:r>
          </a:p>
          <a:p>
            <a:pPr marL="0" marR="0" lvl="0" indent="0" algn="l" defTabSz="914400" rtl="0" eaLnBrk="0" fontAlgn="base" latinLnBrk="0" hangingPunct="0">
              <a:lnSpc>
                <a:spcPct val="90000"/>
              </a:lnSpc>
              <a:spcBef>
                <a:spcPct val="20000"/>
              </a:spcBef>
              <a:spcAft>
                <a:spcPct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mj-lt"/>
                <a:ea typeface="+mn-ea"/>
                <a:cs typeface="Calibri" panose="020F0502020204030204" pitchFamily="34" charset="0"/>
              </a:rPr>
              <a:t>The RSE Code &amp; Guidance, the Equality Act (2010) and the Public Sector Equality Duty (2011) provide a strong underpinning for fully inclusive policy and practice within education. </a:t>
            </a:r>
          </a:p>
          <a:p>
            <a:pPr marL="0" marR="0" lvl="0" indent="0" algn="l" defTabSz="914400" rtl="0" eaLnBrk="0" fontAlgn="base" latinLnBrk="0" hangingPunct="0">
              <a:lnSpc>
                <a:spcPct val="90000"/>
              </a:lnSpc>
              <a:spcBef>
                <a:spcPct val="20000"/>
              </a:spcBef>
              <a:spcAft>
                <a:spcPct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mj-lt"/>
                <a:ea typeface="+mn-ea"/>
                <a:cs typeface="Calibri" panose="020F0502020204030204" pitchFamily="34" charset="0"/>
              </a:rPr>
              <a:t>Despite this, LGBT+ young people continue to feel let down by their education providers. This seems to be especially so for those who experience multiple protected characteristics.</a:t>
            </a:r>
          </a:p>
          <a:p>
            <a:endParaRPr lang="en-GB" dirty="0"/>
          </a:p>
        </p:txBody>
      </p:sp>
    </p:spTree>
    <p:extLst>
      <p:ext uri="{BB962C8B-B14F-4D97-AF65-F5344CB8AC3E}">
        <p14:creationId xmlns:p14="http://schemas.microsoft.com/office/powerpoint/2010/main" val="194584088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2D3F8-4BF8-7A53-4E7C-0A74DF58DEAD}"/>
              </a:ext>
            </a:extLst>
          </p:cNvPr>
          <p:cNvSpPr>
            <a:spLocks noGrp="1"/>
          </p:cNvSpPr>
          <p:nvPr>
            <p:ph type="title"/>
          </p:nvPr>
        </p:nvSpPr>
        <p:spPr/>
        <p:txBody>
          <a:bodyPr/>
          <a:lstStyle/>
          <a:p>
            <a:r>
              <a:rPr lang="en-GB" sz="3600" b="1">
                <a:effectLst>
                  <a:outerShdw blurRad="38100" dist="38100" dir="2700000" algn="tl">
                    <a:srgbClr val="000000">
                      <a:alpha val="43137"/>
                    </a:srgbClr>
                  </a:outerShdw>
                </a:effectLst>
              </a:rPr>
              <a:t>Creating safe spaces</a:t>
            </a:r>
            <a:endParaRPr lang="en-GB" sz="3600" b="1"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88E74AE6-2E7F-996A-B055-AD7E57FE1330}"/>
              </a:ext>
            </a:extLst>
          </p:cNvPr>
          <p:cNvSpPr>
            <a:spLocks noGrp="1"/>
          </p:cNvSpPr>
          <p:nvPr>
            <p:ph sz="half" idx="1"/>
          </p:nvPr>
        </p:nvSpPr>
        <p:spPr/>
        <p:txBody>
          <a:bodyPr/>
          <a:lstStyle/>
          <a:p>
            <a:pPr marL="0" indent="0">
              <a:buNone/>
            </a:pPr>
            <a:r>
              <a:rPr lang="en-GB" sz="1600" dirty="0"/>
              <a:t>RSE asks learners to explore identity, values, relationships, and emotions. A safe environment helps learners feel respected and reduces anxiety, embarrassment, or uncertainty. Safe spaces support trust, openness, and meaningful dialogue. </a:t>
            </a:r>
          </a:p>
          <a:p>
            <a:pPr marL="0" indent="0">
              <a:buNone/>
            </a:pPr>
            <a:endParaRPr lang="en-GB" sz="1600" dirty="0"/>
          </a:p>
          <a:p>
            <a:pPr marL="0" indent="0">
              <a:buNone/>
            </a:pPr>
            <a:r>
              <a:rPr lang="en-GB" sz="1600" b="1" dirty="0"/>
              <a:t>Core Principles</a:t>
            </a:r>
          </a:p>
          <a:p>
            <a:pPr marL="0" indent="0">
              <a:buNone/>
            </a:pPr>
            <a:r>
              <a:rPr lang="en-GB" sz="1600" dirty="0"/>
              <a:t>Respect for differences</a:t>
            </a:r>
          </a:p>
          <a:p>
            <a:pPr marL="0" indent="0">
              <a:buNone/>
            </a:pPr>
            <a:r>
              <a:rPr lang="en-GB" sz="1600" dirty="0"/>
              <a:t>No assumptions about beliefs, families, identities or experiences</a:t>
            </a:r>
          </a:p>
          <a:p>
            <a:pPr marL="0" indent="0">
              <a:buNone/>
            </a:pPr>
            <a:r>
              <a:rPr lang="en-GB" sz="1600" dirty="0"/>
              <a:t>“Challenge the idea, not the person”</a:t>
            </a:r>
          </a:p>
          <a:p>
            <a:pPr marL="0" indent="0">
              <a:buNone/>
            </a:pPr>
            <a:r>
              <a:rPr lang="en-GB" sz="1600" dirty="0"/>
              <a:t>Boundaries and confidentiality (no personal disclosures)</a:t>
            </a:r>
          </a:p>
          <a:p>
            <a:pPr marL="0" indent="0">
              <a:buNone/>
            </a:pPr>
            <a:endParaRPr lang="en-GB" sz="1600" dirty="0"/>
          </a:p>
          <a:p>
            <a:pPr marL="0" indent="0">
              <a:buNone/>
            </a:pPr>
            <a:endParaRPr lang="en-GB" sz="1600" dirty="0"/>
          </a:p>
          <a:p>
            <a:pPr marL="0" indent="0">
              <a:buNone/>
            </a:pPr>
            <a:r>
              <a:rPr lang="en-GB" sz="1600" dirty="0"/>
              <a:t>.</a:t>
            </a:r>
          </a:p>
        </p:txBody>
      </p:sp>
      <p:pic>
        <p:nvPicPr>
          <p:cNvPr id="7" name="Content Placeholder 6">
            <a:extLst>
              <a:ext uri="{FF2B5EF4-FFF2-40B4-BE49-F238E27FC236}">
                <a16:creationId xmlns:a16="http://schemas.microsoft.com/office/drawing/2014/main" id="{695B3437-A44E-0965-06F3-08A2E0398612}"/>
              </a:ext>
            </a:extLst>
          </p:cNvPr>
          <p:cNvPicPr>
            <a:picLocks noGrp="1" noChangeAspect="1"/>
          </p:cNvPicPr>
          <p:nvPr>
            <p:ph sz="half" idx="2"/>
          </p:nvPr>
        </p:nvPicPr>
        <p:blipFill>
          <a:blip r:embed="rId2"/>
          <a:stretch>
            <a:fillRect/>
          </a:stretch>
        </p:blipFill>
        <p:spPr>
          <a:xfrm>
            <a:off x="5292080" y="2780928"/>
            <a:ext cx="2886596" cy="2325960"/>
          </a:xfrm>
          <a:prstGeom prst="rect">
            <a:avLst/>
          </a:prstGeom>
        </p:spPr>
      </p:pic>
    </p:spTree>
    <p:extLst>
      <p:ext uri="{BB962C8B-B14F-4D97-AF65-F5344CB8AC3E}">
        <p14:creationId xmlns:p14="http://schemas.microsoft.com/office/powerpoint/2010/main" val="269155457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8B48C-65B6-BD81-28FE-1EFD3B1830D8}"/>
              </a:ext>
            </a:extLst>
          </p:cNvPr>
          <p:cNvSpPr>
            <a:spLocks noGrp="1"/>
          </p:cNvSpPr>
          <p:nvPr>
            <p:ph type="title"/>
          </p:nvPr>
        </p:nvSpPr>
        <p:spPr/>
        <p:txBody>
          <a:bodyPr/>
          <a:lstStyle/>
          <a:p>
            <a:r>
              <a:rPr lang="en-GB" sz="3600" b="1" dirty="0">
                <a:effectLst>
                  <a:outerShdw blurRad="38100" dist="38100" dir="2700000" algn="tl">
                    <a:srgbClr val="000000">
                      <a:alpha val="43137"/>
                    </a:srgbClr>
                  </a:outerShdw>
                </a:effectLst>
              </a:rPr>
              <a:t>Pedagogical approaches to RSE</a:t>
            </a:r>
          </a:p>
        </p:txBody>
      </p:sp>
      <p:sp>
        <p:nvSpPr>
          <p:cNvPr id="3" name="Content Placeholder 2">
            <a:extLst>
              <a:ext uri="{FF2B5EF4-FFF2-40B4-BE49-F238E27FC236}">
                <a16:creationId xmlns:a16="http://schemas.microsoft.com/office/drawing/2014/main" id="{61C4948C-21A0-4D77-9FCE-D4FCDD1B907E}"/>
              </a:ext>
            </a:extLst>
          </p:cNvPr>
          <p:cNvSpPr>
            <a:spLocks noGrp="1"/>
          </p:cNvSpPr>
          <p:nvPr>
            <p:ph idx="1"/>
          </p:nvPr>
        </p:nvSpPr>
        <p:spPr/>
        <p:txBody>
          <a:bodyPr/>
          <a:lstStyle/>
          <a:p>
            <a:pPr marL="0" indent="0">
              <a:buNone/>
            </a:pPr>
            <a:r>
              <a:rPr lang="en-GB" sz="1800" b="1" dirty="0"/>
              <a:t>Effective RSE Pedagogy</a:t>
            </a:r>
          </a:p>
          <a:p>
            <a:pPr marL="0" indent="0">
              <a:buNone/>
            </a:pPr>
            <a:r>
              <a:rPr lang="en-GB" sz="1800" dirty="0"/>
              <a:t>Learner‑centred: build on prior knowledge; start with what pupils do know.</a:t>
            </a:r>
          </a:p>
          <a:p>
            <a:pPr marL="0" indent="0">
              <a:buNone/>
            </a:pPr>
            <a:r>
              <a:rPr lang="en-GB" sz="1800" dirty="0"/>
              <a:t>Objective: factual, evidence‑based, rights‑based.</a:t>
            </a:r>
          </a:p>
          <a:p>
            <a:pPr marL="0" indent="0">
              <a:buNone/>
            </a:pPr>
            <a:r>
              <a:rPr lang="en-GB" sz="1800" dirty="0"/>
              <a:t>Critical: encourage thinking, questioning, evaluating media and cultural messages.</a:t>
            </a:r>
          </a:p>
          <a:p>
            <a:pPr marL="0" indent="0">
              <a:buNone/>
            </a:pPr>
            <a:r>
              <a:rPr lang="en-GB" sz="1800" dirty="0"/>
              <a:t>Pluralistic: present a range of perspectives without promoting one viewpoint.</a:t>
            </a:r>
          </a:p>
          <a:p>
            <a:pPr marL="0" indent="0">
              <a:buNone/>
            </a:pPr>
            <a:endParaRPr lang="en-GB" sz="1800" dirty="0"/>
          </a:p>
          <a:p>
            <a:pPr marL="0" indent="0">
              <a:buNone/>
            </a:pPr>
            <a:r>
              <a:rPr lang="en-GB" sz="1800" b="1" dirty="0"/>
              <a:t>Practical Approaches</a:t>
            </a:r>
          </a:p>
          <a:p>
            <a:pPr marL="0" indent="0">
              <a:buNone/>
            </a:pPr>
            <a:r>
              <a:rPr lang="en-GB" sz="1800" dirty="0"/>
              <a:t>Use stories, scenarios, and visual prompts.</a:t>
            </a:r>
          </a:p>
          <a:p>
            <a:pPr marL="0" indent="0">
              <a:buNone/>
            </a:pPr>
            <a:r>
              <a:rPr lang="en-GB" sz="1800" dirty="0"/>
              <a:t>Encourage structured dialogue (think‑pair‑share, small group discussions).</a:t>
            </a:r>
          </a:p>
          <a:p>
            <a:pPr marL="0" indent="0">
              <a:buNone/>
            </a:pPr>
            <a:r>
              <a:rPr lang="en-GB" sz="1800" dirty="0"/>
              <a:t>Respond non‑judgementally to pupil comments and questions.</a:t>
            </a:r>
          </a:p>
          <a:p>
            <a:pPr marL="0" indent="0">
              <a:buNone/>
            </a:pPr>
            <a:r>
              <a:rPr lang="en-GB" sz="1800" dirty="0"/>
              <a:t>Use inclusive language: “Some people…”, “Different families…”, “In some cultures…”</a:t>
            </a:r>
          </a:p>
        </p:txBody>
      </p:sp>
    </p:spTree>
    <p:extLst>
      <p:ext uri="{BB962C8B-B14F-4D97-AF65-F5344CB8AC3E}">
        <p14:creationId xmlns:p14="http://schemas.microsoft.com/office/powerpoint/2010/main" val="179104377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63DDA-7176-4DD5-50C5-D34D68714C68}"/>
              </a:ext>
            </a:extLst>
          </p:cNvPr>
          <p:cNvSpPr>
            <a:spLocks noGrp="1"/>
          </p:cNvSpPr>
          <p:nvPr>
            <p:ph type="title"/>
          </p:nvPr>
        </p:nvSpPr>
        <p:spPr/>
        <p:txBody>
          <a:bodyPr/>
          <a:lstStyle/>
          <a:p>
            <a:r>
              <a:rPr lang="en-GB" sz="3600" b="1" dirty="0">
                <a:effectLst>
                  <a:outerShdw blurRad="38100" dist="38100" dir="2700000" algn="tl">
                    <a:srgbClr val="000000">
                      <a:alpha val="43137"/>
                    </a:srgbClr>
                  </a:outerShdw>
                </a:effectLst>
              </a:rPr>
              <a:t>Handling difficult questions</a:t>
            </a:r>
          </a:p>
        </p:txBody>
      </p:sp>
      <p:sp>
        <p:nvSpPr>
          <p:cNvPr id="3" name="Content Placeholder 2">
            <a:extLst>
              <a:ext uri="{FF2B5EF4-FFF2-40B4-BE49-F238E27FC236}">
                <a16:creationId xmlns:a16="http://schemas.microsoft.com/office/drawing/2014/main" id="{E23407E7-39CE-C3B8-C29C-1D5C1CA4EF98}"/>
              </a:ext>
            </a:extLst>
          </p:cNvPr>
          <p:cNvSpPr>
            <a:spLocks noGrp="1"/>
          </p:cNvSpPr>
          <p:nvPr>
            <p:ph idx="1"/>
          </p:nvPr>
        </p:nvSpPr>
        <p:spPr/>
        <p:txBody>
          <a:bodyPr/>
          <a:lstStyle/>
          <a:p>
            <a:pPr marL="0" indent="0">
              <a:buNone/>
            </a:pPr>
            <a:r>
              <a:rPr lang="en-GB" sz="1800" dirty="0"/>
              <a:t>Principles</a:t>
            </a:r>
          </a:p>
          <a:p>
            <a:pPr marL="0" indent="0">
              <a:buNone/>
            </a:pPr>
            <a:r>
              <a:rPr lang="en-GB" sz="1800" dirty="0"/>
              <a:t>Acknowledge → Affirm → Answer (factually) → Signpost</a:t>
            </a:r>
          </a:p>
          <a:p>
            <a:pPr marL="0" indent="0">
              <a:buNone/>
            </a:pPr>
            <a:r>
              <a:rPr lang="en-GB" sz="1800" dirty="0"/>
              <a:t>Do not share personal beliefs</a:t>
            </a:r>
          </a:p>
          <a:p>
            <a:pPr marL="0" indent="0">
              <a:buNone/>
            </a:pPr>
            <a:r>
              <a:rPr lang="en-GB" sz="1800" dirty="0"/>
              <a:t>Avoid shaming or shutting down questions</a:t>
            </a:r>
          </a:p>
          <a:p>
            <a:pPr marL="0" indent="0">
              <a:buNone/>
            </a:pPr>
            <a:r>
              <a:rPr lang="en-GB" sz="1800" dirty="0"/>
              <a:t>Use pluralistic phrasing: “Some people believe… others believe…</a:t>
            </a:r>
          </a:p>
          <a:p>
            <a:pPr marL="0" indent="0">
              <a:buNone/>
            </a:pPr>
            <a:endParaRPr lang="en-GB" sz="1800" dirty="0"/>
          </a:p>
          <a:p>
            <a:pPr marL="0" indent="0">
              <a:buNone/>
            </a:pPr>
            <a:r>
              <a:rPr lang="en-GB" sz="1800" dirty="0"/>
              <a:t>”Example Responses</a:t>
            </a:r>
          </a:p>
          <a:p>
            <a:pPr marL="0" indent="0">
              <a:buNone/>
            </a:pPr>
            <a:r>
              <a:rPr lang="en-GB" sz="1800" dirty="0"/>
              <a:t>“Thanks for your question — it’s good to be curious.”</a:t>
            </a:r>
          </a:p>
          <a:p>
            <a:pPr marL="0" indent="0">
              <a:buNone/>
            </a:pPr>
            <a:r>
              <a:rPr lang="en-GB" sz="1800" dirty="0"/>
              <a:t>“Some people do… others don’t… we all have different experiences.”</a:t>
            </a:r>
          </a:p>
          <a:p>
            <a:pPr marL="0" indent="0">
              <a:buNone/>
            </a:pPr>
            <a:r>
              <a:rPr lang="en-GB" sz="1800" dirty="0"/>
              <a:t>“That’s something we can explore together in an age‑appropriate way.”</a:t>
            </a:r>
          </a:p>
        </p:txBody>
      </p:sp>
    </p:spTree>
    <p:extLst>
      <p:ext uri="{BB962C8B-B14F-4D97-AF65-F5344CB8AC3E}">
        <p14:creationId xmlns:p14="http://schemas.microsoft.com/office/powerpoint/2010/main" val="118126424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0AA4F1-3BDA-BA43-10BA-9E710833A07C}"/>
              </a:ext>
            </a:extLst>
          </p:cNvPr>
          <p:cNvSpPr>
            <a:spLocks noGrp="1"/>
          </p:cNvSpPr>
          <p:nvPr>
            <p:ph type="title"/>
          </p:nvPr>
        </p:nvSpPr>
        <p:spPr/>
        <p:txBody>
          <a:bodyPr/>
          <a:lstStyle/>
          <a:p>
            <a:r>
              <a:rPr lang="en-GB" sz="3600" b="1" dirty="0">
                <a:effectLst>
                  <a:outerShdw blurRad="38100" dist="38100" dir="2700000" algn="tl">
                    <a:srgbClr val="000000">
                      <a:alpha val="43137"/>
                    </a:srgbClr>
                  </a:outerShdw>
                </a:effectLst>
              </a:rPr>
              <a:t>Estyn – What we inspect (2024-2030)</a:t>
            </a:r>
          </a:p>
        </p:txBody>
      </p:sp>
      <p:sp>
        <p:nvSpPr>
          <p:cNvPr id="3" name="Content Placeholder 2">
            <a:extLst>
              <a:ext uri="{FF2B5EF4-FFF2-40B4-BE49-F238E27FC236}">
                <a16:creationId xmlns:a16="http://schemas.microsoft.com/office/drawing/2014/main" id="{5695E52D-512D-5FEB-321A-1FFD258C4EF2}"/>
              </a:ext>
            </a:extLst>
          </p:cNvPr>
          <p:cNvSpPr>
            <a:spLocks noGrp="1"/>
          </p:cNvSpPr>
          <p:nvPr>
            <p:ph idx="1"/>
          </p:nvPr>
        </p:nvSpPr>
        <p:spPr/>
        <p:txBody>
          <a:bodyPr/>
          <a:lstStyle/>
          <a:p>
            <a:pPr marL="0" marR="0" lvl="0" indent="0" algn="l" defTabSz="914400" rtl="0" eaLnBrk="0" fontAlgn="base" latinLnBrk="0" hangingPunct="0">
              <a:lnSpc>
                <a:spcPct val="90000"/>
              </a:lnSpc>
              <a:spcBef>
                <a:spcPct val="20000"/>
              </a:spcBef>
              <a:spcAft>
                <a:spcPct val="0"/>
              </a:spcAft>
              <a:buClrTx/>
              <a:buSzTx/>
              <a:buFontTx/>
              <a:buNone/>
              <a:tabLst/>
              <a:defRPr/>
            </a:pPr>
            <a:r>
              <a:rPr kumimoji="0" lang="en-GB" sz="2400" b="0" i="0" u="none" strike="noStrike" kern="1200" cap="none" spc="0" normalizeH="0" baseline="0" noProof="0" dirty="0">
                <a:ln>
                  <a:noFill/>
                </a:ln>
                <a:solidFill>
                  <a:srgbClr val="000000"/>
                </a:solidFill>
                <a:effectLst/>
                <a:uLnTx/>
                <a:uFillTx/>
                <a:latin typeface="+mj-lt"/>
                <a:ea typeface="Calibri" panose="020F0502020204030204" pitchFamily="34" charset="0"/>
                <a:cs typeface="Calibri" panose="020F0502020204030204" pitchFamily="34" charset="0"/>
              </a:rPr>
              <a:t>Teaching &amp; learning</a:t>
            </a:r>
          </a:p>
          <a:p>
            <a:pPr marL="0" marR="0" lvl="0" indent="0" algn="l" defTabSz="914400" rtl="0" eaLnBrk="0" fontAlgn="base" latinLnBrk="0" hangingPunct="0">
              <a:lnSpc>
                <a:spcPct val="90000"/>
              </a:lnSpc>
              <a:spcBef>
                <a:spcPct val="20000"/>
              </a:spcBef>
              <a:spcAft>
                <a:spcPct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mj-lt"/>
              <a:ea typeface="Calibri" panose="020F0502020204030204" pitchFamily="34" charset="0"/>
              <a:cs typeface="Calibri" panose="020F0502020204030204" pitchFamily="34" charset="0"/>
            </a:endParaRPr>
          </a:p>
          <a:p>
            <a:pPr marL="342900" marR="0" lvl="0" indent="-342900" algn="l" defTabSz="914400" rtl="0" eaLnBrk="0" fontAlgn="base" latinLnBrk="0" hangingPunct="0">
              <a:lnSpc>
                <a:spcPct val="90000"/>
              </a:lnSpc>
              <a:spcBef>
                <a:spcPct val="20000"/>
              </a:spcBef>
              <a:spcAft>
                <a:spcPct val="0"/>
              </a:spcAft>
              <a:buClrTx/>
              <a:buSzTx/>
              <a:buFont typeface="Wingdings" panose="05000000000000000000" pitchFamily="2" charset="2"/>
              <a:buChar char="§"/>
              <a:tabLst/>
              <a:defRPr/>
            </a:pPr>
            <a:r>
              <a:rPr kumimoji="0" lang="en-GB" sz="2400" b="0" i="0" u="none" strike="noStrike" kern="1200" cap="none" spc="0" normalizeH="0" baseline="0" noProof="0" dirty="0">
                <a:ln>
                  <a:noFill/>
                </a:ln>
                <a:solidFill>
                  <a:srgbClr val="000000"/>
                </a:solidFill>
                <a:effectLst/>
                <a:uLnTx/>
                <a:uFillTx/>
                <a:latin typeface="+mj-lt"/>
                <a:ea typeface="Calibri" panose="020F0502020204030204" pitchFamily="34" charset="0"/>
                <a:cs typeface="Calibri" panose="020F0502020204030204" pitchFamily="34" charset="0"/>
              </a:rPr>
              <a:t>fosters positive and respectful attitudes to diversity (RSE)</a:t>
            </a:r>
          </a:p>
          <a:p>
            <a:pPr marL="342900" marR="0" lvl="0" indent="-342900" algn="l" defTabSz="914400" rtl="0" eaLnBrk="0" fontAlgn="base" latinLnBrk="0" hangingPunct="0">
              <a:lnSpc>
                <a:spcPct val="90000"/>
              </a:lnSpc>
              <a:spcBef>
                <a:spcPct val="20000"/>
              </a:spcBef>
              <a:spcAft>
                <a:spcPct val="0"/>
              </a:spcAft>
              <a:buClrTx/>
              <a:buSzTx/>
              <a:buFont typeface="Wingdings" panose="05000000000000000000" pitchFamily="2" charset="2"/>
              <a:buChar char="§"/>
              <a:tabLst/>
              <a:defRPr/>
            </a:pPr>
            <a:r>
              <a:rPr kumimoji="0" lang="en-GB" sz="2400" b="0" i="0" u="none" strike="noStrike" kern="1200" cap="none" spc="0" normalizeH="0" baseline="0" noProof="0" dirty="0">
                <a:ln>
                  <a:noFill/>
                </a:ln>
                <a:solidFill>
                  <a:srgbClr val="000000"/>
                </a:solidFill>
                <a:effectLst/>
                <a:uLnTx/>
                <a:uFillTx/>
                <a:latin typeface="+mj-lt"/>
                <a:ea typeface="Calibri" panose="020F0502020204030204" pitchFamily="34" charset="0"/>
                <a:cs typeface="Calibri" panose="020F0502020204030204" pitchFamily="34" charset="0"/>
              </a:rPr>
              <a:t>develops pupils’ awareness and understanding of different identities, views and values, the diversity of relationships, gender, sexuality including LGBTQ+ lives and explore the themes of gender equity, rights and advocacy (RSE)</a:t>
            </a:r>
          </a:p>
          <a:p>
            <a:pPr marL="342900" marR="0" lvl="0" indent="-342900" algn="l" defTabSz="914400" rtl="0" eaLnBrk="0" fontAlgn="base" latinLnBrk="0" hangingPunct="0">
              <a:lnSpc>
                <a:spcPct val="90000"/>
              </a:lnSpc>
              <a:spcBef>
                <a:spcPct val="20000"/>
              </a:spcBef>
              <a:spcAft>
                <a:spcPct val="0"/>
              </a:spcAft>
              <a:buClrTx/>
              <a:buSzTx/>
              <a:buFont typeface="Wingdings" panose="05000000000000000000" pitchFamily="2" charset="2"/>
              <a:buChar char="§"/>
              <a:tabLst/>
              <a:defRPr/>
            </a:pPr>
            <a:r>
              <a:rPr kumimoji="0" lang="en-GB" sz="2400" b="0" i="0" u="none" strike="noStrike" kern="1200" cap="none" spc="0" normalizeH="0" baseline="0" noProof="0" dirty="0">
                <a:ln>
                  <a:noFill/>
                </a:ln>
                <a:solidFill>
                  <a:srgbClr val="000000"/>
                </a:solidFill>
                <a:effectLst/>
                <a:uLnTx/>
                <a:uFillTx/>
                <a:latin typeface="+mj-lt"/>
                <a:ea typeface="Calibri" panose="020F0502020204030204" pitchFamily="34" charset="0"/>
                <a:cs typeface="Calibri" panose="020F0502020204030204" pitchFamily="34" charset="0"/>
              </a:rPr>
              <a:t>supports pupils’ personal, social development including their understanding of the characteristics of healthy relationships (RSE)</a:t>
            </a:r>
          </a:p>
          <a:p>
            <a:endParaRPr lang="en-GB" dirty="0"/>
          </a:p>
        </p:txBody>
      </p:sp>
    </p:spTree>
    <p:extLst>
      <p:ext uri="{BB962C8B-B14F-4D97-AF65-F5344CB8AC3E}">
        <p14:creationId xmlns:p14="http://schemas.microsoft.com/office/powerpoint/2010/main" val="113210892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26B60-DFE2-F455-3F8E-9AAE572AE833}"/>
              </a:ext>
            </a:extLst>
          </p:cNvPr>
          <p:cNvSpPr>
            <a:spLocks noGrp="1"/>
          </p:cNvSpPr>
          <p:nvPr>
            <p:ph type="title"/>
          </p:nvPr>
        </p:nvSpPr>
        <p:spPr/>
        <p:txBody>
          <a:bodyPr/>
          <a:lstStyle/>
          <a:p>
            <a:r>
              <a:rPr lang="en-GB" sz="3600" b="1" dirty="0">
                <a:effectLst>
                  <a:outerShdw blurRad="38100" dist="38100" dir="2700000" algn="tl">
                    <a:srgbClr val="000000">
                      <a:alpha val="43137"/>
                    </a:srgbClr>
                  </a:outerShdw>
                </a:effectLst>
              </a:rPr>
              <a:t>Suggested resources</a:t>
            </a:r>
          </a:p>
        </p:txBody>
      </p:sp>
      <p:sp>
        <p:nvSpPr>
          <p:cNvPr id="3" name="Content Placeholder 2">
            <a:extLst>
              <a:ext uri="{FF2B5EF4-FFF2-40B4-BE49-F238E27FC236}">
                <a16:creationId xmlns:a16="http://schemas.microsoft.com/office/drawing/2014/main" id="{27895269-7F5C-A28B-B50A-A8EA5B1EE0E2}"/>
              </a:ext>
            </a:extLst>
          </p:cNvPr>
          <p:cNvSpPr>
            <a:spLocks noGrp="1"/>
          </p:cNvSpPr>
          <p:nvPr>
            <p:ph idx="1"/>
          </p:nvPr>
        </p:nvSpPr>
        <p:spPr/>
        <p:txBody>
          <a:bodyPr/>
          <a:lstStyle/>
          <a:p>
            <a:pPr marL="0" indent="0">
              <a:buNone/>
            </a:pPr>
            <a:r>
              <a:rPr lang="en-GB" sz="1600" b="1" dirty="0"/>
              <a:t>Welsh Government / National Resources</a:t>
            </a:r>
          </a:p>
          <a:p>
            <a:pPr marL="0" indent="0">
              <a:buNone/>
            </a:pPr>
            <a:r>
              <a:rPr lang="en-GB" sz="1600" dirty="0"/>
              <a:t>RSE Code &amp; Statutory Guidance</a:t>
            </a:r>
          </a:p>
          <a:p>
            <a:pPr marL="0" indent="0">
              <a:buNone/>
            </a:pPr>
            <a:r>
              <a:rPr lang="en-GB" sz="1600" dirty="0"/>
              <a:t>Hwb RSE resources</a:t>
            </a:r>
          </a:p>
          <a:p>
            <a:pPr marL="0" indent="0">
              <a:buNone/>
            </a:pPr>
            <a:r>
              <a:rPr lang="en-GB" sz="1600" dirty="0"/>
              <a:t>SHRN Data (School Health Research Network)</a:t>
            </a:r>
          </a:p>
          <a:p>
            <a:pPr marL="0" indent="0">
              <a:buNone/>
            </a:pPr>
            <a:r>
              <a:rPr lang="en-GB" sz="1600" dirty="0"/>
              <a:t>Children’s Commissioner for Wales reports</a:t>
            </a:r>
          </a:p>
          <a:p>
            <a:pPr marL="0" indent="0">
              <a:buNone/>
            </a:pPr>
            <a:endParaRPr lang="en-GB" sz="1600" dirty="0"/>
          </a:p>
          <a:p>
            <a:pPr marL="0" indent="0">
              <a:buNone/>
            </a:pPr>
            <a:r>
              <a:rPr lang="en-GB" sz="1600" b="1" dirty="0"/>
              <a:t>Professional Organisations</a:t>
            </a:r>
          </a:p>
          <a:p>
            <a:pPr marL="0" indent="0">
              <a:buNone/>
            </a:pPr>
            <a:r>
              <a:rPr lang="en-GB" sz="1600" dirty="0"/>
              <a:t>Brook (fact sheets, consent, healthy relationships)</a:t>
            </a:r>
          </a:p>
          <a:p>
            <a:pPr marL="0" indent="0">
              <a:buNone/>
            </a:pPr>
            <a:r>
              <a:rPr lang="en-GB" sz="1600" dirty="0"/>
              <a:t>NSPCC (Keeping safe, online issues)</a:t>
            </a:r>
          </a:p>
          <a:p>
            <a:pPr marL="0" indent="0">
              <a:buNone/>
            </a:pPr>
            <a:r>
              <a:rPr lang="en-GB" sz="1600" dirty="0"/>
              <a:t>Stonewall (LGBTQ+ inclusive materials)</a:t>
            </a:r>
          </a:p>
          <a:p>
            <a:pPr marL="0" indent="0">
              <a:buNone/>
            </a:pPr>
            <a:endParaRPr lang="en-GB" sz="1600" dirty="0"/>
          </a:p>
          <a:p>
            <a:pPr marL="0" indent="0">
              <a:buNone/>
            </a:pPr>
            <a:r>
              <a:rPr lang="en-GB" sz="1600" b="1" dirty="0"/>
              <a:t>Classroom‑Ready Tools</a:t>
            </a:r>
          </a:p>
          <a:p>
            <a:pPr marL="0" indent="0">
              <a:buNone/>
            </a:pPr>
            <a:r>
              <a:rPr lang="en-GB" sz="1600" dirty="0"/>
              <a:t>High‑quality picture books exploring families, kindness, identity</a:t>
            </a:r>
          </a:p>
          <a:p>
            <a:pPr marL="0" indent="0">
              <a:buNone/>
            </a:pPr>
            <a:r>
              <a:rPr lang="en-GB" sz="1600" dirty="0"/>
              <a:t>Age‑appropriate puberty education materials</a:t>
            </a:r>
          </a:p>
          <a:p>
            <a:pPr marL="0" indent="0">
              <a:buNone/>
            </a:pPr>
            <a:r>
              <a:rPr lang="en-GB" sz="1600" dirty="0"/>
              <a:t>Digital literacy scenarios (e.g., managing online risks)</a:t>
            </a:r>
          </a:p>
          <a:p>
            <a:pPr marL="0" indent="0">
              <a:buNone/>
            </a:pPr>
            <a:r>
              <a:rPr lang="en-GB" sz="1600" dirty="0"/>
              <a:t>Inclusive language sentence starters (from your pluralistic slides)</a:t>
            </a:r>
          </a:p>
        </p:txBody>
      </p:sp>
    </p:spTree>
    <p:extLst>
      <p:ext uri="{BB962C8B-B14F-4D97-AF65-F5344CB8AC3E}">
        <p14:creationId xmlns:p14="http://schemas.microsoft.com/office/powerpoint/2010/main" val="339436200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326FD-88AA-ECCD-86C1-8899E5988B38}"/>
              </a:ext>
            </a:extLst>
          </p:cNvPr>
          <p:cNvSpPr>
            <a:spLocks noGrp="1"/>
          </p:cNvSpPr>
          <p:nvPr>
            <p:ph type="title"/>
          </p:nvPr>
        </p:nvSpPr>
        <p:spPr/>
        <p:txBody>
          <a:bodyPr/>
          <a:lstStyle/>
          <a:p>
            <a:r>
              <a:rPr lang="en-GB" sz="3600" b="1" dirty="0">
                <a:effectLst>
                  <a:outerShdw blurRad="38100" dist="38100" dir="2700000" algn="tl">
                    <a:srgbClr val="000000">
                      <a:alpha val="43137"/>
                    </a:srgbClr>
                  </a:outerShdw>
                </a:effectLst>
              </a:rPr>
              <a:t>Takeaways…</a:t>
            </a:r>
          </a:p>
        </p:txBody>
      </p:sp>
      <p:sp>
        <p:nvSpPr>
          <p:cNvPr id="3" name="Content Placeholder 2">
            <a:extLst>
              <a:ext uri="{FF2B5EF4-FFF2-40B4-BE49-F238E27FC236}">
                <a16:creationId xmlns:a16="http://schemas.microsoft.com/office/drawing/2014/main" id="{FD30EDE2-F886-7411-D22C-2B7D05F76B2F}"/>
              </a:ext>
            </a:extLst>
          </p:cNvPr>
          <p:cNvSpPr>
            <a:spLocks noGrp="1"/>
          </p:cNvSpPr>
          <p:nvPr>
            <p:ph idx="1"/>
          </p:nvPr>
        </p:nvSpPr>
        <p:spPr/>
        <p:txBody>
          <a:bodyPr/>
          <a:lstStyle/>
          <a:p>
            <a:pPr>
              <a:lnSpc>
                <a:spcPct val="150000"/>
              </a:lnSpc>
              <a:buFont typeface="Wingdings" panose="05000000000000000000" pitchFamily="2" charset="2"/>
              <a:buChar char="Ø"/>
            </a:pPr>
            <a:r>
              <a:rPr lang="en-GB" sz="2800" dirty="0"/>
              <a:t>RSE is statutory, protective and developmentally sequenced</a:t>
            </a:r>
          </a:p>
          <a:p>
            <a:pPr>
              <a:lnSpc>
                <a:spcPct val="150000"/>
              </a:lnSpc>
              <a:buFont typeface="Wingdings" panose="05000000000000000000" pitchFamily="2" charset="2"/>
              <a:buChar char="Ø"/>
            </a:pPr>
            <a:r>
              <a:rPr lang="en-GB" sz="2800" dirty="0"/>
              <a:t>RSE must be objective, critical, pluralistic</a:t>
            </a:r>
          </a:p>
          <a:p>
            <a:pPr>
              <a:lnSpc>
                <a:spcPct val="150000"/>
              </a:lnSpc>
              <a:buFont typeface="Wingdings" panose="05000000000000000000" pitchFamily="2" charset="2"/>
              <a:buChar char="Ø"/>
            </a:pPr>
            <a:r>
              <a:rPr lang="en-GB" sz="2800" dirty="0"/>
              <a:t>Safe pedagogy is essential</a:t>
            </a:r>
          </a:p>
          <a:p>
            <a:pPr>
              <a:lnSpc>
                <a:spcPct val="150000"/>
              </a:lnSpc>
              <a:buFont typeface="Wingdings" panose="05000000000000000000" pitchFamily="2" charset="2"/>
              <a:buChar char="Ø"/>
            </a:pPr>
            <a:r>
              <a:rPr lang="en-GB" sz="2800" dirty="0"/>
              <a:t>Use inclusive language and ground rules</a:t>
            </a:r>
          </a:p>
          <a:p>
            <a:pPr>
              <a:lnSpc>
                <a:spcPct val="150000"/>
              </a:lnSpc>
              <a:buFont typeface="Wingdings" panose="05000000000000000000" pitchFamily="2" charset="2"/>
              <a:buChar char="Ø"/>
            </a:pPr>
            <a:r>
              <a:rPr lang="en-GB" sz="2800" dirty="0"/>
              <a:t>You are never expected to share personal beliefs.</a:t>
            </a:r>
          </a:p>
        </p:txBody>
      </p:sp>
    </p:spTree>
    <p:extLst>
      <p:ext uri="{BB962C8B-B14F-4D97-AF65-F5344CB8AC3E}">
        <p14:creationId xmlns:p14="http://schemas.microsoft.com/office/powerpoint/2010/main" val="39571696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D0B4043-9D8E-1295-0083-5929B79511D9}"/>
              </a:ext>
            </a:extLst>
          </p:cNvPr>
          <p:cNvSpPr>
            <a:spLocks noGrp="1"/>
          </p:cNvSpPr>
          <p:nvPr>
            <p:ph type="title"/>
          </p:nvPr>
        </p:nvSpPr>
        <p:spPr>
          <a:xfrm>
            <a:off x="457200" y="274638"/>
            <a:ext cx="8229600" cy="1143000"/>
          </a:xfrm>
        </p:spPr>
        <p:txBody>
          <a:bodyPr wrap="square" anchor="ctr">
            <a:normAutofit fontScale="90000"/>
          </a:bodyPr>
          <a:lstStyle/>
          <a:p>
            <a:pPr marL="0" indent="0">
              <a:lnSpc>
                <a:spcPct val="90000"/>
              </a:lnSpc>
              <a:buNone/>
            </a:pPr>
            <a:br>
              <a:rPr lang="en-GB" sz="2800" dirty="0"/>
            </a:br>
            <a:br>
              <a:rPr lang="en-GB" sz="2800" dirty="0"/>
            </a:br>
            <a:r>
              <a:rPr lang="en-GB" sz="2800" dirty="0" err="1"/>
              <a:t>Diolch</a:t>
            </a:r>
            <a:r>
              <a:rPr lang="en-GB" sz="2800" dirty="0"/>
              <a:t> am </a:t>
            </a:r>
            <a:r>
              <a:rPr lang="en-GB" sz="2800" dirty="0" err="1"/>
              <a:t>wrando</a:t>
            </a:r>
            <a:r>
              <a:rPr lang="en-GB" sz="2800" dirty="0"/>
              <a:t>. </a:t>
            </a:r>
            <a:r>
              <a:rPr lang="en-GB" sz="2800" dirty="0" err="1"/>
              <a:t>Rwy’n</a:t>
            </a:r>
            <a:r>
              <a:rPr lang="en-GB" sz="2800" dirty="0"/>
              <a:t> hapus i </a:t>
            </a:r>
            <a:r>
              <a:rPr lang="en-GB" sz="2800" dirty="0" err="1"/>
              <a:t>ateb</a:t>
            </a:r>
            <a:r>
              <a:rPr lang="en-GB" sz="2800" dirty="0"/>
              <a:t> </a:t>
            </a:r>
            <a:r>
              <a:rPr lang="en-GB" sz="2800" dirty="0" err="1"/>
              <a:t>cwestiynau</a:t>
            </a:r>
            <a:r>
              <a:rPr lang="en-GB" sz="2800" dirty="0"/>
              <a:t>.</a:t>
            </a:r>
          </a:p>
          <a:p>
            <a:pPr marL="0" indent="0">
              <a:lnSpc>
                <a:spcPct val="90000"/>
              </a:lnSpc>
              <a:buNone/>
            </a:pPr>
            <a:endParaRPr lang="en-GB" sz="2800" dirty="0"/>
          </a:p>
          <a:p>
            <a:pPr marL="0" indent="0">
              <a:lnSpc>
                <a:spcPct val="90000"/>
              </a:lnSpc>
              <a:buNone/>
            </a:pPr>
            <a:r>
              <a:rPr lang="en-GB" sz="2800" dirty="0"/>
              <a:t>Thanks for listening. I’m happy to answer any questions.</a:t>
            </a:r>
          </a:p>
          <a:p>
            <a:pPr marL="0" indent="0">
              <a:lnSpc>
                <a:spcPct val="90000"/>
              </a:lnSpc>
              <a:buNone/>
            </a:pPr>
            <a:endParaRPr lang="en-GB" sz="2400" dirty="0"/>
          </a:p>
        </p:txBody>
      </p:sp>
      <p:pic>
        <p:nvPicPr>
          <p:cNvPr id="5" name="Picture 4">
            <a:extLst>
              <a:ext uri="{FF2B5EF4-FFF2-40B4-BE49-F238E27FC236}">
                <a16:creationId xmlns:a16="http://schemas.microsoft.com/office/drawing/2014/main" id="{A0310A4A-058C-339E-5540-DAC65B7CCF5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143125" y="1600200"/>
            <a:ext cx="4857750" cy="3886200"/>
          </a:xfrm>
          <a:prstGeom prst="rect">
            <a:avLst/>
          </a:prstGeom>
          <a:noFill/>
        </p:spPr>
      </p:pic>
    </p:spTree>
    <p:extLst>
      <p:ext uri="{BB962C8B-B14F-4D97-AF65-F5344CB8AC3E}">
        <p14:creationId xmlns:p14="http://schemas.microsoft.com/office/powerpoint/2010/main" val="3167703276"/>
      </p:ext>
    </p:extLst>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PowerPoint_Presentation_Template v2" id="{AF488559-0B1B-48CF-8743-838A84B0C28D}" vid="{E21139F1-4B0A-43CA-8D02-0231D236507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clbl:label id="{4c2e0b76-d452-4d35-8392-187fac002efe}" enabled="0" method="" siteId="{4c2e0b76-d452-4d35-8392-187fac002efe}" removed="1"/>
</clbl:labelList>
</file>

<file path=docProps/app.xml><?xml version="1.0" encoding="utf-8"?>
<Properties xmlns="http://schemas.openxmlformats.org/officeDocument/2006/extended-properties" xmlns:vt="http://schemas.openxmlformats.org/officeDocument/2006/docPropsVTypes">
  <Template/>
  <TotalTime>330</TotalTime>
  <Words>2637</Words>
  <Application>Microsoft Office PowerPoint</Application>
  <PresentationFormat>On-screen Show (4:3)</PresentationFormat>
  <Paragraphs>299</Paragraphs>
  <Slides>34</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34</vt:i4>
      </vt:variant>
    </vt:vector>
  </HeadingPairs>
  <TitlesOfParts>
    <vt:vector size="39" baseType="lpstr">
      <vt:lpstr>Aptos</vt:lpstr>
      <vt:lpstr>Arial</vt:lpstr>
      <vt:lpstr>Calibri</vt:lpstr>
      <vt:lpstr>Wingdings</vt:lpstr>
      <vt:lpstr>Default Design</vt:lpstr>
      <vt:lpstr>  Relationships and Sexuality Education (RSE)  UWTSD – Spring 2026 </vt:lpstr>
      <vt:lpstr>Aims for today</vt:lpstr>
      <vt:lpstr>RSE Concerns</vt:lpstr>
      <vt:lpstr>RSE within the Curriculum for Wales</vt:lpstr>
      <vt:lpstr>What is RSE?</vt:lpstr>
      <vt:lpstr>Myth busting task </vt:lpstr>
      <vt:lpstr>RSE and the four purposes</vt:lpstr>
      <vt:lpstr>RSE as a cross-cutting theme</vt:lpstr>
      <vt:lpstr>The purpose of RSE</vt:lpstr>
      <vt:lpstr>RSE is NOT</vt:lpstr>
      <vt:lpstr>The RSE code and guidance</vt:lpstr>
      <vt:lpstr>The RSE code</vt:lpstr>
      <vt:lpstr>Summarising the RSE code</vt:lpstr>
      <vt:lpstr>Classroom examples</vt:lpstr>
      <vt:lpstr>Strand matching mini task</vt:lpstr>
      <vt:lpstr>PowerPoint Presentation</vt:lpstr>
      <vt:lpstr>The Equality Act 2010</vt:lpstr>
      <vt:lpstr>PowerPoint Presentation</vt:lpstr>
      <vt:lpstr>Objective, critical and pluralistic RSE</vt:lpstr>
      <vt:lpstr>Pedagogical approaches to RSE</vt:lpstr>
      <vt:lpstr>Objective RSE</vt:lpstr>
      <vt:lpstr>Critical and learner centred RSE</vt:lpstr>
      <vt:lpstr>Pluralistic RSE</vt:lpstr>
      <vt:lpstr>Pluralistic RSE</vt:lpstr>
      <vt:lpstr>Pluralistic RSE</vt:lpstr>
      <vt:lpstr>Task – what would you say?</vt:lpstr>
      <vt:lpstr>Healthy Relationships and Welsh Government Priorities</vt:lpstr>
      <vt:lpstr>Creating safe spaces</vt:lpstr>
      <vt:lpstr>Pedagogical approaches to RSE</vt:lpstr>
      <vt:lpstr>Handling difficult questions</vt:lpstr>
      <vt:lpstr>Estyn – What we inspect (2024-2030)</vt:lpstr>
      <vt:lpstr>Suggested resources</vt:lpstr>
      <vt:lpstr>Takeaways…</vt:lpstr>
      <vt:lpstr>  Diolch am wrando. Rwy’n hapus i ateb cwestiynau.  Thanks for listening. I’m happy to answer any questions. </vt:lpstr>
    </vt:vector>
  </TitlesOfParts>
  <Company>City and County of Swansea</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lucy.butler</dc:creator>
  <cp:lastModifiedBy>Jennifer Harding-Richards</cp:lastModifiedBy>
  <cp:revision>6</cp:revision>
  <dcterms:created xsi:type="dcterms:W3CDTF">2009-05-11T13:47:40Z</dcterms:created>
  <dcterms:modified xsi:type="dcterms:W3CDTF">2026-02-16T12:12:56Z</dcterms:modified>
</cp:coreProperties>
</file>