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59" r:id="rId5"/>
    <p:sldId id="260" r:id="rId6"/>
    <p:sldId id="261" r:id="rId7"/>
    <p:sldId id="262" r:id="rId8"/>
    <p:sldId id="263" r:id="rId9"/>
    <p:sldId id="264" r:id="rId10"/>
    <p:sldId id="286" r:id="rId11"/>
    <p:sldId id="285" r:id="rId12"/>
    <p:sldId id="268" r:id="rId13"/>
    <p:sldId id="280" r:id="rId14"/>
    <p:sldId id="281" r:id="rId15"/>
    <p:sldId id="283" r:id="rId16"/>
    <p:sldId id="284" r:id="rId17"/>
    <p:sldId id="270" r:id="rId18"/>
    <p:sldId id="272" r:id="rId19"/>
    <p:sldId id="271" r:id="rId20"/>
    <p:sldId id="279" r:id="rId21"/>
    <p:sldId id="273" r:id="rId22"/>
    <p:sldId id="274" r:id="rId2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97" autoAdjust="0"/>
    <p:restoredTop sz="74635" autoAdjust="0"/>
  </p:normalViewPr>
  <p:slideViewPr>
    <p:cSldViewPr>
      <p:cViewPr varScale="1">
        <p:scale>
          <a:sx n="54" d="100"/>
          <a:sy n="54" d="100"/>
        </p:scale>
        <p:origin x="1830" y="78"/>
      </p:cViewPr>
      <p:guideLst>
        <p:guide orient="horz" pos="2160"/>
        <p:guide pos="2880"/>
      </p:guideLst>
    </p:cSldViewPr>
  </p:slideViewPr>
  <p:outlineViewPr>
    <p:cViewPr>
      <p:scale>
        <a:sx n="33" d="100"/>
        <a:sy n="33" d="100"/>
      </p:scale>
      <p:origin x="0" y="-6042"/>
    </p:cViewPr>
  </p:outlineViewPr>
  <p:notesTextViewPr>
    <p:cViewPr>
      <p:scale>
        <a:sx n="100" d="100"/>
        <a:sy n="100" d="100"/>
      </p:scale>
      <p:origin x="0" y="0"/>
    </p:cViewPr>
  </p:notesTextViewPr>
  <p:notesViewPr>
    <p:cSldViewPr>
      <p:cViewPr varScale="1">
        <p:scale>
          <a:sx n="52" d="100"/>
          <a:sy n="52" d="100"/>
        </p:scale>
        <p:origin x="2976" y="96"/>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11/11/2017</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1F9F53C-F907-4FDC-B9F2-CBBC8A60B20C}" type="datetimeFigureOut">
              <a:rPr lang="en-GB" smtClean="0"/>
              <a:t>11/11/2017</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5C05777-2B27-47CE-AB00-6AE3A6E29AD9}" type="slidenum">
              <a:rPr lang="en-GB" smtClean="0"/>
              <a:t>‹#›</a:t>
            </a:fld>
            <a:endParaRPr lang="en-GB"/>
          </a:p>
        </p:txBody>
      </p:sp>
    </p:spTree>
    <p:extLst>
      <p:ext uri="{BB962C8B-B14F-4D97-AF65-F5344CB8AC3E}">
        <p14:creationId xmlns:p14="http://schemas.microsoft.com/office/powerpoint/2010/main" val="2343543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en.wikipedia.org/wiki/Cost_of_living"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5C05777-2B27-47CE-AB00-6AE3A6E29AD9}" type="slidenum">
              <a:rPr lang="en-GB" smtClean="0"/>
              <a:t>1</a:t>
            </a:fld>
            <a:endParaRPr lang="en-GB"/>
          </a:p>
        </p:txBody>
      </p:sp>
    </p:spTree>
    <p:extLst>
      <p:ext uri="{BB962C8B-B14F-4D97-AF65-F5344CB8AC3E}">
        <p14:creationId xmlns:p14="http://schemas.microsoft.com/office/powerpoint/2010/main" val="1938713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t>I would like to</a:t>
            </a:r>
            <a:r>
              <a:rPr lang="en-GB" sz="1400" baseline="0" dirty="0" smtClean="0"/>
              <a:t> begin the presentation with the definition of the Well-Being of the Future Generations Act.</a:t>
            </a:r>
          </a:p>
          <a:p>
            <a:r>
              <a:rPr lang="en-GB" sz="1400" baseline="0" dirty="0" smtClean="0"/>
              <a:t>The act is about improving the social, economic, environmental and cultural well-being of Wales. This session focuses on the goal of a more “</a:t>
            </a:r>
            <a:r>
              <a:rPr lang="en-GB" sz="1400" dirty="0" smtClean="0"/>
              <a:t>prosperous</a:t>
            </a:r>
            <a:r>
              <a:rPr lang="en-GB" sz="1400" baseline="0" dirty="0" smtClean="0"/>
              <a:t> Wales”  and is therefore clearly linked to the economic well-being of the Welsh society.  However, please bear in mind that social, economic, environmental and cultural factors are closely linked and inter-related</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C5C05777-2B27-47CE-AB00-6AE3A6E29AD9}" type="slidenum">
              <a:rPr lang="en-GB" smtClean="0"/>
              <a:t>2</a:t>
            </a:fld>
            <a:endParaRPr lang="en-GB"/>
          </a:p>
        </p:txBody>
      </p:sp>
    </p:spTree>
    <p:extLst>
      <p:ext uri="{BB962C8B-B14F-4D97-AF65-F5344CB8AC3E}">
        <p14:creationId xmlns:p14="http://schemas.microsoft.com/office/powerpoint/2010/main" val="1288101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No</a:t>
            </a:r>
            <a:r>
              <a:rPr lang="en-GB" baseline="0" dirty="0" smtClean="0"/>
              <a:t>w let’s look more closely at the goal of a more prosperous Wales. </a:t>
            </a:r>
            <a:r>
              <a:rPr lang="en-GB" dirty="0" smtClean="0"/>
              <a:t>It</a:t>
            </a:r>
            <a:r>
              <a:rPr lang="en-GB" baseline="0" dirty="0" smtClean="0"/>
              <a:t> </a:t>
            </a:r>
            <a:r>
              <a:rPr lang="en-GB" baseline="0" dirty="0"/>
              <a:t>is not all about money as one first thinks when the term “</a:t>
            </a:r>
            <a:r>
              <a:rPr lang="en-GB" baseline="0" dirty="0" smtClean="0"/>
              <a:t>prosperous” is used but it describes an innovative </a:t>
            </a:r>
            <a:r>
              <a:rPr lang="en-GB" sz="1200" dirty="0" smtClean="0"/>
              <a:t>productive and low carbon society which recognises the limits of the global environment and therefore uses resources efficiently and proportionately (including acting on climate change), and which develops a skilled and well-educated population in an economy which generates wealth and provides employment opportunities, allowing people to take advantage of the wealth generated through securing decent work.</a:t>
            </a:r>
          </a:p>
          <a:p>
            <a:endParaRPr lang="en-GB" dirty="0"/>
          </a:p>
        </p:txBody>
      </p:sp>
      <p:sp>
        <p:nvSpPr>
          <p:cNvPr id="4" name="Slide Number Placeholder 3"/>
          <p:cNvSpPr>
            <a:spLocks noGrp="1"/>
          </p:cNvSpPr>
          <p:nvPr>
            <p:ph type="sldNum" sz="quarter" idx="10"/>
          </p:nvPr>
        </p:nvSpPr>
        <p:spPr/>
        <p:txBody>
          <a:bodyPr/>
          <a:lstStyle/>
          <a:p>
            <a:fld id="{C5C05777-2B27-47CE-AB00-6AE3A6E29AD9}" type="slidenum">
              <a:rPr lang="en-GB" smtClean="0"/>
              <a:t>3</a:t>
            </a:fld>
            <a:endParaRPr lang="en-GB"/>
          </a:p>
        </p:txBody>
      </p:sp>
    </p:spTree>
    <p:extLst>
      <p:ext uri="{BB962C8B-B14F-4D97-AF65-F5344CB8AC3E}">
        <p14:creationId xmlns:p14="http://schemas.microsoft.com/office/powerpoint/2010/main" val="2335605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Following on from</a:t>
            </a:r>
            <a:r>
              <a:rPr lang="en-GB" baseline="0" dirty="0" smtClean="0"/>
              <a:t> the previous definition, it is possible to tease out the following criteria: economic growth, low unemployment rates, high level of productivity, skilled labour force, sustainable use of resources, innovation and infrastructure. These are the key word but c</a:t>
            </a:r>
            <a:r>
              <a:rPr lang="en-GB" dirty="0" smtClean="0"/>
              <a:t>an</a:t>
            </a:r>
            <a:r>
              <a:rPr lang="en-GB" baseline="0" dirty="0" smtClean="0"/>
              <a:t> </a:t>
            </a:r>
            <a:r>
              <a:rPr lang="en-GB" baseline="0" dirty="0"/>
              <a:t>you think of any other factors which are relevant to create a prosperous </a:t>
            </a:r>
            <a:r>
              <a:rPr lang="en-GB" baseline="0" dirty="0" smtClean="0"/>
              <a:t>Wales? </a:t>
            </a:r>
          </a:p>
          <a:p>
            <a:pPr marL="0" indent="0">
              <a:buFontTx/>
              <a:buNone/>
            </a:pPr>
            <a:endParaRPr lang="en-GB" baseline="0" dirty="0" smtClean="0"/>
          </a:p>
          <a:p>
            <a:pPr marL="0" indent="0">
              <a:buFontTx/>
              <a:buNone/>
            </a:pPr>
            <a:r>
              <a:rPr lang="en-GB" baseline="0" dirty="0" smtClean="0"/>
              <a:t>As this presentation only intends to give you a brief insight into the goal, we can only look at some of the indicators more closely. The next slide will provide some further insights into some criteria.</a:t>
            </a:r>
          </a:p>
        </p:txBody>
      </p:sp>
      <p:sp>
        <p:nvSpPr>
          <p:cNvPr id="4" name="Slide Number Placeholder 3"/>
          <p:cNvSpPr>
            <a:spLocks noGrp="1"/>
          </p:cNvSpPr>
          <p:nvPr>
            <p:ph type="sldNum" sz="quarter" idx="10"/>
          </p:nvPr>
        </p:nvSpPr>
        <p:spPr/>
        <p:txBody>
          <a:bodyPr/>
          <a:lstStyle/>
          <a:p>
            <a:fld id="{C5C05777-2B27-47CE-AB00-6AE3A6E29AD9}" type="slidenum">
              <a:rPr lang="en-GB" smtClean="0"/>
              <a:t>4</a:t>
            </a:fld>
            <a:endParaRPr lang="en-GB"/>
          </a:p>
        </p:txBody>
      </p:sp>
    </p:spTree>
    <p:extLst>
      <p:ext uri="{BB962C8B-B14F-4D97-AF65-F5344CB8AC3E}">
        <p14:creationId xmlns:p14="http://schemas.microsoft.com/office/powerpoint/2010/main" val="1171341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We start</a:t>
            </a:r>
            <a:r>
              <a:rPr lang="en-GB" baseline="0" dirty="0" smtClean="0"/>
              <a:t> off by looking at the Economic output and specifically look at one of the indicator which is commonly used to measure the productivity of a society. We look at the gross value added figures for Wales. GVA tells us to what extent the value of an economy has increased due to the production of goods and services. As we can see Wales experienced a </a:t>
            </a:r>
            <a:r>
              <a:rPr lang="en-GB" b="1" baseline="0" dirty="0" smtClean="0"/>
              <a:t>larger increase</a:t>
            </a:r>
            <a:r>
              <a:rPr lang="en-GB" baseline="0" dirty="0" smtClean="0"/>
              <a:t> in GVA per head with 2.8% than the rest of the UK where the increase was 2.1%. Wales did well in terms of annual growth, but the actual figures show that the GVA per head in Wales is lower than the UK average and accounts only for 71%. There are even large differences within Wales, where economic output is larger in East Wales than West Wales and the Valleys.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However, care is needed in interpreting these data, since regional GVA per head data in the UK does not take into account regional differences in the </a:t>
            </a:r>
            <a:r>
              <a:rPr lang="en-GB" u="sng" dirty="0" smtClean="0">
                <a:hlinkClick r:id="rId3" tooltip="Cost of living"/>
              </a:rPr>
              <a:t>cost of living</a:t>
            </a:r>
            <a:r>
              <a:rPr lang="en-GB" u="sng" dirty="0" smtClean="0"/>
              <a:t>, </a:t>
            </a:r>
            <a:r>
              <a:rPr lang="en-GB" dirty="0" smtClean="0"/>
              <a:t>which in Wales is estimated to be 93–94% of the UK average. </a:t>
            </a:r>
            <a:endParaRPr lang="en-GB" dirty="0"/>
          </a:p>
        </p:txBody>
      </p:sp>
      <p:sp>
        <p:nvSpPr>
          <p:cNvPr id="4" name="Slide Number Placeholder 3"/>
          <p:cNvSpPr>
            <a:spLocks noGrp="1"/>
          </p:cNvSpPr>
          <p:nvPr>
            <p:ph type="sldNum" sz="quarter" idx="10"/>
          </p:nvPr>
        </p:nvSpPr>
        <p:spPr/>
        <p:txBody>
          <a:bodyPr/>
          <a:lstStyle/>
          <a:p>
            <a:fld id="{166BD156-CFEC-4176-9947-64153A3DB11F}" type="slidenum">
              <a:rPr lang="en-GB" smtClean="0"/>
              <a:t>5</a:t>
            </a:fld>
            <a:endParaRPr lang="en-GB"/>
          </a:p>
        </p:txBody>
      </p:sp>
    </p:spTree>
    <p:extLst>
      <p:ext uri="{BB962C8B-B14F-4D97-AF65-F5344CB8AC3E}">
        <p14:creationId xmlns:p14="http://schemas.microsoft.com/office/powerpoint/2010/main" val="26730001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Economic</a:t>
            </a:r>
            <a:r>
              <a:rPr lang="en-GB" baseline="0" dirty="0" smtClean="0"/>
              <a:t> growth is directly linked to the employment figures of a country. The e</a:t>
            </a:r>
            <a:r>
              <a:rPr lang="en-GB" dirty="0" smtClean="0"/>
              <a:t>mployment</a:t>
            </a:r>
            <a:r>
              <a:rPr lang="en-GB" baseline="0" dirty="0" smtClean="0"/>
              <a:t> rates </a:t>
            </a:r>
            <a:r>
              <a:rPr lang="en-GB" baseline="0" dirty="0"/>
              <a:t>in the Wales have constantly been lower than in the </a:t>
            </a:r>
            <a:r>
              <a:rPr lang="en-GB" baseline="0" dirty="0" smtClean="0"/>
              <a:t>UK. By looking at the data it </a:t>
            </a:r>
            <a:r>
              <a:rPr lang="en-GB" baseline="0" dirty="0"/>
              <a:t>is possible to identify a rising trend of employment </a:t>
            </a:r>
            <a:r>
              <a:rPr lang="en-GB" baseline="0" dirty="0" smtClean="0"/>
              <a:t>for the UK and Wales in particular, </a:t>
            </a:r>
            <a:r>
              <a:rPr lang="en-GB" baseline="0" dirty="0"/>
              <a:t>but Wales has experienced a </a:t>
            </a:r>
            <a:r>
              <a:rPr lang="en-GB" baseline="0" dirty="0" smtClean="0"/>
              <a:t>decrease in employment rates most recently.  </a:t>
            </a:r>
            <a:endParaRPr lang="en-GB" baseline="0" dirty="0"/>
          </a:p>
          <a:p>
            <a:r>
              <a:rPr lang="en-GB" baseline="0" dirty="0"/>
              <a:t>The unemployment rate </a:t>
            </a:r>
            <a:r>
              <a:rPr lang="en-GB" baseline="0" dirty="0" smtClean="0"/>
              <a:t>based on the ILO (international labour organisation) definition was </a:t>
            </a:r>
            <a:r>
              <a:rPr lang="en-GB" baseline="0" dirty="0"/>
              <a:t>constantly </a:t>
            </a:r>
            <a:r>
              <a:rPr lang="en-GB" baseline="0" dirty="0" smtClean="0"/>
              <a:t>higher in Wales than </a:t>
            </a:r>
            <a:r>
              <a:rPr lang="en-GB" baseline="0" dirty="0"/>
              <a:t>in the UK during the last recession, i.e. from 2008 to 2013; even so it levelled with the UK for a short period, it remained higher again until the beginning of 2016</a:t>
            </a:r>
            <a:r>
              <a:rPr lang="en-GB" baseline="0" dirty="0" smtClean="0"/>
              <a:t>. The most recent figures show an equal unemployment rate. </a:t>
            </a:r>
          </a:p>
          <a:p>
            <a:r>
              <a:rPr lang="en-GB" baseline="0" dirty="0" smtClean="0"/>
              <a:t>In order to have a fuller picture in the labour market, it is also necessary to look at the inactivity rates. A person is classified as inactive if he/she does not meet the criteria for unemployment. The literature refers to inactivity as a form of hidden unemployment. The figures show that the </a:t>
            </a:r>
            <a:r>
              <a:rPr lang="en-GB" baseline="0" dirty="0"/>
              <a:t>inactivity rate </a:t>
            </a:r>
            <a:r>
              <a:rPr lang="en-GB" baseline="0" dirty="0" smtClean="0"/>
              <a:t>was and is constantly higher in Wales  </a:t>
            </a:r>
            <a:r>
              <a:rPr lang="en-GB" baseline="0" dirty="0"/>
              <a:t>than in the rest of the UK</a:t>
            </a:r>
            <a:r>
              <a:rPr lang="en-GB" baseline="0" dirty="0" smtClean="0"/>
              <a:t>. The reasons for this higher level of inactivity in Wales are being discussed, however no conclusive answer has yet been found. Can you think of one? Please let me know.</a:t>
            </a:r>
            <a:endParaRPr lang="en-GB" baseline="0" dirty="0"/>
          </a:p>
          <a:p>
            <a:endParaRPr lang="en-GB" dirty="0"/>
          </a:p>
        </p:txBody>
      </p:sp>
      <p:sp>
        <p:nvSpPr>
          <p:cNvPr id="4" name="Slide Number Placeholder 3"/>
          <p:cNvSpPr>
            <a:spLocks noGrp="1"/>
          </p:cNvSpPr>
          <p:nvPr>
            <p:ph type="sldNum" sz="quarter" idx="10"/>
          </p:nvPr>
        </p:nvSpPr>
        <p:spPr/>
        <p:txBody>
          <a:bodyPr/>
          <a:lstStyle/>
          <a:p>
            <a:fld id="{166BD156-CFEC-4176-9947-64153A3DB11F}" type="slidenum">
              <a:rPr lang="en-GB" smtClean="0"/>
              <a:t>6</a:t>
            </a:fld>
            <a:endParaRPr lang="en-GB"/>
          </a:p>
        </p:txBody>
      </p:sp>
    </p:spTree>
    <p:extLst>
      <p:ext uri="{BB962C8B-B14F-4D97-AF65-F5344CB8AC3E}">
        <p14:creationId xmlns:p14="http://schemas.microsoft.com/office/powerpoint/2010/main" val="776925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One way of leaving</a:t>
            </a:r>
            <a:r>
              <a:rPr lang="en-GB" baseline="0" dirty="0" smtClean="0"/>
              <a:t> unemployment is becoming your own boss and setting up your own business. </a:t>
            </a:r>
          </a:p>
          <a:p>
            <a:r>
              <a:rPr lang="en-GB" dirty="0" smtClean="0"/>
              <a:t>Looking at the</a:t>
            </a:r>
            <a:r>
              <a:rPr lang="en-GB" baseline="0" dirty="0" smtClean="0"/>
              <a:t> e</a:t>
            </a:r>
            <a:r>
              <a:rPr lang="en-GB" dirty="0" smtClean="0"/>
              <a:t>ntrepreneurial</a:t>
            </a:r>
            <a:r>
              <a:rPr lang="en-GB" baseline="0" dirty="0" smtClean="0"/>
              <a:t> activity across all UK home nations, one can see that entrepreneurial activity in Wales is always below the activity in England but in most years higher than in Scotland and N. Ireland. </a:t>
            </a:r>
          </a:p>
          <a:p>
            <a:r>
              <a:rPr lang="en-GB" baseline="0" dirty="0" smtClean="0"/>
              <a:t>The figures over time suggest an increase in entrepreneurial activity during times of low economic growth and especially during the global recession from 2008 to 2012.  This seems to be a strange development at first sight, but can be explained by the fact that more people had to be more creative and innovative during times when employment opportunities were lower. One could argue that all regions have benefited from the uncertain economic times by an increase in entrepreneurial activity. </a:t>
            </a:r>
            <a:endParaRPr lang="en-GB" dirty="0"/>
          </a:p>
        </p:txBody>
      </p:sp>
      <p:sp>
        <p:nvSpPr>
          <p:cNvPr id="4" name="Slide Number Placeholder 3"/>
          <p:cNvSpPr>
            <a:spLocks noGrp="1"/>
          </p:cNvSpPr>
          <p:nvPr>
            <p:ph type="sldNum" sz="quarter" idx="10"/>
          </p:nvPr>
        </p:nvSpPr>
        <p:spPr/>
        <p:txBody>
          <a:bodyPr/>
          <a:lstStyle/>
          <a:p>
            <a:fld id="{C5C05777-2B27-47CE-AB00-6AE3A6E29AD9}" type="slidenum">
              <a:rPr lang="en-GB" smtClean="0"/>
              <a:t>7</a:t>
            </a:fld>
            <a:endParaRPr lang="en-GB"/>
          </a:p>
        </p:txBody>
      </p:sp>
    </p:spTree>
    <p:extLst>
      <p:ext uri="{BB962C8B-B14F-4D97-AF65-F5344CB8AC3E}">
        <p14:creationId xmlns:p14="http://schemas.microsoft.com/office/powerpoint/2010/main" val="3976086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Welsh</a:t>
            </a:r>
            <a:r>
              <a:rPr lang="en-GB" baseline="0" dirty="0" smtClean="0"/>
              <a:t> government is providing support to young people who want to set up their own business. But what is it exactly that e</a:t>
            </a:r>
            <a:r>
              <a:rPr lang="en-GB" dirty="0" smtClean="0"/>
              <a:t>ntrepreneurs</a:t>
            </a:r>
            <a:r>
              <a:rPr lang="en-GB" baseline="0" dirty="0" smtClean="0"/>
              <a:t> need? Have a look at the video and identify some of the factors necessary to nurture entrepreneurial spirit in Wales.</a:t>
            </a:r>
            <a:endParaRPr lang="en-GB" dirty="0"/>
          </a:p>
        </p:txBody>
      </p:sp>
      <p:sp>
        <p:nvSpPr>
          <p:cNvPr id="4" name="Slide Number Placeholder 3"/>
          <p:cNvSpPr>
            <a:spLocks noGrp="1"/>
          </p:cNvSpPr>
          <p:nvPr>
            <p:ph type="sldNum" sz="quarter" idx="10"/>
          </p:nvPr>
        </p:nvSpPr>
        <p:spPr/>
        <p:txBody>
          <a:bodyPr/>
          <a:lstStyle/>
          <a:p>
            <a:fld id="{C5C05777-2B27-47CE-AB00-6AE3A6E29AD9}" type="slidenum">
              <a:rPr lang="en-GB" smtClean="0"/>
              <a:t>8</a:t>
            </a:fld>
            <a:endParaRPr lang="en-GB"/>
          </a:p>
        </p:txBody>
      </p:sp>
    </p:spTree>
    <p:extLst>
      <p:ext uri="{BB962C8B-B14F-4D97-AF65-F5344CB8AC3E}">
        <p14:creationId xmlns:p14="http://schemas.microsoft.com/office/powerpoint/2010/main" val="36931510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The term infrastructure as such has need been included in the initial definition, but you have probably included this one when I asked you to look at other factors necessary to support a prosperous Wales. The Welsh government has issued a report on this matter and infrastructure investment is one of the highest priorities. It can provide an important and much needed stimulus, creating the conditions for increased and sustainable growth in the medium and longer term.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In this report, the government explains how it prioritises and coordinates the delivery of infrastructure investments, whilst making a significant contribution to the long term economic, social and environmental wellbeing of people and communities in Wales. </a:t>
            </a:r>
          </a:p>
          <a:p>
            <a:r>
              <a:rPr lang="en-GB" sz="1200" b="0" i="0" u="none" strike="noStrike" kern="1200" baseline="0" dirty="0" smtClean="0">
                <a:solidFill>
                  <a:schemeClr val="tx1"/>
                </a:solidFill>
                <a:latin typeface="+mn-lt"/>
                <a:ea typeface="+mn-ea"/>
                <a:cs typeface="+mn-cs"/>
              </a:rPr>
              <a:t>The context for infrastructure investment has changed. Last decade was a period of economic growth which allowed significant investments of £2bn in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smtClean="0">
                <a:solidFill>
                  <a:schemeClr val="tx1"/>
                </a:solidFill>
                <a:latin typeface="+mn-lt"/>
                <a:ea typeface="+mn-ea"/>
                <a:cs typeface="+mn-cs"/>
              </a:rPr>
              <a:t>in the health estate; over £578m on 75 miles of new roads and £1.5bn in 414 education schemes including 127 new build schools. However, Wales is now faced by budget cuts and this has a significant impact on the infrastructure in the future and questions of why, what, how and when to invest in infrastructure have become more important. </a:t>
            </a:r>
            <a:endParaRPr lang="en-GB" dirty="0" smtClean="0"/>
          </a:p>
          <a:p>
            <a:endParaRPr lang="en-GB"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C5C05777-2B27-47CE-AB00-6AE3A6E29AD9}" type="slidenum">
              <a:rPr lang="en-GB" smtClean="0"/>
              <a:t>9</a:t>
            </a:fld>
            <a:endParaRPr lang="en-GB"/>
          </a:p>
        </p:txBody>
      </p:sp>
    </p:spTree>
    <p:extLst>
      <p:ext uri="{BB962C8B-B14F-4D97-AF65-F5344CB8AC3E}">
        <p14:creationId xmlns:p14="http://schemas.microsoft.com/office/powerpoint/2010/main" val="26869376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Linked</a:t>
            </a:r>
            <a:r>
              <a:rPr lang="en-GB" baseline="0" dirty="0" smtClean="0">
                <a:effectLst/>
              </a:rPr>
              <a:t> to infrastructure but more so to the sustainable use of resources is the project of the Tidal Lagoon. </a:t>
            </a:r>
            <a:endParaRPr lang="en-GB" dirty="0" smtClean="0">
              <a:effectLst/>
            </a:endParaRPr>
          </a:p>
          <a:p>
            <a:r>
              <a:rPr lang="en-GB" dirty="0" smtClean="0">
                <a:effectLst/>
              </a:rPr>
              <a:t>The UK Government is expected to decide by the end of the year whether the industry has a future, including a crucial first step in Swansea Bay</a:t>
            </a:r>
            <a:r>
              <a:rPr lang="en-GB" baseline="0" dirty="0" smtClean="0">
                <a:effectLst/>
              </a:rPr>
              <a:t>. </a:t>
            </a:r>
            <a:endParaRPr lang="en-GB" dirty="0" smtClean="0">
              <a:effectLst/>
            </a:endParaRPr>
          </a:p>
          <a:p>
            <a:r>
              <a:rPr lang="en-GB" dirty="0" smtClean="0"/>
              <a:t>By</a:t>
            </a:r>
            <a:r>
              <a:rPr lang="en-GB" baseline="0" dirty="0" smtClean="0"/>
              <a:t> just looking at the economic impact it seems that the tidal lagoon ticks all the boxes identified in the definition of a prosperous Wales as it is expected to create 181 jobs and £1.3 </a:t>
            </a:r>
            <a:r>
              <a:rPr lang="en-GB" baseline="0" dirty="0" err="1" smtClean="0"/>
              <a:t>bn</a:t>
            </a:r>
            <a:r>
              <a:rPr lang="en-GB" baseline="0" dirty="0" smtClean="0"/>
              <a:t> investment in Swansea and an economic output in terms of GVA is calculated at £76m. </a:t>
            </a:r>
          </a:p>
          <a:p>
            <a:r>
              <a:rPr lang="en-GB" baseline="0" dirty="0" smtClean="0"/>
              <a:t>At this moment in time, the prime minister Theresa May has still not yet confirmed whether the Tidal Lagoon is going ahead or not. As you can see on the next slide, there also some unknown factors linked to this project. </a:t>
            </a:r>
            <a:endParaRPr lang="en-GB" dirty="0"/>
          </a:p>
        </p:txBody>
      </p:sp>
      <p:sp>
        <p:nvSpPr>
          <p:cNvPr id="4" name="Slide Number Placeholder 3"/>
          <p:cNvSpPr>
            <a:spLocks noGrp="1"/>
          </p:cNvSpPr>
          <p:nvPr>
            <p:ph type="sldNum" sz="quarter" idx="10"/>
          </p:nvPr>
        </p:nvSpPr>
        <p:spPr/>
        <p:txBody>
          <a:bodyPr/>
          <a:lstStyle/>
          <a:p>
            <a:fld id="{C5C05777-2B27-47CE-AB00-6AE3A6E29AD9}" type="slidenum">
              <a:rPr lang="en-GB" smtClean="0"/>
              <a:t>10</a:t>
            </a:fld>
            <a:endParaRPr lang="en-GB"/>
          </a:p>
        </p:txBody>
      </p:sp>
    </p:spTree>
    <p:extLst>
      <p:ext uri="{BB962C8B-B14F-4D97-AF65-F5344CB8AC3E}">
        <p14:creationId xmlns:p14="http://schemas.microsoft.com/office/powerpoint/2010/main" val="41481339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mentioned in the previous slide, the</a:t>
            </a:r>
            <a:r>
              <a:rPr lang="en-GB" baseline="0" dirty="0" smtClean="0"/>
              <a:t> final decision on the tidal lagoon project has yet to be made. There are still some uncertainties regarding the costs and benefits of the project. Whereas it leads to more investment, more jobs and an increase in GVA, the counter-argument lies in the subsidies. On the other hand, the tidal lagoon seems to provide a solution to combat climate change as it is a green energy resource, it is difficult to predict the impact on the local eco system with certainty. </a:t>
            </a:r>
            <a:endParaRPr lang="en-GB" dirty="0"/>
          </a:p>
        </p:txBody>
      </p:sp>
      <p:sp>
        <p:nvSpPr>
          <p:cNvPr id="4" name="Slide Number Placeholder 3"/>
          <p:cNvSpPr>
            <a:spLocks noGrp="1"/>
          </p:cNvSpPr>
          <p:nvPr>
            <p:ph type="sldNum" sz="quarter" idx="10"/>
          </p:nvPr>
        </p:nvSpPr>
        <p:spPr/>
        <p:txBody>
          <a:bodyPr/>
          <a:lstStyle/>
          <a:p>
            <a:fld id="{C5C05777-2B27-47CE-AB00-6AE3A6E29AD9}" type="slidenum">
              <a:rPr lang="en-GB" smtClean="0"/>
              <a:t>11</a:t>
            </a:fld>
            <a:endParaRPr lang="en-GB"/>
          </a:p>
        </p:txBody>
      </p:sp>
    </p:spTree>
    <p:extLst>
      <p:ext uri="{BB962C8B-B14F-4D97-AF65-F5344CB8AC3E}">
        <p14:creationId xmlns:p14="http://schemas.microsoft.com/office/powerpoint/2010/main" val="25955000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Going back </a:t>
            </a:r>
            <a:r>
              <a:rPr lang="en-GB" baseline="0" dirty="0" smtClean="0"/>
              <a:t>where we started the presentation, this cartoon is a further demonstration that the various factors included in the definition of a prosperous Wales are clearly linked. Can you spot the true aspects depicted here? </a:t>
            </a:r>
            <a:endParaRPr lang="en-GB" dirty="0"/>
          </a:p>
        </p:txBody>
      </p:sp>
      <p:sp>
        <p:nvSpPr>
          <p:cNvPr id="4" name="Slide Number Placeholder 3"/>
          <p:cNvSpPr>
            <a:spLocks noGrp="1"/>
          </p:cNvSpPr>
          <p:nvPr>
            <p:ph type="sldNum" sz="quarter" idx="10"/>
          </p:nvPr>
        </p:nvSpPr>
        <p:spPr/>
        <p:txBody>
          <a:bodyPr/>
          <a:lstStyle/>
          <a:p>
            <a:fld id="{D43F9845-6BD8-41C2-B0A5-370FD78270DD}" type="slidenum">
              <a:rPr lang="en-GB" smtClean="0"/>
              <a:t>12</a:t>
            </a:fld>
            <a:endParaRPr lang="en-GB"/>
          </a:p>
        </p:txBody>
      </p:sp>
    </p:spTree>
    <p:extLst>
      <p:ext uri="{BB962C8B-B14F-4D97-AF65-F5344CB8AC3E}">
        <p14:creationId xmlns:p14="http://schemas.microsoft.com/office/powerpoint/2010/main" val="12782020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Having</a:t>
            </a:r>
            <a:r>
              <a:rPr lang="en-GB" sz="1200" baseline="0" dirty="0" smtClean="0"/>
              <a:t> the definition in mind that a prosperous Wales postulates a society which </a:t>
            </a:r>
            <a:r>
              <a:rPr lang="en-GB" sz="1200" dirty="0" smtClean="0"/>
              <a:t>recognises the limits of the global environment and therefore uses resources efficiently and proportionately I would like to introduce</a:t>
            </a:r>
            <a:r>
              <a:rPr lang="en-GB" sz="1200" baseline="0" dirty="0" smtClean="0"/>
              <a:t> the concept of the circular economy. </a:t>
            </a:r>
            <a:endParaRPr lang="en-GB" sz="1200" dirty="0" smtClean="0"/>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Could this</a:t>
            </a:r>
            <a:r>
              <a:rPr lang="en-GB" baseline="0" dirty="0" smtClean="0"/>
              <a:t> be part of the solution? </a:t>
            </a:r>
          </a:p>
          <a:p>
            <a:endParaRPr lang="en-GB" dirty="0" smtClean="0"/>
          </a:p>
          <a:p>
            <a:r>
              <a:rPr lang="en-GB" dirty="0" smtClean="0"/>
              <a:t>Today's linear ‘take, make, dispose’ economic model relies on large quantities of cheap, easily accessible materials and energy, and is a model that is reaching its physical limits. The circular economy provides multiple value creation mechanisms that are decoupled from the consumption of finite resources. In a true circular economy, consumption only happens in effective bio-cycles; elsewhere use replaces consumption.</a:t>
            </a:r>
            <a:endParaRPr lang="en-GB" dirty="0"/>
          </a:p>
        </p:txBody>
      </p:sp>
      <p:sp>
        <p:nvSpPr>
          <p:cNvPr id="4" name="Slide Number Placeholder 3"/>
          <p:cNvSpPr>
            <a:spLocks noGrp="1"/>
          </p:cNvSpPr>
          <p:nvPr>
            <p:ph type="sldNum" sz="quarter" idx="10"/>
          </p:nvPr>
        </p:nvSpPr>
        <p:spPr/>
        <p:txBody>
          <a:bodyPr/>
          <a:lstStyle/>
          <a:p>
            <a:fld id="{C5C05777-2B27-47CE-AB00-6AE3A6E29AD9}" type="slidenum">
              <a:rPr lang="en-GB" smtClean="0"/>
              <a:t>13</a:t>
            </a:fld>
            <a:endParaRPr lang="en-GB"/>
          </a:p>
        </p:txBody>
      </p:sp>
    </p:spTree>
    <p:extLst>
      <p:ext uri="{BB962C8B-B14F-4D97-AF65-F5344CB8AC3E}">
        <p14:creationId xmlns:p14="http://schemas.microsoft.com/office/powerpoint/2010/main" val="3992526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Maintaining</a:t>
            </a:r>
            <a:r>
              <a:rPr lang="en-GB" baseline="0" dirty="0" smtClean="0"/>
              <a:t> a healthy trade balance is crucial for the Welsh economy. However, the latest figures reveal that Wales has trade deficit. The value of export for Wales in the year to June 2017 was £15.9 </a:t>
            </a:r>
            <a:r>
              <a:rPr lang="en-GB" baseline="0" dirty="0" err="1" smtClean="0"/>
              <a:t>bn</a:t>
            </a:r>
            <a:r>
              <a:rPr lang="en-GB" baseline="0" dirty="0" smtClean="0"/>
              <a:t> which is an increase of 17% compared to last year.</a:t>
            </a:r>
          </a:p>
          <a:p>
            <a:r>
              <a:rPr lang="en-GB" baseline="0" dirty="0" smtClean="0"/>
              <a:t>Likewise, over the same period of time, the imports have increased to 16.6bn which is an increase by 20.6% compared to the previous year. Therefore, we can calculate a small trade deficit for Wales overall. However, the figures reveal a trade surplus with the EU, i.e. Wales is exporting more to the EU than it is importing. </a:t>
            </a:r>
            <a:r>
              <a:rPr lang="en-GB" dirty="0" smtClean="0"/>
              <a:t>The </a:t>
            </a:r>
            <a:r>
              <a:rPr lang="en-GB" dirty="0"/>
              <a:t>EU</a:t>
            </a:r>
            <a:r>
              <a:rPr lang="en-GB" baseline="0" dirty="0"/>
              <a:t> is the biggest single destination for Welsh exports</a:t>
            </a:r>
            <a:r>
              <a:rPr lang="en-GB" baseline="0" dirty="0" smtClean="0"/>
              <a:t>. Whereas the European Single Market continues to be Wales’ largest trading partner, accounting for about two thirds of all exports, the future is less certain following the referendum on </a:t>
            </a:r>
            <a:r>
              <a:rPr lang="en-GB" baseline="0" dirty="0" err="1" smtClean="0"/>
              <a:t>Brexit</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166BD156-CFEC-4176-9947-64153A3DB11F}" type="slidenum">
              <a:rPr lang="en-GB" smtClean="0"/>
              <a:t>14</a:t>
            </a:fld>
            <a:endParaRPr lang="en-GB"/>
          </a:p>
        </p:txBody>
      </p:sp>
    </p:spTree>
    <p:extLst>
      <p:ext uri="{BB962C8B-B14F-4D97-AF65-F5344CB8AC3E}">
        <p14:creationId xmlns:p14="http://schemas.microsoft.com/office/powerpoint/2010/main" val="12521713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Please watch</a:t>
            </a:r>
            <a:r>
              <a:rPr lang="en-GB" baseline="0" dirty="0" smtClean="0"/>
              <a:t> the video on the next slide and answer the question in the online discussion forum. </a:t>
            </a:r>
            <a:endParaRPr lang="en-GB" dirty="0"/>
          </a:p>
        </p:txBody>
      </p:sp>
      <p:sp>
        <p:nvSpPr>
          <p:cNvPr id="4" name="Slide Number Placeholder 3"/>
          <p:cNvSpPr>
            <a:spLocks noGrp="1"/>
          </p:cNvSpPr>
          <p:nvPr>
            <p:ph type="sldNum" sz="quarter" idx="10"/>
          </p:nvPr>
        </p:nvSpPr>
        <p:spPr/>
        <p:txBody>
          <a:bodyPr/>
          <a:lstStyle/>
          <a:p>
            <a:fld id="{C5C05777-2B27-47CE-AB00-6AE3A6E29AD9}" type="slidenum">
              <a:rPr lang="en-GB" smtClean="0"/>
              <a:t>15</a:t>
            </a:fld>
            <a:endParaRPr lang="en-GB"/>
          </a:p>
        </p:txBody>
      </p:sp>
    </p:spTree>
    <p:extLst>
      <p:ext uri="{BB962C8B-B14F-4D97-AF65-F5344CB8AC3E}">
        <p14:creationId xmlns:p14="http://schemas.microsoft.com/office/powerpoint/2010/main" val="13757341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a:t>
            </a:r>
            <a:r>
              <a:rPr lang="en-GB" baseline="0" dirty="0" smtClean="0"/>
              <a:t> would like to finish this presentation with a statement by the First Minister </a:t>
            </a:r>
            <a:r>
              <a:rPr lang="en-GB" baseline="0" dirty="0" err="1" smtClean="0"/>
              <a:t>Carwyn</a:t>
            </a:r>
            <a:r>
              <a:rPr lang="en-GB" baseline="0" dirty="0" smtClean="0"/>
              <a:t> Jones: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t>“Prosperity is about far more than material wealth and cannot be delivered by economic growth alone. It is about every person in Wales enjoying a good quality of life, living in a strong, safe community and sharing in the prosperity of Wales.”</a:t>
            </a:r>
          </a:p>
          <a:p>
            <a:endParaRPr lang="en-GB" dirty="0"/>
          </a:p>
        </p:txBody>
      </p:sp>
      <p:sp>
        <p:nvSpPr>
          <p:cNvPr id="4" name="Slide Number Placeholder 3"/>
          <p:cNvSpPr>
            <a:spLocks noGrp="1"/>
          </p:cNvSpPr>
          <p:nvPr>
            <p:ph type="sldNum" sz="quarter" idx="10"/>
          </p:nvPr>
        </p:nvSpPr>
        <p:spPr/>
        <p:txBody>
          <a:bodyPr/>
          <a:lstStyle/>
          <a:p>
            <a:fld id="{166BD156-CFEC-4176-9947-64153A3DB11F}" type="slidenum">
              <a:rPr lang="en-GB" smtClean="0"/>
              <a:t>16</a:t>
            </a:fld>
            <a:endParaRPr lang="en-GB"/>
          </a:p>
        </p:txBody>
      </p:sp>
    </p:spTree>
    <p:extLst>
      <p:ext uri="{BB962C8B-B14F-4D97-AF65-F5344CB8AC3E}">
        <p14:creationId xmlns:p14="http://schemas.microsoft.com/office/powerpoint/2010/main" val="22431537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5C05777-2B27-47CE-AB00-6AE3A6E29AD9}" type="slidenum">
              <a:rPr lang="en-GB" smtClean="0"/>
              <a:t>17</a:t>
            </a:fld>
            <a:endParaRPr lang="en-GB"/>
          </a:p>
        </p:txBody>
      </p:sp>
    </p:spTree>
    <p:extLst>
      <p:ext uri="{BB962C8B-B14F-4D97-AF65-F5344CB8AC3E}">
        <p14:creationId xmlns:p14="http://schemas.microsoft.com/office/powerpoint/2010/main" val="25569725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5C05777-2B27-47CE-AB00-6AE3A6E29AD9}" type="slidenum">
              <a:rPr lang="en-GB" smtClean="0"/>
              <a:t>18</a:t>
            </a:fld>
            <a:endParaRPr lang="en-GB"/>
          </a:p>
        </p:txBody>
      </p:sp>
    </p:spTree>
    <p:extLst>
      <p:ext uri="{BB962C8B-B14F-4D97-AF65-F5344CB8AC3E}">
        <p14:creationId xmlns:p14="http://schemas.microsoft.com/office/powerpoint/2010/main" val="40804040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5C05777-2B27-47CE-AB00-6AE3A6E29AD9}" type="slidenum">
              <a:rPr lang="en-GB" smtClean="0"/>
              <a:t>19</a:t>
            </a:fld>
            <a:endParaRPr lang="en-GB"/>
          </a:p>
        </p:txBody>
      </p:sp>
    </p:spTree>
    <p:extLst>
      <p:ext uri="{BB962C8B-B14F-4D97-AF65-F5344CB8AC3E}">
        <p14:creationId xmlns:p14="http://schemas.microsoft.com/office/powerpoint/2010/main" val="30886404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11/11/2017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11/11/2017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11/11/2017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11/11/2017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11/11/2017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1.mp4"/><Relationship Id="rId2" Type="http://schemas.openxmlformats.org/officeDocument/2006/relationships/tags" Target="../tags/tag1.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media" Target="../media/media1.mp4"/><Relationship Id="rId2" Type="http://schemas.openxmlformats.org/officeDocument/2006/relationships/tags" Target="../tags/tag2.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media" Target="../media/media1.mp4"/><Relationship Id="rId7" Type="http://schemas.openxmlformats.org/officeDocument/2006/relationships/image" Target="../media/image3.png"/><Relationship Id="rId2" Type="http://schemas.openxmlformats.org/officeDocument/2006/relationships/tags" Target="../tags/tag3.xml"/><Relationship Id="rId1" Type="http://schemas.openxmlformats.org/officeDocument/2006/relationships/video" Target="NULL" TargetMode="External"/><Relationship Id="rId6" Type="http://schemas.openxmlformats.org/officeDocument/2006/relationships/hyperlink" Target="https://futuregenerations.wales/about-us/future-generations-act/" TargetMode="External"/><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media" Target="../media/media1.mp4"/><Relationship Id="rId7" Type="http://schemas.openxmlformats.org/officeDocument/2006/relationships/image" Target="../media/image3.png"/><Relationship Id="rId2" Type="http://schemas.openxmlformats.org/officeDocument/2006/relationships/tags" Target="../tags/tag4.xml"/><Relationship Id="rId1" Type="http://schemas.openxmlformats.org/officeDocument/2006/relationships/video" Target="NULL" TargetMode="External"/><Relationship Id="rId6" Type="http://schemas.openxmlformats.org/officeDocument/2006/relationships/image" Target="../media/image4.jpe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media" Target="../media/media1.mp4"/><Relationship Id="rId2" Type="http://schemas.openxmlformats.org/officeDocument/2006/relationships/tags" Target="../tags/tag5.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media" Target="../media/media1.mp4"/><Relationship Id="rId7" Type="http://schemas.openxmlformats.org/officeDocument/2006/relationships/image" Target="../media/image3.png"/><Relationship Id="rId2" Type="http://schemas.openxmlformats.org/officeDocument/2006/relationships/tags" Target="../tags/tag6.xml"/><Relationship Id="rId1" Type="http://schemas.openxmlformats.org/officeDocument/2006/relationships/video" Target="NULL" TargetMode="External"/><Relationship Id="rId6" Type="http://schemas.openxmlformats.org/officeDocument/2006/relationships/hyperlink" Target="http://gov.wales/statistics-and-research/key-economic-statistics/?lang=en" TargetMode="External"/><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media" Target="../media/media1.mp4"/><Relationship Id="rId2" Type="http://schemas.openxmlformats.org/officeDocument/2006/relationships/tags" Target="../tags/tag7.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www.bbc.co.uk/news/av/uk-wales-22879144/bid-to-encourage-more-entrepreneurs-in-wales" TargetMode="External"/><Relationship Id="rId3" Type="http://schemas.microsoft.com/office/2007/relationships/media" Target="../media/media1.mp4"/><Relationship Id="rId7" Type="http://schemas.openxmlformats.org/officeDocument/2006/relationships/image" Target="../media/image5.jpeg"/><Relationship Id="rId2" Type="http://schemas.openxmlformats.org/officeDocument/2006/relationships/tags" Target="../tags/tag8.xml"/><Relationship Id="rId1" Type="http://schemas.openxmlformats.org/officeDocument/2006/relationships/video" Target="NULL" TargetMode="External"/><Relationship Id="rId6" Type="http://schemas.openxmlformats.org/officeDocument/2006/relationships/hyperlink" Target="https://businesswales.gov.wales/bigideas/" TargetMode="External"/><Relationship Id="rId5" Type="http://schemas.openxmlformats.org/officeDocument/2006/relationships/notesSlide" Target="../notesSlides/notesSlide8.xml"/><Relationship Id="rId10" Type="http://schemas.openxmlformats.org/officeDocument/2006/relationships/image" Target="../media/image3.png"/><Relationship Id="rId4" Type="http://schemas.openxmlformats.org/officeDocument/2006/relationships/slideLayout" Target="../slideLayouts/slideLayout2.xml"/><Relationship Id="rId9"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microsoft.com/office/2007/relationships/media" Target="../media/media1.mp4"/><Relationship Id="rId7" Type="http://schemas.openxmlformats.org/officeDocument/2006/relationships/image" Target="../media/image3.png"/><Relationship Id="rId2" Type="http://schemas.openxmlformats.org/officeDocument/2006/relationships/tags" Target="../tags/tag9.xml"/><Relationship Id="rId1" Type="http://schemas.openxmlformats.org/officeDocument/2006/relationships/video" Target="NULL" TargetMode="External"/><Relationship Id="rId6" Type="http://schemas.openxmlformats.org/officeDocument/2006/relationships/image" Target="../media/image7.pn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1.mp4"/><Relationship Id="rId7" Type="http://schemas.openxmlformats.org/officeDocument/2006/relationships/image" Target="../media/image9.jpg"/><Relationship Id="rId2" Type="http://schemas.openxmlformats.org/officeDocument/2006/relationships/tags" Target="../tags/tag10.xml"/><Relationship Id="rId1" Type="http://schemas.openxmlformats.org/officeDocument/2006/relationships/video" Target="NULL" TargetMode="External"/><Relationship Id="rId6" Type="http://schemas.openxmlformats.org/officeDocument/2006/relationships/image" Target="../media/image8.PN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media" Target="../media/media1.mp4"/><Relationship Id="rId7" Type="http://schemas.openxmlformats.org/officeDocument/2006/relationships/image" Target="../media/image3.png"/><Relationship Id="rId2" Type="http://schemas.openxmlformats.org/officeDocument/2006/relationships/tags" Target="../tags/tag11.xml"/><Relationship Id="rId1" Type="http://schemas.openxmlformats.org/officeDocument/2006/relationships/video" Target="NULL" TargetMode="External"/><Relationship Id="rId6" Type="http://schemas.openxmlformats.org/officeDocument/2006/relationships/image" Target="../media/image10.jpg"/><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media" Target="../media/media1.mp4"/><Relationship Id="rId7" Type="http://schemas.openxmlformats.org/officeDocument/2006/relationships/image" Target="../media/image3.png"/><Relationship Id="rId2" Type="http://schemas.openxmlformats.org/officeDocument/2006/relationships/tags" Target="../tags/tag12.xml"/><Relationship Id="rId1" Type="http://schemas.openxmlformats.org/officeDocument/2006/relationships/video" Target="NULL" TargetMode="External"/><Relationship Id="rId6" Type="http://schemas.openxmlformats.org/officeDocument/2006/relationships/image" Target="../media/image11.gif"/><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media" Target="../media/media1.mp4"/><Relationship Id="rId7" Type="http://schemas.openxmlformats.org/officeDocument/2006/relationships/image" Target="../media/image3.png"/><Relationship Id="rId2" Type="http://schemas.openxmlformats.org/officeDocument/2006/relationships/tags" Target="../tags/tag13.xml"/><Relationship Id="rId1" Type="http://schemas.openxmlformats.org/officeDocument/2006/relationships/video" Target="NULL" TargetMode="External"/><Relationship Id="rId6" Type="http://schemas.openxmlformats.org/officeDocument/2006/relationships/image" Target="../media/image12.png"/><Relationship Id="rId5" Type="http://schemas.openxmlformats.org/officeDocument/2006/relationships/notesSlide" Target="../notesSlides/notesSlide13.xml"/><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media" Target="../media/media1.mp4"/><Relationship Id="rId7" Type="http://schemas.openxmlformats.org/officeDocument/2006/relationships/image" Target="../media/image3.png"/><Relationship Id="rId2" Type="http://schemas.openxmlformats.org/officeDocument/2006/relationships/tags" Target="../tags/tag14.xml"/><Relationship Id="rId1" Type="http://schemas.openxmlformats.org/officeDocument/2006/relationships/video" Target="NULL" TargetMode="External"/><Relationship Id="rId6" Type="http://schemas.openxmlformats.org/officeDocument/2006/relationships/hyperlink" Target="http://gov.wales/statistics-and-research/welsh-exports/?lang=en" TargetMode="External"/><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14.PNG"/><Relationship Id="rId3" Type="http://schemas.microsoft.com/office/2007/relationships/media" Target="../media/media1.mp4"/><Relationship Id="rId7" Type="http://schemas.openxmlformats.org/officeDocument/2006/relationships/image" Target="../media/image13.jpeg"/><Relationship Id="rId2" Type="http://schemas.openxmlformats.org/officeDocument/2006/relationships/tags" Target="../tags/tag15.xml"/><Relationship Id="rId1" Type="http://schemas.openxmlformats.org/officeDocument/2006/relationships/video" Target="NULL" TargetMode="External"/><Relationship Id="rId6" Type="http://schemas.openxmlformats.org/officeDocument/2006/relationships/hyperlink" Target="https://www.youtube.com/watch?v=V-WEDoXx910" TargetMode="External"/><Relationship Id="rId5" Type="http://schemas.openxmlformats.org/officeDocument/2006/relationships/notesSlide" Target="../notesSlides/notesSlide15.xml"/><Relationship Id="rId4" Type="http://schemas.openxmlformats.org/officeDocument/2006/relationships/slideLayout" Target="../slideLayouts/slideLayout2.xml"/><Relationship Id="rId9"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microsoft.com/office/2007/relationships/media" Target="../media/media1.mp4"/><Relationship Id="rId7" Type="http://schemas.openxmlformats.org/officeDocument/2006/relationships/image" Target="../media/image3.png"/><Relationship Id="rId2" Type="http://schemas.openxmlformats.org/officeDocument/2006/relationships/tags" Target="../tags/tag16.xml"/><Relationship Id="rId1" Type="http://schemas.openxmlformats.org/officeDocument/2006/relationships/video" Target="NULL" TargetMode="External"/><Relationship Id="rId6" Type="http://schemas.openxmlformats.org/officeDocument/2006/relationships/image" Target="../media/image15.png"/><Relationship Id="rId5" Type="http://schemas.openxmlformats.org/officeDocument/2006/relationships/notesSlide" Target="../notesSlides/notesSlide16.xml"/><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media" Target="../media/media1.mp4"/><Relationship Id="rId2" Type="http://schemas.openxmlformats.org/officeDocument/2006/relationships/tags" Target="../tags/tag17.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7.xml"/><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gov.wales/statistics-and-research/regional-gross-value-added-sub-regional-gross-value-added/?lang=en" TargetMode="External"/><Relationship Id="rId3" Type="http://schemas.openxmlformats.org/officeDocument/2006/relationships/hyperlink" Target="https://www.ons.gov.uk/employmentandlabourmarket/peopleinwork/labourproductivity/articles/regionalandsubregionalproductivityintheuk/jan2017" TargetMode="External"/><Relationship Id="rId7" Type="http://schemas.openxmlformats.org/officeDocument/2006/relationships/hyperlink" Target="http://www.gemconsortium.org/report"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www.walesonline.co.uk/business/business-news/how-welsh-government-plans-reboot-13642263" TargetMode="External"/><Relationship Id="rId5" Type="http://schemas.openxmlformats.org/officeDocument/2006/relationships/hyperlink" Target="http://www.walesonline.co.uk/business/business-opinion/reasons-cheerful-wales-economy-enter-12384971" TargetMode="External"/><Relationship Id="rId4" Type="http://schemas.openxmlformats.org/officeDocument/2006/relationships/hyperlink" Target="http://gov.wales/statistics-and-research/key-economic-statistics/?lang=en"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gov.wales/statistics-and-research/economic-indicators/?lang=en"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www.walesonline.co.uk/business/business-news/how-welsh-government-plans-reboot-13642263" TargetMode="External"/><Relationship Id="rId5" Type="http://schemas.openxmlformats.org/officeDocument/2006/relationships/hyperlink" Target="http://gov.wales/docs/caecd/publications/120522fullwiiipeng.pdf" TargetMode="External"/><Relationship Id="rId4" Type="http://schemas.openxmlformats.org/officeDocument/2006/relationships/hyperlink" Target="http://www.bbc.co.uk/news/uk-wales-2517497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3975" y="3849885"/>
            <a:ext cx="6858000" cy="746522"/>
          </a:xfrm>
        </p:spPr>
        <p:txBody>
          <a:bodyPr>
            <a:normAutofit fontScale="90000"/>
          </a:bodyPr>
          <a:lstStyle/>
          <a:p>
            <a:r>
              <a:rPr lang="en-GB" dirty="0">
                <a:solidFill>
                  <a:schemeClr val="bg1"/>
                </a:solidFill>
              </a:rPr>
              <a:t>A prosperous Wales</a:t>
            </a:r>
          </a:p>
        </p:txBody>
      </p:sp>
      <p:sp>
        <p:nvSpPr>
          <p:cNvPr id="3" name="Subtitle 2"/>
          <p:cNvSpPr>
            <a:spLocks noGrp="1"/>
          </p:cNvSpPr>
          <p:nvPr>
            <p:ph type="subTitle" idx="1"/>
          </p:nvPr>
        </p:nvSpPr>
        <p:spPr>
          <a:xfrm>
            <a:off x="1238250" y="4823220"/>
            <a:ext cx="6858000" cy="304800"/>
          </a:xfrm>
        </p:spPr>
        <p:txBody>
          <a:bodyPr>
            <a:normAutofit fontScale="47500" lnSpcReduction="20000"/>
          </a:bodyPr>
          <a:lstStyle/>
          <a:p>
            <a:r>
              <a:rPr lang="en-GB" dirty="0">
                <a:solidFill>
                  <a:schemeClr val="bg1"/>
                </a:solidFill>
              </a:rPr>
              <a:t>Dr Sandra Dettmer</a:t>
            </a:r>
          </a:p>
        </p:txBody>
      </p:sp>
      <p:sp>
        <p:nvSpPr>
          <p:cNvPr id="4" name="Title 1"/>
          <p:cNvSpPr txBox="1">
            <a:spLocks/>
          </p:cNvSpPr>
          <p:nvPr/>
        </p:nvSpPr>
        <p:spPr>
          <a:xfrm>
            <a:off x="800100" y="2724149"/>
            <a:ext cx="7553325" cy="746522"/>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1800" dirty="0">
                <a:solidFill>
                  <a:schemeClr val="bg1"/>
                </a:solidFill>
              </a:rPr>
              <a:t>‘What Wales is doing today, the world will do tomorrow’ </a:t>
            </a:r>
          </a:p>
          <a:p>
            <a:r>
              <a:rPr lang="en-GB" sz="1800" dirty="0">
                <a:solidFill>
                  <a:schemeClr val="bg1"/>
                </a:solidFill>
              </a:rPr>
              <a:t>United Nations, 2015</a:t>
            </a:r>
          </a:p>
        </p:txBody>
      </p:sp>
      <p:sp>
        <p:nvSpPr>
          <p:cNvPr id="5" name="Title 1"/>
          <p:cNvSpPr txBox="1">
            <a:spLocks/>
          </p:cNvSpPr>
          <p:nvPr/>
        </p:nvSpPr>
        <p:spPr>
          <a:xfrm>
            <a:off x="952500" y="1699020"/>
            <a:ext cx="6858000" cy="746522"/>
          </a:xfrm>
          <a:prstGeom prst="rect">
            <a:avLst/>
          </a:prstGeom>
        </p:spPr>
        <p:txBody>
          <a:bodyPr vert="horz" lIns="68580" tIns="34290" rIns="68580" bIns="34290"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500" dirty="0">
                <a:solidFill>
                  <a:schemeClr val="bg1"/>
                </a:solidFill>
              </a:rPr>
              <a:t>The Well-Being of the </a:t>
            </a:r>
          </a:p>
          <a:p>
            <a:r>
              <a:rPr lang="en-GB" sz="4500" dirty="0">
                <a:solidFill>
                  <a:schemeClr val="bg1"/>
                </a:solidFill>
              </a:rPr>
              <a:t>Future Generations Act (Wales) 2015</a:t>
            </a:r>
          </a:p>
        </p:txBody>
      </p:sp>
      <p:pic>
        <p:nvPicPr>
          <p:cNvPr id="6" name="tmp8FE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771850.8666"/>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129649031"/>
      </p:ext>
    </p:extLst>
  </p:cSld>
  <p:clrMapOvr>
    <a:masterClrMapping/>
  </p:clrMapOvr>
  <mc:AlternateContent xmlns:mc="http://schemas.openxmlformats.org/markup-compatibility/2006">
    <mc:Choice xmlns:p14="http://schemas.microsoft.com/office/powerpoint/2010/main" Requires="p14">
      <p:transition spd="slow" p14:dur="2000" advTm="15415"/>
    </mc:Choice>
    <mc:Fallback>
      <p:transition spd="slow" advTm="154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Well-Being of the Future Generations Act (Wales) 2015	</a:t>
            </a:r>
          </a:p>
        </p:txBody>
      </p:sp>
      <p:sp>
        <p:nvSpPr>
          <p:cNvPr id="3" name="Content Placeholder 2"/>
          <p:cNvSpPr>
            <a:spLocks noGrp="1"/>
          </p:cNvSpPr>
          <p:nvPr>
            <p:ph idx="1"/>
          </p:nvPr>
        </p:nvSpPr>
        <p:spPr>
          <a:xfrm>
            <a:off x="611560" y="1916832"/>
            <a:ext cx="8208912" cy="3600400"/>
          </a:xfrm>
        </p:spPr>
        <p:txBody>
          <a:bodyPr>
            <a:noAutofit/>
          </a:bodyPr>
          <a:lstStyle/>
          <a:p>
            <a:pPr marL="0" indent="0">
              <a:buNone/>
            </a:pPr>
            <a:r>
              <a:rPr lang="en-GB" sz="2400" dirty="0"/>
              <a:t>The WBFGA is about improving the social, economic, environmental and cultural well-being of Wales. </a:t>
            </a:r>
            <a:endParaRPr lang="en-GB" sz="2400" dirty="0" smtClean="0"/>
          </a:p>
          <a:p>
            <a:pPr marL="0" indent="0">
              <a:buNone/>
            </a:pPr>
            <a:r>
              <a:rPr lang="en-GB" sz="2400" dirty="0" smtClean="0"/>
              <a:t>The </a:t>
            </a:r>
            <a:r>
              <a:rPr lang="en-GB" sz="2400" dirty="0"/>
              <a:t>aim is to make public bodies think more about the long-term, work better with people, with communities and each other and seek to prevent problems occurring and tackle common issues by taking a more joined-up </a:t>
            </a:r>
            <a:r>
              <a:rPr lang="en-GB" sz="2400" dirty="0" smtClean="0"/>
              <a:t>approach. </a:t>
            </a:r>
            <a:endParaRPr lang="en-GB" sz="2400" dirty="0"/>
          </a:p>
        </p:txBody>
      </p:sp>
      <p:pic>
        <p:nvPicPr>
          <p:cNvPr id="4" name="tmp8FE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15415" end="740603.8666"/>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869371649"/>
      </p:ext>
    </p:extLst>
  </p:cSld>
  <p:clrMapOvr>
    <a:masterClrMapping/>
  </p:clrMapOvr>
  <mc:AlternateContent xmlns:mc="http://schemas.openxmlformats.org/markup-compatibility/2006">
    <mc:Choice xmlns:p14="http://schemas.microsoft.com/office/powerpoint/2010/main" Requires="p14">
      <p:transition spd="slow" p14:dur="2000" advTm="31247"/>
    </mc:Choice>
    <mc:Fallback>
      <p:transition spd="slow" advTm="31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prosperous Wales  </a:t>
            </a:r>
          </a:p>
        </p:txBody>
      </p:sp>
      <p:sp>
        <p:nvSpPr>
          <p:cNvPr id="3" name="Content Placeholder 2"/>
          <p:cNvSpPr>
            <a:spLocks noGrp="1"/>
          </p:cNvSpPr>
          <p:nvPr>
            <p:ph idx="1"/>
          </p:nvPr>
        </p:nvSpPr>
        <p:spPr/>
        <p:txBody>
          <a:bodyPr>
            <a:normAutofit/>
          </a:bodyPr>
          <a:lstStyle/>
          <a:p>
            <a:pPr marL="0" indent="0">
              <a:buNone/>
            </a:pPr>
            <a:r>
              <a:rPr lang="en-GB" sz="2400" dirty="0"/>
              <a:t>= an innovative, productive and low carbon society which recognises the limits of the global environment and therefore uses resources efficiently and proportionately (including acting on climate change), and which develops a skilled and well-educated population in an economy which generates wealth and provides employment opportunities, allowing people to take advantage of the wealth generated through securing decent work.</a:t>
            </a:r>
          </a:p>
          <a:p>
            <a:pPr marL="0" indent="0">
              <a:buNone/>
            </a:pPr>
            <a:endParaRPr lang="en-GB" sz="2400" dirty="0"/>
          </a:p>
          <a:p>
            <a:pPr marL="0" indent="0">
              <a:buNone/>
            </a:pPr>
            <a:r>
              <a:rPr lang="en-GB" sz="1400" dirty="0">
                <a:hlinkClick r:id="rId6"/>
              </a:rPr>
              <a:t>(https://futuregenerations.wales/about-us/future-generations-act/</a:t>
            </a:r>
            <a:r>
              <a:rPr lang="en-GB" sz="1400" dirty="0"/>
              <a:t>) </a:t>
            </a:r>
          </a:p>
        </p:txBody>
      </p:sp>
      <p:pic>
        <p:nvPicPr>
          <p:cNvPr id="4" name="tmp8FE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46662" end="700276.8666"/>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566394852"/>
      </p:ext>
    </p:extLst>
  </p:cSld>
  <p:clrMapOvr>
    <a:masterClrMapping/>
  </p:clrMapOvr>
  <mc:AlternateContent xmlns:mc="http://schemas.openxmlformats.org/markup-compatibility/2006">
    <mc:Choice xmlns:p14="http://schemas.microsoft.com/office/powerpoint/2010/main" Requires="p14">
      <p:transition spd="slow" p14:dur="2000" advTm="40327"/>
    </mc:Choice>
    <mc:Fallback>
      <p:transition spd="slow" advTm="40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prosperous Wales is based on </a:t>
            </a:r>
          </a:p>
        </p:txBody>
      </p:sp>
      <p:sp>
        <p:nvSpPr>
          <p:cNvPr id="3" name="Content Placeholder 2"/>
          <p:cNvSpPr>
            <a:spLocks noGrp="1"/>
          </p:cNvSpPr>
          <p:nvPr>
            <p:ph idx="1"/>
          </p:nvPr>
        </p:nvSpPr>
        <p:spPr/>
        <p:txBody>
          <a:bodyPr>
            <a:normAutofit lnSpcReduction="10000"/>
          </a:bodyPr>
          <a:lstStyle/>
          <a:p>
            <a:r>
              <a:rPr lang="en-GB" dirty="0"/>
              <a:t>Economic growth</a:t>
            </a:r>
          </a:p>
          <a:p>
            <a:r>
              <a:rPr lang="en-GB" dirty="0"/>
              <a:t>Low unemployment rates</a:t>
            </a:r>
          </a:p>
          <a:p>
            <a:r>
              <a:rPr lang="en-GB" dirty="0"/>
              <a:t>High level of productivity </a:t>
            </a:r>
          </a:p>
          <a:p>
            <a:r>
              <a:rPr lang="en-GB" dirty="0"/>
              <a:t>S</a:t>
            </a:r>
            <a:r>
              <a:rPr lang="en-GB" dirty="0" smtClean="0"/>
              <a:t>killed </a:t>
            </a:r>
            <a:r>
              <a:rPr lang="en-GB" dirty="0"/>
              <a:t>labour force</a:t>
            </a:r>
          </a:p>
          <a:p>
            <a:r>
              <a:rPr lang="en-GB" dirty="0" smtClean="0"/>
              <a:t>Sustainable use of </a:t>
            </a:r>
            <a:r>
              <a:rPr lang="en-GB" dirty="0"/>
              <a:t>resources </a:t>
            </a:r>
          </a:p>
          <a:p>
            <a:r>
              <a:rPr lang="en-GB" dirty="0"/>
              <a:t>Innovation</a:t>
            </a:r>
          </a:p>
          <a:p>
            <a:r>
              <a:rPr lang="en-GB" dirty="0"/>
              <a:t>Infrastructure </a:t>
            </a:r>
          </a:p>
          <a:p>
            <a:pPr marL="0" indent="0">
              <a:buNone/>
            </a:pPr>
            <a:endParaRPr lang="en-GB" dirty="0"/>
          </a:p>
        </p:txBody>
      </p:sp>
      <p:sp>
        <p:nvSpPr>
          <p:cNvPr id="6" name="Oval Callout 5"/>
          <p:cNvSpPr/>
          <p:nvPr/>
        </p:nvSpPr>
        <p:spPr>
          <a:xfrm>
            <a:off x="5364088" y="1196752"/>
            <a:ext cx="3322712" cy="1421216"/>
          </a:xfrm>
          <a:prstGeom prst="wedgeEllipseCallout">
            <a:avLst>
              <a:gd name="adj1" fmla="val 34761"/>
              <a:gd name="adj2" fmla="val 5842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5741342" y="1417638"/>
            <a:ext cx="2945458" cy="1200329"/>
          </a:xfrm>
          <a:prstGeom prst="rect">
            <a:avLst/>
          </a:prstGeom>
          <a:noFill/>
        </p:spPr>
        <p:txBody>
          <a:bodyPr wrap="square" rtlCol="0">
            <a:spAutoFit/>
          </a:bodyPr>
          <a:lstStyle/>
          <a:p>
            <a:r>
              <a:rPr lang="en-GB" dirty="0" smtClean="0">
                <a:solidFill>
                  <a:schemeClr val="bg1"/>
                </a:solidFill>
              </a:rPr>
              <a:t>What other criteria would you use to define a prosperous Wales? </a:t>
            </a:r>
          </a:p>
          <a:p>
            <a:endParaRPr lang="en-GB" dirty="0">
              <a:solidFill>
                <a:schemeClr val="bg1"/>
              </a:solidFill>
            </a:endParaRPr>
          </a:p>
        </p:txBody>
      </p:sp>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668344" y="3007133"/>
            <a:ext cx="1332708" cy="874978"/>
          </a:xfrm>
          <a:prstGeom prst="rect">
            <a:avLst/>
          </a:prstGeom>
        </p:spPr>
      </p:pic>
      <p:pic>
        <p:nvPicPr>
          <p:cNvPr id="4" name="tmp8FE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86989" end="665653.8666"/>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721384599"/>
      </p:ext>
    </p:extLst>
  </p:cSld>
  <p:clrMapOvr>
    <a:masterClrMapping/>
  </p:clrMapOvr>
  <mc:AlternateContent xmlns:mc="http://schemas.openxmlformats.org/markup-compatibility/2006">
    <mc:Choice xmlns:p14="http://schemas.microsoft.com/office/powerpoint/2010/main" Requires="p14">
      <p:transition spd="slow" p14:dur="2000" advTm="34623"/>
    </mc:Choice>
    <mc:Fallback>
      <p:transition spd="slow" advTm="34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Economic Growth</a:t>
            </a:r>
          </a:p>
        </p:txBody>
      </p:sp>
      <p:sp>
        <p:nvSpPr>
          <p:cNvPr id="3" name="Content Placeholder 2"/>
          <p:cNvSpPr>
            <a:spLocks noGrp="1"/>
          </p:cNvSpPr>
          <p:nvPr>
            <p:ph idx="1"/>
          </p:nvPr>
        </p:nvSpPr>
        <p:spPr/>
        <p:txBody>
          <a:bodyPr>
            <a:normAutofit fontScale="77500" lnSpcReduction="20000"/>
          </a:bodyPr>
          <a:lstStyle/>
          <a:p>
            <a:r>
              <a:rPr lang="en-GB" sz="2600" dirty="0"/>
              <a:t>Gross Value Added (GVA) is a measure of the increase in the value of the economy due to the production of goods and services. </a:t>
            </a:r>
            <a:endParaRPr lang="en-GB" sz="2600" dirty="0" smtClean="0"/>
          </a:p>
          <a:p>
            <a:pPr marL="0" indent="0">
              <a:buNone/>
            </a:pPr>
            <a:endParaRPr lang="en-GB" sz="2600" dirty="0"/>
          </a:p>
          <a:p>
            <a:r>
              <a:rPr lang="en-GB" sz="2600" dirty="0" smtClean="0"/>
              <a:t>Workplace GVA </a:t>
            </a:r>
            <a:r>
              <a:rPr lang="en-GB" sz="2600" dirty="0"/>
              <a:t>per </a:t>
            </a:r>
            <a:r>
              <a:rPr lang="en-GB" sz="2600" dirty="0" smtClean="0"/>
              <a:t>head increased by 2.8% from 2014 to 2015 </a:t>
            </a:r>
            <a:r>
              <a:rPr lang="en-GB" sz="2600" dirty="0"/>
              <a:t>in </a:t>
            </a:r>
            <a:r>
              <a:rPr lang="en-GB" sz="2600" dirty="0" smtClean="0"/>
              <a:t>Wales: </a:t>
            </a:r>
            <a:r>
              <a:rPr lang="en-GB" sz="2600" dirty="0"/>
              <a:t>£</a:t>
            </a:r>
            <a:r>
              <a:rPr lang="en-GB" sz="2600" dirty="0" smtClean="0"/>
              <a:t>18,002 (London</a:t>
            </a:r>
            <a:r>
              <a:rPr lang="en-GB" sz="2600" dirty="0"/>
              <a:t>: £</a:t>
            </a:r>
            <a:r>
              <a:rPr lang="en-GB" sz="2600" dirty="0" smtClean="0"/>
              <a:t>43,629), while GVA per head for the UK rose by 2.1%</a:t>
            </a:r>
          </a:p>
          <a:p>
            <a:pPr marL="0" indent="0">
              <a:buNone/>
            </a:pPr>
            <a:endParaRPr lang="en-GB" sz="2600" dirty="0"/>
          </a:p>
          <a:p>
            <a:r>
              <a:rPr lang="en-GB" sz="2600" dirty="0" smtClean="0"/>
              <a:t>Workplace </a:t>
            </a:r>
            <a:r>
              <a:rPr lang="en-GB" sz="2600" dirty="0"/>
              <a:t>GVA per head in Wales in 2015 was 71.0 per cent of the UK average, the lowest amongst the devolved countries and English regions. </a:t>
            </a:r>
            <a:endParaRPr lang="en-GB" sz="2600" dirty="0" smtClean="0"/>
          </a:p>
          <a:p>
            <a:endParaRPr lang="en-GB" sz="2600" dirty="0" smtClean="0"/>
          </a:p>
          <a:p>
            <a:r>
              <a:rPr lang="en-GB" sz="2600" dirty="0" smtClean="0"/>
              <a:t>GVA </a:t>
            </a:r>
            <a:r>
              <a:rPr lang="en-GB" sz="2600" dirty="0"/>
              <a:t>per head in East Wales and West Wales and the Valleys at 84.0 per cent and 63.3 per cent of the UK average respectively</a:t>
            </a:r>
            <a:r>
              <a:rPr lang="en-GB" sz="2800" dirty="0"/>
              <a:t>.</a:t>
            </a:r>
          </a:p>
          <a:p>
            <a:pPr marL="0" indent="0">
              <a:buNone/>
            </a:pPr>
            <a:endParaRPr lang="en-GB" sz="2000" dirty="0" smtClean="0"/>
          </a:p>
          <a:p>
            <a:endParaRPr lang="en-GB" sz="2000" dirty="0" smtClean="0"/>
          </a:p>
          <a:p>
            <a:endParaRPr lang="en-GB" baseline="-25000" dirty="0"/>
          </a:p>
          <a:p>
            <a:endParaRPr lang="en-GB" dirty="0"/>
          </a:p>
        </p:txBody>
      </p:sp>
      <p:pic>
        <p:nvPicPr>
          <p:cNvPr id="4" name="tmp8FE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121612" end="584078.8666"/>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3167885410"/>
      </p:ext>
    </p:extLst>
  </p:cSld>
  <p:clrMapOvr>
    <a:masterClrMapping/>
  </p:clrMapOvr>
  <mc:AlternateContent xmlns:mc="http://schemas.openxmlformats.org/markup-compatibility/2006">
    <mc:Choice xmlns:p14="http://schemas.microsoft.com/office/powerpoint/2010/main" Requires="p14">
      <p:transition spd="slow" p14:dur="2000" advTm="81575"/>
    </mc:Choice>
    <mc:Fallback>
      <p:transition spd="slow" advTm="815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Unemployment Rates in Wales</a:t>
            </a:r>
          </a:p>
        </p:txBody>
      </p:sp>
      <p:sp>
        <p:nvSpPr>
          <p:cNvPr id="3" name="Content Placeholder 2"/>
          <p:cNvSpPr>
            <a:spLocks noGrp="1"/>
          </p:cNvSpPr>
          <p:nvPr>
            <p:ph idx="1"/>
          </p:nvPr>
        </p:nvSpPr>
        <p:spPr>
          <a:xfrm>
            <a:off x="603470" y="1417638"/>
            <a:ext cx="7937060" cy="2940302"/>
          </a:xfrm>
        </p:spPr>
        <p:txBody>
          <a:bodyPr>
            <a:noAutofit/>
          </a:bodyPr>
          <a:lstStyle/>
          <a:p>
            <a:pPr marL="0" indent="0">
              <a:buNone/>
            </a:pPr>
            <a:r>
              <a:rPr lang="en-GB" sz="1800" dirty="0"/>
              <a:t>Unemployed people are those without a job who have been actively seeking work in the past 4 weeks and are available to start work in the next 2 weeks. It also includes those who are out of work but have found a job and are waiting to start it in the next 2 weeks. (International Labour Organisation Definition) </a:t>
            </a:r>
          </a:p>
          <a:p>
            <a:endParaRPr lang="en-GB" sz="1800" dirty="0"/>
          </a:p>
          <a:p>
            <a:r>
              <a:rPr lang="en-GB" sz="1800" dirty="0"/>
              <a:t>72.4% (July 2017) employment rate in Wales (UK: 75.3%)</a:t>
            </a:r>
          </a:p>
          <a:p>
            <a:r>
              <a:rPr lang="en-GB" sz="1800" dirty="0" smtClean="0"/>
              <a:t>4.3</a:t>
            </a:r>
            <a:r>
              <a:rPr lang="en-GB" sz="1800" dirty="0"/>
              <a:t>% (July 2017) unemployment rate in Wales (UK: 4.3%)</a:t>
            </a:r>
          </a:p>
          <a:p>
            <a:r>
              <a:rPr lang="en-GB" sz="1800" dirty="0"/>
              <a:t>24.2% (July 2017) inactivity rate in Wales  (UK: 21.2%)</a:t>
            </a:r>
          </a:p>
          <a:p>
            <a:pPr marL="0" indent="0">
              <a:buNone/>
            </a:pPr>
            <a:endParaRPr lang="en-GB" sz="1800" dirty="0"/>
          </a:p>
          <a:p>
            <a:pPr marL="0" indent="0">
              <a:buNone/>
            </a:pPr>
            <a:r>
              <a:rPr lang="en-GB" sz="1800" dirty="0">
                <a:hlinkClick r:id="rId6"/>
              </a:rPr>
              <a:t>http://gov.wales/statistics-and-research/key-economic-statistics/?lang=en</a:t>
            </a:r>
            <a:r>
              <a:rPr lang="en-GB" sz="1800" dirty="0"/>
              <a:t> </a:t>
            </a:r>
          </a:p>
        </p:txBody>
      </p:sp>
      <p:pic>
        <p:nvPicPr>
          <p:cNvPr id="4" name="tmp8FE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203187" end="474017.8666"/>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953237551"/>
      </p:ext>
    </p:extLst>
  </p:cSld>
  <p:clrMapOvr>
    <a:masterClrMapping/>
  </p:clrMapOvr>
  <mc:AlternateContent xmlns:mc="http://schemas.openxmlformats.org/markup-compatibility/2006">
    <mc:Choice xmlns:p14="http://schemas.microsoft.com/office/powerpoint/2010/main" Requires="p14">
      <p:transition spd="slow" p14:dur="2000" advTm="110061"/>
    </mc:Choice>
    <mc:Fallback>
      <p:transition spd="slow" advTm="110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9133"/>
            <a:ext cx="8229600" cy="1143000"/>
          </a:xfrm>
        </p:spPr>
        <p:txBody>
          <a:bodyPr>
            <a:normAutofit/>
          </a:bodyPr>
          <a:lstStyle/>
          <a:p>
            <a:r>
              <a:rPr lang="en-GB" altLang="en-US" sz="2800" dirty="0">
                <a:ea typeface="Calibri" panose="020F0502020204030204" pitchFamily="34" charset="0"/>
                <a:cs typeface="Times New Roman" panose="02020603050405020304" pitchFamily="18" charset="0"/>
              </a:rPr>
              <a:t>Total early-stage Entrepreneurial Activity in the </a:t>
            </a:r>
            <a:br>
              <a:rPr lang="en-GB" altLang="en-US" sz="2800" dirty="0">
                <a:ea typeface="Calibri" panose="020F0502020204030204" pitchFamily="34" charset="0"/>
                <a:cs typeface="Times New Roman" panose="02020603050405020304" pitchFamily="18" charset="0"/>
              </a:rPr>
            </a:br>
            <a:r>
              <a:rPr lang="en-GB" altLang="en-US" sz="2800" dirty="0">
                <a:ea typeface="Calibri" panose="020F0502020204030204" pitchFamily="34" charset="0"/>
                <a:cs typeface="Times New Roman" panose="02020603050405020304" pitchFamily="18" charset="0"/>
              </a:rPr>
              <a:t>UK Home Nations (2006 – 2016)</a:t>
            </a:r>
            <a:endParaRPr lang="en-GB" sz="2800" dirty="0"/>
          </a:p>
        </p:txBody>
      </p:sp>
      <p:sp>
        <p:nvSpPr>
          <p:cNvPr id="6" name="Rectangle 5"/>
          <p:cNvSpPr/>
          <p:nvPr/>
        </p:nvSpPr>
        <p:spPr>
          <a:xfrm>
            <a:off x="281816" y="3724127"/>
            <a:ext cx="3238194" cy="369332"/>
          </a:xfrm>
          <a:prstGeom prst="rect">
            <a:avLst/>
          </a:prstGeom>
        </p:spPr>
        <p:txBody>
          <a:bodyPr wrap="none">
            <a:spAutoFit/>
          </a:bodyPr>
          <a:lstStyle/>
          <a:p>
            <a:pPr lvl="0" eaLnBrk="0" fontAlgn="base" hangingPunct="0">
              <a:spcBef>
                <a:spcPct val="0"/>
              </a:spcBef>
              <a:spcAft>
                <a:spcPct val="0"/>
              </a:spcAft>
            </a:pPr>
            <a:r>
              <a:rPr lang="en-GB" altLang="en-US" dirty="0">
                <a:latin typeface="Calibri" panose="020F0502020204030204" pitchFamily="34" charset="0"/>
                <a:ea typeface="Calibri" panose="020F0502020204030204" pitchFamily="34" charset="0"/>
                <a:cs typeface="Times New Roman" panose="02020603050405020304" pitchFamily="18" charset="0"/>
              </a:rPr>
              <a:t>Source:  GEM UK APS 2002-2016</a:t>
            </a:r>
            <a:endParaRPr lang="en-GB" altLang="en-US" sz="3200" dirty="0">
              <a:latin typeface="Arial" panose="020B0604020202020204" pitchFamily="34" charset="0"/>
            </a:endParaRPr>
          </a:p>
        </p:txBody>
      </p:sp>
      <p:graphicFrame>
        <p:nvGraphicFramePr>
          <p:cNvPr id="8" name="Content Placeholder 7"/>
          <p:cNvGraphicFramePr>
            <a:graphicFrameLocks noGrp="1"/>
          </p:cNvGraphicFramePr>
          <p:nvPr>
            <p:ph idx="1"/>
            <p:extLst/>
          </p:nvPr>
        </p:nvGraphicFramePr>
        <p:xfrm>
          <a:off x="281816" y="1581030"/>
          <a:ext cx="8665210" cy="1854200"/>
        </p:xfrm>
        <a:graphic>
          <a:graphicData uri="http://schemas.openxmlformats.org/drawingml/2006/table">
            <a:tbl>
              <a:tblPr firstRow="1" bandRow="1">
                <a:tableStyleId>{5C22544A-7EE6-4342-B048-85BDC9FD1C3A}</a:tableStyleId>
              </a:tblPr>
              <a:tblGrid>
                <a:gridCol w="1121410">
                  <a:extLst>
                    <a:ext uri="{9D8B030D-6E8A-4147-A177-3AD203B41FA5}">
                      <a16:colId xmlns:a16="http://schemas.microsoft.com/office/drawing/2014/main" val="1529593636"/>
                    </a:ext>
                  </a:extLst>
                </a:gridCol>
                <a:gridCol w="685800">
                  <a:extLst>
                    <a:ext uri="{9D8B030D-6E8A-4147-A177-3AD203B41FA5}">
                      <a16:colId xmlns:a16="http://schemas.microsoft.com/office/drawing/2014/main" val="72802887"/>
                    </a:ext>
                  </a:extLst>
                </a:gridCol>
                <a:gridCol w="685800">
                  <a:extLst>
                    <a:ext uri="{9D8B030D-6E8A-4147-A177-3AD203B41FA5}">
                      <a16:colId xmlns:a16="http://schemas.microsoft.com/office/drawing/2014/main" val="857495951"/>
                    </a:ext>
                  </a:extLst>
                </a:gridCol>
                <a:gridCol w="685800">
                  <a:extLst>
                    <a:ext uri="{9D8B030D-6E8A-4147-A177-3AD203B41FA5}">
                      <a16:colId xmlns:a16="http://schemas.microsoft.com/office/drawing/2014/main" val="2743428977"/>
                    </a:ext>
                  </a:extLst>
                </a:gridCol>
                <a:gridCol w="685800">
                  <a:extLst>
                    <a:ext uri="{9D8B030D-6E8A-4147-A177-3AD203B41FA5}">
                      <a16:colId xmlns:a16="http://schemas.microsoft.com/office/drawing/2014/main" val="2605643279"/>
                    </a:ext>
                  </a:extLst>
                </a:gridCol>
                <a:gridCol w="685800">
                  <a:extLst>
                    <a:ext uri="{9D8B030D-6E8A-4147-A177-3AD203B41FA5}">
                      <a16:colId xmlns:a16="http://schemas.microsoft.com/office/drawing/2014/main" val="2676499106"/>
                    </a:ext>
                  </a:extLst>
                </a:gridCol>
                <a:gridCol w="685800">
                  <a:extLst>
                    <a:ext uri="{9D8B030D-6E8A-4147-A177-3AD203B41FA5}">
                      <a16:colId xmlns:a16="http://schemas.microsoft.com/office/drawing/2014/main" val="728347742"/>
                    </a:ext>
                  </a:extLst>
                </a:gridCol>
                <a:gridCol w="685800">
                  <a:extLst>
                    <a:ext uri="{9D8B030D-6E8A-4147-A177-3AD203B41FA5}">
                      <a16:colId xmlns:a16="http://schemas.microsoft.com/office/drawing/2014/main" val="1391826120"/>
                    </a:ext>
                  </a:extLst>
                </a:gridCol>
                <a:gridCol w="685800">
                  <a:extLst>
                    <a:ext uri="{9D8B030D-6E8A-4147-A177-3AD203B41FA5}">
                      <a16:colId xmlns:a16="http://schemas.microsoft.com/office/drawing/2014/main" val="3152293890"/>
                    </a:ext>
                  </a:extLst>
                </a:gridCol>
                <a:gridCol w="685800">
                  <a:extLst>
                    <a:ext uri="{9D8B030D-6E8A-4147-A177-3AD203B41FA5}">
                      <a16:colId xmlns:a16="http://schemas.microsoft.com/office/drawing/2014/main" val="2480461707"/>
                    </a:ext>
                  </a:extLst>
                </a:gridCol>
                <a:gridCol w="685800">
                  <a:extLst>
                    <a:ext uri="{9D8B030D-6E8A-4147-A177-3AD203B41FA5}">
                      <a16:colId xmlns:a16="http://schemas.microsoft.com/office/drawing/2014/main" val="2408333552"/>
                    </a:ext>
                  </a:extLst>
                </a:gridCol>
                <a:gridCol w="685800">
                  <a:extLst>
                    <a:ext uri="{9D8B030D-6E8A-4147-A177-3AD203B41FA5}">
                      <a16:colId xmlns:a16="http://schemas.microsoft.com/office/drawing/2014/main" val="652625944"/>
                    </a:ext>
                  </a:extLst>
                </a:gridCol>
              </a:tblGrid>
              <a:tr h="370840">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 </a:t>
                      </a:r>
                    </a:p>
                  </a:txBody>
                  <a:tcPr marL="68580" marR="68580" marT="0" marB="0"/>
                </a:tc>
                <a:tc>
                  <a:txBody>
                    <a:bodyPr/>
                    <a:lstStyle/>
                    <a:p>
                      <a:pPr>
                        <a:lnSpc>
                          <a:spcPct val="107000"/>
                        </a:lnSpc>
                        <a:spcAft>
                          <a:spcPts val="0"/>
                        </a:spcAft>
                      </a:pPr>
                      <a:r>
                        <a:rPr lang="en-GB" sz="1600" b="1" dirty="0">
                          <a:effectLst/>
                          <a:latin typeface="+mn-lt"/>
                          <a:ea typeface="Calibri" panose="020F0502020204030204" pitchFamily="34" charset="0"/>
                          <a:cs typeface="Times New Roman" panose="02020603050405020304" pitchFamily="18" charset="0"/>
                        </a:rPr>
                        <a:t>2006</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dirty="0">
                          <a:effectLst/>
                          <a:latin typeface="+mn-lt"/>
                          <a:ea typeface="Calibri" panose="020F0502020204030204" pitchFamily="34" charset="0"/>
                          <a:cs typeface="Times New Roman" panose="02020603050405020304" pitchFamily="18" charset="0"/>
                        </a:rPr>
                        <a:t>2007</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dirty="0">
                          <a:effectLst/>
                          <a:latin typeface="+mn-lt"/>
                          <a:ea typeface="Calibri" panose="020F0502020204030204" pitchFamily="34" charset="0"/>
                          <a:cs typeface="Times New Roman" panose="02020603050405020304" pitchFamily="18" charset="0"/>
                        </a:rPr>
                        <a:t>2008</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dirty="0">
                          <a:effectLst/>
                          <a:latin typeface="+mn-lt"/>
                          <a:ea typeface="Calibri" panose="020F0502020204030204" pitchFamily="34" charset="0"/>
                          <a:cs typeface="Times New Roman" panose="02020603050405020304" pitchFamily="18" charset="0"/>
                        </a:rPr>
                        <a:t>2009</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dirty="0">
                          <a:effectLst/>
                          <a:latin typeface="+mn-lt"/>
                          <a:ea typeface="Calibri" panose="020F0502020204030204" pitchFamily="34" charset="0"/>
                          <a:cs typeface="Times New Roman" panose="02020603050405020304" pitchFamily="18" charset="0"/>
                        </a:rPr>
                        <a:t>2010</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dirty="0">
                          <a:effectLst/>
                          <a:latin typeface="+mn-lt"/>
                          <a:ea typeface="Calibri" panose="020F0502020204030204" pitchFamily="34" charset="0"/>
                          <a:cs typeface="Times New Roman" panose="02020603050405020304" pitchFamily="18" charset="0"/>
                        </a:rPr>
                        <a:t>2011</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dirty="0">
                          <a:effectLst/>
                          <a:latin typeface="+mn-lt"/>
                          <a:ea typeface="Calibri" panose="020F0502020204030204" pitchFamily="34" charset="0"/>
                          <a:cs typeface="Times New Roman" panose="02020603050405020304" pitchFamily="18" charset="0"/>
                        </a:rPr>
                        <a:t>2012</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a:effectLst/>
                          <a:latin typeface="+mn-lt"/>
                          <a:ea typeface="Calibri" panose="020F0502020204030204" pitchFamily="34" charset="0"/>
                          <a:cs typeface="Times New Roman" panose="02020603050405020304" pitchFamily="18" charset="0"/>
                        </a:rPr>
                        <a:t>2013</a:t>
                      </a:r>
                      <a:endParaRPr lang="en-GB" sz="16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a:effectLst/>
                          <a:latin typeface="+mn-lt"/>
                          <a:ea typeface="Calibri" panose="020F0502020204030204" pitchFamily="34" charset="0"/>
                          <a:cs typeface="Times New Roman" panose="02020603050405020304" pitchFamily="18" charset="0"/>
                        </a:rPr>
                        <a:t>2014</a:t>
                      </a:r>
                      <a:endParaRPr lang="en-GB" sz="16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a:effectLst/>
                          <a:latin typeface="+mn-lt"/>
                          <a:ea typeface="Calibri" panose="020F0502020204030204" pitchFamily="34" charset="0"/>
                          <a:cs typeface="Times New Roman" panose="02020603050405020304" pitchFamily="18" charset="0"/>
                        </a:rPr>
                        <a:t>2015</a:t>
                      </a:r>
                      <a:endParaRPr lang="en-GB" sz="16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b="1">
                          <a:effectLst/>
                          <a:latin typeface="+mn-lt"/>
                          <a:ea typeface="Calibri" panose="020F0502020204030204" pitchFamily="34" charset="0"/>
                          <a:cs typeface="Times New Roman" panose="02020603050405020304" pitchFamily="18" charset="0"/>
                        </a:rPr>
                        <a:t>2016</a:t>
                      </a:r>
                      <a:endParaRPr lang="en-GB" sz="160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46658550"/>
                  </a:ext>
                </a:extLst>
              </a:tr>
              <a:tr h="370840">
                <a:tc>
                  <a:txBody>
                    <a:bodyPr/>
                    <a:lstStyle/>
                    <a:p>
                      <a:pPr>
                        <a:lnSpc>
                          <a:spcPct val="107000"/>
                        </a:lnSpc>
                        <a:spcAft>
                          <a:spcPts val="0"/>
                        </a:spcAft>
                      </a:pPr>
                      <a:r>
                        <a:rPr lang="en-GB" sz="1600" b="1">
                          <a:effectLst/>
                          <a:latin typeface="+mn-lt"/>
                          <a:ea typeface="Calibri" panose="020F0502020204030204" pitchFamily="34" charset="0"/>
                          <a:cs typeface="Times New Roman" panose="02020603050405020304" pitchFamily="18" charset="0"/>
                        </a:rPr>
                        <a:t>England</a:t>
                      </a:r>
                      <a:endParaRPr lang="en-GB" sz="16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dirty="0" smtClean="0">
                          <a:effectLst/>
                          <a:latin typeface="+mn-lt"/>
                          <a:ea typeface="Calibri" panose="020F0502020204030204" pitchFamily="34" charset="0"/>
                          <a:cs typeface="Times New Roman" panose="02020603050405020304" pitchFamily="18" charset="0"/>
                        </a:rPr>
                        <a:t>6.1</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5.7</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5.7</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6.0</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6.7</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7.7</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10.3</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7.5</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9.1</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7.2</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9.2</a:t>
                      </a:r>
                    </a:p>
                  </a:txBody>
                  <a:tcPr marL="68580" marR="68580" marT="0" marB="0"/>
                </a:tc>
                <a:extLst>
                  <a:ext uri="{0D108BD9-81ED-4DB2-BD59-A6C34878D82A}">
                    <a16:rowId xmlns:a16="http://schemas.microsoft.com/office/drawing/2014/main" val="3474366057"/>
                  </a:ext>
                </a:extLst>
              </a:tr>
              <a:tr h="370840">
                <a:tc>
                  <a:txBody>
                    <a:bodyPr/>
                    <a:lstStyle/>
                    <a:p>
                      <a:pPr>
                        <a:lnSpc>
                          <a:spcPct val="107000"/>
                        </a:lnSpc>
                        <a:spcAft>
                          <a:spcPts val="0"/>
                        </a:spcAft>
                      </a:pPr>
                      <a:r>
                        <a:rPr lang="en-GB" sz="1600" b="1">
                          <a:effectLst/>
                          <a:latin typeface="+mn-lt"/>
                          <a:ea typeface="Calibri" panose="020F0502020204030204" pitchFamily="34" charset="0"/>
                          <a:cs typeface="Times New Roman" panose="02020603050405020304" pitchFamily="18" charset="0"/>
                        </a:rPr>
                        <a:t>Wales</a:t>
                      </a:r>
                      <a:endParaRPr lang="en-GB" sz="16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5.5</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5.3</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5.3</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6.0</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5.8</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8.1</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7.0</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5.4</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7.1</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6.8</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7.6</a:t>
                      </a:r>
                    </a:p>
                  </a:txBody>
                  <a:tcPr marL="68580" marR="68580" marT="0" marB="0"/>
                </a:tc>
                <a:extLst>
                  <a:ext uri="{0D108BD9-81ED-4DB2-BD59-A6C34878D82A}">
                    <a16:rowId xmlns:a16="http://schemas.microsoft.com/office/drawing/2014/main" val="3595461321"/>
                  </a:ext>
                </a:extLst>
              </a:tr>
              <a:tr h="370840">
                <a:tc>
                  <a:txBody>
                    <a:bodyPr/>
                    <a:lstStyle/>
                    <a:p>
                      <a:pPr>
                        <a:lnSpc>
                          <a:spcPct val="107000"/>
                        </a:lnSpc>
                        <a:spcAft>
                          <a:spcPts val="0"/>
                        </a:spcAft>
                      </a:pPr>
                      <a:r>
                        <a:rPr lang="en-GB" sz="1600" b="1">
                          <a:effectLst/>
                          <a:latin typeface="+mn-lt"/>
                          <a:ea typeface="Calibri" panose="020F0502020204030204" pitchFamily="34" charset="0"/>
                          <a:cs typeface="Times New Roman" panose="02020603050405020304" pitchFamily="18" charset="0"/>
                        </a:rPr>
                        <a:t>Scotland</a:t>
                      </a:r>
                      <a:endParaRPr lang="en-GB" sz="160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4.1</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4.6</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4.5</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3.6</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4.2</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6.2</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6.9</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6.8</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5.4</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6.7</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7.3</a:t>
                      </a:r>
                    </a:p>
                  </a:txBody>
                  <a:tcPr marL="68580" marR="68580" marT="0" marB="0"/>
                </a:tc>
                <a:extLst>
                  <a:ext uri="{0D108BD9-81ED-4DB2-BD59-A6C34878D82A}">
                    <a16:rowId xmlns:a16="http://schemas.microsoft.com/office/drawing/2014/main" val="3791052998"/>
                  </a:ext>
                </a:extLst>
              </a:tr>
              <a:tr h="370840">
                <a:tc>
                  <a:txBody>
                    <a:bodyPr/>
                    <a:lstStyle/>
                    <a:p>
                      <a:pPr>
                        <a:lnSpc>
                          <a:spcPct val="107000"/>
                        </a:lnSpc>
                        <a:spcAft>
                          <a:spcPts val="0"/>
                        </a:spcAft>
                      </a:pPr>
                      <a:r>
                        <a:rPr lang="en-GB" sz="1600" b="1" dirty="0">
                          <a:effectLst/>
                          <a:latin typeface="+mn-lt"/>
                          <a:ea typeface="Calibri" panose="020F0502020204030204" pitchFamily="34" charset="0"/>
                          <a:cs typeface="Times New Roman" panose="02020603050405020304" pitchFamily="18" charset="0"/>
                        </a:rPr>
                        <a:t>N. Ireland</a:t>
                      </a:r>
                      <a:endParaRPr lang="en-GB" sz="16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3.7</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4.9</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4.8</a:t>
                      </a:r>
                    </a:p>
                  </a:txBody>
                  <a:tcPr marL="68580" marR="68580" marT="0" marB="0"/>
                </a:tc>
                <a:tc>
                  <a:txBody>
                    <a:bodyPr/>
                    <a:lstStyle/>
                    <a:p>
                      <a:pPr>
                        <a:lnSpc>
                          <a:spcPct val="107000"/>
                        </a:lnSpc>
                        <a:spcAft>
                          <a:spcPts val="0"/>
                        </a:spcAft>
                      </a:pPr>
                      <a:r>
                        <a:rPr lang="en-GB" sz="1600">
                          <a:effectLst/>
                          <a:latin typeface="+mn-lt"/>
                          <a:ea typeface="Calibri" panose="020F0502020204030204" pitchFamily="34" charset="0"/>
                          <a:cs typeface="Times New Roman" panose="02020603050405020304" pitchFamily="18" charset="0"/>
                        </a:rPr>
                        <a:t>5.2</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6.4</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7.1</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7.1</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5.1</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6.7</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5.4</a:t>
                      </a:r>
                    </a:p>
                  </a:txBody>
                  <a:tcPr marL="68580" marR="68580" marT="0" marB="0"/>
                </a:tc>
                <a:tc>
                  <a:txBody>
                    <a:bodyPr/>
                    <a:lstStyle/>
                    <a:p>
                      <a:pPr>
                        <a:lnSpc>
                          <a:spcPct val="107000"/>
                        </a:lnSpc>
                        <a:spcAft>
                          <a:spcPts val="0"/>
                        </a:spcAft>
                      </a:pPr>
                      <a:r>
                        <a:rPr lang="en-GB" sz="1600" dirty="0">
                          <a:effectLst/>
                          <a:latin typeface="+mn-lt"/>
                          <a:ea typeface="Calibri" panose="020F0502020204030204" pitchFamily="34" charset="0"/>
                          <a:cs typeface="Times New Roman" panose="02020603050405020304" pitchFamily="18" charset="0"/>
                        </a:rPr>
                        <a:t>6.3</a:t>
                      </a:r>
                    </a:p>
                  </a:txBody>
                  <a:tcPr marL="68580" marR="68580" marT="0" marB="0"/>
                </a:tc>
                <a:extLst>
                  <a:ext uri="{0D108BD9-81ED-4DB2-BD59-A6C34878D82A}">
                    <a16:rowId xmlns:a16="http://schemas.microsoft.com/office/drawing/2014/main" val="2803533064"/>
                  </a:ext>
                </a:extLst>
              </a:tr>
            </a:tbl>
          </a:graphicData>
        </a:graphic>
      </p:graphicFrame>
      <p:sp>
        <p:nvSpPr>
          <p:cNvPr id="13" name="TextBox 12"/>
          <p:cNvSpPr txBox="1"/>
          <p:nvPr/>
        </p:nvSpPr>
        <p:spPr>
          <a:xfrm>
            <a:off x="4919666" y="3856776"/>
            <a:ext cx="2664296" cy="1200329"/>
          </a:xfrm>
          <a:prstGeom prst="rect">
            <a:avLst/>
          </a:prstGeom>
          <a:noFill/>
        </p:spPr>
        <p:txBody>
          <a:bodyPr wrap="square" rtlCol="0">
            <a:spAutoFit/>
          </a:bodyPr>
          <a:lstStyle/>
          <a:p>
            <a:r>
              <a:rPr lang="en-GB" dirty="0">
                <a:solidFill>
                  <a:schemeClr val="bg1"/>
                </a:solidFill>
              </a:rPr>
              <a:t>Describe Wales’ entrepreneurial activity compared to the other UK Home Nations.</a:t>
            </a:r>
          </a:p>
        </p:txBody>
      </p:sp>
      <p:pic>
        <p:nvPicPr>
          <p:cNvPr id="3" name="tmp8FE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313248" end="420536.8666"/>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847167431"/>
      </p:ext>
    </p:extLst>
  </p:cSld>
  <p:clrMapOvr>
    <a:masterClrMapping/>
  </p:clrMapOvr>
  <mc:AlternateContent xmlns:mc="http://schemas.openxmlformats.org/markup-compatibility/2006">
    <mc:Choice xmlns:p14="http://schemas.microsoft.com/office/powerpoint/2010/main" Requires="p14">
      <p:transition spd="slow" p14:dur="2000" advTm="53481"/>
    </mc:Choice>
    <mc:Fallback>
      <p:transition spd="slow" advTm="534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Callout 4"/>
          <p:cNvSpPr/>
          <p:nvPr/>
        </p:nvSpPr>
        <p:spPr>
          <a:xfrm>
            <a:off x="4465430" y="2994057"/>
            <a:ext cx="3139644" cy="1874099"/>
          </a:xfrm>
          <a:prstGeom prst="wedgeEllipseCallout">
            <a:avLst>
              <a:gd name="adj1" fmla="val 52169"/>
              <a:gd name="adj2" fmla="val 4840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Entrepreneurs in Wales</a:t>
            </a:r>
          </a:p>
        </p:txBody>
      </p:sp>
      <p:sp>
        <p:nvSpPr>
          <p:cNvPr id="3" name="Content Placeholder 2"/>
          <p:cNvSpPr>
            <a:spLocks noGrp="1"/>
          </p:cNvSpPr>
          <p:nvPr>
            <p:ph idx="1"/>
          </p:nvPr>
        </p:nvSpPr>
        <p:spPr>
          <a:xfrm>
            <a:off x="457200" y="1473305"/>
            <a:ext cx="8229600" cy="2191008"/>
          </a:xfrm>
        </p:spPr>
        <p:txBody>
          <a:bodyPr/>
          <a:lstStyle/>
          <a:p>
            <a:r>
              <a:rPr lang="en-GB" sz="2400" dirty="0">
                <a:cs typeface="Calibri" panose="020F0502020204030204" pitchFamily="34" charset="0"/>
              </a:rPr>
              <a:t>Big Ideas Wales as a campaign to engage and enthuse young people and partners set up in 2010 (</a:t>
            </a:r>
            <a:r>
              <a:rPr lang="en-GB" sz="2400" dirty="0">
                <a:hlinkClick r:id="rId6"/>
              </a:rPr>
              <a:t>https://businesswales.gov.wales/bigideas/</a:t>
            </a:r>
            <a:r>
              <a:rPr lang="en-GB" sz="2400" dirty="0"/>
              <a:t>)</a:t>
            </a:r>
          </a:p>
          <a:p>
            <a:endParaRPr lang="en-GB" sz="2400" dirty="0"/>
          </a:p>
          <a:p>
            <a:r>
              <a:rPr lang="en-GB" sz="2400" dirty="0"/>
              <a:t>Watch this: </a:t>
            </a:r>
          </a:p>
          <a:p>
            <a:pPr marL="0" indent="0">
              <a:buNone/>
            </a:pPr>
            <a:endParaRPr lang="en-GB" dirty="0"/>
          </a:p>
          <a:p>
            <a:pPr marL="0" indent="0">
              <a:buNone/>
            </a:pPr>
            <a:endParaRPr lang="en-GB" dirty="0"/>
          </a:p>
        </p:txBody>
      </p:sp>
      <p:pic>
        <p:nvPicPr>
          <p:cNvPr id="4" name="Picture 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583962" y="4663904"/>
            <a:ext cx="1476724" cy="969531"/>
          </a:xfrm>
          <a:prstGeom prst="rect">
            <a:avLst/>
          </a:prstGeom>
        </p:spPr>
      </p:pic>
      <p:sp>
        <p:nvSpPr>
          <p:cNvPr id="6" name="TextBox 5"/>
          <p:cNvSpPr txBox="1"/>
          <p:nvPr/>
        </p:nvSpPr>
        <p:spPr>
          <a:xfrm>
            <a:off x="4703104" y="3324767"/>
            <a:ext cx="2664296" cy="1200329"/>
          </a:xfrm>
          <a:prstGeom prst="rect">
            <a:avLst/>
          </a:prstGeom>
          <a:noFill/>
        </p:spPr>
        <p:txBody>
          <a:bodyPr wrap="square" rtlCol="0">
            <a:spAutoFit/>
          </a:bodyPr>
          <a:lstStyle/>
          <a:p>
            <a:r>
              <a:rPr lang="en-GB" dirty="0" smtClean="0">
                <a:solidFill>
                  <a:schemeClr val="bg1"/>
                </a:solidFill>
              </a:rPr>
              <a:t>Entrepreneur by birth?  What is necessary to nurture entrepreneurial spirit in Wales?</a:t>
            </a:r>
            <a:endParaRPr lang="en-GB" dirty="0">
              <a:solidFill>
                <a:schemeClr val="bg1"/>
              </a:solidFill>
            </a:endParaRPr>
          </a:p>
        </p:txBody>
      </p:sp>
      <p:pic>
        <p:nvPicPr>
          <p:cNvPr id="7" name="Picture 6">
            <a:hlinkClick r:id="rId8"/>
            <a:extLst>
              <a:ext uri="{FF2B5EF4-FFF2-40B4-BE49-F238E27FC236}">
                <a16:creationId xmlns:a16="http://schemas.microsoft.com/office/drawing/2014/main" id="{121CF0CA-3488-46C8-A40B-151018EF61AE}"/>
              </a:ext>
            </a:extLst>
          </p:cNvPr>
          <p:cNvPicPr>
            <a:picLocks noChangeAspect="1"/>
          </p:cNvPicPr>
          <p:nvPr/>
        </p:nvPicPr>
        <p:blipFill>
          <a:blip r:embed="rId9"/>
          <a:stretch>
            <a:fillRect/>
          </a:stretch>
        </p:blipFill>
        <p:spPr>
          <a:xfrm>
            <a:off x="755576" y="3701979"/>
            <a:ext cx="2974183" cy="1673128"/>
          </a:xfrm>
          <a:prstGeom prst="rect">
            <a:avLst/>
          </a:prstGeom>
        </p:spPr>
      </p:pic>
      <p:pic>
        <p:nvPicPr>
          <p:cNvPr id="8" name="tmp8FE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366729" end="383075.8666"/>
                </p14:media>
              </p:ext>
              <p:ext uri="{42D2F446-02D8-4167-A562-619A0277C38B}">
                <p15:isNarration xmlns:p15="http://schemas.microsoft.com/office/powerpoint/2012/main" val="1"/>
              </p:ext>
            </p:extLst>
          </p:nvPr>
        </p:nvPicPr>
        <p:blipFill>
          <a:blip r:embed="rId10"/>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32727261"/>
      </p:ext>
    </p:extLst>
  </p:cSld>
  <p:clrMapOvr>
    <a:masterClrMapping/>
  </p:clrMapOvr>
  <mc:AlternateContent xmlns:mc="http://schemas.openxmlformats.org/markup-compatibility/2006">
    <mc:Choice xmlns:p14="http://schemas.microsoft.com/office/powerpoint/2010/main" Requires="p14">
      <p:transition spd="slow" p14:dur="2000" advTm="37461"/>
    </mc:Choice>
    <mc:Fallback>
      <p:transition spd="slow" advTm="37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smtClean="0"/>
              <a:t/>
            </a:r>
            <a:br>
              <a:rPr lang="en-GB" sz="3600" b="1" dirty="0" smtClean="0"/>
            </a:br>
            <a:r>
              <a:rPr lang="en-GB" sz="3600" b="1" dirty="0" smtClean="0"/>
              <a:t>Wales </a:t>
            </a:r>
            <a:r>
              <a:rPr lang="en-GB" sz="3600" b="1" dirty="0"/>
              <a:t>Infrastructure Investment Plan for Growth and Jobs </a:t>
            </a:r>
            <a:r>
              <a:rPr lang="en-GB" b="1" dirty="0"/>
              <a:t/>
            </a:r>
            <a:br>
              <a:rPr lang="en-GB" b="1" dirty="0"/>
            </a:br>
            <a:endParaRPr lang="en-GB" dirty="0"/>
          </a:p>
        </p:txBody>
      </p:sp>
      <p:pic>
        <p:nvPicPr>
          <p:cNvPr id="4" name="Picture 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106362" y="3068960"/>
            <a:ext cx="1580438" cy="2073894"/>
          </a:xfrm>
          <a:prstGeom prst="rect">
            <a:avLst/>
          </a:prstGeom>
        </p:spPr>
      </p:pic>
      <p:sp>
        <p:nvSpPr>
          <p:cNvPr id="7" name="TextBox 6"/>
          <p:cNvSpPr txBox="1"/>
          <p:nvPr/>
        </p:nvSpPr>
        <p:spPr>
          <a:xfrm>
            <a:off x="464677" y="1196752"/>
            <a:ext cx="7632848" cy="4524315"/>
          </a:xfrm>
          <a:prstGeom prst="rect">
            <a:avLst/>
          </a:prstGeom>
          <a:noFill/>
        </p:spPr>
        <p:txBody>
          <a:bodyPr wrap="square" rtlCol="0">
            <a:spAutoFit/>
          </a:bodyPr>
          <a:lstStyle/>
          <a:p>
            <a:endParaRPr lang="en-GB" dirty="0" smtClean="0"/>
          </a:p>
          <a:p>
            <a:pPr marL="285750" indent="-285750">
              <a:buFont typeface="Arial" panose="020B0604020202020204" pitchFamily="34" charset="0"/>
              <a:buChar char="•"/>
            </a:pPr>
            <a:r>
              <a:rPr lang="en-GB" dirty="0" smtClean="0"/>
              <a:t>Improving </a:t>
            </a:r>
            <a:r>
              <a:rPr lang="en-GB" dirty="0"/>
              <a:t>transport networks, in particular east-west links in North and South Wales. </a:t>
            </a:r>
            <a:endParaRPr lang="en-GB" dirty="0" smtClean="0"/>
          </a:p>
          <a:p>
            <a:endParaRPr lang="en-GB" dirty="0"/>
          </a:p>
          <a:p>
            <a:pPr marL="285750" indent="-285750">
              <a:buFont typeface="Arial" panose="020B0604020202020204" pitchFamily="34" charset="0"/>
              <a:buChar char="•"/>
            </a:pPr>
            <a:r>
              <a:rPr lang="en-GB" dirty="0" smtClean="0"/>
              <a:t>Improving </a:t>
            </a:r>
            <a:r>
              <a:rPr lang="en-GB" dirty="0"/>
              <a:t>telecommunications networks. </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Supporting </a:t>
            </a:r>
            <a:r>
              <a:rPr lang="en-GB" dirty="0"/>
              <a:t>the development of the energy industry in Wales. </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Investing </a:t>
            </a:r>
            <a:r>
              <a:rPr lang="en-GB" dirty="0"/>
              <a:t>in housing. </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Delivering </a:t>
            </a:r>
            <a:r>
              <a:rPr lang="en-GB" dirty="0"/>
              <a:t>more efficient and economical public services. </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Improving </a:t>
            </a:r>
            <a:r>
              <a:rPr lang="en-GB" dirty="0"/>
              <a:t>the quality of the educational estate. </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Developing </a:t>
            </a:r>
            <a:r>
              <a:rPr lang="en-GB" dirty="0"/>
              <a:t>our Enterprise Zones </a:t>
            </a:r>
            <a:endParaRPr lang="en-GB" dirty="0" smtClean="0"/>
          </a:p>
          <a:p>
            <a:r>
              <a:rPr lang="en-GB" dirty="0" smtClean="0"/>
              <a:t> </a:t>
            </a:r>
            <a:endParaRPr lang="en-GB" dirty="0"/>
          </a:p>
        </p:txBody>
      </p:sp>
      <p:pic>
        <p:nvPicPr>
          <p:cNvPr id="3" name="tmp8FE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404190" end="344073.8666"/>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3012248800"/>
      </p:ext>
    </p:extLst>
  </p:cSld>
  <p:clrMapOvr>
    <a:masterClrMapping/>
  </p:clrMapOvr>
  <mc:AlternateContent xmlns:mc="http://schemas.openxmlformats.org/markup-compatibility/2006">
    <mc:Choice xmlns:p14="http://schemas.microsoft.com/office/powerpoint/2010/main" Requires="p14">
      <p:transition spd="slow" p14:dur="2000" advTm="39002"/>
    </mc:Choice>
    <mc:Fallback>
      <p:transition spd="slow" advTm="39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Tidal Lagoon</a:t>
            </a:r>
            <a:endParaRPr lang="en-GB" dirty="0"/>
          </a:p>
        </p:txBody>
      </p:sp>
      <p:sp>
        <p:nvSpPr>
          <p:cNvPr id="3" name="Content Placeholder 2"/>
          <p:cNvSpPr>
            <a:spLocks noGrp="1"/>
          </p:cNvSpPr>
          <p:nvPr>
            <p:ph idx="1"/>
          </p:nvPr>
        </p:nvSpPr>
        <p:spPr/>
        <p:txBody>
          <a:bodyPr>
            <a:normAutofit/>
          </a:bodyPr>
          <a:lstStyle/>
          <a:p>
            <a:endParaRPr lang="en-GB" dirty="0"/>
          </a:p>
          <a:p>
            <a:endParaRPr lang="en-GB" dirty="0" smtClean="0"/>
          </a:p>
          <a:p>
            <a:endParaRPr lang="en-GB" dirty="0"/>
          </a:p>
          <a:p>
            <a:endParaRPr lang="en-GB" dirty="0" smtClean="0"/>
          </a:p>
          <a:p>
            <a:endParaRPr lang="en-GB" dirty="0"/>
          </a:p>
          <a:p>
            <a:endParaRPr lang="en-GB" dirty="0" smtClean="0"/>
          </a:p>
          <a:p>
            <a:pPr marL="0" indent="0">
              <a:buNone/>
            </a:pPr>
            <a:endParaRPr lang="en-GB" dirty="0"/>
          </a:p>
        </p:txBody>
      </p:sp>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9254" y="1394733"/>
            <a:ext cx="7344816" cy="4327968"/>
          </a:xfrm>
          <a:prstGeom prst="rect">
            <a:avLst/>
          </a:prstGeom>
        </p:spPr>
      </p:pic>
      <p:pic>
        <p:nvPicPr>
          <p:cNvPr id="5" name="Content Placeholder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02001" y="259448"/>
            <a:ext cx="3332745" cy="1873407"/>
          </a:xfrm>
          <a:prstGeom prst="rect">
            <a:avLst/>
          </a:prstGeom>
        </p:spPr>
      </p:pic>
      <p:pic>
        <p:nvPicPr>
          <p:cNvPr id="6" name="tmp8FE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443192" end="284135.8666"/>
                </p14:media>
              </p:ext>
              <p:ext uri="{42D2F446-02D8-4167-A562-619A0277C38B}">
                <p15:isNarration xmlns:p15="http://schemas.microsoft.com/office/powerpoint/2012/main" val="1"/>
              </p:ext>
            </p:extLst>
          </p:nvPr>
        </p:nvPicPr>
        <p:blipFill>
          <a:blip r:embed="rId8"/>
          <a:stretch>
            <a:fillRect/>
          </a:stretch>
        </p:blipFill>
        <p:spPr>
          <a:xfrm>
            <a:off x="8813800" y="101600"/>
            <a:ext cx="228600" cy="228600"/>
          </a:xfrm>
          <a:prstGeom prst="rect">
            <a:avLst/>
          </a:prstGeom>
        </p:spPr>
      </p:pic>
    </p:spTree>
    <p:extLst>
      <p:ext uri="{BB962C8B-B14F-4D97-AF65-F5344CB8AC3E}">
        <p14:creationId xmlns:p14="http://schemas.microsoft.com/office/powerpoint/2010/main" val="50095071"/>
      </p:ext>
    </p:extLst>
  </p:cSld>
  <p:clrMapOvr>
    <a:masterClrMapping/>
  </p:clrMapOvr>
  <mc:AlternateContent xmlns:mc="http://schemas.openxmlformats.org/markup-compatibility/2006">
    <mc:Choice xmlns:p14="http://schemas.microsoft.com/office/powerpoint/2010/main" Requires="p14">
      <p:transition spd="slow" p14:dur="2000" advTm="59938"/>
    </mc:Choice>
    <mc:Fallback>
      <p:transition spd="slow" advTm="59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9520" y="4534721"/>
            <a:ext cx="1403648" cy="901983"/>
          </a:xfrm>
          <a:prstGeom prst="rect">
            <a:avLst/>
          </a:prstGeom>
        </p:spPr>
      </p:pic>
      <p:pic>
        <p:nvPicPr>
          <p:cNvPr id="17" name="Picture 1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9519" y="2399184"/>
            <a:ext cx="1403648" cy="901983"/>
          </a:xfrm>
          <a:prstGeom prst="rect">
            <a:avLst/>
          </a:prstGeom>
          <a:effectLst>
            <a:glow rad="127000">
              <a:schemeClr val="accent1">
                <a:alpha val="0"/>
              </a:schemeClr>
            </a:glow>
          </a:effectLst>
        </p:spPr>
      </p:pic>
      <p:sp>
        <p:nvSpPr>
          <p:cNvPr id="2" name="Title 1"/>
          <p:cNvSpPr>
            <a:spLocks noGrp="1"/>
          </p:cNvSpPr>
          <p:nvPr>
            <p:ph type="title"/>
          </p:nvPr>
        </p:nvSpPr>
        <p:spPr/>
        <p:txBody>
          <a:bodyPr/>
          <a:lstStyle/>
          <a:p>
            <a:r>
              <a:rPr lang="en-GB" dirty="0" smtClean="0"/>
              <a:t>Tidal Lagoon</a:t>
            </a:r>
            <a:endParaRPr lang="en-GB" dirty="0"/>
          </a:p>
        </p:txBody>
      </p:sp>
      <p:sp>
        <p:nvSpPr>
          <p:cNvPr id="9" name="4-Point Star 8"/>
          <p:cNvSpPr/>
          <p:nvPr/>
        </p:nvSpPr>
        <p:spPr>
          <a:xfrm>
            <a:off x="477089" y="2132856"/>
            <a:ext cx="298376" cy="266328"/>
          </a:xfrm>
          <a:prstGeom prst="star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4-Point Star 10"/>
          <p:cNvSpPr/>
          <p:nvPr/>
        </p:nvSpPr>
        <p:spPr>
          <a:xfrm>
            <a:off x="350331" y="4375207"/>
            <a:ext cx="298376" cy="266328"/>
          </a:xfrm>
          <a:prstGeom prst="star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ontent Placeholder 6"/>
          <p:cNvSpPr>
            <a:spLocks noGrp="1"/>
          </p:cNvSpPr>
          <p:nvPr>
            <p:ph idx="1"/>
          </p:nvPr>
        </p:nvSpPr>
        <p:spPr>
          <a:xfrm>
            <a:off x="323528" y="1700808"/>
            <a:ext cx="8229600" cy="3917032"/>
          </a:xfrm>
        </p:spPr>
        <p:txBody>
          <a:bodyPr>
            <a:normAutofit/>
          </a:bodyPr>
          <a:lstStyle/>
          <a:p>
            <a:r>
              <a:rPr lang="en-GB" sz="2400" dirty="0" smtClean="0"/>
              <a:t>Economic arguments </a:t>
            </a:r>
          </a:p>
          <a:p>
            <a:pPr marL="0" indent="0">
              <a:buNone/>
            </a:pPr>
            <a:r>
              <a:rPr lang="en-GB" sz="2400" dirty="0" smtClean="0"/>
              <a:t>     Creates investment, jobs and increases GVA </a:t>
            </a:r>
          </a:p>
          <a:p>
            <a:pPr marL="0" indent="0">
              <a:buNone/>
            </a:pPr>
            <a:r>
              <a:rPr lang="en-GB" sz="2400" dirty="0"/>
              <a:t> </a:t>
            </a:r>
            <a:r>
              <a:rPr lang="en-GB" sz="2400" dirty="0" smtClean="0"/>
              <a:t>     </a:t>
            </a:r>
            <a:r>
              <a:rPr lang="en-GB" sz="2400" dirty="0"/>
              <a:t> </a:t>
            </a:r>
            <a:r>
              <a:rPr lang="en-GB" sz="2400" dirty="0" smtClean="0"/>
              <a:t>       Expensive form of power due to the guaranteed       	   price to be paid by the UK government</a:t>
            </a:r>
          </a:p>
          <a:p>
            <a:endParaRPr lang="en-GB" sz="2400" dirty="0" smtClean="0"/>
          </a:p>
          <a:p>
            <a:r>
              <a:rPr lang="en-GB" sz="2400" dirty="0" smtClean="0"/>
              <a:t>Environmental arguments </a:t>
            </a:r>
          </a:p>
          <a:p>
            <a:pPr>
              <a:buFontTx/>
              <a:buChar char="-"/>
            </a:pPr>
            <a:r>
              <a:rPr lang="en-GB" sz="2400" dirty="0" smtClean="0"/>
              <a:t>Lagoon provides green renewable energy</a:t>
            </a:r>
          </a:p>
          <a:p>
            <a:pPr marL="0" indent="0">
              <a:buNone/>
            </a:pPr>
            <a:r>
              <a:rPr lang="en-GB" sz="2400" dirty="0" smtClean="0"/>
              <a:t>              Local environmental impact with unknown     	  	   consequences </a:t>
            </a:r>
          </a:p>
          <a:p>
            <a:pPr>
              <a:buFontTx/>
              <a:buChar char="-"/>
            </a:pPr>
            <a:endParaRPr lang="en-GB" sz="2400" dirty="0" smtClean="0"/>
          </a:p>
          <a:p>
            <a:pPr marL="0" indent="0">
              <a:buNone/>
            </a:pPr>
            <a:endParaRPr lang="en-GB" sz="2400" dirty="0"/>
          </a:p>
        </p:txBody>
      </p:sp>
      <p:pic>
        <p:nvPicPr>
          <p:cNvPr id="3" name="tmp8FE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503130" end="241708.8666"/>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3472401240"/>
      </p:ext>
    </p:extLst>
  </p:cSld>
  <p:clrMapOvr>
    <a:masterClrMapping/>
  </p:clrMapOvr>
  <mc:AlternateContent xmlns:mc="http://schemas.openxmlformats.org/markup-compatibility/2006">
    <mc:Choice xmlns:p14="http://schemas.microsoft.com/office/powerpoint/2010/main" Requires="p14">
      <p:transition spd="slow" p14:dur="2000" advTm="42427"/>
    </mc:Choice>
    <mc:Fallback>
      <p:transition spd="slow" advTm="424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786944" y="1324965"/>
            <a:ext cx="6061271" cy="4180481"/>
          </a:xfrm>
          <a:prstGeom prst="rect">
            <a:avLst/>
          </a:prstGeom>
        </p:spPr>
      </p:pic>
      <p:sp>
        <p:nvSpPr>
          <p:cNvPr id="3" name="Title 2"/>
          <p:cNvSpPr>
            <a:spLocks noGrp="1"/>
          </p:cNvSpPr>
          <p:nvPr>
            <p:ph type="title"/>
          </p:nvPr>
        </p:nvSpPr>
        <p:spPr/>
        <p:txBody>
          <a:bodyPr/>
          <a:lstStyle/>
          <a:p>
            <a:r>
              <a:rPr lang="en-GB" dirty="0" smtClean="0"/>
              <a:t>Spot the True Picture</a:t>
            </a:r>
            <a:endParaRPr lang="en-GB" dirty="0"/>
          </a:p>
        </p:txBody>
      </p:sp>
      <p:pic>
        <p:nvPicPr>
          <p:cNvPr id="4" name="tmp8FE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545557" end="217355.8666"/>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183171548"/>
      </p:ext>
    </p:extLst>
  </p:cSld>
  <p:clrMapOvr>
    <a:masterClrMapping/>
  </p:clrMapOvr>
  <mc:AlternateContent xmlns:mc="http://schemas.openxmlformats.org/markup-compatibility/2006">
    <mc:Choice xmlns:p14="http://schemas.microsoft.com/office/powerpoint/2010/main" Requires="p14">
      <p:transition spd="slow" p14:dur="2000" advTm="24353"/>
    </mc:Choice>
    <mc:Fallback>
      <p:transition spd="slow" advTm="24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From Linear to Circular Economy</a:t>
            </a:r>
            <a:endParaRPr lang="en-GB" dirty="0"/>
          </a:p>
        </p:txBody>
      </p:sp>
      <p:pic>
        <p:nvPicPr>
          <p:cNvPr id="4" name="Content Placeholder 3"/>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683568" y="1268760"/>
            <a:ext cx="8175630" cy="3932459"/>
          </a:xfrm>
        </p:spPr>
      </p:pic>
      <p:pic>
        <p:nvPicPr>
          <p:cNvPr id="3" name="tmp8FE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569910" end="158582.8666"/>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3244200229"/>
      </p:ext>
    </p:extLst>
  </p:cSld>
  <p:clrMapOvr>
    <a:masterClrMapping/>
  </p:clrMapOvr>
  <mc:AlternateContent xmlns:mc="http://schemas.openxmlformats.org/markup-compatibility/2006">
    <mc:Choice xmlns:p14="http://schemas.microsoft.com/office/powerpoint/2010/main" Requires="p14">
      <p:transition spd="slow" p14:dur="2000" advTm="58773"/>
    </mc:Choice>
    <mc:Fallback>
      <p:transition spd="slow" advTm="587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Exports </a:t>
            </a:r>
          </a:p>
        </p:txBody>
      </p:sp>
      <p:sp>
        <p:nvSpPr>
          <p:cNvPr id="3" name="Content Placeholder 2"/>
          <p:cNvSpPr>
            <a:spLocks noGrp="1"/>
          </p:cNvSpPr>
          <p:nvPr>
            <p:ph idx="1"/>
          </p:nvPr>
        </p:nvSpPr>
        <p:spPr/>
        <p:txBody>
          <a:bodyPr>
            <a:normAutofit lnSpcReduction="10000"/>
          </a:bodyPr>
          <a:lstStyle/>
          <a:p>
            <a:r>
              <a:rPr lang="en-GB" sz="2400" dirty="0"/>
              <a:t>The value of exports for Wales for the year ending </a:t>
            </a:r>
            <a:r>
              <a:rPr lang="en-GB" sz="2400" dirty="0" smtClean="0"/>
              <a:t>Q2 2017 was </a:t>
            </a:r>
            <a:r>
              <a:rPr lang="en-GB" sz="2400" dirty="0"/>
              <a:t>£</a:t>
            </a:r>
            <a:r>
              <a:rPr lang="en-GB" sz="2400" dirty="0" smtClean="0"/>
              <a:t>15.9 billion, 17% increase to the previous </a:t>
            </a:r>
            <a:r>
              <a:rPr lang="en-GB" sz="2400" dirty="0"/>
              <a:t>year</a:t>
            </a:r>
            <a:r>
              <a:rPr lang="en-GB" sz="2400" dirty="0" smtClean="0"/>
              <a:t>.</a:t>
            </a:r>
          </a:p>
          <a:p>
            <a:pPr marL="0" indent="0">
              <a:buNone/>
            </a:pPr>
            <a:endParaRPr lang="en-GB" sz="2400" dirty="0" smtClean="0"/>
          </a:p>
          <a:p>
            <a:r>
              <a:rPr lang="en-GB" sz="2400" dirty="0" smtClean="0"/>
              <a:t>The value of imports for Wales for the year ending Q2 2017 increased by 20.6% to 16.6bn.</a:t>
            </a:r>
          </a:p>
          <a:p>
            <a:pPr marL="0" indent="0">
              <a:buNone/>
            </a:pPr>
            <a:endParaRPr lang="en-GB" sz="2400" dirty="0"/>
          </a:p>
          <a:p>
            <a:r>
              <a:rPr lang="en-GB" sz="2400" dirty="0" smtClean="0"/>
              <a:t>Exports </a:t>
            </a:r>
            <a:r>
              <a:rPr lang="en-GB" sz="2400" dirty="0"/>
              <a:t>to the EU accounted for 67.4 per cent of Welsh exports compared to 49.0 per cent for the </a:t>
            </a:r>
            <a:r>
              <a:rPr lang="en-GB" sz="2400" dirty="0" smtClean="0"/>
              <a:t>UK</a:t>
            </a:r>
            <a:r>
              <a:rPr lang="en-GB" sz="1600" dirty="0" smtClean="0">
                <a:hlinkClick r:id="rId6"/>
              </a:rPr>
              <a:t>   http</a:t>
            </a:r>
            <a:r>
              <a:rPr lang="en-GB" sz="1600" dirty="0">
                <a:hlinkClick r:id="rId6"/>
              </a:rPr>
              <a:t>://gov.wales/statistics-and-research/welsh-exports/?</a:t>
            </a:r>
            <a:r>
              <a:rPr lang="en-GB" sz="1600" dirty="0" smtClean="0">
                <a:hlinkClick r:id="rId6"/>
              </a:rPr>
              <a:t>lang=en</a:t>
            </a:r>
            <a:endParaRPr lang="en-GB" sz="1600" dirty="0" smtClean="0"/>
          </a:p>
          <a:p>
            <a:pPr marL="0" indent="0">
              <a:buNone/>
            </a:pPr>
            <a:endParaRPr lang="en-GB" sz="1600" dirty="0"/>
          </a:p>
          <a:p>
            <a:pPr marL="0" indent="0">
              <a:buNone/>
            </a:pPr>
            <a:endParaRPr lang="en-GB" dirty="0"/>
          </a:p>
        </p:txBody>
      </p:sp>
      <p:pic>
        <p:nvPicPr>
          <p:cNvPr id="4" name="tmp8FE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628683" end="89465.86659999999"/>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426751832"/>
      </p:ext>
    </p:extLst>
  </p:cSld>
  <p:clrMapOvr>
    <a:masterClrMapping/>
  </p:clrMapOvr>
  <mc:AlternateContent xmlns:mc="http://schemas.openxmlformats.org/markup-compatibility/2006">
    <mc:Choice xmlns:p14="http://schemas.microsoft.com/office/powerpoint/2010/main" Requires="p14">
      <p:transition spd="slow" p14:dur="2000" advTm="69117"/>
    </mc:Choice>
    <mc:Fallback>
      <p:transition spd="slow" advTm="691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Identified Challenges</a:t>
            </a:r>
          </a:p>
        </p:txBody>
      </p:sp>
      <p:sp>
        <p:nvSpPr>
          <p:cNvPr id="3" name="Content Placeholder 2"/>
          <p:cNvSpPr>
            <a:spLocks noGrp="1"/>
          </p:cNvSpPr>
          <p:nvPr>
            <p:ph idx="1"/>
          </p:nvPr>
        </p:nvSpPr>
        <p:spPr/>
        <p:txBody>
          <a:bodyPr/>
          <a:lstStyle/>
          <a:p>
            <a:r>
              <a:rPr lang="en-GB" dirty="0"/>
              <a:t>Impact of Brexit on Wales: Watch the video </a:t>
            </a:r>
            <a:r>
              <a:rPr lang="en-GB" dirty="0" smtClean="0"/>
              <a:t>by clicking on the link:                </a:t>
            </a:r>
            <a:r>
              <a:rPr lang="en-GB" dirty="0" smtClean="0">
                <a:hlinkClick r:id="rId6"/>
              </a:rPr>
              <a:t>Ebbw Vale and </a:t>
            </a:r>
            <a:r>
              <a:rPr lang="en-GB" dirty="0" err="1" smtClean="0">
                <a:hlinkClick r:id="rId6"/>
              </a:rPr>
              <a:t>Brexit</a:t>
            </a:r>
            <a:endParaRPr lang="en-GB" dirty="0"/>
          </a:p>
          <a:p>
            <a:pPr marL="0" indent="0">
              <a:buNone/>
            </a:pPr>
            <a:endParaRPr lang="en-GB" dirty="0"/>
          </a:p>
          <a:p>
            <a:pPr marL="0" indent="0">
              <a:buNone/>
            </a:pPr>
            <a:endParaRPr lang="en-GB" dirty="0"/>
          </a:p>
          <a:p>
            <a:pPr marL="0" indent="0">
              <a:buNone/>
            </a:pPr>
            <a:endParaRPr lang="en-GB" dirty="0"/>
          </a:p>
          <a:p>
            <a:endParaRPr lang="en-GB" dirty="0"/>
          </a:p>
          <a:p>
            <a:endParaRPr lang="en-GB" dirty="0"/>
          </a:p>
        </p:txBody>
      </p:sp>
      <p:pic>
        <p:nvPicPr>
          <p:cNvPr id="4" name="Picture 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861221" y="4160198"/>
            <a:ext cx="1964952" cy="1290074"/>
          </a:xfrm>
          <a:prstGeom prst="rect">
            <a:avLst/>
          </a:prstGeom>
        </p:spPr>
      </p:pic>
      <p:sp>
        <p:nvSpPr>
          <p:cNvPr id="5" name="Oval Callout 4"/>
          <p:cNvSpPr/>
          <p:nvPr/>
        </p:nvSpPr>
        <p:spPr>
          <a:xfrm>
            <a:off x="5452193" y="2500979"/>
            <a:ext cx="3384376" cy="2304256"/>
          </a:xfrm>
          <a:prstGeom prst="wedgeEllipseCallout">
            <a:avLst>
              <a:gd name="adj1" fmla="val -48049"/>
              <a:gd name="adj2" fmla="val 5114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5686569" y="3082728"/>
            <a:ext cx="3121980" cy="1077218"/>
          </a:xfrm>
          <a:prstGeom prst="rect">
            <a:avLst/>
          </a:prstGeom>
          <a:noFill/>
        </p:spPr>
        <p:txBody>
          <a:bodyPr wrap="square" rtlCol="0">
            <a:spAutoFit/>
          </a:bodyPr>
          <a:lstStyle/>
          <a:p>
            <a:r>
              <a:rPr lang="en-GB" sz="1600" dirty="0" smtClean="0">
                <a:solidFill>
                  <a:schemeClr val="bg1"/>
                </a:solidFill>
              </a:rPr>
              <a:t>Predict Wales’ economic future following the potential outcome of a hard </a:t>
            </a:r>
            <a:r>
              <a:rPr lang="en-GB" sz="1600" dirty="0" err="1" smtClean="0">
                <a:solidFill>
                  <a:schemeClr val="bg1"/>
                </a:solidFill>
              </a:rPr>
              <a:t>Brexit</a:t>
            </a:r>
            <a:r>
              <a:rPr lang="en-GB" sz="1600" dirty="0">
                <a:solidFill>
                  <a:schemeClr val="bg1"/>
                </a:solidFill>
              </a:rPr>
              <a:t> </a:t>
            </a:r>
            <a:r>
              <a:rPr lang="en-GB" sz="1600" dirty="0" smtClean="0">
                <a:solidFill>
                  <a:schemeClr val="bg1"/>
                </a:solidFill>
              </a:rPr>
              <a:t>in the near and/or more distant future.</a:t>
            </a:r>
          </a:p>
        </p:txBody>
      </p:sp>
      <p:pic>
        <p:nvPicPr>
          <p:cNvPr id="9" name="Picture 8"/>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65562" y="3653107"/>
            <a:ext cx="2884000" cy="1621997"/>
          </a:xfrm>
          <a:prstGeom prst="rect">
            <a:avLst/>
          </a:prstGeom>
        </p:spPr>
      </p:pic>
      <p:pic>
        <p:nvPicPr>
          <p:cNvPr id="10" name="tmp8FE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697800" end="61481.8666"/>
                </p14:media>
              </p:ext>
              <p:ext uri="{42D2F446-02D8-4167-A562-619A0277C38B}">
                <p15:isNarration xmlns:p15="http://schemas.microsoft.com/office/powerpoint/2012/main" val="1"/>
              </p:ext>
            </p:extLst>
          </p:nvPr>
        </p:nvPicPr>
        <p:blipFill>
          <a:blip r:embed="rId9"/>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452438530"/>
      </p:ext>
    </p:extLst>
  </p:cSld>
  <p:clrMapOvr>
    <a:masterClrMapping/>
  </p:clrMapOvr>
  <mc:AlternateContent xmlns:mc="http://schemas.openxmlformats.org/markup-compatibility/2006">
    <mc:Choice xmlns:p14="http://schemas.microsoft.com/office/powerpoint/2010/main" Requires="p14">
      <p:transition spd="slow" p14:dur="2000" advTm="27984"/>
    </mc:Choice>
    <mc:Fallback>
      <p:transition spd="slow" advTm="27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 Thoughts</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smtClean="0"/>
              <a:t>“</a:t>
            </a:r>
            <a:r>
              <a:rPr lang="en-GB" sz="2400" dirty="0"/>
              <a:t>Prosperity is about far more than material wealth and cannot be delivered by economic growth alone. It is about every person in Wales enjoying a good quality of life, living in a strong, safe community and sharing in the prosperity of Wales</a:t>
            </a:r>
            <a:r>
              <a:rPr lang="en-GB" sz="2400" dirty="0" smtClean="0"/>
              <a:t>.”</a:t>
            </a:r>
          </a:p>
          <a:p>
            <a:pPr marL="457200" lvl="1" indent="0">
              <a:buNone/>
            </a:pPr>
            <a:r>
              <a:rPr lang="en-GB" sz="2400" dirty="0"/>
              <a:t> </a:t>
            </a:r>
            <a:r>
              <a:rPr lang="en-GB" sz="2400" dirty="0" smtClean="0"/>
              <a:t>                   </a:t>
            </a:r>
          </a:p>
          <a:p>
            <a:pPr marL="457200" lvl="1" indent="0">
              <a:buNone/>
            </a:pPr>
            <a:r>
              <a:rPr lang="en-GB" sz="2400" dirty="0"/>
              <a:t> </a:t>
            </a:r>
            <a:r>
              <a:rPr lang="en-GB" sz="2400" dirty="0" smtClean="0"/>
              <a:t>                                        </a:t>
            </a:r>
            <a:r>
              <a:rPr lang="en-GB" sz="2400" dirty="0"/>
              <a:t>First Minister </a:t>
            </a:r>
            <a:r>
              <a:rPr lang="en-GB" sz="2400" dirty="0" err="1"/>
              <a:t>Carwyn</a:t>
            </a:r>
            <a:r>
              <a:rPr lang="en-GB" sz="2400" dirty="0"/>
              <a:t> </a:t>
            </a:r>
            <a:r>
              <a:rPr lang="en-GB" sz="2400" dirty="0" smtClean="0"/>
              <a:t>Jones</a:t>
            </a:r>
            <a:endParaRPr lang="en-GB" sz="2400" dirty="0"/>
          </a:p>
        </p:txBody>
      </p:sp>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15616" y="3558717"/>
            <a:ext cx="2619375" cy="1743075"/>
          </a:xfrm>
          <a:prstGeom prst="rect">
            <a:avLst/>
          </a:prstGeom>
        </p:spPr>
      </p:pic>
      <p:pic>
        <p:nvPicPr>
          <p:cNvPr id="5" name="tmp8FE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725784" end="31481.8666"/>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460790993"/>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Please discuss </a:t>
            </a:r>
            <a:r>
              <a:rPr lang="en-GB" sz="3600" dirty="0" smtClean="0"/>
              <a:t>in the online forum</a:t>
            </a:r>
            <a:r>
              <a:rPr lang="en-GB" sz="3600" dirty="0"/>
              <a:t>: </a:t>
            </a:r>
          </a:p>
        </p:txBody>
      </p:sp>
      <p:sp>
        <p:nvSpPr>
          <p:cNvPr id="8" name="TextBox 7"/>
          <p:cNvSpPr txBox="1"/>
          <p:nvPr/>
        </p:nvSpPr>
        <p:spPr>
          <a:xfrm>
            <a:off x="4067944" y="1988840"/>
            <a:ext cx="8507288" cy="923330"/>
          </a:xfrm>
          <a:prstGeom prst="rect">
            <a:avLst/>
          </a:prstGeom>
          <a:noFill/>
        </p:spPr>
        <p:txBody>
          <a:bodyPr wrap="square" rtlCol="0">
            <a:spAutoFit/>
          </a:bodyPr>
          <a:lstStyle/>
          <a:p>
            <a:r>
              <a:rPr lang="en-GB" dirty="0" smtClean="0">
                <a:solidFill>
                  <a:schemeClr val="bg1"/>
                </a:solidFill>
              </a:rPr>
              <a:t>Do what extent is it </a:t>
            </a:r>
          </a:p>
          <a:p>
            <a:endParaRPr lang="en-GB" dirty="0">
              <a:solidFill>
                <a:schemeClr val="bg1"/>
              </a:solidFill>
            </a:endParaRPr>
          </a:p>
          <a:p>
            <a:endParaRPr lang="en-GB" dirty="0"/>
          </a:p>
        </p:txBody>
      </p:sp>
      <p:sp>
        <p:nvSpPr>
          <p:cNvPr id="9" name="Content Placeholder 8"/>
          <p:cNvSpPr>
            <a:spLocks noGrp="1"/>
          </p:cNvSpPr>
          <p:nvPr>
            <p:ph idx="1"/>
          </p:nvPr>
        </p:nvSpPr>
        <p:spPr/>
        <p:txBody>
          <a:bodyPr>
            <a:normAutofit fontScale="92500" lnSpcReduction="20000"/>
          </a:bodyPr>
          <a:lstStyle/>
          <a:p>
            <a:pPr marL="0" indent="0">
              <a:buNone/>
            </a:pPr>
            <a:endParaRPr lang="en-GB" dirty="0"/>
          </a:p>
          <a:p>
            <a:pPr marL="0" indent="0">
              <a:buNone/>
            </a:pPr>
            <a:r>
              <a:rPr lang="en-GB" sz="2800" dirty="0" smtClean="0"/>
              <a:t>To </a:t>
            </a:r>
            <a:r>
              <a:rPr lang="en-GB" sz="2800" dirty="0"/>
              <a:t>what extend is it possible to assess, whether the WBFGA has achieved its goal of a more prosperous Wales</a:t>
            </a:r>
            <a:r>
              <a:rPr lang="en-GB" sz="2800" dirty="0" smtClean="0"/>
              <a:t>?</a:t>
            </a:r>
          </a:p>
          <a:p>
            <a:pPr marL="0" indent="0">
              <a:buNone/>
            </a:pPr>
            <a:endParaRPr lang="en-GB" dirty="0" smtClean="0"/>
          </a:p>
          <a:p>
            <a:pPr marL="0" indent="0">
              <a:buNone/>
            </a:pPr>
            <a:r>
              <a:rPr lang="en-GB" sz="2800" dirty="0" smtClean="0"/>
              <a:t>In your discussion, please also refer back to your answers from all other questions posed to you during this presentation (see slides 4, 8 and 15).</a:t>
            </a:r>
          </a:p>
          <a:p>
            <a:pPr marL="0" indent="0">
              <a:buNone/>
            </a:pPr>
            <a:endParaRPr lang="en-GB" sz="2800" dirty="0"/>
          </a:p>
          <a:p>
            <a:pPr marL="0" indent="0">
              <a:buNone/>
            </a:pPr>
            <a:r>
              <a:rPr lang="en-GB" sz="2800" dirty="0" smtClean="0"/>
              <a:t>Thank you! </a:t>
            </a:r>
          </a:p>
          <a:p>
            <a:pPr marL="0" indent="0">
              <a:buNone/>
            </a:pPr>
            <a:endParaRPr lang="en-GB" dirty="0"/>
          </a:p>
        </p:txBody>
      </p:sp>
      <p:pic>
        <p:nvPicPr>
          <p:cNvPr id="3" name="tmp8FE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755784" end="55.8666"/>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600036389"/>
      </p:ext>
    </p:extLst>
  </p:cSld>
  <p:clrMapOvr>
    <a:masterClrMapping/>
  </p:clrMapOvr>
  <mc:AlternateContent xmlns:mc="http://schemas.openxmlformats.org/markup-compatibility/2006">
    <mc:Choice xmlns:p14="http://schemas.microsoft.com/office/powerpoint/2010/main" Requires="p14">
      <p:transition spd="slow" p14:dur="2000" advTm="31426"/>
    </mc:Choice>
    <mc:Fallback>
      <p:transition spd="slow" advTm="31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55000" lnSpcReduction="20000"/>
          </a:bodyPr>
          <a:lstStyle/>
          <a:p>
            <a:r>
              <a:rPr lang="en-GB" dirty="0"/>
              <a:t>D. J. Webber, A. </a:t>
            </a:r>
            <a:r>
              <a:rPr lang="en-GB" dirty="0" err="1"/>
              <a:t>Plumridge</a:t>
            </a:r>
            <a:r>
              <a:rPr lang="en-GB" dirty="0"/>
              <a:t> and M. </a:t>
            </a:r>
            <a:r>
              <a:rPr lang="en-GB" dirty="0" err="1"/>
              <a:t>Horswell</a:t>
            </a:r>
            <a:r>
              <a:rPr lang="en-GB" dirty="0"/>
              <a:t> (2016) “Understanding productivity variations between Wales and England,” Report to the Government of Wales.</a:t>
            </a:r>
          </a:p>
          <a:p>
            <a:r>
              <a:rPr lang="en-GB" dirty="0" smtClean="0">
                <a:hlinkClick r:id="rId3"/>
              </a:rPr>
              <a:t>https</a:t>
            </a:r>
            <a:r>
              <a:rPr lang="en-GB" dirty="0">
                <a:hlinkClick r:id="rId3"/>
              </a:rPr>
              <a:t>://www.ons.gov.uk/employmentandlabourmarket/peopleinwork/labourproductivity/articles/regionalandsubregionalproductivityintheuk/jan2017</a:t>
            </a:r>
            <a:endParaRPr lang="en-GB" dirty="0"/>
          </a:p>
          <a:p>
            <a:r>
              <a:rPr lang="en-GB" dirty="0" smtClean="0">
                <a:hlinkClick r:id="rId4"/>
              </a:rPr>
              <a:t>http</a:t>
            </a:r>
            <a:r>
              <a:rPr lang="en-GB" dirty="0">
                <a:hlinkClick r:id="rId4"/>
              </a:rPr>
              <a:t>://gov.wales/statistics-and-research/key-economic-statistics/?lang=en</a:t>
            </a:r>
            <a:endParaRPr lang="en-GB" dirty="0"/>
          </a:p>
          <a:p>
            <a:r>
              <a:rPr lang="en-GB" dirty="0">
                <a:hlinkClick r:id="rId5"/>
              </a:rPr>
              <a:t>http://www.walesonline.co.uk/business/business-opinion/reasons-cheerful-wales-economy-enter-12384971</a:t>
            </a:r>
            <a:r>
              <a:rPr lang="en-GB" dirty="0"/>
              <a:t>  </a:t>
            </a:r>
          </a:p>
          <a:p>
            <a:r>
              <a:rPr lang="en-GB" dirty="0">
                <a:hlinkClick r:id="rId6"/>
              </a:rPr>
              <a:t>http://www.walesonline.co.uk/business/business-news/how-welsh-government-plans-reboot-13642263</a:t>
            </a:r>
            <a:r>
              <a:rPr lang="en-GB" dirty="0"/>
              <a:t> </a:t>
            </a:r>
          </a:p>
          <a:p>
            <a:r>
              <a:rPr lang="en-GB" dirty="0">
                <a:hlinkClick r:id="rId7"/>
              </a:rPr>
              <a:t>http://www.gemconsortium.org/report</a:t>
            </a:r>
            <a:r>
              <a:rPr lang="en-GB" dirty="0"/>
              <a:t> </a:t>
            </a:r>
            <a:endParaRPr lang="en-GB" dirty="0" smtClean="0"/>
          </a:p>
          <a:p>
            <a:r>
              <a:rPr lang="en-GB" dirty="0">
                <a:hlinkClick r:id="rId8"/>
              </a:rPr>
              <a:t>http://gov.wales/statistics-and-research/regional-gross-value-added-sub-regional-gross-value-added/?</a:t>
            </a:r>
            <a:r>
              <a:rPr lang="en-GB" dirty="0" smtClean="0">
                <a:hlinkClick r:id="rId8"/>
              </a:rPr>
              <a:t>lang=en</a:t>
            </a:r>
            <a:endParaRPr lang="en-GB" dirty="0" smtClean="0"/>
          </a:p>
          <a:p>
            <a:r>
              <a:rPr lang="en-GB" dirty="0" smtClean="0"/>
              <a:t>http</a:t>
            </a:r>
            <a:r>
              <a:rPr lang="en-GB" dirty="0"/>
              <a:t>://www.bbc.co.uk/news/uk-wales-37863809 from tides</a:t>
            </a:r>
          </a:p>
          <a:p>
            <a:pPr marL="0" indent="0">
              <a:buNone/>
            </a:pPr>
            <a:endParaRPr lang="en-GB" dirty="0"/>
          </a:p>
          <a:p>
            <a:endParaRPr lang="en-GB" dirty="0"/>
          </a:p>
        </p:txBody>
      </p:sp>
    </p:spTree>
    <p:extLst>
      <p:ext uri="{BB962C8B-B14F-4D97-AF65-F5344CB8AC3E}">
        <p14:creationId xmlns:p14="http://schemas.microsoft.com/office/powerpoint/2010/main" val="7443766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Additional Resources and Reading</a:t>
            </a:r>
          </a:p>
        </p:txBody>
      </p:sp>
      <p:sp>
        <p:nvSpPr>
          <p:cNvPr id="3" name="Content Placeholder 2"/>
          <p:cNvSpPr>
            <a:spLocks noGrp="1"/>
          </p:cNvSpPr>
          <p:nvPr>
            <p:ph idx="1"/>
          </p:nvPr>
        </p:nvSpPr>
        <p:spPr/>
        <p:txBody>
          <a:bodyPr/>
          <a:lstStyle/>
          <a:p>
            <a:r>
              <a:rPr lang="en-GB" sz="1800" dirty="0">
                <a:hlinkClick r:id="rId3"/>
              </a:rPr>
              <a:t>http://gov.wales/statistics-and-research/economic-indicators/?lang=en</a:t>
            </a:r>
            <a:endParaRPr lang="en-GB" sz="1800" dirty="0"/>
          </a:p>
          <a:p>
            <a:r>
              <a:rPr lang="en-GB" sz="1800" dirty="0">
                <a:hlinkClick r:id="rId4"/>
              </a:rPr>
              <a:t>http://www.bbc.co.uk/news/uk-wales-25174973</a:t>
            </a:r>
            <a:r>
              <a:rPr lang="en-GB" sz="1800" dirty="0"/>
              <a:t> </a:t>
            </a:r>
          </a:p>
          <a:p>
            <a:r>
              <a:rPr lang="en-GB" sz="1800" dirty="0" smtClean="0">
                <a:hlinkClick r:id="rId5"/>
              </a:rPr>
              <a:t>http</a:t>
            </a:r>
            <a:r>
              <a:rPr lang="en-GB" sz="1800" dirty="0">
                <a:hlinkClick r:id="rId5"/>
              </a:rPr>
              <a:t>://</a:t>
            </a:r>
            <a:r>
              <a:rPr lang="en-GB" sz="1800" dirty="0" smtClean="0">
                <a:hlinkClick r:id="rId5"/>
              </a:rPr>
              <a:t>gov.wales/docs/caecd/publications/120522fullwiiipeng.pdf</a:t>
            </a:r>
            <a:endParaRPr lang="en-GB" sz="1800" dirty="0" smtClean="0"/>
          </a:p>
          <a:p>
            <a:r>
              <a:rPr lang="en-GB" sz="1800" dirty="0">
                <a:hlinkClick r:id="rId6"/>
              </a:rPr>
              <a:t>http://www.walesonline.co.uk/business/business-news/how-welsh-government-plans-reboot-13642263</a:t>
            </a:r>
            <a:r>
              <a:rPr lang="en-GB" sz="1800" dirty="0"/>
              <a:t> </a:t>
            </a:r>
          </a:p>
          <a:p>
            <a:endParaRPr lang="en-GB" sz="1800" dirty="0"/>
          </a:p>
          <a:p>
            <a:endParaRPr lang="en-GB" dirty="0"/>
          </a:p>
        </p:txBody>
      </p:sp>
    </p:spTree>
    <p:extLst>
      <p:ext uri="{BB962C8B-B14F-4D97-AF65-F5344CB8AC3E}">
        <p14:creationId xmlns:p14="http://schemas.microsoft.com/office/powerpoint/2010/main" val="269732947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15415|recordLength=787265|start=0|end=15415|audioFormat={00001610-0000-0010-8000-00AA00389B71}|audioRate=44100|muted=false|volume=0.8|fadeIn=0|fadeOut=0|videoFormat={34363248-0000-0010-8000-00AA00389B71}|videoRate=15|videoWidth=256|videoHeight=256"/>
</p:tagLst>
</file>

<file path=ppt/tags/tag2.xml><?xml version="1.0" encoding="utf-8"?>
<p:tagLst xmlns:a="http://schemas.openxmlformats.org/drawingml/2006/main" xmlns:r="http://schemas.openxmlformats.org/officeDocument/2006/relationships" xmlns:p="http://schemas.openxmlformats.org/presentationml/2006/main">
  <p:tag name="ATHENA.MIXSHAPE" val="|streamable=true|audioOnly=true|recordStart=15415|recordEnd=46662|recordLength=787265|start=15415|end=46662|audioFormat={00001610-0000-0010-8000-00AA00389B71}|audioRate=44100|muted=false|volume=0.8|fadeIn=0|fadeOut=0|videoFormat={34363248-0000-0010-8000-00AA00389B71}|videoRate=15|videoWidth=256|videoHeight=256"/>
</p:tagLst>
</file>

<file path=ppt/tags/tag3.xml><?xml version="1.0" encoding="utf-8"?>
<p:tagLst xmlns:a="http://schemas.openxmlformats.org/drawingml/2006/main" xmlns:r="http://schemas.openxmlformats.org/officeDocument/2006/relationships" xmlns:p="http://schemas.openxmlformats.org/presentationml/2006/main">
  <p:tag name="ATHENA.MIXSHAPE" val="|streamable=true|audioOnly=true|recordStart=46662|recordEnd=86989|recordLength=787265|start=46662|end=86989|audioFormat={00001610-0000-0010-8000-00AA00389B71}|audioRate=44100|muted=false|volume=0.8|fadeIn=0|fadeOut=0|videoFormat={34363248-0000-0010-8000-00AA00389B71}|videoRate=15|videoWidth=256|videoHeight=256"/>
</p:tagLst>
</file>

<file path=ppt/tags/tag4.xml><?xml version="1.0" encoding="utf-8"?>
<p:tagLst xmlns:a="http://schemas.openxmlformats.org/drawingml/2006/main" xmlns:r="http://schemas.openxmlformats.org/officeDocument/2006/relationships" xmlns:p="http://schemas.openxmlformats.org/presentationml/2006/main">
  <p:tag name="ATHENA.MIXSHAPE" val="|streamable=true|audioOnly=true|recordStart=86989|recordEnd=121612|recordLength=787265|start=86989|end=121612|audioFormat={00001610-0000-0010-8000-00AA00389B71}|audioRate=44100|muted=false|volume=0.8|fadeIn=0|fadeOut=0|videoFormat={34363248-0000-0010-8000-00AA00389B71}|videoRate=15|videoWidth=256|videoHeight=256"/>
</p:tagLst>
</file>

<file path=ppt/tags/tag5.xml><?xml version="1.0" encoding="utf-8"?>
<p:tagLst xmlns:a="http://schemas.openxmlformats.org/drawingml/2006/main" xmlns:r="http://schemas.openxmlformats.org/officeDocument/2006/relationships" xmlns:p="http://schemas.openxmlformats.org/presentationml/2006/main">
  <p:tag name="ATHENA.MIXSHAPE" val="|streamable=true|audioOnly=true|recordStart=121612|recordEnd=203187|recordLength=787265|start=121612|end=203187|audioFormat={00001610-0000-0010-8000-00AA00389B71}|audioRate=44100|muted=false|volume=0.8|fadeIn=0|fadeOut=0|videoFormat={34363248-0000-0010-8000-00AA00389B71}|videoRate=15|videoWidth=256|videoHeight=256"/>
</p:tagLst>
</file>

<file path=ppt/tags/tag6.xml><?xml version="1.0" encoding="utf-8"?>
<p:tagLst xmlns:a="http://schemas.openxmlformats.org/drawingml/2006/main" xmlns:r="http://schemas.openxmlformats.org/officeDocument/2006/relationships" xmlns:p="http://schemas.openxmlformats.org/presentationml/2006/main">
  <p:tag name="ATHENA.MIXSHAPE" val="|streamable=true|audioOnly=true|recordStart=203187|recordEnd=313248|recordLength=787265|start=203187|end=313248|audioFormat={00001610-0000-0010-8000-00AA00389B71}|audioRate=44100|muted=false|volume=0.8|fadeIn=0|fadeOut=0|videoFormat={34363248-0000-0010-8000-00AA00389B71}|videoRate=15|videoWidth=256|videoHeight=256"/>
</p:tagLst>
</file>

<file path=ppt/tags/tag7.xml><?xml version="1.0" encoding="utf-8"?>
<p:tagLst xmlns:a="http://schemas.openxmlformats.org/drawingml/2006/main" xmlns:r="http://schemas.openxmlformats.org/officeDocument/2006/relationships" xmlns:p="http://schemas.openxmlformats.org/presentationml/2006/main">
  <p:tag name="ATHENA.MIXSHAPE" val="|streamable=true|audioOnly=true|recordStart=313248|recordEnd=366729|recordLength=787265|start=313248|end=366729|audioFormat={00001610-0000-0010-8000-00AA00389B71}|audioRate=44100|muted=false|volume=0.8|fadeIn=0|fadeOut=0|videoFormat={34363248-0000-0010-8000-00AA00389B71}|videoRate=15|videoWidth=256|videoHeight=256"/>
</p:tagLst>
</file>

<file path=ppt/tags/tag8.xml><?xml version="1.0" encoding="utf-8"?>
<p:tagLst xmlns:a="http://schemas.openxmlformats.org/drawingml/2006/main" xmlns:r="http://schemas.openxmlformats.org/officeDocument/2006/relationships" xmlns:p="http://schemas.openxmlformats.org/presentationml/2006/main">
  <p:tag name="ATHENA.MIXSHAPE" val="|streamable=true|audioOnly=true|recordStart=366729|recordEnd=404190|recordLength=787265|start=366729|end=404190|audioFormat={00001610-0000-0010-8000-00AA00389B71}|audioRate=44100|muted=false|volume=0.8|fadeIn=0|fadeOut=0|videoFormat={34363248-0000-0010-8000-00AA00389B71}|videoRate=15|videoWidth=256|videoHeight=256"/>
</p:tagLst>
</file>

<file path=ppt/tags/tag9.xml><?xml version="1.0" encoding="utf-8"?>
<p:tagLst xmlns:a="http://schemas.openxmlformats.org/drawingml/2006/main" xmlns:r="http://schemas.openxmlformats.org/officeDocument/2006/relationships" xmlns:p="http://schemas.openxmlformats.org/presentationml/2006/main">
  <p:tag name="ATHENA.MIXSHAPE" val="|streamable=true|audioOnly=true|recordStart=404190|recordEnd=443192|recordLength=787265|start=404190|end=443192|audioFormat={00001610-0000-0010-8000-00AA00389B71}|audioRate=44100|muted=false|volume=0.8|fadeIn=0|fadeOut=0|videoFormat={34363248-0000-0010-8000-00AA00389B71}|videoRate=15|videoWidth=256|videoHeight=256"/>
</p:tagLst>
</file>

<file path=ppt/tags/tag10.xml><?xml version="1.0" encoding="utf-8"?>
<p:tagLst xmlns:a="http://schemas.openxmlformats.org/drawingml/2006/main" xmlns:r="http://schemas.openxmlformats.org/officeDocument/2006/relationships" xmlns:p="http://schemas.openxmlformats.org/presentationml/2006/main">
  <p:tag name="ATHENA.MIXSHAPE" val="|streamable=true|audioOnly=true|recordStart=443192|recordEnd=503130|recordLength=787265|start=443192|end=503130|audioFormat={00001610-0000-0010-8000-00AA00389B71}|audioRate=44100|muted=false|volume=0.8|fadeIn=0|fadeOut=0|videoFormat={34363248-0000-0010-8000-00AA00389B71}|videoRate=15|videoWidth=256|videoHeight=256"/>
</p:tagLst>
</file>

<file path=ppt/tags/tag11.xml><?xml version="1.0" encoding="utf-8"?>
<p:tagLst xmlns:a="http://schemas.openxmlformats.org/drawingml/2006/main" xmlns:r="http://schemas.openxmlformats.org/officeDocument/2006/relationships" xmlns:p="http://schemas.openxmlformats.org/presentationml/2006/main">
  <p:tag name="ATHENA.MIXSHAPE" val="|streamable=true|audioOnly=true|recordStart=503130|recordEnd=545557|recordLength=787265|start=503130|end=545557|audioFormat={00001610-0000-0010-8000-00AA00389B71}|audioRate=44100|muted=false|volume=0.8|fadeIn=0|fadeOut=0|videoFormat={34363248-0000-0010-8000-00AA00389B71}|videoRate=15|videoWidth=256|videoHeight=256"/>
</p:tagLst>
</file>

<file path=ppt/tags/tag12.xml><?xml version="1.0" encoding="utf-8"?>
<p:tagLst xmlns:a="http://schemas.openxmlformats.org/drawingml/2006/main" xmlns:r="http://schemas.openxmlformats.org/officeDocument/2006/relationships" xmlns:p="http://schemas.openxmlformats.org/presentationml/2006/main">
  <p:tag name="ATHENA.MIXSHAPE" val="|streamable=true|audioOnly=true|recordStart=545557|recordEnd=569910|recordLength=787265|start=545557|end=569910|audioFormat={00001610-0000-0010-8000-00AA00389B71}|audioRate=44100|muted=false|volume=0.8|fadeIn=0|fadeOut=0|videoFormat={34363248-0000-0010-8000-00AA00389B71}|videoRate=15|videoWidth=256|videoHeight=256"/>
</p:tagLst>
</file>

<file path=ppt/tags/tag13.xml><?xml version="1.0" encoding="utf-8"?>
<p:tagLst xmlns:a="http://schemas.openxmlformats.org/drawingml/2006/main" xmlns:r="http://schemas.openxmlformats.org/officeDocument/2006/relationships" xmlns:p="http://schemas.openxmlformats.org/presentationml/2006/main">
  <p:tag name="ATHENA.MIXSHAPE" val="|streamable=true|audioOnly=true|recordStart=569910|recordEnd=628683|recordLength=787265|start=569910|end=628683|audioFormat={00001610-0000-0010-8000-00AA00389B71}|audioRate=44100|muted=false|volume=0.8|fadeIn=0|fadeOut=0|videoFormat={34363248-0000-0010-8000-00AA00389B71}|videoRate=15|videoWidth=256|videoHeight=256"/>
</p:tagLst>
</file>

<file path=ppt/tags/tag14.xml><?xml version="1.0" encoding="utf-8"?>
<p:tagLst xmlns:a="http://schemas.openxmlformats.org/drawingml/2006/main" xmlns:r="http://schemas.openxmlformats.org/officeDocument/2006/relationships" xmlns:p="http://schemas.openxmlformats.org/presentationml/2006/main">
  <p:tag name="ATHENA.MIXSHAPE" val="|streamable=true|audioOnly=true|recordStart=628683|recordEnd=697800|recordLength=787265|start=628683|end=697800|audioFormat={00001610-0000-0010-8000-00AA00389B71}|audioRate=44100|muted=false|volume=0.8|fadeIn=0|fadeOut=0|videoFormat={34363248-0000-0010-8000-00AA00389B71}|videoRate=15|videoWidth=256|videoHeight=256"/>
</p:tagLst>
</file>

<file path=ppt/tags/tag15.xml><?xml version="1.0" encoding="utf-8"?>
<p:tagLst xmlns:a="http://schemas.openxmlformats.org/drawingml/2006/main" xmlns:r="http://schemas.openxmlformats.org/officeDocument/2006/relationships" xmlns:p="http://schemas.openxmlformats.org/presentationml/2006/main">
  <p:tag name="ATHENA.MIXSHAPE" val="|streamable=true|audioOnly=true|recordStart=697800|recordEnd=725784|recordLength=787265|start=697800|end=725784|audioFormat={00001610-0000-0010-8000-00AA00389B71}|audioRate=44100|muted=false|volume=0.8|fadeIn=0|fadeOut=0|videoFormat={34363248-0000-0010-8000-00AA00389B71}|videoRate=15|videoWidth=256|videoHeight=256"/>
</p:tagLst>
</file>

<file path=ppt/tags/tag16.xml><?xml version="1.0" encoding="utf-8"?>
<p:tagLst xmlns:a="http://schemas.openxmlformats.org/drawingml/2006/main" xmlns:r="http://schemas.openxmlformats.org/officeDocument/2006/relationships" xmlns:p="http://schemas.openxmlformats.org/presentationml/2006/main">
  <p:tag name="ATHENA.MIXSHAPE" val="|streamable=true|audioOnly=true|recordStart=725784|recordEnd=755784|recordLength=787265|start=725784|end=755784|audioFormat={00001610-0000-0010-8000-00AA00389B71}|audioRate=44100|muted=false|volume=0.8|fadeIn=0|fadeOut=0|videoFormat={34363248-0000-0010-8000-00AA00389B71}|videoRate=15|videoWidth=256|videoHeight=256"/>
</p:tagLst>
</file>

<file path=ppt/tags/tag17.xml><?xml version="1.0" encoding="utf-8"?>
<p:tagLst xmlns:a="http://schemas.openxmlformats.org/drawingml/2006/main" xmlns:r="http://schemas.openxmlformats.org/officeDocument/2006/relationships" xmlns:p="http://schemas.openxmlformats.org/presentationml/2006/main">
  <p:tag name="ATHENA.MIXSHAPE" val="|streamable=true|audioOnly=true|recordStart=755784|recordEnd=787210|recordLength=787265|start=755784|end=787210|audioFormat={00001610-0000-0010-8000-00AA00389B71}|audioRate=44100|muted=false|volume=0.8|fadeIn=0|fadeOut=0|videoFormat={34363248-0000-0010-8000-00AA00389B71}|videoRate=15|videoWidth=256|videoHeight=256"/>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7534e9c7-d8a7-4ffa-a350-0e66096719e3"/>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schemas.microsoft.com/office/2006/documentManagement/types"/>
    <ds:schemaRef ds:uri="http://schemas.openxmlformats.org/package/2006/metadata/core-properties"/>
    <ds:schemaRef ds:uri="http://www.w3.org/XML/1998/namespace"/>
    <ds:schemaRef ds:uri="http://purl.org/dc/terms/"/>
  </ds:schemaRefs>
</ds:datastoreItem>
</file>

<file path=customXml/itemProps3.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1647</TotalTime>
  <Words>2737</Words>
  <Application>Microsoft Office PowerPoint</Application>
  <PresentationFormat>On-screen Show (4:3)</PresentationFormat>
  <Paragraphs>235</Paragraphs>
  <Slides>19</Slides>
  <Notes>19</Notes>
  <HiddenSlides>0</HiddenSlides>
  <MMClips>17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Myriad Pro</vt:lpstr>
      <vt:lpstr>Times New Roman</vt:lpstr>
      <vt:lpstr>20140311PresentationUWTSDTemplate</vt:lpstr>
      <vt:lpstr>A prosperous Wales</vt:lpstr>
      <vt:lpstr>The Well-Being of the Future Generations Act (Wales) 2015 </vt:lpstr>
      <vt:lpstr>A prosperous Wales  </vt:lpstr>
      <vt:lpstr>A prosperous Wales is based on </vt:lpstr>
      <vt:lpstr>Economic Growth</vt:lpstr>
      <vt:lpstr>Unemployment Rates in Wales</vt:lpstr>
      <vt:lpstr>Total early-stage Entrepreneurial Activity in the  UK Home Nations (2006 – 2016)</vt:lpstr>
      <vt:lpstr>Entrepreneurs in Wales</vt:lpstr>
      <vt:lpstr> Wales Infrastructure Investment Plan for Growth and Jobs  </vt:lpstr>
      <vt:lpstr>Tidal Lagoon</vt:lpstr>
      <vt:lpstr>Tidal Lagoon</vt:lpstr>
      <vt:lpstr>Spot the True Picture</vt:lpstr>
      <vt:lpstr>From Linear to Circular Economy</vt:lpstr>
      <vt:lpstr>Exports </vt:lpstr>
      <vt:lpstr>Identified Challenges</vt:lpstr>
      <vt:lpstr>Final Thoughts</vt:lpstr>
      <vt:lpstr>Please discuss in the online forum: </vt:lpstr>
      <vt:lpstr>References</vt:lpstr>
      <vt:lpstr>Additional Resources and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Sandra Dettmer</cp:lastModifiedBy>
  <cp:revision>104</cp:revision>
  <cp:lastPrinted>2017-10-30T15:52:29Z</cp:lastPrinted>
  <dcterms:created xsi:type="dcterms:W3CDTF">2015-04-14T15:21:28Z</dcterms:created>
  <dcterms:modified xsi:type="dcterms:W3CDTF">2017-11-11T22:29:20Z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