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26"/>
  </p:notesMasterIdLst>
  <p:sldIdLst>
    <p:sldId id="256" r:id="rId2"/>
    <p:sldId id="257" r:id="rId3"/>
    <p:sldId id="258" r:id="rId4"/>
    <p:sldId id="277" r:id="rId5"/>
    <p:sldId id="259" r:id="rId6"/>
    <p:sldId id="261" r:id="rId7"/>
    <p:sldId id="260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4" r:id="rId17"/>
    <p:sldId id="275" r:id="rId18"/>
    <p:sldId id="276" r:id="rId19"/>
    <p:sldId id="272" r:id="rId20"/>
    <p:sldId id="271" r:id="rId21"/>
    <p:sldId id="270" r:id="rId22"/>
    <p:sldId id="273" r:id="rId23"/>
    <p:sldId id="278" r:id="rId24"/>
    <p:sldId id="279" r:id="rId2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37"/>
  </p:normalViewPr>
  <p:slideViewPr>
    <p:cSldViewPr snapToObjects="1">
      <p:cViewPr varScale="1">
        <p:scale>
          <a:sx n="93" d="100"/>
          <a:sy n="93" d="100"/>
        </p:scale>
        <p:origin x="1664" y="2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notesMaster" Target="notesMasters/notesMaster1.xml"/><Relationship Id="rId27" Type="http://schemas.openxmlformats.org/officeDocument/2006/relationships/presProps" Target="presProps.xml"/><Relationship Id="rId28" Type="http://schemas.openxmlformats.org/officeDocument/2006/relationships/viewProps" Target="viewProps.xml"/><Relationship Id="rId29" Type="http://schemas.openxmlformats.org/officeDocument/2006/relationships/theme" Target="theme/theme1.xml"/><Relationship Id="rId30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6464D4-7457-174A-B48F-409EAE8A6B79}" type="datetimeFigureOut">
              <a:rPr lang="en-US" smtClean="0"/>
              <a:pPr/>
              <a:t>2/1/17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AC3384C-18E4-3D40-8909-527BCE054D68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34080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AC3384C-18E4-3D40-8909-527BCE054D68}" type="slidenum">
              <a:rPr lang="en-US" smtClean="0"/>
              <a:pPr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43037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56CA1-4AF0-474B-971E-89382F8BAB4C}" type="datetimeFigureOut">
              <a:rPr lang="en-US" smtClean="0"/>
              <a:pPr/>
              <a:t>2/1/17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A165A-C1A0-1B46-B716-C3D9FF61E53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56CA1-4AF0-474B-971E-89382F8BAB4C}" type="datetimeFigureOut">
              <a:rPr lang="en-US" smtClean="0"/>
              <a:pPr/>
              <a:t>2/1/17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A165A-C1A0-1B46-B716-C3D9FF61E53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56CA1-4AF0-474B-971E-89382F8BAB4C}" type="datetimeFigureOut">
              <a:rPr lang="en-US" smtClean="0"/>
              <a:pPr/>
              <a:t>2/1/17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A165A-C1A0-1B46-B716-C3D9FF61E53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56CA1-4AF0-474B-971E-89382F8BAB4C}" type="datetimeFigureOut">
              <a:rPr lang="en-US" smtClean="0"/>
              <a:pPr/>
              <a:t>2/1/17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A165A-C1A0-1B46-B716-C3D9FF61E53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56CA1-4AF0-474B-971E-89382F8BAB4C}" type="datetimeFigureOut">
              <a:rPr lang="en-US" smtClean="0"/>
              <a:pPr/>
              <a:t>2/1/17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A165A-C1A0-1B46-B716-C3D9FF61E53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56CA1-4AF0-474B-971E-89382F8BAB4C}" type="datetimeFigureOut">
              <a:rPr lang="en-US" smtClean="0"/>
              <a:pPr/>
              <a:t>2/1/17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A165A-C1A0-1B46-B716-C3D9FF61E53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56CA1-4AF0-474B-971E-89382F8BAB4C}" type="datetimeFigureOut">
              <a:rPr lang="en-US" smtClean="0"/>
              <a:pPr/>
              <a:t>2/1/17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A165A-C1A0-1B46-B716-C3D9FF61E53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56CA1-4AF0-474B-971E-89382F8BAB4C}" type="datetimeFigureOut">
              <a:rPr lang="en-US" smtClean="0"/>
              <a:pPr/>
              <a:t>2/1/17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A165A-C1A0-1B46-B716-C3D9FF61E53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56CA1-4AF0-474B-971E-89382F8BAB4C}" type="datetimeFigureOut">
              <a:rPr lang="en-US" smtClean="0"/>
              <a:pPr/>
              <a:t>2/1/17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A165A-C1A0-1B46-B716-C3D9FF61E53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56CA1-4AF0-474B-971E-89382F8BAB4C}" type="datetimeFigureOut">
              <a:rPr lang="en-US" smtClean="0"/>
              <a:pPr/>
              <a:t>2/1/17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A165A-C1A0-1B46-B716-C3D9FF61E53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056CA1-4AF0-474B-971E-89382F8BAB4C}" type="datetimeFigureOut">
              <a:rPr lang="en-US" smtClean="0"/>
              <a:pPr/>
              <a:t>2/1/17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4A165A-C1A0-1B46-B716-C3D9FF61E533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056CA1-4AF0-474B-971E-89382F8BAB4C}" type="datetimeFigureOut">
              <a:rPr lang="en-US" smtClean="0"/>
              <a:pPr/>
              <a:t>2/1/17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4A165A-C1A0-1B46-B716-C3D9FF61E533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jpe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3.jpe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jpeg"/><Relationship Id="rId3" Type="http://schemas.openxmlformats.org/officeDocument/2006/relationships/image" Target="../media/image5.jpe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err="1" smtClean="0"/>
              <a:t>Rhwng</a:t>
            </a:r>
            <a:r>
              <a:rPr lang="en-US" dirty="0" smtClean="0"/>
              <a:t> </a:t>
            </a:r>
            <a:r>
              <a:rPr lang="en-US" dirty="0" err="1" smtClean="0"/>
              <a:t>Dadl</a:t>
            </a:r>
            <a:r>
              <a:rPr lang="en-US" dirty="0" smtClean="0"/>
              <a:t> a </a:t>
            </a:r>
            <a:r>
              <a:rPr lang="en-US" dirty="0" err="1" smtClean="0"/>
              <a:t>Deialog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 err="1" smtClean="0"/>
              <a:t>Cyfraniad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Tadau</a:t>
            </a:r>
            <a:r>
              <a:rPr lang="en-US" dirty="0" smtClean="0"/>
              <a:t> </a:t>
            </a:r>
            <a:r>
              <a:rPr lang="en-US" dirty="0" err="1" smtClean="0"/>
              <a:t>Cynnar</a:t>
            </a:r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Pwy</a:t>
            </a:r>
            <a:r>
              <a:rPr lang="en-US" dirty="0" smtClean="0"/>
              <a:t> </a:t>
            </a:r>
            <a:r>
              <a:rPr lang="en-US" dirty="0" err="1" smtClean="0"/>
              <a:t>yw’r</a:t>
            </a:r>
            <a:r>
              <a:rPr lang="en-US" dirty="0" smtClean="0"/>
              <a:t> </a:t>
            </a:r>
            <a:r>
              <a:rPr lang="en-US" dirty="0" err="1" smtClean="0"/>
              <a:t>Tadau</a:t>
            </a:r>
            <a:r>
              <a:rPr lang="en-US" dirty="0" smtClean="0"/>
              <a:t> </a:t>
            </a:r>
            <a:r>
              <a:rPr lang="en-US" dirty="0" err="1" smtClean="0"/>
              <a:t>Cynnar</a:t>
            </a:r>
            <a:r>
              <a:rPr lang="en-US" dirty="0" smtClean="0"/>
              <a:t>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46237"/>
            <a:ext cx="8229600" cy="4525963"/>
          </a:xfrm>
        </p:spPr>
        <p:txBody>
          <a:bodyPr>
            <a:normAutofit fontScale="85000" lnSpcReduction="20000"/>
          </a:bodyPr>
          <a:lstStyle/>
          <a:p>
            <a:endParaRPr lang="en-US" dirty="0" smtClean="0"/>
          </a:p>
          <a:p>
            <a:r>
              <a:rPr lang="en-US" dirty="0" err="1" smtClean="0"/>
              <a:t>Athrawon</a:t>
            </a:r>
            <a:r>
              <a:rPr lang="en-US" dirty="0" smtClean="0"/>
              <a:t> </a:t>
            </a:r>
            <a:r>
              <a:rPr lang="en-US" dirty="0" err="1" smtClean="0"/>
              <a:t>Cristnogol</a:t>
            </a:r>
            <a:r>
              <a:rPr lang="en-US" dirty="0" smtClean="0"/>
              <a:t> </a:t>
            </a:r>
            <a:r>
              <a:rPr lang="en-US" dirty="0" err="1" smtClean="0"/>
              <a:t>oedd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perthyn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gyfnod</a:t>
            </a:r>
            <a:r>
              <a:rPr lang="en-US" dirty="0" smtClean="0"/>
              <a:t> </a:t>
            </a:r>
            <a:r>
              <a:rPr lang="en-US" dirty="0" err="1" smtClean="0"/>
              <a:t>patristig</a:t>
            </a:r>
            <a:r>
              <a:rPr lang="en-US" dirty="0" smtClean="0"/>
              <a:t> yr </a:t>
            </a:r>
            <a:r>
              <a:rPr lang="en-US" dirty="0" err="1" smtClean="0"/>
              <a:t>Eglwys</a:t>
            </a:r>
            <a:r>
              <a:rPr lang="en-US" dirty="0" smtClean="0"/>
              <a:t> (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ddiwedd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ganrif</a:t>
            </a:r>
            <a:r>
              <a:rPr lang="en-US" dirty="0" smtClean="0"/>
              <a:t> </a:t>
            </a:r>
            <a:r>
              <a:rPr lang="en-US" dirty="0" err="1" smtClean="0"/>
              <a:t>gyntaf</a:t>
            </a:r>
            <a:r>
              <a:rPr lang="en-US" dirty="0" smtClean="0"/>
              <a:t> </a:t>
            </a:r>
            <a:r>
              <a:rPr lang="en-US" dirty="0" err="1" smtClean="0"/>
              <a:t>hyd</a:t>
            </a:r>
            <a:r>
              <a:rPr lang="en-US" dirty="0" smtClean="0"/>
              <a:t> at yr </a:t>
            </a:r>
            <a:r>
              <a:rPr lang="en-US" dirty="0" err="1" smtClean="0"/>
              <a:t>Oesoedd</a:t>
            </a:r>
            <a:r>
              <a:rPr lang="en-US" dirty="0" smtClean="0"/>
              <a:t> </a:t>
            </a:r>
            <a:r>
              <a:rPr lang="en-US" dirty="0" err="1" smtClean="0"/>
              <a:t>Canol</a:t>
            </a:r>
            <a:r>
              <a:rPr lang="en-US" dirty="0" smtClean="0"/>
              <a:t> </a:t>
            </a:r>
            <a:r>
              <a:rPr lang="en-US" dirty="0" err="1" smtClean="0"/>
              <a:t>cynnar</a:t>
            </a:r>
            <a:r>
              <a:rPr lang="en-US" dirty="0" smtClean="0"/>
              <a:t>).</a:t>
            </a:r>
          </a:p>
          <a:p>
            <a:r>
              <a:rPr lang="en-US" dirty="0" smtClean="0"/>
              <a:t>Hwy </a:t>
            </a:r>
            <a:r>
              <a:rPr lang="en-US" dirty="0" err="1" smtClean="0"/>
              <a:t>fu’n</a:t>
            </a:r>
            <a:r>
              <a:rPr lang="en-US" dirty="0" smtClean="0"/>
              <a:t> </a:t>
            </a:r>
            <a:r>
              <a:rPr lang="en-US" dirty="0" err="1" smtClean="0"/>
              <a:t>gyfrifol</a:t>
            </a:r>
            <a:r>
              <a:rPr lang="en-US" dirty="0" smtClean="0"/>
              <a:t> am </a:t>
            </a:r>
            <a:r>
              <a:rPr lang="en-US" dirty="0" err="1" smtClean="0"/>
              <a:t>lunio’r</a:t>
            </a:r>
            <a:r>
              <a:rPr lang="en-US" dirty="0" smtClean="0"/>
              <a:t> </a:t>
            </a:r>
            <a:r>
              <a:rPr lang="en-US" dirty="0" err="1" smtClean="0"/>
              <a:t>testunau</a:t>
            </a:r>
            <a:r>
              <a:rPr lang="en-US" dirty="0" smtClean="0"/>
              <a:t> </a:t>
            </a:r>
            <a:r>
              <a:rPr lang="en-US" dirty="0" err="1" smtClean="0"/>
              <a:t>Cristnogol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ystod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cyfnod</a:t>
            </a:r>
            <a:r>
              <a:rPr lang="en-US" dirty="0" smtClean="0"/>
              <a:t> </a:t>
            </a:r>
            <a:r>
              <a:rPr lang="en-US" dirty="0" err="1" smtClean="0"/>
              <a:t>dan</a:t>
            </a:r>
            <a:r>
              <a:rPr lang="en-US" dirty="0" smtClean="0"/>
              <a:t> </a:t>
            </a:r>
            <a:r>
              <a:rPr lang="en-US" dirty="0" err="1" smtClean="0"/>
              <a:t>sylw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Ceir</a:t>
            </a:r>
            <a:r>
              <a:rPr lang="en-US" dirty="0" smtClean="0"/>
              <a:t> </a:t>
            </a:r>
            <a:r>
              <a:rPr lang="en-US" dirty="0" err="1" smtClean="0"/>
              <a:t>traddodiadau</a:t>
            </a:r>
            <a:r>
              <a:rPr lang="en-US" dirty="0" smtClean="0"/>
              <a:t> </a:t>
            </a:r>
            <a:r>
              <a:rPr lang="en-US" dirty="0" err="1" smtClean="0"/>
              <a:t>gorllewinol</a:t>
            </a:r>
            <a:r>
              <a:rPr lang="en-US" dirty="0" smtClean="0"/>
              <a:t> a </a:t>
            </a:r>
            <a:r>
              <a:rPr lang="en-US" dirty="0" err="1" smtClean="0"/>
              <a:t>dwyreiniol</a:t>
            </a:r>
            <a:r>
              <a:rPr lang="en-US" dirty="0" smtClean="0"/>
              <a:t>:</a:t>
            </a:r>
          </a:p>
          <a:p>
            <a:pPr>
              <a:buNone/>
            </a:pPr>
            <a:r>
              <a:rPr lang="en-US" dirty="0" smtClean="0"/>
              <a:t>	</a:t>
            </a:r>
            <a:r>
              <a:rPr lang="en-US" sz="2400" dirty="0" err="1" smtClean="0">
                <a:solidFill>
                  <a:srgbClr val="FFFF00"/>
                </a:solidFill>
              </a:rPr>
              <a:t>Tadau</a:t>
            </a:r>
            <a:r>
              <a:rPr lang="en-US" sz="2400" dirty="0" smtClean="0">
                <a:solidFill>
                  <a:srgbClr val="FFFF00"/>
                </a:solidFill>
              </a:rPr>
              <a:t> </a:t>
            </a:r>
            <a:r>
              <a:rPr lang="en-US" sz="2400" dirty="0" err="1" smtClean="0">
                <a:solidFill>
                  <a:srgbClr val="FFFF00"/>
                </a:solidFill>
              </a:rPr>
              <a:t>gorllewinol</a:t>
            </a:r>
            <a:r>
              <a:rPr lang="en-US" sz="2400" dirty="0" smtClean="0">
                <a:solidFill>
                  <a:srgbClr val="FFFF00"/>
                </a:solidFill>
              </a:rPr>
              <a:t>: </a:t>
            </a:r>
            <a:r>
              <a:rPr lang="en-US" sz="2400" dirty="0" err="1" smtClean="0">
                <a:solidFill>
                  <a:srgbClr val="FFFF00"/>
                </a:solidFill>
              </a:rPr>
              <a:t>testunau</a:t>
            </a:r>
            <a:r>
              <a:rPr lang="en-US" sz="2400" dirty="0" smtClean="0">
                <a:solidFill>
                  <a:srgbClr val="FFFF00"/>
                </a:solidFill>
              </a:rPr>
              <a:t> </a:t>
            </a:r>
            <a:r>
              <a:rPr lang="en-US" sz="2400" dirty="0" err="1" smtClean="0">
                <a:solidFill>
                  <a:srgbClr val="FFFF00"/>
                </a:solidFill>
              </a:rPr>
              <a:t>mewn</a:t>
            </a:r>
            <a:r>
              <a:rPr lang="en-US" sz="2400" dirty="0" smtClean="0">
                <a:solidFill>
                  <a:srgbClr val="FFFF00"/>
                </a:solidFill>
              </a:rPr>
              <a:t> </a:t>
            </a:r>
            <a:r>
              <a:rPr lang="en-US" sz="2400" dirty="0" err="1" smtClean="0">
                <a:solidFill>
                  <a:srgbClr val="FFFF00"/>
                </a:solidFill>
              </a:rPr>
              <a:t>Lladin</a:t>
            </a:r>
            <a:endParaRPr lang="en-US" sz="2400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en-US" sz="2400" dirty="0" smtClean="0">
                <a:solidFill>
                  <a:srgbClr val="FFFF00"/>
                </a:solidFill>
              </a:rPr>
              <a:t>	</a:t>
            </a:r>
            <a:r>
              <a:rPr lang="en-US" sz="2400" dirty="0" err="1" smtClean="0">
                <a:solidFill>
                  <a:srgbClr val="FFFF00"/>
                </a:solidFill>
              </a:rPr>
              <a:t>Tadau</a:t>
            </a:r>
            <a:r>
              <a:rPr lang="en-US" sz="2400" dirty="0" smtClean="0">
                <a:solidFill>
                  <a:srgbClr val="FFFF00"/>
                </a:solidFill>
              </a:rPr>
              <a:t> </a:t>
            </a:r>
            <a:r>
              <a:rPr lang="en-US" sz="2400" dirty="0" err="1" smtClean="0">
                <a:solidFill>
                  <a:srgbClr val="FFFF00"/>
                </a:solidFill>
              </a:rPr>
              <a:t>dwyreiniol</a:t>
            </a:r>
            <a:r>
              <a:rPr lang="en-US" sz="2400" dirty="0" smtClean="0">
                <a:solidFill>
                  <a:srgbClr val="FFFF00"/>
                </a:solidFill>
              </a:rPr>
              <a:t>: </a:t>
            </a:r>
            <a:r>
              <a:rPr lang="en-US" sz="2400" dirty="0" err="1" smtClean="0">
                <a:solidFill>
                  <a:srgbClr val="FFFF00"/>
                </a:solidFill>
              </a:rPr>
              <a:t>testunau</a:t>
            </a:r>
            <a:r>
              <a:rPr lang="en-US" sz="2400" dirty="0" smtClean="0">
                <a:solidFill>
                  <a:srgbClr val="FFFF00"/>
                </a:solidFill>
              </a:rPr>
              <a:t> </a:t>
            </a:r>
            <a:r>
              <a:rPr lang="en-US" sz="2400" dirty="0" err="1" smtClean="0">
                <a:solidFill>
                  <a:srgbClr val="FFFF00"/>
                </a:solidFill>
              </a:rPr>
              <a:t>mewn</a:t>
            </a:r>
            <a:r>
              <a:rPr lang="en-US" sz="2400" dirty="0" smtClean="0">
                <a:solidFill>
                  <a:srgbClr val="FFFF00"/>
                </a:solidFill>
              </a:rPr>
              <a:t> </a:t>
            </a:r>
            <a:r>
              <a:rPr lang="en-US" sz="2400" dirty="0" err="1" smtClean="0">
                <a:solidFill>
                  <a:srgbClr val="FFFF00"/>
                </a:solidFill>
              </a:rPr>
              <a:t>Groeg</a:t>
            </a:r>
            <a:r>
              <a:rPr lang="en-US" sz="2400" dirty="0" smtClean="0">
                <a:solidFill>
                  <a:srgbClr val="FFFF00"/>
                </a:solidFill>
              </a:rPr>
              <a:t> a </a:t>
            </a:r>
            <a:r>
              <a:rPr lang="en-US" sz="2400" dirty="0" err="1" smtClean="0">
                <a:solidFill>
                  <a:srgbClr val="FFFF00"/>
                </a:solidFill>
              </a:rPr>
              <a:t>Syrieg</a:t>
            </a:r>
            <a:r>
              <a:rPr lang="en-US" sz="2400" dirty="0" smtClean="0">
                <a:solidFill>
                  <a:srgbClr val="FFFF00"/>
                </a:solidFill>
              </a:rPr>
              <a:t> (ac </a:t>
            </a:r>
            <a:r>
              <a:rPr lang="en-US" sz="2400" dirty="0" err="1" smtClean="0">
                <a:solidFill>
                  <a:srgbClr val="FFFF00"/>
                </a:solidFill>
              </a:rPr>
              <a:t>yn</a:t>
            </a:r>
            <a:r>
              <a:rPr lang="en-US" sz="2400" dirty="0" smtClean="0">
                <a:solidFill>
                  <a:srgbClr val="FFFF00"/>
                </a:solidFill>
              </a:rPr>
              <a:t> </a:t>
            </a:r>
            <a:r>
              <a:rPr lang="en-US" sz="2400" dirty="0" err="1" smtClean="0">
                <a:solidFill>
                  <a:srgbClr val="FFFF00"/>
                </a:solidFill>
              </a:rPr>
              <a:t>ddiweddarach</a:t>
            </a:r>
            <a:r>
              <a:rPr lang="en-US" sz="2400" dirty="0" smtClean="0">
                <a:solidFill>
                  <a:srgbClr val="FFFF00"/>
                </a:solidFill>
              </a:rPr>
              <a:t> </a:t>
            </a:r>
            <a:r>
              <a:rPr lang="en-US" sz="2400" dirty="0" err="1" smtClean="0">
                <a:solidFill>
                  <a:srgbClr val="FFFF00"/>
                </a:solidFill>
              </a:rPr>
              <a:t>mewn</a:t>
            </a:r>
            <a:r>
              <a:rPr lang="en-US" sz="2400" dirty="0" smtClean="0">
                <a:solidFill>
                  <a:srgbClr val="FFFF00"/>
                </a:solidFill>
              </a:rPr>
              <a:t> </a:t>
            </a:r>
            <a:r>
              <a:rPr lang="en-US" sz="2400" dirty="0" err="1" smtClean="0">
                <a:solidFill>
                  <a:srgbClr val="FFFF00"/>
                </a:solidFill>
              </a:rPr>
              <a:t>Copteg</a:t>
            </a:r>
            <a:r>
              <a:rPr lang="en-US" sz="2400" dirty="0" smtClean="0">
                <a:solidFill>
                  <a:srgbClr val="FFFF00"/>
                </a:solidFill>
              </a:rPr>
              <a:t> ac </a:t>
            </a:r>
            <a:r>
              <a:rPr lang="en-US" sz="2400" dirty="0" err="1" smtClean="0">
                <a:solidFill>
                  <a:srgbClr val="FFFF00"/>
                </a:solidFill>
              </a:rPr>
              <a:t>Ethiopeg</a:t>
            </a:r>
            <a:r>
              <a:rPr lang="en-US" sz="2400" dirty="0" smtClean="0">
                <a:solidFill>
                  <a:srgbClr val="FFFF00"/>
                </a:solidFill>
              </a:rPr>
              <a:t>).</a:t>
            </a:r>
          </a:p>
          <a:p>
            <a:r>
              <a:rPr lang="en-US" dirty="0" smtClean="0"/>
              <a:t> </a:t>
            </a:r>
            <a:r>
              <a:rPr lang="en-US" dirty="0" err="1" smtClean="0"/>
              <a:t>Esboniadau</a:t>
            </a:r>
            <a:r>
              <a:rPr lang="en-US" dirty="0" smtClean="0"/>
              <a:t> </a:t>
            </a:r>
            <a:r>
              <a:rPr lang="en-US" dirty="0" err="1" smtClean="0"/>
              <a:t>beiblaidd</a:t>
            </a:r>
            <a:r>
              <a:rPr lang="en-US" dirty="0" smtClean="0"/>
              <a:t>, </a:t>
            </a:r>
            <a:r>
              <a:rPr lang="en-US" dirty="0" err="1" smtClean="0"/>
              <a:t>pregethau</a:t>
            </a:r>
            <a:r>
              <a:rPr lang="en-US" dirty="0" smtClean="0"/>
              <a:t>, </a:t>
            </a:r>
            <a:r>
              <a:rPr lang="en-US" dirty="0" err="1" smtClean="0"/>
              <a:t>rheolau</a:t>
            </a:r>
            <a:r>
              <a:rPr lang="en-US" dirty="0" smtClean="0"/>
              <a:t> </a:t>
            </a:r>
            <a:r>
              <a:rPr lang="en-US" dirty="0" err="1" smtClean="0"/>
              <a:t>eglwysig</a:t>
            </a:r>
            <a:r>
              <a:rPr lang="en-US" dirty="0" smtClean="0"/>
              <a:t>, </a:t>
            </a:r>
            <a:r>
              <a:rPr lang="en-US" dirty="0" err="1" smtClean="0"/>
              <a:t>emynau</a:t>
            </a:r>
            <a:r>
              <a:rPr lang="en-US" dirty="0" smtClean="0"/>
              <a:t> a </a:t>
            </a:r>
            <a:r>
              <a:rPr lang="en-US" dirty="0" err="1" smtClean="0"/>
              <a:t>gweddïau</a:t>
            </a:r>
            <a:r>
              <a:rPr lang="en-US" dirty="0" smtClean="0"/>
              <a:t>.</a:t>
            </a:r>
          </a:p>
          <a:p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Y </a:t>
            </a:r>
            <a:r>
              <a:rPr lang="en-US" dirty="0" err="1" smtClean="0"/>
              <a:t>Tadau</a:t>
            </a:r>
            <a:r>
              <a:rPr lang="en-US" dirty="0" smtClean="0"/>
              <a:t> </a:t>
            </a:r>
            <a:r>
              <a:rPr lang="en-US" dirty="0" err="1" smtClean="0"/>
              <a:t>Cynnar</a:t>
            </a:r>
            <a:r>
              <a:rPr lang="en-US" dirty="0" smtClean="0"/>
              <a:t> </a:t>
            </a:r>
            <a:r>
              <a:rPr lang="en-US" dirty="0" err="1" smtClean="0"/>
              <a:t>a’r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sz="5091" dirty="0" err="1" smtClean="0"/>
              <a:t>Maent</a:t>
            </a:r>
            <a:r>
              <a:rPr lang="en-US" sz="5091" dirty="0" smtClean="0"/>
              <a:t> </a:t>
            </a:r>
            <a:r>
              <a:rPr lang="en-US" sz="5091" dirty="0" err="1" smtClean="0"/>
              <a:t>yn</a:t>
            </a:r>
            <a:r>
              <a:rPr lang="en-US" sz="5091" dirty="0" smtClean="0"/>
              <a:t> </a:t>
            </a:r>
            <a:r>
              <a:rPr lang="en-US" sz="5091" dirty="0" err="1" smtClean="0"/>
              <a:t>cydnabod</a:t>
            </a:r>
            <a:r>
              <a:rPr lang="en-US" sz="5091" dirty="0" smtClean="0"/>
              <a:t> </a:t>
            </a:r>
            <a:r>
              <a:rPr lang="en-US" sz="5091" dirty="0" err="1" smtClean="0"/>
              <a:t>gwreiddiau</a:t>
            </a:r>
            <a:r>
              <a:rPr lang="en-US" sz="5091" dirty="0" smtClean="0"/>
              <a:t> </a:t>
            </a:r>
            <a:r>
              <a:rPr lang="en-US" sz="5091" dirty="0" err="1" smtClean="0"/>
              <a:t>Iddewig</a:t>
            </a:r>
            <a:r>
              <a:rPr lang="en-US" sz="5091" dirty="0" smtClean="0"/>
              <a:t> </a:t>
            </a:r>
            <a:r>
              <a:rPr lang="en-US" sz="5091" dirty="0" err="1" smtClean="0"/>
              <a:t>Iesu</a:t>
            </a:r>
            <a:r>
              <a:rPr lang="en-US" sz="5091" dirty="0" smtClean="0"/>
              <a:t>.</a:t>
            </a:r>
          </a:p>
          <a:p>
            <a:r>
              <a:rPr lang="en-US" sz="5091" dirty="0" err="1" smtClean="0"/>
              <a:t>Beirniadant</a:t>
            </a:r>
            <a:r>
              <a:rPr lang="en-US" sz="5091" dirty="0" smtClean="0"/>
              <a:t> yr </a:t>
            </a:r>
            <a:r>
              <a:rPr lang="en-US" sz="5091" dirty="0" err="1" smtClean="0"/>
              <a:t>Iddewon</a:t>
            </a:r>
            <a:r>
              <a:rPr lang="en-US" sz="5091" dirty="0" smtClean="0"/>
              <a:t> am </a:t>
            </a:r>
            <a:r>
              <a:rPr lang="en-US" sz="5091" dirty="0" err="1" smtClean="0"/>
              <a:t>wrthod</a:t>
            </a:r>
            <a:r>
              <a:rPr lang="en-US" sz="5091" dirty="0" smtClean="0"/>
              <a:t> </a:t>
            </a:r>
            <a:r>
              <a:rPr lang="en-US" sz="5091" dirty="0" err="1" smtClean="0"/>
              <a:t>derbyn</a:t>
            </a:r>
            <a:r>
              <a:rPr lang="en-US" sz="5091" dirty="0" smtClean="0"/>
              <a:t> </a:t>
            </a:r>
            <a:r>
              <a:rPr lang="en-US" sz="5091" dirty="0" err="1" smtClean="0"/>
              <a:t>Iesu</a:t>
            </a:r>
            <a:r>
              <a:rPr lang="en-US" sz="5091" dirty="0" smtClean="0"/>
              <a:t> </a:t>
            </a:r>
            <a:r>
              <a:rPr lang="en-US" sz="5091" dirty="0" err="1" smtClean="0"/>
              <a:t>fel</a:t>
            </a:r>
            <a:r>
              <a:rPr lang="en-US" sz="5091" dirty="0" smtClean="0"/>
              <a:t> </a:t>
            </a:r>
            <a:r>
              <a:rPr lang="en-US" sz="5091" dirty="0" err="1" smtClean="0"/>
              <a:t>y</a:t>
            </a:r>
            <a:r>
              <a:rPr lang="en-US" sz="5091" dirty="0" smtClean="0"/>
              <a:t> </a:t>
            </a:r>
            <a:r>
              <a:rPr lang="en-US" sz="5091" dirty="0" err="1" smtClean="0"/>
              <a:t>Meseia</a:t>
            </a:r>
            <a:r>
              <a:rPr lang="en-US" sz="5091" dirty="0" smtClean="0"/>
              <a:t> (</a:t>
            </a:r>
            <a:r>
              <a:rPr lang="en-US" sz="5091" dirty="0" err="1" smtClean="0"/>
              <a:t>tra</a:t>
            </a:r>
            <a:r>
              <a:rPr lang="en-US" sz="5091" dirty="0" smtClean="0"/>
              <a:t> </a:t>
            </a:r>
            <a:r>
              <a:rPr lang="en-US" sz="5091" dirty="0" err="1" smtClean="0"/>
              <a:t>bod</a:t>
            </a:r>
            <a:r>
              <a:rPr lang="en-US" sz="5091" dirty="0" smtClean="0"/>
              <a:t> </a:t>
            </a:r>
            <a:r>
              <a:rPr lang="en-US" sz="5091" dirty="0" err="1" smtClean="0"/>
              <a:t>Cenedl-ddynion</a:t>
            </a:r>
            <a:r>
              <a:rPr lang="en-US" sz="5091" dirty="0" smtClean="0"/>
              <a:t> </a:t>
            </a:r>
            <a:r>
              <a:rPr lang="en-US" sz="5091" dirty="0" err="1" smtClean="0"/>
              <a:t>yn</a:t>
            </a:r>
            <a:r>
              <a:rPr lang="en-US" sz="5091" dirty="0" smtClean="0"/>
              <a:t> </a:t>
            </a:r>
            <a:r>
              <a:rPr lang="en-US" sz="5091" dirty="0" err="1" smtClean="0"/>
              <a:t>barod</a:t>
            </a:r>
            <a:r>
              <a:rPr lang="en-US" sz="5091" dirty="0" smtClean="0"/>
              <a:t> </a:t>
            </a:r>
            <a:r>
              <a:rPr lang="en-US" sz="5091" dirty="0" err="1" smtClean="0"/>
              <a:t>i</a:t>
            </a:r>
            <a:r>
              <a:rPr lang="en-US" sz="5091" dirty="0" smtClean="0"/>
              <a:t> </a:t>
            </a:r>
            <a:r>
              <a:rPr lang="en-US" sz="5091" dirty="0" err="1" smtClean="0"/>
              <a:t>wneud</a:t>
            </a:r>
            <a:r>
              <a:rPr lang="en-US" sz="5091" dirty="0" smtClean="0"/>
              <a:t> </a:t>
            </a:r>
            <a:r>
              <a:rPr lang="en-US" sz="5091" dirty="0" err="1" smtClean="0"/>
              <a:t>hynny</a:t>
            </a:r>
            <a:r>
              <a:rPr lang="en-US" sz="5091" dirty="0" smtClean="0"/>
              <a:t>).</a:t>
            </a:r>
          </a:p>
          <a:p>
            <a:r>
              <a:rPr lang="en-US" sz="5091" dirty="0" err="1" smtClean="0"/>
              <a:t>Agweddau</a:t>
            </a:r>
            <a:r>
              <a:rPr lang="en-US" sz="5091" dirty="0" smtClean="0"/>
              <a:t> </a:t>
            </a:r>
            <a:r>
              <a:rPr lang="en-US" sz="5091" dirty="0" err="1" smtClean="0"/>
              <a:t>paganaidd</a:t>
            </a:r>
            <a:r>
              <a:rPr lang="en-US" sz="5091" dirty="0" smtClean="0"/>
              <a:t> </a:t>
            </a:r>
            <a:r>
              <a:rPr lang="en-US" sz="5091" dirty="0" err="1" smtClean="0"/>
              <a:t>tuag</a:t>
            </a:r>
            <a:r>
              <a:rPr lang="en-US" sz="5091" dirty="0" smtClean="0"/>
              <a:t> at </a:t>
            </a:r>
            <a:r>
              <a:rPr lang="en-US" sz="5091" dirty="0" err="1" smtClean="0"/>
              <a:t>Iddewon</a:t>
            </a:r>
            <a:r>
              <a:rPr lang="en-US" sz="5091" dirty="0" smtClean="0"/>
              <a:t>: </a:t>
            </a:r>
            <a:r>
              <a:rPr lang="en-US" sz="5091" dirty="0" err="1" smtClean="0"/>
              <a:t>gan</a:t>
            </a:r>
            <a:r>
              <a:rPr lang="en-US" sz="5091" dirty="0" smtClean="0"/>
              <a:t> </a:t>
            </a:r>
            <a:r>
              <a:rPr lang="en-US" sz="5091" dirty="0" err="1" smtClean="0"/>
              <a:t>gynnwys</a:t>
            </a:r>
            <a:r>
              <a:rPr lang="en-US" sz="5091" dirty="0" smtClean="0"/>
              <a:t> </a:t>
            </a:r>
            <a:r>
              <a:rPr lang="en-US" sz="5091" dirty="0" err="1" smtClean="0"/>
              <a:t>beirniadaeth</a:t>
            </a:r>
            <a:r>
              <a:rPr lang="en-US" sz="5091" dirty="0" smtClean="0"/>
              <a:t> </a:t>
            </a:r>
            <a:r>
              <a:rPr lang="en-US" sz="5091" dirty="0" err="1" smtClean="0"/>
              <a:t>o’u</a:t>
            </a:r>
            <a:r>
              <a:rPr lang="en-US" sz="5091" dirty="0" smtClean="0"/>
              <a:t> </a:t>
            </a:r>
            <a:r>
              <a:rPr lang="en-US" sz="5091" dirty="0" err="1" smtClean="0"/>
              <a:t>hagwedd</a:t>
            </a:r>
            <a:r>
              <a:rPr lang="en-US" sz="5091" dirty="0" smtClean="0"/>
              <a:t> at </a:t>
            </a:r>
            <a:r>
              <a:rPr lang="en-US" sz="5091" dirty="0" err="1" smtClean="0"/>
              <a:t>amldduwiaeth</a:t>
            </a:r>
            <a:r>
              <a:rPr lang="en-US" sz="5091" dirty="0" smtClean="0"/>
              <a:t>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Y </a:t>
            </a:r>
            <a:r>
              <a:rPr lang="en-US" dirty="0" err="1" smtClean="0"/>
              <a:t>Tadau</a:t>
            </a:r>
            <a:r>
              <a:rPr lang="en-US" dirty="0" smtClean="0"/>
              <a:t> </a:t>
            </a:r>
            <a:r>
              <a:rPr lang="en-US" dirty="0" err="1" smtClean="0"/>
              <a:t>Cynnar</a:t>
            </a:r>
            <a:r>
              <a:rPr lang="en-US" dirty="0" smtClean="0"/>
              <a:t> </a:t>
            </a:r>
            <a:r>
              <a:rPr lang="en-US" dirty="0" err="1" smtClean="0"/>
              <a:t>a’r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endParaRPr lang="en-US" sz="5091" dirty="0" smtClean="0"/>
          </a:p>
          <a:p>
            <a:r>
              <a:rPr lang="en-US" sz="5091" dirty="0" err="1" smtClean="0"/>
              <a:t>Nifer</a:t>
            </a:r>
            <a:r>
              <a:rPr lang="en-US" sz="5091" dirty="0" smtClean="0"/>
              <a:t> </a:t>
            </a:r>
            <a:r>
              <a:rPr lang="en-US" sz="5091" dirty="0" err="1" smtClean="0"/>
              <a:t>o‘</a:t>
            </a:r>
            <a:r>
              <a:rPr lang="en-US" sz="5091" b="1" dirty="0" err="1" smtClean="0"/>
              <a:t>baganiaid</a:t>
            </a:r>
            <a:r>
              <a:rPr lang="en-US" sz="5091" dirty="0" smtClean="0"/>
              <a:t>’ </a:t>
            </a:r>
            <a:r>
              <a:rPr lang="en-US" sz="5091" dirty="0" err="1" smtClean="0"/>
              <a:t>yn</a:t>
            </a:r>
            <a:r>
              <a:rPr lang="en-US" sz="5091" dirty="0" smtClean="0"/>
              <a:t> </a:t>
            </a:r>
            <a:r>
              <a:rPr lang="en-US" sz="5091" dirty="0" err="1" smtClean="0"/>
              <a:t>meddu</a:t>
            </a:r>
            <a:r>
              <a:rPr lang="en-US" sz="5091" dirty="0" smtClean="0"/>
              <a:t> </a:t>
            </a:r>
            <a:r>
              <a:rPr lang="en-US" sz="5091" dirty="0" err="1" smtClean="0"/>
              <a:t>agwedd</a:t>
            </a:r>
            <a:r>
              <a:rPr lang="en-US" sz="5091" dirty="0" smtClean="0"/>
              <a:t> </a:t>
            </a:r>
            <a:r>
              <a:rPr lang="en-US" sz="5091" dirty="0" err="1" smtClean="0"/>
              <a:t>gadarnhaol</a:t>
            </a:r>
            <a:r>
              <a:rPr lang="en-US" sz="5091" dirty="0" smtClean="0"/>
              <a:t> </a:t>
            </a:r>
            <a:r>
              <a:rPr lang="en-US" sz="5091" dirty="0" err="1" smtClean="0"/>
              <a:t>tuag</a:t>
            </a:r>
            <a:r>
              <a:rPr lang="en-US" sz="5091" dirty="0" smtClean="0"/>
              <a:t> at </a:t>
            </a:r>
            <a:r>
              <a:rPr lang="en-US" sz="5091" dirty="0" err="1" smtClean="0"/>
              <a:t>Iddewiaeth</a:t>
            </a:r>
            <a:r>
              <a:rPr lang="en-US" sz="5091" dirty="0" smtClean="0"/>
              <a:t> am </a:t>
            </a:r>
            <a:r>
              <a:rPr lang="en-US" sz="5091" dirty="0" err="1" smtClean="0"/>
              <a:t>mai</a:t>
            </a:r>
            <a:r>
              <a:rPr lang="en-US" sz="5091" dirty="0" smtClean="0"/>
              <a:t> </a:t>
            </a:r>
            <a:r>
              <a:rPr lang="en-US" sz="5091" dirty="0" err="1" smtClean="0"/>
              <a:t>crefydd</a:t>
            </a:r>
            <a:r>
              <a:rPr lang="en-US" sz="5091" dirty="0" smtClean="0"/>
              <a:t> </a:t>
            </a:r>
            <a:r>
              <a:rPr lang="en-US" sz="5091" dirty="0" err="1" smtClean="0"/>
              <a:t>hynafol</a:t>
            </a:r>
            <a:r>
              <a:rPr lang="en-US" sz="5091" dirty="0" smtClean="0"/>
              <a:t> </a:t>
            </a:r>
            <a:r>
              <a:rPr lang="en-US" sz="5091" dirty="0" err="1" smtClean="0"/>
              <a:t>ydoedd</a:t>
            </a:r>
            <a:r>
              <a:rPr lang="en-US" sz="5091" dirty="0" smtClean="0"/>
              <a:t> (</a:t>
            </a:r>
            <a:r>
              <a:rPr lang="en-US" sz="5091" dirty="0" err="1" smtClean="0"/>
              <a:t>tra</a:t>
            </a:r>
            <a:r>
              <a:rPr lang="en-US" sz="5091" dirty="0" smtClean="0"/>
              <a:t> </a:t>
            </a:r>
            <a:r>
              <a:rPr lang="en-US" sz="5091" dirty="0" err="1" smtClean="0"/>
              <a:t>mai</a:t>
            </a:r>
            <a:r>
              <a:rPr lang="en-US" sz="5091" dirty="0" smtClean="0"/>
              <a:t> </a:t>
            </a:r>
            <a:r>
              <a:rPr lang="en-US" sz="5091" dirty="0" err="1" smtClean="0"/>
              <a:t>mudiad</a:t>
            </a:r>
            <a:r>
              <a:rPr lang="en-US" sz="5091" dirty="0" smtClean="0"/>
              <a:t> </a:t>
            </a:r>
            <a:r>
              <a:rPr lang="en-US" sz="5091" dirty="0" err="1" smtClean="0"/>
              <a:t>ifanc</a:t>
            </a:r>
            <a:r>
              <a:rPr lang="en-US" sz="5091" dirty="0" smtClean="0"/>
              <a:t> </a:t>
            </a:r>
            <a:r>
              <a:rPr lang="en-US" sz="5091" dirty="0" err="1" smtClean="0"/>
              <a:t>oedd</a:t>
            </a:r>
            <a:r>
              <a:rPr lang="en-US" sz="5091" dirty="0" smtClean="0"/>
              <a:t> </a:t>
            </a:r>
            <a:r>
              <a:rPr lang="en-US" sz="5091" dirty="0" err="1" smtClean="0"/>
              <a:t>Cristnogaeth</a:t>
            </a:r>
            <a:r>
              <a:rPr lang="en-US" sz="5091" dirty="0" smtClean="0"/>
              <a:t>). </a:t>
            </a:r>
            <a:r>
              <a:rPr lang="en-US" sz="5091" dirty="0" err="1" smtClean="0"/>
              <a:t>Testunau</a:t>
            </a:r>
            <a:r>
              <a:rPr lang="en-US" sz="5091" dirty="0" smtClean="0"/>
              <a:t> </a:t>
            </a:r>
            <a:r>
              <a:rPr lang="en-US" sz="5091" dirty="0" err="1" smtClean="0"/>
              <a:t>paganaidd</a:t>
            </a:r>
            <a:r>
              <a:rPr lang="en-US" sz="5091" dirty="0" smtClean="0"/>
              <a:t> </a:t>
            </a:r>
            <a:r>
              <a:rPr lang="en-US" sz="5091" dirty="0" err="1" smtClean="0"/>
              <a:t>yn</a:t>
            </a:r>
            <a:r>
              <a:rPr lang="en-US" sz="5091" dirty="0" smtClean="0"/>
              <a:t> </a:t>
            </a:r>
            <a:r>
              <a:rPr lang="en-US" sz="5091" dirty="0" err="1" smtClean="0"/>
              <a:t>beirniadu</a:t>
            </a:r>
            <a:r>
              <a:rPr lang="en-US" sz="5091" dirty="0" smtClean="0"/>
              <a:t> </a:t>
            </a:r>
            <a:r>
              <a:rPr lang="en-US" sz="5091" dirty="0" err="1" smtClean="0"/>
              <a:t>Cristnogion</a:t>
            </a:r>
            <a:r>
              <a:rPr lang="en-US" sz="5091" dirty="0" smtClean="0"/>
              <a:t> am </a:t>
            </a:r>
            <a:r>
              <a:rPr lang="en-US" sz="5091" dirty="0" err="1" smtClean="0"/>
              <a:t>droi</a:t>
            </a:r>
            <a:r>
              <a:rPr lang="en-US" sz="5091" dirty="0" smtClean="0"/>
              <a:t> </a:t>
            </a:r>
            <a:r>
              <a:rPr lang="en-US" sz="5091" dirty="0" err="1" smtClean="0"/>
              <a:t>eu</a:t>
            </a:r>
            <a:r>
              <a:rPr lang="en-US" sz="5091" dirty="0" smtClean="0"/>
              <a:t> </a:t>
            </a:r>
            <a:r>
              <a:rPr lang="en-US" sz="5091" dirty="0" err="1" smtClean="0"/>
              <a:t>cefnau</a:t>
            </a:r>
            <a:r>
              <a:rPr lang="en-US" sz="5091" dirty="0" smtClean="0"/>
              <a:t> </a:t>
            </a:r>
            <a:r>
              <a:rPr lang="en-US" sz="5091" dirty="0" err="1" smtClean="0"/>
              <a:t>ar</a:t>
            </a:r>
            <a:r>
              <a:rPr lang="en-US" sz="5091" dirty="0" smtClean="0"/>
              <a:t> </a:t>
            </a:r>
            <a:r>
              <a:rPr lang="en-US" sz="5091" dirty="0" err="1" smtClean="0"/>
              <a:t>Iddewiaeth</a:t>
            </a:r>
            <a:r>
              <a:rPr lang="en-US" sz="5091" dirty="0" smtClean="0"/>
              <a:t>:</a:t>
            </a:r>
          </a:p>
          <a:p>
            <a:endParaRPr lang="en-US" dirty="0" smtClean="0"/>
          </a:p>
          <a:p>
            <a:pPr>
              <a:buNone/>
            </a:pPr>
            <a:r>
              <a:rPr lang="en-US" dirty="0" smtClean="0"/>
              <a:t>	</a:t>
            </a:r>
            <a:r>
              <a:rPr lang="en-US" sz="4211" dirty="0" smtClean="0">
                <a:solidFill>
                  <a:srgbClr val="FFFF00"/>
                </a:solidFill>
              </a:rPr>
              <a:t>‘</a:t>
            </a:r>
            <a:r>
              <a:rPr lang="en-US" sz="4211" dirty="0" err="1" smtClean="0">
                <a:solidFill>
                  <a:srgbClr val="FFFF00"/>
                </a:solidFill>
              </a:rPr>
              <a:t>Paham</a:t>
            </a:r>
            <a:r>
              <a:rPr lang="en-US" sz="4211" dirty="0" smtClean="0">
                <a:solidFill>
                  <a:srgbClr val="FFFF00"/>
                </a:solidFill>
              </a:rPr>
              <a:t> yr </a:t>
            </a:r>
            <a:r>
              <a:rPr lang="en-US" sz="4211" dirty="0" err="1" smtClean="0">
                <a:solidFill>
                  <a:srgbClr val="FFFF00"/>
                </a:solidFill>
              </a:rPr>
              <a:t>ydych</a:t>
            </a:r>
            <a:r>
              <a:rPr lang="en-US" sz="4211" dirty="0" smtClean="0">
                <a:solidFill>
                  <a:srgbClr val="FFFF00"/>
                </a:solidFill>
              </a:rPr>
              <a:t> </a:t>
            </a:r>
            <a:r>
              <a:rPr lang="en-US" sz="4211" dirty="0" err="1" smtClean="0">
                <a:solidFill>
                  <a:srgbClr val="FFFF00"/>
                </a:solidFill>
              </a:rPr>
              <a:t>chwi</a:t>
            </a:r>
            <a:r>
              <a:rPr lang="en-US" sz="4211" dirty="0" smtClean="0">
                <a:solidFill>
                  <a:srgbClr val="FFFF00"/>
                </a:solidFill>
              </a:rPr>
              <a:t>, </a:t>
            </a:r>
            <a:r>
              <a:rPr lang="en-US" sz="4211" dirty="0" err="1" smtClean="0">
                <a:solidFill>
                  <a:srgbClr val="FFFF00"/>
                </a:solidFill>
              </a:rPr>
              <a:t>Gristnogion</a:t>
            </a:r>
            <a:r>
              <a:rPr lang="en-US" sz="4211" dirty="0" smtClean="0">
                <a:solidFill>
                  <a:srgbClr val="FFFF00"/>
                </a:solidFill>
              </a:rPr>
              <a:t>, </a:t>
            </a:r>
            <a:r>
              <a:rPr lang="en-US" sz="4211" dirty="0" err="1" smtClean="0">
                <a:solidFill>
                  <a:srgbClr val="FFFF00"/>
                </a:solidFill>
              </a:rPr>
              <a:t>yn</a:t>
            </a:r>
            <a:r>
              <a:rPr lang="en-US" sz="4211" dirty="0" smtClean="0">
                <a:solidFill>
                  <a:srgbClr val="FFFF00"/>
                </a:solidFill>
              </a:rPr>
              <a:t> </a:t>
            </a:r>
            <a:r>
              <a:rPr lang="en-US" sz="4211" dirty="0" err="1" smtClean="0">
                <a:solidFill>
                  <a:srgbClr val="FFFF00"/>
                </a:solidFill>
              </a:rPr>
              <a:t>hawlio</a:t>
            </a:r>
            <a:r>
              <a:rPr lang="en-US" sz="4211" dirty="0" smtClean="0">
                <a:solidFill>
                  <a:srgbClr val="FFFF00"/>
                </a:solidFill>
              </a:rPr>
              <a:t> </a:t>
            </a:r>
            <a:r>
              <a:rPr lang="en-US" sz="4211" dirty="0" err="1" smtClean="0">
                <a:solidFill>
                  <a:srgbClr val="FFFF00"/>
                </a:solidFill>
              </a:rPr>
              <a:t>eich</a:t>
            </a:r>
            <a:r>
              <a:rPr lang="en-US" sz="4211" dirty="0" smtClean="0">
                <a:solidFill>
                  <a:srgbClr val="FFFF00"/>
                </a:solidFill>
              </a:rPr>
              <a:t> </a:t>
            </a:r>
            <a:r>
              <a:rPr lang="en-US" sz="4211" dirty="0" err="1" smtClean="0">
                <a:solidFill>
                  <a:srgbClr val="FFFF00"/>
                </a:solidFill>
              </a:rPr>
              <a:t>gwreiddiau</a:t>
            </a:r>
            <a:r>
              <a:rPr lang="en-US" sz="4211" dirty="0" smtClean="0">
                <a:solidFill>
                  <a:srgbClr val="FFFF00"/>
                </a:solidFill>
              </a:rPr>
              <a:t> </a:t>
            </a:r>
            <a:r>
              <a:rPr lang="en-US" sz="4211" dirty="0" err="1" smtClean="0">
                <a:solidFill>
                  <a:srgbClr val="FFFF00"/>
                </a:solidFill>
              </a:rPr>
              <a:t>o’n</a:t>
            </a:r>
            <a:r>
              <a:rPr lang="en-US" sz="4211" dirty="0" smtClean="0">
                <a:solidFill>
                  <a:srgbClr val="FFFF00"/>
                </a:solidFill>
              </a:rPr>
              <a:t> </a:t>
            </a:r>
            <a:r>
              <a:rPr lang="en-US" sz="4211" dirty="0" err="1" smtClean="0">
                <a:solidFill>
                  <a:srgbClr val="FFFF00"/>
                </a:solidFill>
              </a:rPr>
              <a:t>crefydd</a:t>
            </a:r>
            <a:r>
              <a:rPr lang="en-US" sz="4211" dirty="0" smtClean="0">
                <a:solidFill>
                  <a:srgbClr val="FFFF00"/>
                </a:solidFill>
              </a:rPr>
              <a:t> </a:t>
            </a:r>
            <a:r>
              <a:rPr lang="en-US" sz="4211" dirty="0" err="1" smtClean="0">
                <a:solidFill>
                  <a:srgbClr val="FFFF00"/>
                </a:solidFill>
              </a:rPr>
              <a:t>ni</a:t>
            </a:r>
            <a:r>
              <a:rPr lang="en-US" sz="4211" dirty="0" smtClean="0">
                <a:solidFill>
                  <a:srgbClr val="FFFF00"/>
                </a:solidFill>
              </a:rPr>
              <a:t> ac </a:t>
            </a:r>
            <a:r>
              <a:rPr lang="en-US" sz="4211" dirty="0" err="1" smtClean="0">
                <a:solidFill>
                  <a:srgbClr val="FFFF00"/>
                </a:solidFill>
              </a:rPr>
              <a:t>yna</a:t>
            </a:r>
            <a:r>
              <a:rPr lang="en-US" sz="4211" dirty="0" smtClean="0">
                <a:solidFill>
                  <a:srgbClr val="FFFF00"/>
                </a:solidFill>
              </a:rPr>
              <a:t>, </a:t>
            </a:r>
            <a:r>
              <a:rPr lang="en-US" sz="4211" dirty="0" err="1" smtClean="0">
                <a:solidFill>
                  <a:srgbClr val="FFFF00"/>
                </a:solidFill>
              </a:rPr>
              <a:t>fel</a:t>
            </a:r>
            <a:r>
              <a:rPr lang="en-US" sz="4211" dirty="0" smtClean="0">
                <a:solidFill>
                  <a:srgbClr val="FFFF00"/>
                </a:solidFill>
              </a:rPr>
              <a:t> </a:t>
            </a:r>
            <a:r>
              <a:rPr lang="en-US" sz="4211" dirty="0" err="1" smtClean="0">
                <a:solidFill>
                  <a:srgbClr val="FFFF00"/>
                </a:solidFill>
              </a:rPr>
              <a:t>petaech</a:t>
            </a:r>
            <a:r>
              <a:rPr lang="en-US" sz="4211" dirty="0" smtClean="0">
                <a:solidFill>
                  <a:srgbClr val="FFFF00"/>
                </a:solidFill>
              </a:rPr>
              <a:t> </a:t>
            </a:r>
            <a:r>
              <a:rPr lang="en-US" sz="4211" dirty="0" err="1" smtClean="0">
                <a:solidFill>
                  <a:srgbClr val="FFFF00"/>
                </a:solidFill>
              </a:rPr>
              <a:t>yn</a:t>
            </a:r>
            <a:r>
              <a:rPr lang="en-US" sz="4211" dirty="0" smtClean="0">
                <a:solidFill>
                  <a:srgbClr val="FFFF00"/>
                </a:solidFill>
              </a:rPr>
              <a:t> </a:t>
            </a:r>
            <a:r>
              <a:rPr lang="en-US" sz="4211" dirty="0" err="1" smtClean="0">
                <a:solidFill>
                  <a:srgbClr val="FFFF00"/>
                </a:solidFill>
              </a:rPr>
              <a:t>cynyddu</a:t>
            </a:r>
            <a:r>
              <a:rPr lang="en-US" sz="4211" dirty="0" smtClean="0">
                <a:solidFill>
                  <a:srgbClr val="FFFF00"/>
                </a:solidFill>
              </a:rPr>
              <a:t> </a:t>
            </a:r>
            <a:r>
              <a:rPr lang="en-US" sz="4211" dirty="0" err="1" smtClean="0">
                <a:solidFill>
                  <a:srgbClr val="FFFF00"/>
                </a:solidFill>
              </a:rPr>
              <a:t>mewn</a:t>
            </a:r>
            <a:r>
              <a:rPr lang="en-US" sz="4211" dirty="0" smtClean="0">
                <a:solidFill>
                  <a:srgbClr val="FFFF00"/>
                </a:solidFill>
              </a:rPr>
              <a:t> </a:t>
            </a:r>
            <a:r>
              <a:rPr lang="en-US" sz="4211" dirty="0" err="1" smtClean="0">
                <a:solidFill>
                  <a:srgbClr val="FFFF00"/>
                </a:solidFill>
              </a:rPr>
              <a:t>gwybodaeth</a:t>
            </a:r>
            <a:r>
              <a:rPr lang="en-US" sz="4211" dirty="0" smtClean="0">
                <a:solidFill>
                  <a:srgbClr val="FFFF00"/>
                </a:solidFill>
              </a:rPr>
              <a:t>, </a:t>
            </a:r>
            <a:r>
              <a:rPr lang="en-US" sz="4211" dirty="0" err="1" smtClean="0">
                <a:solidFill>
                  <a:srgbClr val="FFFF00"/>
                </a:solidFill>
              </a:rPr>
              <a:t>yn</a:t>
            </a:r>
            <a:r>
              <a:rPr lang="en-US" sz="4211" dirty="0" smtClean="0">
                <a:solidFill>
                  <a:srgbClr val="FFFF00"/>
                </a:solidFill>
              </a:rPr>
              <a:t> </a:t>
            </a:r>
            <a:r>
              <a:rPr lang="en-US" sz="4211" dirty="0" err="1" smtClean="0">
                <a:solidFill>
                  <a:srgbClr val="FFFF00"/>
                </a:solidFill>
              </a:rPr>
              <a:t>casau’r</a:t>
            </a:r>
            <a:r>
              <a:rPr lang="en-US" sz="4211" dirty="0" smtClean="0">
                <a:solidFill>
                  <a:srgbClr val="FFFF00"/>
                </a:solidFill>
              </a:rPr>
              <a:t> </a:t>
            </a:r>
            <a:r>
              <a:rPr lang="en-US" sz="4211" dirty="0" err="1" smtClean="0">
                <a:solidFill>
                  <a:srgbClr val="FFFF00"/>
                </a:solidFill>
              </a:rPr>
              <a:t>pethau</a:t>
            </a:r>
            <a:r>
              <a:rPr lang="en-US" sz="4211" dirty="0" smtClean="0">
                <a:solidFill>
                  <a:srgbClr val="FFFF00"/>
                </a:solidFill>
              </a:rPr>
              <a:t> </a:t>
            </a:r>
            <a:r>
              <a:rPr lang="en-US" sz="4211" dirty="0" err="1" smtClean="0">
                <a:solidFill>
                  <a:srgbClr val="FFFF00"/>
                </a:solidFill>
              </a:rPr>
              <a:t>hyn</a:t>
            </a:r>
            <a:r>
              <a:rPr lang="en-US" sz="4211" dirty="0" smtClean="0">
                <a:solidFill>
                  <a:srgbClr val="FFFF00"/>
                </a:solidFill>
              </a:rPr>
              <a:t>, </a:t>
            </a:r>
            <a:r>
              <a:rPr lang="en-US" sz="4211" dirty="0" err="1" smtClean="0">
                <a:solidFill>
                  <a:srgbClr val="FFFF00"/>
                </a:solidFill>
              </a:rPr>
              <a:t>er</a:t>
            </a:r>
            <a:r>
              <a:rPr lang="en-US" sz="4211" dirty="0" smtClean="0">
                <a:solidFill>
                  <a:srgbClr val="FFFF00"/>
                </a:solidFill>
              </a:rPr>
              <a:t> </a:t>
            </a:r>
            <a:r>
              <a:rPr lang="en-US" sz="4211" dirty="0" err="1" smtClean="0">
                <a:solidFill>
                  <a:srgbClr val="FFFF00"/>
                </a:solidFill>
              </a:rPr>
              <a:t>na</a:t>
            </a:r>
            <a:r>
              <a:rPr lang="en-US" sz="4211" dirty="0" smtClean="0">
                <a:solidFill>
                  <a:srgbClr val="FFFF00"/>
                </a:solidFill>
              </a:rPr>
              <a:t> </a:t>
            </a:r>
            <a:r>
              <a:rPr lang="en-US" sz="4211" dirty="0" err="1" smtClean="0">
                <a:solidFill>
                  <a:srgbClr val="FFFF00"/>
                </a:solidFill>
              </a:rPr>
              <a:t>allwch</a:t>
            </a:r>
            <a:r>
              <a:rPr lang="en-US" sz="4211" dirty="0" smtClean="0">
                <a:solidFill>
                  <a:srgbClr val="FFFF00"/>
                </a:solidFill>
              </a:rPr>
              <a:t> </a:t>
            </a:r>
            <a:r>
              <a:rPr lang="en-US" sz="4211" dirty="0" err="1" smtClean="0">
                <a:solidFill>
                  <a:srgbClr val="FFFF00"/>
                </a:solidFill>
              </a:rPr>
              <a:t>enwi</a:t>
            </a:r>
            <a:r>
              <a:rPr lang="en-US" sz="4211" dirty="0" smtClean="0">
                <a:solidFill>
                  <a:srgbClr val="FFFF00"/>
                </a:solidFill>
              </a:rPr>
              <a:t> </a:t>
            </a:r>
            <a:r>
              <a:rPr lang="en-US" sz="4211" dirty="0" err="1" smtClean="0">
                <a:solidFill>
                  <a:srgbClr val="FFFF00"/>
                </a:solidFill>
              </a:rPr>
              <a:t>unrhyw</a:t>
            </a:r>
            <a:r>
              <a:rPr lang="en-US" sz="4211" dirty="0" smtClean="0">
                <a:solidFill>
                  <a:srgbClr val="FFFF00"/>
                </a:solidFill>
              </a:rPr>
              <a:t> </a:t>
            </a:r>
            <a:r>
              <a:rPr lang="en-US" sz="4211" dirty="0" err="1" smtClean="0">
                <a:solidFill>
                  <a:srgbClr val="FFFF00"/>
                </a:solidFill>
              </a:rPr>
              <a:t>beth</a:t>
            </a:r>
            <a:r>
              <a:rPr lang="en-US" sz="4211" dirty="0" smtClean="0">
                <a:solidFill>
                  <a:srgbClr val="FFFF00"/>
                </a:solidFill>
              </a:rPr>
              <a:t> </a:t>
            </a:r>
            <a:r>
              <a:rPr lang="en-US" sz="4211" dirty="0" err="1" smtClean="0">
                <a:solidFill>
                  <a:srgbClr val="FFFF00"/>
                </a:solidFill>
              </a:rPr>
              <a:t>arall</a:t>
            </a:r>
            <a:r>
              <a:rPr lang="en-US" sz="4211" dirty="0" smtClean="0">
                <a:solidFill>
                  <a:srgbClr val="FFFF00"/>
                </a:solidFill>
              </a:rPr>
              <a:t> </a:t>
            </a:r>
            <a:r>
              <a:rPr lang="en-US" sz="4211" dirty="0" err="1" smtClean="0">
                <a:solidFill>
                  <a:srgbClr val="FFFF00"/>
                </a:solidFill>
              </a:rPr>
              <a:t>fel</a:t>
            </a:r>
            <a:r>
              <a:rPr lang="en-US" sz="4211" dirty="0" smtClean="0">
                <a:solidFill>
                  <a:srgbClr val="FFFF00"/>
                </a:solidFill>
              </a:rPr>
              <a:t> </a:t>
            </a:r>
            <a:r>
              <a:rPr lang="en-US" sz="4211" dirty="0" err="1" smtClean="0">
                <a:solidFill>
                  <a:srgbClr val="FFFF00"/>
                </a:solidFill>
              </a:rPr>
              <a:t>eich</a:t>
            </a:r>
            <a:r>
              <a:rPr lang="en-US" sz="4211" dirty="0" smtClean="0">
                <a:solidFill>
                  <a:srgbClr val="FFFF00"/>
                </a:solidFill>
              </a:rPr>
              <a:t> man </a:t>
            </a:r>
            <a:r>
              <a:rPr lang="en-US" sz="4211" dirty="0" err="1" smtClean="0">
                <a:solidFill>
                  <a:srgbClr val="FFFF00"/>
                </a:solidFill>
              </a:rPr>
              <a:t>cychwyn</a:t>
            </a:r>
            <a:r>
              <a:rPr lang="en-US" sz="4211" dirty="0" smtClean="0">
                <a:solidFill>
                  <a:srgbClr val="FFFF00"/>
                </a:solidFill>
              </a:rPr>
              <a:t> </a:t>
            </a:r>
            <a:r>
              <a:rPr lang="en-US" sz="4211" dirty="0" err="1" smtClean="0">
                <a:solidFill>
                  <a:srgbClr val="FFFF00"/>
                </a:solidFill>
              </a:rPr>
              <a:t>heblaw</a:t>
            </a:r>
            <a:r>
              <a:rPr lang="en-US" sz="4211" dirty="0" smtClean="0">
                <a:solidFill>
                  <a:srgbClr val="FFFF00"/>
                </a:solidFill>
              </a:rPr>
              <a:t> am </a:t>
            </a:r>
            <a:r>
              <a:rPr lang="en-US" sz="4211" dirty="0" err="1" smtClean="0">
                <a:solidFill>
                  <a:srgbClr val="FFFF00"/>
                </a:solidFill>
              </a:rPr>
              <a:t>ein</a:t>
            </a:r>
            <a:r>
              <a:rPr lang="en-US" sz="4211" dirty="0" smtClean="0">
                <a:solidFill>
                  <a:srgbClr val="FFFF00"/>
                </a:solidFill>
              </a:rPr>
              <a:t> </a:t>
            </a:r>
            <a:r>
              <a:rPr lang="en-US" sz="4211" dirty="0" err="1" smtClean="0">
                <a:solidFill>
                  <a:srgbClr val="FFFF00"/>
                </a:solidFill>
              </a:rPr>
              <a:t>cyfraith</a:t>
            </a:r>
            <a:r>
              <a:rPr lang="en-US" sz="4211" dirty="0" smtClean="0">
                <a:solidFill>
                  <a:srgbClr val="FFFF00"/>
                </a:solidFill>
              </a:rPr>
              <a:t> </a:t>
            </a:r>
            <a:r>
              <a:rPr lang="en-US" sz="4211" dirty="0" err="1" smtClean="0">
                <a:solidFill>
                  <a:srgbClr val="FFFF00"/>
                </a:solidFill>
              </a:rPr>
              <a:t>ni</a:t>
            </a:r>
            <a:r>
              <a:rPr lang="en-US" sz="4211" dirty="0" smtClean="0">
                <a:solidFill>
                  <a:srgbClr val="FFFF00"/>
                </a:solidFill>
              </a:rPr>
              <a:t>?’ (</a:t>
            </a:r>
            <a:r>
              <a:rPr lang="en-US" sz="4211" dirty="0" err="1" smtClean="0">
                <a:solidFill>
                  <a:srgbClr val="FFFF00"/>
                </a:solidFill>
              </a:rPr>
              <a:t>Iddew</a:t>
            </a:r>
            <a:r>
              <a:rPr lang="en-US" sz="4211" dirty="0" smtClean="0">
                <a:solidFill>
                  <a:srgbClr val="FFFF00"/>
                </a:solidFill>
              </a:rPr>
              <a:t> [</a:t>
            </a:r>
            <a:r>
              <a:rPr lang="en-US" sz="4211" dirty="0" err="1" smtClean="0">
                <a:solidFill>
                  <a:srgbClr val="FFFF00"/>
                </a:solidFill>
              </a:rPr>
              <a:t>dychmygol</a:t>
            </a:r>
            <a:r>
              <a:rPr lang="en-US" sz="4211" dirty="0" smtClean="0">
                <a:solidFill>
                  <a:srgbClr val="FFFF00"/>
                </a:solidFill>
              </a:rPr>
              <a:t>] </a:t>
            </a:r>
            <a:r>
              <a:rPr lang="en-US" sz="4211" dirty="0" err="1" smtClean="0">
                <a:solidFill>
                  <a:srgbClr val="FFFF00"/>
                </a:solidFill>
              </a:rPr>
              <a:t>yn</a:t>
            </a:r>
            <a:r>
              <a:rPr lang="en-US" sz="4211" dirty="0" smtClean="0">
                <a:solidFill>
                  <a:srgbClr val="FFFF00"/>
                </a:solidFill>
              </a:rPr>
              <a:t> </a:t>
            </a:r>
            <a:r>
              <a:rPr lang="en-US" sz="4211" dirty="0" err="1" smtClean="0">
                <a:solidFill>
                  <a:srgbClr val="FFFF00"/>
                </a:solidFill>
              </a:rPr>
              <a:t>cael</a:t>
            </a:r>
            <a:r>
              <a:rPr lang="en-US" sz="4211" dirty="0" smtClean="0">
                <a:solidFill>
                  <a:srgbClr val="FFFF00"/>
                </a:solidFill>
              </a:rPr>
              <a:t> </a:t>
            </a:r>
            <a:r>
              <a:rPr lang="en-US" sz="4211" dirty="0" err="1" smtClean="0">
                <a:solidFill>
                  <a:srgbClr val="FFFF00"/>
                </a:solidFill>
              </a:rPr>
              <a:t>ei</a:t>
            </a:r>
            <a:r>
              <a:rPr lang="en-US" sz="4211" dirty="0" smtClean="0">
                <a:solidFill>
                  <a:srgbClr val="FFFF00"/>
                </a:solidFill>
              </a:rPr>
              <a:t> </a:t>
            </a:r>
            <a:r>
              <a:rPr lang="en-US" sz="4211" dirty="0" err="1" smtClean="0">
                <a:solidFill>
                  <a:srgbClr val="FFFF00"/>
                </a:solidFill>
              </a:rPr>
              <a:t>ddyfynnu</a:t>
            </a:r>
            <a:r>
              <a:rPr lang="en-US" sz="4211" dirty="0" smtClean="0">
                <a:solidFill>
                  <a:srgbClr val="FFFF00"/>
                </a:solidFill>
              </a:rPr>
              <a:t> </a:t>
            </a:r>
            <a:r>
              <a:rPr lang="en-US" sz="4211" dirty="0" err="1" smtClean="0">
                <a:solidFill>
                  <a:srgbClr val="FFFF00"/>
                </a:solidFill>
              </a:rPr>
              <a:t>gan</a:t>
            </a:r>
            <a:r>
              <a:rPr lang="en-US" sz="4211" dirty="0" smtClean="0">
                <a:solidFill>
                  <a:srgbClr val="FFFF00"/>
                </a:solidFill>
              </a:rPr>
              <a:t> </a:t>
            </a:r>
            <a:r>
              <a:rPr lang="en-US" sz="4211" dirty="0" err="1" smtClean="0">
                <a:solidFill>
                  <a:srgbClr val="FFFF00"/>
                </a:solidFill>
              </a:rPr>
              <a:t>Celsus</a:t>
            </a:r>
            <a:r>
              <a:rPr lang="en-US" sz="4211" dirty="0" smtClean="0">
                <a:solidFill>
                  <a:srgbClr val="FFFF00"/>
                </a:solidFill>
              </a:rPr>
              <a:t> </a:t>
            </a:r>
            <a:r>
              <a:rPr lang="en-US" sz="4211" dirty="0" err="1" smtClean="0">
                <a:solidFill>
                  <a:srgbClr val="FFFF00"/>
                </a:solidFill>
              </a:rPr>
              <a:t>yn</a:t>
            </a:r>
            <a:r>
              <a:rPr lang="en-US" sz="4211" dirty="0" smtClean="0">
                <a:solidFill>
                  <a:srgbClr val="FFFF00"/>
                </a:solidFill>
              </a:rPr>
              <a:t> </a:t>
            </a:r>
            <a:r>
              <a:rPr lang="en-US" sz="4211" i="1" dirty="0" smtClean="0">
                <a:solidFill>
                  <a:srgbClr val="FFFF00"/>
                </a:solidFill>
              </a:rPr>
              <a:t>Contra </a:t>
            </a:r>
            <a:r>
              <a:rPr lang="en-US" sz="4211" i="1" dirty="0" err="1" smtClean="0">
                <a:solidFill>
                  <a:srgbClr val="FFFF00"/>
                </a:solidFill>
              </a:rPr>
              <a:t>Celsum</a:t>
            </a:r>
            <a:r>
              <a:rPr lang="en-US" sz="4211" i="1" dirty="0" smtClean="0">
                <a:solidFill>
                  <a:srgbClr val="FFFF00"/>
                </a:solidFill>
              </a:rPr>
              <a:t> </a:t>
            </a:r>
            <a:r>
              <a:rPr lang="en-US" sz="4211" dirty="0" smtClean="0">
                <a:solidFill>
                  <a:srgbClr val="FFFF00"/>
                </a:solidFill>
              </a:rPr>
              <a:t>2:4).</a:t>
            </a:r>
            <a:endParaRPr lang="en-US" sz="4211" dirty="0" smtClean="0"/>
          </a:p>
          <a:p>
            <a:endParaRPr lang="en-US" dirty="0" smtClean="0"/>
          </a:p>
          <a:p>
            <a:r>
              <a:rPr lang="en-US" sz="5053" dirty="0" smtClean="0"/>
              <a:t>Y </a:t>
            </a:r>
            <a:r>
              <a:rPr lang="en-US" sz="5053" dirty="0" err="1" smtClean="0"/>
              <a:t>Tadau</a:t>
            </a:r>
            <a:r>
              <a:rPr lang="en-US" sz="5053" dirty="0" smtClean="0"/>
              <a:t> </a:t>
            </a:r>
            <a:r>
              <a:rPr lang="en-US" sz="5053" dirty="0" err="1" smtClean="0"/>
              <a:t>cynnar</a:t>
            </a:r>
            <a:r>
              <a:rPr lang="en-US" sz="5053" dirty="0" smtClean="0"/>
              <a:t> (</a:t>
            </a:r>
            <a:r>
              <a:rPr lang="en-US" sz="5053" dirty="0" err="1" smtClean="0"/>
              <a:t>mewn</a:t>
            </a:r>
            <a:r>
              <a:rPr lang="en-US" sz="5053" dirty="0" smtClean="0"/>
              <a:t> </a:t>
            </a:r>
            <a:r>
              <a:rPr lang="en-US" sz="5053" dirty="0" err="1" smtClean="0"/>
              <a:t>ymateb</a:t>
            </a:r>
            <a:r>
              <a:rPr lang="en-US" sz="5053" dirty="0" smtClean="0"/>
              <a:t> </a:t>
            </a:r>
            <a:r>
              <a:rPr lang="en-US" sz="5053" dirty="0" err="1" smtClean="0"/>
              <a:t>i</a:t>
            </a:r>
            <a:r>
              <a:rPr lang="en-US" sz="5053" dirty="0" smtClean="0"/>
              <a:t> </a:t>
            </a:r>
            <a:r>
              <a:rPr lang="en-US" sz="5053" dirty="0" err="1" smtClean="0"/>
              <a:t>gyhuddiadau</a:t>
            </a:r>
            <a:r>
              <a:rPr lang="en-US" sz="5053" dirty="0" smtClean="0"/>
              <a:t> </a:t>
            </a:r>
            <a:r>
              <a:rPr lang="en-US" sz="5053" dirty="0" err="1" smtClean="0"/>
              <a:t>paganaidd</a:t>
            </a:r>
            <a:r>
              <a:rPr lang="en-US" sz="5053" dirty="0" smtClean="0"/>
              <a:t>) </a:t>
            </a:r>
            <a:r>
              <a:rPr lang="en-US" sz="5053" dirty="0" err="1" smtClean="0"/>
              <a:t>yn</a:t>
            </a:r>
            <a:r>
              <a:rPr lang="en-US" sz="5053" dirty="0" smtClean="0"/>
              <a:t> </a:t>
            </a:r>
            <a:r>
              <a:rPr lang="en-US" sz="5053" dirty="0" err="1" smtClean="0"/>
              <a:t>portreadu</a:t>
            </a:r>
            <a:r>
              <a:rPr lang="en-US" sz="5053" dirty="0" smtClean="0"/>
              <a:t> </a:t>
            </a:r>
            <a:r>
              <a:rPr lang="en-US" sz="5053" dirty="0" err="1" smtClean="0"/>
              <a:t>Iddewon</a:t>
            </a:r>
            <a:r>
              <a:rPr lang="en-US" sz="5053" dirty="0" smtClean="0"/>
              <a:t> </a:t>
            </a:r>
            <a:r>
              <a:rPr lang="en-US" sz="5053" dirty="0" err="1" smtClean="0"/>
              <a:t>fel</a:t>
            </a:r>
            <a:r>
              <a:rPr lang="en-US" sz="5053" dirty="0" smtClean="0"/>
              <a:t> </a:t>
            </a:r>
            <a:r>
              <a:rPr lang="en-US" sz="5053" dirty="0" err="1" smtClean="0"/>
              <a:t>ffigurau</a:t>
            </a:r>
            <a:r>
              <a:rPr lang="en-US" sz="5053" dirty="0" smtClean="0"/>
              <a:t> </a:t>
            </a:r>
            <a:r>
              <a:rPr lang="en-US" sz="5053" dirty="0" err="1" smtClean="0"/>
              <a:t>annynol</a:t>
            </a:r>
            <a:r>
              <a:rPr lang="en-US" sz="5053" dirty="0" smtClean="0"/>
              <a:t>, </a:t>
            </a:r>
            <a:r>
              <a:rPr lang="en-US" sz="5053" dirty="0" err="1" smtClean="0"/>
              <a:t>hyd</a:t>
            </a:r>
            <a:r>
              <a:rPr lang="en-US" sz="5053" dirty="0" smtClean="0"/>
              <a:t> </a:t>
            </a:r>
            <a:r>
              <a:rPr lang="en-US" sz="5053" dirty="0" err="1" smtClean="0"/>
              <a:t>yn</a:t>
            </a:r>
            <a:r>
              <a:rPr lang="en-US" sz="5053" dirty="0" smtClean="0"/>
              <a:t> </a:t>
            </a:r>
            <a:r>
              <a:rPr lang="en-US" sz="5053" dirty="0" err="1" smtClean="0"/>
              <a:t>oed</a:t>
            </a:r>
            <a:r>
              <a:rPr lang="en-US" sz="5053" dirty="0" smtClean="0"/>
              <a:t> </a:t>
            </a:r>
            <a:r>
              <a:rPr lang="en-US" sz="5053" dirty="0" err="1" smtClean="0"/>
              <a:t>dieflig</a:t>
            </a:r>
            <a:r>
              <a:rPr lang="en-US" sz="5053" dirty="0" smtClean="0"/>
              <a:t>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Rhethreg</a:t>
            </a:r>
            <a:r>
              <a:rPr lang="en-US" dirty="0" smtClean="0"/>
              <a:t> a </a:t>
            </a:r>
            <a:r>
              <a:rPr lang="en-US" dirty="0" err="1" smtClean="0"/>
              <a:t>Realiti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/>
              <a:t>A </a:t>
            </a:r>
            <a:r>
              <a:rPr lang="en-US" dirty="0" err="1" smtClean="0"/>
              <a:t>yw</a:t>
            </a:r>
            <a:r>
              <a:rPr lang="en-US" dirty="0" smtClean="0"/>
              <a:t> </a:t>
            </a:r>
            <a:r>
              <a:rPr lang="en-US" dirty="0" err="1" smtClean="0"/>
              <a:t>llenyddiaeth</a:t>
            </a:r>
            <a:r>
              <a:rPr lang="en-US" dirty="0" smtClean="0"/>
              <a:t> </a:t>
            </a:r>
            <a:r>
              <a:rPr lang="en-US" dirty="0" err="1" smtClean="0"/>
              <a:t>gwrth-Iddewig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Tadau</a:t>
            </a:r>
            <a:r>
              <a:rPr lang="en-US" dirty="0" smtClean="0"/>
              <a:t> </a:t>
            </a:r>
            <a:r>
              <a:rPr lang="en-US" dirty="0" err="1" smtClean="0"/>
              <a:t>cynnar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seiliedig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brofiad</a:t>
            </a:r>
            <a:r>
              <a:rPr lang="en-US" dirty="0" smtClean="0"/>
              <a:t> </a:t>
            </a:r>
            <a:r>
              <a:rPr lang="en-US" dirty="0" err="1" smtClean="0"/>
              <a:t>uniongyrchol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 ac </a:t>
            </a:r>
            <a:r>
              <a:rPr lang="en-US" dirty="0" err="1" smtClean="0"/>
              <a:t>Iddewiaeth</a:t>
            </a:r>
            <a:r>
              <a:rPr lang="en-US" dirty="0" smtClean="0"/>
              <a:t>, </a:t>
            </a:r>
            <a:r>
              <a:rPr lang="en-US" dirty="0" err="1" smtClean="0"/>
              <a:t>ynteu</a:t>
            </a:r>
            <a:r>
              <a:rPr lang="en-US" dirty="0" smtClean="0"/>
              <a:t> </a:t>
            </a:r>
            <a:r>
              <a:rPr lang="en-US" dirty="0" err="1" smtClean="0"/>
              <a:t>ai</a:t>
            </a:r>
            <a:r>
              <a:rPr lang="en-US" dirty="0" smtClean="0"/>
              <a:t> </a:t>
            </a:r>
            <a:r>
              <a:rPr lang="en-US" dirty="0" err="1" smtClean="0"/>
              <a:t>rhethreg</a:t>
            </a:r>
            <a:r>
              <a:rPr lang="en-US" dirty="0" smtClean="0"/>
              <a:t> </a:t>
            </a:r>
            <a:r>
              <a:rPr lang="en-US" dirty="0" err="1" smtClean="0"/>
              <a:t>lenyddol</a:t>
            </a:r>
            <a:r>
              <a:rPr lang="en-US" dirty="0" smtClean="0"/>
              <a:t> </a:t>
            </a:r>
            <a:r>
              <a:rPr lang="en-US" dirty="0" err="1" smtClean="0"/>
              <a:t>ydyw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unig</a:t>
            </a:r>
            <a:r>
              <a:rPr lang="en-US" dirty="0" smtClean="0"/>
              <a:t>?</a:t>
            </a:r>
          </a:p>
          <a:p>
            <a:r>
              <a:rPr lang="en-US" dirty="0" smtClean="0"/>
              <a:t>Ai </a:t>
            </a:r>
            <a:r>
              <a:rPr lang="en-US" dirty="0" err="1" smtClean="0"/>
              <a:t>targedu</a:t>
            </a:r>
            <a:r>
              <a:rPr lang="en-US" dirty="0" smtClean="0"/>
              <a:t> </a:t>
            </a:r>
            <a:r>
              <a:rPr lang="en-US" dirty="0" err="1" smtClean="0"/>
              <a:t>paganiaid</a:t>
            </a:r>
            <a:r>
              <a:rPr lang="en-US" dirty="0" smtClean="0"/>
              <a:t> </a:t>
            </a:r>
            <a:r>
              <a:rPr lang="en-US" dirty="0" err="1" smtClean="0"/>
              <a:t>neu</a:t>
            </a:r>
            <a:r>
              <a:rPr lang="en-US" dirty="0" smtClean="0"/>
              <a:t> </a:t>
            </a:r>
            <a:r>
              <a:rPr lang="en-US" dirty="0" err="1" smtClean="0"/>
              <a:t>Gristnogion</a:t>
            </a:r>
            <a:r>
              <a:rPr lang="en-US" dirty="0" smtClean="0"/>
              <a:t> </a:t>
            </a:r>
            <a:r>
              <a:rPr lang="en-US" dirty="0" err="1" smtClean="0"/>
              <a:t>eraill</a:t>
            </a:r>
            <a:r>
              <a:rPr lang="en-US" dirty="0" smtClean="0"/>
              <a:t> (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enwedig</a:t>
            </a:r>
            <a:r>
              <a:rPr lang="en-US" dirty="0" smtClean="0"/>
              <a:t> </a:t>
            </a:r>
            <a:r>
              <a:rPr lang="en-US" dirty="0" err="1" smtClean="0"/>
              <a:t>hereticiaid</a:t>
            </a:r>
            <a:r>
              <a:rPr lang="en-US" dirty="0" smtClean="0"/>
              <a:t>) – ac </a:t>
            </a:r>
            <a:r>
              <a:rPr lang="en-US" dirty="0" err="1" smtClean="0"/>
              <a:t>nid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 - </a:t>
            </a:r>
            <a:r>
              <a:rPr lang="en-US" dirty="0" err="1" smtClean="0"/>
              <a:t>oedd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bwriad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gwirionedd</a:t>
            </a:r>
            <a:r>
              <a:rPr lang="en-US" dirty="0" smtClean="0"/>
              <a:t> (Adolf </a:t>
            </a:r>
            <a:r>
              <a:rPr lang="en-US" dirty="0" err="1" smtClean="0"/>
              <a:t>Harnack</a:t>
            </a:r>
            <a:r>
              <a:rPr lang="en-US" dirty="0" smtClean="0"/>
              <a:t>, 1851-1930)?</a:t>
            </a:r>
          </a:p>
          <a:p>
            <a:r>
              <a:rPr lang="en-US" dirty="0" smtClean="0"/>
              <a:t>Ai </a:t>
            </a:r>
            <a:r>
              <a:rPr lang="en-US" dirty="0" err="1" smtClean="0"/>
              <a:t>ffrwyth</a:t>
            </a:r>
            <a:r>
              <a:rPr lang="en-US" dirty="0" smtClean="0"/>
              <a:t> </a:t>
            </a:r>
            <a:r>
              <a:rPr lang="en-US" dirty="0" err="1" smtClean="0"/>
              <a:t>trafodaethau</a:t>
            </a:r>
            <a:r>
              <a:rPr lang="en-US" dirty="0" smtClean="0"/>
              <a:t> </a:t>
            </a:r>
            <a:r>
              <a:rPr lang="en-US" dirty="0" err="1" smtClean="0"/>
              <a:t>rhwng</a:t>
            </a:r>
            <a:r>
              <a:rPr lang="en-US" dirty="0" smtClean="0"/>
              <a:t> </a:t>
            </a:r>
            <a:r>
              <a:rPr lang="en-US" dirty="0" err="1" smtClean="0"/>
              <a:t>Cristnogion</a:t>
            </a:r>
            <a:r>
              <a:rPr lang="en-US" dirty="0" smtClean="0"/>
              <a:t> ac </a:t>
            </a:r>
            <a:r>
              <a:rPr lang="en-US" dirty="0" err="1" smtClean="0"/>
              <a:t>Iddewon</a:t>
            </a:r>
            <a:r>
              <a:rPr lang="en-US" dirty="0" smtClean="0"/>
              <a:t> a </a:t>
            </a:r>
            <a:r>
              <a:rPr lang="en-US" dirty="0" err="1" smtClean="0"/>
              <a:t>geir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testunau</a:t>
            </a:r>
            <a:r>
              <a:rPr lang="en-US" dirty="0" smtClean="0"/>
              <a:t> </a:t>
            </a:r>
            <a:r>
              <a:rPr lang="en-US" dirty="0" err="1" smtClean="0"/>
              <a:t>hyn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gwirionedd</a:t>
            </a:r>
            <a:r>
              <a:rPr lang="en-US" dirty="0"/>
              <a:t>?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a’r</a:t>
            </a:r>
            <a:r>
              <a:rPr lang="en-US" dirty="0" smtClean="0"/>
              <a:t> </a:t>
            </a:r>
            <a:r>
              <a:rPr lang="en-US" dirty="0" err="1" smtClean="0"/>
              <a:t>Ymerodraeth</a:t>
            </a:r>
            <a:r>
              <a:rPr lang="en-US" dirty="0" smtClean="0"/>
              <a:t> </a:t>
            </a:r>
            <a:r>
              <a:rPr lang="en-US" dirty="0" err="1" smtClean="0"/>
              <a:t>Rufeinig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err="1" smtClean="0"/>
              <a:t>Nid</a:t>
            </a:r>
            <a:r>
              <a:rPr lang="en-US" dirty="0" smtClean="0"/>
              <a:t> </a:t>
            </a:r>
            <a:r>
              <a:rPr lang="en-US" dirty="0" err="1" smtClean="0"/>
              <a:t>oedd</a:t>
            </a:r>
            <a:r>
              <a:rPr lang="en-US" dirty="0" smtClean="0"/>
              <a:t> </a:t>
            </a:r>
            <a:r>
              <a:rPr lang="en-US" dirty="0" err="1" smtClean="0"/>
              <a:t>Rhufain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ystyried</a:t>
            </a:r>
            <a:r>
              <a:rPr lang="en-US" dirty="0" smtClean="0"/>
              <a:t> yr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fel</a:t>
            </a:r>
            <a:r>
              <a:rPr lang="en-US" dirty="0" smtClean="0"/>
              <a:t> </a:t>
            </a:r>
            <a:r>
              <a:rPr lang="en-US" dirty="0" err="1" smtClean="0"/>
              <a:t>grwp</a:t>
            </a:r>
            <a:r>
              <a:rPr lang="en-US" dirty="0" smtClean="0"/>
              <a:t> </a:t>
            </a:r>
            <a:r>
              <a:rPr lang="en-US" dirty="0" err="1" smtClean="0"/>
              <a:t>cenedlaethol</a:t>
            </a:r>
            <a:r>
              <a:rPr lang="en-US" dirty="0" smtClean="0"/>
              <a:t> </a:t>
            </a:r>
            <a:r>
              <a:rPr lang="en-US" dirty="0" err="1" smtClean="0"/>
              <a:t>ond</a:t>
            </a:r>
            <a:r>
              <a:rPr lang="en-US" dirty="0" smtClean="0"/>
              <a:t> </a:t>
            </a:r>
            <a:r>
              <a:rPr lang="en-US" dirty="0" err="1" smtClean="0"/>
              <a:t>fel</a:t>
            </a:r>
            <a:r>
              <a:rPr lang="en-US" dirty="0" smtClean="0"/>
              <a:t> </a:t>
            </a:r>
            <a:r>
              <a:rPr lang="en-US" dirty="0" err="1" smtClean="0"/>
              <a:t>aelodau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i="1" dirty="0" err="1" smtClean="0"/>
              <a:t>collegia</a:t>
            </a:r>
            <a:r>
              <a:rPr lang="en-US" i="1" dirty="0" smtClean="0"/>
              <a:t> </a:t>
            </a:r>
            <a:r>
              <a:rPr lang="en-US" dirty="0" smtClean="0"/>
              <a:t>(</a:t>
            </a:r>
            <a:r>
              <a:rPr lang="en-US" dirty="0" err="1" smtClean="0"/>
              <a:t>cymdeithasau</a:t>
            </a:r>
            <a:r>
              <a:rPr lang="en-US" dirty="0" smtClean="0"/>
              <a:t>) </a:t>
            </a:r>
            <a:r>
              <a:rPr lang="en-US" dirty="0" err="1" smtClean="0"/>
              <a:t>ar</a:t>
            </a:r>
            <a:r>
              <a:rPr lang="en-US" dirty="0" smtClean="0"/>
              <a:t> sail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haelodaeth</a:t>
            </a:r>
            <a:r>
              <a:rPr lang="en-US" dirty="0" smtClean="0"/>
              <a:t> </a:t>
            </a:r>
            <a:r>
              <a:rPr lang="en-US" dirty="0" err="1" smtClean="0"/>
              <a:t>o’r</a:t>
            </a:r>
            <a:r>
              <a:rPr lang="en-US" dirty="0" smtClean="0"/>
              <a:t> </a:t>
            </a:r>
            <a:r>
              <a:rPr lang="en-US" dirty="0" err="1" smtClean="0"/>
              <a:t>synagog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Tertwlian</a:t>
            </a:r>
            <a:r>
              <a:rPr lang="en-US" dirty="0" smtClean="0"/>
              <a:t>: ‘</a:t>
            </a:r>
            <a:r>
              <a:rPr lang="en-US" i="1" dirty="0" err="1" smtClean="0"/>
              <a:t>religio</a:t>
            </a:r>
            <a:r>
              <a:rPr lang="en-US" i="1" dirty="0" smtClean="0"/>
              <a:t> </a:t>
            </a:r>
            <a:r>
              <a:rPr lang="en-US" i="1" dirty="0" err="1" smtClean="0"/>
              <a:t>licita</a:t>
            </a:r>
            <a:r>
              <a:rPr lang="en-US" dirty="0" smtClean="0"/>
              <a:t>’ (</a:t>
            </a:r>
            <a:r>
              <a:rPr lang="en-US" dirty="0" err="1" smtClean="0"/>
              <a:t>crefydd</a:t>
            </a:r>
            <a:r>
              <a:rPr lang="en-US" dirty="0" smtClean="0"/>
              <a:t> </a:t>
            </a:r>
            <a:r>
              <a:rPr lang="en-US" dirty="0" err="1" smtClean="0"/>
              <a:t>gyfreithlon</a:t>
            </a:r>
            <a:r>
              <a:rPr lang="en-US" dirty="0" smtClean="0"/>
              <a:t>).</a:t>
            </a:r>
          </a:p>
          <a:p>
            <a:r>
              <a:rPr lang="en-US" dirty="0" err="1" smtClean="0"/>
              <a:t>Nid</a:t>
            </a:r>
            <a:r>
              <a:rPr lang="en-US" dirty="0" smtClean="0"/>
              <a:t> </a:t>
            </a:r>
            <a:r>
              <a:rPr lang="en-US" dirty="0" err="1" smtClean="0"/>
              <a:t>oedd</a:t>
            </a:r>
            <a:r>
              <a:rPr lang="en-US" dirty="0" smtClean="0"/>
              <a:t> </a:t>
            </a:r>
            <a:r>
              <a:rPr lang="en-US" dirty="0" err="1" smtClean="0"/>
              <a:t>Cristnogion</a:t>
            </a:r>
            <a:r>
              <a:rPr lang="en-US" dirty="0" smtClean="0"/>
              <a:t> (</a:t>
            </a:r>
            <a:r>
              <a:rPr lang="en-US" dirty="0" err="1" smtClean="0"/>
              <a:t>yn</a:t>
            </a:r>
            <a:r>
              <a:rPr lang="en-US" dirty="0" smtClean="0"/>
              <a:t> yr ail </a:t>
            </a:r>
            <a:r>
              <a:rPr lang="en-US" dirty="0" err="1" smtClean="0"/>
              <a:t>ganrif</a:t>
            </a:r>
            <a:r>
              <a:rPr lang="en-US" dirty="0" smtClean="0"/>
              <a:t>)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meddu’r</a:t>
            </a:r>
            <a:r>
              <a:rPr lang="en-US" dirty="0" smtClean="0"/>
              <a:t> un </a:t>
            </a:r>
            <a:r>
              <a:rPr lang="en-US" dirty="0" err="1" smtClean="0"/>
              <a:t>fath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statws</a:t>
            </a:r>
            <a:r>
              <a:rPr lang="en-US" dirty="0" smtClean="0"/>
              <a:t> </a:t>
            </a:r>
            <a:r>
              <a:rPr lang="en-US" dirty="0" err="1" smtClean="0"/>
              <a:t>gyfreithiol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Iddewiaeth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grefydd</a:t>
            </a:r>
            <a:r>
              <a:rPr lang="en-US" dirty="0" smtClean="0"/>
              <a:t> </a:t>
            </a:r>
            <a:r>
              <a:rPr lang="en-US" dirty="0" err="1" smtClean="0"/>
              <a:t>hynafol</a:t>
            </a:r>
            <a:r>
              <a:rPr lang="en-US" dirty="0" smtClean="0"/>
              <a:t> (</a:t>
            </a:r>
            <a:r>
              <a:rPr lang="en-US" i="1" dirty="0" err="1" smtClean="0"/>
              <a:t>presbyteron</a:t>
            </a:r>
            <a:r>
              <a:rPr lang="en-US" i="1" dirty="0" smtClean="0"/>
              <a:t> </a:t>
            </a:r>
            <a:r>
              <a:rPr lang="en-US" i="1" dirty="0" err="1" smtClean="0"/>
              <a:t>kreitton</a:t>
            </a:r>
            <a:r>
              <a:rPr lang="en-US" i="1" dirty="0" smtClean="0"/>
              <a:t> – ‘</a:t>
            </a:r>
            <a:r>
              <a:rPr lang="en-US" dirty="0" err="1" smtClean="0"/>
              <a:t>mae</a:t>
            </a:r>
            <a:r>
              <a:rPr lang="en-US" dirty="0" smtClean="0"/>
              <a:t> </a:t>
            </a:r>
            <a:r>
              <a:rPr lang="en-US" dirty="0" err="1" smtClean="0"/>
              <a:t>pethau</a:t>
            </a:r>
            <a:r>
              <a:rPr lang="en-US" dirty="0" smtClean="0"/>
              <a:t> </a:t>
            </a:r>
            <a:r>
              <a:rPr lang="en-US" dirty="0" err="1" smtClean="0"/>
              <a:t>hyn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rhagorach</a:t>
            </a:r>
            <a:r>
              <a:rPr lang="en-US" dirty="0" smtClean="0"/>
              <a:t>’).</a:t>
            </a:r>
          </a:p>
          <a:p>
            <a:r>
              <a:rPr lang="en-US" dirty="0" err="1" smtClean="0"/>
              <a:t>Dyma</a:t>
            </a:r>
            <a:r>
              <a:rPr lang="en-US" dirty="0" smtClean="0"/>
              <a:t> </a:t>
            </a:r>
            <a:r>
              <a:rPr lang="en-US" dirty="0" err="1" smtClean="0"/>
              <a:t>paham</a:t>
            </a:r>
            <a:r>
              <a:rPr lang="en-US" dirty="0" smtClean="0"/>
              <a:t> </a:t>
            </a:r>
            <a:r>
              <a:rPr lang="en-US" dirty="0" err="1" smtClean="0"/>
              <a:t>mae</a:t>
            </a:r>
            <a:r>
              <a:rPr lang="en-US" dirty="0" smtClean="0"/>
              <a:t> </a:t>
            </a:r>
            <a:r>
              <a:rPr lang="en-US" dirty="0" err="1" smtClean="0"/>
              <a:t>amryw</a:t>
            </a:r>
            <a:r>
              <a:rPr lang="en-US" dirty="0" smtClean="0"/>
              <a:t> </a:t>
            </a:r>
            <a:r>
              <a:rPr lang="en-US" dirty="0" err="1" smtClean="0"/>
              <a:t>o’r</a:t>
            </a:r>
            <a:r>
              <a:rPr lang="en-US" dirty="0" smtClean="0"/>
              <a:t> </a:t>
            </a:r>
            <a:r>
              <a:rPr lang="en-US" dirty="0" err="1" smtClean="0"/>
              <a:t>Tadau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pwysleisio’r</a:t>
            </a:r>
            <a:r>
              <a:rPr lang="en-US" dirty="0" smtClean="0"/>
              <a:t> </a:t>
            </a:r>
            <a:r>
              <a:rPr lang="en-US" dirty="0" err="1" smtClean="0"/>
              <a:t>cysylltiad</a:t>
            </a:r>
            <a:r>
              <a:rPr lang="en-US" dirty="0" smtClean="0"/>
              <a:t> </a:t>
            </a:r>
            <a:r>
              <a:rPr lang="en-US" dirty="0" err="1" smtClean="0"/>
              <a:t>rhwng</a:t>
            </a:r>
            <a:r>
              <a:rPr lang="en-US" dirty="0" smtClean="0"/>
              <a:t> yr </a:t>
            </a:r>
            <a:r>
              <a:rPr lang="en-US" dirty="0" err="1" smtClean="0"/>
              <a:t>Eglwys</a:t>
            </a:r>
            <a:r>
              <a:rPr lang="en-US" dirty="0" smtClean="0"/>
              <a:t> ac </a:t>
            </a:r>
            <a:r>
              <a:rPr lang="en-US" dirty="0" err="1" smtClean="0"/>
              <a:t>Iddewiaeth</a:t>
            </a:r>
            <a:r>
              <a:rPr lang="en-US" dirty="0" smtClean="0"/>
              <a:t>.</a:t>
            </a:r>
            <a:endParaRPr lang="en-US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Cristnogaeth</a:t>
            </a:r>
            <a:r>
              <a:rPr lang="en-US" dirty="0" smtClean="0"/>
              <a:t> </a:t>
            </a:r>
            <a:r>
              <a:rPr lang="en-US" dirty="0" err="1" smtClean="0"/>
              <a:t>a’r</a:t>
            </a:r>
            <a:r>
              <a:rPr lang="en-US" dirty="0" smtClean="0"/>
              <a:t> </a:t>
            </a:r>
            <a:br>
              <a:rPr lang="en-US" dirty="0" smtClean="0"/>
            </a:br>
            <a:r>
              <a:rPr lang="en-US" dirty="0" err="1" smtClean="0"/>
              <a:t>Ymerodraeth</a:t>
            </a:r>
            <a:r>
              <a:rPr lang="en-US" dirty="0" smtClean="0"/>
              <a:t> </a:t>
            </a:r>
            <a:r>
              <a:rPr lang="en-US" dirty="0" err="1" smtClean="0"/>
              <a:t>Rufeinig</a:t>
            </a:r>
            <a:endParaRPr lang="en-US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en-US" sz="2400" dirty="0" smtClean="0"/>
          </a:p>
          <a:p>
            <a:r>
              <a:rPr lang="en-US" sz="2400" dirty="0" err="1" smtClean="0"/>
              <a:t>Tröedigaeth</a:t>
            </a:r>
            <a:r>
              <a:rPr lang="en-US" sz="2400" dirty="0" smtClean="0"/>
              <a:t> yr </a:t>
            </a:r>
            <a:r>
              <a:rPr lang="en-US" sz="2400" dirty="0" err="1" smtClean="0"/>
              <a:t>Ymerawdwr</a:t>
            </a:r>
            <a:r>
              <a:rPr lang="en-US" sz="2400" dirty="0" smtClean="0"/>
              <a:t> </a:t>
            </a:r>
            <a:r>
              <a:rPr lang="en-US" sz="2400" dirty="0" err="1" smtClean="0"/>
              <a:t>Cystennin</a:t>
            </a:r>
            <a:endParaRPr lang="en-US" sz="2400" dirty="0" smtClean="0"/>
          </a:p>
          <a:p>
            <a:pPr>
              <a:buNone/>
            </a:pPr>
            <a:r>
              <a:rPr lang="en-US" sz="2400" dirty="0" smtClean="0"/>
              <a:t>	 (Constantine) </a:t>
            </a:r>
            <a:r>
              <a:rPr lang="en-US" sz="2400" dirty="0" err="1" smtClean="0"/>
              <a:t>yn</a:t>
            </a:r>
            <a:r>
              <a:rPr lang="en-US" sz="2400" dirty="0" smtClean="0"/>
              <a:t> 337 OC</a:t>
            </a:r>
            <a:r>
              <a:rPr lang="en-US" dirty="0" smtClean="0"/>
              <a:t>. </a:t>
            </a:r>
          </a:p>
          <a:p>
            <a:r>
              <a:rPr lang="en-US" sz="2400" dirty="0" err="1" smtClean="0"/>
              <a:t>Ymerawdwr</a:t>
            </a:r>
            <a:r>
              <a:rPr lang="en-US" sz="2400" dirty="0" smtClean="0"/>
              <a:t> </a:t>
            </a:r>
            <a:r>
              <a:rPr lang="en-US" sz="2400" dirty="0" err="1" smtClean="0"/>
              <a:t>Cristnogol</a:t>
            </a:r>
            <a:r>
              <a:rPr lang="en-US" sz="2400" dirty="0" smtClean="0"/>
              <a:t> </a:t>
            </a:r>
            <a:r>
              <a:rPr lang="en-US" sz="2400" dirty="0" err="1" smtClean="0"/>
              <a:t>oedd</a:t>
            </a:r>
            <a:r>
              <a:rPr lang="en-US" sz="2400" dirty="0" smtClean="0"/>
              <a:t> </a:t>
            </a:r>
          </a:p>
          <a:p>
            <a:pPr>
              <a:buNone/>
            </a:pPr>
            <a:r>
              <a:rPr lang="en-US" sz="2400" dirty="0"/>
              <a:t>	</a:t>
            </a:r>
            <a:r>
              <a:rPr lang="en-US" sz="2400" dirty="0" err="1" smtClean="0"/>
              <a:t>yn</a:t>
            </a:r>
            <a:r>
              <a:rPr lang="en-US" sz="2400" dirty="0" smtClean="0"/>
              <a:t> </a:t>
            </a:r>
            <a:r>
              <a:rPr lang="en-US" sz="2400" dirty="0" err="1" smtClean="0"/>
              <a:t>ffafrio’r</a:t>
            </a:r>
            <a:r>
              <a:rPr lang="en-US" sz="2400" dirty="0" smtClean="0"/>
              <a:t> </a:t>
            </a:r>
            <a:r>
              <a:rPr lang="en-US" sz="2400" dirty="0" err="1" smtClean="0"/>
              <a:t>Eglwys</a:t>
            </a:r>
            <a:r>
              <a:rPr lang="en-US" sz="2400" dirty="0" smtClean="0"/>
              <a:t>: </a:t>
            </a:r>
            <a:r>
              <a:rPr lang="en-US" sz="2400" dirty="0" smtClean="0">
                <a:solidFill>
                  <a:srgbClr val="FFFF00"/>
                </a:solidFill>
              </a:rPr>
              <a:t>‘</a:t>
            </a:r>
            <a:r>
              <a:rPr lang="en-US" sz="2400" dirty="0" err="1" smtClean="0">
                <a:solidFill>
                  <a:srgbClr val="FFFF00"/>
                </a:solidFill>
              </a:rPr>
              <a:t>mae</a:t>
            </a:r>
            <a:r>
              <a:rPr lang="en-US" sz="2400" dirty="0" smtClean="0">
                <a:solidFill>
                  <a:srgbClr val="FFFF00"/>
                </a:solidFill>
              </a:rPr>
              <a:t> </a:t>
            </a:r>
            <a:r>
              <a:rPr lang="en-US" sz="2400" dirty="0" err="1" smtClean="0">
                <a:solidFill>
                  <a:srgbClr val="FFFF00"/>
                </a:solidFill>
              </a:rPr>
              <a:t>ganddynt</a:t>
            </a:r>
            <a:r>
              <a:rPr lang="en-US" sz="2400" dirty="0" smtClean="0">
                <a:solidFill>
                  <a:srgbClr val="FFFF00"/>
                </a:solidFill>
              </a:rPr>
              <a:t> yr </a:t>
            </a:r>
          </a:p>
          <a:p>
            <a:pPr>
              <a:buNone/>
            </a:pPr>
            <a:r>
              <a:rPr lang="en-US" sz="2400" dirty="0">
                <a:solidFill>
                  <a:srgbClr val="FFFF00"/>
                </a:solidFill>
              </a:rPr>
              <a:t>	</a:t>
            </a:r>
            <a:r>
              <a:rPr lang="en-US" sz="2400" dirty="0" err="1" smtClean="0">
                <a:solidFill>
                  <a:srgbClr val="FFFF00"/>
                </a:solidFill>
              </a:rPr>
              <a:t>awdurdod</a:t>
            </a:r>
            <a:r>
              <a:rPr lang="en-US" sz="2400" dirty="0" smtClean="0">
                <a:solidFill>
                  <a:srgbClr val="FFFF00"/>
                </a:solidFill>
              </a:rPr>
              <a:t> </a:t>
            </a:r>
            <a:r>
              <a:rPr lang="en-US" sz="2400" dirty="0" err="1" smtClean="0">
                <a:solidFill>
                  <a:srgbClr val="FFFF00"/>
                </a:solidFill>
              </a:rPr>
              <a:t>i</a:t>
            </a:r>
            <a:r>
              <a:rPr lang="en-US" sz="2400" dirty="0" smtClean="0">
                <a:solidFill>
                  <a:srgbClr val="FFFF00"/>
                </a:solidFill>
              </a:rPr>
              <a:t> </a:t>
            </a:r>
            <a:r>
              <a:rPr lang="en-US" sz="2400" dirty="0" err="1" smtClean="0">
                <a:solidFill>
                  <a:srgbClr val="FFFF00"/>
                </a:solidFill>
              </a:rPr>
              <a:t>ddilyn</a:t>
            </a:r>
            <a:r>
              <a:rPr lang="en-US" sz="2400" dirty="0">
                <a:solidFill>
                  <a:srgbClr val="FFFF00"/>
                </a:solidFill>
              </a:rPr>
              <a:t> </a:t>
            </a:r>
            <a:r>
              <a:rPr lang="en-US" sz="2400" dirty="0" smtClean="0">
                <a:solidFill>
                  <a:srgbClr val="FFFF00"/>
                </a:solidFill>
              </a:rPr>
              <a:t>pa </a:t>
            </a:r>
            <a:r>
              <a:rPr lang="en-US" sz="2400" dirty="0" err="1" smtClean="0">
                <a:solidFill>
                  <a:srgbClr val="FFFF00"/>
                </a:solidFill>
              </a:rPr>
              <a:t>bynnag</a:t>
            </a:r>
            <a:r>
              <a:rPr lang="en-US" sz="2400" dirty="0" smtClean="0">
                <a:solidFill>
                  <a:srgbClr val="FFFF00"/>
                </a:solidFill>
              </a:rPr>
              <a:t> </a:t>
            </a:r>
            <a:r>
              <a:rPr lang="en-US" sz="2400" dirty="0" err="1" smtClean="0">
                <a:solidFill>
                  <a:srgbClr val="FFFF00"/>
                </a:solidFill>
              </a:rPr>
              <a:t>addoliad</a:t>
            </a:r>
            <a:r>
              <a:rPr lang="en-US" sz="2400" dirty="0" smtClean="0">
                <a:solidFill>
                  <a:srgbClr val="FFFF00"/>
                </a:solidFill>
              </a:rPr>
              <a:t> </a:t>
            </a:r>
          </a:p>
          <a:p>
            <a:pPr>
              <a:buNone/>
            </a:pPr>
            <a:r>
              <a:rPr lang="en-US" sz="2400" dirty="0">
                <a:solidFill>
                  <a:srgbClr val="FFFF00"/>
                </a:solidFill>
              </a:rPr>
              <a:t>	</a:t>
            </a:r>
            <a:r>
              <a:rPr lang="en-US" sz="2400" dirty="0" smtClean="0">
                <a:solidFill>
                  <a:srgbClr val="FFFF00"/>
                </a:solidFill>
              </a:rPr>
              <a:t>a </a:t>
            </a:r>
            <a:r>
              <a:rPr lang="en-US" sz="2400" dirty="0" err="1" smtClean="0">
                <a:solidFill>
                  <a:srgbClr val="FFFF00"/>
                </a:solidFill>
              </a:rPr>
              <a:t>ddymunir</a:t>
            </a:r>
            <a:r>
              <a:rPr lang="en-US" sz="2400" dirty="0" smtClean="0">
                <a:solidFill>
                  <a:srgbClr val="FFFF00"/>
                </a:solidFill>
              </a:rPr>
              <a:t>’.</a:t>
            </a:r>
          </a:p>
          <a:p>
            <a:r>
              <a:rPr lang="en-US" sz="2400" dirty="0" err="1" smtClean="0"/>
              <a:t>Dylanwad</a:t>
            </a:r>
            <a:r>
              <a:rPr lang="en-US" sz="2400" dirty="0" smtClean="0"/>
              <a:t> </a:t>
            </a:r>
            <a:r>
              <a:rPr lang="en-US" sz="2400" dirty="0" err="1" smtClean="0"/>
              <a:t>Cystennin</a:t>
            </a:r>
            <a:r>
              <a:rPr lang="en-US" sz="2400" dirty="0" smtClean="0"/>
              <a:t> </a:t>
            </a:r>
            <a:r>
              <a:rPr lang="en-US" sz="2400" dirty="0" err="1" smtClean="0"/>
              <a:t>yn</a:t>
            </a:r>
            <a:r>
              <a:rPr lang="en-US" sz="2400" dirty="0" smtClean="0"/>
              <a:t> </a:t>
            </a:r>
            <a:r>
              <a:rPr lang="en-US" sz="2400" dirty="0" err="1" smtClean="0"/>
              <a:t>ymestyn</a:t>
            </a:r>
            <a:r>
              <a:rPr lang="en-US" sz="2400" dirty="0" smtClean="0"/>
              <a:t> </a:t>
            </a:r>
            <a:r>
              <a:rPr lang="en-US" sz="2400" dirty="0" err="1" smtClean="0"/>
              <a:t>i’r</a:t>
            </a:r>
            <a:r>
              <a:rPr lang="en-US" sz="2400" dirty="0" smtClean="0"/>
              <a:t> </a:t>
            </a:r>
          </a:p>
          <a:p>
            <a:pPr>
              <a:buNone/>
            </a:pPr>
            <a:r>
              <a:rPr lang="en-US" sz="2400" dirty="0"/>
              <a:t>	</a:t>
            </a:r>
            <a:r>
              <a:rPr lang="en-US" sz="2400" dirty="0" err="1" smtClean="0"/>
              <a:t>Ymerodraeth</a:t>
            </a:r>
            <a:r>
              <a:rPr lang="en-US" sz="2400" dirty="0" smtClean="0"/>
              <a:t> </a:t>
            </a:r>
            <a:r>
              <a:rPr lang="en-US" sz="2400" dirty="0" err="1" smtClean="0"/>
              <a:t>Ddwyreiniol</a:t>
            </a:r>
            <a:r>
              <a:rPr lang="en-US" sz="2400" dirty="0" smtClean="0"/>
              <a:t> (324 OC).</a:t>
            </a:r>
          </a:p>
          <a:p>
            <a:r>
              <a:rPr lang="en-US" sz="2400" dirty="0" err="1" smtClean="0"/>
              <a:t>Erbyn</a:t>
            </a:r>
            <a:r>
              <a:rPr lang="en-US" sz="2400" dirty="0" smtClean="0"/>
              <a:t> 380 OC (</a:t>
            </a:r>
            <a:r>
              <a:rPr lang="en-US" sz="2400" dirty="0" err="1" smtClean="0"/>
              <a:t>o</a:t>
            </a:r>
            <a:r>
              <a:rPr lang="en-US" sz="2400" dirty="0" smtClean="0"/>
              <a:t> </a:t>
            </a:r>
            <a:r>
              <a:rPr lang="en-US" sz="2400" dirty="0" err="1" smtClean="0"/>
              <a:t>dan</a:t>
            </a:r>
            <a:r>
              <a:rPr lang="en-US" sz="2400" dirty="0" smtClean="0"/>
              <a:t> Theodosius I) </a:t>
            </a:r>
          </a:p>
          <a:p>
            <a:pPr>
              <a:buNone/>
            </a:pPr>
            <a:r>
              <a:rPr lang="en-US" sz="2400" dirty="0" smtClean="0"/>
              <a:t>	</a:t>
            </a:r>
            <a:r>
              <a:rPr lang="en-US" sz="2400" dirty="0" err="1" smtClean="0"/>
              <a:t>Cristnogaeth</a:t>
            </a:r>
            <a:r>
              <a:rPr lang="en-US" sz="2400" dirty="0" smtClean="0"/>
              <a:t> </a:t>
            </a:r>
            <a:r>
              <a:rPr lang="en-US" sz="2400" dirty="0" err="1" smtClean="0"/>
              <a:t>oedd</a:t>
            </a:r>
            <a:r>
              <a:rPr lang="en-US" sz="2400" dirty="0" smtClean="0"/>
              <a:t> </a:t>
            </a:r>
            <a:r>
              <a:rPr lang="en-US" sz="2400" dirty="0" err="1" smtClean="0"/>
              <a:t>crefydd</a:t>
            </a:r>
            <a:r>
              <a:rPr lang="en-US" sz="2400" dirty="0" smtClean="0"/>
              <a:t> </a:t>
            </a:r>
            <a:r>
              <a:rPr lang="en-US" sz="2400" dirty="0" err="1" smtClean="0"/>
              <a:t>swyddogol</a:t>
            </a:r>
            <a:r>
              <a:rPr lang="en-US" sz="2400" dirty="0" smtClean="0"/>
              <a:t> yr </a:t>
            </a:r>
          </a:p>
          <a:p>
            <a:pPr>
              <a:buNone/>
            </a:pPr>
            <a:r>
              <a:rPr lang="en-US" sz="2400" dirty="0" smtClean="0"/>
              <a:t>	</a:t>
            </a:r>
            <a:r>
              <a:rPr lang="en-US" sz="2400" dirty="0" err="1" smtClean="0"/>
              <a:t>Ymerodraeth</a:t>
            </a:r>
            <a:r>
              <a:rPr lang="en-US" sz="2400" dirty="0" smtClean="0"/>
              <a:t> ac </a:t>
            </a:r>
            <a:r>
              <a:rPr lang="en-US" sz="2400" dirty="0" err="1" smtClean="0"/>
              <a:t>yn</a:t>
            </a:r>
            <a:r>
              <a:rPr lang="en-US" sz="2400" dirty="0" smtClean="0"/>
              <a:t> </a:t>
            </a:r>
            <a:r>
              <a:rPr lang="en-US" sz="2400" dirty="0" err="1" smtClean="0"/>
              <a:t>raddol</a:t>
            </a:r>
            <a:r>
              <a:rPr lang="en-US" sz="2400" dirty="0" smtClean="0"/>
              <a:t> </a:t>
            </a:r>
            <a:r>
              <a:rPr lang="en-US" sz="2400" dirty="0" err="1" smtClean="0"/>
              <a:t>mae’r</a:t>
            </a:r>
            <a:r>
              <a:rPr lang="en-US" sz="2400" dirty="0" smtClean="0"/>
              <a:t> </a:t>
            </a:r>
            <a:r>
              <a:rPr lang="en-US" sz="2400" dirty="0" err="1" smtClean="0"/>
              <a:t>agwedd</a:t>
            </a:r>
            <a:r>
              <a:rPr lang="en-US" sz="2400" dirty="0" smtClean="0"/>
              <a:t> </a:t>
            </a:r>
          </a:p>
          <a:p>
            <a:pPr>
              <a:buNone/>
            </a:pPr>
            <a:r>
              <a:rPr lang="en-US" sz="2400" dirty="0" smtClean="0"/>
              <a:t>	at </a:t>
            </a:r>
            <a:r>
              <a:rPr lang="en-US" sz="2400" dirty="0" err="1" smtClean="0"/>
              <a:t>Iddewon</a:t>
            </a:r>
            <a:r>
              <a:rPr lang="en-US" sz="2400" dirty="0" smtClean="0"/>
              <a:t> </a:t>
            </a:r>
            <a:r>
              <a:rPr lang="en-US" sz="2400" dirty="0" err="1" smtClean="0"/>
              <a:t>yn</a:t>
            </a:r>
            <a:r>
              <a:rPr lang="en-US" sz="2400" dirty="0" smtClean="0"/>
              <a:t> </a:t>
            </a:r>
            <a:r>
              <a:rPr lang="en-US" sz="2400" dirty="0" err="1" smtClean="0"/>
              <a:t>troi</a:t>
            </a:r>
            <a:r>
              <a:rPr lang="en-US" sz="2400" dirty="0" smtClean="0"/>
              <a:t> </a:t>
            </a:r>
            <a:r>
              <a:rPr lang="en-US" sz="2400" dirty="0" err="1" smtClean="0"/>
              <a:t>yn</a:t>
            </a:r>
            <a:r>
              <a:rPr lang="en-US" sz="2400" dirty="0" smtClean="0"/>
              <a:t> </a:t>
            </a:r>
            <a:r>
              <a:rPr lang="en-US" sz="2400" dirty="0" err="1" smtClean="0"/>
              <a:t>fwy</a:t>
            </a:r>
            <a:r>
              <a:rPr lang="en-US" sz="2400" dirty="0" smtClean="0"/>
              <a:t> </a:t>
            </a:r>
            <a:r>
              <a:rPr lang="en-US" sz="2400" dirty="0" err="1" smtClean="0"/>
              <a:t>negyddol</a:t>
            </a:r>
            <a:r>
              <a:rPr lang="en-US" sz="2400" dirty="0" smtClean="0"/>
              <a:t>.</a:t>
            </a:r>
            <a:endParaRPr lang="en-US" sz="2400" dirty="0"/>
          </a:p>
        </p:txBody>
      </p:sp>
      <p:pic>
        <p:nvPicPr>
          <p:cNvPr id="6" name="Picture 5" descr="220px-Rome-Capitole-StatueConstantin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91200" y="1600201"/>
            <a:ext cx="2895600" cy="4525962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sz="3556" dirty="0" smtClean="0"/>
              <a:t>‘</a:t>
            </a:r>
            <a:r>
              <a:rPr lang="en-US" sz="3556" dirty="0" err="1" smtClean="0"/>
              <a:t>Erlid</a:t>
            </a:r>
            <a:r>
              <a:rPr lang="en-US" sz="3556" dirty="0" smtClean="0"/>
              <a:t>’ yr </a:t>
            </a:r>
            <a:r>
              <a:rPr lang="en-US" sz="3556" dirty="0" err="1"/>
              <a:t>I</a:t>
            </a:r>
            <a:r>
              <a:rPr lang="en-US" sz="3556" dirty="0" err="1" smtClean="0"/>
              <a:t>ddewon</a:t>
            </a: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7638"/>
            <a:ext cx="8229600" cy="4983162"/>
          </a:xfrm>
        </p:spPr>
        <p:txBody>
          <a:bodyPr>
            <a:normAutofit fontScale="62500" lnSpcReduction="20000"/>
          </a:bodyPr>
          <a:lstStyle/>
          <a:p>
            <a:r>
              <a:rPr lang="en-US" dirty="0" err="1" smtClean="0"/>
              <a:t>Cyfyngu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hawliau’r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: </a:t>
            </a:r>
            <a:r>
              <a:rPr lang="en-US" dirty="0" err="1" smtClean="0"/>
              <a:t>agwedd</a:t>
            </a:r>
            <a:r>
              <a:rPr lang="en-US" dirty="0" smtClean="0"/>
              <a:t> at </a:t>
            </a:r>
            <a:r>
              <a:rPr lang="en-US" dirty="0" err="1" smtClean="0"/>
              <a:t>eilunaddoliaeth</a:t>
            </a:r>
            <a:r>
              <a:rPr lang="en-US" dirty="0" smtClean="0"/>
              <a:t> ac </a:t>
            </a:r>
            <a:r>
              <a:rPr lang="en-US" dirty="0" err="1" smtClean="0"/>
              <a:t>arwahanrwydd</a:t>
            </a:r>
            <a:r>
              <a:rPr lang="en-US" dirty="0" smtClean="0"/>
              <a:t> </a:t>
            </a:r>
            <a:r>
              <a:rPr lang="en-US" dirty="0" err="1" smtClean="0"/>
              <a:t>Iddewig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Gwrthod</a:t>
            </a:r>
            <a:r>
              <a:rPr lang="en-US" dirty="0" smtClean="0"/>
              <a:t> </a:t>
            </a:r>
            <a:r>
              <a:rPr lang="en-US" dirty="0" err="1" smtClean="0"/>
              <a:t>caniatau</a:t>
            </a:r>
            <a:r>
              <a:rPr lang="en-US" dirty="0" smtClean="0"/>
              <a:t> </a:t>
            </a:r>
            <a:r>
              <a:rPr lang="en-US" dirty="0" err="1" smtClean="0"/>
              <a:t>iddynt</a:t>
            </a:r>
            <a:r>
              <a:rPr lang="en-US" dirty="0" smtClean="0"/>
              <a:t> </a:t>
            </a:r>
            <a:r>
              <a:rPr lang="en-US" dirty="0" err="1" smtClean="0"/>
              <a:t>gael</a:t>
            </a:r>
            <a:r>
              <a:rPr lang="en-US" dirty="0" smtClean="0"/>
              <a:t> </a:t>
            </a:r>
            <a:r>
              <a:rPr lang="en-US" dirty="0" err="1" smtClean="0"/>
              <a:t>swyddi</a:t>
            </a:r>
            <a:r>
              <a:rPr lang="en-US" dirty="0" smtClean="0"/>
              <a:t> </a:t>
            </a:r>
            <a:r>
              <a:rPr lang="en-US" dirty="0" err="1" smtClean="0"/>
              <a:t>cyhoeddus</a:t>
            </a:r>
            <a:r>
              <a:rPr lang="en-US" dirty="0" smtClean="0"/>
              <a:t> (</a:t>
            </a:r>
            <a:r>
              <a:rPr lang="en-US" dirty="0" err="1" smtClean="0"/>
              <a:t>Côd</a:t>
            </a:r>
            <a:r>
              <a:rPr lang="en-US" dirty="0" smtClean="0"/>
              <a:t> Theodosius </a:t>
            </a:r>
            <a:r>
              <a:rPr lang="en-US" dirty="0" err="1" smtClean="0"/>
              <a:t>yn</a:t>
            </a:r>
            <a:r>
              <a:rPr lang="en-US" dirty="0" smtClean="0"/>
              <a:t> 438 OC). </a:t>
            </a:r>
            <a:r>
              <a:rPr lang="en-US" dirty="0" err="1" smtClean="0"/>
              <a:t>Nid</a:t>
            </a:r>
            <a:r>
              <a:rPr lang="en-US" dirty="0" smtClean="0"/>
              <a:t> </a:t>
            </a:r>
            <a:r>
              <a:rPr lang="en-US" dirty="0" err="1" smtClean="0"/>
              <a:t>oedd</a:t>
            </a:r>
            <a:r>
              <a:rPr lang="en-US" dirty="0" smtClean="0"/>
              <a:t> </a:t>
            </a:r>
            <a:r>
              <a:rPr lang="en-US" dirty="0" err="1" smtClean="0"/>
              <a:t>ganddynt</a:t>
            </a:r>
            <a:r>
              <a:rPr lang="en-US" dirty="0"/>
              <a:t> </a:t>
            </a:r>
            <a:r>
              <a:rPr lang="en-US" dirty="0" err="1" smtClean="0"/>
              <a:t>hawl</a:t>
            </a:r>
            <a:endParaRPr lang="en-US" dirty="0" smtClean="0"/>
          </a:p>
          <a:p>
            <a:pPr>
              <a:buNone/>
            </a:pPr>
            <a:r>
              <a:rPr lang="en-US" dirty="0" smtClean="0">
                <a:solidFill>
                  <a:srgbClr val="FFFF00"/>
                </a:solidFill>
              </a:rPr>
              <a:t>	</a:t>
            </a:r>
            <a:r>
              <a:rPr lang="en-US" sz="2560" dirty="0" smtClean="0">
                <a:solidFill>
                  <a:srgbClr val="FFFF00"/>
                </a:solidFill>
              </a:rPr>
              <a:t>- </a:t>
            </a:r>
            <a:r>
              <a:rPr lang="en-US" sz="2560" dirty="0" err="1" smtClean="0">
                <a:solidFill>
                  <a:srgbClr val="FFFF00"/>
                </a:solidFill>
              </a:rPr>
              <a:t>cael</a:t>
            </a:r>
            <a:r>
              <a:rPr lang="en-US" sz="2560" dirty="0" smtClean="0">
                <a:solidFill>
                  <a:srgbClr val="FFFF00"/>
                </a:solidFill>
              </a:rPr>
              <a:t> </a:t>
            </a:r>
            <a:r>
              <a:rPr lang="en-US" sz="2560" dirty="0" err="1" smtClean="0">
                <a:solidFill>
                  <a:srgbClr val="FFFF00"/>
                </a:solidFill>
              </a:rPr>
              <a:t>caethweision</a:t>
            </a:r>
            <a:r>
              <a:rPr lang="en-US" sz="2560" dirty="0" smtClean="0">
                <a:solidFill>
                  <a:srgbClr val="FFFF00"/>
                </a:solidFill>
              </a:rPr>
              <a:t> </a:t>
            </a:r>
            <a:r>
              <a:rPr lang="en-US" sz="2560" dirty="0" err="1" smtClean="0">
                <a:solidFill>
                  <a:srgbClr val="FFFF00"/>
                </a:solidFill>
              </a:rPr>
              <a:t>Cristnogol</a:t>
            </a:r>
            <a:endParaRPr lang="en-US" sz="2560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en-US" sz="2560" dirty="0" smtClean="0">
                <a:solidFill>
                  <a:srgbClr val="FFFF00"/>
                </a:solidFill>
              </a:rPr>
              <a:t>	- </a:t>
            </a:r>
            <a:r>
              <a:rPr lang="en-US" sz="2560" dirty="0" err="1" smtClean="0">
                <a:solidFill>
                  <a:srgbClr val="FFFF00"/>
                </a:solidFill>
              </a:rPr>
              <a:t>cenhadu</a:t>
            </a:r>
            <a:endParaRPr lang="en-US" sz="2560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en-US" sz="2560" dirty="0" smtClean="0">
                <a:solidFill>
                  <a:srgbClr val="FFFF00"/>
                </a:solidFill>
              </a:rPr>
              <a:t>	- </a:t>
            </a:r>
            <a:r>
              <a:rPr lang="en-US" sz="2560" dirty="0" err="1" smtClean="0">
                <a:solidFill>
                  <a:srgbClr val="FFFF00"/>
                </a:solidFill>
              </a:rPr>
              <a:t>gweithio</a:t>
            </a:r>
            <a:r>
              <a:rPr lang="en-US" sz="2560" dirty="0" smtClean="0">
                <a:solidFill>
                  <a:srgbClr val="FFFF00"/>
                </a:solidFill>
              </a:rPr>
              <a:t> </a:t>
            </a:r>
            <a:r>
              <a:rPr lang="en-US" sz="2560" dirty="0" err="1" smtClean="0">
                <a:solidFill>
                  <a:srgbClr val="FFFF00"/>
                </a:solidFill>
              </a:rPr>
              <a:t>ar</a:t>
            </a:r>
            <a:r>
              <a:rPr lang="en-US" sz="2560" dirty="0" smtClean="0">
                <a:solidFill>
                  <a:srgbClr val="FFFF00"/>
                </a:solidFill>
              </a:rPr>
              <a:t> ran </a:t>
            </a:r>
            <a:r>
              <a:rPr lang="en-US" sz="2560" dirty="0" err="1" smtClean="0">
                <a:solidFill>
                  <a:srgbClr val="FFFF00"/>
                </a:solidFill>
              </a:rPr>
              <a:t>y</a:t>
            </a:r>
            <a:r>
              <a:rPr lang="en-US" sz="2560" dirty="0" smtClean="0">
                <a:solidFill>
                  <a:srgbClr val="FFFF00"/>
                </a:solidFill>
              </a:rPr>
              <a:t> </a:t>
            </a:r>
            <a:r>
              <a:rPr lang="en-US" sz="2560" dirty="0" err="1" smtClean="0">
                <a:solidFill>
                  <a:srgbClr val="FFFF00"/>
                </a:solidFill>
              </a:rPr>
              <a:t>llywodraeth</a:t>
            </a:r>
            <a:endParaRPr lang="en-US" sz="2560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en-US" sz="2560" dirty="0" smtClean="0">
                <a:solidFill>
                  <a:srgbClr val="FFFF00"/>
                </a:solidFill>
              </a:rPr>
              <a:t>	- </a:t>
            </a:r>
            <a:r>
              <a:rPr lang="en-US" sz="2560" dirty="0" err="1" smtClean="0">
                <a:solidFill>
                  <a:srgbClr val="FFFF00"/>
                </a:solidFill>
              </a:rPr>
              <a:t>bod</a:t>
            </a:r>
            <a:r>
              <a:rPr lang="en-US" sz="2560" dirty="0" smtClean="0">
                <a:solidFill>
                  <a:srgbClr val="FFFF00"/>
                </a:solidFill>
              </a:rPr>
              <a:t> </a:t>
            </a:r>
            <a:r>
              <a:rPr lang="en-US" sz="2560" dirty="0" err="1" smtClean="0">
                <a:solidFill>
                  <a:srgbClr val="FFFF00"/>
                </a:solidFill>
              </a:rPr>
              <a:t>yn</a:t>
            </a:r>
            <a:r>
              <a:rPr lang="en-US" sz="2560" dirty="0" smtClean="0">
                <a:solidFill>
                  <a:srgbClr val="FFFF00"/>
                </a:solidFill>
              </a:rPr>
              <a:t> </a:t>
            </a:r>
            <a:r>
              <a:rPr lang="en-US" sz="2560" dirty="0" err="1" smtClean="0">
                <a:solidFill>
                  <a:srgbClr val="FFFF00"/>
                </a:solidFill>
              </a:rPr>
              <a:t>y</a:t>
            </a:r>
            <a:r>
              <a:rPr lang="en-US" sz="2560" dirty="0" smtClean="0">
                <a:solidFill>
                  <a:srgbClr val="FFFF00"/>
                </a:solidFill>
              </a:rPr>
              <a:t> </a:t>
            </a:r>
            <a:r>
              <a:rPr lang="en-US" sz="2560" dirty="0" err="1" smtClean="0">
                <a:solidFill>
                  <a:srgbClr val="FFFF00"/>
                </a:solidFill>
              </a:rPr>
              <a:t>fyddin</a:t>
            </a:r>
            <a:endParaRPr lang="en-US" sz="2560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en-US" sz="2560" dirty="0" smtClean="0">
                <a:solidFill>
                  <a:srgbClr val="FFFF00"/>
                </a:solidFill>
              </a:rPr>
              <a:t>	- </a:t>
            </a:r>
            <a:r>
              <a:rPr lang="en-US" sz="2560" dirty="0" err="1" smtClean="0">
                <a:solidFill>
                  <a:srgbClr val="FFFF00"/>
                </a:solidFill>
              </a:rPr>
              <a:t>adeiladu</a:t>
            </a:r>
            <a:r>
              <a:rPr lang="en-US" sz="2560" dirty="0" smtClean="0">
                <a:solidFill>
                  <a:srgbClr val="FFFF00"/>
                </a:solidFill>
              </a:rPr>
              <a:t> </a:t>
            </a:r>
            <a:r>
              <a:rPr lang="en-US" sz="2560" dirty="0" err="1" smtClean="0">
                <a:solidFill>
                  <a:srgbClr val="FFFF00"/>
                </a:solidFill>
              </a:rPr>
              <a:t>synagogau</a:t>
            </a:r>
            <a:r>
              <a:rPr lang="en-US" sz="2560" dirty="0" smtClean="0">
                <a:solidFill>
                  <a:srgbClr val="FFFF00"/>
                </a:solidFill>
              </a:rPr>
              <a:t> </a:t>
            </a:r>
            <a:r>
              <a:rPr lang="en-US" sz="2560" dirty="0" err="1" smtClean="0">
                <a:solidFill>
                  <a:srgbClr val="FFFF00"/>
                </a:solidFill>
              </a:rPr>
              <a:t>newydd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</a:p>
          <a:p>
            <a:r>
              <a:rPr lang="en-US" dirty="0" smtClean="0"/>
              <a:t>Mae </a:t>
            </a:r>
            <a:r>
              <a:rPr lang="en-US" dirty="0" err="1" smtClean="0"/>
              <a:t>Iddewiaeth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parhau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i="1" dirty="0" err="1" smtClean="0"/>
              <a:t>religio</a:t>
            </a:r>
            <a:r>
              <a:rPr lang="en-US" i="1" dirty="0" smtClean="0"/>
              <a:t> </a:t>
            </a:r>
            <a:r>
              <a:rPr lang="en-US" i="1" dirty="0" err="1" smtClean="0"/>
              <a:t>licita</a:t>
            </a:r>
            <a:r>
              <a:rPr lang="en-US" dirty="0" smtClean="0"/>
              <a:t>: </a:t>
            </a:r>
            <a:r>
              <a:rPr lang="en-US" dirty="0" err="1" smtClean="0"/>
              <a:t>rhyddid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addoli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ôl</a:t>
            </a:r>
            <a:r>
              <a:rPr lang="en-US" dirty="0" smtClean="0"/>
              <a:t> </a:t>
            </a:r>
            <a:r>
              <a:rPr lang="en-US" dirty="0" err="1" smtClean="0"/>
              <a:t>arferion</a:t>
            </a:r>
            <a:r>
              <a:rPr lang="en-US" dirty="0" smtClean="0"/>
              <a:t> </a:t>
            </a:r>
            <a:r>
              <a:rPr lang="en-US" dirty="0" err="1" smtClean="0"/>
              <a:t>Iddewig</a:t>
            </a:r>
            <a:r>
              <a:rPr lang="en-US" dirty="0" smtClean="0"/>
              <a:t> (</a:t>
            </a:r>
            <a:r>
              <a:rPr lang="en-US" dirty="0" err="1" smtClean="0"/>
              <a:t>defodau</a:t>
            </a:r>
            <a:r>
              <a:rPr lang="en-US" dirty="0" smtClean="0"/>
              <a:t> a </a:t>
            </a:r>
            <a:r>
              <a:rPr lang="en-US" dirty="0" err="1" smtClean="0"/>
              <a:t>seremonïau</a:t>
            </a:r>
            <a:r>
              <a:rPr lang="en-US" dirty="0" smtClean="0"/>
              <a:t>) a </a:t>
            </a:r>
            <a:r>
              <a:rPr lang="en-US" dirty="0" err="1" smtClean="0"/>
              <a:t>breintiau</a:t>
            </a:r>
            <a:r>
              <a:rPr lang="en-US" dirty="0" smtClean="0"/>
              <a:t> </a:t>
            </a:r>
            <a:r>
              <a:rPr lang="en-US" dirty="0" err="1" smtClean="0"/>
              <a:t>gyda</a:t>
            </a:r>
            <a:r>
              <a:rPr lang="en-US" dirty="0" smtClean="0"/>
              <a:t> </a:t>
            </a:r>
            <a:r>
              <a:rPr lang="en-US" dirty="0" err="1" smtClean="0"/>
              <a:t>golwg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grefyddau</a:t>
            </a:r>
            <a:r>
              <a:rPr lang="en-US" dirty="0" smtClean="0"/>
              <a:t> </a:t>
            </a:r>
            <a:r>
              <a:rPr lang="en-US" dirty="0" err="1" smtClean="0"/>
              <a:t>eraill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Gwarchod</a:t>
            </a:r>
            <a:r>
              <a:rPr lang="en-US" dirty="0" smtClean="0"/>
              <a:t> yr </a:t>
            </a:r>
            <a:r>
              <a:rPr lang="en-US" dirty="0" err="1" smtClean="0"/>
              <a:t>Iddewon</a:t>
            </a:r>
            <a:r>
              <a:rPr lang="en-US" dirty="0" smtClean="0"/>
              <a:t> (</a:t>
            </a:r>
            <a:r>
              <a:rPr lang="en-US" dirty="0" err="1" smtClean="0"/>
              <a:t>hyd</a:t>
            </a:r>
            <a:r>
              <a:rPr lang="en-US" dirty="0" smtClean="0"/>
              <a:t> at </a:t>
            </a:r>
            <a:r>
              <a:rPr lang="en-US" dirty="0" err="1" smtClean="0"/>
              <a:t>ailddyfodiad</a:t>
            </a:r>
            <a:r>
              <a:rPr lang="en-US" dirty="0" smtClean="0"/>
              <a:t> </a:t>
            </a:r>
            <a:r>
              <a:rPr lang="en-US" dirty="0" err="1" smtClean="0"/>
              <a:t>Iesu</a:t>
            </a:r>
            <a:r>
              <a:rPr lang="en-US" dirty="0" smtClean="0"/>
              <a:t>) </a:t>
            </a:r>
            <a:r>
              <a:rPr lang="en-US" dirty="0" err="1" smtClean="0"/>
              <a:t>fel</a:t>
            </a:r>
            <a:r>
              <a:rPr lang="en-US" dirty="0" smtClean="0"/>
              <a:t> </a:t>
            </a:r>
            <a:r>
              <a:rPr lang="en-US" dirty="0" err="1" smtClean="0"/>
              <a:t>tystion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wirionedd</a:t>
            </a:r>
            <a:r>
              <a:rPr lang="en-US" dirty="0" smtClean="0"/>
              <a:t> yr </a:t>
            </a:r>
            <a:r>
              <a:rPr lang="en-US" dirty="0" err="1" smtClean="0"/>
              <a:t>Efengyl</a:t>
            </a:r>
            <a:r>
              <a:rPr lang="en-US" dirty="0" smtClean="0"/>
              <a:t> a </a:t>
            </a:r>
            <a:r>
              <a:rPr lang="en-US" dirty="0" err="1" smtClean="0"/>
              <a:t>wrthodasant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Dylanwad</a:t>
            </a:r>
            <a:r>
              <a:rPr lang="en-US" dirty="0" smtClean="0"/>
              <a:t> Justinian I (483-565 OC) – </a:t>
            </a:r>
            <a:r>
              <a:rPr lang="en-US" dirty="0" err="1" smtClean="0"/>
              <a:t>cyfrif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ymhlith</a:t>
            </a:r>
            <a:r>
              <a:rPr lang="en-US" dirty="0" smtClean="0"/>
              <a:t> yr </a:t>
            </a:r>
            <a:r>
              <a:rPr lang="en-US" dirty="0" err="1" smtClean="0"/>
              <a:t>hereticiaid</a:t>
            </a:r>
            <a:r>
              <a:rPr lang="en-US" dirty="0" smtClean="0"/>
              <a:t>;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gwahardd</a:t>
            </a:r>
            <a:r>
              <a:rPr lang="en-US" dirty="0" smtClean="0"/>
              <a:t> </a:t>
            </a:r>
            <a:r>
              <a:rPr lang="en-US" dirty="0" err="1" smtClean="0"/>
              <a:t>rhag</a:t>
            </a:r>
            <a:r>
              <a:rPr lang="en-US" dirty="0" smtClean="0"/>
              <a:t> </a:t>
            </a:r>
            <a:r>
              <a:rPr lang="en-US" dirty="0" err="1" smtClean="0"/>
              <a:t>addoli</a:t>
            </a:r>
            <a:r>
              <a:rPr lang="en-US" dirty="0" smtClean="0"/>
              <a:t>, yr </a:t>
            </a:r>
            <a:r>
              <a:rPr lang="en-US" dirty="0" err="1" smtClean="0"/>
              <a:t>Eglwys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meddiannu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synagogau</a:t>
            </a:r>
            <a:r>
              <a:rPr lang="en-US" dirty="0" smtClean="0"/>
              <a:t>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Cyfraniad</a:t>
            </a:r>
            <a:r>
              <a:rPr lang="en-US" dirty="0" smtClean="0"/>
              <a:t> </a:t>
            </a:r>
            <a:r>
              <a:rPr lang="en-US" dirty="0" err="1" smtClean="0"/>
              <a:t>Grigor</a:t>
            </a:r>
            <a:r>
              <a:rPr lang="en-US" dirty="0" smtClean="0"/>
              <a:t> </a:t>
            </a:r>
            <a:r>
              <a:rPr lang="en-US" dirty="0" err="1" smtClean="0"/>
              <a:t>Fawr</a:t>
            </a:r>
            <a:r>
              <a:rPr lang="en-US" dirty="0" smtClean="0"/>
              <a:t> (540-604)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 smtClean="0"/>
              <a:t>Gwarchod</a:t>
            </a:r>
            <a:r>
              <a:rPr lang="en-US" dirty="0" smtClean="0"/>
              <a:t> </a:t>
            </a:r>
            <a:r>
              <a:rPr lang="en-US" dirty="0" err="1" smtClean="0"/>
              <a:t>hawliau</a:t>
            </a:r>
            <a:r>
              <a:rPr lang="en-US" dirty="0" smtClean="0"/>
              <a:t> </a:t>
            </a:r>
            <a:r>
              <a:rPr lang="en-US" dirty="0" err="1" smtClean="0"/>
              <a:t>cyfreithiol</a:t>
            </a:r>
            <a:r>
              <a:rPr lang="en-US" dirty="0" smtClean="0"/>
              <a:t> yr </a:t>
            </a:r>
            <a:r>
              <a:rPr lang="en-US" dirty="0" err="1" smtClean="0"/>
              <a:t>Iddewon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Ymyrryd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atal</a:t>
            </a:r>
            <a:r>
              <a:rPr lang="en-US" dirty="0" smtClean="0"/>
              <a:t> </a:t>
            </a:r>
            <a:r>
              <a:rPr lang="en-US" dirty="0" err="1" smtClean="0"/>
              <a:t>trais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erbyn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a’u</a:t>
            </a:r>
            <a:r>
              <a:rPr lang="en-US" dirty="0" smtClean="0"/>
              <a:t> </a:t>
            </a:r>
            <a:r>
              <a:rPr lang="en-US" dirty="0" err="1" smtClean="0"/>
              <a:t>synagogau</a:t>
            </a:r>
            <a:r>
              <a:rPr lang="en-US" dirty="0" smtClean="0"/>
              <a:t>.</a:t>
            </a:r>
          </a:p>
          <a:p>
            <a:r>
              <a:rPr lang="en-US" i="1" dirty="0" err="1" smtClean="0">
                <a:solidFill>
                  <a:srgbClr val="FFFF00"/>
                </a:solidFill>
              </a:rPr>
              <a:t>Sicut</a:t>
            </a:r>
            <a:r>
              <a:rPr lang="en-US" i="1" dirty="0" smtClean="0">
                <a:solidFill>
                  <a:srgbClr val="FFFF00"/>
                </a:solidFill>
              </a:rPr>
              <a:t> </a:t>
            </a:r>
            <a:r>
              <a:rPr lang="en-US" i="1" dirty="0" err="1" smtClean="0">
                <a:solidFill>
                  <a:srgbClr val="FFFF00"/>
                </a:solidFill>
              </a:rPr>
              <a:t>Iudaeis</a:t>
            </a:r>
            <a:r>
              <a:rPr lang="en-US" i="1" dirty="0" smtClean="0">
                <a:solidFill>
                  <a:srgbClr val="FFFF00"/>
                </a:solidFill>
              </a:rPr>
              <a:t> </a:t>
            </a:r>
            <a:r>
              <a:rPr lang="en-US" dirty="0" smtClean="0"/>
              <a:t>(‘</a:t>
            </a:r>
            <a:r>
              <a:rPr lang="en-US" dirty="0" err="1" smtClean="0"/>
              <a:t>cyfansoddiad</a:t>
            </a:r>
            <a:r>
              <a:rPr lang="en-US" dirty="0" smtClean="0"/>
              <a:t> yr </a:t>
            </a:r>
            <a:r>
              <a:rPr lang="en-US" dirty="0" err="1" smtClean="0"/>
              <a:t>Iddewon</a:t>
            </a:r>
            <a:r>
              <a:rPr lang="en-US" dirty="0" smtClean="0"/>
              <a:t>’)</a:t>
            </a:r>
            <a:r>
              <a:rPr lang="en-US" i="1" dirty="0" smtClean="0"/>
              <a:t>: </a:t>
            </a:r>
            <a:r>
              <a:rPr lang="en-US" dirty="0" err="1" smtClean="0"/>
              <a:t>fformiwla</a:t>
            </a:r>
            <a:r>
              <a:rPr lang="en-US" dirty="0" smtClean="0"/>
              <a:t> </a:t>
            </a:r>
            <a:r>
              <a:rPr lang="en-US" dirty="0" err="1" smtClean="0"/>
              <a:t>mewn</a:t>
            </a:r>
            <a:r>
              <a:rPr lang="en-US" dirty="0" smtClean="0"/>
              <a:t> </a:t>
            </a:r>
            <a:r>
              <a:rPr lang="en-US" dirty="0" err="1" smtClean="0"/>
              <a:t>llythyrau</a:t>
            </a:r>
            <a:r>
              <a:rPr lang="en-US" dirty="0" smtClean="0"/>
              <a:t> </a:t>
            </a:r>
            <a:r>
              <a:rPr lang="en-US" dirty="0" err="1" smtClean="0"/>
              <a:t>pabaidd</a:t>
            </a:r>
            <a:r>
              <a:rPr lang="en-US" dirty="0" smtClean="0"/>
              <a:t> </a:t>
            </a:r>
            <a:r>
              <a:rPr lang="en-US" dirty="0" err="1" smtClean="0"/>
              <a:t>oedd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gwarchod</a:t>
            </a:r>
            <a:r>
              <a:rPr lang="en-US" dirty="0" smtClean="0"/>
              <a:t> </a:t>
            </a:r>
            <a:r>
              <a:rPr lang="en-US" dirty="0" err="1" smtClean="0"/>
              <a:t>hawliau</a:t>
            </a:r>
            <a:r>
              <a:rPr lang="en-US" dirty="0" smtClean="0"/>
              <a:t> </a:t>
            </a:r>
            <a:r>
              <a:rPr lang="en-US" dirty="0" err="1" smtClean="0"/>
              <a:t>Iddewig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ystod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Canol</a:t>
            </a:r>
            <a:r>
              <a:rPr lang="en-US" dirty="0" smtClean="0"/>
              <a:t> </a:t>
            </a:r>
            <a:r>
              <a:rPr lang="en-US" dirty="0" err="1" smtClean="0"/>
              <a:t>Oesoedd</a:t>
            </a:r>
            <a:r>
              <a:rPr lang="en-US" dirty="0" smtClean="0"/>
              <a:t>.</a:t>
            </a:r>
            <a:endParaRPr lang="en-US" i="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Dehongli’r</a:t>
            </a:r>
            <a:r>
              <a:rPr lang="en-US" dirty="0" smtClean="0"/>
              <a:t> </a:t>
            </a:r>
            <a:r>
              <a:rPr lang="en-US" dirty="0" err="1" smtClean="0"/>
              <a:t>Beibl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err="1" smtClean="0"/>
              <a:t>Bywyd</a:t>
            </a:r>
            <a:r>
              <a:rPr lang="en-US" dirty="0" smtClean="0"/>
              <a:t> ac </a:t>
            </a:r>
            <a:r>
              <a:rPr lang="en-US" dirty="0" err="1" smtClean="0"/>
              <a:t>arwyddocâd</a:t>
            </a:r>
            <a:r>
              <a:rPr lang="en-US" dirty="0" smtClean="0"/>
              <a:t> </a:t>
            </a:r>
            <a:r>
              <a:rPr lang="en-US" dirty="0" err="1" smtClean="0"/>
              <a:t>Crist</a:t>
            </a:r>
            <a:r>
              <a:rPr lang="en-US" dirty="0" smtClean="0"/>
              <a:t> a </a:t>
            </a:r>
            <a:r>
              <a:rPr lang="en-US" dirty="0" err="1" smtClean="0"/>
              <a:t>swyddogaeth</a:t>
            </a:r>
            <a:r>
              <a:rPr lang="en-US" dirty="0" smtClean="0"/>
              <a:t> yr Hen </a:t>
            </a:r>
            <a:r>
              <a:rPr lang="en-US" dirty="0" err="1" smtClean="0"/>
              <a:t>Destament</a:t>
            </a:r>
            <a:r>
              <a:rPr lang="en-US" dirty="0" smtClean="0"/>
              <a:t> </a:t>
            </a:r>
            <a:r>
              <a:rPr lang="en-US" dirty="0" err="1" smtClean="0"/>
              <a:t>fel</a:t>
            </a:r>
            <a:r>
              <a:rPr lang="en-US" dirty="0" smtClean="0"/>
              <a:t> </a:t>
            </a:r>
            <a:r>
              <a:rPr lang="en-US" dirty="0" err="1" smtClean="0"/>
              <a:t>tyst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Grist.</a:t>
            </a:r>
          </a:p>
          <a:p>
            <a:r>
              <a:rPr lang="en-US" dirty="0" err="1" smtClean="0"/>
              <a:t>Pwylais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barhad</a:t>
            </a:r>
            <a:r>
              <a:rPr lang="en-US" dirty="0" smtClean="0"/>
              <a:t> a </a:t>
            </a:r>
            <a:r>
              <a:rPr lang="en-US" dirty="0" err="1" smtClean="0"/>
              <a:t>thoriad</a:t>
            </a:r>
            <a:r>
              <a:rPr lang="en-US" dirty="0" smtClean="0"/>
              <a:t> </a:t>
            </a:r>
            <a:r>
              <a:rPr lang="en-US" dirty="0" err="1" smtClean="0"/>
              <a:t>rhwng</a:t>
            </a:r>
            <a:r>
              <a:rPr lang="en-US" dirty="0" smtClean="0"/>
              <a:t> yr Hen </a:t>
            </a:r>
            <a:r>
              <a:rPr lang="en-US" dirty="0" err="1" smtClean="0"/>
              <a:t>Destament</a:t>
            </a:r>
            <a:r>
              <a:rPr lang="en-US" dirty="0" smtClean="0"/>
              <a:t> </a:t>
            </a:r>
            <a:r>
              <a:rPr lang="en-US" dirty="0" err="1" smtClean="0"/>
              <a:t>a’r</a:t>
            </a:r>
            <a:r>
              <a:rPr lang="en-US" dirty="0" smtClean="0"/>
              <a:t> </a:t>
            </a:r>
            <a:r>
              <a:rPr lang="en-US" dirty="0" err="1" smtClean="0"/>
              <a:t>Newydd</a:t>
            </a:r>
            <a:r>
              <a:rPr lang="en-US" dirty="0" smtClean="0"/>
              <a:t>.</a:t>
            </a:r>
          </a:p>
          <a:p>
            <a:r>
              <a:rPr lang="en-US" sz="2353" dirty="0" err="1" smtClean="0">
                <a:solidFill>
                  <a:srgbClr val="FFFF00"/>
                </a:solidFill>
              </a:rPr>
              <a:t>Parhad</a:t>
            </a:r>
            <a:r>
              <a:rPr lang="en-US" sz="2353" dirty="0" smtClean="0">
                <a:solidFill>
                  <a:srgbClr val="FFFF00"/>
                </a:solidFill>
              </a:rPr>
              <a:t>: </a:t>
            </a:r>
            <a:r>
              <a:rPr lang="en-US" sz="2353" dirty="0" err="1" smtClean="0">
                <a:solidFill>
                  <a:srgbClr val="FFFF00"/>
                </a:solidFill>
              </a:rPr>
              <a:t>Duw’r</a:t>
            </a:r>
            <a:r>
              <a:rPr lang="en-US" sz="2353" dirty="0" smtClean="0">
                <a:solidFill>
                  <a:srgbClr val="FFFF00"/>
                </a:solidFill>
              </a:rPr>
              <a:t> HD </a:t>
            </a:r>
            <a:r>
              <a:rPr lang="en-US" sz="2353" dirty="0" err="1" smtClean="0">
                <a:solidFill>
                  <a:srgbClr val="FFFF00"/>
                </a:solidFill>
              </a:rPr>
              <a:t>yw</a:t>
            </a:r>
            <a:r>
              <a:rPr lang="en-US" sz="2353" dirty="0" smtClean="0">
                <a:solidFill>
                  <a:srgbClr val="FFFF00"/>
                </a:solidFill>
              </a:rPr>
              <a:t> </a:t>
            </a:r>
            <a:r>
              <a:rPr lang="en-US" sz="2353" dirty="0" err="1" smtClean="0">
                <a:solidFill>
                  <a:srgbClr val="FFFF00"/>
                </a:solidFill>
              </a:rPr>
              <a:t>Duw’r</a:t>
            </a:r>
            <a:r>
              <a:rPr lang="en-US" sz="2353" dirty="0" smtClean="0">
                <a:solidFill>
                  <a:srgbClr val="FFFF00"/>
                </a:solidFill>
              </a:rPr>
              <a:t> TN.</a:t>
            </a:r>
          </a:p>
          <a:p>
            <a:r>
              <a:rPr lang="en-US" sz="2353" dirty="0" err="1" smtClean="0">
                <a:solidFill>
                  <a:srgbClr val="FFFF00"/>
                </a:solidFill>
              </a:rPr>
              <a:t>Toriad</a:t>
            </a:r>
            <a:r>
              <a:rPr lang="en-US" sz="2353" dirty="0" smtClean="0">
                <a:solidFill>
                  <a:srgbClr val="FFFF00"/>
                </a:solidFill>
              </a:rPr>
              <a:t>: </a:t>
            </a:r>
            <a:r>
              <a:rPr lang="en-US" sz="2353" dirty="0" err="1" smtClean="0">
                <a:solidFill>
                  <a:srgbClr val="FFFF00"/>
                </a:solidFill>
              </a:rPr>
              <a:t>pwrpas</a:t>
            </a:r>
            <a:r>
              <a:rPr lang="en-US" sz="2353" dirty="0" smtClean="0">
                <a:solidFill>
                  <a:srgbClr val="FFFF00"/>
                </a:solidFill>
              </a:rPr>
              <a:t> yr HD </a:t>
            </a:r>
            <a:r>
              <a:rPr lang="en-US" sz="2353" dirty="0" err="1" smtClean="0">
                <a:solidFill>
                  <a:srgbClr val="FFFF00"/>
                </a:solidFill>
              </a:rPr>
              <a:t>yw</a:t>
            </a:r>
            <a:r>
              <a:rPr lang="en-US" sz="2353" dirty="0" smtClean="0">
                <a:solidFill>
                  <a:srgbClr val="FFFF00"/>
                </a:solidFill>
              </a:rPr>
              <a:t> </a:t>
            </a:r>
            <a:r>
              <a:rPr lang="en-US" sz="2353" dirty="0" err="1" smtClean="0">
                <a:solidFill>
                  <a:srgbClr val="FFFF00"/>
                </a:solidFill>
              </a:rPr>
              <a:t>paratoi’r</a:t>
            </a:r>
            <a:r>
              <a:rPr lang="en-US" sz="2353" dirty="0" smtClean="0">
                <a:solidFill>
                  <a:srgbClr val="FFFF00"/>
                </a:solidFill>
              </a:rPr>
              <a:t> </a:t>
            </a:r>
            <a:r>
              <a:rPr lang="en-US" sz="2353" dirty="0" err="1" smtClean="0">
                <a:solidFill>
                  <a:srgbClr val="FFFF00"/>
                </a:solidFill>
              </a:rPr>
              <a:t>ffordd</a:t>
            </a:r>
            <a:r>
              <a:rPr lang="en-US" sz="2353" dirty="0" smtClean="0">
                <a:solidFill>
                  <a:srgbClr val="FFFF00"/>
                </a:solidFill>
              </a:rPr>
              <a:t> </a:t>
            </a:r>
            <a:r>
              <a:rPr lang="en-US" sz="2353" dirty="0" err="1" smtClean="0">
                <a:solidFill>
                  <a:srgbClr val="FFFF00"/>
                </a:solidFill>
              </a:rPr>
              <a:t>ar</a:t>
            </a:r>
            <a:r>
              <a:rPr lang="en-US" sz="2353" dirty="0" smtClean="0">
                <a:solidFill>
                  <a:srgbClr val="FFFF00"/>
                </a:solidFill>
              </a:rPr>
              <a:t> </a:t>
            </a:r>
            <a:r>
              <a:rPr lang="en-US" sz="2353" dirty="0" err="1" smtClean="0">
                <a:solidFill>
                  <a:srgbClr val="FFFF00"/>
                </a:solidFill>
              </a:rPr>
              <a:t>gyfer</a:t>
            </a:r>
            <a:r>
              <a:rPr lang="en-US" sz="2353" dirty="0" smtClean="0">
                <a:solidFill>
                  <a:srgbClr val="FFFF00"/>
                </a:solidFill>
              </a:rPr>
              <a:t> </a:t>
            </a:r>
            <a:r>
              <a:rPr lang="en-US" sz="2353" dirty="0" err="1" smtClean="0">
                <a:solidFill>
                  <a:srgbClr val="FFFF00"/>
                </a:solidFill>
              </a:rPr>
              <a:t>dyfodiad</a:t>
            </a:r>
            <a:r>
              <a:rPr lang="en-US" sz="2353" dirty="0" smtClean="0">
                <a:solidFill>
                  <a:srgbClr val="FFFF00"/>
                </a:solidFill>
              </a:rPr>
              <a:t> </a:t>
            </a:r>
            <a:r>
              <a:rPr lang="en-US" sz="2353" dirty="0" err="1" smtClean="0">
                <a:solidFill>
                  <a:srgbClr val="FFFF00"/>
                </a:solidFill>
              </a:rPr>
              <a:t>Iesu</a:t>
            </a:r>
            <a:r>
              <a:rPr lang="en-US" sz="2353" dirty="0" smtClean="0">
                <a:solidFill>
                  <a:srgbClr val="FFFF00"/>
                </a:solidFill>
              </a:rPr>
              <a:t>.</a:t>
            </a:r>
          </a:p>
          <a:p>
            <a:r>
              <a:rPr lang="en-US" dirty="0" err="1" smtClean="0"/>
              <a:t>Pwysigrwydd</a:t>
            </a:r>
            <a:r>
              <a:rPr lang="en-US" dirty="0" smtClean="0"/>
              <a:t> </a:t>
            </a:r>
            <a:r>
              <a:rPr lang="en-US" dirty="0" err="1" smtClean="0"/>
              <a:t>teipoleg</a:t>
            </a:r>
            <a:r>
              <a:rPr lang="en-US" dirty="0" smtClean="0"/>
              <a:t>: </a:t>
            </a:r>
            <a:r>
              <a:rPr lang="en-US" dirty="0" err="1" smtClean="0"/>
              <a:t>mae’r</a:t>
            </a:r>
            <a:r>
              <a:rPr lang="en-US" dirty="0" smtClean="0"/>
              <a:t> Exodus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rhagflas</a:t>
            </a:r>
            <a:r>
              <a:rPr lang="en-US" dirty="0" smtClean="0"/>
              <a:t> </a:t>
            </a:r>
            <a:r>
              <a:rPr lang="en-US" dirty="0" err="1" smtClean="0"/>
              <a:t>o’r</a:t>
            </a:r>
            <a:r>
              <a:rPr lang="en-US" dirty="0" smtClean="0"/>
              <a:t> </a:t>
            </a:r>
            <a:r>
              <a:rPr lang="en-US" dirty="0" err="1" smtClean="0"/>
              <a:t>waredigaeth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bechod</a:t>
            </a:r>
            <a:r>
              <a:rPr lang="en-US" dirty="0" smtClean="0"/>
              <a:t> a </a:t>
            </a:r>
            <a:r>
              <a:rPr lang="en-US" dirty="0" err="1" smtClean="0"/>
              <a:t>marwolaeth</a:t>
            </a:r>
            <a:r>
              <a:rPr lang="en-US" dirty="0" smtClean="0"/>
              <a:t> a </a:t>
            </a:r>
            <a:r>
              <a:rPr lang="en-US" dirty="0" err="1" smtClean="0"/>
              <a:t>ddaw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sgil</a:t>
            </a:r>
            <a:r>
              <a:rPr lang="en-US" dirty="0" smtClean="0"/>
              <a:t> </a:t>
            </a:r>
            <a:r>
              <a:rPr lang="en-US" dirty="0" err="1" smtClean="0"/>
              <a:t>bedydd</a:t>
            </a:r>
            <a:r>
              <a:rPr lang="en-US" dirty="0" smtClean="0"/>
              <a:t>.</a:t>
            </a:r>
          </a:p>
          <a:p>
            <a:r>
              <a:rPr lang="en-US" dirty="0" smtClean="0"/>
              <a:t>Y </a:t>
            </a:r>
            <a:r>
              <a:rPr lang="en-US" dirty="0" err="1" smtClean="0"/>
              <a:t>Tadau</a:t>
            </a:r>
            <a:r>
              <a:rPr lang="en-US" dirty="0" smtClean="0"/>
              <a:t> </a:t>
            </a:r>
            <a:r>
              <a:rPr lang="en-US" dirty="0" err="1" smtClean="0"/>
              <a:t>cynnar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hawlio’r</a:t>
            </a:r>
            <a:r>
              <a:rPr lang="en-US" dirty="0" smtClean="0"/>
              <a:t> </a:t>
            </a:r>
            <a:r>
              <a:rPr lang="en-US" dirty="0" err="1" smtClean="0"/>
              <a:t>Ysgrythurau</a:t>
            </a:r>
            <a:r>
              <a:rPr lang="en-US" dirty="0" smtClean="0"/>
              <a:t>: </a:t>
            </a:r>
            <a:r>
              <a:rPr lang="en-US" dirty="0" err="1" smtClean="0"/>
              <a:t>cywirdeb</a:t>
            </a:r>
            <a:r>
              <a:rPr lang="en-US" dirty="0" smtClean="0"/>
              <a:t> yr hen </a:t>
            </a:r>
            <a:r>
              <a:rPr lang="en-US" dirty="0" err="1" smtClean="0"/>
              <a:t>broffwydoliaethau</a:t>
            </a:r>
            <a:r>
              <a:rPr lang="en-US" dirty="0" smtClean="0"/>
              <a:t> (</a:t>
            </a:r>
            <a:r>
              <a:rPr lang="en-US" dirty="0" err="1" smtClean="0"/>
              <a:t>gwrthod</a:t>
            </a:r>
            <a:r>
              <a:rPr lang="en-US" dirty="0" smtClean="0"/>
              <a:t> yr </a:t>
            </a:r>
            <a:r>
              <a:rPr lang="en-US" dirty="0" err="1" smtClean="0"/>
              <a:t>Iddewon</a:t>
            </a:r>
            <a:r>
              <a:rPr lang="en-US" dirty="0" smtClean="0"/>
              <a:t>, </a:t>
            </a:r>
            <a:r>
              <a:rPr lang="en-US" dirty="0" err="1" smtClean="0"/>
              <a:t>Crist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derbyn</a:t>
            </a:r>
            <a:r>
              <a:rPr lang="en-US" dirty="0" smtClean="0"/>
              <a:t> </a:t>
            </a:r>
            <a:r>
              <a:rPr lang="en-US" dirty="0" err="1" smtClean="0"/>
              <a:t>Cenedl-ddynion</a:t>
            </a:r>
            <a:r>
              <a:rPr lang="en-US" dirty="0" smtClean="0"/>
              <a:t>).</a:t>
            </a:r>
          </a:p>
          <a:p>
            <a:r>
              <a:rPr lang="en-US" dirty="0" err="1" smtClean="0"/>
              <a:t>Pwyslais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gymeriad</a:t>
            </a:r>
            <a:r>
              <a:rPr lang="en-US" dirty="0" smtClean="0"/>
              <a:t> </a:t>
            </a:r>
            <a:r>
              <a:rPr lang="en-US" dirty="0" err="1" smtClean="0"/>
              <a:t>hynafol</a:t>
            </a:r>
            <a:r>
              <a:rPr lang="en-US" dirty="0" smtClean="0"/>
              <a:t> yr </a:t>
            </a:r>
            <a:r>
              <a:rPr lang="en-US" dirty="0" err="1" smtClean="0"/>
              <a:t>Ysgrythurau</a:t>
            </a:r>
            <a:r>
              <a:rPr lang="en-US" dirty="0" smtClean="0"/>
              <a:t>.</a:t>
            </a:r>
            <a:endParaRPr lang="en-US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Iestyn</a:t>
            </a:r>
            <a:r>
              <a:rPr lang="en-US" dirty="0" smtClean="0"/>
              <a:t> </a:t>
            </a:r>
            <a:r>
              <a:rPr lang="en-US" dirty="0" err="1" smtClean="0"/>
              <a:t>Ferthyr</a:t>
            </a:r>
            <a:r>
              <a:rPr lang="en-US" dirty="0" smtClean="0"/>
              <a:t> (100-165 OC)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00600"/>
          </a:xfrm>
        </p:spPr>
        <p:txBody>
          <a:bodyPr>
            <a:normAutofit lnSpcReduction="10000"/>
          </a:bodyPr>
          <a:lstStyle/>
          <a:p>
            <a:r>
              <a:rPr lang="en-US" i="1" dirty="0" err="1" smtClean="0"/>
              <a:t>Deialog</a:t>
            </a:r>
            <a:r>
              <a:rPr lang="en-US" i="1" dirty="0" smtClean="0"/>
              <a:t> </a:t>
            </a:r>
            <a:r>
              <a:rPr lang="en-US" i="1" dirty="0" err="1" smtClean="0"/>
              <a:t>gyda</a:t>
            </a:r>
            <a:r>
              <a:rPr lang="en-US" i="1" dirty="0" smtClean="0"/>
              <a:t> </a:t>
            </a:r>
            <a:r>
              <a:rPr lang="en-US" i="1" dirty="0" err="1" smtClean="0"/>
              <a:t>Tryffo</a:t>
            </a:r>
            <a:r>
              <a:rPr lang="en-US" dirty="0" smtClean="0"/>
              <a:t>: </a:t>
            </a:r>
            <a:r>
              <a:rPr lang="en-US" dirty="0" err="1" smtClean="0"/>
              <a:t>trafodaeth</a:t>
            </a:r>
            <a:r>
              <a:rPr lang="en-US" dirty="0" smtClean="0"/>
              <a:t> </a:t>
            </a:r>
            <a:r>
              <a:rPr lang="en-US" dirty="0" err="1" smtClean="0"/>
              <a:t>rhwng</a:t>
            </a:r>
            <a:r>
              <a:rPr lang="en-US" dirty="0" smtClean="0"/>
              <a:t> </a:t>
            </a:r>
            <a:r>
              <a:rPr lang="en-US" dirty="0" err="1" smtClean="0"/>
              <a:t>Iestyn</a:t>
            </a:r>
            <a:r>
              <a:rPr lang="en-US" dirty="0" smtClean="0"/>
              <a:t> ac </a:t>
            </a:r>
            <a:r>
              <a:rPr lang="en-US" dirty="0" err="1" smtClean="0"/>
              <a:t>Iddew</a:t>
            </a:r>
            <a:r>
              <a:rPr lang="en-US" dirty="0" smtClean="0"/>
              <a:t>.</a:t>
            </a:r>
          </a:p>
          <a:p>
            <a:pPr lvl="7"/>
            <a:r>
              <a:rPr lang="en-US" dirty="0" smtClean="0"/>
              <a:t>Mae </a:t>
            </a:r>
            <a:r>
              <a:rPr lang="en-US" dirty="0" err="1" smtClean="0"/>
              <a:t>Tryffo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gofyn</a:t>
            </a:r>
            <a:r>
              <a:rPr lang="en-US" dirty="0" smtClean="0"/>
              <a:t> </a:t>
            </a:r>
            <a:r>
              <a:rPr lang="en-US" dirty="0" err="1" smtClean="0"/>
              <a:t>cwestiwn</a:t>
            </a:r>
            <a:r>
              <a:rPr lang="en-US" dirty="0" smtClean="0"/>
              <a:t> </a:t>
            </a:r>
            <a:r>
              <a:rPr lang="en-US" dirty="0" err="1" smtClean="0"/>
              <a:t>er</a:t>
            </a:r>
            <a:r>
              <a:rPr lang="en-US" dirty="0" smtClean="0"/>
              <a:t> </a:t>
            </a:r>
            <a:r>
              <a:rPr lang="en-US" dirty="0" err="1" smtClean="0"/>
              <a:t>mwyn</a:t>
            </a:r>
            <a:r>
              <a:rPr lang="en-US" dirty="0" smtClean="0"/>
              <a:t> </a:t>
            </a:r>
            <a:r>
              <a:rPr lang="en-US" dirty="0" err="1" smtClean="0"/>
              <a:t>rhoi</a:t>
            </a:r>
            <a:r>
              <a:rPr lang="en-US" dirty="0" smtClean="0"/>
              <a:t> </a:t>
            </a:r>
            <a:r>
              <a:rPr lang="en-US" dirty="0" err="1" smtClean="0"/>
              <a:t>cyfle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Iestyn</a:t>
            </a:r>
            <a:r>
              <a:rPr lang="en-US" dirty="0" smtClean="0"/>
              <a:t> </a:t>
            </a:r>
            <a:r>
              <a:rPr lang="en-US" dirty="0" err="1" smtClean="0"/>
              <a:t>gynnig</a:t>
            </a:r>
            <a:r>
              <a:rPr lang="en-US" dirty="0" smtClean="0"/>
              <a:t> </a:t>
            </a:r>
            <a:r>
              <a:rPr lang="en-US" dirty="0" err="1" smtClean="0"/>
              <a:t>ateb</a:t>
            </a:r>
            <a:r>
              <a:rPr lang="en-US" dirty="0" smtClean="0"/>
              <a:t> </a:t>
            </a:r>
            <a:r>
              <a:rPr lang="en-US" dirty="0" err="1" smtClean="0"/>
              <a:t>helaeth</a:t>
            </a:r>
            <a:r>
              <a:rPr lang="en-US" dirty="0" smtClean="0"/>
              <a:t>. A </a:t>
            </a:r>
            <a:r>
              <a:rPr lang="en-US" dirty="0" err="1" smtClean="0"/>
              <a:t>yw’n</a:t>
            </a:r>
            <a:r>
              <a:rPr lang="en-US" dirty="0" smtClean="0"/>
              <a:t> </a:t>
            </a:r>
            <a:r>
              <a:rPr lang="en-US" dirty="0" err="1" smtClean="0"/>
              <a:t>seiliedig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drafodaeth</a:t>
            </a:r>
            <a:r>
              <a:rPr lang="en-US" dirty="0" smtClean="0"/>
              <a:t> ‘</a:t>
            </a:r>
            <a:r>
              <a:rPr lang="en-US" dirty="0" err="1" smtClean="0"/>
              <a:t>fyw</a:t>
            </a:r>
            <a:r>
              <a:rPr lang="en-US" dirty="0" smtClean="0"/>
              <a:t>’ </a:t>
            </a:r>
            <a:r>
              <a:rPr lang="en-US" dirty="0" err="1" smtClean="0"/>
              <a:t>rhwng</a:t>
            </a:r>
            <a:r>
              <a:rPr lang="en-US" dirty="0" smtClean="0"/>
              <a:t> yr </a:t>
            </a:r>
            <a:r>
              <a:rPr lang="en-US" dirty="0" err="1" smtClean="0"/>
              <a:t>Eglwys</a:t>
            </a:r>
            <a:r>
              <a:rPr lang="en-US" dirty="0" smtClean="0"/>
              <a:t> </a:t>
            </a:r>
            <a:r>
              <a:rPr lang="en-US" dirty="0" err="1" smtClean="0"/>
              <a:t>a’r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?</a:t>
            </a:r>
          </a:p>
          <a:p>
            <a:pPr lvl="7"/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amcan</a:t>
            </a:r>
            <a:r>
              <a:rPr lang="en-US" dirty="0" smtClean="0"/>
              <a:t> </a:t>
            </a:r>
            <a:r>
              <a:rPr lang="en-US" dirty="0" err="1" smtClean="0"/>
              <a:t>yw</a:t>
            </a:r>
            <a:r>
              <a:rPr lang="en-US" dirty="0" smtClean="0"/>
              <a:t> </a:t>
            </a:r>
            <a:r>
              <a:rPr lang="en-US" dirty="0" err="1" smtClean="0"/>
              <a:t>amddiffyn</a:t>
            </a:r>
            <a:r>
              <a:rPr lang="en-US" dirty="0" smtClean="0"/>
              <a:t> </a:t>
            </a:r>
            <a:r>
              <a:rPr lang="en-US" dirty="0" err="1" smtClean="0"/>
              <a:t>Cristnogaeth</a:t>
            </a:r>
            <a:r>
              <a:rPr lang="en-US" dirty="0" smtClean="0"/>
              <a:t>.</a:t>
            </a:r>
          </a:p>
          <a:p>
            <a:pPr lvl="7"/>
            <a:r>
              <a:rPr lang="en-US" dirty="0" err="1" smtClean="0"/>
              <a:t>Rhoddwyd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Gyfraith</a:t>
            </a:r>
            <a:r>
              <a:rPr lang="en-US" dirty="0" smtClean="0"/>
              <a:t> </a:t>
            </a:r>
            <a:r>
              <a:rPr lang="en-US" dirty="0" err="1" smtClean="0"/>
              <a:t>fel</a:t>
            </a:r>
            <a:r>
              <a:rPr lang="en-US" dirty="0" smtClean="0"/>
              <a:t> </a:t>
            </a:r>
            <a:r>
              <a:rPr lang="en-US" dirty="0" err="1" smtClean="0"/>
              <a:t>ffordd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ddelio</a:t>
            </a:r>
            <a:r>
              <a:rPr lang="en-US" dirty="0" smtClean="0"/>
              <a:t> </a:t>
            </a:r>
            <a:r>
              <a:rPr lang="en-US" dirty="0" err="1" smtClean="0"/>
              <a:t>â</a:t>
            </a:r>
            <a:r>
              <a:rPr lang="en-US" dirty="0" smtClean="0"/>
              <a:t> </a:t>
            </a:r>
            <a:r>
              <a:rPr lang="en-US" dirty="0" err="1" smtClean="0"/>
              <a:t>styfnigrwydd</a:t>
            </a:r>
            <a:r>
              <a:rPr lang="en-US" dirty="0" smtClean="0"/>
              <a:t> yr </a:t>
            </a:r>
            <a:r>
              <a:rPr lang="en-US" dirty="0" err="1" smtClean="0"/>
              <a:t>Iddewon</a:t>
            </a:r>
            <a:r>
              <a:rPr lang="en-US" dirty="0" smtClean="0"/>
              <a:t>.</a:t>
            </a:r>
          </a:p>
          <a:p>
            <a:pPr lvl="7"/>
            <a:r>
              <a:rPr lang="en-US" dirty="0" err="1" smtClean="0"/>
              <a:t>Dicter</a:t>
            </a:r>
            <a:r>
              <a:rPr lang="en-US" dirty="0" smtClean="0"/>
              <a:t> </a:t>
            </a:r>
            <a:r>
              <a:rPr lang="en-US" dirty="0" err="1" smtClean="0"/>
              <a:t>Duw</a:t>
            </a:r>
            <a:r>
              <a:rPr lang="en-US" dirty="0" smtClean="0"/>
              <a:t> </a:t>
            </a:r>
            <a:r>
              <a:rPr lang="en-US" dirty="0" err="1" smtClean="0"/>
              <a:t>tuag</a:t>
            </a:r>
            <a:r>
              <a:rPr lang="en-US" dirty="0" smtClean="0"/>
              <a:t> at yr </a:t>
            </a:r>
            <a:r>
              <a:rPr lang="en-US" dirty="0" err="1" smtClean="0"/>
              <a:t>Iddewon</a:t>
            </a:r>
            <a:r>
              <a:rPr lang="en-US" dirty="0" smtClean="0"/>
              <a:t>; </a:t>
            </a:r>
            <a:r>
              <a:rPr lang="en-US" dirty="0" err="1" smtClean="0"/>
              <a:t>Duw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bendithio</a:t>
            </a:r>
            <a:r>
              <a:rPr lang="en-US" dirty="0" smtClean="0"/>
              <a:t> </a:t>
            </a:r>
            <a:r>
              <a:rPr lang="en-US" dirty="0" err="1" smtClean="0"/>
              <a:t>Cristnogion</a:t>
            </a:r>
            <a:r>
              <a:rPr lang="en-US" dirty="0" smtClean="0"/>
              <a:t>.</a:t>
            </a:r>
          </a:p>
          <a:p>
            <a:pPr lvl="7"/>
            <a:r>
              <a:rPr lang="en-US" dirty="0" smtClean="0">
                <a:solidFill>
                  <a:srgbClr val="FFFF00"/>
                </a:solidFill>
              </a:rPr>
              <a:t>‘</a:t>
            </a:r>
            <a:r>
              <a:rPr lang="en-US" dirty="0" err="1" smtClean="0">
                <a:solidFill>
                  <a:srgbClr val="FFFF00"/>
                </a:solidFill>
              </a:rPr>
              <a:t>Nid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yw’r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Iddewon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bellach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yn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deall</a:t>
            </a:r>
            <a:r>
              <a:rPr lang="en-US" dirty="0" smtClean="0">
                <a:solidFill>
                  <a:srgbClr val="FFFF00"/>
                </a:solidFill>
              </a:rPr>
              <a:t> yr </a:t>
            </a:r>
            <a:r>
              <a:rPr lang="en-US" dirty="0" err="1" smtClean="0">
                <a:solidFill>
                  <a:srgbClr val="FFFF00"/>
                </a:solidFill>
              </a:rPr>
              <a:t>Ysgrythurau</a:t>
            </a:r>
            <a:r>
              <a:rPr lang="en-US" dirty="0" smtClean="0">
                <a:solidFill>
                  <a:srgbClr val="FFFF00"/>
                </a:solidFill>
              </a:rPr>
              <a:t>’ (</a:t>
            </a:r>
            <a:r>
              <a:rPr lang="en-US" i="1" dirty="0" err="1" smtClean="0">
                <a:solidFill>
                  <a:srgbClr val="FFFF00"/>
                </a:solidFill>
              </a:rPr>
              <a:t>Deialog</a:t>
            </a:r>
            <a:r>
              <a:rPr lang="en-US" dirty="0" smtClean="0">
                <a:solidFill>
                  <a:srgbClr val="FFFF00"/>
                </a:solidFill>
              </a:rPr>
              <a:t> 9:1).</a:t>
            </a:r>
          </a:p>
          <a:p>
            <a:pPr lvl="7"/>
            <a:r>
              <a:rPr lang="en-US" dirty="0" err="1" smtClean="0">
                <a:solidFill>
                  <a:srgbClr val="FFFF00"/>
                </a:solidFill>
              </a:rPr>
              <a:t>Cristnogion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yw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etifeddion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addewid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Duw</a:t>
            </a:r>
            <a:r>
              <a:rPr lang="en-US" dirty="0" smtClean="0">
                <a:solidFill>
                  <a:srgbClr val="FFFF00"/>
                </a:solidFill>
              </a:rPr>
              <a:t>. </a:t>
            </a:r>
          </a:p>
        </p:txBody>
      </p:sp>
      <p:pic>
        <p:nvPicPr>
          <p:cNvPr id="4" name="Picture 3" descr="justinmartyr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2971800"/>
            <a:ext cx="3048000" cy="3657601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>
                <a:solidFill>
                  <a:srgbClr val="FFFF00"/>
                </a:solidFill>
              </a:rPr>
              <a:t>Iestyn</a:t>
            </a:r>
            <a:r>
              <a:rPr lang="en-US" dirty="0" smtClean="0">
                <a:solidFill>
                  <a:srgbClr val="FFFF00"/>
                </a:solidFill>
              </a:rPr>
              <a:t>: </a:t>
            </a:r>
            <a:r>
              <a:rPr lang="en-US" dirty="0" err="1" smtClean="0">
                <a:solidFill>
                  <a:srgbClr val="FFFF00"/>
                </a:solidFill>
              </a:rPr>
              <a:t>Cristnogion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a’r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Ysgrythurau</a:t>
            </a:r>
            <a:endParaRPr lang="en-US" dirty="0">
              <a:solidFill>
                <a:srgbClr val="FFFF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>
              <a:buNone/>
            </a:pPr>
            <a:r>
              <a:rPr lang="en-US" dirty="0" smtClean="0">
                <a:solidFill>
                  <a:srgbClr val="FFFF00"/>
                </a:solidFill>
              </a:rPr>
              <a:t>	</a:t>
            </a:r>
            <a:r>
              <a:rPr lang="en-US" dirty="0" err="1" smtClean="0">
                <a:solidFill>
                  <a:srgbClr val="FFFF00"/>
                </a:solidFill>
              </a:rPr>
              <a:t>Gadewch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i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ni’r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Cenedl-ddynion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ddod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ynghyd</a:t>
            </a:r>
            <a:r>
              <a:rPr lang="en-US" dirty="0" smtClean="0">
                <a:solidFill>
                  <a:srgbClr val="FFFF00"/>
                </a:solidFill>
              </a:rPr>
              <a:t> a </a:t>
            </a:r>
            <a:r>
              <a:rPr lang="en-US" dirty="0" err="1" smtClean="0">
                <a:solidFill>
                  <a:srgbClr val="FFFF00"/>
                </a:solidFill>
              </a:rPr>
              <a:t>gogoneddu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Duw</a:t>
            </a:r>
            <a:r>
              <a:rPr lang="en-US" dirty="0" smtClean="0">
                <a:solidFill>
                  <a:srgbClr val="FFFF00"/>
                </a:solidFill>
              </a:rPr>
              <a:t>, </a:t>
            </a:r>
            <a:r>
              <a:rPr lang="en-US" dirty="0" err="1" smtClean="0">
                <a:solidFill>
                  <a:srgbClr val="FFFF00"/>
                </a:solidFill>
              </a:rPr>
              <a:t>oherwydd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mae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wedi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edrych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arnom</a:t>
            </a:r>
            <a:r>
              <a:rPr lang="en-US" dirty="0" smtClean="0">
                <a:solidFill>
                  <a:srgbClr val="FFFF00"/>
                </a:solidFill>
              </a:rPr>
              <a:t>; </a:t>
            </a:r>
            <a:r>
              <a:rPr lang="en-US" dirty="0" err="1" smtClean="0">
                <a:solidFill>
                  <a:srgbClr val="FFFF00"/>
                </a:solidFill>
              </a:rPr>
              <a:t>gadewch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i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ni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ei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ogoneddu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Ef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gan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Frenin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y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gogoniant</a:t>
            </a:r>
            <a:r>
              <a:rPr lang="en-US" dirty="0" smtClean="0">
                <a:solidFill>
                  <a:srgbClr val="FFFF00"/>
                </a:solidFill>
              </a:rPr>
              <a:t>, </a:t>
            </a:r>
            <a:r>
              <a:rPr lang="en-US" dirty="0" err="1" smtClean="0">
                <a:solidFill>
                  <a:srgbClr val="FFFF00"/>
                </a:solidFill>
              </a:rPr>
              <a:t>gan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Arglwydd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y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lluoedd</a:t>
            </a:r>
            <a:r>
              <a:rPr lang="en-US" dirty="0" smtClean="0">
                <a:solidFill>
                  <a:srgbClr val="FFFF00"/>
                </a:solidFill>
              </a:rPr>
              <a:t>. </a:t>
            </a:r>
            <a:r>
              <a:rPr lang="en-US" dirty="0" err="1" smtClean="0">
                <a:solidFill>
                  <a:srgbClr val="FFFF00"/>
                </a:solidFill>
              </a:rPr>
              <a:t>Mae’n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cymryd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pleser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yn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y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cenhedloedd</a:t>
            </a:r>
            <a:r>
              <a:rPr lang="en-US" dirty="0" smtClean="0">
                <a:solidFill>
                  <a:srgbClr val="FFFF00"/>
                </a:solidFill>
              </a:rPr>
              <a:t>, ac </a:t>
            </a:r>
            <a:r>
              <a:rPr lang="en-US" dirty="0" err="1" smtClean="0">
                <a:solidFill>
                  <a:srgbClr val="FFFF00"/>
                </a:solidFill>
              </a:rPr>
              <a:t>mae’n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derbyn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aberthau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yn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fwy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llawen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gennym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ni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na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gennych</a:t>
            </a:r>
            <a:r>
              <a:rPr lang="en-US" dirty="0" smtClean="0">
                <a:solidFill>
                  <a:srgbClr val="FFFF00"/>
                </a:solidFill>
              </a:rPr>
              <a:t> chi. Pa </a:t>
            </a:r>
            <a:r>
              <a:rPr lang="en-US" dirty="0" err="1" smtClean="0">
                <a:solidFill>
                  <a:srgbClr val="FFFF00"/>
                </a:solidFill>
              </a:rPr>
              <a:t>gyfrif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y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dylwn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i</a:t>
            </a:r>
            <a:r>
              <a:rPr lang="en-US" dirty="0" smtClean="0">
                <a:solidFill>
                  <a:srgbClr val="FFFF00"/>
                </a:solidFill>
              </a:rPr>
              <a:t> -  yr </a:t>
            </a:r>
            <a:r>
              <a:rPr lang="en-US" dirty="0" err="1" smtClean="0">
                <a:solidFill>
                  <a:srgbClr val="FFFF00"/>
                </a:solidFill>
              </a:rPr>
              <a:t>hwn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y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tystiolaethodd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Duw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iddo</a:t>
            </a:r>
            <a:r>
              <a:rPr lang="en-US" dirty="0" smtClean="0">
                <a:solidFill>
                  <a:srgbClr val="FFFF00"/>
                </a:solidFill>
              </a:rPr>
              <a:t> – </a:t>
            </a:r>
            <a:r>
              <a:rPr lang="en-US" dirty="0" err="1" smtClean="0">
                <a:solidFill>
                  <a:srgbClr val="FFFF00"/>
                </a:solidFill>
              </a:rPr>
              <a:t>ei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roi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i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enwaediad</a:t>
            </a:r>
            <a:r>
              <a:rPr lang="en-US" dirty="0" smtClean="0">
                <a:solidFill>
                  <a:srgbClr val="FFFF00"/>
                </a:solidFill>
              </a:rPr>
              <a:t>? A </a:t>
            </a:r>
            <a:r>
              <a:rPr lang="en-US" dirty="0" err="1" smtClean="0">
                <a:solidFill>
                  <a:srgbClr val="FFFF00"/>
                </a:solidFill>
              </a:rPr>
              <a:t>oes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angen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y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bedydd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arall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hwn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ar</a:t>
            </a:r>
            <a:r>
              <a:rPr lang="en-US" dirty="0" smtClean="0">
                <a:solidFill>
                  <a:srgbClr val="FFFF00"/>
                </a:solidFill>
              </a:rPr>
              <a:t> un </a:t>
            </a:r>
            <a:r>
              <a:rPr lang="en-US" dirty="0" err="1" smtClean="0">
                <a:solidFill>
                  <a:srgbClr val="FFFF00"/>
                </a:solidFill>
              </a:rPr>
              <a:t>sydd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wedi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cael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ei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fedyddio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gan</a:t>
            </a:r>
            <a:r>
              <a:rPr lang="en-US" dirty="0" smtClean="0">
                <a:solidFill>
                  <a:srgbClr val="FFFF00"/>
                </a:solidFill>
              </a:rPr>
              <a:t> yr </a:t>
            </a:r>
            <a:r>
              <a:rPr lang="en-US" dirty="0" err="1" smtClean="0">
                <a:solidFill>
                  <a:srgbClr val="FFFF00"/>
                </a:solidFill>
              </a:rPr>
              <a:t>Ysbryd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Glân</a:t>
            </a:r>
            <a:r>
              <a:rPr lang="en-US" dirty="0" smtClean="0">
                <a:solidFill>
                  <a:srgbClr val="FFFF00"/>
                </a:solidFill>
              </a:rPr>
              <a:t>?... </a:t>
            </a:r>
            <a:r>
              <a:rPr lang="en-US" dirty="0" err="1" smtClean="0">
                <a:solidFill>
                  <a:srgbClr val="FFFF00"/>
                </a:solidFill>
              </a:rPr>
              <a:t>Nid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fy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ngeiriau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i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mohonynt</a:t>
            </a:r>
            <a:r>
              <a:rPr lang="en-US" dirty="0" smtClean="0">
                <a:solidFill>
                  <a:srgbClr val="FFFF00"/>
                </a:solidFill>
              </a:rPr>
              <a:t>, ac </a:t>
            </a:r>
            <a:r>
              <a:rPr lang="en-US" dirty="0" err="1" smtClean="0">
                <a:solidFill>
                  <a:srgbClr val="FFFF00"/>
                </a:solidFill>
              </a:rPr>
              <a:t>ni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chawsant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eu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gosod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gyda’i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gilydd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gan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gelfyddyd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dynol</a:t>
            </a:r>
            <a:r>
              <a:rPr lang="en-US" dirty="0" smtClean="0">
                <a:solidFill>
                  <a:srgbClr val="FFFF00"/>
                </a:solidFill>
              </a:rPr>
              <a:t>, </a:t>
            </a:r>
            <a:r>
              <a:rPr lang="en-US" dirty="0" err="1" smtClean="0">
                <a:solidFill>
                  <a:srgbClr val="FFFF00"/>
                </a:solidFill>
              </a:rPr>
              <a:t>oherwydd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cawsant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eu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canu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gan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Dafydd</a:t>
            </a:r>
            <a:r>
              <a:rPr lang="en-US" dirty="0" smtClean="0">
                <a:solidFill>
                  <a:srgbClr val="FFFF00"/>
                </a:solidFill>
              </a:rPr>
              <a:t>, </a:t>
            </a:r>
            <a:r>
              <a:rPr lang="en-US" dirty="0" err="1" smtClean="0">
                <a:solidFill>
                  <a:srgbClr val="FFFF00"/>
                </a:solidFill>
              </a:rPr>
              <a:t>eu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cyhoeddi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fel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newyddion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da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gan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Eseia</a:t>
            </a:r>
            <a:r>
              <a:rPr lang="en-US" dirty="0" smtClean="0">
                <a:solidFill>
                  <a:srgbClr val="FFFF00"/>
                </a:solidFill>
              </a:rPr>
              <a:t>, </a:t>
            </a:r>
            <a:r>
              <a:rPr lang="en-US" dirty="0" err="1" smtClean="0">
                <a:solidFill>
                  <a:srgbClr val="FFFF00"/>
                </a:solidFill>
              </a:rPr>
              <a:t>eu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pregethu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gan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Sechareia</a:t>
            </a:r>
            <a:r>
              <a:rPr lang="en-US" dirty="0" smtClean="0">
                <a:solidFill>
                  <a:srgbClr val="FFFF00"/>
                </a:solidFill>
              </a:rPr>
              <a:t>, </a:t>
            </a:r>
            <a:r>
              <a:rPr lang="en-US" dirty="0" err="1" smtClean="0">
                <a:solidFill>
                  <a:srgbClr val="FFFF00"/>
                </a:solidFill>
              </a:rPr>
              <a:t>eu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cofnodi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gan</a:t>
            </a:r>
            <a:r>
              <a:rPr lang="en-US" dirty="0" smtClean="0">
                <a:solidFill>
                  <a:srgbClr val="FFFF00"/>
                </a:solidFill>
              </a:rPr>
              <a:t> Moses. </a:t>
            </a:r>
            <a:r>
              <a:rPr lang="en-US" dirty="0" err="1" smtClean="0">
                <a:solidFill>
                  <a:srgbClr val="FFFF00"/>
                </a:solidFill>
              </a:rPr>
              <a:t>Ydych</a:t>
            </a:r>
            <a:r>
              <a:rPr lang="en-US" dirty="0" smtClean="0">
                <a:solidFill>
                  <a:srgbClr val="FFFF00"/>
                </a:solidFill>
              </a:rPr>
              <a:t> chin </a:t>
            </a:r>
            <a:r>
              <a:rPr lang="en-US" dirty="0" err="1" smtClean="0">
                <a:solidFill>
                  <a:srgbClr val="FFFF00"/>
                </a:solidFill>
              </a:rPr>
              <a:t>eu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hadnabod</a:t>
            </a:r>
            <a:r>
              <a:rPr lang="en-US" dirty="0" smtClean="0">
                <a:solidFill>
                  <a:srgbClr val="FFFF00"/>
                </a:solidFill>
              </a:rPr>
              <a:t>, </a:t>
            </a:r>
            <a:r>
              <a:rPr lang="en-US" dirty="0" err="1" smtClean="0">
                <a:solidFill>
                  <a:srgbClr val="FFFF00"/>
                </a:solidFill>
              </a:rPr>
              <a:t>Tryffo</a:t>
            </a:r>
            <a:r>
              <a:rPr lang="en-US" dirty="0" smtClean="0">
                <a:solidFill>
                  <a:srgbClr val="FFFF00"/>
                </a:solidFill>
              </a:rPr>
              <a:t>? </a:t>
            </a:r>
            <a:r>
              <a:rPr lang="en-US" dirty="0" err="1" smtClean="0">
                <a:solidFill>
                  <a:srgbClr val="FFFF00"/>
                </a:solidFill>
              </a:rPr>
              <a:t>Fe’u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gwelir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yn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eich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ysgrythurau</a:t>
            </a:r>
            <a:r>
              <a:rPr lang="en-US" dirty="0" smtClean="0">
                <a:solidFill>
                  <a:srgbClr val="FFFF00"/>
                </a:solidFill>
              </a:rPr>
              <a:t>, </a:t>
            </a:r>
            <a:r>
              <a:rPr lang="en-US" dirty="0" err="1" smtClean="0">
                <a:solidFill>
                  <a:srgbClr val="FFFF00"/>
                </a:solidFill>
              </a:rPr>
              <a:t>er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nid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eich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rhai</a:t>
            </a:r>
            <a:r>
              <a:rPr lang="en-US" dirty="0" smtClean="0">
                <a:solidFill>
                  <a:srgbClr val="FFFF00"/>
                </a:solidFill>
              </a:rPr>
              <a:t> chi </a:t>
            </a:r>
            <a:r>
              <a:rPr lang="en-US" dirty="0" err="1" smtClean="0">
                <a:solidFill>
                  <a:srgbClr val="FFFF00"/>
                </a:solidFill>
              </a:rPr>
              <a:t>ond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ein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rhai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ni</a:t>
            </a:r>
            <a:r>
              <a:rPr lang="en-US" dirty="0" smtClean="0">
                <a:solidFill>
                  <a:srgbClr val="FFFF00"/>
                </a:solidFill>
              </a:rPr>
              <a:t>, </a:t>
            </a:r>
            <a:r>
              <a:rPr lang="en-US" dirty="0" err="1" smtClean="0">
                <a:solidFill>
                  <a:srgbClr val="FFFF00"/>
                </a:solidFill>
              </a:rPr>
              <a:t>oherwydd</a:t>
            </a:r>
            <a:r>
              <a:rPr lang="en-US" dirty="0" smtClean="0">
                <a:solidFill>
                  <a:srgbClr val="FFFF00"/>
                </a:solidFill>
              </a:rPr>
              <a:t> yr </a:t>
            </a:r>
            <a:r>
              <a:rPr lang="en-US" dirty="0" err="1" smtClean="0">
                <a:solidFill>
                  <a:srgbClr val="FFFF00"/>
                </a:solidFill>
              </a:rPr>
              <a:t>ydym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yn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ufuddhau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iddynt</a:t>
            </a:r>
            <a:r>
              <a:rPr lang="en-US" dirty="0" smtClean="0">
                <a:solidFill>
                  <a:srgbClr val="FFFF00"/>
                </a:solidFill>
              </a:rPr>
              <a:t>, </a:t>
            </a:r>
            <a:r>
              <a:rPr lang="en-US" dirty="0" err="1" smtClean="0">
                <a:solidFill>
                  <a:srgbClr val="FFFF00"/>
                </a:solidFill>
              </a:rPr>
              <a:t>ond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nid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ydych</a:t>
            </a:r>
            <a:r>
              <a:rPr lang="en-US" dirty="0" smtClean="0">
                <a:solidFill>
                  <a:srgbClr val="FFFF00"/>
                </a:solidFill>
              </a:rPr>
              <a:t> chi – </a:t>
            </a:r>
            <a:r>
              <a:rPr lang="en-US" dirty="0" err="1" smtClean="0">
                <a:solidFill>
                  <a:srgbClr val="FFFF00"/>
                </a:solidFill>
              </a:rPr>
              <a:t>er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i</a:t>
            </a:r>
            <a:r>
              <a:rPr lang="en-US" dirty="0" smtClean="0">
                <a:solidFill>
                  <a:srgbClr val="FFFF00"/>
                </a:solidFill>
              </a:rPr>
              <a:t> chi </a:t>
            </a:r>
            <a:r>
              <a:rPr lang="en-US" dirty="0" err="1" smtClean="0">
                <a:solidFill>
                  <a:srgbClr val="FFFF00"/>
                </a:solidFill>
              </a:rPr>
              <a:t>eu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darllen</a:t>
            </a:r>
            <a:r>
              <a:rPr lang="en-US" dirty="0" smtClean="0">
                <a:solidFill>
                  <a:srgbClr val="FFFF00"/>
                </a:solidFill>
              </a:rPr>
              <a:t> – </a:t>
            </a:r>
            <a:r>
              <a:rPr lang="en-US" dirty="0" err="1" smtClean="0">
                <a:solidFill>
                  <a:srgbClr val="FFFF00"/>
                </a:solidFill>
              </a:rPr>
              <a:t>yn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deall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eu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hystyr</a:t>
            </a:r>
            <a:r>
              <a:rPr lang="en-US" dirty="0" smtClean="0">
                <a:solidFill>
                  <a:srgbClr val="FFFF00"/>
                </a:solidFill>
              </a:rPr>
              <a:t> (</a:t>
            </a:r>
            <a:r>
              <a:rPr lang="en-US" i="1" dirty="0" err="1" smtClean="0">
                <a:solidFill>
                  <a:srgbClr val="FFFF00"/>
                </a:solidFill>
              </a:rPr>
              <a:t>Deialog</a:t>
            </a:r>
            <a:r>
              <a:rPr lang="en-US" i="1" dirty="0" smtClean="0">
                <a:solidFill>
                  <a:srgbClr val="FFFF00"/>
                </a:solidFill>
              </a:rPr>
              <a:t> </a:t>
            </a:r>
            <a:r>
              <a:rPr lang="en-US" dirty="0" smtClean="0">
                <a:solidFill>
                  <a:srgbClr val="FFFF00"/>
                </a:solidFill>
              </a:rPr>
              <a:t>29).</a:t>
            </a:r>
            <a:endParaRPr lang="en-US" dirty="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Dehongliad</a:t>
            </a:r>
            <a:r>
              <a:rPr lang="en-US" dirty="0" smtClean="0"/>
              <a:t> </a:t>
            </a:r>
            <a:r>
              <a:rPr lang="en-US" dirty="0" err="1" smtClean="0"/>
              <a:t>Iestyn</a:t>
            </a:r>
            <a:r>
              <a:rPr lang="en-US" dirty="0" smtClean="0"/>
              <a:t> </a:t>
            </a:r>
            <a:r>
              <a:rPr lang="en-US" dirty="0" err="1" smtClean="0"/>
              <a:t>Ferthyr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en-US" dirty="0" err="1" smtClean="0"/>
              <a:t>Mae’r</a:t>
            </a:r>
            <a:r>
              <a:rPr lang="en-US" dirty="0" smtClean="0"/>
              <a:t> </a:t>
            </a:r>
            <a:r>
              <a:rPr lang="en-US" dirty="0" err="1" smtClean="0"/>
              <a:t>Cenedloedd</a:t>
            </a:r>
            <a:r>
              <a:rPr lang="en-US" dirty="0" smtClean="0"/>
              <a:t> </a:t>
            </a:r>
            <a:r>
              <a:rPr lang="en-US" dirty="0" err="1" smtClean="0"/>
              <a:t>bellach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rhan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Israel.</a:t>
            </a:r>
          </a:p>
          <a:p>
            <a:r>
              <a:rPr lang="en-US" dirty="0" err="1" smtClean="0"/>
              <a:t>Nid</a:t>
            </a:r>
            <a:r>
              <a:rPr lang="en-US" dirty="0" smtClean="0"/>
              <a:t> </a:t>
            </a:r>
            <a:r>
              <a:rPr lang="en-US" dirty="0" err="1" smtClean="0"/>
              <a:t>oes</a:t>
            </a:r>
            <a:r>
              <a:rPr lang="en-US" dirty="0" smtClean="0"/>
              <a:t> </a:t>
            </a:r>
            <a:r>
              <a:rPr lang="en-US" dirty="0" err="1" smtClean="0"/>
              <a:t>angen</a:t>
            </a:r>
            <a:r>
              <a:rPr lang="en-US" dirty="0" smtClean="0"/>
              <a:t> </a:t>
            </a:r>
            <a:r>
              <a:rPr lang="en-US" dirty="0" err="1" smtClean="0"/>
              <a:t>enwaediad</a:t>
            </a:r>
            <a:r>
              <a:rPr lang="en-US" dirty="0" smtClean="0"/>
              <a:t> </a:t>
            </a:r>
            <a:r>
              <a:rPr lang="en-US" dirty="0" err="1" smtClean="0"/>
              <a:t>bellach</a:t>
            </a:r>
            <a:r>
              <a:rPr lang="en-US" dirty="0" smtClean="0"/>
              <a:t> (</a:t>
            </a:r>
            <a:r>
              <a:rPr lang="en-US" dirty="0" err="1" smtClean="0"/>
              <a:t>defod</a:t>
            </a:r>
            <a:r>
              <a:rPr lang="en-US" dirty="0" smtClean="0"/>
              <a:t> </a:t>
            </a:r>
            <a:r>
              <a:rPr lang="en-US" dirty="0" err="1" smtClean="0"/>
              <a:t>Iddewig</a:t>
            </a:r>
            <a:r>
              <a:rPr lang="en-US" dirty="0" smtClean="0"/>
              <a:t>).</a:t>
            </a:r>
          </a:p>
          <a:p>
            <a:r>
              <a:rPr lang="en-US" dirty="0" err="1" smtClean="0"/>
              <a:t>Prawf-destunau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gyfer</a:t>
            </a:r>
            <a:r>
              <a:rPr lang="en-US" dirty="0" smtClean="0"/>
              <a:t> </a:t>
            </a:r>
            <a:r>
              <a:rPr lang="en-US" dirty="0" err="1" smtClean="0"/>
              <a:t>Cristnogion</a:t>
            </a:r>
            <a:r>
              <a:rPr lang="en-US" dirty="0" smtClean="0"/>
              <a:t> </a:t>
            </a:r>
            <a:r>
              <a:rPr lang="en-US" dirty="0" err="1" smtClean="0"/>
              <a:t>yw’r</a:t>
            </a:r>
            <a:r>
              <a:rPr lang="en-US" dirty="0" smtClean="0"/>
              <a:t> </a:t>
            </a:r>
            <a:r>
              <a:rPr lang="en-US" dirty="0" err="1" smtClean="0"/>
              <a:t>Ysgrythurau</a:t>
            </a:r>
            <a:r>
              <a:rPr lang="en-US" dirty="0" smtClean="0"/>
              <a:t>; </a:t>
            </a:r>
            <a:r>
              <a:rPr lang="en-US" dirty="0" err="1" smtClean="0"/>
              <a:t>nid</a:t>
            </a:r>
            <a:r>
              <a:rPr lang="en-US" dirty="0" smtClean="0"/>
              <a:t> </a:t>
            </a:r>
            <a:r>
              <a:rPr lang="en-US" dirty="0" err="1" smtClean="0"/>
              <a:t>ydynt</a:t>
            </a:r>
            <a:r>
              <a:rPr lang="en-US" dirty="0" smtClean="0"/>
              <a:t> </a:t>
            </a:r>
            <a:r>
              <a:rPr lang="en-US" dirty="0" err="1" smtClean="0"/>
              <a:t>bellach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perthyn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Rhoddwyd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cyfreithiau</a:t>
            </a:r>
            <a:r>
              <a:rPr lang="en-US" dirty="0" smtClean="0"/>
              <a:t> </a:t>
            </a:r>
            <a:r>
              <a:rPr lang="en-US" dirty="0" err="1" smtClean="0"/>
              <a:t>oherwydd</a:t>
            </a:r>
            <a:r>
              <a:rPr lang="en-US" dirty="0" smtClean="0"/>
              <a:t> </a:t>
            </a:r>
            <a:r>
              <a:rPr lang="en-US" dirty="0" err="1" smtClean="0"/>
              <a:t>calon-galedwch</a:t>
            </a:r>
            <a:r>
              <a:rPr lang="en-US" dirty="0" smtClean="0"/>
              <a:t> yr </a:t>
            </a:r>
            <a:r>
              <a:rPr lang="en-US" dirty="0" err="1" smtClean="0"/>
              <a:t>Iddewon</a:t>
            </a:r>
            <a:r>
              <a:rPr lang="en-US" dirty="0" smtClean="0"/>
              <a:t>. </a:t>
            </a:r>
            <a:r>
              <a:rPr lang="en-US" dirty="0" err="1" smtClean="0"/>
              <a:t>Ffydd</a:t>
            </a:r>
            <a:r>
              <a:rPr lang="en-US" dirty="0" smtClean="0"/>
              <a:t> </a:t>
            </a:r>
            <a:r>
              <a:rPr lang="en-US" dirty="0" err="1" smtClean="0"/>
              <a:t>yng</a:t>
            </a:r>
            <a:r>
              <a:rPr lang="en-US" dirty="0" smtClean="0"/>
              <a:t> </a:t>
            </a:r>
            <a:r>
              <a:rPr lang="en-US" dirty="0" err="1" smtClean="0"/>
              <a:t>Nghrist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unig</a:t>
            </a:r>
            <a:r>
              <a:rPr lang="en-US" dirty="0" smtClean="0"/>
              <a:t> all </a:t>
            </a:r>
            <a:r>
              <a:rPr lang="en-US" dirty="0" err="1" smtClean="0"/>
              <a:t>achub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Cosb</a:t>
            </a:r>
            <a:r>
              <a:rPr lang="en-US" dirty="0" smtClean="0"/>
              <a:t> </a:t>
            </a:r>
            <a:r>
              <a:rPr lang="en-US" dirty="0" err="1" smtClean="0"/>
              <a:t>dwyfol</a:t>
            </a:r>
            <a:r>
              <a:rPr lang="en-US" dirty="0" smtClean="0"/>
              <a:t> </a:t>
            </a:r>
            <a:r>
              <a:rPr lang="en-US" dirty="0" err="1" smtClean="0"/>
              <a:t>sydd</a:t>
            </a:r>
            <a:r>
              <a:rPr lang="en-US" dirty="0" smtClean="0"/>
              <a:t> </a:t>
            </a:r>
            <a:r>
              <a:rPr lang="en-US" dirty="0" err="1" smtClean="0"/>
              <a:t>wrth</a:t>
            </a:r>
            <a:r>
              <a:rPr lang="en-US" dirty="0" smtClean="0"/>
              <a:t> </a:t>
            </a:r>
            <a:r>
              <a:rPr lang="en-US" dirty="0" err="1" smtClean="0"/>
              <a:t>wraidd</a:t>
            </a:r>
            <a:r>
              <a:rPr lang="en-US" dirty="0" smtClean="0"/>
              <a:t> </a:t>
            </a:r>
            <a:r>
              <a:rPr lang="en-US" dirty="0" err="1" smtClean="0"/>
              <a:t>erledigaeth</a:t>
            </a:r>
            <a:r>
              <a:rPr lang="en-US" dirty="0" smtClean="0"/>
              <a:t> a </a:t>
            </a:r>
            <a:r>
              <a:rPr lang="en-US" dirty="0" err="1" smtClean="0"/>
              <a:t>dioddefaint</a:t>
            </a:r>
            <a:r>
              <a:rPr lang="en-US" dirty="0" smtClean="0"/>
              <a:t> yr </a:t>
            </a:r>
            <a:r>
              <a:rPr lang="en-US" dirty="0" err="1" smtClean="0"/>
              <a:t>Iddewon</a:t>
            </a:r>
            <a:r>
              <a:rPr lang="en-US" dirty="0" smtClean="0"/>
              <a:t>.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tynged</a:t>
            </a:r>
            <a:r>
              <a:rPr lang="en-US" dirty="0" smtClean="0"/>
              <a:t> </a:t>
            </a:r>
            <a:r>
              <a:rPr lang="en-US" dirty="0" err="1" smtClean="0"/>
              <a:t>yw</a:t>
            </a:r>
            <a:r>
              <a:rPr lang="en-US" dirty="0" smtClean="0"/>
              <a:t> </a:t>
            </a:r>
            <a:r>
              <a:rPr lang="en-US" dirty="0" err="1" smtClean="0"/>
              <a:t>byw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yr </a:t>
            </a:r>
            <a:r>
              <a:rPr lang="en-US" dirty="0" err="1" smtClean="0"/>
              <a:t>ymylon</a:t>
            </a:r>
            <a:r>
              <a:rPr lang="en-US" dirty="0" smtClean="0"/>
              <a:t> (‘yr </a:t>
            </a:r>
            <a:r>
              <a:rPr lang="en-US" dirty="0" err="1" smtClean="0"/>
              <a:t>Iddew</a:t>
            </a:r>
            <a:r>
              <a:rPr lang="en-US" dirty="0" smtClean="0"/>
              <a:t> </a:t>
            </a:r>
            <a:r>
              <a:rPr lang="en-US" dirty="0" err="1" smtClean="0"/>
              <a:t>crwydrol</a:t>
            </a:r>
            <a:r>
              <a:rPr lang="en-US" dirty="0" smtClean="0"/>
              <a:t>’). 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Melito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Sardis (140-185 OC)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US" dirty="0" err="1" smtClean="0"/>
              <a:t>Esgob</a:t>
            </a:r>
            <a:r>
              <a:rPr lang="en-US" dirty="0" smtClean="0"/>
              <a:t> Sardis, </a:t>
            </a:r>
            <a:r>
              <a:rPr lang="en-US" dirty="0" err="1" smtClean="0"/>
              <a:t>cartref</a:t>
            </a:r>
            <a:r>
              <a:rPr lang="en-US" dirty="0" smtClean="0"/>
              <a:t> un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gymunedau</a:t>
            </a:r>
            <a:r>
              <a:rPr lang="en-US" dirty="0" smtClean="0"/>
              <a:t> </a:t>
            </a:r>
            <a:r>
              <a:rPr lang="en-US" dirty="0" err="1" smtClean="0"/>
              <a:t>Iddewig</a:t>
            </a:r>
            <a:r>
              <a:rPr lang="en-US" dirty="0" smtClean="0"/>
              <a:t> </a:t>
            </a:r>
            <a:r>
              <a:rPr lang="en-US" dirty="0" err="1" smtClean="0"/>
              <a:t>mwyaf</a:t>
            </a:r>
            <a:r>
              <a:rPr lang="en-US" dirty="0" smtClean="0"/>
              <a:t> Asia </a:t>
            </a:r>
            <a:r>
              <a:rPr lang="en-US" dirty="0" err="1" smtClean="0"/>
              <a:t>Leiaf</a:t>
            </a:r>
            <a:r>
              <a:rPr lang="en-US" dirty="0" smtClean="0"/>
              <a:t> (</a:t>
            </a:r>
            <a:r>
              <a:rPr lang="en-US" dirty="0" err="1" smtClean="0"/>
              <a:t>gorllewin</a:t>
            </a:r>
            <a:r>
              <a:rPr lang="en-US" dirty="0" smtClean="0"/>
              <a:t> </a:t>
            </a:r>
            <a:r>
              <a:rPr lang="en-US" dirty="0" err="1" smtClean="0"/>
              <a:t>Twrci</a:t>
            </a:r>
            <a:r>
              <a:rPr lang="en-US" dirty="0" smtClean="0"/>
              <a:t>).</a:t>
            </a:r>
          </a:p>
          <a:p>
            <a:r>
              <a:rPr lang="en-US" i="1" dirty="0" err="1" smtClean="0"/>
              <a:t>Peri</a:t>
            </a:r>
            <a:r>
              <a:rPr lang="en-US" i="1" dirty="0" smtClean="0"/>
              <a:t> </a:t>
            </a:r>
            <a:r>
              <a:rPr lang="en-US" i="1" dirty="0" err="1" smtClean="0"/>
              <a:t>Pascha</a:t>
            </a:r>
            <a:r>
              <a:rPr lang="en-US" i="1" dirty="0" smtClean="0"/>
              <a:t> </a:t>
            </a:r>
            <a:r>
              <a:rPr lang="en-US" dirty="0" smtClean="0"/>
              <a:t>(</a:t>
            </a:r>
            <a:r>
              <a:rPr lang="en-US" dirty="0" err="1" smtClean="0"/>
              <a:t>Ynghylch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Pasg</a:t>
            </a:r>
            <a:r>
              <a:rPr lang="en-US" dirty="0" smtClean="0"/>
              <a:t>) a </a:t>
            </a:r>
            <a:r>
              <a:rPr lang="en-US" dirty="0" err="1" smtClean="0"/>
              <a:t>ddarganfuwyd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1932: </a:t>
            </a:r>
            <a:r>
              <a:rPr lang="en-US" dirty="0" err="1" smtClean="0"/>
              <a:t>pregeth</a:t>
            </a:r>
            <a:r>
              <a:rPr lang="en-US" dirty="0" smtClean="0"/>
              <a:t> </a:t>
            </a:r>
            <a:r>
              <a:rPr lang="en-US" dirty="0" err="1" smtClean="0"/>
              <a:t>litwrgaidd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ddioddefaint</a:t>
            </a:r>
            <a:r>
              <a:rPr lang="en-US" dirty="0" smtClean="0"/>
              <a:t> </a:t>
            </a:r>
            <a:r>
              <a:rPr lang="en-US" dirty="0" err="1" smtClean="0"/>
              <a:t>Crist</a:t>
            </a:r>
            <a:r>
              <a:rPr lang="en-US" dirty="0" smtClean="0"/>
              <a:t> </a:t>
            </a:r>
            <a:r>
              <a:rPr lang="en-US" dirty="0" err="1" smtClean="0"/>
              <a:t>sydd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cymharu</a:t>
            </a:r>
            <a:r>
              <a:rPr lang="en-US" dirty="0" smtClean="0"/>
              <a:t> </a:t>
            </a:r>
            <a:r>
              <a:rPr lang="en-US" dirty="0" err="1" smtClean="0"/>
              <a:t>dathliad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Pesach </a:t>
            </a:r>
            <a:r>
              <a:rPr lang="en-US" dirty="0" err="1" smtClean="0"/>
              <a:t>Iddewig</a:t>
            </a:r>
            <a:r>
              <a:rPr lang="en-US" dirty="0" smtClean="0"/>
              <a:t> </a:t>
            </a:r>
            <a:r>
              <a:rPr lang="en-US" dirty="0" err="1" smtClean="0"/>
              <a:t>gyda’r</a:t>
            </a:r>
            <a:r>
              <a:rPr lang="en-US" dirty="0" smtClean="0"/>
              <a:t> </a:t>
            </a:r>
            <a:r>
              <a:rPr lang="en-US" dirty="0" err="1" smtClean="0"/>
              <a:t>Pasg</a:t>
            </a:r>
            <a:r>
              <a:rPr lang="en-US" dirty="0" smtClean="0"/>
              <a:t> </a:t>
            </a:r>
            <a:r>
              <a:rPr lang="en-US" dirty="0" err="1" smtClean="0"/>
              <a:t>Cristnogol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Esboniad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Exodus 12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gyfer</a:t>
            </a:r>
            <a:r>
              <a:rPr lang="en-US" dirty="0" smtClean="0"/>
              <a:t> </a:t>
            </a:r>
            <a:r>
              <a:rPr lang="en-US" dirty="0" err="1" smtClean="0"/>
              <a:t>addoliad</a:t>
            </a:r>
            <a:r>
              <a:rPr lang="en-US" dirty="0" smtClean="0"/>
              <a:t> </a:t>
            </a:r>
            <a:r>
              <a:rPr lang="en-US" dirty="0" err="1" smtClean="0"/>
              <a:t>Cristnogol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Mae’n</a:t>
            </a:r>
            <a:r>
              <a:rPr lang="en-US" dirty="0" smtClean="0"/>
              <a:t> </a:t>
            </a:r>
            <a:r>
              <a:rPr lang="en-US" dirty="0" err="1" smtClean="0"/>
              <a:t>gyfarwydd</a:t>
            </a:r>
            <a:r>
              <a:rPr lang="en-US" dirty="0" smtClean="0"/>
              <a:t> </a:t>
            </a:r>
            <a:r>
              <a:rPr lang="en-US" dirty="0" err="1" smtClean="0"/>
              <a:t>â</a:t>
            </a:r>
            <a:r>
              <a:rPr lang="en-US" dirty="0" smtClean="0"/>
              <a:t> </a:t>
            </a:r>
            <a:r>
              <a:rPr lang="en-US" dirty="0" err="1" smtClean="0"/>
              <a:t>defodau</a:t>
            </a:r>
            <a:r>
              <a:rPr lang="en-US" dirty="0" smtClean="0"/>
              <a:t> </a:t>
            </a:r>
            <a:r>
              <a:rPr lang="en-US" dirty="0" err="1" smtClean="0"/>
              <a:t>Iddewig</a:t>
            </a:r>
            <a:r>
              <a:rPr lang="en-US" dirty="0" smtClean="0"/>
              <a:t> (</a:t>
            </a:r>
            <a:r>
              <a:rPr lang="en-US" dirty="0" err="1" smtClean="0"/>
              <a:t>bara</a:t>
            </a:r>
            <a:r>
              <a:rPr lang="en-US" dirty="0" smtClean="0"/>
              <a:t> </a:t>
            </a:r>
          </a:p>
          <a:p>
            <a:pPr>
              <a:buNone/>
            </a:pPr>
            <a:r>
              <a:rPr lang="en-US" dirty="0"/>
              <a:t>	</a:t>
            </a:r>
            <a:r>
              <a:rPr lang="en-US" dirty="0" err="1" smtClean="0"/>
              <a:t>croyw</a:t>
            </a:r>
            <a:r>
              <a:rPr lang="en-US" dirty="0" smtClean="0"/>
              <a:t>, </a:t>
            </a:r>
            <a:r>
              <a:rPr lang="en-US" dirty="0" err="1" smtClean="0"/>
              <a:t>perlysiau</a:t>
            </a:r>
            <a:r>
              <a:rPr lang="en-US" dirty="0" smtClean="0"/>
              <a:t> </a:t>
            </a:r>
            <a:r>
              <a:rPr lang="en-US" dirty="0" err="1" smtClean="0"/>
              <a:t>chwerw</a:t>
            </a:r>
            <a:r>
              <a:rPr lang="en-US" dirty="0" smtClean="0"/>
              <a:t>). </a:t>
            </a:r>
          </a:p>
          <a:p>
            <a:r>
              <a:rPr lang="en-US" dirty="0" err="1" smtClean="0"/>
              <a:t>Adwaith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ddylanwad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gymuned</a:t>
            </a:r>
            <a:r>
              <a:rPr lang="en-US" dirty="0" smtClean="0"/>
              <a:t> </a:t>
            </a:r>
            <a:r>
              <a:rPr lang="en-US" dirty="0" err="1" smtClean="0"/>
              <a:t>Iddewig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Gristnogion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Sardis (</a:t>
            </a:r>
            <a:r>
              <a:rPr lang="en-US" dirty="0" err="1" smtClean="0"/>
              <a:t>oedd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dathlu’r</a:t>
            </a:r>
            <a:r>
              <a:rPr lang="en-US" dirty="0" smtClean="0"/>
              <a:t> </a:t>
            </a:r>
            <a:r>
              <a:rPr lang="en-US" dirty="0" err="1" smtClean="0"/>
              <a:t>Pasg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yr un </a:t>
            </a:r>
            <a:r>
              <a:rPr lang="en-US" dirty="0" err="1" smtClean="0"/>
              <a:t>diwrnod</a:t>
            </a:r>
            <a:r>
              <a:rPr lang="en-US" dirty="0" smtClean="0"/>
              <a:t> </a:t>
            </a:r>
            <a:r>
              <a:rPr lang="en-US" dirty="0" err="1" smtClean="0"/>
              <a:t>â’r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 – 14 Nisan –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hytrach</a:t>
            </a:r>
            <a:r>
              <a:rPr lang="en-US" dirty="0" smtClean="0"/>
              <a:t> nag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Sul</a:t>
            </a:r>
            <a:r>
              <a:rPr lang="en-US" dirty="0" smtClean="0"/>
              <a:t>).</a:t>
            </a:r>
          </a:p>
          <a:p>
            <a:r>
              <a:rPr lang="en-US" dirty="0" err="1" smtClean="0"/>
              <a:t>Darganfuwyd</a:t>
            </a:r>
            <a:r>
              <a:rPr lang="en-US" dirty="0" smtClean="0"/>
              <a:t> </a:t>
            </a:r>
            <a:r>
              <a:rPr lang="en-US" dirty="0" err="1" smtClean="0"/>
              <a:t>olion</a:t>
            </a:r>
            <a:r>
              <a:rPr lang="en-US" dirty="0" smtClean="0"/>
              <a:t> </a:t>
            </a:r>
            <a:r>
              <a:rPr lang="en-US" dirty="0" err="1" smtClean="0"/>
              <a:t>synagog</a:t>
            </a:r>
            <a:r>
              <a:rPr lang="en-US" dirty="0" smtClean="0"/>
              <a:t> </a:t>
            </a:r>
            <a:r>
              <a:rPr lang="en-US" dirty="0" err="1" smtClean="0"/>
              <a:t>enfawr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Sardis (</a:t>
            </a:r>
            <a:r>
              <a:rPr lang="en-US" dirty="0" err="1" smtClean="0"/>
              <a:t>grwp</a:t>
            </a:r>
            <a:r>
              <a:rPr lang="en-US" dirty="0" smtClean="0"/>
              <a:t> </a:t>
            </a:r>
            <a:r>
              <a:rPr lang="en-US" dirty="0" err="1" smtClean="0"/>
              <a:t>dylanwadol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ddinas</a:t>
            </a:r>
            <a:r>
              <a:rPr lang="en-US" dirty="0" smtClean="0"/>
              <a:t>?)</a:t>
            </a:r>
          </a:p>
          <a:p>
            <a:pPr>
              <a:buNone/>
            </a:pPr>
            <a:endParaRPr lang="en-US" dirty="0" smtClean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Peri</a:t>
            </a:r>
            <a:r>
              <a:rPr lang="en-US" dirty="0" smtClean="0"/>
              <a:t> </a:t>
            </a:r>
            <a:r>
              <a:rPr lang="en-US" dirty="0" err="1" smtClean="0"/>
              <a:t>Pascha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smtClean="0"/>
              <a:t>Hanes Israel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paratoi’r</a:t>
            </a:r>
            <a:r>
              <a:rPr lang="en-US" dirty="0" smtClean="0"/>
              <a:t> </a:t>
            </a:r>
            <a:r>
              <a:rPr lang="en-US" dirty="0" err="1" smtClean="0"/>
              <a:t>ffordd</a:t>
            </a:r>
            <a:r>
              <a:rPr lang="en-US" dirty="0" smtClean="0"/>
              <a:t> </a:t>
            </a:r>
          </a:p>
          <a:p>
            <a:pPr>
              <a:buNone/>
            </a:pPr>
            <a:r>
              <a:rPr lang="en-US" dirty="0" smtClean="0"/>
              <a:t>	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gyfer</a:t>
            </a:r>
            <a:r>
              <a:rPr lang="en-US" dirty="0" smtClean="0"/>
              <a:t> </a:t>
            </a:r>
            <a:r>
              <a:rPr lang="en-US" dirty="0" err="1" smtClean="0"/>
              <a:t>dyfodiad</a:t>
            </a:r>
            <a:r>
              <a:rPr lang="en-US" dirty="0" smtClean="0"/>
              <a:t> </a:t>
            </a:r>
            <a:r>
              <a:rPr lang="en-US" dirty="0" err="1" smtClean="0"/>
              <a:t>Iesu</a:t>
            </a:r>
            <a:r>
              <a:rPr lang="en-US" dirty="0" smtClean="0"/>
              <a:t>;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ôl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</a:p>
          <a:p>
            <a:pPr>
              <a:buNone/>
            </a:pPr>
            <a:r>
              <a:rPr lang="en-US" dirty="0"/>
              <a:t>	</a:t>
            </a:r>
            <a:r>
              <a:rPr lang="en-US" dirty="0" err="1" smtClean="0"/>
              <a:t>ddyfodiad</a:t>
            </a:r>
            <a:r>
              <a:rPr lang="en-US" dirty="0" smtClean="0"/>
              <a:t> </a:t>
            </a:r>
            <a:r>
              <a:rPr lang="en-US" dirty="0" err="1" smtClean="0"/>
              <a:t>ef</a:t>
            </a:r>
            <a:r>
              <a:rPr lang="en-US" dirty="0" smtClean="0"/>
              <a:t> </a:t>
            </a:r>
            <a:r>
              <a:rPr lang="en-US" dirty="0" err="1" smtClean="0"/>
              <a:t>nid</a:t>
            </a:r>
            <a:r>
              <a:rPr lang="en-US" dirty="0" smtClean="0"/>
              <a:t> </a:t>
            </a:r>
            <a:r>
              <a:rPr lang="en-US" dirty="0" err="1" smtClean="0"/>
              <a:t>oes</a:t>
            </a:r>
            <a:r>
              <a:rPr lang="en-US" dirty="0" smtClean="0"/>
              <a:t> </a:t>
            </a:r>
          </a:p>
          <a:p>
            <a:pPr>
              <a:buNone/>
            </a:pPr>
            <a:r>
              <a:rPr lang="en-US" dirty="0"/>
              <a:t>	</a:t>
            </a:r>
            <a:r>
              <a:rPr lang="en-US" dirty="0" err="1" smtClean="0"/>
              <a:t>arwyddocâd</a:t>
            </a:r>
            <a:r>
              <a:rPr lang="en-US" dirty="0" smtClean="0"/>
              <a:t> </a:t>
            </a:r>
            <a:r>
              <a:rPr lang="en-US" dirty="0" err="1" smtClean="0"/>
              <a:t>ysbrydol</a:t>
            </a:r>
            <a:r>
              <a:rPr lang="en-US" dirty="0" smtClean="0"/>
              <a:t> </a:t>
            </a:r>
            <a:r>
              <a:rPr lang="en-US" dirty="0" err="1" smtClean="0"/>
              <a:t>pellach</a:t>
            </a:r>
            <a:r>
              <a:rPr lang="en-US" dirty="0" smtClean="0"/>
              <a:t> </a:t>
            </a:r>
          </a:p>
          <a:p>
            <a:pPr>
              <a:buNone/>
            </a:pPr>
            <a:r>
              <a:rPr lang="en-US" dirty="0" smtClean="0"/>
              <a:t>	</a:t>
            </a:r>
            <a:r>
              <a:rPr lang="en-US" dirty="0" err="1" smtClean="0"/>
              <a:t>i</a:t>
            </a:r>
            <a:r>
              <a:rPr lang="en-US" dirty="0" smtClean="0"/>
              <a:t> Israel (</a:t>
            </a:r>
            <a:r>
              <a:rPr lang="en-US" dirty="0" err="1" smtClean="0"/>
              <a:t>diwinyddiaeth</a:t>
            </a:r>
            <a:r>
              <a:rPr lang="en-US" dirty="0" smtClean="0"/>
              <a:t> </a:t>
            </a:r>
            <a:r>
              <a:rPr lang="en-US" dirty="0" err="1" smtClean="0"/>
              <a:t>disodli</a:t>
            </a:r>
            <a:r>
              <a:rPr lang="en-US" dirty="0" smtClean="0"/>
              <a:t> – </a:t>
            </a:r>
          </a:p>
          <a:p>
            <a:pPr>
              <a:buNone/>
            </a:pPr>
            <a:r>
              <a:rPr lang="en-US" dirty="0" smtClean="0"/>
              <a:t>	‘</a:t>
            </a:r>
            <a:r>
              <a:rPr lang="en-US" dirty="0" err="1" smtClean="0"/>
              <a:t>supersessionism</a:t>
            </a:r>
            <a:r>
              <a:rPr lang="en-US" dirty="0" smtClean="0"/>
              <a:t>’).</a:t>
            </a:r>
          </a:p>
          <a:p>
            <a:r>
              <a:rPr lang="en-US" dirty="0" err="1" smtClean="0"/>
              <a:t>Ystyr</a:t>
            </a:r>
            <a:r>
              <a:rPr lang="en-US" dirty="0" smtClean="0"/>
              <a:t> </a:t>
            </a:r>
            <a:r>
              <a:rPr lang="en-US" dirty="0" err="1" smtClean="0"/>
              <a:t>dirgel</a:t>
            </a:r>
            <a:r>
              <a:rPr lang="en-US" dirty="0" smtClean="0"/>
              <a:t> </a:t>
            </a:r>
            <a:r>
              <a:rPr lang="en-US" dirty="0" err="1" smtClean="0"/>
              <a:t>symbolau</a:t>
            </a:r>
            <a:r>
              <a:rPr lang="en-US" dirty="0" smtClean="0"/>
              <a:t> </a:t>
            </a:r>
            <a:r>
              <a:rPr lang="en-US" dirty="0" err="1" smtClean="0"/>
              <a:t>megis</a:t>
            </a:r>
            <a:r>
              <a:rPr lang="en-US" dirty="0" smtClean="0"/>
              <a:t> yr </a:t>
            </a:r>
            <a:r>
              <a:rPr lang="en-US" dirty="0" err="1" smtClean="0"/>
              <a:t>oen</a:t>
            </a:r>
            <a:r>
              <a:rPr lang="en-US" dirty="0" smtClean="0"/>
              <a:t>: </a:t>
            </a:r>
          </a:p>
          <a:p>
            <a:pPr>
              <a:buNone/>
            </a:pPr>
            <a:r>
              <a:rPr lang="en-US" dirty="0" smtClean="0"/>
              <a:t>	</a:t>
            </a:r>
            <a:r>
              <a:rPr lang="en-US" dirty="0" err="1" smtClean="0"/>
              <a:t>nid</a:t>
            </a:r>
            <a:r>
              <a:rPr lang="en-US" dirty="0" smtClean="0"/>
              <a:t> </a:t>
            </a:r>
            <a:r>
              <a:rPr lang="en-US" dirty="0" err="1" smtClean="0"/>
              <a:t>rhyddhau</a:t>
            </a:r>
            <a:r>
              <a:rPr lang="en-US" dirty="0" smtClean="0"/>
              <a:t> </a:t>
            </a:r>
            <a:r>
              <a:rPr lang="en-US" dirty="0" err="1" smtClean="0"/>
              <a:t>caethion</a:t>
            </a:r>
            <a:r>
              <a:rPr lang="en-US" dirty="0" smtClean="0"/>
              <a:t> </a:t>
            </a:r>
            <a:r>
              <a:rPr lang="en-US" dirty="0" err="1" smtClean="0"/>
              <a:t>o’r</a:t>
            </a:r>
            <a:r>
              <a:rPr lang="en-US" dirty="0" smtClean="0"/>
              <a:t> </a:t>
            </a:r>
            <a:r>
              <a:rPr lang="en-US" dirty="0" err="1" smtClean="0"/>
              <a:t>Aifft</a:t>
            </a:r>
            <a:r>
              <a:rPr lang="en-US" dirty="0" smtClean="0"/>
              <a:t>, </a:t>
            </a:r>
            <a:r>
              <a:rPr lang="en-US" dirty="0" err="1" smtClean="0"/>
              <a:t>oherwydd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	</a:t>
            </a:r>
            <a:r>
              <a:rPr lang="en-US" dirty="0" err="1" smtClean="0"/>
              <a:t>Crist</a:t>
            </a:r>
            <a:r>
              <a:rPr lang="en-US" dirty="0" smtClean="0"/>
              <a:t> </a:t>
            </a:r>
            <a:r>
              <a:rPr lang="en-US" dirty="0" err="1" smtClean="0"/>
              <a:t>yw</a:t>
            </a:r>
            <a:r>
              <a:rPr lang="en-US" dirty="0" smtClean="0"/>
              <a:t> </a:t>
            </a:r>
            <a:r>
              <a:rPr lang="en-US" dirty="0" err="1" smtClean="0"/>
              <a:t>gwir</a:t>
            </a:r>
            <a:r>
              <a:rPr lang="en-US" dirty="0" smtClean="0"/>
              <a:t> </a:t>
            </a:r>
            <a:r>
              <a:rPr lang="en-US" dirty="0" err="1" smtClean="0"/>
              <a:t>oen</a:t>
            </a:r>
            <a:r>
              <a:rPr lang="en-US" dirty="0" smtClean="0"/>
              <a:t> </a:t>
            </a:r>
            <a:r>
              <a:rPr lang="en-US" dirty="0" err="1" smtClean="0"/>
              <a:t>y</a:t>
            </a:r>
            <a:r>
              <a:rPr lang="en-US" dirty="0" smtClean="0"/>
              <a:t> </a:t>
            </a:r>
            <a:r>
              <a:rPr lang="en-US" dirty="0" err="1" smtClean="0"/>
              <a:t>Pasg</a:t>
            </a:r>
            <a:r>
              <a:rPr lang="en-US" dirty="0" smtClean="0"/>
              <a:t> </a:t>
            </a:r>
            <a:r>
              <a:rPr lang="en-US" dirty="0" err="1" smtClean="0"/>
              <a:t>a’r</a:t>
            </a:r>
            <a:r>
              <a:rPr lang="en-US" dirty="0" smtClean="0"/>
              <a:t> </a:t>
            </a:r>
            <a:r>
              <a:rPr lang="en-US" dirty="0" err="1" smtClean="0"/>
              <a:t>Eglwys</a:t>
            </a:r>
            <a:r>
              <a:rPr lang="en-US" dirty="0" smtClean="0"/>
              <a:t> </a:t>
            </a:r>
          </a:p>
          <a:p>
            <a:pPr>
              <a:buNone/>
            </a:pPr>
            <a:r>
              <a:rPr lang="en-US" dirty="0" smtClean="0"/>
              <a:t>	</a:t>
            </a:r>
            <a:r>
              <a:rPr lang="en-US" dirty="0" err="1" smtClean="0"/>
              <a:t>yw’r</a:t>
            </a:r>
            <a:r>
              <a:rPr lang="en-US" dirty="0" smtClean="0"/>
              <a:t> ‘</a:t>
            </a:r>
            <a:r>
              <a:rPr lang="en-US" dirty="0" err="1" smtClean="0"/>
              <a:t>Gwir</a:t>
            </a:r>
            <a:r>
              <a:rPr lang="en-US" dirty="0" smtClean="0"/>
              <a:t> Israel’.</a:t>
            </a:r>
          </a:p>
          <a:p>
            <a:endParaRPr lang="en-US" dirty="0" smtClean="0"/>
          </a:p>
          <a:p>
            <a:pPr>
              <a:buNone/>
            </a:pPr>
            <a:endParaRPr lang="en-US" dirty="0"/>
          </a:p>
        </p:txBody>
      </p:sp>
      <p:pic>
        <p:nvPicPr>
          <p:cNvPr id="5" name="Picture 4" descr="4026-larg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417637"/>
            <a:ext cx="2590800" cy="4708525"/>
          </a:xfrm>
          <a:prstGeom prst="rect">
            <a:avLst/>
          </a:prstGeom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Peri</a:t>
            </a:r>
            <a:r>
              <a:rPr lang="en-US" dirty="0" smtClean="0"/>
              <a:t> </a:t>
            </a:r>
            <a:r>
              <a:rPr lang="en-US" dirty="0" err="1" smtClean="0"/>
              <a:t>Pascha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err="1" smtClean="0"/>
              <a:t>Mae’r</a:t>
            </a:r>
            <a:r>
              <a:rPr lang="en-US" dirty="0" smtClean="0"/>
              <a:t> </a:t>
            </a:r>
            <a:r>
              <a:rPr lang="en-US" dirty="0" err="1" smtClean="0"/>
              <a:t>Eglwys</a:t>
            </a:r>
            <a:r>
              <a:rPr lang="en-US" dirty="0" smtClean="0"/>
              <a:t> </a:t>
            </a:r>
            <a:r>
              <a:rPr lang="en-US" dirty="0" err="1" smtClean="0"/>
              <a:t>Gristnogol</a:t>
            </a:r>
            <a:r>
              <a:rPr lang="en-US" dirty="0" smtClean="0"/>
              <a:t> </a:t>
            </a:r>
            <a:r>
              <a:rPr lang="en-US" dirty="0" err="1" smtClean="0"/>
              <a:t>wedi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	</a:t>
            </a:r>
            <a:r>
              <a:rPr lang="en-US" dirty="0" err="1" smtClean="0"/>
              <a:t>dadleoli’r</a:t>
            </a:r>
            <a:r>
              <a:rPr lang="en-US" dirty="0" smtClean="0"/>
              <a:t> </a:t>
            </a:r>
            <a:r>
              <a:rPr lang="en-US" dirty="0" err="1" smtClean="0"/>
              <a:t>genedl</a:t>
            </a:r>
            <a:r>
              <a:rPr lang="en-US" dirty="0" smtClean="0"/>
              <a:t> </a:t>
            </a:r>
            <a:r>
              <a:rPr lang="en-US" dirty="0" err="1" smtClean="0"/>
              <a:t>Iddewig</a:t>
            </a:r>
            <a:r>
              <a:rPr lang="en-US" dirty="0" smtClean="0"/>
              <a:t>.</a:t>
            </a:r>
          </a:p>
          <a:p>
            <a:r>
              <a:rPr lang="en-US" dirty="0" smtClean="0"/>
              <a:t>Yr </a:t>
            </a:r>
            <a:r>
              <a:rPr lang="en-US" dirty="0" err="1" smtClean="0"/>
              <a:t>Efengyl</a:t>
            </a:r>
            <a:r>
              <a:rPr lang="en-US" dirty="0" smtClean="0"/>
              <a:t> </a:t>
            </a:r>
            <a:r>
              <a:rPr lang="en-US" dirty="0" err="1" smtClean="0"/>
              <a:t>sydd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cyflawni</a:t>
            </a:r>
            <a:r>
              <a:rPr lang="en-US" dirty="0" smtClean="0"/>
              <a:t> </a:t>
            </a:r>
          </a:p>
          <a:p>
            <a:pPr>
              <a:buNone/>
            </a:pPr>
            <a:r>
              <a:rPr lang="en-US" dirty="0" smtClean="0"/>
              <a:t>	</a:t>
            </a:r>
            <a:r>
              <a:rPr lang="en-US" dirty="0" err="1" smtClean="0"/>
              <a:t>Cyfraith</a:t>
            </a:r>
            <a:r>
              <a:rPr lang="en-US" dirty="0" smtClean="0"/>
              <a:t>  Moses; </a:t>
            </a:r>
            <a:r>
              <a:rPr lang="en-US" dirty="0" err="1" smtClean="0"/>
              <a:t>mae</a:t>
            </a:r>
            <a:r>
              <a:rPr lang="en-US" dirty="0" smtClean="0"/>
              <a:t> </a:t>
            </a:r>
            <a:r>
              <a:rPr lang="en-US" dirty="0" err="1" smtClean="0"/>
              <a:t>aberth</a:t>
            </a:r>
            <a:r>
              <a:rPr lang="en-US" dirty="0" smtClean="0"/>
              <a:t> </a:t>
            </a:r>
            <a:r>
              <a:rPr lang="en-US" dirty="0" err="1" smtClean="0"/>
              <a:t>Crist</a:t>
            </a:r>
            <a:endParaRPr lang="en-US" dirty="0" smtClean="0"/>
          </a:p>
          <a:p>
            <a:pPr>
              <a:buNone/>
            </a:pPr>
            <a:r>
              <a:rPr lang="en-US" dirty="0" smtClean="0"/>
              <a:t>	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diddymu</a:t>
            </a:r>
            <a:r>
              <a:rPr lang="en-US" dirty="0" smtClean="0"/>
              <a:t> </a:t>
            </a:r>
            <a:r>
              <a:rPr lang="en-US" dirty="0" err="1" smtClean="0"/>
              <a:t>defodau’r</a:t>
            </a:r>
            <a:r>
              <a:rPr lang="en-US" dirty="0" smtClean="0"/>
              <a:t> </a:t>
            </a:r>
            <a:r>
              <a:rPr lang="en-US" dirty="0" err="1" smtClean="0"/>
              <a:t>deml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Pwyslais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‘yr hen’ </a:t>
            </a:r>
            <a:r>
              <a:rPr lang="en-US" dirty="0" err="1" smtClean="0"/>
              <a:t>a’r</a:t>
            </a:r>
            <a:r>
              <a:rPr lang="en-US" dirty="0" smtClean="0"/>
              <a:t> ‘</a:t>
            </a:r>
            <a:r>
              <a:rPr lang="en-US" dirty="0" err="1" smtClean="0"/>
              <a:t>newydd</a:t>
            </a:r>
            <a:r>
              <a:rPr lang="en-US" dirty="0" smtClean="0"/>
              <a:t>’, </a:t>
            </a:r>
          </a:p>
          <a:p>
            <a:pPr>
              <a:buNone/>
            </a:pPr>
            <a:r>
              <a:rPr lang="en-US" dirty="0" smtClean="0"/>
              <a:t>	‘</a:t>
            </a:r>
            <a:r>
              <a:rPr lang="en-US" dirty="0" err="1" smtClean="0"/>
              <a:t>dameg</a:t>
            </a:r>
            <a:r>
              <a:rPr lang="en-US" dirty="0" smtClean="0"/>
              <a:t>’ a ‘</a:t>
            </a:r>
            <a:r>
              <a:rPr lang="en-US" dirty="0" err="1" smtClean="0"/>
              <a:t>dehongliad</a:t>
            </a:r>
            <a:r>
              <a:rPr lang="en-US" dirty="0" smtClean="0"/>
              <a:t>’.</a:t>
            </a:r>
          </a:p>
          <a:p>
            <a:r>
              <a:rPr lang="en-US" dirty="0" smtClean="0"/>
              <a:t>Yr </a:t>
            </a:r>
            <a:r>
              <a:rPr lang="en-US" dirty="0" err="1" smtClean="0"/>
              <a:t>Eglwys</a:t>
            </a:r>
            <a:r>
              <a:rPr lang="en-US" dirty="0" smtClean="0"/>
              <a:t> </a:t>
            </a:r>
            <a:r>
              <a:rPr lang="en-US" dirty="0" err="1" smtClean="0"/>
              <a:t>wedi</a:t>
            </a:r>
            <a:r>
              <a:rPr lang="en-US" dirty="0" smtClean="0"/>
              <a:t> </a:t>
            </a:r>
            <a:r>
              <a:rPr lang="en-US" dirty="0" err="1" smtClean="0"/>
              <a:t>disodli’r</a:t>
            </a:r>
            <a:r>
              <a:rPr lang="en-US" dirty="0" smtClean="0"/>
              <a:t> </a:t>
            </a:r>
            <a:r>
              <a:rPr lang="en-US" dirty="0" err="1" smtClean="0"/>
              <a:t>Synagog</a:t>
            </a:r>
            <a:r>
              <a:rPr lang="en-US" dirty="0" smtClean="0"/>
              <a:t>.</a:t>
            </a:r>
          </a:p>
          <a:p>
            <a:pPr>
              <a:buNone/>
            </a:pPr>
            <a:endParaRPr lang="en-US" dirty="0"/>
          </a:p>
        </p:txBody>
      </p:sp>
      <p:pic>
        <p:nvPicPr>
          <p:cNvPr id="5" name="Picture 4" descr="4026-large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400800" y="1417637"/>
            <a:ext cx="2590800" cy="4708525"/>
          </a:xfrm>
          <a:prstGeom prst="rect">
            <a:avLst/>
          </a:prstGeom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Yr Hen Israel </a:t>
            </a:r>
            <a:r>
              <a:rPr lang="en-US" dirty="0" err="1" smtClean="0"/>
              <a:t>a’r</a:t>
            </a:r>
            <a:r>
              <a:rPr lang="en-US" dirty="0" smtClean="0"/>
              <a:t> </a:t>
            </a:r>
            <a:r>
              <a:rPr lang="en-US" dirty="0" err="1" smtClean="0"/>
              <a:t>Efengyl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err="1" smtClean="0">
                <a:solidFill>
                  <a:srgbClr val="FFFF00"/>
                </a:solidFill>
              </a:rPr>
              <a:t>Unwaith</a:t>
            </a:r>
            <a:r>
              <a:rPr lang="en-US" dirty="0" smtClean="0">
                <a:solidFill>
                  <a:srgbClr val="FFFF00"/>
                </a:solidFill>
              </a:rPr>
              <a:t> yr </a:t>
            </a:r>
            <a:r>
              <a:rPr lang="en-US" dirty="0" err="1" smtClean="0">
                <a:solidFill>
                  <a:srgbClr val="FFFF00"/>
                </a:solidFill>
              </a:rPr>
              <a:t>oedd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lladd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y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ddafad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yn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werthfawr</a:t>
            </a:r>
            <a:r>
              <a:rPr lang="en-US" dirty="0" smtClean="0">
                <a:solidFill>
                  <a:srgbClr val="FFFF00"/>
                </a:solidFill>
              </a:rPr>
              <a:t>, </a:t>
            </a:r>
            <a:r>
              <a:rPr lang="en-US" dirty="0" err="1" smtClean="0">
                <a:solidFill>
                  <a:srgbClr val="FFFF00"/>
                </a:solidFill>
              </a:rPr>
              <a:t>ond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yn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awr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y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mae’n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ddiwerth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oherwydd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bywyd</a:t>
            </a:r>
            <a:r>
              <a:rPr lang="en-US" dirty="0" smtClean="0">
                <a:solidFill>
                  <a:srgbClr val="FFFF00"/>
                </a:solidFill>
              </a:rPr>
              <a:t> yr </a:t>
            </a:r>
            <a:r>
              <a:rPr lang="en-US" dirty="0" err="1" smtClean="0">
                <a:solidFill>
                  <a:srgbClr val="FFFF00"/>
                </a:solidFill>
              </a:rPr>
              <a:t>Arglwydd</a:t>
            </a:r>
            <a:r>
              <a:rPr lang="en-US" dirty="0" smtClean="0">
                <a:solidFill>
                  <a:srgbClr val="FFFF00"/>
                </a:solidFill>
              </a:rPr>
              <a:t>; yr </a:t>
            </a:r>
            <a:r>
              <a:rPr lang="en-US" dirty="0" err="1" smtClean="0">
                <a:solidFill>
                  <a:srgbClr val="FFFF00"/>
                </a:solidFill>
              </a:rPr>
              <a:t>oedd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marw’r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ddafad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yn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werthfawr</a:t>
            </a:r>
            <a:r>
              <a:rPr lang="en-US" dirty="0" smtClean="0">
                <a:solidFill>
                  <a:srgbClr val="FFFF00"/>
                </a:solidFill>
              </a:rPr>
              <a:t>, </a:t>
            </a:r>
            <a:r>
              <a:rPr lang="en-US" dirty="0" err="1" smtClean="0">
                <a:solidFill>
                  <a:srgbClr val="FFFF00"/>
                </a:solidFill>
              </a:rPr>
              <a:t>ond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yn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awr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y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mae’n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ddiwerth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oherwydd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achubiaeth</a:t>
            </a:r>
            <a:r>
              <a:rPr lang="en-US" dirty="0" smtClean="0">
                <a:solidFill>
                  <a:srgbClr val="FFFF00"/>
                </a:solidFill>
              </a:rPr>
              <a:t> yr </a:t>
            </a:r>
            <a:r>
              <a:rPr lang="en-US" dirty="0" err="1" smtClean="0">
                <a:solidFill>
                  <a:srgbClr val="FFFF00"/>
                </a:solidFill>
              </a:rPr>
              <a:t>Arglwydd</a:t>
            </a:r>
            <a:r>
              <a:rPr lang="en-US" dirty="0" smtClean="0">
                <a:solidFill>
                  <a:srgbClr val="FFFF00"/>
                </a:solidFill>
              </a:rPr>
              <a:t>…..</a:t>
            </a:r>
          </a:p>
          <a:p>
            <a:r>
              <a:rPr lang="en-US" dirty="0" smtClean="0">
                <a:solidFill>
                  <a:srgbClr val="FFFF00"/>
                </a:solidFill>
              </a:rPr>
              <a:t>Yr </a:t>
            </a:r>
            <a:r>
              <a:rPr lang="en-US" dirty="0" err="1" smtClean="0">
                <a:solidFill>
                  <a:srgbClr val="FFFF00"/>
                </a:solidFill>
              </a:rPr>
              <a:t>oedd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y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Jerwsalem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ddaearol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yn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werthfawr</a:t>
            </a:r>
            <a:r>
              <a:rPr lang="en-US" dirty="0" smtClean="0">
                <a:solidFill>
                  <a:srgbClr val="FFFF00"/>
                </a:solidFill>
              </a:rPr>
              <a:t>, </a:t>
            </a:r>
            <a:r>
              <a:rPr lang="en-US" dirty="0" err="1" smtClean="0">
                <a:solidFill>
                  <a:srgbClr val="FFFF00"/>
                </a:solidFill>
              </a:rPr>
              <a:t>ond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yn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awr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y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mae’n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ddiwerth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oherwydd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y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Jerwsalem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nefol</a:t>
            </a:r>
            <a:r>
              <a:rPr lang="en-US" dirty="0" smtClean="0">
                <a:solidFill>
                  <a:srgbClr val="FFFF00"/>
                </a:solidFill>
              </a:rPr>
              <a:t>; yr </a:t>
            </a:r>
            <a:r>
              <a:rPr lang="en-US" dirty="0" err="1" smtClean="0">
                <a:solidFill>
                  <a:srgbClr val="FFFF00"/>
                </a:solidFill>
              </a:rPr>
              <a:t>oedd</a:t>
            </a:r>
            <a:r>
              <a:rPr lang="en-US" dirty="0" smtClean="0">
                <a:solidFill>
                  <a:srgbClr val="FFFF00"/>
                </a:solidFill>
              </a:rPr>
              <a:t> yr </a:t>
            </a:r>
            <a:r>
              <a:rPr lang="en-US" dirty="0" err="1" smtClean="0">
                <a:solidFill>
                  <a:srgbClr val="FFFF00"/>
                </a:solidFill>
              </a:rPr>
              <a:t>etifeddiaeth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gyfyng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yn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werthfawr</a:t>
            </a:r>
            <a:r>
              <a:rPr lang="en-US" dirty="0" smtClean="0">
                <a:solidFill>
                  <a:srgbClr val="FFFF00"/>
                </a:solidFill>
              </a:rPr>
              <a:t>, </a:t>
            </a:r>
            <a:r>
              <a:rPr lang="en-US" dirty="0" err="1" smtClean="0">
                <a:solidFill>
                  <a:srgbClr val="FFFF00"/>
                </a:solidFill>
              </a:rPr>
              <a:t>ond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yn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awr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y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mae’n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ddiwerth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oherwydd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y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gras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diderfyn</a:t>
            </a:r>
            <a:r>
              <a:rPr lang="en-US" dirty="0" smtClean="0">
                <a:solidFill>
                  <a:srgbClr val="FFFF00"/>
                </a:solidFill>
              </a:rPr>
              <a:t> (</a:t>
            </a:r>
            <a:r>
              <a:rPr lang="en-US" i="1" dirty="0" err="1" smtClean="0">
                <a:solidFill>
                  <a:srgbClr val="FFFF00"/>
                </a:solidFill>
              </a:rPr>
              <a:t>Peri</a:t>
            </a:r>
            <a:r>
              <a:rPr lang="en-US" i="1" dirty="0" smtClean="0">
                <a:solidFill>
                  <a:srgbClr val="FFFF00"/>
                </a:solidFill>
              </a:rPr>
              <a:t> </a:t>
            </a:r>
            <a:r>
              <a:rPr lang="en-US" i="1" dirty="0" err="1" smtClean="0">
                <a:solidFill>
                  <a:srgbClr val="FFFF00"/>
                </a:solidFill>
              </a:rPr>
              <a:t>Pascha</a:t>
            </a:r>
            <a:r>
              <a:rPr lang="en-US" i="1" dirty="0" smtClean="0">
                <a:solidFill>
                  <a:srgbClr val="FFFF00"/>
                </a:solidFill>
              </a:rPr>
              <a:t>, </a:t>
            </a:r>
            <a:r>
              <a:rPr lang="en-US" dirty="0" smtClean="0">
                <a:solidFill>
                  <a:srgbClr val="FFFF00"/>
                </a:solidFill>
              </a:rPr>
              <a:t>280-293).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Peri</a:t>
            </a:r>
            <a:r>
              <a:rPr lang="en-US" dirty="0" smtClean="0"/>
              <a:t> </a:t>
            </a:r>
            <a:r>
              <a:rPr lang="en-US" dirty="0" err="1" smtClean="0"/>
              <a:t>Pascha</a:t>
            </a:r>
            <a:r>
              <a:rPr lang="en-US" dirty="0" smtClean="0"/>
              <a:t>: Yr </a:t>
            </a:r>
            <a:r>
              <a:rPr lang="en-US" dirty="0" err="1" smtClean="0"/>
              <a:t>Iddewon</a:t>
            </a:r>
            <a:r>
              <a:rPr lang="en-US" dirty="0" smtClean="0"/>
              <a:t> a </a:t>
            </a:r>
            <a:r>
              <a:rPr lang="en-US" dirty="0" err="1" smtClean="0"/>
              <a:t>Duwladdiad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US" dirty="0" err="1" smtClean="0"/>
              <a:t>Erbyn</a:t>
            </a:r>
            <a:r>
              <a:rPr lang="en-US" dirty="0" smtClean="0"/>
              <a:t> </a:t>
            </a:r>
            <a:r>
              <a:rPr lang="en-US" dirty="0" err="1" smtClean="0"/>
              <a:t>diwedd</a:t>
            </a:r>
            <a:r>
              <a:rPr lang="en-US" dirty="0" smtClean="0"/>
              <a:t> yr </a:t>
            </a:r>
            <a:r>
              <a:rPr lang="en-US" dirty="0" err="1" smtClean="0"/>
              <a:t>homili</a:t>
            </a:r>
            <a:r>
              <a:rPr lang="en-US" dirty="0" smtClean="0"/>
              <a:t> </a:t>
            </a:r>
            <a:r>
              <a:rPr lang="en-US" dirty="0" err="1" smtClean="0"/>
              <a:t>mae</a:t>
            </a:r>
            <a:r>
              <a:rPr lang="en-US" dirty="0" smtClean="0"/>
              <a:t> </a:t>
            </a:r>
            <a:r>
              <a:rPr lang="en-US" dirty="0" err="1" smtClean="0"/>
              <a:t>Melito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mabwysiadu</a:t>
            </a:r>
            <a:r>
              <a:rPr lang="en-US" dirty="0" smtClean="0"/>
              <a:t> </a:t>
            </a:r>
            <a:r>
              <a:rPr lang="en-US" dirty="0" err="1" smtClean="0"/>
              <a:t>agwedd</a:t>
            </a:r>
            <a:r>
              <a:rPr lang="en-US" dirty="0" smtClean="0"/>
              <a:t> </a:t>
            </a:r>
            <a:r>
              <a:rPr lang="en-US" dirty="0" err="1" smtClean="0"/>
              <a:t>llawer</a:t>
            </a:r>
            <a:r>
              <a:rPr lang="en-US" dirty="0" smtClean="0"/>
              <a:t> </a:t>
            </a:r>
            <a:r>
              <a:rPr lang="en-US" dirty="0" err="1" smtClean="0"/>
              <a:t>mwy</a:t>
            </a:r>
            <a:r>
              <a:rPr lang="en-US" dirty="0" smtClean="0"/>
              <a:t> </a:t>
            </a:r>
            <a:r>
              <a:rPr lang="en-US" dirty="0" err="1" smtClean="0"/>
              <a:t>negyddol</a:t>
            </a:r>
            <a:r>
              <a:rPr lang="en-US" dirty="0" smtClean="0"/>
              <a:t> a </a:t>
            </a:r>
            <a:r>
              <a:rPr lang="en-US" dirty="0" err="1" smtClean="0"/>
              <a:t>ffyrnig</a:t>
            </a:r>
            <a:r>
              <a:rPr lang="en-US" dirty="0" smtClean="0"/>
              <a:t> </a:t>
            </a:r>
            <a:r>
              <a:rPr lang="en-US" dirty="0" err="1" smtClean="0"/>
              <a:t>tuag</a:t>
            </a:r>
            <a:r>
              <a:rPr lang="en-US" dirty="0" smtClean="0"/>
              <a:t> at yr </a:t>
            </a:r>
            <a:r>
              <a:rPr lang="en-US" dirty="0" err="1" smtClean="0"/>
              <a:t>Iddewon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Yma</a:t>
            </a:r>
            <a:r>
              <a:rPr lang="en-US" dirty="0" smtClean="0"/>
              <a:t> </a:t>
            </a:r>
            <a:r>
              <a:rPr lang="en-US" dirty="0" err="1" smtClean="0"/>
              <a:t>mae</a:t>
            </a:r>
            <a:r>
              <a:rPr lang="en-US" dirty="0" smtClean="0"/>
              <a:t> </a:t>
            </a:r>
            <a:r>
              <a:rPr lang="en-US" dirty="0" err="1" smtClean="0"/>
              <a:t>Melito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cyhuddo’r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</a:p>
          <a:p>
            <a:pPr>
              <a:buNone/>
            </a:pPr>
            <a:r>
              <a:rPr lang="en-US" dirty="0" smtClean="0"/>
              <a:t>	</a:t>
            </a:r>
            <a:r>
              <a:rPr lang="en-US" dirty="0" err="1" smtClean="0"/>
              <a:t>dduwladdiad</a:t>
            </a:r>
            <a:r>
              <a:rPr lang="en-US" dirty="0" smtClean="0"/>
              <a:t> (‘deicide’): </a:t>
            </a:r>
            <a:r>
              <a:rPr lang="en-US" dirty="0" err="1" smtClean="0"/>
              <a:t>nid</a:t>
            </a:r>
            <a:r>
              <a:rPr lang="en-US" dirty="0" smtClean="0"/>
              <a:t> </a:t>
            </a:r>
            <a:r>
              <a:rPr lang="en-US" dirty="0" err="1" smtClean="0"/>
              <a:t>gwrthod</a:t>
            </a:r>
            <a:r>
              <a:rPr lang="en-US" dirty="0" smtClean="0"/>
              <a:t> </a:t>
            </a:r>
            <a:r>
              <a:rPr lang="en-US" dirty="0" err="1" smtClean="0"/>
              <a:t>Crist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unig</a:t>
            </a:r>
            <a:r>
              <a:rPr lang="en-US" dirty="0" smtClean="0"/>
              <a:t> a </a:t>
            </a:r>
            <a:r>
              <a:rPr lang="en-US" dirty="0" err="1" smtClean="0"/>
              <a:t>wnaethant</a:t>
            </a:r>
            <a:r>
              <a:rPr lang="en-US" dirty="0" smtClean="0"/>
              <a:t> </a:t>
            </a:r>
            <a:r>
              <a:rPr lang="en-US" dirty="0" err="1" smtClean="0"/>
              <a:t>ond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ladd</a:t>
            </a:r>
            <a:r>
              <a:rPr lang="en-US" dirty="0" smtClean="0"/>
              <a:t>. </a:t>
            </a:r>
            <a:r>
              <a:rPr lang="en-US" dirty="0" err="1" smtClean="0"/>
              <a:t>Dyma</a:t>
            </a:r>
            <a:r>
              <a:rPr lang="en-US" dirty="0" smtClean="0"/>
              <a:t> </a:t>
            </a:r>
            <a:r>
              <a:rPr lang="en-US" dirty="0" err="1" smtClean="0"/>
              <a:t>yw’r</a:t>
            </a:r>
            <a:r>
              <a:rPr lang="en-US" dirty="0" smtClean="0"/>
              <a:t> </a:t>
            </a:r>
            <a:r>
              <a:rPr lang="en-US" dirty="0" err="1" smtClean="0"/>
              <a:t>esboniad</a:t>
            </a:r>
            <a:r>
              <a:rPr lang="en-US" dirty="0" smtClean="0"/>
              <a:t> </a:t>
            </a:r>
            <a:r>
              <a:rPr lang="en-US" dirty="0" err="1" smtClean="0"/>
              <a:t>paham</a:t>
            </a:r>
            <a:r>
              <a:rPr lang="en-US" dirty="0" smtClean="0"/>
              <a:t> </a:t>
            </a:r>
            <a:r>
              <a:rPr lang="en-US" dirty="0" err="1" smtClean="0"/>
              <a:t>mae</a:t>
            </a:r>
            <a:r>
              <a:rPr lang="en-US" dirty="0" smtClean="0"/>
              <a:t> Israel </a:t>
            </a:r>
            <a:r>
              <a:rPr lang="en-US" dirty="0" err="1" smtClean="0"/>
              <a:t>wedi</a:t>
            </a:r>
            <a:r>
              <a:rPr lang="en-US" dirty="0" smtClean="0"/>
              <a:t> </a:t>
            </a:r>
            <a:r>
              <a:rPr lang="en-US" dirty="0" err="1" smtClean="0"/>
              <a:t>colli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statws</a:t>
            </a:r>
            <a:r>
              <a:rPr lang="en-US" dirty="0" smtClean="0"/>
              <a:t> </a:t>
            </a:r>
            <a:r>
              <a:rPr lang="en-US" dirty="0" err="1" smtClean="0"/>
              <a:t>fel</a:t>
            </a:r>
            <a:r>
              <a:rPr lang="en-US" dirty="0" smtClean="0"/>
              <a:t> </a:t>
            </a:r>
            <a:r>
              <a:rPr lang="en-US" dirty="0" err="1" smtClean="0"/>
              <a:t>cenedl</a:t>
            </a:r>
            <a:r>
              <a:rPr lang="en-US" dirty="0" smtClean="0"/>
              <a:t> </a:t>
            </a:r>
            <a:r>
              <a:rPr lang="en-US" dirty="0" err="1" smtClean="0"/>
              <a:t>freintiedig</a:t>
            </a:r>
            <a:r>
              <a:rPr lang="en-US" dirty="0" smtClean="0"/>
              <a:t> </a:t>
            </a:r>
            <a:r>
              <a:rPr lang="en-US" dirty="0" err="1" smtClean="0"/>
              <a:t>Duw</a:t>
            </a:r>
            <a:r>
              <a:rPr lang="en-US" dirty="0" smtClean="0"/>
              <a:t>.</a:t>
            </a:r>
          </a:p>
          <a:p>
            <a:r>
              <a:rPr lang="en-US" dirty="0" smtClean="0"/>
              <a:t>Mae Israel </a:t>
            </a:r>
            <a:r>
              <a:rPr lang="en-US" dirty="0" err="1" smtClean="0"/>
              <a:t>wedi</a:t>
            </a:r>
            <a:r>
              <a:rPr lang="en-US" dirty="0" smtClean="0"/>
              <a:t> </a:t>
            </a:r>
            <a:r>
              <a:rPr lang="en-US" dirty="0" err="1" smtClean="0"/>
              <a:t>llofruddio</a:t>
            </a:r>
            <a:r>
              <a:rPr lang="en-US" dirty="0" smtClean="0"/>
              <a:t> </a:t>
            </a:r>
            <a:r>
              <a:rPr lang="en-US" dirty="0" err="1" smtClean="0"/>
              <a:t>Duw</a:t>
            </a:r>
            <a:r>
              <a:rPr lang="en-US" dirty="0" smtClean="0"/>
              <a:t>. </a:t>
            </a:r>
            <a:r>
              <a:rPr lang="en-US" dirty="0" err="1" smtClean="0"/>
              <a:t>Trwy</a:t>
            </a:r>
            <a:r>
              <a:rPr lang="en-US" dirty="0" smtClean="0"/>
              <a:t> </a:t>
            </a:r>
            <a:r>
              <a:rPr lang="en-US" dirty="0" err="1" smtClean="0"/>
              <a:t>ladd</a:t>
            </a:r>
            <a:r>
              <a:rPr lang="en-US" dirty="0" smtClean="0"/>
              <a:t> </a:t>
            </a:r>
            <a:r>
              <a:rPr lang="en-US" dirty="0" err="1" smtClean="0"/>
              <a:t>Crist</a:t>
            </a:r>
            <a:r>
              <a:rPr lang="en-US" dirty="0" smtClean="0"/>
              <a:t> </a:t>
            </a:r>
            <a:r>
              <a:rPr lang="en-US" dirty="0" err="1" smtClean="0"/>
              <a:t>mae</a:t>
            </a:r>
            <a:r>
              <a:rPr lang="en-US" dirty="0" smtClean="0"/>
              <a:t> </a:t>
            </a:r>
            <a:r>
              <a:rPr lang="en-US" dirty="0" err="1" smtClean="0"/>
              <a:t>wedi</a:t>
            </a:r>
            <a:r>
              <a:rPr lang="en-US" dirty="0" smtClean="0"/>
              <a:t> </a:t>
            </a:r>
            <a:r>
              <a:rPr lang="en-US" dirty="0" err="1" smtClean="0"/>
              <a:t>gwrthod</a:t>
            </a:r>
            <a:r>
              <a:rPr lang="en-US" dirty="0" smtClean="0"/>
              <a:t> </a:t>
            </a:r>
            <a:r>
              <a:rPr lang="en-US" dirty="0" err="1" smtClean="0"/>
              <a:t>Duw</a:t>
            </a:r>
            <a:r>
              <a:rPr lang="en-US" dirty="0" smtClean="0"/>
              <a:t> Israel.</a:t>
            </a:r>
          </a:p>
          <a:p>
            <a:r>
              <a:rPr lang="en-US" dirty="0" err="1" smtClean="0"/>
              <a:t>Dallineb</a:t>
            </a:r>
            <a:r>
              <a:rPr lang="en-US" dirty="0" smtClean="0"/>
              <a:t> yr </a:t>
            </a:r>
            <a:r>
              <a:rPr lang="en-US" dirty="0" err="1" smtClean="0"/>
              <a:t>Iddewon</a:t>
            </a:r>
            <a:r>
              <a:rPr lang="en-US" dirty="0" smtClean="0"/>
              <a:t> </a:t>
            </a:r>
            <a:r>
              <a:rPr lang="en-US" dirty="0" err="1" smtClean="0"/>
              <a:t>sydd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eu</a:t>
            </a:r>
            <a:r>
              <a:rPr lang="en-US" dirty="0" smtClean="0"/>
              <a:t> </a:t>
            </a:r>
            <a:r>
              <a:rPr lang="en-US" dirty="0" err="1" smtClean="0"/>
              <a:t>hatal</a:t>
            </a:r>
            <a:r>
              <a:rPr lang="en-US" dirty="0" smtClean="0"/>
              <a:t> </a:t>
            </a:r>
            <a:r>
              <a:rPr lang="en-US" dirty="0" err="1" smtClean="0"/>
              <a:t>rhag</a:t>
            </a:r>
            <a:r>
              <a:rPr lang="en-US" dirty="0" smtClean="0"/>
              <a:t> </a:t>
            </a:r>
            <a:r>
              <a:rPr lang="en-US" dirty="0" err="1" smtClean="0"/>
              <a:t>gweld</a:t>
            </a:r>
            <a:r>
              <a:rPr lang="en-US" dirty="0" smtClean="0"/>
              <a:t> </a:t>
            </a:r>
            <a:r>
              <a:rPr lang="en-US" dirty="0" err="1" smtClean="0"/>
              <a:t>Duw</a:t>
            </a:r>
            <a:r>
              <a:rPr lang="en-US" dirty="0" smtClean="0"/>
              <a:t> </a:t>
            </a:r>
            <a:r>
              <a:rPr lang="en-US" dirty="0" err="1" smtClean="0"/>
              <a:t>yng</a:t>
            </a:r>
            <a:r>
              <a:rPr lang="en-US" dirty="0" smtClean="0"/>
              <a:t> </a:t>
            </a:r>
            <a:r>
              <a:rPr lang="en-US" dirty="0" err="1" smtClean="0"/>
              <a:t>Nghrist</a:t>
            </a:r>
            <a:r>
              <a:rPr lang="en-US" dirty="0" smtClean="0"/>
              <a:t>.</a:t>
            </a:r>
          </a:p>
          <a:p>
            <a:pPr>
              <a:buNone/>
            </a:pPr>
            <a:endParaRPr lang="en-US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Melito</a:t>
            </a:r>
            <a:r>
              <a:rPr lang="en-US" dirty="0" smtClean="0"/>
              <a:t>, yr </a:t>
            </a:r>
            <a:r>
              <a:rPr lang="en-US" dirty="0" err="1" smtClean="0"/>
              <a:t>Iddewon</a:t>
            </a:r>
            <a:r>
              <a:rPr lang="en-US" dirty="0" smtClean="0"/>
              <a:t> a </a:t>
            </a:r>
            <a:r>
              <a:rPr lang="en-US" dirty="0" err="1" smtClean="0"/>
              <a:t>Duwladdiad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en-US" baseline="30000" dirty="0" smtClean="0">
                <a:solidFill>
                  <a:srgbClr val="FFFF00"/>
                </a:solidFill>
              </a:rPr>
              <a:t>	</a:t>
            </a:r>
            <a:r>
              <a:rPr lang="en-US" baseline="30000" dirty="0" err="1" smtClean="0">
                <a:solidFill>
                  <a:srgbClr val="FFFF00"/>
                </a:solidFill>
              </a:rPr>
              <a:t>Ef</a:t>
            </a:r>
            <a:r>
              <a:rPr lang="en-US" baseline="30000" dirty="0" smtClean="0">
                <a:solidFill>
                  <a:srgbClr val="FFFF00"/>
                </a:solidFill>
              </a:rPr>
              <a:t> [</a:t>
            </a:r>
            <a:r>
              <a:rPr lang="en-US" baseline="30000" dirty="0" err="1" smtClean="0">
                <a:solidFill>
                  <a:srgbClr val="FFFF00"/>
                </a:solidFill>
              </a:rPr>
              <a:t>Crist</a:t>
            </a:r>
            <a:r>
              <a:rPr lang="en-US" baseline="30000" dirty="0" smtClean="0">
                <a:solidFill>
                  <a:srgbClr val="FFFF00"/>
                </a:solidFill>
              </a:rPr>
              <a:t>] a </a:t>
            </a:r>
            <a:r>
              <a:rPr lang="en-US" baseline="30000" dirty="0" err="1" smtClean="0">
                <a:solidFill>
                  <a:srgbClr val="FFFF00"/>
                </a:solidFill>
              </a:rPr>
              <a:t>laddwyd</a:t>
            </a:r>
            <a:r>
              <a:rPr lang="en-US" baseline="30000" dirty="0" smtClean="0">
                <a:solidFill>
                  <a:srgbClr val="FFFF00"/>
                </a:solidFill>
              </a:rPr>
              <a:t>. </a:t>
            </a:r>
          </a:p>
          <a:p>
            <a:pPr>
              <a:buNone/>
            </a:pPr>
            <a:r>
              <a:rPr lang="en-US" baseline="30000" dirty="0" smtClean="0">
                <a:solidFill>
                  <a:srgbClr val="FFFF00"/>
                </a:solidFill>
              </a:rPr>
              <a:t>	A </a:t>
            </a:r>
            <a:r>
              <a:rPr lang="en-US" baseline="30000" dirty="0" err="1" smtClean="0">
                <a:solidFill>
                  <a:srgbClr val="FFFF00"/>
                </a:solidFill>
              </a:rPr>
              <a:t>ble</a:t>
            </a:r>
            <a:r>
              <a:rPr lang="en-US" baseline="30000" dirty="0" smtClean="0">
                <a:solidFill>
                  <a:srgbClr val="FFFF00"/>
                </a:solidFill>
              </a:rPr>
              <a:t> </a:t>
            </a:r>
            <a:r>
              <a:rPr lang="en-US" baseline="30000" dirty="0" err="1" smtClean="0">
                <a:solidFill>
                  <a:srgbClr val="FFFF00"/>
                </a:solidFill>
              </a:rPr>
              <a:t>lladdwyd</a:t>
            </a:r>
            <a:r>
              <a:rPr lang="en-US" baseline="30000" dirty="0" smtClean="0">
                <a:solidFill>
                  <a:srgbClr val="FFFF00"/>
                </a:solidFill>
              </a:rPr>
              <a:t> </a:t>
            </a:r>
            <a:r>
              <a:rPr lang="en-US" baseline="30000" dirty="0" err="1" smtClean="0">
                <a:solidFill>
                  <a:srgbClr val="FFFF00"/>
                </a:solidFill>
              </a:rPr>
              <a:t>ef</a:t>
            </a:r>
            <a:r>
              <a:rPr lang="en-US" baseline="30000" dirty="0" smtClean="0">
                <a:solidFill>
                  <a:srgbClr val="FFFF00"/>
                </a:solidFill>
              </a:rPr>
              <a:t>? </a:t>
            </a:r>
            <a:r>
              <a:rPr lang="en-US" baseline="30000" dirty="0" err="1" smtClean="0">
                <a:solidFill>
                  <a:srgbClr val="FFFF00"/>
                </a:solidFill>
              </a:rPr>
              <a:t>Yng</a:t>
            </a:r>
            <a:r>
              <a:rPr lang="en-US" baseline="30000" dirty="0" smtClean="0">
                <a:solidFill>
                  <a:srgbClr val="FFFF00"/>
                </a:solidFill>
              </a:rPr>
              <a:t> </a:t>
            </a:r>
            <a:r>
              <a:rPr lang="en-US" baseline="30000" dirty="0" err="1" smtClean="0">
                <a:solidFill>
                  <a:srgbClr val="FFFF00"/>
                </a:solidFill>
              </a:rPr>
              <a:t>nghanol</a:t>
            </a:r>
            <a:r>
              <a:rPr lang="en-US" baseline="30000" dirty="0" smtClean="0">
                <a:solidFill>
                  <a:srgbClr val="FFFF00"/>
                </a:solidFill>
              </a:rPr>
              <a:t> </a:t>
            </a:r>
            <a:r>
              <a:rPr lang="en-US" baseline="30000" dirty="0" err="1" smtClean="0">
                <a:solidFill>
                  <a:srgbClr val="FFFF00"/>
                </a:solidFill>
              </a:rPr>
              <a:t>Jerwsalem</a:t>
            </a:r>
            <a:r>
              <a:rPr lang="en-US" baseline="30000" dirty="0" smtClean="0">
                <a:solidFill>
                  <a:srgbClr val="FFFF00"/>
                </a:solidFill>
              </a:rPr>
              <a:t>.</a:t>
            </a:r>
          </a:p>
          <a:p>
            <a:pPr>
              <a:buNone/>
            </a:pPr>
            <a:r>
              <a:rPr lang="en-US" baseline="30000" dirty="0" smtClean="0">
                <a:solidFill>
                  <a:srgbClr val="FFFF00"/>
                </a:solidFill>
              </a:rPr>
              <a:t>	</a:t>
            </a:r>
            <a:r>
              <a:rPr lang="en-US" baseline="30000" dirty="0" err="1" smtClean="0">
                <a:solidFill>
                  <a:srgbClr val="FFFF00"/>
                </a:solidFill>
              </a:rPr>
              <a:t>Gan</a:t>
            </a:r>
            <a:r>
              <a:rPr lang="en-US" baseline="30000" dirty="0" smtClean="0">
                <a:solidFill>
                  <a:srgbClr val="FFFF00"/>
                </a:solidFill>
              </a:rPr>
              <a:t> </a:t>
            </a:r>
            <a:r>
              <a:rPr lang="en-US" baseline="30000" dirty="0" err="1" smtClean="0">
                <a:solidFill>
                  <a:srgbClr val="FFFF00"/>
                </a:solidFill>
              </a:rPr>
              <a:t>bwy</a:t>
            </a:r>
            <a:r>
              <a:rPr lang="en-US" baseline="30000" dirty="0" smtClean="0">
                <a:solidFill>
                  <a:srgbClr val="FFFF00"/>
                </a:solidFill>
              </a:rPr>
              <a:t>? </a:t>
            </a:r>
            <a:r>
              <a:rPr lang="en-US" baseline="30000" dirty="0" err="1" smtClean="0">
                <a:solidFill>
                  <a:srgbClr val="FFFF00"/>
                </a:solidFill>
              </a:rPr>
              <a:t>Gan</a:t>
            </a:r>
            <a:r>
              <a:rPr lang="en-US" baseline="30000" dirty="0" smtClean="0">
                <a:solidFill>
                  <a:srgbClr val="FFFF00"/>
                </a:solidFill>
              </a:rPr>
              <a:t> Israel.</a:t>
            </a:r>
          </a:p>
          <a:p>
            <a:pPr>
              <a:buNone/>
            </a:pPr>
            <a:r>
              <a:rPr lang="en-US" baseline="30000" dirty="0" smtClean="0">
                <a:solidFill>
                  <a:srgbClr val="FFFF00"/>
                </a:solidFill>
              </a:rPr>
              <a:t>	Pam? Am </a:t>
            </a:r>
            <a:r>
              <a:rPr lang="en-US" baseline="30000" dirty="0" err="1" smtClean="0">
                <a:solidFill>
                  <a:srgbClr val="FFFF00"/>
                </a:solidFill>
              </a:rPr>
              <a:t>iddo</a:t>
            </a:r>
            <a:r>
              <a:rPr lang="en-US" baseline="30000" dirty="0" smtClean="0">
                <a:solidFill>
                  <a:srgbClr val="FFFF00"/>
                </a:solidFill>
              </a:rPr>
              <a:t> </a:t>
            </a:r>
            <a:r>
              <a:rPr lang="en-US" baseline="30000" dirty="0" err="1" smtClean="0">
                <a:solidFill>
                  <a:srgbClr val="FFFF00"/>
                </a:solidFill>
              </a:rPr>
              <a:t>iachau’r</a:t>
            </a:r>
            <a:r>
              <a:rPr lang="en-US" baseline="30000" dirty="0" smtClean="0">
                <a:solidFill>
                  <a:srgbClr val="FFFF00"/>
                </a:solidFill>
              </a:rPr>
              <a:t> </a:t>
            </a:r>
            <a:r>
              <a:rPr lang="en-US" baseline="30000" dirty="0" err="1" smtClean="0">
                <a:solidFill>
                  <a:srgbClr val="FFFF00"/>
                </a:solidFill>
              </a:rPr>
              <a:t>cleifion</a:t>
            </a:r>
            <a:r>
              <a:rPr lang="en-US" baseline="30000" dirty="0" smtClean="0">
                <a:solidFill>
                  <a:srgbClr val="FFFF00"/>
                </a:solidFill>
              </a:rPr>
              <a:t> </a:t>
            </a:r>
            <a:r>
              <a:rPr lang="en-US" baseline="30000" dirty="0" err="1" smtClean="0">
                <a:solidFill>
                  <a:srgbClr val="FFFF00"/>
                </a:solidFill>
              </a:rPr>
              <a:t>o’r</a:t>
            </a:r>
            <a:r>
              <a:rPr lang="en-US" baseline="30000" dirty="0" smtClean="0">
                <a:solidFill>
                  <a:srgbClr val="FFFF00"/>
                </a:solidFill>
              </a:rPr>
              <a:t> </a:t>
            </a:r>
            <a:r>
              <a:rPr lang="en-US" baseline="30000" dirty="0" err="1" smtClean="0">
                <a:solidFill>
                  <a:srgbClr val="FFFF00"/>
                </a:solidFill>
              </a:rPr>
              <a:t>parlys</a:t>
            </a:r>
            <a:endParaRPr lang="en-US" baseline="30000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en-US" baseline="30000" dirty="0" smtClean="0">
                <a:solidFill>
                  <a:srgbClr val="FFFF00"/>
                </a:solidFill>
              </a:rPr>
              <a:t>	a </a:t>
            </a:r>
            <a:r>
              <a:rPr lang="en-US" baseline="30000" dirty="0" err="1" smtClean="0">
                <a:solidFill>
                  <a:srgbClr val="FFFF00"/>
                </a:solidFill>
              </a:rPr>
              <a:t>glanhau</a:t>
            </a:r>
            <a:r>
              <a:rPr lang="en-US" baseline="30000" dirty="0" smtClean="0">
                <a:solidFill>
                  <a:srgbClr val="FFFF00"/>
                </a:solidFill>
              </a:rPr>
              <a:t> </a:t>
            </a:r>
            <a:r>
              <a:rPr lang="en-US" baseline="30000" dirty="0" err="1" smtClean="0">
                <a:solidFill>
                  <a:srgbClr val="FFFF00"/>
                </a:solidFill>
              </a:rPr>
              <a:t>eu</a:t>
            </a:r>
            <a:r>
              <a:rPr lang="en-US" baseline="30000" dirty="0" smtClean="0">
                <a:solidFill>
                  <a:srgbClr val="FFFF00"/>
                </a:solidFill>
              </a:rPr>
              <a:t> </a:t>
            </a:r>
            <a:r>
              <a:rPr lang="en-US" baseline="30000" dirty="0" err="1" smtClean="0">
                <a:solidFill>
                  <a:srgbClr val="FFFF00"/>
                </a:solidFill>
              </a:rPr>
              <a:t>gwahangleifion</a:t>
            </a:r>
            <a:endParaRPr lang="en-US" baseline="30000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en-US" baseline="30000" dirty="0" smtClean="0">
                <a:solidFill>
                  <a:srgbClr val="FFFF00"/>
                </a:solidFill>
              </a:rPr>
              <a:t>	a </a:t>
            </a:r>
            <a:r>
              <a:rPr lang="en-US" baseline="30000" dirty="0" err="1" smtClean="0">
                <a:solidFill>
                  <a:srgbClr val="FFFF00"/>
                </a:solidFill>
              </a:rPr>
              <a:t>rhoi</a:t>
            </a:r>
            <a:r>
              <a:rPr lang="en-US" baseline="30000" dirty="0" smtClean="0">
                <a:solidFill>
                  <a:srgbClr val="FFFF00"/>
                </a:solidFill>
              </a:rPr>
              <a:t> </a:t>
            </a:r>
            <a:r>
              <a:rPr lang="en-US" baseline="30000" dirty="0" err="1" smtClean="0">
                <a:solidFill>
                  <a:srgbClr val="FFFF00"/>
                </a:solidFill>
              </a:rPr>
              <a:t>goleuni</a:t>
            </a:r>
            <a:r>
              <a:rPr lang="en-US" baseline="30000" dirty="0" smtClean="0">
                <a:solidFill>
                  <a:srgbClr val="FFFF00"/>
                </a:solidFill>
              </a:rPr>
              <a:t> </a:t>
            </a:r>
            <a:r>
              <a:rPr lang="en-US" baseline="30000" dirty="0" err="1" smtClean="0">
                <a:solidFill>
                  <a:srgbClr val="FFFF00"/>
                </a:solidFill>
              </a:rPr>
              <a:t>i’w</a:t>
            </a:r>
            <a:r>
              <a:rPr lang="en-US" baseline="30000" dirty="0" smtClean="0">
                <a:solidFill>
                  <a:srgbClr val="FFFF00"/>
                </a:solidFill>
              </a:rPr>
              <a:t> </a:t>
            </a:r>
            <a:r>
              <a:rPr lang="en-US" baseline="30000" dirty="0" err="1" smtClean="0">
                <a:solidFill>
                  <a:srgbClr val="FFFF00"/>
                </a:solidFill>
              </a:rPr>
              <a:t>deillion</a:t>
            </a:r>
            <a:endParaRPr lang="en-US" baseline="30000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en-US" baseline="30000" dirty="0" smtClean="0">
                <a:solidFill>
                  <a:srgbClr val="FFFF00"/>
                </a:solidFill>
              </a:rPr>
              <a:t>	a </a:t>
            </a:r>
            <a:r>
              <a:rPr lang="en-US" baseline="30000" dirty="0" err="1" smtClean="0">
                <a:solidFill>
                  <a:srgbClr val="FFFF00"/>
                </a:solidFill>
              </a:rPr>
              <a:t>chyfodi</a:t>
            </a:r>
            <a:r>
              <a:rPr lang="en-US" baseline="30000" dirty="0" smtClean="0">
                <a:solidFill>
                  <a:srgbClr val="FFFF00"/>
                </a:solidFill>
              </a:rPr>
              <a:t> </a:t>
            </a:r>
            <a:r>
              <a:rPr lang="en-US" baseline="30000" dirty="0" err="1" smtClean="0">
                <a:solidFill>
                  <a:srgbClr val="FFFF00"/>
                </a:solidFill>
              </a:rPr>
              <a:t>eu</a:t>
            </a:r>
            <a:r>
              <a:rPr lang="en-US" baseline="30000" dirty="0" smtClean="0">
                <a:solidFill>
                  <a:srgbClr val="FFFF00"/>
                </a:solidFill>
              </a:rPr>
              <a:t> </a:t>
            </a:r>
            <a:r>
              <a:rPr lang="en-US" baseline="30000" dirty="0" err="1" smtClean="0">
                <a:solidFill>
                  <a:srgbClr val="FFFF00"/>
                </a:solidFill>
              </a:rPr>
              <a:t>meirw</a:t>
            </a:r>
            <a:r>
              <a:rPr lang="en-US" baseline="30000" dirty="0" smtClean="0">
                <a:solidFill>
                  <a:srgbClr val="FFFF00"/>
                </a:solidFill>
              </a:rPr>
              <a:t>.</a:t>
            </a:r>
          </a:p>
          <a:p>
            <a:pPr>
              <a:buNone/>
            </a:pPr>
            <a:r>
              <a:rPr lang="en-US" baseline="30000" dirty="0" smtClean="0">
                <a:solidFill>
                  <a:srgbClr val="FFFF00"/>
                </a:solidFill>
              </a:rPr>
              <a:t>	</a:t>
            </a:r>
            <a:r>
              <a:rPr lang="en-US" baseline="30000" dirty="0" err="1" smtClean="0">
                <a:solidFill>
                  <a:srgbClr val="FFFF00"/>
                </a:solidFill>
              </a:rPr>
              <a:t>Dyma</a:t>
            </a:r>
            <a:r>
              <a:rPr lang="en-US" baseline="30000" dirty="0" smtClean="0">
                <a:solidFill>
                  <a:srgbClr val="FFFF00"/>
                </a:solidFill>
              </a:rPr>
              <a:t> </a:t>
            </a:r>
            <a:r>
              <a:rPr lang="en-US" baseline="30000" dirty="0" err="1" smtClean="0">
                <a:solidFill>
                  <a:srgbClr val="FFFF00"/>
                </a:solidFill>
              </a:rPr>
              <a:t>paham</a:t>
            </a:r>
            <a:r>
              <a:rPr lang="en-US" baseline="30000" dirty="0" smtClean="0">
                <a:solidFill>
                  <a:srgbClr val="FFFF00"/>
                </a:solidFill>
              </a:rPr>
              <a:t> </a:t>
            </a:r>
            <a:r>
              <a:rPr lang="en-US" baseline="30000" dirty="0" err="1" smtClean="0">
                <a:solidFill>
                  <a:srgbClr val="FFFF00"/>
                </a:solidFill>
              </a:rPr>
              <a:t>y</a:t>
            </a:r>
            <a:r>
              <a:rPr lang="en-US" baseline="30000" dirty="0" smtClean="0">
                <a:solidFill>
                  <a:srgbClr val="FFFF00"/>
                </a:solidFill>
              </a:rPr>
              <a:t> </a:t>
            </a:r>
            <a:r>
              <a:rPr lang="en-US" baseline="30000" dirty="0" err="1" smtClean="0">
                <a:solidFill>
                  <a:srgbClr val="FFFF00"/>
                </a:solidFill>
              </a:rPr>
              <a:t>bu</a:t>
            </a:r>
            <a:r>
              <a:rPr lang="en-US" baseline="30000" dirty="0" smtClean="0">
                <a:solidFill>
                  <a:srgbClr val="FFFF00"/>
                </a:solidFill>
              </a:rPr>
              <a:t> </a:t>
            </a:r>
            <a:r>
              <a:rPr lang="en-US" baseline="30000" dirty="0" err="1" smtClean="0">
                <a:solidFill>
                  <a:srgbClr val="FFFF00"/>
                </a:solidFill>
              </a:rPr>
              <a:t>farw</a:t>
            </a:r>
            <a:r>
              <a:rPr lang="en-US" baseline="30000" dirty="0" smtClean="0">
                <a:solidFill>
                  <a:srgbClr val="FFFF00"/>
                </a:solidFill>
              </a:rPr>
              <a:t>…..</a:t>
            </a:r>
          </a:p>
          <a:p>
            <a:pPr>
              <a:buNone/>
            </a:pPr>
            <a:r>
              <a:rPr lang="en-US" baseline="30000" dirty="0" smtClean="0">
                <a:solidFill>
                  <a:srgbClr val="FFFF00"/>
                </a:solidFill>
              </a:rPr>
              <a:t>	Beth a </a:t>
            </a:r>
            <a:r>
              <a:rPr lang="en-US" baseline="30000" dirty="0" err="1" smtClean="0">
                <a:solidFill>
                  <a:srgbClr val="FFFF00"/>
                </a:solidFill>
              </a:rPr>
              <a:t>wnaethost</a:t>
            </a:r>
            <a:r>
              <a:rPr lang="en-US" baseline="30000" dirty="0" smtClean="0">
                <a:solidFill>
                  <a:srgbClr val="FFFF00"/>
                </a:solidFill>
              </a:rPr>
              <a:t>, Israel? </a:t>
            </a:r>
            <a:r>
              <a:rPr lang="en-US" baseline="30000" dirty="0" err="1" smtClean="0">
                <a:solidFill>
                  <a:srgbClr val="FFFF00"/>
                </a:solidFill>
              </a:rPr>
              <a:t>Onid</a:t>
            </a:r>
            <a:r>
              <a:rPr lang="en-US" baseline="30000" dirty="0" smtClean="0">
                <a:solidFill>
                  <a:srgbClr val="FFFF00"/>
                </a:solidFill>
              </a:rPr>
              <a:t> </a:t>
            </a:r>
            <a:r>
              <a:rPr lang="en-US" baseline="30000" dirty="0" err="1" smtClean="0">
                <a:solidFill>
                  <a:srgbClr val="FFFF00"/>
                </a:solidFill>
              </a:rPr>
              <a:t>yw’n</a:t>
            </a:r>
            <a:r>
              <a:rPr lang="en-US" baseline="30000" dirty="0" smtClean="0">
                <a:solidFill>
                  <a:srgbClr val="FFFF00"/>
                </a:solidFill>
              </a:rPr>
              <a:t> </a:t>
            </a:r>
            <a:r>
              <a:rPr lang="en-US" baseline="30000" dirty="0" err="1" smtClean="0">
                <a:solidFill>
                  <a:srgbClr val="FFFF00"/>
                </a:solidFill>
              </a:rPr>
              <a:t>ysgrifenedig</a:t>
            </a:r>
            <a:r>
              <a:rPr lang="en-US" baseline="30000" dirty="0" smtClean="0">
                <a:solidFill>
                  <a:srgbClr val="FFFF00"/>
                </a:solidFill>
              </a:rPr>
              <a:t> </a:t>
            </a:r>
            <a:r>
              <a:rPr lang="en-US" baseline="30000" dirty="0" err="1" smtClean="0">
                <a:solidFill>
                  <a:srgbClr val="FFFF00"/>
                </a:solidFill>
              </a:rPr>
              <a:t>amdanat</a:t>
            </a:r>
            <a:r>
              <a:rPr lang="en-US" baseline="30000" dirty="0" smtClean="0">
                <a:solidFill>
                  <a:srgbClr val="FFFF00"/>
                </a:solidFill>
              </a:rPr>
              <a:t>: ‘</a:t>
            </a:r>
            <a:r>
              <a:rPr lang="en-US" baseline="30000" dirty="0" err="1" smtClean="0">
                <a:solidFill>
                  <a:srgbClr val="FFFF00"/>
                </a:solidFill>
              </a:rPr>
              <a:t>Nid</a:t>
            </a:r>
            <a:r>
              <a:rPr lang="en-US" baseline="30000" dirty="0" smtClean="0">
                <a:solidFill>
                  <a:srgbClr val="FFFF00"/>
                </a:solidFill>
              </a:rPr>
              <a:t> </a:t>
            </a:r>
            <a:r>
              <a:rPr lang="en-US" baseline="30000" dirty="0" err="1" smtClean="0">
                <a:solidFill>
                  <a:srgbClr val="FFFF00"/>
                </a:solidFill>
              </a:rPr>
              <a:t>wyt</a:t>
            </a:r>
            <a:r>
              <a:rPr lang="en-US" baseline="30000" dirty="0" smtClean="0">
                <a:solidFill>
                  <a:srgbClr val="FFFF00"/>
                </a:solidFill>
              </a:rPr>
              <a:t> </a:t>
            </a:r>
            <a:r>
              <a:rPr lang="en-US" baseline="30000" dirty="0" err="1" smtClean="0">
                <a:solidFill>
                  <a:srgbClr val="FFFF00"/>
                </a:solidFill>
              </a:rPr>
              <a:t>i</a:t>
            </a:r>
            <a:r>
              <a:rPr lang="en-US" baseline="30000" dirty="0" smtClean="0">
                <a:solidFill>
                  <a:srgbClr val="FFFF00"/>
                </a:solidFill>
              </a:rPr>
              <a:t> </a:t>
            </a:r>
            <a:r>
              <a:rPr lang="en-US" baseline="30000" dirty="0" err="1" smtClean="0">
                <a:solidFill>
                  <a:srgbClr val="FFFF00"/>
                </a:solidFill>
              </a:rPr>
              <a:t>dywallt</a:t>
            </a:r>
            <a:r>
              <a:rPr lang="en-US" baseline="30000" dirty="0" smtClean="0">
                <a:solidFill>
                  <a:srgbClr val="FFFF00"/>
                </a:solidFill>
              </a:rPr>
              <a:t> </a:t>
            </a:r>
            <a:r>
              <a:rPr lang="en-US" baseline="30000" dirty="0" err="1" smtClean="0">
                <a:solidFill>
                  <a:srgbClr val="FFFF00"/>
                </a:solidFill>
              </a:rPr>
              <a:t>gwaed</a:t>
            </a:r>
            <a:r>
              <a:rPr lang="en-US" baseline="30000" dirty="0" smtClean="0">
                <a:solidFill>
                  <a:srgbClr val="FFFF00"/>
                </a:solidFill>
              </a:rPr>
              <a:t> </a:t>
            </a:r>
            <a:r>
              <a:rPr lang="en-US" baseline="30000" dirty="0" err="1" smtClean="0">
                <a:solidFill>
                  <a:srgbClr val="FFFF00"/>
                </a:solidFill>
              </a:rPr>
              <a:t>diniwed</a:t>
            </a:r>
            <a:r>
              <a:rPr lang="en-US" baseline="30000" dirty="0" smtClean="0">
                <a:solidFill>
                  <a:srgbClr val="FFFF00"/>
                </a:solidFill>
              </a:rPr>
              <a:t>’ (Jer. 7:6; 22:3)</a:t>
            </a:r>
          </a:p>
          <a:p>
            <a:pPr>
              <a:buNone/>
            </a:pPr>
            <a:r>
              <a:rPr lang="en-US" baseline="30000" dirty="0" smtClean="0">
                <a:solidFill>
                  <a:srgbClr val="FFFF00"/>
                </a:solidFill>
              </a:rPr>
              <a:t>	‘</a:t>
            </a:r>
            <a:r>
              <a:rPr lang="en-US" baseline="30000" dirty="0" err="1" smtClean="0">
                <a:solidFill>
                  <a:srgbClr val="FFFF00"/>
                </a:solidFill>
              </a:rPr>
              <a:t>Myfi</a:t>
            </a:r>
            <a:r>
              <a:rPr lang="en-US" baseline="30000" dirty="0" smtClean="0">
                <a:solidFill>
                  <a:srgbClr val="FFFF00"/>
                </a:solidFill>
              </a:rPr>
              <a:t> </a:t>
            </a:r>
            <a:r>
              <a:rPr lang="en-US" baseline="30000" dirty="0" err="1" smtClean="0">
                <a:solidFill>
                  <a:srgbClr val="FFFF00"/>
                </a:solidFill>
              </a:rPr>
              <a:t>laddodd</a:t>
            </a:r>
            <a:r>
              <a:rPr lang="en-US" baseline="30000" dirty="0" smtClean="0">
                <a:solidFill>
                  <a:srgbClr val="FFFF00"/>
                </a:solidFill>
              </a:rPr>
              <a:t> yr </a:t>
            </a:r>
            <a:r>
              <a:rPr lang="en-US" baseline="30000" dirty="0" err="1" smtClean="0">
                <a:solidFill>
                  <a:srgbClr val="FFFF00"/>
                </a:solidFill>
              </a:rPr>
              <a:t>Arglwydd</a:t>
            </a:r>
            <a:r>
              <a:rPr lang="en-US" baseline="30000" dirty="0" smtClean="0">
                <a:solidFill>
                  <a:srgbClr val="FFFF00"/>
                </a:solidFill>
              </a:rPr>
              <a:t>’, </a:t>
            </a:r>
            <a:r>
              <a:rPr lang="en-US" baseline="30000" dirty="0" err="1" smtClean="0">
                <a:solidFill>
                  <a:srgbClr val="FFFF00"/>
                </a:solidFill>
              </a:rPr>
              <a:t>medd</a:t>
            </a:r>
            <a:r>
              <a:rPr lang="en-US" baseline="30000" dirty="0" smtClean="0">
                <a:solidFill>
                  <a:srgbClr val="FFFF00"/>
                </a:solidFill>
              </a:rPr>
              <a:t> Israel. ‘</a:t>
            </a:r>
            <a:r>
              <a:rPr lang="en-US" baseline="30000" dirty="0" err="1" smtClean="0">
                <a:solidFill>
                  <a:srgbClr val="FFFF00"/>
                </a:solidFill>
              </a:rPr>
              <a:t>Paham</a:t>
            </a:r>
            <a:r>
              <a:rPr lang="en-US" baseline="30000" dirty="0" smtClean="0">
                <a:solidFill>
                  <a:srgbClr val="FFFF00"/>
                </a:solidFill>
              </a:rPr>
              <a:t>? </a:t>
            </a:r>
            <a:r>
              <a:rPr lang="en-US" baseline="30000" dirty="0" err="1" smtClean="0">
                <a:solidFill>
                  <a:srgbClr val="FFFF00"/>
                </a:solidFill>
              </a:rPr>
              <a:t>Oherwydd</a:t>
            </a:r>
            <a:r>
              <a:rPr lang="en-US" baseline="30000" dirty="0" smtClean="0">
                <a:solidFill>
                  <a:srgbClr val="FFFF00"/>
                </a:solidFill>
              </a:rPr>
              <a:t> yr </a:t>
            </a:r>
            <a:r>
              <a:rPr lang="en-US" baseline="30000" dirty="0" err="1" smtClean="0">
                <a:solidFill>
                  <a:srgbClr val="FFFF00"/>
                </a:solidFill>
              </a:rPr>
              <a:t>oedd</a:t>
            </a:r>
            <a:r>
              <a:rPr lang="en-US" baseline="30000" dirty="0" smtClean="0">
                <a:solidFill>
                  <a:srgbClr val="FFFF00"/>
                </a:solidFill>
              </a:rPr>
              <a:t> </a:t>
            </a:r>
            <a:r>
              <a:rPr lang="en-US" baseline="30000" dirty="0" err="1" smtClean="0">
                <a:solidFill>
                  <a:srgbClr val="FFFF00"/>
                </a:solidFill>
              </a:rPr>
              <a:t>yn</a:t>
            </a:r>
            <a:r>
              <a:rPr lang="en-US" baseline="30000" dirty="0" smtClean="0">
                <a:solidFill>
                  <a:srgbClr val="FFFF00"/>
                </a:solidFill>
              </a:rPr>
              <a:t> </a:t>
            </a:r>
            <a:r>
              <a:rPr lang="en-US" baseline="30000" dirty="0" err="1" smtClean="0">
                <a:solidFill>
                  <a:srgbClr val="FFFF00"/>
                </a:solidFill>
              </a:rPr>
              <a:t>rhaid</a:t>
            </a:r>
            <a:r>
              <a:rPr lang="en-US" baseline="30000" dirty="0" smtClean="0">
                <a:solidFill>
                  <a:srgbClr val="FFFF00"/>
                </a:solidFill>
              </a:rPr>
              <a:t> </a:t>
            </a:r>
            <a:r>
              <a:rPr lang="en-US" baseline="30000" dirty="0" err="1" smtClean="0">
                <a:solidFill>
                  <a:srgbClr val="FFFF00"/>
                </a:solidFill>
              </a:rPr>
              <a:t>iddo</a:t>
            </a:r>
            <a:r>
              <a:rPr lang="en-US" baseline="30000" dirty="0" smtClean="0">
                <a:solidFill>
                  <a:srgbClr val="FFFF00"/>
                </a:solidFill>
              </a:rPr>
              <a:t> </a:t>
            </a:r>
            <a:r>
              <a:rPr lang="en-US" baseline="30000" dirty="0" err="1" smtClean="0">
                <a:solidFill>
                  <a:srgbClr val="FFFF00"/>
                </a:solidFill>
              </a:rPr>
              <a:t>farw</a:t>
            </a:r>
            <a:r>
              <a:rPr lang="en-US" baseline="30000" dirty="0" smtClean="0">
                <a:solidFill>
                  <a:srgbClr val="FFFF00"/>
                </a:solidFill>
              </a:rPr>
              <a:t> (</a:t>
            </a:r>
            <a:r>
              <a:rPr lang="en-US" i="1" baseline="30000" dirty="0" err="1" smtClean="0">
                <a:solidFill>
                  <a:srgbClr val="FFFF00"/>
                </a:solidFill>
              </a:rPr>
              <a:t>Peri</a:t>
            </a:r>
            <a:r>
              <a:rPr lang="en-US" i="1" baseline="30000" dirty="0" smtClean="0">
                <a:solidFill>
                  <a:srgbClr val="FFFF00"/>
                </a:solidFill>
              </a:rPr>
              <a:t> </a:t>
            </a:r>
            <a:r>
              <a:rPr lang="en-US" i="1" baseline="30000" dirty="0" err="1" smtClean="0">
                <a:solidFill>
                  <a:srgbClr val="FFFF00"/>
                </a:solidFill>
              </a:rPr>
              <a:t>Pascha</a:t>
            </a:r>
            <a:r>
              <a:rPr lang="en-US" baseline="30000" dirty="0" smtClean="0">
                <a:solidFill>
                  <a:srgbClr val="FFFF00"/>
                </a:solidFill>
              </a:rPr>
              <a:t> 71--74).</a:t>
            </a:r>
          </a:p>
          <a:p>
            <a:endParaRPr lang="en-US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smtClean="0"/>
              <a:t>Antioch a </a:t>
            </a:r>
            <a:r>
              <a:rPr lang="en-US" dirty="0" err="1" smtClean="0"/>
              <a:t>Ioan</a:t>
            </a:r>
            <a:r>
              <a:rPr lang="en-US" dirty="0" smtClean="0"/>
              <a:t> Chrysostom </a:t>
            </a:r>
            <a:br>
              <a:rPr lang="en-US" dirty="0" smtClean="0"/>
            </a:br>
            <a:r>
              <a:rPr lang="en-US" dirty="0" smtClean="0"/>
              <a:t>(347-407 OC)</a:t>
            </a:r>
            <a:endParaRPr lang="en-US" dirty="0"/>
          </a:p>
        </p:txBody>
      </p:sp>
      <p:pic>
        <p:nvPicPr>
          <p:cNvPr id="4" name="Content Placeholder 3" descr="John-Chrysostom-and-the-Jews-9781592449422-1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62000" y="1752600"/>
            <a:ext cx="3021080" cy="4525963"/>
          </a:xfrm>
        </p:spPr>
      </p:pic>
      <p:pic>
        <p:nvPicPr>
          <p:cNvPr id="5" name="Picture 4" descr="john_chrysostom_archbishopofconstantinople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000" y="1905000"/>
            <a:ext cx="3209925" cy="4029075"/>
          </a:xfrm>
          <a:prstGeom prst="rect">
            <a:avLst/>
          </a:prstGeom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Ioan</a:t>
            </a:r>
            <a:r>
              <a:rPr lang="en-US" dirty="0" smtClean="0"/>
              <a:t> Chrysostom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wrap="none">
            <a:normAutofit fontScale="92500" lnSpcReduction="20000"/>
          </a:bodyPr>
          <a:lstStyle/>
          <a:p>
            <a:r>
              <a:rPr lang="en-US" dirty="0" smtClean="0"/>
              <a:t>	</a:t>
            </a:r>
            <a:r>
              <a:rPr lang="en-US" dirty="0" err="1" smtClean="0"/>
              <a:t>Cymuned</a:t>
            </a:r>
            <a:r>
              <a:rPr lang="en-US" dirty="0" smtClean="0"/>
              <a:t> </a:t>
            </a:r>
            <a:r>
              <a:rPr lang="en-US" dirty="0" err="1" smtClean="0"/>
              <a:t>Iddewig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Antioch </a:t>
            </a:r>
            <a:r>
              <a:rPr lang="en-US" dirty="0" err="1" smtClean="0"/>
              <a:t>ers</a:t>
            </a:r>
            <a:r>
              <a:rPr lang="en-US" dirty="0" smtClean="0"/>
              <a:t> yr ail </a:t>
            </a:r>
            <a:r>
              <a:rPr lang="en-US" dirty="0" err="1" smtClean="0"/>
              <a:t>ganrif</a:t>
            </a:r>
            <a:r>
              <a:rPr lang="en-US" dirty="0" smtClean="0"/>
              <a:t> </a:t>
            </a:r>
          </a:p>
          <a:p>
            <a:pPr>
              <a:buNone/>
            </a:pPr>
            <a:r>
              <a:rPr lang="en-US" dirty="0"/>
              <a:t>	</a:t>
            </a:r>
            <a:r>
              <a:rPr lang="en-US" dirty="0" smtClean="0"/>
              <a:t>CC.</a:t>
            </a:r>
          </a:p>
          <a:p>
            <a:r>
              <a:rPr lang="en-US" dirty="0" smtClean="0"/>
              <a:t>Crud </a:t>
            </a:r>
            <a:r>
              <a:rPr lang="en-US" dirty="0" err="1" smtClean="0"/>
              <a:t>Cristnogaeth</a:t>
            </a:r>
            <a:r>
              <a:rPr lang="en-US" dirty="0" smtClean="0"/>
              <a:t> </a:t>
            </a:r>
            <a:r>
              <a:rPr lang="en-US" dirty="0" err="1" smtClean="0"/>
              <a:t>ymhlith</a:t>
            </a:r>
            <a:r>
              <a:rPr lang="en-US" dirty="0" smtClean="0"/>
              <a:t> </a:t>
            </a:r>
            <a:r>
              <a:rPr lang="en-US" dirty="0" err="1" smtClean="0"/>
              <a:t>Cenedl-ddynion</a:t>
            </a:r>
            <a:r>
              <a:rPr lang="en-US" dirty="0" smtClean="0"/>
              <a:t> </a:t>
            </a:r>
          </a:p>
          <a:p>
            <a:pPr>
              <a:buNone/>
            </a:pPr>
            <a:r>
              <a:rPr lang="en-US" dirty="0"/>
              <a:t>	</a:t>
            </a:r>
            <a:r>
              <a:rPr lang="en-US" dirty="0" smtClean="0"/>
              <a:t>(</a:t>
            </a:r>
            <a:r>
              <a:rPr lang="en-US" dirty="0" err="1" smtClean="0"/>
              <a:t>gweler</a:t>
            </a:r>
            <a:r>
              <a:rPr lang="en-US" dirty="0" smtClean="0"/>
              <a:t> </a:t>
            </a:r>
            <a:r>
              <a:rPr lang="en-US" dirty="0" err="1" smtClean="0"/>
              <a:t>Actau</a:t>
            </a:r>
            <a:r>
              <a:rPr lang="en-US" dirty="0" smtClean="0"/>
              <a:t> 11:26).</a:t>
            </a:r>
          </a:p>
          <a:p>
            <a:r>
              <a:rPr lang="en-US" dirty="0" err="1" smtClean="0"/>
              <a:t>Bedyddiwyd</a:t>
            </a:r>
            <a:r>
              <a:rPr lang="en-US" dirty="0" smtClean="0"/>
              <a:t> Chrysostom (‘</a:t>
            </a:r>
            <a:r>
              <a:rPr lang="en-US" dirty="0" err="1" smtClean="0"/>
              <a:t>tafod</a:t>
            </a:r>
            <a:r>
              <a:rPr lang="en-US" dirty="0" smtClean="0"/>
              <a:t> </a:t>
            </a:r>
            <a:r>
              <a:rPr lang="en-US" dirty="0" err="1" smtClean="0"/>
              <a:t>aur</a:t>
            </a:r>
            <a:r>
              <a:rPr lang="en-US" dirty="0" smtClean="0"/>
              <a:t>’) </a:t>
            </a:r>
            <a:r>
              <a:rPr lang="en-US" dirty="0" err="1" smtClean="0"/>
              <a:t>yn</a:t>
            </a:r>
            <a:r>
              <a:rPr lang="en-US" dirty="0" smtClean="0"/>
              <a:t> 368 OC. </a:t>
            </a:r>
          </a:p>
          <a:p>
            <a:r>
              <a:rPr lang="en-US" dirty="0" err="1" smtClean="0"/>
              <a:t>Treuliodd</a:t>
            </a:r>
            <a:r>
              <a:rPr lang="en-US" dirty="0" smtClean="0"/>
              <a:t> </a:t>
            </a:r>
            <a:r>
              <a:rPr lang="en-US" dirty="0" err="1" smtClean="0"/>
              <a:t>gyfnod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yr </a:t>
            </a:r>
            <a:r>
              <a:rPr lang="en-US" dirty="0" err="1" smtClean="0"/>
              <a:t>anialwch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cael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</a:p>
          <a:p>
            <a:pPr>
              <a:buNone/>
            </a:pPr>
            <a:r>
              <a:rPr lang="en-US" dirty="0" smtClean="0"/>
              <a:t>      </a:t>
            </a:r>
            <a:r>
              <a:rPr lang="en-US" dirty="0" err="1" smtClean="0"/>
              <a:t>ddysgu</a:t>
            </a:r>
            <a:r>
              <a:rPr lang="en-US" dirty="0" smtClean="0"/>
              <a:t> </a:t>
            </a:r>
            <a:r>
              <a:rPr lang="en-US" dirty="0" err="1" smtClean="0"/>
              <a:t>gan</a:t>
            </a:r>
            <a:r>
              <a:rPr lang="en-US" dirty="0" smtClean="0"/>
              <a:t> </a:t>
            </a:r>
            <a:r>
              <a:rPr lang="en-US" dirty="0" err="1" smtClean="0"/>
              <a:t>fynachod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Cafodd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ordeinio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offeiriad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386 OC </a:t>
            </a:r>
          </a:p>
          <a:p>
            <a:pPr>
              <a:buNone/>
            </a:pPr>
            <a:r>
              <a:rPr lang="en-US" dirty="0" smtClean="0"/>
              <a:t>	ac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Esgob</a:t>
            </a:r>
            <a:r>
              <a:rPr lang="en-US" dirty="0" smtClean="0"/>
              <a:t> </a:t>
            </a:r>
            <a:r>
              <a:rPr lang="en-US" dirty="0" err="1" smtClean="0"/>
              <a:t>Caergystenn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398 OC</a:t>
            </a:r>
          </a:p>
          <a:p>
            <a:pPr>
              <a:buNone/>
            </a:pPr>
            <a:endParaRPr lang="en-US" dirty="0" smtClean="0"/>
          </a:p>
          <a:p>
            <a:pPr>
              <a:buNone/>
            </a:pPr>
            <a:endParaRPr lang="en-US" baseline="30000" dirty="0" smtClean="0"/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Ioan</a:t>
            </a:r>
            <a:r>
              <a:rPr lang="en-US" dirty="0" smtClean="0"/>
              <a:t> Chrysostom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endParaRPr lang="en-US" dirty="0" smtClean="0"/>
          </a:p>
          <a:p>
            <a:r>
              <a:rPr lang="en-US" sz="8000" dirty="0" err="1" smtClean="0"/>
              <a:t>Lluniodd</a:t>
            </a:r>
            <a:r>
              <a:rPr lang="en-US" sz="8000" dirty="0" smtClean="0"/>
              <a:t> </a:t>
            </a:r>
            <a:r>
              <a:rPr lang="en-US" sz="8000" dirty="0" err="1" smtClean="0"/>
              <a:t>wyth</a:t>
            </a:r>
            <a:r>
              <a:rPr lang="en-US" sz="8000" dirty="0" smtClean="0"/>
              <a:t> </a:t>
            </a:r>
            <a:r>
              <a:rPr lang="en-US" sz="8000" dirty="0" err="1" smtClean="0"/>
              <a:t>o</a:t>
            </a:r>
            <a:r>
              <a:rPr lang="en-US" sz="8000" dirty="0" smtClean="0"/>
              <a:t> </a:t>
            </a:r>
            <a:r>
              <a:rPr lang="en-US" sz="8000" dirty="0" err="1" smtClean="0"/>
              <a:t>bregethau</a:t>
            </a:r>
            <a:r>
              <a:rPr lang="en-US" sz="8000" dirty="0" smtClean="0"/>
              <a:t> </a:t>
            </a:r>
            <a:r>
              <a:rPr lang="en-US" sz="8000" dirty="0" err="1" smtClean="0"/>
              <a:t>yn</a:t>
            </a:r>
            <a:r>
              <a:rPr lang="en-US" sz="8000" dirty="0" smtClean="0"/>
              <a:t> </a:t>
            </a:r>
            <a:r>
              <a:rPr lang="en-US" sz="8000" dirty="0" err="1" smtClean="0"/>
              <a:t>dwyn</a:t>
            </a:r>
            <a:r>
              <a:rPr lang="en-US" sz="8000" dirty="0" smtClean="0"/>
              <a:t> </a:t>
            </a:r>
            <a:r>
              <a:rPr lang="en-US" sz="8000" dirty="0" err="1" smtClean="0"/>
              <a:t>y</a:t>
            </a:r>
            <a:r>
              <a:rPr lang="en-US" sz="8000" dirty="0" smtClean="0"/>
              <a:t> </a:t>
            </a:r>
            <a:r>
              <a:rPr lang="en-US" sz="8000" dirty="0" err="1" smtClean="0"/>
              <a:t>teitl</a:t>
            </a:r>
            <a:r>
              <a:rPr lang="en-US" sz="8000" dirty="0" smtClean="0"/>
              <a:t> </a:t>
            </a:r>
            <a:r>
              <a:rPr lang="en-US" sz="8000" i="1" dirty="0" err="1" smtClean="0"/>
              <a:t>Adversus</a:t>
            </a:r>
            <a:r>
              <a:rPr lang="en-US" sz="8000" i="1" dirty="0" smtClean="0"/>
              <a:t> </a:t>
            </a:r>
            <a:r>
              <a:rPr lang="en-US" sz="8000" i="1" dirty="0" err="1" smtClean="0"/>
              <a:t>Iudaeos</a:t>
            </a:r>
            <a:r>
              <a:rPr lang="en-US" sz="8000" i="1" dirty="0" smtClean="0"/>
              <a:t> </a:t>
            </a:r>
            <a:r>
              <a:rPr lang="en-US" sz="8000" dirty="0" smtClean="0"/>
              <a:t>(</a:t>
            </a:r>
            <a:r>
              <a:rPr lang="en-US" sz="8000" dirty="0" err="1" smtClean="0"/>
              <a:t>Yn</a:t>
            </a:r>
            <a:r>
              <a:rPr lang="en-US" sz="8000" dirty="0" smtClean="0"/>
              <a:t> </a:t>
            </a:r>
            <a:r>
              <a:rPr lang="en-US" sz="8000" dirty="0" err="1" smtClean="0"/>
              <a:t>Erbyn</a:t>
            </a:r>
            <a:r>
              <a:rPr lang="en-US" sz="8000" dirty="0" smtClean="0"/>
              <a:t> yr </a:t>
            </a:r>
            <a:r>
              <a:rPr lang="en-US" sz="8000" dirty="0" err="1" smtClean="0"/>
              <a:t>Iddewon</a:t>
            </a:r>
            <a:r>
              <a:rPr lang="en-US" sz="8000" dirty="0" smtClean="0"/>
              <a:t>) </a:t>
            </a:r>
            <a:r>
              <a:rPr lang="en-US" sz="8000" dirty="0" err="1" smtClean="0"/>
              <a:t>yn</a:t>
            </a:r>
            <a:r>
              <a:rPr lang="en-US" sz="8000" dirty="0" smtClean="0"/>
              <a:t> 386/7 OC.</a:t>
            </a:r>
          </a:p>
          <a:p>
            <a:r>
              <a:rPr lang="en-US" sz="8000" dirty="0" err="1" smtClean="0"/>
              <a:t>Drwdybiaeth</a:t>
            </a:r>
            <a:r>
              <a:rPr lang="en-US" sz="8000" dirty="0" smtClean="0"/>
              <a:t> </a:t>
            </a:r>
            <a:r>
              <a:rPr lang="en-US" sz="8000" dirty="0" err="1" smtClean="0"/>
              <a:t>o’r</a:t>
            </a:r>
            <a:r>
              <a:rPr lang="en-US" sz="8000" dirty="0" smtClean="0"/>
              <a:t> </a:t>
            </a:r>
            <a:r>
              <a:rPr lang="en-US" sz="8000" dirty="0" err="1" smtClean="0"/>
              <a:t>gymuned</a:t>
            </a:r>
            <a:r>
              <a:rPr lang="en-US" sz="8000" dirty="0" smtClean="0"/>
              <a:t> </a:t>
            </a:r>
            <a:r>
              <a:rPr lang="en-US" sz="8000" dirty="0" err="1" smtClean="0"/>
              <a:t>Iddewig</a:t>
            </a:r>
            <a:r>
              <a:rPr lang="en-US" sz="8000" dirty="0" smtClean="0"/>
              <a:t> </a:t>
            </a:r>
            <a:r>
              <a:rPr lang="en-US" sz="8000" dirty="0" err="1" smtClean="0"/>
              <a:t>yn</a:t>
            </a:r>
            <a:r>
              <a:rPr lang="en-US" sz="8000" dirty="0" smtClean="0"/>
              <a:t> Antioch.</a:t>
            </a:r>
          </a:p>
          <a:p>
            <a:pPr>
              <a:buNone/>
            </a:pPr>
            <a:r>
              <a:rPr lang="en-US" sz="8000" dirty="0" smtClean="0"/>
              <a:t>	</a:t>
            </a:r>
            <a:r>
              <a:rPr lang="en-US" sz="8000" dirty="0" smtClean="0">
                <a:solidFill>
                  <a:srgbClr val="FFFF00"/>
                </a:solidFill>
              </a:rPr>
              <a:t>- </a:t>
            </a:r>
            <a:r>
              <a:rPr lang="en-US" sz="8000" dirty="0" err="1" smtClean="0">
                <a:solidFill>
                  <a:srgbClr val="FFFF00"/>
                </a:solidFill>
              </a:rPr>
              <a:t>beirniadu</a:t>
            </a:r>
            <a:r>
              <a:rPr lang="en-US" sz="8000" dirty="0" smtClean="0">
                <a:solidFill>
                  <a:srgbClr val="FFFF00"/>
                </a:solidFill>
              </a:rPr>
              <a:t> </a:t>
            </a:r>
            <a:r>
              <a:rPr lang="en-US" sz="8000" dirty="0" err="1" smtClean="0">
                <a:solidFill>
                  <a:srgbClr val="FFFF00"/>
                </a:solidFill>
              </a:rPr>
              <a:t>Cristnogion</a:t>
            </a:r>
            <a:r>
              <a:rPr lang="en-US" sz="8000" dirty="0" smtClean="0">
                <a:solidFill>
                  <a:srgbClr val="FFFF00"/>
                </a:solidFill>
              </a:rPr>
              <a:t> am </a:t>
            </a:r>
            <a:r>
              <a:rPr lang="en-US" sz="8000" dirty="0" err="1" smtClean="0">
                <a:solidFill>
                  <a:srgbClr val="FFFF00"/>
                </a:solidFill>
              </a:rPr>
              <a:t>ddilyn</a:t>
            </a:r>
            <a:r>
              <a:rPr lang="en-US" sz="8000" dirty="0" smtClean="0">
                <a:solidFill>
                  <a:srgbClr val="FFFF00"/>
                </a:solidFill>
              </a:rPr>
              <a:t> </a:t>
            </a:r>
            <a:r>
              <a:rPr lang="en-US" sz="8000" dirty="0" err="1" smtClean="0">
                <a:solidFill>
                  <a:srgbClr val="FFFF00"/>
                </a:solidFill>
              </a:rPr>
              <a:t>defodau</a:t>
            </a:r>
            <a:r>
              <a:rPr lang="en-US" sz="8000" dirty="0" smtClean="0">
                <a:solidFill>
                  <a:srgbClr val="FFFF00"/>
                </a:solidFill>
              </a:rPr>
              <a:t> </a:t>
            </a:r>
            <a:r>
              <a:rPr lang="en-US" sz="8000" dirty="0" err="1" smtClean="0">
                <a:solidFill>
                  <a:srgbClr val="FFFF00"/>
                </a:solidFill>
              </a:rPr>
              <a:t>Iddewig</a:t>
            </a:r>
            <a:r>
              <a:rPr lang="en-US" sz="8000" dirty="0" smtClean="0">
                <a:solidFill>
                  <a:srgbClr val="FFFF00"/>
                </a:solidFill>
              </a:rPr>
              <a:t>  (</a:t>
            </a:r>
            <a:r>
              <a:rPr lang="en-US" sz="8000" dirty="0" err="1" smtClean="0">
                <a:solidFill>
                  <a:srgbClr val="FFFF00"/>
                </a:solidFill>
              </a:rPr>
              <a:t>e.e</a:t>
            </a:r>
            <a:r>
              <a:rPr lang="en-US" sz="8000" dirty="0" smtClean="0">
                <a:solidFill>
                  <a:srgbClr val="FFFF00"/>
                </a:solidFill>
              </a:rPr>
              <a:t>. </a:t>
            </a:r>
            <a:r>
              <a:rPr lang="en-US" sz="8000" dirty="0" err="1" smtClean="0">
                <a:solidFill>
                  <a:srgbClr val="FFFF00"/>
                </a:solidFill>
              </a:rPr>
              <a:t>dathlu’r</a:t>
            </a:r>
            <a:r>
              <a:rPr lang="en-US" sz="8000" dirty="0" smtClean="0">
                <a:solidFill>
                  <a:srgbClr val="FFFF00"/>
                </a:solidFill>
              </a:rPr>
              <a:t> </a:t>
            </a:r>
            <a:r>
              <a:rPr lang="en-US" sz="8000" dirty="0" err="1" smtClean="0">
                <a:solidFill>
                  <a:srgbClr val="FFFF00"/>
                </a:solidFill>
              </a:rPr>
              <a:t>Pasg</a:t>
            </a:r>
            <a:r>
              <a:rPr lang="en-US" sz="8000" dirty="0" smtClean="0">
                <a:solidFill>
                  <a:srgbClr val="FFFF00"/>
                </a:solidFill>
              </a:rPr>
              <a:t>), pan </a:t>
            </a:r>
            <a:r>
              <a:rPr lang="en-US" sz="8000" dirty="0" err="1" smtClean="0">
                <a:solidFill>
                  <a:srgbClr val="FFFF00"/>
                </a:solidFill>
              </a:rPr>
              <a:t>nad</a:t>
            </a:r>
            <a:r>
              <a:rPr lang="en-US" sz="8000" dirty="0" smtClean="0">
                <a:solidFill>
                  <a:srgbClr val="FFFF00"/>
                </a:solidFill>
              </a:rPr>
              <a:t> </a:t>
            </a:r>
            <a:r>
              <a:rPr lang="en-US" sz="8000" dirty="0" err="1" smtClean="0">
                <a:solidFill>
                  <a:srgbClr val="FFFF00"/>
                </a:solidFill>
              </a:rPr>
              <a:t>oedd</a:t>
            </a:r>
            <a:r>
              <a:rPr lang="en-US" sz="8000" dirty="0" smtClean="0">
                <a:solidFill>
                  <a:srgbClr val="FFFF00"/>
                </a:solidFill>
              </a:rPr>
              <a:t> </a:t>
            </a:r>
            <a:r>
              <a:rPr lang="en-US" sz="8000" dirty="0" err="1" smtClean="0">
                <a:solidFill>
                  <a:srgbClr val="FFFF00"/>
                </a:solidFill>
              </a:rPr>
              <a:t>Iddewon</a:t>
            </a:r>
            <a:r>
              <a:rPr lang="en-US" sz="8000" dirty="0" smtClean="0">
                <a:solidFill>
                  <a:srgbClr val="FFFF00"/>
                </a:solidFill>
              </a:rPr>
              <a:t> </a:t>
            </a:r>
            <a:r>
              <a:rPr lang="en-US" sz="8000" dirty="0" err="1" smtClean="0">
                <a:solidFill>
                  <a:srgbClr val="FFFF00"/>
                </a:solidFill>
              </a:rPr>
              <a:t>yn</a:t>
            </a:r>
            <a:r>
              <a:rPr lang="en-US" sz="8000" dirty="0" smtClean="0">
                <a:solidFill>
                  <a:srgbClr val="FFFF00"/>
                </a:solidFill>
              </a:rPr>
              <a:t> </a:t>
            </a:r>
            <a:r>
              <a:rPr lang="en-US" sz="8000" dirty="0" err="1" smtClean="0">
                <a:solidFill>
                  <a:srgbClr val="FFFF00"/>
                </a:solidFill>
              </a:rPr>
              <a:t>dilyn</a:t>
            </a:r>
            <a:r>
              <a:rPr lang="en-US" sz="8000" dirty="0" smtClean="0">
                <a:solidFill>
                  <a:srgbClr val="FFFF00"/>
                </a:solidFill>
              </a:rPr>
              <a:t> </a:t>
            </a:r>
            <a:r>
              <a:rPr lang="en-US" sz="8000" dirty="0" err="1" smtClean="0">
                <a:solidFill>
                  <a:srgbClr val="FFFF00"/>
                </a:solidFill>
              </a:rPr>
              <a:t>defodau</a:t>
            </a:r>
            <a:r>
              <a:rPr lang="en-US" sz="8000" dirty="0" smtClean="0">
                <a:solidFill>
                  <a:srgbClr val="FFFF00"/>
                </a:solidFill>
              </a:rPr>
              <a:t> </a:t>
            </a:r>
            <a:r>
              <a:rPr lang="en-US" sz="8000" dirty="0" err="1" smtClean="0">
                <a:solidFill>
                  <a:srgbClr val="FFFF00"/>
                </a:solidFill>
              </a:rPr>
              <a:t>Cristnogol</a:t>
            </a:r>
            <a:r>
              <a:rPr lang="en-US" sz="8000" dirty="0" smtClean="0">
                <a:solidFill>
                  <a:srgbClr val="FFFF00"/>
                </a:solidFill>
              </a:rPr>
              <a:t>.</a:t>
            </a:r>
          </a:p>
          <a:p>
            <a:pPr>
              <a:buNone/>
            </a:pPr>
            <a:r>
              <a:rPr lang="en-US" sz="8000" dirty="0" smtClean="0">
                <a:solidFill>
                  <a:srgbClr val="FFFF00"/>
                </a:solidFill>
              </a:rPr>
              <a:t>	- </a:t>
            </a:r>
            <a:r>
              <a:rPr lang="en-US" sz="8000" dirty="0" err="1" smtClean="0">
                <a:solidFill>
                  <a:srgbClr val="FFFF00"/>
                </a:solidFill>
              </a:rPr>
              <a:t>nid</a:t>
            </a:r>
            <a:r>
              <a:rPr lang="en-US" sz="8000" dirty="0" smtClean="0">
                <a:solidFill>
                  <a:srgbClr val="FFFF00"/>
                </a:solidFill>
              </a:rPr>
              <a:t> </a:t>
            </a:r>
            <a:r>
              <a:rPr lang="en-US" sz="8000" dirty="0" err="1" smtClean="0">
                <a:solidFill>
                  <a:srgbClr val="FFFF00"/>
                </a:solidFill>
              </a:rPr>
              <a:t>lle</a:t>
            </a:r>
            <a:r>
              <a:rPr lang="en-US" sz="8000" dirty="0" smtClean="0">
                <a:solidFill>
                  <a:srgbClr val="FFFF00"/>
                </a:solidFill>
              </a:rPr>
              <a:t> </a:t>
            </a:r>
            <a:r>
              <a:rPr lang="en-US" sz="8000" dirty="0" err="1" smtClean="0">
                <a:solidFill>
                  <a:srgbClr val="FFFF00"/>
                </a:solidFill>
              </a:rPr>
              <a:t>i</a:t>
            </a:r>
            <a:r>
              <a:rPr lang="en-US" sz="8000" dirty="0" smtClean="0">
                <a:solidFill>
                  <a:srgbClr val="FFFF00"/>
                </a:solidFill>
              </a:rPr>
              <a:t> </a:t>
            </a:r>
            <a:r>
              <a:rPr lang="en-US" sz="8000" dirty="0" err="1" smtClean="0">
                <a:solidFill>
                  <a:srgbClr val="FFFF00"/>
                </a:solidFill>
              </a:rPr>
              <a:t>dyngu</a:t>
            </a:r>
            <a:r>
              <a:rPr lang="en-US" sz="8000" dirty="0" smtClean="0">
                <a:solidFill>
                  <a:srgbClr val="FFFF00"/>
                </a:solidFill>
              </a:rPr>
              <a:t> </a:t>
            </a:r>
            <a:r>
              <a:rPr lang="en-US" sz="8000" dirty="0" err="1" smtClean="0">
                <a:solidFill>
                  <a:srgbClr val="FFFF00"/>
                </a:solidFill>
              </a:rPr>
              <a:t>llw</a:t>
            </a:r>
            <a:r>
              <a:rPr lang="en-US" sz="8000" dirty="0" smtClean="0">
                <a:solidFill>
                  <a:srgbClr val="FFFF00"/>
                </a:solidFill>
              </a:rPr>
              <a:t> </a:t>
            </a:r>
            <a:r>
              <a:rPr lang="en-US" sz="8000" dirty="0" err="1" smtClean="0">
                <a:solidFill>
                  <a:srgbClr val="FFFF00"/>
                </a:solidFill>
              </a:rPr>
              <a:t>mo’r</a:t>
            </a:r>
            <a:r>
              <a:rPr lang="en-US" sz="8000" dirty="0" smtClean="0">
                <a:solidFill>
                  <a:srgbClr val="FFFF00"/>
                </a:solidFill>
              </a:rPr>
              <a:t> </a:t>
            </a:r>
            <a:r>
              <a:rPr lang="en-US" sz="8000" dirty="0" err="1" smtClean="0">
                <a:solidFill>
                  <a:srgbClr val="FFFF00"/>
                </a:solidFill>
              </a:rPr>
              <a:t>synagogg</a:t>
            </a:r>
            <a:r>
              <a:rPr lang="en-US" sz="8000" dirty="0" smtClean="0">
                <a:solidFill>
                  <a:srgbClr val="FFFF00"/>
                </a:solidFill>
              </a:rPr>
              <a:t> </a:t>
            </a:r>
            <a:r>
              <a:rPr lang="en-US" sz="8000" dirty="0" err="1" smtClean="0">
                <a:solidFill>
                  <a:srgbClr val="FFFF00"/>
                </a:solidFill>
              </a:rPr>
              <a:t>ond</a:t>
            </a:r>
            <a:r>
              <a:rPr lang="en-US" sz="8000" dirty="0" smtClean="0">
                <a:solidFill>
                  <a:srgbClr val="FFFF00"/>
                </a:solidFill>
              </a:rPr>
              <a:t> </a:t>
            </a:r>
            <a:r>
              <a:rPr lang="en-US" sz="8000" dirty="0" err="1" smtClean="0">
                <a:solidFill>
                  <a:srgbClr val="FFFF00"/>
                </a:solidFill>
              </a:rPr>
              <a:t>cartref</a:t>
            </a:r>
            <a:r>
              <a:rPr lang="en-US" sz="8000" dirty="0" smtClean="0">
                <a:solidFill>
                  <a:srgbClr val="FFFF00"/>
                </a:solidFill>
              </a:rPr>
              <a:t> </a:t>
            </a:r>
            <a:r>
              <a:rPr lang="en-US" sz="8000" dirty="0" err="1" smtClean="0">
                <a:solidFill>
                  <a:srgbClr val="FFFF00"/>
                </a:solidFill>
              </a:rPr>
              <a:t>eilunaddoliaeth</a:t>
            </a:r>
            <a:r>
              <a:rPr lang="en-US" sz="8000" dirty="0" smtClean="0">
                <a:solidFill>
                  <a:srgbClr val="FFFF00"/>
                </a:solidFill>
              </a:rPr>
              <a:t> </a:t>
            </a:r>
            <a:r>
              <a:rPr lang="en-US" sz="8000" dirty="0" err="1" smtClean="0">
                <a:solidFill>
                  <a:srgbClr val="FFFF00"/>
                </a:solidFill>
              </a:rPr>
              <a:t>a’r</a:t>
            </a:r>
            <a:r>
              <a:rPr lang="en-US" sz="8000" dirty="0" smtClean="0">
                <a:solidFill>
                  <a:srgbClr val="FFFF00"/>
                </a:solidFill>
              </a:rPr>
              <a:t> </a:t>
            </a:r>
            <a:r>
              <a:rPr lang="en-US" sz="8000" dirty="0" err="1" smtClean="0">
                <a:solidFill>
                  <a:srgbClr val="FFFF00"/>
                </a:solidFill>
              </a:rPr>
              <a:t>diafol</a:t>
            </a:r>
            <a:r>
              <a:rPr lang="en-US" sz="8000" dirty="0" smtClean="0">
                <a:solidFill>
                  <a:srgbClr val="FFFF00"/>
                </a:solidFill>
              </a:rPr>
              <a:t>.</a:t>
            </a:r>
          </a:p>
          <a:p>
            <a:r>
              <a:rPr lang="en-US" sz="8000" dirty="0" err="1" smtClean="0"/>
              <a:t>Defnydd</a:t>
            </a:r>
            <a:r>
              <a:rPr lang="en-US" sz="8000" dirty="0" smtClean="0"/>
              <a:t> Chrysostom </a:t>
            </a:r>
            <a:r>
              <a:rPr lang="en-US" sz="8000" dirty="0" err="1" smtClean="0"/>
              <a:t>o</a:t>
            </a:r>
            <a:r>
              <a:rPr lang="en-US" sz="8000" dirty="0" smtClean="0"/>
              <a:t> </a:t>
            </a:r>
            <a:r>
              <a:rPr lang="en-US" sz="8000" dirty="0" err="1" smtClean="0"/>
              <a:t>rethreg</a:t>
            </a:r>
            <a:r>
              <a:rPr lang="en-US" sz="8000" dirty="0" smtClean="0"/>
              <a:t>; </a:t>
            </a:r>
            <a:r>
              <a:rPr lang="en-US" sz="8000" dirty="0" err="1" smtClean="0"/>
              <a:t>gorddefnydd</a:t>
            </a:r>
            <a:r>
              <a:rPr lang="en-US" sz="8000" dirty="0" smtClean="0"/>
              <a:t> </a:t>
            </a:r>
            <a:r>
              <a:rPr lang="en-US" sz="8000" dirty="0" err="1" smtClean="0"/>
              <a:t>o</a:t>
            </a:r>
            <a:r>
              <a:rPr lang="en-US" sz="8000" dirty="0" smtClean="0"/>
              <a:t> </a:t>
            </a:r>
            <a:r>
              <a:rPr lang="en-US" sz="8000" dirty="0" err="1" smtClean="0"/>
              <a:t>iaith</a:t>
            </a:r>
            <a:r>
              <a:rPr lang="en-US" sz="8000" dirty="0" smtClean="0"/>
              <a:t> </a:t>
            </a:r>
            <a:r>
              <a:rPr lang="en-US" sz="8000" dirty="0" err="1" smtClean="0"/>
              <a:t>negyddol</a:t>
            </a:r>
            <a:r>
              <a:rPr lang="en-US" sz="8000" dirty="0" smtClean="0"/>
              <a:t> </a:t>
            </a:r>
            <a:r>
              <a:rPr lang="en-US" sz="8000" dirty="0" err="1" smtClean="0"/>
              <a:t>yn</a:t>
            </a:r>
            <a:r>
              <a:rPr lang="en-US" sz="8000" dirty="0" smtClean="0"/>
              <a:t> </a:t>
            </a:r>
            <a:r>
              <a:rPr lang="en-US" sz="8000" dirty="0" err="1" smtClean="0"/>
              <a:t>erbyn</a:t>
            </a:r>
            <a:r>
              <a:rPr lang="en-US" sz="8000" dirty="0" smtClean="0"/>
              <a:t> yr </a:t>
            </a:r>
            <a:r>
              <a:rPr lang="en-US" sz="8000" dirty="0" err="1" smtClean="0"/>
              <a:t>Iddewon</a:t>
            </a:r>
            <a:r>
              <a:rPr lang="en-US" sz="8000" dirty="0" smtClean="0"/>
              <a:t>.</a:t>
            </a:r>
          </a:p>
          <a:p>
            <a:r>
              <a:rPr lang="en-US" sz="8000" dirty="0" err="1" smtClean="0"/>
              <a:t>Dywed</a:t>
            </a:r>
            <a:r>
              <a:rPr lang="en-US" sz="8000" dirty="0" smtClean="0"/>
              <a:t> </a:t>
            </a:r>
            <a:r>
              <a:rPr lang="en-US" sz="8000" dirty="0" err="1" smtClean="0"/>
              <a:t>mai</a:t>
            </a:r>
            <a:r>
              <a:rPr lang="en-US" sz="8000" dirty="0" smtClean="0"/>
              <a:t> ‘</a:t>
            </a:r>
            <a:r>
              <a:rPr lang="en-US" sz="8000" dirty="0" err="1" smtClean="0"/>
              <a:t>lloches</a:t>
            </a:r>
            <a:r>
              <a:rPr lang="en-US" sz="8000" dirty="0" smtClean="0"/>
              <a:t> </a:t>
            </a:r>
            <a:r>
              <a:rPr lang="en-US" sz="8000" dirty="0" err="1" smtClean="0"/>
              <a:t>lladron</a:t>
            </a:r>
            <a:r>
              <a:rPr lang="en-US" sz="8000" dirty="0" smtClean="0"/>
              <a:t> a </a:t>
            </a:r>
            <a:r>
              <a:rPr lang="en-US" sz="8000" dirty="0" err="1" smtClean="0"/>
              <a:t>llofruddion</a:t>
            </a:r>
            <a:r>
              <a:rPr lang="en-US" sz="8000" dirty="0" smtClean="0"/>
              <a:t>’ </a:t>
            </a:r>
            <a:r>
              <a:rPr lang="en-US" sz="8000" dirty="0" err="1" smtClean="0"/>
              <a:t>yw</a:t>
            </a:r>
            <a:r>
              <a:rPr lang="en-US" sz="8000" dirty="0" smtClean="0"/>
              <a:t> </a:t>
            </a:r>
            <a:r>
              <a:rPr lang="en-US" sz="8000" dirty="0" err="1" smtClean="0"/>
              <a:t>eu</a:t>
            </a:r>
            <a:r>
              <a:rPr lang="en-US" sz="8000" dirty="0" smtClean="0"/>
              <a:t> </a:t>
            </a:r>
            <a:r>
              <a:rPr lang="en-US" sz="8000" dirty="0" err="1" smtClean="0"/>
              <a:t>cartrefi</a:t>
            </a:r>
            <a:r>
              <a:rPr lang="en-US" sz="8000" dirty="0" smtClean="0"/>
              <a:t>, </a:t>
            </a:r>
            <a:r>
              <a:rPr lang="en-US" sz="8000" dirty="0" err="1" smtClean="0"/>
              <a:t>a’u</a:t>
            </a:r>
            <a:r>
              <a:rPr lang="en-US" sz="8000" dirty="0" smtClean="0"/>
              <a:t> </a:t>
            </a:r>
            <a:r>
              <a:rPr lang="en-US" sz="8000" dirty="0" err="1" smtClean="0"/>
              <a:t>bod</a:t>
            </a:r>
            <a:r>
              <a:rPr lang="en-US" sz="8000" dirty="0" smtClean="0"/>
              <a:t> </a:t>
            </a:r>
            <a:r>
              <a:rPr lang="en-US" sz="8000" dirty="0" err="1" smtClean="0"/>
              <a:t>yn</a:t>
            </a:r>
            <a:r>
              <a:rPr lang="en-US" sz="8000" dirty="0" smtClean="0"/>
              <a:t> </a:t>
            </a:r>
            <a:r>
              <a:rPr lang="en-US" sz="8000" dirty="0" err="1" smtClean="0"/>
              <a:t>byw</a:t>
            </a:r>
            <a:r>
              <a:rPr lang="en-US" sz="8000" dirty="0" smtClean="0"/>
              <a:t> </a:t>
            </a:r>
            <a:r>
              <a:rPr lang="en-US" sz="8000" dirty="0" err="1" smtClean="0"/>
              <a:t>fel</a:t>
            </a:r>
            <a:r>
              <a:rPr lang="en-US" sz="8000" dirty="0" smtClean="0"/>
              <a:t> </a:t>
            </a:r>
            <a:r>
              <a:rPr lang="en-US" sz="8000" dirty="0" err="1" smtClean="0"/>
              <a:t>moch</a:t>
            </a:r>
            <a:r>
              <a:rPr lang="en-US" sz="8000" dirty="0" smtClean="0"/>
              <a:t> </a:t>
            </a:r>
            <a:r>
              <a:rPr lang="en-US" sz="8000" dirty="0" err="1" smtClean="0"/>
              <a:t>mewn</a:t>
            </a:r>
            <a:r>
              <a:rPr lang="en-US" sz="8000" dirty="0" smtClean="0"/>
              <a:t> </a:t>
            </a:r>
            <a:r>
              <a:rPr lang="en-US" sz="8000" dirty="0" err="1" smtClean="0"/>
              <a:t>glythineb</a:t>
            </a:r>
            <a:r>
              <a:rPr lang="en-US" sz="8000" dirty="0" smtClean="0"/>
              <a:t> a </a:t>
            </a:r>
            <a:r>
              <a:rPr lang="en-US" sz="8000" dirty="0" err="1" smtClean="0"/>
              <a:t>meddwdod</a:t>
            </a:r>
            <a:r>
              <a:rPr lang="en-US" sz="8000" dirty="0" smtClean="0"/>
              <a:t> (I.4.1).</a:t>
            </a:r>
          </a:p>
          <a:p>
            <a:r>
              <a:rPr lang="en-US" sz="8000" dirty="0" err="1" smtClean="0"/>
              <a:t>Fel</a:t>
            </a:r>
            <a:r>
              <a:rPr lang="en-US" sz="8000" dirty="0" smtClean="0"/>
              <a:t> </a:t>
            </a:r>
            <a:r>
              <a:rPr lang="en-US" sz="8000" dirty="0" err="1" smtClean="0"/>
              <a:t>Melito</a:t>
            </a:r>
            <a:r>
              <a:rPr lang="en-US" sz="8000" dirty="0" smtClean="0"/>
              <a:t> </a:t>
            </a:r>
            <a:r>
              <a:rPr lang="en-US" sz="8000" dirty="0" err="1" smtClean="0"/>
              <a:t>mae</a:t>
            </a:r>
            <a:r>
              <a:rPr lang="en-US" sz="8000" dirty="0" smtClean="0"/>
              <a:t> Chrysostom </a:t>
            </a:r>
            <a:r>
              <a:rPr lang="en-US" sz="8000" dirty="0" err="1" smtClean="0"/>
              <a:t>yn</a:t>
            </a:r>
            <a:r>
              <a:rPr lang="en-US" sz="8000" dirty="0" smtClean="0"/>
              <a:t> </a:t>
            </a:r>
            <a:r>
              <a:rPr lang="en-US" sz="8000" dirty="0" err="1" smtClean="0"/>
              <a:t>defnyddio’r</a:t>
            </a:r>
            <a:r>
              <a:rPr lang="en-US" sz="8000" dirty="0" smtClean="0"/>
              <a:t> term ‘</a:t>
            </a:r>
            <a:r>
              <a:rPr lang="en-US" sz="8000" dirty="0" err="1" smtClean="0"/>
              <a:t>duwladdiad</a:t>
            </a:r>
            <a:r>
              <a:rPr lang="en-US" sz="8000" dirty="0" smtClean="0"/>
              <a:t>’ (</a:t>
            </a:r>
            <a:r>
              <a:rPr lang="en-US" sz="8000" i="1" dirty="0" err="1" smtClean="0"/>
              <a:t>theoktonia</a:t>
            </a:r>
            <a:r>
              <a:rPr lang="en-US" sz="8000" dirty="0" smtClean="0"/>
              <a:t>) </a:t>
            </a:r>
            <a:r>
              <a:rPr lang="en-US" sz="8000" dirty="0" err="1" smtClean="0"/>
              <a:t>i</a:t>
            </a:r>
            <a:r>
              <a:rPr lang="en-US" sz="8000" dirty="0" smtClean="0"/>
              <a:t> </a:t>
            </a:r>
            <a:r>
              <a:rPr lang="en-US" sz="8000" dirty="0" err="1" smtClean="0"/>
              <a:t>ddisgrifio</a:t>
            </a:r>
            <a:r>
              <a:rPr lang="en-US" sz="8000" dirty="0" smtClean="0"/>
              <a:t> </a:t>
            </a:r>
            <a:r>
              <a:rPr lang="en-US" sz="8000" dirty="0" err="1" smtClean="0"/>
              <a:t>rhan</a:t>
            </a:r>
            <a:r>
              <a:rPr lang="en-US" sz="8000" dirty="0" smtClean="0"/>
              <a:t> yr </a:t>
            </a:r>
            <a:r>
              <a:rPr lang="en-US" sz="8000" dirty="0" err="1" smtClean="0"/>
              <a:t>Iddewon</a:t>
            </a:r>
            <a:r>
              <a:rPr lang="en-US" sz="8000" dirty="0" smtClean="0"/>
              <a:t> </a:t>
            </a:r>
            <a:r>
              <a:rPr lang="en-US" sz="8000" dirty="0" err="1" smtClean="0"/>
              <a:t>ym</a:t>
            </a:r>
            <a:r>
              <a:rPr lang="en-US" sz="8000" dirty="0" smtClean="0"/>
              <a:t> </a:t>
            </a:r>
            <a:r>
              <a:rPr lang="en-US" sz="8000" dirty="0" err="1" smtClean="0"/>
              <a:t>marwolaeth</a:t>
            </a:r>
            <a:r>
              <a:rPr lang="en-US" sz="8000" dirty="0" smtClean="0"/>
              <a:t> </a:t>
            </a:r>
            <a:r>
              <a:rPr lang="en-US" sz="8000" dirty="0" err="1" smtClean="0"/>
              <a:t>Crist</a:t>
            </a:r>
            <a:r>
              <a:rPr lang="en-US" sz="8000" dirty="0" smtClean="0"/>
              <a:t>.</a:t>
            </a:r>
          </a:p>
          <a:p>
            <a:pPr>
              <a:buNone/>
            </a:pPr>
            <a:r>
              <a:rPr lang="en-US" dirty="0" smtClean="0"/>
              <a:t> </a:t>
            </a:r>
            <a:endParaRPr lang="en-US" dirty="0"/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Ioan</a:t>
            </a:r>
            <a:r>
              <a:rPr lang="en-US" dirty="0" smtClean="0"/>
              <a:t> Chrysostom </a:t>
            </a:r>
            <a:r>
              <a:rPr lang="en-US" dirty="0" err="1" smtClean="0"/>
              <a:t>a’r</a:t>
            </a:r>
            <a:r>
              <a:rPr lang="en-US" dirty="0" smtClean="0"/>
              <a:t> </a:t>
            </a:r>
            <a:r>
              <a:rPr lang="en-US" dirty="0" err="1" smtClean="0"/>
              <a:t>Iddewon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en-US" dirty="0" smtClean="0"/>
              <a:t>	</a:t>
            </a:r>
            <a:r>
              <a:rPr lang="en-US" dirty="0" err="1" smtClean="0">
                <a:solidFill>
                  <a:srgbClr val="FFFF00"/>
                </a:solidFill>
              </a:rPr>
              <a:t>Dyma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wnaeth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Duw</a:t>
            </a:r>
            <a:r>
              <a:rPr lang="en-US" dirty="0" smtClean="0">
                <a:solidFill>
                  <a:srgbClr val="FFFF00"/>
                </a:solidFill>
              </a:rPr>
              <a:t>: </a:t>
            </a:r>
            <a:r>
              <a:rPr lang="en-US" dirty="0" err="1" smtClean="0">
                <a:solidFill>
                  <a:srgbClr val="FFFF00"/>
                </a:solidFill>
              </a:rPr>
              <a:t>rhoddodd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hawl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i’r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Iddewon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aberthu</a:t>
            </a:r>
            <a:r>
              <a:rPr lang="en-US" dirty="0" smtClean="0">
                <a:solidFill>
                  <a:srgbClr val="FFFF00"/>
                </a:solidFill>
              </a:rPr>
              <a:t>, </a:t>
            </a:r>
            <a:r>
              <a:rPr lang="en-US" dirty="0" err="1" smtClean="0">
                <a:solidFill>
                  <a:srgbClr val="FFFF00"/>
                </a:solidFill>
              </a:rPr>
              <a:t>ond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gyda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chaniatâd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i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wneud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hynny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yn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Jerwsalem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yn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unig</a:t>
            </a:r>
            <a:r>
              <a:rPr lang="en-US" dirty="0" smtClean="0">
                <a:solidFill>
                  <a:srgbClr val="FFFF00"/>
                </a:solidFill>
              </a:rPr>
              <a:t> ac </a:t>
            </a:r>
            <a:r>
              <a:rPr lang="en-US" dirty="0" err="1" smtClean="0">
                <a:solidFill>
                  <a:srgbClr val="FFFF00"/>
                </a:solidFill>
              </a:rPr>
              <a:t>nid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yn</a:t>
            </a:r>
            <a:r>
              <a:rPr lang="en-US" dirty="0" smtClean="0">
                <a:solidFill>
                  <a:srgbClr val="FFFF00"/>
                </a:solidFill>
              </a:rPr>
              <a:t> unman </a:t>
            </a:r>
            <a:r>
              <a:rPr lang="en-US" dirty="0" err="1" smtClean="0">
                <a:solidFill>
                  <a:srgbClr val="FFFF00"/>
                </a:solidFill>
              </a:rPr>
              <a:t>arall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trwy’r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byd</a:t>
            </a:r>
            <a:r>
              <a:rPr lang="en-US" dirty="0" smtClean="0">
                <a:solidFill>
                  <a:srgbClr val="FFFF00"/>
                </a:solidFill>
              </a:rPr>
              <a:t>. </a:t>
            </a:r>
            <a:r>
              <a:rPr lang="en-US" dirty="0" err="1" smtClean="0">
                <a:solidFill>
                  <a:srgbClr val="FFFF00"/>
                </a:solidFill>
              </a:rPr>
              <a:t>Wedi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iddynt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aberthu</a:t>
            </a:r>
            <a:r>
              <a:rPr lang="en-US" dirty="0" smtClean="0">
                <a:solidFill>
                  <a:srgbClr val="FFFF00"/>
                </a:solidFill>
              </a:rPr>
              <a:t> am </a:t>
            </a:r>
            <a:r>
              <a:rPr lang="en-US" dirty="0" err="1" smtClean="0">
                <a:solidFill>
                  <a:srgbClr val="FFFF00"/>
                </a:solidFill>
              </a:rPr>
              <a:t>gyfnod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byr</a:t>
            </a:r>
            <a:r>
              <a:rPr lang="en-US" dirty="0" smtClean="0">
                <a:solidFill>
                  <a:srgbClr val="FFFF00"/>
                </a:solidFill>
              </a:rPr>
              <a:t>, </a:t>
            </a:r>
            <a:r>
              <a:rPr lang="en-US" dirty="0" err="1" smtClean="0">
                <a:solidFill>
                  <a:srgbClr val="FFFF00"/>
                </a:solidFill>
              </a:rPr>
              <a:t>dinistriodd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Duw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y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ddinas</a:t>
            </a:r>
            <a:r>
              <a:rPr lang="en-US" dirty="0" smtClean="0">
                <a:solidFill>
                  <a:srgbClr val="FFFF00"/>
                </a:solidFill>
              </a:rPr>
              <a:t>. Pam?... </a:t>
            </a:r>
            <a:r>
              <a:rPr lang="en-US" dirty="0" err="1" smtClean="0">
                <a:solidFill>
                  <a:srgbClr val="FFFF00"/>
                </a:solidFill>
              </a:rPr>
              <a:t>Trwy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ddinistrio’u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dinas</a:t>
            </a:r>
            <a:r>
              <a:rPr lang="en-US" dirty="0" smtClean="0">
                <a:solidFill>
                  <a:srgbClr val="FFFF00"/>
                </a:solidFill>
              </a:rPr>
              <a:t>, </a:t>
            </a:r>
            <a:r>
              <a:rPr lang="en-US" dirty="0" err="1" smtClean="0">
                <a:solidFill>
                  <a:srgbClr val="FFFF00"/>
                </a:solidFill>
              </a:rPr>
              <a:t>arweiniodd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Duw</a:t>
            </a:r>
            <a:r>
              <a:rPr lang="en-US" dirty="0" smtClean="0">
                <a:solidFill>
                  <a:srgbClr val="FFFF00"/>
                </a:solidFill>
              </a:rPr>
              <a:t> yr </a:t>
            </a:r>
            <a:r>
              <a:rPr lang="en-US" dirty="0" err="1" smtClean="0">
                <a:solidFill>
                  <a:srgbClr val="FFFF00"/>
                </a:solidFill>
              </a:rPr>
              <a:t>Iddewon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oddi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wrth</a:t>
            </a:r>
            <a:r>
              <a:rPr lang="en-US" dirty="0" smtClean="0">
                <a:solidFill>
                  <a:srgbClr val="FFFF00"/>
                </a:solidFill>
              </a:rPr>
              <a:t> yr </a:t>
            </a:r>
            <a:r>
              <a:rPr lang="en-US" dirty="0" err="1" smtClean="0">
                <a:solidFill>
                  <a:srgbClr val="FFFF00"/>
                </a:solidFill>
              </a:rPr>
              <a:t>arfer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o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wneud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aberth</a:t>
            </a:r>
            <a:r>
              <a:rPr lang="en-US" dirty="0" smtClean="0">
                <a:solidFill>
                  <a:srgbClr val="FFFF00"/>
                </a:solidFill>
              </a:rPr>
              <a:t>, </a:t>
            </a:r>
            <a:r>
              <a:rPr lang="en-US" dirty="0" err="1" smtClean="0">
                <a:solidFill>
                  <a:srgbClr val="FFFF00"/>
                </a:solidFill>
              </a:rPr>
              <a:t>er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gwaethaf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eu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hanfodlonrwydd</a:t>
            </a:r>
            <a:r>
              <a:rPr lang="en-US" dirty="0" smtClean="0">
                <a:solidFill>
                  <a:srgbClr val="FFFF00"/>
                </a:solidFill>
              </a:rPr>
              <a:t>… </a:t>
            </a:r>
            <a:r>
              <a:rPr lang="en-US" dirty="0" err="1" smtClean="0">
                <a:solidFill>
                  <a:srgbClr val="FFFF00"/>
                </a:solidFill>
              </a:rPr>
              <a:t>Er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fod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y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byd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cyfan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yn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agored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i’r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Iddewon</a:t>
            </a:r>
            <a:r>
              <a:rPr lang="en-US" dirty="0" smtClean="0">
                <a:solidFill>
                  <a:srgbClr val="FFFF00"/>
                </a:solidFill>
              </a:rPr>
              <a:t>, </a:t>
            </a:r>
            <a:r>
              <a:rPr lang="en-US" dirty="0" err="1" smtClean="0">
                <a:solidFill>
                  <a:srgbClr val="FFFF00"/>
                </a:solidFill>
              </a:rPr>
              <a:t>ni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chânt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aberthu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yno</a:t>
            </a:r>
            <a:r>
              <a:rPr lang="en-US" dirty="0" smtClean="0">
                <a:solidFill>
                  <a:srgbClr val="FFFF00"/>
                </a:solidFill>
              </a:rPr>
              <a:t>. </a:t>
            </a:r>
            <a:r>
              <a:rPr lang="en-US" dirty="0" err="1" smtClean="0">
                <a:solidFill>
                  <a:srgbClr val="FFFF00"/>
                </a:solidFill>
              </a:rPr>
              <a:t>Gwaherddir</a:t>
            </a:r>
            <a:r>
              <a:rPr lang="en-US" dirty="0" smtClean="0">
                <a:solidFill>
                  <a:srgbClr val="FFFF00"/>
                </a:solidFill>
              </a:rPr>
              <a:t> hwy </a:t>
            </a:r>
            <a:r>
              <a:rPr lang="en-US" dirty="0" err="1" smtClean="0">
                <a:solidFill>
                  <a:srgbClr val="FFFF00"/>
                </a:solidFill>
              </a:rPr>
              <a:t>rhag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mynd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i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Jerwsalem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er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mai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yno’n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unig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y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mae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ganddynt</a:t>
            </a:r>
            <a:r>
              <a:rPr lang="en-US" dirty="0" smtClean="0">
                <a:solidFill>
                  <a:srgbClr val="FFFF00"/>
                </a:solidFill>
              </a:rPr>
              <a:t> yr </a:t>
            </a:r>
            <a:r>
              <a:rPr lang="en-US" dirty="0" err="1" smtClean="0">
                <a:solidFill>
                  <a:srgbClr val="FFFF00"/>
                </a:solidFill>
              </a:rPr>
              <a:t>hawl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i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aberthu</a:t>
            </a:r>
            <a:r>
              <a:rPr lang="en-US" dirty="0" smtClean="0">
                <a:solidFill>
                  <a:srgbClr val="FFFF00"/>
                </a:solidFill>
              </a:rPr>
              <a:t>… </a:t>
            </a:r>
            <a:r>
              <a:rPr lang="en-US" dirty="0" err="1" smtClean="0">
                <a:solidFill>
                  <a:srgbClr val="FFFF00"/>
                </a:solidFill>
              </a:rPr>
              <a:t>Wrth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ddinistrio’r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ddinas</a:t>
            </a:r>
            <a:r>
              <a:rPr lang="en-US" dirty="0" smtClean="0">
                <a:solidFill>
                  <a:srgbClr val="FFFF00"/>
                </a:solidFill>
              </a:rPr>
              <a:t>, </a:t>
            </a:r>
            <a:r>
              <a:rPr lang="en-US" dirty="0" err="1" smtClean="0">
                <a:solidFill>
                  <a:srgbClr val="FFFF00"/>
                </a:solidFill>
              </a:rPr>
              <a:t>dinistriodd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Duw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eu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holl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ffordd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o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fyw</a:t>
            </a:r>
            <a:r>
              <a:rPr lang="en-US" dirty="0" smtClean="0">
                <a:solidFill>
                  <a:srgbClr val="FFFF00"/>
                </a:solidFill>
              </a:rPr>
              <a:t>’ (IV.6.7-9).</a:t>
            </a:r>
            <a:endParaRPr lang="en-US" dirty="0">
              <a:solidFill>
                <a:srgbClr val="FFFF00"/>
              </a:solidFill>
            </a:endParaRP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dirty="0" err="1" smtClean="0"/>
              <a:t>Rhesymau</a:t>
            </a:r>
            <a:r>
              <a:rPr lang="en-US" dirty="0" smtClean="0"/>
              <a:t> </a:t>
            </a:r>
            <a:r>
              <a:rPr lang="en-US" dirty="0" err="1" smtClean="0"/>
              <a:t>dros</a:t>
            </a:r>
            <a:r>
              <a:rPr lang="en-US" dirty="0" smtClean="0"/>
              <a:t> </a:t>
            </a:r>
            <a:r>
              <a:rPr lang="en-US" dirty="0" err="1" smtClean="0"/>
              <a:t>Agwedd</a:t>
            </a:r>
            <a:r>
              <a:rPr lang="en-US" dirty="0" smtClean="0"/>
              <a:t> Chrysostom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fwriad</a:t>
            </a:r>
            <a:r>
              <a:rPr lang="en-US" dirty="0" smtClean="0"/>
              <a:t> </a:t>
            </a:r>
            <a:r>
              <a:rPr lang="en-US" dirty="0" err="1" smtClean="0"/>
              <a:t>oedd</a:t>
            </a:r>
            <a:r>
              <a:rPr lang="en-US" dirty="0" smtClean="0"/>
              <a:t> </a:t>
            </a:r>
            <a:r>
              <a:rPr lang="en-US" dirty="0" err="1" smtClean="0"/>
              <a:t>annog</a:t>
            </a:r>
            <a:r>
              <a:rPr lang="en-US" dirty="0" smtClean="0"/>
              <a:t> </a:t>
            </a:r>
            <a:r>
              <a:rPr lang="en-US" dirty="0" err="1" smtClean="0"/>
              <a:t>Cristnogion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ddychwelyd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Eglwys</a:t>
            </a:r>
            <a:r>
              <a:rPr lang="en-US" dirty="0" smtClean="0"/>
              <a:t>, </a:t>
            </a:r>
            <a:r>
              <a:rPr lang="en-US" dirty="0" err="1" smtClean="0"/>
              <a:t>nid</a:t>
            </a:r>
            <a:r>
              <a:rPr lang="en-US" dirty="0" smtClean="0"/>
              <a:t> </a:t>
            </a:r>
            <a:r>
              <a:rPr lang="en-US" dirty="0" err="1" smtClean="0"/>
              <a:t>er</a:t>
            </a:r>
            <a:r>
              <a:rPr lang="en-US" dirty="0" smtClean="0"/>
              <a:t> </a:t>
            </a:r>
            <a:r>
              <a:rPr lang="en-US" dirty="0" err="1" smtClean="0"/>
              <a:t>mwyn</a:t>
            </a:r>
            <a:r>
              <a:rPr lang="en-US" dirty="0" smtClean="0"/>
              <a:t> </a:t>
            </a:r>
            <a:r>
              <a:rPr lang="en-US" dirty="0" err="1" smtClean="0"/>
              <a:t>erlid</a:t>
            </a:r>
            <a:r>
              <a:rPr lang="en-US" dirty="0" smtClean="0"/>
              <a:t> yr </a:t>
            </a:r>
            <a:r>
              <a:rPr lang="en-US" dirty="0" err="1" smtClean="0"/>
              <a:t>Iddewon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Pardduo</a:t>
            </a:r>
            <a:r>
              <a:rPr lang="en-US" dirty="0" smtClean="0"/>
              <a:t> </a:t>
            </a:r>
            <a:r>
              <a:rPr lang="en-US" dirty="0" err="1" smtClean="0"/>
              <a:t>Iddewiaeth</a:t>
            </a:r>
            <a:r>
              <a:rPr lang="en-US" dirty="0" smtClean="0"/>
              <a:t> </a:t>
            </a:r>
            <a:r>
              <a:rPr lang="en-US" dirty="0" err="1" smtClean="0"/>
              <a:t>er</a:t>
            </a:r>
            <a:r>
              <a:rPr lang="en-US" dirty="0" smtClean="0"/>
              <a:t> </a:t>
            </a:r>
            <a:r>
              <a:rPr lang="en-US" dirty="0" err="1" smtClean="0"/>
              <a:t>mwyn</a:t>
            </a:r>
            <a:r>
              <a:rPr lang="en-US" dirty="0" smtClean="0"/>
              <a:t> </a:t>
            </a:r>
            <a:r>
              <a:rPr lang="en-US" dirty="0" err="1" smtClean="0"/>
              <a:t>gwarchod</a:t>
            </a:r>
            <a:r>
              <a:rPr lang="en-US" dirty="0" smtClean="0"/>
              <a:t> </a:t>
            </a:r>
            <a:r>
              <a:rPr lang="en-US" dirty="0" err="1" smtClean="0"/>
              <a:t>Cristnogaeth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Ymdrech</a:t>
            </a:r>
            <a:r>
              <a:rPr lang="en-US" dirty="0" smtClean="0"/>
              <a:t> yr </a:t>
            </a:r>
            <a:r>
              <a:rPr lang="en-US" dirty="0" err="1" smtClean="0"/>
              <a:t>Ymerawdwr</a:t>
            </a:r>
            <a:r>
              <a:rPr lang="en-US" dirty="0" smtClean="0"/>
              <a:t> </a:t>
            </a:r>
            <a:r>
              <a:rPr lang="en-US" dirty="0" err="1" smtClean="0"/>
              <a:t>Jwlianus</a:t>
            </a:r>
            <a:r>
              <a:rPr lang="en-US" dirty="0" smtClean="0"/>
              <a:t> (361-363 OC)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ailadeiladu’r</a:t>
            </a:r>
            <a:r>
              <a:rPr lang="en-US" dirty="0" smtClean="0"/>
              <a:t> </a:t>
            </a:r>
            <a:r>
              <a:rPr lang="en-US" dirty="0" err="1" smtClean="0"/>
              <a:t>Deml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Jerwsalem</a:t>
            </a:r>
            <a:r>
              <a:rPr lang="en-US" dirty="0" smtClean="0"/>
              <a:t>.</a:t>
            </a:r>
          </a:p>
          <a:p>
            <a:r>
              <a:rPr lang="en-US" dirty="0" err="1" smtClean="0"/>
              <a:t>Rhai</a:t>
            </a:r>
            <a:r>
              <a:rPr lang="en-US" dirty="0" smtClean="0"/>
              <a:t> </a:t>
            </a:r>
            <a:r>
              <a:rPr lang="en-US" dirty="0" err="1" smtClean="0"/>
              <a:t>Cristnogion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ymlynu</a:t>
            </a:r>
            <a:r>
              <a:rPr lang="en-US" dirty="0" smtClean="0"/>
              <a:t> </a:t>
            </a:r>
            <a:r>
              <a:rPr lang="en-US" dirty="0" err="1" smtClean="0"/>
              <a:t>wrth</a:t>
            </a:r>
            <a:r>
              <a:rPr lang="en-US" dirty="0" smtClean="0"/>
              <a:t> </a:t>
            </a:r>
            <a:r>
              <a:rPr lang="en-US" dirty="0" err="1" smtClean="0"/>
              <a:t>Iddewiaeth</a:t>
            </a:r>
            <a:r>
              <a:rPr lang="en-US" dirty="0" smtClean="0"/>
              <a:t> (</a:t>
            </a:r>
            <a:r>
              <a:rPr lang="en-US" dirty="0" err="1" smtClean="0"/>
              <a:t>mynychu</a:t>
            </a:r>
            <a:r>
              <a:rPr lang="en-US" dirty="0" smtClean="0"/>
              <a:t> </a:t>
            </a:r>
            <a:r>
              <a:rPr lang="en-US" dirty="0" err="1" smtClean="0"/>
              <a:t>synagogau</a:t>
            </a:r>
            <a:r>
              <a:rPr lang="en-US" dirty="0" smtClean="0"/>
              <a:t>, </a:t>
            </a:r>
            <a:r>
              <a:rPr lang="en-US" dirty="0" err="1" smtClean="0"/>
              <a:t>cadw’r</a:t>
            </a:r>
            <a:r>
              <a:rPr lang="en-US" dirty="0" smtClean="0"/>
              <a:t> </a:t>
            </a:r>
            <a:r>
              <a:rPr lang="en-US" dirty="0" err="1" smtClean="0"/>
              <a:t>gwyliau</a:t>
            </a:r>
            <a:r>
              <a:rPr lang="en-US" dirty="0" smtClean="0"/>
              <a:t>).</a:t>
            </a:r>
          </a:p>
          <a:p>
            <a:r>
              <a:rPr lang="en-US" i="1" dirty="0" err="1" smtClean="0"/>
              <a:t>Logoi</a:t>
            </a:r>
            <a:r>
              <a:rPr lang="en-US" i="1" dirty="0" smtClean="0"/>
              <a:t> </a:t>
            </a:r>
            <a:r>
              <a:rPr lang="en-US" i="1" dirty="0" err="1" smtClean="0"/>
              <a:t>kata</a:t>
            </a:r>
            <a:r>
              <a:rPr lang="en-US" i="1" dirty="0" smtClean="0"/>
              <a:t> </a:t>
            </a:r>
            <a:r>
              <a:rPr lang="en-US" i="1" dirty="0" err="1" smtClean="0"/>
              <a:t>Ioudaiôn</a:t>
            </a:r>
            <a:r>
              <a:rPr lang="en-US" i="1" dirty="0" smtClean="0"/>
              <a:t> </a:t>
            </a:r>
            <a:r>
              <a:rPr lang="en-US" dirty="0" smtClean="0"/>
              <a:t> - ‘</a:t>
            </a:r>
            <a:r>
              <a:rPr lang="en-US" dirty="0" err="1" smtClean="0"/>
              <a:t>Pregeth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erbyn</a:t>
            </a:r>
            <a:r>
              <a:rPr lang="en-US" dirty="0" smtClean="0"/>
              <a:t> </a:t>
            </a:r>
            <a:r>
              <a:rPr lang="en-US" b="1" dirty="0" err="1" smtClean="0"/>
              <a:t>Iddeweiddwyr</a:t>
            </a:r>
            <a:r>
              <a:rPr lang="en-US" b="1" dirty="0" smtClean="0"/>
              <a:t>’.</a:t>
            </a:r>
            <a:endParaRPr lang="en-US" b="1" dirty="0" smtClean="0">
              <a:solidFill>
                <a:srgbClr val="FFFF00"/>
              </a:solidFill>
            </a:endParaRPr>
          </a:p>
          <a:p>
            <a:pPr>
              <a:buNone/>
            </a:pPr>
            <a:endParaRPr lang="en-US" dirty="0" smtClean="0">
              <a:solidFill>
                <a:srgbClr val="FFFF00"/>
              </a:solidFill>
            </a:endParaRPr>
          </a:p>
          <a:p>
            <a:pPr>
              <a:buNone/>
            </a:pPr>
            <a:r>
              <a:rPr lang="en-US" dirty="0" smtClean="0">
                <a:solidFill>
                  <a:srgbClr val="FFFF00"/>
                </a:solidFill>
              </a:rPr>
              <a:t>	</a:t>
            </a:r>
            <a:r>
              <a:rPr lang="en-US" dirty="0" err="1" smtClean="0">
                <a:solidFill>
                  <a:srgbClr val="FFFF00"/>
                </a:solidFill>
              </a:rPr>
              <a:t>Nid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yw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ei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gondemniad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cïaidd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o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Iddewiaeth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yn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llai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bygythiol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o’i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draddodi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mewn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cyswllt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bugeiliol</a:t>
            </a:r>
            <a:r>
              <a:rPr lang="en-US" dirty="0" smtClean="0">
                <a:solidFill>
                  <a:srgbClr val="FFFF00"/>
                </a:solidFill>
              </a:rPr>
              <a:t>, </a:t>
            </a:r>
            <a:r>
              <a:rPr lang="en-US" dirty="0" err="1" smtClean="0">
                <a:solidFill>
                  <a:srgbClr val="FFFF00"/>
                </a:solidFill>
              </a:rPr>
              <a:t>na’i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ddull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o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areithio’n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llai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niweidiol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o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fod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yn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draddodiadol</a:t>
            </a:r>
            <a:r>
              <a:rPr lang="en-US" dirty="0" smtClean="0">
                <a:solidFill>
                  <a:srgbClr val="FFFF00"/>
                </a:solidFill>
              </a:rPr>
              <a:t> a </a:t>
            </a:r>
            <a:r>
              <a:rPr lang="en-US" dirty="0" err="1" smtClean="0">
                <a:solidFill>
                  <a:srgbClr val="FFFF00"/>
                </a:solidFill>
              </a:rPr>
              <a:t>chelfydd</a:t>
            </a:r>
            <a:r>
              <a:rPr lang="en-US" dirty="0" smtClean="0">
                <a:solidFill>
                  <a:srgbClr val="FFFF00"/>
                </a:solidFill>
              </a:rPr>
              <a:t>. </a:t>
            </a:r>
            <a:r>
              <a:rPr lang="en-US" dirty="0" err="1" smtClean="0">
                <a:solidFill>
                  <a:srgbClr val="FFFF00"/>
                </a:solidFill>
              </a:rPr>
              <a:t>Nid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oes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amheuaeth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i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Iddewon</a:t>
            </a:r>
            <a:r>
              <a:rPr lang="en-US" dirty="0" smtClean="0">
                <a:solidFill>
                  <a:srgbClr val="FFFF00"/>
                </a:solidFill>
              </a:rPr>
              <a:t> Antioch </a:t>
            </a:r>
            <a:r>
              <a:rPr lang="en-US" dirty="0" err="1" smtClean="0">
                <a:solidFill>
                  <a:srgbClr val="FFFF00"/>
                </a:solidFill>
              </a:rPr>
              <a:t>ddioddef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o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ganlyniad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i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agwedd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elyniaethus</a:t>
            </a:r>
            <a:r>
              <a:rPr lang="en-US" dirty="0" smtClean="0">
                <a:solidFill>
                  <a:srgbClr val="FFFF00"/>
                </a:solidFill>
              </a:rPr>
              <a:t> un a </a:t>
            </a:r>
            <a:r>
              <a:rPr lang="en-US" dirty="0" err="1" smtClean="0">
                <a:solidFill>
                  <a:srgbClr val="FFFF00"/>
                </a:solidFill>
              </a:rPr>
              <a:t>fu’n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llais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dylanwadol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ym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mywyd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y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ddinas</a:t>
            </a:r>
            <a:r>
              <a:rPr lang="en-US" dirty="0" smtClean="0">
                <a:solidFill>
                  <a:srgbClr val="FFFF00"/>
                </a:solidFill>
              </a:rPr>
              <a:t> am </a:t>
            </a:r>
            <a:r>
              <a:rPr lang="en-US" dirty="0" err="1" smtClean="0">
                <a:solidFill>
                  <a:srgbClr val="FFFF00"/>
                </a:solidFill>
              </a:rPr>
              <a:t>ddeuddeng</a:t>
            </a:r>
            <a:r>
              <a:rPr lang="en-US" dirty="0" smtClean="0">
                <a:solidFill>
                  <a:srgbClr val="FFFF00"/>
                </a:solidFill>
              </a:rPr>
              <a:t> </a:t>
            </a:r>
            <a:r>
              <a:rPr lang="en-US" dirty="0" err="1" smtClean="0">
                <a:solidFill>
                  <a:srgbClr val="FFFF00"/>
                </a:solidFill>
              </a:rPr>
              <a:t>mlynedd</a:t>
            </a:r>
            <a:r>
              <a:rPr lang="en-US" dirty="0" smtClean="0">
                <a:solidFill>
                  <a:srgbClr val="FFFF00"/>
                </a:solidFill>
              </a:rPr>
              <a:t>’ (</a:t>
            </a:r>
            <a:r>
              <a:rPr lang="en-US" i="1" dirty="0" err="1" smtClean="0">
                <a:solidFill>
                  <a:srgbClr val="FFFF00"/>
                </a:solidFill>
              </a:rPr>
              <a:t>Lleisiau</a:t>
            </a:r>
            <a:r>
              <a:rPr lang="en-US" i="1" dirty="0" smtClean="0">
                <a:solidFill>
                  <a:srgbClr val="FFFF00"/>
                </a:solidFill>
              </a:rPr>
              <a:t> </a:t>
            </a:r>
            <a:r>
              <a:rPr lang="en-US" i="1" dirty="0" err="1" smtClean="0">
                <a:solidFill>
                  <a:srgbClr val="FFFF00"/>
                </a:solidFill>
              </a:rPr>
              <a:t>o’r</a:t>
            </a:r>
            <a:r>
              <a:rPr lang="en-US" i="1" dirty="0" smtClean="0">
                <a:solidFill>
                  <a:srgbClr val="FFFF00"/>
                </a:solidFill>
              </a:rPr>
              <a:t> </a:t>
            </a:r>
            <a:r>
              <a:rPr lang="en-US" i="1" dirty="0" err="1" smtClean="0">
                <a:solidFill>
                  <a:srgbClr val="FFFF00"/>
                </a:solidFill>
              </a:rPr>
              <a:t>Lludw</a:t>
            </a:r>
            <a:r>
              <a:rPr lang="en-US" i="1" dirty="0" smtClean="0">
                <a:solidFill>
                  <a:srgbClr val="FFFF00"/>
                </a:solidFill>
              </a:rPr>
              <a:t>, </a:t>
            </a:r>
            <a:r>
              <a:rPr lang="en-US" dirty="0" err="1" smtClean="0">
                <a:solidFill>
                  <a:srgbClr val="FFFF00"/>
                </a:solidFill>
              </a:rPr>
              <a:t>tudalen</a:t>
            </a:r>
            <a:r>
              <a:rPr lang="en-US" dirty="0" smtClean="0">
                <a:solidFill>
                  <a:srgbClr val="FFFF00"/>
                </a:solidFill>
              </a:rPr>
              <a:t> 32).</a:t>
            </a:r>
          </a:p>
          <a:p>
            <a:endParaRPr lang="en-US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294</TotalTime>
  <Words>962</Words>
  <Application>Microsoft Macintosh PowerPoint</Application>
  <PresentationFormat>On-screen Show (4:3)</PresentationFormat>
  <Paragraphs>164</Paragraphs>
  <Slides>24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7" baseType="lpstr">
      <vt:lpstr>Arial</vt:lpstr>
      <vt:lpstr>Calibri</vt:lpstr>
      <vt:lpstr>Office Theme</vt:lpstr>
      <vt:lpstr>Rhwng Dadl a Deialog</vt:lpstr>
      <vt:lpstr>Pwy yw’r Tadau Cynnar?</vt:lpstr>
      <vt:lpstr>Y Tadau Cynnar a’r Iddewon</vt:lpstr>
      <vt:lpstr>Y Tadau Cynnar a’r Iddewon</vt:lpstr>
      <vt:lpstr>Rhethreg a Realiti</vt:lpstr>
      <vt:lpstr>Iddewon a’r Ymerodraeth Rufeinig</vt:lpstr>
      <vt:lpstr>Cristnogaeth a’r  Ymerodraeth Rufeinig</vt:lpstr>
      <vt:lpstr>‘Erlid’ yr Iddewon </vt:lpstr>
      <vt:lpstr>Cyfraniad Grigor Fawr (540-604)</vt:lpstr>
      <vt:lpstr>Dehongli’r Beibl</vt:lpstr>
      <vt:lpstr>Iestyn Ferthyr (100-165 OC)</vt:lpstr>
      <vt:lpstr>Iestyn: Cristnogion a’r Ysgrythurau</vt:lpstr>
      <vt:lpstr>Dehongliad Iestyn Ferthyr</vt:lpstr>
      <vt:lpstr>Melito o Sardis (140-185 OC)</vt:lpstr>
      <vt:lpstr>Peri Pascha</vt:lpstr>
      <vt:lpstr>Peri Pascha</vt:lpstr>
      <vt:lpstr>Yr Hen Israel a’r Efengyl</vt:lpstr>
      <vt:lpstr>Peri Pascha: Yr Iddewon a Duwladdiad</vt:lpstr>
      <vt:lpstr>Melito, yr Iddewon a Duwladdiad</vt:lpstr>
      <vt:lpstr>Antioch a Ioan Chrysostom  (347-407 OC)</vt:lpstr>
      <vt:lpstr>Ioan Chrysostom</vt:lpstr>
      <vt:lpstr>Ioan Chrysostom</vt:lpstr>
      <vt:lpstr>Ioan Chrysostom a’r Iddewon</vt:lpstr>
      <vt:lpstr>Rhesymau dros Agwedd Chrysostom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Rhwng Dadl a Deialog</dc:title>
  <dc:creator>Catrin Williams</dc:creator>
  <cp:lastModifiedBy>Catrin Williams</cp:lastModifiedBy>
  <cp:revision>44</cp:revision>
  <dcterms:created xsi:type="dcterms:W3CDTF">2013-02-21T10:09:16Z</dcterms:created>
  <dcterms:modified xsi:type="dcterms:W3CDTF">2017-02-01T22:10:52Z</dcterms:modified>
</cp:coreProperties>
</file>