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74" r:id="rId3"/>
    <p:sldId id="260" r:id="rId4"/>
    <p:sldId id="258" r:id="rId5"/>
    <p:sldId id="261" r:id="rId6"/>
    <p:sldId id="262" r:id="rId7"/>
    <p:sldId id="259" r:id="rId8"/>
    <p:sldId id="263" r:id="rId9"/>
    <p:sldId id="264" r:id="rId10"/>
    <p:sldId id="265" r:id="rId11"/>
    <p:sldId id="266" r:id="rId12"/>
    <p:sldId id="267" r:id="rId13"/>
    <p:sldId id="271" r:id="rId14"/>
    <p:sldId id="268" r:id="rId15"/>
    <p:sldId id="257" r:id="rId16"/>
    <p:sldId id="269" r:id="rId17"/>
    <p:sldId id="270"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4AC939-1DD4-47EF-AD5E-9743A30B153F}" v="1" dt="2024-04-12T13:57:09.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3" d="100"/>
          <a:sy n="103" d="100"/>
        </p:scale>
        <p:origin x="91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784AC939-1DD4-47EF-AD5E-9743A30B153F}"/>
    <pc:docChg chg="undo redo custSel mod addSld delSld modSld sldOrd">
      <pc:chgData name="Helen Evans (Institute of Management and Health)" userId="d9a8b39e-a9d4-4d81-a719-001f6364ef6d" providerId="ADAL" clId="{784AC939-1DD4-47EF-AD5E-9743A30B153F}" dt="2024-05-14T08:58:31.779" v="582" actId="47"/>
      <pc:docMkLst>
        <pc:docMk/>
      </pc:docMkLst>
      <pc:sldChg chg="modSp mod">
        <pc:chgData name="Helen Evans (Institute of Management and Health)" userId="d9a8b39e-a9d4-4d81-a719-001f6364ef6d" providerId="ADAL" clId="{784AC939-1DD4-47EF-AD5E-9743A30B153F}" dt="2024-04-12T13:55:32.802" v="65" actId="20577"/>
        <pc:sldMkLst>
          <pc:docMk/>
          <pc:sldMk cId="679186355" sldId="256"/>
        </pc:sldMkLst>
        <pc:spChg chg="mod">
          <ac:chgData name="Helen Evans (Institute of Management and Health)" userId="d9a8b39e-a9d4-4d81-a719-001f6364ef6d" providerId="ADAL" clId="{784AC939-1DD4-47EF-AD5E-9743A30B153F}" dt="2024-04-12T13:55:20.888" v="30" actId="20577"/>
          <ac:spMkLst>
            <pc:docMk/>
            <pc:sldMk cId="679186355" sldId="256"/>
            <ac:spMk id="2" creationId="{5576B84B-2D97-4CC3-9C2A-3D69F3B74404}"/>
          </ac:spMkLst>
        </pc:spChg>
        <pc:spChg chg="mod">
          <ac:chgData name="Helen Evans (Institute of Management and Health)" userId="d9a8b39e-a9d4-4d81-a719-001f6364ef6d" providerId="ADAL" clId="{784AC939-1DD4-47EF-AD5E-9743A30B153F}" dt="2024-04-12T13:55:32.802" v="65" actId="20577"/>
          <ac:spMkLst>
            <pc:docMk/>
            <pc:sldMk cId="679186355" sldId="256"/>
            <ac:spMk id="3" creationId="{2FA2964B-DE23-45F7-BF8B-12F5E05FCB4D}"/>
          </ac:spMkLst>
        </pc:spChg>
      </pc:sldChg>
      <pc:sldChg chg="addSp modSp new mod ord modClrScheme chgLayout">
        <pc:chgData name="Helen Evans (Institute of Management and Health)" userId="d9a8b39e-a9d4-4d81-a719-001f6364ef6d" providerId="ADAL" clId="{784AC939-1DD4-47EF-AD5E-9743A30B153F}" dt="2024-05-13T15:43:21.018" v="359"/>
        <pc:sldMkLst>
          <pc:docMk/>
          <pc:sldMk cId="3297176448" sldId="258"/>
        </pc:sldMkLst>
        <pc:spChg chg="add mod">
          <ac:chgData name="Helen Evans (Institute of Management and Health)" userId="d9a8b39e-a9d4-4d81-a719-001f6364ef6d" providerId="ADAL" clId="{784AC939-1DD4-47EF-AD5E-9743A30B153F}" dt="2024-04-12T13:57:17.423" v="78" actId="113"/>
          <ac:spMkLst>
            <pc:docMk/>
            <pc:sldMk cId="3297176448" sldId="258"/>
            <ac:spMk id="2" creationId="{7BEBF020-811C-4679-94B1-E893AC6CF19A}"/>
          </ac:spMkLst>
        </pc:spChg>
        <pc:spChg chg="add mod">
          <ac:chgData name="Helen Evans (Institute of Management and Health)" userId="d9a8b39e-a9d4-4d81-a719-001f6364ef6d" providerId="ADAL" clId="{784AC939-1DD4-47EF-AD5E-9743A30B153F}" dt="2024-04-12T13:59:10.181" v="139" actId="403"/>
          <ac:spMkLst>
            <pc:docMk/>
            <pc:sldMk cId="3297176448" sldId="258"/>
            <ac:spMk id="3" creationId="{D04D9644-3DE1-4575-9780-8014027DB0CD}"/>
          </ac:spMkLst>
        </pc:spChg>
      </pc:sldChg>
      <pc:sldChg chg="modSp new mod ord">
        <pc:chgData name="Helen Evans (Institute of Management and Health)" userId="d9a8b39e-a9d4-4d81-a719-001f6364ef6d" providerId="ADAL" clId="{784AC939-1DD4-47EF-AD5E-9743A30B153F}" dt="2024-05-14T08:43:06.326" v="487"/>
        <pc:sldMkLst>
          <pc:docMk/>
          <pc:sldMk cId="4195274891" sldId="259"/>
        </pc:sldMkLst>
        <pc:spChg chg="mod">
          <ac:chgData name="Helen Evans (Institute of Management and Health)" userId="d9a8b39e-a9d4-4d81-a719-001f6364ef6d" providerId="ADAL" clId="{784AC939-1DD4-47EF-AD5E-9743A30B153F}" dt="2024-04-12T13:56:46.867" v="72"/>
          <ac:spMkLst>
            <pc:docMk/>
            <pc:sldMk cId="4195274891" sldId="259"/>
            <ac:spMk id="2" creationId="{3A1355CF-EDD3-43BC-A930-F5A622A5FB04}"/>
          </ac:spMkLst>
        </pc:spChg>
        <pc:spChg chg="mod">
          <ac:chgData name="Helen Evans (Institute of Management and Health)" userId="d9a8b39e-a9d4-4d81-a719-001f6364ef6d" providerId="ADAL" clId="{784AC939-1DD4-47EF-AD5E-9743A30B153F}" dt="2024-05-13T15:18:26.082" v="173" actId="20577"/>
          <ac:spMkLst>
            <pc:docMk/>
            <pc:sldMk cId="4195274891" sldId="259"/>
            <ac:spMk id="3" creationId="{E6F89CC1-4207-4A82-A455-53736FBDA804}"/>
          </ac:spMkLst>
        </pc:spChg>
      </pc:sldChg>
      <pc:sldChg chg="modSp new mod ord">
        <pc:chgData name="Helen Evans (Institute of Management and Health)" userId="d9a8b39e-a9d4-4d81-a719-001f6364ef6d" providerId="ADAL" clId="{784AC939-1DD4-47EF-AD5E-9743A30B153F}" dt="2024-05-13T15:43:25.640" v="361"/>
        <pc:sldMkLst>
          <pc:docMk/>
          <pc:sldMk cId="254991292" sldId="260"/>
        </pc:sldMkLst>
        <pc:spChg chg="mod">
          <ac:chgData name="Helen Evans (Institute of Management and Health)" userId="d9a8b39e-a9d4-4d81-a719-001f6364ef6d" providerId="ADAL" clId="{784AC939-1DD4-47EF-AD5E-9743A30B153F}" dt="2024-05-13T15:26:59.877" v="235" actId="20577"/>
          <ac:spMkLst>
            <pc:docMk/>
            <pc:sldMk cId="254991292" sldId="260"/>
            <ac:spMk id="2" creationId="{FBBFB16A-2ABA-4C41-A775-C8E7E4A8E8CD}"/>
          </ac:spMkLst>
        </pc:spChg>
        <pc:spChg chg="mod">
          <ac:chgData name="Helen Evans (Institute of Management and Health)" userId="d9a8b39e-a9d4-4d81-a719-001f6364ef6d" providerId="ADAL" clId="{784AC939-1DD4-47EF-AD5E-9743A30B153F}" dt="2024-05-13T15:26:13.989" v="196" actId="20577"/>
          <ac:spMkLst>
            <pc:docMk/>
            <pc:sldMk cId="254991292" sldId="260"/>
            <ac:spMk id="3" creationId="{BEED4208-32D6-4FC6-BC0E-C5DB2CD2BD26}"/>
          </ac:spMkLst>
        </pc:spChg>
      </pc:sldChg>
      <pc:sldChg chg="modSp new mod">
        <pc:chgData name="Helen Evans (Institute of Management and Health)" userId="d9a8b39e-a9d4-4d81-a719-001f6364ef6d" providerId="ADAL" clId="{784AC939-1DD4-47EF-AD5E-9743A30B153F}" dt="2024-05-13T15:27:51.933" v="253" actId="20577"/>
        <pc:sldMkLst>
          <pc:docMk/>
          <pc:sldMk cId="1453605437" sldId="261"/>
        </pc:sldMkLst>
        <pc:spChg chg="mod">
          <ac:chgData name="Helen Evans (Institute of Management and Health)" userId="d9a8b39e-a9d4-4d81-a719-001f6364ef6d" providerId="ADAL" clId="{784AC939-1DD4-47EF-AD5E-9743A30B153F}" dt="2024-05-13T15:27:33.875" v="247" actId="20577"/>
          <ac:spMkLst>
            <pc:docMk/>
            <pc:sldMk cId="1453605437" sldId="261"/>
            <ac:spMk id="2" creationId="{4F7324B1-B4D3-414D-AABC-4EF9B0917C69}"/>
          </ac:spMkLst>
        </pc:spChg>
        <pc:spChg chg="mod">
          <ac:chgData name="Helen Evans (Institute of Management and Health)" userId="d9a8b39e-a9d4-4d81-a719-001f6364ef6d" providerId="ADAL" clId="{784AC939-1DD4-47EF-AD5E-9743A30B153F}" dt="2024-05-13T15:27:51.933" v="253" actId="20577"/>
          <ac:spMkLst>
            <pc:docMk/>
            <pc:sldMk cId="1453605437" sldId="261"/>
            <ac:spMk id="3" creationId="{CCA73490-2DE8-44C3-9588-583CA4968614}"/>
          </ac:spMkLst>
        </pc:spChg>
      </pc:sldChg>
      <pc:sldChg chg="modSp new mod">
        <pc:chgData name="Helen Evans (Institute of Management and Health)" userId="d9a8b39e-a9d4-4d81-a719-001f6364ef6d" providerId="ADAL" clId="{784AC939-1DD4-47EF-AD5E-9743A30B153F}" dt="2024-05-13T15:29:10.238" v="266" actId="5793"/>
        <pc:sldMkLst>
          <pc:docMk/>
          <pc:sldMk cId="2811452050" sldId="262"/>
        </pc:sldMkLst>
        <pc:spChg chg="mod">
          <ac:chgData name="Helen Evans (Institute of Management and Health)" userId="d9a8b39e-a9d4-4d81-a719-001f6364ef6d" providerId="ADAL" clId="{784AC939-1DD4-47EF-AD5E-9743A30B153F}" dt="2024-05-13T15:29:10.238" v="266" actId="5793"/>
          <ac:spMkLst>
            <pc:docMk/>
            <pc:sldMk cId="2811452050" sldId="262"/>
            <ac:spMk id="3" creationId="{4A28DF91-730B-490E-9EB3-5289C7012B08}"/>
          </ac:spMkLst>
        </pc:spChg>
      </pc:sldChg>
      <pc:sldChg chg="addSp delSp modSp new mod">
        <pc:chgData name="Helen Evans (Institute of Management and Health)" userId="d9a8b39e-a9d4-4d81-a719-001f6364ef6d" providerId="ADAL" clId="{784AC939-1DD4-47EF-AD5E-9743A30B153F}" dt="2024-05-14T08:43:21.581" v="512" actId="5793"/>
        <pc:sldMkLst>
          <pc:docMk/>
          <pc:sldMk cId="3323591548" sldId="263"/>
        </pc:sldMkLst>
        <pc:spChg chg="mod">
          <ac:chgData name="Helen Evans (Institute of Management and Health)" userId="d9a8b39e-a9d4-4d81-a719-001f6364ef6d" providerId="ADAL" clId="{784AC939-1DD4-47EF-AD5E-9743A30B153F}" dt="2024-05-14T08:43:21.581" v="512" actId="5793"/>
          <ac:spMkLst>
            <pc:docMk/>
            <pc:sldMk cId="3323591548" sldId="263"/>
            <ac:spMk id="2" creationId="{ED4BCFD0-DD7F-46FE-8A94-2FA94BDF1D6B}"/>
          </ac:spMkLst>
        </pc:spChg>
        <pc:spChg chg="mod">
          <ac:chgData name="Helen Evans (Institute of Management and Health)" userId="d9a8b39e-a9d4-4d81-a719-001f6364ef6d" providerId="ADAL" clId="{784AC939-1DD4-47EF-AD5E-9743A30B153F}" dt="2024-05-13T15:45:17.947" v="364" actId="1076"/>
          <ac:spMkLst>
            <pc:docMk/>
            <pc:sldMk cId="3323591548" sldId="263"/>
            <ac:spMk id="3" creationId="{55DD628E-1870-4F1C-B065-4EBA0E913ADF}"/>
          </ac:spMkLst>
        </pc:spChg>
        <pc:graphicFrameChg chg="add del modGraphic">
          <ac:chgData name="Helen Evans (Institute of Management and Health)" userId="d9a8b39e-a9d4-4d81-a719-001f6364ef6d" providerId="ADAL" clId="{784AC939-1DD4-47EF-AD5E-9743A30B153F}" dt="2024-05-13T15:45:18.935" v="365" actId="27309"/>
          <ac:graphicFrameMkLst>
            <pc:docMk/>
            <pc:sldMk cId="3323591548" sldId="263"/>
            <ac:graphicFrameMk id="5" creationId="{B8BA4735-BD6F-4FDB-AE2B-9D65B50564F4}"/>
          </ac:graphicFrameMkLst>
        </pc:graphicFrameChg>
      </pc:sldChg>
      <pc:sldChg chg="modSp new mod">
        <pc:chgData name="Helen Evans (Institute of Management and Health)" userId="d9a8b39e-a9d4-4d81-a719-001f6364ef6d" providerId="ADAL" clId="{784AC939-1DD4-47EF-AD5E-9743A30B153F}" dt="2024-05-13T15:33:50.407" v="286" actId="20577"/>
        <pc:sldMkLst>
          <pc:docMk/>
          <pc:sldMk cId="995490607" sldId="264"/>
        </pc:sldMkLst>
        <pc:spChg chg="mod">
          <ac:chgData name="Helen Evans (Institute of Management and Health)" userId="d9a8b39e-a9d4-4d81-a719-001f6364ef6d" providerId="ADAL" clId="{784AC939-1DD4-47EF-AD5E-9743A30B153F}" dt="2024-05-13T15:33:50.407" v="286" actId="20577"/>
          <ac:spMkLst>
            <pc:docMk/>
            <pc:sldMk cId="995490607" sldId="264"/>
            <ac:spMk id="3" creationId="{68A2E5A9-C4E4-4EAA-AB54-E191E7499BE5}"/>
          </ac:spMkLst>
        </pc:spChg>
      </pc:sldChg>
      <pc:sldChg chg="modSp new mod">
        <pc:chgData name="Helen Evans (Institute of Management and Health)" userId="d9a8b39e-a9d4-4d81-a719-001f6364ef6d" providerId="ADAL" clId="{784AC939-1DD4-47EF-AD5E-9743A30B153F}" dt="2024-05-14T08:44:15.469" v="514" actId="20577"/>
        <pc:sldMkLst>
          <pc:docMk/>
          <pc:sldMk cId="51923009" sldId="265"/>
        </pc:sldMkLst>
        <pc:spChg chg="mod">
          <ac:chgData name="Helen Evans (Institute of Management and Health)" userId="d9a8b39e-a9d4-4d81-a719-001f6364ef6d" providerId="ADAL" clId="{784AC939-1DD4-47EF-AD5E-9743A30B153F}" dt="2024-05-14T08:44:15.469" v="514" actId="20577"/>
          <ac:spMkLst>
            <pc:docMk/>
            <pc:sldMk cId="51923009" sldId="265"/>
            <ac:spMk id="3" creationId="{2DC75C38-5364-4BE8-A432-5B5B974BF5E8}"/>
          </ac:spMkLst>
        </pc:spChg>
      </pc:sldChg>
      <pc:sldChg chg="modSp new mod">
        <pc:chgData name="Helen Evans (Institute of Management and Health)" userId="d9a8b39e-a9d4-4d81-a719-001f6364ef6d" providerId="ADAL" clId="{784AC939-1DD4-47EF-AD5E-9743A30B153F}" dt="2024-05-13T15:36:41.696" v="337" actId="20577"/>
        <pc:sldMkLst>
          <pc:docMk/>
          <pc:sldMk cId="126599662" sldId="266"/>
        </pc:sldMkLst>
        <pc:spChg chg="mod">
          <ac:chgData name="Helen Evans (Institute of Management and Health)" userId="d9a8b39e-a9d4-4d81-a719-001f6364ef6d" providerId="ADAL" clId="{784AC939-1DD4-47EF-AD5E-9743A30B153F}" dt="2024-05-13T15:36:41.696" v="337" actId="20577"/>
          <ac:spMkLst>
            <pc:docMk/>
            <pc:sldMk cId="126599662" sldId="266"/>
            <ac:spMk id="3" creationId="{366A58A3-5DE2-4C82-BBAA-25CC53E11796}"/>
          </ac:spMkLst>
        </pc:spChg>
      </pc:sldChg>
      <pc:sldChg chg="modSp new mod">
        <pc:chgData name="Helen Evans (Institute of Management and Health)" userId="d9a8b39e-a9d4-4d81-a719-001f6364ef6d" providerId="ADAL" clId="{784AC939-1DD4-47EF-AD5E-9743A30B153F}" dt="2024-05-13T15:39:42.718" v="349" actId="20577"/>
        <pc:sldMkLst>
          <pc:docMk/>
          <pc:sldMk cId="579852877" sldId="267"/>
        </pc:sldMkLst>
        <pc:spChg chg="mod">
          <ac:chgData name="Helen Evans (Institute of Management and Health)" userId="d9a8b39e-a9d4-4d81-a719-001f6364ef6d" providerId="ADAL" clId="{784AC939-1DD4-47EF-AD5E-9743A30B153F}" dt="2024-05-13T15:39:42.718" v="349" actId="20577"/>
          <ac:spMkLst>
            <pc:docMk/>
            <pc:sldMk cId="579852877" sldId="267"/>
            <ac:spMk id="3" creationId="{6B2C4285-AE7A-4A9E-A8F7-DED2428F7ED4}"/>
          </ac:spMkLst>
        </pc:spChg>
      </pc:sldChg>
      <pc:sldChg chg="addSp delSp modSp new mod modClrScheme chgLayout modNotesTx">
        <pc:chgData name="Helen Evans (Institute of Management and Health)" userId="d9a8b39e-a9d4-4d81-a719-001f6364ef6d" providerId="ADAL" clId="{784AC939-1DD4-47EF-AD5E-9743A30B153F}" dt="2024-05-13T15:45:56.753" v="366"/>
        <pc:sldMkLst>
          <pc:docMk/>
          <pc:sldMk cId="3575803718" sldId="268"/>
        </pc:sldMkLst>
        <pc:spChg chg="del">
          <ac:chgData name="Helen Evans (Institute of Management and Health)" userId="d9a8b39e-a9d4-4d81-a719-001f6364ef6d" providerId="ADAL" clId="{784AC939-1DD4-47EF-AD5E-9743A30B153F}" dt="2024-05-13T15:40:25.972" v="351" actId="700"/>
          <ac:spMkLst>
            <pc:docMk/>
            <pc:sldMk cId="3575803718" sldId="268"/>
            <ac:spMk id="2" creationId="{BDCE1196-C131-4B10-966C-F96FD16D543F}"/>
          </ac:spMkLst>
        </pc:spChg>
        <pc:spChg chg="del">
          <ac:chgData name="Helen Evans (Institute of Management and Health)" userId="d9a8b39e-a9d4-4d81-a719-001f6364ef6d" providerId="ADAL" clId="{784AC939-1DD4-47EF-AD5E-9743A30B153F}" dt="2024-05-13T15:40:25.972" v="351" actId="700"/>
          <ac:spMkLst>
            <pc:docMk/>
            <pc:sldMk cId="3575803718" sldId="268"/>
            <ac:spMk id="3" creationId="{9F1D5AC2-8ABC-481D-82D8-1D999DCA3EB0}"/>
          </ac:spMkLst>
        </pc:spChg>
        <pc:picChg chg="add mod modCrop">
          <ac:chgData name="Helen Evans (Institute of Management and Health)" userId="d9a8b39e-a9d4-4d81-a719-001f6364ef6d" providerId="ADAL" clId="{784AC939-1DD4-47EF-AD5E-9743A30B153F}" dt="2024-05-13T15:41:46.171" v="357" actId="1076"/>
          <ac:picMkLst>
            <pc:docMk/>
            <pc:sldMk cId="3575803718" sldId="268"/>
            <ac:picMk id="5" creationId="{F06D4678-DFA4-4061-84A9-FC88E006375F}"/>
          </ac:picMkLst>
        </pc:picChg>
      </pc:sldChg>
      <pc:sldChg chg="addSp modSp new mod modClrScheme chgLayout">
        <pc:chgData name="Helen Evans (Institute of Management and Health)" userId="d9a8b39e-a9d4-4d81-a719-001f6364ef6d" providerId="ADAL" clId="{784AC939-1DD4-47EF-AD5E-9743A30B153F}" dt="2024-05-13T15:51:27.070" v="373" actId="27636"/>
        <pc:sldMkLst>
          <pc:docMk/>
          <pc:sldMk cId="2712684478" sldId="269"/>
        </pc:sldMkLst>
        <pc:spChg chg="add mod">
          <ac:chgData name="Helen Evans (Institute of Management and Health)" userId="d9a8b39e-a9d4-4d81-a719-001f6364ef6d" providerId="ADAL" clId="{784AC939-1DD4-47EF-AD5E-9743A30B153F}" dt="2024-05-13T15:51:13.243" v="368" actId="700"/>
          <ac:spMkLst>
            <pc:docMk/>
            <pc:sldMk cId="2712684478" sldId="269"/>
            <ac:spMk id="2" creationId="{3B16DAA5-F347-4063-92EA-34EF654E8BF2}"/>
          </ac:spMkLst>
        </pc:spChg>
        <pc:spChg chg="add mod">
          <ac:chgData name="Helen Evans (Institute of Management and Health)" userId="d9a8b39e-a9d4-4d81-a719-001f6364ef6d" providerId="ADAL" clId="{784AC939-1DD4-47EF-AD5E-9743A30B153F}" dt="2024-05-13T15:51:27.070" v="373" actId="27636"/>
          <ac:spMkLst>
            <pc:docMk/>
            <pc:sldMk cId="2712684478" sldId="269"/>
            <ac:spMk id="3" creationId="{15BCAF64-0525-4080-8674-087124BD0635}"/>
          </ac:spMkLst>
        </pc:spChg>
      </pc:sldChg>
      <pc:sldChg chg="modSp new mod">
        <pc:chgData name="Helen Evans (Institute of Management and Health)" userId="d9a8b39e-a9d4-4d81-a719-001f6364ef6d" providerId="ADAL" clId="{784AC939-1DD4-47EF-AD5E-9743A30B153F}" dt="2024-05-13T16:10:17.393" v="432" actId="5793"/>
        <pc:sldMkLst>
          <pc:docMk/>
          <pc:sldMk cId="1834725599" sldId="270"/>
        </pc:sldMkLst>
        <pc:spChg chg="mod">
          <ac:chgData name="Helen Evans (Institute of Management and Health)" userId="d9a8b39e-a9d4-4d81-a719-001f6364ef6d" providerId="ADAL" clId="{784AC939-1DD4-47EF-AD5E-9743A30B153F}" dt="2024-05-13T16:06:50.453" v="427" actId="20577"/>
          <ac:spMkLst>
            <pc:docMk/>
            <pc:sldMk cId="1834725599" sldId="270"/>
            <ac:spMk id="2" creationId="{ABE4AC50-1CF9-4867-9F85-7E23BD3BC03E}"/>
          </ac:spMkLst>
        </pc:spChg>
        <pc:spChg chg="mod">
          <ac:chgData name="Helen Evans (Institute of Management and Health)" userId="d9a8b39e-a9d4-4d81-a719-001f6364ef6d" providerId="ADAL" clId="{784AC939-1DD4-47EF-AD5E-9743A30B153F}" dt="2024-05-13T16:10:17.393" v="432" actId="5793"/>
          <ac:spMkLst>
            <pc:docMk/>
            <pc:sldMk cId="1834725599" sldId="270"/>
            <ac:spMk id="3" creationId="{F288BF11-C5EF-4385-ADD5-0EDAE2E541A3}"/>
          </ac:spMkLst>
        </pc:spChg>
      </pc:sldChg>
      <pc:sldChg chg="modSp new mod ord">
        <pc:chgData name="Helen Evans (Institute of Management and Health)" userId="d9a8b39e-a9d4-4d81-a719-001f6364ef6d" providerId="ADAL" clId="{784AC939-1DD4-47EF-AD5E-9743A30B153F}" dt="2024-05-14T08:46:51.721" v="581" actId="20577"/>
        <pc:sldMkLst>
          <pc:docMk/>
          <pc:sldMk cId="2817219480" sldId="271"/>
        </pc:sldMkLst>
        <pc:spChg chg="mod">
          <ac:chgData name="Helen Evans (Institute of Management and Health)" userId="d9a8b39e-a9d4-4d81-a719-001f6364ef6d" providerId="ADAL" clId="{784AC939-1DD4-47EF-AD5E-9743A30B153F}" dt="2024-05-14T08:46:51.721" v="581" actId="20577"/>
          <ac:spMkLst>
            <pc:docMk/>
            <pc:sldMk cId="2817219480" sldId="271"/>
            <ac:spMk id="2" creationId="{51D50662-1D38-4E81-9AFF-D903BD52E4E9}"/>
          </ac:spMkLst>
        </pc:spChg>
        <pc:spChg chg="mod">
          <ac:chgData name="Helen Evans (Institute of Management and Health)" userId="d9a8b39e-a9d4-4d81-a719-001f6364ef6d" providerId="ADAL" clId="{784AC939-1DD4-47EF-AD5E-9743A30B153F}" dt="2024-05-13T16:07:35.457" v="429"/>
          <ac:spMkLst>
            <pc:docMk/>
            <pc:sldMk cId="2817219480" sldId="271"/>
            <ac:spMk id="3" creationId="{9B3DC9BD-1CEF-4494-AEBC-ABC8BB7743FD}"/>
          </ac:spMkLst>
        </pc:spChg>
      </pc:sldChg>
      <pc:sldChg chg="addSp delSp modSp new mod">
        <pc:chgData name="Helen Evans (Institute of Management and Health)" userId="d9a8b39e-a9d4-4d81-a719-001f6364ef6d" providerId="ADAL" clId="{784AC939-1DD4-47EF-AD5E-9743A30B153F}" dt="2024-05-14T08:45:40.314" v="515" actId="14100"/>
        <pc:sldMkLst>
          <pc:docMk/>
          <pc:sldMk cId="3014225848" sldId="272"/>
        </pc:sldMkLst>
        <pc:spChg chg="del">
          <ac:chgData name="Helen Evans (Institute of Management and Health)" userId="d9a8b39e-a9d4-4d81-a719-001f6364ef6d" providerId="ADAL" clId="{784AC939-1DD4-47EF-AD5E-9743A30B153F}" dt="2024-05-13T16:12:16.400" v="437" actId="26606"/>
          <ac:spMkLst>
            <pc:docMk/>
            <pc:sldMk cId="3014225848" sldId="272"/>
            <ac:spMk id="2" creationId="{77CD0016-2D53-48F8-9FE6-9696F2166042}"/>
          </ac:spMkLst>
        </pc:spChg>
        <pc:spChg chg="mod">
          <ac:chgData name="Helen Evans (Institute of Management and Health)" userId="d9a8b39e-a9d4-4d81-a719-001f6364ef6d" providerId="ADAL" clId="{784AC939-1DD4-47EF-AD5E-9743A30B153F}" dt="2024-05-13T16:12:16.400" v="437" actId="26606"/>
          <ac:spMkLst>
            <pc:docMk/>
            <pc:sldMk cId="3014225848" sldId="272"/>
            <ac:spMk id="3" creationId="{D6B977BD-398E-4484-A6ED-33F93CA38B82}"/>
          </ac:spMkLst>
        </pc:spChg>
        <pc:picChg chg="add mod">
          <ac:chgData name="Helen Evans (Institute of Management and Health)" userId="d9a8b39e-a9d4-4d81-a719-001f6364ef6d" providerId="ADAL" clId="{784AC939-1DD4-47EF-AD5E-9743A30B153F}" dt="2024-05-14T08:45:40.314" v="515" actId="14100"/>
          <ac:picMkLst>
            <pc:docMk/>
            <pc:sldMk cId="3014225848" sldId="272"/>
            <ac:picMk id="5" creationId="{3348B843-5640-4B2F-9767-7907C0C3F33E}"/>
          </ac:picMkLst>
        </pc:picChg>
      </pc:sldChg>
      <pc:sldChg chg="addSp delSp modSp new mod">
        <pc:chgData name="Helen Evans (Institute of Management and Health)" userId="d9a8b39e-a9d4-4d81-a719-001f6364ef6d" providerId="ADAL" clId="{784AC939-1DD4-47EF-AD5E-9743A30B153F}" dt="2024-05-13T16:15:05.891" v="441" actId="26606"/>
        <pc:sldMkLst>
          <pc:docMk/>
          <pc:sldMk cId="2761782404" sldId="273"/>
        </pc:sldMkLst>
        <pc:spChg chg="del">
          <ac:chgData name="Helen Evans (Institute of Management and Health)" userId="d9a8b39e-a9d4-4d81-a719-001f6364ef6d" providerId="ADAL" clId="{784AC939-1DD4-47EF-AD5E-9743A30B153F}" dt="2024-05-13T16:15:05.891" v="441" actId="26606"/>
          <ac:spMkLst>
            <pc:docMk/>
            <pc:sldMk cId="2761782404" sldId="273"/>
            <ac:spMk id="2" creationId="{1165EEEA-6044-4F5C-A0A0-18E1559648D2}"/>
          </ac:spMkLst>
        </pc:spChg>
        <pc:spChg chg="del">
          <ac:chgData name="Helen Evans (Institute of Management and Health)" userId="d9a8b39e-a9d4-4d81-a719-001f6364ef6d" providerId="ADAL" clId="{784AC939-1DD4-47EF-AD5E-9743A30B153F}" dt="2024-05-13T16:15:03.273" v="440" actId="22"/>
          <ac:spMkLst>
            <pc:docMk/>
            <pc:sldMk cId="2761782404" sldId="273"/>
            <ac:spMk id="3" creationId="{113016CA-7EF6-4AD0-9915-8DC174AB576C}"/>
          </ac:spMkLst>
        </pc:spChg>
        <pc:picChg chg="add mod ord">
          <ac:chgData name="Helen Evans (Institute of Management and Health)" userId="d9a8b39e-a9d4-4d81-a719-001f6364ef6d" providerId="ADAL" clId="{784AC939-1DD4-47EF-AD5E-9743A30B153F}" dt="2024-05-13T16:15:05.891" v="441" actId="26606"/>
          <ac:picMkLst>
            <pc:docMk/>
            <pc:sldMk cId="2761782404" sldId="273"/>
            <ac:picMk id="5" creationId="{09B1C34E-DC39-465D-9F97-51AAC54CFC6E}"/>
          </ac:picMkLst>
        </pc:picChg>
      </pc:sldChg>
      <pc:sldChg chg="delSp modSp new mod modClrScheme chgLayout">
        <pc:chgData name="Helen Evans (Institute of Management and Health)" userId="d9a8b39e-a9d4-4d81-a719-001f6364ef6d" providerId="ADAL" clId="{784AC939-1DD4-47EF-AD5E-9743A30B153F}" dt="2024-05-14T08:22:25.322" v="483" actId="700"/>
        <pc:sldMkLst>
          <pc:docMk/>
          <pc:sldMk cId="3218050862" sldId="274"/>
        </pc:sldMkLst>
        <pc:spChg chg="del mod">
          <ac:chgData name="Helen Evans (Institute of Management and Health)" userId="d9a8b39e-a9d4-4d81-a719-001f6364ef6d" providerId="ADAL" clId="{784AC939-1DD4-47EF-AD5E-9743A30B153F}" dt="2024-05-14T08:22:25.322" v="483" actId="700"/>
          <ac:spMkLst>
            <pc:docMk/>
            <pc:sldMk cId="3218050862" sldId="274"/>
            <ac:spMk id="2" creationId="{685E4E1A-86B7-4202-AB3B-B861EFA34172}"/>
          </ac:spMkLst>
        </pc:spChg>
        <pc:spChg chg="mod ord">
          <ac:chgData name="Helen Evans (Institute of Management and Health)" userId="d9a8b39e-a9d4-4d81-a719-001f6364ef6d" providerId="ADAL" clId="{784AC939-1DD4-47EF-AD5E-9743A30B153F}" dt="2024-05-14T08:22:25.322" v="483" actId="700"/>
          <ac:spMkLst>
            <pc:docMk/>
            <pc:sldMk cId="3218050862" sldId="274"/>
            <ac:spMk id="3" creationId="{C6E0BB91-F588-4C64-AB7A-B62787FB935F}"/>
          </ac:spMkLst>
        </pc:spChg>
      </pc:sldChg>
      <pc:sldChg chg="new del ord">
        <pc:chgData name="Helen Evans (Institute of Management and Health)" userId="d9a8b39e-a9d4-4d81-a719-001f6364ef6d" providerId="ADAL" clId="{784AC939-1DD4-47EF-AD5E-9743A30B153F}" dt="2024-05-14T08:58:31.779" v="582" actId="47"/>
        <pc:sldMkLst>
          <pc:docMk/>
          <pc:sldMk cId="489899237"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75C0FC-95F3-4164-B4A6-093D315BBB7A}" type="datetimeFigureOut">
              <a:rPr lang="en-GB" smtClean="0"/>
              <a:t>14/05/2024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0B072C-945D-4DBE-9A0E-BEE36EEE5846}" type="slidenum">
              <a:rPr lang="en-GB" smtClean="0"/>
              <a:t>‹#›</a:t>
            </a:fld>
            <a:endParaRPr lang="en-GB"/>
          </a:p>
        </p:txBody>
      </p:sp>
    </p:spTree>
    <p:extLst>
      <p:ext uri="{BB962C8B-B14F-4D97-AF65-F5344CB8AC3E}">
        <p14:creationId xmlns:p14="http://schemas.microsoft.com/office/powerpoint/2010/main" val="1463883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0B072C-945D-4DBE-9A0E-BEE36EEE5846}" type="slidenum">
              <a:rPr lang="en-GB" smtClean="0"/>
              <a:t>8</a:t>
            </a:fld>
            <a:endParaRPr lang="en-GB"/>
          </a:p>
        </p:txBody>
      </p:sp>
    </p:spTree>
    <p:extLst>
      <p:ext uri="{BB962C8B-B14F-4D97-AF65-F5344CB8AC3E}">
        <p14:creationId xmlns:p14="http://schemas.microsoft.com/office/powerpoint/2010/main" val="3021351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company structure should be based on an internal marketing plan (establishing a relationship between the company and employees) and interactive marketing (establishing appropriate communication between staff and customers).</a:t>
            </a:r>
          </a:p>
        </p:txBody>
      </p:sp>
      <p:sp>
        <p:nvSpPr>
          <p:cNvPr id="4" name="Slide Number Placeholder 3"/>
          <p:cNvSpPr>
            <a:spLocks noGrp="1"/>
          </p:cNvSpPr>
          <p:nvPr>
            <p:ph type="sldNum" sz="quarter" idx="5"/>
          </p:nvPr>
        </p:nvSpPr>
        <p:spPr/>
        <p:txBody>
          <a:bodyPr/>
          <a:lstStyle/>
          <a:p>
            <a:fld id="{B60B072C-945D-4DBE-9A0E-BEE36EEE5846}" type="slidenum">
              <a:rPr lang="en-GB" smtClean="0"/>
              <a:t>14</a:t>
            </a:fld>
            <a:endParaRPr lang="en-GB"/>
          </a:p>
        </p:txBody>
      </p:sp>
    </p:spTree>
    <p:extLst>
      <p:ext uri="{BB962C8B-B14F-4D97-AF65-F5344CB8AC3E}">
        <p14:creationId xmlns:p14="http://schemas.microsoft.com/office/powerpoint/2010/main" val="42143980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E010E4F-9610-467C-8E1D-FF6EE2627376}" type="datetimeFigureOut">
              <a:rPr lang="en-GB" smtClean="0"/>
              <a:t>14/05/2024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891504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010E4F-9610-467C-8E1D-FF6EE2627376}" type="datetimeFigureOut">
              <a:rPr lang="en-GB" smtClean="0"/>
              <a:t>14/05/2024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1190113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010E4F-9610-467C-8E1D-FF6EE2627376}" type="datetimeFigureOut">
              <a:rPr lang="en-GB" smtClean="0"/>
              <a:t>14/05/2024</a:t>
            </a:fld>
            <a:endParaRPr lang="en-GB"/>
          </a:p>
        </p:txBody>
      </p:sp>
      <p:sp>
        <p:nvSpPr>
          <p:cNvPr id="6" name="Slide Number Placeholder 5"/>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919616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E010E4F-9610-467C-8E1D-FF6EE2627376}" type="datetimeFigureOut">
              <a:rPr lang="en-GB" smtClean="0"/>
              <a:t>14/05/2024</a:t>
            </a:fld>
            <a:endParaRPr lang="en-GB"/>
          </a:p>
        </p:txBody>
      </p:sp>
      <p:sp>
        <p:nvSpPr>
          <p:cNvPr id="7" name="Slide Number Placeholder 6"/>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2320940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E010E4F-9610-467C-8E1D-FF6EE2627376}" type="datetimeFigureOut">
              <a:rPr lang="en-GB" smtClean="0"/>
              <a:t>14/05/2024</a:t>
            </a:fld>
            <a:endParaRPr lang="en-GB"/>
          </a:p>
        </p:txBody>
      </p:sp>
      <p:sp>
        <p:nvSpPr>
          <p:cNvPr id="9" name="Slide Number Placeholder 8"/>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3394857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E010E4F-9610-467C-8E1D-FF6EE2627376}" type="datetimeFigureOut">
              <a:rPr lang="en-GB" smtClean="0"/>
              <a:t>14/05/2024</a:t>
            </a:fld>
            <a:endParaRPr lang="en-GB"/>
          </a:p>
        </p:txBody>
      </p:sp>
      <p:sp>
        <p:nvSpPr>
          <p:cNvPr id="5" name="Slide Number Placeholder 4"/>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2342191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010E4F-9610-467C-8E1D-FF6EE2627376}" type="datetimeFigureOut">
              <a:rPr lang="en-GB" smtClean="0"/>
              <a:t>14/05/2024</a:t>
            </a:fld>
            <a:endParaRPr lang="en-GB"/>
          </a:p>
        </p:txBody>
      </p:sp>
      <p:sp>
        <p:nvSpPr>
          <p:cNvPr id="4" name="Slide Number Placeholder 3"/>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3154898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010E4F-9610-467C-8E1D-FF6EE2627376}" type="datetimeFigureOut">
              <a:rPr lang="en-GB" smtClean="0"/>
              <a:t>14/05/2024</a:t>
            </a:fld>
            <a:endParaRPr lang="en-GB"/>
          </a:p>
        </p:txBody>
      </p:sp>
      <p:sp>
        <p:nvSpPr>
          <p:cNvPr id="7" name="Slide Number Placeholder 6"/>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775880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010E4F-9610-467C-8E1D-FF6EE2627376}" type="datetimeFigureOut">
              <a:rPr lang="en-GB" smtClean="0"/>
              <a:t>14/05/2024</a:t>
            </a:fld>
            <a:endParaRPr lang="en-GB"/>
          </a:p>
        </p:txBody>
      </p:sp>
      <p:sp>
        <p:nvSpPr>
          <p:cNvPr id="7" name="Slide Number Placeholder 6"/>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938234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010E4F-9610-467C-8E1D-FF6EE2627376}" type="datetimeFigureOut">
              <a:rPr lang="en-GB" smtClean="0"/>
              <a:t>14/05/2024</a:t>
            </a:fld>
            <a:endParaRPr lang="en-GB"/>
          </a:p>
        </p:txBody>
      </p:sp>
      <p:sp>
        <p:nvSpPr>
          <p:cNvPr id="6" name="Slide Number Placeholder 5"/>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517683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010E4F-9610-467C-8E1D-FF6EE2627376}" type="datetimeFigureOut">
              <a:rPr lang="en-GB" smtClean="0"/>
              <a:t>14/05/2024</a:t>
            </a:fld>
            <a:endParaRPr lang="en-GB"/>
          </a:p>
        </p:txBody>
      </p:sp>
      <p:sp>
        <p:nvSpPr>
          <p:cNvPr id="6" name="Slide Number Placeholder 5"/>
          <p:cNvSpPr>
            <a:spLocks noGrp="1"/>
          </p:cNvSpPr>
          <p:nvPr>
            <p:ph type="sldNum" sz="quarter" idx="12"/>
          </p:nvPr>
        </p:nvSpPr>
        <p:spPr/>
        <p:txBody>
          <a:bodyPr/>
          <a:lstStyle/>
          <a:p>
            <a:fld id="{D614EDD9-BA49-436D-9ECE-2092C4CAB022}" type="slidenum">
              <a:rPr lang="en-GB" smtClean="0"/>
              <a:t>‹#›</a:t>
            </a:fld>
            <a:endParaRPr lang="en-GB"/>
          </a:p>
        </p:txBody>
      </p:sp>
    </p:spTree>
    <p:extLst>
      <p:ext uri="{BB962C8B-B14F-4D97-AF65-F5344CB8AC3E}">
        <p14:creationId xmlns:p14="http://schemas.microsoft.com/office/powerpoint/2010/main" val="3698866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E010E4F-9610-467C-8E1D-FF6EE2627376}" type="datetimeFigureOut">
              <a:rPr lang="en-GB" smtClean="0"/>
              <a:t>14/05/2024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D614EDD9-BA49-436D-9ECE-2092C4CAB022}" type="slidenum">
              <a:rPr lang="en-GB" smtClean="0"/>
              <a:t>‹#›</a:t>
            </a:fld>
            <a:endParaRPr lang="en-GB"/>
          </a:p>
        </p:txBody>
      </p:sp>
    </p:spTree>
    <p:extLst>
      <p:ext uri="{BB962C8B-B14F-4D97-AF65-F5344CB8AC3E}">
        <p14:creationId xmlns:p14="http://schemas.microsoft.com/office/powerpoint/2010/main" val="3111943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ibm.com/products/planning-analytics/workforce-planning?utm_content=SRCWW&amp;p1=Search&amp;p4=43700076436550844&amp;p5=e&amp;p9=58700008393220640&amp;gad_source=1&amp;gclid=CjwKCAjw9IayBhBJEiwAVuc3fnosj5tFdDFKKu-V4OhBGMnxFbHzSb6PrHuNFEF9hHJ1gO5a9p96LhoC15sQAvD_BwE&amp;gclsrc=aw.d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6B84B-2D97-4CC3-9C2A-3D69F3B74404}"/>
              </a:ext>
            </a:extLst>
          </p:cNvPr>
          <p:cNvSpPr>
            <a:spLocks noGrp="1"/>
          </p:cNvSpPr>
          <p:nvPr>
            <p:ph type="ctrTitle"/>
          </p:nvPr>
        </p:nvSpPr>
        <p:spPr/>
        <p:txBody>
          <a:bodyPr/>
          <a:lstStyle/>
          <a:p>
            <a:r>
              <a:rPr lang="en-GB" dirty="0"/>
              <a:t>The Agile Organisation and HR</a:t>
            </a:r>
          </a:p>
        </p:txBody>
      </p:sp>
      <p:sp>
        <p:nvSpPr>
          <p:cNvPr id="3" name="Subtitle 2">
            <a:extLst>
              <a:ext uri="{FF2B5EF4-FFF2-40B4-BE49-F238E27FC236}">
                <a16:creationId xmlns:a16="http://schemas.microsoft.com/office/drawing/2014/main" id="{2FA2964B-DE23-45F7-BF8B-12F5E05FCB4D}"/>
              </a:ext>
            </a:extLst>
          </p:cNvPr>
          <p:cNvSpPr>
            <a:spLocks noGrp="1"/>
          </p:cNvSpPr>
          <p:nvPr>
            <p:ph type="subTitle" idx="1"/>
          </p:nvPr>
        </p:nvSpPr>
        <p:spPr/>
        <p:txBody>
          <a:bodyPr/>
          <a:lstStyle/>
          <a:p>
            <a:r>
              <a:rPr lang="en-GB" dirty="0"/>
              <a:t>Managing people in organisations </a:t>
            </a:r>
          </a:p>
        </p:txBody>
      </p:sp>
    </p:spTree>
    <p:extLst>
      <p:ext uri="{BB962C8B-B14F-4D97-AF65-F5344CB8AC3E}">
        <p14:creationId xmlns:p14="http://schemas.microsoft.com/office/powerpoint/2010/main" val="679186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0BB91-F588-4C64-AB7A-B62787FB935F}"/>
              </a:ext>
            </a:extLst>
          </p:cNvPr>
          <p:cNvSpPr>
            <a:spLocks noGrp="1"/>
          </p:cNvSpPr>
          <p:nvPr>
            <p:ph idx="4294967295"/>
          </p:nvPr>
        </p:nvSpPr>
        <p:spPr>
          <a:xfrm>
            <a:off x="0" y="1600200"/>
            <a:ext cx="10972800" cy="3916363"/>
          </a:xfrm>
        </p:spPr>
        <p:txBody>
          <a:bodyPr/>
          <a:lstStyle/>
          <a:p>
            <a:pPr algn="ctr"/>
            <a:r>
              <a:rPr lang="en-GB" i="1" dirty="0"/>
              <a:t>Agile Working is about bringing people, processes, connectivity and technology, time and place together to find the most appropriate and effective way of working to carry out a particular task. It is working within guidelines (of the task) but without boundaries (of how you achieve it)</a:t>
            </a:r>
          </a:p>
          <a:p>
            <a:pPr marL="0" indent="0" algn="r">
              <a:buNone/>
            </a:pPr>
            <a:r>
              <a:rPr lang="en-GB" dirty="0"/>
              <a:t>The Agile Organisation (2019)</a:t>
            </a:r>
          </a:p>
        </p:txBody>
      </p:sp>
    </p:spTree>
    <p:extLst>
      <p:ext uri="{BB962C8B-B14F-4D97-AF65-F5344CB8AC3E}">
        <p14:creationId xmlns:p14="http://schemas.microsoft.com/office/powerpoint/2010/main" val="3218050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FB16A-2ABA-4C41-A775-C8E7E4A8E8CD}"/>
              </a:ext>
            </a:extLst>
          </p:cNvPr>
          <p:cNvSpPr>
            <a:spLocks noGrp="1"/>
          </p:cNvSpPr>
          <p:nvPr>
            <p:ph type="title"/>
          </p:nvPr>
        </p:nvSpPr>
        <p:spPr/>
        <p:txBody>
          <a:bodyPr/>
          <a:lstStyle/>
          <a:p>
            <a:r>
              <a:rPr lang="en-GB" dirty="0"/>
              <a:t>Understanding organisational agility </a:t>
            </a:r>
          </a:p>
        </p:txBody>
      </p:sp>
      <p:sp>
        <p:nvSpPr>
          <p:cNvPr id="3" name="Content Placeholder 2">
            <a:extLst>
              <a:ext uri="{FF2B5EF4-FFF2-40B4-BE49-F238E27FC236}">
                <a16:creationId xmlns:a16="http://schemas.microsoft.com/office/drawing/2014/main" id="{BEED4208-32D6-4FC6-BC0E-C5DB2CD2BD26}"/>
              </a:ext>
            </a:extLst>
          </p:cNvPr>
          <p:cNvSpPr>
            <a:spLocks noGrp="1"/>
          </p:cNvSpPr>
          <p:nvPr>
            <p:ph idx="1"/>
          </p:nvPr>
        </p:nvSpPr>
        <p:spPr/>
        <p:txBody>
          <a:bodyPr>
            <a:normAutofit lnSpcReduction="10000"/>
          </a:bodyPr>
          <a:lstStyle/>
          <a:p>
            <a:r>
              <a:rPr lang="en-GB" dirty="0"/>
              <a:t>Over the last 20 years authors of management texts like Handy and commentators Hutton of the </a:t>
            </a:r>
            <a:r>
              <a:rPr lang="en-GB" i="1" dirty="0"/>
              <a:t>Work Foundation </a:t>
            </a:r>
            <a:r>
              <a:rPr lang="en-GB" dirty="0"/>
              <a:t>have argued that- </a:t>
            </a:r>
          </a:p>
          <a:p>
            <a:r>
              <a:rPr lang="en-GB" dirty="0"/>
              <a:t>due to the increasingly global economy, changes in society, the advance of new technology and the difference in approach to work from employees and business alike, the world of work would become more flexible and increasingly agile</a:t>
            </a:r>
          </a:p>
        </p:txBody>
      </p:sp>
    </p:spTree>
    <p:extLst>
      <p:ext uri="{BB962C8B-B14F-4D97-AF65-F5344CB8AC3E}">
        <p14:creationId xmlns:p14="http://schemas.microsoft.com/office/powerpoint/2010/main" val="254991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BF020-811C-4679-94B1-E893AC6CF19A}"/>
              </a:ext>
            </a:extLst>
          </p:cNvPr>
          <p:cNvSpPr>
            <a:spLocks noGrp="1"/>
          </p:cNvSpPr>
          <p:nvPr>
            <p:ph type="title"/>
          </p:nvPr>
        </p:nvSpPr>
        <p:spPr/>
        <p:txBody>
          <a:bodyPr>
            <a:normAutofit fontScale="90000"/>
          </a:bodyPr>
          <a:lstStyle/>
          <a:p>
            <a:r>
              <a:rPr lang="en-GB" dirty="0">
                <a:solidFill>
                  <a:srgbClr val="000000"/>
                </a:solidFill>
                <a:latin typeface="Roboto" panose="02000000000000000000" pitchFamily="2" charset="0"/>
              </a:rPr>
              <a:t>What is Agile HR?</a:t>
            </a:r>
            <a:br>
              <a:rPr lang="en-GB" dirty="0">
                <a:solidFill>
                  <a:srgbClr val="191837"/>
                </a:solidFill>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D04D9644-3DE1-4575-9780-8014027DB0CD}"/>
              </a:ext>
            </a:extLst>
          </p:cNvPr>
          <p:cNvSpPr>
            <a:spLocks noGrp="1"/>
          </p:cNvSpPr>
          <p:nvPr>
            <p:ph idx="1"/>
          </p:nvPr>
        </p:nvSpPr>
        <p:spPr/>
        <p:txBody>
          <a:bodyPr/>
          <a:lstStyle/>
          <a:p>
            <a:pPr marL="0" indent="0" algn="r">
              <a:buNone/>
            </a:pPr>
            <a:r>
              <a:rPr lang="en-GB" i="0" dirty="0">
                <a:solidFill>
                  <a:srgbClr val="000000"/>
                </a:solidFill>
                <a:effectLst/>
                <a:latin typeface="Roboto" panose="02000000000000000000" pitchFamily="2" charset="0"/>
              </a:rPr>
              <a:t>Agile is “the ability to create and respond to change in order to succeed in an uncertain and turbulent environment.” </a:t>
            </a:r>
          </a:p>
          <a:p>
            <a:pPr marL="0" indent="0" algn="r">
              <a:buNone/>
            </a:pPr>
            <a:r>
              <a:rPr lang="en-GB" sz="2400" i="0" dirty="0">
                <a:solidFill>
                  <a:srgbClr val="000000"/>
                </a:solidFill>
                <a:effectLst/>
                <a:latin typeface="Roboto" panose="02000000000000000000" pitchFamily="2" charset="0"/>
              </a:rPr>
              <a:t>(Agile Alliance 2022)</a:t>
            </a:r>
          </a:p>
          <a:p>
            <a:pPr algn="l"/>
            <a:r>
              <a:rPr lang="en-GB" sz="2800" b="0" i="0" dirty="0">
                <a:solidFill>
                  <a:srgbClr val="000000"/>
                </a:solidFill>
                <a:effectLst/>
                <a:latin typeface="Roboto" panose="02000000000000000000" pitchFamily="2" charset="0"/>
              </a:rPr>
              <a:t>Why? VUCA, </a:t>
            </a:r>
            <a:r>
              <a:rPr lang="en-GB" sz="2800" b="1" i="0" dirty="0">
                <a:solidFill>
                  <a:srgbClr val="000000"/>
                </a:solidFill>
                <a:effectLst/>
                <a:latin typeface="Roboto" panose="02000000000000000000" pitchFamily="2" charset="0"/>
              </a:rPr>
              <a:t>volatility, uncertainty, complexity, and ambiguity</a:t>
            </a:r>
            <a:r>
              <a:rPr lang="en-GB" sz="2800" b="0" i="0" dirty="0">
                <a:solidFill>
                  <a:srgbClr val="000000"/>
                </a:solidFill>
                <a:effectLst/>
                <a:latin typeface="Roboto" panose="02000000000000000000" pitchFamily="2" charset="0"/>
              </a:rPr>
              <a:t> that characterises today’s global markets.</a:t>
            </a:r>
            <a:r>
              <a:rPr lang="en-GB" sz="2800" dirty="0">
                <a:solidFill>
                  <a:srgbClr val="191837"/>
                </a:solidFill>
                <a:latin typeface="Roboto" panose="02000000000000000000" pitchFamily="2" charset="0"/>
              </a:rPr>
              <a:t> </a:t>
            </a:r>
            <a:r>
              <a:rPr lang="en-GB" sz="2800" b="0" i="0" dirty="0">
                <a:solidFill>
                  <a:srgbClr val="3B3B3B"/>
                </a:solidFill>
                <a:effectLst/>
                <a:latin typeface="Roboto" panose="02000000000000000000" pitchFamily="2" charset="0"/>
              </a:rPr>
              <a:t>In the VUCA vortex, it’s essential for businesses to be nimble and responsive, as the landscape</a:t>
            </a:r>
            <a:endParaRPr lang="en-GB" sz="2800" b="0" i="0" dirty="0">
              <a:solidFill>
                <a:srgbClr val="191837"/>
              </a:solidFill>
              <a:effectLst/>
              <a:latin typeface="Roboto" panose="02000000000000000000" pitchFamily="2" charset="0"/>
            </a:endParaRPr>
          </a:p>
          <a:p>
            <a:pPr marL="0" indent="0">
              <a:buNone/>
            </a:pPr>
            <a:endParaRPr lang="en-GB" sz="2800" i="0" dirty="0">
              <a:solidFill>
                <a:srgbClr val="000000"/>
              </a:solidFill>
              <a:effectLst/>
              <a:latin typeface="Roboto" panose="02000000000000000000" pitchFamily="2" charset="0"/>
            </a:endParaRPr>
          </a:p>
          <a:p>
            <a:pPr algn="l"/>
            <a:endParaRPr lang="en-GB" i="0" dirty="0">
              <a:solidFill>
                <a:srgbClr val="191837"/>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3297176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324B1-B4D3-414D-AABC-4EF9B0917C69}"/>
              </a:ext>
            </a:extLst>
          </p:cNvPr>
          <p:cNvSpPr>
            <a:spLocks noGrp="1"/>
          </p:cNvSpPr>
          <p:nvPr>
            <p:ph type="title"/>
          </p:nvPr>
        </p:nvSpPr>
        <p:spPr/>
        <p:txBody>
          <a:bodyPr/>
          <a:lstStyle/>
          <a:p>
            <a:r>
              <a:rPr lang="en-GB" dirty="0"/>
              <a:t>VUCA</a:t>
            </a:r>
          </a:p>
        </p:txBody>
      </p:sp>
      <p:sp>
        <p:nvSpPr>
          <p:cNvPr id="3" name="Content Placeholder 2">
            <a:extLst>
              <a:ext uri="{FF2B5EF4-FFF2-40B4-BE49-F238E27FC236}">
                <a16:creationId xmlns:a16="http://schemas.microsoft.com/office/drawing/2014/main" id="{CCA73490-2DE8-44C3-9588-583CA4968614}"/>
              </a:ext>
            </a:extLst>
          </p:cNvPr>
          <p:cNvSpPr>
            <a:spLocks noGrp="1"/>
          </p:cNvSpPr>
          <p:nvPr>
            <p:ph idx="1"/>
          </p:nvPr>
        </p:nvSpPr>
        <p:spPr/>
        <p:txBody>
          <a:bodyPr>
            <a:normAutofit fontScale="92500" lnSpcReduction="10000"/>
          </a:bodyPr>
          <a:lstStyle/>
          <a:p>
            <a:r>
              <a:rPr lang="en-GB" dirty="0"/>
              <a:t>The world in which today’s businesses operate has become more volatile, uncertain, complex, and ambiguous </a:t>
            </a:r>
          </a:p>
          <a:p>
            <a:pPr algn="r"/>
            <a:r>
              <a:rPr lang="en-GB" sz="1500" dirty="0"/>
              <a:t>(</a:t>
            </a:r>
            <a:r>
              <a:rPr lang="en-GB" sz="1500" dirty="0" err="1"/>
              <a:t>Nabatchian</a:t>
            </a:r>
            <a:r>
              <a:rPr lang="en-GB" sz="1500" dirty="0"/>
              <a:t>, 2014; </a:t>
            </a:r>
            <a:r>
              <a:rPr lang="en-GB" sz="1500" dirty="0" err="1"/>
              <a:t>Schoemaker</a:t>
            </a:r>
            <a:r>
              <a:rPr lang="en-GB" sz="1500" dirty="0"/>
              <a:t>, Heaton, &amp; Teece, 2018)</a:t>
            </a:r>
          </a:p>
          <a:p>
            <a:r>
              <a:rPr lang="en-GB" dirty="0"/>
              <a:t>Significant reform in the perspective of organisational strategy, business priorities, and disrupts the traditional models. </a:t>
            </a:r>
          </a:p>
          <a:p>
            <a:r>
              <a:rPr lang="en-GB" dirty="0"/>
              <a:t>Prior research indicates that the regular methods have failed to meet the organisational challenges when faced with changes in the external environment. </a:t>
            </a:r>
          </a:p>
        </p:txBody>
      </p:sp>
    </p:spTree>
    <p:extLst>
      <p:ext uri="{BB962C8B-B14F-4D97-AF65-F5344CB8AC3E}">
        <p14:creationId xmlns:p14="http://schemas.microsoft.com/office/powerpoint/2010/main" val="1453605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6B260-D45E-4A17-958F-AA043D47C5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28DF91-730B-490E-9EB3-5289C7012B08}"/>
              </a:ext>
            </a:extLst>
          </p:cNvPr>
          <p:cNvSpPr>
            <a:spLocks noGrp="1"/>
          </p:cNvSpPr>
          <p:nvPr>
            <p:ph idx="1"/>
          </p:nvPr>
        </p:nvSpPr>
        <p:spPr/>
        <p:txBody>
          <a:bodyPr/>
          <a:lstStyle/>
          <a:p>
            <a:r>
              <a:rPr lang="en-GB" dirty="0"/>
              <a:t>Agile project management helps organisations to gain an edge over their competitors that have yet to take advantage of its flexibility and responsiveness</a:t>
            </a:r>
          </a:p>
          <a:p>
            <a:r>
              <a:rPr lang="en-GB" dirty="0"/>
              <a:t>An agile organisation is consistent and powerful and exhibits fast responses to sudden changes, new market opportunities and to customer requirements </a:t>
            </a:r>
          </a:p>
          <a:p>
            <a:pPr marL="0" indent="0" algn="r">
              <a:buNone/>
            </a:pPr>
            <a:r>
              <a:rPr lang="en-GB" sz="2400" dirty="0"/>
              <a:t>(</a:t>
            </a:r>
            <a:r>
              <a:rPr lang="en-GB" sz="2400" dirty="0" err="1"/>
              <a:t>Nickpour</a:t>
            </a:r>
            <a:r>
              <a:rPr lang="en-GB" sz="2400" dirty="0"/>
              <a:t> &amp; </a:t>
            </a:r>
            <a:r>
              <a:rPr lang="en-GB" sz="2400" dirty="0" err="1"/>
              <a:t>Salajegheh</a:t>
            </a:r>
            <a:r>
              <a:rPr lang="en-GB" sz="2400" dirty="0"/>
              <a:t>, 2011)</a:t>
            </a:r>
          </a:p>
        </p:txBody>
      </p:sp>
    </p:spTree>
    <p:extLst>
      <p:ext uri="{BB962C8B-B14F-4D97-AF65-F5344CB8AC3E}">
        <p14:creationId xmlns:p14="http://schemas.microsoft.com/office/powerpoint/2010/main" val="2811452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355CF-EDD3-43BC-A930-F5A622A5FB04}"/>
              </a:ext>
            </a:extLst>
          </p:cNvPr>
          <p:cNvSpPr>
            <a:spLocks noGrp="1"/>
          </p:cNvSpPr>
          <p:nvPr>
            <p:ph type="title"/>
          </p:nvPr>
        </p:nvSpPr>
        <p:spPr/>
        <p:txBody>
          <a:bodyPr/>
          <a:lstStyle/>
          <a:p>
            <a:r>
              <a:rPr lang="en-GB" b="0" i="0" dirty="0">
                <a:solidFill>
                  <a:srgbClr val="1B1B1B"/>
                </a:solidFill>
                <a:effectLst/>
                <a:latin typeface="Source Sans Pro Web"/>
              </a:rPr>
              <a:t>Agile approach</a:t>
            </a:r>
            <a:endParaRPr lang="en-GB" dirty="0"/>
          </a:p>
        </p:txBody>
      </p:sp>
      <p:sp>
        <p:nvSpPr>
          <p:cNvPr id="3" name="Content Placeholder 2">
            <a:extLst>
              <a:ext uri="{FF2B5EF4-FFF2-40B4-BE49-F238E27FC236}">
                <a16:creationId xmlns:a16="http://schemas.microsoft.com/office/drawing/2014/main" id="{E6F89CC1-4207-4A82-A455-53736FBDA804}"/>
              </a:ext>
            </a:extLst>
          </p:cNvPr>
          <p:cNvSpPr>
            <a:spLocks noGrp="1"/>
          </p:cNvSpPr>
          <p:nvPr>
            <p:ph idx="1"/>
          </p:nvPr>
        </p:nvSpPr>
        <p:spPr>
          <a:xfrm>
            <a:off x="609600" y="1606827"/>
            <a:ext cx="10972800" cy="3917032"/>
          </a:xfrm>
        </p:spPr>
        <p:txBody>
          <a:bodyPr/>
          <a:lstStyle/>
          <a:p>
            <a:r>
              <a:rPr lang="en-GB" b="0" i="0" dirty="0">
                <a:solidFill>
                  <a:srgbClr val="1B1B1B"/>
                </a:solidFill>
                <a:effectLst/>
                <a:latin typeface="Source Sans Pro Web"/>
              </a:rPr>
              <a:t>Human Resources is no longer limited to just implementing controls and standards to drive execution, but rather to facilitate programs and strategies that improve organisational agility, innovation, collaboration, and enhance decision-making. </a:t>
            </a:r>
            <a:endParaRPr lang="en-GB" dirty="0"/>
          </a:p>
        </p:txBody>
      </p:sp>
    </p:spTree>
    <p:extLst>
      <p:ext uri="{BB962C8B-B14F-4D97-AF65-F5344CB8AC3E}">
        <p14:creationId xmlns:p14="http://schemas.microsoft.com/office/powerpoint/2010/main" val="4195274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BCFD0-DD7F-46FE-8A94-2FA94BDF1D6B}"/>
              </a:ext>
            </a:extLst>
          </p:cNvPr>
          <p:cNvSpPr>
            <a:spLocks noGrp="1"/>
          </p:cNvSpPr>
          <p:nvPr>
            <p:ph type="title"/>
          </p:nvPr>
        </p:nvSpPr>
        <p:spPr/>
        <p:txBody>
          <a:bodyPr/>
          <a:lstStyle/>
          <a:p>
            <a:r>
              <a:rPr lang="en-GB" dirty="0"/>
              <a:t>Agility in hospitality </a:t>
            </a:r>
          </a:p>
        </p:txBody>
      </p:sp>
      <p:sp>
        <p:nvSpPr>
          <p:cNvPr id="3" name="Content Placeholder 2">
            <a:extLst>
              <a:ext uri="{FF2B5EF4-FFF2-40B4-BE49-F238E27FC236}">
                <a16:creationId xmlns:a16="http://schemas.microsoft.com/office/drawing/2014/main" id="{55DD628E-1870-4F1C-B065-4EBA0E913ADF}"/>
              </a:ext>
            </a:extLst>
          </p:cNvPr>
          <p:cNvSpPr>
            <a:spLocks noGrp="1"/>
          </p:cNvSpPr>
          <p:nvPr>
            <p:ph idx="1"/>
          </p:nvPr>
        </p:nvSpPr>
        <p:spPr/>
        <p:txBody>
          <a:bodyPr/>
          <a:lstStyle/>
          <a:p>
            <a:r>
              <a:rPr lang="en-GB" dirty="0"/>
              <a:t>Intense competition in the hospitality industry and increased environment changes (external and internal), which have led to changes in the levels of customer needs, has caused the hospitality industry to be more agile than other industries</a:t>
            </a:r>
          </a:p>
        </p:txBody>
      </p:sp>
    </p:spTree>
    <p:extLst>
      <p:ext uri="{BB962C8B-B14F-4D97-AF65-F5344CB8AC3E}">
        <p14:creationId xmlns:p14="http://schemas.microsoft.com/office/powerpoint/2010/main" val="3323591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FE396-A430-47D5-B0FF-13B61CB766C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8A2E5A9-C4E4-4EAA-AB54-E191E7499BE5}"/>
              </a:ext>
            </a:extLst>
          </p:cNvPr>
          <p:cNvSpPr>
            <a:spLocks noGrp="1"/>
          </p:cNvSpPr>
          <p:nvPr>
            <p:ph idx="1"/>
          </p:nvPr>
        </p:nvSpPr>
        <p:spPr/>
        <p:txBody>
          <a:bodyPr/>
          <a:lstStyle/>
          <a:p>
            <a:r>
              <a:rPr lang="en-GB" dirty="0"/>
              <a:t>Predicting environmental changes and planning to tap external opportunities. </a:t>
            </a:r>
          </a:p>
          <a:p>
            <a:r>
              <a:rPr lang="en-GB" dirty="0"/>
              <a:t>Decentralised and flexible business structure, significant information from across the organisation or the external sources becomes more available to use in forecasting future environmental changes and reduce uncertainty. </a:t>
            </a:r>
          </a:p>
        </p:txBody>
      </p:sp>
    </p:spTree>
    <p:extLst>
      <p:ext uri="{BB962C8B-B14F-4D97-AF65-F5344CB8AC3E}">
        <p14:creationId xmlns:p14="http://schemas.microsoft.com/office/powerpoint/2010/main" val="995490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CB5AB-FDEA-4CEC-914D-9F49EB0C62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DC75C38-5364-4BE8-A432-5B5B974BF5E8}"/>
              </a:ext>
            </a:extLst>
          </p:cNvPr>
          <p:cNvSpPr>
            <a:spLocks noGrp="1"/>
          </p:cNvSpPr>
          <p:nvPr>
            <p:ph idx="1"/>
          </p:nvPr>
        </p:nvSpPr>
        <p:spPr/>
        <p:txBody>
          <a:bodyPr/>
          <a:lstStyle/>
          <a:p>
            <a:r>
              <a:rPr lang="en-GB" dirty="0"/>
              <a:t>Simplifying and integrating business activities so they can be analysed for cost and value. </a:t>
            </a:r>
          </a:p>
          <a:p>
            <a:r>
              <a:rPr lang="en-GB" dirty="0"/>
              <a:t>Agile companies try to lessen unnecessary activities, which lead to less organisational complexity and operating costs. </a:t>
            </a:r>
          </a:p>
          <a:p>
            <a:r>
              <a:rPr lang="en-GB" dirty="0"/>
              <a:t>Agile companies more concentrate on reduce cost (cost strategies) and increase investment opportunities. </a:t>
            </a:r>
          </a:p>
        </p:txBody>
      </p:sp>
    </p:spTree>
    <p:extLst>
      <p:ext uri="{BB962C8B-B14F-4D97-AF65-F5344CB8AC3E}">
        <p14:creationId xmlns:p14="http://schemas.microsoft.com/office/powerpoint/2010/main" val="51923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DA5ED-0E73-4FC3-A6C4-7EA4A8BB4B3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6A58A3-5DE2-4C82-BBAA-25CC53E11796}"/>
              </a:ext>
            </a:extLst>
          </p:cNvPr>
          <p:cNvSpPr>
            <a:spLocks noGrp="1"/>
          </p:cNvSpPr>
          <p:nvPr>
            <p:ph idx="1"/>
          </p:nvPr>
        </p:nvSpPr>
        <p:spPr/>
        <p:txBody>
          <a:bodyPr/>
          <a:lstStyle/>
          <a:p>
            <a:r>
              <a:rPr lang="en-GB" dirty="0"/>
              <a:t>Focusing on transformation, creativity and innovation. Agile companies with flexible structure target innovation opportunities. </a:t>
            </a:r>
          </a:p>
          <a:p>
            <a:r>
              <a:rPr lang="en-GB" dirty="0"/>
              <a:t>A clear understanding of which innovation creates competitive strategies for the organisation. </a:t>
            </a:r>
          </a:p>
          <a:p>
            <a:r>
              <a:rPr lang="en-GB" dirty="0"/>
              <a:t>Innovation is significant key to achieve high market share and growth</a:t>
            </a:r>
          </a:p>
        </p:txBody>
      </p:sp>
    </p:spTree>
    <p:extLst>
      <p:ext uri="{BB962C8B-B14F-4D97-AF65-F5344CB8AC3E}">
        <p14:creationId xmlns:p14="http://schemas.microsoft.com/office/powerpoint/2010/main" val="126599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2CAA0-8216-4DCC-8E3D-951CB69A075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2C4285-AE7A-4A9E-A8F7-DED2428F7ED4}"/>
              </a:ext>
            </a:extLst>
          </p:cNvPr>
          <p:cNvSpPr>
            <a:spLocks noGrp="1"/>
          </p:cNvSpPr>
          <p:nvPr>
            <p:ph idx="1"/>
          </p:nvPr>
        </p:nvSpPr>
        <p:spPr/>
        <p:txBody>
          <a:bodyPr>
            <a:normAutofit fontScale="92500" lnSpcReduction="10000"/>
          </a:bodyPr>
          <a:lstStyle/>
          <a:p>
            <a:r>
              <a:rPr lang="en-GB" dirty="0"/>
              <a:t>Integrating organisations resources and capabilities continuously, rapidly to promote organisations competencies.</a:t>
            </a:r>
          </a:p>
          <a:p>
            <a:r>
              <a:rPr lang="en-GB" dirty="0"/>
              <a:t>Agile companies efficiently incorporate new capabilities, which result from imitation, mergers, acquisitions, cost leadership, and strategic alliances. </a:t>
            </a:r>
          </a:p>
          <a:p>
            <a:r>
              <a:rPr lang="en-GB" dirty="0"/>
              <a:t>Agile system can predict the external environment’ threats effectively and timely and reduce the risk of losing key competencies. </a:t>
            </a:r>
          </a:p>
        </p:txBody>
      </p:sp>
    </p:spTree>
    <p:extLst>
      <p:ext uri="{BB962C8B-B14F-4D97-AF65-F5344CB8AC3E}">
        <p14:creationId xmlns:p14="http://schemas.microsoft.com/office/powerpoint/2010/main" val="579852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0662-1D38-4E81-9AFF-D903BD52E4E9}"/>
              </a:ext>
            </a:extLst>
          </p:cNvPr>
          <p:cNvSpPr>
            <a:spLocks noGrp="1"/>
          </p:cNvSpPr>
          <p:nvPr>
            <p:ph type="title"/>
          </p:nvPr>
        </p:nvSpPr>
        <p:spPr/>
        <p:txBody>
          <a:bodyPr/>
          <a:lstStyle/>
          <a:p>
            <a:r>
              <a:rPr lang="en-GB" dirty="0"/>
              <a:t>A Process </a:t>
            </a:r>
          </a:p>
        </p:txBody>
      </p:sp>
      <p:sp>
        <p:nvSpPr>
          <p:cNvPr id="3" name="Content Placeholder 2">
            <a:extLst>
              <a:ext uri="{FF2B5EF4-FFF2-40B4-BE49-F238E27FC236}">
                <a16:creationId xmlns:a16="http://schemas.microsoft.com/office/drawing/2014/main" id="{9B3DC9BD-1CEF-4494-AEBC-ABC8BB7743FD}"/>
              </a:ext>
            </a:extLst>
          </p:cNvPr>
          <p:cNvSpPr>
            <a:spLocks noGrp="1"/>
          </p:cNvSpPr>
          <p:nvPr>
            <p:ph idx="1"/>
          </p:nvPr>
        </p:nvSpPr>
        <p:spPr/>
        <p:txBody>
          <a:bodyPr/>
          <a:lstStyle/>
          <a:p>
            <a:r>
              <a:rPr lang="en-GB" dirty="0"/>
              <a:t>Agile does not exist in isolation and uses many principles of lean (such as continuous improvement), but applies those to the process and the way of working as a whole, rather than to the product</a:t>
            </a:r>
          </a:p>
        </p:txBody>
      </p:sp>
    </p:spTree>
    <p:extLst>
      <p:ext uri="{BB962C8B-B14F-4D97-AF65-F5344CB8AC3E}">
        <p14:creationId xmlns:p14="http://schemas.microsoft.com/office/powerpoint/2010/main" val="2817219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06D4678-DFA4-4061-84A9-FC88E006375F}"/>
              </a:ext>
            </a:extLst>
          </p:cNvPr>
          <p:cNvPicPr>
            <a:picLocks noChangeAspect="1"/>
          </p:cNvPicPr>
          <p:nvPr/>
        </p:nvPicPr>
        <p:blipFill rotWithShape="1">
          <a:blip r:embed="rId3"/>
          <a:srcRect t="14711"/>
          <a:stretch/>
        </p:blipFill>
        <p:spPr>
          <a:xfrm>
            <a:off x="1926772" y="416379"/>
            <a:ext cx="8985048" cy="5000280"/>
          </a:xfrm>
          <a:prstGeom prst="rect">
            <a:avLst/>
          </a:prstGeom>
          <a:noFill/>
        </p:spPr>
      </p:pic>
    </p:spTree>
    <p:extLst>
      <p:ext uri="{BB962C8B-B14F-4D97-AF65-F5344CB8AC3E}">
        <p14:creationId xmlns:p14="http://schemas.microsoft.com/office/powerpoint/2010/main" val="3575803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766F67-4703-4DF8-874D-20D521A86EF2}"/>
              </a:ext>
            </a:extLst>
          </p:cNvPr>
          <p:cNvPicPr>
            <a:picLocks noChangeAspect="1"/>
          </p:cNvPicPr>
          <p:nvPr/>
        </p:nvPicPr>
        <p:blipFill>
          <a:blip r:embed="rId2"/>
          <a:stretch>
            <a:fillRect/>
          </a:stretch>
        </p:blipFill>
        <p:spPr>
          <a:xfrm>
            <a:off x="526473" y="11197"/>
            <a:ext cx="10580846" cy="6038621"/>
          </a:xfrm>
          <a:prstGeom prst="rect">
            <a:avLst/>
          </a:prstGeom>
        </p:spPr>
      </p:pic>
    </p:spTree>
    <p:extLst>
      <p:ext uri="{BB962C8B-B14F-4D97-AF65-F5344CB8AC3E}">
        <p14:creationId xmlns:p14="http://schemas.microsoft.com/office/powerpoint/2010/main" val="1076533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DAA5-F347-4063-92EA-34EF654E8B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BCAF64-0525-4080-8674-087124BD0635}"/>
              </a:ext>
            </a:extLst>
          </p:cNvPr>
          <p:cNvSpPr>
            <a:spLocks noGrp="1"/>
          </p:cNvSpPr>
          <p:nvPr>
            <p:ph idx="1"/>
          </p:nvPr>
        </p:nvSpPr>
        <p:spPr/>
        <p:txBody>
          <a:bodyPr>
            <a:normAutofit/>
          </a:bodyPr>
          <a:lstStyle/>
          <a:p>
            <a:r>
              <a:rPr lang="en-GB" b="0" i="0" dirty="0">
                <a:effectLst/>
                <a:latin typeface="Open Sans" panose="020B0606030504020204" pitchFamily="34" charset="0"/>
              </a:rPr>
              <a:t>The emergence of the knowledge economy and Industry 4.0 has prompted many firms to invest considerable resources into knowledge-based human resource management (HRM) practices and business analytics capabilities aimed at enhancing competitiveness. </a:t>
            </a:r>
          </a:p>
        </p:txBody>
      </p:sp>
    </p:spTree>
    <p:extLst>
      <p:ext uri="{BB962C8B-B14F-4D97-AF65-F5344CB8AC3E}">
        <p14:creationId xmlns:p14="http://schemas.microsoft.com/office/powerpoint/2010/main" val="2712684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4AC50-1CF9-4867-9F85-7E23BD3BC03E}"/>
              </a:ext>
            </a:extLst>
          </p:cNvPr>
          <p:cNvSpPr>
            <a:spLocks noGrp="1"/>
          </p:cNvSpPr>
          <p:nvPr>
            <p:ph type="title"/>
          </p:nvPr>
        </p:nvSpPr>
        <p:spPr/>
        <p:txBody>
          <a:bodyPr/>
          <a:lstStyle/>
          <a:p>
            <a:r>
              <a:rPr lang="en-GB" dirty="0"/>
              <a:t>Agility and workforce planning </a:t>
            </a:r>
          </a:p>
        </p:txBody>
      </p:sp>
      <p:sp>
        <p:nvSpPr>
          <p:cNvPr id="3" name="Content Placeholder 2">
            <a:extLst>
              <a:ext uri="{FF2B5EF4-FFF2-40B4-BE49-F238E27FC236}">
                <a16:creationId xmlns:a16="http://schemas.microsoft.com/office/drawing/2014/main" id="{F288BF11-C5EF-4385-ADD5-0EDAE2E541A3}"/>
              </a:ext>
            </a:extLst>
          </p:cNvPr>
          <p:cNvSpPr>
            <a:spLocks noGrp="1"/>
          </p:cNvSpPr>
          <p:nvPr>
            <p:ph idx="1"/>
          </p:nvPr>
        </p:nvSpPr>
        <p:spPr/>
        <p:txBody>
          <a:bodyPr>
            <a:normAutofit lnSpcReduction="10000"/>
          </a:bodyPr>
          <a:lstStyle/>
          <a:p>
            <a:r>
              <a:rPr lang="en-GB" dirty="0"/>
              <a:t>Time: when do people work? (for example, part-time, shifts, staged retirement). </a:t>
            </a:r>
          </a:p>
          <a:p>
            <a:pPr marL="0" indent="0">
              <a:buNone/>
            </a:pPr>
            <a:r>
              <a:rPr lang="en-GB" dirty="0"/>
              <a:t>• Location: where do people work? (for example, homeworking, across multiple sites). </a:t>
            </a:r>
          </a:p>
          <a:p>
            <a:pPr marL="0" indent="0">
              <a:buNone/>
            </a:pPr>
            <a:r>
              <a:rPr lang="en-GB" dirty="0"/>
              <a:t>• Role: what do people do? (for example, multi-skilling, secondments, job rotation). </a:t>
            </a:r>
          </a:p>
          <a:p>
            <a:pPr marL="0" indent="0">
              <a:buNone/>
            </a:pPr>
            <a:r>
              <a:rPr lang="en-GB" dirty="0"/>
              <a:t>• Source: who is employed? (for example, permanent employees, crowdsourcing, outsourcing).</a:t>
            </a:r>
          </a:p>
        </p:txBody>
      </p:sp>
    </p:spTree>
    <p:extLst>
      <p:ext uri="{BB962C8B-B14F-4D97-AF65-F5344CB8AC3E}">
        <p14:creationId xmlns:p14="http://schemas.microsoft.com/office/powerpoint/2010/main" val="1834725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B977BD-398E-4484-A6ED-33F93CA38B8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a:hlinkClick r:id="rId2"/>
              </a:rPr>
              <a:t>Workforce planning with IBM Planning Analytics</a:t>
            </a:r>
            <a:endParaRPr lang="en-GB" sz="3700"/>
          </a:p>
          <a:p>
            <a:pPr>
              <a:lnSpc>
                <a:spcPct val="90000"/>
              </a:lnSpc>
            </a:pPr>
            <a:endParaRPr lang="en-GB" sz="3700"/>
          </a:p>
        </p:txBody>
      </p:sp>
      <p:pic>
        <p:nvPicPr>
          <p:cNvPr id="5" name="Picture 4" descr="A diagram of a company's process&#10;&#10;Description automatically generated">
            <a:extLst>
              <a:ext uri="{FF2B5EF4-FFF2-40B4-BE49-F238E27FC236}">
                <a16:creationId xmlns:a16="http://schemas.microsoft.com/office/drawing/2014/main" id="{3348B843-5640-4B2F-9767-7907C0C3F33E}"/>
              </a:ext>
            </a:extLst>
          </p:cNvPr>
          <p:cNvPicPr>
            <a:picLocks noChangeAspect="1"/>
          </p:cNvPicPr>
          <p:nvPr/>
        </p:nvPicPr>
        <p:blipFill>
          <a:blip r:embed="rId3"/>
          <a:stretch>
            <a:fillRect/>
          </a:stretch>
        </p:blipFill>
        <p:spPr>
          <a:xfrm>
            <a:off x="1148903" y="1035698"/>
            <a:ext cx="8787325" cy="4481535"/>
          </a:xfrm>
          <a:prstGeom prst="rect">
            <a:avLst/>
          </a:prstGeom>
          <a:noFill/>
        </p:spPr>
      </p:pic>
    </p:spTree>
    <p:extLst>
      <p:ext uri="{BB962C8B-B14F-4D97-AF65-F5344CB8AC3E}">
        <p14:creationId xmlns:p14="http://schemas.microsoft.com/office/powerpoint/2010/main" val="3014225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B1C34E-DC39-465D-9F97-51AAC54CFC6E}"/>
              </a:ext>
            </a:extLst>
          </p:cNvPr>
          <p:cNvPicPr>
            <a:picLocks noGrp="1" noChangeAspect="1"/>
          </p:cNvPicPr>
          <p:nvPr>
            <p:ph idx="1"/>
          </p:nvPr>
        </p:nvPicPr>
        <p:blipFill>
          <a:blip r:embed="rId2"/>
          <a:stretch>
            <a:fillRect/>
          </a:stretch>
        </p:blipFill>
        <p:spPr>
          <a:xfrm>
            <a:off x="120650" y="665401"/>
            <a:ext cx="11950700" cy="5527198"/>
          </a:xfrm>
          <a:noFill/>
        </p:spPr>
      </p:pic>
    </p:spTree>
    <p:extLst>
      <p:ext uri="{BB962C8B-B14F-4D97-AF65-F5344CB8AC3E}">
        <p14:creationId xmlns:p14="http://schemas.microsoft.com/office/powerpoint/2010/main" val="2761782404"/>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788</Words>
  <Application>Microsoft Office PowerPoint</Application>
  <PresentationFormat>Widescreen</PresentationFormat>
  <Paragraphs>47</Paragraphs>
  <Slides>19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Myriad Pro</vt:lpstr>
      <vt:lpstr>Source Sans Pro Web</vt:lpstr>
      <vt:lpstr>Arial</vt:lpstr>
      <vt:lpstr>Calibri</vt:lpstr>
      <vt:lpstr>Open Sans</vt:lpstr>
      <vt:lpstr>Roboto</vt:lpstr>
      <vt:lpstr>UWTSD</vt:lpstr>
      <vt:lpstr>The Agile Organisation and HR</vt:lpstr>
      <vt:lpstr>PowerPoint Presentation</vt:lpstr>
      <vt:lpstr>Understanding organisational agility </vt:lpstr>
      <vt:lpstr>What is Agile HR? </vt:lpstr>
      <vt:lpstr>VUCA</vt:lpstr>
      <vt:lpstr>PowerPoint Presentation</vt:lpstr>
      <vt:lpstr>Agile approach</vt:lpstr>
      <vt:lpstr>Agility in hospitality </vt:lpstr>
      <vt:lpstr>PowerPoint Presentation</vt:lpstr>
      <vt:lpstr>PowerPoint Presentation</vt:lpstr>
      <vt:lpstr>PowerPoint Presentation</vt:lpstr>
      <vt:lpstr>PowerPoint Presentation</vt:lpstr>
      <vt:lpstr>A Process </vt:lpstr>
      <vt:lpstr>PowerPoint Presentation</vt:lpstr>
      <vt:lpstr>PowerPoint Presentation</vt:lpstr>
      <vt:lpstr>PowerPoint Presentation</vt:lpstr>
      <vt:lpstr>Agility and workforce planning </vt:lpstr>
      <vt:lpstr>Workforce planning with IBM Planning Analytics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Agile Organisation and HR</dc:title>
  <dc:creator>Helen Evans (Institute of Management and Health)</dc:creator>
  <cp:lastModifiedBy>Helen Evans (Institute of Management and Health)</cp:lastModifiedBy>
  <cp:revision>1</cp:revision>
  <dcterms:created xsi:type="dcterms:W3CDTF">2024-05-13T16:15:05Z</dcterms:created>
  <dcterms:modified xsi:type="dcterms:W3CDTF">2024-05-14T08:58:34Z</dcterms:modified>
</cp:coreProperties>
</file>