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x="18288000" cy="10287000"/>
  <p:notesSz cx="6858000" cy="9144000"/>
  <p:embeddedFontLst>
    <p:embeddedFont>
      <p:font typeface="Inter Bold" charset="1" panose="02000503000000020004"/>
      <p:regular r:id="rId20"/>
    </p:embeddedFont>
    <p:embeddedFont>
      <p:font typeface="Canva Sans Bold" charset="1" panose="020B0803030501040103"/>
      <p:regular r:id="rId21"/>
    </p:embeddedFont>
    <p:embeddedFont>
      <p:font typeface="Canva Sans" charset="1" panose="020B0503030501040103"/>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png" Type="http://schemas.openxmlformats.org/officeDocument/2006/relationships/image"/><Relationship Id="rId12" Target="../media/image11.png" Type="http://schemas.openxmlformats.org/officeDocument/2006/relationships/image"/><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 Id="rId8" Target="../media/image7.png" Type="http://schemas.openxmlformats.org/officeDocument/2006/relationships/image"/><Relationship Id="rId9" Target="../media/image8.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2.png" Type="http://schemas.openxmlformats.org/officeDocument/2006/relationships/image"/><Relationship Id="rId3" Target="../media/image13.svg" Type="http://schemas.openxmlformats.org/officeDocument/2006/relationships/image"/><Relationship Id="rId4" Target="../media/image14.png" Type="http://schemas.openxmlformats.org/officeDocument/2006/relationships/image"/><Relationship Id="rId5" Target="../media/image15.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 Id="rId3" Target="../media/image17.png" Type="http://schemas.openxmlformats.org/officeDocument/2006/relationships/image"/><Relationship Id="rId4" Target="../media/image18.svg" Type="http://schemas.openxmlformats.org/officeDocument/2006/relationships/image"/><Relationship Id="rId5" Target="../media/image19.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0.png" Type="http://schemas.openxmlformats.org/officeDocument/2006/relationships/image"/><Relationship Id="rId3" Target="../media/image21.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2.png" Type="http://schemas.openxmlformats.org/officeDocument/2006/relationships/image"/><Relationship Id="rId3" Target="../media/image23.sv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4.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102A43"/>
        </a:solidFill>
      </p:bgPr>
    </p:bg>
    <p:spTree>
      <p:nvGrpSpPr>
        <p:cNvPr id="1" name=""/>
        <p:cNvGrpSpPr/>
        <p:nvPr/>
      </p:nvGrpSpPr>
      <p:grpSpPr>
        <a:xfrm>
          <a:off x="0" y="0"/>
          <a:ext cx="0" cy="0"/>
          <a:chOff x="0" y="0"/>
          <a:chExt cx="0" cy="0"/>
        </a:xfrm>
      </p:grpSpPr>
      <p:sp>
        <p:nvSpPr>
          <p:cNvPr name="Freeform 2" id="2"/>
          <p:cNvSpPr/>
          <p:nvPr/>
        </p:nvSpPr>
        <p:spPr>
          <a:xfrm flipH="false" flipV="false" rot="0">
            <a:off x="428625" y="428625"/>
            <a:ext cx="2619375" cy="2571750"/>
          </a:xfrm>
          <a:custGeom>
            <a:avLst/>
            <a:gdLst/>
            <a:ahLst/>
            <a:cxnLst/>
            <a:rect r="r" b="b" t="t" l="l"/>
            <a:pathLst>
              <a:path h="2571750" w="2619375">
                <a:moveTo>
                  <a:pt x="0" y="0"/>
                </a:moveTo>
                <a:lnTo>
                  <a:pt x="2619375" y="0"/>
                </a:lnTo>
                <a:lnTo>
                  <a:pt x="2619375" y="2571750"/>
                </a:lnTo>
                <a:lnTo>
                  <a:pt x="0" y="2571750"/>
                </a:lnTo>
                <a:lnTo>
                  <a:pt x="0" y="0"/>
                </a:lnTo>
                <a:close/>
              </a:path>
            </a:pathLst>
          </a:custGeom>
          <a:blipFill>
            <a:blip r:embed="rId2"/>
            <a:stretch>
              <a:fillRect l="0" t="0" r="0" b="0"/>
            </a:stretch>
          </a:blipFill>
        </p:spPr>
      </p:sp>
      <p:sp>
        <p:nvSpPr>
          <p:cNvPr name="Freeform 3" id="3"/>
          <p:cNvSpPr/>
          <p:nvPr/>
        </p:nvSpPr>
        <p:spPr>
          <a:xfrm flipH="false" flipV="false" rot="0">
            <a:off x="3695700" y="1285875"/>
            <a:ext cx="2400300" cy="1285875"/>
          </a:xfrm>
          <a:custGeom>
            <a:avLst/>
            <a:gdLst/>
            <a:ahLst/>
            <a:cxnLst/>
            <a:rect r="r" b="b" t="t" l="l"/>
            <a:pathLst>
              <a:path h="1285875" w="2400300">
                <a:moveTo>
                  <a:pt x="0" y="0"/>
                </a:moveTo>
                <a:lnTo>
                  <a:pt x="2400300" y="0"/>
                </a:lnTo>
                <a:lnTo>
                  <a:pt x="2400300" y="1285875"/>
                </a:lnTo>
                <a:lnTo>
                  <a:pt x="0" y="1285875"/>
                </a:lnTo>
                <a:lnTo>
                  <a:pt x="0" y="0"/>
                </a:lnTo>
                <a:close/>
              </a:path>
            </a:pathLst>
          </a:custGeom>
          <a:blipFill>
            <a:blip r:embed="rId3"/>
            <a:stretch>
              <a:fillRect l="0" t="0" r="0" b="0"/>
            </a:stretch>
          </a:blipFill>
        </p:spPr>
      </p:sp>
      <p:sp>
        <p:nvSpPr>
          <p:cNvPr name="Freeform 4" id="4"/>
          <p:cNvSpPr/>
          <p:nvPr/>
        </p:nvSpPr>
        <p:spPr>
          <a:xfrm flipH="false" flipV="false" rot="0">
            <a:off x="3257550" y="2781300"/>
            <a:ext cx="666750" cy="647700"/>
          </a:xfrm>
          <a:custGeom>
            <a:avLst/>
            <a:gdLst/>
            <a:ahLst/>
            <a:cxnLst/>
            <a:rect r="r" b="b" t="t" l="l"/>
            <a:pathLst>
              <a:path h="647700" w="666750">
                <a:moveTo>
                  <a:pt x="0" y="0"/>
                </a:moveTo>
                <a:lnTo>
                  <a:pt x="666750" y="0"/>
                </a:lnTo>
                <a:lnTo>
                  <a:pt x="666750" y="647700"/>
                </a:lnTo>
                <a:lnTo>
                  <a:pt x="0" y="647700"/>
                </a:lnTo>
                <a:lnTo>
                  <a:pt x="0" y="0"/>
                </a:lnTo>
                <a:close/>
              </a:path>
            </a:pathLst>
          </a:custGeom>
          <a:blipFill>
            <a:blip r:embed="rId4"/>
            <a:stretch>
              <a:fillRect l="0" t="0" r="0" b="0"/>
            </a:stretch>
          </a:blipFill>
        </p:spPr>
      </p:sp>
      <p:sp>
        <p:nvSpPr>
          <p:cNvPr name="Freeform 5" id="5"/>
          <p:cNvSpPr/>
          <p:nvPr/>
        </p:nvSpPr>
        <p:spPr>
          <a:xfrm flipH="false" flipV="false" rot="0">
            <a:off x="12620625" y="1066800"/>
            <a:ext cx="1752600" cy="1724025"/>
          </a:xfrm>
          <a:custGeom>
            <a:avLst/>
            <a:gdLst/>
            <a:ahLst/>
            <a:cxnLst/>
            <a:rect r="r" b="b" t="t" l="l"/>
            <a:pathLst>
              <a:path h="1724025" w="1752600">
                <a:moveTo>
                  <a:pt x="0" y="0"/>
                </a:moveTo>
                <a:lnTo>
                  <a:pt x="1752600" y="0"/>
                </a:lnTo>
                <a:lnTo>
                  <a:pt x="1752600" y="1724025"/>
                </a:lnTo>
                <a:lnTo>
                  <a:pt x="0" y="1724025"/>
                </a:lnTo>
                <a:lnTo>
                  <a:pt x="0" y="0"/>
                </a:lnTo>
                <a:close/>
              </a:path>
            </a:pathLst>
          </a:custGeom>
          <a:blipFill>
            <a:blip r:embed="rId5"/>
            <a:stretch>
              <a:fillRect l="0" t="0" r="0" b="0"/>
            </a:stretch>
          </a:blipFill>
        </p:spPr>
      </p:sp>
      <p:sp>
        <p:nvSpPr>
          <p:cNvPr name="Freeform 6" id="6"/>
          <p:cNvSpPr/>
          <p:nvPr/>
        </p:nvSpPr>
        <p:spPr>
          <a:xfrm flipH="false" flipV="false" rot="0">
            <a:off x="16544925" y="209550"/>
            <a:ext cx="1095375" cy="1076325"/>
          </a:xfrm>
          <a:custGeom>
            <a:avLst/>
            <a:gdLst/>
            <a:ahLst/>
            <a:cxnLst/>
            <a:rect r="r" b="b" t="t" l="l"/>
            <a:pathLst>
              <a:path h="1076325" w="1095375">
                <a:moveTo>
                  <a:pt x="0" y="0"/>
                </a:moveTo>
                <a:lnTo>
                  <a:pt x="1095375" y="0"/>
                </a:lnTo>
                <a:lnTo>
                  <a:pt x="1095375" y="1076325"/>
                </a:lnTo>
                <a:lnTo>
                  <a:pt x="0" y="1076325"/>
                </a:lnTo>
                <a:lnTo>
                  <a:pt x="0" y="0"/>
                </a:lnTo>
                <a:close/>
              </a:path>
            </a:pathLst>
          </a:custGeom>
          <a:blipFill>
            <a:blip r:embed="rId6"/>
            <a:stretch>
              <a:fillRect l="0" t="0" r="0" b="0"/>
            </a:stretch>
          </a:blipFill>
        </p:spPr>
      </p:sp>
      <p:sp>
        <p:nvSpPr>
          <p:cNvPr name="Freeform 7" id="7"/>
          <p:cNvSpPr/>
          <p:nvPr/>
        </p:nvSpPr>
        <p:spPr>
          <a:xfrm flipH="false" flipV="false" rot="0">
            <a:off x="13496925" y="1495425"/>
            <a:ext cx="4362450" cy="3009900"/>
          </a:xfrm>
          <a:custGeom>
            <a:avLst/>
            <a:gdLst/>
            <a:ahLst/>
            <a:cxnLst/>
            <a:rect r="r" b="b" t="t" l="l"/>
            <a:pathLst>
              <a:path h="3009900" w="4362450">
                <a:moveTo>
                  <a:pt x="0" y="0"/>
                </a:moveTo>
                <a:lnTo>
                  <a:pt x="4362450" y="0"/>
                </a:lnTo>
                <a:lnTo>
                  <a:pt x="4362450" y="3009900"/>
                </a:lnTo>
                <a:lnTo>
                  <a:pt x="0" y="3009900"/>
                </a:lnTo>
                <a:lnTo>
                  <a:pt x="0" y="0"/>
                </a:lnTo>
                <a:close/>
              </a:path>
            </a:pathLst>
          </a:custGeom>
          <a:blipFill>
            <a:blip r:embed="rId7"/>
            <a:stretch>
              <a:fillRect l="0" t="0" r="0" b="0"/>
            </a:stretch>
          </a:blipFill>
        </p:spPr>
      </p:sp>
      <p:sp>
        <p:nvSpPr>
          <p:cNvPr name="TextBox 8" id="8"/>
          <p:cNvSpPr txBox="true"/>
          <p:nvPr/>
        </p:nvSpPr>
        <p:spPr>
          <a:xfrm rot="0">
            <a:off x="573020" y="3829050"/>
            <a:ext cx="12923905" cy="2396154"/>
          </a:xfrm>
          <a:prstGeom prst="rect">
            <a:avLst/>
          </a:prstGeom>
        </p:spPr>
        <p:txBody>
          <a:bodyPr anchor="t" rtlCol="false" tIns="0" lIns="0" bIns="0" rIns="0">
            <a:spAutoFit/>
          </a:bodyPr>
          <a:lstStyle/>
          <a:p>
            <a:pPr algn="ctr" marL="0" indent="0" lvl="0">
              <a:lnSpc>
                <a:spcPts val="9294"/>
              </a:lnSpc>
              <a:spcBef>
                <a:spcPct val="0"/>
              </a:spcBef>
            </a:pPr>
            <a:r>
              <a:rPr lang="en-US" b="true" sz="9294" spc="74" strike="noStrike" u="none">
                <a:solidFill>
                  <a:srgbClr val="FFFFFF"/>
                </a:solidFill>
                <a:latin typeface="Inter Bold"/>
                <a:ea typeface="Inter Bold"/>
                <a:cs typeface="Inter Bold"/>
                <a:sym typeface="Inter Bold"/>
              </a:rPr>
              <a:t>How to Budget as a Student</a:t>
            </a:r>
          </a:p>
        </p:txBody>
      </p:sp>
      <p:sp>
        <p:nvSpPr>
          <p:cNvPr name="Freeform 9" id="9"/>
          <p:cNvSpPr/>
          <p:nvPr/>
        </p:nvSpPr>
        <p:spPr>
          <a:xfrm flipH="false" flipV="false" rot="0">
            <a:off x="866775" y="6429375"/>
            <a:ext cx="5448300" cy="3857625"/>
          </a:xfrm>
          <a:custGeom>
            <a:avLst/>
            <a:gdLst/>
            <a:ahLst/>
            <a:cxnLst/>
            <a:rect r="r" b="b" t="t" l="l"/>
            <a:pathLst>
              <a:path h="3857625" w="5448300">
                <a:moveTo>
                  <a:pt x="0" y="0"/>
                </a:moveTo>
                <a:lnTo>
                  <a:pt x="5448300" y="0"/>
                </a:lnTo>
                <a:lnTo>
                  <a:pt x="5448300" y="3857625"/>
                </a:lnTo>
                <a:lnTo>
                  <a:pt x="0" y="3857625"/>
                </a:lnTo>
                <a:lnTo>
                  <a:pt x="0" y="0"/>
                </a:lnTo>
                <a:close/>
              </a:path>
            </a:pathLst>
          </a:custGeom>
          <a:blipFill>
            <a:blip r:embed="rId8"/>
            <a:stretch>
              <a:fillRect l="0" t="0" r="0" b="0"/>
            </a:stretch>
          </a:blipFill>
        </p:spPr>
      </p:sp>
      <p:sp>
        <p:nvSpPr>
          <p:cNvPr name="Freeform 10" id="10"/>
          <p:cNvSpPr/>
          <p:nvPr/>
        </p:nvSpPr>
        <p:spPr>
          <a:xfrm flipH="false" flipV="false" rot="0">
            <a:off x="12401550" y="8143875"/>
            <a:ext cx="1314450" cy="1504950"/>
          </a:xfrm>
          <a:custGeom>
            <a:avLst/>
            <a:gdLst/>
            <a:ahLst/>
            <a:cxnLst/>
            <a:rect r="r" b="b" t="t" l="l"/>
            <a:pathLst>
              <a:path h="1504950" w="1314450">
                <a:moveTo>
                  <a:pt x="0" y="0"/>
                </a:moveTo>
                <a:lnTo>
                  <a:pt x="1314450" y="0"/>
                </a:lnTo>
                <a:lnTo>
                  <a:pt x="1314450" y="1504950"/>
                </a:lnTo>
                <a:lnTo>
                  <a:pt x="0" y="1504950"/>
                </a:lnTo>
                <a:lnTo>
                  <a:pt x="0" y="0"/>
                </a:lnTo>
                <a:close/>
              </a:path>
            </a:pathLst>
          </a:custGeom>
          <a:blipFill>
            <a:blip r:embed="rId9"/>
            <a:stretch>
              <a:fillRect l="0" t="0" r="0" b="0"/>
            </a:stretch>
          </a:blipFill>
        </p:spPr>
      </p:sp>
      <p:sp>
        <p:nvSpPr>
          <p:cNvPr name="Freeform 11" id="11"/>
          <p:cNvSpPr/>
          <p:nvPr/>
        </p:nvSpPr>
        <p:spPr>
          <a:xfrm flipH="false" flipV="false" rot="0">
            <a:off x="13925550" y="6429375"/>
            <a:ext cx="3057525" cy="3429000"/>
          </a:xfrm>
          <a:custGeom>
            <a:avLst/>
            <a:gdLst/>
            <a:ahLst/>
            <a:cxnLst/>
            <a:rect r="r" b="b" t="t" l="l"/>
            <a:pathLst>
              <a:path h="3429000" w="3057525">
                <a:moveTo>
                  <a:pt x="0" y="0"/>
                </a:moveTo>
                <a:lnTo>
                  <a:pt x="3057525" y="0"/>
                </a:lnTo>
                <a:lnTo>
                  <a:pt x="3057525" y="3429000"/>
                </a:lnTo>
                <a:lnTo>
                  <a:pt x="0" y="3429000"/>
                </a:lnTo>
                <a:lnTo>
                  <a:pt x="0" y="0"/>
                </a:lnTo>
                <a:close/>
              </a:path>
            </a:pathLst>
          </a:custGeom>
          <a:blipFill>
            <a:blip r:embed="rId10"/>
            <a:stretch>
              <a:fillRect l="0" t="0" r="0" b="0"/>
            </a:stretch>
          </a:blipFill>
        </p:spPr>
      </p:sp>
      <p:sp>
        <p:nvSpPr>
          <p:cNvPr name="Freeform 12" id="12"/>
          <p:cNvSpPr/>
          <p:nvPr/>
        </p:nvSpPr>
        <p:spPr>
          <a:xfrm flipH="false" flipV="false" rot="0">
            <a:off x="16973550" y="6429375"/>
            <a:ext cx="885825" cy="647700"/>
          </a:xfrm>
          <a:custGeom>
            <a:avLst/>
            <a:gdLst/>
            <a:ahLst/>
            <a:cxnLst/>
            <a:rect r="r" b="b" t="t" l="l"/>
            <a:pathLst>
              <a:path h="647700" w="885825">
                <a:moveTo>
                  <a:pt x="0" y="0"/>
                </a:moveTo>
                <a:lnTo>
                  <a:pt x="885825" y="0"/>
                </a:lnTo>
                <a:lnTo>
                  <a:pt x="885825" y="647700"/>
                </a:lnTo>
                <a:lnTo>
                  <a:pt x="0" y="647700"/>
                </a:lnTo>
                <a:lnTo>
                  <a:pt x="0" y="0"/>
                </a:lnTo>
                <a:close/>
              </a:path>
            </a:pathLst>
          </a:custGeom>
          <a:blipFill>
            <a:blip r:embed="rId11"/>
            <a:stretch>
              <a:fillRect l="0" t="0" r="0" b="0"/>
            </a:stretch>
          </a:blipFill>
        </p:spPr>
      </p:sp>
      <p:sp>
        <p:nvSpPr>
          <p:cNvPr name="Freeform 13" id="13"/>
          <p:cNvSpPr/>
          <p:nvPr/>
        </p:nvSpPr>
        <p:spPr>
          <a:xfrm flipH="false" flipV="false" rot="0">
            <a:off x="16973550" y="6858000"/>
            <a:ext cx="1104900" cy="1285875"/>
          </a:xfrm>
          <a:custGeom>
            <a:avLst/>
            <a:gdLst/>
            <a:ahLst/>
            <a:cxnLst/>
            <a:rect r="r" b="b" t="t" l="l"/>
            <a:pathLst>
              <a:path h="1285875" w="1104900">
                <a:moveTo>
                  <a:pt x="0" y="0"/>
                </a:moveTo>
                <a:lnTo>
                  <a:pt x="1104900" y="0"/>
                </a:lnTo>
                <a:lnTo>
                  <a:pt x="1104900" y="1285875"/>
                </a:lnTo>
                <a:lnTo>
                  <a:pt x="0" y="1285875"/>
                </a:lnTo>
                <a:lnTo>
                  <a:pt x="0" y="0"/>
                </a:lnTo>
                <a:close/>
              </a:path>
            </a:pathLst>
          </a:custGeom>
          <a:blipFill>
            <a:blip r:embed="rId12"/>
            <a:stretch>
              <a:fillRect l="0" t="0" r="0" b="0"/>
            </a:stretch>
          </a:blipFill>
        </p:spPr>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2567238" y="6001751"/>
            <a:ext cx="5414211" cy="4114800"/>
          </a:xfrm>
          <a:custGeom>
            <a:avLst/>
            <a:gdLst/>
            <a:ahLst/>
            <a:cxnLst/>
            <a:rect r="r" b="b" t="t" l="l"/>
            <a:pathLst>
              <a:path h="4114800" w="5414211">
                <a:moveTo>
                  <a:pt x="0" y="0"/>
                </a:moveTo>
                <a:lnTo>
                  <a:pt x="5414210" y="0"/>
                </a:lnTo>
                <a:lnTo>
                  <a:pt x="541421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Freeform 3" id="3"/>
          <p:cNvSpPr/>
          <p:nvPr/>
        </p:nvSpPr>
        <p:spPr>
          <a:xfrm flipH="false" flipV="false" rot="0">
            <a:off x="-404380" y="0"/>
            <a:ext cx="4114800" cy="4114800"/>
          </a:xfrm>
          <a:custGeom>
            <a:avLst/>
            <a:gdLst/>
            <a:ahLst/>
            <a:cxnLst/>
            <a:rect r="r" b="b" t="t" l="l"/>
            <a:pathLst>
              <a:path h="4114800" w="4114800">
                <a:moveTo>
                  <a:pt x="0" y="0"/>
                </a:moveTo>
                <a:lnTo>
                  <a:pt x="4114800" y="0"/>
                </a:lnTo>
                <a:lnTo>
                  <a:pt x="411480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l="0" t="0" r="0" b="0"/>
            </a:stretch>
          </a:blipFill>
        </p:spPr>
      </p:sp>
      <p:sp>
        <p:nvSpPr>
          <p:cNvPr name="TextBox 4" id="4"/>
          <p:cNvSpPr txBox="true"/>
          <p:nvPr/>
        </p:nvSpPr>
        <p:spPr>
          <a:xfrm rot="0">
            <a:off x="8599429" y="1735422"/>
            <a:ext cx="1942110" cy="1094451"/>
          </a:xfrm>
          <a:prstGeom prst="rect">
            <a:avLst/>
          </a:prstGeom>
        </p:spPr>
        <p:txBody>
          <a:bodyPr anchor="t" rtlCol="false" tIns="0" lIns="0" bIns="0" rIns="0">
            <a:spAutoFit/>
          </a:bodyPr>
          <a:lstStyle/>
          <a:p>
            <a:pPr algn="ctr">
              <a:lnSpc>
                <a:spcPts val="8961"/>
              </a:lnSpc>
            </a:pPr>
            <a:r>
              <a:rPr lang="en-US" sz="6400" b="true">
                <a:solidFill>
                  <a:srgbClr val="000000"/>
                </a:solidFill>
                <a:latin typeface="Canva Sans Bold"/>
                <a:ea typeface="Canva Sans Bold"/>
                <a:cs typeface="Canva Sans Bold"/>
                <a:sym typeface="Canva Sans Bold"/>
              </a:rPr>
              <a:t>Aim  </a:t>
            </a:r>
          </a:p>
        </p:txBody>
      </p:sp>
      <p:sp>
        <p:nvSpPr>
          <p:cNvPr name="TextBox 5" id="5"/>
          <p:cNvSpPr txBox="true"/>
          <p:nvPr/>
        </p:nvSpPr>
        <p:spPr>
          <a:xfrm rot="0">
            <a:off x="526853" y="4441670"/>
            <a:ext cx="16145151" cy="2014676"/>
          </a:xfrm>
          <a:prstGeom prst="rect">
            <a:avLst/>
          </a:prstGeom>
        </p:spPr>
        <p:txBody>
          <a:bodyPr anchor="t" rtlCol="false" tIns="0" lIns="0" bIns="0" rIns="0">
            <a:spAutoFit/>
          </a:bodyPr>
          <a:lstStyle/>
          <a:p>
            <a:pPr algn="l" marL="828497" indent="-414249" lvl="1">
              <a:lnSpc>
                <a:spcPts val="5372"/>
              </a:lnSpc>
              <a:buFont typeface="Arial"/>
              <a:buChar char="•"/>
            </a:pPr>
            <a:r>
              <a:rPr lang="en-US" b="true" sz="3837">
                <a:solidFill>
                  <a:srgbClr val="000000"/>
                </a:solidFill>
                <a:latin typeface="Canva Sans Bold"/>
                <a:ea typeface="Canva Sans Bold"/>
                <a:cs typeface="Canva Sans Bold"/>
                <a:sym typeface="Canva Sans Bold"/>
              </a:rPr>
              <a:t>To develop an understanding of how to budget effectively as a student and to build the confidence needed to make responsible and informed spending decisions</a:t>
            </a:r>
          </a:p>
        </p:txBody>
      </p:sp>
    </p:spTree>
  </p:cSld>
  <p:clrMapOvr>
    <a:masterClrMapping/>
  </p:clrMapOvr>
</p:sld>
</file>

<file path=ppt/slides/slide3.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grpSp>
        <p:nvGrpSpPr>
          <p:cNvPr name="Group 2" id="2"/>
          <p:cNvGrpSpPr/>
          <p:nvPr/>
        </p:nvGrpSpPr>
        <p:grpSpPr>
          <a:xfrm rot="0">
            <a:off x="15049500" y="-1238250"/>
            <a:ext cx="3429000" cy="3429000"/>
            <a:chOff x="0" y="0"/>
            <a:chExt cx="4572000" cy="4572000"/>
          </a:xfrm>
        </p:grpSpPr>
        <p:sp>
          <p:nvSpPr>
            <p:cNvPr name="Freeform 3" id="3"/>
            <p:cNvSpPr/>
            <p:nvPr/>
          </p:nvSpPr>
          <p:spPr>
            <a:xfrm flipH="false" flipV="false" rot="0">
              <a:off x="0" y="0"/>
              <a:ext cx="4572000" cy="4572000"/>
            </a:xfrm>
            <a:custGeom>
              <a:avLst/>
              <a:gdLst/>
              <a:ahLst/>
              <a:cxnLst/>
              <a:rect r="r" b="b" t="t" l="l"/>
              <a:pathLst>
                <a:path h="4572000" w="4572000">
                  <a:moveTo>
                    <a:pt x="0" y="2286000"/>
                  </a:moveTo>
                  <a:cubicBezTo>
                    <a:pt x="0" y="3548523"/>
                    <a:pt x="1023477" y="4572000"/>
                    <a:pt x="2286000" y="4572000"/>
                  </a:cubicBezTo>
                  <a:cubicBezTo>
                    <a:pt x="3548523" y="4572000"/>
                    <a:pt x="4572000" y="3548523"/>
                    <a:pt x="4572000" y="2286000"/>
                  </a:cubicBezTo>
                  <a:cubicBezTo>
                    <a:pt x="4572000" y="1023477"/>
                    <a:pt x="3548523" y="0"/>
                    <a:pt x="2286000" y="0"/>
                  </a:cubicBezTo>
                  <a:cubicBezTo>
                    <a:pt x="1023477" y="0"/>
                    <a:pt x="0" y="1023477"/>
                    <a:pt x="0" y="2286000"/>
                  </a:cubicBezTo>
                  <a:close/>
                </a:path>
              </a:pathLst>
            </a:custGeom>
            <a:solidFill>
              <a:srgbClr val="45C2B1">
                <a:alpha val="9804"/>
              </a:srgbClr>
            </a:solidFill>
          </p:spPr>
        </p:sp>
        <p:sp>
          <p:nvSpPr>
            <p:cNvPr name="TextBox 4" id="4"/>
            <p:cNvSpPr txBox="true"/>
            <p:nvPr/>
          </p:nvSpPr>
          <p:spPr>
            <a:xfrm>
              <a:off x="0" y="-38100"/>
              <a:ext cx="4572000" cy="4610100"/>
            </a:xfrm>
            <a:prstGeom prst="rect">
              <a:avLst/>
            </a:prstGeom>
          </p:spPr>
          <p:txBody>
            <a:bodyPr anchor="ctr" rtlCol="false" tIns="50800" lIns="50800" bIns="50800" rIns="50800"/>
            <a:lstStyle/>
            <a:p>
              <a:pPr algn="l">
                <a:lnSpc>
                  <a:spcPts val="1679"/>
                </a:lnSpc>
              </a:pPr>
            </a:p>
          </p:txBody>
        </p:sp>
      </p:grpSp>
      <p:grpSp>
        <p:nvGrpSpPr>
          <p:cNvPr name="Group 5" id="5"/>
          <p:cNvGrpSpPr/>
          <p:nvPr/>
        </p:nvGrpSpPr>
        <p:grpSpPr>
          <a:xfrm rot="0">
            <a:off x="-876300" y="8191500"/>
            <a:ext cx="2476500" cy="2476500"/>
            <a:chOff x="0" y="0"/>
            <a:chExt cx="3302000" cy="3302000"/>
          </a:xfrm>
        </p:grpSpPr>
        <p:sp>
          <p:nvSpPr>
            <p:cNvPr name="Freeform 6" id="6"/>
            <p:cNvSpPr/>
            <p:nvPr/>
          </p:nvSpPr>
          <p:spPr>
            <a:xfrm flipH="false" flipV="false" rot="0">
              <a:off x="0" y="0"/>
              <a:ext cx="3302000" cy="3302000"/>
            </a:xfrm>
            <a:custGeom>
              <a:avLst/>
              <a:gdLst/>
              <a:ahLst/>
              <a:cxnLst/>
              <a:rect r="r" b="b" t="t" l="l"/>
              <a:pathLst>
                <a:path h="3302000" w="3302000">
                  <a:moveTo>
                    <a:pt x="0" y="1651000"/>
                  </a:moveTo>
                  <a:cubicBezTo>
                    <a:pt x="0" y="2562822"/>
                    <a:pt x="739178" y="3302000"/>
                    <a:pt x="1651000" y="3302000"/>
                  </a:cubicBezTo>
                  <a:cubicBezTo>
                    <a:pt x="2562822" y="3302000"/>
                    <a:pt x="3302000" y="2562822"/>
                    <a:pt x="3302000" y="1651000"/>
                  </a:cubicBezTo>
                  <a:cubicBezTo>
                    <a:pt x="3302000" y="739178"/>
                    <a:pt x="2562822" y="0"/>
                    <a:pt x="1651000" y="0"/>
                  </a:cubicBezTo>
                  <a:cubicBezTo>
                    <a:pt x="739178" y="0"/>
                    <a:pt x="0" y="739178"/>
                    <a:pt x="0" y="1651000"/>
                  </a:cubicBezTo>
                  <a:close/>
                </a:path>
              </a:pathLst>
            </a:custGeom>
            <a:solidFill>
              <a:srgbClr val="F3B562">
                <a:alpha val="9804"/>
              </a:srgbClr>
            </a:solidFill>
          </p:spPr>
        </p:sp>
        <p:sp>
          <p:nvSpPr>
            <p:cNvPr name="TextBox 7" id="7"/>
            <p:cNvSpPr txBox="true"/>
            <p:nvPr/>
          </p:nvSpPr>
          <p:spPr>
            <a:xfrm>
              <a:off x="0" y="-38100"/>
              <a:ext cx="3302000" cy="3340100"/>
            </a:xfrm>
            <a:prstGeom prst="rect">
              <a:avLst/>
            </a:prstGeom>
          </p:spPr>
          <p:txBody>
            <a:bodyPr anchor="ctr" rtlCol="false" tIns="50800" lIns="50800" bIns="50800" rIns="50800"/>
            <a:lstStyle/>
            <a:p>
              <a:pPr algn="l">
                <a:lnSpc>
                  <a:spcPts val="1679"/>
                </a:lnSpc>
              </a:pPr>
            </a:p>
          </p:txBody>
        </p:sp>
      </p:grpSp>
      <p:grpSp>
        <p:nvGrpSpPr>
          <p:cNvPr name="Group 8" id="8"/>
          <p:cNvGrpSpPr/>
          <p:nvPr/>
        </p:nvGrpSpPr>
        <p:grpSpPr>
          <a:xfrm rot="0">
            <a:off x="-666750" y="1000125"/>
            <a:ext cx="1714500" cy="1714500"/>
            <a:chOff x="0" y="0"/>
            <a:chExt cx="2286000" cy="2286000"/>
          </a:xfrm>
        </p:grpSpPr>
        <p:sp>
          <p:nvSpPr>
            <p:cNvPr name="Freeform 9" id="9"/>
            <p:cNvSpPr/>
            <p:nvPr/>
          </p:nvSpPr>
          <p:spPr>
            <a:xfrm flipH="false" flipV="false" rot="0">
              <a:off x="0" y="0"/>
              <a:ext cx="2286000" cy="2286000"/>
            </a:xfrm>
            <a:custGeom>
              <a:avLst/>
              <a:gdLst/>
              <a:ahLst/>
              <a:cxnLst/>
              <a:rect r="r" b="b" t="t" l="l"/>
              <a:pathLst>
                <a:path h="2286000" w="2286000">
                  <a:moveTo>
                    <a:pt x="0" y="1143000"/>
                  </a:moveTo>
                  <a:cubicBezTo>
                    <a:pt x="0" y="1774261"/>
                    <a:pt x="511739" y="2286000"/>
                    <a:pt x="1143000" y="2286000"/>
                  </a:cubicBezTo>
                  <a:cubicBezTo>
                    <a:pt x="1774261" y="2286000"/>
                    <a:pt x="2286000" y="1774261"/>
                    <a:pt x="2286000" y="1143000"/>
                  </a:cubicBezTo>
                  <a:cubicBezTo>
                    <a:pt x="2286000" y="511739"/>
                    <a:pt x="1774261" y="0"/>
                    <a:pt x="1143000" y="0"/>
                  </a:cubicBezTo>
                  <a:cubicBezTo>
                    <a:pt x="511739" y="0"/>
                    <a:pt x="0" y="511739"/>
                    <a:pt x="0" y="1143000"/>
                  </a:cubicBezTo>
                  <a:close/>
                </a:path>
              </a:pathLst>
            </a:custGeom>
            <a:solidFill>
              <a:srgbClr val="45C2B1">
                <a:alpha val="7843"/>
              </a:srgbClr>
            </a:solidFill>
          </p:spPr>
        </p:sp>
        <p:sp>
          <p:nvSpPr>
            <p:cNvPr name="TextBox 10" id="10"/>
            <p:cNvSpPr txBox="true"/>
            <p:nvPr/>
          </p:nvSpPr>
          <p:spPr>
            <a:xfrm>
              <a:off x="0" y="-38100"/>
              <a:ext cx="2286000" cy="2324100"/>
            </a:xfrm>
            <a:prstGeom prst="rect">
              <a:avLst/>
            </a:prstGeom>
          </p:spPr>
          <p:txBody>
            <a:bodyPr anchor="ctr" rtlCol="false" tIns="50800" lIns="50800" bIns="50800" rIns="50800"/>
            <a:lstStyle/>
            <a:p>
              <a:pPr algn="l">
                <a:lnSpc>
                  <a:spcPts val="1679"/>
                </a:lnSpc>
              </a:pPr>
            </a:p>
          </p:txBody>
        </p:sp>
      </p:grpSp>
      <p:grpSp>
        <p:nvGrpSpPr>
          <p:cNvPr name="Group 11" id="11"/>
          <p:cNvGrpSpPr/>
          <p:nvPr/>
        </p:nvGrpSpPr>
        <p:grpSpPr>
          <a:xfrm rot="0">
            <a:off x="1333500" y="2038350"/>
            <a:ext cx="1809750" cy="19050"/>
            <a:chOff x="0" y="0"/>
            <a:chExt cx="2413000" cy="25400"/>
          </a:xfrm>
        </p:grpSpPr>
        <p:sp>
          <p:nvSpPr>
            <p:cNvPr name="Freeform 12" id="12"/>
            <p:cNvSpPr/>
            <p:nvPr/>
          </p:nvSpPr>
          <p:spPr>
            <a:xfrm flipH="false" flipV="false" rot="0">
              <a:off x="0" y="0"/>
              <a:ext cx="2413000" cy="25400"/>
            </a:xfrm>
            <a:custGeom>
              <a:avLst/>
              <a:gdLst/>
              <a:ahLst/>
              <a:cxnLst/>
              <a:rect r="r" b="b" t="t" l="l"/>
              <a:pathLst>
                <a:path h="25400" w="2413000">
                  <a:moveTo>
                    <a:pt x="0" y="0"/>
                  </a:moveTo>
                  <a:lnTo>
                    <a:pt x="2413000" y="0"/>
                  </a:lnTo>
                  <a:lnTo>
                    <a:pt x="2413000" y="25400"/>
                  </a:lnTo>
                  <a:lnTo>
                    <a:pt x="0" y="25400"/>
                  </a:lnTo>
                  <a:close/>
                </a:path>
              </a:pathLst>
            </a:custGeom>
            <a:solidFill>
              <a:srgbClr val="45C2B1">
                <a:alpha val="54902"/>
              </a:srgbClr>
            </a:solidFill>
          </p:spPr>
        </p:sp>
        <p:sp>
          <p:nvSpPr>
            <p:cNvPr name="TextBox 13" id="13"/>
            <p:cNvSpPr txBox="true"/>
            <p:nvPr/>
          </p:nvSpPr>
          <p:spPr>
            <a:xfrm>
              <a:off x="0" y="-38100"/>
              <a:ext cx="2413000" cy="63500"/>
            </a:xfrm>
            <a:prstGeom prst="rect">
              <a:avLst/>
            </a:prstGeom>
          </p:spPr>
          <p:txBody>
            <a:bodyPr anchor="ctr" rtlCol="false" tIns="50800" lIns="50800" bIns="50800" rIns="50800"/>
            <a:lstStyle/>
            <a:p>
              <a:pPr algn="l">
                <a:lnSpc>
                  <a:spcPts val="1679"/>
                </a:lnSpc>
              </a:pPr>
            </a:p>
          </p:txBody>
        </p:sp>
      </p:grpSp>
      <p:grpSp>
        <p:nvGrpSpPr>
          <p:cNvPr name="Group 14" id="14"/>
          <p:cNvGrpSpPr/>
          <p:nvPr/>
        </p:nvGrpSpPr>
        <p:grpSpPr>
          <a:xfrm rot="0">
            <a:off x="3143250" y="2066925"/>
            <a:ext cx="876300" cy="19050"/>
            <a:chOff x="0" y="0"/>
            <a:chExt cx="1168400" cy="25400"/>
          </a:xfrm>
        </p:grpSpPr>
        <p:sp>
          <p:nvSpPr>
            <p:cNvPr name="Freeform 15" id="15"/>
            <p:cNvSpPr/>
            <p:nvPr/>
          </p:nvSpPr>
          <p:spPr>
            <a:xfrm flipH="false" flipV="false" rot="0">
              <a:off x="0" y="0"/>
              <a:ext cx="1168400" cy="25400"/>
            </a:xfrm>
            <a:custGeom>
              <a:avLst/>
              <a:gdLst/>
              <a:ahLst/>
              <a:cxnLst/>
              <a:rect r="r" b="b" t="t" l="l"/>
              <a:pathLst>
                <a:path h="25400" w="1168400">
                  <a:moveTo>
                    <a:pt x="0" y="0"/>
                  </a:moveTo>
                  <a:lnTo>
                    <a:pt x="1168400" y="0"/>
                  </a:lnTo>
                  <a:lnTo>
                    <a:pt x="1168400" y="25400"/>
                  </a:lnTo>
                  <a:lnTo>
                    <a:pt x="0" y="25400"/>
                  </a:lnTo>
                  <a:close/>
                </a:path>
              </a:pathLst>
            </a:custGeom>
            <a:solidFill>
              <a:srgbClr val="F3B562">
                <a:alpha val="64706"/>
              </a:srgbClr>
            </a:solidFill>
          </p:spPr>
        </p:sp>
        <p:sp>
          <p:nvSpPr>
            <p:cNvPr name="TextBox 16" id="16"/>
            <p:cNvSpPr txBox="true"/>
            <p:nvPr/>
          </p:nvSpPr>
          <p:spPr>
            <a:xfrm>
              <a:off x="0" y="-38100"/>
              <a:ext cx="1168400" cy="63500"/>
            </a:xfrm>
            <a:prstGeom prst="rect">
              <a:avLst/>
            </a:prstGeom>
          </p:spPr>
          <p:txBody>
            <a:bodyPr anchor="ctr" rtlCol="false" tIns="50800" lIns="50800" bIns="50800" rIns="50800"/>
            <a:lstStyle/>
            <a:p>
              <a:pPr algn="l">
                <a:lnSpc>
                  <a:spcPts val="1679"/>
                </a:lnSpc>
              </a:pPr>
            </a:p>
          </p:txBody>
        </p:sp>
      </p:grpSp>
      <p:sp>
        <p:nvSpPr>
          <p:cNvPr name="TextBox 17" id="17"/>
          <p:cNvSpPr txBox="true"/>
          <p:nvPr/>
        </p:nvSpPr>
        <p:spPr>
          <a:xfrm rot="0">
            <a:off x="1333500" y="1038225"/>
            <a:ext cx="11430000" cy="811530"/>
          </a:xfrm>
          <a:prstGeom prst="rect">
            <a:avLst/>
          </a:prstGeom>
        </p:spPr>
        <p:txBody>
          <a:bodyPr anchor="t" rtlCol="false" tIns="0" lIns="0" bIns="0" rIns="0">
            <a:spAutoFit/>
          </a:bodyPr>
          <a:lstStyle/>
          <a:p>
            <a:pPr algn="l">
              <a:lnSpc>
                <a:spcPts val="6719"/>
              </a:lnSpc>
            </a:pPr>
            <a:r>
              <a:rPr lang="en-US" sz="4800" b="true">
                <a:solidFill>
                  <a:srgbClr val="000000"/>
                </a:solidFill>
                <a:latin typeface="Canva Sans Bold"/>
                <a:ea typeface="Canva Sans Bold"/>
                <a:cs typeface="Canva Sans Bold"/>
                <a:sym typeface="Canva Sans Bold"/>
              </a:rPr>
              <a:t>Learning Outcomes</a:t>
            </a:r>
          </a:p>
        </p:txBody>
      </p:sp>
      <p:grpSp>
        <p:nvGrpSpPr>
          <p:cNvPr name="Group 18" id="18"/>
          <p:cNvGrpSpPr/>
          <p:nvPr/>
        </p:nvGrpSpPr>
        <p:grpSpPr>
          <a:xfrm rot="0">
            <a:off x="1333500" y="2238375"/>
            <a:ext cx="2000250" cy="38100"/>
            <a:chOff x="0" y="0"/>
            <a:chExt cx="2667000" cy="50800"/>
          </a:xfrm>
        </p:grpSpPr>
        <p:sp>
          <p:nvSpPr>
            <p:cNvPr name="Freeform 19" id="19"/>
            <p:cNvSpPr/>
            <p:nvPr/>
          </p:nvSpPr>
          <p:spPr>
            <a:xfrm flipH="false" flipV="false" rot="0">
              <a:off x="0" y="0"/>
              <a:ext cx="2667000" cy="50800"/>
            </a:xfrm>
            <a:custGeom>
              <a:avLst/>
              <a:gdLst/>
              <a:ahLst/>
              <a:cxnLst/>
              <a:rect r="r" b="b" t="t" l="l"/>
              <a:pathLst>
                <a:path h="50800" w="2667000">
                  <a:moveTo>
                    <a:pt x="0" y="0"/>
                  </a:moveTo>
                  <a:lnTo>
                    <a:pt x="2667000" y="0"/>
                  </a:lnTo>
                  <a:lnTo>
                    <a:pt x="2667000" y="50800"/>
                  </a:lnTo>
                  <a:lnTo>
                    <a:pt x="0" y="50800"/>
                  </a:lnTo>
                  <a:close/>
                </a:path>
              </a:pathLst>
            </a:custGeom>
            <a:solidFill>
              <a:srgbClr val="45C2B1"/>
            </a:solidFill>
          </p:spPr>
        </p:sp>
        <p:sp>
          <p:nvSpPr>
            <p:cNvPr name="TextBox 20" id="20"/>
            <p:cNvSpPr txBox="true"/>
            <p:nvPr/>
          </p:nvSpPr>
          <p:spPr>
            <a:xfrm>
              <a:off x="0" y="-38100"/>
              <a:ext cx="2667000" cy="88900"/>
            </a:xfrm>
            <a:prstGeom prst="rect">
              <a:avLst/>
            </a:prstGeom>
          </p:spPr>
          <p:txBody>
            <a:bodyPr anchor="ctr" rtlCol="false" tIns="50800" lIns="50800" bIns="50800" rIns="50800"/>
            <a:lstStyle/>
            <a:p>
              <a:pPr algn="l">
                <a:lnSpc>
                  <a:spcPts val="1679"/>
                </a:lnSpc>
              </a:pPr>
            </a:p>
          </p:txBody>
        </p:sp>
      </p:grpSp>
      <p:grpSp>
        <p:nvGrpSpPr>
          <p:cNvPr name="Group 21" id="21"/>
          <p:cNvGrpSpPr/>
          <p:nvPr/>
        </p:nvGrpSpPr>
        <p:grpSpPr>
          <a:xfrm rot="0">
            <a:off x="1314450" y="3257550"/>
            <a:ext cx="5003800" cy="4476750"/>
            <a:chOff x="0" y="0"/>
            <a:chExt cx="6671733" cy="5969000"/>
          </a:xfrm>
        </p:grpSpPr>
        <p:sp>
          <p:nvSpPr>
            <p:cNvPr name="Freeform 22" id="22"/>
            <p:cNvSpPr/>
            <p:nvPr/>
          </p:nvSpPr>
          <p:spPr>
            <a:xfrm flipH="false" flipV="false" rot="0">
              <a:off x="0" y="0"/>
              <a:ext cx="6671733" cy="5969000"/>
            </a:xfrm>
            <a:custGeom>
              <a:avLst/>
              <a:gdLst/>
              <a:ahLst/>
              <a:cxnLst/>
              <a:rect r="r" b="b" t="t" l="l"/>
              <a:pathLst>
                <a:path h="5969000" w="6671733">
                  <a:moveTo>
                    <a:pt x="279400" y="0"/>
                  </a:moveTo>
                  <a:lnTo>
                    <a:pt x="6392333" y="0"/>
                  </a:lnTo>
                  <a:cubicBezTo>
                    <a:pt x="6546641" y="0"/>
                    <a:pt x="6671733" y="125092"/>
                    <a:pt x="6671733" y="279400"/>
                  </a:cubicBezTo>
                  <a:lnTo>
                    <a:pt x="6671733" y="5689600"/>
                  </a:lnTo>
                  <a:cubicBezTo>
                    <a:pt x="6671733" y="5843908"/>
                    <a:pt x="6546641" y="5969000"/>
                    <a:pt x="6392333" y="5969000"/>
                  </a:cubicBezTo>
                  <a:lnTo>
                    <a:pt x="279400" y="5969000"/>
                  </a:lnTo>
                  <a:cubicBezTo>
                    <a:pt x="125092" y="5969000"/>
                    <a:pt x="0" y="5843908"/>
                    <a:pt x="0" y="5689600"/>
                  </a:cubicBezTo>
                  <a:lnTo>
                    <a:pt x="0" y="279400"/>
                  </a:lnTo>
                  <a:cubicBezTo>
                    <a:pt x="0" y="125092"/>
                    <a:pt x="125092" y="0"/>
                    <a:pt x="279400" y="0"/>
                  </a:cubicBezTo>
                  <a:close/>
                </a:path>
              </a:pathLst>
            </a:custGeom>
            <a:solidFill>
              <a:srgbClr val="F7F4ED"/>
            </a:solidFill>
            <a:ln w="9525" cap="sq">
              <a:solidFill>
                <a:srgbClr val="D9E5E1"/>
              </a:solidFill>
              <a:prstDash val="solid"/>
              <a:miter/>
            </a:ln>
          </p:spPr>
        </p:sp>
        <p:sp>
          <p:nvSpPr>
            <p:cNvPr name="TextBox 23" id="23"/>
            <p:cNvSpPr txBox="true"/>
            <p:nvPr/>
          </p:nvSpPr>
          <p:spPr>
            <a:xfrm>
              <a:off x="0" y="-38100"/>
              <a:ext cx="6671733" cy="6007100"/>
            </a:xfrm>
            <a:prstGeom prst="rect">
              <a:avLst/>
            </a:prstGeom>
          </p:spPr>
          <p:txBody>
            <a:bodyPr anchor="ctr" rtlCol="false" tIns="50800" lIns="50800" bIns="50800" rIns="50800"/>
            <a:lstStyle/>
            <a:p>
              <a:pPr algn="l">
                <a:lnSpc>
                  <a:spcPts val="1679"/>
                </a:lnSpc>
              </a:pPr>
            </a:p>
          </p:txBody>
        </p:sp>
      </p:grpSp>
      <p:grpSp>
        <p:nvGrpSpPr>
          <p:cNvPr name="Group 24" id="24"/>
          <p:cNvGrpSpPr/>
          <p:nvPr/>
        </p:nvGrpSpPr>
        <p:grpSpPr>
          <a:xfrm rot="0">
            <a:off x="1314450" y="3257550"/>
            <a:ext cx="5003800" cy="114300"/>
            <a:chOff x="0" y="0"/>
            <a:chExt cx="6671733" cy="152400"/>
          </a:xfrm>
        </p:grpSpPr>
        <p:sp>
          <p:nvSpPr>
            <p:cNvPr name="Freeform 25" id="25"/>
            <p:cNvSpPr/>
            <p:nvPr/>
          </p:nvSpPr>
          <p:spPr>
            <a:xfrm flipH="false" flipV="false" rot="0">
              <a:off x="0" y="0"/>
              <a:ext cx="6671733" cy="152400"/>
            </a:xfrm>
            <a:custGeom>
              <a:avLst/>
              <a:gdLst/>
              <a:ahLst/>
              <a:cxnLst/>
              <a:rect r="r" b="b" t="t" l="l"/>
              <a:pathLst>
                <a:path h="152400" w="6671733">
                  <a:moveTo>
                    <a:pt x="76200" y="0"/>
                  </a:moveTo>
                  <a:lnTo>
                    <a:pt x="6595533" y="0"/>
                  </a:lnTo>
                  <a:cubicBezTo>
                    <a:pt x="6637617" y="0"/>
                    <a:pt x="6671733" y="34116"/>
                    <a:pt x="6671733" y="76200"/>
                  </a:cubicBezTo>
                  <a:cubicBezTo>
                    <a:pt x="6671733" y="118284"/>
                    <a:pt x="6637617" y="152400"/>
                    <a:pt x="6595533" y="152400"/>
                  </a:cubicBezTo>
                  <a:lnTo>
                    <a:pt x="76200" y="152400"/>
                  </a:lnTo>
                  <a:cubicBezTo>
                    <a:pt x="34116" y="152400"/>
                    <a:pt x="0" y="118284"/>
                    <a:pt x="0" y="76200"/>
                  </a:cubicBezTo>
                  <a:cubicBezTo>
                    <a:pt x="0" y="34116"/>
                    <a:pt x="34116" y="0"/>
                    <a:pt x="76200" y="0"/>
                  </a:cubicBezTo>
                  <a:close/>
                </a:path>
              </a:pathLst>
            </a:custGeom>
            <a:solidFill>
              <a:srgbClr val="45C2B1"/>
            </a:solidFill>
          </p:spPr>
        </p:sp>
        <p:sp>
          <p:nvSpPr>
            <p:cNvPr name="TextBox 26" id="26"/>
            <p:cNvSpPr txBox="true"/>
            <p:nvPr/>
          </p:nvSpPr>
          <p:spPr>
            <a:xfrm>
              <a:off x="0" y="-38100"/>
              <a:ext cx="6671733" cy="190500"/>
            </a:xfrm>
            <a:prstGeom prst="rect">
              <a:avLst/>
            </a:prstGeom>
          </p:spPr>
          <p:txBody>
            <a:bodyPr anchor="ctr" rtlCol="false" tIns="50800" lIns="50800" bIns="50800" rIns="50800"/>
            <a:lstStyle/>
            <a:p>
              <a:pPr algn="l">
                <a:lnSpc>
                  <a:spcPts val="1679"/>
                </a:lnSpc>
              </a:pPr>
            </a:p>
          </p:txBody>
        </p:sp>
      </p:grpSp>
      <p:grpSp>
        <p:nvGrpSpPr>
          <p:cNvPr name="Group 27" id="27"/>
          <p:cNvGrpSpPr/>
          <p:nvPr/>
        </p:nvGrpSpPr>
        <p:grpSpPr>
          <a:xfrm rot="0">
            <a:off x="5480050" y="3867150"/>
            <a:ext cx="1428750" cy="1428750"/>
            <a:chOff x="0" y="0"/>
            <a:chExt cx="1905000" cy="1905000"/>
          </a:xfrm>
        </p:grpSpPr>
        <p:sp>
          <p:nvSpPr>
            <p:cNvPr name="Freeform 28" id="28"/>
            <p:cNvSpPr/>
            <p:nvPr/>
          </p:nvSpPr>
          <p:spPr>
            <a:xfrm flipH="false" flipV="false" rot="0">
              <a:off x="0" y="0"/>
              <a:ext cx="1905000" cy="1905000"/>
            </a:xfrm>
            <a:custGeom>
              <a:avLst/>
              <a:gdLst/>
              <a:ahLst/>
              <a:cxnLst/>
              <a:rect r="r" b="b" t="t" l="l"/>
              <a:pathLst>
                <a:path h="1905000" w="1905000">
                  <a:moveTo>
                    <a:pt x="0" y="952500"/>
                  </a:moveTo>
                  <a:cubicBezTo>
                    <a:pt x="0" y="1478551"/>
                    <a:pt x="426449" y="1905000"/>
                    <a:pt x="952500" y="1905000"/>
                  </a:cubicBezTo>
                  <a:cubicBezTo>
                    <a:pt x="1478551" y="1905000"/>
                    <a:pt x="1905000" y="1478551"/>
                    <a:pt x="1905000" y="952500"/>
                  </a:cubicBezTo>
                  <a:cubicBezTo>
                    <a:pt x="1905000" y="426449"/>
                    <a:pt x="1478551" y="0"/>
                    <a:pt x="952500" y="0"/>
                  </a:cubicBezTo>
                  <a:cubicBezTo>
                    <a:pt x="426449" y="0"/>
                    <a:pt x="0" y="426449"/>
                    <a:pt x="0" y="952500"/>
                  </a:cubicBezTo>
                  <a:close/>
                </a:path>
              </a:pathLst>
            </a:custGeom>
            <a:solidFill>
              <a:srgbClr val="45C2B1">
                <a:alpha val="13725"/>
              </a:srgbClr>
            </a:solidFill>
          </p:spPr>
        </p:sp>
        <p:sp>
          <p:nvSpPr>
            <p:cNvPr name="TextBox 29" id="29"/>
            <p:cNvSpPr txBox="true"/>
            <p:nvPr/>
          </p:nvSpPr>
          <p:spPr>
            <a:xfrm>
              <a:off x="0" y="-38100"/>
              <a:ext cx="1905000" cy="1943100"/>
            </a:xfrm>
            <a:prstGeom prst="rect">
              <a:avLst/>
            </a:prstGeom>
          </p:spPr>
          <p:txBody>
            <a:bodyPr anchor="ctr" rtlCol="false" tIns="50800" lIns="50800" bIns="50800" rIns="50800"/>
            <a:lstStyle/>
            <a:p>
              <a:pPr algn="l">
                <a:lnSpc>
                  <a:spcPts val="1679"/>
                </a:lnSpc>
              </a:pPr>
            </a:p>
          </p:txBody>
        </p:sp>
      </p:grpSp>
      <p:grpSp>
        <p:nvGrpSpPr>
          <p:cNvPr name="Group 30" id="30"/>
          <p:cNvGrpSpPr/>
          <p:nvPr/>
        </p:nvGrpSpPr>
        <p:grpSpPr>
          <a:xfrm rot="0">
            <a:off x="1809750" y="4257675"/>
            <a:ext cx="781050" cy="19050"/>
            <a:chOff x="0" y="0"/>
            <a:chExt cx="1041400" cy="25400"/>
          </a:xfrm>
        </p:grpSpPr>
        <p:sp>
          <p:nvSpPr>
            <p:cNvPr name="Freeform 31" id="31"/>
            <p:cNvSpPr/>
            <p:nvPr/>
          </p:nvSpPr>
          <p:spPr>
            <a:xfrm flipH="false" flipV="false" rot="0">
              <a:off x="0" y="0"/>
              <a:ext cx="1041400" cy="25400"/>
            </a:xfrm>
            <a:custGeom>
              <a:avLst/>
              <a:gdLst/>
              <a:ahLst/>
              <a:cxnLst/>
              <a:rect r="r" b="b" t="t" l="l"/>
              <a:pathLst>
                <a:path h="25400" w="1041400">
                  <a:moveTo>
                    <a:pt x="0" y="0"/>
                  </a:moveTo>
                  <a:lnTo>
                    <a:pt x="1041400" y="0"/>
                  </a:lnTo>
                  <a:lnTo>
                    <a:pt x="1041400" y="25400"/>
                  </a:lnTo>
                  <a:lnTo>
                    <a:pt x="0" y="25400"/>
                  </a:lnTo>
                  <a:close/>
                </a:path>
              </a:pathLst>
            </a:custGeom>
            <a:solidFill>
              <a:srgbClr val="45C2B1">
                <a:alpha val="27843"/>
              </a:srgbClr>
            </a:solidFill>
          </p:spPr>
        </p:sp>
        <p:sp>
          <p:nvSpPr>
            <p:cNvPr name="TextBox 32" id="32"/>
            <p:cNvSpPr txBox="true"/>
            <p:nvPr/>
          </p:nvSpPr>
          <p:spPr>
            <a:xfrm>
              <a:off x="0" y="-38100"/>
              <a:ext cx="1041400" cy="63500"/>
            </a:xfrm>
            <a:prstGeom prst="rect">
              <a:avLst/>
            </a:prstGeom>
          </p:spPr>
          <p:txBody>
            <a:bodyPr anchor="ctr" rtlCol="false" tIns="50800" lIns="50800" bIns="50800" rIns="50800"/>
            <a:lstStyle/>
            <a:p>
              <a:pPr algn="l">
                <a:lnSpc>
                  <a:spcPts val="1679"/>
                </a:lnSpc>
              </a:pPr>
            </a:p>
          </p:txBody>
        </p:sp>
      </p:grpSp>
      <p:sp>
        <p:nvSpPr>
          <p:cNvPr name="TextBox 33" id="33"/>
          <p:cNvSpPr txBox="true"/>
          <p:nvPr/>
        </p:nvSpPr>
        <p:spPr>
          <a:xfrm rot="0">
            <a:off x="1809750" y="4743450"/>
            <a:ext cx="4013200" cy="784225"/>
          </a:xfrm>
          <a:prstGeom prst="rect">
            <a:avLst/>
          </a:prstGeom>
        </p:spPr>
        <p:txBody>
          <a:bodyPr anchor="t" rtlCol="false" tIns="0" lIns="0" bIns="0" rIns="0">
            <a:spAutoFit/>
          </a:bodyPr>
          <a:lstStyle/>
          <a:p>
            <a:pPr algn="l">
              <a:lnSpc>
                <a:spcPts val="3124"/>
              </a:lnSpc>
            </a:pPr>
            <a:r>
              <a:rPr lang="en-US" sz="2499" b="true">
                <a:solidFill>
                  <a:srgbClr val="102A43"/>
                </a:solidFill>
                <a:latin typeface="Canva Sans Bold"/>
                <a:ea typeface="Canva Sans Bold"/>
                <a:cs typeface="Canva Sans Bold"/>
                <a:sym typeface="Canva Sans Bold"/>
              </a:rPr>
              <a:t>To be able to explain what budgeting means</a:t>
            </a:r>
          </a:p>
        </p:txBody>
      </p:sp>
      <p:grpSp>
        <p:nvGrpSpPr>
          <p:cNvPr name="Group 34" id="34"/>
          <p:cNvGrpSpPr/>
          <p:nvPr/>
        </p:nvGrpSpPr>
        <p:grpSpPr>
          <a:xfrm rot="0">
            <a:off x="1809750" y="7219950"/>
            <a:ext cx="723900" cy="57150"/>
            <a:chOff x="0" y="0"/>
            <a:chExt cx="965200" cy="76200"/>
          </a:xfrm>
        </p:grpSpPr>
        <p:sp>
          <p:nvSpPr>
            <p:cNvPr name="Freeform 35" id="35"/>
            <p:cNvSpPr/>
            <p:nvPr/>
          </p:nvSpPr>
          <p:spPr>
            <a:xfrm flipH="false" flipV="false" rot="0">
              <a:off x="0" y="0"/>
              <a:ext cx="965200" cy="76200"/>
            </a:xfrm>
            <a:custGeom>
              <a:avLst/>
              <a:gdLst/>
              <a:ahLst/>
              <a:cxnLst/>
              <a:rect r="r" b="b" t="t" l="l"/>
              <a:pathLst>
                <a:path h="76200" w="965200">
                  <a:moveTo>
                    <a:pt x="38100" y="0"/>
                  </a:moveTo>
                  <a:lnTo>
                    <a:pt x="927100" y="0"/>
                  </a:lnTo>
                  <a:cubicBezTo>
                    <a:pt x="948142" y="0"/>
                    <a:pt x="965200" y="17058"/>
                    <a:pt x="965200" y="38100"/>
                  </a:cubicBezTo>
                  <a:cubicBezTo>
                    <a:pt x="965200" y="59142"/>
                    <a:pt x="948142" y="76200"/>
                    <a:pt x="927100" y="76200"/>
                  </a:cubicBezTo>
                  <a:lnTo>
                    <a:pt x="38100" y="76200"/>
                  </a:lnTo>
                  <a:cubicBezTo>
                    <a:pt x="17058" y="76200"/>
                    <a:pt x="0" y="59142"/>
                    <a:pt x="0" y="38100"/>
                  </a:cubicBezTo>
                  <a:cubicBezTo>
                    <a:pt x="0" y="17058"/>
                    <a:pt x="17058" y="0"/>
                    <a:pt x="38100" y="0"/>
                  </a:cubicBezTo>
                  <a:close/>
                </a:path>
              </a:pathLst>
            </a:custGeom>
            <a:solidFill>
              <a:srgbClr val="45C2B1"/>
            </a:solidFill>
          </p:spPr>
        </p:sp>
        <p:sp>
          <p:nvSpPr>
            <p:cNvPr name="TextBox 36" id="36"/>
            <p:cNvSpPr txBox="true"/>
            <p:nvPr/>
          </p:nvSpPr>
          <p:spPr>
            <a:xfrm>
              <a:off x="0" y="-38100"/>
              <a:ext cx="965200" cy="114300"/>
            </a:xfrm>
            <a:prstGeom prst="rect">
              <a:avLst/>
            </a:prstGeom>
          </p:spPr>
          <p:txBody>
            <a:bodyPr anchor="ctr" rtlCol="false" tIns="50800" lIns="50800" bIns="50800" rIns="50800"/>
            <a:lstStyle/>
            <a:p>
              <a:pPr algn="l">
                <a:lnSpc>
                  <a:spcPts val="1679"/>
                </a:lnSpc>
              </a:pPr>
            </a:p>
          </p:txBody>
        </p:sp>
      </p:grpSp>
      <p:grpSp>
        <p:nvGrpSpPr>
          <p:cNvPr name="Group 37" id="37"/>
          <p:cNvGrpSpPr/>
          <p:nvPr/>
        </p:nvGrpSpPr>
        <p:grpSpPr>
          <a:xfrm rot="0">
            <a:off x="6642100" y="3257550"/>
            <a:ext cx="5003800" cy="4476750"/>
            <a:chOff x="0" y="0"/>
            <a:chExt cx="6671733" cy="5969000"/>
          </a:xfrm>
        </p:grpSpPr>
        <p:sp>
          <p:nvSpPr>
            <p:cNvPr name="Freeform 38" id="38"/>
            <p:cNvSpPr/>
            <p:nvPr/>
          </p:nvSpPr>
          <p:spPr>
            <a:xfrm flipH="false" flipV="false" rot="0">
              <a:off x="0" y="0"/>
              <a:ext cx="6671733" cy="5969000"/>
            </a:xfrm>
            <a:custGeom>
              <a:avLst/>
              <a:gdLst/>
              <a:ahLst/>
              <a:cxnLst/>
              <a:rect r="r" b="b" t="t" l="l"/>
              <a:pathLst>
                <a:path h="5969000" w="6671733">
                  <a:moveTo>
                    <a:pt x="279400" y="0"/>
                  </a:moveTo>
                  <a:lnTo>
                    <a:pt x="6392333" y="0"/>
                  </a:lnTo>
                  <a:cubicBezTo>
                    <a:pt x="6546641" y="0"/>
                    <a:pt x="6671733" y="125092"/>
                    <a:pt x="6671733" y="279400"/>
                  </a:cubicBezTo>
                  <a:lnTo>
                    <a:pt x="6671733" y="5689600"/>
                  </a:lnTo>
                  <a:cubicBezTo>
                    <a:pt x="6671733" y="5843908"/>
                    <a:pt x="6546641" y="5969000"/>
                    <a:pt x="6392333" y="5969000"/>
                  </a:cubicBezTo>
                  <a:lnTo>
                    <a:pt x="279400" y="5969000"/>
                  </a:lnTo>
                  <a:cubicBezTo>
                    <a:pt x="125092" y="5969000"/>
                    <a:pt x="0" y="5843908"/>
                    <a:pt x="0" y="5689600"/>
                  </a:cubicBezTo>
                  <a:lnTo>
                    <a:pt x="0" y="279400"/>
                  </a:lnTo>
                  <a:cubicBezTo>
                    <a:pt x="0" y="125092"/>
                    <a:pt x="125092" y="0"/>
                    <a:pt x="279400" y="0"/>
                  </a:cubicBezTo>
                  <a:close/>
                </a:path>
              </a:pathLst>
            </a:custGeom>
            <a:solidFill>
              <a:srgbClr val="F7F4ED"/>
            </a:solidFill>
            <a:ln w="9525" cap="sq">
              <a:solidFill>
                <a:srgbClr val="D9E5E1"/>
              </a:solidFill>
              <a:prstDash val="solid"/>
              <a:miter/>
            </a:ln>
          </p:spPr>
        </p:sp>
        <p:sp>
          <p:nvSpPr>
            <p:cNvPr name="TextBox 39" id="39"/>
            <p:cNvSpPr txBox="true"/>
            <p:nvPr/>
          </p:nvSpPr>
          <p:spPr>
            <a:xfrm>
              <a:off x="0" y="-38100"/>
              <a:ext cx="6671733" cy="6007100"/>
            </a:xfrm>
            <a:prstGeom prst="rect">
              <a:avLst/>
            </a:prstGeom>
          </p:spPr>
          <p:txBody>
            <a:bodyPr anchor="ctr" rtlCol="false" tIns="50800" lIns="50800" bIns="50800" rIns="50800"/>
            <a:lstStyle/>
            <a:p>
              <a:pPr algn="l">
                <a:lnSpc>
                  <a:spcPts val="1679"/>
                </a:lnSpc>
              </a:pPr>
            </a:p>
          </p:txBody>
        </p:sp>
      </p:grpSp>
      <p:grpSp>
        <p:nvGrpSpPr>
          <p:cNvPr name="Group 40" id="40"/>
          <p:cNvGrpSpPr/>
          <p:nvPr/>
        </p:nvGrpSpPr>
        <p:grpSpPr>
          <a:xfrm rot="0">
            <a:off x="6642100" y="3257550"/>
            <a:ext cx="5003800" cy="114300"/>
            <a:chOff x="0" y="0"/>
            <a:chExt cx="6671733" cy="152400"/>
          </a:xfrm>
        </p:grpSpPr>
        <p:sp>
          <p:nvSpPr>
            <p:cNvPr name="Freeform 41" id="41"/>
            <p:cNvSpPr/>
            <p:nvPr/>
          </p:nvSpPr>
          <p:spPr>
            <a:xfrm flipH="false" flipV="false" rot="0">
              <a:off x="0" y="0"/>
              <a:ext cx="6671733" cy="152400"/>
            </a:xfrm>
            <a:custGeom>
              <a:avLst/>
              <a:gdLst/>
              <a:ahLst/>
              <a:cxnLst/>
              <a:rect r="r" b="b" t="t" l="l"/>
              <a:pathLst>
                <a:path h="152400" w="6671733">
                  <a:moveTo>
                    <a:pt x="76200" y="0"/>
                  </a:moveTo>
                  <a:lnTo>
                    <a:pt x="6595533" y="0"/>
                  </a:lnTo>
                  <a:cubicBezTo>
                    <a:pt x="6637617" y="0"/>
                    <a:pt x="6671733" y="34116"/>
                    <a:pt x="6671733" y="76200"/>
                  </a:cubicBezTo>
                  <a:cubicBezTo>
                    <a:pt x="6671733" y="118284"/>
                    <a:pt x="6637617" y="152400"/>
                    <a:pt x="6595533" y="152400"/>
                  </a:cubicBezTo>
                  <a:lnTo>
                    <a:pt x="76200" y="152400"/>
                  </a:lnTo>
                  <a:cubicBezTo>
                    <a:pt x="34116" y="152400"/>
                    <a:pt x="0" y="118284"/>
                    <a:pt x="0" y="76200"/>
                  </a:cubicBezTo>
                  <a:cubicBezTo>
                    <a:pt x="0" y="34116"/>
                    <a:pt x="34116" y="0"/>
                    <a:pt x="76200" y="0"/>
                  </a:cubicBezTo>
                  <a:close/>
                </a:path>
              </a:pathLst>
            </a:custGeom>
            <a:solidFill>
              <a:srgbClr val="F3B562"/>
            </a:solidFill>
          </p:spPr>
        </p:sp>
        <p:sp>
          <p:nvSpPr>
            <p:cNvPr name="TextBox 42" id="42"/>
            <p:cNvSpPr txBox="true"/>
            <p:nvPr/>
          </p:nvSpPr>
          <p:spPr>
            <a:xfrm>
              <a:off x="0" y="-38100"/>
              <a:ext cx="6671733" cy="190500"/>
            </a:xfrm>
            <a:prstGeom prst="rect">
              <a:avLst/>
            </a:prstGeom>
          </p:spPr>
          <p:txBody>
            <a:bodyPr anchor="ctr" rtlCol="false" tIns="50800" lIns="50800" bIns="50800" rIns="50800"/>
            <a:lstStyle/>
            <a:p>
              <a:pPr algn="l">
                <a:lnSpc>
                  <a:spcPts val="1679"/>
                </a:lnSpc>
              </a:pPr>
            </a:p>
          </p:txBody>
        </p:sp>
      </p:grpSp>
      <p:grpSp>
        <p:nvGrpSpPr>
          <p:cNvPr name="Group 43" id="43"/>
          <p:cNvGrpSpPr/>
          <p:nvPr/>
        </p:nvGrpSpPr>
        <p:grpSpPr>
          <a:xfrm rot="0">
            <a:off x="10807700" y="3867150"/>
            <a:ext cx="1428750" cy="1428750"/>
            <a:chOff x="0" y="0"/>
            <a:chExt cx="1905000" cy="1905000"/>
          </a:xfrm>
        </p:grpSpPr>
        <p:sp>
          <p:nvSpPr>
            <p:cNvPr name="Freeform 44" id="44"/>
            <p:cNvSpPr/>
            <p:nvPr/>
          </p:nvSpPr>
          <p:spPr>
            <a:xfrm flipH="false" flipV="false" rot="0">
              <a:off x="0" y="0"/>
              <a:ext cx="1905000" cy="1905000"/>
            </a:xfrm>
            <a:custGeom>
              <a:avLst/>
              <a:gdLst/>
              <a:ahLst/>
              <a:cxnLst/>
              <a:rect r="r" b="b" t="t" l="l"/>
              <a:pathLst>
                <a:path h="1905000" w="1905000">
                  <a:moveTo>
                    <a:pt x="0" y="952500"/>
                  </a:moveTo>
                  <a:cubicBezTo>
                    <a:pt x="0" y="1478551"/>
                    <a:pt x="426449" y="1905000"/>
                    <a:pt x="952500" y="1905000"/>
                  </a:cubicBezTo>
                  <a:cubicBezTo>
                    <a:pt x="1478551" y="1905000"/>
                    <a:pt x="1905000" y="1478551"/>
                    <a:pt x="1905000" y="952500"/>
                  </a:cubicBezTo>
                  <a:cubicBezTo>
                    <a:pt x="1905000" y="426449"/>
                    <a:pt x="1478551" y="0"/>
                    <a:pt x="952500" y="0"/>
                  </a:cubicBezTo>
                  <a:cubicBezTo>
                    <a:pt x="426449" y="0"/>
                    <a:pt x="0" y="426449"/>
                    <a:pt x="0" y="952500"/>
                  </a:cubicBezTo>
                  <a:close/>
                </a:path>
              </a:pathLst>
            </a:custGeom>
            <a:solidFill>
              <a:srgbClr val="F3B562">
                <a:alpha val="13725"/>
              </a:srgbClr>
            </a:solidFill>
          </p:spPr>
        </p:sp>
        <p:sp>
          <p:nvSpPr>
            <p:cNvPr name="TextBox 45" id="45"/>
            <p:cNvSpPr txBox="true"/>
            <p:nvPr/>
          </p:nvSpPr>
          <p:spPr>
            <a:xfrm>
              <a:off x="0" y="-38100"/>
              <a:ext cx="1905000" cy="1943100"/>
            </a:xfrm>
            <a:prstGeom prst="rect">
              <a:avLst/>
            </a:prstGeom>
          </p:spPr>
          <p:txBody>
            <a:bodyPr anchor="ctr" rtlCol="false" tIns="50800" lIns="50800" bIns="50800" rIns="50800"/>
            <a:lstStyle/>
            <a:p>
              <a:pPr algn="l">
                <a:lnSpc>
                  <a:spcPts val="1679"/>
                </a:lnSpc>
              </a:pPr>
            </a:p>
          </p:txBody>
        </p:sp>
      </p:grpSp>
      <p:grpSp>
        <p:nvGrpSpPr>
          <p:cNvPr name="Group 46" id="46"/>
          <p:cNvGrpSpPr/>
          <p:nvPr/>
        </p:nvGrpSpPr>
        <p:grpSpPr>
          <a:xfrm rot="0">
            <a:off x="7137400" y="4257675"/>
            <a:ext cx="781050" cy="19050"/>
            <a:chOff x="0" y="0"/>
            <a:chExt cx="1041400" cy="25400"/>
          </a:xfrm>
        </p:grpSpPr>
        <p:sp>
          <p:nvSpPr>
            <p:cNvPr name="Freeform 47" id="47"/>
            <p:cNvSpPr/>
            <p:nvPr/>
          </p:nvSpPr>
          <p:spPr>
            <a:xfrm flipH="false" flipV="false" rot="0">
              <a:off x="0" y="0"/>
              <a:ext cx="1041400" cy="25400"/>
            </a:xfrm>
            <a:custGeom>
              <a:avLst/>
              <a:gdLst/>
              <a:ahLst/>
              <a:cxnLst/>
              <a:rect r="r" b="b" t="t" l="l"/>
              <a:pathLst>
                <a:path h="25400" w="1041400">
                  <a:moveTo>
                    <a:pt x="0" y="0"/>
                  </a:moveTo>
                  <a:lnTo>
                    <a:pt x="1041400" y="0"/>
                  </a:lnTo>
                  <a:lnTo>
                    <a:pt x="1041400" y="25400"/>
                  </a:lnTo>
                  <a:lnTo>
                    <a:pt x="0" y="25400"/>
                  </a:lnTo>
                  <a:close/>
                </a:path>
              </a:pathLst>
            </a:custGeom>
            <a:solidFill>
              <a:srgbClr val="F3B562">
                <a:alpha val="27843"/>
              </a:srgbClr>
            </a:solidFill>
          </p:spPr>
        </p:sp>
        <p:sp>
          <p:nvSpPr>
            <p:cNvPr name="TextBox 48" id="48"/>
            <p:cNvSpPr txBox="true"/>
            <p:nvPr/>
          </p:nvSpPr>
          <p:spPr>
            <a:xfrm>
              <a:off x="0" y="-38100"/>
              <a:ext cx="1041400" cy="63500"/>
            </a:xfrm>
            <a:prstGeom prst="rect">
              <a:avLst/>
            </a:prstGeom>
          </p:spPr>
          <p:txBody>
            <a:bodyPr anchor="ctr" rtlCol="false" tIns="50800" lIns="50800" bIns="50800" rIns="50800"/>
            <a:lstStyle/>
            <a:p>
              <a:pPr algn="l">
                <a:lnSpc>
                  <a:spcPts val="1679"/>
                </a:lnSpc>
              </a:pPr>
            </a:p>
          </p:txBody>
        </p:sp>
      </p:grpSp>
      <p:sp>
        <p:nvSpPr>
          <p:cNvPr name="TextBox 49" id="49"/>
          <p:cNvSpPr txBox="true"/>
          <p:nvPr/>
        </p:nvSpPr>
        <p:spPr>
          <a:xfrm rot="0">
            <a:off x="7137400" y="4743450"/>
            <a:ext cx="4013200" cy="1174750"/>
          </a:xfrm>
          <a:prstGeom prst="rect">
            <a:avLst/>
          </a:prstGeom>
        </p:spPr>
        <p:txBody>
          <a:bodyPr anchor="t" rtlCol="false" tIns="0" lIns="0" bIns="0" rIns="0">
            <a:spAutoFit/>
          </a:bodyPr>
          <a:lstStyle/>
          <a:p>
            <a:pPr algn="l">
              <a:lnSpc>
                <a:spcPts val="3124"/>
              </a:lnSpc>
            </a:pPr>
            <a:r>
              <a:rPr lang="en-US" sz="2499" b="true">
                <a:solidFill>
                  <a:srgbClr val="102A43"/>
                </a:solidFill>
                <a:latin typeface="Canva Sans Bold"/>
                <a:ea typeface="Canva Sans Bold"/>
                <a:cs typeface="Canva Sans Bold"/>
                <a:sym typeface="Canva Sans Bold"/>
              </a:rPr>
              <a:t>To be able to identify common student expenses</a:t>
            </a:r>
          </a:p>
        </p:txBody>
      </p:sp>
      <p:grpSp>
        <p:nvGrpSpPr>
          <p:cNvPr name="Group 50" id="50"/>
          <p:cNvGrpSpPr/>
          <p:nvPr/>
        </p:nvGrpSpPr>
        <p:grpSpPr>
          <a:xfrm rot="0">
            <a:off x="7137400" y="7219950"/>
            <a:ext cx="1123950" cy="57150"/>
            <a:chOff x="0" y="0"/>
            <a:chExt cx="1498600" cy="76200"/>
          </a:xfrm>
        </p:grpSpPr>
        <p:sp>
          <p:nvSpPr>
            <p:cNvPr name="Freeform 51" id="51"/>
            <p:cNvSpPr/>
            <p:nvPr/>
          </p:nvSpPr>
          <p:spPr>
            <a:xfrm flipH="false" flipV="false" rot="0">
              <a:off x="0" y="0"/>
              <a:ext cx="1498600" cy="76200"/>
            </a:xfrm>
            <a:custGeom>
              <a:avLst/>
              <a:gdLst/>
              <a:ahLst/>
              <a:cxnLst/>
              <a:rect r="r" b="b" t="t" l="l"/>
              <a:pathLst>
                <a:path h="76200" w="1498600">
                  <a:moveTo>
                    <a:pt x="38100" y="0"/>
                  </a:moveTo>
                  <a:lnTo>
                    <a:pt x="1460500" y="0"/>
                  </a:lnTo>
                  <a:cubicBezTo>
                    <a:pt x="1481542" y="0"/>
                    <a:pt x="1498600" y="17058"/>
                    <a:pt x="1498600" y="38100"/>
                  </a:cubicBezTo>
                  <a:cubicBezTo>
                    <a:pt x="1498600" y="59142"/>
                    <a:pt x="1481542" y="76200"/>
                    <a:pt x="1460500" y="76200"/>
                  </a:cubicBezTo>
                  <a:lnTo>
                    <a:pt x="38100" y="76200"/>
                  </a:lnTo>
                  <a:cubicBezTo>
                    <a:pt x="17058" y="76200"/>
                    <a:pt x="0" y="59142"/>
                    <a:pt x="0" y="38100"/>
                  </a:cubicBezTo>
                  <a:cubicBezTo>
                    <a:pt x="0" y="17058"/>
                    <a:pt x="17058" y="0"/>
                    <a:pt x="38100" y="0"/>
                  </a:cubicBezTo>
                  <a:close/>
                </a:path>
              </a:pathLst>
            </a:custGeom>
            <a:solidFill>
              <a:srgbClr val="F3B562"/>
            </a:solidFill>
          </p:spPr>
        </p:sp>
        <p:sp>
          <p:nvSpPr>
            <p:cNvPr name="TextBox 52" id="52"/>
            <p:cNvSpPr txBox="true"/>
            <p:nvPr/>
          </p:nvSpPr>
          <p:spPr>
            <a:xfrm>
              <a:off x="0" y="-38100"/>
              <a:ext cx="1498600" cy="114300"/>
            </a:xfrm>
            <a:prstGeom prst="rect">
              <a:avLst/>
            </a:prstGeom>
          </p:spPr>
          <p:txBody>
            <a:bodyPr anchor="ctr" rtlCol="false" tIns="50800" lIns="50800" bIns="50800" rIns="50800"/>
            <a:lstStyle/>
            <a:p>
              <a:pPr algn="l">
                <a:lnSpc>
                  <a:spcPts val="1679"/>
                </a:lnSpc>
              </a:pPr>
            </a:p>
          </p:txBody>
        </p:sp>
      </p:grpSp>
      <p:grpSp>
        <p:nvGrpSpPr>
          <p:cNvPr name="Group 53" id="53"/>
          <p:cNvGrpSpPr/>
          <p:nvPr/>
        </p:nvGrpSpPr>
        <p:grpSpPr>
          <a:xfrm rot="0">
            <a:off x="11969750" y="3257550"/>
            <a:ext cx="5003800" cy="4476750"/>
            <a:chOff x="0" y="0"/>
            <a:chExt cx="6671733" cy="5969000"/>
          </a:xfrm>
        </p:grpSpPr>
        <p:sp>
          <p:nvSpPr>
            <p:cNvPr name="Freeform 54" id="54"/>
            <p:cNvSpPr/>
            <p:nvPr/>
          </p:nvSpPr>
          <p:spPr>
            <a:xfrm flipH="false" flipV="false" rot="0">
              <a:off x="0" y="0"/>
              <a:ext cx="6671733" cy="5969000"/>
            </a:xfrm>
            <a:custGeom>
              <a:avLst/>
              <a:gdLst/>
              <a:ahLst/>
              <a:cxnLst/>
              <a:rect r="r" b="b" t="t" l="l"/>
              <a:pathLst>
                <a:path h="5969000" w="6671733">
                  <a:moveTo>
                    <a:pt x="279400" y="0"/>
                  </a:moveTo>
                  <a:lnTo>
                    <a:pt x="6392333" y="0"/>
                  </a:lnTo>
                  <a:cubicBezTo>
                    <a:pt x="6546641" y="0"/>
                    <a:pt x="6671733" y="125092"/>
                    <a:pt x="6671733" y="279400"/>
                  </a:cubicBezTo>
                  <a:lnTo>
                    <a:pt x="6671733" y="5689600"/>
                  </a:lnTo>
                  <a:cubicBezTo>
                    <a:pt x="6671733" y="5843908"/>
                    <a:pt x="6546641" y="5969000"/>
                    <a:pt x="6392333" y="5969000"/>
                  </a:cubicBezTo>
                  <a:lnTo>
                    <a:pt x="279400" y="5969000"/>
                  </a:lnTo>
                  <a:cubicBezTo>
                    <a:pt x="125092" y="5969000"/>
                    <a:pt x="0" y="5843908"/>
                    <a:pt x="0" y="5689600"/>
                  </a:cubicBezTo>
                  <a:lnTo>
                    <a:pt x="0" y="279400"/>
                  </a:lnTo>
                  <a:cubicBezTo>
                    <a:pt x="0" y="125092"/>
                    <a:pt x="125092" y="0"/>
                    <a:pt x="279400" y="0"/>
                  </a:cubicBezTo>
                  <a:close/>
                </a:path>
              </a:pathLst>
            </a:custGeom>
            <a:solidFill>
              <a:srgbClr val="F7F4ED"/>
            </a:solidFill>
            <a:ln w="9525" cap="sq">
              <a:solidFill>
                <a:srgbClr val="D9E5E1"/>
              </a:solidFill>
              <a:prstDash val="solid"/>
              <a:miter/>
            </a:ln>
          </p:spPr>
        </p:sp>
        <p:sp>
          <p:nvSpPr>
            <p:cNvPr name="TextBox 55" id="55"/>
            <p:cNvSpPr txBox="true"/>
            <p:nvPr/>
          </p:nvSpPr>
          <p:spPr>
            <a:xfrm>
              <a:off x="0" y="-38100"/>
              <a:ext cx="6671733" cy="6007100"/>
            </a:xfrm>
            <a:prstGeom prst="rect">
              <a:avLst/>
            </a:prstGeom>
          </p:spPr>
          <p:txBody>
            <a:bodyPr anchor="ctr" rtlCol="false" tIns="50800" lIns="50800" bIns="50800" rIns="50800"/>
            <a:lstStyle/>
            <a:p>
              <a:pPr algn="l">
                <a:lnSpc>
                  <a:spcPts val="1679"/>
                </a:lnSpc>
              </a:pPr>
            </a:p>
          </p:txBody>
        </p:sp>
      </p:grpSp>
      <p:grpSp>
        <p:nvGrpSpPr>
          <p:cNvPr name="Group 56" id="56"/>
          <p:cNvGrpSpPr/>
          <p:nvPr/>
        </p:nvGrpSpPr>
        <p:grpSpPr>
          <a:xfrm rot="0">
            <a:off x="11969750" y="3257550"/>
            <a:ext cx="5003800" cy="114300"/>
            <a:chOff x="0" y="0"/>
            <a:chExt cx="6671733" cy="152400"/>
          </a:xfrm>
        </p:grpSpPr>
        <p:sp>
          <p:nvSpPr>
            <p:cNvPr name="Freeform 57" id="57"/>
            <p:cNvSpPr/>
            <p:nvPr/>
          </p:nvSpPr>
          <p:spPr>
            <a:xfrm flipH="false" flipV="false" rot="0">
              <a:off x="0" y="0"/>
              <a:ext cx="6671733" cy="152400"/>
            </a:xfrm>
            <a:custGeom>
              <a:avLst/>
              <a:gdLst/>
              <a:ahLst/>
              <a:cxnLst/>
              <a:rect r="r" b="b" t="t" l="l"/>
              <a:pathLst>
                <a:path h="152400" w="6671733">
                  <a:moveTo>
                    <a:pt x="76200" y="0"/>
                  </a:moveTo>
                  <a:lnTo>
                    <a:pt x="6595533" y="0"/>
                  </a:lnTo>
                  <a:cubicBezTo>
                    <a:pt x="6637617" y="0"/>
                    <a:pt x="6671733" y="34116"/>
                    <a:pt x="6671733" y="76200"/>
                  </a:cubicBezTo>
                  <a:cubicBezTo>
                    <a:pt x="6671733" y="118284"/>
                    <a:pt x="6637617" y="152400"/>
                    <a:pt x="6595533" y="152400"/>
                  </a:cubicBezTo>
                  <a:lnTo>
                    <a:pt x="76200" y="152400"/>
                  </a:lnTo>
                  <a:cubicBezTo>
                    <a:pt x="34116" y="152400"/>
                    <a:pt x="0" y="118284"/>
                    <a:pt x="0" y="76200"/>
                  </a:cubicBezTo>
                  <a:cubicBezTo>
                    <a:pt x="0" y="34116"/>
                    <a:pt x="34116" y="0"/>
                    <a:pt x="76200" y="0"/>
                  </a:cubicBezTo>
                  <a:close/>
                </a:path>
              </a:pathLst>
            </a:custGeom>
            <a:solidFill>
              <a:srgbClr val="45C2B1"/>
            </a:solidFill>
          </p:spPr>
        </p:sp>
        <p:sp>
          <p:nvSpPr>
            <p:cNvPr name="TextBox 58" id="58"/>
            <p:cNvSpPr txBox="true"/>
            <p:nvPr/>
          </p:nvSpPr>
          <p:spPr>
            <a:xfrm>
              <a:off x="0" y="-38100"/>
              <a:ext cx="6671733" cy="190500"/>
            </a:xfrm>
            <a:prstGeom prst="rect">
              <a:avLst/>
            </a:prstGeom>
          </p:spPr>
          <p:txBody>
            <a:bodyPr anchor="ctr" rtlCol="false" tIns="50800" lIns="50800" bIns="50800" rIns="50800"/>
            <a:lstStyle/>
            <a:p>
              <a:pPr algn="l">
                <a:lnSpc>
                  <a:spcPts val="1679"/>
                </a:lnSpc>
              </a:pPr>
            </a:p>
          </p:txBody>
        </p:sp>
      </p:grpSp>
      <p:grpSp>
        <p:nvGrpSpPr>
          <p:cNvPr name="Group 59" id="59"/>
          <p:cNvGrpSpPr/>
          <p:nvPr/>
        </p:nvGrpSpPr>
        <p:grpSpPr>
          <a:xfrm rot="0">
            <a:off x="16135350" y="3867150"/>
            <a:ext cx="1428750" cy="1428750"/>
            <a:chOff x="0" y="0"/>
            <a:chExt cx="1905000" cy="1905000"/>
          </a:xfrm>
        </p:grpSpPr>
        <p:sp>
          <p:nvSpPr>
            <p:cNvPr name="Freeform 60" id="60"/>
            <p:cNvSpPr/>
            <p:nvPr/>
          </p:nvSpPr>
          <p:spPr>
            <a:xfrm flipH="false" flipV="false" rot="0">
              <a:off x="0" y="0"/>
              <a:ext cx="1905000" cy="1905000"/>
            </a:xfrm>
            <a:custGeom>
              <a:avLst/>
              <a:gdLst/>
              <a:ahLst/>
              <a:cxnLst/>
              <a:rect r="r" b="b" t="t" l="l"/>
              <a:pathLst>
                <a:path h="1905000" w="1905000">
                  <a:moveTo>
                    <a:pt x="0" y="952500"/>
                  </a:moveTo>
                  <a:cubicBezTo>
                    <a:pt x="0" y="1478551"/>
                    <a:pt x="426449" y="1905000"/>
                    <a:pt x="952500" y="1905000"/>
                  </a:cubicBezTo>
                  <a:cubicBezTo>
                    <a:pt x="1478551" y="1905000"/>
                    <a:pt x="1905000" y="1478551"/>
                    <a:pt x="1905000" y="952500"/>
                  </a:cubicBezTo>
                  <a:cubicBezTo>
                    <a:pt x="1905000" y="426449"/>
                    <a:pt x="1478551" y="0"/>
                    <a:pt x="952500" y="0"/>
                  </a:cubicBezTo>
                  <a:cubicBezTo>
                    <a:pt x="426449" y="0"/>
                    <a:pt x="0" y="426449"/>
                    <a:pt x="0" y="952500"/>
                  </a:cubicBezTo>
                  <a:close/>
                </a:path>
              </a:pathLst>
            </a:custGeom>
            <a:solidFill>
              <a:srgbClr val="45C2B1">
                <a:alpha val="13725"/>
              </a:srgbClr>
            </a:solidFill>
          </p:spPr>
        </p:sp>
        <p:sp>
          <p:nvSpPr>
            <p:cNvPr name="TextBox 61" id="61"/>
            <p:cNvSpPr txBox="true"/>
            <p:nvPr/>
          </p:nvSpPr>
          <p:spPr>
            <a:xfrm>
              <a:off x="0" y="-38100"/>
              <a:ext cx="1905000" cy="1943100"/>
            </a:xfrm>
            <a:prstGeom prst="rect">
              <a:avLst/>
            </a:prstGeom>
          </p:spPr>
          <p:txBody>
            <a:bodyPr anchor="ctr" rtlCol="false" tIns="50800" lIns="50800" bIns="50800" rIns="50800"/>
            <a:lstStyle/>
            <a:p>
              <a:pPr algn="l">
                <a:lnSpc>
                  <a:spcPts val="1679"/>
                </a:lnSpc>
              </a:pPr>
            </a:p>
          </p:txBody>
        </p:sp>
      </p:grpSp>
      <p:grpSp>
        <p:nvGrpSpPr>
          <p:cNvPr name="Group 62" id="62"/>
          <p:cNvGrpSpPr/>
          <p:nvPr/>
        </p:nvGrpSpPr>
        <p:grpSpPr>
          <a:xfrm rot="0">
            <a:off x="12465050" y="4257675"/>
            <a:ext cx="781050" cy="19050"/>
            <a:chOff x="0" y="0"/>
            <a:chExt cx="1041400" cy="25400"/>
          </a:xfrm>
        </p:grpSpPr>
        <p:sp>
          <p:nvSpPr>
            <p:cNvPr name="Freeform 63" id="63"/>
            <p:cNvSpPr/>
            <p:nvPr/>
          </p:nvSpPr>
          <p:spPr>
            <a:xfrm flipH="false" flipV="false" rot="0">
              <a:off x="0" y="0"/>
              <a:ext cx="1041400" cy="25400"/>
            </a:xfrm>
            <a:custGeom>
              <a:avLst/>
              <a:gdLst/>
              <a:ahLst/>
              <a:cxnLst/>
              <a:rect r="r" b="b" t="t" l="l"/>
              <a:pathLst>
                <a:path h="25400" w="1041400">
                  <a:moveTo>
                    <a:pt x="0" y="0"/>
                  </a:moveTo>
                  <a:lnTo>
                    <a:pt x="1041400" y="0"/>
                  </a:lnTo>
                  <a:lnTo>
                    <a:pt x="1041400" y="25400"/>
                  </a:lnTo>
                  <a:lnTo>
                    <a:pt x="0" y="25400"/>
                  </a:lnTo>
                  <a:close/>
                </a:path>
              </a:pathLst>
            </a:custGeom>
            <a:solidFill>
              <a:srgbClr val="45C2B1">
                <a:alpha val="27843"/>
              </a:srgbClr>
            </a:solidFill>
          </p:spPr>
        </p:sp>
        <p:sp>
          <p:nvSpPr>
            <p:cNvPr name="TextBox 64" id="64"/>
            <p:cNvSpPr txBox="true"/>
            <p:nvPr/>
          </p:nvSpPr>
          <p:spPr>
            <a:xfrm>
              <a:off x="0" y="-38100"/>
              <a:ext cx="1041400" cy="63500"/>
            </a:xfrm>
            <a:prstGeom prst="rect">
              <a:avLst/>
            </a:prstGeom>
          </p:spPr>
          <p:txBody>
            <a:bodyPr anchor="ctr" rtlCol="false" tIns="50800" lIns="50800" bIns="50800" rIns="50800"/>
            <a:lstStyle/>
            <a:p>
              <a:pPr algn="l">
                <a:lnSpc>
                  <a:spcPts val="1679"/>
                </a:lnSpc>
              </a:pPr>
            </a:p>
          </p:txBody>
        </p:sp>
      </p:grpSp>
      <p:sp>
        <p:nvSpPr>
          <p:cNvPr name="TextBox 65" id="65"/>
          <p:cNvSpPr txBox="true"/>
          <p:nvPr/>
        </p:nvSpPr>
        <p:spPr>
          <a:xfrm rot="0">
            <a:off x="12465050" y="4743450"/>
            <a:ext cx="4013200" cy="1565275"/>
          </a:xfrm>
          <a:prstGeom prst="rect">
            <a:avLst/>
          </a:prstGeom>
        </p:spPr>
        <p:txBody>
          <a:bodyPr anchor="t" rtlCol="false" tIns="0" lIns="0" bIns="0" rIns="0">
            <a:spAutoFit/>
          </a:bodyPr>
          <a:lstStyle/>
          <a:p>
            <a:pPr algn="l">
              <a:lnSpc>
                <a:spcPts val="3124"/>
              </a:lnSpc>
            </a:pPr>
            <a:r>
              <a:rPr lang="en-US" sz="2499" b="true">
                <a:solidFill>
                  <a:srgbClr val="102A43"/>
                </a:solidFill>
                <a:latin typeface="Canva Sans Bold"/>
                <a:ea typeface="Canva Sans Bold"/>
                <a:cs typeface="Canva Sans Bold"/>
                <a:sym typeface="Canva Sans Bold"/>
              </a:rPr>
              <a:t>To be able to create a simple weekly budget plan to support better financial decisions</a:t>
            </a:r>
          </a:p>
        </p:txBody>
      </p:sp>
      <p:grpSp>
        <p:nvGrpSpPr>
          <p:cNvPr name="Group 66" id="66"/>
          <p:cNvGrpSpPr/>
          <p:nvPr/>
        </p:nvGrpSpPr>
        <p:grpSpPr>
          <a:xfrm rot="0">
            <a:off x="12465050" y="7219950"/>
            <a:ext cx="723900" cy="57150"/>
            <a:chOff x="0" y="0"/>
            <a:chExt cx="965200" cy="76200"/>
          </a:xfrm>
        </p:grpSpPr>
        <p:sp>
          <p:nvSpPr>
            <p:cNvPr name="Freeform 67" id="67"/>
            <p:cNvSpPr/>
            <p:nvPr/>
          </p:nvSpPr>
          <p:spPr>
            <a:xfrm flipH="false" flipV="false" rot="0">
              <a:off x="0" y="0"/>
              <a:ext cx="965200" cy="76200"/>
            </a:xfrm>
            <a:custGeom>
              <a:avLst/>
              <a:gdLst/>
              <a:ahLst/>
              <a:cxnLst/>
              <a:rect r="r" b="b" t="t" l="l"/>
              <a:pathLst>
                <a:path h="76200" w="965200">
                  <a:moveTo>
                    <a:pt x="38100" y="0"/>
                  </a:moveTo>
                  <a:lnTo>
                    <a:pt x="927100" y="0"/>
                  </a:lnTo>
                  <a:cubicBezTo>
                    <a:pt x="948142" y="0"/>
                    <a:pt x="965200" y="17058"/>
                    <a:pt x="965200" y="38100"/>
                  </a:cubicBezTo>
                  <a:cubicBezTo>
                    <a:pt x="965200" y="59142"/>
                    <a:pt x="948142" y="76200"/>
                    <a:pt x="927100" y="76200"/>
                  </a:cubicBezTo>
                  <a:lnTo>
                    <a:pt x="38100" y="76200"/>
                  </a:lnTo>
                  <a:cubicBezTo>
                    <a:pt x="17058" y="76200"/>
                    <a:pt x="0" y="59142"/>
                    <a:pt x="0" y="38100"/>
                  </a:cubicBezTo>
                  <a:cubicBezTo>
                    <a:pt x="0" y="17058"/>
                    <a:pt x="17058" y="0"/>
                    <a:pt x="38100" y="0"/>
                  </a:cubicBezTo>
                  <a:close/>
                </a:path>
              </a:pathLst>
            </a:custGeom>
            <a:solidFill>
              <a:srgbClr val="45C2B1"/>
            </a:solidFill>
          </p:spPr>
        </p:sp>
        <p:sp>
          <p:nvSpPr>
            <p:cNvPr name="TextBox 68" id="68"/>
            <p:cNvSpPr txBox="true"/>
            <p:nvPr/>
          </p:nvSpPr>
          <p:spPr>
            <a:xfrm>
              <a:off x="0" y="-38100"/>
              <a:ext cx="965200" cy="114300"/>
            </a:xfrm>
            <a:prstGeom prst="rect">
              <a:avLst/>
            </a:prstGeom>
          </p:spPr>
          <p:txBody>
            <a:bodyPr anchor="ctr" rtlCol="false" tIns="50800" lIns="50800" bIns="50800" rIns="50800"/>
            <a:lstStyle/>
            <a:p>
              <a:pPr algn="l">
                <a:lnSpc>
                  <a:spcPts val="1679"/>
                </a:lnSpc>
              </a:pPr>
            </a:p>
          </p:txBody>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EFEFE"/>
        </a:solidFill>
      </p:bgPr>
    </p:bg>
    <p:spTree>
      <p:nvGrpSpPr>
        <p:cNvPr id="1" name=""/>
        <p:cNvGrpSpPr/>
        <p:nvPr/>
      </p:nvGrpSpPr>
      <p:grpSpPr>
        <a:xfrm>
          <a:off x="0" y="0"/>
          <a:ext cx="0" cy="0"/>
          <a:chOff x="0" y="0"/>
          <a:chExt cx="0" cy="0"/>
        </a:xfrm>
      </p:grpSpPr>
      <p:sp>
        <p:nvSpPr>
          <p:cNvPr name="Freeform 2" id="2"/>
          <p:cNvSpPr/>
          <p:nvPr/>
        </p:nvSpPr>
        <p:spPr>
          <a:xfrm flipH="false" flipV="false" rot="0">
            <a:off x="10131951" y="3276905"/>
            <a:ext cx="4669433" cy="4580773"/>
          </a:xfrm>
          <a:custGeom>
            <a:avLst/>
            <a:gdLst/>
            <a:ahLst/>
            <a:cxnLst/>
            <a:rect r="r" b="b" t="t" l="l"/>
            <a:pathLst>
              <a:path h="4580773" w="4669433">
                <a:moveTo>
                  <a:pt x="0" y="0"/>
                </a:moveTo>
                <a:lnTo>
                  <a:pt x="4669432" y="0"/>
                </a:lnTo>
                <a:lnTo>
                  <a:pt x="4669432" y="4580773"/>
                </a:lnTo>
                <a:lnTo>
                  <a:pt x="0" y="4580773"/>
                </a:lnTo>
                <a:lnTo>
                  <a:pt x="0" y="0"/>
                </a:lnTo>
                <a:close/>
              </a:path>
            </a:pathLst>
          </a:custGeom>
          <a:blipFill>
            <a:blip r:embed="rId2"/>
            <a:stretch>
              <a:fillRect l="0" t="0" r="0" b="0"/>
            </a:stretch>
          </a:blipFill>
        </p:spPr>
      </p:sp>
      <p:sp>
        <p:nvSpPr>
          <p:cNvPr name="Freeform 3" id="3"/>
          <p:cNvSpPr/>
          <p:nvPr/>
        </p:nvSpPr>
        <p:spPr>
          <a:xfrm flipH="false" flipV="false" rot="0">
            <a:off x="15672423" y="5940144"/>
            <a:ext cx="2407158" cy="4114800"/>
          </a:xfrm>
          <a:custGeom>
            <a:avLst/>
            <a:gdLst/>
            <a:ahLst/>
            <a:cxnLst/>
            <a:rect r="r" b="b" t="t" l="l"/>
            <a:pathLst>
              <a:path h="4114800" w="2407158">
                <a:moveTo>
                  <a:pt x="0" y="0"/>
                </a:moveTo>
                <a:lnTo>
                  <a:pt x="2407158" y="0"/>
                </a:lnTo>
                <a:lnTo>
                  <a:pt x="2407158"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152734" y="-314313"/>
            <a:ext cx="4880473" cy="4660851"/>
          </a:xfrm>
          <a:custGeom>
            <a:avLst/>
            <a:gdLst/>
            <a:ahLst/>
            <a:cxnLst/>
            <a:rect r="r" b="b" t="t" l="l"/>
            <a:pathLst>
              <a:path h="4660851" w="4880473">
                <a:moveTo>
                  <a:pt x="0" y="0"/>
                </a:moveTo>
                <a:lnTo>
                  <a:pt x="4880472" y="0"/>
                </a:lnTo>
                <a:lnTo>
                  <a:pt x="4880472" y="4660852"/>
                </a:lnTo>
                <a:lnTo>
                  <a:pt x="0" y="4660852"/>
                </a:lnTo>
                <a:lnTo>
                  <a:pt x="0" y="0"/>
                </a:lnTo>
                <a:close/>
              </a:path>
            </a:pathLst>
          </a:custGeom>
          <a:blipFill>
            <a:blip r:embed="rId5"/>
            <a:stretch>
              <a:fillRect l="0" t="0" r="0" b="0"/>
            </a:stretch>
          </a:blipFill>
        </p:spPr>
      </p:sp>
      <p:sp>
        <p:nvSpPr>
          <p:cNvPr name="TextBox 5" id="5"/>
          <p:cNvSpPr txBox="true"/>
          <p:nvPr/>
        </p:nvSpPr>
        <p:spPr>
          <a:xfrm rot="0">
            <a:off x="3727738" y="904875"/>
            <a:ext cx="10832523" cy="1111238"/>
          </a:xfrm>
          <a:prstGeom prst="rect">
            <a:avLst/>
          </a:prstGeom>
        </p:spPr>
        <p:txBody>
          <a:bodyPr anchor="t" rtlCol="false" tIns="0" lIns="0" bIns="0" rIns="0">
            <a:spAutoFit/>
          </a:bodyPr>
          <a:lstStyle/>
          <a:p>
            <a:pPr algn="ctr">
              <a:lnSpc>
                <a:spcPts val="9100"/>
              </a:lnSpc>
            </a:pPr>
            <a:r>
              <a:rPr lang="en-US" b="true" sz="6500">
                <a:solidFill>
                  <a:srgbClr val="010101"/>
                </a:solidFill>
                <a:latin typeface="Canva Sans Bold"/>
                <a:ea typeface="Canva Sans Bold"/>
                <a:cs typeface="Canva Sans Bold"/>
                <a:sym typeface="Canva Sans Bold"/>
              </a:rPr>
              <a:t>WHAT IS BUDGETING? </a:t>
            </a:r>
          </a:p>
        </p:txBody>
      </p:sp>
      <p:sp>
        <p:nvSpPr>
          <p:cNvPr name="TextBox 6" id="6"/>
          <p:cNvSpPr txBox="true"/>
          <p:nvPr/>
        </p:nvSpPr>
        <p:spPr>
          <a:xfrm rot="0">
            <a:off x="396985" y="5710677"/>
            <a:ext cx="8863926" cy="1180465"/>
          </a:xfrm>
          <a:prstGeom prst="rect">
            <a:avLst/>
          </a:prstGeom>
        </p:spPr>
        <p:txBody>
          <a:bodyPr anchor="t" rtlCol="false" tIns="0" lIns="0" bIns="0" rIns="0">
            <a:spAutoFit/>
          </a:bodyPr>
          <a:lstStyle/>
          <a:p>
            <a:pPr algn="ctr">
              <a:lnSpc>
                <a:spcPts val="4759"/>
              </a:lnSpc>
            </a:pPr>
            <a:r>
              <a:rPr lang="en-US" sz="3399">
                <a:solidFill>
                  <a:srgbClr val="010101"/>
                </a:solidFill>
                <a:latin typeface="Canva Sans"/>
                <a:ea typeface="Canva Sans"/>
                <a:cs typeface="Canva Sans"/>
                <a:sym typeface="Canva Sans"/>
              </a:rPr>
              <a:t>Scan the QR to choose which line best defines budgeting to you </a:t>
            </a:r>
          </a:p>
        </p:txBody>
      </p:sp>
    </p:spTree>
  </p:cSld>
  <p:clrMapOvr>
    <a:masterClrMapping/>
  </p:clrMapOvr>
</p:sld>
</file>

<file path=ppt/slides/slide5.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1028700" y="1186618"/>
            <a:ext cx="15895132" cy="1180465"/>
          </a:xfrm>
          <a:prstGeom prst="rect">
            <a:avLst/>
          </a:prstGeom>
        </p:spPr>
        <p:txBody>
          <a:bodyPr anchor="t" rtlCol="false" tIns="0" lIns="0" bIns="0" rIns="0">
            <a:spAutoFit/>
          </a:bodyPr>
          <a:lstStyle/>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Budgeting is a structured way of planning how you manage your money by tracking income and expenses </a:t>
            </a:r>
          </a:p>
        </p:txBody>
      </p:sp>
      <p:sp>
        <p:nvSpPr>
          <p:cNvPr name="TextBox 3" id="3"/>
          <p:cNvSpPr txBox="true"/>
          <p:nvPr/>
        </p:nvSpPr>
        <p:spPr>
          <a:xfrm rot="0">
            <a:off x="1028700" y="2980865"/>
            <a:ext cx="16230600" cy="2380615"/>
          </a:xfrm>
          <a:prstGeom prst="rect">
            <a:avLst/>
          </a:prstGeom>
        </p:spPr>
        <p:txBody>
          <a:bodyPr anchor="t" rtlCol="false" tIns="0" lIns="0" bIns="0" rIns="0">
            <a:spAutoFit/>
          </a:bodyPr>
          <a:lstStyle/>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Budgeting enables the systematic categorisation of expenditure such as food, bills, transportation and entertainment by allowing individuals to anaylyse spending patterns and gain clearer insight into how financial resources are allocated. </a:t>
            </a:r>
          </a:p>
        </p:txBody>
      </p:sp>
      <p:sp>
        <p:nvSpPr>
          <p:cNvPr name="TextBox 4" id="4"/>
          <p:cNvSpPr txBox="true"/>
          <p:nvPr/>
        </p:nvSpPr>
        <p:spPr>
          <a:xfrm rot="0">
            <a:off x="1028700" y="5751229"/>
            <a:ext cx="16230600" cy="1780540"/>
          </a:xfrm>
          <a:prstGeom prst="rect">
            <a:avLst/>
          </a:prstGeom>
        </p:spPr>
        <p:txBody>
          <a:bodyPr anchor="t" rtlCol="false" tIns="0" lIns="0" bIns="0" rIns="0">
            <a:spAutoFit/>
          </a:bodyPr>
          <a:lstStyle/>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Budgeting works through key steps: Tracking income , categorising expenses, prioritising needs vs wants and setting limits and adjusting when needed. </a:t>
            </a:r>
          </a:p>
        </p:txBody>
      </p:sp>
      <p:sp>
        <p:nvSpPr>
          <p:cNvPr name="TextBox 5" id="5"/>
          <p:cNvSpPr txBox="true"/>
          <p:nvPr/>
        </p:nvSpPr>
        <p:spPr>
          <a:xfrm rot="0">
            <a:off x="12952241" y="8774414"/>
            <a:ext cx="4547598" cy="372992"/>
          </a:xfrm>
          <a:prstGeom prst="rect">
            <a:avLst/>
          </a:prstGeom>
        </p:spPr>
        <p:txBody>
          <a:bodyPr anchor="t" rtlCol="false" tIns="0" lIns="0" bIns="0" rIns="0">
            <a:spAutoFit/>
          </a:bodyPr>
          <a:lstStyle/>
          <a:p>
            <a:pPr algn="ctr">
              <a:lnSpc>
                <a:spcPts val="3082"/>
              </a:lnSpc>
            </a:pPr>
            <a:r>
              <a:rPr lang="en-US" sz="2201">
                <a:solidFill>
                  <a:srgbClr val="000000"/>
                </a:solidFill>
                <a:latin typeface="Canva Sans"/>
                <a:ea typeface="Canva Sans"/>
                <a:cs typeface="Canva Sans"/>
                <a:sym typeface="Canva Sans"/>
              </a:rPr>
              <a:t>(Federal Trade Commission, 2016)</a:t>
            </a:r>
          </a:p>
        </p:txBody>
      </p:sp>
      <p:sp>
        <p:nvSpPr>
          <p:cNvPr name="TextBox 6" id="6"/>
          <p:cNvSpPr txBox="true"/>
          <p:nvPr/>
        </p:nvSpPr>
        <p:spPr>
          <a:xfrm rot="0">
            <a:off x="10681492" y="9164099"/>
            <a:ext cx="6818347" cy="347033"/>
          </a:xfrm>
          <a:prstGeom prst="rect">
            <a:avLst/>
          </a:prstGeom>
        </p:spPr>
        <p:txBody>
          <a:bodyPr anchor="t" rtlCol="false" tIns="0" lIns="0" bIns="0" rIns="0">
            <a:spAutoFit/>
          </a:bodyPr>
          <a:lstStyle/>
          <a:p>
            <a:pPr algn="ctr">
              <a:lnSpc>
                <a:spcPts val="2822"/>
              </a:lnSpc>
            </a:pPr>
            <a:r>
              <a:rPr lang="en-US" sz="2015">
                <a:solidFill>
                  <a:srgbClr val="000000"/>
                </a:solidFill>
                <a:latin typeface="Canva Sans"/>
                <a:ea typeface="Canva Sans"/>
                <a:cs typeface="Canva Sans"/>
                <a:sym typeface="Canva Sans"/>
              </a:rPr>
              <a:t>(What is Budget? | Working, Example, Importance, 2024)</a:t>
            </a:r>
          </a:p>
        </p:txBody>
      </p:sp>
      <p:sp>
        <p:nvSpPr>
          <p:cNvPr name="TextBox 7" id="7"/>
          <p:cNvSpPr txBox="true"/>
          <p:nvPr/>
        </p:nvSpPr>
        <p:spPr>
          <a:xfrm rot="0">
            <a:off x="14471535" y="9530182"/>
            <a:ext cx="3028304" cy="347033"/>
          </a:xfrm>
          <a:prstGeom prst="rect">
            <a:avLst/>
          </a:prstGeom>
        </p:spPr>
        <p:txBody>
          <a:bodyPr anchor="t" rtlCol="false" tIns="0" lIns="0" bIns="0" rIns="0">
            <a:spAutoFit/>
          </a:bodyPr>
          <a:lstStyle/>
          <a:p>
            <a:pPr algn="ctr">
              <a:lnSpc>
                <a:spcPts val="2822"/>
              </a:lnSpc>
            </a:pPr>
            <a:r>
              <a:rPr lang="en-US" sz="2015">
                <a:solidFill>
                  <a:srgbClr val="000000"/>
                </a:solidFill>
                <a:latin typeface="Canva Sans"/>
                <a:ea typeface="Canva Sans"/>
                <a:cs typeface="Canva Sans"/>
                <a:sym typeface="Canva Sans"/>
              </a:rPr>
              <a:t>(My Money Coach, 2024)</a:t>
            </a: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9139238" y="4274503"/>
            <a:ext cx="9525" cy="1566544"/>
          </a:xfrm>
          <a:prstGeom prst="rect">
            <a:avLst/>
          </a:prstGeom>
        </p:spPr>
        <p:txBody>
          <a:bodyPr anchor="t" rtlCol="false" tIns="0" lIns="0" bIns="0" rIns="0">
            <a:spAutoFit/>
          </a:bodyPr>
          <a:lstStyle/>
          <a:p>
            <a:pPr algn="ctr">
              <a:lnSpc>
                <a:spcPts val="12880"/>
              </a:lnSpc>
            </a:pPr>
          </a:p>
        </p:txBody>
      </p:sp>
      <p:sp>
        <p:nvSpPr>
          <p:cNvPr name="TextBox 3" id="3"/>
          <p:cNvSpPr txBox="true"/>
          <p:nvPr/>
        </p:nvSpPr>
        <p:spPr>
          <a:xfrm rot="0">
            <a:off x="3844884" y="933450"/>
            <a:ext cx="10373166" cy="883093"/>
          </a:xfrm>
          <a:prstGeom prst="rect">
            <a:avLst/>
          </a:prstGeom>
        </p:spPr>
        <p:txBody>
          <a:bodyPr anchor="t" rtlCol="false" tIns="0" lIns="0" bIns="0" rIns="0">
            <a:spAutoFit/>
          </a:bodyPr>
          <a:lstStyle/>
          <a:p>
            <a:pPr algn="ctr">
              <a:lnSpc>
                <a:spcPts val="7243"/>
              </a:lnSpc>
            </a:pPr>
            <a:r>
              <a:rPr lang="en-US" sz="5173" b="true">
                <a:solidFill>
                  <a:srgbClr val="000000"/>
                </a:solidFill>
                <a:latin typeface="Canva Sans Bold"/>
                <a:ea typeface="Canva Sans Bold"/>
                <a:cs typeface="Canva Sans Bold"/>
                <a:sym typeface="Canva Sans Bold"/>
              </a:rPr>
              <a:t>Why does it matter to students? </a:t>
            </a:r>
          </a:p>
        </p:txBody>
      </p:sp>
      <p:sp>
        <p:nvSpPr>
          <p:cNvPr name="TextBox 4" id="4"/>
          <p:cNvSpPr txBox="true"/>
          <p:nvPr/>
        </p:nvSpPr>
        <p:spPr>
          <a:xfrm rot="0">
            <a:off x="2208533" y="3718348"/>
            <a:ext cx="4840969" cy="400369"/>
          </a:xfrm>
          <a:prstGeom prst="rect">
            <a:avLst/>
          </a:prstGeom>
        </p:spPr>
        <p:txBody>
          <a:bodyPr anchor="t" rtlCol="false" tIns="0" lIns="0" bIns="0" rIns="0">
            <a:spAutoFit/>
          </a:bodyPr>
          <a:lstStyle/>
          <a:p>
            <a:pPr algn="l" marL="517655" indent="-258827" lvl="1">
              <a:lnSpc>
                <a:spcPts val="3356"/>
              </a:lnSpc>
              <a:buFont typeface="Arial"/>
              <a:buChar char="•"/>
            </a:pPr>
            <a:r>
              <a:rPr lang="en-US" sz="2397">
                <a:solidFill>
                  <a:srgbClr val="000000"/>
                </a:solidFill>
                <a:latin typeface="Canva Sans"/>
                <a:ea typeface="Canva Sans"/>
                <a:cs typeface="Canva Sans"/>
                <a:sym typeface="Canva Sans"/>
              </a:rPr>
              <a:t>Manages limited allowanses </a:t>
            </a:r>
          </a:p>
        </p:txBody>
      </p:sp>
      <p:sp>
        <p:nvSpPr>
          <p:cNvPr name="TextBox 5" id="5"/>
          <p:cNvSpPr txBox="true"/>
          <p:nvPr/>
        </p:nvSpPr>
        <p:spPr>
          <a:xfrm rot="0">
            <a:off x="2208533" y="4413992"/>
            <a:ext cx="3587055" cy="396133"/>
          </a:xfrm>
          <a:prstGeom prst="rect">
            <a:avLst/>
          </a:prstGeom>
        </p:spPr>
        <p:txBody>
          <a:bodyPr anchor="t" rtlCol="false" tIns="0" lIns="0" bIns="0" rIns="0">
            <a:spAutoFit/>
          </a:bodyPr>
          <a:lstStyle/>
          <a:p>
            <a:pPr algn="l" marL="519068" indent="-259534" lvl="1">
              <a:lnSpc>
                <a:spcPts val="3365"/>
              </a:lnSpc>
              <a:buFont typeface="Arial"/>
              <a:buChar char="•"/>
            </a:pPr>
            <a:r>
              <a:rPr lang="en-US" sz="2404">
                <a:solidFill>
                  <a:srgbClr val="000000"/>
                </a:solidFill>
                <a:latin typeface="Canva Sans"/>
                <a:ea typeface="Canva Sans"/>
                <a:cs typeface="Canva Sans"/>
                <a:sym typeface="Canva Sans"/>
              </a:rPr>
              <a:t>Avoid  overspending </a:t>
            </a:r>
          </a:p>
        </p:txBody>
      </p:sp>
      <p:sp>
        <p:nvSpPr>
          <p:cNvPr name="TextBox 6" id="6"/>
          <p:cNvSpPr txBox="true"/>
          <p:nvPr/>
        </p:nvSpPr>
        <p:spPr>
          <a:xfrm rot="0">
            <a:off x="2208533" y="5105400"/>
            <a:ext cx="4414632" cy="400421"/>
          </a:xfrm>
          <a:prstGeom prst="rect">
            <a:avLst/>
          </a:prstGeom>
        </p:spPr>
        <p:txBody>
          <a:bodyPr anchor="t" rtlCol="false" tIns="0" lIns="0" bIns="0" rIns="0">
            <a:spAutoFit/>
          </a:bodyPr>
          <a:lstStyle/>
          <a:p>
            <a:pPr algn="l" marL="517729" indent="-258864" lvl="1">
              <a:lnSpc>
                <a:spcPts val="3357"/>
              </a:lnSpc>
              <a:buFont typeface="Arial"/>
              <a:buChar char="•"/>
            </a:pPr>
            <a:r>
              <a:rPr lang="en-US" sz="2398">
                <a:solidFill>
                  <a:srgbClr val="000000"/>
                </a:solidFill>
                <a:latin typeface="Canva Sans"/>
                <a:ea typeface="Canva Sans"/>
                <a:cs typeface="Canva Sans"/>
                <a:sym typeface="Canva Sans"/>
              </a:rPr>
              <a:t>Build better money habits </a:t>
            </a:r>
          </a:p>
        </p:txBody>
      </p:sp>
      <p:sp>
        <p:nvSpPr>
          <p:cNvPr name="TextBox 7" id="7"/>
          <p:cNvSpPr txBox="true"/>
          <p:nvPr/>
        </p:nvSpPr>
        <p:spPr>
          <a:xfrm rot="0">
            <a:off x="2208533" y="5802947"/>
            <a:ext cx="4104680" cy="396239"/>
          </a:xfrm>
          <a:prstGeom prst="rect">
            <a:avLst/>
          </a:prstGeom>
        </p:spPr>
        <p:txBody>
          <a:bodyPr anchor="t" rtlCol="false" tIns="0" lIns="0" bIns="0" rIns="0">
            <a:spAutoFit/>
          </a:bodyPr>
          <a:lstStyle/>
          <a:p>
            <a:pPr algn="l" marL="518165" indent="-259082" lvl="1">
              <a:lnSpc>
                <a:spcPts val="3360"/>
              </a:lnSpc>
              <a:buFont typeface="Arial"/>
              <a:buChar char="•"/>
            </a:pPr>
            <a:r>
              <a:rPr lang="en-US" sz="2400">
                <a:solidFill>
                  <a:srgbClr val="000000"/>
                </a:solidFill>
                <a:latin typeface="Canva Sans"/>
                <a:ea typeface="Canva Sans"/>
                <a:cs typeface="Canva Sans"/>
                <a:sym typeface="Canva Sans"/>
              </a:rPr>
              <a:t>Prepare for emergences </a:t>
            </a:r>
          </a:p>
        </p:txBody>
      </p:sp>
      <p:sp>
        <p:nvSpPr>
          <p:cNvPr name="TextBox 8" id="8"/>
          <p:cNvSpPr txBox="true"/>
          <p:nvPr/>
        </p:nvSpPr>
        <p:spPr>
          <a:xfrm rot="0">
            <a:off x="14218050" y="8862061"/>
            <a:ext cx="2890093" cy="396239"/>
          </a:xfrm>
          <a:prstGeom prst="rect">
            <a:avLst/>
          </a:prstGeom>
        </p:spPr>
        <p:txBody>
          <a:bodyPr anchor="t" rtlCol="false" tIns="0" lIns="0" bIns="0" rIns="0">
            <a:spAutoFit/>
          </a:bodyPr>
          <a:lstStyle/>
          <a:p>
            <a:pPr algn="ctr">
              <a:lnSpc>
                <a:spcPts val="3360"/>
              </a:lnSpc>
            </a:pPr>
            <a:r>
              <a:rPr lang="en-US" sz="2400">
                <a:solidFill>
                  <a:srgbClr val="000000"/>
                </a:solidFill>
                <a:latin typeface="Canva Sans"/>
                <a:ea typeface="Canva Sans"/>
                <a:cs typeface="Canva Sans"/>
                <a:sym typeface="Canva Sans"/>
              </a:rPr>
              <a:t>(Lucero et al., 2024)</a:t>
            </a:r>
          </a:p>
        </p:txBody>
      </p:sp>
      <p:sp>
        <p:nvSpPr>
          <p:cNvPr name="TextBox 9" id="9"/>
          <p:cNvSpPr txBox="true"/>
          <p:nvPr/>
        </p:nvSpPr>
        <p:spPr>
          <a:xfrm rot="0">
            <a:off x="14924388" y="9352139"/>
            <a:ext cx="2183755" cy="396239"/>
          </a:xfrm>
          <a:prstGeom prst="rect">
            <a:avLst/>
          </a:prstGeom>
        </p:spPr>
        <p:txBody>
          <a:bodyPr anchor="t" rtlCol="false" tIns="0" lIns="0" bIns="0" rIns="0">
            <a:spAutoFit/>
          </a:bodyPr>
          <a:lstStyle/>
          <a:p>
            <a:pPr algn="ctr">
              <a:lnSpc>
                <a:spcPts val="3360"/>
              </a:lnSpc>
              <a:spcBef>
                <a:spcPct val="0"/>
              </a:spcBef>
            </a:pPr>
            <a:r>
              <a:rPr lang="en-US" sz="2400">
                <a:solidFill>
                  <a:srgbClr val="000000"/>
                </a:solidFill>
                <a:latin typeface="Canva Sans"/>
                <a:ea typeface="Canva Sans"/>
                <a:cs typeface="Canva Sans"/>
                <a:sym typeface="Canva Sans"/>
              </a:rPr>
              <a:t>(Burkett, 2024)</a:t>
            </a:r>
          </a:p>
        </p:txBody>
      </p:sp>
      <p:sp>
        <p:nvSpPr>
          <p:cNvPr name="TextBox 10" id="10"/>
          <p:cNvSpPr txBox="true"/>
          <p:nvPr/>
        </p:nvSpPr>
        <p:spPr>
          <a:xfrm rot="0">
            <a:off x="2208533" y="3026833"/>
            <a:ext cx="2859584" cy="396240"/>
          </a:xfrm>
          <a:prstGeom prst="rect">
            <a:avLst/>
          </a:prstGeom>
        </p:spPr>
        <p:txBody>
          <a:bodyPr anchor="t" rtlCol="false" tIns="0" lIns="0" bIns="0" rIns="0">
            <a:spAutoFit/>
          </a:bodyPr>
          <a:lstStyle/>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Limited income </a:t>
            </a:r>
          </a:p>
        </p:txBody>
      </p:sp>
      <p:sp>
        <p:nvSpPr>
          <p:cNvPr name="TextBox 11" id="11"/>
          <p:cNvSpPr txBox="true"/>
          <p:nvPr/>
        </p:nvSpPr>
        <p:spPr>
          <a:xfrm rot="0">
            <a:off x="2208533" y="6484937"/>
            <a:ext cx="7333059" cy="396240"/>
          </a:xfrm>
          <a:prstGeom prst="rect">
            <a:avLst/>
          </a:prstGeom>
        </p:spPr>
        <p:txBody>
          <a:bodyPr anchor="t" rtlCol="false" tIns="0" lIns="0" bIns="0" rIns="0">
            <a:spAutoFit/>
          </a:bodyPr>
          <a:lstStyle/>
          <a:p>
            <a:pPr algn="l" marL="518160" indent="-259080" lvl="1">
              <a:lnSpc>
                <a:spcPts val="3359"/>
              </a:lnSpc>
              <a:buFont typeface="Arial"/>
              <a:buChar char="•"/>
            </a:pPr>
            <a:r>
              <a:rPr lang="en-US" sz="2400">
                <a:solidFill>
                  <a:srgbClr val="000000"/>
                </a:solidFill>
                <a:latin typeface="Canva Sans"/>
                <a:ea typeface="Canva Sans"/>
                <a:cs typeface="Canva Sans"/>
                <a:sym typeface="Canva Sans"/>
              </a:rPr>
              <a:t>Reduce stress and imporves mental well-being</a:t>
            </a: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4634805" y="933450"/>
            <a:ext cx="9018389"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Common Student Expenses </a:t>
            </a:r>
          </a:p>
        </p:txBody>
      </p:sp>
      <p:grpSp>
        <p:nvGrpSpPr>
          <p:cNvPr name="Group 3" id="3"/>
          <p:cNvGrpSpPr/>
          <p:nvPr/>
        </p:nvGrpSpPr>
        <p:grpSpPr>
          <a:xfrm rot="0">
            <a:off x="6740467" y="3456222"/>
            <a:ext cx="4999963" cy="4999963"/>
            <a:chOff x="0" y="0"/>
            <a:chExt cx="812800" cy="812800"/>
          </a:xfrm>
        </p:grpSpPr>
        <p:sp>
          <p:nvSpPr>
            <p:cNvPr name="Freeform 4" id="4"/>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B562"/>
            </a:solidFill>
          </p:spPr>
        </p:sp>
        <p:sp>
          <p:nvSpPr>
            <p:cNvPr name="TextBox 5" id="5"/>
            <p:cNvSpPr txBox="true"/>
            <p:nvPr/>
          </p:nvSpPr>
          <p:spPr>
            <a:xfrm>
              <a:off x="76200" y="38100"/>
              <a:ext cx="660400" cy="698500"/>
            </a:xfrm>
            <a:prstGeom prst="rect">
              <a:avLst/>
            </a:prstGeom>
          </p:spPr>
          <p:txBody>
            <a:bodyPr anchor="ctr" rtlCol="false" tIns="50800" lIns="50800" bIns="50800" rIns="50800"/>
            <a:lstStyle/>
            <a:p>
              <a:pPr algn="ctr">
                <a:lnSpc>
                  <a:spcPts val="3360"/>
                </a:lnSpc>
              </a:pPr>
            </a:p>
          </p:txBody>
        </p:sp>
      </p:grpSp>
      <p:sp>
        <p:nvSpPr>
          <p:cNvPr name="TextBox 6" id="6"/>
          <p:cNvSpPr txBox="true"/>
          <p:nvPr/>
        </p:nvSpPr>
        <p:spPr>
          <a:xfrm rot="0">
            <a:off x="11533097" y="2546634"/>
            <a:ext cx="4999963"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Food </a:t>
            </a:r>
          </a:p>
        </p:txBody>
      </p:sp>
      <p:sp>
        <p:nvSpPr>
          <p:cNvPr name="TextBox 7" id="7"/>
          <p:cNvSpPr txBox="true"/>
          <p:nvPr/>
        </p:nvSpPr>
        <p:spPr>
          <a:xfrm rot="0">
            <a:off x="14363849" y="3727708"/>
            <a:ext cx="1056382"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Rent </a:t>
            </a:r>
          </a:p>
        </p:txBody>
      </p:sp>
      <p:sp>
        <p:nvSpPr>
          <p:cNvPr name="TextBox 8" id="8"/>
          <p:cNvSpPr txBox="true"/>
          <p:nvPr/>
        </p:nvSpPr>
        <p:spPr>
          <a:xfrm rot="0">
            <a:off x="14242129" y="6108893"/>
            <a:ext cx="2097732"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Transport </a:t>
            </a:r>
          </a:p>
        </p:txBody>
      </p:sp>
      <p:sp>
        <p:nvSpPr>
          <p:cNvPr name="TextBox 9" id="9"/>
          <p:cNvSpPr txBox="true"/>
          <p:nvPr/>
        </p:nvSpPr>
        <p:spPr>
          <a:xfrm rot="0">
            <a:off x="11856690" y="8490077"/>
            <a:ext cx="3563541"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Course materials </a:t>
            </a:r>
          </a:p>
        </p:txBody>
      </p:sp>
      <p:sp>
        <p:nvSpPr>
          <p:cNvPr name="TextBox 10" id="10"/>
          <p:cNvSpPr txBox="true"/>
          <p:nvPr/>
        </p:nvSpPr>
        <p:spPr>
          <a:xfrm rot="0">
            <a:off x="8144656" y="9344747"/>
            <a:ext cx="2096691"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Social life </a:t>
            </a:r>
          </a:p>
        </p:txBody>
      </p:sp>
      <p:sp>
        <p:nvSpPr>
          <p:cNvPr name="TextBox 11" id="11"/>
          <p:cNvSpPr txBox="true"/>
          <p:nvPr/>
        </p:nvSpPr>
        <p:spPr>
          <a:xfrm rot="0">
            <a:off x="3749864" y="8389510"/>
            <a:ext cx="2044154"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Shopping </a:t>
            </a:r>
          </a:p>
        </p:txBody>
      </p:sp>
      <p:sp>
        <p:nvSpPr>
          <p:cNvPr name="TextBox 12" id="12"/>
          <p:cNvSpPr txBox="true"/>
          <p:nvPr/>
        </p:nvSpPr>
        <p:spPr>
          <a:xfrm rot="0">
            <a:off x="1496531" y="6407913"/>
            <a:ext cx="3275409"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Trips / Holidays </a:t>
            </a:r>
          </a:p>
        </p:txBody>
      </p:sp>
      <p:sp>
        <p:nvSpPr>
          <p:cNvPr name="TextBox 13" id="13"/>
          <p:cNvSpPr txBox="true"/>
          <p:nvPr/>
        </p:nvSpPr>
        <p:spPr>
          <a:xfrm rot="0">
            <a:off x="1225516" y="3727708"/>
            <a:ext cx="3943648"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Friends and Family </a:t>
            </a:r>
          </a:p>
        </p:txBody>
      </p:sp>
      <p:sp>
        <p:nvSpPr>
          <p:cNvPr name="TextBox 14" id="14"/>
          <p:cNvSpPr txBox="true"/>
          <p:nvPr/>
        </p:nvSpPr>
        <p:spPr>
          <a:xfrm rot="0">
            <a:off x="6387097" y="2228499"/>
            <a:ext cx="1084957" cy="563880"/>
          </a:xfrm>
          <a:prstGeom prst="rect">
            <a:avLst/>
          </a:prstGeom>
        </p:spPr>
        <p:txBody>
          <a:bodyPr anchor="t" rtlCol="false" tIns="0" lIns="0" bIns="0" rIns="0">
            <a:spAutoFit/>
          </a:bodyPr>
          <a:lstStyle/>
          <a:p>
            <a:pPr algn="l">
              <a:lnSpc>
                <a:spcPts val="4620"/>
              </a:lnSpc>
              <a:spcBef>
                <a:spcPct val="0"/>
              </a:spcBef>
            </a:pPr>
            <a:r>
              <a:rPr lang="en-US" b="true" sz="3300">
                <a:solidFill>
                  <a:srgbClr val="000000"/>
                </a:solidFill>
                <a:latin typeface="Canva Sans Bold"/>
                <a:ea typeface="Canva Sans Bold"/>
                <a:cs typeface="Canva Sans Bold"/>
                <a:sym typeface="Canva Sans Bold"/>
              </a:rPr>
              <a:t>Gifts </a:t>
            </a:r>
          </a:p>
        </p:txBody>
      </p:sp>
      <p:sp>
        <p:nvSpPr>
          <p:cNvPr name="TextBox 15" id="15"/>
          <p:cNvSpPr txBox="true"/>
          <p:nvPr/>
        </p:nvSpPr>
        <p:spPr>
          <a:xfrm rot="0">
            <a:off x="15776844" y="9041130"/>
            <a:ext cx="2105025" cy="396239"/>
          </a:xfrm>
          <a:prstGeom prst="rect">
            <a:avLst/>
          </a:prstGeom>
        </p:spPr>
        <p:txBody>
          <a:bodyPr anchor="t" rtlCol="false" tIns="0" lIns="0" bIns="0" rIns="0">
            <a:spAutoFit/>
          </a:bodyPr>
          <a:lstStyle/>
          <a:p>
            <a:pPr algn="ctr">
              <a:lnSpc>
                <a:spcPts val="3360"/>
              </a:lnSpc>
              <a:spcBef>
                <a:spcPct val="0"/>
              </a:spcBef>
            </a:pPr>
            <a:r>
              <a:rPr lang="en-US" sz="2400">
                <a:solidFill>
                  <a:srgbClr val="000000"/>
                </a:solidFill>
                <a:latin typeface="Canva Sans"/>
                <a:ea typeface="Canva Sans"/>
                <a:cs typeface="Canva Sans"/>
                <a:sym typeface="Canva Sans"/>
              </a:rPr>
              <a:t>(Murray, 2023)</a:t>
            </a:r>
          </a:p>
        </p:txBody>
      </p:sp>
      <p:sp>
        <p:nvSpPr>
          <p:cNvPr name="TextBox 16" id="16"/>
          <p:cNvSpPr txBox="true"/>
          <p:nvPr/>
        </p:nvSpPr>
        <p:spPr>
          <a:xfrm rot="0">
            <a:off x="15977762" y="9578339"/>
            <a:ext cx="1904107" cy="396239"/>
          </a:xfrm>
          <a:prstGeom prst="rect">
            <a:avLst/>
          </a:prstGeom>
        </p:spPr>
        <p:txBody>
          <a:bodyPr anchor="t" rtlCol="false" tIns="0" lIns="0" bIns="0" rIns="0">
            <a:spAutoFit/>
          </a:bodyPr>
          <a:lstStyle/>
          <a:p>
            <a:pPr algn="ctr">
              <a:lnSpc>
                <a:spcPts val="3360"/>
              </a:lnSpc>
              <a:spcBef>
                <a:spcPct val="0"/>
              </a:spcBef>
            </a:pPr>
            <a:r>
              <a:rPr lang="en-US" sz="2400">
                <a:solidFill>
                  <a:srgbClr val="000000"/>
                </a:solidFill>
                <a:latin typeface="Canva Sans"/>
                <a:ea typeface="Canva Sans"/>
                <a:cs typeface="Canva Sans"/>
                <a:sym typeface="Canva Sans"/>
              </a:rPr>
              <a:t>(UCAS, 2025)</a:t>
            </a:r>
          </a:p>
        </p:txBody>
      </p:sp>
      <p:sp>
        <p:nvSpPr>
          <p:cNvPr name="TextBox 17" id="17"/>
          <p:cNvSpPr txBox="true"/>
          <p:nvPr/>
        </p:nvSpPr>
        <p:spPr>
          <a:xfrm rot="0">
            <a:off x="6715041" y="5117592"/>
            <a:ext cx="4999963" cy="1536066"/>
          </a:xfrm>
          <a:prstGeom prst="rect">
            <a:avLst/>
          </a:prstGeom>
        </p:spPr>
        <p:txBody>
          <a:bodyPr anchor="t" rtlCol="false" tIns="0" lIns="0" bIns="0" rIns="0">
            <a:spAutoFit/>
          </a:bodyPr>
          <a:lstStyle/>
          <a:p>
            <a:pPr algn="ctr">
              <a:lnSpc>
                <a:spcPts val="6159"/>
              </a:lnSpc>
            </a:pPr>
            <a:r>
              <a:rPr lang="en-US" sz="4399" b="true">
                <a:solidFill>
                  <a:srgbClr val="000000"/>
                </a:solidFill>
                <a:latin typeface="Canva Sans Bold"/>
                <a:ea typeface="Canva Sans Bold"/>
                <a:cs typeface="Canva Sans Bold"/>
                <a:sym typeface="Canva Sans Bold"/>
              </a:rPr>
              <a:t>Student </a:t>
            </a:r>
          </a:p>
          <a:p>
            <a:pPr algn="ctr">
              <a:lnSpc>
                <a:spcPts val="6159"/>
              </a:lnSpc>
            </a:pPr>
            <a:r>
              <a:rPr lang="en-US" sz="4399" b="true">
                <a:solidFill>
                  <a:srgbClr val="000000"/>
                </a:solidFill>
                <a:latin typeface="Canva Sans Bold"/>
                <a:ea typeface="Canva Sans Bold"/>
                <a:cs typeface="Canva Sans Bold"/>
                <a:sym typeface="Canva Sans Bold"/>
              </a:rPr>
              <a:t>Life </a:t>
            </a:r>
          </a:p>
        </p:txBody>
      </p:sp>
      <p:sp>
        <p:nvSpPr>
          <p:cNvPr name="AutoShape 18" id="18"/>
          <p:cNvSpPr/>
          <p:nvPr/>
        </p:nvSpPr>
        <p:spPr>
          <a:xfrm>
            <a:off x="7148120" y="2899736"/>
            <a:ext cx="652240" cy="1012675"/>
          </a:xfrm>
          <a:prstGeom prst="line">
            <a:avLst/>
          </a:prstGeom>
          <a:ln cap="flat" w="104775">
            <a:solidFill>
              <a:srgbClr val="FFBD59"/>
            </a:solidFill>
            <a:prstDash val="solid"/>
            <a:headEnd type="none" len="sm" w="sm"/>
            <a:tailEnd type="none" len="sm" w="sm"/>
          </a:ln>
        </p:spPr>
      </p:sp>
      <p:sp>
        <p:nvSpPr>
          <p:cNvPr name="AutoShape 19" id="19"/>
          <p:cNvSpPr/>
          <p:nvPr/>
        </p:nvSpPr>
        <p:spPr>
          <a:xfrm>
            <a:off x="5169164" y="4469475"/>
            <a:ext cx="1716369" cy="863154"/>
          </a:xfrm>
          <a:prstGeom prst="line">
            <a:avLst/>
          </a:prstGeom>
          <a:ln cap="flat" w="104775">
            <a:solidFill>
              <a:srgbClr val="FFBD59"/>
            </a:solidFill>
            <a:prstDash val="solid"/>
            <a:headEnd type="none" len="sm" w="sm"/>
            <a:tailEnd type="none" len="sm" w="sm"/>
          </a:ln>
        </p:spPr>
      </p:sp>
      <p:sp>
        <p:nvSpPr>
          <p:cNvPr name="AutoShape 20" id="20"/>
          <p:cNvSpPr/>
          <p:nvPr/>
        </p:nvSpPr>
        <p:spPr>
          <a:xfrm flipV="true">
            <a:off x="5169164" y="6653658"/>
            <a:ext cx="1716369" cy="69533"/>
          </a:xfrm>
          <a:prstGeom prst="line">
            <a:avLst/>
          </a:prstGeom>
          <a:ln cap="flat" w="104775">
            <a:solidFill>
              <a:srgbClr val="FFBD59"/>
            </a:solidFill>
            <a:prstDash val="solid"/>
            <a:headEnd type="none" len="sm" w="sm"/>
            <a:tailEnd type="none" len="sm" w="sm"/>
          </a:ln>
        </p:spPr>
      </p:sp>
      <p:sp>
        <p:nvSpPr>
          <p:cNvPr name="AutoShape 21" id="21"/>
          <p:cNvSpPr/>
          <p:nvPr/>
        </p:nvSpPr>
        <p:spPr>
          <a:xfrm flipV="true">
            <a:off x="6159346" y="7834247"/>
            <a:ext cx="1386830" cy="870540"/>
          </a:xfrm>
          <a:prstGeom prst="line">
            <a:avLst/>
          </a:prstGeom>
          <a:ln cap="flat" w="104775">
            <a:solidFill>
              <a:srgbClr val="FFBD59"/>
            </a:solidFill>
            <a:prstDash val="solid"/>
            <a:headEnd type="none" len="sm" w="sm"/>
            <a:tailEnd type="none" len="sm" w="sm"/>
          </a:ln>
        </p:spPr>
      </p:sp>
      <p:sp>
        <p:nvSpPr>
          <p:cNvPr name="AutoShape 22" id="22"/>
          <p:cNvSpPr/>
          <p:nvPr/>
        </p:nvSpPr>
        <p:spPr>
          <a:xfrm flipH="true">
            <a:off x="10748795" y="3110514"/>
            <a:ext cx="633637" cy="932471"/>
          </a:xfrm>
          <a:prstGeom prst="line">
            <a:avLst/>
          </a:prstGeom>
          <a:ln cap="flat" w="104775">
            <a:solidFill>
              <a:srgbClr val="FFBD59"/>
            </a:solidFill>
            <a:prstDash val="solid"/>
            <a:headEnd type="none" len="sm" w="sm"/>
            <a:tailEnd type="none" len="sm" w="sm"/>
          </a:ln>
        </p:spPr>
      </p:sp>
      <p:sp>
        <p:nvSpPr>
          <p:cNvPr name="AutoShape 23" id="23"/>
          <p:cNvSpPr/>
          <p:nvPr/>
        </p:nvSpPr>
        <p:spPr>
          <a:xfrm flipV="true">
            <a:off x="11533097" y="4291588"/>
            <a:ext cx="2499982" cy="986304"/>
          </a:xfrm>
          <a:prstGeom prst="line">
            <a:avLst/>
          </a:prstGeom>
          <a:ln cap="flat" w="104775">
            <a:solidFill>
              <a:srgbClr val="FFBD59"/>
            </a:solidFill>
            <a:prstDash val="solid"/>
            <a:headEnd type="none" len="sm" w="sm"/>
            <a:tailEnd type="none" len="sm" w="sm"/>
          </a:ln>
        </p:spPr>
      </p:sp>
      <p:sp>
        <p:nvSpPr>
          <p:cNvPr name="AutoShape 24" id="24"/>
          <p:cNvSpPr/>
          <p:nvPr/>
        </p:nvSpPr>
        <p:spPr>
          <a:xfrm flipV="true">
            <a:off x="11577140" y="6474588"/>
            <a:ext cx="2455939" cy="28367"/>
          </a:xfrm>
          <a:prstGeom prst="line">
            <a:avLst/>
          </a:prstGeom>
          <a:ln cap="flat" w="104775">
            <a:solidFill>
              <a:srgbClr val="FFBD59"/>
            </a:solidFill>
            <a:prstDash val="solid"/>
            <a:headEnd type="none" len="sm" w="sm"/>
            <a:tailEnd type="none" len="sm" w="sm"/>
          </a:ln>
        </p:spPr>
      </p:sp>
      <p:sp>
        <p:nvSpPr>
          <p:cNvPr name="AutoShape 25" id="25"/>
          <p:cNvSpPr/>
          <p:nvPr/>
        </p:nvSpPr>
        <p:spPr>
          <a:xfrm>
            <a:off x="11160407" y="7515711"/>
            <a:ext cx="876521" cy="788394"/>
          </a:xfrm>
          <a:prstGeom prst="line">
            <a:avLst/>
          </a:prstGeom>
          <a:ln cap="flat" w="104775">
            <a:solidFill>
              <a:srgbClr val="FFBD59"/>
            </a:solidFill>
            <a:prstDash val="solid"/>
            <a:headEnd type="none" len="sm" w="sm"/>
            <a:tailEnd type="none" len="sm" w="sm"/>
          </a:ln>
        </p:spPr>
      </p:sp>
      <p:sp>
        <p:nvSpPr>
          <p:cNvPr name="AutoShape 26" id="26"/>
          <p:cNvSpPr/>
          <p:nvPr/>
        </p:nvSpPr>
        <p:spPr>
          <a:xfrm flipH="true">
            <a:off x="9193001" y="8458604"/>
            <a:ext cx="44043" cy="952818"/>
          </a:xfrm>
          <a:prstGeom prst="line">
            <a:avLst/>
          </a:prstGeom>
          <a:ln cap="flat" w="104775">
            <a:solidFill>
              <a:srgbClr val="FFBD59"/>
            </a:solidFill>
            <a:prstDash val="solid"/>
            <a:headEnd type="none" len="sm" w="sm"/>
            <a:tailEnd type="none" len="sm" w="sm"/>
          </a:ln>
        </p:spPr>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FEFEFE"/>
        </a:solidFill>
      </p:bgPr>
    </p:bg>
    <p:spTree>
      <p:nvGrpSpPr>
        <p:cNvPr id="1" name=""/>
        <p:cNvGrpSpPr/>
        <p:nvPr/>
      </p:nvGrpSpPr>
      <p:grpSpPr>
        <a:xfrm>
          <a:off x="0" y="0"/>
          <a:ext cx="0" cy="0"/>
          <a:chOff x="0" y="0"/>
          <a:chExt cx="0" cy="0"/>
        </a:xfrm>
      </p:grpSpPr>
      <p:sp>
        <p:nvSpPr>
          <p:cNvPr name="Freeform 2" id="2"/>
          <p:cNvSpPr/>
          <p:nvPr/>
        </p:nvSpPr>
        <p:spPr>
          <a:xfrm flipH="false" flipV="false" rot="0">
            <a:off x="11435199" y="3206921"/>
            <a:ext cx="5522372" cy="5384313"/>
          </a:xfrm>
          <a:custGeom>
            <a:avLst/>
            <a:gdLst/>
            <a:ahLst/>
            <a:cxnLst/>
            <a:rect r="r" b="b" t="t" l="l"/>
            <a:pathLst>
              <a:path h="5384313" w="5522372">
                <a:moveTo>
                  <a:pt x="0" y="0"/>
                </a:moveTo>
                <a:lnTo>
                  <a:pt x="5522373" y="0"/>
                </a:lnTo>
                <a:lnTo>
                  <a:pt x="5522373" y="5384313"/>
                </a:lnTo>
                <a:lnTo>
                  <a:pt x="0" y="5384313"/>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3" id="3"/>
          <p:cNvSpPr txBox="true"/>
          <p:nvPr/>
        </p:nvSpPr>
        <p:spPr>
          <a:xfrm rot="0">
            <a:off x="3281660" y="1175093"/>
            <a:ext cx="11724680"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Activity  - Build your weekly budget  </a:t>
            </a:r>
          </a:p>
        </p:txBody>
      </p:sp>
      <p:sp>
        <p:nvSpPr>
          <p:cNvPr name="TextBox 4" id="4"/>
          <p:cNvSpPr txBox="true"/>
          <p:nvPr/>
        </p:nvSpPr>
        <p:spPr>
          <a:xfrm rot="0">
            <a:off x="1028700" y="3149771"/>
            <a:ext cx="10049146" cy="1607185"/>
          </a:xfrm>
          <a:prstGeom prst="rect">
            <a:avLst/>
          </a:prstGeom>
        </p:spPr>
        <p:txBody>
          <a:bodyPr anchor="t" rtlCol="false" tIns="0" lIns="0" bIns="0" rIns="0">
            <a:spAutoFit/>
          </a:bodyPr>
          <a:lstStyle/>
          <a:p>
            <a:pPr algn="l" marL="669291" indent="-334646" lvl="1">
              <a:lnSpc>
                <a:spcPts val="4340"/>
              </a:lnSpc>
              <a:buFont typeface="Arial"/>
              <a:buChar char="•"/>
            </a:pPr>
            <a:r>
              <a:rPr lang="en-US" sz="3100">
                <a:solidFill>
                  <a:srgbClr val="000000"/>
                </a:solidFill>
                <a:latin typeface="Canva Sans"/>
                <a:ea typeface="Canva Sans"/>
                <a:cs typeface="Canva Sans"/>
                <a:sym typeface="Canva Sans"/>
              </a:rPr>
              <a:t>Y</a:t>
            </a:r>
            <a:r>
              <a:rPr lang="en-US" b="true" sz="3100">
                <a:solidFill>
                  <a:srgbClr val="000000"/>
                </a:solidFill>
                <a:latin typeface="Canva Sans Bold"/>
                <a:ea typeface="Canva Sans Bold"/>
                <a:cs typeface="Canva Sans Bold"/>
                <a:sym typeface="Canva Sans Bold"/>
              </a:rPr>
              <a:t>ou have £50 for the week.</a:t>
            </a:r>
          </a:p>
          <a:p>
            <a:pPr algn="l">
              <a:lnSpc>
                <a:spcPts val="4340"/>
              </a:lnSpc>
            </a:pPr>
            <a:r>
              <a:rPr lang="en-US" sz="3100" b="true">
                <a:solidFill>
                  <a:srgbClr val="000000"/>
                </a:solidFill>
                <a:latin typeface="Canva Sans Bold"/>
                <a:ea typeface="Canva Sans Bold"/>
                <a:cs typeface="Canva Sans Bold"/>
                <a:sym typeface="Canva Sans Bold"/>
              </a:rPr>
              <a:t>        </a:t>
            </a:r>
            <a:r>
              <a:rPr lang="en-US" sz="3100">
                <a:solidFill>
                  <a:srgbClr val="000000"/>
                </a:solidFill>
                <a:latin typeface="Canva Sans"/>
                <a:ea typeface="Canva Sans"/>
                <a:cs typeface="Canva Sans"/>
                <a:sym typeface="Canva Sans"/>
              </a:rPr>
              <a:t>In pairs - choose from the expense cards         </a:t>
            </a:r>
          </a:p>
          <a:p>
            <a:pPr algn="l">
              <a:lnSpc>
                <a:spcPts val="4340"/>
              </a:lnSpc>
            </a:pPr>
            <a:r>
              <a:rPr lang="en-US" sz="3100">
                <a:solidFill>
                  <a:srgbClr val="000000"/>
                </a:solidFill>
                <a:latin typeface="Canva Sans"/>
                <a:ea typeface="Canva Sans"/>
                <a:cs typeface="Canva Sans"/>
                <a:sym typeface="Canva Sans"/>
              </a:rPr>
              <a:t>       </a:t>
            </a:r>
            <a:r>
              <a:rPr lang="en-US" sz="3100">
                <a:solidFill>
                  <a:srgbClr val="000000"/>
                </a:solidFill>
                <a:latin typeface="Canva Sans"/>
                <a:ea typeface="Canva Sans"/>
                <a:cs typeface="Canva Sans"/>
                <a:sym typeface="Canva Sans"/>
              </a:rPr>
              <a:t>provided and decide what you will spend it on </a:t>
            </a:r>
          </a:p>
        </p:txBody>
      </p:sp>
      <p:sp>
        <p:nvSpPr>
          <p:cNvPr name="TextBox 5" id="5"/>
          <p:cNvSpPr txBox="true"/>
          <p:nvPr/>
        </p:nvSpPr>
        <p:spPr>
          <a:xfrm rot="0">
            <a:off x="1184042" y="5548504"/>
            <a:ext cx="9738463" cy="3348184"/>
          </a:xfrm>
          <a:prstGeom prst="rect">
            <a:avLst/>
          </a:prstGeom>
        </p:spPr>
        <p:txBody>
          <a:bodyPr anchor="t" rtlCol="false" tIns="0" lIns="0" bIns="0" rIns="0">
            <a:spAutoFit/>
          </a:bodyPr>
          <a:lstStyle/>
          <a:p>
            <a:pPr algn="l" marL="686938" indent="-343469" lvl="1">
              <a:lnSpc>
                <a:spcPts val="4454"/>
              </a:lnSpc>
              <a:buFont typeface="Arial"/>
              <a:buChar char="•"/>
            </a:pPr>
            <a:r>
              <a:rPr lang="en-US" sz="3181">
                <a:solidFill>
                  <a:srgbClr val="000000"/>
                </a:solidFill>
                <a:latin typeface="Canva Sans"/>
                <a:ea typeface="Canva Sans"/>
                <a:cs typeface="Canva Sans"/>
                <a:sym typeface="Canva Sans"/>
              </a:rPr>
              <a:t>Use the </a:t>
            </a:r>
            <a:r>
              <a:rPr lang="en-US" b="true" sz="3181">
                <a:solidFill>
                  <a:srgbClr val="000000"/>
                </a:solidFill>
                <a:latin typeface="Canva Sans Bold"/>
                <a:ea typeface="Canva Sans Bold"/>
                <a:cs typeface="Canva Sans Bold"/>
                <a:sym typeface="Canva Sans Bold"/>
              </a:rPr>
              <a:t>budget template</a:t>
            </a:r>
            <a:r>
              <a:rPr lang="en-US" sz="3181">
                <a:solidFill>
                  <a:srgbClr val="000000"/>
                </a:solidFill>
                <a:latin typeface="Canva Sans"/>
                <a:ea typeface="Canva Sans"/>
                <a:cs typeface="Canva Sans"/>
                <a:sym typeface="Canva Sans"/>
              </a:rPr>
              <a:t> provided to record your choices and discuss in your pairs - </a:t>
            </a:r>
          </a:p>
          <a:p>
            <a:pPr algn="l" marL="686938" indent="-343469" lvl="1">
              <a:lnSpc>
                <a:spcPts val="4454"/>
              </a:lnSpc>
              <a:buFont typeface="Arial"/>
              <a:buChar char="•"/>
            </a:pPr>
            <a:r>
              <a:rPr lang="en-US" sz="3181">
                <a:solidFill>
                  <a:srgbClr val="000000"/>
                </a:solidFill>
                <a:latin typeface="Canva Sans"/>
                <a:ea typeface="Canva Sans"/>
                <a:cs typeface="Canva Sans"/>
                <a:sym typeface="Canva Sans"/>
              </a:rPr>
              <a:t>Why you prioritised certain expenses? </a:t>
            </a:r>
          </a:p>
          <a:p>
            <a:pPr algn="l" marL="686938" indent="-343469" lvl="1">
              <a:lnSpc>
                <a:spcPts val="4454"/>
              </a:lnSpc>
              <a:buFont typeface="Arial"/>
              <a:buChar char="•"/>
            </a:pPr>
            <a:r>
              <a:rPr lang="en-US" sz="3181">
                <a:solidFill>
                  <a:srgbClr val="000000"/>
                </a:solidFill>
                <a:latin typeface="Canva Sans"/>
                <a:ea typeface="Canva Sans"/>
                <a:cs typeface="Canva Sans"/>
                <a:sym typeface="Canva Sans"/>
              </a:rPr>
              <a:t>Was it difficult or manageable?</a:t>
            </a:r>
          </a:p>
          <a:p>
            <a:pPr algn="l" marL="686938" indent="-343469" lvl="1">
              <a:lnSpc>
                <a:spcPts val="4454"/>
              </a:lnSpc>
              <a:buFont typeface="Arial"/>
              <a:buChar char="•"/>
            </a:pPr>
            <a:r>
              <a:rPr lang="en-US" sz="3181">
                <a:solidFill>
                  <a:srgbClr val="000000"/>
                </a:solidFill>
                <a:latin typeface="Canva Sans"/>
                <a:ea typeface="Canva Sans"/>
                <a:cs typeface="Canva Sans"/>
                <a:sym typeface="Canva Sans"/>
              </a:rPr>
              <a:t>Did you overspend or save? </a:t>
            </a:r>
          </a:p>
          <a:p>
            <a:pPr algn="l">
              <a:lnSpc>
                <a:spcPts val="4454"/>
              </a:lnSpc>
            </a:pPr>
          </a:p>
        </p:txBody>
      </p:sp>
    </p:spTree>
  </p:cSld>
  <p:clrMapOvr>
    <a:masterClrMapping/>
  </p:clrMapOvr>
</p:sld>
</file>

<file path=ppt/slides/slide9.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6538639" y="933450"/>
            <a:ext cx="4642545" cy="887095"/>
          </a:xfrm>
          <a:prstGeom prst="rect">
            <a:avLst/>
          </a:prstGeom>
        </p:spPr>
        <p:txBody>
          <a:bodyPr anchor="t" rtlCol="false" tIns="0" lIns="0" bIns="0" rIns="0">
            <a:spAutoFit/>
          </a:bodyPr>
          <a:lstStyle/>
          <a:p>
            <a:pPr algn="ctr">
              <a:lnSpc>
                <a:spcPts val="7279"/>
              </a:lnSpc>
            </a:pPr>
            <a:r>
              <a:rPr lang="en-US" sz="5199" b="true">
                <a:solidFill>
                  <a:srgbClr val="000000"/>
                </a:solidFill>
                <a:latin typeface="Canva Sans Bold"/>
                <a:ea typeface="Canva Sans Bold"/>
                <a:cs typeface="Canva Sans Bold"/>
                <a:sym typeface="Canva Sans Bold"/>
              </a:rPr>
              <a:t>Hidden Costs  </a:t>
            </a:r>
          </a:p>
        </p:txBody>
      </p:sp>
      <p:sp>
        <p:nvSpPr>
          <p:cNvPr name="TextBox 3" id="3"/>
          <p:cNvSpPr txBox="true"/>
          <p:nvPr/>
        </p:nvSpPr>
        <p:spPr>
          <a:xfrm rot="0">
            <a:off x="1124921" y="2719705"/>
            <a:ext cx="7734990" cy="4780915"/>
          </a:xfrm>
          <a:prstGeom prst="rect">
            <a:avLst/>
          </a:prstGeom>
        </p:spPr>
        <p:txBody>
          <a:bodyPr anchor="t" rtlCol="false" tIns="0" lIns="0" bIns="0" rIns="0">
            <a:spAutoFit/>
          </a:bodyPr>
          <a:lstStyle/>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Repairs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One off purchases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Transportation and parking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Food inflation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Health costs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Social participation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Memberships and subscriptions </a:t>
            </a:r>
          </a:p>
          <a:p>
            <a:pPr algn="l">
              <a:lnSpc>
                <a:spcPts val="4759"/>
              </a:lnSpc>
            </a:pPr>
            <a:r>
              <a:rPr lang="en-US" sz="3399">
                <a:solidFill>
                  <a:srgbClr val="000000"/>
                </a:solidFill>
                <a:latin typeface="Canva Sans"/>
                <a:ea typeface="Canva Sans"/>
                <a:cs typeface="Canva Sans"/>
                <a:sym typeface="Canva Sans"/>
              </a:rPr>
              <a:t> </a:t>
            </a:r>
          </a:p>
        </p:txBody>
      </p:sp>
      <p:sp>
        <p:nvSpPr>
          <p:cNvPr name="TextBox 4" id="4"/>
          <p:cNvSpPr txBox="true"/>
          <p:nvPr/>
        </p:nvSpPr>
        <p:spPr>
          <a:xfrm rot="0">
            <a:off x="9885809" y="2547103"/>
            <a:ext cx="7373491" cy="5380990"/>
          </a:xfrm>
          <a:prstGeom prst="rect">
            <a:avLst/>
          </a:prstGeom>
        </p:spPr>
        <p:txBody>
          <a:bodyPr anchor="t" rtlCol="false" tIns="0" lIns="0" bIns="0" rIns="0">
            <a:spAutoFit/>
          </a:bodyPr>
          <a:lstStyle/>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Acommodation extras</a:t>
            </a:r>
            <a:r>
              <a:rPr lang="en-US" sz="3399">
                <a:solidFill>
                  <a:srgbClr val="000000"/>
                </a:solidFill>
                <a:latin typeface="Canva Sans"/>
                <a:ea typeface="Canva Sans"/>
                <a:cs typeface="Canva Sans"/>
                <a:sym typeface="Canva Sans"/>
              </a:rPr>
              <a:t>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Emergency funds</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personal upkeep</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University Events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Child related extras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Family birthdays and celebrations </a:t>
            </a:r>
          </a:p>
          <a:p>
            <a:pPr algn="l" marL="734059" indent="-367030" lvl="1">
              <a:lnSpc>
                <a:spcPts val="4759"/>
              </a:lnSpc>
              <a:buFont typeface="Arial"/>
              <a:buChar char="•"/>
            </a:pPr>
            <a:r>
              <a:rPr lang="en-US" sz="3399">
                <a:solidFill>
                  <a:srgbClr val="000000"/>
                </a:solidFill>
                <a:latin typeface="Canva Sans"/>
                <a:ea typeface="Canva Sans"/>
                <a:cs typeface="Canva Sans"/>
                <a:sym typeface="Canva Sans"/>
              </a:rPr>
              <a:t>S</a:t>
            </a:r>
            <a:r>
              <a:rPr lang="en-US" sz="3399">
                <a:solidFill>
                  <a:srgbClr val="000000"/>
                </a:solidFill>
                <a:latin typeface="Canva Sans"/>
                <a:ea typeface="Canva Sans"/>
                <a:cs typeface="Canva Sans"/>
                <a:sym typeface="Canva Sans"/>
              </a:rPr>
              <a:t>easonal costs</a:t>
            </a:r>
          </a:p>
          <a:p>
            <a:pPr algn="ctr">
              <a:lnSpc>
                <a:spcPts val="4759"/>
              </a:lnSpc>
            </a:pPr>
          </a:p>
        </p:txBody>
      </p:sp>
      <p:sp>
        <p:nvSpPr>
          <p:cNvPr name="TextBox 5" id="5"/>
          <p:cNvSpPr txBox="true"/>
          <p:nvPr/>
        </p:nvSpPr>
        <p:spPr>
          <a:xfrm rot="0">
            <a:off x="15660278" y="9362204"/>
            <a:ext cx="1742182" cy="396239"/>
          </a:xfrm>
          <a:prstGeom prst="rect">
            <a:avLst/>
          </a:prstGeom>
        </p:spPr>
        <p:txBody>
          <a:bodyPr anchor="t" rtlCol="false" tIns="0" lIns="0" bIns="0" rIns="0">
            <a:spAutoFit/>
          </a:bodyPr>
          <a:lstStyle/>
          <a:p>
            <a:pPr algn="ctr">
              <a:lnSpc>
                <a:spcPts val="3360"/>
              </a:lnSpc>
              <a:spcBef>
                <a:spcPct val="0"/>
              </a:spcBef>
            </a:pPr>
            <a:r>
              <a:rPr lang="en-US" sz="2400">
                <a:solidFill>
                  <a:srgbClr val="000000"/>
                </a:solidFill>
                <a:latin typeface="Canva Sans"/>
                <a:ea typeface="Canva Sans"/>
                <a:cs typeface="Canva Sans"/>
                <a:sym typeface="Canva Sans"/>
              </a:rPr>
              <a:t>(Post, 2025)</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1028700" y="3332071"/>
            <a:ext cx="11477308" cy="4326746"/>
          </a:xfrm>
          <a:prstGeom prst="rect">
            <a:avLst/>
          </a:prstGeom>
        </p:spPr>
        <p:txBody>
          <a:bodyPr anchor="t" rtlCol="false" tIns="0" lIns="0" bIns="0" rIns="0">
            <a:spAutoFit/>
          </a:bodyPr>
          <a:lstStyle/>
          <a:p>
            <a:pPr algn="l" marL="889221" indent="-444611" lvl="1">
              <a:lnSpc>
                <a:spcPts val="5766"/>
              </a:lnSpc>
              <a:buAutoNum type="arabicPeriod" startAt="1"/>
            </a:pPr>
            <a:r>
              <a:rPr lang="en-US" sz="4118">
                <a:solidFill>
                  <a:srgbClr val="000000"/>
                </a:solidFill>
                <a:latin typeface="Canva Sans"/>
                <a:ea typeface="Canva Sans"/>
                <a:cs typeface="Canva Sans"/>
                <a:sym typeface="Canva Sans"/>
              </a:rPr>
              <a:t>Add all sources of income </a:t>
            </a:r>
          </a:p>
          <a:p>
            <a:pPr algn="l" marL="889221" indent="-444611" lvl="1">
              <a:lnSpc>
                <a:spcPts val="5766"/>
              </a:lnSpc>
              <a:buAutoNum type="arabicPeriod" startAt="1"/>
            </a:pPr>
            <a:r>
              <a:rPr lang="en-US" sz="4118">
                <a:solidFill>
                  <a:srgbClr val="000000"/>
                </a:solidFill>
                <a:latin typeface="Canva Sans"/>
                <a:ea typeface="Canva Sans"/>
                <a:cs typeface="Canva Sans"/>
                <a:sym typeface="Canva Sans"/>
              </a:rPr>
              <a:t>Calculate essential spending </a:t>
            </a:r>
          </a:p>
          <a:p>
            <a:pPr algn="l" marL="889221" indent="-444611" lvl="1">
              <a:lnSpc>
                <a:spcPts val="5766"/>
              </a:lnSpc>
              <a:buAutoNum type="arabicPeriod" startAt="1"/>
            </a:pPr>
            <a:r>
              <a:rPr lang="en-US" sz="4118">
                <a:solidFill>
                  <a:srgbClr val="000000"/>
                </a:solidFill>
                <a:latin typeface="Canva Sans"/>
                <a:ea typeface="Canva Sans"/>
                <a:cs typeface="Canva Sans"/>
                <a:sym typeface="Canva Sans"/>
              </a:rPr>
              <a:t>Compare income vs outgoings </a:t>
            </a:r>
          </a:p>
          <a:p>
            <a:pPr algn="l" marL="889221" indent="-444611" lvl="1">
              <a:lnSpc>
                <a:spcPts val="5766"/>
              </a:lnSpc>
              <a:buAutoNum type="arabicPeriod" startAt="1"/>
            </a:pPr>
            <a:r>
              <a:rPr lang="en-US" sz="4118">
                <a:solidFill>
                  <a:srgbClr val="000000"/>
                </a:solidFill>
                <a:latin typeface="Canva Sans"/>
                <a:ea typeface="Canva Sans"/>
                <a:cs typeface="Canva Sans"/>
                <a:sym typeface="Canva Sans"/>
              </a:rPr>
              <a:t>Reduce spending where possible </a:t>
            </a:r>
          </a:p>
          <a:p>
            <a:pPr algn="l" marL="889221" indent="-444611" lvl="1">
              <a:lnSpc>
                <a:spcPts val="5766"/>
              </a:lnSpc>
              <a:buAutoNum type="arabicPeriod" startAt="1"/>
            </a:pPr>
            <a:r>
              <a:rPr lang="en-US" sz="4118">
                <a:solidFill>
                  <a:srgbClr val="000000"/>
                </a:solidFill>
                <a:latin typeface="Canva Sans"/>
                <a:ea typeface="Canva Sans"/>
                <a:cs typeface="Canva Sans"/>
                <a:sym typeface="Canva Sans"/>
              </a:rPr>
              <a:t>Increase income if needed </a:t>
            </a:r>
          </a:p>
          <a:p>
            <a:pPr algn="l" marL="889221" indent="-444611" lvl="1">
              <a:lnSpc>
                <a:spcPts val="5766"/>
              </a:lnSpc>
              <a:buAutoNum type="arabicPeriod" startAt="1"/>
            </a:pPr>
            <a:r>
              <a:rPr lang="en-US" sz="4118">
                <a:solidFill>
                  <a:srgbClr val="000000"/>
                </a:solidFill>
                <a:latin typeface="Canva Sans"/>
                <a:ea typeface="Canva Sans"/>
                <a:cs typeface="Canva Sans"/>
                <a:sym typeface="Canva Sans"/>
              </a:rPr>
              <a:t>Review and adjust regularly  </a:t>
            </a:r>
          </a:p>
        </p:txBody>
      </p:sp>
      <p:sp>
        <p:nvSpPr>
          <p:cNvPr name="Freeform 3" id="3"/>
          <p:cNvSpPr/>
          <p:nvPr/>
        </p:nvSpPr>
        <p:spPr>
          <a:xfrm flipH="false" flipV="false" rot="0">
            <a:off x="11889546" y="4000891"/>
            <a:ext cx="5486400" cy="4114800"/>
          </a:xfrm>
          <a:custGeom>
            <a:avLst/>
            <a:gdLst/>
            <a:ahLst/>
            <a:cxnLst/>
            <a:rect r="r" b="b" t="t" l="l"/>
            <a:pathLst>
              <a:path h="4114800" w="5486400">
                <a:moveTo>
                  <a:pt x="0" y="0"/>
                </a:moveTo>
                <a:lnTo>
                  <a:pt x="5486400" y="0"/>
                </a:lnTo>
                <a:lnTo>
                  <a:pt x="548640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4" id="4"/>
          <p:cNvSpPr txBox="true"/>
          <p:nvPr/>
        </p:nvSpPr>
        <p:spPr>
          <a:xfrm rot="0">
            <a:off x="3889131" y="885825"/>
            <a:ext cx="10253137" cy="1175993"/>
          </a:xfrm>
          <a:prstGeom prst="rect">
            <a:avLst/>
          </a:prstGeom>
        </p:spPr>
        <p:txBody>
          <a:bodyPr anchor="t" rtlCol="false" tIns="0" lIns="0" bIns="0" rIns="0">
            <a:spAutoFit/>
          </a:bodyPr>
          <a:lstStyle/>
          <a:p>
            <a:pPr algn="ctr">
              <a:lnSpc>
                <a:spcPts val="9538"/>
              </a:lnSpc>
            </a:pPr>
            <a:r>
              <a:rPr lang="en-US" sz="6812" b="true">
                <a:solidFill>
                  <a:srgbClr val="000000"/>
                </a:solidFill>
                <a:latin typeface="Canva Sans Bold"/>
                <a:ea typeface="Canva Sans Bold"/>
                <a:cs typeface="Canva Sans Bold"/>
                <a:sym typeface="Canva Sans Bold"/>
              </a:rPr>
              <a:t>Budgeting Strategies </a:t>
            </a:r>
          </a:p>
        </p:txBody>
      </p:sp>
      <p:sp>
        <p:nvSpPr>
          <p:cNvPr name="TextBox 5" id="5"/>
          <p:cNvSpPr txBox="true"/>
          <p:nvPr/>
        </p:nvSpPr>
        <p:spPr>
          <a:xfrm rot="0">
            <a:off x="14101316" y="8852818"/>
            <a:ext cx="3157984" cy="405482"/>
          </a:xfrm>
          <a:prstGeom prst="rect">
            <a:avLst/>
          </a:prstGeom>
        </p:spPr>
        <p:txBody>
          <a:bodyPr anchor="t" rtlCol="false" tIns="0" lIns="0" bIns="0" rIns="0">
            <a:spAutoFit/>
          </a:bodyPr>
          <a:lstStyle/>
          <a:p>
            <a:pPr algn="ctr">
              <a:lnSpc>
                <a:spcPts val="3375"/>
              </a:lnSpc>
              <a:spcBef>
                <a:spcPct val="0"/>
              </a:spcBef>
            </a:pPr>
            <a:r>
              <a:rPr lang="en-US" sz="2411">
                <a:solidFill>
                  <a:srgbClr val="000000"/>
                </a:solidFill>
                <a:latin typeface="Canva Sans"/>
                <a:ea typeface="Canva Sans"/>
                <a:cs typeface="Canva Sans"/>
                <a:sym typeface="Canva Sans"/>
              </a:rPr>
              <a:t>(MoneyHelper , 2024)</a:t>
            </a:r>
          </a:p>
        </p:txBody>
      </p:sp>
    </p:spTree>
  </p:cSld>
  <p:clrMapOvr>
    <a:masterClrMapping/>
  </p:clrMapOvr>
</p:sld>
</file>

<file path=ppt/slides/slide11.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grpSp>
        <p:nvGrpSpPr>
          <p:cNvPr name="Group 2" id="2"/>
          <p:cNvGrpSpPr/>
          <p:nvPr/>
        </p:nvGrpSpPr>
        <p:grpSpPr>
          <a:xfrm rot="0">
            <a:off x="7308000" y="3086096"/>
            <a:ext cx="4114808" cy="2057404"/>
            <a:chOff x="0" y="0"/>
            <a:chExt cx="812800" cy="406400"/>
          </a:xfrm>
        </p:grpSpPr>
        <p:sp>
          <p:nvSpPr>
            <p:cNvPr name="Freeform 3" id="3"/>
            <p:cNvSpPr/>
            <p:nvPr/>
          </p:nvSpPr>
          <p:spPr>
            <a:xfrm flipH="false" flipV="false" rot="0">
              <a:off x="0" y="0"/>
              <a:ext cx="812800" cy="406400"/>
            </a:xfrm>
            <a:custGeom>
              <a:avLst/>
              <a:gdLst/>
              <a:ahLst/>
              <a:cxnLst/>
              <a:rect r="r" b="b" t="t" l="l"/>
              <a:pathLst>
                <a:path h="406400" w="8128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F3B562"/>
            </a:solidFill>
          </p:spPr>
        </p:sp>
        <p:sp>
          <p:nvSpPr>
            <p:cNvPr name="TextBox 4" id="4"/>
            <p:cNvSpPr txBox="true"/>
            <p:nvPr/>
          </p:nvSpPr>
          <p:spPr>
            <a:xfrm>
              <a:off x="0" y="-38100"/>
              <a:ext cx="812800" cy="444500"/>
            </a:xfrm>
            <a:prstGeom prst="rect">
              <a:avLst/>
            </a:prstGeom>
          </p:spPr>
          <p:txBody>
            <a:bodyPr anchor="ctr" rtlCol="false" tIns="50800" lIns="50800" bIns="50800" rIns="50800"/>
            <a:lstStyle/>
            <a:p>
              <a:pPr algn="ctr">
                <a:lnSpc>
                  <a:spcPts val="3375"/>
                </a:lnSpc>
              </a:pPr>
            </a:p>
          </p:txBody>
        </p:sp>
      </p:grpSp>
      <p:grpSp>
        <p:nvGrpSpPr>
          <p:cNvPr name="Group 5" id="5"/>
          <p:cNvGrpSpPr/>
          <p:nvPr/>
        </p:nvGrpSpPr>
        <p:grpSpPr>
          <a:xfrm rot="0">
            <a:off x="12861796" y="3208896"/>
            <a:ext cx="4114808" cy="2057404"/>
            <a:chOff x="0" y="0"/>
            <a:chExt cx="812800" cy="406400"/>
          </a:xfrm>
        </p:grpSpPr>
        <p:sp>
          <p:nvSpPr>
            <p:cNvPr name="Freeform 6" id="6"/>
            <p:cNvSpPr/>
            <p:nvPr/>
          </p:nvSpPr>
          <p:spPr>
            <a:xfrm flipH="false" flipV="false" rot="0">
              <a:off x="0" y="0"/>
              <a:ext cx="812800" cy="406400"/>
            </a:xfrm>
            <a:custGeom>
              <a:avLst/>
              <a:gdLst/>
              <a:ahLst/>
              <a:cxnLst/>
              <a:rect r="r" b="b" t="t" l="l"/>
              <a:pathLst>
                <a:path h="406400" w="8128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F3B562"/>
            </a:solidFill>
          </p:spPr>
        </p:sp>
        <p:sp>
          <p:nvSpPr>
            <p:cNvPr name="TextBox 7" id="7"/>
            <p:cNvSpPr txBox="true"/>
            <p:nvPr/>
          </p:nvSpPr>
          <p:spPr>
            <a:xfrm>
              <a:off x="0" y="-38100"/>
              <a:ext cx="812800" cy="444500"/>
            </a:xfrm>
            <a:prstGeom prst="rect">
              <a:avLst/>
            </a:prstGeom>
          </p:spPr>
          <p:txBody>
            <a:bodyPr anchor="ctr" rtlCol="false" tIns="50800" lIns="50800" bIns="50800" rIns="50800"/>
            <a:lstStyle/>
            <a:p>
              <a:pPr algn="ctr">
                <a:lnSpc>
                  <a:spcPts val="3375"/>
                </a:lnSpc>
              </a:pPr>
            </a:p>
          </p:txBody>
        </p:sp>
      </p:grpSp>
      <p:grpSp>
        <p:nvGrpSpPr>
          <p:cNvPr name="Group 8" id="8"/>
          <p:cNvGrpSpPr/>
          <p:nvPr/>
        </p:nvGrpSpPr>
        <p:grpSpPr>
          <a:xfrm rot="0">
            <a:off x="7436782" y="6399854"/>
            <a:ext cx="4114808" cy="2057404"/>
            <a:chOff x="0" y="0"/>
            <a:chExt cx="812800" cy="406400"/>
          </a:xfrm>
        </p:grpSpPr>
        <p:sp>
          <p:nvSpPr>
            <p:cNvPr name="Freeform 9" id="9"/>
            <p:cNvSpPr/>
            <p:nvPr/>
          </p:nvSpPr>
          <p:spPr>
            <a:xfrm flipH="false" flipV="false" rot="0">
              <a:off x="0" y="0"/>
              <a:ext cx="812800" cy="406400"/>
            </a:xfrm>
            <a:custGeom>
              <a:avLst/>
              <a:gdLst/>
              <a:ahLst/>
              <a:cxnLst/>
              <a:rect r="r" b="b" t="t" l="l"/>
              <a:pathLst>
                <a:path h="406400" w="8128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F3B562"/>
            </a:solidFill>
          </p:spPr>
        </p:sp>
        <p:sp>
          <p:nvSpPr>
            <p:cNvPr name="TextBox 10" id="10"/>
            <p:cNvSpPr txBox="true"/>
            <p:nvPr/>
          </p:nvSpPr>
          <p:spPr>
            <a:xfrm>
              <a:off x="0" y="-38100"/>
              <a:ext cx="812800" cy="444500"/>
            </a:xfrm>
            <a:prstGeom prst="rect">
              <a:avLst/>
            </a:prstGeom>
          </p:spPr>
          <p:txBody>
            <a:bodyPr anchor="ctr" rtlCol="false" tIns="50800" lIns="50800" bIns="50800" rIns="50800"/>
            <a:lstStyle/>
            <a:p>
              <a:pPr algn="ctr">
                <a:lnSpc>
                  <a:spcPts val="3375"/>
                </a:lnSpc>
              </a:pPr>
            </a:p>
          </p:txBody>
        </p:sp>
      </p:grpSp>
      <p:grpSp>
        <p:nvGrpSpPr>
          <p:cNvPr name="Group 11" id="11"/>
          <p:cNvGrpSpPr/>
          <p:nvPr/>
        </p:nvGrpSpPr>
        <p:grpSpPr>
          <a:xfrm rot="0">
            <a:off x="1928960" y="6399854"/>
            <a:ext cx="4114808" cy="2057404"/>
            <a:chOff x="0" y="0"/>
            <a:chExt cx="812800" cy="406400"/>
          </a:xfrm>
        </p:grpSpPr>
        <p:sp>
          <p:nvSpPr>
            <p:cNvPr name="Freeform 12" id="12"/>
            <p:cNvSpPr/>
            <p:nvPr/>
          </p:nvSpPr>
          <p:spPr>
            <a:xfrm flipH="false" flipV="false" rot="0">
              <a:off x="0" y="0"/>
              <a:ext cx="812800" cy="406400"/>
            </a:xfrm>
            <a:custGeom>
              <a:avLst/>
              <a:gdLst/>
              <a:ahLst/>
              <a:cxnLst/>
              <a:rect r="r" b="b" t="t" l="l"/>
              <a:pathLst>
                <a:path h="406400" w="8128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F3B562"/>
            </a:solidFill>
          </p:spPr>
        </p:sp>
        <p:sp>
          <p:nvSpPr>
            <p:cNvPr name="TextBox 13" id="13"/>
            <p:cNvSpPr txBox="true"/>
            <p:nvPr/>
          </p:nvSpPr>
          <p:spPr>
            <a:xfrm>
              <a:off x="0" y="-38100"/>
              <a:ext cx="812800" cy="444500"/>
            </a:xfrm>
            <a:prstGeom prst="rect">
              <a:avLst/>
            </a:prstGeom>
          </p:spPr>
          <p:txBody>
            <a:bodyPr anchor="ctr" rtlCol="false" tIns="50800" lIns="50800" bIns="50800" rIns="50800"/>
            <a:lstStyle/>
            <a:p>
              <a:pPr algn="ctr">
                <a:lnSpc>
                  <a:spcPts val="3375"/>
                </a:lnSpc>
              </a:pPr>
            </a:p>
          </p:txBody>
        </p:sp>
      </p:grpSp>
      <p:grpSp>
        <p:nvGrpSpPr>
          <p:cNvPr name="Group 14" id="14"/>
          <p:cNvGrpSpPr/>
          <p:nvPr/>
        </p:nvGrpSpPr>
        <p:grpSpPr>
          <a:xfrm rot="0">
            <a:off x="1839930" y="3086096"/>
            <a:ext cx="4114808" cy="2057404"/>
            <a:chOff x="0" y="0"/>
            <a:chExt cx="812800" cy="406400"/>
          </a:xfrm>
        </p:grpSpPr>
        <p:sp>
          <p:nvSpPr>
            <p:cNvPr name="Freeform 15" id="15"/>
            <p:cNvSpPr/>
            <p:nvPr/>
          </p:nvSpPr>
          <p:spPr>
            <a:xfrm flipH="false" flipV="false" rot="0">
              <a:off x="0" y="0"/>
              <a:ext cx="812800" cy="406400"/>
            </a:xfrm>
            <a:custGeom>
              <a:avLst/>
              <a:gdLst/>
              <a:ahLst/>
              <a:cxnLst/>
              <a:rect r="r" b="b" t="t" l="l"/>
              <a:pathLst>
                <a:path h="406400" w="8128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F3B562"/>
            </a:solidFill>
          </p:spPr>
        </p:sp>
        <p:sp>
          <p:nvSpPr>
            <p:cNvPr name="TextBox 16" id="16"/>
            <p:cNvSpPr txBox="true"/>
            <p:nvPr/>
          </p:nvSpPr>
          <p:spPr>
            <a:xfrm>
              <a:off x="0" y="-38100"/>
              <a:ext cx="812800" cy="444500"/>
            </a:xfrm>
            <a:prstGeom prst="rect">
              <a:avLst/>
            </a:prstGeom>
          </p:spPr>
          <p:txBody>
            <a:bodyPr anchor="ctr" rtlCol="false" tIns="50800" lIns="50800" bIns="50800" rIns="50800"/>
            <a:lstStyle/>
            <a:p>
              <a:pPr algn="ctr">
                <a:lnSpc>
                  <a:spcPts val="3375"/>
                </a:lnSpc>
              </a:pPr>
            </a:p>
          </p:txBody>
        </p:sp>
      </p:grpSp>
      <p:grpSp>
        <p:nvGrpSpPr>
          <p:cNvPr name="Group 17" id="17"/>
          <p:cNvGrpSpPr/>
          <p:nvPr/>
        </p:nvGrpSpPr>
        <p:grpSpPr>
          <a:xfrm rot="0">
            <a:off x="12861796" y="6399775"/>
            <a:ext cx="4114808" cy="2057404"/>
            <a:chOff x="0" y="0"/>
            <a:chExt cx="812800" cy="406400"/>
          </a:xfrm>
        </p:grpSpPr>
        <p:sp>
          <p:nvSpPr>
            <p:cNvPr name="Freeform 18" id="18"/>
            <p:cNvSpPr/>
            <p:nvPr/>
          </p:nvSpPr>
          <p:spPr>
            <a:xfrm flipH="false" flipV="false" rot="0">
              <a:off x="0" y="0"/>
              <a:ext cx="812800" cy="406400"/>
            </a:xfrm>
            <a:custGeom>
              <a:avLst/>
              <a:gdLst/>
              <a:ahLst/>
              <a:cxnLst/>
              <a:rect r="r" b="b" t="t" l="l"/>
              <a:pathLst>
                <a:path h="406400" w="812800">
                  <a:moveTo>
                    <a:pt x="609600" y="0"/>
                  </a:moveTo>
                  <a:cubicBezTo>
                    <a:pt x="721824" y="0"/>
                    <a:pt x="812800" y="90976"/>
                    <a:pt x="812800" y="203200"/>
                  </a:cubicBezTo>
                  <a:cubicBezTo>
                    <a:pt x="812800" y="315424"/>
                    <a:pt x="721824" y="406400"/>
                    <a:pt x="609600" y="406400"/>
                  </a:cubicBezTo>
                  <a:lnTo>
                    <a:pt x="203200" y="406400"/>
                  </a:lnTo>
                  <a:cubicBezTo>
                    <a:pt x="90976" y="406400"/>
                    <a:pt x="0" y="315424"/>
                    <a:pt x="0" y="203200"/>
                  </a:cubicBezTo>
                  <a:cubicBezTo>
                    <a:pt x="0" y="90976"/>
                    <a:pt x="90976" y="0"/>
                    <a:pt x="203200" y="0"/>
                  </a:cubicBezTo>
                  <a:close/>
                </a:path>
              </a:pathLst>
            </a:custGeom>
            <a:solidFill>
              <a:srgbClr val="F3B562"/>
            </a:solidFill>
          </p:spPr>
        </p:sp>
        <p:sp>
          <p:nvSpPr>
            <p:cNvPr name="TextBox 19" id="19"/>
            <p:cNvSpPr txBox="true"/>
            <p:nvPr/>
          </p:nvSpPr>
          <p:spPr>
            <a:xfrm>
              <a:off x="0" y="-38100"/>
              <a:ext cx="812800" cy="444500"/>
            </a:xfrm>
            <a:prstGeom prst="rect">
              <a:avLst/>
            </a:prstGeom>
          </p:spPr>
          <p:txBody>
            <a:bodyPr anchor="ctr" rtlCol="false" tIns="50800" lIns="50800" bIns="50800" rIns="50800"/>
            <a:lstStyle/>
            <a:p>
              <a:pPr algn="ctr">
                <a:lnSpc>
                  <a:spcPts val="3375"/>
                </a:lnSpc>
              </a:pPr>
            </a:p>
          </p:txBody>
        </p:sp>
      </p:grpSp>
      <p:grpSp>
        <p:nvGrpSpPr>
          <p:cNvPr name="Group 20" id="20"/>
          <p:cNvGrpSpPr/>
          <p:nvPr/>
        </p:nvGrpSpPr>
        <p:grpSpPr>
          <a:xfrm rot="0">
            <a:off x="5999253" y="3816187"/>
            <a:ext cx="1264232" cy="842823"/>
            <a:chOff x="0" y="0"/>
            <a:chExt cx="812800" cy="541868"/>
          </a:xfrm>
        </p:grpSpPr>
        <p:sp>
          <p:nvSpPr>
            <p:cNvPr name="Freeform 21" id="21"/>
            <p:cNvSpPr/>
            <p:nvPr/>
          </p:nvSpPr>
          <p:spPr>
            <a:xfrm flipH="false" flipV="false" rot="0">
              <a:off x="0" y="0"/>
              <a:ext cx="812800" cy="541868"/>
            </a:xfrm>
            <a:custGeom>
              <a:avLst/>
              <a:gdLst/>
              <a:ahLst/>
              <a:cxnLst/>
              <a:rect r="r" b="b" t="t" l="l"/>
              <a:pathLst>
                <a:path h="541868" w="812800">
                  <a:moveTo>
                    <a:pt x="812800" y="270934"/>
                  </a:moveTo>
                  <a:lnTo>
                    <a:pt x="406400" y="0"/>
                  </a:lnTo>
                  <a:lnTo>
                    <a:pt x="406400" y="203200"/>
                  </a:lnTo>
                  <a:lnTo>
                    <a:pt x="0" y="203200"/>
                  </a:lnTo>
                  <a:lnTo>
                    <a:pt x="0" y="338668"/>
                  </a:lnTo>
                  <a:lnTo>
                    <a:pt x="406400" y="338668"/>
                  </a:lnTo>
                  <a:lnTo>
                    <a:pt x="406400" y="541868"/>
                  </a:lnTo>
                  <a:lnTo>
                    <a:pt x="812800" y="270934"/>
                  </a:lnTo>
                  <a:close/>
                </a:path>
              </a:pathLst>
            </a:custGeom>
            <a:solidFill>
              <a:srgbClr val="F3B562"/>
            </a:solidFill>
          </p:spPr>
        </p:sp>
        <p:sp>
          <p:nvSpPr>
            <p:cNvPr name="TextBox 22" id="22"/>
            <p:cNvSpPr txBox="true"/>
            <p:nvPr/>
          </p:nvSpPr>
          <p:spPr>
            <a:xfrm>
              <a:off x="0" y="165100"/>
              <a:ext cx="711200" cy="173568"/>
            </a:xfrm>
            <a:prstGeom prst="rect">
              <a:avLst/>
            </a:prstGeom>
          </p:spPr>
          <p:txBody>
            <a:bodyPr anchor="ctr" rtlCol="false" tIns="50800" lIns="50800" bIns="50800" rIns="50800"/>
            <a:lstStyle/>
            <a:p>
              <a:pPr algn="ctr">
                <a:lnSpc>
                  <a:spcPts val="3375"/>
                </a:lnSpc>
              </a:pPr>
            </a:p>
          </p:txBody>
        </p:sp>
      </p:grpSp>
      <p:grpSp>
        <p:nvGrpSpPr>
          <p:cNvPr name="Group 23" id="23"/>
          <p:cNvGrpSpPr/>
          <p:nvPr/>
        </p:nvGrpSpPr>
        <p:grpSpPr>
          <a:xfrm rot="0">
            <a:off x="11511839" y="3816187"/>
            <a:ext cx="1264232" cy="842823"/>
            <a:chOff x="0" y="0"/>
            <a:chExt cx="812800" cy="541868"/>
          </a:xfrm>
        </p:grpSpPr>
        <p:sp>
          <p:nvSpPr>
            <p:cNvPr name="Freeform 24" id="24"/>
            <p:cNvSpPr/>
            <p:nvPr/>
          </p:nvSpPr>
          <p:spPr>
            <a:xfrm flipH="false" flipV="false" rot="0">
              <a:off x="0" y="0"/>
              <a:ext cx="812800" cy="541868"/>
            </a:xfrm>
            <a:custGeom>
              <a:avLst/>
              <a:gdLst/>
              <a:ahLst/>
              <a:cxnLst/>
              <a:rect r="r" b="b" t="t" l="l"/>
              <a:pathLst>
                <a:path h="541868" w="812800">
                  <a:moveTo>
                    <a:pt x="812800" y="270934"/>
                  </a:moveTo>
                  <a:lnTo>
                    <a:pt x="406400" y="0"/>
                  </a:lnTo>
                  <a:lnTo>
                    <a:pt x="406400" y="203200"/>
                  </a:lnTo>
                  <a:lnTo>
                    <a:pt x="0" y="203200"/>
                  </a:lnTo>
                  <a:lnTo>
                    <a:pt x="0" y="338668"/>
                  </a:lnTo>
                  <a:lnTo>
                    <a:pt x="406400" y="338668"/>
                  </a:lnTo>
                  <a:lnTo>
                    <a:pt x="406400" y="541868"/>
                  </a:lnTo>
                  <a:lnTo>
                    <a:pt x="812800" y="270934"/>
                  </a:lnTo>
                  <a:close/>
                </a:path>
              </a:pathLst>
            </a:custGeom>
            <a:solidFill>
              <a:srgbClr val="F3B562"/>
            </a:solidFill>
          </p:spPr>
        </p:sp>
        <p:sp>
          <p:nvSpPr>
            <p:cNvPr name="TextBox 25" id="25"/>
            <p:cNvSpPr txBox="true"/>
            <p:nvPr/>
          </p:nvSpPr>
          <p:spPr>
            <a:xfrm>
              <a:off x="0" y="165100"/>
              <a:ext cx="711200" cy="173568"/>
            </a:xfrm>
            <a:prstGeom prst="rect">
              <a:avLst/>
            </a:prstGeom>
          </p:spPr>
          <p:txBody>
            <a:bodyPr anchor="ctr" rtlCol="false" tIns="50800" lIns="50800" bIns="50800" rIns="50800"/>
            <a:lstStyle/>
            <a:p>
              <a:pPr algn="ctr">
                <a:lnSpc>
                  <a:spcPts val="3375"/>
                </a:lnSpc>
              </a:pPr>
            </a:p>
          </p:txBody>
        </p:sp>
      </p:grpSp>
      <p:grpSp>
        <p:nvGrpSpPr>
          <p:cNvPr name="Group 26" id="26"/>
          <p:cNvGrpSpPr/>
          <p:nvPr/>
        </p:nvGrpSpPr>
        <p:grpSpPr>
          <a:xfrm rot="5400000">
            <a:off x="14531485" y="5497928"/>
            <a:ext cx="1005329" cy="670220"/>
            <a:chOff x="0" y="0"/>
            <a:chExt cx="812800" cy="541868"/>
          </a:xfrm>
        </p:grpSpPr>
        <p:sp>
          <p:nvSpPr>
            <p:cNvPr name="Freeform 27" id="27"/>
            <p:cNvSpPr/>
            <p:nvPr/>
          </p:nvSpPr>
          <p:spPr>
            <a:xfrm flipH="false" flipV="false" rot="0">
              <a:off x="0" y="0"/>
              <a:ext cx="812800" cy="541868"/>
            </a:xfrm>
            <a:custGeom>
              <a:avLst/>
              <a:gdLst/>
              <a:ahLst/>
              <a:cxnLst/>
              <a:rect r="r" b="b" t="t" l="l"/>
              <a:pathLst>
                <a:path h="541868" w="812800">
                  <a:moveTo>
                    <a:pt x="812800" y="270934"/>
                  </a:moveTo>
                  <a:lnTo>
                    <a:pt x="406400" y="0"/>
                  </a:lnTo>
                  <a:lnTo>
                    <a:pt x="406400" y="203200"/>
                  </a:lnTo>
                  <a:lnTo>
                    <a:pt x="0" y="203200"/>
                  </a:lnTo>
                  <a:lnTo>
                    <a:pt x="0" y="338668"/>
                  </a:lnTo>
                  <a:lnTo>
                    <a:pt x="406400" y="338668"/>
                  </a:lnTo>
                  <a:lnTo>
                    <a:pt x="406400" y="541868"/>
                  </a:lnTo>
                  <a:lnTo>
                    <a:pt x="812800" y="270934"/>
                  </a:lnTo>
                  <a:close/>
                </a:path>
              </a:pathLst>
            </a:custGeom>
            <a:solidFill>
              <a:srgbClr val="F3B562"/>
            </a:solidFill>
          </p:spPr>
        </p:sp>
        <p:sp>
          <p:nvSpPr>
            <p:cNvPr name="TextBox 28" id="28"/>
            <p:cNvSpPr txBox="true"/>
            <p:nvPr/>
          </p:nvSpPr>
          <p:spPr>
            <a:xfrm>
              <a:off x="0" y="165100"/>
              <a:ext cx="711200" cy="173568"/>
            </a:xfrm>
            <a:prstGeom prst="rect">
              <a:avLst/>
            </a:prstGeom>
          </p:spPr>
          <p:txBody>
            <a:bodyPr anchor="ctr" rtlCol="false" tIns="50800" lIns="50800" bIns="50800" rIns="50800"/>
            <a:lstStyle/>
            <a:p>
              <a:pPr algn="ctr">
                <a:lnSpc>
                  <a:spcPts val="3375"/>
                </a:lnSpc>
              </a:pPr>
            </a:p>
          </p:txBody>
        </p:sp>
      </p:grpSp>
      <p:grpSp>
        <p:nvGrpSpPr>
          <p:cNvPr name="Group 29" id="29"/>
          <p:cNvGrpSpPr/>
          <p:nvPr/>
        </p:nvGrpSpPr>
        <p:grpSpPr>
          <a:xfrm rot="-10800000">
            <a:off x="11551591" y="7144465"/>
            <a:ext cx="1264232" cy="842823"/>
            <a:chOff x="0" y="0"/>
            <a:chExt cx="812800" cy="541868"/>
          </a:xfrm>
        </p:grpSpPr>
        <p:sp>
          <p:nvSpPr>
            <p:cNvPr name="Freeform 30" id="30"/>
            <p:cNvSpPr/>
            <p:nvPr/>
          </p:nvSpPr>
          <p:spPr>
            <a:xfrm flipH="false" flipV="false" rot="0">
              <a:off x="0" y="0"/>
              <a:ext cx="812800" cy="541868"/>
            </a:xfrm>
            <a:custGeom>
              <a:avLst/>
              <a:gdLst/>
              <a:ahLst/>
              <a:cxnLst/>
              <a:rect r="r" b="b" t="t" l="l"/>
              <a:pathLst>
                <a:path h="541868" w="812800">
                  <a:moveTo>
                    <a:pt x="812800" y="270934"/>
                  </a:moveTo>
                  <a:lnTo>
                    <a:pt x="406400" y="0"/>
                  </a:lnTo>
                  <a:lnTo>
                    <a:pt x="406400" y="203200"/>
                  </a:lnTo>
                  <a:lnTo>
                    <a:pt x="0" y="203200"/>
                  </a:lnTo>
                  <a:lnTo>
                    <a:pt x="0" y="338668"/>
                  </a:lnTo>
                  <a:lnTo>
                    <a:pt x="406400" y="338668"/>
                  </a:lnTo>
                  <a:lnTo>
                    <a:pt x="406400" y="541868"/>
                  </a:lnTo>
                  <a:lnTo>
                    <a:pt x="812800" y="270934"/>
                  </a:lnTo>
                  <a:close/>
                </a:path>
              </a:pathLst>
            </a:custGeom>
            <a:solidFill>
              <a:srgbClr val="F3B562"/>
            </a:solidFill>
          </p:spPr>
        </p:sp>
        <p:sp>
          <p:nvSpPr>
            <p:cNvPr name="TextBox 31" id="31"/>
            <p:cNvSpPr txBox="true"/>
            <p:nvPr/>
          </p:nvSpPr>
          <p:spPr>
            <a:xfrm>
              <a:off x="0" y="165100"/>
              <a:ext cx="711200" cy="173568"/>
            </a:xfrm>
            <a:prstGeom prst="rect">
              <a:avLst/>
            </a:prstGeom>
          </p:spPr>
          <p:txBody>
            <a:bodyPr anchor="ctr" rtlCol="false" tIns="50800" lIns="50800" bIns="50800" rIns="50800"/>
            <a:lstStyle/>
            <a:p>
              <a:pPr algn="ctr">
                <a:lnSpc>
                  <a:spcPts val="3375"/>
                </a:lnSpc>
              </a:pPr>
            </a:p>
          </p:txBody>
        </p:sp>
      </p:grpSp>
      <p:grpSp>
        <p:nvGrpSpPr>
          <p:cNvPr name="Group 32" id="32"/>
          <p:cNvGrpSpPr/>
          <p:nvPr/>
        </p:nvGrpSpPr>
        <p:grpSpPr>
          <a:xfrm rot="-10800000">
            <a:off x="6043769" y="7144465"/>
            <a:ext cx="1264232" cy="842823"/>
            <a:chOff x="0" y="0"/>
            <a:chExt cx="812800" cy="541868"/>
          </a:xfrm>
        </p:grpSpPr>
        <p:sp>
          <p:nvSpPr>
            <p:cNvPr name="Freeform 33" id="33"/>
            <p:cNvSpPr/>
            <p:nvPr/>
          </p:nvSpPr>
          <p:spPr>
            <a:xfrm flipH="false" flipV="false" rot="0">
              <a:off x="0" y="0"/>
              <a:ext cx="812800" cy="541868"/>
            </a:xfrm>
            <a:custGeom>
              <a:avLst/>
              <a:gdLst/>
              <a:ahLst/>
              <a:cxnLst/>
              <a:rect r="r" b="b" t="t" l="l"/>
              <a:pathLst>
                <a:path h="541868" w="812800">
                  <a:moveTo>
                    <a:pt x="812800" y="270934"/>
                  </a:moveTo>
                  <a:lnTo>
                    <a:pt x="406400" y="0"/>
                  </a:lnTo>
                  <a:lnTo>
                    <a:pt x="406400" y="203200"/>
                  </a:lnTo>
                  <a:lnTo>
                    <a:pt x="0" y="203200"/>
                  </a:lnTo>
                  <a:lnTo>
                    <a:pt x="0" y="338668"/>
                  </a:lnTo>
                  <a:lnTo>
                    <a:pt x="406400" y="338668"/>
                  </a:lnTo>
                  <a:lnTo>
                    <a:pt x="406400" y="541868"/>
                  </a:lnTo>
                  <a:lnTo>
                    <a:pt x="812800" y="270934"/>
                  </a:lnTo>
                  <a:close/>
                </a:path>
              </a:pathLst>
            </a:custGeom>
            <a:solidFill>
              <a:srgbClr val="F3B562"/>
            </a:solidFill>
          </p:spPr>
        </p:sp>
        <p:sp>
          <p:nvSpPr>
            <p:cNvPr name="TextBox 34" id="34"/>
            <p:cNvSpPr txBox="true"/>
            <p:nvPr/>
          </p:nvSpPr>
          <p:spPr>
            <a:xfrm>
              <a:off x="0" y="165100"/>
              <a:ext cx="711200" cy="173568"/>
            </a:xfrm>
            <a:prstGeom prst="rect">
              <a:avLst/>
            </a:prstGeom>
          </p:spPr>
          <p:txBody>
            <a:bodyPr anchor="ctr" rtlCol="false" tIns="50800" lIns="50800" bIns="50800" rIns="50800"/>
            <a:lstStyle/>
            <a:p>
              <a:pPr algn="ctr">
                <a:lnSpc>
                  <a:spcPts val="3375"/>
                </a:lnSpc>
              </a:pPr>
            </a:p>
          </p:txBody>
        </p:sp>
      </p:grpSp>
      <p:sp>
        <p:nvSpPr>
          <p:cNvPr name="TextBox 35" id="35"/>
          <p:cNvSpPr txBox="true"/>
          <p:nvPr/>
        </p:nvSpPr>
        <p:spPr>
          <a:xfrm rot="0">
            <a:off x="1584639" y="895350"/>
            <a:ext cx="15118721" cy="1179992"/>
          </a:xfrm>
          <a:prstGeom prst="rect">
            <a:avLst/>
          </a:prstGeom>
        </p:spPr>
        <p:txBody>
          <a:bodyPr anchor="t" rtlCol="false" tIns="0" lIns="0" bIns="0" rIns="0">
            <a:spAutoFit/>
          </a:bodyPr>
          <a:lstStyle/>
          <a:p>
            <a:pPr algn="ctr">
              <a:lnSpc>
                <a:spcPts val="9662"/>
              </a:lnSpc>
            </a:pPr>
            <a:r>
              <a:rPr lang="en-US" sz="6902" b="true">
                <a:solidFill>
                  <a:srgbClr val="000000"/>
                </a:solidFill>
                <a:latin typeface="Canva Sans Bold"/>
                <a:ea typeface="Canva Sans Bold"/>
                <a:cs typeface="Canva Sans Bold"/>
                <a:sym typeface="Canva Sans Bold"/>
              </a:rPr>
              <a:t>How to build a weekly budget plan </a:t>
            </a:r>
          </a:p>
        </p:txBody>
      </p:sp>
      <p:sp>
        <p:nvSpPr>
          <p:cNvPr name="TextBox 36" id="36"/>
          <p:cNvSpPr txBox="true"/>
          <p:nvPr/>
        </p:nvSpPr>
        <p:spPr>
          <a:xfrm rot="0">
            <a:off x="2809743" y="3728835"/>
            <a:ext cx="2353243" cy="695725"/>
          </a:xfrm>
          <a:prstGeom prst="rect">
            <a:avLst/>
          </a:prstGeom>
        </p:spPr>
        <p:txBody>
          <a:bodyPr anchor="t" rtlCol="false" tIns="0" lIns="0" bIns="0" rIns="0">
            <a:spAutoFit/>
          </a:bodyPr>
          <a:lstStyle/>
          <a:p>
            <a:pPr algn="l">
              <a:lnSpc>
                <a:spcPts val="5752"/>
              </a:lnSpc>
              <a:spcBef>
                <a:spcPct val="0"/>
              </a:spcBef>
            </a:pPr>
            <a:r>
              <a:rPr lang="en-US" b="true" sz="4109">
                <a:solidFill>
                  <a:srgbClr val="000000"/>
                </a:solidFill>
                <a:latin typeface="Canva Sans Bold"/>
                <a:ea typeface="Canva Sans Bold"/>
                <a:cs typeface="Canva Sans Bold"/>
                <a:sym typeface="Canva Sans Bold"/>
              </a:rPr>
              <a:t>Income</a:t>
            </a:r>
          </a:p>
        </p:txBody>
      </p:sp>
      <p:sp>
        <p:nvSpPr>
          <p:cNvPr name="TextBox 37" id="37"/>
          <p:cNvSpPr txBox="true"/>
          <p:nvPr/>
        </p:nvSpPr>
        <p:spPr>
          <a:xfrm rot="0">
            <a:off x="7893969" y="3366885"/>
            <a:ext cx="2987386" cy="1419625"/>
          </a:xfrm>
          <a:prstGeom prst="rect">
            <a:avLst/>
          </a:prstGeom>
        </p:spPr>
        <p:txBody>
          <a:bodyPr anchor="t" rtlCol="false" tIns="0" lIns="0" bIns="0" rIns="0">
            <a:spAutoFit/>
          </a:bodyPr>
          <a:lstStyle/>
          <a:p>
            <a:pPr algn="ctr">
              <a:lnSpc>
                <a:spcPts val="5752"/>
              </a:lnSpc>
              <a:spcBef>
                <a:spcPct val="0"/>
              </a:spcBef>
            </a:pPr>
            <a:r>
              <a:rPr lang="en-US" b="true" sz="4109">
                <a:solidFill>
                  <a:srgbClr val="000000"/>
                </a:solidFill>
                <a:latin typeface="Canva Sans Bold"/>
                <a:ea typeface="Canva Sans Bold"/>
                <a:cs typeface="Canva Sans Bold"/>
                <a:sym typeface="Canva Sans Bold"/>
              </a:rPr>
              <a:t>Essential costs</a:t>
            </a:r>
          </a:p>
        </p:txBody>
      </p:sp>
      <p:sp>
        <p:nvSpPr>
          <p:cNvPr name="TextBox 38" id="38"/>
          <p:cNvSpPr txBox="true"/>
          <p:nvPr/>
        </p:nvSpPr>
        <p:spPr>
          <a:xfrm rot="0">
            <a:off x="12775359" y="3489686"/>
            <a:ext cx="4269126" cy="1419625"/>
          </a:xfrm>
          <a:prstGeom prst="rect">
            <a:avLst/>
          </a:prstGeom>
        </p:spPr>
        <p:txBody>
          <a:bodyPr anchor="t" rtlCol="false" tIns="0" lIns="0" bIns="0" rIns="0">
            <a:spAutoFit/>
          </a:bodyPr>
          <a:lstStyle/>
          <a:p>
            <a:pPr algn="ctr">
              <a:lnSpc>
                <a:spcPts val="5752"/>
              </a:lnSpc>
              <a:spcBef>
                <a:spcPct val="0"/>
              </a:spcBef>
            </a:pPr>
            <a:r>
              <a:rPr lang="en-US" b="true" sz="4109">
                <a:solidFill>
                  <a:srgbClr val="000000"/>
                </a:solidFill>
                <a:latin typeface="Canva Sans Bold"/>
                <a:ea typeface="Canva Sans Bold"/>
                <a:cs typeface="Canva Sans Bold"/>
                <a:sym typeface="Canva Sans Bold"/>
              </a:rPr>
              <a:t>Non- essential costs </a:t>
            </a:r>
          </a:p>
        </p:txBody>
      </p:sp>
      <p:sp>
        <p:nvSpPr>
          <p:cNvPr name="TextBox 39" id="39"/>
          <p:cNvSpPr txBox="true"/>
          <p:nvPr/>
        </p:nvSpPr>
        <p:spPr>
          <a:xfrm rot="0">
            <a:off x="13742578" y="6680644"/>
            <a:ext cx="2353243" cy="1419625"/>
          </a:xfrm>
          <a:prstGeom prst="rect">
            <a:avLst/>
          </a:prstGeom>
        </p:spPr>
        <p:txBody>
          <a:bodyPr anchor="t" rtlCol="false" tIns="0" lIns="0" bIns="0" rIns="0">
            <a:spAutoFit/>
          </a:bodyPr>
          <a:lstStyle/>
          <a:p>
            <a:pPr algn="ctr">
              <a:lnSpc>
                <a:spcPts val="5752"/>
              </a:lnSpc>
              <a:spcBef>
                <a:spcPct val="0"/>
              </a:spcBef>
            </a:pPr>
            <a:r>
              <a:rPr lang="en-US" b="true" sz="4109">
                <a:solidFill>
                  <a:srgbClr val="000000"/>
                </a:solidFill>
                <a:latin typeface="Canva Sans Bold"/>
                <a:ea typeface="Canva Sans Bold"/>
                <a:cs typeface="Canva Sans Bold"/>
                <a:sym typeface="Canva Sans Bold"/>
              </a:rPr>
              <a:t>Weekly Limit </a:t>
            </a:r>
          </a:p>
        </p:txBody>
      </p:sp>
      <p:sp>
        <p:nvSpPr>
          <p:cNvPr name="TextBox 40" id="40"/>
          <p:cNvSpPr txBox="true"/>
          <p:nvPr/>
        </p:nvSpPr>
        <p:spPr>
          <a:xfrm rot="0">
            <a:off x="7898745" y="6706315"/>
            <a:ext cx="3190883" cy="1419625"/>
          </a:xfrm>
          <a:prstGeom prst="rect">
            <a:avLst/>
          </a:prstGeom>
        </p:spPr>
        <p:txBody>
          <a:bodyPr anchor="t" rtlCol="false" tIns="0" lIns="0" bIns="0" rIns="0">
            <a:spAutoFit/>
          </a:bodyPr>
          <a:lstStyle/>
          <a:p>
            <a:pPr algn="l">
              <a:lnSpc>
                <a:spcPts val="5752"/>
              </a:lnSpc>
              <a:spcBef>
                <a:spcPct val="0"/>
              </a:spcBef>
            </a:pPr>
            <a:r>
              <a:rPr lang="en-US" b="true" sz="4109">
                <a:solidFill>
                  <a:srgbClr val="000000"/>
                </a:solidFill>
                <a:latin typeface="Canva Sans Bold"/>
                <a:ea typeface="Canva Sans Bold"/>
                <a:cs typeface="Canva Sans Bold"/>
                <a:sym typeface="Canva Sans Bold"/>
              </a:rPr>
              <a:t>Leftover / Overspend </a:t>
            </a:r>
          </a:p>
        </p:txBody>
      </p:sp>
      <p:sp>
        <p:nvSpPr>
          <p:cNvPr name="TextBox 41" id="41"/>
          <p:cNvSpPr txBox="true"/>
          <p:nvPr/>
        </p:nvSpPr>
        <p:spPr>
          <a:xfrm rot="0">
            <a:off x="2930564" y="6706315"/>
            <a:ext cx="2232422" cy="1419625"/>
          </a:xfrm>
          <a:prstGeom prst="rect">
            <a:avLst/>
          </a:prstGeom>
        </p:spPr>
        <p:txBody>
          <a:bodyPr anchor="t" rtlCol="false" tIns="0" lIns="0" bIns="0" rIns="0">
            <a:spAutoFit/>
          </a:bodyPr>
          <a:lstStyle/>
          <a:p>
            <a:pPr algn="l">
              <a:lnSpc>
                <a:spcPts val="5752"/>
              </a:lnSpc>
              <a:spcBef>
                <a:spcPct val="0"/>
              </a:spcBef>
            </a:pPr>
            <a:r>
              <a:rPr lang="en-US" b="true" sz="4109">
                <a:solidFill>
                  <a:srgbClr val="000000"/>
                </a:solidFill>
                <a:latin typeface="Canva Sans Bold"/>
                <a:ea typeface="Canva Sans Bold"/>
                <a:cs typeface="Canva Sans Bold"/>
                <a:sym typeface="Canva Sans Bold"/>
              </a:rPr>
              <a:t>Review weekly </a:t>
            </a:r>
          </a:p>
        </p:txBody>
      </p:sp>
      <p:sp>
        <p:nvSpPr>
          <p:cNvPr name="TextBox 42" id="42"/>
          <p:cNvSpPr txBox="true"/>
          <p:nvPr/>
        </p:nvSpPr>
        <p:spPr>
          <a:xfrm rot="0">
            <a:off x="15214253" y="8852818"/>
            <a:ext cx="2045047" cy="405482"/>
          </a:xfrm>
          <a:prstGeom prst="rect">
            <a:avLst/>
          </a:prstGeom>
        </p:spPr>
        <p:txBody>
          <a:bodyPr anchor="t" rtlCol="false" tIns="0" lIns="0" bIns="0" rIns="0">
            <a:spAutoFit/>
          </a:bodyPr>
          <a:lstStyle/>
          <a:p>
            <a:pPr algn="ctr">
              <a:lnSpc>
                <a:spcPts val="3375"/>
              </a:lnSpc>
              <a:spcBef>
                <a:spcPct val="0"/>
              </a:spcBef>
            </a:pPr>
            <a:r>
              <a:rPr lang="en-US" sz="2411">
                <a:solidFill>
                  <a:srgbClr val="000000"/>
                </a:solidFill>
                <a:latin typeface="Canva Sans"/>
                <a:ea typeface="Canva Sans"/>
                <a:cs typeface="Canva Sans"/>
                <a:sym typeface="Canva Sans"/>
              </a:rPr>
              <a:t>(Boden, 2025)</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FEFEFE"/>
        </a:solidFill>
      </p:bgPr>
    </p:bg>
    <p:spTree>
      <p:nvGrpSpPr>
        <p:cNvPr id="1" name=""/>
        <p:cNvGrpSpPr/>
        <p:nvPr/>
      </p:nvGrpSpPr>
      <p:grpSpPr>
        <a:xfrm>
          <a:off x="0" y="0"/>
          <a:ext cx="0" cy="0"/>
          <a:chOff x="0" y="0"/>
          <a:chExt cx="0" cy="0"/>
        </a:xfrm>
      </p:grpSpPr>
      <p:sp>
        <p:nvSpPr>
          <p:cNvPr name="Freeform 2" id="2"/>
          <p:cNvSpPr/>
          <p:nvPr/>
        </p:nvSpPr>
        <p:spPr>
          <a:xfrm flipH="false" flipV="false" rot="0">
            <a:off x="6011616" y="4631097"/>
            <a:ext cx="5821255" cy="5094196"/>
          </a:xfrm>
          <a:custGeom>
            <a:avLst/>
            <a:gdLst/>
            <a:ahLst/>
            <a:cxnLst/>
            <a:rect r="r" b="b" t="t" l="l"/>
            <a:pathLst>
              <a:path h="5094196" w="5821255">
                <a:moveTo>
                  <a:pt x="0" y="0"/>
                </a:moveTo>
                <a:lnTo>
                  <a:pt x="5821255" y="0"/>
                </a:lnTo>
                <a:lnTo>
                  <a:pt x="5821255" y="5094196"/>
                </a:lnTo>
                <a:lnTo>
                  <a:pt x="0" y="5094196"/>
                </a:lnTo>
                <a:lnTo>
                  <a:pt x="0" y="0"/>
                </a:lnTo>
                <a:close/>
              </a:path>
            </a:pathLst>
          </a:custGeom>
          <a:blipFill>
            <a:blip r:embed="rId2"/>
            <a:stretch>
              <a:fillRect l="0" t="-1136" r="0" b="-1136"/>
            </a:stretch>
          </a:blipFill>
        </p:spPr>
      </p:sp>
      <p:sp>
        <p:nvSpPr>
          <p:cNvPr name="TextBox 3" id="3"/>
          <p:cNvSpPr txBox="true"/>
          <p:nvPr/>
        </p:nvSpPr>
        <p:spPr>
          <a:xfrm rot="0">
            <a:off x="6563729" y="895350"/>
            <a:ext cx="4896477" cy="1241992"/>
          </a:xfrm>
          <a:prstGeom prst="rect">
            <a:avLst/>
          </a:prstGeom>
        </p:spPr>
        <p:txBody>
          <a:bodyPr anchor="t" rtlCol="false" tIns="0" lIns="0" bIns="0" rIns="0">
            <a:spAutoFit/>
          </a:bodyPr>
          <a:lstStyle/>
          <a:p>
            <a:pPr algn="ctr">
              <a:lnSpc>
                <a:spcPts val="10235"/>
              </a:lnSpc>
            </a:pPr>
            <a:r>
              <a:rPr lang="en-US" sz="7311" b="true">
                <a:solidFill>
                  <a:srgbClr val="000000"/>
                </a:solidFill>
                <a:latin typeface="Canva Sans Bold"/>
                <a:ea typeface="Canva Sans Bold"/>
                <a:cs typeface="Canva Sans Bold"/>
                <a:sym typeface="Canva Sans Bold"/>
              </a:rPr>
              <a:t>Refelction </a:t>
            </a:r>
          </a:p>
        </p:txBody>
      </p:sp>
      <p:sp>
        <p:nvSpPr>
          <p:cNvPr name="TextBox 4" id="4"/>
          <p:cNvSpPr txBox="true"/>
          <p:nvPr/>
        </p:nvSpPr>
        <p:spPr>
          <a:xfrm rot="0">
            <a:off x="1250457" y="3256301"/>
            <a:ext cx="15787087" cy="696245"/>
          </a:xfrm>
          <a:prstGeom prst="rect">
            <a:avLst/>
          </a:prstGeom>
        </p:spPr>
        <p:txBody>
          <a:bodyPr anchor="t" rtlCol="false" tIns="0" lIns="0" bIns="0" rIns="0">
            <a:spAutoFit/>
          </a:bodyPr>
          <a:lstStyle/>
          <a:p>
            <a:pPr algn="l">
              <a:lnSpc>
                <a:spcPts val="5697"/>
              </a:lnSpc>
              <a:spcBef>
                <a:spcPct val="0"/>
              </a:spcBef>
            </a:pPr>
            <a:r>
              <a:rPr lang="en-US" b="true" sz="4069">
                <a:solidFill>
                  <a:srgbClr val="000000"/>
                </a:solidFill>
                <a:latin typeface="Canva Sans Bold"/>
                <a:ea typeface="Canva Sans Bold"/>
                <a:cs typeface="Canva Sans Bold"/>
                <a:sym typeface="Canva Sans Bold"/>
              </a:rPr>
              <a:t>What budgeting strategy would you use in the future and why?</a:t>
            </a:r>
            <a:r>
              <a:rPr lang="en-US" sz="4069">
                <a:solidFill>
                  <a:srgbClr val="000000"/>
                </a:solidFill>
                <a:latin typeface="Canva Sans"/>
                <a:ea typeface="Canva Sans"/>
                <a:cs typeface="Canva Sans"/>
                <a:sym typeface="Canva Sans"/>
              </a:rPr>
              <a:t> </a:t>
            </a: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6745268" y="904875"/>
            <a:ext cx="4797464" cy="1127861"/>
          </a:xfrm>
          <a:prstGeom prst="rect">
            <a:avLst/>
          </a:prstGeom>
        </p:spPr>
        <p:txBody>
          <a:bodyPr anchor="t" rtlCol="false" tIns="0" lIns="0" bIns="0" rIns="0">
            <a:spAutoFit/>
          </a:bodyPr>
          <a:lstStyle/>
          <a:p>
            <a:pPr algn="ctr">
              <a:lnSpc>
                <a:spcPts val="9269"/>
              </a:lnSpc>
            </a:pPr>
            <a:r>
              <a:rPr lang="en-US" sz="6621" b="true">
                <a:solidFill>
                  <a:srgbClr val="000000"/>
                </a:solidFill>
                <a:latin typeface="Canva Sans Bold"/>
                <a:ea typeface="Canva Sans Bold"/>
                <a:cs typeface="Canva Sans Bold"/>
                <a:sym typeface="Canva Sans Bold"/>
              </a:rPr>
              <a:t>References </a:t>
            </a:r>
          </a:p>
        </p:txBody>
      </p:sp>
      <p:sp>
        <p:nvSpPr>
          <p:cNvPr name="TextBox 3" id="3"/>
          <p:cNvSpPr txBox="true"/>
          <p:nvPr/>
        </p:nvSpPr>
        <p:spPr>
          <a:xfrm rot="0">
            <a:off x="742189" y="2377289"/>
            <a:ext cx="15923351" cy="7263482"/>
          </a:xfrm>
          <a:prstGeom prst="rect">
            <a:avLst/>
          </a:prstGeom>
        </p:spPr>
        <p:txBody>
          <a:bodyPr anchor="t" rtlCol="false" tIns="0" lIns="0" bIns="0" rIns="0">
            <a:spAutoFit/>
          </a:bodyPr>
          <a:lstStyle/>
          <a:p>
            <a:pPr algn="l">
              <a:lnSpc>
                <a:spcPts val="3375"/>
              </a:lnSpc>
              <a:spcBef>
                <a:spcPct val="0"/>
              </a:spcBef>
            </a:pPr>
            <a:r>
              <a:rPr lang="en-US" sz="2411">
                <a:solidFill>
                  <a:srgbClr val="000000"/>
                </a:solidFill>
                <a:latin typeface="Canva Sans"/>
                <a:ea typeface="Canva Sans"/>
                <a:cs typeface="Canva Sans"/>
                <a:sym typeface="Canva Sans"/>
              </a:rPr>
              <a:t>Boden, A. (2025). University of Northampton. [online] University of Northampton. Available at: https://www.northampton.ac.uk/blog/creating-a-realistic-budget-as-a-student/ [Accessed 15 Sept. 2026].</a:t>
            </a:r>
          </a:p>
          <a:p>
            <a:pPr algn="l">
              <a:lnSpc>
                <a:spcPts val="3375"/>
              </a:lnSpc>
              <a:spcBef>
                <a:spcPct val="0"/>
              </a:spcBef>
            </a:pPr>
          </a:p>
          <a:p>
            <a:pPr algn="l">
              <a:lnSpc>
                <a:spcPts val="3375"/>
              </a:lnSpc>
              <a:spcBef>
                <a:spcPct val="0"/>
              </a:spcBef>
            </a:pPr>
            <a:r>
              <a:rPr lang="en-US" sz="2411">
                <a:solidFill>
                  <a:srgbClr val="000000"/>
                </a:solidFill>
                <a:latin typeface="Canva Sans"/>
                <a:ea typeface="Canva Sans"/>
                <a:cs typeface="Canva Sans"/>
                <a:sym typeface="Canva Sans"/>
              </a:rPr>
              <a:t>Burkett, O. (2024). Budgeting for college students: The advantages. [online] www.snhu.edu. Available at: https://www.snhu.edu/about-us/newsroom/education/budgeting-for-college-students [Accessed 14 Sept. 2026].</a:t>
            </a:r>
          </a:p>
          <a:p>
            <a:pPr algn="l">
              <a:lnSpc>
                <a:spcPts val="3375"/>
              </a:lnSpc>
              <a:spcBef>
                <a:spcPct val="0"/>
              </a:spcBef>
            </a:pPr>
            <a:r>
              <a:rPr lang="en-US" sz="2411">
                <a:solidFill>
                  <a:srgbClr val="000000"/>
                </a:solidFill>
                <a:latin typeface="Canva Sans"/>
                <a:ea typeface="Canva Sans"/>
                <a:cs typeface="Canva Sans"/>
                <a:sym typeface="Canva Sans"/>
              </a:rPr>
              <a:t>Federal Trade Commission (2016). Making a budget. [online] consumer.gov. Available at: https://consumer.gov/your-money/making-budget [Accessed 12 Sept. 2026].</a:t>
            </a:r>
          </a:p>
          <a:p>
            <a:pPr algn="l">
              <a:lnSpc>
                <a:spcPts val="3375"/>
              </a:lnSpc>
              <a:spcBef>
                <a:spcPct val="0"/>
              </a:spcBef>
            </a:pPr>
          </a:p>
          <a:p>
            <a:pPr algn="l">
              <a:lnSpc>
                <a:spcPts val="3375"/>
              </a:lnSpc>
              <a:spcBef>
                <a:spcPct val="0"/>
              </a:spcBef>
            </a:pPr>
            <a:r>
              <a:rPr lang="en-US" sz="2411">
                <a:solidFill>
                  <a:srgbClr val="000000"/>
                </a:solidFill>
                <a:latin typeface="Canva Sans"/>
                <a:ea typeface="Canva Sans"/>
                <a:cs typeface="Canva Sans"/>
                <a:sym typeface="Canva Sans"/>
              </a:rPr>
              <a:t>Lucero, A., Dalde, P.E., Evangelista, A., Pascual, H., Santiago, K.A., Siaotong, A.J., Valez, K.A., Labonete, S., Locading, O. and Fabros, B. (2024). Budgeting practices of financial management students of Tarlac Agricultural University. Business Fora: Business and Allied Industries International Journal, [online] 2(1), pp.34–46. doi:10.62718/vmca.bf-baiij.2.1.sc-0524-017.</a:t>
            </a:r>
          </a:p>
          <a:p>
            <a:pPr algn="l">
              <a:lnSpc>
                <a:spcPts val="3375"/>
              </a:lnSpc>
              <a:spcBef>
                <a:spcPct val="0"/>
              </a:spcBef>
            </a:pPr>
          </a:p>
          <a:p>
            <a:pPr algn="l">
              <a:lnSpc>
                <a:spcPts val="3375"/>
              </a:lnSpc>
              <a:spcBef>
                <a:spcPct val="0"/>
              </a:spcBef>
            </a:pPr>
            <a:r>
              <a:rPr lang="en-US" sz="2411">
                <a:solidFill>
                  <a:srgbClr val="000000"/>
                </a:solidFill>
                <a:latin typeface="Canva Sans"/>
                <a:ea typeface="Canva Sans"/>
                <a:cs typeface="Canva Sans"/>
                <a:sym typeface="Canva Sans"/>
              </a:rPr>
              <a:t>MoneyHelper (2024). University budgeting tips. [online] Money helper . Available at: https://www.moneyhelper.org.uk/en/family-and-care/student-and-graduate-money/budgeting-for-college-or-university [Accessed 15 Sept. 2026].</a:t>
            </a: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EFEFE"/>
        </a:solidFill>
      </p:bgPr>
    </p:bg>
    <p:spTree>
      <p:nvGrpSpPr>
        <p:cNvPr id="1" name=""/>
        <p:cNvGrpSpPr/>
        <p:nvPr/>
      </p:nvGrpSpPr>
      <p:grpSpPr>
        <a:xfrm>
          <a:off x="0" y="0"/>
          <a:ext cx="0" cy="0"/>
          <a:chOff x="0" y="0"/>
          <a:chExt cx="0" cy="0"/>
        </a:xfrm>
      </p:grpSpPr>
      <p:sp>
        <p:nvSpPr>
          <p:cNvPr name="TextBox 2" id="2"/>
          <p:cNvSpPr txBox="true"/>
          <p:nvPr/>
        </p:nvSpPr>
        <p:spPr>
          <a:xfrm rot="0">
            <a:off x="306183" y="1253465"/>
            <a:ext cx="17675634" cy="7440845"/>
          </a:xfrm>
          <a:prstGeom prst="rect">
            <a:avLst/>
          </a:prstGeom>
        </p:spPr>
        <p:txBody>
          <a:bodyPr anchor="t" rtlCol="false" tIns="0" lIns="0" bIns="0" rIns="0">
            <a:spAutoFit/>
          </a:bodyPr>
          <a:lstStyle/>
          <a:p>
            <a:pPr algn="l">
              <a:lnSpc>
                <a:spcPts val="3667"/>
              </a:lnSpc>
              <a:spcBef>
                <a:spcPct val="0"/>
              </a:spcBef>
            </a:pPr>
            <a:r>
              <a:rPr lang="en-US" sz="2619">
                <a:solidFill>
                  <a:srgbClr val="000000"/>
                </a:solidFill>
                <a:latin typeface="Canva Sans"/>
                <a:ea typeface="Canva Sans"/>
                <a:cs typeface="Canva Sans"/>
                <a:sym typeface="Canva Sans"/>
              </a:rPr>
              <a:t>Murray, J. (2023). Save the student. [online] Save the Student. Available at: https://www.savethestudent.org/money/student-budgeting/what-do-students-spend-their-money-on.html [Accessed 14 Sept. 2026].</a:t>
            </a:r>
          </a:p>
          <a:p>
            <a:pPr algn="l">
              <a:lnSpc>
                <a:spcPts val="3667"/>
              </a:lnSpc>
              <a:spcBef>
                <a:spcPct val="0"/>
              </a:spcBef>
            </a:pPr>
          </a:p>
          <a:p>
            <a:pPr algn="l">
              <a:lnSpc>
                <a:spcPts val="3667"/>
              </a:lnSpc>
              <a:spcBef>
                <a:spcPct val="0"/>
              </a:spcBef>
            </a:pPr>
            <a:r>
              <a:rPr lang="en-US" sz="2619">
                <a:solidFill>
                  <a:srgbClr val="000000"/>
                </a:solidFill>
                <a:latin typeface="Canva Sans"/>
                <a:ea typeface="Canva Sans"/>
                <a:cs typeface="Canva Sans"/>
                <a:sym typeface="Canva Sans"/>
              </a:rPr>
              <a:t>My Money Coach (2024). What is budgeting and why is it important? [online] My Money Coach. Available at: https://mymoneycoach.ca/budgeting/what-is-a-budget-planning-forecasting [Accessed 12 Sept. 2026].</a:t>
            </a:r>
          </a:p>
          <a:p>
            <a:pPr algn="l">
              <a:lnSpc>
                <a:spcPts val="3667"/>
              </a:lnSpc>
              <a:spcBef>
                <a:spcPct val="0"/>
              </a:spcBef>
            </a:pPr>
          </a:p>
          <a:p>
            <a:pPr algn="l">
              <a:lnSpc>
                <a:spcPts val="3667"/>
              </a:lnSpc>
              <a:spcBef>
                <a:spcPct val="0"/>
              </a:spcBef>
            </a:pPr>
            <a:r>
              <a:rPr lang="en-US" sz="2619">
                <a:solidFill>
                  <a:srgbClr val="000000"/>
                </a:solidFill>
                <a:latin typeface="Canva Sans"/>
                <a:ea typeface="Canva Sans"/>
                <a:cs typeface="Canva Sans"/>
                <a:sym typeface="Canva Sans"/>
              </a:rPr>
              <a:t>Post, H.G. (2025). The hidden cost of learning: How financial strain is reshaping student life - HEPI. [online] HEPI. Available at: https://www.hepi.ac.uk/2025/07/29/the-hidden-cost-of-learning-how-financial-strain-is-reshaping-student-life/ [Accessed 14 Sept. 2026].</a:t>
            </a:r>
          </a:p>
          <a:p>
            <a:pPr algn="l">
              <a:lnSpc>
                <a:spcPts val="3667"/>
              </a:lnSpc>
              <a:spcBef>
                <a:spcPct val="0"/>
              </a:spcBef>
            </a:pPr>
          </a:p>
          <a:p>
            <a:pPr algn="l">
              <a:lnSpc>
                <a:spcPts val="3667"/>
              </a:lnSpc>
              <a:spcBef>
                <a:spcPct val="0"/>
              </a:spcBef>
            </a:pPr>
            <a:r>
              <a:rPr lang="en-US" sz="2619">
                <a:solidFill>
                  <a:srgbClr val="000000"/>
                </a:solidFill>
                <a:latin typeface="Canva Sans"/>
                <a:ea typeface="Canva Sans"/>
                <a:cs typeface="Canva Sans"/>
                <a:sym typeface="Canva Sans"/>
              </a:rPr>
              <a:t>UCAS (2025). UCAS. [online] Ucas.com. Available at: https://www.ucas.com/money-and-student-life/money/budgeting/how-much-does-uni-or-college-cost [Accessed 14 Sept. 2026].</a:t>
            </a:r>
          </a:p>
          <a:p>
            <a:pPr algn="l">
              <a:lnSpc>
                <a:spcPts val="3667"/>
              </a:lnSpc>
              <a:spcBef>
                <a:spcPct val="0"/>
              </a:spcBef>
            </a:pPr>
          </a:p>
          <a:p>
            <a:pPr algn="l">
              <a:lnSpc>
                <a:spcPts val="3667"/>
              </a:lnSpc>
              <a:spcBef>
                <a:spcPct val="0"/>
              </a:spcBef>
            </a:pPr>
            <a:r>
              <a:rPr lang="en-US" sz="2619">
                <a:solidFill>
                  <a:srgbClr val="000000"/>
                </a:solidFill>
                <a:latin typeface="Canva Sans"/>
                <a:ea typeface="Canva Sans"/>
                <a:cs typeface="Canva Sans"/>
                <a:sym typeface="Canva Sans"/>
              </a:rPr>
              <a:t>What is Budget? | Working, Example, Importance. (2024). [Video] Directed by Educationleaves. YouTube. Available at: https://www.youtube.com/watch?v=yutCwdljxng [Accessed 7 Sept.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DAHU7z-y8Co</dc:identifier>
  <dcterms:modified xsi:type="dcterms:W3CDTF">2011-08-01T06:04:30Z</dcterms:modified>
  <cp:revision>1</cp:revision>
  <dc:title>How to budget as a student</dc:title>
</cp:coreProperties>
</file>