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30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838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090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341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196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287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80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73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415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148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929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356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8241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776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987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494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315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39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F637D-6B49-41AD-BEC3-053BE58F20EE}" type="datetimeFigureOut">
              <a:rPr lang="ru-RU" smtClean="0"/>
              <a:t>26.10.2025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D374E-9D7F-4082-9FDE-34869FC9E1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1651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376281F-41B9-4C31-BD0B-6221D3EE1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127" y="3033712"/>
            <a:ext cx="4743450" cy="790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6487E9-712A-CEAE-8097-C9CF5A99E1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7440" y="2884325"/>
            <a:ext cx="1890138" cy="1350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6B4F1EC-F7F7-CCA5-F8D6-18BED53F4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1896" y="3156662"/>
            <a:ext cx="1080078" cy="13501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6D43CF7-A3CF-4030-CB32-761962ABB0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1896" y="3428999"/>
            <a:ext cx="2941819" cy="1350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02BC631-9DFA-3D53-B8D6-1486548DE3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7241" y="3701337"/>
            <a:ext cx="2189466" cy="1405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0978081-CE27-1387-7045-F80FDB9C96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49297" y="4015689"/>
            <a:ext cx="1784418" cy="17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43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04F38-60DD-81BD-4F6B-056DC2B47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ea typeface="ADLaM Display" panose="020F0502020204030204" pitchFamily="2" charset="0"/>
                <a:cs typeface="ADLaM Display" panose="020F0502020204030204" pitchFamily="2" charset="0"/>
              </a:rPr>
              <a:t>Introduction</a:t>
            </a:r>
            <a:r>
              <a:rPr lang="en-US" b="1" dirty="0">
                <a:ea typeface="ADLaM Display" panose="020F0502020204030204" pitchFamily="2" charset="0"/>
                <a:cs typeface="ADLaM Display" panose="020F0502020204030204" pitchFamily="2" charset="0"/>
              </a:rPr>
              <a:t> - </a:t>
            </a:r>
            <a:r>
              <a:rPr lang="en-US" b="1" dirty="0">
                <a:ea typeface="ADLaM Display" panose="02010000000000000000" pitchFamily="2" charset="0"/>
                <a:cs typeface="ADLaM Display" panose="02010000000000000000" pitchFamily="2" charset="0"/>
              </a:rPr>
              <a:t>Project Brief</a:t>
            </a:r>
            <a:endParaRPr lang="ru-RU" b="1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BF386-07FB-DF9C-BA99-B71A285F2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0675100" cy="432981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2900" b="1" dirty="0">
                <a:solidFill>
                  <a:schemeClr val="bg1"/>
                </a:solidFill>
                <a:latin typeface="Aptos" panose="020B0004020202020204" pitchFamily="34" charset="0"/>
              </a:rPr>
              <a:t>Project title</a:t>
            </a:r>
            <a:r>
              <a:rPr lang="en-US" sz="2900" b="1" dirty="0">
                <a:latin typeface="Aptos" panose="020B0004020202020204" pitchFamily="34" charset="0"/>
              </a:rPr>
              <a:t>:</a:t>
            </a:r>
            <a:r>
              <a:rPr lang="en-US" sz="2900" dirty="0">
                <a:latin typeface="Aptos" panose="020B0004020202020204" pitchFamily="34" charset="0"/>
              </a:rPr>
              <a:t> </a:t>
            </a:r>
            <a:r>
              <a:rPr lang="en-US" sz="2900" i="1" dirty="0">
                <a:latin typeface="Aptos" panose="020B0004020202020204" pitchFamily="34" charset="0"/>
              </a:rPr>
              <a:t>Tetris — Python (Pygame) Implementation</a:t>
            </a:r>
            <a:endParaRPr lang="en-US" sz="2900" dirty="0">
              <a:latin typeface="Aptos" panose="020B0004020202020204" pitchFamily="34" charset="0"/>
            </a:endParaRPr>
          </a:p>
          <a:p>
            <a:r>
              <a:rPr lang="en-US" b="1" dirty="0">
                <a:latin typeface="Aptos" panose="020B0004020202020204" pitchFamily="34" charset="0"/>
              </a:rPr>
              <a:t>Overview:</a:t>
            </a:r>
            <a:r>
              <a:rPr lang="en-US" dirty="0">
                <a:latin typeface="Aptos" panose="020B0004020202020204" pitchFamily="34" charset="0"/>
              </a:rPr>
              <a:t> A modern, single-player re-creation of the classic Tetris game featuring falling tetrominoes, line clearing, scoring, levels, and a simple menu/UI.</a:t>
            </a:r>
          </a:p>
          <a:p>
            <a:pPr marL="0" indent="0">
              <a:buNone/>
            </a:pPr>
            <a:r>
              <a:rPr lang="en-US" sz="2900" b="1" dirty="0">
                <a:solidFill>
                  <a:schemeClr val="bg1"/>
                </a:solidFill>
                <a:latin typeface="Aptos" panose="020B0004020202020204" pitchFamily="34" charset="0"/>
              </a:rPr>
              <a:t>Motivation &amp; rationale:</a:t>
            </a:r>
          </a:p>
          <a:p>
            <a:r>
              <a:rPr lang="en-US" dirty="0">
                <a:latin typeface="Aptos" panose="020B0004020202020204" pitchFamily="34" charset="0"/>
              </a:rPr>
              <a:t>Practice </a:t>
            </a:r>
            <a:r>
              <a:rPr lang="en-US" b="1" dirty="0">
                <a:latin typeface="Aptos" panose="020B0004020202020204" pitchFamily="34" charset="0"/>
              </a:rPr>
              <a:t>object-oriented programming</a:t>
            </a:r>
            <a:r>
              <a:rPr lang="en-US" dirty="0">
                <a:latin typeface="Aptos" panose="020B0004020202020204" pitchFamily="34" charset="0"/>
              </a:rPr>
              <a:t> and state management in Python</a:t>
            </a:r>
          </a:p>
          <a:p>
            <a:r>
              <a:rPr lang="en-US" dirty="0">
                <a:latin typeface="Aptos" panose="020B0004020202020204" pitchFamily="34" charset="0"/>
              </a:rPr>
              <a:t>Build a complete </a:t>
            </a:r>
            <a:r>
              <a:rPr lang="en-US" b="1" dirty="0">
                <a:latin typeface="Aptos" panose="020B0004020202020204" pitchFamily="34" charset="0"/>
              </a:rPr>
              <a:t>game loop</a:t>
            </a:r>
            <a:r>
              <a:rPr lang="en-US" dirty="0">
                <a:latin typeface="Aptos" panose="020B0004020202020204" pitchFamily="34" charset="0"/>
              </a:rPr>
              <a:t> with input handling, collision detection, and rendering</a:t>
            </a:r>
          </a:p>
          <a:p>
            <a:r>
              <a:rPr lang="en-US" dirty="0">
                <a:latin typeface="Aptos" panose="020B0004020202020204" pitchFamily="34" charset="0"/>
              </a:rPr>
              <a:t>Explore </a:t>
            </a:r>
            <a:r>
              <a:rPr lang="en-US" b="1" dirty="0">
                <a:latin typeface="Aptos" panose="020B0004020202020204" pitchFamily="34" charset="0"/>
              </a:rPr>
              <a:t>2D graphics and audio</a:t>
            </a:r>
            <a:r>
              <a:rPr lang="en-US" dirty="0">
                <a:latin typeface="Aptos" panose="020B0004020202020204" pitchFamily="34" charset="0"/>
              </a:rPr>
              <a:t> with Pygame for portfolio and employability</a:t>
            </a:r>
          </a:p>
          <a:p>
            <a:pPr marL="0" indent="0">
              <a:buNone/>
            </a:pPr>
            <a:r>
              <a:rPr lang="en-US" sz="3400" b="1" dirty="0">
                <a:solidFill>
                  <a:schemeClr val="bg1"/>
                </a:solidFill>
                <a:latin typeface="Aptos" panose="020B0004020202020204" pitchFamily="34" charset="0"/>
              </a:rPr>
              <a:t>Scope</a:t>
            </a:r>
          </a:p>
          <a:p>
            <a:r>
              <a:rPr lang="en-US" dirty="0">
                <a:latin typeface="Aptos" panose="020B0004020202020204" pitchFamily="34" charset="0"/>
              </a:rPr>
              <a:t>Core Tetris mechanics (spawn, move, rotate, soft/fast drop)</a:t>
            </a:r>
          </a:p>
          <a:p>
            <a:r>
              <a:rPr lang="en-US" dirty="0">
                <a:latin typeface="Aptos" panose="020B0004020202020204" pitchFamily="34" charset="0"/>
              </a:rPr>
              <a:t>Line clear + scoring + level progression</a:t>
            </a:r>
          </a:p>
          <a:p>
            <a:r>
              <a:rPr lang="en-US" dirty="0">
                <a:latin typeface="Aptos" panose="020B0004020202020204" pitchFamily="34" charset="0"/>
              </a:rPr>
              <a:t>Basic UI (title screen, game scene, game over), next-piece preview, simple sound</a:t>
            </a:r>
          </a:p>
          <a:p>
            <a:pPr marL="0" indent="0">
              <a:buNone/>
            </a:pPr>
            <a:r>
              <a:rPr lang="en-US" sz="2900" b="1" dirty="0">
                <a:solidFill>
                  <a:schemeClr val="bg1"/>
                </a:solidFill>
                <a:latin typeface="Aptos" panose="020B0004020202020204" pitchFamily="34" charset="0"/>
              </a:rPr>
              <a:t>Target users:</a:t>
            </a:r>
            <a:r>
              <a:rPr lang="en-US" sz="2900" dirty="0">
                <a:solidFill>
                  <a:schemeClr val="bg1"/>
                </a:solidFill>
                <a:latin typeface="Aptos" panose="020B0004020202020204" pitchFamily="34" charset="0"/>
              </a:rPr>
              <a:t> </a:t>
            </a:r>
            <a:r>
              <a:rPr lang="en-US" dirty="0">
                <a:latin typeface="Aptos" panose="020B0004020202020204" pitchFamily="34" charset="0"/>
              </a:rPr>
              <a:t>Casual players and classmates; instructors evaluating programming and game-dev skills</a:t>
            </a:r>
          </a:p>
          <a:p>
            <a:pPr marL="0" indent="0">
              <a:buNone/>
            </a:pPr>
            <a:r>
              <a:rPr lang="en-US" sz="2900" b="1" dirty="0">
                <a:solidFill>
                  <a:schemeClr val="bg1"/>
                </a:solidFill>
                <a:latin typeface="Aptos" panose="020B0004020202020204" pitchFamily="34" charset="0"/>
              </a:rPr>
              <a:t>Platform &amp; tech:</a:t>
            </a:r>
            <a:r>
              <a:rPr lang="en-US" sz="2900" dirty="0">
                <a:solidFill>
                  <a:schemeClr val="bg1"/>
                </a:solidFill>
                <a:latin typeface="Aptos" panose="020B0004020202020204" pitchFamily="34" charset="0"/>
              </a:rPr>
              <a:t> </a:t>
            </a:r>
            <a:r>
              <a:rPr lang="en-US" dirty="0">
                <a:latin typeface="Aptos" panose="020B0004020202020204" pitchFamily="34" charset="0"/>
              </a:rPr>
              <a:t>Desktop application built with </a:t>
            </a:r>
            <a:r>
              <a:rPr lang="en-US" b="1" dirty="0">
                <a:latin typeface="Aptos" panose="020B0004020202020204" pitchFamily="34" charset="0"/>
              </a:rPr>
              <a:t>Python 3.x</a:t>
            </a:r>
            <a:r>
              <a:rPr lang="en-US" dirty="0">
                <a:latin typeface="Aptos" panose="020B0004020202020204" pitchFamily="34" charset="0"/>
              </a:rPr>
              <a:t> and </a:t>
            </a:r>
            <a:r>
              <a:rPr lang="en-US" b="1" dirty="0">
                <a:latin typeface="Aptos" panose="020B0004020202020204" pitchFamily="34" charset="0"/>
              </a:rPr>
              <a:t>Pygame</a:t>
            </a:r>
            <a:r>
              <a:rPr lang="en-US" dirty="0">
                <a:latin typeface="Aptos" panose="020B0004020202020204" pitchFamily="34" charset="0"/>
              </a:rPr>
              <a:t>; lightweight assets (fonts/sounds)</a:t>
            </a:r>
          </a:p>
          <a:p>
            <a:pPr marL="0" indent="0">
              <a:buNone/>
            </a:pPr>
            <a:endParaRPr lang="en-US" b="1" dirty="0">
              <a:latin typeface="Aptos" panose="020B0004020202020204" pitchFamily="34" charset="0"/>
            </a:endParaRPr>
          </a:p>
          <a:p>
            <a:pPr marL="0" indent="0">
              <a:buNone/>
            </a:pPr>
            <a:r>
              <a:rPr lang="en-US" sz="2900" b="1" dirty="0">
                <a:solidFill>
                  <a:schemeClr val="bg1"/>
                </a:solidFill>
                <a:latin typeface="Aptos" panose="020B0004020202020204" pitchFamily="34" charset="0"/>
              </a:rPr>
              <a:t>One-sentence aim:</a:t>
            </a:r>
            <a:endParaRPr lang="en-US" sz="2900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r>
              <a:rPr lang="en-US" dirty="0">
                <a:latin typeface="Aptos" panose="020B0004020202020204" pitchFamily="34" charset="0"/>
              </a:rPr>
              <a:t>Build a clean, reliable Tetris clone in Python/Pygame that demonstrates solid game architecture, polished core mechanics, and clear UI/UX.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3222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D59FF-B116-C5B4-E5CE-02DD6B86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ea typeface="ADLaM Display" panose="02010000000000000000" pitchFamily="2" charset="0"/>
                <a:cs typeface="ADLaM Display" panose="02010000000000000000" pitchFamily="2" charset="0"/>
              </a:rPr>
              <a:t>Aim &amp; Objectives</a:t>
            </a:r>
            <a:endParaRPr lang="ru-RU" b="1" dirty="0"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88B18-3E12-4717-D4E2-EE205A2E0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31036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chemeClr val="bg1"/>
                </a:solidFill>
                <a:latin typeface="Aptos" panose="020B0004020202020204" pitchFamily="34" charset="0"/>
              </a:rPr>
              <a:t>Aim</a:t>
            </a:r>
          </a:p>
          <a:p>
            <a:pPr marL="0" indent="0">
              <a:buNone/>
            </a:pPr>
            <a:r>
              <a:rPr lang="en-US" dirty="0">
                <a:latin typeface="Aptos" panose="020B0004020202020204" pitchFamily="34" charset="0"/>
              </a:rPr>
              <a:t>To design and develop a fully functional </a:t>
            </a:r>
            <a:r>
              <a:rPr lang="en-US" b="1" dirty="0">
                <a:latin typeface="Aptos" panose="020B0004020202020204" pitchFamily="34" charset="0"/>
              </a:rPr>
              <a:t>Tetris game</a:t>
            </a:r>
            <a:r>
              <a:rPr lang="en-US" dirty="0">
                <a:latin typeface="Aptos" panose="020B0004020202020204" pitchFamily="34" charset="0"/>
              </a:rPr>
              <a:t> using </a:t>
            </a:r>
            <a:r>
              <a:rPr lang="en-US" b="1" dirty="0">
                <a:latin typeface="Aptos" panose="020B0004020202020204" pitchFamily="34" charset="0"/>
              </a:rPr>
              <a:t>Python and Pygame</a:t>
            </a:r>
            <a:r>
              <a:rPr lang="en-US" dirty="0">
                <a:latin typeface="Aptos" panose="020B0004020202020204" pitchFamily="34" charset="0"/>
              </a:rPr>
              <a:t>, demonstrating practical understanding of game development concepts, event-driven programming, and object-oriented design.</a:t>
            </a:r>
          </a:p>
          <a:p>
            <a:pPr marL="0" indent="0">
              <a:buNone/>
            </a:pPr>
            <a:r>
              <a:rPr lang="en-US" sz="3100" b="1" dirty="0">
                <a:solidFill>
                  <a:schemeClr val="bg1"/>
                </a:solidFill>
                <a:latin typeface="Aptos" panose="020B0004020202020204" pitchFamily="34" charset="0"/>
              </a:rPr>
              <a:t>Objectives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</a:rPr>
              <a:t>Research and Planning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Study existing Tetris implementations and their mechanics.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 err="1">
                <a:latin typeface="Aptos" panose="020B0004020202020204" pitchFamily="34" charset="0"/>
              </a:rPr>
              <a:t>Analyse</a:t>
            </a:r>
            <a:r>
              <a:rPr lang="en-US" dirty="0">
                <a:latin typeface="Aptos" panose="020B0004020202020204" pitchFamily="34" charset="0"/>
              </a:rPr>
              <a:t> how game loops, rendering, and input handling work in Pygame.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</a:rPr>
              <a:t>Design and Development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Implement all Tetris shapes (tetrominoes) with correct rotation and collision detection.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Build a modular structure using classes for game states, shapes, and scenes.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Create responsive controls (move, rotate, soft drop, hard drop).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</a:rPr>
              <a:t>User Interface and Experience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Develop a clear UI with a main menu, score display, next-shape preview, and game-over screen.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Add sound effects and background music for better engagement.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</a:rPr>
              <a:t>Testing and Evaluation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Test gameplay functionality and performance across different screen sizes.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Ensure smooth frame rate and responsive input without lag.</a:t>
            </a:r>
          </a:p>
          <a:p>
            <a:pPr>
              <a:buFont typeface="+mj-lt"/>
              <a:buAutoNum type="arabicPeriod"/>
            </a:pP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</a:rPr>
              <a:t>Reflection and Future Work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Identify improvements such as leaderboard, pause/resume feature, and difficulty modes.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>
                <a:latin typeface="Aptos" panose="020B0004020202020204" pitchFamily="34" charset="0"/>
              </a:rPr>
              <a:t>Reflect on learning outcomes in Python game design and software architecture.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711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DB6DF-0C9A-8CBD-96BF-BB1668E27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+mn-lt"/>
                <a:ea typeface="ADLaM Display" panose="02010000000000000000" pitchFamily="2" charset="0"/>
                <a:cs typeface="ADLaM Display" panose="02010000000000000000" pitchFamily="2" charset="0"/>
              </a:rPr>
              <a:t>Literature Review / Background</a:t>
            </a:r>
            <a:endParaRPr lang="ru-RU" b="1" dirty="0">
              <a:latin typeface="+mn-lt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3F3EE0-C0AA-0EB0-6C6A-29F0CEE790FB}"/>
              </a:ext>
            </a:extLst>
          </p:cNvPr>
          <p:cNvSpPr txBox="1"/>
          <p:nvPr/>
        </p:nvSpPr>
        <p:spPr>
          <a:xfrm>
            <a:off x="599872" y="3427116"/>
            <a:ext cx="265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tos" panose="020B0004020202020204" pitchFamily="34" charset="0"/>
              </a:rPr>
              <a:t>Tetris was originally created by Alexey Pajitnov in 1984 and has since become one of the most iconic puzzle games in history.</a:t>
            </a:r>
          </a:p>
          <a:p>
            <a:r>
              <a:rPr lang="en-US" sz="1200" dirty="0">
                <a:latin typeface="Aptos" panose="020B0004020202020204" pitchFamily="34" charset="0"/>
              </a:rPr>
              <a:t>The core gameplay involves arranging falling geometric shapes (tetrominoes) to complete horizontal lines, which are then cleared from the screen.</a:t>
            </a:r>
          </a:p>
          <a:p>
            <a:r>
              <a:rPr lang="en-US" sz="1200" dirty="0">
                <a:latin typeface="Aptos" panose="020B0004020202020204" pitchFamily="34" charset="0"/>
              </a:rPr>
              <a:t>Its simplicity and addictive challenge have made Tetris an important case study in human–computer interaction, cognitive psychology, and game design balance</a:t>
            </a:r>
            <a:endParaRPr lang="ru-RU" sz="1200" dirty="0">
              <a:latin typeface="Aptos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1DB56C-E10E-224F-E1F3-2053BC6040BA}"/>
              </a:ext>
            </a:extLst>
          </p:cNvPr>
          <p:cNvSpPr txBox="1"/>
          <p:nvPr/>
        </p:nvSpPr>
        <p:spPr>
          <a:xfrm>
            <a:off x="4836266" y="3384699"/>
            <a:ext cx="265240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tos" panose="020B0004020202020204" pitchFamily="34" charset="0"/>
              </a:rPr>
              <a:t>Python has gained popularity for educational and indie game projects due to its readability, simplicity, and active community.</a:t>
            </a:r>
          </a:p>
          <a:p>
            <a:r>
              <a:rPr lang="en-US" sz="1200" dirty="0">
                <a:latin typeface="Aptos" panose="020B0004020202020204" pitchFamily="34" charset="0"/>
              </a:rPr>
              <a:t>The Pygame library provides essential tools for 2D graphics rendering, event handling, animation, and sound management.</a:t>
            </a:r>
          </a:p>
          <a:p>
            <a:r>
              <a:rPr lang="en-US" sz="1200" dirty="0">
                <a:latin typeface="Aptos" panose="020B0004020202020204" pitchFamily="34" charset="0"/>
              </a:rPr>
              <a:t>Compared to engines like Unity (C#) or Godot (</a:t>
            </a:r>
            <a:r>
              <a:rPr lang="en-US" sz="1200" dirty="0" err="1">
                <a:latin typeface="Aptos" panose="020B0004020202020204" pitchFamily="34" charset="0"/>
              </a:rPr>
              <a:t>GDScript</a:t>
            </a:r>
            <a:r>
              <a:rPr lang="en-US" sz="1200" dirty="0">
                <a:latin typeface="Aptos" panose="020B0004020202020204" pitchFamily="34" charset="0"/>
              </a:rPr>
              <a:t>), Pygame offers more low-level control and is ideal for learning fundamental game mechanics.</a:t>
            </a:r>
            <a:endParaRPr lang="ru-RU" sz="1200" dirty="0">
              <a:latin typeface="Aptos" panose="020B00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2C9EDA-E856-EEAA-92EC-97651EF8E167}"/>
              </a:ext>
            </a:extLst>
          </p:cNvPr>
          <p:cNvSpPr txBox="1"/>
          <p:nvPr/>
        </p:nvSpPr>
        <p:spPr>
          <a:xfrm>
            <a:off x="9007814" y="3384699"/>
            <a:ext cx="26524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ptos" panose="020B0004020202020204" pitchFamily="34" charset="0"/>
              </a:rPr>
              <a:t>This project draws inspiration from traditional Tetris gameplay while enhancing it with a modern interface, scoring system, and speed progression.</a:t>
            </a:r>
          </a:p>
          <a:p>
            <a:r>
              <a:rPr lang="en-US" sz="1200" dirty="0">
                <a:latin typeface="Aptos" panose="020B0004020202020204" pitchFamily="34" charset="0"/>
              </a:rPr>
              <a:t>Existing tutorials and open-source clones often lack structure; therefore, this project focuses on modular object-oriented design and clear scene management, creating a clean and maintainable codebase.</a:t>
            </a:r>
            <a:endParaRPr lang="ru-RU" sz="1200" dirty="0">
              <a:latin typeface="Aptos" panose="020B00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330095D-7DCB-089D-5E9F-48E6DD63D8FB}"/>
              </a:ext>
            </a:extLst>
          </p:cNvPr>
          <p:cNvGrpSpPr/>
          <p:nvPr/>
        </p:nvGrpSpPr>
        <p:grpSpPr>
          <a:xfrm>
            <a:off x="599872" y="2554462"/>
            <a:ext cx="2652408" cy="518808"/>
            <a:chOff x="353434" y="2385185"/>
            <a:chExt cx="2652408" cy="51880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DFA784A-7B4C-A6B4-7E28-AA220747B3E9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2276CFF-9635-97EB-70DA-84A829A50711}"/>
                </a:ext>
              </a:extLst>
            </p:cNvPr>
            <p:cNvSpPr txBox="1"/>
            <p:nvPr/>
          </p:nvSpPr>
          <p:spPr>
            <a:xfrm>
              <a:off x="353434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Overview of Tetris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04B2EB8-26E6-A415-76EB-FA61C00C0E56}"/>
              </a:ext>
            </a:extLst>
          </p:cNvPr>
          <p:cNvGrpSpPr/>
          <p:nvPr/>
        </p:nvGrpSpPr>
        <p:grpSpPr>
          <a:xfrm>
            <a:off x="4769796" y="2553127"/>
            <a:ext cx="2652408" cy="584775"/>
            <a:chOff x="3321997" y="2352201"/>
            <a:chExt cx="2652408" cy="584775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09D764D-00E3-8E5F-9A02-548E6DE2ECBF}"/>
                </a:ext>
              </a:extLst>
            </p:cNvPr>
            <p:cNvSpPr/>
            <p:nvPr/>
          </p:nvSpPr>
          <p:spPr>
            <a:xfrm>
              <a:off x="3388467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416B01E-D07F-22AC-F2DF-69A537E5D79E}"/>
                </a:ext>
              </a:extLst>
            </p:cNvPr>
            <p:cNvSpPr txBox="1"/>
            <p:nvPr/>
          </p:nvSpPr>
          <p:spPr>
            <a:xfrm>
              <a:off x="3321997" y="2352201"/>
              <a:ext cx="26524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Game Development with Python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542558B-F955-3C94-E8BA-49E62D00B024}"/>
              </a:ext>
            </a:extLst>
          </p:cNvPr>
          <p:cNvGrpSpPr/>
          <p:nvPr/>
        </p:nvGrpSpPr>
        <p:grpSpPr>
          <a:xfrm>
            <a:off x="8939720" y="2554462"/>
            <a:ext cx="2652408" cy="518808"/>
            <a:chOff x="6287312" y="2385185"/>
            <a:chExt cx="2652408" cy="51880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48500F8-33F6-4656-D317-8891290186FD}"/>
                </a:ext>
              </a:extLst>
            </p:cNvPr>
            <p:cNvSpPr/>
            <p:nvPr/>
          </p:nvSpPr>
          <p:spPr>
            <a:xfrm>
              <a:off x="6355406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04F6A50-485A-ED70-9206-29F0276D66EC}"/>
                </a:ext>
              </a:extLst>
            </p:cNvPr>
            <p:cNvSpPr txBox="1"/>
            <p:nvPr/>
          </p:nvSpPr>
          <p:spPr>
            <a:xfrm>
              <a:off x="6287312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Relevance to This Project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918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0A051-CA59-6574-3CD5-6EA3B0894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</a:t>
            </a:r>
            <a:endParaRPr lang="ru-R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661884-90FA-05B9-86D1-5BD12F20C3B2}"/>
              </a:ext>
            </a:extLst>
          </p:cNvPr>
          <p:cNvSpPr/>
          <p:nvPr/>
        </p:nvSpPr>
        <p:spPr>
          <a:xfrm>
            <a:off x="0" y="2132930"/>
            <a:ext cx="9176426" cy="694576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82DE60-F2E1-E972-D5CC-152BBA1D7907}"/>
              </a:ext>
            </a:extLst>
          </p:cNvPr>
          <p:cNvSpPr txBox="1"/>
          <p:nvPr/>
        </p:nvSpPr>
        <p:spPr>
          <a:xfrm>
            <a:off x="81063" y="2157052"/>
            <a:ext cx="8576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Development Approach</a:t>
            </a:r>
          </a:p>
          <a:p>
            <a:r>
              <a:rPr lang="en-US" sz="1200" dirty="0"/>
              <a:t>1.The project follows an </a:t>
            </a:r>
            <a:r>
              <a:rPr lang="en-US" sz="1200" b="1" dirty="0"/>
              <a:t>Agile-inspired iterative process</a:t>
            </a:r>
            <a:r>
              <a:rPr lang="en-US" sz="1200" dirty="0"/>
              <a:t>, allowing gradual development, testing, and improvement.</a:t>
            </a:r>
          </a:p>
          <a:p>
            <a:r>
              <a:rPr lang="en-US" sz="1200" dirty="0"/>
              <a:t>2.Each iteration focused on adding core functionality, testing gameplay stability, and refining user experience.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3E6322-0F79-4B7C-ABB9-7F4DD3253954}"/>
              </a:ext>
            </a:extLst>
          </p:cNvPr>
          <p:cNvSpPr txBox="1"/>
          <p:nvPr/>
        </p:nvSpPr>
        <p:spPr>
          <a:xfrm>
            <a:off x="567125" y="4244843"/>
            <a:ext cx="30706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200" dirty="0">
                <a:latin typeface="Aptos" panose="020B0004020202020204" pitchFamily="34" charset="0"/>
              </a:rPr>
              <a:t>Language: Python 3.x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>
                <a:latin typeface="Aptos" panose="020B0004020202020204" pitchFamily="34" charset="0"/>
              </a:rPr>
              <a:t>Library: Pygame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>
                <a:latin typeface="Aptos" panose="020B0004020202020204" pitchFamily="34" charset="0"/>
              </a:rPr>
              <a:t>IDE: Visual Studio Code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>
                <a:latin typeface="Aptos" panose="020B0004020202020204" pitchFamily="34" charset="0"/>
              </a:rPr>
              <a:t>Version Control: GitHub (for backup and iteration tracking)</a:t>
            </a:r>
          </a:p>
          <a:p>
            <a:pPr marL="228600" indent="-228600">
              <a:buFont typeface="+mj-lt"/>
              <a:buAutoNum type="arabicPeriod"/>
            </a:pPr>
            <a:r>
              <a:rPr lang="en-US" sz="1200" dirty="0">
                <a:latin typeface="Aptos" panose="020B0004020202020204" pitchFamily="34" charset="0"/>
              </a:rPr>
              <a:t>Assets: Custom sounds, simple color palette, system font (fallback if Tetris font missing)</a:t>
            </a:r>
            <a:endParaRPr lang="ru-RU" sz="1200" dirty="0">
              <a:latin typeface="Aptos" panose="020B00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FE352C-A256-E827-4D5D-E29D49ED59AB}"/>
              </a:ext>
            </a:extLst>
          </p:cNvPr>
          <p:cNvSpPr/>
          <p:nvPr/>
        </p:nvSpPr>
        <p:spPr>
          <a:xfrm>
            <a:off x="9348281" y="2132930"/>
            <a:ext cx="2843719" cy="694576"/>
          </a:xfrm>
          <a:prstGeom prst="rect">
            <a:avLst/>
          </a:prstGeom>
          <a:solidFill>
            <a:srgbClr val="F09415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A0318E-68C1-A639-E852-BF9433ECEDE0}"/>
              </a:ext>
            </a:extLst>
          </p:cNvPr>
          <p:cNvSpPr/>
          <p:nvPr/>
        </p:nvSpPr>
        <p:spPr>
          <a:xfrm>
            <a:off x="567125" y="3593300"/>
            <a:ext cx="2516221" cy="518808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F8FFE0-5619-D470-A8F9-8AC5C4C1295D}"/>
              </a:ext>
            </a:extLst>
          </p:cNvPr>
          <p:cNvSpPr txBox="1"/>
          <p:nvPr/>
        </p:nvSpPr>
        <p:spPr>
          <a:xfrm>
            <a:off x="499031" y="3691941"/>
            <a:ext cx="265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Tools &amp; Technologies</a:t>
            </a:r>
            <a:endParaRPr lang="ru-RU" sz="1600" b="1" dirty="0">
              <a:latin typeface="+mj-lt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C879DC6-A838-2754-D874-73A41EAD3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844" y="3126270"/>
            <a:ext cx="6935498" cy="354945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D1B0017-2896-F51B-5A4A-6B1BD4067E1F}"/>
              </a:ext>
            </a:extLst>
          </p:cNvPr>
          <p:cNvSpPr/>
          <p:nvPr/>
        </p:nvSpPr>
        <p:spPr>
          <a:xfrm rot="5400000">
            <a:off x="2411157" y="4553707"/>
            <a:ext cx="3916366" cy="694576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DCED6E9-AD6E-692D-A2BC-F20090EA06C6}"/>
              </a:ext>
            </a:extLst>
          </p:cNvPr>
          <p:cNvSpPr/>
          <p:nvPr/>
        </p:nvSpPr>
        <p:spPr>
          <a:xfrm>
            <a:off x="4022052" y="2941634"/>
            <a:ext cx="8169947" cy="255523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381000" dist="1778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8A7AC3-3F8D-876B-089D-F34ADCD1A76D}"/>
              </a:ext>
            </a:extLst>
          </p:cNvPr>
          <p:cNvSpPr/>
          <p:nvPr/>
        </p:nvSpPr>
        <p:spPr>
          <a:xfrm>
            <a:off x="4022051" y="6549956"/>
            <a:ext cx="8169949" cy="308043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66700" dist="88900" dir="16200000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707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3912B-466B-2B36-5C66-5963DB46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 Overview</a:t>
            </a:r>
            <a:endParaRPr lang="ru-R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5BC272-2E28-CC4E-403D-1C4D5C8E8788}"/>
              </a:ext>
            </a:extLst>
          </p:cNvPr>
          <p:cNvSpPr/>
          <p:nvPr/>
        </p:nvSpPr>
        <p:spPr>
          <a:xfrm>
            <a:off x="9717932" y="2132930"/>
            <a:ext cx="2474068" cy="694576"/>
          </a:xfrm>
          <a:prstGeom prst="rect">
            <a:avLst/>
          </a:prstGeom>
          <a:solidFill>
            <a:srgbClr val="F09415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752AF2-D050-7844-5435-3E74693992A6}"/>
              </a:ext>
            </a:extLst>
          </p:cNvPr>
          <p:cNvSpPr/>
          <p:nvPr/>
        </p:nvSpPr>
        <p:spPr>
          <a:xfrm>
            <a:off x="0" y="2132930"/>
            <a:ext cx="9555806" cy="694576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D0CAEF-D51E-0E30-8029-32742A506158}"/>
              </a:ext>
            </a:extLst>
          </p:cNvPr>
          <p:cNvSpPr txBox="1"/>
          <p:nvPr/>
        </p:nvSpPr>
        <p:spPr>
          <a:xfrm>
            <a:off x="81063" y="2157052"/>
            <a:ext cx="955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Game Concept</a:t>
            </a:r>
          </a:p>
          <a:p>
            <a:r>
              <a:rPr lang="en-US" sz="1200" dirty="0"/>
              <a:t>1.The project recreates the </a:t>
            </a:r>
            <a:r>
              <a:rPr lang="en-US" sz="1200" b="1" dirty="0"/>
              <a:t>classic Tetris experience</a:t>
            </a:r>
            <a:r>
              <a:rPr lang="en-US" sz="1200" dirty="0"/>
              <a:t> while applying modern programming principles for flexibility and maintainability.</a:t>
            </a:r>
            <a:br>
              <a:rPr lang="en-US" sz="1200" dirty="0"/>
            </a:br>
            <a:r>
              <a:rPr lang="en-US" sz="1200" dirty="0"/>
              <a:t>2.The design focuses on </a:t>
            </a:r>
            <a:r>
              <a:rPr lang="en-US" sz="1200" b="1" dirty="0"/>
              <a:t>simplicity, modularity, and user engagement</a:t>
            </a:r>
            <a:r>
              <a:rPr lang="en-US" sz="1200" dirty="0"/>
              <a:t> through visual feedback, color contrast, and sound effects.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AEF754E-0D3F-2BA9-DB4E-EFB350036F20}"/>
              </a:ext>
            </a:extLst>
          </p:cNvPr>
          <p:cNvGrpSpPr/>
          <p:nvPr/>
        </p:nvGrpSpPr>
        <p:grpSpPr>
          <a:xfrm>
            <a:off x="184826" y="3126263"/>
            <a:ext cx="11822347" cy="283728"/>
            <a:chOff x="217249" y="3126264"/>
            <a:chExt cx="11822347" cy="283728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B33D2BD-CBBB-313C-A5B2-BE8B8892CF65}"/>
                </a:ext>
              </a:extLst>
            </p:cNvPr>
            <p:cNvCxnSpPr>
              <a:stCxn id="7" idx="3"/>
              <a:endCxn id="17" idx="1"/>
            </p:cNvCxnSpPr>
            <p:nvPr/>
          </p:nvCxnSpPr>
          <p:spPr>
            <a:xfrm flipV="1">
              <a:off x="1939046" y="3268126"/>
              <a:ext cx="8378753" cy="5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8A08284-6785-A2FE-6467-F91040395166}"/>
                </a:ext>
              </a:extLst>
            </p:cNvPr>
            <p:cNvSpPr/>
            <p:nvPr/>
          </p:nvSpPr>
          <p:spPr>
            <a:xfrm>
              <a:off x="217249" y="3126269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Shape Classes</a:t>
              </a:r>
              <a:endParaRPr lang="ru-RU" sz="1400" b="1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209B0C0-5DC1-6F5E-F23A-0886BBA39CEA}"/>
                </a:ext>
              </a:extLst>
            </p:cNvPr>
            <p:cNvSpPr/>
            <p:nvPr/>
          </p:nvSpPr>
          <p:spPr>
            <a:xfrm>
              <a:off x="2237359" y="3126266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GameScene</a:t>
              </a:r>
              <a:endParaRPr lang="ru-RU" sz="1400" b="1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6C8F5BA-581F-8E4F-61B3-2FF308B96100}"/>
                </a:ext>
              </a:extLst>
            </p:cNvPr>
            <p:cNvSpPr/>
            <p:nvPr/>
          </p:nvSpPr>
          <p:spPr>
            <a:xfrm>
              <a:off x="4257469" y="3126266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TitleScene</a:t>
              </a:r>
              <a:endParaRPr lang="ru-RU" sz="1400" b="1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E9841E5-6C76-4830-ED66-DF38F98FE274}"/>
                </a:ext>
              </a:extLst>
            </p:cNvPr>
            <p:cNvSpPr/>
            <p:nvPr/>
          </p:nvSpPr>
          <p:spPr>
            <a:xfrm>
              <a:off x="6277579" y="3126265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State</a:t>
              </a:r>
              <a:endParaRPr lang="ru-RU" sz="1400" b="1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9B684D3-6518-9E44-541A-4E2D541212ED}"/>
                </a:ext>
              </a:extLst>
            </p:cNvPr>
            <p:cNvSpPr/>
            <p:nvPr/>
          </p:nvSpPr>
          <p:spPr>
            <a:xfrm>
              <a:off x="8297689" y="3126264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GameMetaData</a:t>
              </a:r>
              <a:endParaRPr lang="ru-RU" sz="1400" b="1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708A2C3-3596-11D3-0A9B-D9EE90A20033}"/>
                </a:ext>
              </a:extLst>
            </p:cNvPr>
            <p:cNvSpPr/>
            <p:nvPr/>
          </p:nvSpPr>
          <p:spPr>
            <a:xfrm>
              <a:off x="10317799" y="3126264"/>
              <a:ext cx="1721797" cy="283723"/>
            </a:xfrm>
            <a:prstGeom prst="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/>
                <a:t>SceneBase</a:t>
              </a:r>
              <a:endParaRPr lang="ru-RU" sz="1400" b="1" dirty="0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A081D49-1D70-61D6-C34D-7E5F475E40E9}"/>
              </a:ext>
            </a:extLst>
          </p:cNvPr>
          <p:cNvGrpSpPr/>
          <p:nvPr/>
        </p:nvGrpSpPr>
        <p:grpSpPr>
          <a:xfrm>
            <a:off x="173475" y="3501967"/>
            <a:ext cx="11817491" cy="1200330"/>
            <a:chOff x="173475" y="3501967"/>
            <a:chExt cx="11817491" cy="120033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E80C3E7-432F-44DF-22D6-7F01926E4D6C}"/>
                </a:ext>
              </a:extLst>
            </p:cNvPr>
            <p:cNvSpPr txBox="1"/>
            <p:nvPr/>
          </p:nvSpPr>
          <p:spPr>
            <a:xfrm>
              <a:off x="173475" y="3515235"/>
              <a:ext cx="172179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Define the seven Tetris </a:t>
              </a:r>
              <a:r>
                <a:rPr lang="en-US" sz="1200" dirty="0" err="1"/>
                <a:t>tetromino</a:t>
              </a:r>
              <a:r>
                <a:rPr lang="en-US" sz="1200" dirty="0"/>
                <a:t> types with color, rotation, and movement logic.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E13E6C0-DD66-BB50-E476-65690414FB31}"/>
                </a:ext>
              </a:extLst>
            </p:cNvPr>
            <p:cNvSpPr txBox="1"/>
            <p:nvPr/>
          </p:nvSpPr>
          <p:spPr>
            <a:xfrm>
              <a:off x="2204936" y="3515235"/>
              <a:ext cx="172179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Manages active gameplay, including piece movement, collision checks, score, and rendering.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4B36CE-EC79-1242-94F8-809FECBE64AC}"/>
                </a:ext>
              </a:extLst>
            </p:cNvPr>
            <p:cNvSpPr txBox="1"/>
            <p:nvPr/>
          </p:nvSpPr>
          <p:spPr>
            <a:xfrm>
              <a:off x="4174783" y="3501968"/>
              <a:ext cx="172179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Displays main menu, navigation between “New Game”, “Continue”, “Options”, and “Exit”.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B4041B4-037E-5659-BDF1-58AA11A22327}"/>
                </a:ext>
              </a:extLst>
            </p:cNvPr>
            <p:cNvSpPr txBox="1"/>
            <p:nvPr/>
          </p:nvSpPr>
          <p:spPr>
            <a:xfrm>
              <a:off x="6206245" y="3501967"/>
              <a:ext cx="172179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Stores the current game state — level, score, and cleared lines.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1561AE0-2AFE-5509-782C-AAB5CB160E32}"/>
                </a:ext>
              </a:extLst>
            </p:cNvPr>
            <p:cNvSpPr txBox="1"/>
            <p:nvPr/>
          </p:nvSpPr>
          <p:spPr>
            <a:xfrm>
              <a:off x="8237706" y="3501967"/>
              <a:ext cx="17217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Defines constants such as screen dimensions, grid size, and layout.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0370B3E-8F7E-BD2B-9B38-4F50489995AD}"/>
                </a:ext>
              </a:extLst>
            </p:cNvPr>
            <p:cNvSpPr txBox="1"/>
            <p:nvPr/>
          </p:nvSpPr>
          <p:spPr>
            <a:xfrm>
              <a:off x="10269168" y="3515235"/>
              <a:ext cx="17217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Provides common functions for UI rendering and scene transitions.</a:t>
              </a:r>
              <a:endParaRPr lang="ru-RU" sz="1200" dirty="0">
                <a:latin typeface="Aptos" panose="020B0004020202020204" pitchFamily="34" charset="0"/>
              </a:endParaRPr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D95AE529-EF0A-4B96-4EEC-3776C0D3C476}"/>
              </a:ext>
            </a:extLst>
          </p:cNvPr>
          <p:cNvSpPr/>
          <p:nvPr/>
        </p:nvSpPr>
        <p:spPr>
          <a:xfrm>
            <a:off x="0" y="4873141"/>
            <a:ext cx="5313082" cy="1880247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8FC8C1-B7D7-4967-05A0-0B9321983400}"/>
              </a:ext>
            </a:extLst>
          </p:cNvPr>
          <p:cNvSpPr txBox="1"/>
          <p:nvPr/>
        </p:nvSpPr>
        <p:spPr>
          <a:xfrm>
            <a:off x="0" y="4936135"/>
            <a:ext cx="520550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/>
              <a:t>User Interface Design</a:t>
            </a:r>
          </a:p>
          <a:p>
            <a:r>
              <a:rPr lang="en-US" sz="1100" b="1" dirty="0"/>
              <a:t>Main Menu:</a:t>
            </a:r>
            <a:br>
              <a:rPr lang="en-US" sz="1100" dirty="0"/>
            </a:br>
            <a:r>
              <a:rPr lang="en-US" sz="1100" dirty="0"/>
              <a:t>Simple text-based navigation with keyboard controls (↑, ↓, Enter), highlighting selected options in red.</a:t>
            </a:r>
          </a:p>
          <a:p>
            <a:r>
              <a:rPr lang="en-US" sz="1100" b="1" dirty="0"/>
              <a:t>Game Screen:</a:t>
            </a:r>
            <a:endParaRPr lang="en-US" sz="1100" dirty="0"/>
          </a:p>
          <a:p>
            <a:pPr lvl="1"/>
            <a:r>
              <a:rPr lang="en-US" sz="1100" dirty="0"/>
              <a:t>10×20 grid playfield</a:t>
            </a:r>
          </a:p>
          <a:p>
            <a:pPr lvl="1"/>
            <a:r>
              <a:rPr lang="en-US" sz="1100" dirty="0"/>
              <a:t>Side panel displaying </a:t>
            </a:r>
            <a:r>
              <a:rPr lang="en-US" sz="1100" i="1" dirty="0"/>
              <a:t>Score</a:t>
            </a:r>
            <a:r>
              <a:rPr lang="en-US" sz="1100" dirty="0"/>
              <a:t>, </a:t>
            </a:r>
            <a:r>
              <a:rPr lang="en-US" sz="1100" i="1" dirty="0"/>
              <a:t>Lines</a:t>
            </a:r>
            <a:r>
              <a:rPr lang="en-US" sz="1100" dirty="0"/>
              <a:t>, </a:t>
            </a:r>
            <a:r>
              <a:rPr lang="en-US" sz="1100" i="1" dirty="0"/>
              <a:t>Level</a:t>
            </a:r>
            <a:r>
              <a:rPr lang="en-US" sz="1100" dirty="0"/>
              <a:t>, and </a:t>
            </a:r>
            <a:r>
              <a:rPr lang="en-US" sz="1100" i="1" dirty="0"/>
              <a:t>Next Shape</a:t>
            </a:r>
            <a:endParaRPr lang="en-US" sz="1100" dirty="0"/>
          </a:p>
          <a:p>
            <a:pPr lvl="1"/>
            <a:r>
              <a:rPr lang="en-US" sz="1100" dirty="0"/>
              <a:t>Clear color scheme for visibility (blue grid, bright shapes)</a:t>
            </a:r>
          </a:p>
          <a:p>
            <a:r>
              <a:rPr lang="en-US" sz="1100" b="1" dirty="0"/>
              <a:t>Game Over Screen:</a:t>
            </a:r>
            <a:br>
              <a:rPr lang="en-US" sz="1100" dirty="0"/>
            </a:br>
            <a:r>
              <a:rPr lang="en-US" sz="1100" dirty="0"/>
              <a:t>Red “GAME OVER” text with option to restart or exit.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DF78927-A4FF-9C65-A09C-8573680C5E6C}"/>
              </a:ext>
            </a:extLst>
          </p:cNvPr>
          <p:cNvSpPr/>
          <p:nvPr/>
        </p:nvSpPr>
        <p:spPr>
          <a:xfrm>
            <a:off x="5679190" y="4873138"/>
            <a:ext cx="2644588" cy="1880247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9E4155E-DA09-62AD-7555-70CECB5F7CDE}"/>
              </a:ext>
            </a:extLst>
          </p:cNvPr>
          <p:cNvSpPr txBox="1"/>
          <p:nvPr/>
        </p:nvSpPr>
        <p:spPr>
          <a:xfrm>
            <a:off x="5846530" y="5072839"/>
            <a:ext cx="23099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/>
              <a:t>Color &amp; Visual Style</a:t>
            </a:r>
          </a:p>
          <a:p>
            <a:r>
              <a:rPr lang="en-US" sz="1100" dirty="0"/>
              <a:t>Each </a:t>
            </a:r>
            <a:r>
              <a:rPr lang="en-US" sz="1100" dirty="0" err="1"/>
              <a:t>tetromino</a:t>
            </a:r>
            <a:r>
              <a:rPr lang="en-US" sz="1100" dirty="0"/>
              <a:t> has a </a:t>
            </a:r>
            <a:r>
              <a:rPr lang="en-US" sz="1100" b="1" dirty="0"/>
              <a:t>unique color</a:t>
            </a:r>
            <a:r>
              <a:rPr lang="en-US" sz="1100" dirty="0"/>
              <a:t> for quick recognition.</a:t>
            </a:r>
          </a:p>
          <a:p>
            <a:r>
              <a:rPr lang="en-US" sz="1100" dirty="0"/>
              <a:t>Background: black for contrast</a:t>
            </a:r>
          </a:p>
          <a:p>
            <a:r>
              <a:rPr lang="en-US" sz="1100" dirty="0"/>
              <a:t>Grid lines: light blue for subtle visibility</a:t>
            </a:r>
          </a:p>
          <a:p>
            <a:r>
              <a:rPr lang="en-US" sz="1100" dirty="0"/>
              <a:t>Highlights and outlines used for 3D-like depth effect.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D99FB8C-4A1B-84C7-020F-6BDA47678099}"/>
              </a:ext>
            </a:extLst>
          </p:cNvPr>
          <p:cNvSpPr/>
          <p:nvPr/>
        </p:nvSpPr>
        <p:spPr>
          <a:xfrm>
            <a:off x="8594165" y="4873139"/>
            <a:ext cx="3597835" cy="1880247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F6A0D84-A393-9498-7A34-0B4469DCDA31}"/>
              </a:ext>
            </a:extLst>
          </p:cNvPr>
          <p:cNvSpPr txBox="1"/>
          <p:nvPr/>
        </p:nvSpPr>
        <p:spPr>
          <a:xfrm>
            <a:off x="8881131" y="4936135"/>
            <a:ext cx="3053786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/>
              <a:t>Sound Design</a:t>
            </a:r>
          </a:p>
          <a:p>
            <a:r>
              <a:rPr lang="en-US" sz="1100" b="1" dirty="0"/>
              <a:t>Background music plays continuously during gameplay.</a:t>
            </a:r>
          </a:p>
          <a:p>
            <a:r>
              <a:rPr lang="en-US" sz="1100" b="1" dirty="0"/>
              <a:t>Sound effects: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Rotation (rotate.wav)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Invalid rotation (tilt_rotate.wav)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Speed mode (speed_mode.wav)</a:t>
            </a:r>
          </a:p>
          <a:p>
            <a:r>
              <a:rPr lang="en-US" sz="1100" b="1" dirty="0"/>
              <a:t>Audio feedback enhances engagement and responsiveness.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59616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CBFB-AC80-ED6D-C0B0-7F603E22B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Architecture</a:t>
            </a:r>
            <a:endParaRPr lang="ru-R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07EE17-E717-D39A-71A5-0EC6C30294D4}"/>
              </a:ext>
            </a:extLst>
          </p:cNvPr>
          <p:cNvSpPr/>
          <p:nvPr/>
        </p:nvSpPr>
        <p:spPr>
          <a:xfrm>
            <a:off x="0" y="2132929"/>
            <a:ext cx="9395012" cy="747729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C6FE14-C1EC-57E9-4191-87D9CD983408}"/>
              </a:ext>
            </a:extLst>
          </p:cNvPr>
          <p:cNvSpPr txBox="1"/>
          <p:nvPr/>
        </p:nvSpPr>
        <p:spPr>
          <a:xfrm>
            <a:off x="81063" y="2157052"/>
            <a:ext cx="955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Overview</a:t>
            </a:r>
          </a:p>
          <a:p>
            <a:r>
              <a:rPr lang="en-US" sz="1200" dirty="0"/>
              <a:t>The game is built on a </a:t>
            </a:r>
            <a:r>
              <a:rPr lang="en-US" sz="1200" b="1" dirty="0"/>
              <a:t>modular and object-oriented architecture</a:t>
            </a:r>
            <a:r>
              <a:rPr lang="en-US" sz="1200" dirty="0"/>
              <a:t>, ensuring each part of the system handles a specific responsibility.</a:t>
            </a:r>
            <a:br>
              <a:rPr lang="en-US" sz="1200" dirty="0"/>
            </a:br>
            <a:r>
              <a:rPr lang="en-US" sz="1200" dirty="0"/>
              <a:t>The structure allows for easy debugging, updates, and feature expansion (e.g., adding new game modes or UI features).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D1EEE5-6F90-ADEA-799F-3DE20F183454}"/>
              </a:ext>
            </a:extLst>
          </p:cNvPr>
          <p:cNvSpPr/>
          <p:nvPr/>
        </p:nvSpPr>
        <p:spPr>
          <a:xfrm>
            <a:off x="9563435" y="2132929"/>
            <a:ext cx="2628566" cy="747728"/>
          </a:xfrm>
          <a:prstGeom prst="rect">
            <a:avLst/>
          </a:prstGeom>
          <a:solidFill>
            <a:srgbClr val="F09415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A944B1-BB42-9118-943B-E82B1F9F9B6B}"/>
              </a:ext>
            </a:extLst>
          </p:cNvPr>
          <p:cNvSpPr/>
          <p:nvPr/>
        </p:nvSpPr>
        <p:spPr>
          <a:xfrm>
            <a:off x="63864" y="4288779"/>
            <a:ext cx="2773338" cy="2434748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51182A-5279-C028-E617-754FF9BBF815}"/>
              </a:ext>
            </a:extLst>
          </p:cNvPr>
          <p:cNvSpPr/>
          <p:nvPr/>
        </p:nvSpPr>
        <p:spPr>
          <a:xfrm>
            <a:off x="3011058" y="3916876"/>
            <a:ext cx="2773338" cy="2806652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639F59-16FB-0DD4-7EF2-AFA126986F6B}"/>
              </a:ext>
            </a:extLst>
          </p:cNvPr>
          <p:cNvSpPr txBox="1"/>
          <p:nvPr/>
        </p:nvSpPr>
        <p:spPr>
          <a:xfrm>
            <a:off x="185253" y="4424866"/>
            <a:ext cx="26027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200" dirty="0"/>
              <a:t>The project uses a </a:t>
            </a:r>
            <a:r>
              <a:rPr lang="en-US" sz="1200" b="1" dirty="0"/>
              <a:t>scene-based structure</a:t>
            </a:r>
            <a:r>
              <a:rPr lang="en-US" sz="1200" dirty="0"/>
              <a:t>, allowing smooth transitions between different screens: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b="1" dirty="0"/>
              <a:t>TitleScene</a:t>
            </a:r>
            <a:r>
              <a:rPr lang="en-US" sz="1200" dirty="0"/>
              <a:t> → Main menu (New Game, Options, Exit)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b="1" dirty="0"/>
              <a:t>GameScene</a:t>
            </a:r>
            <a:r>
              <a:rPr lang="en-US" sz="1200" dirty="0"/>
              <a:t> → Core gameplay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b="1" dirty="0"/>
              <a:t>Game Over →</a:t>
            </a:r>
            <a:r>
              <a:rPr lang="en-US" sz="1200" dirty="0"/>
              <a:t> Returns to TitleScene</a:t>
            </a:r>
          </a:p>
          <a:p>
            <a:pPr>
              <a:buNone/>
            </a:pPr>
            <a:endParaRPr lang="en-US" sz="1200" dirty="0"/>
          </a:p>
          <a:p>
            <a:pPr>
              <a:buNone/>
            </a:pPr>
            <a:r>
              <a:rPr lang="en-US" sz="1200" dirty="0"/>
              <a:t>Scenes are controlled by a shared variable </a:t>
            </a:r>
            <a:r>
              <a:rPr lang="en-US" sz="1200" dirty="0" err="1">
                <a:latin typeface="Courier New" panose="02070309020205020404" pitchFamily="49" charset="0"/>
              </a:rPr>
              <a:t>Scenes.active_scene</a:t>
            </a:r>
            <a:r>
              <a:rPr lang="en-US" sz="1200" dirty="0"/>
              <a:t>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42B94E1-7CBD-7F0B-08B9-69FBA74E24EB}"/>
              </a:ext>
            </a:extLst>
          </p:cNvPr>
          <p:cNvSpPr/>
          <p:nvPr/>
        </p:nvSpPr>
        <p:spPr>
          <a:xfrm>
            <a:off x="5925256" y="3506273"/>
            <a:ext cx="3255686" cy="3217254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D656CBF-8156-12BE-1BC2-326B49C61284}"/>
              </a:ext>
            </a:extLst>
          </p:cNvPr>
          <p:cNvSpPr/>
          <p:nvPr/>
        </p:nvSpPr>
        <p:spPr>
          <a:xfrm>
            <a:off x="9337599" y="3428999"/>
            <a:ext cx="2773338" cy="2570264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52CBFF3-1D6C-EA05-559F-DE0E2C80FF8B}"/>
              </a:ext>
            </a:extLst>
          </p:cNvPr>
          <p:cNvSpPr txBox="1"/>
          <p:nvPr/>
        </p:nvSpPr>
        <p:spPr>
          <a:xfrm>
            <a:off x="6006892" y="3591699"/>
            <a:ext cx="31082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Each Tetris shape (</a:t>
            </a:r>
            <a:r>
              <a:rPr lang="en-US" sz="1200" dirty="0" err="1"/>
              <a:t>tetromino</a:t>
            </a:r>
            <a:r>
              <a:rPr lang="en-US" sz="1200" dirty="0"/>
              <a:t>) is represented as a class derived from a base class </a:t>
            </a:r>
            <a:r>
              <a:rPr lang="en-US" sz="1200" dirty="0">
                <a:highlight>
                  <a:srgbClr val="262626"/>
                </a:highlight>
              </a:rPr>
              <a:t>Shape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dirty="0"/>
              <a:t>Inheritance allows each piece to define its own rotation logic through the </a:t>
            </a:r>
            <a:r>
              <a:rPr lang="en-US" sz="1200" dirty="0" err="1">
                <a:highlight>
                  <a:srgbClr val="262626"/>
                </a:highlight>
              </a:rPr>
              <a:t>prepare_for_rotate</a:t>
            </a:r>
            <a:r>
              <a:rPr lang="en-US" sz="1200" dirty="0">
                <a:highlight>
                  <a:srgbClr val="262626"/>
                </a:highlight>
              </a:rPr>
              <a:t>() </a:t>
            </a:r>
            <a:r>
              <a:rPr lang="en-US" sz="1200" dirty="0"/>
              <a:t>method.</a:t>
            </a:r>
          </a:p>
          <a:p>
            <a:endParaRPr lang="en-US" sz="1200" dirty="0"/>
          </a:p>
          <a:p>
            <a:r>
              <a:rPr lang="en-US" sz="1200" dirty="0"/>
              <a:t>Common methods: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highlight>
                  <a:srgbClr val="262626"/>
                </a:highlight>
              </a:rPr>
              <a:t>move_left</a:t>
            </a:r>
            <a:r>
              <a:rPr lang="en-US" sz="1200" dirty="0">
                <a:highlight>
                  <a:srgbClr val="262626"/>
                </a:highlight>
              </a:rPr>
              <a:t>(), </a:t>
            </a:r>
            <a:r>
              <a:rPr lang="en-US" sz="1200" dirty="0" err="1">
                <a:highlight>
                  <a:srgbClr val="262626"/>
                </a:highlight>
              </a:rPr>
              <a:t>move_right</a:t>
            </a:r>
            <a:r>
              <a:rPr lang="en-US" sz="1200" dirty="0">
                <a:highlight>
                  <a:srgbClr val="262626"/>
                </a:highlight>
              </a:rPr>
              <a:t>(), </a:t>
            </a:r>
            <a:r>
              <a:rPr lang="en-US" sz="1200" dirty="0" err="1">
                <a:highlight>
                  <a:srgbClr val="262626"/>
                </a:highlight>
              </a:rPr>
              <a:t>move_down</a:t>
            </a:r>
            <a:r>
              <a:rPr lang="en-US" sz="1200" dirty="0">
                <a:highlight>
                  <a:srgbClr val="262626"/>
                </a:highlight>
              </a:rPr>
              <a:t>()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highlight>
                  <a:srgbClr val="262626"/>
                </a:highlight>
              </a:rPr>
              <a:t>rotate() </a:t>
            </a:r>
            <a:r>
              <a:rPr lang="en-US" sz="1200" dirty="0"/>
              <a:t>– changes block orientation if space is available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 err="1">
                <a:highlight>
                  <a:srgbClr val="262626"/>
                </a:highlight>
              </a:rPr>
              <a:t>is_finished_or_collided</a:t>
            </a:r>
            <a:r>
              <a:rPr lang="en-US" sz="1200" dirty="0">
                <a:highlight>
                  <a:srgbClr val="262626"/>
                </a:highlight>
              </a:rPr>
              <a:t>() </a:t>
            </a:r>
            <a:r>
              <a:rPr lang="en-US" sz="1200" dirty="0"/>
              <a:t>– checks if the shape reached the bottom or hit another block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8FE558-3FD2-D239-76A4-9E460BEB5399}"/>
              </a:ext>
            </a:extLst>
          </p:cNvPr>
          <p:cNvSpPr txBox="1"/>
          <p:nvPr/>
        </p:nvSpPr>
        <p:spPr>
          <a:xfrm>
            <a:off x="9422891" y="3506273"/>
            <a:ext cx="260275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sz="1200" dirty="0"/>
              <a:t>The </a:t>
            </a:r>
            <a:r>
              <a:rPr lang="en-US" sz="1200" dirty="0">
                <a:highlight>
                  <a:srgbClr val="262626"/>
                </a:highlight>
                <a:latin typeface="Courier New" panose="02070309020205020404" pitchFamily="49" charset="0"/>
              </a:rPr>
              <a:t>State</a:t>
            </a:r>
            <a:r>
              <a:rPr lang="en-US" sz="1200" dirty="0"/>
              <a:t> class tracks: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sz="1200" dirty="0">
                <a:highlight>
                  <a:srgbClr val="262626"/>
                </a:highlight>
                <a:latin typeface="Courier New" panose="02070309020205020404" pitchFamily="49" charset="0"/>
              </a:rPr>
              <a:t>score</a:t>
            </a:r>
            <a:r>
              <a:rPr lang="en-US" sz="1200" dirty="0"/>
              <a:t> – increases with cleared lines and movements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sz="1200" dirty="0">
                <a:highlight>
                  <a:srgbClr val="262626"/>
                </a:highlight>
                <a:latin typeface="Courier New" panose="02070309020205020404" pitchFamily="49" charset="0"/>
              </a:rPr>
              <a:t>level</a:t>
            </a:r>
            <a:r>
              <a:rPr lang="en-US" sz="1200" dirty="0"/>
              <a:t> – increases after every 10 cleared lines</a:t>
            </a:r>
          </a:p>
          <a:p>
            <a:pPr marL="685800" lvl="1" indent="-228600">
              <a:buFont typeface="Arial" panose="020B0604020202020204" pitchFamily="34" charset="0"/>
              <a:buChar char="•"/>
            </a:pPr>
            <a:r>
              <a:rPr lang="en-US" sz="1200" dirty="0">
                <a:highlight>
                  <a:srgbClr val="262626"/>
                </a:highlight>
                <a:latin typeface="Courier New" panose="02070309020205020404" pitchFamily="49" charset="0"/>
              </a:rPr>
              <a:t>full_line_no</a:t>
            </a:r>
            <a:r>
              <a:rPr lang="en-US" sz="1200" dirty="0">
                <a:highlight>
                  <a:srgbClr val="262626"/>
                </a:highlight>
              </a:rPr>
              <a:t> </a:t>
            </a:r>
            <a:r>
              <a:rPr lang="en-US" sz="1200" dirty="0"/>
              <a:t>– total number of completed rows</a:t>
            </a:r>
          </a:p>
          <a:p>
            <a:pPr marL="228600" indent="-228600">
              <a:buFont typeface="+mj-lt"/>
              <a:buAutoNum type="arabicPeriod"/>
            </a:pPr>
            <a:endParaRPr lang="en-US" sz="1200" dirty="0"/>
          </a:p>
          <a:p>
            <a:pPr marL="228600" indent="-228600">
              <a:buFont typeface="+mj-lt"/>
              <a:buAutoNum type="arabicPeriod"/>
            </a:pPr>
            <a:r>
              <a:rPr lang="en-US" sz="1200" dirty="0"/>
              <a:t>Difficulty and speed scale with the player’s level (reduced frame delay).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4D58BAA-68F4-0C76-0262-BA585A55D9DC}"/>
              </a:ext>
            </a:extLst>
          </p:cNvPr>
          <p:cNvSpPr/>
          <p:nvPr/>
        </p:nvSpPr>
        <p:spPr>
          <a:xfrm>
            <a:off x="9337598" y="6167718"/>
            <a:ext cx="2790538" cy="555809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B4947872-66F2-A722-22E1-BA120609E363}"/>
              </a:ext>
            </a:extLst>
          </p:cNvPr>
          <p:cNvSpPr txBox="1">
            <a:spLocks/>
          </p:cNvSpPr>
          <p:nvPr/>
        </p:nvSpPr>
        <p:spPr>
          <a:xfrm>
            <a:off x="9422891" y="6228371"/>
            <a:ext cx="1888160" cy="5048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NEXT PAGE</a:t>
            </a:r>
            <a:endParaRPr lang="ru-RU" sz="3200" b="1" dirty="0"/>
          </a:p>
        </p:txBody>
      </p:sp>
      <p:pic>
        <p:nvPicPr>
          <p:cNvPr id="26" name="Graphic 25" descr="Chevron arrows with solid fill">
            <a:extLst>
              <a:ext uri="{FF2B5EF4-FFF2-40B4-BE49-F238E27FC236}">
                <a16:creationId xmlns:a16="http://schemas.microsoft.com/office/drawing/2014/main" id="{DED6B4AD-CC32-905E-AC90-608B0AAA0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67707" y="6158053"/>
            <a:ext cx="575137" cy="575137"/>
          </a:xfrm>
          <a:prstGeom prst="rect">
            <a:avLst/>
          </a:prstGeom>
        </p:spPr>
      </p:pic>
      <p:sp>
        <p:nvSpPr>
          <p:cNvPr id="27" name="Isosceles Triangle 9">
            <a:extLst>
              <a:ext uri="{FF2B5EF4-FFF2-40B4-BE49-F238E27FC236}">
                <a16:creationId xmlns:a16="http://schemas.microsoft.com/office/drawing/2014/main" id="{30DA7F61-348B-73E9-9055-BB394397792A}"/>
              </a:ext>
            </a:extLst>
          </p:cNvPr>
          <p:cNvSpPr/>
          <p:nvPr/>
        </p:nvSpPr>
        <p:spPr>
          <a:xfrm rot="17225249">
            <a:off x="2411074" y="4162838"/>
            <a:ext cx="438830" cy="587713"/>
          </a:xfrm>
          <a:custGeom>
            <a:avLst/>
            <a:gdLst>
              <a:gd name="connsiteX0" fmla="*/ 0 w 854373"/>
              <a:gd name="connsiteY0" fmla="*/ 588693 h 588693"/>
              <a:gd name="connsiteX1" fmla="*/ 427187 w 854373"/>
              <a:gd name="connsiteY1" fmla="*/ 0 h 588693"/>
              <a:gd name="connsiteX2" fmla="*/ 854373 w 854373"/>
              <a:gd name="connsiteY2" fmla="*/ 588693 h 588693"/>
              <a:gd name="connsiteX3" fmla="*/ 0 w 854373"/>
              <a:gd name="connsiteY3" fmla="*/ 588693 h 588693"/>
              <a:gd name="connsiteX0" fmla="*/ 0 w 854373"/>
              <a:gd name="connsiteY0" fmla="*/ 665686 h 665686"/>
              <a:gd name="connsiteX1" fmla="*/ 653715 w 854373"/>
              <a:gd name="connsiteY1" fmla="*/ 0 h 665686"/>
              <a:gd name="connsiteX2" fmla="*/ 854373 w 854373"/>
              <a:gd name="connsiteY2" fmla="*/ 665686 h 665686"/>
              <a:gd name="connsiteX3" fmla="*/ 0 w 854373"/>
              <a:gd name="connsiteY3" fmla="*/ 665686 h 665686"/>
              <a:gd name="connsiteX0" fmla="*/ 0 w 597915"/>
              <a:gd name="connsiteY0" fmla="*/ 829687 h 829687"/>
              <a:gd name="connsiteX1" fmla="*/ 397257 w 597915"/>
              <a:gd name="connsiteY1" fmla="*/ 0 h 829687"/>
              <a:gd name="connsiteX2" fmla="*/ 597915 w 597915"/>
              <a:gd name="connsiteY2" fmla="*/ 665686 h 829687"/>
              <a:gd name="connsiteX3" fmla="*/ 0 w 597915"/>
              <a:gd name="connsiteY3" fmla="*/ 829687 h 829687"/>
              <a:gd name="connsiteX0" fmla="*/ 0 w 597915"/>
              <a:gd name="connsiteY0" fmla="*/ 603683 h 603683"/>
              <a:gd name="connsiteX1" fmla="*/ 452015 w 597915"/>
              <a:gd name="connsiteY1" fmla="*/ 0 h 603683"/>
              <a:gd name="connsiteX2" fmla="*/ 597915 w 597915"/>
              <a:gd name="connsiteY2" fmla="*/ 439682 h 603683"/>
              <a:gd name="connsiteX3" fmla="*/ 0 w 597915"/>
              <a:gd name="connsiteY3" fmla="*/ 603683 h 603683"/>
              <a:gd name="connsiteX0" fmla="*/ 0 w 597915"/>
              <a:gd name="connsiteY0" fmla="*/ 605749 h 605749"/>
              <a:gd name="connsiteX1" fmla="*/ 458738 w 597915"/>
              <a:gd name="connsiteY1" fmla="*/ 0 h 605749"/>
              <a:gd name="connsiteX2" fmla="*/ 597915 w 597915"/>
              <a:gd name="connsiteY2" fmla="*/ 441748 h 605749"/>
              <a:gd name="connsiteX3" fmla="*/ 0 w 597915"/>
              <a:gd name="connsiteY3" fmla="*/ 605749 h 605749"/>
              <a:gd name="connsiteX0" fmla="*/ 0 w 597915"/>
              <a:gd name="connsiteY0" fmla="*/ 608756 h 608756"/>
              <a:gd name="connsiteX1" fmla="*/ 468522 w 597915"/>
              <a:gd name="connsiteY1" fmla="*/ 0 h 608756"/>
              <a:gd name="connsiteX2" fmla="*/ 597915 w 597915"/>
              <a:gd name="connsiteY2" fmla="*/ 444755 h 608756"/>
              <a:gd name="connsiteX3" fmla="*/ 0 w 597915"/>
              <a:gd name="connsiteY3" fmla="*/ 608756 h 608756"/>
              <a:gd name="connsiteX0" fmla="*/ 0 w 592903"/>
              <a:gd name="connsiteY0" fmla="*/ 625062 h 625062"/>
              <a:gd name="connsiteX1" fmla="*/ 463510 w 592903"/>
              <a:gd name="connsiteY1" fmla="*/ 0 h 625062"/>
              <a:gd name="connsiteX2" fmla="*/ 592903 w 592903"/>
              <a:gd name="connsiteY2" fmla="*/ 444755 h 625062"/>
              <a:gd name="connsiteX3" fmla="*/ 0 w 592903"/>
              <a:gd name="connsiteY3" fmla="*/ 625062 h 625062"/>
              <a:gd name="connsiteX0" fmla="*/ 0 w 483020"/>
              <a:gd name="connsiteY0" fmla="*/ 587713 h 587713"/>
              <a:gd name="connsiteX1" fmla="*/ 353627 w 483020"/>
              <a:gd name="connsiteY1" fmla="*/ 0 h 587713"/>
              <a:gd name="connsiteX2" fmla="*/ 483020 w 483020"/>
              <a:gd name="connsiteY2" fmla="*/ 444755 h 587713"/>
              <a:gd name="connsiteX3" fmla="*/ 0 w 483020"/>
              <a:gd name="connsiteY3" fmla="*/ 587713 h 58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20" h="587713">
                <a:moveTo>
                  <a:pt x="0" y="587713"/>
                </a:moveTo>
                <a:lnTo>
                  <a:pt x="353627" y="0"/>
                </a:lnTo>
                <a:lnTo>
                  <a:pt x="483020" y="444755"/>
                </a:lnTo>
                <a:lnTo>
                  <a:pt x="0" y="587713"/>
                </a:lnTo>
                <a:close/>
              </a:path>
            </a:pathLst>
          </a:cu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Isosceles Triangle 9">
            <a:extLst>
              <a:ext uri="{FF2B5EF4-FFF2-40B4-BE49-F238E27FC236}">
                <a16:creationId xmlns:a16="http://schemas.microsoft.com/office/drawing/2014/main" id="{A75669C4-B750-BFA7-A72A-CE78F839BBFD}"/>
              </a:ext>
            </a:extLst>
          </p:cNvPr>
          <p:cNvSpPr/>
          <p:nvPr/>
        </p:nvSpPr>
        <p:spPr>
          <a:xfrm rot="17225249">
            <a:off x="5343104" y="3801643"/>
            <a:ext cx="483020" cy="587713"/>
          </a:xfrm>
          <a:custGeom>
            <a:avLst/>
            <a:gdLst>
              <a:gd name="connsiteX0" fmla="*/ 0 w 854373"/>
              <a:gd name="connsiteY0" fmla="*/ 588693 h 588693"/>
              <a:gd name="connsiteX1" fmla="*/ 427187 w 854373"/>
              <a:gd name="connsiteY1" fmla="*/ 0 h 588693"/>
              <a:gd name="connsiteX2" fmla="*/ 854373 w 854373"/>
              <a:gd name="connsiteY2" fmla="*/ 588693 h 588693"/>
              <a:gd name="connsiteX3" fmla="*/ 0 w 854373"/>
              <a:gd name="connsiteY3" fmla="*/ 588693 h 588693"/>
              <a:gd name="connsiteX0" fmla="*/ 0 w 854373"/>
              <a:gd name="connsiteY0" fmla="*/ 665686 h 665686"/>
              <a:gd name="connsiteX1" fmla="*/ 653715 w 854373"/>
              <a:gd name="connsiteY1" fmla="*/ 0 h 665686"/>
              <a:gd name="connsiteX2" fmla="*/ 854373 w 854373"/>
              <a:gd name="connsiteY2" fmla="*/ 665686 h 665686"/>
              <a:gd name="connsiteX3" fmla="*/ 0 w 854373"/>
              <a:gd name="connsiteY3" fmla="*/ 665686 h 665686"/>
              <a:gd name="connsiteX0" fmla="*/ 0 w 597915"/>
              <a:gd name="connsiteY0" fmla="*/ 829687 h 829687"/>
              <a:gd name="connsiteX1" fmla="*/ 397257 w 597915"/>
              <a:gd name="connsiteY1" fmla="*/ 0 h 829687"/>
              <a:gd name="connsiteX2" fmla="*/ 597915 w 597915"/>
              <a:gd name="connsiteY2" fmla="*/ 665686 h 829687"/>
              <a:gd name="connsiteX3" fmla="*/ 0 w 597915"/>
              <a:gd name="connsiteY3" fmla="*/ 829687 h 829687"/>
              <a:gd name="connsiteX0" fmla="*/ 0 w 597915"/>
              <a:gd name="connsiteY0" fmla="*/ 603683 h 603683"/>
              <a:gd name="connsiteX1" fmla="*/ 452015 w 597915"/>
              <a:gd name="connsiteY1" fmla="*/ 0 h 603683"/>
              <a:gd name="connsiteX2" fmla="*/ 597915 w 597915"/>
              <a:gd name="connsiteY2" fmla="*/ 439682 h 603683"/>
              <a:gd name="connsiteX3" fmla="*/ 0 w 597915"/>
              <a:gd name="connsiteY3" fmla="*/ 603683 h 603683"/>
              <a:gd name="connsiteX0" fmla="*/ 0 w 597915"/>
              <a:gd name="connsiteY0" fmla="*/ 605749 h 605749"/>
              <a:gd name="connsiteX1" fmla="*/ 458738 w 597915"/>
              <a:gd name="connsiteY1" fmla="*/ 0 h 605749"/>
              <a:gd name="connsiteX2" fmla="*/ 597915 w 597915"/>
              <a:gd name="connsiteY2" fmla="*/ 441748 h 605749"/>
              <a:gd name="connsiteX3" fmla="*/ 0 w 597915"/>
              <a:gd name="connsiteY3" fmla="*/ 605749 h 605749"/>
              <a:gd name="connsiteX0" fmla="*/ 0 w 597915"/>
              <a:gd name="connsiteY0" fmla="*/ 608756 h 608756"/>
              <a:gd name="connsiteX1" fmla="*/ 468522 w 597915"/>
              <a:gd name="connsiteY1" fmla="*/ 0 h 608756"/>
              <a:gd name="connsiteX2" fmla="*/ 597915 w 597915"/>
              <a:gd name="connsiteY2" fmla="*/ 444755 h 608756"/>
              <a:gd name="connsiteX3" fmla="*/ 0 w 597915"/>
              <a:gd name="connsiteY3" fmla="*/ 608756 h 608756"/>
              <a:gd name="connsiteX0" fmla="*/ 0 w 592903"/>
              <a:gd name="connsiteY0" fmla="*/ 625062 h 625062"/>
              <a:gd name="connsiteX1" fmla="*/ 463510 w 592903"/>
              <a:gd name="connsiteY1" fmla="*/ 0 h 625062"/>
              <a:gd name="connsiteX2" fmla="*/ 592903 w 592903"/>
              <a:gd name="connsiteY2" fmla="*/ 444755 h 625062"/>
              <a:gd name="connsiteX3" fmla="*/ 0 w 592903"/>
              <a:gd name="connsiteY3" fmla="*/ 625062 h 625062"/>
              <a:gd name="connsiteX0" fmla="*/ 0 w 483020"/>
              <a:gd name="connsiteY0" fmla="*/ 587713 h 587713"/>
              <a:gd name="connsiteX1" fmla="*/ 353627 w 483020"/>
              <a:gd name="connsiteY1" fmla="*/ 0 h 587713"/>
              <a:gd name="connsiteX2" fmla="*/ 483020 w 483020"/>
              <a:gd name="connsiteY2" fmla="*/ 444755 h 587713"/>
              <a:gd name="connsiteX3" fmla="*/ 0 w 483020"/>
              <a:gd name="connsiteY3" fmla="*/ 587713 h 58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20" h="587713">
                <a:moveTo>
                  <a:pt x="0" y="587713"/>
                </a:moveTo>
                <a:lnTo>
                  <a:pt x="353627" y="0"/>
                </a:lnTo>
                <a:lnTo>
                  <a:pt x="483020" y="444755"/>
                </a:lnTo>
                <a:lnTo>
                  <a:pt x="0" y="587713"/>
                </a:lnTo>
                <a:close/>
              </a:path>
            </a:pathLst>
          </a:cu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Isosceles Triangle 9">
            <a:extLst>
              <a:ext uri="{FF2B5EF4-FFF2-40B4-BE49-F238E27FC236}">
                <a16:creationId xmlns:a16="http://schemas.microsoft.com/office/drawing/2014/main" id="{8E415030-21C7-29B7-B702-F4535BF6A4E3}"/>
              </a:ext>
            </a:extLst>
          </p:cNvPr>
          <p:cNvSpPr/>
          <p:nvPr/>
        </p:nvSpPr>
        <p:spPr>
          <a:xfrm rot="17225249">
            <a:off x="8744240" y="3375061"/>
            <a:ext cx="483020" cy="587713"/>
          </a:xfrm>
          <a:custGeom>
            <a:avLst/>
            <a:gdLst>
              <a:gd name="connsiteX0" fmla="*/ 0 w 854373"/>
              <a:gd name="connsiteY0" fmla="*/ 588693 h 588693"/>
              <a:gd name="connsiteX1" fmla="*/ 427187 w 854373"/>
              <a:gd name="connsiteY1" fmla="*/ 0 h 588693"/>
              <a:gd name="connsiteX2" fmla="*/ 854373 w 854373"/>
              <a:gd name="connsiteY2" fmla="*/ 588693 h 588693"/>
              <a:gd name="connsiteX3" fmla="*/ 0 w 854373"/>
              <a:gd name="connsiteY3" fmla="*/ 588693 h 588693"/>
              <a:gd name="connsiteX0" fmla="*/ 0 w 854373"/>
              <a:gd name="connsiteY0" fmla="*/ 665686 h 665686"/>
              <a:gd name="connsiteX1" fmla="*/ 653715 w 854373"/>
              <a:gd name="connsiteY1" fmla="*/ 0 h 665686"/>
              <a:gd name="connsiteX2" fmla="*/ 854373 w 854373"/>
              <a:gd name="connsiteY2" fmla="*/ 665686 h 665686"/>
              <a:gd name="connsiteX3" fmla="*/ 0 w 854373"/>
              <a:gd name="connsiteY3" fmla="*/ 665686 h 665686"/>
              <a:gd name="connsiteX0" fmla="*/ 0 w 597915"/>
              <a:gd name="connsiteY0" fmla="*/ 829687 h 829687"/>
              <a:gd name="connsiteX1" fmla="*/ 397257 w 597915"/>
              <a:gd name="connsiteY1" fmla="*/ 0 h 829687"/>
              <a:gd name="connsiteX2" fmla="*/ 597915 w 597915"/>
              <a:gd name="connsiteY2" fmla="*/ 665686 h 829687"/>
              <a:gd name="connsiteX3" fmla="*/ 0 w 597915"/>
              <a:gd name="connsiteY3" fmla="*/ 829687 h 829687"/>
              <a:gd name="connsiteX0" fmla="*/ 0 w 597915"/>
              <a:gd name="connsiteY0" fmla="*/ 603683 h 603683"/>
              <a:gd name="connsiteX1" fmla="*/ 452015 w 597915"/>
              <a:gd name="connsiteY1" fmla="*/ 0 h 603683"/>
              <a:gd name="connsiteX2" fmla="*/ 597915 w 597915"/>
              <a:gd name="connsiteY2" fmla="*/ 439682 h 603683"/>
              <a:gd name="connsiteX3" fmla="*/ 0 w 597915"/>
              <a:gd name="connsiteY3" fmla="*/ 603683 h 603683"/>
              <a:gd name="connsiteX0" fmla="*/ 0 w 597915"/>
              <a:gd name="connsiteY0" fmla="*/ 605749 h 605749"/>
              <a:gd name="connsiteX1" fmla="*/ 458738 w 597915"/>
              <a:gd name="connsiteY1" fmla="*/ 0 h 605749"/>
              <a:gd name="connsiteX2" fmla="*/ 597915 w 597915"/>
              <a:gd name="connsiteY2" fmla="*/ 441748 h 605749"/>
              <a:gd name="connsiteX3" fmla="*/ 0 w 597915"/>
              <a:gd name="connsiteY3" fmla="*/ 605749 h 605749"/>
              <a:gd name="connsiteX0" fmla="*/ 0 w 597915"/>
              <a:gd name="connsiteY0" fmla="*/ 608756 h 608756"/>
              <a:gd name="connsiteX1" fmla="*/ 468522 w 597915"/>
              <a:gd name="connsiteY1" fmla="*/ 0 h 608756"/>
              <a:gd name="connsiteX2" fmla="*/ 597915 w 597915"/>
              <a:gd name="connsiteY2" fmla="*/ 444755 h 608756"/>
              <a:gd name="connsiteX3" fmla="*/ 0 w 597915"/>
              <a:gd name="connsiteY3" fmla="*/ 608756 h 608756"/>
              <a:gd name="connsiteX0" fmla="*/ 0 w 592903"/>
              <a:gd name="connsiteY0" fmla="*/ 625062 h 625062"/>
              <a:gd name="connsiteX1" fmla="*/ 463510 w 592903"/>
              <a:gd name="connsiteY1" fmla="*/ 0 h 625062"/>
              <a:gd name="connsiteX2" fmla="*/ 592903 w 592903"/>
              <a:gd name="connsiteY2" fmla="*/ 444755 h 625062"/>
              <a:gd name="connsiteX3" fmla="*/ 0 w 592903"/>
              <a:gd name="connsiteY3" fmla="*/ 625062 h 625062"/>
              <a:gd name="connsiteX0" fmla="*/ 0 w 483020"/>
              <a:gd name="connsiteY0" fmla="*/ 587713 h 587713"/>
              <a:gd name="connsiteX1" fmla="*/ 353627 w 483020"/>
              <a:gd name="connsiteY1" fmla="*/ 0 h 587713"/>
              <a:gd name="connsiteX2" fmla="*/ 483020 w 483020"/>
              <a:gd name="connsiteY2" fmla="*/ 444755 h 587713"/>
              <a:gd name="connsiteX3" fmla="*/ 0 w 483020"/>
              <a:gd name="connsiteY3" fmla="*/ 587713 h 58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20" h="587713">
                <a:moveTo>
                  <a:pt x="0" y="587713"/>
                </a:moveTo>
                <a:lnTo>
                  <a:pt x="353627" y="0"/>
                </a:lnTo>
                <a:lnTo>
                  <a:pt x="483020" y="444755"/>
                </a:lnTo>
                <a:lnTo>
                  <a:pt x="0" y="587713"/>
                </a:lnTo>
                <a:close/>
              </a:path>
            </a:pathLst>
          </a:cu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Isosceles Triangle 9">
            <a:extLst>
              <a:ext uri="{FF2B5EF4-FFF2-40B4-BE49-F238E27FC236}">
                <a16:creationId xmlns:a16="http://schemas.microsoft.com/office/drawing/2014/main" id="{A5A68DC3-02DF-D591-C9E3-9C269620F77C}"/>
              </a:ext>
            </a:extLst>
          </p:cNvPr>
          <p:cNvSpPr/>
          <p:nvPr/>
        </p:nvSpPr>
        <p:spPr>
          <a:xfrm rot="17225249">
            <a:off x="11674237" y="3327879"/>
            <a:ext cx="483020" cy="587713"/>
          </a:xfrm>
          <a:custGeom>
            <a:avLst/>
            <a:gdLst>
              <a:gd name="connsiteX0" fmla="*/ 0 w 854373"/>
              <a:gd name="connsiteY0" fmla="*/ 588693 h 588693"/>
              <a:gd name="connsiteX1" fmla="*/ 427187 w 854373"/>
              <a:gd name="connsiteY1" fmla="*/ 0 h 588693"/>
              <a:gd name="connsiteX2" fmla="*/ 854373 w 854373"/>
              <a:gd name="connsiteY2" fmla="*/ 588693 h 588693"/>
              <a:gd name="connsiteX3" fmla="*/ 0 w 854373"/>
              <a:gd name="connsiteY3" fmla="*/ 588693 h 588693"/>
              <a:gd name="connsiteX0" fmla="*/ 0 w 854373"/>
              <a:gd name="connsiteY0" fmla="*/ 665686 h 665686"/>
              <a:gd name="connsiteX1" fmla="*/ 653715 w 854373"/>
              <a:gd name="connsiteY1" fmla="*/ 0 h 665686"/>
              <a:gd name="connsiteX2" fmla="*/ 854373 w 854373"/>
              <a:gd name="connsiteY2" fmla="*/ 665686 h 665686"/>
              <a:gd name="connsiteX3" fmla="*/ 0 w 854373"/>
              <a:gd name="connsiteY3" fmla="*/ 665686 h 665686"/>
              <a:gd name="connsiteX0" fmla="*/ 0 w 597915"/>
              <a:gd name="connsiteY0" fmla="*/ 829687 h 829687"/>
              <a:gd name="connsiteX1" fmla="*/ 397257 w 597915"/>
              <a:gd name="connsiteY1" fmla="*/ 0 h 829687"/>
              <a:gd name="connsiteX2" fmla="*/ 597915 w 597915"/>
              <a:gd name="connsiteY2" fmla="*/ 665686 h 829687"/>
              <a:gd name="connsiteX3" fmla="*/ 0 w 597915"/>
              <a:gd name="connsiteY3" fmla="*/ 829687 h 829687"/>
              <a:gd name="connsiteX0" fmla="*/ 0 w 597915"/>
              <a:gd name="connsiteY0" fmla="*/ 603683 h 603683"/>
              <a:gd name="connsiteX1" fmla="*/ 452015 w 597915"/>
              <a:gd name="connsiteY1" fmla="*/ 0 h 603683"/>
              <a:gd name="connsiteX2" fmla="*/ 597915 w 597915"/>
              <a:gd name="connsiteY2" fmla="*/ 439682 h 603683"/>
              <a:gd name="connsiteX3" fmla="*/ 0 w 597915"/>
              <a:gd name="connsiteY3" fmla="*/ 603683 h 603683"/>
              <a:gd name="connsiteX0" fmla="*/ 0 w 597915"/>
              <a:gd name="connsiteY0" fmla="*/ 605749 h 605749"/>
              <a:gd name="connsiteX1" fmla="*/ 458738 w 597915"/>
              <a:gd name="connsiteY1" fmla="*/ 0 h 605749"/>
              <a:gd name="connsiteX2" fmla="*/ 597915 w 597915"/>
              <a:gd name="connsiteY2" fmla="*/ 441748 h 605749"/>
              <a:gd name="connsiteX3" fmla="*/ 0 w 597915"/>
              <a:gd name="connsiteY3" fmla="*/ 605749 h 605749"/>
              <a:gd name="connsiteX0" fmla="*/ 0 w 597915"/>
              <a:gd name="connsiteY0" fmla="*/ 608756 h 608756"/>
              <a:gd name="connsiteX1" fmla="*/ 468522 w 597915"/>
              <a:gd name="connsiteY1" fmla="*/ 0 h 608756"/>
              <a:gd name="connsiteX2" fmla="*/ 597915 w 597915"/>
              <a:gd name="connsiteY2" fmla="*/ 444755 h 608756"/>
              <a:gd name="connsiteX3" fmla="*/ 0 w 597915"/>
              <a:gd name="connsiteY3" fmla="*/ 608756 h 608756"/>
              <a:gd name="connsiteX0" fmla="*/ 0 w 592903"/>
              <a:gd name="connsiteY0" fmla="*/ 625062 h 625062"/>
              <a:gd name="connsiteX1" fmla="*/ 463510 w 592903"/>
              <a:gd name="connsiteY1" fmla="*/ 0 h 625062"/>
              <a:gd name="connsiteX2" fmla="*/ 592903 w 592903"/>
              <a:gd name="connsiteY2" fmla="*/ 444755 h 625062"/>
              <a:gd name="connsiteX3" fmla="*/ 0 w 592903"/>
              <a:gd name="connsiteY3" fmla="*/ 625062 h 625062"/>
              <a:gd name="connsiteX0" fmla="*/ 0 w 483020"/>
              <a:gd name="connsiteY0" fmla="*/ 587713 h 587713"/>
              <a:gd name="connsiteX1" fmla="*/ 353627 w 483020"/>
              <a:gd name="connsiteY1" fmla="*/ 0 h 587713"/>
              <a:gd name="connsiteX2" fmla="*/ 483020 w 483020"/>
              <a:gd name="connsiteY2" fmla="*/ 444755 h 587713"/>
              <a:gd name="connsiteX3" fmla="*/ 0 w 483020"/>
              <a:gd name="connsiteY3" fmla="*/ 587713 h 58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20" h="587713">
                <a:moveTo>
                  <a:pt x="0" y="587713"/>
                </a:moveTo>
                <a:lnTo>
                  <a:pt x="353627" y="0"/>
                </a:lnTo>
                <a:lnTo>
                  <a:pt x="483020" y="444755"/>
                </a:lnTo>
                <a:lnTo>
                  <a:pt x="0" y="587713"/>
                </a:lnTo>
                <a:close/>
              </a:path>
            </a:pathLst>
          </a:cu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525101-F82C-FE5F-DAE6-B38A3326A008}"/>
              </a:ext>
            </a:extLst>
          </p:cNvPr>
          <p:cNvSpPr txBox="1"/>
          <p:nvPr/>
        </p:nvSpPr>
        <p:spPr>
          <a:xfrm>
            <a:off x="3080554" y="4095451"/>
            <a:ext cx="2602753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1.Initializes the Pygame engine, window, and audio mixer.</a:t>
            </a:r>
          </a:p>
          <a:p>
            <a:r>
              <a:rPr lang="en-US" sz="1200" dirty="0"/>
              <a:t>2.Loads sounds, fonts, and sets up display parameters.</a:t>
            </a:r>
          </a:p>
          <a:p>
            <a:r>
              <a:rPr lang="en-US" sz="1200" dirty="0"/>
              <a:t>3.Controls the </a:t>
            </a:r>
            <a:r>
              <a:rPr lang="en-US" sz="1200" b="1" dirty="0"/>
              <a:t>game’s frame rate (FPS)</a:t>
            </a:r>
            <a:r>
              <a:rPr lang="en-US" sz="1200" dirty="0"/>
              <a:t> for smooth animation.</a:t>
            </a:r>
          </a:p>
          <a:p>
            <a:r>
              <a:rPr lang="en-US" sz="1200" dirty="0"/>
              <a:t>4.Continuously executes: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00" b="1" dirty="0"/>
              <a:t>Process Input</a:t>
            </a:r>
            <a:r>
              <a:rPr lang="en-US" sz="1100" dirty="0"/>
              <a:t> – checks player key events.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00" b="1" dirty="0"/>
              <a:t>Update State</a:t>
            </a:r>
            <a:r>
              <a:rPr lang="en-US" sz="1100" dirty="0"/>
              <a:t> – moves pieces, updates score and level.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100" b="1" dirty="0"/>
              <a:t>Render Scene</a:t>
            </a:r>
            <a:r>
              <a:rPr lang="en-US" sz="1100" dirty="0"/>
              <a:t> – redraws visuals on screen.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DC9B5EB-2268-B507-428A-02C77A02FCC9}"/>
              </a:ext>
            </a:extLst>
          </p:cNvPr>
          <p:cNvSpPr/>
          <p:nvPr/>
        </p:nvSpPr>
        <p:spPr>
          <a:xfrm>
            <a:off x="9572851" y="3042052"/>
            <a:ext cx="2320032" cy="28372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/>
              <a:t>Game State Management</a:t>
            </a:r>
            <a:endParaRPr lang="ru-RU" sz="14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579DF4D-1F0A-3314-6B59-195B54F6C30F}"/>
              </a:ext>
            </a:extLst>
          </p:cNvPr>
          <p:cNvSpPr/>
          <p:nvPr/>
        </p:nvSpPr>
        <p:spPr>
          <a:xfrm>
            <a:off x="6175058" y="3080491"/>
            <a:ext cx="2771877" cy="28372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/>
              <a:t>Object-Oriented Shape System</a:t>
            </a:r>
            <a:endParaRPr lang="ru-RU" sz="1400" b="1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5A5D477-6CEE-02D0-491A-CC038A753FC5}"/>
              </a:ext>
            </a:extLst>
          </p:cNvPr>
          <p:cNvSpPr/>
          <p:nvPr/>
        </p:nvSpPr>
        <p:spPr>
          <a:xfrm>
            <a:off x="2975845" y="3442857"/>
            <a:ext cx="2771877" cy="28372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Main Loop (main() function)</a:t>
            </a:r>
            <a:endParaRPr lang="ru-RU" sz="1400" b="1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05E042-6C74-B5AA-6CD9-29B76F382424}"/>
              </a:ext>
            </a:extLst>
          </p:cNvPr>
          <p:cNvSpPr/>
          <p:nvPr/>
        </p:nvSpPr>
        <p:spPr>
          <a:xfrm>
            <a:off x="540155" y="3844249"/>
            <a:ext cx="1892948" cy="28372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Scene Management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135843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67C6AFD-D52F-AE9B-0DC4-8C99A36ECBE4}"/>
              </a:ext>
            </a:extLst>
          </p:cNvPr>
          <p:cNvSpPr/>
          <p:nvPr/>
        </p:nvSpPr>
        <p:spPr>
          <a:xfrm>
            <a:off x="70338" y="6141378"/>
            <a:ext cx="2773338" cy="555809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Graphic 4" descr="Chevron arrows with solid fill">
            <a:extLst>
              <a:ext uri="{FF2B5EF4-FFF2-40B4-BE49-F238E27FC236}">
                <a16:creationId xmlns:a16="http://schemas.microsoft.com/office/drawing/2014/main" id="{32005DD6-2736-384B-DDAC-C37FE3C1B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5184" y="6104772"/>
            <a:ext cx="575137" cy="57513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C3C9E2D-45D6-D037-647A-38366ACEB79E}"/>
              </a:ext>
            </a:extLst>
          </p:cNvPr>
          <p:cNvSpPr txBox="1">
            <a:spLocks/>
          </p:cNvSpPr>
          <p:nvPr/>
        </p:nvSpPr>
        <p:spPr>
          <a:xfrm>
            <a:off x="817918" y="6192368"/>
            <a:ext cx="1888160" cy="5048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Previous</a:t>
            </a:r>
            <a:endParaRPr lang="ru-RU" sz="32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81C0B2-6DA5-6A9A-560C-18306C672085}"/>
              </a:ext>
            </a:extLst>
          </p:cNvPr>
          <p:cNvSpPr/>
          <p:nvPr/>
        </p:nvSpPr>
        <p:spPr>
          <a:xfrm>
            <a:off x="70338" y="3140315"/>
            <a:ext cx="2773338" cy="2795422"/>
          </a:xfrm>
          <a:prstGeom prst="rect">
            <a:avLst/>
          </a:prstGeom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86ADE7-76EF-9435-23F3-248F97B935F1}"/>
              </a:ext>
            </a:extLst>
          </p:cNvPr>
          <p:cNvSpPr txBox="1"/>
          <p:nvPr/>
        </p:nvSpPr>
        <p:spPr>
          <a:xfrm>
            <a:off x="155630" y="3476197"/>
            <a:ext cx="260275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1200" dirty="0"/>
              <a:t>The game area is stored as a </a:t>
            </a:r>
            <a:r>
              <a:rPr lang="en-US" sz="1200" b="1" dirty="0"/>
              <a:t>2D list (matrix)</a:t>
            </a:r>
            <a:r>
              <a:rPr lang="en-US" sz="1200" dirty="0"/>
              <a:t> representing the 10×20 grid.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dirty="0"/>
              <a:t>Each cell value corresponds to a color number for a placed block.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dirty="0"/>
              <a:t>The system checks for </a:t>
            </a:r>
            <a:r>
              <a:rPr lang="en-US" sz="1200" b="1" dirty="0"/>
              <a:t>complete lines</a:t>
            </a:r>
            <a:r>
              <a:rPr lang="en-US" sz="1200" dirty="0"/>
              <a:t>, removes them, and shifts remaining rows down.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200" dirty="0"/>
              <a:t>Rendering uses </a:t>
            </a:r>
            <a:r>
              <a:rPr lang="en-US" sz="1200" dirty="0" err="1">
                <a:highlight>
                  <a:srgbClr val="262626"/>
                </a:highlight>
                <a:latin typeface="Courier New" panose="02070309020205020404" pitchFamily="49" charset="0"/>
              </a:rPr>
              <a:t>pygame.draw.rect</a:t>
            </a:r>
            <a:r>
              <a:rPr lang="en-US" sz="1200" dirty="0">
                <a:highlight>
                  <a:srgbClr val="262626"/>
                </a:highlight>
                <a:latin typeface="Courier New" panose="02070309020205020404" pitchFamily="49" charset="0"/>
              </a:rPr>
              <a:t>()</a:t>
            </a:r>
            <a:r>
              <a:rPr lang="en-US" sz="1200" dirty="0">
                <a:highlight>
                  <a:srgbClr val="262626"/>
                </a:highlight>
              </a:rPr>
              <a:t> </a:t>
            </a:r>
            <a:r>
              <a:rPr lang="en-US" sz="1200" dirty="0"/>
              <a:t>for every active block and grid line.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0130A351-F930-3C9A-1E11-BDE24E7F5716}"/>
              </a:ext>
            </a:extLst>
          </p:cNvPr>
          <p:cNvSpPr/>
          <p:nvPr/>
        </p:nvSpPr>
        <p:spPr>
          <a:xfrm rot="17225249">
            <a:off x="2380368" y="3029044"/>
            <a:ext cx="483020" cy="587713"/>
          </a:xfrm>
          <a:custGeom>
            <a:avLst/>
            <a:gdLst>
              <a:gd name="connsiteX0" fmla="*/ 0 w 854373"/>
              <a:gd name="connsiteY0" fmla="*/ 588693 h 588693"/>
              <a:gd name="connsiteX1" fmla="*/ 427187 w 854373"/>
              <a:gd name="connsiteY1" fmla="*/ 0 h 588693"/>
              <a:gd name="connsiteX2" fmla="*/ 854373 w 854373"/>
              <a:gd name="connsiteY2" fmla="*/ 588693 h 588693"/>
              <a:gd name="connsiteX3" fmla="*/ 0 w 854373"/>
              <a:gd name="connsiteY3" fmla="*/ 588693 h 588693"/>
              <a:gd name="connsiteX0" fmla="*/ 0 w 854373"/>
              <a:gd name="connsiteY0" fmla="*/ 665686 h 665686"/>
              <a:gd name="connsiteX1" fmla="*/ 653715 w 854373"/>
              <a:gd name="connsiteY1" fmla="*/ 0 h 665686"/>
              <a:gd name="connsiteX2" fmla="*/ 854373 w 854373"/>
              <a:gd name="connsiteY2" fmla="*/ 665686 h 665686"/>
              <a:gd name="connsiteX3" fmla="*/ 0 w 854373"/>
              <a:gd name="connsiteY3" fmla="*/ 665686 h 665686"/>
              <a:gd name="connsiteX0" fmla="*/ 0 w 597915"/>
              <a:gd name="connsiteY0" fmla="*/ 829687 h 829687"/>
              <a:gd name="connsiteX1" fmla="*/ 397257 w 597915"/>
              <a:gd name="connsiteY1" fmla="*/ 0 h 829687"/>
              <a:gd name="connsiteX2" fmla="*/ 597915 w 597915"/>
              <a:gd name="connsiteY2" fmla="*/ 665686 h 829687"/>
              <a:gd name="connsiteX3" fmla="*/ 0 w 597915"/>
              <a:gd name="connsiteY3" fmla="*/ 829687 h 829687"/>
              <a:gd name="connsiteX0" fmla="*/ 0 w 597915"/>
              <a:gd name="connsiteY0" fmla="*/ 603683 h 603683"/>
              <a:gd name="connsiteX1" fmla="*/ 452015 w 597915"/>
              <a:gd name="connsiteY1" fmla="*/ 0 h 603683"/>
              <a:gd name="connsiteX2" fmla="*/ 597915 w 597915"/>
              <a:gd name="connsiteY2" fmla="*/ 439682 h 603683"/>
              <a:gd name="connsiteX3" fmla="*/ 0 w 597915"/>
              <a:gd name="connsiteY3" fmla="*/ 603683 h 603683"/>
              <a:gd name="connsiteX0" fmla="*/ 0 w 597915"/>
              <a:gd name="connsiteY0" fmla="*/ 605749 h 605749"/>
              <a:gd name="connsiteX1" fmla="*/ 458738 w 597915"/>
              <a:gd name="connsiteY1" fmla="*/ 0 h 605749"/>
              <a:gd name="connsiteX2" fmla="*/ 597915 w 597915"/>
              <a:gd name="connsiteY2" fmla="*/ 441748 h 605749"/>
              <a:gd name="connsiteX3" fmla="*/ 0 w 597915"/>
              <a:gd name="connsiteY3" fmla="*/ 605749 h 605749"/>
              <a:gd name="connsiteX0" fmla="*/ 0 w 597915"/>
              <a:gd name="connsiteY0" fmla="*/ 608756 h 608756"/>
              <a:gd name="connsiteX1" fmla="*/ 468522 w 597915"/>
              <a:gd name="connsiteY1" fmla="*/ 0 h 608756"/>
              <a:gd name="connsiteX2" fmla="*/ 597915 w 597915"/>
              <a:gd name="connsiteY2" fmla="*/ 444755 h 608756"/>
              <a:gd name="connsiteX3" fmla="*/ 0 w 597915"/>
              <a:gd name="connsiteY3" fmla="*/ 608756 h 608756"/>
              <a:gd name="connsiteX0" fmla="*/ 0 w 592903"/>
              <a:gd name="connsiteY0" fmla="*/ 625062 h 625062"/>
              <a:gd name="connsiteX1" fmla="*/ 463510 w 592903"/>
              <a:gd name="connsiteY1" fmla="*/ 0 h 625062"/>
              <a:gd name="connsiteX2" fmla="*/ 592903 w 592903"/>
              <a:gd name="connsiteY2" fmla="*/ 444755 h 625062"/>
              <a:gd name="connsiteX3" fmla="*/ 0 w 592903"/>
              <a:gd name="connsiteY3" fmla="*/ 625062 h 625062"/>
              <a:gd name="connsiteX0" fmla="*/ 0 w 483020"/>
              <a:gd name="connsiteY0" fmla="*/ 587713 h 587713"/>
              <a:gd name="connsiteX1" fmla="*/ 353627 w 483020"/>
              <a:gd name="connsiteY1" fmla="*/ 0 h 587713"/>
              <a:gd name="connsiteX2" fmla="*/ 483020 w 483020"/>
              <a:gd name="connsiteY2" fmla="*/ 444755 h 587713"/>
              <a:gd name="connsiteX3" fmla="*/ 0 w 483020"/>
              <a:gd name="connsiteY3" fmla="*/ 587713 h 58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20" h="587713">
                <a:moveTo>
                  <a:pt x="0" y="587713"/>
                </a:moveTo>
                <a:lnTo>
                  <a:pt x="353627" y="0"/>
                </a:lnTo>
                <a:lnTo>
                  <a:pt x="483020" y="444755"/>
                </a:lnTo>
                <a:lnTo>
                  <a:pt x="0" y="587713"/>
                </a:lnTo>
                <a:close/>
              </a:path>
            </a:pathLst>
          </a:custGeom>
          <a:solidFill>
            <a:srgbClr val="B86E0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56F08E6-B1FE-6ABE-61A7-943ACBD79357}"/>
              </a:ext>
            </a:extLst>
          </p:cNvPr>
          <p:cNvGrpSpPr/>
          <p:nvPr/>
        </p:nvGrpSpPr>
        <p:grpSpPr>
          <a:xfrm>
            <a:off x="3784156" y="3322900"/>
            <a:ext cx="7798026" cy="2513438"/>
            <a:chOff x="3784158" y="3140315"/>
            <a:chExt cx="7798026" cy="2513438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2306B40B-1688-20E3-A331-80BA6CA5D8E0}"/>
                </a:ext>
              </a:extLst>
            </p:cNvPr>
            <p:cNvGrpSpPr/>
            <p:nvPr/>
          </p:nvGrpSpPr>
          <p:grpSpPr>
            <a:xfrm>
              <a:off x="3784158" y="3140315"/>
              <a:ext cx="7798026" cy="2513438"/>
              <a:chOff x="3784158" y="3140315"/>
              <a:chExt cx="7798026" cy="2513438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93934B7-05F9-F710-E2D2-43C2E529AF69}"/>
                  </a:ext>
                </a:extLst>
              </p:cNvPr>
              <p:cNvSpPr/>
              <p:nvPr/>
            </p:nvSpPr>
            <p:spPr>
              <a:xfrm>
                <a:off x="3784158" y="3140315"/>
                <a:ext cx="2152482" cy="1011504"/>
              </a:xfrm>
              <a:prstGeom prst="rect">
                <a:avLst/>
              </a:prstGeom>
              <a:solidFill>
                <a:schemeClr val="bg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B6A59BE-A490-F1E6-5963-E9A70373B010}"/>
                  </a:ext>
                </a:extLst>
              </p:cNvPr>
              <p:cNvSpPr/>
              <p:nvPr/>
            </p:nvSpPr>
            <p:spPr>
              <a:xfrm>
                <a:off x="6606930" y="3140315"/>
                <a:ext cx="2152482" cy="1011504"/>
              </a:xfrm>
              <a:prstGeom prst="rect">
                <a:avLst/>
              </a:prstGeom>
              <a:solidFill>
                <a:schemeClr val="bg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1660096-AFA0-F024-B433-F34D9E8EDDB1}"/>
                  </a:ext>
                </a:extLst>
              </p:cNvPr>
              <p:cNvSpPr/>
              <p:nvPr/>
            </p:nvSpPr>
            <p:spPr>
              <a:xfrm>
                <a:off x="9429702" y="3140315"/>
                <a:ext cx="2152482" cy="1011504"/>
              </a:xfrm>
              <a:prstGeom prst="rect">
                <a:avLst/>
              </a:prstGeom>
              <a:solidFill>
                <a:schemeClr val="bg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DFFE9E-B2C7-C3C6-6CC2-D383BDFA73A4}"/>
                  </a:ext>
                </a:extLst>
              </p:cNvPr>
              <p:cNvSpPr/>
              <p:nvPr/>
            </p:nvSpPr>
            <p:spPr>
              <a:xfrm>
                <a:off x="9429702" y="4642249"/>
                <a:ext cx="2152482" cy="1011504"/>
              </a:xfrm>
              <a:prstGeom prst="rect">
                <a:avLst/>
              </a:prstGeom>
              <a:solidFill>
                <a:schemeClr val="bg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D6D7DF9C-BF43-4318-18D0-8B7B638649E3}"/>
                  </a:ext>
                </a:extLst>
              </p:cNvPr>
              <p:cNvSpPr/>
              <p:nvPr/>
            </p:nvSpPr>
            <p:spPr>
              <a:xfrm>
                <a:off x="6606930" y="4642249"/>
                <a:ext cx="2152482" cy="1011504"/>
              </a:xfrm>
              <a:prstGeom prst="rect">
                <a:avLst/>
              </a:prstGeom>
              <a:solidFill>
                <a:schemeClr val="bg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3921A8EE-9A1F-32F1-D27B-BEBEC775B152}"/>
                  </a:ext>
                </a:extLst>
              </p:cNvPr>
              <p:cNvCxnSpPr>
                <a:stCxn id="11" idx="3"/>
                <a:endCxn id="12" idx="1"/>
              </p:cNvCxnSpPr>
              <p:nvPr/>
            </p:nvCxnSpPr>
            <p:spPr>
              <a:xfrm>
                <a:off x="5936640" y="3646067"/>
                <a:ext cx="670290" cy="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8" name="Straight Arrow Connector 17">
                <a:extLst>
                  <a:ext uri="{FF2B5EF4-FFF2-40B4-BE49-F238E27FC236}">
                    <a16:creationId xmlns:a16="http://schemas.microsoft.com/office/drawing/2014/main" id="{690824DD-9C89-1717-E29C-6288D9364633}"/>
                  </a:ext>
                </a:extLst>
              </p:cNvPr>
              <p:cNvCxnSpPr/>
              <p:nvPr/>
            </p:nvCxnSpPr>
            <p:spPr>
              <a:xfrm>
                <a:off x="8759412" y="3646067"/>
                <a:ext cx="670290" cy="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9" name="Straight Arrow Connector 18">
                <a:extLst>
                  <a:ext uri="{FF2B5EF4-FFF2-40B4-BE49-F238E27FC236}">
                    <a16:creationId xmlns:a16="http://schemas.microsoft.com/office/drawing/2014/main" id="{CF24447E-60A6-71E1-2D15-6A5C213200D5}"/>
                  </a:ext>
                </a:extLst>
              </p:cNvPr>
              <p:cNvCxnSpPr>
                <a:cxnSpLocks/>
                <a:stCxn id="13" idx="2"/>
                <a:endCxn id="14" idx="0"/>
              </p:cNvCxnSpPr>
              <p:nvPr/>
            </p:nvCxnSpPr>
            <p:spPr>
              <a:xfrm>
                <a:off x="10505943" y="4151819"/>
                <a:ext cx="0" cy="49043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Arrow Connector 21">
                <a:extLst>
                  <a:ext uri="{FF2B5EF4-FFF2-40B4-BE49-F238E27FC236}">
                    <a16:creationId xmlns:a16="http://schemas.microsoft.com/office/drawing/2014/main" id="{DC41D4DF-32B8-4437-E241-AE7883AA1F37}"/>
                  </a:ext>
                </a:extLst>
              </p:cNvPr>
              <p:cNvCxnSpPr>
                <a:cxnSpLocks/>
                <a:stCxn id="14" idx="1"/>
                <a:endCxn id="15" idx="3"/>
              </p:cNvCxnSpPr>
              <p:nvPr/>
            </p:nvCxnSpPr>
            <p:spPr>
              <a:xfrm flipH="1">
                <a:off x="8759412" y="5148001"/>
                <a:ext cx="670290" cy="0"/>
              </a:xfrm>
              <a:prstGeom prst="straightConnector1">
                <a:avLst/>
              </a:prstGeom>
              <a:ln w="1905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B47FF928-86BD-99CF-A932-F517B786F6B2}"/>
                </a:ext>
              </a:extLst>
            </p:cNvPr>
            <p:cNvGrpSpPr/>
            <p:nvPr/>
          </p:nvGrpSpPr>
          <p:grpSpPr>
            <a:xfrm>
              <a:off x="3999500" y="3322901"/>
              <a:ext cx="7367341" cy="2040610"/>
              <a:chOff x="3999500" y="3322901"/>
              <a:chExt cx="7367341" cy="2040610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44D8BC5-A663-D580-1FDF-434EA3142633}"/>
                  </a:ext>
                </a:extLst>
              </p:cNvPr>
              <p:cNvSpPr txBox="1"/>
              <p:nvPr/>
            </p:nvSpPr>
            <p:spPr>
              <a:xfrm>
                <a:off x="3999500" y="3322901"/>
                <a:ext cx="172179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Main()</a:t>
                </a:r>
              </a:p>
              <a:p>
                <a:pPr algn="ctr"/>
                <a:r>
                  <a:rPr lang="en-US" sz="1200" dirty="0">
                    <a:latin typeface="Aptos" panose="020B0004020202020204" pitchFamily="34" charset="0"/>
                  </a:rPr>
                  <a:t>Initializes and runs main loo[</a:t>
                </a:r>
                <a:endParaRPr lang="ru-RU" sz="1200" dirty="0">
                  <a:latin typeface="Aptos" panose="020B0004020202020204" pitchFamily="34" charset="0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64EC9276-DD82-998D-F2EB-93BF3F17A588}"/>
                  </a:ext>
                </a:extLst>
              </p:cNvPr>
              <p:cNvSpPr txBox="1"/>
              <p:nvPr/>
            </p:nvSpPr>
            <p:spPr>
              <a:xfrm>
                <a:off x="6822272" y="3415233"/>
                <a:ext cx="17217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Scene Manager</a:t>
                </a:r>
              </a:p>
              <a:p>
                <a:pPr algn="ctr"/>
                <a:r>
                  <a:rPr lang="en-US" sz="1200" dirty="0">
                    <a:latin typeface="Aptos" panose="020B0004020202020204" pitchFamily="34" charset="0"/>
                  </a:rPr>
                  <a:t>(Title / GameScene)</a:t>
                </a:r>
                <a:endParaRPr lang="ru-RU" sz="1200" dirty="0">
                  <a:latin typeface="Aptos" panose="020B0004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F7F3155-0F96-13B4-8062-AB598D199916}"/>
                  </a:ext>
                </a:extLst>
              </p:cNvPr>
              <p:cNvSpPr txBox="1"/>
              <p:nvPr/>
            </p:nvSpPr>
            <p:spPr>
              <a:xfrm>
                <a:off x="9645044" y="3384582"/>
                <a:ext cx="17217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Shape Objects</a:t>
                </a:r>
              </a:p>
              <a:p>
                <a:pPr algn="ctr"/>
                <a:r>
                  <a:rPr lang="en-US" sz="1200" dirty="0">
                    <a:latin typeface="Aptos" panose="020B0004020202020204" pitchFamily="34" charset="0"/>
                  </a:rPr>
                  <a:t>(Hero, </a:t>
                </a:r>
                <a:r>
                  <a:rPr lang="en-US" sz="1200" dirty="0" err="1">
                    <a:latin typeface="Aptos" panose="020B0004020202020204" pitchFamily="34" charset="0"/>
                  </a:rPr>
                  <a:t>TeeWee</a:t>
                </a:r>
                <a:r>
                  <a:rPr lang="en-US" sz="1200" dirty="0">
                    <a:latin typeface="Aptos" panose="020B0004020202020204" pitchFamily="34" charset="0"/>
                  </a:rPr>
                  <a:t>, </a:t>
                </a:r>
                <a:r>
                  <a:rPr lang="en-US" sz="1200" dirty="0" err="1">
                    <a:latin typeface="Aptos" panose="020B0004020202020204" pitchFamily="34" charset="0"/>
                  </a:rPr>
                  <a:t>etc</a:t>
                </a:r>
                <a:r>
                  <a:rPr lang="en-US" sz="1200" dirty="0">
                    <a:latin typeface="Aptos" panose="020B0004020202020204" pitchFamily="34" charset="0"/>
                  </a:rPr>
                  <a:t>)</a:t>
                </a:r>
                <a:endParaRPr lang="ru-RU" sz="1200" dirty="0">
                  <a:latin typeface="Aptos" panose="020B0004020202020204" pitchFamily="34" charset="0"/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113C239-0A59-CB2A-CFB9-20DA2F18E872}"/>
                  </a:ext>
                </a:extLst>
              </p:cNvPr>
              <p:cNvSpPr txBox="1"/>
              <p:nvPr/>
            </p:nvSpPr>
            <p:spPr>
              <a:xfrm>
                <a:off x="9645044" y="4901846"/>
                <a:ext cx="17217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 err="1"/>
                  <a:t>GameState</a:t>
                </a:r>
                <a:endParaRPr lang="en-US" sz="1200" dirty="0"/>
              </a:p>
              <a:p>
                <a:pPr algn="ctr"/>
                <a:r>
                  <a:rPr lang="en-US" sz="1200" dirty="0">
                    <a:latin typeface="Aptos" panose="020B0004020202020204" pitchFamily="34" charset="0"/>
                  </a:rPr>
                  <a:t>(Score)</a:t>
                </a:r>
                <a:endParaRPr lang="ru-RU" sz="1200" dirty="0">
                  <a:latin typeface="Aptos" panose="020B0004020202020204" pitchFamily="34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B639409-42C3-D646-32CC-50FBD6ABF020}"/>
                  </a:ext>
                </a:extLst>
              </p:cNvPr>
              <p:cNvSpPr txBox="1"/>
              <p:nvPr/>
            </p:nvSpPr>
            <p:spPr>
              <a:xfrm>
                <a:off x="6822271" y="4994178"/>
                <a:ext cx="172179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/>
                  <a:t>Rendering &amp; Events</a:t>
                </a:r>
                <a:endParaRPr lang="ru-RU" sz="1200" dirty="0">
                  <a:latin typeface="Aptos" panose="020B0004020202020204" pitchFamily="34" charset="0"/>
                </a:endParaRPr>
              </a:p>
            </p:txBody>
          </p:sp>
        </p:grp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22EC31A-9CA7-683D-B516-5475ED20400C}"/>
              </a:ext>
            </a:extLst>
          </p:cNvPr>
          <p:cNvGrpSpPr/>
          <p:nvPr/>
        </p:nvGrpSpPr>
        <p:grpSpPr>
          <a:xfrm>
            <a:off x="81757" y="2403654"/>
            <a:ext cx="2652408" cy="584775"/>
            <a:chOff x="353434" y="2369244"/>
            <a:chExt cx="2652408" cy="584775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5A5DAE3-EA16-08D5-82BF-369DA6A09243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D6FBED3-4D69-3F76-191C-DD94AE6817F9}"/>
                </a:ext>
              </a:extLst>
            </p:cNvPr>
            <p:cNvSpPr txBox="1"/>
            <p:nvPr/>
          </p:nvSpPr>
          <p:spPr>
            <a:xfrm>
              <a:off x="353434" y="2369244"/>
              <a:ext cx="26524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Rendering &amp; Collision Logic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A1E3473-A2FE-EC44-D7C6-A5DFE728E044}"/>
              </a:ext>
            </a:extLst>
          </p:cNvPr>
          <p:cNvGrpSpPr/>
          <p:nvPr/>
        </p:nvGrpSpPr>
        <p:grpSpPr>
          <a:xfrm>
            <a:off x="6425059" y="2419594"/>
            <a:ext cx="2652408" cy="518808"/>
            <a:chOff x="421528" y="2385185"/>
            <a:chExt cx="2652408" cy="518808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776D5CB-4E05-8475-E857-1868E0E8DFC7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D234028-5BF0-457C-32C2-7E684DDBA7AA}"/>
                </a:ext>
              </a:extLst>
            </p:cNvPr>
            <p:cNvSpPr txBox="1"/>
            <p:nvPr/>
          </p:nvSpPr>
          <p:spPr>
            <a:xfrm>
              <a:off x="421528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System Diagram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40" name="Title 1">
            <a:extLst>
              <a:ext uri="{FF2B5EF4-FFF2-40B4-BE49-F238E27FC236}">
                <a16:creationId xmlns:a16="http://schemas.microsoft.com/office/drawing/2014/main" id="{CB66DD75-872A-D062-5FD2-C6792AFC5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/>
          <a:lstStyle/>
          <a:p>
            <a:r>
              <a:rPr lang="en-US" dirty="0"/>
              <a:t>System Architecture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19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CD73D-943F-ECF2-48AB-DBF154B61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UI Design Mockups</a:t>
            </a:r>
            <a:endParaRPr lang="ru-RU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E7C8F9-CD79-4F82-6C90-6D7C7B36C395}"/>
              </a:ext>
            </a:extLst>
          </p:cNvPr>
          <p:cNvSpPr/>
          <p:nvPr/>
        </p:nvSpPr>
        <p:spPr>
          <a:xfrm>
            <a:off x="0" y="2132929"/>
            <a:ext cx="8221508" cy="747729"/>
          </a:xfrm>
          <a:prstGeom prst="rect">
            <a:avLst/>
          </a:prstGeom>
          <a:solidFill>
            <a:srgbClr val="262626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42B026-9AA8-95E1-CD90-B7CD99094AD8}"/>
              </a:ext>
            </a:extLst>
          </p:cNvPr>
          <p:cNvSpPr/>
          <p:nvPr/>
        </p:nvSpPr>
        <p:spPr>
          <a:xfrm>
            <a:off x="8302571" y="2132929"/>
            <a:ext cx="3889430" cy="747728"/>
          </a:xfrm>
          <a:prstGeom prst="rect">
            <a:avLst/>
          </a:prstGeom>
          <a:solidFill>
            <a:srgbClr val="F09415"/>
          </a:solidFill>
          <a:ln>
            <a:noFill/>
          </a:ln>
          <a:effectLst>
            <a:outerShdw blurRad="203200" dist="88900" dir="3900000" sx="99000" sy="99000" algn="tl" rotWithShape="0">
              <a:prstClr val="black">
                <a:alpha val="48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63359D-8A44-8A97-837E-575B9D7E18A9}"/>
              </a:ext>
            </a:extLst>
          </p:cNvPr>
          <p:cNvSpPr txBox="1"/>
          <p:nvPr/>
        </p:nvSpPr>
        <p:spPr>
          <a:xfrm>
            <a:off x="81063" y="2157052"/>
            <a:ext cx="9555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Overview</a:t>
            </a:r>
          </a:p>
          <a:p>
            <a:r>
              <a:rPr lang="en-US" sz="1200" dirty="0"/>
              <a:t>The game interface is designed with a </a:t>
            </a:r>
            <a:r>
              <a:rPr lang="en-US" sz="1200" b="1" dirty="0"/>
              <a:t>clean, functional layout</a:t>
            </a:r>
            <a:r>
              <a:rPr lang="en-US" sz="1200" dirty="0"/>
              <a:t> that ensures visibility, simplicity, and player focus.</a:t>
            </a:r>
            <a:br>
              <a:rPr lang="en-US" sz="1200" dirty="0"/>
            </a:br>
            <a:r>
              <a:rPr lang="en-US" sz="1200" dirty="0"/>
              <a:t>All elements are arranged logically to help the player track progress and make quick decisions during gameplay.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29BA02-049F-FAFF-51D0-A6A60B48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01" y="3126269"/>
            <a:ext cx="2588282" cy="3429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F13FC46-855E-ECCE-D970-2AF55DC1A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902" y="3126269"/>
            <a:ext cx="2577662" cy="3429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DC03AF-696F-3483-99BB-ADD0727467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6773" y="3126269"/>
            <a:ext cx="2591851" cy="3429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31E8B0-4D21-3AF0-FF1E-FD14ADDC1D75}"/>
              </a:ext>
            </a:extLst>
          </p:cNvPr>
          <p:cNvSpPr txBox="1"/>
          <p:nvPr/>
        </p:nvSpPr>
        <p:spPr>
          <a:xfrm>
            <a:off x="8812833" y="3224942"/>
            <a:ext cx="302539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The game features a simple and functional interface designed for clarity and ease of use. The </a:t>
            </a:r>
            <a:r>
              <a:rPr lang="en-US" sz="1200" b="1" dirty="0"/>
              <a:t>title screen</a:t>
            </a:r>
            <a:r>
              <a:rPr lang="en-US" sz="1200" dirty="0"/>
              <a:t> allows players to start a new game or exit, with highlighted options in red for selection. The </a:t>
            </a:r>
            <a:r>
              <a:rPr lang="en-US" sz="1200" b="1" dirty="0"/>
              <a:t>main game screen</a:t>
            </a:r>
            <a:r>
              <a:rPr lang="en-US" sz="1200" dirty="0"/>
              <a:t> includes a 10×20 grid for gameplay, a side panel showing the score, lines, level, and a preview of the next shape. Bright, distinct colors are used for each </a:t>
            </a:r>
            <a:r>
              <a:rPr lang="en-US" sz="1200" dirty="0" err="1"/>
              <a:t>tetromino</a:t>
            </a:r>
            <a:r>
              <a:rPr lang="en-US" sz="1200" dirty="0"/>
              <a:t> against a dark background to enhance visibility. When the game ends, a clear </a:t>
            </a:r>
            <a:r>
              <a:rPr lang="en-US" sz="1200" b="1" dirty="0"/>
              <a:t>“GAME OVER”</a:t>
            </a:r>
            <a:r>
              <a:rPr lang="en-US" sz="1200" dirty="0"/>
              <a:t> message appears with options to restart or return to the menu. The overall layout, color scheme, and keyboard-only controls ensure smooth and accessible gameplay.</a:t>
            </a:r>
          </a:p>
        </p:txBody>
      </p:sp>
    </p:spTree>
    <p:extLst>
      <p:ext uri="{BB962C8B-B14F-4D97-AF65-F5344CB8AC3E}">
        <p14:creationId xmlns:p14="http://schemas.microsoft.com/office/powerpoint/2010/main" val="4033029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EFB37-8F98-D5EA-0428-B38651575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ru-RU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D554015-C52A-7D95-C7B9-8DE23B3679AC}"/>
              </a:ext>
            </a:extLst>
          </p:cNvPr>
          <p:cNvGrpSpPr/>
          <p:nvPr/>
        </p:nvGrpSpPr>
        <p:grpSpPr>
          <a:xfrm>
            <a:off x="292375" y="2335977"/>
            <a:ext cx="2652408" cy="584775"/>
            <a:chOff x="353434" y="2385185"/>
            <a:chExt cx="2652408" cy="584775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9F88061-867F-59F4-1606-5EA20C3081AB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D30E0D2-C61A-B99D-6B7C-26DEE262858D}"/>
                </a:ext>
              </a:extLst>
            </p:cNvPr>
            <p:cNvSpPr txBox="1"/>
            <p:nvPr/>
          </p:nvSpPr>
          <p:spPr>
            <a:xfrm>
              <a:off x="353434" y="2385185"/>
              <a:ext cx="265240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Summary of Achievements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461EC4C9-9449-C86E-A9AB-B855B6C158A3}"/>
              </a:ext>
            </a:extLst>
          </p:cNvPr>
          <p:cNvSpPr txBox="1"/>
          <p:nvPr/>
        </p:nvSpPr>
        <p:spPr>
          <a:xfrm>
            <a:off x="292375" y="3060379"/>
            <a:ext cx="265240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Successfully developed a fully playable Tetris game using Python and Pygame.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Implemented core gameplay features:</a:t>
            </a:r>
            <a:endParaRPr lang="ru-RU" sz="1200" dirty="0">
              <a:latin typeface="Aptos" panose="020B00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Piece generation, rotation, and collision detection</a:t>
            </a:r>
            <a:endParaRPr lang="ru-RU" sz="1200" dirty="0">
              <a:latin typeface="Aptos" panose="020B00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Line clearing, scoring, and level progression</a:t>
            </a:r>
            <a:endParaRPr lang="ru-RU" sz="1200" dirty="0">
              <a:latin typeface="Aptos" panose="020B0004020202020204" pitchFamily="34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Main menu, “Next Shape” preview, and Game Over screen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Created a structured and maintainable architecture using object-oriented programming principles.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Enhanced user experience through colorful visuals, sound effects, and smooth controls.</a:t>
            </a:r>
            <a:endParaRPr lang="ru-RU" sz="1200" dirty="0">
              <a:latin typeface="Aptos" panose="020B00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E3EEF9A-1E89-C2E7-E27B-F578767FC979}"/>
              </a:ext>
            </a:extLst>
          </p:cNvPr>
          <p:cNvGrpSpPr/>
          <p:nvPr/>
        </p:nvGrpSpPr>
        <p:grpSpPr>
          <a:xfrm>
            <a:off x="4161047" y="2322098"/>
            <a:ext cx="2652408" cy="518808"/>
            <a:chOff x="421528" y="2385185"/>
            <a:chExt cx="2652408" cy="518808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C747320-1BD3-0B15-FEB2-6F377C5984F6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9F825DE-ABFC-C77B-5D93-D6765A29E252}"/>
                </a:ext>
              </a:extLst>
            </p:cNvPr>
            <p:cNvSpPr txBox="1"/>
            <p:nvPr/>
          </p:nvSpPr>
          <p:spPr>
            <a:xfrm>
              <a:off x="421528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Key Learning Outcomes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84FC8F0-EAFA-02BC-B198-814047DC8358}"/>
              </a:ext>
            </a:extLst>
          </p:cNvPr>
          <p:cNvSpPr txBox="1"/>
          <p:nvPr/>
        </p:nvSpPr>
        <p:spPr>
          <a:xfrm>
            <a:off x="3792882" y="2937973"/>
            <a:ext cx="31756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Strengthened understanding of event-driven programming and game loop logic.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Gained hands-on experience in 2D rendering, input handling, and state management.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Improved ability to design modular code for interactive applications.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Learned to debug, test, and balance gameplay using iterative methods.</a:t>
            </a:r>
            <a:endParaRPr lang="ru-RU" sz="1200" dirty="0">
              <a:latin typeface="Aptos" panose="020B00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7F7C205-B006-5DE7-9751-9C96FE0A9CF0}"/>
              </a:ext>
            </a:extLst>
          </p:cNvPr>
          <p:cNvGrpSpPr/>
          <p:nvPr/>
        </p:nvGrpSpPr>
        <p:grpSpPr>
          <a:xfrm>
            <a:off x="4166421" y="4890885"/>
            <a:ext cx="2652408" cy="518808"/>
            <a:chOff x="421528" y="2385185"/>
            <a:chExt cx="2652408" cy="518808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A86931C-009C-A3D2-325E-07CF11E9DFB3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FB10740-8D07-30F4-EC4B-C00CF2BD2B12}"/>
                </a:ext>
              </a:extLst>
            </p:cNvPr>
            <p:cNvSpPr txBox="1"/>
            <p:nvPr/>
          </p:nvSpPr>
          <p:spPr>
            <a:xfrm>
              <a:off x="421528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Key Learning Outcomes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7AA684E4-030C-D714-46E5-7DE80FAAC9D3}"/>
              </a:ext>
            </a:extLst>
          </p:cNvPr>
          <p:cNvSpPr txBox="1"/>
          <p:nvPr/>
        </p:nvSpPr>
        <p:spPr>
          <a:xfrm>
            <a:off x="3792882" y="5516185"/>
            <a:ext cx="30516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Implementing precise collision detection and rotation logic for each shape.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Managing speed and frame rate consistency across systems.</a:t>
            </a:r>
            <a:endParaRPr lang="ru-RU" sz="1200" dirty="0">
              <a:latin typeface="Aptos" panose="020B00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ptos" panose="020B0004020202020204" pitchFamily="34" charset="0"/>
              </a:rPr>
              <a:t>Handling font and sound loading errors gracefully within Pygame.</a:t>
            </a:r>
            <a:endParaRPr lang="ru-RU" sz="1200" dirty="0">
              <a:latin typeface="Aptos" panose="020B00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8A2C9DE-44E5-EAE4-9CE4-815DD9A24F67}"/>
              </a:ext>
            </a:extLst>
          </p:cNvPr>
          <p:cNvGrpSpPr/>
          <p:nvPr/>
        </p:nvGrpSpPr>
        <p:grpSpPr>
          <a:xfrm>
            <a:off x="8565175" y="4721608"/>
            <a:ext cx="2652408" cy="518808"/>
            <a:chOff x="421528" y="2385185"/>
            <a:chExt cx="2652408" cy="518808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13C7586-6371-E6AA-5ECF-BC9CB158C31D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7626964-09F9-4103-F296-31B906FF10A2}"/>
                </a:ext>
              </a:extLst>
            </p:cNvPr>
            <p:cNvSpPr txBox="1"/>
            <p:nvPr/>
          </p:nvSpPr>
          <p:spPr>
            <a:xfrm>
              <a:off x="421528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Final Reflection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3B1B3525-C107-1DAF-0DCD-AD942624223A}"/>
              </a:ext>
            </a:extLst>
          </p:cNvPr>
          <p:cNvSpPr txBox="1"/>
          <p:nvPr/>
        </p:nvSpPr>
        <p:spPr>
          <a:xfrm>
            <a:off x="7816674" y="5331519"/>
            <a:ext cx="40132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This project demonstrates how </a:t>
            </a:r>
            <a:r>
              <a:rPr lang="en-US" sz="1200" b="1" dirty="0"/>
              <a:t>a classic game concept</a:t>
            </a:r>
            <a:r>
              <a:rPr lang="en-US" sz="1200" dirty="0"/>
              <a:t> can be rebuilt with </a:t>
            </a:r>
            <a:r>
              <a:rPr lang="en-US" sz="1200" b="1" dirty="0"/>
              <a:t>modern programming practices</a:t>
            </a:r>
            <a:r>
              <a:rPr lang="en-US" sz="1200" dirty="0"/>
              <a:t>, blending creativity, logic, and user experience.</a:t>
            </a:r>
            <a:br>
              <a:rPr lang="en-US" sz="1200" dirty="0"/>
            </a:br>
            <a:r>
              <a:rPr lang="en-US" sz="1200" dirty="0"/>
              <a:t>It provided valuable insight into </a:t>
            </a:r>
            <a:r>
              <a:rPr lang="en-US" sz="1200" b="1" dirty="0"/>
              <a:t>software design</a:t>
            </a:r>
            <a:r>
              <a:rPr lang="en-US" sz="1200" dirty="0"/>
              <a:t>, </a:t>
            </a:r>
            <a:r>
              <a:rPr lang="en-US" sz="1200" b="1" dirty="0"/>
              <a:t>problem-solving</a:t>
            </a:r>
            <a:r>
              <a:rPr lang="en-US" sz="1200" dirty="0"/>
              <a:t>, and </a:t>
            </a:r>
            <a:r>
              <a:rPr lang="en-US" sz="1200" b="1" dirty="0"/>
              <a:t>game development principles</a:t>
            </a:r>
            <a:r>
              <a:rPr lang="en-US" sz="1200" dirty="0"/>
              <a:t>, serving as a strong foundation for future projects in interactive media.</a:t>
            </a:r>
            <a:endParaRPr lang="ru-RU" sz="1200" dirty="0">
              <a:latin typeface="Aptos" panose="020B0004020202020204" pitchFamily="34" charset="0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033F656-4566-CF98-AE13-F79B93023888}"/>
              </a:ext>
            </a:extLst>
          </p:cNvPr>
          <p:cNvGrpSpPr/>
          <p:nvPr/>
        </p:nvGrpSpPr>
        <p:grpSpPr>
          <a:xfrm>
            <a:off x="8565175" y="2335977"/>
            <a:ext cx="2652408" cy="518808"/>
            <a:chOff x="421528" y="2385185"/>
            <a:chExt cx="2652408" cy="518808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CD0C61E-C898-B21F-23FF-47D881C8527C}"/>
                </a:ext>
              </a:extLst>
            </p:cNvPr>
            <p:cNvSpPr/>
            <p:nvPr/>
          </p:nvSpPr>
          <p:spPr>
            <a:xfrm>
              <a:off x="421528" y="2385185"/>
              <a:ext cx="2516221" cy="518808"/>
            </a:xfrm>
            <a:prstGeom prst="rect">
              <a:avLst/>
            </a:prstGeom>
            <a:ln>
              <a:noFill/>
            </a:ln>
            <a:effectLst>
              <a:outerShdw blurRad="203200" dist="88900" dir="3900000" sx="99000" sy="99000" algn="tl" rotWithShape="0">
                <a:prstClr val="black">
                  <a:alpha val="48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FA28518-A2E9-0BAA-EACE-AFA12B1779A0}"/>
                </a:ext>
              </a:extLst>
            </p:cNvPr>
            <p:cNvSpPr txBox="1"/>
            <p:nvPr/>
          </p:nvSpPr>
          <p:spPr>
            <a:xfrm>
              <a:off x="421528" y="2475312"/>
              <a:ext cx="26524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  <a:ea typeface="ADLaM Display" panose="02010000000000000000" pitchFamily="2" charset="0"/>
                  <a:cs typeface="ADLaM Display" panose="02010000000000000000" pitchFamily="2" charset="0"/>
                </a:rPr>
                <a:t>Future Improvements</a:t>
              </a:r>
              <a:endParaRPr lang="ru-RU" sz="1600" b="1" dirty="0">
                <a:latin typeface="+mj-lt"/>
                <a:ea typeface="ADLaM Display" panose="02010000000000000000" pitchFamily="2" charset="0"/>
                <a:cs typeface="ADLaM Display" panose="02010000000000000000" pitchFamily="2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FF43B5AD-3710-8E3E-82EB-DA1D0A17D84A}"/>
              </a:ext>
            </a:extLst>
          </p:cNvPr>
          <p:cNvSpPr txBox="1"/>
          <p:nvPr/>
        </p:nvSpPr>
        <p:spPr>
          <a:xfrm>
            <a:off x="7984240" y="2959516"/>
            <a:ext cx="3814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Add pause/resume and settings menu.</a:t>
            </a:r>
            <a:endParaRPr lang="ru-RU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Introduce a leaderboard to save top scores.</a:t>
            </a:r>
            <a:endParaRPr lang="ru-RU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Implement difficulty scaling and enhanced visual effects.</a:t>
            </a:r>
            <a:endParaRPr lang="ru-RU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Package the game as an executable for easier distribution.</a:t>
            </a:r>
            <a:endParaRPr lang="ru-RU" sz="1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923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2A2A2-76C2-D7C2-7C64-8DC9A09F2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3FF898-140E-73D3-CDB6-3ED8FC2B2EF6}"/>
              </a:ext>
            </a:extLst>
          </p:cNvPr>
          <p:cNvSpPr txBox="1"/>
          <p:nvPr/>
        </p:nvSpPr>
        <p:spPr>
          <a:xfrm>
            <a:off x="307499" y="2690867"/>
            <a:ext cx="78654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1. A. </a:t>
            </a:r>
            <a:r>
              <a:rPr lang="en-US" sz="1200" dirty="0" err="1"/>
              <a:t>Hufschmitt</a:t>
            </a:r>
            <a:r>
              <a:rPr lang="en-US" sz="1200" dirty="0"/>
              <a:t>, S. Cardon and E. </a:t>
            </a:r>
            <a:r>
              <a:rPr lang="en-US" sz="1200" dirty="0" err="1"/>
              <a:t>Jacopin</a:t>
            </a:r>
            <a:r>
              <a:rPr lang="en-US" sz="1200" dirty="0"/>
              <a:t>, “Can Musical Tempo Makes Tetris Game Harder?,” in *Proc. IEEE CogFilm2020*, 2020.</a:t>
            </a:r>
          </a:p>
          <a:p>
            <a:r>
              <a:rPr lang="en-US" sz="1200" dirty="0"/>
              <a:t>2. S. Asif, M. Coulombe, E. D. Demaine, M. L. Demaine, A. Hesterberg, J. Lynch and M. Singhal, “Tetris is NP-hard even with O(1) rows or columns,” </a:t>
            </a:r>
            <a:r>
              <a:rPr lang="en-US" sz="1200" dirty="0" err="1"/>
              <a:t>arXiv</a:t>
            </a:r>
            <a:r>
              <a:rPr lang="en-US" sz="1200" dirty="0"/>
              <a:t> preprint arXiv:2009.14336, 2020.</a:t>
            </a:r>
          </a:p>
          <a:p>
            <a:r>
              <a:rPr lang="en-US" sz="1200" dirty="0"/>
              <a:t>3. “Game Development with Python Using Pygame,” EAI Endorsed Trans. Scalable Inf. Syst., vol. 17, no. 6, Oct. 2022, doi:10.4108/eai.17-6-2022.2322877.</a:t>
            </a:r>
          </a:p>
          <a:p>
            <a:r>
              <a:rPr lang="en-US" sz="1200" dirty="0"/>
              <a:t>4. “A Genetic Approach to the Formulation of Tetris Engine,” in *Proc. ACM GECCO 2023 Workshops*, 2023.</a:t>
            </a:r>
          </a:p>
          <a:p>
            <a:r>
              <a:rPr lang="en-US" sz="1200" dirty="0"/>
              <a:t>5. M. K. Jayanthi Kannan, *Introduction to Pygame and Game Development using Python Pygame*, 1st ed., Vellore Inst. of Technol., Jan. 2024.</a:t>
            </a:r>
          </a:p>
          <a:p>
            <a:r>
              <a:rPr lang="en-US" sz="1200" dirty="0"/>
              <a:t>6. V. E. M. Craig et al., “Potential for use of Tetris in the neonatal unit – a scoping review,” *BMC Digital Health*, vol. 3, Article 34, 2024.</a:t>
            </a:r>
          </a:p>
          <a:p>
            <a:r>
              <a:rPr lang="en-US" sz="1200" dirty="0"/>
              <a:t>7. L. Eleftheria, “Distilling Gaming Strategy through Explainability in Tetris,” *IMXW Journal*, 2025.</a:t>
            </a:r>
          </a:p>
          <a:p>
            <a:r>
              <a:rPr lang="en-US" sz="1200" dirty="0"/>
              <a:t>8. J. A. </a:t>
            </a:r>
            <a:r>
              <a:rPr lang="en-US" sz="1200" dirty="0" err="1"/>
              <a:t>Bairaktaris</a:t>
            </a:r>
            <a:r>
              <a:rPr lang="en-US" sz="1200" dirty="0"/>
              <a:t>, “Outsmarting algorithms: A comparative battle between reinforcement learning and heuristic methods in solving the classic Tetris game,” *Computers &amp; Education: Artificial Intelligence*, vol. ?, 2025.</a:t>
            </a:r>
          </a:p>
        </p:txBody>
      </p:sp>
    </p:spTree>
    <p:extLst>
      <p:ext uri="{BB962C8B-B14F-4D97-AF65-F5344CB8AC3E}">
        <p14:creationId xmlns:p14="http://schemas.microsoft.com/office/powerpoint/2010/main" val="1390499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1BC0F3-0C41-C2E3-545F-31F2559A6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127" y="3033712"/>
            <a:ext cx="4743450" cy="790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92210F-50CC-1AC0-972A-15CFF2B091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3706" y="3239932"/>
            <a:ext cx="1991653" cy="49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88989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1068</TotalTime>
  <Words>2093</Words>
  <Application>Microsoft Office PowerPoint</Application>
  <PresentationFormat>Widescreen</PresentationFormat>
  <Paragraphs>182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ADLaM Display</vt:lpstr>
      <vt:lpstr>Aptos</vt:lpstr>
      <vt:lpstr>Arial</vt:lpstr>
      <vt:lpstr>Courier New</vt:lpstr>
      <vt:lpstr>Trebuchet MS</vt:lpstr>
      <vt:lpstr>Berlin</vt:lpstr>
      <vt:lpstr>PowerPoint Presentation</vt:lpstr>
      <vt:lpstr>Introduction - Project Brief</vt:lpstr>
      <vt:lpstr>Aim &amp; Objectives</vt:lpstr>
      <vt:lpstr>Literature Review / Background</vt:lpstr>
      <vt:lpstr>Methodology</vt:lpstr>
      <vt:lpstr>Design Overview</vt:lpstr>
      <vt:lpstr>System Architecture</vt:lpstr>
      <vt:lpstr>System Architecture</vt:lpstr>
      <vt:lpstr>UI Design Mockups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Vasile Sili (2236729)</dc:creator>
  <cp:revision>1</cp:revision>
  <dcterms:created xsi:type="dcterms:W3CDTF">2025-10-26T18:49:12Z</dcterms:created>
  <dcterms:modified xsi:type="dcterms:W3CDTF">2025-10-27T12:37:31Z</dcterms:modified>
</cp:coreProperties>
</file>