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56" r:id="rId3"/>
    <p:sldId id="269" r:id="rId4"/>
    <p:sldId id="268" r:id="rId5"/>
    <p:sldId id="257" r:id="rId6"/>
    <p:sldId id="283" r:id="rId7"/>
    <p:sldId id="284" r:id="rId8"/>
    <p:sldId id="285" r:id="rId9"/>
    <p:sldId id="266" r:id="rId10"/>
    <p:sldId id="289" r:id="rId11"/>
    <p:sldId id="281" r:id="rId12"/>
    <p:sldId id="263" r:id="rId13"/>
    <p:sldId id="267" r:id="rId14"/>
    <p:sldId id="286" r:id="rId15"/>
    <p:sldId id="290" r:id="rId16"/>
    <p:sldId id="291" r:id="rId17"/>
    <p:sldId id="292" r:id="rId18"/>
    <p:sldId id="287" r:id="rId19"/>
    <p:sldId id="294" r:id="rId20"/>
    <p:sldId id="295" r:id="rId21"/>
    <p:sldId id="288" r:id="rId22"/>
    <p:sldId id="296" r:id="rId23"/>
    <p:sldId id="29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1" autoAdjust="0"/>
    <p:restoredTop sz="94660"/>
  </p:normalViewPr>
  <p:slideViewPr>
    <p:cSldViewPr snapToGrid="0">
      <p:cViewPr varScale="1">
        <p:scale>
          <a:sx n="56" d="100"/>
          <a:sy n="56" d="100"/>
        </p:scale>
        <p:origin x="93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511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363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135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311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458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37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049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482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81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183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026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BEBA7-7D08-47F5-8C1B-E1DB1C9EC9B1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EB2A93-FEE1-4338-A6EF-93516474E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66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hyperlink" Target="https://www.theatlantic.com/photo/2014/12/ten-years-since-the-2004-indian-ocean-tsunami/100878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hyperlink" Target="https://www.youtube.com/watch?v=YY7JXMFRTS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492874"/>
          </a:xfrm>
        </p:spPr>
        <p:txBody>
          <a:bodyPr>
            <a:normAutofit/>
          </a:bodyPr>
          <a:lstStyle/>
          <a:p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/>
              <a:t/>
            </a:r>
            <a:br>
              <a:rPr lang="en-GB" sz="2200" dirty="0"/>
            </a:b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/>
              <a:t/>
            </a:r>
            <a:br>
              <a:rPr lang="en-GB" sz="2200" dirty="0"/>
            </a:b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/>
              <a:t/>
            </a:r>
            <a:br>
              <a:rPr lang="en-GB" sz="2200" dirty="0"/>
            </a:br>
            <a:r>
              <a:rPr lang="en-GB" sz="2200" dirty="0" smtClean="0"/>
              <a:t>                                            </a:t>
            </a:r>
            <a:br>
              <a:rPr lang="en-GB" sz="2200" dirty="0" smtClean="0"/>
            </a:br>
            <a:r>
              <a:rPr lang="en-GB" sz="2200" dirty="0"/>
              <a:t/>
            </a:r>
            <a:br>
              <a:rPr lang="en-GB" sz="2200" dirty="0"/>
            </a:br>
            <a:r>
              <a:rPr lang="en-GB" sz="2200" dirty="0" smtClean="0"/>
              <a:t>                                           </a:t>
            </a:r>
            <a:br>
              <a:rPr lang="en-GB" sz="2200" dirty="0" smtClean="0"/>
            </a:br>
            <a:r>
              <a:rPr lang="en-GB" sz="2200" dirty="0"/>
              <a:t/>
            </a:r>
            <a:br>
              <a:rPr lang="en-GB" sz="2200" dirty="0"/>
            </a:br>
            <a:r>
              <a:rPr lang="en-GB" sz="2200" dirty="0" smtClean="0"/>
              <a:t>                                           </a:t>
            </a:r>
            <a:r>
              <a:rPr lang="en-GB" sz="1800" i="1" dirty="0" err="1" smtClean="0">
                <a:latin typeface="+mn-lt"/>
              </a:rPr>
              <a:t>Lt.Gen</a:t>
            </a:r>
            <a:r>
              <a:rPr lang="en-GB" sz="1800" i="1" dirty="0" smtClean="0">
                <a:latin typeface="+mn-lt"/>
              </a:rPr>
              <a:t>. Romeo </a:t>
            </a:r>
            <a:r>
              <a:rPr lang="en-GB" sz="1800" i="1" dirty="0" err="1" smtClean="0">
                <a:latin typeface="+mn-lt"/>
              </a:rPr>
              <a:t>Dallaire</a:t>
            </a:r>
            <a:r>
              <a:rPr lang="en-GB" sz="1800" i="1" dirty="0" smtClean="0">
                <a:latin typeface="+mn-lt"/>
              </a:rPr>
              <a:t>, Commander, UNAMIR, </a:t>
            </a:r>
            <a:br>
              <a:rPr lang="en-GB" sz="1800" i="1" dirty="0" smtClean="0">
                <a:latin typeface="+mn-lt"/>
              </a:rPr>
            </a:br>
            <a:r>
              <a:rPr lang="en-GB" sz="1800" i="1" dirty="0">
                <a:latin typeface="+mn-lt"/>
              </a:rPr>
              <a:t> </a:t>
            </a:r>
            <a:r>
              <a:rPr lang="en-GB" sz="1800" i="1" dirty="0" smtClean="0">
                <a:latin typeface="+mn-lt"/>
              </a:rPr>
              <a:t>                                                    Rwanda, 1993-1994</a:t>
            </a:r>
            <a:br>
              <a:rPr lang="en-GB" sz="1800" i="1" dirty="0" smtClean="0">
                <a:latin typeface="+mn-lt"/>
              </a:rPr>
            </a:br>
            <a:r>
              <a:rPr lang="en-GB" sz="1800" dirty="0"/>
              <a:t/>
            </a:r>
            <a:br>
              <a:rPr lang="en-GB" sz="1800" dirty="0"/>
            </a:b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b="1" dirty="0" smtClean="0">
                <a:latin typeface="+mn-lt"/>
              </a:rPr>
              <a:t>The </a:t>
            </a:r>
            <a:r>
              <a:rPr lang="en-GB" b="1" dirty="0">
                <a:latin typeface="+mn-lt"/>
              </a:rPr>
              <a:t>era of the UN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and military interventions</a:t>
            </a:r>
            <a:endParaRPr lang="en-GB" dirty="0">
              <a:latin typeface="+mn-lt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7759" y="1035169"/>
            <a:ext cx="2779241" cy="2915729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50" y="595023"/>
            <a:ext cx="7886700" cy="55819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/>
              <a:t>Humanitarian Intervention HPAN4004: </a:t>
            </a:r>
            <a:r>
              <a:rPr lang="en-GB" sz="2000" b="1" smtClean="0"/>
              <a:t>Part  3b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907936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latin typeface="+mn-lt"/>
              </a:rPr>
              <a:t>The era of the UN and                </a:t>
            </a:r>
            <a:br>
              <a:rPr lang="en-GB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military interventions</a:t>
            </a:r>
            <a:endParaRPr lang="en-GB" b="1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50" y="1690689"/>
            <a:ext cx="78867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Including:</a:t>
            </a:r>
          </a:p>
          <a:p>
            <a:r>
              <a:rPr lang="en-GB" sz="2400" dirty="0" smtClean="0"/>
              <a:t>Kosovo 1998-1999</a:t>
            </a:r>
          </a:p>
          <a:p>
            <a:r>
              <a:rPr lang="en-GB" sz="2400" dirty="0" smtClean="0"/>
              <a:t>Sierra </a:t>
            </a:r>
            <a:r>
              <a:rPr lang="en-GB" sz="2400" dirty="0"/>
              <a:t>Leone </a:t>
            </a:r>
            <a:r>
              <a:rPr lang="en-GB" sz="2400" dirty="0" smtClean="0"/>
              <a:t>2000</a:t>
            </a:r>
          </a:p>
          <a:p>
            <a:r>
              <a:rPr lang="en-GB" sz="2400" dirty="0" smtClean="0"/>
              <a:t>“Humanitarian Interventions” </a:t>
            </a:r>
            <a:r>
              <a:rPr lang="en-GB" sz="2000" dirty="0" smtClean="0"/>
              <a:t>(e.g. Indian Ocean Tsunami 2004)</a:t>
            </a:r>
            <a:endParaRPr lang="en-GB" dirty="0" smtClean="0"/>
          </a:p>
          <a:p>
            <a:r>
              <a:rPr lang="en-GB" sz="2400" dirty="0" smtClean="0"/>
              <a:t>Bangladesh 1971; Tanzania/Uganda 1979; Rwanda 1994</a:t>
            </a:r>
          </a:p>
          <a:p>
            <a:pPr marL="0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This week’s class </a:t>
            </a:r>
            <a:r>
              <a:rPr lang="en-GB" dirty="0"/>
              <a:t>will include a presentation by Ann Bevan on </a:t>
            </a:r>
            <a:r>
              <a:rPr lang="en-GB" b="1" dirty="0"/>
              <a:t>UK Assistance in Sierra Leone during the Ebola epidemic of 2013-2016</a:t>
            </a:r>
            <a:r>
              <a:rPr lang="en-GB" dirty="0"/>
              <a:t>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6746" y="365126"/>
            <a:ext cx="3058604" cy="2146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81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Should military resources be deployed in disaster relief?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2180" y="1874976"/>
            <a:ext cx="5829422" cy="4163873"/>
          </a:xfrm>
        </p:spPr>
      </p:pic>
    </p:spTree>
    <p:extLst>
      <p:ext uri="{BB962C8B-B14F-4D97-AF65-F5344CB8AC3E}">
        <p14:creationId xmlns:p14="http://schemas.microsoft.com/office/powerpoint/2010/main" val="4057694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+mn-lt"/>
              </a:rPr>
              <a:t>Can military intervention (ever) be justified on humanitarian grounds?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000" b="1" dirty="0" smtClean="0"/>
              <a:t>Royal </a:t>
            </a:r>
            <a:r>
              <a:rPr lang="en-GB" sz="2000" b="1" dirty="0" smtClean="0"/>
              <a:t>Navy sailors on reconstruction duty following </a:t>
            </a:r>
            <a:r>
              <a:rPr lang="en-GB" sz="2000" b="1" dirty="0" smtClean="0"/>
              <a:t>Typhoon Haiyan</a:t>
            </a:r>
            <a:r>
              <a:rPr lang="en-GB" sz="2000" b="1" dirty="0" smtClean="0"/>
              <a:t>, Philippines 2013</a:t>
            </a:r>
            <a:endParaRPr lang="en-GB" sz="2000" b="1" dirty="0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8076" y="1690689"/>
            <a:ext cx="4922875" cy="3692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71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sz="3100" b="1" dirty="0" smtClean="0">
                <a:latin typeface="+mn-lt"/>
              </a:rPr>
              <a:t>Tony Blair and Robin Cook</a:t>
            </a:r>
            <a:br>
              <a:rPr lang="en-GB" sz="3100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Ethical Foreign Policy and British military interventions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600" dirty="0" smtClean="0"/>
              <a:t>Elected in 1997, Tony Blair’s government advocated an </a:t>
            </a:r>
            <a:r>
              <a:rPr lang="en-GB" sz="2600" i="1" dirty="0" smtClean="0"/>
              <a:t>ethical foreign policy </a:t>
            </a:r>
            <a:r>
              <a:rPr lang="en-GB" sz="2600" dirty="0" smtClean="0"/>
              <a:t>(set out by Foreign Secretary, Robin Cook). Alongside this, the new government demonstrated a willingness to use </a:t>
            </a:r>
            <a:r>
              <a:rPr lang="en-GB" sz="2600" i="1" dirty="0" smtClean="0"/>
              <a:t>military intervention </a:t>
            </a:r>
            <a:r>
              <a:rPr lang="en-GB" sz="2600" dirty="0" smtClean="0"/>
              <a:t>too.</a:t>
            </a:r>
          </a:p>
        </p:txBody>
      </p:sp>
      <p:sp>
        <p:nvSpPr>
          <p:cNvPr id="4" name="AutoShape 2" descr="Image result for Ethical foreign polic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956" y="1825625"/>
            <a:ext cx="2426762" cy="15403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5492" y="1159590"/>
            <a:ext cx="2557665" cy="338398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0549" y="2991002"/>
            <a:ext cx="295275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79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Desert Fox, East Timor…</a:t>
            </a:r>
            <a:br>
              <a:rPr lang="en-GB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Kosovo and Sierra Leone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 first two military deployments under Blair were relatively minor operations: a series of air strikes against Iraq in 1998 codenamed </a:t>
            </a:r>
            <a:r>
              <a:rPr lang="en-GB" i="1" dirty="0"/>
              <a:t>Operation Desert Fox</a:t>
            </a:r>
            <a:r>
              <a:rPr lang="en-GB" dirty="0"/>
              <a:t>, and the deployment of a company of Gurkhas and special forces on UN peacekeeping operations in East Timor in 1999.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/>
              <a:t>third operation, the first major deployment under Blair, was in Kosovo in 1999, where British forces led a NATO intervention in the Kosovo War. The fourth would be in Sierra Leone in 2000.</a:t>
            </a:r>
            <a:endParaRPr lang="en-GB" baseline="30000" dirty="0"/>
          </a:p>
          <a:p>
            <a:pPr marL="0" indent="0">
              <a:buNone/>
            </a:pPr>
            <a:r>
              <a:rPr lang="en-GB" b="1" dirty="0"/>
              <a:t>During the British operations in Kosovo, Blair delivered a speech in Chicago, in which he outlined his "Doctrine of the International Community".</a:t>
            </a:r>
            <a:r>
              <a:rPr lang="en-GB" b="1" baseline="30000" dirty="0"/>
              <a:t> </a:t>
            </a:r>
            <a:r>
              <a:rPr lang="en-GB" b="1" dirty="0"/>
              <a:t>Blair advocated a greater use of humanitarian intervention—the use of armed force to protect a civilian population, rather than exclusively to protect “national interests”.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719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b="1" dirty="0" smtClean="0">
                <a:latin typeface="+mn-lt"/>
              </a:rPr>
              <a:t>  </a:t>
            </a:r>
            <a:br>
              <a:rPr lang="en-GB" sz="4900" b="1" dirty="0" smtClean="0">
                <a:latin typeface="+mn-lt"/>
              </a:rPr>
            </a:br>
            <a:r>
              <a:rPr lang="en-GB" sz="4900" b="1" dirty="0">
                <a:latin typeface="+mn-lt"/>
              </a:rPr>
              <a:t>  </a:t>
            </a:r>
            <a:r>
              <a:rPr lang="en-GB" sz="4900" b="1" dirty="0" err="1" smtClean="0">
                <a:latin typeface="+mn-lt"/>
              </a:rPr>
              <a:t>Factfile</a:t>
            </a:r>
            <a:r>
              <a:rPr lang="en-GB" sz="4900" b="1" dirty="0" smtClean="0">
                <a:latin typeface="+mn-lt"/>
              </a:rPr>
              <a:t>: </a:t>
            </a:r>
            <a:r>
              <a:rPr lang="en-GB" sz="4900" b="1" dirty="0">
                <a:latin typeface="+mn-lt"/>
              </a:rPr>
              <a:t>Kosovo </a:t>
            </a:r>
            <a:r>
              <a:rPr lang="en-GB" sz="2000" b="1" dirty="0" smtClean="0">
                <a:latin typeface="+mn-lt"/>
              </a:rPr>
              <a:t/>
            </a:r>
            <a:br>
              <a:rPr lang="en-GB" sz="2000" b="1" dirty="0" smtClean="0">
                <a:latin typeface="+mn-lt"/>
              </a:rPr>
            </a:br>
            <a:r>
              <a:rPr lang="en-GB" sz="2000" b="1" dirty="0">
                <a:latin typeface="+mn-lt"/>
              </a:rPr>
              <a:t> </a:t>
            </a:r>
            <a:r>
              <a:rPr lang="en-GB" sz="2000" b="1" dirty="0" smtClean="0">
                <a:latin typeface="+mn-lt"/>
              </a:rPr>
              <a:t>     (see class handout 1)</a:t>
            </a:r>
            <a:r>
              <a:rPr lang="en-GB" sz="4900" b="1" dirty="0" smtClean="0">
                <a:latin typeface="+mn-lt"/>
              </a:rPr>
              <a:t/>
            </a:r>
            <a:br>
              <a:rPr lang="en-GB" sz="4900" b="1" dirty="0" smtClean="0">
                <a:latin typeface="+mn-lt"/>
              </a:rPr>
            </a:br>
            <a:r>
              <a:rPr lang="en-GB" sz="4900" b="1" dirty="0" smtClean="0">
                <a:latin typeface="+mn-lt"/>
              </a:rPr>
              <a:t>  </a:t>
            </a:r>
            <a:endParaRPr lang="en-GB" sz="2200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419" y="552529"/>
            <a:ext cx="1190625" cy="84772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593" y="1587657"/>
            <a:ext cx="4852451" cy="4103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561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latin typeface="+mn-lt"/>
              </a:rPr>
              <a:t>Factfile</a:t>
            </a:r>
            <a:r>
              <a:rPr lang="en-GB" b="1" dirty="0">
                <a:latin typeface="+mn-lt"/>
              </a:rPr>
              <a:t>: Sierra Leone </a:t>
            </a:r>
            <a:r>
              <a:rPr lang="en-GB" b="1" dirty="0" smtClean="0">
                <a:latin typeface="+mn-lt"/>
              </a:rPr>
              <a:t/>
            </a:r>
            <a:br>
              <a:rPr lang="en-GB" b="1" dirty="0" smtClean="0">
                <a:latin typeface="+mn-lt"/>
              </a:rPr>
            </a:br>
            <a:r>
              <a:rPr lang="en-GB" sz="1800" b="1" dirty="0" smtClean="0">
                <a:latin typeface="+mn-lt"/>
              </a:rPr>
              <a:t>(</a:t>
            </a:r>
            <a:r>
              <a:rPr lang="en-GB" sz="1800" b="1" dirty="0">
                <a:latin typeface="+mn-lt"/>
              </a:rPr>
              <a:t>see class handout 2)</a:t>
            </a:r>
            <a:endParaRPr lang="en-GB" sz="1800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5975" y="365127"/>
            <a:ext cx="2143125" cy="142615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8249" y="2209800"/>
            <a:ext cx="6423567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78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 smtClean="0">
                <a:latin typeface="+mn-lt"/>
              </a:rPr>
              <a:t>Humanitarian Interventions?</a:t>
            </a:r>
            <a:br>
              <a:rPr lang="en-GB" sz="3600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The Asian Tsunami of 26 December 2004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107397"/>
            <a:ext cx="7886700" cy="3787793"/>
          </a:xfrm>
        </p:spPr>
      </p:pic>
    </p:spTree>
    <p:extLst>
      <p:ext uri="{BB962C8B-B14F-4D97-AF65-F5344CB8AC3E}">
        <p14:creationId xmlns:p14="http://schemas.microsoft.com/office/powerpoint/2010/main" val="89919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/>
            <a:r>
              <a:rPr lang="en-GB" b="1" dirty="0">
                <a:latin typeface="+mn-lt"/>
              </a:rPr>
              <a:t>Images of tsunami damage</a:t>
            </a:r>
            <a:br>
              <a:rPr lang="en-GB" b="1" dirty="0">
                <a:latin typeface="+mn-lt"/>
              </a:rPr>
            </a:br>
            <a:r>
              <a:rPr lang="en-GB" sz="2200" b="1" dirty="0">
                <a:hlinkClick r:id="rId2"/>
              </a:rPr>
              <a:t>https://www.theatlantic.com/photo/2014/12/ten-years-since-the-2004-indian-ocean-tsunami/100878/</a:t>
            </a:r>
            <a:r>
              <a:rPr lang="en-GB" sz="2200" b="1" dirty="0"/>
              <a:t/>
            </a:r>
            <a:br>
              <a:rPr lang="en-GB" sz="2200" b="1" dirty="0"/>
            </a:br>
            <a:endParaRPr lang="en-GB" sz="2200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354" y="1872456"/>
            <a:ext cx="4329716" cy="3132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548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     </a:t>
            </a:r>
            <a:r>
              <a:rPr lang="en-GB" sz="3200" b="1" dirty="0" smtClean="0">
                <a:latin typeface="+mn-lt"/>
              </a:rPr>
              <a:t>Tsunami damage</a:t>
            </a:r>
            <a:br>
              <a:rPr lang="en-GB" sz="3200" b="1" dirty="0" smtClean="0">
                <a:latin typeface="+mn-lt"/>
              </a:rPr>
            </a:br>
            <a:r>
              <a:rPr lang="en-GB" sz="3200" b="1" dirty="0">
                <a:latin typeface="+mn-lt"/>
              </a:rPr>
              <a:t> </a:t>
            </a:r>
            <a:r>
              <a:rPr lang="en-GB" sz="3200" b="1" dirty="0" smtClean="0">
                <a:latin typeface="+mn-lt"/>
              </a:rPr>
              <a:t>                                          in Indonesia</a:t>
            </a:r>
            <a:endParaRPr lang="en-GB" sz="3200" b="1" dirty="0">
              <a:latin typeface="+mn-lt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490736"/>
            <a:ext cx="3899344" cy="2585435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8742" y="2863328"/>
            <a:ext cx="5366608" cy="2967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407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sz="4000" b="1" dirty="0" smtClean="0">
                <a:latin typeface="+mn-lt"/>
              </a:rPr>
              <a:t>Indian </a:t>
            </a:r>
            <a:r>
              <a:rPr lang="en-GB" sz="4000" b="1" dirty="0">
                <a:latin typeface="+mn-lt"/>
              </a:rPr>
              <a:t>Navy completes humanitarian assistance and disaster relief exercise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4" name="AutoShape 2" descr="Image result for Royal Navy in Asian tsunami relief"/>
          <p:cNvSpPr>
            <a:spLocks noGrp="1" noChangeAspect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>
              <a:buNone/>
            </a:pPr>
            <a:r>
              <a:rPr lang="en-GB" dirty="0" smtClean="0"/>
              <a:t>        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720" y="1690689"/>
            <a:ext cx="6527524" cy="433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938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“Regional” Military Interventions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 smtClean="0"/>
              <a:t>Class discussion on examples of </a:t>
            </a:r>
            <a:r>
              <a:rPr lang="en-GB" sz="3200" b="1" i="1" dirty="0" smtClean="0"/>
              <a:t>non-western </a:t>
            </a:r>
            <a:r>
              <a:rPr lang="en-GB" sz="3200" b="1" dirty="0" smtClean="0"/>
              <a:t>military/humanitarian interventions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 smtClean="0"/>
              <a:t>The birth of Bangladesh in 1971 </a:t>
            </a:r>
          </a:p>
          <a:p>
            <a:r>
              <a:rPr lang="en-GB" b="1" dirty="0" smtClean="0"/>
              <a:t>Tanzania/Uganda 1979: The end of Amin’s regime</a:t>
            </a:r>
          </a:p>
          <a:p>
            <a:r>
              <a:rPr lang="en-GB" b="1" dirty="0" smtClean="0"/>
              <a:t>Vietnam/Cambodia 1979: The end of Pol </a:t>
            </a:r>
            <a:r>
              <a:rPr lang="en-GB" b="1" smtClean="0"/>
              <a:t>Pot’s regime</a:t>
            </a:r>
            <a:endParaRPr lang="en-GB" b="1" dirty="0" smtClean="0"/>
          </a:p>
          <a:p>
            <a:r>
              <a:rPr lang="en-GB" b="1" dirty="0" smtClean="0"/>
              <a:t>The RPF ends the Rwandan genocide in </a:t>
            </a:r>
            <a:r>
              <a:rPr lang="en-GB" b="1" dirty="0"/>
              <a:t>1994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87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The birth of Bangladesh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074" y="1851739"/>
            <a:ext cx="5524552" cy="309374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713" y="365126"/>
            <a:ext cx="1857645" cy="1114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935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+mn-lt"/>
              </a:rPr>
              <a:t>Issues of Bengali cultural identity, language rights, economic equity</a:t>
            </a:r>
            <a:endParaRPr lang="en-GB" b="1" dirty="0">
              <a:latin typeface="+mn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977" y="1690689"/>
            <a:ext cx="5744247" cy="3580041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880314" y="2125014"/>
            <a:ext cx="6635035" cy="4064828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28649" y="3105835"/>
            <a:ext cx="6815339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 Sheikh </a:t>
            </a:r>
            <a:r>
              <a:rPr lang="en-GB" dirty="0" err="1"/>
              <a:t>Mujibur</a:t>
            </a:r>
            <a:r>
              <a:rPr lang="en-GB" dirty="0"/>
              <a:t> Rahman addressing a mass meeting in Dhaka, 1970</a:t>
            </a:r>
          </a:p>
        </p:txBody>
      </p:sp>
    </p:spTree>
    <p:extLst>
      <p:ext uri="{BB962C8B-B14F-4D97-AF65-F5344CB8AC3E}">
        <p14:creationId xmlns:p14="http://schemas.microsoft.com/office/powerpoint/2010/main" val="410010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 smtClean="0">
                <a:latin typeface="+mn-lt"/>
              </a:rPr>
              <a:t>Constitutional Crisis, state of emergency in East Pakistan, military occupation by the Pakistani army, charges of genocide – and civil war</a:t>
            </a:r>
            <a:endParaRPr lang="en-GB" sz="28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1971 Insurgency: the rise of the </a:t>
            </a:r>
            <a:r>
              <a:rPr lang="en-GB" i="1" dirty="0" err="1" smtClean="0"/>
              <a:t>Mukti</a:t>
            </a:r>
            <a:r>
              <a:rPr lang="en-GB" i="1" dirty="0" smtClean="0"/>
              <a:t> </a:t>
            </a:r>
            <a:r>
              <a:rPr lang="en-GB" i="1" dirty="0" err="1" smtClean="0"/>
              <a:t>Bahini</a:t>
            </a:r>
            <a:endParaRPr lang="en-GB" i="1" dirty="0" smtClean="0"/>
          </a:p>
          <a:p>
            <a:endParaRPr lang="en-GB" dirty="0" smtClean="0"/>
          </a:p>
          <a:p>
            <a:r>
              <a:rPr lang="en-GB" dirty="0" smtClean="0"/>
              <a:t>India intervenes </a:t>
            </a:r>
          </a:p>
          <a:p>
            <a:endParaRPr lang="en-GB" dirty="0" smtClean="0"/>
          </a:p>
          <a:p>
            <a:r>
              <a:rPr lang="en-GB" dirty="0" smtClean="0"/>
              <a:t>Surrender of the</a:t>
            </a:r>
          </a:p>
          <a:p>
            <a:pPr marL="0" indent="0">
              <a:buNone/>
            </a:pPr>
            <a:r>
              <a:rPr lang="en-GB" dirty="0" smtClean="0"/>
              <a:t>   Pakistan army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1842" y="2860125"/>
            <a:ext cx="4675030" cy="30933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1590" y="1210615"/>
            <a:ext cx="1143000" cy="1181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29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latin typeface="+mn-lt"/>
              </a:rPr>
              <a:t>A cultural footnote</a:t>
            </a:r>
            <a:br>
              <a:rPr lang="en-GB" sz="4000" b="1" dirty="0" smtClean="0">
                <a:latin typeface="+mn-lt"/>
              </a:rPr>
            </a:br>
            <a:r>
              <a:rPr lang="en-GB" sz="4000" b="1" dirty="0" smtClean="0">
                <a:latin typeface="+mn-lt"/>
              </a:rPr>
              <a:t>from 1972…</a:t>
            </a:r>
            <a:endParaRPr lang="en-GB" sz="4000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1896" y="365126"/>
            <a:ext cx="3579204" cy="5426074"/>
          </a:xfrm>
        </p:spPr>
      </p:pic>
    </p:spTree>
    <p:extLst>
      <p:ext uri="{BB962C8B-B14F-4D97-AF65-F5344CB8AC3E}">
        <p14:creationId xmlns:p14="http://schemas.microsoft.com/office/powerpoint/2010/main" val="156549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90884"/>
            <a:ext cx="7886700" cy="1325563"/>
          </a:xfrm>
        </p:spPr>
        <p:txBody>
          <a:bodyPr/>
          <a:lstStyle/>
          <a:p>
            <a:r>
              <a:rPr lang="en-GB" b="1" dirty="0" smtClean="0">
                <a:latin typeface="+mn-lt"/>
              </a:rPr>
              <a:t>The end of Amin’s </a:t>
            </a:r>
            <a:br>
              <a:rPr lang="en-GB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regime in Uganda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38504"/>
            <a:ext cx="7886700" cy="4351338"/>
          </a:xfrm>
        </p:spPr>
        <p:txBody>
          <a:bodyPr>
            <a:normAutofit fontScale="85000" lnSpcReduction="20000"/>
          </a:bodyPr>
          <a:lstStyle/>
          <a:p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Idi </a:t>
            </a:r>
            <a:r>
              <a:rPr lang="en-GB" b="1" dirty="0"/>
              <a:t>Amin Dada</a:t>
            </a:r>
            <a:r>
              <a:rPr lang="en-GB" dirty="0"/>
              <a:t> (d. 2003) was a Ugandan politician and military officer. He was the President of Uganda from 1971 to 1979</a:t>
            </a:r>
            <a:r>
              <a:rPr lang="en-GB" dirty="0" smtClean="0"/>
              <a:t>. He came to power in 1971 by military coup.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In August 1972, Amin declared what he called an "economic war", a set of policies that included the expropriation of properties owned by Asians and Europeans – leading to the expulsion of the Ugandan Asians.</a:t>
            </a:r>
          </a:p>
          <a:p>
            <a:pPr marL="0" indent="0">
              <a:buNone/>
            </a:pPr>
            <a:r>
              <a:rPr lang="en-GB" b="1" dirty="0" smtClean="0"/>
              <a:t>Uganda–Tanzania </a:t>
            </a:r>
            <a:r>
              <a:rPr lang="en-GB" b="1" dirty="0"/>
              <a:t>War</a:t>
            </a:r>
          </a:p>
          <a:p>
            <a:pPr marL="0" indent="0">
              <a:buNone/>
            </a:pPr>
            <a:r>
              <a:rPr lang="en-GB" dirty="0"/>
              <a:t>The Uganda–Tanzania war was fought between Uganda and Tanzania in 1978–1979, and led to the overthrow of Idi Amin's regime. Idi Amin's forces included thousands of troops sent by Libya</a:t>
            </a:r>
            <a:r>
              <a:rPr lang="en-GB" dirty="0" smtClean="0"/>
              <a:t>. Tanzanian forces were supported by the newly-independent Mozambique.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1625" y="365126"/>
            <a:ext cx="2762250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20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857081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+mn-lt"/>
              </a:rPr>
              <a:t>Amin invades </a:t>
            </a:r>
            <a:r>
              <a:rPr lang="en-GB" b="1" dirty="0" err="1" smtClean="0">
                <a:latin typeface="+mn-lt"/>
              </a:rPr>
              <a:t>Kagera</a:t>
            </a:r>
            <a:r>
              <a:rPr lang="en-GB" b="1" dirty="0" smtClean="0">
                <a:latin typeface="+mn-lt"/>
              </a:rPr>
              <a:t>, Tanzania in 1978 – chasing “rebels” and aiming to annexe </a:t>
            </a:r>
            <a:r>
              <a:rPr lang="en-GB" b="1" dirty="0" err="1" smtClean="0">
                <a:latin typeface="+mn-lt"/>
              </a:rPr>
              <a:t>Kagera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7836" y="2222207"/>
            <a:ext cx="4248418" cy="2526940"/>
          </a:xfrm>
        </p:spPr>
      </p:pic>
    </p:spTree>
    <p:extLst>
      <p:ext uri="{BB962C8B-B14F-4D97-AF65-F5344CB8AC3E}">
        <p14:creationId xmlns:p14="http://schemas.microsoft.com/office/powerpoint/2010/main" val="1351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+mn-lt"/>
              </a:rPr>
              <a:t>Tanzania responds…</a:t>
            </a:r>
            <a:br>
              <a:rPr lang="en-GB" b="1" dirty="0" smtClean="0">
                <a:latin typeface="+mn-lt"/>
              </a:rPr>
            </a:br>
            <a:r>
              <a:rPr lang="en-GB" sz="1600" u="sng" dirty="0">
                <a:latin typeface="+mn-lt"/>
                <a:hlinkClick r:id="rId2"/>
              </a:rPr>
              <a:t>https://</a:t>
            </a:r>
            <a:r>
              <a:rPr lang="en-GB" sz="1600" u="sng" dirty="0" smtClean="0">
                <a:latin typeface="+mn-lt"/>
                <a:hlinkClick r:id="rId2"/>
              </a:rPr>
              <a:t>www.youtube.com/watch?v=YY7JXMFRTSE</a:t>
            </a:r>
            <a:r>
              <a:rPr lang="en-GB" sz="1600" u="sng" dirty="0" smtClean="0">
                <a:latin typeface="+mn-lt"/>
              </a:rPr>
              <a:t/>
            </a:r>
            <a:br>
              <a:rPr lang="en-GB" sz="1600" u="sng" dirty="0" smtClean="0">
                <a:latin typeface="+mn-lt"/>
              </a:rPr>
            </a:br>
            <a:r>
              <a:rPr lang="en-GB" sz="1600" dirty="0" smtClean="0">
                <a:latin typeface="+mn-lt"/>
              </a:rPr>
              <a:t>(a 3-minute history)</a:t>
            </a:r>
            <a:r>
              <a:rPr lang="en-GB" sz="2000" dirty="0">
                <a:latin typeface="+mn-lt"/>
              </a:rPr>
              <a:t/>
            </a:r>
            <a:br>
              <a:rPr lang="en-GB" sz="2000" dirty="0">
                <a:latin typeface="+mn-lt"/>
              </a:rPr>
            </a:br>
            <a:endParaRPr lang="en-GB" sz="2000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543049"/>
            <a:ext cx="5567644" cy="4888001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2971" y="917573"/>
            <a:ext cx="2558029" cy="1951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52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1994: RPF ends the Rwandan genocide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6988" y="1863725"/>
            <a:ext cx="5688023" cy="4351338"/>
          </a:xfrm>
        </p:spPr>
      </p:pic>
      <p:sp>
        <p:nvSpPr>
          <p:cNvPr id="5" name="AutoShape 2" descr="Image result for RPF victory in Rwand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652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Paul </a:t>
            </a:r>
            <a:r>
              <a:rPr lang="en-GB" b="1" dirty="0" err="1" smtClean="0">
                <a:latin typeface="+mn-lt"/>
              </a:rPr>
              <a:t>Kagame</a:t>
            </a:r>
            <a:r>
              <a:rPr lang="en-GB" b="1" dirty="0" smtClean="0">
                <a:latin typeface="+mn-lt"/>
              </a:rPr>
              <a:t> – from military victory to President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930402"/>
            <a:ext cx="5486400" cy="304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189415"/>
            <a:ext cx="3673929" cy="2057400"/>
          </a:xfrm>
          <a:prstGeom prst="rect">
            <a:avLst/>
          </a:prstGeom>
        </p:spPr>
      </p:pic>
      <p:sp>
        <p:nvSpPr>
          <p:cNvPr id="6" name="AutoShape 2" descr="Image result for RPF victory in Rwand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4" descr="Image result for RPF victory in Rwanda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40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</a:t>
            </a:r>
            <a:r>
              <a:rPr lang="en-GB" b="1" dirty="0" smtClean="0">
                <a:latin typeface="+mn-lt"/>
              </a:rPr>
              <a:t> closing thought…</a:t>
            </a:r>
            <a:endParaRPr lang="en-GB" b="1" dirty="0">
              <a:latin typeface="+mn-lt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944" y="1690689"/>
            <a:ext cx="3844056" cy="2448705"/>
          </a:xfrm>
        </p:spPr>
      </p:pic>
    </p:spTree>
    <p:extLst>
      <p:ext uri="{BB962C8B-B14F-4D97-AF65-F5344CB8AC3E}">
        <p14:creationId xmlns:p14="http://schemas.microsoft.com/office/powerpoint/2010/main" val="35782399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463</TotalTime>
  <Words>566</Words>
  <Application>Microsoft Office PowerPoint</Application>
  <PresentationFormat>On-screen Show (4:3)</PresentationFormat>
  <Paragraphs>80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                                                                                                                                             Lt.Gen. Romeo Dallaire, Commander, UNAMIR,                                                       Rwanda, 1993-1994   The era of the UN  and military interventions</vt:lpstr>
      <vt:lpstr> The era of the UN and                 military interventions</vt:lpstr>
      <vt:lpstr>Should military resources be deployed in disaster relief?</vt:lpstr>
      <vt:lpstr>Can military intervention (ever) be justified on humanitarian grounds?</vt:lpstr>
      <vt:lpstr> Tony Blair and Robin Cook Ethical Foreign Policy and British military interventions </vt:lpstr>
      <vt:lpstr>Desert Fox, East Timor… Kosovo and Sierra Leone</vt:lpstr>
      <vt:lpstr>     Factfile: Kosovo        (see class handout 1)   </vt:lpstr>
      <vt:lpstr>Factfile: Sierra Leone  (see class handout 2)</vt:lpstr>
      <vt:lpstr>Humanitarian Interventions? The Asian Tsunami of 26 December 2004</vt:lpstr>
      <vt:lpstr>Images of tsunami damage https://www.theatlantic.com/photo/2014/12/ten-years-since-the-2004-indian-ocean-tsunami/100878/ </vt:lpstr>
      <vt:lpstr>                               Tsunami damage                                            in Indonesia</vt:lpstr>
      <vt:lpstr> Indian Navy completes humanitarian assistance and disaster relief exercise </vt:lpstr>
      <vt:lpstr>“Regional” Military Interventions</vt:lpstr>
      <vt:lpstr>The birth of Bangladesh</vt:lpstr>
      <vt:lpstr>Issues of Bengali cultural identity, language rights, economic equity</vt:lpstr>
      <vt:lpstr>Constitutional Crisis, state of emergency in East Pakistan, military occupation by the Pakistani army, charges of genocide – and civil war</vt:lpstr>
      <vt:lpstr>A cultural footnote from 1972…</vt:lpstr>
      <vt:lpstr>The end of Amin’s  regime in Uganda</vt:lpstr>
      <vt:lpstr>Amin invades Kagera, Tanzania in 1978 – chasing “rebels” and aiming to annexe Kagera</vt:lpstr>
      <vt:lpstr>Tanzania responds… https://www.youtube.com/watch?v=YY7JXMFRTSE (a 3-minute history) </vt:lpstr>
      <vt:lpstr>1994: RPF ends the Rwandan genocide</vt:lpstr>
      <vt:lpstr>Paul Kagame – from military victory to President</vt:lpstr>
      <vt:lpstr>a closing thought…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HPID4002 Week 8 The era of the UN  and military interventions</dc:title>
  <dc:creator>Andy Bevan</dc:creator>
  <cp:lastModifiedBy>Andy Bevan</cp:lastModifiedBy>
  <cp:revision>53</cp:revision>
  <dcterms:created xsi:type="dcterms:W3CDTF">2018-03-15T13:28:42Z</dcterms:created>
  <dcterms:modified xsi:type="dcterms:W3CDTF">2019-05-15T11:44:33Z</dcterms:modified>
</cp:coreProperties>
</file>