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5247A4-F51E-4888-8CD7-46977B17CFE6}" v="21" dt="2025-11-16T16:09:35.409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4902" autoAdjust="0"/>
  </p:normalViewPr>
  <p:slideViewPr>
    <p:cSldViewPr snapToGrid="0">
      <p:cViewPr>
        <p:scale>
          <a:sx n="76" d="100"/>
          <a:sy n="76" d="100"/>
        </p:scale>
        <p:origin x="972" y="132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C2F012-6BD7-4095-A4CC-33E4D8CD8337}" type="doc">
      <dgm:prSet loTypeId="urn:microsoft.com/office/officeart/2005/8/layout/chevron1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066E049B-774C-44A8-B1DF-98351695A87C}">
      <dgm:prSet phldrT="[Text]" phldr="0"/>
      <dgm:spPr/>
      <dgm:t>
        <a:bodyPr/>
        <a:lstStyle/>
        <a:p>
          <a:r>
            <a:rPr lang="en-GB" dirty="0"/>
            <a:t>Anatomy</a:t>
          </a:r>
        </a:p>
      </dgm:t>
    </dgm:pt>
    <dgm:pt modelId="{7C1489BC-3E41-475F-8F30-3C31F92D977D}" type="parTrans" cxnId="{234200D7-5C46-4B7A-AAF1-E7A1DAB4BC50}">
      <dgm:prSet/>
      <dgm:spPr/>
      <dgm:t>
        <a:bodyPr/>
        <a:lstStyle/>
        <a:p>
          <a:endParaRPr lang="en-GB"/>
        </a:p>
      </dgm:t>
    </dgm:pt>
    <dgm:pt modelId="{6B992086-8439-47CC-A6CD-6B10C65ED29F}" type="sibTrans" cxnId="{234200D7-5C46-4B7A-AAF1-E7A1DAB4BC50}">
      <dgm:prSet/>
      <dgm:spPr/>
      <dgm:t>
        <a:bodyPr/>
        <a:lstStyle/>
        <a:p>
          <a:endParaRPr lang="en-GB"/>
        </a:p>
      </dgm:t>
    </dgm:pt>
    <dgm:pt modelId="{EE67E993-8FE1-4B7D-8465-F8B328AFF35D}">
      <dgm:prSet phldrT="[Text]" phldr="0"/>
      <dgm:spPr/>
      <dgm:t>
        <a:bodyPr/>
        <a:lstStyle/>
        <a:p>
          <a:r>
            <a:rPr lang="en-GB" dirty="0"/>
            <a:t>Pathophysiology</a:t>
          </a:r>
        </a:p>
      </dgm:t>
    </dgm:pt>
    <dgm:pt modelId="{361C501D-4E6F-466E-95F3-B97A8C7F172C}" type="parTrans" cxnId="{E11DC3DB-4E91-4FBF-89D8-1F420C293416}">
      <dgm:prSet/>
      <dgm:spPr/>
      <dgm:t>
        <a:bodyPr/>
        <a:lstStyle/>
        <a:p>
          <a:endParaRPr lang="en-GB"/>
        </a:p>
      </dgm:t>
    </dgm:pt>
    <dgm:pt modelId="{F707C771-4990-488F-A7FC-F459199F63C2}" type="sibTrans" cxnId="{E11DC3DB-4E91-4FBF-89D8-1F420C293416}">
      <dgm:prSet/>
      <dgm:spPr/>
      <dgm:t>
        <a:bodyPr/>
        <a:lstStyle/>
        <a:p>
          <a:endParaRPr lang="en-GB"/>
        </a:p>
      </dgm:t>
    </dgm:pt>
    <dgm:pt modelId="{C6EB775D-14D8-43E4-B388-A03560F38597}">
      <dgm:prSet phldrT="[Text]" phldr="0"/>
      <dgm:spPr/>
      <dgm:t>
        <a:bodyPr/>
        <a:lstStyle/>
        <a:p>
          <a:r>
            <a:rPr lang="en-GB" dirty="0"/>
            <a:t>Care Plan</a:t>
          </a:r>
        </a:p>
      </dgm:t>
    </dgm:pt>
    <dgm:pt modelId="{BA2098AA-E325-4A1E-AE36-C7EE696960A3}" type="parTrans" cxnId="{21BACAC3-450A-43B3-8178-A51642F70E2B}">
      <dgm:prSet/>
      <dgm:spPr/>
      <dgm:t>
        <a:bodyPr/>
        <a:lstStyle/>
        <a:p>
          <a:endParaRPr lang="en-GB"/>
        </a:p>
      </dgm:t>
    </dgm:pt>
    <dgm:pt modelId="{79F4EB86-A0E7-4E9A-90DA-FA14C9092772}" type="sibTrans" cxnId="{21BACAC3-450A-43B3-8178-A51642F70E2B}">
      <dgm:prSet/>
      <dgm:spPr/>
      <dgm:t>
        <a:bodyPr/>
        <a:lstStyle/>
        <a:p>
          <a:endParaRPr lang="en-GB"/>
        </a:p>
      </dgm:t>
    </dgm:pt>
    <dgm:pt modelId="{19DBB662-CD22-4C36-A749-62A2928D3A70}">
      <dgm:prSet phldrT="[Text]" phldr="0"/>
      <dgm:spPr/>
      <dgm:t>
        <a:bodyPr/>
        <a:lstStyle/>
        <a:p>
          <a:r>
            <a:rPr lang="en-GB" dirty="0"/>
            <a:t>Ethics</a:t>
          </a:r>
        </a:p>
      </dgm:t>
    </dgm:pt>
    <dgm:pt modelId="{374E7364-44A1-4D0B-9897-F0DD91397E81}" type="parTrans" cxnId="{A39F5FC8-9874-4590-8F7E-1CA242BA84B1}">
      <dgm:prSet/>
      <dgm:spPr/>
      <dgm:t>
        <a:bodyPr/>
        <a:lstStyle/>
        <a:p>
          <a:endParaRPr lang="en-GB"/>
        </a:p>
      </dgm:t>
    </dgm:pt>
    <dgm:pt modelId="{D27EF3C6-0559-4667-B911-85C51BFA8624}" type="sibTrans" cxnId="{A39F5FC8-9874-4590-8F7E-1CA242BA84B1}">
      <dgm:prSet/>
      <dgm:spPr/>
      <dgm:t>
        <a:bodyPr/>
        <a:lstStyle/>
        <a:p>
          <a:endParaRPr lang="en-GB"/>
        </a:p>
      </dgm:t>
    </dgm:pt>
    <dgm:pt modelId="{0482E06B-C69A-4BAC-8F61-EC57F0DB0F9F}" type="pres">
      <dgm:prSet presAssocID="{8EC2F012-6BD7-4095-A4CC-33E4D8CD8337}" presName="Name0" presStyleCnt="0">
        <dgm:presLayoutVars>
          <dgm:dir/>
          <dgm:animLvl val="lvl"/>
          <dgm:resizeHandles val="exact"/>
        </dgm:presLayoutVars>
      </dgm:prSet>
      <dgm:spPr/>
    </dgm:pt>
    <dgm:pt modelId="{DBDDD1C7-C887-4F19-9124-F97B4DEECEC0}" type="pres">
      <dgm:prSet presAssocID="{066E049B-774C-44A8-B1DF-98351695A87C}" presName="parTxOnly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BBC6A0C-5981-44A2-90E2-9FBC6496821C}" type="pres">
      <dgm:prSet presAssocID="{6B992086-8439-47CC-A6CD-6B10C65ED29F}" presName="parTxOnlySpace" presStyleCnt="0"/>
      <dgm:spPr/>
    </dgm:pt>
    <dgm:pt modelId="{96D87DD1-911F-4C92-B756-81FD97D6FF93}" type="pres">
      <dgm:prSet presAssocID="{EE67E993-8FE1-4B7D-8465-F8B328AFF35D}" presName="parTxOnly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F631B27-F6E6-4F42-8D72-96CB04300B0F}" type="pres">
      <dgm:prSet presAssocID="{F707C771-4990-488F-A7FC-F459199F63C2}" presName="parTxOnlySpace" presStyleCnt="0"/>
      <dgm:spPr/>
    </dgm:pt>
    <dgm:pt modelId="{557DDF22-C8EC-435B-95A0-7A8529DFD118}" type="pres">
      <dgm:prSet presAssocID="{C6EB775D-14D8-43E4-B388-A03560F38597}" presName="parTxOnly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F3EBF24-8F2E-497E-BD25-F8EA0B37D8A0}" type="pres">
      <dgm:prSet presAssocID="{79F4EB86-A0E7-4E9A-90DA-FA14C9092772}" presName="parTxOnlySpace" presStyleCnt="0"/>
      <dgm:spPr/>
    </dgm:pt>
    <dgm:pt modelId="{C6C7C52D-B087-400C-9EAA-9CD83C44717B}" type="pres">
      <dgm:prSet presAssocID="{19DBB662-CD22-4C36-A749-62A2928D3A70}" presName="parTxOnly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BFC4E19-E447-4614-BA23-BBEDF5EF3DA0}" type="presOf" srcId="{19DBB662-CD22-4C36-A749-62A2928D3A70}" destId="{C6C7C52D-B087-400C-9EAA-9CD83C44717B}" srcOrd="0" destOrd="0" presId="urn:microsoft.com/office/officeart/2005/8/layout/chevron1"/>
    <dgm:cxn modelId="{CEF74523-BE0D-48D2-AFAE-681247919E86}" type="presOf" srcId="{EE67E993-8FE1-4B7D-8465-F8B328AFF35D}" destId="{96D87DD1-911F-4C92-B756-81FD97D6FF93}" srcOrd="0" destOrd="0" presId="urn:microsoft.com/office/officeart/2005/8/layout/chevron1"/>
    <dgm:cxn modelId="{FE9AAE3B-479E-43EF-90EF-F41987C35EA5}" type="presOf" srcId="{8EC2F012-6BD7-4095-A4CC-33E4D8CD8337}" destId="{0482E06B-C69A-4BAC-8F61-EC57F0DB0F9F}" srcOrd="0" destOrd="0" presId="urn:microsoft.com/office/officeart/2005/8/layout/chevron1"/>
    <dgm:cxn modelId="{A998533C-DC43-413D-8351-5FF44F2C6B4E}" type="presOf" srcId="{C6EB775D-14D8-43E4-B388-A03560F38597}" destId="{557DDF22-C8EC-435B-95A0-7A8529DFD118}" srcOrd="0" destOrd="0" presId="urn:microsoft.com/office/officeart/2005/8/layout/chevron1"/>
    <dgm:cxn modelId="{21BACAC3-450A-43B3-8178-A51642F70E2B}" srcId="{8EC2F012-6BD7-4095-A4CC-33E4D8CD8337}" destId="{C6EB775D-14D8-43E4-B388-A03560F38597}" srcOrd="2" destOrd="0" parTransId="{BA2098AA-E325-4A1E-AE36-C7EE696960A3}" sibTransId="{79F4EB86-A0E7-4E9A-90DA-FA14C9092772}"/>
    <dgm:cxn modelId="{A39F5FC8-9874-4590-8F7E-1CA242BA84B1}" srcId="{8EC2F012-6BD7-4095-A4CC-33E4D8CD8337}" destId="{19DBB662-CD22-4C36-A749-62A2928D3A70}" srcOrd="3" destOrd="0" parTransId="{374E7364-44A1-4D0B-9897-F0DD91397E81}" sibTransId="{D27EF3C6-0559-4667-B911-85C51BFA8624}"/>
    <dgm:cxn modelId="{F2299ED1-207C-4E5B-B621-F72CD4D2814A}" type="presOf" srcId="{066E049B-774C-44A8-B1DF-98351695A87C}" destId="{DBDDD1C7-C887-4F19-9124-F97B4DEECEC0}" srcOrd="0" destOrd="0" presId="urn:microsoft.com/office/officeart/2005/8/layout/chevron1"/>
    <dgm:cxn modelId="{234200D7-5C46-4B7A-AAF1-E7A1DAB4BC50}" srcId="{8EC2F012-6BD7-4095-A4CC-33E4D8CD8337}" destId="{066E049B-774C-44A8-B1DF-98351695A87C}" srcOrd="0" destOrd="0" parTransId="{7C1489BC-3E41-475F-8F30-3C31F92D977D}" sibTransId="{6B992086-8439-47CC-A6CD-6B10C65ED29F}"/>
    <dgm:cxn modelId="{E11DC3DB-4E91-4FBF-89D8-1F420C293416}" srcId="{8EC2F012-6BD7-4095-A4CC-33E4D8CD8337}" destId="{EE67E993-8FE1-4B7D-8465-F8B328AFF35D}" srcOrd="1" destOrd="0" parTransId="{361C501D-4E6F-466E-95F3-B97A8C7F172C}" sibTransId="{F707C771-4990-488F-A7FC-F459199F63C2}"/>
    <dgm:cxn modelId="{A6BD416A-A1B7-49F2-B240-A473F2B1751D}" type="presParOf" srcId="{0482E06B-C69A-4BAC-8F61-EC57F0DB0F9F}" destId="{DBDDD1C7-C887-4F19-9124-F97B4DEECEC0}" srcOrd="0" destOrd="0" presId="urn:microsoft.com/office/officeart/2005/8/layout/chevron1"/>
    <dgm:cxn modelId="{5C5D182F-6B20-4389-A377-EA2AEFDAE2C8}" type="presParOf" srcId="{0482E06B-C69A-4BAC-8F61-EC57F0DB0F9F}" destId="{1BBC6A0C-5981-44A2-90E2-9FBC6496821C}" srcOrd="1" destOrd="0" presId="urn:microsoft.com/office/officeart/2005/8/layout/chevron1"/>
    <dgm:cxn modelId="{FC2A0B58-9967-47D6-9D02-9DE23A2288F3}" type="presParOf" srcId="{0482E06B-C69A-4BAC-8F61-EC57F0DB0F9F}" destId="{96D87DD1-911F-4C92-B756-81FD97D6FF93}" srcOrd="2" destOrd="0" presId="urn:microsoft.com/office/officeart/2005/8/layout/chevron1"/>
    <dgm:cxn modelId="{92B52F0A-66FF-4D4D-8C0B-E01F959BD0E6}" type="presParOf" srcId="{0482E06B-C69A-4BAC-8F61-EC57F0DB0F9F}" destId="{EF631B27-F6E6-4F42-8D72-96CB04300B0F}" srcOrd="3" destOrd="0" presId="urn:microsoft.com/office/officeart/2005/8/layout/chevron1"/>
    <dgm:cxn modelId="{D0B02CE0-6061-4AB8-9B5B-157648B81485}" type="presParOf" srcId="{0482E06B-C69A-4BAC-8F61-EC57F0DB0F9F}" destId="{557DDF22-C8EC-435B-95A0-7A8529DFD118}" srcOrd="4" destOrd="0" presId="urn:microsoft.com/office/officeart/2005/8/layout/chevron1"/>
    <dgm:cxn modelId="{C05661EF-416F-4DF1-B13F-3322B9EE6318}" type="presParOf" srcId="{0482E06B-C69A-4BAC-8F61-EC57F0DB0F9F}" destId="{FF3EBF24-8F2E-497E-BD25-F8EA0B37D8A0}" srcOrd="5" destOrd="0" presId="urn:microsoft.com/office/officeart/2005/8/layout/chevron1"/>
    <dgm:cxn modelId="{9297CFC9-9EEC-400D-8061-E6726A925A07}" type="presParOf" srcId="{0482E06B-C69A-4BAC-8F61-EC57F0DB0F9F}" destId="{C6C7C52D-B087-400C-9EAA-9CD83C44717B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6C6F5F3-A966-40E0-A6A3-AA7B3B43606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FA98FF9-1A07-45F6-B1C1-2A63DFFAB95C}">
      <dgm:prSet/>
      <dgm:spPr/>
      <dgm:t>
        <a:bodyPr/>
        <a:lstStyle/>
        <a:p>
          <a:r>
            <a:rPr lang="en-US" b="0" i="0" baseline="0"/>
            <a:t>Daily vitals: RR, HR, BP, SpO2</a:t>
          </a:r>
          <a:endParaRPr lang="en-US"/>
        </a:p>
      </dgm:t>
    </dgm:pt>
    <dgm:pt modelId="{49C0C48B-B0B3-4E03-969E-B21595436A4C}" type="parTrans" cxnId="{547BE8BA-1058-429D-9303-19DA572C426C}">
      <dgm:prSet/>
      <dgm:spPr/>
      <dgm:t>
        <a:bodyPr/>
        <a:lstStyle/>
        <a:p>
          <a:endParaRPr lang="en-US"/>
        </a:p>
      </dgm:t>
    </dgm:pt>
    <dgm:pt modelId="{CD238376-5412-42F3-9FBA-A8EAE2B5A6DA}" type="sibTrans" cxnId="{547BE8BA-1058-429D-9303-19DA572C426C}">
      <dgm:prSet/>
      <dgm:spPr/>
      <dgm:t>
        <a:bodyPr/>
        <a:lstStyle/>
        <a:p>
          <a:endParaRPr lang="en-US"/>
        </a:p>
      </dgm:t>
    </dgm:pt>
    <dgm:pt modelId="{BCC2ED0D-B5A2-4C69-8CCE-1D10384AC335}">
      <dgm:prSet/>
      <dgm:spPr/>
      <dgm:t>
        <a:bodyPr/>
        <a:lstStyle/>
        <a:p>
          <a:r>
            <a:rPr lang="en-US" b="0" i="0" baseline="0"/>
            <a:t>Spirometry &amp; blood tests</a:t>
          </a:r>
          <a:endParaRPr lang="en-US"/>
        </a:p>
      </dgm:t>
    </dgm:pt>
    <dgm:pt modelId="{05ADDE42-CF45-4A1D-9332-8736B3F8A8FE}" type="parTrans" cxnId="{65DDF40F-0032-4A55-AD3C-B2CB936C2456}">
      <dgm:prSet/>
      <dgm:spPr/>
      <dgm:t>
        <a:bodyPr/>
        <a:lstStyle/>
        <a:p>
          <a:endParaRPr lang="en-US"/>
        </a:p>
      </dgm:t>
    </dgm:pt>
    <dgm:pt modelId="{6138F62C-8D25-453F-99BE-81946AE6E447}" type="sibTrans" cxnId="{65DDF40F-0032-4A55-AD3C-B2CB936C2456}">
      <dgm:prSet/>
      <dgm:spPr/>
      <dgm:t>
        <a:bodyPr/>
        <a:lstStyle/>
        <a:p>
          <a:endParaRPr lang="en-US"/>
        </a:p>
      </dgm:t>
    </dgm:pt>
    <dgm:pt modelId="{61508CA6-EF5C-4F25-8C42-24789D9C5E37}">
      <dgm:prSet/>
      <dgm:spPr/>
      <dgm:t>
        <a:bodyPr/>
        <a:lstStyle/>
        <a:p>
          <a:r>
            <a:rPr lang="en-US" b="0" i="0" baseline="0"/>
            <a:t>Secure EHR sharing</a:t>
          </a:r>
          <a:endParaRPr lang="en-US"/>
        </a:p>
      </dgm:t>
    </dgm:pt>
    <dgm:pt modelId="{4A1CF84A-68B6-492C-B6B8-D788E4E8E09D}" type="parTrans" cxnId="{EC1EB6C8-444B-44D5-AF8E-2D49BF743BE4}">
      <dgm:prSet/>
      <dgm:spPr/>
      <dgm:t>
        <a:bodyPr/>
        <a:lstStyle/>
        <a:p>
          <a:endParaRPr lang="en-US"/>
        </a:p>
      </dgm:t>
    </dgm:pt>
    <dgm:pt modelId="{749FE23B-FFB1-4374-98AF-0073F553FEE6}" type="sibTrans" cxnId="{EC1EB6C8-444B-44D5-AF8E-2D49BF743BE4}">
      <dgm:prSet/>
      <dgm:spPr/>
      <dgm:t>
        <a:bodyPr/>
        <a:lstStyle/>
        <a:p>
          <a:endParaRPr lang="en-US"/>
        </a:p>
      </dgm:t>
    </dgm:pt>
    <dgm:pt modelId="{F50381FF-F318-4DAA-AE0B-87CC01FD216A}" type="pres">
      <dgm:prSet presAssocID="{A6C6F5F3-A966-40E0-A6A3-AA7B3B43606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FDDC714-57E9-48BB-AE60-F5F86DD5813A}" type="pres">
      <dgm:prSet presAssocID="{9FA98FF9-1A07-45F6-B1C1-2A63DFFAB95C}" presName="hierRoot1" presStyleCnt="0"/>
      <dgm:spPr/>
    </dgm:pt>
    <dgm:pt modelId="{2BB7CC7B-7B5F-402B-9194-1C4571185804}" type="pres">
      <dgm:prSet presAssocID="{9FA98FF9-1A07-45F6-B1C1-2A63DFFAB95C}" presName="composite" presStyleCnt="0"/>
      <dgm:spPr/>
    </dgm:pt>
    <dgm:pt modelId="{E311739C-BBB1-49F3-982D-AE756025E4DA}" type="pres">
      <dgm:prSet presAssocID="{9FA98FF9-1A07-45F6-B1C1-2A63DFFAB95C}" presName="background" presStyleLbl="node0" presStyleIdx="0" presStyleCnt="3"/>
      <dgm:spPr/>
    </dgm:pt>
    <dgm:pt modelId="{0D1C7341-AB30-4494-B9E7-B8502B1791ED}" type="pres">
      <dgm:prSet presAssocID="{9FA98FF9-1A07-45F6-B1C1-2A63DFFAB95C}" presName="text" presStyleLbl="fgAcc0" presStyleIdx="0" presStyleCnt="3">
        <dgm:presLayoutVars>
          <dgm:chPref val="3"/>
        </dgm:presLayoutVars>
      </dgm:prSet>
      <dgm:spPr/>
    </dgm:pt>
    <dgm:pt modelId="{3C1ADB5D-EE75-4E9A-858C-8CB77B1831CB}" type="pres">
      <dgm:prSet presAssocID="{9FA98FF9-1A07-45F6-B1C1-2A63DFFAB95C}" presName="hierChild2" presStyleCnt="0"/>
      <dgm:spPr/>
    </dgm:pt>
    <dgm:pt modelId="{EA367F6D-1556-46D2-BA22-EA00043EAB12}" type="pres">
      <dgm:prSet presAssocID="{BCC2ED0D-B5A2-4C69-8CCE-1D10384AC335}" presName="hierRoot1" presStyleCnt="0"/>
      <dgm:spPr/>
    </dgm:pt>
    <dgm:pt modelId="{AB96591B-BE2A-496F-B4F9-023F1121ADA2}" type="pres">
      <dgm:prSet presAssocID="{BCC2ED0D-B5A2-4C69-8CCE-1D10384AC335}" presName="composite" presStyleCnt="0"/>
      <dgm:spPr/>
    </dgm:pt>
    <dgm:pt modelId="{758EAE45-2EA6-4AFD-A8CF-052BBBD33F4C}" type="pres">
      <dgm:prSet presAssocID="{BCC2ED0D-B5A2-4C69-8CCE-1D10384AC335}" presName="background" presStyleLbl="node0" presStyleIdx="1" presStyleCnt="3"/>
      <dgm:spPr/>
    </dgm:pt>
    <dgm:pt modelId="{62121CAC-1457-4192-A166-CE61485C8FD3}" type="pres">
      <dgm:prSet presAssocID="{BCC2ED0D-B5A2-4C69-8CCE-1D10384AC335}" presName="text" presStyleLbl="fgAcc0" presStyleIdx="1" presStyleCnt="3">
        <dgm:presLayoutVars>
          <dgm:chPref val="3"/>
        </dgm:presLayoutVars>
      </dgm:prSet>
      <dgm:spPr/>
    </dgm:pt>
    <dgm:pt modelId="{54B262EB-4349-42B2-9C6C-6BDA5B6774D8}" type="pres">
      <dgm:prSet presAssocID="{BCC2ED0D-B5A2-4C69-8CCE-1D10384AC335}" presName="hierChild2" presStyleCnt="0"/>
      <dgm:spPr/>
    </dgm:pt>
    <dgm:pt modelId="{D87FF540-541F-49A8-AC25-863F39901D66}" type="pres">
      <dgm:prSet presAssocID="{61508CA6-EF5C-4F25-8C42-24789D9C5E37}" presName="hierRoot1" presStyleCnt="0"/>
      <dgm:spPr/>
    </dgm:pt>
    <dgm:pt modelId="{450543DE-CD6A-45EC-9F13-22A51531DAA4}" type="pres">
      <dgm:prSet presAssocID="{61508CA6-EF5C-4F25-8C42-24789D9C5E37}" presName="composite" presStyleCnt="0"/>
      <dgm:spPr/>
    </dgm:pt>
    <dgm:pt modelId="{4C363CD4-9BF7-44FD-8A3D-1FC75A01793D}" type="pres">
      <dgm:prSet presAssocID="{61508CA6-EF5C-4F25-8C42-24789D9C5E37}" presName="background" presStyleLbl="node0" presStyleIdx="2" presStyleCnt="3"/>
      <dgm:spPr/>
    </dgm:pt>
    <dgm:pt modelId="{F83ECF8A-C7F5-4508-9465-D8003046E46B}" type="pres">
      <dgm:prSet presAssocID="{61508CA6-EF5C-4F25-8C42-24789D9C5E37}" presName="text" presStyleLbl="fgAcc0" presStyleIdx="2" presStyleCnt="3">
        <dgm:presLayoutVars>
          <dgm:chPref val="3"/>
        </dgm:presLayoutVars>
      </dgm:prSet>
      <dgm:spPr/>
    </dgm:pt>
    <dgm:pt modelId="{E8B425F2-7854-43D1-BC4C-DF78B6EF9251}" type="pres">
      <dgm:prSet presAssocID="{61508CA6-EF5C-4F25-8C42-24789D9C5E37}" presName="hierChild2" presStyleCnt="0"/>
      <dgm:spPr/>
    </dgm:pt>
  </dgm:ptLst>
  <dgm:cxnLst>
    <dgm:cxn modelId="{65DDF40F-0032-4A55-AD3C-B2CB936C2456}" srcId="{A6C6F5F3-A966-40E0-A6A3-AA7B3B436067}" destId="{BCC2ED0D-B5A2-4C69-8CCE-1D10384AC335}" srcOrd="1" destOrd="0" parTransId="{05ADDE42-CF45-4A1D-9332-8736B3F8A8FE}" sibTransId="{6138F62C-8D25-453F-99BE-81946AE6E447}"/>
    <dgm:cxn modelId="{6AAC3C25-76DB-454B-99BB-BE53F7A217D6}" type="presOf" srcId="{61508CA6-EF5C-4F25-8C42-24789D9C5E37}" destId="{F83ECF8A-C7F5-4508-9465-D8003046E46B}" srcOrd="0" destOrd="0" presId="urn:microsoft.com/office/officeart/2005/8/layout/hierarchy1"/>
    <dgm:cxn modelId="{1270FE25-FA7F-41EC-88E0-C0F23442318A}" type="presOf" srcId="{9FA98FF9-1A07-45F6-B1C1-2A63DFFAB95C}" destId="{0D1C7341-AB30-4494-B9E7-B8502B1791ED}" srcOrd="0" destOrd="0" presId="urn:microsoft.com/office/officeart/2005/8/layout/hierarchy1"/>
    <dgm:cxn modelId="{ACDB5839-C2E0-4762-8700-2960BAC7434A}" type="presOf" srcId="{A6C6F5F3-A966-40E0-A6A3-AA7B3B436067}" destId="{F50381FF-F318-4DAA-AE0B-87CC01FD216A}" srcOrd="0" destOrd="0" presId="urn:microsoft.com/office/officeart/2005/8/layout/hierarchy1"/>
    <dgm:cxn modelId="{547BE8BA-1058-429D-9303-19DA572C426C}" srcId="{A6C6F5F3-A966-40E0-A6A3-AA7B3B436067}" destId="{9FA98FF9-1A07-45F6-B1C1-2A63DFFAB95C}" srcOrd="0" destOrd="0" parTransId="{49C0C48B-B0B3-4E03-969E-B21595436A4C}" sibTransId="{CD238376-5412-42F3-9FBA-A8EAE2B5A6DA}"/>
    <dgm:cxn modelId="{BC0E37C8-D1A6-422B-8C49-234148B56A82}" type="presOf" srcId="{BCC2ED0D-B5A2-4C69-8CCE-1D10384AC335}" destId="{62121CAC-1457-4192-A166-CE61485C8FD3}" srcOrd="0" destOrd="0" presId="urn:microsoft.com/office/officeart/2005/8/layout/hierarchy1"/>
    <dgm:cxn modelId="{EC1EB6C8-444B-44D5-AF8E-2D49BF743BE4}" srcId="{A6C6F5F3-A966-40E0-A6A3-AA7B3B436067}" destId="{61508CA6-EF5C-4F25-8C42-24789D9C5E37}" srcOrd="2" destOrd="0" parTransId="{4A1CF84A-68B6-492C-B6B8-D788E4E8E09D}" sibTransId="{749FE23B-FFB1-4374-98AF-0073F553FEE6}"/>
    <dgm:cxn modelId="{8CF4917D-A949-4B0E-A993-5A87D78D6276}" type="presParOf" srcId="{F50381FF-F318-4DAA-AE0B-87CC01FD216A}" destId="{CFDDC714-57E9-48BB-AE60-F5F86DD5813A}" srcOrd="0" destOrd="0" presId="urn:microsoft.com/office/officeart/2005/8/layout/hierarchy1"/>
    <dgm:cxn modelId="{CCDC0A23-084D-493E-8BF4-C5AFAE019DCC}" type="presParOf" srcId="{CFDDC714-57E9-48BB-AE60-F5F86DD5813A}" destId="{2BB7CC7B-7B5F-402B-9194-1C4571185804}" srcOrd="0" destOrd="0" presId="urn:microsoft.com/office/officeart/2005/8/layout/hierarchy1"/>
    <dgm:cxn modelId="{DDC90E13-6D29-4263-AE77-902A177F980E}" type="presParOf" srcId="{2BB7CC7B-7B5F-402B-9194-1C4571185804}" destId="{E311739C-BBB1-49F3-982D-AE756025E4DA}" srcOrd="0" destOrd="0" presId="urn:microsoft.com/office/officeart/2005/8/layout/hierarchy1"/>
    <dgm:cxn modelId="{59C6412A-05C1-4DD1-BDD7-3B7084A0EAC5}" type="presParOf" srcId="{2BB7CC7B-7B5F-402B-9194-1C4571185804}" destId="{0D1C7341-AB30-4494-B9E7-B8502B1791ED}" srcOrd="1" destOrd="0" presId="urn:microsoft.com/office/officeart/2005/8/layout/hierarchy1"/>
    <dgm:cxn modelId="{742A9A52-DA9D-4BF0-9F8F-54828E4DFEE4}" type="presParOf" srcId="{CFDDC714-57E9-48BB-AE60-F5F86DD5813A}" destId="{3C1ADB5D-EE75-4E9A-858C-8CB77B1831CB}" srcOrd="1" destOrd="0" presId="urn:microsoft.com/office/officeart/2005/8/layout/hierarchy1"/>
    <dgm:cxn modelId="{860B9791-0233-4AA5-9299-65C2DEBE7D70}" type="presParOf" srcId="{F50381FF-F318-4DAA-AE0B-87CC01FD216A}" destId="{EA367F6D-1556-46D2-BA22-EA00043EAB12}" srcOrd="1" destOrd="0" presId="urn:microsoft.com/office/officeart/2005/8/layout/hierarchy1"/>
    <dgm:cxn modelId="{12281791-05A2-45E6-BDF0-C18AADB6404D}" type="presParOf" srcId="{EA367F6D-1556-46D2-BA22-EA00043EAB12}" destId="{AB96591B-BE2A-496F-B4F9-023F1121ADA2}" srcOrd="0" destOrd="0" presId="urn:microsoft.com/office/officeart/2005/8/layout/hierarchy1"/>
    <dgm:cxn modelId="{9C0D5D2C-88B6-42C4-8063-59E59A431D2C}" type="presParOf" srcId="{AB96591B-BE2A-496F-B4F9-023F1121ADA2}" destId="{758EAE45-2EA6-4AFD-A8CF-052BBBD33F4C}" srcOrd="0" destOrd="0" presId="urn:microsoft.com/office/officeart/2005/8/layout/hierarchy1"/>
    <dgm:cxn modelId="{2D3F4BF3-FECA-4634-8F11-2BCEE03AE7F0}" type="presParOf" srcId="{AB96591B-BE2A-496F-B4F9-023F1121ADA2}" destId="{62121CAC-1457-4192-A166-CE61485C8FD3}" srcOrd="1" destOrd="0" presId="urn:microsoft.com/office/officeart/2005/8/layout/hierarchy1"/>
    <dgm:cxn modelId="{AADDB53F-2B76-4F6B-8C27-92809A5BDAAE}" type="presParOf" srcId="{EA367F6D-1556-46D2-BA22-EA00043EAB12}" destId="{54B262EB-4349-42B2-9C6C-6BDA5B6774D8}" srcOrd="1" destOrd="0" presId="urn:microsoft.com/office/officeart/2005/8/layout/hierarchy1"/>
    <dgm:cxn modelId="{CF0BE44C-DF68-4DBD-A573-5DA4423BE84C}" type="presParOf" srcId="{F50381FF-F318-4DAA-AE0B-87CC01FD216A}" destId="{D87FF540-541F-49A8-AC25-863F39901D66}" srcOrd="2" destOrd="0" presId="urn:microsoft.com/office/officeart/2005/8/layout/hierarchy1"/>
    <dgm:cxn modelId="{EBF35C11-CE81-47AB-9D9D-020952E3CA0C}" type="presParOf" srcId="{D87FF540-541F-49A8-AC25-863F39901D66}" destId="{450543DE-CD6A-45EC-9F13-22A51531DAA4}" srcOrd="0" destOrd="0" presId="urn:microsoft.com/office/officeart/2005/8/layout/hierarchy1"/>
    <dgm:cxn modelId="{6B7C06B6-F364-4385-95A1-4585BAC6DA68}" type="presParOf" srcId="{450543DE-CD6A-45EC-9F13-22A51531DAA4}" destId="{4C363CD4-9BF7-44FD-8A3D-1FC75A01793D}" srcOrd="0" destOrd="0" presId="urn:microsoft.com/office/officeart/2005/8/layout/hierarchy1"/>
    <dgm:cxn modelId="{D714B416-DBB7-49F2-A400-D69762A303C3}" type="presParOf" srcId="{450543DE-CD6A-45EC-9F13-22A51531DAA4}" destId="{F83ECF8A-C7F5-4508-9465-D8003046E46B}" srcOrd="1" destOrd="0" presId="urn:microsoft.com/office/officeart/2005/8/layout/hierarchy1"/>
    <dgm:cxn modelId="{3BB99B38-48CB-48D5-B1C6-4BF040FE05B7}" type="presParOf" srcId="{D87FF540-541F-49A8-AC25-863F39901D66}" destId="{E8B425F2-7854-43D1-BC4C-DF78B6EF925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46A21A-4A6F-4E13-9242-47F8F6551199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07F1FE3-D84B-454F-8B34-7F5CC2F0CDAE}">
      <dgm:prSet/>
      <dgm:spPr/>
      <dgm:t>
        <a:bodyPr/>
        <a:lstStyle/>
        <a:p>
          <a:pPr>
            <a:defRPr cap="all"/>
          </a:pPr>
          <a:r>
            <a:rPr lang="en-US" b="0" i="0" baseline="0"/>
            <a:t>Oncologist, Nurse, Dietitian, Social Worker</a:t>
          </a:r>
          <a:endParaRPr lang="en-US"/>
        </a:p>
      </dgm:t>
    </dgm:pt>
    <dgm:pt modelId="{247064CE-C183-45FE-B5FF-93992F4CB5CB}" type="parTrans" cxnId="{733B6587-B1EE-4039-9FB2-596B56C6BABD}">
      <dgm:prSet/>
      <dgm:spPr/>
      <dgm:t>
        <a:bodyPr/>
        <a:lstStyle/>
        <a:p>
          <a:endParaRPr lang="en-US"/>
        </a:p>
      </dgm:t>
    </dgm:pt>
    <dgm:pt modelId="{DBCC73A9-13D7-48AA-A3DC-EDB07228A211}" type="sibTrans" cxnId="{733B6587-B1EE-4039-9FB2-596B56C6BABD}">
      <dgm:prSet/>
      <dgm:spPr/>
      <dgm:t>
        <a:bodyPr/>
        <a:lstStyle/>
        <a:p>
          <a:endParaRPr lang="en-US"/>
        </a:p>
      </dgm:t>
    </dgm:pt>
    <dgm:pt modelId="{2E70414C-E5C1-41A5-A88A-F71BFA9F3686}">
      <dgm:prSet/>
      <dgm:spPr/>
      <dgm:t>
        <a:bodyPr/>
        <a:lstStyle/>
        <a:p>
          <a:pPr>
            <a:defRPr cap="all"/>
          </a:pPr>
          <a:r>
            <a:rPr lang="en-US" b="0" i="0" baseline="0"/>
            <a:t>Shared decisions, Weekly meetings</a:t>
          </a:r>
          <a:endParaRPr lang="en-US"/>
        </a:p>
      </dgm:t>
    </dgm:pt>
    <dgm:pt modelId="{0F386B01-AD89-4A03-935D-3BFD1A1E8F3C}" type="parTrans" cxnId="{8611DAB0-D935-466D-9EAC-9058832E22A1}">
      <dgm:prSet/>
      <dgm:spPr/>
      <dgm:t>
        <a:bodyPr/>
        <a:lstStyle/>
        <a:p>
          <a:endParaRPr lang="en-US"/>
        </a:p>
      </dgm:t>
    </dgm:pt>
    <dgm:pt modelId="{63FDD8C6-4812-4AFE-BA99-1CCA9AFAAB57}" type="sibTrans" cxnId="{8611DAB0-D935-466D-9EAC-9058832E22A1}">
      <dgm:prSet/>
      <dgm:spPr/>
      <dgm:t>
        <a:bodyPr/>
        <a:lstStyle/>
        <a:p>
          <a:endParaRPr lang="en-US"/>
        </a:p>
      </dgm:t>
    </dgm:pt>
    <dgm:pt modelId="{0054F297-9BF4-42C7-93E4-DB5E6F24A517}" type="pres">
      <dgm:prSet presAssocID="{1D46A21A-4A6F-4E13-9242-47F8F6551199}" presName="root" presStyleCnt="0">
        <dgm:presLayoutVars>
          <dgm:dir/>
          <dgm:resizeHandles val="exact"/>
        </dgm:presLayoutVars>
      </dgm:prSet>
      <dgm:spPr/>
    </dgm:pt>
    <dgm:pt modelId="{33A3789E-15DD-4BEB-9327-1C9AC0910DAB}" type="pres">
      <dgm:prSet presAssocID="{A07F1FE3-D84B-454F-8B34-7F5CC2F0CDAE}" presName="compNode" presStyleCnt="0"/>
      <dgm:spPr/>
    </dgm:pt>
    <dgm:pt modelId="{5E3A752B-E9D5-4223-AFAB-611B0E7D0FD2}" type="pres">
      <dgm:prSet presAssocID="{A07F1FE3-D84B-454F-8B34-7F5CC2F0CDAE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F0CD43D8-9530-4D01-A426-D19EA48F2BAC}" type="pres">
      <dgm:prSet presAssocID="{A07F1FE3-D84B-454F-8B34-7F5CC2F0CDA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4D28461A-D904-447D-BCB0-0DF23BC33B69}" type="pres">
      <dgm:prSet presAssocID="{A07F1FE3-D84B-454F-8B34-7F5CC2F0CDAE}" presName="spaceRect" presStyleCnt="0"/>
      <dgm:spPr/>
    </dgm:pt>
    <dgm:pt modelId="{D855BF76-E6C5-4529-8B04-480FD88345FA}" type="pres">
      <dgm:prSet presAssocID="{A07F1FE3-D84B-454F-8B34-7F5CC2F0CDAE}" presName="textRect" presStyleLbl="revTx" presStyleIdx="0" presStyleCnt="2">
        <dgm:presLayoutVars>
          <dgm:chMax val="1"/>
          <dgm:chPref val="1"/>
        </dgm:presLayoutVars>
      </dgm:prSet>
      <dgm:spPr/>
    </dgm:pt>
    <dgm:pt modelId="{96B717EF-6351-4CEB-9781-018EC14E3BE5}" type="pres">
      <dgm:prSet presAssocID="{DBCC73A9-13D7-48AA-A3DC-EDB07228A211}" presName="sibTrans" presStyleCnt="0"/>
      <dgm:spPr/>
    </dgm:pt>
    <dgm:pt modelId="{68A37046-86B9-4B78-AB6D-964593E2EAC9}" type="pres">
      <dgm:prSet presAssocID="{2E70414C-E5C1-41A5-A88A-F71BFA9F3686}" presName="compNode" presStyleCnt="0"/>
      <dgm:spPr/>
    </dgm:pt>
    <dgm:pt modelId="{2D8668C5-BC1C-4276-AD78-6C22451D62E5}" type="pres">
      <dgm:prSet presAssocID="{2E70414C-E5C1-41A5-A88A-F71BFA9F3686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01D5C068-70EA-4F42-AED7-D8EABBCB5F99}" type="pres">
      <dgm:prSet presAssocID="{2E70414C-E5C1-41A5-A88A-F71BFA9F368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92BB6CE3-EF60-411F-AE1F-64F185A4E9EE}" type="pres">
      <dgm:prSet presAssocID="{2E70414C-E5C1-41A5-A88A-F71BFA9F3686}" presName="spaceRect" presStyleCnt="0"/>
      <dgm:spPr/>
    </dgm:pt>
    <dgm:pt modelId="{A6E7FFA0-991E-4A70-89AB-1A43D39A9A05}" type="pres">
      <dgm:prSet presAssocID="{2E70414C-E5C1-41A5-A88A-F71BFA9F368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07A4323-08E5-4AF1-AB7B-203523FEEA31}" type="presOf" srcId="{2E70414C-E5C1-41A5-A88A-F71BFA9F3686}" destId="{A6E7FFA0-991E-4A70-89AB-1A43D39A9A05}" srcOrd="0" destOrd="0" presId="urn:microsoft.com/office/officeart/2018/5/layout/IconLeafLabelList"/>
    <dgm:cxn modelId="{733B6587-B1EE-4039-9FB2-596B56C6BABD}" srcId="{1D46A21A-4A6F-4E13-9242-47F8F6551199}" destId="{A07F1FE3-D84B-454F-8B34-7F5CC2F0CDAE}" srcOrd="0" destOrd="0" parTransId="{247064CE-C183-45FE-B5FF-93992F4CB5CB}" sibTransId="{DBCC73A9-13D7-48AA-A3DC-EDB07228A211}"/>
    <dgm:cxn modelId="{26E252AD-8110-4CA2-9C18-8443B36BCD68}" type="presOf" srcId="{1D46A21A-4A6F-4E13-9242-47F8F6551199}" destId="{0054F297-9BF4-42C7-93E4-DB5E6F24A517}" srcOrd="0" destOrd="0" presId="urn:microsoft.com/office/officeart/2018/5/layout/IconLeafLabelList"/>
    <dgm:cxn modelId="{8611DAB0-D935-466D-9EAC-9058832E22A1}" srcId="{1D46A21A-4A6F-4E13-9242-47F8F6551199}" destId="{2E70414C-E5C1-41A5-A88A-F71BFA9F3686}" srcOrd="1" destOrd="0" parTransId="{0F386B01-AD89-4A03-935D-3BFD1A1E8F3C}" sibTransId="{63FDD8C6-4812-4AFE-BA99-1CCA9AFAAB57}"/>
    <dgm:cxn modelId="{A83E77D1-FC71-40A7-9D19-A2532329D771}" type="presOf" srcId="{A07F1FE3-D84B-454F-8B34-7F5CC2F0CDAE}" destId="{D855BF76-E6C5-4529-8B04-480FD88345FA}" srcOrd="0" destOrd="0" presId="urn:microsoft.com/office/officeart/2018/5/layout/IconLeafLabelList"/>
    <dgm:cxn modelId="{2379B230-5539-4510-B964-F9E6CA92BB38}" type="presParOf" srcId="{0054F297-9BF4-42C7-93E4-DB5E6F24A517}" destId="{33A3789E-15DD-4BEB-9327-1C9AC0910DAB}" srcOrd="0" destOrd="0" presId="urn:microsoft.com/office/officeart/2018/5/layout/IconLeafLabelList"/>
    <dgm:cxn modelId="{A8A58731-0055-42E2-A017-611D731773F6}" type="presParOf" srcId="{33A3789E-15DD-4BEB-9327-1C9AC0910DAB}" destId="{5E3A752B-E9D5-4223-AFAB-611B0E7D0FD2}" srcOrd="0" destOrd="0" presId="urn:microsoft.com/office/officeart/2018/5/layout/IconLeafLabelList"/>
    <dgm:cxn modelId="{88FB949C-E59B-420B-A2E3-6441EFA29037}" type="presParOf" srcId="{33A3789E-15DD-4BEB-9327-1C9AC0910DAB}" destId="{F0CD43D8-9530-4D01-A426-D19EA48F2BAC}" srcOrd="1" destOrd="0" presId="urn:microsoft.com/office/officeart/2018/5/layout/IconLeafLabelList"/>
    <dgm:cxn modelId="{6B3CBC7F-546C-47D8-BF9C-F4D33D187B7A}" type="presParOf" srcId="{33A3789E-15DD-4BEB-9327-1C9AC0910DAB}" destId="{4D28461A-D904-447D-BCB0-0DF23BC33B69}" srcOrd="2" destOrd="0" presId="urn:microsoft.com/office/officeart/2018/5/layout/IconLeafLabelList"/>
    <dgm:cxn modelId="{BFC80707-4E21-4B79-BD76-F231FF7C8D2D}" type="presParOf" srcId="{33A3789E-15DD-4BEB-9327-1C9AC0910DAB}" destId="{D855BF76-E6C5-4529-8B04-480FD88345FA}" srcOrd="3" destOrd="0" presId="urn:microsoft.com/office/officeart/2018/5/layout/IconLeafLabelList"/>
    <dgm:cxn modelId="{2794D3FB-FF62-44B6-BDB6-CC236E33D930}" type="presParOf" srcId="{0054F297-9BF4-42C7-93E4-DB5E6F24A517}" destId="{96B717EF-6351-4CEB-9781-018EC14E3BE5}" srcOrd="1" destOrd="0" presId="urn:microsoft.com/office/officeart/2018/5/layout/IconLeafLabelList"/>
    <dgm:cxn modelId="{C9153EB5-39CA-46E0-9A18-E87824303443}" type="presParOf" srcId="{0054F297-9BF4-42C7-93E4-DB5E6F24A517}" destId="{68A37046-86B9-4B78-AB6D-964593E2EAC9}" srcOrd="2" destOrd="0" presId="urn:microsoft.com/office/officeart/2018/5/layout/IconLeafLabelList"/>
    <dgm:cxn modelId="{507122AD-B7FB-4427-88B4-BBD8D20F4CBD}" type="presParOf" srcId="{68A37046-86B9-4B78-AB6D-964593E2EAC9}" destId="{2D8668C5-BC1C-4276-AD78-6C22451D62E5}" srcOrd="0" destOrd="0" presId="urn:microsoft.com/office/officeart/2018/5/layout/IconLeafLabelList"/>
    <dgm:cxn modelId="{DEB5FE9B-C754-4B71-A0EF-E6D2BFE15057}" type="presParOf" srcId="{68A37046-86B9-4B78-AB6D-964593E2EAC9}" destId="{01D5C068-70EA-4F42-AED7-D8EABBCB5F99}" srcOrd="1" destOrd="0" presId="urn:microsoft.com/office/officeart/2018/5/layout/IconLeafLabelList"/>
    <dgm:cxn modelId="{C2666B2F-9234-462E-BCCF-6C347B83385B}" type="presParOf" srcId="{68A37046-86B9-4B78-AB6D-964593E2EAC9}" destId="{92BB6CE3-EF60-411F-AE1F-64F185A4E9EE}" srcOrd="2" destOrd="0" presId="urn:microsoft.com/office/officeart/2018/5/layout/IconLeafLabelList"/>
    <dgm:cxn modelId="{A0ADAD20-B697-43B1-B72E-BA9DF6794550}" type="presParOf" srcId="{68A37046-86B9-4B78-AB6D-964593E2EAC9}" destId="{A6E7FFA0-991E-4A70-89AB-1A43D39A9A0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B8B0872-C27E-4AE6-8B55-CBDE088332F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806ED2D-1195-4B84-9997-ABCCC09F4D72}">
      <dgm:prSet/>
      <dgm:spPr/>
      <dgm:t>
        <a:bodyPr/>
        <a:lstStyle/>
        <a:p>
          <a:r>
            <a:rPr lang="en-US" b="0" i="0" baseline="0"/>
            <a:t>Stop smoking</a:t>
          </a:r>
          <a:endParaRPr lang="en-US"/>
        </a:p>
      </dgm:t>
    </dgm:pt>
    <dgm:pt modelId="{9CE0113F-FB48-4BCA-A155-8CA62C467E88}" type="parTrans" cxnId="{15828F76-B744-47B1-BC9C-ABBBCFE03C80}">
      <dgm:prSet/>
      <dgm:spPr/>
      <dgm:t>
        <a:bodyPr/>
        <a:lstStyle/>
        <a:p>
          <a:endParaRPr lang="en-US"/>
        </a:p>
      </dgm:t>
    </dgm:pt>
    <dgm:pt modelId="{1E8CA180-0908-4142-A6FC-448244252232}" type="sibTrans" cxnId="{15828F76-B744-47B1-BC9C-ABBBCFE03C80}">
      <dgm:prSet/>
      <dgm:spPr/>
      <dgm:t>
        <a:bodyPr/>
        <a:lstStyle/>
        <a:p>
          <a:endParaRPr lang="en-US"/>
        </a:p>
      </dgm:t>
    </dgm:pt>
    <dgm:pt modelId="{B9FEE613-9B9B-4B6E-BDC0-8FCB06B340CC}">
      <dgm:prSet/>
      <dgm:spPr/>
      <dgm:t>
        <a:bodyPr/>
        <a:lstStyle/>
        <a:p>
          <a:r>
            <a:rPr lang="en-US" b="0" i="0" baseline="0"/>
            <a:t>Balanced diet</a:t>
          </a:r>
          <a:endParaRPr lang="en-US"/>
        </a:p>
      </dgm:t>
    </dgm:pt>
    <dgm:pt modelId="{A2B26F46-B16F-48D6-A433-505EDB00C125}" type="parTrans" cxnId="{511AA8C9-D2B1-4417-8BBF-EF1C0F26CC9B}">
      <dgm:prSet/>
      <dgm:spPr/>
      <dgm:t>
        <a:bodyPr/>
        <a:lstStyle/>
        <a:p>
          <a:endParaRPr lang="en-US"/>
        </a:p>
      </dgm:t>
    </dgm:pt>
    <dgm:pt modelId="{F2704B7D-8C60-4852-8F99-30F741666DA7}" type="sibTrans" cxnId="{511AA8C9-D2B1-4417-8BBF-EF1C0F26CC9B}">
      <dgm:prSet/>
      <dgm:spPr/>
      <dgm:t>
        <a:bodyPr/>
        <a:lstStyle/>
        <a:p>
          <a:endParaRPr lang="en-US"/>
        </a:p>
      </dgm:t>
    </dgm:pt>
    <dgm:pt modelId="{1E5A45D2-AD63-44AD-B058-02741EC7D59D}">
      <dgm:prSet/>
      <dgm:spPr/>
      <dgm:t>
        <a:bodyPr/>
        <a:lstStyle/>
        <a:p>
          <a:r>
            <a:rPr lang="en-US" b="0" i="0" baseline="0"/>
            <a:t>Gentle exercise</a:t>
          </a:r>
          <a:endParaRPr lang="en-US"/>
        </a:p>
      </dgm:t>
    </dgm:pt>
    <dgm:pt modelId="{7BA49277-91D6-4600-AD52-145063590CC6}" type="parTrans" cxnId="{BF7B8EE7-AE5C-4025-8532-F7A6524AC6A8}">
      <dgm:prSet/>
      <dgm:spPr/>
      <dgm:t>
        <a:bodyPr/>
        <a:lstStyle/>
        <a:p>
          <a:endParaRPr lang="en-US"/>
        </a:p>
      </dgm:t>
    </dgm:pt>
    <dgm:pt modelId="{FD224C6E-0B00-4DE9-9AA0-56EB38A75CA4}" type="sibTrans" cxnId="{BF7B8EE7-AE5C-4025-8532-F7A6524AC6A8}">
      <dgm:prSet/>
      <dgm:spPr/>
      <dgm:t>
        <a:bodyPr/>
        <a:lstStyle/>
        <a:p>
          <a:endParaRPr lang="en-US"/>
        </a:p>
      </dgm:t>
    </dgm:pt>
    <dgm:pt modelId="{B473223D-2BBE-4BC6-89B7-5E5977EE0085}">
      <dgm:prSet/>
      <dgm:spPr/>
      <dgm:t>
        <a:bodyPr/>
        <a:lstStyle/>
        <a:p>
          <a:r>
            <a:rPr lang="en-US" b="0" i="0" baseline="0"/>
            <a:t>Mental health support</a:t>
          </a:r>
          <a:endParaRPr lang="en-US"/>
        </a:p>
      </dgm:t>
    </dgm:pt>
    <dgm:pt modelId="{92BAC0A8-F155-4235-AC99-19F01F803EBF}" type="parTrans" cxnId="{40E7FE20-375B-4ACD-B94F-B4D04B182580}">
      <dgm:prSet/>
      <dgm:spPr/>
      <dgm:t>
        <a:bodyPr/>
        <a:lstStyle/>
        <a:p>
          <a:endParaRPr lang="en-US"/>
        </a:p>
      </dgm:t>
    </dgm:pt>
    <dgm:pt modelId="{64649863-E1F3-411A-99B8-1974985D9468}" type="sibTrans" cxnId="{40E7FE20-375B-4ACD-B94F-B4D04B182580}">
      <dgm:prSet/>
      <dgm:spPr/>
      <dgm:t>
        <a:bodyPr/>
        <a:lstStyle/>
        <a:p>
          <a:endParaRPr lang="en-US"/>
        </a:p>
      </dgm:t>
    </dgm:pt>
    <dgm:pt modelId="{66B23C30-AEFC-4454-BB35-535A45225756}" type="pres">
      <dgm:prSet presAssocID="{8B8B0872-C27E-4AE6-8B55-CBDE088332F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86B91FF-FCEA-408E-BADB-7EBF64FA907C}" type="pres">
      <dgm:prSet presAssocID="{C806ED2D-1195-4B84-9997-ABCCC09F4D72}" presName="hierRoot1" presStyleCnt="0"/>
      <dgm:spPr/>
    </dgm:pt>
    <dgm:pt modelId="{7CCBBA96-20DE-454F-B30F-A34683569079}" type="pres">
      <dgm:prSet presAssocID="{C806ED2D-1195-4B84-9997-ABCCC09F4D72}" presName="composite" presStyleCnt="0"/>
      <dgm:spPr/>
    </dgm:pt>
    <dgm:pt modelId="{06CE8957-3426-44EC-8F24-CCFD90967875}" type="pres">
      <dgm:prSet presAssocID="{C806ED2D-1195-4B84-9997-ABCCC09F4D72}" presName="background" presStyleLbl="node0" presStyleIdx="0" presStyleCnt="4"/>
      <dgm:spPr/>
    </dgm:pt>
    <dgm:pt modelId="{40886FFA-A567-464D-BCF0-58DB0A757D1D}" type="pres">
      <dgm:prSet presAssocID="{C806ED2D-1195-4B84-9997-ABCCC09F4D72}" presName="text" presStyleLbl="fgAcc0" presStyleIdx="0" presStyleCnt="4">
        <dgm:presLayoutVars>
          <dgm:chPref val="3"/>
        </dgm:presLayoutVars>
      </dgm:prSet>
      <dgm:spPr/>
    </dgm:pt>
    <dgm:pt modelId="{B84C304E-EC6D-455F-B684-AF09204EC7D3}" type="pres">
      <dgm:prSet presAssocID="{C806ED2D-1195-4B84-9997-ABCCC09F4D72}" presName="hierChild2" presStyleCnt="0"/>
      <dgm:spPr/>
    </dgm:pt>
    <dgm:pt modelId="{21DEB38F-3B52-4CCE-9E17-945916550BDE}" type="pres">
      <dgm:prSet presAssocID="{B9FEE613-9B9B-4B6E-BDC0-8FCB06B340CC}" presName="hierRoot1" presStyleCnt="0"/>
      <dgm:spPr/>
    </dgm:pt>
    <dgm:pt modelId="{2A70B561-32B0-4780-9A6D-B5DF97862973}" type="pres">
      <dgm:prSet presAssocID="{B9FEE613-9B9B-4B6E-BDC0-8FCB06B340CC}" presName="composite" presStyleCnt="0"/>
      <dgm:spPr/>
    </dgm:pt>
    <dgm:pt modelId="{0F7AB7F2-14C6-48C3-8CE7-3ED33109565E}" type="pres">
      <dgm:prSet presAssocID="{B9FEE613-9B9B-4B6E-BDC0-8FCB06B340CC}" presName="background" presStyleLbl="node0" presStyleIdx="1" presStyleCnt="4"/>
      <dgm:spPr/>
    </dgm:pt>
    <dgm:pt modelId="{92D9FB91-4F3F-45CF-AF6A-21082B9569A8}" type="pres">
      <dgm:prSet presAssocID="{B9FEE613-9B9B-4B6E-BDC0-8FCB06B340CC}" presName="text" presStyleLbl="fgAcc0" presStyleIdx="1" presStyleCnt="4">
        <dgm:presLayoutVars>
          <dgm:chPref val="3"/>
        </dgm:presLayoutVars>
      </dgm:prSet>
      <dgm:spPr/>
    </dgm:pt>
    <dgm:pt modelId="{02B5FE35-B14E-4D0B-81DD-9B8B3ADA601F}" type="pres">
      <dgm:prSet presAssocID="{B9FEE613-9B9B-4B6E-BDC0-8FCB06B340CC}" presName="hierChild2" presStyleCnt="0"/>
      <dgm:spPr/>
    </dgm:pt>
    <dgm:pt modelId="{A96A1A2D-3C82-4863-A0BD-1F08FD590E1B}" type="pres">
      <dgm:prSet presAssocID="{1E5A45D2-AD63-44AD-B058-02741EC7D59D}" presName="hierRoot1" presStyleCnt="0"/>
      <dgm:spPr/>
    </dgm:pt>
    <dgm:pt modelId="{F7875B62-1248-4254-83E4-47767BCFF7D7}" type="pres">
      <dgm:prSet presAssocID="{1E5A45D2-AD63-44AD-B058-02741EC7D59D}" presName="composite" presStyleCnt="0"/>
      <dgm:spPr/>
    </dgm:pt>
    <dgm:pt modelId="{F717BA7B-BF6C-4A14-B6EA-146B8D787905}" type="pres">
      <dgm:prSet presAssocID="{1E5A45D2-AD63-44AD-B058-02741EC7D59D}" presName="background" presStyleLbl="node0" presStyleIdx="2" presStyleCnt="4"/>
      <dgm:spPr/>
    </dgm:pt>
    <dgm:pt modelId="{4264D4CD-34E3-4D59-A8A5-FD7443547207}" type="pres">
      <dgm:prSet presAssocID="{1E5A45D2-AD63-44AD-B058-02741EC7D59D}" presName="text" presStyleLbl="fgAcc0" presStyleIdx="2" presStyleCnt="4">
        <dgm:presLayoutVars>
          <dgm:chPref val="3"/>
        </dgm:presLayoutVars>
      </dgm:prSet>
      <dgm:spPr/>
    </dgm:pt>
    <dgm:pt modelId="{E3F1E2E8-860D-4D62-808D-49EB10F6098F}" type="pres">
      <dgm:prSet presAssocID="{1E5A45D2-AD63-44AD-B058-02741EC7D59D}" presName="hierChild2" presStyleCnt="0"/>
      <dgm:spPr/>
    </dgm:pt>
    <dgm:pt modelId="{E0F1B669-AE2B-4B52-B35F-000CE69DF85B}" type="pres">
      <dgm:prSet presAssocID="{B473223D-2BBE-4BC6-89B7-5E5977EE0085}" presName="hierRoot1" presStyleCnt="0"/>
      <dgm:spPr/>
    </dgm:pt>
    <dgm:pt modelId="{705E8216-6AEB-43AA-B694-B82ABBD6B415}" type="pres">
      <dgm:prSet presAssocID="{B473223D-2BBE-4BC6-89B7-5E5977EE0085}" presName="composite" presStyleCnt="0"/>
      <dgm:spPr/>
    </dgm:pt>
    <dgm:pt modelId="{B2587BFC-240F-4B8A-AFE2-55E2C805D91F}" type="pres">
      <dgm:prSet presAssocID="{B473223D-2BBE-4BC6-89B7-5E5977EE0085}" presName="background" presStyleLbl="node0" presStyleIdx="3" presStyleCnt="4"/>
      <dgm:spPr/>
    </dgm:pt>
    <dgm:pt modelId="{45C078D4-6126-4743-B3B7-629892433429}" type="pres">
      <dgm:prSet presAssocID="{B473223D-2BBE-4BC6-89B7-5E5977EE0085}" presName="text" presStyleLbl="fgAcc0" presStyleIdx="3" presStyleCnt="4">
        <dgm:presLayoutVars>
          <dgm:chPref val="3"/>
        </dgm:presLayoutVars>
      </dgm:prSet>
      <dgm:spPr/>
    </dgm:pt>
    <dgm:pt modelId="{939C9B79-E736-4141-A4C7-4333C92A8047}" type="pres">
      <dgm:prSet presAssocID="{B473223D-2BBE-4BC6-89B7-5E5977EE0085}" presName="hierChild2" presStyleCnt="0"/>
      <dgm:spPr/>
    </dgm:pt>
  </dgm:ptLst>
  <dgm:cxnLst>
    <dgm:cxn modelId="{40E7FE20-375B-4ACD-B94F-B4D04B182580}" srcId="{8B8B0872-C27E-4AE6-8B55-CBDE088332FF}" destId="{B473223D-2BBE-4BC6-89B7-5E5977EE0085}" srcOrd="3" destOrd="0" parTransId="{92BAC0A8-F155-4235-AC99-19F01F803EBF}" sibTransId="{64649863-E1F3-411A-99B8-1974985D9468}"/>
    <dgm:cxn modelId="{796FEC3E-1DCF-4437-9D23-D1F877D7AFA1}" type="presOf" srcId="{C806ED2D-1195-4B84-9997-ABCCC09F4D72}" destId="{40886FFA-A567-464D-BCF0-58DB0A757D1D}" srcOrd="0" destOrd="0" presId="urn:microsoft.com/office/officeart/2005/8/layout/hierarchy1"/>
    <dgm:cxn modelId="{CEAFEE4B-4744-4052-9281-0EC14E94BF08}" type="presOf" srcId="{8B8B0872-C27E-4AE6-8B55-CBDE088332FF}" destId="{66B23C30-AEFC-4454-BB35-535A45225756}" srcOrd="0" destOrd="0" presId="urn:microsoft.com/office/officeart/2005/8/layout/hierarchy1"/>
    <dgm:cxn modelId="{15828F76-B744-47B1-BC9C-ABBBCFE03C80}" srcId="{8B8B0872-C27E-4AE6-8B55-CBDE088332FF}" destId="{C806ED2D-1195-4B84-9997-ABCCC09F4D72}" srcOrd="0" destOrd="0" parTransId="{9CE0113F-FB48-4BCA-A155-8CA62C467E88}" sibTransId="{1E8CA180-0908-4142-A6FC-448244252232}"/>
    <dgm:cxn modelId="{8BF96197-F351-49D7-9D64-7EC559128B63}" type="presOf" srcId="{B473223D-2BBE-4BC6-89B7-5E5977EE0085}" destId="{45C078D4-6126-4743-B3B7-629892433429}" srcOrd="0" destOrd="0" presId="urn:microsoft.com/office/officeart/2005/8/layout/hierarchy1"/>
    <dgm:cxn modelId="{FF16AA9F-CD0A-413A-9D59-5E1D85FAD63D}" type="presOf" srcId="{B9FEE613-9B9B-4B6E-BDC0-8FCB06B340CC}" destId="{92D9FB91-4F3F-45CF-AF6A-21082B9569A8}" srcOrd="0" destOrd="0" presId="urn:microsoft.com/office/officeart/2005/8/layout/hierarchy1"/>
    <dgm:cxn modelId="{511AA8C9-D2B1-4417-8BBF-EF1C0F26CC9B}" srcId="{8B8B0872-C27E-4AE6-8B55-CBDE088332FF}" destId="{B9FEE613-9B9B-4B6E-BDC0-8FCB06B340CC}" srcOrd="1" destOrd="0" parTransId="{A2B26F46-B16F-48D6-A433-505EDB00C125}" sibTransId="{F2704B7D-8C60-4852-8F99-30F741666DA7}"/>
    <dgm:cxn modelId="{BF7B8EE7-AE5C-4025-8532-F7A6524AC6A8}" srcId="{8B8B0872-C27E-4AE6-8B55-CBDE088332FF}" destId="{1E5A45D2-AD63-44AD-B058-02741EC7D59D}" srcOrd="2" destOrd="0" parTransId="{7BA49277-91D6-4600-AD52-145063590CC6}" sibTransId="{FD224C6E-0B00-4DE9-9AA0-56EB38A75CA4}"/>
    <dgm:cxn modelId="{C82C6DFA-F532-47E4-A99C-0E63FEA63B2B}" type="presOf" srcId="{1E5A45D2-AD63-44AD-B058-02741EC7D59D}" destId="{4264D4CD-34E3-4D59-A8A5-FD7443547207}" srcOrd="0" destOrd="0" presId="urn:microsoft.com/office/officeart/2005/8/layout/hierarchy1"/>
    <dgm:cxn modelId="{D6EBF666-EF34-4A0E-A7EC-F7A377799176}" type="presParOf" srcId="{66B23C30-AEFC-4454-BB35-535A45225756}" destId="{086B91FF-FCEA-408E-BADB-7EBF64FA907C}" srcOrd="0" destOrd="0" presId="urn:microsoft.com/office/officeart/2005/8/layout/hierarchy1"/>
    <dgm:cxn modelId="{4C9BB3E1-D5EF-4E9E-A524-E1B2A5F36F0A}" type="presParOf" srcId="{086B91FF-FCEA-408E-BADB-7EBF64FA907C}" destId="{7CCBBA96-20DE-454F-B30F-A34683569079}" srcOrd="0" destOrd="0" presId="urn:microsoft.com/office/officeart/2005/8/layout/hierarchy1"/>
    <dgm:cxn modelId="{C12043BC-12D4-4495-A372-6E8E14267A51}" type="presParOf" srcId="{7CCBBA96-20DE-454F-B30F-A34683569079}" destId="{06CE8957-3426-44EC-8F24-CCFD90967875}" srcOrd="0" destOrd="0" presId="urn:microsoft.com/office/officeart/2005/8/layout/hierarchy1"/>
    <dgm:cxn modelId="{AA73E784-2704-4125-B1D2-0A540CFF19DD}" type="presParOf" srcId="{7CCBBA96-20DE-454F-B30F-A34683569079}" destId="{40886FFA-A567-464D-BCF0-58DB0A757D1D}" srcOrd="1" destOrd="0" presId="urn:microsoft.com/office/officeart/2005/8/layout/hierarchy1"/>
    <dgm:cxn modelId="{E28059E3-7E2F-4266-B784-187CEBC21453}" type="presParOf" srcId="{086B91FF-FCEA-408E-BADB-7EBF64FA907C}" destId="{B84C304E-EC6D-455F-B684-AF09204EC7D3}" srcOrd="1" destOrd="0" presId="urn:microsoft.com/office/officeart/2005/8/layout/hierarchy1"/>
    <dgm:cxn modelId="{2E7CB5A1-57B0-4850-8BA0-3726B444C5A7}" type="presParOf" srcId="{66B23C30-AEFC-4454-BB35-535A45225756}" destId="{21DEB38F-3B52-4CCE-9E17-945916550BDE}" srcOrd="1" destOrd="0" presId="urn:microsoft.com/office/officeart/2005/8/layout/hierarchy1"/>
    <dgm:cxn modelId="{04E51544-C068-4459-ACAB-A46607FC293F}" type="presParOf" srcId="{21DEB38F-3B52-4CCE-9E17-945916550BDE}" destId="{2A70B561-32B0-4780-9A6D-B5DF97862973}" srcOrd="0" destOrd="0" presId="urn:microsoft.com/office/officeart/2005/8/layout/hierarchy1"/>
    <dgm:cxn modelId="{5F949935-BEE5-4A77-8224-9031629756E1}" type="presParOf" srcId="{2A70B561-32B0-4780-9A6D-B5DF97862973}" destId="{0F7AB7F2-14C6-48C3-8CE7-3ED33109565E}" srcOrd="0" destOrd="0" presId="urn:microsoft.com/office/officeart/2005/8/layout/hierarchy1"/>
    <dgm:cxn modelId="{A4A2FD98-D08A-478F-B3ED-6829E77109D4}" type="presParOf" srcId="{2A70B561-32B0-4780-9A6D-B5DF97862973}" destId="{92D9FB91-4F3F-45CF-AF6A-21082B9569A8}" srcOrd="1" destOrd="0" presId="urn:microsoft.com/office/officeart/2005/8/layout/hierarchy1"/>
    <dgm:cxn modelId="{1F3E2BBF-22C7-485B-948C-FF09B80C172B}" type="presParOf" srcId="{21DEB38F-3B52-4CCE-9E17-945916550BDE}" destId="{02B5FE35-B14E-4D0B-81DD-9B8B3ADA601F}" srcOrd="1" destOrd="0" presId="urn:microsoft.com/office/officeart/2005/8/layout/hierarchy1"/>
    <dgm:cxn modelId="{D79A608F-D326-4AFE-A7A0-56CA90907AFC}" type="presParOf" srcId="{66B23C30-AEFC-4454-BB35-535A45225756}" destId="{A96A1A2D-3C82-4863-A0BD-1F08FD590E1B}" srcOrd="2" destOrd="0" presId="urn:microsoft.com/office/officeart/2005/8/layout/hierarchy1"/>
    <dgm:cxn modelId="{8FFF947D-4E02-4AED-80BA-92BBDD29F9DD}" type="presParOf" srcId="{A96A1A2D-3C82-4863-A0BD-1F08FD590E1B}" destId="{F7875B62-1248-4254-83E4-47767BCFF7D7}" srcOrd="0" destOrd="0" presId="urn:microsoft.com/office/officeart/2005/8/layout/hierarchy1"/>
    <dgm:cxn modelId="{A6FD0370-F5F5-4FD1-B028-4BA64EB5C31E}" type="presParOf" srcId="{F7875B62-1248-4254-83E4-47767BCFF7D7}" destId="{F717BA7B-BF6C-4A14-B6EA-146B8D787905}" srcOrd="0" destOrd="0" presId="urn:microsoft.com/office/officeart/2005/8/layout/hierarchy1"/>
    <dgm:cxn modelId="{9EE6DDFD-4CEB-4382-BEA6-FA2A304A4942}" type="presParOf" srcId="{F7875B62-1248-4254-83E4-47767BCFF7D7}" destId="{4264D4CD-34E3-4D59-A8A5-FD7443547207}" srcOrd="1" destOrd="0" presId="urn:microsoft.com/office/officeart/2005/8/layout/hierarchy1"/>
    <dgm:cxn modelId="{86CA492E-C9E5-451B-921B-7FA334EA4903}" type="presParOf" srcId="{A96A1A2D-3C82-4863-A0BD-1F08FD590E1B}" destId="{E3F1E2E8-860D-4D62-808D-49EB10F6098F}" srcOrd="1" destOrd="0" presId="urn:microsoft.com/office/officeart/2005/8/layout/hierarchy1"/>
    <dgm:cxn modelId="{EC12BD5D-EC6A-436C-94AF-96EBDC17F944}" type="presParOf" srcId="{66B23C30-AEFC-4454-BB35-535A45225756}" destId="{E0F1B669-AE2B-4B52-B35F-000CE69DF85B}" srcOrd="3" destOrd="0" presId="urn:microsoft.com/office/officeart/2005/8/layout/hierarchy1"/>
    <dgm:cxn modelId="{C5F21D63-539F-487E-B424-AEF49938F0A1}" type="presParOf" srcId="{E0F1B669-AE2B-4B52-B35F-000CE69DF85B}" destId="{705E8216-6AEB-43AA-B694-B82ABBD6B415}" srcOrd="0" destOrd="0" presId="urn:microsoft.com/office/officeart/2005/8/layout/hierarchy1"/>
    <dgm:cxn modelId="{C0BF60BB-6B0D-4039-BF36-DCA5EE7EA887}" type="presParOf" srcId="{705E8216-6AEB-43AA-B694-B82ABBD6B415}" destId="{B2587BFC-240F-4B8A-AFE2-55E2C805D91F}" srcOrd="0" destOrd="0" presId="urn:microsoft.com/office/officeart/2005/8/layout/hierarchy1"/>
    <dgm:cxn modelId="{30CE5F73-BECD-49A5-96D1-690C075CC06C}" type="presParOf" srcId="{705E8216-6AEB-43AA-B694-B82ABBD6B415}" destId="{45C078D4-6126-4743-B3B7-629892433429}" srcOrd="1" destOrd="0" presId="urn:microsoft.com/office/officeart/2005/8/layout/hierarchy1"/>
    <dgm:cxn modelId="{4465866A-DAF5-49C9-8BAD-CA6D9972BF36}" type="presParOf" srcId="{E0F1B669-AE2B-4B52-B35F-000CE69DF85B}" destId="{939C9B79-E736-4141-A4C7-4333C92A804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96B32B2-A7E7-4A53-88B1-5EFCF842B43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9F6AED-4D45-422F-868A-F6AE6DF9FC8E}">
      <dgm:prSet/>
      <dgm:spPr/>
      <dgm:t>
        <a:bodyPr/>
        <a:lstStyle/>
        <a:p>
          <a:r>
            <a:rPr lang="en-US" b="0" i="0" baseline="0"/>
            <a:t>Cancer disrupts lung physiology</a:t>
          </a:r>
          <a:endParaRPr lang="en-US"/>
        </a:p>
      </dgm:t>
    </dgm:pt>
    <dgm:pt modelId="{1D15311C-676D-42D3-BC17-0A1EFF43852C}" type="parTrans" cxnId="{A7B77F1C-6E59-4C72-AA59-A798A7EE43B3}">
      <dgm:prSet/>
      <dgm:spPr/>
      <dgm:t>
        <a:bodyPr/>
        <a:lstStyle/>
        <a:p>
          <a:endParaRPr lang="en-US"/>
        </a:p>
      </dgm:t>
    </dgm:pt>
    <dgm:pt modelId="{E10E2476-CD12-4215-BF3B-73C8512C41B9}" type="sibTrans" cxnId="{A7B77F1C-6E59-4C72-AA59-A798A7EE43B3}">
      <dgm:prSet/>
      <dgm:spPr/>
      <dgm:t>
        <a:bodyPr/>
        <a:lstStyle/>
        <a:p>
          <a:endParaRPr lang="en-US"/>
        </a:p>
      </dgm:t>
    </dgm:pt>
    <dgm:pt modelId="{A4E4A870-A431-4DF6-B6E4-EA822CF1A16A}">
      <dgm:prSet/>
      <dgm:spPr/>
      <dgm:t>
        <a:bodyPr/>
        <a:lstStyle/>
        <a:p>
          <a:r>
            <a:rPr lang="en-US" b="0" i="0" baseline="0"/>
            <a:t>Person centred, ethical care improves life quality</a:t>
          </a:r>
          <a:endParaRPr lang="en-US"/>
        </a:p>
      </dgm:t>
    </dgm:pt>
    <dgm:pt modelId="{A047C729-015B-4FD9-9F3A-9DC0D6F19DB6}" type="parTrans" cxnId="{951D494F-772C-4800-9586-0717F13BC483}">
      <dgm:prSet/>
      <dgm:spPr/>
      <dgm:t>
        <a:bodyPr/>
        <a:lstStyle/>
        <a:p>
          <a:endParaRPr lang="en-US"/>
        </a:p>
      </dgm:t>
    </dgm:pt>
    <dgm:pt modelId="{BCE0DF1A-2749-426E-953D-399A5B864320}" type="sibTrans" cxnId="{951D494F-772C-4800-9586-0717F13BC483}">
      <dgm:prSet/>
      <dgm:spPr/>
      <dgm:t>
        <a:bodyPr/>
        <a:lstStyle/>
        <a:p>
          <a:endParaRPr lang="en-US"/>
        </a:p>
      </dgm:t>
    </dgm:pt>
    <dgm:pt modelId="{E2B91E70-76B5-440C-97FA-65E62C2635F8}">
      <dgm:prSet/>
      <dgm:spPr/>
      <dgm:t>
        <a:bodyPr/>
        <a:lstStyle/>
        <a:p>
          <a:r>
            <a:rPr lang="en-US" b="0" i="0" baseline="0"/>
            <a:t>Teamwork supports holistic outcomes</a:t>
          </a:r>
          <a:endParaRPr lang="en-US"/>
        </a:p>
      </dgm:t>
    </dgm:pt>
    <dgm:pt modelId="{54AB4781-6642-4EFD-BC9C-3000F50BE04B}" type="parTrans" cxnId="{872C5D76-EC08-43A8-9A9D-5BFBDA7FA89B}">
      <dgm:prSet/>
      <dgm:spPr/>
      <dgm:t>
        <a:bodyPr/>
        <a:lstStyle/>
        <a:p>
          <a:endParaRPr lang="en-US"/>
        </a:p>
      </dgm:t>
    </dgm:pt>
    <dgm:pt modelId="{EF5D44C3-1341-46F2-85DB-5CFF0D685378}" type="sibTrans" cxnId="{872C5D76-EC08-43A8-9A9D-5BFBDA7FA89B}">
      <dgm:prSet/>
      <dgm:spPr/>
      <dgm:t>
        <a:bodyPr/>
        <a:lstStyle/>
        <a:p>
          <a:endParaRPr lang="en-US"/>
        </a:p>
      </dgm:t>
    </dgm:pt>
    <dgm:pt modelId="{44F2F377-2E8B-4FF1-8477-9CB6DDBAC6EC}" type="pres">
      <dgm:prSet presAssocID="{296B32B2-A7E7-4A53-88B1-5EFCF842B43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D8B0CD5-51A7-4644-A987-2D4BC79A8CD0}" type="pres">
      <dgm:prSet presAssocID="{389F6AED-4D45-422F-868A-F6AE6DF9FC8E}" presName="hierRoot1" presStyleCnt="0"/>
      <dgm:spPr/>
    </dgm:pt>
    <dgm:pt modelId="{52E7FA98-7C41-4C93-8D03-E0808C9D6293}" type="pres">
      <dgm:prSet presAssocID="{389F6AED-4D45-422F-868A-F6AE6DF9FC8E}" presName="composite" presStyleCnt="0"/>
      <dgm:spPr/>
    </dgm:pt>
    <dgm:pt modelId="{07F8ED5A-98AC-4D98-949B-75C3B37DC6F6}" type="pres">
      <dgm:prSet presAssocID="{389F6AED-4D45-422F-868A-F6AE6DF9FC8E}" presName="background" presStyleLbl="node0" presStyleIdx="0" presStyleCnt="3"/>
      <dgm:spPr/>
    </dgm:pt>
    <dgm:pt modelId="{C6FE122C-C9C0-4306-8B9A-0F5348E74E26}" type="pres">
      <dgm:prSet presAssocID="{389F6AED-4D45-422F-868A-F6AE6DF9FC8E}" presName="text" presStyleLbl="fgAcc0" presStyleIdx="0" presStyleCnt="3">
        <dgm:presLayoutVars>
          <dgm:chPref val="3"/>
        </dgm:presLayoutVars>
      </dgm:prSet>
      <dgm:spPr/>
    </dgm:pt>
    <dgm:pt modelId="{9842E4B5-9616-4172-B095-87D9D10B1B08}" type="pres">
      <dgm:prSet presAssocID="{389F6AED-4D45-422F-868A-F6AE6DF9FC8E}" presName="hierChild2" presStyleCnt="0"/>
      <dgm:spPr/>
    </dgm:pt>
    <dgm:pt modelId="{4369C587-A3D4-4473-BEA1-467D629071F9}" type="pres">
      <dgm:prSet presAssocID="{A4E4A870-A431-4DF6-B6E4-EA822CF1A16A}" presName="hierRoot1" presStyleCnt="0"/>
      <dgm:spPr/>
    </dgm:pt>
    <dgm:pt modelId="{74CE4527-60F1-4581-88E6-570685FC4D76}" type="pres">
      <dgm:prSet presAssocID="{A4E4A870-A431-4DF6-B6E4-EA822CF1A16A}" presName="composite" presStyleCnt="0"/>
      <dgm:spPr/>
    </dgm:pt>
    <dgm:pt modelId="{AE9295BA-AC84-4C69-8781-A35E03D2206A}" type="pres">
      <dgm:prSet presAssocID="{A4E4A870-A431-4DF6-B6E4-EA822CF1A16A}" presName="background" presStyleLbl="node0" presStyleIdx="1" presStyleCnt="3"/>
      <dgm:spPr/>
    </dgm:pt>
    <dgm:pt modelId="{55BFFAD2-D701-44ED-9905-26D7F44C36CF}" type="pres">
      <dgm:prSet presAssocID="{A4E4A870-A431-4DF6-B6E4-EA822CF1A16A}" presName="text" presStyleLbl="fgAcc0" presStyleIdx="1" presStyleCnt="3">
        <dgm:presLayoutVars>
          <dgm:chPref val="3"/>
        </dgm:presLayoutVars>
      </dgm:prSet>
      <dgm:spPr/>
    </dgm:pt>
    <dgm:pt modelId="{14072480-2B79-4E98-A4C3-0548E4078502}" type="pres">
      <dgm:prSet presAssocID="{A4E4A870-A431-4DF6-B6E4-EA822CF1A16A}" presName="hierChild2" presStyleCnt="0"/>
      <dgm:spPr/>
    </dgm:pt>
    <dgm:pt modelId="{78BE085E-8487-415C-97EA-9412D747DCEB}" type="pres">
      <dgm:prSet presAssocID="{E2B91E70-76B5-440C-97FA-65E62C2635F8}" presName="hierRoot1" presStyleCnt="0"/>
      <dgm:spPr/>
    </dgm:pt>
    <dgm:pt modelId="{90BC1208-BF6D-4D9E-A88D-816CD6CC6D9D}" type="pres">
      <dgm:prSet presAssocID="{E2B91E70-76B5-440C-97FA-65E62C2635F8}" presName="composite" presStyleCnt="0"/>
      <dgm:spPr/>
    </dgm:pt>
    <dgm:pt modelId="{E11F250C-169C-4B77-8890-5B0CF7F55F1F}" type="pres">
      <dgm:prSet presAssocID="{E2B91E70-76B5-440C-97FA-65E62C2635F8}" presName="background" presStyleLbl="node0" presStyleIdx="2" presStyleCnt="3"/>
      <dgm:spPr/>
    </dgm:pt>
    <dgm:pt modelId="{BBEE2760-DA3D-47F4-B2C4-735F8331D29A}" type="pres">
      <dgm:prSet presAssocID="{E2B91E70-76B5-440C-97FA-65E62C2635F8}" presName="text" presStyleLbl="fgAcc0" presStyleIdx="2" presStyleCnt="3">
        <dgm:presLayoutVars>
          <dgm:chPref val="3"/>
        </dgm:presLayoutVars>
      </dgm:prSet>
      <dgm:spPr/>
    </dgm:pt>
    <dgm:pt modelId="{96F175DF-AB89-468E-9C2C-6BDF20E6CF16}" type="pres">
      <dgm:prSet presAssocID="{E2B91E70-76B5-440C-97FA-65E62C2635F8}" presName="hierChild2" presStyleCnt="0"/>
      <dgm:spPr/>
    </dgm:pt>
  </dgm:ptLst>
  <dgm:cxnLst>
    <dgm:cxn modelId="{A7B77F1C-6E59-4C72-AA59-A798A7EE43B3}" srcId="{296B32B2-A7E7-4A53-88B1-5EFCF842B433}" destId="{389F6AED-4D45-422F-868A-F6AE6DF9FC8E}" srcOrd="0" destOrd="0" parTransId="{1D15311C-676D-42D3-BC17-0A1EFF43852C}" sibTransId="{E10E2476-CD12-4215-BF3B-73C8512C41B9}"/>
    <dgm:cxn modelId="{91FB6A20-A2FD-4AB2-8C29-5E49B45CD6E9}" type="presOf" srcId="{A4E4A870-A431-4DF6-B6E4-EA822CF1A16A}" destId="{55BFFAD2-D701-44ED-9905-26D7F44C36CF}" srcOrd="0" destOrd="0" presId="urn:microsoft.com/office/officeart/2005/8/layout/hierarchy1"/>
    <dgm:cxn modelId="{951D494F-772C-4800-9586-0717F13BC483}" srcId="{296B32B2-A7E7-4A53-88B1-5EFCF842B433}" destId="{A4E4A870-A431-4DF6-B6E4-EA822CF1A16A}" srcOrd="1" destOrd="0" parTransId="{A047C729-015B-4FD9-9F3A-9DC0D6F19DB6}" sibTransId="{BCE0DF1A-2749-426E-953D-399A5B864320}"/>
    <dgm:cxn modelId="{872C5D76-EC08-43A8-9A9D-5BFBDA7FA89B}" srcId="{296B32B2-A7E7-4A53-88B1-5EFCF842B433}" destId="{E2B91E70-76B5-440C-97FA-65E62C2635F8}" srcOrd="2" destOrd="0" parTransId="{54AB4781-6642-4EFD-BC9C-3000F50BE04B}" sibTransId="{EF5D44C3-1341-46F2-85DB-5CFF0D685378}"/>
    <dgm:cxn modelId="{A0707FA4-258B-429A-8443-F04514CDBB53}" type="presOf" srcId="{389F6AED-4D45-422F-868A-F6AE6DF9FC8E}" destId="{C6FE122C-C9C0-4306-8B9A-0F5348E74E26}" srcOrd="0" destOrd="0" presId="urn:microsoft.com/office/officeart/2005/8/layout/hierarchy1"/>
    <dgm:cxn modelId="{073400C5-B348-4815-A473-3451E99EBC85}" type="presOf" srcId="{E2B91E70-76B5-440C-97FA-65E62C2635F8}" destId="{BBEE2760-DA3D-47F4-B2C4-735F8331D29A}" srcOrd="0" destOrd="0" presId="urn:microsoft.com/office/officeart/2005/8/layout/hierarchy1"/>
    <dgm:cxn modelId="{BBD86BEA-D355-4645-8F2C-B7427B224436}" type="presOf" srcId="{296B32B2-A7E7-4A53-88B1-5EFCF842B433}" destId="{44F2F377-2E8B-4FF1-8477-9CB6DDBAC6EC}" srcOrd="0" destOrd="0" presId="urn:microsoft.com/office/officeart/2005/8/layout/hierarchy1"/>
    <dgm:cxn modelId="{4DD132F1-ACCA-4A0E-B16F-FBAB429A2101}" type="presParOf" srcId="{44F2F377-2E8B-4FF1-8477-9CB6DDBAC6EC}" destId="{AD8B0CD5-51A7-4644-A987-2D4BC79A8CD0}" srcOrd="0" destOrd="0" presId="urn:microsoft.com/office/officeart/2005/8/layout/hierarchy1"/>
    <dgm:cxn modelId="{2FC28AD3-3B23-4308-BB42-B8357C19CDFA}" type="presParOf" srcId="{AD8B0CD5-51A7-4644-A987-2D4BC79A8CD0}" destId="{52E7FA98-7C41-4C93-8D03-E0808C9D6293}" srcOrd="0" destOrd="0" presId="urn:microsoft.com/office/officeart/2005/8/layout/hierarchy1"/>
    <dgm:cxn modelId="{C05E3315-3B0B-4771-9A15-F48E23977671}" type="presParOf" srcId="{52E7FA98-7C41-4C93-8D03-E0808C9D6293}" destId="{07F8ED5A-98AC-4D98-949B-75C3B37DC6F6}" srcOrd="0" destOrd="0" presId="urn:microsoft.com/office/officeart/2005/8/layout/hierarchy1"/>
    <dgm:cxn modelId="{B7B87D7B-F4EF-468B-8A84-DA7C2021D585}" type="presParOf" srcId="{52E7FA98-7C41-4C93-8D03-E0808C9D6293}" destId="{C6FE122C-C9C0-4306-8B9A-0F5348E74E26}" srcOrd="1" destOrd="0" presId="urn:microsoft.com/office/officeart/2005/8/layout/hierarchy1"/>
    <dgm:cxn modelId="{5286CE17-EEF3-43AA-8687-F7C9D9D2E511}" type="presParOf" srcId="{AD8B0CD5-51A7-4644-A987-2D4BC79A8CD0}" destId="{9842E4B5-9616-4172-B095-87D9D10B1B08}" srcOrd="1" destOrd="0" presId="urn:microsoft.com/office/officeart/2005/8/layout/hierarchy1"/>
    <dgm:cxn modelId="{358D2274-892F-4277-8A23-DC349392143C}" type="presParOf" srcId="{44F2F377-2E8B-4FF1-8477-9CB6DDBAC6EC}" destId="{4369C587-A3D4-4473-BEA1-467D629071F9}" srcOrd="1" destOrd="0" presId="urn:microsoft.com/office/officeart/2005/8/layout/hierarchy1"/>
    <dgm:cxn modelId="{4CCFEBEE-30DB-45B0-B98F-69A00E1B0D70}" type="presParOf" srcId="{4369C587-A3D4-4473-BEA1-467D629071F9}" destId="{74CE4527-60F1-4581-88E6-570685FC4D76}" srcOrd="0" destOrd="0" presId="urn:microsoft.com/office/officeart/2005/8/layout/hierarchy1"/>
    <dgm:cxn modelId="{83D61B9C-6BAB-4461-ABF2-2ADFC5275E60}" type="presParOf" srcId="{74CE4527-60F1-4581-88E6-570685FC4D76}" destId="{AE9295BA-AC84-4C69-8781-A35E03D2206A}" srcOrd="0" destOrd="0" presId="urn:microsoft.com/office/officeart/2005/8/layout/hierarchy1"/>
    <dgm:cxn modelId="{3699E67C-3F2C-4DAA-B7C0-D2BA6190CE5D}" type="presParOf" srcId="{74CE4527-60F1-4581-88E6-570685FC4D76}" destId="{55BFFAD2-D701-44ED-9905-26D7F44C36CF}" srcOrd="1" destOrd="0" presId="urn:microsoft.com/office/officeart/2005/8/layout/hierarchy1"/>
    <dgm:cxn modelId="{B2427D8F-BBF4-4AE9-B7F7-0C5894ACA7DE}" type="presParOf" srcId="{4369C587-A3D4-4473-BEA1-467D629071F9}" destId="{14072480-2B79-4E98-A4C3-0548E4078502}" srcOrd="1" destOrd="0" presId="urn:microsoft.com/office/officeart/2005/8/layout/hierarchy1"/>
    <dgm:cxn modelId="{4712EEC2-D70B-48EB-A4E8-2A9105741953}" type="presParOf" srcId="{44F2F377-2E8B-4FF1-8477-9CB6DDBAC6EC}" destId="{78BE085E-8487-415C-97EA-9412D747DCEB}" srcOrd="2" destOrd="0" presId="urn:microsoft.com/office/officeart/2005/8/layout/hierarchy1"/>
    <dgm:cxn modelId="{F1354B08-D665-4BE3-8F76-E06B2689DDFF}" type="presParOf" srcId="{78BE085E-8487-415C-97EA-9412D747DCEB}" destId="{90BC1208-BF6D-4D9E-A88D-816CD6CC6D9D}" srcOrd="0" destOrd="0" presId="urn:microsoft.com/office/officeart/2005/8/layout/hierarchy1"/>
    <dgm:cxn modelId="{440BE7B6-3594-4329-988C-35574DEBA24B}" type="presParOf" srcId="{90BC1208-BF6D-4D9E-A88D-816CD6CC6D9D}" destId="{E11F250C-169C-4B77-8890-5B0CF7F55F1F}" srcOrd="0" destOrd="0" presId="urn:microsoft.com/office/officeart/2005/8/layout/hierarchy1"/>
    <dgm:cxn modelId="{85FE6DA9-93E7-4608-9BD3-303876E81678}" type="presParOf" srcId="{90BC1208-BF6D-4D9E-A88D-816CD6CC6D9D}" destId="{BBEE2760-DA3D-47F4-B2C4-735F8331D29A}" srcOrd="1" destOrd="0" presId="urn:microsoft.com/office/officeart/2005/8/layout/hierarchy1"/>
    <dgm:cxn modelId="{5B8709F1-073C-4C4A-AC6E-75F150B12E63}" type="presParOf" srcId="{78BE085E-8487-415C-97EA-9412D747DCEB}" destId="{96F175DF-AB89-468E-9C2C-6BDF20E6CF1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DDD1C7-C887-4F19-9124-F97B4DEECEC0}">
      <dsp:nvSpPr>
        <dsp:cNvPr id="0" name=""/>
        <dsp:cNvSpPr/>
      </dsp:nvSpPr>
      <dsp:spPr>
        <a:xfrm>
          <a:off x="4877" y="333452"/>
          <a:ext cx="2839417" cy="1135766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009" tIns="22670" rIns="22670" bIns="226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Anatomy</a:t>
          </a:r>
        </a:p>
      </dsp:txBody>
      <dsp:txXfrm>
        <a:off x="572760" y="333452"/>
        <a:ext cx="1703651" cy="1135766"/>
      </dsp:txXfrm>
    </dsp:sp>
    <dsp:sp modelId="{96D87DD1-911F-4C92-B756-81FD97D6FF93}">
      <dsp:nvSpPr>
        <dsp:cNvPr id="0" name=""/>
        <dsp:cNvSpPr/>
      </dsp:nvSpPr>
      <dsp:spPr>
        <a:xfrm>
          <a:off x="2560353" y="333452"/>
          <a:ext cx="2839417" cy="1135766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009" tIns="22670" rIns="22670" bIns="226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Pathophysiology</a:t>
          </a:r>
        </a:p>
      </dsp:txBody>
      <dsp:txXfrm>
        <a:off x="3128236" y="333452"/>
        <a:ext cx="1703651" cy="1135766"/>
      </dsp:txXfrm>
    </dsp:sp>
    <dsp:sp modelId="{557DDF22-C8EC-435B-95A0-7A8529DFD118}">
      <dsp:nvSpPr>
        <dsp:cNvPr id="0" name=""/>
        <dsp:cNvSpPr/>
      </dsp:nvSpPr>
      <dsp:spPr>
        <a:xfrm>
          <a:off x="5115829" y="333452"/>
          <a:ext cx="2839417" cy="1135766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009" tIns="22670" rIns="22670" bIns="226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Care Plan</a:t>
          </a:r>
        </a:p>
      </dsp:txBody>
      <dsp:txXfrm>
        <a:off x="5683712" y="333452"/>
        <a:ext cx="1703651" cy="1135766"/>
      </dsp:txXfrm>
    </dsp:sp>
    <dsp:sp modelId="{C6C7C52D-B087-400C-9EAA-9CD83C44717B}">
      <dsp:nvSpPr>
        <dsp:cNvPr id="0" name=""/>
        <dsp:cNvSpPr/>
      </dsp:nvSpPr>
      <dsp:spPr>
        <a:xfrm>
          <a:off x="7671304" y="333452"/>
          <a:ext cx="2839417" cy="1135766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009" tIns="22670" rIns="22670" bIns="226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Ethics</a:t>
          </a:r>
        </a:p>
      </dsp:txBody>
      <dsp:txXfrm>
        <a:off x="8239187" y="333452"/>
        <a:ext cx="1703651" cy="11357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11739C-BBB1-49F3-982D-AE756025E4DA}">
      <dsp:nvSpPr>
        <dsp:cNvPr id="0" name=""/>
        <dsp:cNvSpPr/>
      </dsp:nvSpPr>
      <dsp:spPr>
        <a:xfrm>
          <a:off x="0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1C7341-AB30-4494-B9E7-B8502B1791ED}">
      <dsp:nvSpPr>
        <dsp:cNvPr id="0" name=""/>
        <dsp:cNvSpPr/>
      </dsp:nvSpPr>
      <dsp:spPr>
        <a:xfrm>
          <a:off x="341494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b="0" i="0" kern="1200" baseline="0"/>
            <a:t>Daily vitals: RR, HR, BP, SpO2</a:t>
          </a:r>
          <a:endParaRPr lang="en-US" sz="3700" kern="1200"/>
        </a:p>
      </dsp:txBody>
      <dsp:txXfrm>
        <a:off x="398656" y="1088253"/>
        <a:ext cx="2959127" cy="1837317"/>
      </dsp:txXfrm>
    </dsp:sp>
    <dsp:sp modelId="{758EAE45-2EA6-4AFD-A8CF-052BBBD33F4C}">
      <dsp:nvSpPr>
        <dsp:cNvPr id="0" name=""/>
        <dsp:cNvSpPr/>
      </dsp:nvSpPr>
      <dsp:spPr>
        <a:xfrm>
          <a:off x="3756441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121CAC-1457-4192-A166-CE61485C8FD3}">
      <dsp:nvSpPr>
        <dsp:cNvPr id="0" name=""/>
        <dsp:cNvSpPr/>
      </dsp:nvSpPr>
      <dsp:spPr>
        <a:xfrm>
          <a:off x="4097935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b="0" i="0" kern="1200" baseline="0"/>
            <a:t>Spirometry &amp; blood tests</a:t>
          </a:r>
          <a:endParaRPr lang="en-US" sz="3700" kern="1200"/>
        </a:p>
      </dsp:txBody>
      <dsp:txXfrm>
        <a:off x="4155097" y="1088253"/>
        <a:ext cx="2959127" cy="1837317"/>
      </dsp:txXfrm>
    </dsp:sp>
    <dsp:sp modelId="{4C363CD4-9BF7-44FD-8A3D-1FC75A01793D}">
      <dsp:nvSpPr>
        <dsp:cNvPr id="0" name=""/>
        <dsp:cNvSpPr/>
      </dsp:nvSpPr>
      <dsp:spPr>
        <a:xfrm>
          <a:off x="7512882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3ECF8A-C7F5-4508-9465-D8003046E46B}">
      <dsp:nvSpPr>
        <dsp:cNvPr id="0" name=""/>
        <dsp:cNvSpPr/>
      </dsp:nvSpPr>
      <dsp:spPr>
        <a:xfrm>
          <a:off x="7854377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b="0" i="0" kern="1200" baseline="0"/>
            <a:t>Secure EHR sharing</a:t>
          </a:r>
          <a:endParaRPr lang="en-US" sz="3700" kern="1200"/>
        </a:p>
      </dsp:txBody>
      <dsp:txXfrm>
        <a:off x="7911539" y="1088253"/>
        <a:ext cx="2959127" cy="18373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3A752B-E9D5-4223-AFAB-611B0E7D0FD2}">
      <dsp:nvSpPr>
        <dsp:cNvPr id="0" name=""/>
        <dsp:cNvSpPr/>
      </dsp:nvSpPr>
      <dsp:spPr>
        <a:xfrm>
          <a:off x="2250914" y="44702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CD43D8-9530-4D01-A426-D19EA48F2BAC}">
      <dsp:nvSpPr>
        <dsp:cNvPr id="0" name=""/>
        <dsp:cNvSpPr/>
      </dsp:nvSpPr>
      <dsp:spPr>
        <a:xfrm>
          <a:off x="2718914" y="5127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55BF76-E6C5-4529-8B04-480FD88345FA}">
      <dsp:nvSpPr>
        <dsp:cNvPr id="0" name=""/>
        <dsp:cNvSpPr/>
      </dsp:nvSpPr>
      <dsp:spPr>
        <a:xfrm>
          <a:off x="1548914" y="29247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0" i="0" kern="1200" baseline="0"/>
            <a:t>Oncologist, Nurse, Dietitian, Social Worker</a:t>
          </a:r>
          <a:endParaRPr lang="en-US" sz="2300" kern="1200"/>
        </a:p>
      </dsp:txBody>
      <dsp:txXfrm>
        <a:off x="1548914" y="2924702"/>
        <a:ext cx="3600000" cy="720000"/>
      </dsp:txXfrm>
    </dsp:sp>
    <dsp:sp modelId="{2D8668C5-BC1C-4276-AD78-6C22451D62E5}">
      <dsp:nvSpPr>
        <dsp:cNvPr id="0" name=""/>
        <dsp:cNvSpPr/>
      </dsp:nvSpPr>
      <dsp:spPr>
        <a:xfrm>
          <a:off x="6480914" y="44702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D5C068-70EA-4F42-AED7-D8EABBCB5F99}">
      <dsp:nvSpPr>
        <dsp:cNvPr id="0" name=""/>
        <dsp:cNvSpPr/>
      </dsp:nvSpPr>
      <dsp:spPr>
        <a:xfrm>
          <a:off x="6948914" y="51270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E7FFA0-991E-4A70-89AB-1A43D39A9A05}">
      <dsp:nvSpPr>
        <dsp:cNvPr id="0" name=""/>
        <dsp:cNvSpPr/>
      </dsp:nvSpPr>
      <dsp:spPr>
        <a:xfrm>
          <a:off x="5778914" y="29247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0" i="0" kern="1200" baseline="0"/>
            <a:t>Shared decisions, Weekly meetings</a:t>
          </a:r>
          <a:endParaRPr lang="en-US" sz="2300" kern="1200"/>
        </a:p>
      </dsp:txBody>
      <dsp:txXfrm>
        <a:off x="5778914" y="2924702"/>
        <a:ext cx="36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CE8957-3426-44EC-8F24-CCFD90967875}">
      <dsp:nvSpPr>
        <dsp:cNvPr id="0" name=""/>
        <dsp:cNvSpPr/>
      </dsp:nvSpPr>
      <dsp:spPr>
        <a:xfrm>
          <a:off x="3201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886FFA-A567-464D-BCF0-58DB0A757D1D}">
      <dsp:nvSpPr>
        <dsp:cNvPr id="0" name=""/>
        <dsp:cNvSpPr/>
      </dsp:nvSpPr>
      <dsp:spPr>
        <a:xfrm>
          <a:off x="257188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Stop smoking</a:t>
          </a:r>
          <a:endParaRPr lang="en-US" sz="2700" kern="1200"/>
        </a:p>
      </dsp:txBody>
      <dsp:txXfrm>
        <a:off x="299702" y="1282093"/>
        <a:ext cx="2200851" cy="1366505"/>
      </dsp:txXfrm>
    </dsp:sp>
    <dsp:sp modelId="{0F7AB7F2-14C6-48C3-8CE7-3ED33109565E}">
      <dsp:nvSpPr>
        <dsp:cNvPr id="0" name=""/>
        <dsp:cNvSpPr/>
      </dsp:nvSpPr>
      <dsp:spPr>
        <a:xfrm>
          <a:off x="2797054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D9FB91-4F3F-45CF-AF6A-21082B9569A8}">
      <dsp:nvSpPr>
        <dsp:cNvPr id="0" name=""/>
        <dsp:cNvSpPr/>
      </dsp:nvSpPr>
      <dsp:spPr>
        <a:xfrm>
          <a:off x="3051041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Balanced diet</a:t>
          </a:r>
          <a:endParaRPr lang="en-US" sz="2700" kern="1200"/>
        </a:p>
      </dsp:txBody>
      <dsp:txXfrm>
        <a:off x="3093555" y="1282093"/>
        <a:ext cx="2200851" cy="1366505"/>
      </dsp:txXfrm>
    </dsp:sp>
    <dsp:sp modelId="{F717BA7B-BF6C-4A14-B6EA-146B8D787905}">
      <dsp:nvSpPr>
        <dsp:cNvPr id="0" name=""/>
        <dsp:cNvSpPr/>
      </dsp:nvSpPr>
      <dsp:spPr>
        <a:xfrm>
          <a:off x="5590907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64D4CD-34E3-4D59-A8A5-FD7443547207}">
      <dsp:nvSpPr>
        <dsp:cNvPr id="0" name=""/>
        <dsp:cNvSpPr/>
      </dsp:nvSpPr>
      <dsp:spPr>
        <a:xfrm>
          <a:off x="5844894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Gentle exercise</a:t>
          </a:r>
          <a:endParaRPr lang="en-US" sz="2700" kern="1200"/>
        </a:p>
      </dsp:txBody>
      <dsp:txXfrm>
        <a:off x="5887408" y="1282093"/>
        <a:ext cx="2200851" cy="1366505"/>
      </dsp:txXfrm>
    </dsp:sp>
    <dsp:sp modelId="{B2587BFC-240F-4B8A-AFE2-55E2C805D91F}">
      <dsp:nvSpPr>
        <dsp:cNvPr id="0" name=""/>
        <dsp:cNvSpPr/>
      </dsp:nvSpPr>
      <dsp:spPr>
        <a:xfrm>
          <a:off x="8384760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C078D4-6126-4743-B3B7-629892433429}">
      <dsp:nvSpPr>
        <dsp:cNvPr id="0" name=""/>
        <dsp:cNvSpPr/>
      </dsp:nvSpPr>
      <dsp:spPr>
        <a:xfrm>
          <a:off x="8638747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Mental health support</a:t>
          </a:r>
          <a:endParaRPr lang="en-US" sz="2700" kern="1200"/>
        </a:p>
      </dsp:txBody>
      <dsp:txXfrm>
        <a:off x="8681261" y="1282093"/>
        <a:ext cx="2200851" cy="136650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F8ED5A-98AC-4D98-949B-75C3B37DC6F6}">
      <dsp:nvSpPr>
        <dsp:cNvPr id="0" name=""/>
        <dsp:cNvSpPr/>
      </dsp:nvSpPr>
      <dsp:spPr>
        <a:xfrm>
          <a:off x="0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FE122C-C9C0-4306-8B9A-0F5348E74E26}">
      <dsp:nvSpPr>
        <dsp:cNvPr id="0" name=""/>
        <dsp:cNvSpPr/>
      </dsp:nvSpPr>
      <dsp:spPr>
        <a:xfrm>
          <a:off x="341494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 baseline="0"/>
            <a:t>Cancer disrupts lung physiology</a:t>
          </a:r>
          <a:endParaRPr lang="en-US" sz="2800" kern="1200"/>
        </a:p>
      </dsp:txBody>
      <dsp:txXfrm>
        <a:off x="398656" y="1088253"/>
        <a:ext cx="2959127" cy="1837317"/>
      </dsp:txXfrm>
    </dsp:sp>
    <dsp:sp modelId="{AE9295BA-AC84-4C69-8781-A35E03D2206A}">
      <dsp:nvSpPr>
        <dsp:cNvPr id="0" name=""/>
        <dsp:cNvSpPr/>
      </dsp:nvSpPr>
      <dsp:spPr>
        <a:xfrm>
          <a:off x="3756441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BFFAD2-D701-44ED-9905-26D7F44C36CF}">
      <dsp:nvSpPr>
        <dsp:cNvPr id="0" name=""/>
        <dsp:cNvSpPr/>
      </dsp:nvSpPr>
      <dsp:spPr>
        <a:xfrm>
          <a:off x="4097935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 baseline="0"/>
            <a:t>Person centred, ethical care improves life quality</a:t>
          </a:r>
          <a:endParaRPr lang="en-US" sz="2800" kern="1200"/>
        </a:p>
      </dsp:txBody>
      <dsp:txXfrm>
        <a:off x="4155097" y="1088253"/>
        <a:ext cx="2959127" cy="1837317"/>
      </dsp:txXfrm>
    </dsp:sp>
    <dsp:sp modelId="{E11F250C-169C-4B77-8890-5B0CF7F55F1F}">
      <dsp:nvSpPr>
        <dsp:cNvPr id="0" name=""/>
        <dsp:cNvSpPr/>
      </dsp:nvSpPr>
      <dsp:spPr>
        <a:xfrm>
          <a:off x="7512882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EE2760-DA3D-47F4-B2C4-735F8331D29A}">
      <dsp:nvSpPr>
        <dsp:cNvPr id="0" name=""/>
        <dsp:cNvSpPr/>
      </dsp:nvSpPr>
      <dsp:spPr>
        <a:xfrm>
          <a:off x="7854377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 baseline="0"/>
            <a:t>Teamwork supports holistic outcomes</a:t>
          </a:r>
          <a:endParaRPr lang="en-US" sz="2800" kern="1200"/>
        </a:p>
      </dsp:txBody>
      <dsp:txXfrm>
        <a:off x="7911539" y="1088253"/>
        <a:ext cx="2959127" cy="18373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76D88-FCDA-46DC-869A-9BDB6B9EB42E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1B8997-55E3-46B9-BE0F-6F63BE4D3A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9481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Good morning. Today I will discuss lung cancer and the respiratory system.</a:t>
            </a:r>
          </a:p>
          <a:p>
            <a:r>
              <a:rPr lang="en-US" dirty="0"/>
              <a:t>I'll explain how the condition alters anatomy and physiology, explore its pathophysiology and risk factors, and provide an NHS and NICE-recommended person centered management strategy.</a:t>
            </a:r>
          </a:p>
          <a:p>
            <a:r>
              <a:rPr lang="en-US" dirty="0"/>
              <a:t>Ethics and interdisciplinary collaboration in cancer treatment will also be considered. BMHP5023 learning goals include anatomy, physiology, disease processes, and holistic care planning.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1B8997-55E3-46B9-BE0F-6F63BE4D3A5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093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Uncontrolled cell division causes cancerous tumors that may spread to other organs.</a:t>
            </a:r>
          </a:p>
          <a:p>
            <a:r>
              <a:rPr lang="en-US" dirty="0"/>
              <a:t>In this presentation, I will discuss lung cancer, a main cause of cancer mortality in the UK.</a:t>
            </a:r>
          </a:p>
          <a:p>
            <a:r>
              <a:rPr lang="en-US" dirty="0"/>
              <a:t>We'll start with respiratory system anatomy and function, then examine how cancer affects them.</a:t>
            </a:r>
          </a:p>
          <a:p>
            <a:r>
              <a:rPr lang="en-US" dirty="0"/>
              <a:t>I'll also discuss risk factors, symptoms, treatment choices, an evidence-based care plan, and ethics.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1B8997-55E3-46B9-BE0F-6F63BE4D3A5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4644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imaginary 67-year-old Mr. John Smith has stage 3A non small cell lung cancer.</a:t>
            </a:r>
          </a:p>
          <a:p>
            <a:r>
              <a:rPr lang="en-US" dirty="0"/>
              <a:t>A 31 BMI man, who smoked for 35 years lives alone.</a:t>
            </a:r>
          </a:p>
          <a:p>
            <a:r>
              <a:rPr lang="en-US" dirty="0"/>
              <a:t>His medical history includes moderate COPD and hypertension.</a:t>
            </a:r>
          </a:p>
          <a:p>
            <a:r>
              <a:rPr lang="en-US" dirty="0"/>
              <a:t>These characteristic make him emotionally and physically vulnerable.</a:t>
            </a:r>
          </a:p>
          <a:p>
            <a:r>
              <a:rPr lang="en-US" dirty="0"/>
              <a:t>The treatment plan must address his physical problems, emotional well being, and social isolation.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1B8997-55E3-46B9-BE0F-6F63BE4D3A5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6234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Oxygen, and carbon dioxide are exchanged by the respiratory systems.</a:t>
            </a:r>
          </a:p>
          <a:p>
            <a:r>
              <a:rPr lang="en-GB" dirty="0"/>
              <a:t>Air passes by the nose, trachea, bronchi, bronchioles, and alveoli.</a:t>
            </a:r>
          </a:p>
          <a:p>
            <a:r>
              <a:rPr lang="en-GB" dirty="0"/>
              <a:t>Oxygen enters blood, and carbon dioxide leave.</a:t>
            </a:r>
          </a:p>
          <a:p>
            <a:r>
              <a:rPr lang="en-GB" dirty="0"/>
              <a:t>Pressure fluctuations from the diaphragm allows this.</a:t>
            </a:r>
          </a:p>
          <a:p>
            <a:r>
              <a:rPr lang="en-GB" dirty="0"/>
              <a:t>Damage, such a tumour obstructing airways, limits airflow and oxygen transports.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1B8997-55E3-46B9-BE0F-6F63BE4D3A5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2947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There are three processes to gas exchange: ventilation, perfusion, and diffusion.</a:t>
            </a:r>
          </a:p>
          <a:p>
            <a:r>
              <a:rPr lang="en-US" dirty="0"/>
              <a:t>Ventilation sends air into the lungs, perfusion gives blood to alveolar capillaries, diffusion exchanges gases between them. </a:t>
            </a:r>
          </a:p>
          <a:p>
            <a:r>
              <a:rPr lang="en-US" dirty="0"/>
              <a:t>The medulla oblongata in the brainstem regulates breathing rate by detecting CO2 levels. </a:t>
            </a:r>
          </a:p>
          <a:p>
            <a:r>
              <a:rPr lang="en-US" dirty="0"/>
              <a:t>When cancer harms alveoli or inhibits bronchioles, diffusion is reduced, which may lead to hypoxia, and shortness of breath.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1B8997-55E3-46B9-BE0F-6F63BE4D3A5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7196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Lung cancer arises when toxins, like tobacco smoke damage the DNA in epithelial cells. </a:t>
            </a:r>
          </a:p>
          <a:p>
            <a:r>
              <a:rPr lang="en-US" dirty="0"/>
              <a:t>These cells grow uncontrolled, creating tumor that restrict airways, and compress alveoli. </a:t>
            </a:r>
          </a:p>
          <a:p>
            <a:r>
              <a:rPr lang="en-US" dirty="0"/>
              <a:t>This leads to poor oxygenation, chronic cough, and chest discomfort. </a:t>
            </a:r>
          </a:p>
          <a:p>
            <a:r>
              <a:rPr lang="en-US" dirty="0"/>
              <a:t>As malignant cells penetrate the blood, and lymphatic systems, metastasis develops, spreading the illness to organs such as the liver, and brain.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1B8997-55E3-46B9-BE0F-6F63BE4D3A5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0045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biggest risk factor is smoking, accounting for nearly 70 percent, of lung cancer occurrences. </a:t>
            </a:r>
          </a:p>
          <a:p>
            <a:r>
              <a:rPr lang="en-US" dirty="0"/>
              <a:t>Other concerns include air pollution, asbestos exposure, and radon gas. </a:t>
            </a:r>
          </a:p>
          <a:p>
            <a:r>
              <a:rPr lang="en-US" dirty="0"/>
              <a:t>Older people and those with certain genetic mutations have increased susceptibility.</a:t>
            </a:r>
          </a:p>
          <a:p>
            <a:r>
              <a:rPr lang="en-US" dirty="0"/>
              <a:t>A bad diet  and not exercising may make immunity even worse.</a:t>
            </a:r>
          </a:p>
          <a:p>
            <a:r>
              <a:rPr lang="en-US" dirty="0"/>
              <a:t>To lower the number of cases, it is important to use prevention method like quitting smoking.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1B8997-55E3-46B9-BE0F-6F63BE4D3A5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3546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Typical symptoms includes a persistent cough, coughing up blood, dyspnea, exhaustion, and unexplained weights loss. </a:t>
            </a:r>
          </a:p>
          <a:p>
            <a:r>
              <a:rPr lang="en-US" dirty="0"/>
              <a:t>Diagnosis starts with a chest X ray, followed by CT scanning and biopsy for confirmation. </a:t>
            </a:r>
          </a:p>
          <a:p>
            <a:r>
              <a:rPr lang="en-US" dirty="0"/>
              <a:t>Spirometry evaluate how well your lungs works, and tumor markers help keep track of how the disease is becoming worse.</a:t>
            </a:r>
          </a:p>
          <a:p>
            <a:r>
              <a:rPr lang="en-US" dirty="0"/>
              <a:t>These tests help doctors decide what therapy to provide, and how to arrange care.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1B8997-55E3-46B9-BE0F-6F63BE4D3A5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4737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stage and health state determine the treatment.</a:t>
            </a:r>
          </a:p>
          <a:p>
            <a:r>
              <a:rPr lang="en-US" dirty="0"/>
              <a:t>In the early stages of the illness, surgery to remove a lobe of the lung may be necessary.</a:t>
            </a:r>
          </a:p>
          <a:p>
            <a:r>
              <a:rPr lang="en-US" dirty="0"/>
              <a:t>Chemotherapy, and radiation treatment aim at the cancer cells that are still there.</a:t>
            </a:r>
          </a:p>
          <a:p>
            <a:r>
              <a:rPr lang="en-US" dirty="0"/>
              <a:t>Osimertinib, and other targeted medications work on certain gene mutations.</a:t>
            </a:r>
          </a:p>
          <a:p>
            <a:r>
              <a:rPr lang="en-US" dirty="0"/>
              <a:t>Palliative care offers comfort and emotional assistance in advanced instances.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1B8997-55E3-46B9-BE0F-6F63BE4D3A5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9098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Our treatment strategy follows NICE guideline NG122. </a:t>
            </a:r>
          </a:p>
          <a:p>
            <a:r>
              <a:rPr lang="en-US" dirty="0"/>
              <a:t>The first goal is to keep the airway clean by physiotherapy and fluids.</a:t>
            </a:r>
          </a:p>
          <a:p>
            <a:r>
              <a:rPr lang="en-US" dirty="0"/>
              <a:t>Goal two is minimizing tiredness via balanced food and graded exercise. </a:t>
            </a:r>
          </a:p>
          <a:p>
            <a:r>
              <a:rPr lang="en-US" dirty="0"/>
              <a:t>Counselling and support groups are the third goal to help with emotional health.</a:t>
            </a:r>
          </a:p>
          <a:p>
            <a:r>
              <a:rPr lang="en-US" dirty="0"/>
              <a:t>Each objective contains quantifiable outcomes to measure progress and promote person centered treatment.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1B8997-55E3-46B9-BE0F-6F63BE4D3A5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4379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It is quite important to do check up on things regularly.</a:t>
            </a:r>
          </a:p>
          <a:p>
            <a:r>
              <a:rPr lang="en-US" dirty="0"/>
              <a:t>Every day, we examine the heart rate, blood pressure, respiratory rate, and oxygen saturations.</a:t>
            </a:r>
          </a:p>
          <a:p>
            <a:r>
              <a:rPr lang="en-US" dirty="0"/>
              <a:t>Spirometry, and blood tests assess lung capacity and organ function, particularly during chemotherapy. </a:t>
            </a:r>
          </a:p>
          <a:p>
            <a:r>
              <a:rPr lang="en-US" dirty="0"/>
              <a:t>Results are kept in safe electronic health records, that are shared with the multidisciplinary team while keeping privacy in mind under GDPR 2018.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1B8997-55E3-46B9-BE0F-6F63BE4D3A5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5117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Working together across disciplines makes sure that care is complete.</a:t>
            </a:r>
          </a:p>
          <a:p>
            <a:r>
              <a:rPr lang="en-US" dirty="0"/>
              <a:t>The oncologist oversees clinical therapy, the nurse oversees daily care, the nutritionist oversees nutrition, and the social worker, is in charge of social requirements.</a:t>
            </a:r>
          </a:p>
          <a:p>
            <a:r>
              <a:rPr lang="en-US" dirty="0"/>
              <a:t>Weekly meetings match treatment objectives and guarantee patient engagement in every decision. </a:t>
            </a:r>
          </a:p>
          <a:p>
            <a:r>
              <a:rPr lang="en-US" dirty="0"/>
              <a:t>Open communication helps keep people safe, shows respect, and keeps care going.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1B8997-55E3-46B9-BE0F-6F63BE4D3A5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8350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Ethical values govern all healthcare choices.</a:t>
            </a:r>
            <a:br>
              <a:rPr lang="en-US" dirty="0"/>
            </a:br>
            <a:r>
              <a:rPr lang="en-US" dirty="0"/>
              <a:t>Autonomy honors Mr. Smith's freedom to choose whether to get treatment.</a:t>
            </a:r>
            <a:br>
              <a:rPr lang="en-US" dirty="0"/>
            </a:br>
            <a:r>
              <a:rPr lang="en-US" dirty="0"/>
              <a:t>Beneficence makes sure that activities are in his best benefit, and non-maleficence stops harm that isn't needed.</a:t>
            </a:r>
            <a:br>
              <a:rPr lang="en-US" dirty="0"/>
            </a:br>
            <a:r>
              <a:rPr lang="en-US" dirty="0"/>
              <a:t>Justice makes ensuring that everyone has the same access to resources, and dignity means treating all patients with kindness.</a:t>
            </a:r>
            <a:br>
              <a:rPr lang="en-US" dirty="0"/>
            </a:br>
            <a:r>
              <a:rPr lang="en-US" dirty="0"/>
              <a:t>Being aware of ethics promotes trust and keeps professionals honest.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1B8997-55E3-46B9-BE0F-6F63BE4D3A5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4296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Changing your lifestyle may helps you get well and stay healthy in the long runs.</a:t>
            </a:r>
          </a:p>
          <a:p>
            <a:r>
              <a:rPr lang="en-US" dirty="0"/>
              <a:t>Stopping smoking prevents further damages to the lungs and makes breathing easier.</a:t>
            </a:r>
          </a:p>
          <a:p>
            <a:r>
              <a:rPr lang="en-US" dirty="0"/>
              <a:t>A healthy diets boosts the immune system, while mild exercises keeps it working.</a:t>
            </a:r>
          </a:p>
          <a:p>
            <a:r>
              <a:rPr lang="en-US" dirty="0"/>
              <a:t>Reducing stress and getting therapy may help your mental health.</a:t>
            </a:r>
          </a:p>
          <a:p>
            <a:r>
              <a:rPr lang="en-US" dirty="0"/>
              <a:t>Health education helps patients to make permanent improvements.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1B8997-55E3-46B9-BE0F-6F63BE4D3A5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0247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general, lung cancer impairs normal lung function by lowering airflow, and gas exchange efficiency. </a:t>
            </a:r>
          </a:p>
          <a:p>
            <a:r>
              <a:rPr lang="en-US" dirty="0"/>
              <a:t>Patients may have a higher quality of life via evidence-based therapy, frequent monitoring, and ethical cooperation across different disciplines.</a:t>
            </a:r>
          </a:p>
          <a:p>
            <a:r>
              <a:rPr lang="en-US" dirty="0"/>
              <a:t>Person center care fosters dignity, respect, and collaborative decision making throughout the care journey. </a:t>
            </a:r>
          </a:p>
          <a:p>
            <a:r>
              <a:rPr lang="en-US" dirty="0"/>
              <a:t>Thanks for listening.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1B8997-55E3-46B9-BE0F-6F63BE4D3A5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095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75555-DD45-B043-0E10-05438FF88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5B654D-A88C-C210-4F95-0B7A3C492E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57724F-5EB8-7AC6-133D-A9FF59FBE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B430-9CD4-406D-B2BB-4F0A3375DFF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318DA6-ACCA-CAA9-F8CB-DA5DCA33ED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E50D34-8DDE-E71D-03F3-8FEE1930E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63F5A-85BA-4510-BDCE-BE3A20A66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826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E655A-0441-33FA-FB94-5D5119AD6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358D1-435B-48B9-BFF1-9062633C67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BE12FB-AD4A-D35D-B32A-12CA20CD6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B430-9CD4-406D-B2BB-4F0A3375DFF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CBBD2C-36B2-1FA1-2AA4-405E07AA3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C6F744-03A4-B903-C9F2-CA64DE419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63F5A-85BA-4510-BDCE-BE3A20A66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728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6A645-8E73-E81E-4586-76933CF4F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5EF527-A379-F02D-EEDE-2C211A4E1A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82EF85-E855-94C3-DB8C-052304556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B430-9CD4-406D-B2BB-4F0A3375DFF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EDCB8D-6A3E-6659-7BCC-6435D990F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C45299-258E-FDE5-4504-44F7DD04E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63F5A-85BA-4510-BDCE-BE3A20A66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0254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8E50E-3D40-A354-EB7F-8C030318B5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8F798-3197-6A4E-9634-142AFDCA48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A7DC95-7F12-5692-391F-002E8E4F30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C1B8F9-BE90-C43C-746C-9DD4254D53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B430-9CD4-406D-B2BB-4F0A3375DFF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E8B6E9-071A-D2A5-A83B-45A7343D4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97CB6E-456C-F876-8979-18757C40C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63F5A-85BA-4510-BDCE-BE3A20A66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315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E3469-3A53-CB1D-3AA2-852D59E0D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4993AC-BCBD-D619-55B9-A9351376D5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792E43-8B67-737D-401D-52358F9FF5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1DA08F-C976-5E27-3341-EDEBCD720B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52C62C-915A-9E50-3CBB-07C2DB5166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B7305B-78BB-852E-C0C7-404878CCF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B430-9CD4-406D-B2BB-4F0A3375DFF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D771D0-7630-62D6-00D0-4F60F43E38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2D4E11-D467-9767-B523-284E62683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63F5A-85BA-4510-BDCE-BE3A20A66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320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F2ED1-04DB-7A62-383C-D9CAB8D99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3B99-0EE7-03B6-A0C3-E04E0FE40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B430-9CD4-406D-B2BB-4F0A3375DFF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AAB429-B7DD-C8FD-7339-6CCE74A20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9169E1-3E26-1684-CB09-E4A38D212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63F5A-85BA-4510-BDCE-BE3A20A66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0349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FBC27F-7C49-3DE8-2535-E70DB99BC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B430-9CD4-406D-B2BB-4F0A3375DFF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97FF88-0682-FF4B-B52D-BFF6D28D9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C8B1C4-C154-3CBF-3901-5BDED3DAC2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63F5A-85BA-4510-BDCE-BE3A20A66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70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A4A0E-C531-6F37-5115-7E3F588DF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53986-08E2-969B-F438-5704969B2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D51189-10B3-7779-E6C9-DB1643E6B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035A56-4A85-B30C-FC28-F0F727DB3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B430-9CD4-406D-B2BB-4F0A3375DFF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FABE5E-DEC6-8A14-E9E1-7EA5A690E9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C29088-94BF-D676-7514-26B84E166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63F5A-85BA-4510-BDCE-BE3A20A66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378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56380-6676-89D3-F97A-EE69F5F32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D5415D-8119-071B-254F-A5F4AB0C5F0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8F6AA2-C339-7ACE-FE93-39814FC491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FEEBD3-AB52-C90D-57A9-93FBCC2848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B430-9CD4-406D-B2BB-4F0A3375DFF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7751E8-7627-8242-8A95-E2E1B8C42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1DA30A-19A9-9838-4BDC-00B863BC2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63F5A-85BA-4510-BDCE-BE3A20A66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10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18F75-EC0E-FAE0-934E-A8898AE14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91B0A3-03E2-0C6C-187E-A07E994BF3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A7F594-F680-1F6E-FCDD-183289DEF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B430-9CD4-406D-B2BB-4F0A3375DFF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00A689-FA93-E3E5-DB16-3882D2B58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D18EB1-AAE5-4666-8C4E-12CF92FBEF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63F5A-85BA-4510-BDCE-BE3A20A66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585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1996D0-26D1-A994-96E3-F45BE892B0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321FDE-EAFC-9CDF-0D9A-1A0958F2AA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CDD528-E3A9-6BEF-4A9D-4EA580DFE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B430-9CD4-406D-B2BB-4F0A3375DFF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105DB2-36F8-2241-4834-BBFC1C51D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19BEDD-5CB0-DDB8-CA34-0123B7D14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63F5A-85BA-4510-BDCE-BE3A20A66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426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C1E81B-DEF7-6F28-99C6-81B6290BF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506A99-C03C-8BF6-5EC6-44AF694B99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0EE588-BA9D-4521-1A89-47561069DD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C7B430-9CD4-406D-B2BB-4F0A3375DFF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22E129-05E1-F40C-BE37-CEAA38C350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9F1906-F284-C01C-A97A-70E840B0B4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663F5A-85BA-4510-BDCE-BE3A20A66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968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image" Target="../media/image6.jp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1.xml"/><Relationship Id="rId9" Type="http://schemas.microsoft.com/office/2007/relationships/diagramDrawing" Target="../diagrams/drawing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2.xml"/><Relationship Id="rId9" Type="http://schemas.microsoft.com/office/2007/relationships/diagramDrawing" Target="../diagrams/drawing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4.xml"/><Relationship Id="rId9" Type="http://schemas.microsoft.com/office/2007/relationships/diagramDrawing" Target="../diagrams/drawing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5.xml"/><Relationship Id="rId9" Type="http://schemas.microsoft.com/office/2007/relationships/diagramDrawing" Target="../diagrams/drawing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099C70-5794-DBCD-EA61-35945477FE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Care Plan for a Fictional Patient with Lung Cancer</a:t>
            </a:r>
            <a:endParaRPr lang="en-GB" sz="48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B3D1C0-2221-D9D7-A937-9275EF2793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 fontScale="32500" lnSpcReduction="20000"/>
          </a:bodyPr>
          <a:lstStyle/>
          <a:p>
            <a:pPr algn="l"/>
            <a:r>
              <a:rPr lang="en-GB" dirty="0"/>
              <a:t>Name : Naushaba Yaqoob Raja </a:t>
            </a:r>
          </a:p>
          <a:p>
            <a:pPr algn="l"/>
            <a:r>
              <a:rPr lang="en-GB" dirty="0"/>
              <a:t>Student ID:2326745</a:t>
            </a:r>
          </a:p>
          <a:p>
            <a:pPr algn="l"/>
            <a:r>
              <a:rPr lang="en-GB" dirty="0"/>
              <a:t>Module code :BMHP5023</a:t>
            </a:r>
          </a:p>
          <a:p>
            <a:pPr algn="l"/>
            <a:r>
              <a:rPr lang="en-GB" dirty="0"/>
              <a:t>Module Name: Introduction to physiology</a:t>
            </a:r>
          </a:p>
          <a:p>
            <a:pPr algn="l"/>
            <a:r>
              <a:rPr lang="en-GB" dirty="0"/>
              <a:t>Lecturer name: Robert </a:t>
            </a:r>
            <a:r>
              <a:rPr lang="en-GB" dirty="0" err="1"/>
              <a:t>Nartowski</a:t>
            </a:r>
            <a:endParaRPr lang="en-GB" dirty="0"/>
          </a:p>
          <a:p>
            <a:pPr algn="l"/>
            <a:endParaRPr lang="en-GB" dirty="0"/>
          </a:p>
          <a:p>
            <a:pPr algn="l"/>
            <a:r>
              <a:rPr lang="en-GB" dirty="0"/>
              <a:t>Date:15November,2025</a:t>
            </a:r>
          </a:p>
          <a:p>
            <a:pPr algn="l"/>
            <a:endParaRPr lang="en-GB" dirty="0"/>
          </a:p>
        </p:txBody>
      </p:sp>
      <p:pic>
        <p:nvPicPr>
          <p:cNvPr id="2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5F9C4AF-6C1B-DF0A-8813-0A050C80BA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4716" y="581809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46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726"/>
    </mc:Choice>
    <mc:Fallback>
      <p:transition spd="slow" advTm="447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925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23400-E52E-B014-DEA6-BE8A0092F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Overview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7B1E863-E121-122F-E179-95FD4D0E3D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4562283"/>
              </p:ext>
            </p:extLst>
          </p:nvPr>
        </p:nvGraphicFramePr>
        <p:xfrm>
          <a:off x="838200" y="4374291"/>
          <a:ext cx="10515600" cy="1802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Rectangle 1">
            <a:extLst>
              <a:ext uri="{FF2B5EF4-FFF2-40B4-BE49-F238E27FC236}">
                <a16:creationId xmlns:a16="http://schemas.microsoft.com/office/drawing/2014/main" id="{0CA7A8BF-9E73-3A07-6AC2-33FE3DF913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9637" y="2555436"/>
            <a:ext cx="5012725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Question: What is cancer?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Focus: Lung cancer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A8AE32-DFDA-2000-6B44-63D16E93382B}"/>
              </a:ext>
            </a:extLst>
          </p:cNvPr>
          <p:cNvSpPr txBox="1"/>
          <p:nvPr/>
        </p:nvSpPr>
        <p:spPr>
          <a:xfrm>
            <a:off x="7871791" y="5823814"/>
            <a:ext cx="299499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(Cancer Research UK, 2024)</a:t>
            </a:r>
          </a:p>
        </p:txBody>
      </p:sp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F38B12F-AE59-5E4D-112C-FB5FAC36D8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53800" y="58832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934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318"/>
    </mc:Choice>
    <mc:Fallback>
      <p:transition spd="slow" advTm="413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31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DA9263-4309-04F4-5476-EFED11229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8"/>
            <a:ext cx="5754896" cy="1667569"/>
          </a:xfrm>
        </p:spPr>
        <p:txBody>
          <a:bodyPr anchor="b">
            <a:normAutofit/>
          </a:bodyPr>
          <a:lstStyle/>
          <a:p>
            <a:r>
              <a:rPr lang="en-GB" sz="4000"/>
              <a:t>Patient Profile</a:t>
            </a:r>
          </a:p>
        </p:txBody>
      </p:sp>
      <p:pic>
        <p:nvPicPr>
          <p:cNvPr id="5" name="Content Placeholder 4" descr="Chest x-ray">
            <a:extLst>
              <a:ext uri="{FF2B5EF4-FFF2-40B4-BE49-F238E27FC236}">
                <a16:creationId xmlns:a16="http://schemas.microsoft.com/office/drawing/2014/main" id="{8B3EC8BD-39AF-2001-9F8D-E67BCBECB4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294" y="918640"/>
            <a:ext cx="3831836" cy="4589025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D8071EBC-5193-3A78-D35E-37B711FA797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596502" y="2405894"/>
            <a:ext cx="5754896" cy="319746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0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Mr. John Smith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67 years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Ex-smoker (35 years)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BMI 31, lives alone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Diagnosis: Stage </a:t>
            </a:r>
            <a:r>
              <a:rPr lang="en-US" altLang="en-US" sz="2000" dirty="0">
                <a:latin typeface="Arial" panose="020B0604020202020204" pitchFamily="34" charset="0"/>
              </a:rPr>
              <a:t>3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 NSCLC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2000" dirty="0">
                <a:latin typeface="Arial" panose="020B0604020202020204" pitchFamily="34" charset="0"/>
              </a:rPr>
              <a:t>He is a Teacher and lives in Canterbury.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88A98F-AE0E-B9BE-9DE7-80726C7F76BC}"/>
              </a:ext>
            </a:extLst>
          </p:cNvPr>
          <p:cNvSpPr txBox="1"/>
          <p:nvPr/>
        </p:nvSpPr>
        <p:spPr>
          <a:xfrm>
            <a:off x="10601740" y="5852175"/>
            <a:ext cx="173603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(WHO, 2023)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03DF43-12BB-9E86-9D52-0D9966D10F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741797" y="532739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134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928"/>
    </mc:Choice>
    <mc:Fallback>
      <p:transition spd="slow" advTm="359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9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0" name="Rectangle 3079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3DA7E0-5ABE-E2BC-D8C3-D25992585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8"/>
            <a:ext cx="5754896" cy="1667569"/>
          </a:xfrm>
        </p:spPr>
        <p:txBody>
          <a:bodyPr anchor="b">
            <a:normAutofit/>
          </a:bodyPr>
          <a:lstStyle/>
          <a:p>
            <a:r>
              <a:rPr lang="en-US" sz="4000"/>
              <a:t>Anatomy of the Respiratory System</a:t>
            </a:r>
            <a:endParaRPr lang="en-GB" sz="4000"/>
          </a:p>
        </p:txBody>
      </p:sp>
      <p:pic>
        <p:nvPicPr>
          <p:cNvPr id="3075" name="Picture 3" descr="Human Respiratory System">
            <a:extLst>
              <a:ext uri="{FF2B5EF4-FFF2-40B4-BE49-F238E27FC236}">
                <a16:creationId xmlns:a16="http://schemas.microsoft.com/office/drawing/2014/main" id="{258E17B6-5EEB-0D07-C347-271C5C14B1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8919" y="1554933"/>
            <a:ext cx="4561236" cy="3290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767C90F7-50E3-10FF-FD69-3299313BDD5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596502" y="2405894"/>
            <a:ext cx="6595498" cy="319746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Organs: nose - trachea - bronchi - bronchioles - alveoli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Function: gas exchange (O2 in, CO2 out)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Diaphragm controls breathing</a:t>
            </a:r>
          </a:p>
        </p:txBody>
      </p:sp>
      <p:sp>
        <p:nvSpPr>
          <p:cNvPr id="3082" name="Rectangle 3081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4" name="Rectangle 3083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63AE3D-84F7-F958-1934-14EFC9CA7F68}"/>
              </a:ext>
            </a:extLst>
          </p:cNvPr>
          <p:cNvSpPr txBox="1"/>
          <p:nvPr/>
        </p:nvSpPr>
        <p:spPr>
          <a:xfrm>
            <a:off x="1616765" y="4875255"/>
            <a:ext cx="302149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(Tortora and Derrickson, 2023)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66D0210-6A76-CC73-8201-7BD2B86824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51397" y="569727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872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436"/>
    </mc:Choice>
    <mc:Fallback>
      <p:transition spd="slow" advTm="374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43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E3F876-25D3-CF64-9A2B-67FBEBBD0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Physiology of Gas Exchange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4325DB4-F590-DCFF-E055-B34747FCC9D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0" y="2470244"/>
            <a:ext cx="5334197" cy="37698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Ventilation - Perfusion - Diffusion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Gas exchange across alveoli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Controlled by medulla oblongata</a:t>
            </a:r>
          </a:p>
        </p:txBody>
      </p:sp>
      <p:pic>
        <p:nvPicPr>
          <p:cNvPr id="6" name="Picture 5" descr="Vaccine storage and manufacturing">
            <a:extLst>
              <a:ext uri="{FF2B5EF4-FFF2-40B4-BE49-F238E27FC236}">
                <a16:creationId xmlns:a16="http://schemas.microsoft.com/office/drawing/2014/main" id="{90B48F2D-9759-5002-A801-2375B187E57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8491" r="19672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09F3BF-AD1E-95B9-C284-713BF4AC26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755671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1001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733"/>
    </mc:Choice>
    <mc:Fallback>
      <p:transition spd="slow" advTm="517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7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14E380-7488-29A4-9063-8ACB00A34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Pathophysiology of Lung Cancer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27C248C-85F1-8EC6-8CA5-24F4B420947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0" y="2470244"/>
            <a:ext cx="5334197" cy="37698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Carcinogens damage DNA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Uncontrolled cell growth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Tumor blocks bronchioles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Metastasis </a:t>
            </a:r>
            <a:r>
              <a:rPr lang="en-GB" sz="2000" dirty="0"/>
              <a:t>(Porth, 2021)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 descr="Microscopic view of cells">
            <a:extLst>
              <a:ext uri="{FF2B5EF4-FFF2-40B4-BE49-F238E27FC236}">
                <a16:creationId xmlns:a16="http://schemas.microsoft.com/office/drawing/2014/main" id="{7D518B31-125B-D416-20A4-D662D4AE77A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9936" r="18227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7D8AEC0-4B61-8054-4AE7-4138101679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530203" y="593527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317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654"/>
    </mc:Choice>
    <mc:Fallback>
      <p:transition spd="slow" advTm="396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6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5BA219-D9B6-BF71-0661-2791FB646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Risk Factors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4430790-D6B9-2C50-DF56-63F0467E51A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0" y="2470244"/>
            <a:ext cx="5334197" cy="37698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Smoking - main cause (70%)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Air pollution / Asbestos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Age / Genetics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Poor diet / Inactivity</a:t>
            </a:r>
          </a:p>
        </p:txBody>
      </p:sp>
      <p:pic>
        <p:nvPicPr>
          <p:cNvPr id="6" name="Picture 5" descr="Smoke from factory">
            <a:extLst>
              <a:ext uri="{FF2B5EF4-FFF2-40B4-BE49-F238E27FC236}">
                <a16:creationId xmlns:a16="http://schemas.microsoft.com/office/drawing/2014/main" id="{F2CC8164-362E-D1AF-7077-72B882AEF5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783" r="5380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65D6391-DBE3-5BC0-DAA9-E02D1C4DCD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649000" y="6553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299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658"/>
    </mc:Choice>
    <mc:Fallback>
      <p:transition spd="slow" advTm="486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6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A04D23-EDD8-8CE9-8886-BF1BB6E0E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dirty="0"/>
              <a:t>Symptoms &amp; Diagnosis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20FC6FE-5B23-7E72-0B80-3222861D249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0" y="2470244"/>
            <a:ext cx="5334197" cy="37698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Cough / Breathlessness / Fatigue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Hemoptysis / Weight loss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Tests: X-ray, CT, Biopsy,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FEV1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(NICE, 2023)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The radiologic figure of a skeleton">
            <a:extLst>
              <a:ext uri="{FF2B5EF4-FFF2-40B4-BE49-F238E27FC236}">
                <a16:creationId xmlns:a16="http://schemas.microsoft.com/office/drawing/2014/main" id="{21BEDCBC-FDCE-B1F6-9C9E-DE003B53A9E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8553" r="-1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4106ACF-F70D-9AA5-BFCD-ED461BDCCA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344200" y="634338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629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325"/>
    </mc:Choice>
    <mc:Fallback>
      <p:transition spd="slow" advTm="413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3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4CE0A6-E600-4AED-93A6-45662D71F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7363" y="1671569"/>
            <a:ext cx="5801917" cy="2228760"/>
          </a:xfrm>
        </p:spPr>
        <p:txBody>
          <a:bodyPr anchor="b">
            <a:normAutofit/>
          </a:bodyPr>
          <a:lstStyle/>
          <a:p>
            <a:r>
              <a:rPr lang="en-GB" sz="4000"/>
              <a:t>Treatment Options</a:t>
            </a:r>
          </a:p>
        </p:txBody>
      </p:sp>
      <p:pic>
        <p:nvPicPr>
          <p:cNvPr id="22" name="Graphic 21" descr="IV">
            <a:extLst>
              <a:ext uri="{FF2B5EF4-FFF2-40B4-BE49-F238E27FC236}">
                <a16:creationId xmlns:a16="http://schemas.microsoft.com/office/drawing/2014/main" id="{BB6EE774-888C-9F89-2D45-2003A16161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36948" y="2694018"/>
            <a:ext cx="1198532" cy="1198532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2A68F4FE-671B-A12A-A80E-A313F816920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87364" y="4072044"/>
            <a:ext cx="5801917" cy="205704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Surgery (lobectomy)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Chemotherapy / Radiotherapy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Targeted therapy (Osimertinib)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Palliative care</a:t>
            </a:r>
          </a:p>
        </p:txBody>
      </p:sp>
      <p:pic>
        <p:nvPicPr>
          <p:cNvPr id="10" name="Graphic 9" descr="IV">
            <a:extLst>
              <a:ext uri="{FF2B5EF4-FFF2-40B4-BE49-F238E27FC236}">
                <a16:creationId xmlns:a16="http://schemas.microsoft.com/office/drawing/2014/main" id="{60D1B446-2986-441A-9D82-7ABE53B74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1903A6-78AA-E0A3-F22D-1D43C4C712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989502" y="612908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210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299"/>
    </mc:Choice>
    <mc:Fallback>
      <p:transition spd="slow" advTm="412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29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222A1A-8868-43ED-C273-5937FB1D3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Care Plan Goals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7428145-1038-265E-1B74-15088A44C7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4049702"/>
              </p:ext>
            </p:extLst>
          </p:nvPr>
        </p:nvGraphicFramePr>
        <p:xfrm>
          <a:off x="929693" y="1016229"/>
          <a:ext cx="10927830" cy="4531131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4168999">
                  <a:extLst>
                    <a:ext uri="{9D8B030D-6E8A-4147-A177-3AD203B41FA5}">
                      <a16:colId xmlns:a16="http://schemas.microsoft.com/office/drawing/2014/main" val="2870498248"/>
                    </a:ext>
                  </a:extLst>
                </a:gridCol>
                <a:gridCol w="3176380">
                  <a:extLst>
                    <a:ext uri="{9D8B030D-6E8A-4147-A177-3AD203B41FA5}">
                      <a16:colId xmlns:a16="http://schemas.microsoft.com/office/drawing/2014/main" val="4163055066"/>
                    </a:ext>
                  </a:extLst>
                </a:gridCol>
                <a:gridCol w="3582451">
                  <a:extLst>
                    <a:ext uri="{9D8B030D-6E8A-4147-A177-3AD203B41FA5}">
                      <a16:colId xmlns:a16="http://schemas.microsoft.com/office/drawing/2014/main" val="1073789381"/>
                    </a:ext>
                  </a:extLst>
                </a:gridCol>
              </a:tblGrid>
              <a:tr h="7146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Goal</a:t>
                      </a:r>
                    </a:p>
                  </a:txBody>
                  <a:tcPr marL="162429" marR="162429" marT="81214" marB="812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Intervention</a:t>
                      </a:r>
                    </a:p>
                  </a:txBody>
                  <a:tcPr marL="162429" marR="162429" marT="81214" marB="812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Outcome</a:t>
                      </a:r>
                    </a:p>
                  </a:txBody>
                  <a:tcPr marL="162429" marR="162429" marT="81214" marB="81214" anchor="ctr"/>
                </a:tc>
                <a:extLst>
                  <a:ext uri="{0D108BD9-81ED-4DB2-BD59-A6C34878D82A}">
                    <a16:rowId xmlns:a16="http://schemas.microsoft.com/office/drawing/2014/main" val="438306788"/>
                  </a:ext>
                </a:extLst>
              </a:tr>
              <a:tr h="120197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Clear airway</a:t>
                      </a:r>
                    </a:p>
                    <a:p>
                      <a:pPr>
                        <a:buNone/>
                      </a:pPr>
                      <a:r>
                        <a:rPr lang="en-GB" sz="1800" dirty="0"/>
                        <a:t>Explanation:</a:t>
                      </a:r>
                    </a:p>
                  </a:txBody>
                  <a:tcPr marL="162429" marR="162429" marT="81214" marB="812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Chest physio, hydration</a:t>
                      </a:r>
                    </a:p>
                    <a:p>
                      <a:pPr>
                        <a:buNone/>
                      </a:pPr>
                      <a:r>
                        <a:rPr lang="en-GB" sz="1800" dirty="0"/>
                        <a:t>Explanation:</a:t>
                      </a:r>
                    </a:p>
                  </a:txBody>
                  <a:tcPr marL="162429" marR="162429" marT="81214" marB="812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SpO2 &gt; 95%</a:t>
                      </a:r>
                    </a:p>
                    <a:p>
                      <a:pPr>
                        <a:buNone/>
                      </a:pPr>
                      <a:endParaRPr lang="en-GB" sz="1800" dirty="0"/>
                    </a:p>
                  </a:txBody>
                  <a:tcPr marL="162429" marR="162429" marT="81214" marB="81214" anchor="ctr"/>
                </a:tc>
                <a:extLst>
                  <a:ext uri="{0D108BD9-81ED-4DB2-BD59-A6C34878D82A}">
                    <a16:rowId xmlns:a16="http://schemas.microsoft.com/office/drawing/2014/main" val="3384324305"/>
                  </a:ext>
                </a:extLst>
              </a:tr>
              <a:tr h="120197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Reduce fatigue</a:t>
                      </a:r>
                    </a:p>
                    <a:p>
                      <a:pPr>
                        <a:buNone/>
                      </a:pPr>
                      <a:r>
                        <a:rPr lang="en-GB" sz="1800" dirty="0"/>
                        <a:t>Explanation: Reducing fatigue would help with X Y Z</a:t>
                      </a:r>
                    </a:p>
                  </a:txBody>
                  <a:tcPr marL="162429" marR="162429" marT="81214" marB="812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Light exercise, nutrition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Explanation: Light exercise causes a utilisation of dietary calories and the usage of stored energy (fat cells).</a:t>
                      </a:r>
                    </a:p>
                    <a:p>
                      <a:pPr>
                        <a:buNone/>
                      </a:pPr>
                      <a:endParaRPr lang="en-GB" sz="3200" dirty="0"/>
                    </a:p>
                  </a:txBody>
                  <a:tcPr marL="162429" marR="162429" marT="81214" marB="812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Improved QoL</a:t>
                      </a:r>
                    </a:p>
                    <a:p>
                      <a:pPr>
                        <a:buNone/>
                      </a:pPr>
                      <a:r>
                        <a:rPr lang="en-GB" sz="1800" dirty="0"/>
                        <a:t>Explanation: High amounts of physical </a:t>
                      </a:r>
                    </a:p>
                  </a:txBody>
                  <a:tcPr marL="162429" marR="162429" marT="81214" marB="81214" anchor="ctr"/>
                </a:tc>
                <a:extLst>
                  <a:ext uri="{0D108BD9-81ED-4DB2-BD59-A6C34878D82A}">
                    <a16:rowId xmlns:a16="http://schemas.microsoft.com/office/drawing/2014/main" val="897715108"/>
                  </a:ext>
                </a:extLst>
              </a:tr>
              <a:tr h="7146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/>
                        <a:t>Emotional wellbeing</a:t>
                      </a:r>
                    </a:p>
                  </a:txBody>
                  <a:tcPr marL="162429" marR="162429" marT="81214" marB="812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/>
                        <a:t>Counselling</a:t>
                      </a:r>
                    </a:p>
                  </a:txBody>
                  <a:tcPr marL="162429" marR="162429" marT="81214" marB="812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dirty="0"/>
                        <a:t>Reduced anxiety</a:t>
                      </a:r>
                    </a:p>
                  </a:txBody>
                  <a:tcPr marL="162429" marR="162429" marT="81214" marB="81214" anchor="ctr"/>
                </a:tc>
                <a:extLst>
                  <a:ext uri="{0D108BD9-81ED-4DB2-BD59-A6C34878D82A}">
                    <a16:rowId xmlns:a16="http://schemas.microsoft.com/office/drawing/2014/main" val="36647103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08BDE43-63A0-B13B-9665-4F1ACEE48A48}"/>
              </a:ext>
            </a:extLst>
          </p:cNvPr>
          <p:cNvSpPr txBox="1"/>
          <p:nvPr/>
        </p:nvSpPr>
        <p:spPr>
          <a:xfrm>
            <a:off x="9454057" y="6122487"/>
            <a:ext cx="211782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(NHS England, 2022)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18445A-A9E7-623F-ACA1-6550078F9A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10820" y="627889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272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360"/>
    </mc:Choice>
    <mc:Fallback>
      <p:transition spd="slow" advTm="373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3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CB4DB4-85DE-9885-D5E6-E9BBEEF66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Monitoring and Data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D872B3A-52B1-13DA-5750-0F572F5EF3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6939499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D4EA04A-497E-B21F-6256-DF22FF695E78}"/>
              </a:ext>
            </a:extLst>
          </p:cNvPr>
          <p:cNvSpPr txBox="1"/>
          <p:nvPr/>
        </p:nvSpPr>
        <p:spPr>
          <a:xfrm>
            <a:off x="9289774" y="6397026"/>
            <a:ext cx="28902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(NICE, 2023; NMC, 2018)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4D20D6-EC7E-0039-092B-EC59E1A1EE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983162" y="598942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81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445"/>
    </mc:Choice>
    <mc:Fallback>
      <p:transition spd="slow" advTm="464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4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38298A-42A2-89D9-3B92-A6B59E24D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Communication &amp; MDT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80717809-6E2F-74CE-9D6A-062845D4CA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018120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E1BF7A-C465-E1F4-F1E9-F390504BF0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962286" y="612479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312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626"/>
    </mc:Choice>
    <mc:Fallback>
      <p:transition spd="slow" advTm="376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62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D55440-6CDE-4925-BFE1-A7F1DBEA3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1" y="735283"/>
            <a:ext cx="4978399" cy="3165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62884-1E38-EE7A-2492-6D92980FA7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7101" y="4078423"/>
            <a:ext cx="4978399" cy="205865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Autonomy, Beneficence, Non maleficence, Justice, Dignity</a:t>
            </a:r>
          </a:p>
        </p:txBody>
      </p:sp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EEA55C67-53BE-EE85-71F1-C3E28908A11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9" name="Graphic 8" descr="Scales of Justice">
            <a:extLst>
              <a:ext uri="{FF2B5EF4-FFF2-40B4-BE49-F238E27FC236}">
                <a16:creationId xmlns:a16="http://schemas.microsoft.com/office/drawing/2014/main" id="{90C2C8F3-C58F-4BA1-868F-DD5426D22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9ED639-0887-8FA1-6BF3-5A0D4A345843}"/>
              </a:ext>
            </a:extLst>
          </p:cNvPr>
          <p:cNvSpPr txBox="1"/>
          <p:nvPr/>
        </p:nvSpPr>
        <p:spPr>
          <a:xfrm>
            <a:off x="6946899" y="5777294"/>
            <a:ext cx="49783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(Beauchamp and Childress, 2019; NMC, 2018)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9DFCA3-5251-33C3-5768-EE1B1FEC4C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964449" y="617863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042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508"/>
    </mc:Choice>
    <mc:Fallback>
      <p:transition spd="slow" advTm="41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5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666A76-F916-4696-78BD-D95CC5BEA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Lifestyle &amp; Education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76A8E7CB-BAA2-7784-B20D-F4CE499CB8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844601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6E61917-682F-1310-D00C-5CBD888876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01675" y="614045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981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563"/>
    </mc:Choice>
    <mc:Fallback>
      <p:transition spd="slow" advTm="305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5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32211E-AE72-862F-BD03-A3A539841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C1E021AC-5D85-5AF1-FCA6-2C4FB53F2F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3415134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F180EF-50B8-C27A-DD71-6FF669F972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796875" y="616593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377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262"/>
    </mc:Choice>
    <mc:Fallback>
      <p:transition spd="slow" advTm="36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26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B3E5D4-50CE-938A-01D9-29DABF0A0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53AA1-80B2-AA62-F286-7FF7BA37CC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1700"/>
              <a:t>Beauchamp T.L. &amp; Childress J.F. (2019) </a:t>
            </a:r>
            <a:r>
              <a:rPr lang="en-GB" sz="1700" i="1"/>
              <a:t>Principles of Biomedical Ethics.</a:t>
            </a:r>
            <a:r>
              <a:rPr lang="en-GB" sz="1700"/>
              <a:t> 8th edn. Oxford UP.</a:t>
            </a:r>
          </a:p>
          <a:p>
            <a:r>
              <a:rPr lang="en-GB" sz="1700"/>
              <a:t>Cancer Research UK (2024) </a:t>
            </a:r>
            <a:r>
              <a:rPr lang="en-GB" sz="1700" i="1"/>
              <a:t>Lung Cancer Statistics.</a:t>
            </a:r>
            <a:r>
              <a:rPr lang="en-GB" sz="1700"/>
              <a:t> London: CRUK.</a:t>
            </a:r>
          </a:p>
          <a:p>
            <a:r>
              <a:rPr lang="en-GB" sz="1700"/>
              <a:t>DHSC (2022) </a:t>
            </a:r>
            <a:r>
              <a:rPr lang="en-GB" sz="1700" i="1"/>
              <a:t>NHS Long Term Plan Review.</a:t>
            </a:r>
            <a:r>
              <a:rPr lang="en-GB" sz="1700"/>
              <a:t> London: DHSC.</a:t>
            </a:r>
          </a:p>
          <a:p>
            <a:r>
              <a:rPr lang="en-GB" sz="1700"/>
              <a:t>NHS England (2022) </a:t>
            </a:r>
            <a:r>
              <a:rPr lang="en-GB" sz="1700" i="1"/>
              <a:t>Improving Outcomes for People with Cancer.</a:t>
            </a:r>
            <a:r>
              <a:rPr lang="en-GB" sz="1700"/>
              <a:t> London: NHS England.</a:t>
            </a:r>
          </a:p>
          <a:p>
            <a:r>
              <a:rPr lang="en-GB" sz="1700"/>
              <a:t>NICE (2023) </a:t>
            </a:r>
            <a:r>
              <a:rPr lang="en-GB" sz="1700" i="1"/>
              <a:t>NG122: Lung Cancer: Diagnosis and Management.</a:t>
            </a:r>
            <a:r>
              <a:rPr lang="en-GB" sz="1700"/>
              <a:t> London: NICE.</a:t>
            </a:r>
          </a:p>
          <a:p>
            <a:r>
              <a:rPr lang="en-GB" sz="1700"/>
              <a:t>NMC (2018) </a:t>
            </a:r>
            <a:r>
              <a:rPr lang="en-GB" sz="1700" i="1"/>
              <a:t>The Code.</a:t>
            </a:r>
            <a:r>
              <a:rPr lang="en-GB" sz="1700"/>
              <a:t> London: NMC.</a:t>
            </a:r>
          </a:p>
          <a:p>
            <a:r>
              <a:rPr lang="en-GB" sz="1700"/>
              <a:t>Porth C.M. (2021) </a:t>
            </a:r>
            <a:r>
              <a:rPr lang="en-GB" sz="1700" i="1"/>
              <a:t>Essentials of Pathophysiology.</a:t>
            </a:r>
            <a:r>
              <a:rPr lang="en-GB" sz="1700"/>
              <a:t> 5th edn. Philadelphia: LWW.</a:t>
            </a:r>
          </a:p>
          <a:p>
            <a:r>
              <a:rPr lang="en-GB" sz="1700"/>
              <a:t>Tortora G.J. &amp; Derrickson B. (2023) </a:t>
            </a:r>
            <a:r>
              <a:rPr lang="en-GB" sz="1700" i="1"/>
              <a:t>Principles of Anatomy and Physiology.</a:t>
            </a:r>
            <a:r>
              <a:rPr lang="en-GB" sz="1700"/>
              <a:t> 16th edn. Hoboken: Wiley.</a:t>
            </a:r>
          </a:p>
          <a:p>
            <a:r>
              <a:rPr lang="en-GB" sz="1700"/>
              <a:t>WHO (2023) </a:t>
            </a:r>
            <a:r>
              <a:rPr lang="en-GB" sz="1700" i="1"/>
              <a:t>World Cancer Report 2023.</a:t>
            </a:r>
            <a:r>
              <a:rPr lang="en-GB" sz="1700"/>
              <a:t> Geneva: WHO.</a:t>
            </a:r>
          </a:p>
        </p:txBody>
      </p:sp>
    </p:spTree>
    <p:extLst>
      <p:ext uri="{BB962C8B-B14F-4D97-AF65-F5344CB8AC3E}">
        <p14:creationId xmlns:p14="http://schemas.microsoft.com/office/powerpoint/2010/main" val="588024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91"/>
    </mc:Choice>
    <mc:Fallback>
      <p:transition spd="slow" advTm="4791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1735</TotalTime>
  <Words>1598</Words>
  <Application>Microsoft Office PowerPoint</Application>
  <PresentationFormat>Widescreen</PresentationFormat>
  <Paragraphs>177</Paragraphs>
  <Slides>16</Slides>
  <Notes>15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Care Plan for a Fictional Patient with Lung Cancer</vt:lpstr>
      <vt:lpstr>Overview</vt:lpstr>
      <vt:lpstr>Patient Profile</vt:lpstr>
      <vt:lpstr>Anatomy of the Respiratory System</vt:lpstr>
      <vt:lpstr>Physiology of Gas Exchange</vt:lpstr>
      <vt:lpstr>Pathophysiology of Lung Cancer</vt:lpstr>
      <vt:lpstr>Risk Factors</vt:lpstr>
      <vt:lpstr>Symptoms &amp; Diagnosis</vt:lpstr>
      <vt:lpstr>Treatment Options</vt:lpstr>
      <vt:lpstr>Care Plan Goals</vt:lpstr>
      <vt:lpstr>Monitoring and Data</vt:lpstr>
      <vt:lpstr>Communication &amp; MDT</vt:lpstr>
      <vt:lpstr>Ethical Considerations</vt:lpstr>
      <vt:lpstr>Lifestyle &amp; Education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Cosmin - Stefan Vasiliu</dc:creator>
  <cp:lastModifiedBy>Naushaba Yaqoob Raja (2326745)</cp:lastModifiedBy>
  <cp:revision>4</cp:revision>
  <dcterms:created xsi:type="dcterms:W3CDTF">2025-11-13T21:03:34Z</dcterms:created>
  <dcterms:modified xsi:type="dcterms:W3CDTF">2025-11-16T16:19:49Z</dcterms:modified>
</cp:coreProperties>
</file>