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9" r:id="rId2"/>
  </p:sldMasterIdLst>
  <p:notesMasterIdLst>
    <p:notesMasterId r:id="rId31"/>
  </p:notesMasterIdLst>
  <p:sldIdLst>
    <p:sldId id="256" r:id="rId3"/>
    <p:sldId id="300" r:id="rId4"/>
    <p:sldId id="303" r:id="rId5"/>
    <p:sldId id="311" r:id="rId6"/>
    <p:sldId id="312" r:id="rId7"/>
    <p:sldId id="258" r:id="rId8"/>
    <p:sldId id="259" r:id="rId9"/>
    <p:sldId id="313" r:id="rId10"/>
    <p:sldId id="314" r:id="rId11"/>
    <p:sldId id="336" r:id="rId12"/>
    <p:sldId id="315" r:id="rId13"/>
    <p:sldId id="316" r:id="rId14"/>
    <p:sldId id="317" r:id="rId15"/>
    <p:sldId id="318" r:id="rId16"/>
    <p:sldId id="319" r:id="rId17"/>
    <p:sldId id="320" r:id="rId18"/>
    <p:sldId id="321" r:id="rId19"/>
    <p:sldId id="322" r:id="rId20"/>
    <p:sldId id="323" r:id="rId21"/>
    <p:sldId id="324" r:id="rId22"/>
    <p:sldId id="325" r:id="rId23"/>
    <p:sldId id="326" r:id="rId24"/>
    <p:sldId id="331" r:id="rId25"/>
    <p:sldId id="327" r:id="rId26"/>
    <p:sldId id="328" r:id="rId27"/>
    <p:sldId id="329" r:id="rId28"/>
    <p:sldId id="330" r:id="rId29"/>
    <p:sldId id="335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255F93"/>
    <a:srgbClr val="006600"/>
    <a:srgbClr val="276399"/>
    <a:srgbClr val="013D5F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8604" autoAdjust="0"/>
  </p:normalViewPr>
  <p:slideViewPr>
    <p:cSldViewPr snapToGrid="0">
      <p:cViewPr varScale="1">
        <p:scale>
          <a:sx n="45" d="100"/>
          <a:sy n="45" d="100"/>
        </p:scale>
        <p:origin x="1428" y="2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microsoft.com/office/2016/11/relationships/changesInfo" Target="changesInfos/changesInfo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erif Salem" userId="93371da5-1b6a-4146-a736-4a3b0c81f0c2" providerId="ADAL" clId="{D280F0E8-B5D6-4906-A7B8-9452919D5A3B}"/>
    <pc:docChg chg="delSld">
      <pc:chgData name="Serif Salem" userId="93371da5-1b6a-4146-a736-4a3b0c81f0c2" providerId="ADAL" clId="{D280F0E8-B5D6-4906-A7B8-9452919D5A3B}" dt="2025-02-05T06:48:09.376" v="2" actId="47"/>
      <pc:docMkLst>
        <pc:docMk/>
      </pc:docMkLst>
      <pc:sldChg chg="del">
        <pc:chgData name="Serif Salem" userId="93371da5-1b6a-4146-a736-4a3b0c81f0c2" providerId="ADAL" clId="{D280F0E8-B5D6-4906-A7B8-9452919D5A3B}" dt="2025-02-05T06:48:09.376" v="2" actId="47"/>
        <pc:sldMkLst>
          <pc:docMk/>
          <pc:sldMk cId="598353459" sldId="332"/>
        </pc:sldMkLst>
      </pc:sldChg>
      <pc:sldChg chg="del">
        <pc:chgData name="Serif Salem" userId="93371da5-1b6a-4146-a736-4a3b0c81f0c2" providerId="ADAL" clId="{D280F0E8-B5D6-4906-A7B8-9452919D5A3B}" dt="2025-02-05T06:48:04.783" v="0" actId="47"/>
        <pc:sldMkLst>
          <pc:docMk/>
          <pc:sldMk cId="1618334098" sldId="333"/>
        </pc:sldMkLst>
      </pc:sldChg>
      <pc:sldChg chg="del">
        <pc:chgData name="Serif Salem" userId="93371da5-1b6a-4146-a736-4a3b0c81f0c2" providerId="ADAL" clId="{D280F0E8-B5D6-4906-A7B8-9452919D5A3B}" dt="2025-02-05T06:48:05.624" v="1" actId="47"/>
        <pc:sldMkLst>
          <pc:docMk/>
          <pc:sldMk cId="3017162225" sldId="334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6EE85B-CCB2-4AC8-862D-36391AD7F946}" type="doc">
      <dgm:prSet loTypeId="urn:microsoft.com/office/officeart/2005/8/layout/orgChart1" loCatId="hierarchy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en-GB"/>
        </a:p>
      </dgm:t>
    </dgm:pt>
    <dgm:pt modelId="{4AC77631-8C6B-4919-9876-AAA50E45C14F}">
      <dgm:prSet/>
      <dgm:spPr/>
      <dgm:t>
        <a:bodyPr/>
        <a:lstStyle/>
        <a:p>
          <a:r>
            <a:rPr lang="en-GB"/>
            <a:t>DM Approaches</a:t>
          </a:r>
        </a:p>
      </dgm:t>
    </dgm:pt>
    <dgm:pt modelId="{EBD2AA7A-5AEA-4757-B83C-97D178E740A1}" type="parTrans" cxnId="{BC269FD5-F02B-467F-9495-DBAF1F193A70}">
      <dgm:prSet/>
      <dgm:spPr/>
      <dgm:t>
        <a:bodyPr/>
        <a:lstStyle/>
        <a:p>
          <a:endParaRPr lang="en-GB"/>
        </a:p>
      </dgm:t>
    </dgm:pt>
    <dgm:pt modelId="{3E163801-9166-48C0-A068-AB0609F6B021}" type="sibTrans" cxnId="{BC269FD5-F02B-467F-9495-DBAF1F193A70}">
      <dgm:prSet/>
      <dgm:spPr/>
      <dgm:t>
        <a:bodyPr/>
        <a:lstStyle/>
        <a:p>
          <a:endParaRPr lang="en-GB"/>
        </a:p>
      </dgm:t>
    </dgm:pt>
    <dgm:pt modelId="{65128809-DB92-49D4-9F35-2FC5AC265363}">
      <dgm:prSet/>
      <dgm:spPr/>
      <dgm:t>
        <a:bodyPr/>
        <a:lstStyle/>
        <a:p>
          <a:r>
            <a:rPr lang="en-GB"/>
            <a:t>Hypothesis Testing Approach  </a:t>
          </a:r>
        </a:p>
      </dgm:t>
    </dgm:pt>
    <dgm:pt modelId="{91774F7A-CA61-497F-970D-241D16F6CFA5}" type="parTrans" cxnId="{847B4094-A8A2-43A4-B716-B8434942A495}">
      <dgm:prSet/>
      <dgm:spPr/>
      <dgm:t>
        <a:bodyPr/>
        <a:lstStyle/>
        <a:p>
          <a:endParaRPr lang="en-GB"/>
        </a:p>
      </dgm:t>
    </dgm:pt>
    <dgm:pt modelId="{53C03CCB-2F36-4A42-B2C8-03CCF62175F6}" type="sibTrans" cxnId="{847B4094-A8A2-43A4-B716-B8434942A495}">
      <dgm:prSet/>
      <dgm:spPr/>
      <dgm:t>
        <a:bodyPr/>
        <a:lstStyle/>
        <a:p>
          <a:endParaRPr lang="en-GB"/>
        </a:p>
      </dgm:t>
    </dgm:pt>
    <dgm:pt modelId="{D1B12AEF-F901-496D-8D7C-1A55305F98A8}">
      <dgm:prSet/>
      <dgm:spPr/>
      <dgm:t>
        <a:bodyPr/>
        <a:lstStyle/>
        <a:p>
          <a:r>
            <a:rPr lang="en-GB" dirty="0"/>
            <a:t>Discovery Approach. </a:t>
          </a:r>
        </a:p>
      </dgm:t>
    </dgm:pt>
    <dgm:pt modelId="{F8F2D90D-410C-4CC9-8355-E00903ADC674}" type="parTrans" cxnId="{AEBB32C9-B40F-4C9B-BC0B-948325FCAA9F}">
      <dgm:prSet/>
      <dgm:spPr/>
      <dgm:t>
        <a:bodyPr/>
        <a:lstStyle/>
        <a:p>
          <a:endParaRPr lang="en-GB"/>
        </a:p>
      </dgm:t>
    </dgm:pt>
    <dgm:pt modelId="{4D492E2B-AA0D-466A-BC27-DF2B7E1F2765}" type="sibTrans" cxnId="{AEBB32C9-B40F-4C9B-BC0B-948325FCAA9F}">
      <dgm:prSet/>
      <dgm:spPr/>
      <dgm:t>
        <a:bodyPr/>
        <a:lstStyle/>
        <a:p>
          <a:endParaRPr lang="en-GB"/>
        </a:p>
      </dgm:t>
    </dgm:pt>
    <dgm:pt modelId="{D5D12C83-BCEF-421B-8B9A-505FD525445D}">
      <dgm:prSet/>
      <dgm:spPr/>
      <dgm:t>
        <a:bodyPr/>
        <a:lstStyle/>
        <a:p>
          <a:r>
            <a:rPr lang="en-GB"/>
            <a:t>Directed (Supervised</a:t>
          </a:r>
        </a:p>
      </dgm:t>
    </dgm:pt>
    <dgm:pt modelId="{0CED2DB2-0DDD-4496-BC43-F0F6D3DB5C37}" type="parTrans" cxnId="{BF905EE3-93AE-461C-B45B-3E76E2C07C4F}">
      <dgm:prSet/>
      <dgm:spPr/>
      <dgm:t>
        <a:bodyPr/>
        <a:lstStyle/>
        <a:p>
          <a:endParaRPr lang="en-GB"/>
        </a:p>
      </dgm:t>
    </dgm:pt>
    <dgm:pt modelId="{8FBB361F-D540-4B27-9A08-BB0951C8F5A3}" type="sibTrans" cxnId="{BF905EE3-93AE-461C-B45B-3E76E2C07C4F}">
      <dgm:prSet/>
      <dgm:spPr/>
      <dgm:t>
        <a:bodyPr/>
        <a:lstStyle/>
        <a:p>
          <a:endParaRPr lang="en-GB"/>
        </a:p>
      </dgm:t>
    </dgm:pt>
    <dgm:pt modelId="{E9195353-6599-41EC-9264-55A1E2837367}">
      <dgm:prSet/>
      <dgm:spPr/>
      <dgm:t>
        <a:bodyPr/>
        <a:lstStyle/>
        <a:p>
          <a:r>
            <a:rPr lang="en-GB"/>
            <a:t>Undirected (Unsupervised)</a:t>
          </a:r>
        </a:p>
      </dgm:t>
    </dgm:pt>
    <dgm:pt modelId="{EFD9C0FA-FED6-465E-8119-9320C929D821}" type="parTrans" cxnId="{474C74E4-D5B3-45E3-A913-67059EC838BC}">
      <dgm:prSet/>
      <dgm:spPr/>
      <dgm:t>
        <a:bodyPr/>
        <a:lstStyle/>
        <a:p>
          <a:endParaRPr lang="en-GB"/>
        </a:p>
      </dgm:t>
    </dgm:pt>
    <dgm:pt modelId="{068801CB-5AB4-4A17-8093-97BD75C525E8}" type="sibTrans" cxnId="{474C74E4-D5B3-45E3-A913-67059EC838BC}">
      <dgm:prSet/>
      <dgm:spPr/>
      <dgm:t>
        <a:bodyPr/>
        <a:lstStyle/>
        <a:p>
          <a:endParaRPr lang="en-GB"/>
        </a:p>
      </dgm:t>
    </dgm:pt>
    <dgm:pt modelId="{76E8514C-F7E1-4E74-A47F-6FEDB7C494E8}" type="pres">
      <dgm:prSet presAssocID="{C56EE85B-CCB2-4AC8-862D-36391AD7F94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61A60A4-9A4F-4134-88AD-0554B1C39C1A}" type="pres">
      <dgm:prSet presAssocID="{4AC77631-8C6B-4919-9876-AAA50E45C14F}" presName="hierRoot1" presStyleCnt="0">
        <dgm:presLayoutVars>
          <dgm:hierBranch val="init"/>
        </dgm:presLayoutVars>
      </dgm:prSet>
      <dgm:spPr/>
    </dgm:pt>
    <dgm:pt modelId="{8EEDB25B-8C26-47DC-9A7F-606728AF2A43}" type="pres">
      <dgm:prSet presAssocID="{4AC77631-8C6B-4919-9876-AAA50E45C14F}" presName="rootComposite1" presStyleCnt="0"/>
      <dgm:spPr/>
    </dgm:pt>
    <dgm:pt modelId="{044A9F0F-EC75-4083-8FC4-C9ED9062E164}" type="pres">
      <dgm:prSet presAssocID="{4AC77631-8C6B-4919-9876-AAA50E45C14F}" presName="rootText1" presStyleLbl="node0" presStyleIdx="0" presStyleCnt="1">
        <dgm:presLayoutVars>
          <dgm:chPref val="3"/>
        </dgm:presLayoutVars>
      </dgm:prSet>
      <dgm:spPr/>
    </dgm:pt>
    <dgm:pt modelId="{04A79412-A956-40EA-AA31-27666E715F7E}" type="pres">
      <dgm:prSet presAssocID="{4AC77631-8C6B-4919-9876-AAA50E45C14F}" presName="rootConnector1" presStyleLbl="node1" presStyleIdx="0" presStyleCnt="0"/>
      <dgm:spPr/>
    </dgm:pt>
    <dgm:pt modelId="{F60428AD-34FA-49E7-B1AE-56D9A96C4118}" type="pres">
      <dgm:prSet presAssocID="{4AC77631-8C6B-4919-9876-AAA50E45C14F}" presName="hierChild2" presStyleCnt="0"/>
      <dgm:spPr/>
    </dgm:pt>
    <dgm:pt modelId="{F8371BE0-DAD0-483C-947B-E6D3EABF6E6F}" type="pres">
      <dgm:prSet presAssocID="{91774F7A-CA61-497F-970D-241D16F6CFA5}" presName="Name37" presStyleLbl="parChTrans1D2" presStyleIdx="0" presStyleCnt="2"/>
      <dgm:spPr/>
    </dgm:pt>
    <dgm:pt modelId="{550B4543-D7B3-4DF1-A8BD-778489DBA38B}" type="pres">
      <dgm:prSet presAssocID="{65128809-DB92-49D4-9F35-2FC5AC265363}" presName="hierRoot2" presStyleCnt="0">
        <dgm:presLayoutVars>
          <dgm:hierBranch val="init"/>
        </dgm:presLayoutVars>
      </dgm:prSet>
      <dgm:spPr/>
    </dgm:pt>
    <dgm:pt modelId="{441064D9-785B-4D72-B16C-0B16E3D8DCA7}" type="pres">
      <dgm:prSet presAssocID="{65128809-DB92-49D4-9F35-2FC5AC265363}" presName="rootComposite" presStyleCnt="0"/>
      <dgm:spPr/>
    </dgm:pt>
    <dgm:pt modelId="{3892062F-1C1D-42E0-AD78-CFF67D0613B2}" type="pres">
      <dgm:prSet presAssocID="{65128809-DB92-49D4-9F35-2FC5AC265363}" presName="rootText" presStyleLbl="node2" presStyleIdx="0" presStyleCnt="2">
        <dgm:presLayoutVars>
          <dgm:chPref val="3"/>
        </dgm:presLayoutVars>
      </dgm:prSet>
      <dgm:spPr/>
    </dgm:pt>
    <dgm:pt modelId="{6C3E927A-B3CB-4F96-9D97-B8455D49E851}" type="pres">
      <dgm:prSet presAssocID="{65128809-DB92-49D4-9F35-2FC5AC265363}" presName="rootConnector" presStyleLbl="node2" presStyleIdx="0" presStyleCnt="2"/>
      <dgm:spPr/>
    </dgm:pt>
    <dgm:pt modelId="{A746D1AE-B1D2-4038-BEB2-D06744C59E3A}" type="pres">
      <dgm:prSet presAssocID="{65128809-DB92-49D4-9F35-2FC5AC265363}" presName="hierChild4" presStyleCnt="0"/>
      <dgm:spPr/>
    </dgm:pt>
    <dgm:pt modelId="{79DEA1C5-7608-40E0-A21F-55BB44567A4A}" type="pres">
      <dgm:prSet presAssocID="{65128809-DB92-49D4-9F35-2FC5AC265363}" presName="hierChild5" presStyleCnt="0"/>
      <dgm:spPr/>
    </dgm:pt>
    <dgm:pt modelId="{43F94DCA-1B4F-41CE-A212-BCCC5BA923A2}" type="pres">
      <dgm:prSet presAssocID="{F8F2D90D-410C-4CC9-8355-E00903ADC674}" presName="Name37" presStyleLbl="parChTrans1D2" presStyleIdx="1" presStyleCnt="2"/>
      <dgm:spPr/>
    </dgm:pt>
    <dgm:pt modelId="{C3DAEAE0-64BA-41B6-8920-A1CEA0CFC610}" type="pres">
      <dgm:prSet presAssocID="{D1B12AEF-F901-496D-8D7C-1A55305F98A8}" presName="hierRoot2" presStyleCnt="0">
        <dgm:presLayoutVars>
          <dgm:hierBranch val="init"/>
        </dgm:presLayoutVars>
      </dgm:prSet>
      <dgm:spPr/>
    </dgm:pt>
    <dgm:pt modelId="{89DA3B49-61E2-4559-877A-B79644F0D10A}" type="pres">
      <dgm:prSet presAssocID="{D1B12AEF-F901-496D-8D7C-1A55305F98A8}" presName="rootComposite" presStyleCnt="0"/>
      <dgm:spPr/>
    </dgm:pt>
    <dgm:pt modelId="{EC3461C2-EC14-4CA4-B0BC-19076E886686}" type="pres">
      <dgm:prSet presAssocID="{D1B12AEF-F901-496D-8D7C-1A55305F98A8}" presName="rootText" presStyleLbl="node2" presStyleIdx="1" presStyleCnt="2">
        <dgm:presLayoutVars>
          <dgm:chPref val="3"/>
        </dgm:presLayoutVars>
      </dgm:prSet>
      <dgm:spPr/>
    </dgm:pt>
    <dgm:pt modelId="{C03F1015-8DE8-45A0-9B5F-A538E0DC8A31}" type="pres">
      <dgm:prSet presAssocID="{D1B12AEF-F901-496D-8D7C-1A55305F98A8}" presName="rootConnector" presStyleLbl="node2" presStyleIdx="1" presStyleCnt="2"/>
      <dgm:spPr/>
    </dgm:pt>
    <dgm:pt modelId="{2662F040-FF8B-4882-9658-058A071C2BCB}" type="pres">
      <dgm:prSet presAssocID="{D1B12AEF-F901-496D-8D7C-1A55305F98A8}" presName="hierChild4" presStyleCnt="0"/>
      <dgm:spPr/>
    </dgm:pt>
    <dgm:pt modelId="{D97CB2A0-47D4-4978-9CA8-320145FFC427}" type="pres">
      <dgm:prSet presAssocID="{0CED2DB2-0DDD-4496-BC43-F0F6D3DB5C37}" presName="Name37" presStyleLbl="parChTrans1D3" presStyleIdx="0" presStyleCnt="2"/>
      <dgm:spPr/>
    </dgm:pt>
    <dgm:pt modelId="{C00661AB-84A4-44CD-8104-06C8D8D2B5AD}" type="pres">
      <dgm:prSet presAssocID="{D5D12C83-BCEF-421B-8B9A-505FD525445D}" presName="hierRoot2" presStyleCnt="0">
        <dgm:presLayoutVars>
          <dgm:hierBranch val="init"/>
        </dgm:presLayoutVars>
      </dgm:prSet>
      <dgm:spPr/>
    </dgm:pt>
    <dgm:pt modelId="{2AA28EB3-2ECA-4DCC-9B53-1AB918CD8756}" type="pres">
      <dgm:prSet presAssocID="{D5D12C83-BCEF-421B-8B9A-505FD525445D}" presName="rootComposite" presStyleCnt="0"/>
      <dgm:spPr/>
    </dgm:pt>
    <dgm:pt modelId="{71CFC401-E23F-4F3A-84E3-80BF833F1B77}" type="pres">
      <dgm:prSet presAssocID="{D5D12C83-BCEF-421B-8B9A-505FD525445D}" presName="rootText" presStyleLbl="node3" presStyleIdx="0" presStyleCnt="2">
        <dgm:presLayoutVars>
          <dgm:chPref val="3"/>
        </dgm:presLayoutVars>
      </dgm:prSet>
      <dgm:spPr/>
    </dgm:pt>
    <dgm:pt modelId="{349D9E6E-37A4-438A-90B6-04802C13809B}" type="pres">
      <dgm:prSet presAssocID="{D5D12C83-BCEF-421B-8B9A-505FD525445D}" presName="rootConnector" presStyleLbl="node3" presStyleIdx="0" presStyleCnt="2"/>
      <dgm:spPr/>
    </dgm:pt>
    <dgm:pt modelId="{7A0FB4CA-0229-475A-B1B4-92665899B7B5}" type="pres">
      <dgm:prSet presAssocID="{D5D12C83-BCEF-421B-8B9A-505FD525445D}" presName="hierChild4" presStyleCnt="0"/>
      <dgm:spPr/>
    </dgm:pt>
    <dgm:pt modelId="{B60EA8AB-8A71-455F-BB91-5691CDB05477}" type="pres">
      <dgm:prSet presAssocID="{D5D12C83-BCEF-421B-8B9A-505FD525445D}" presName="hierChild5" presStyleCnt="0"/>
      <dgm:spPr/>
    </dgm:pt>
    <dgm:pt modelId="{F11A2340-48CA-4E87-A0AD-4001061C57A4}" type="pres">
      <dgm:prSet presAssocID="{EFD9C0FA-FED6-465E-8119-9320C929D821}" presName="Name37" presStyleLbl="parChTrans1D3" presStyleIdx="1" presStyleCnt="2"/>
      <dgm:spPr/>
    </dgm:pt>
    <dgm:pt modelId="{3AFB7377-B755-4BE5-802C-AE79ACFA29C2}" type="pres">
      <dgm:prSet presAssocID="{E9195353-6599-41EC-9264-55A1E2837367}" presName="hierRoot2" presStyleCnt="0">
        <dgm:presLayoutVars>
          <dgm:hierBranch val="init"/>
        </dgm:presLayoutVars>
      </dgm:prSet>
      <dgm:spPr/>
    </dgm:pt>
    <dgm:pt modelId="{A3EDE2EC-374E-4B64-B8E2-4B94F33772F5}" type="pres">
      <dgm:prSet presAssocID="{E9195353-6599-41EC-9264-55A1E2837367}" presName="rootComposite" presStyleCnt="0"/>
      <dgm:spPr/>
    </dgm:pt>
    <dgm:pt modelId="{A636F14F-39E3-4C1A-A4D3-CA2E3073ABDB}" type="pres">
      <dgm:prSet presAssocID="{E9195353-6599-41EC-9264-55A1E2837367}" presName="rootText" presStyleLbl="node3" presStyleIdx="1" presStyleCnt="2">
        <dgm:presLayoutVars>
          <dgm:chPref val="3"/>
        </dgm:presLayoutVars>
      </dgm:prSet>
      <dgm:spPr/>
    </dgm:pt>
    <dgm:pt modelId="{7BF7ED9E-E147-4CF9-ADAA-17760513E5DC}" type="pres">
      <dgm:prSet presAssocID="{E9195353-6599-41EC-9264-55A1E2837367}" presName="rootConnector" presStyleLbl="node3" presStyleIdx="1" presStyleCnt="2"/>
      <dgm:spPr/>
    </dgm:pt>
    <dgm:pt modelId="{D69319BE-7D81-4E23-91F5-86B885AC21A5}" type="pres">
      <dgm:prSet presAssocID="{E9195353-6599-41EC-9264-55A1E2837367}" presName="hierChild4" presStyleCnt="0"/>
      <dgm:spPr/>
    </dgm:pt>
    <dgm:pt modelId="{0584EB26-561C-4501-8D2F-BB782C72A32F}" type="pres">
      <dgm:prSet presAssocID="{E9195353-6599-41EC-9264-55A1E2837367}" presName="hierChild5" presStyleCnt="0"/>
      <dgm:spPr/>
    </dgm:pt>
    <dgm:pt modelId="{5BCB42DD-4CA2-4B6F-BD25-0E5E3EB9AD82}" type="pres">
      <dgm:prSet presAssocID="{D1B12AEF-F901-496D-8D7C-1A55305F98A8}" presName="hierChild5" presStyleCnt="0"/>
      <dgm:spPr/>
    </dgm:pt>
    <dgm:pt modelId="{0F7967A8-9678-40F8-A5DB-84768681A36D}" type="pres">
      <dgm:prSet presAssocID="{4AC77631-8C6B-4919-9876-AAA50E45C14F}" presName="hierChild3" presStyleCnt="0"/>
      <dgm:spPr/>
    </dgm:pt>
  </dgm:ptLst>
  <dgm:cxnLst>
    <dgm:cxn modelId="{81105B06-B596-4C57-8473-1B9937B003EF}" type="presOf" srcId="{65128809-DB92-49D4-9F35-2FC5AC265363}" destId="{3892062F-1C1D-42E0-AD78-CFF67D0613B2}" srcOrd="0" destOrd="0" presId="urn:microsoft.com/office/officeart/2005/8/layout/orgChart1"/>
    <dgm:cxn modelId="{CCB87728-144C-4F61-926E-A9606C0F04FF}" type="presOf" srcId="{D5D12C83-BCEF-421B-8B9A-505FD525445D}" destId="{349D9E6E-37A4-438A-90B6-04802C13809B}" srcOrd="1" destOrd="0" presId="urn:microsoft.com/office/officeart/2005/8/layout/orgChart1"/>
    <dgm:cxn modelId="{8D016F3B-F573-4648-BFD8-D242B715D417}" type="presOf" srcId="{D1B12AEF-F901-496D-8D7C-1A55305F98A8}" destId="{EC3461C2-EC14-4CA4-B0BC-19076E886686}" srcOrd="0" destOrd="0" presId="urn:microsoft.com/office/officeart/2005/8/layout/orgChart1"/>
    <dgm:cxn modelId="{91E3133D-A4A1-4754-AB7D-F6288BA96F25}" type="presOf" srcId="{C56EE85B-CCB2-4AC8-862D-36391AD7F946}" destId="{76E8514C-F7E1-4E74-A47F-6FEDB7C494E8}" srcOrd="0" destOrd="0" presId="urn:microsoft.com/office/officeart/2005/8/layout/orgChart1"/>
    <dgm:cxn modelId="{129D1874-709D-4D59-A049-6B6968BE4D2E}" type="presOf" srcId="{91774F7A-CA61-497F-970D-241D16F6CFA5}" destId="{F8371BE0-DAD0-483C-947B-E6D3EABF6E6F}" srcOrd="0" destOrd="0" presId="urn:microsoft.com/office/officeart/2005/8/layout/orgChart1"/>
    <dgm:cxn modelId="{4EA06477-716C-45D2-9619-8762801B3C5D}" type="presOf" srcId="{65128809-DB92-49D4-9F35-2FC5AC265363}" destId="{6C3E927A-B3CB-4F96-9D97-B8455D49E851}" srcOrd="1" destOrd="0" presId="urn:microsoft.com/office/officeart/2005/8/layout/orgChart1"/>
    <dgm:cxn modelId="{847B4094-A8A2-43A4-B716-B8434942A495}" srcId="{4AC77631-8C6B-4919-9876-AAA50E45C14F}" destId="{65128809-DB92-49D4-9F35-2FC5AC265363}" srcOrd="0" destOrd="0" parTransId="{91774F7A-CA61-497F-970D-241D16F6CFA5}" sibTransId="{53C03CCB-2F36-4A42-B2C8-03CCF62175F6}"/>
    <dgm:cxn modelId="{CA71DFAB-A4AD-4238-B4C1-75AEF9E0A663}" type="presOf" srcId="{EFD9C0FA-FED6-465E-8119-9320C929D821}" destId="{F11A2340-48CA-4E87-A0AD-4001061C57A4}" srcOrd="0" destOrd="0" presId="urn:microsoft.com/office/officeart/2005/8/layout/orgChart1"/>
    <dgm:cxn modelId="{C71FA0B6-43D9-4489-AB80-35CFEF1CDCE5}" type="presOf" srcId="{E9195353-6599-41EC-9264-55A1E2837367}" destId="{7BF7ED9E-E147-4CF9-ADAA-17760513E5DC}" srcOrd="1" destOrd="0" presId="urn:microsoft.com/office/officeart/2005/8/layout/orgChart1"/>
    <dgm:cxn modelId="{AEBB32C9-B40F-4C9B-BC0B-948325FCAA9F}" srcId="{4AC77631-8C6B-4919-9876-AAA50E45C14F}" destId="{D1B12AEF-F901-496D-8D7C-1A55305F98A8}" srcOrd="1" destOrd="0" parTransId="{F8F2D90D-410C-4CC9-8355-E00903ADC674}" sibTransId="{4D492E2B-AA0D-466A-BC27-DF2B7E1F2765}"/>
    <dgm:cxn modelId="{F4565FCF-C690-41F6-9972-1E28CF3FA175}" type="presOf" srcId="{4AC77631-8C6B-4919-9876-AAA50E45C14F}" destId="{04A79412-A956-40EA-AA31-27666E715F7E}" srcOrd="1" destOrd="0" presId="urn:microsoft.com/office/officeart/2005/8/layout/orgChart1"/>
    <dgm:cxn modelId="{BC269FD5-F02B-467F-9495-DBAF1F193A70}" srcId="{C56EE85B-CCB2-4AC8-862D-36391AD7F946}" destId="{4AC77631-8C6B-4919-9876-AAA50E45C14F}" srcOrd="0" destOrd="0" parTransId="{EBD2AA7A-5AEA-4757-B83C-97D178E740A1}" sibTransId="{3E163801-9166-48C0-A068-AB0609F6B021}"/>
    <dgm:cxn modelId="{6E2A40D6-3CEF-43B6-B58C-7406827BE400}" type="presOf" srcId="{0CED2DB2-0DDD-4496-BC43-F0F6D3DB5C37}" destId="{D97CB2A0-47D4-4978-9CA8-320145FFC427}" srcOrd="0" destOrd="0" presId="urn:microsoft.com/office/officeart/2005/8/layout/orgChart1"/>
    <dgm:cxn modelId="{BF905EE3-93AE-461C-B45B-3E76E2C07C4F}" srcId="{D1B12AEF-F901-496D-8D7C-1A55305F98A8}" destId="{D5D12C83-BCEF-421B-8B9A-505FD525445D}" srcOrd="0" destOrd="0" parTransId="{0CED2DB2-0DDD-4496-BC43-F0F6D3DB5C37}" sibTransId="{8FBB361F-D540-4B27-9A08-BB0951C8F5A3}"/>
    <dgm:cxn modelId="{474C74E4-D5B3-45E3-A913-67059EC838BC}" srcId="{D1B12AEF-F901-496D-8D7C-1A55305F98A8}" destId="{E9195353-6599-41EC-9264-55A1E2837367}" srcOrd="1" destOrd="0" parTransId="{EFD9C0FA-FED6-465E-8119-9320C929D821}" sibTransId="{068801CB-5AB4-4A17-8093-97BD75C525E8}"/>
    <dgm:cxn modelId="{CF94AAE7-4727-438A-B44B-34D9017A9103}" type="presOf" srcId="{F8F2D90D-410C-4CC9-8355-E00903ADC674}" destId="{43F94DCA-1B4F-41CE-A212-BCCC5BA923A2}" srcOrd="0" destOrd="0" presId="urn:microsoft.com/office/officeart/2005/8/layout/orgChart1"/>
    <dgm:cxn modelId="{576085EE-E87D-4713-9F15-C3966F77F275}" type="presOf" srcId="{4AC77631-8C6B-4919-9876-AAA50E45C14F}" destId="{044A9F0F-EC75-4083-8FC4-C9ED9062E164}" srcOrd="0" destOrd="0" presId="urn:microsoft.com/office/officeart/2005/8/layout/orgChart1"/>
    <dgm:cxn modelId="{30099EF0-86C1-4009-8D37-DDEE57C61605}" type="presOf" srcId="{D1B12AEF-F901-496D-8D7C-1A55305F98A8}" destId="{C03F1015-8DE8-45A0-9B5F-A538E0DC8A31}" srcOrd="1" destOrd="0" presId="urn:microsoft.com/office/officeart/2005/8/layout/orgChart1"/>
    <dgm:cxn modelId="{EF2C38FA-9843-4ECF-BC2E-8A42CBDBF480}" type="presOf" srcId="{D5D12C83-BCEF-421B-8B9A-505FD525445D}" destId="{71CFC401-E23F-4F3A-84E3-80BF833F1B77}" srcOrd="0" destOrd="0" presId="urn:microsoft.com/office/officeart/2005/8/layout/orgChart1"/>
    <dgm:cxn modelId="{D2D2A4FE-35F5-4195-A64D-D3C3EFB97331}" type="presOf" srcId="{E9195353-6599-41EC-9264-55A1E2837367}" destId="{A636F14F-39E3-4C1A-A4D3-CA2E3073ABDB}" srcOrd="0" destOrd="0" presId="urn:microsoft.com/office/officeart/2005/8/layout/orgChart1"/>
    <dgm:cxn modelId="{EAF426E0-A1AE-46FB-845D-027A077E6521}" type="presParOf" srcId="{76E8514C-F7E1-4E74-A47F-6FEDB7C494E8}" destId="{661A60A4-9A4F-4134-88AD-0554B1C39C1A}" srcOrd="0" destOrd="0" presId="urn:microsoft.com/office/officeart/2005/8/layout/orgChart1"/>
    <dgm:cxn modelId="{09A0BE51-8A62-4A69-B955-FE26581BC9C3}" type="presParOf" srcId="{661A60A4-9A4F-4134-88AD-0554B1C39C1A}" destId="{8EEDB25B-8C26-47DC-9A7F-606728AF2A43}" srcOrd="0" destOrd="0" presId="urn:microsoft.com/office/officeart/2005/8/layout/orgChart1"/>
    <dgm:cxn modelId="{03C7E652-AF84-4021-BF61-8BAB5B7E8807}" type="presParOf" srcId="{8EEDB25B-8C26-47DC-9A7F-606728AF2A43}" destId="{044A9F0F-EC75-4083-8FC4-C9ED9062E164}" srcOrd="0" destOrd="0" presId="urn:microsoft.com/office/officeart/2005/8/layout/orgChart1"/>
    <dgm:cxn modelId="{A2F742EA-6965-4AC1-8A45-D16D896E61BC}" type="presParOf" srcId="{8EEDB25B-8C26-47DC-9A7F-606728AF2A43}" destId="{04A79412-A956-40EA-AA31-27666E715F7E}" srcOrd="1" destOrd="0" presId="urn:microsoft.com/office/officeart/2005/8/layout/orgChart1"/>
    <dgm:cxn modelId="{1E263928-42F1-4F62-AC30-EBADD4002F03}" type="presParOf" srcId="{661A60A4-9A4F-4134-88AD-0554B1C39C1A}" destId="{F60428AD-34FA-49E7-B1AE-56D9A96C4118}" srcOrd="1" destOrd="0" presId="urn:microsoft.com/office/officeart/2005/8/layout/orgChart1"/>
    <dgm:cxn modelId="{008E0A29-9E83-479A-AB21-5D5FE2C55AF9}" type="presParOf" srcId="{F60428AD-34FA-49E7-B1AE-56D9A96C4118}" destId="{F8371BE0-DAD0-483C-947B-E6D3EABF6E6F}" srcOrd="0" destOrd="0" presId="urn:microsoft.com/office/officeart/2005/8/layout/orgChart1"/>
    <dgm:cxn modelId="{3B98E4B0-E5AE-412E-BC67-E3B190DB2C92}" type="presParOf" srcId="{F60428AD-34FA-49E7-B1AE-56D9A96C4118}" destId="{550B4543-D7B3-4DF1-A8BD-778489DBA38B}" srcOrd="1" destOrd="0" presId="urn:microsoft.com/office/officeart/2005/8/layout/orgChart1"/>
    <dgm:cxn modelId="{6339181B-DE65-41D7-8703-9E4AB659C2FA}" type="presParOf" srcId="{550B4543-D7B3-4DF1-A8BD-778489DBA38B}" destId="{441064D9-785B-4D72-B16C-0B16E3D8DCA7}" srcOrd="0" destOrd="0" presId="urn:microsoft.com/office/officeart/2005/8/layout/orgChart1"/>
    <dgm:cxn modelId="{C6E767B1-8F64-4B21-A793-6ACD23C7111F}" type="presParOf" srcId="{441064D9-785B-4D72-B16C-0B16E3D8DCA7}" destId="{3892062F-1C1D-42E0-AD78-CFF67D0613B2}" srcOrd="0" destOrd="0" presId="urn:microsoft.com/office/officeart/2005/8/layout/orgChart1"/>
    <dgm:cxn modelId="{6343E642-6CB4-4501-B7AB-4B0977CC6894}" type="presParOf" srcId="{441064D9-785B-4D72-B16C-0B16E3D8DCA7}" destId="{6C3E927A-B3CB-4F96-9D97-B8455D49E851}" srcOrd="1" destOrd="0" presId="urn:microsoft.com/office/officeart/2005/8/layout/orgChart1"/>
    <dgm:cxn modelId="{A452F961-61C8-4628-8554-7C50237D4D2F}" type="presParOf" srcId="{550B4543-D7B3-4DF1-A8BD-778489DBA38B}" destId="{A746D1AE-B1D2-4038-BEB2-D06744C59E3A}" srcOrd="1" destOrd="0" presId="urn:microsoft.com/office/officeart/2005/8/layout/orgChart1"/>
    <dgm:cxn modelId="{F8D5E1E1-F95C-483C-B96A-5C47A9A41CA6}" type="presParOf" srcId="{550B4543-D7B3-4DF1-A8BD-778489DBA38B}" destId="{79DEA1C5-7608-40E0-A21F-55BB44567A4A}" srcOrd="2" destOrd="0" presId="urn:microsoft.com/office/officeart/2005/8/layout/orgChart1"/>
    <dgm:cxn modelId="{9040F378-A300-4856-AEFE-D38A8CD02F1F}" type="presParOf" srcId="{F60428AD-34FA-49E7-B1AE-56D9A96C4118}" destId="{43F94DCA-1B4F-41CE-A212-BCCC5BA923A2}" srcOrd="2" destOrd="0" presId="urn:microsoft.com/office/officeart/2005/8/layout/orgChart1"/>
    <dgm:cxn modelId="{A93DEFF4-F4FF-4315-A779-AD9CBC421DC3}" type="presParOf" srcId="{F60428AD-34FA-49E7-B1AE-56D9A96C4118}" destId="{C3DAEAE0-64BA-41B6-8920-A1CEA0CFC610}" srcOrd="3" destOrd="0" presId="urn:microsoft.com/office/officeart/2005/8/layout/orgChart1"/>
    <dgm:cxn modelId="{287F505C-030E-4ECF-9E3E-F5F1F97E9662}" type="presParOf" srcId="{C3DAEAE0-64BA-41B6-8920-A1CEA0CFC610}" destId="{89DA3B49-61E2-4559-877A-B79644F0D10A}" srcOrd="0" destOrd="0" presId="urn:microsoft.com/office/officeart/2005/8/layout/orgChart1"/>
    <dgm:cxn modelId="{44BDB982-FE02-401B-B123-86B5C0E85CF1}" type="presParOf" srcId="{89DA3B49-61E2-4559-877A-B79644F0D10A}" destId="{EC3461C2-EC14-4CA4-B0BC-19076E886686}" srcOrd="0" destOrd="0" presId="urn:microsoft.com/office/officeart/2005/8/layout/orgChart1"/>
    <dgm:cxn modelId="{9CFA1234-C537-446A-AF11-29AF0DE14CC3}" type="presParOf" srcId="{89DA3B49-61E2-4559-877A-B79644F0D10A}" destId="{C03F1015-8DE8-45A0-9B5F-A538E0DC8A31}" srcOrd="1" destOrd="0" presId="urn:microsoft.com/office/officeart/2005/8/layout/orgChart1"/>
    <dgm:cxn modelId="{2A09AD48-FFBF-436D-A213-BEED214795EA}" type="presParOf" srcId="{C3DAEAE0-64BA-41B6-8920-A1CEA0CFC610}" destId="{2662F040-FF8B-4882-9658-058A071C2BCB}" srcOrd="1" destOrd="0" presId="urn:microsoft.com/office/officeart/2005/8/layout/orgChart1"/>
    <dgm:cxn modelId="{99C3B231-60BB-4274-B8DF-8792718C9F23}" type="presParOf" srcId="{2662F040-FF8B-4882-9658-058A071C2BCB}" destId="{D97CB2A0-47D4-4978-9CA8-320145FFC427}" srcOrd="0" destOrd="0" presId="urn:microsoft.com/office/officeart/2005/8/layout/orgChart1"/>
    <dgm:cxn modelId="{1BB7EBA3-94D4-405C-A8D0-944F0AE9C173}" type="presParOf" srcId="{2662F040-FF8B-4882-9658-058A071C2BCB}" destId="{C00661AB-84A4-44CD-8104-06C8D8D2B5AD}" srcOrd="1" destOrd="0" presId="urn:microsoft.com/office/officeart/2005/8/layout/orgChart1"/>
    <dgm:cxn modelId="{97942D69-9020-4DCE-B49E-3F33A0886890}" type="presParOf" srcId="{C00661AB-84A4-44CD-8104-06C8D8D2B5AD}" destId="{2AA28EB3-2ECA-4DCC-9B53-1AB918CD8756}" srcOrd="0" destOrd="0" presId="urn:microsoft.com/office/officeart/2005/8/layout/orgChart1"/>
    <dgm:cxn modelId="{CE51FF03-29F7-4B2A-A996-DFE018E3E248}" type="presParOf" srcId="{2AA28EB3-2ECA-4DCC-9B53-1AB918CD8756}" destId="{71CFC401-E23F-4F3A-84E3-80BF833F1B77}" srcOrd="0" destOrd="0" presId="urn:microsoft.com/office/officeart/2005/8/layout/orgChart1"/>
    <dgm:cxn modelId="{2258AC4C-8236-4A05-B81B-1A4730568629}" type="presParOf" srcId="{2AA28EB3-2ECA-4DCC-9B53-1AB918CD8756}" destId="{349D9E6E-37A4-438A-90B6-04802C13809B}" srcOrd="1" destOrd="0" presId="urn:microsoft.com/office/officeart/2005/8/layout/orgChart1"/>
    <dgm:cxn modelId="{832410AF-BCCC-4868-A808-37D00EA13A00}" type="presParOf" srcId="{C00661AB-84A4-44CD-8104-06C8D8D2B5AD}" destId="{7A0FB4CA-0229-475A-B1B4-92665899B7B5}" srcOrd="1" destOrd="0" presId="urn:microsoft.com/office/officeart/2005/8/layout/orgChart1"/>
    <dgm:cxn modelId="{8B41952C-BB56-45CC-AAD2-9FADFD67141A}" type="presParOf" srcId="{C00661AB-84A4-44CD-8104-06C8D8D2B5AD}" destId="{B60EA8AB-8A71-455F-BB91-5691CDB05477}" srcOrd="2" destOrd="0" presId="urn:microsoft.com/office/officeart/2005/8/layout/orgChart1"/>
    <dgm:cxn modelId="{3CD90627-561B-4044-A4EB-1C19CD5877CD}" type="presParOf" srcId="{2662F040-FF8B-4882-9658-058A071C2BCB}" destId="{F11A2340-48CA-4E87-A0AD-4001061C57A4}" srcOrd="2" destOrd="0" presId="urn:microsoft.com/office/officeart/2005/8/layout/orgChart1"/>
    <dgm:cxn modelId="{FB45DBF5-C5E6-4BDB-9548-6B7420EA3564}" type="presParOf" srcId="{2662F040-FF8B-4882-9658-058A071C2BCB}" destId="{3AFB7377-B755-4BE5-802C-AE79ACFA29C2}" srcOrd="3" destOrd="0" presId="urn:microsoft.com/office/officeart/2005/8/layout/orgChart1"/>
    <dgm:cxn modelId="{ABE45141-87A1-49C9-B830-088992BE21B8}" type="presParOf" srcId="{3AFB7377-B755-4BE5-802C-AE79ACFA29C2}" destId="{A3EDE2EC-374E-4B64-B8E2-4B94F33772F5}" srcOrd="0" destOrd="0" presId="urn:microsoft.com/office/officeart/2005/8/layout/orgChart1"/>
    <dgm:cxn modelId="{826C6384-DB42-4D46-9AFC-9CF7FABDF6F5}" type="presParOf" srcId="{A3EDE2EC-374E-4B64-B8E2-4B94F33772F5}" destId="{A636F14F-39E3-4C1A-A4D3-CA2E3073ABDB}" srcOrd="0" destOrd="0" presId="urn:microsoft.com/office/officeart/2005/8/layout/orgChart1"/>
    <dgm:cxn modelId="{FD97F959-C3B9-4EA5-B589-04551FA058FC}" type="presParOf" srcId="{A3EDE2EC-374E-4B64-B8E2-4B94F33772F5}" destId="{7BF7ED9E-E147-4CF9-ADAA-17760513E5DC}" srcOrd="1" destOrd="0" presId="urn:microsoft.com/office/officeart/2005/8/layout/orgChart1"/>
    <dgm:cxn modelId="{04556B4C-A61C-4CA5-BD1D-10F6D9304B52}" type="presParOf" srcId="{3AFB7377-B755-4BE5-802C-AE79ACFA29C2}" destId="{D69319BE-7D81-4E23-91F5-86B885AC21A5}" srcOrd="1" destOrd="0" presId="urn:microsoft.com/office/officeart/2005/8/layout/orgChart1"/>
    <dgm:cxn modelId="{D51FE9E1-A8B9-46F2-84AF-261E2C7E7854}" type="presParOf" srcId="{3AFB7377-B755-4BE5-802C-AE79ACFA29C2}" destId="{0584EB26-561C-4501-8D2F-BB782C72A32F}" srcOrd="2" destOrd="0" presId="urn:microsoft.com/office/officeart/2005/8/layout/orgChart1"/>
    <dgm:cxn modelId="{22727A8D-92CB-48E7-89B6-F68CBDF90DA9}" type="presParOf" srcId="{C3DAEAE0-64BA-41B6-8920-A1CEA0CFC610}" destId="{5BCB42DD-4CA2-4B6F-BD25-0E5E3EB9AD82}" srcOrd="2" destOrd="0" presId="urn:microsoft.com/office/officeart/2005/8/layout/orgChart1"/>
    <dgm:cxn modelId="{2EC8B000-11BB-40BD-8DF5-23D78C19A1BD}" type="presParOf" srcId="{661A60A4-9A4F-4134-88AD-0554B1C39C1A}" destId="{0F7967A8-9678-40F8-A5DB-84768681A36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498774-E65F-448F-BD21-016DFBF3B843}" type="doc">
      <dgm:prSet loTypeId="urn:microsoft.com/office/officeart/2005/8/layout/venn1" loCatId="relationship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GB"/>
        </a:p>
      </dgm:t>
    </dgm:pt>
    <dgm:pt modelId="{A6F2BEBF-9242-4A5B-A88C-2BE29612857F}">
      <dgm:prSet custT="1"/>
      <dgm:spPr/>
      <dgm:t>
        <a:bodyPr/>
        <a:lstStyle/>
        <a:p>
          <a:r>
            <a:rPr lang="en-GB" sz="2400" b="1" dirty="0"/>
            <a:t>Classification</a:t>
          </a:r>
          <a:endParaRPr lang="en-GB" sz="2400" dirty="0"/>
        </a:p>
      </dgm:t>
    </dgm:pt>
    <dgm:pt modelId="{5F9F5934-CC56-4CFD-8163-A3DBBF918505}" type="parTrans" cxnId="{E4ECB00F-E2AD-4FE4-9063-72FF5D6D88EF}">
      <dgm:prSet/>
      <dgm:spPr/>
      <dgm:t>
        <a:bodyPr/>
        <a:lstStyle/>
        <a:p>
          <a:endParaRPr lang="en-GB" sz="2000"/>
        </a:p>
      </dgm:t>
    </dgm:pt>
    <dgm:pt modelId="{44A9ED7B-C4FE-4B52-858B-5151711E24CA}" type="sibTrans" cxnId="{E4ECB00F-E2AD-4FE4-9063-72FF5D6D88EF}">
      <dgm:prSet/>
      <dgm:spPr/>
      <dgm:t>
        <a:bodyPr/>
        <a:lstStyle/>
        <a:p>
          <a:endParaRPr lang="en-GB" sz="2000"/>
        </a:p>
      </dgm:t>
    </dgm:pt>
    <dgm:pt modelId="{DB441F1C-37B4-4AB9-9523-55D92707683C}">
      <dgm:prSet custT="1"/>
      <dgm:spPr/>
      <dgm:t>
        <a:bodyPr/>
        <a:lstStyle/>
        <a:p>
          <a:r>
            <a:rPr lang="en-GB" sz="2400" b="1"/>
            <a:t>Regression</a:t>
          </a:r>
          <a:endParaRPr lang="en-GB" sz="2400"/>
        </a:p>
      </dgm:t>
    </dgm:pt>
    <dgm:pt modelId="{023182BF-FDFE-4F0A-96C9-8995E50F7BB1}" type="parTrans" cxnId="{301C9C80-D71D-4733-BB63-D3170CE593A2}">
      <dgm:prSet/>
      <dgm:spPr/>
      <dgm:t>
        <a:bodyPr/>
        <a:lstStyle/>
        <a:p>
          <a:endParaRPr lang="en-GB" sz="2000"/>
        </a:p>
      </dgm:t>
    </dgm:pt>
    <dgm:pt modelId="{2B7CF5CC-2D25-4C2E-9056-CD1194AD6A64}" type="sibTrans" cxnId="{301C9C80-D71D-4733-BB63-D3170CE593A2}">
      <dgm:prSet/>
      <dgm:spPr/>
      <dgm:t>
        <a:bodyPr/>
        <a:lstStyle/>
        <a:p>
          <a:endParaRPr lang="en-GB" sz="2000"/>
        </a:p>
      </dgm:t>
    </dgm:pt>
    <dgm:pt modelId="{82032FBF-2A77-4B37-A4A5-A86C3952A880}">
      <dgm:prSet custT="1"/>
      <dgm:spPr/>
      <dgm:t>
        <a:bodyPr/>
        <a:lstStyle/>
        <a:p>
          <a:r>
            <a:rPr lang="en-GB" sz="2400" b="1"/>
            <a:t>Clustering</a:t>
          </a:r>
          <a:endParaRPr lang="en-GB" sz="2400"/>
        </a:p>
      </dgm:t>
    </dgm:pt>
    <dgm:pt modelId="{172B4C8C-ED23-4449-8333-306719F6A94C}" type="parTrans" cxnId="{DEFC2DD8-9C86-4CCE-8F7E-3B4BB887983A}">
      <dgm:prSet/>
      <dgm:spPr/>
      <dgm:t>
        <a:bodyPr/>
        <a:lstStyle/>
        <a:p>
          <a:endParaRPr lang="en-GB" sz="2000"/>
        </a:p>
      </dgm:t>
    </dgm:pt>
    <dgm:pt modelId="{BAC4F5CF-C17B-48BC-A01F-A511EEA39C1A}" type="sibTrans" cxnId="{DEFC2DD8-9C86-4CCE-8F7E-3B4BB887983A}">
      <dgm:prSet/>
      <dgm:spPr/>
      <dgm:t>
        <a:bodyPr/>
        <a:lstStyle/>
        <a:p>
          <a:endParaRPr lang="en-GB" sz="2000"/>
        </a:p>
      </dgm:t>
    </dgm:pt>
    <dgm:pt modelId="{721A9D13-990D-47BE-A1FA-848EEA105A59}">
      <dgm:prSet custT="1"/>
      <dgm:spPr/>
      <dgm:t>
        <a:bodyPr/>
        <a:lstStyle/>
        <a:p>
          <a:r>
            <a:rPr lang="en-GB" sz="2400" b="1"/>
            <a:t>Association Rule Mining</a:t>
          </a:r>
          <a:endParaRPr lang="en-GB" sz="2400"/>
        </a:p>
      </dgm:t>
    </dgm:pt>
    <dgm:pt modelId="{8B074744-58A9-4128-A025-4BD9ED34696E}" type="parTrans" cxnId="{DB9DAC1C-04A9-4EA6-ADF1-51FC7B20ED44}">
      <dgm:prSet/>
      <dgm:spPr/>
      <dgm:t>
        <a:bodyPr/>
        <a:lstStyle/>
        <a:p>
          <a:endParaRPr lang="en-GB" sz="2000"/>
        </a:p>
      </dgm:t>
    </dgm:pt>
    <dgm:pt modelId="{7ADF40C4-34C3-41D3-8159-3C93E41D943C}" type="sibTrans" cxnId="{DB9DAC1C-04A9-4EA6-ADF1-51FC7B20ED44}">
      <dgm:prSet/>
      <dgm:spPr/>
      <dgm:t>
        <a:bodyPr/>
        <a:lstStyle/>
        <a:p>
          <a:endParaRPr lang="en-GB" sz="2000"/>
        </a:p>
      </dgm:t>
    </dgm:pt>
    <dgm:pt modelId="{84259137-2A52-4C42-80BC-C66F0A7D1D6A}">
      <dgm:prSet custT="1"/>
      <dgm:spPr/>
      <dgm:t>
        <a:bodyPr/>
        <a:lstStyle/>
        <a:p>
          <a:r>
            <a:rPr lang="en-GB" sz="2400" b="1"/>
            <a:t>Dimensionality Reduction</a:t>
          </a:r>
          <a:endParaRPr lang="en-GB" sz="2400"/>
        </a:p>
      </dgm:t>
    </dgm:pt>
    <dgm:pt modelId="{60277A4F-E23E-4201-B807-409956061024}" type="parTrans" cxnId="{1FDA4199-D62B-4990-82FE-9AEE74453428}">
      <dgm:prSet/>
      <dgm:spPr/>
      <dgm:t>
        <a:bodyPr/>
        <a:lstStyle/>
        <a:p>
          <a:endParaRPr lang="en-GB" sz="2000"/>
        </a:p>
      </dgm:t>
    </dgm:pt>
    <dgm:pt modelId="{8EBDF996-F744-43ED-B14D-71572F4455F8}" type="sibTrans" cxnId="{1FDA4199-D62B-4990-82FE-9AEE74453428}">
      <dgm:prSet/>
      <dgm:spPr/>
      <dgm:t>
        <a:bodyPr/>
        <a:lstStyle/>
        <a:p>
          <a:endParaRPr lang="en-GB" sz="2000"/>
        </a:p>
      </dgm:t>
    </dgm:pt>
    <dgm:pt modelId="{11E176C0-C590-4CF5-9451-424AF764C7F5}" type="pres">
      <dgm:prSet presAssocID="{B9498774-E65F-448F-BD21-016DFBF3B843}" presName="compositeShape" presStyleCnt="0">
        <dgm:presLayoutVars>
          <dgm:chMax val="7"/>
          <dgm:dir/>
          <dgm:resizeHandles val="exact"/>
        </dgm:presLayoutVars>
      </dgm:prSet>
      <dgm:spPr/>
    </dgm:pt>
    <dgm:pt modelId="{9F997D7D-7F3E-42E2-B0DA-BE760298893A}" type="pres">
      <dgm:prSet presAssocID="{A6F2BEBF-9242-4A5B-A88C-2BE29612857F}" presName="circ1" presStyleLbl="vennNode1" presStyleIdx="0" presStyleCnt="5"/>
      <dgm:spPr/>
    </dgm:pt>
    <dgm:pt modelId="{3072A6EF-274A-434B-9F89-E0D24FF253A7}" type="pres">
      <dgm:prSet presAssocID="{A6F2BEBF-9242-4A5B-A88C-2BE29612857F}" presName="circ1Tx" presStyleLbl="revTx" presStyleIdx="0" presStyleCnt="0" custLinFactNeighborX="304" custLinFactNeighborY="33430">
        <dgm:presLayoutVars>
          <dgm:chMax val="0"/>
          <dgm:chPref val="0"/>
          <dgm:bulletEnabled val="1"/>
        </dgm:presLayoutVars>
      </dgm:prSet>
      <dgm:spPr/>
    </dgm:pt>
    <dgm:pt modelId="{5A164077-A935-43B7-84D7-6C5276BF9AD0}" type="pres">
      <dgm:prSet presAssocID="{DB441F1C-37B4-4AB9-9523-55D92707683C}" presName="circ2" presStyleLbl="vennNode1" presStyleIdx="1" presStyleCnt="5"/>
      <dgm:spPr/>
    </dgm:pt>
    <dgm:pt modelId="{D8EE7D5E-5C99-4885-9742-9C8115CC6985}" type="pres">
      <dgm:prSet presAssocID="{DB441F1C-37B4-4AB9-9523-55D92707683C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58C8B72F-4B10-44B5-9FA1-FCCFAB43393D}" type="pres">
      <dgm:prSet presAssocID="{82032FBF-2A77-4B37-A4A5-A86C3952A880}" presName="circ3" presStyleLbl="vennNode1" presStyleIdx="2" presStyleCnt="5"/>
      <dgm:spPr/>
    </dgm:pt>
    <dgm:pt modelId="{1457D2BE-15A0-4887-8C6F-7104C84A9E02}" type="pres">
      <dgm:prSet presAssocID="{82032FBF-2A77-4B37-A4A5-A86C3952A880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9A2C6579-91D7-4858-A7EC-82774B84C7D4}" type="pres">
      <dgm:prSet presAssocID="{721A9D13-990D-47BE-A1FA-848EEA105A59}" presName="circ4" presStyleLbl="vennNode1" presStyleIdx="3" presStyleCnt="5"/>
      <dgm:spPr/>
    </dgm:pt>
    <dgm:pt modelId="{A8517012-BAE0-4458-8E66-5C687965CADC}" type="pres">
      <dgm:prSet presAssocID="{721A9D13-990D-47BE-A1FA-848EEA105A59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428DBE4A-C55A-422B-8BB6-BEAD48F6DC99}" type="pres">
      <dgm:prSet presAssocID="{84259137-2A52-4C42-80BC-C66F0A7D1D6A}" presName="circ5" presStyleLbl="vennNode1" presStyleIdx="4" presStyleCnt="5"/>
      <dgm:spPr/>
    </dgm:pt>
    <dgm:pt modelId="{F7E28336-5236-40FC-9508-86BB9CB6A5B1}" type="pres">
      <dgm:prSet presAssocID="{84259137-2A52-4C42-80BC-C66F0A7D1D6A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E4ECB00F-E2AD-4FE4-9063-72FF5D6D88EF}" srcId="{B9498774-E65F-448F-BD21-016DFBF3B843}" destId="{A6F2BEBF-9242-4A5B-A88C-2BE29612857F}" srcOrd="0" destOrd="0" parTransId="{5F9F5934-CC56-4CFD-8163-A3DBBF918505}" sibTransId="{44A9ED7B-C4FE-4B52-858B-5151711E24CA}"/>
    <dgm:cxn modelId="{DB9DAC1C-04A9-4EA6-ADF1-51FC7B20ED44}" srcId="{B9498774-E65F-448F-BD21-016DFBF3B843}" destId="{721A9D13-990D-47BE-A1FA-848EEA105A59}" srcOrd="3" destOrd="0" parTransId="{8B074744-58A9-4128-A025-4BD9ED34696E}" sibTransId="{7ADF40C4-34C3-41D3-8159-3C93E41D943C}"/>
    <dgm:cxn modelId="{B1001D28-0439-4BAD-BC2B-D2DBEB26CC97}" type="presOf" srcId="{721A9D13-990D-47BE-A1FA-848EEA105A59}" destId="{A8517012-BAE0-4458-8E66-5C687965CADC}" srcOrd="0" destOrd="0" presId="urn:microsoft.com/office/officeart/2005/8/layout/venn1"/>
    <dgm:cxn modelId="{7ABFF373-8A2F-4480-B016-581277A5AB71}" type="presOf" srcId="{A6F2BEBF-9242-4A5B-A88C-2BE29612857F}" destId="{3072A6EF-274A-434B-9F89-E0D24FF253A7}" srcOrd="0" destOrd="0" presId="urn:microsoft.com/office/officeart/2005/8/layout/venn1"/>
    <dgm:cxn modelId="{32BE987B-5EDA-49A5-BBD3-E0BDB451F344}" type="presOf" srcId="{DB441F1C-37B4-4AB9-9523-55D92707683C}" destId="{D8EE7D5E-5C99-4885-9742-9C8115CC6985}" srcOrd="0" destOrd="0" presId="urn:microsoft.com/office/officeart/2005/8/layout/venn1"/>
    <dgm:cxn modelId="{301C9C80-D71D-4733-BB63-D3170CE593A2}" srcId="{B9498774-E65F-448F-BD21-016DFBF3B843}" destId="{DB441F1C-37B4-4AB9-9523-55D92707683C}" srcOrd="1" destOrd="0" parTransId="{023182BF-FDFE-4F0A-96C9-8995E50F7BB1}" sibTransId="{2B7CF5CC-2D25-4C2E-9056-CD1194AD6A64}"/>
    <dgm:cxn modelId="{1FDA4199-D62B-4990-82FE-9AEE74453428}" srcId="{B9498774-E65F-448F-BD21-016DFBF3B843}" destId="{84259137-2A52-4C42-80BC-C66F0A7D1D6A}" srcOrd="4" destOrd="0" parTransId="{60277A4F-E23E-4201-B807-409956061024}" sibTransId="{8EBDF996-F744-43ED-B14D-71572F4455F8}"/>
    <dgm:cxn modelId="{FA3F869F-1BA9-4DEF-A461-86DF281BF576}" type="presOf" srcId="{84259137-2A52-4C42-80BC-C66F0A7D1D6A}" destId="{F7E28336-5236-40FC-9508-86BB9CB6A5B1}" srcOrd="0" destOrd="0" presId="urn:microsoft.com/office/officeart/2005/8/layout/venn1"/>
    <dgm:cxn modelId="{A96D8DB9-767A-4290-A9BE-506A37414BC5}" type="presOf" srcId="{82032FBF-2A77-4B37-A4A5-A86C3952A880}" destId="{1457D2BE-15A0-4887-8C6F-7104C84A9E02}" srcOrd="0" destOrd="0" presId="urn:microsoft.com/office/officeart/2005/8/layout/venn1"/>
    <dgm:cxn modelId="{71F8B7CA-8F77-4F2A-A31C-6B14E8618DD9}" type="presOf" srcId="{B9498774-E65F-448F-BD21-016DFBF3B843}" destId="{11E176C0-C590-4CF5-9451-424AF764C7F5}" srcOrd="0" destOrd="0" presId="urn:microsoft.com/office/officeart/2005/8/layout/venn1"/>
    <dgm:cxn modelId="{DEFC2DD8-9C86-4CCE-8F7E-3B4BB887983A}" srcId="{B9498774-E65F-448F-BD21-016DFBF3B843}" destId="{82032FBF-2A77-4B37-A4A5-A86C3952A880}" srcOrd="2" destOrd="0" parTransId="{172B4C8C-ED23-4449-8333-306719F6A94C}" sibTransId="{BAC4F5CF-C17B-48BC-A01F-A511EEA39C1A}"/>
    <dgm:cxn modelId="{FC635EE3-1440-4C7D-975F-5D4D28C527A3}" type="presParOf" srcId="{11E176C0-C590-4CF5-9451-424AF764C7F5}" destId="{9F997D7D-7F3E-42E2-B0DA-BE760298893A}" srcOrd="0" destOrd="0" presId="urn:microsoft.com/office/officeart/2005/8/layout/venn1"/>
    <dgm:cxn modelId="{6C1AEED2-B8BE-4FB1-8170-468A409D6233}" type="presParOf" srcId="{11E176C0-C590-4CF5-9451-424AF764C7F5}" destId="{3072A6EF-274A-434B-9F89-E0D24FF253A7}" srcOrd="1" destOrd="0" presId="urn:microsoft.com/office/officeart/2005/8/layout/venn1"/>
    <dgm:cxn modelId="{3F46EBCC-4D5B-4539-8909-30382B9FD39D}" type="presParOf" srcId="{11E176C0-C590-4CF5-9451-424AF764C7F5}" destId="{5A164077-A935-43B7-84D7-6C5276BF9AD0}" srcOrd="2" destOrd="0" presId="urn:microsoft.com/office/officeart/2005/8/layout/venn1"/>
    <dgm:cxn modelId="{61C90E1B-DC25-4C24-83A4-963EF0A32F3E}" type="presParOf" srcId="{11E176C0-C590-4CF5-9451-424AF764C7F5}" destId="{D8EE7D5E-5C99-4885-9742-9C8115CC6985}" srcOrd="3" destOrd="0" presId="urn:microsoft.com/office/officeart/2005/8/layout/venn1"/>
    <dgm:cxn modelId="{1173FF11-C6F8-4D83-B23A-AAB5A619945B}" type="presParOf" srcId="{11E176C0-C590-4CF5-9451-424AF764C7F5}" destId="{58C8B72F-4B10-44B5-9FA1-FCCFAB43393D}" srcOrd="4" destOrd="0" presId="urn:microsoft.com/office/officeart/2005/8/layout/venn1"/>
    <dgm:cxn modelId="{D24CBDDF-1F91-4DA7-982E-945D0F99C35A}" type="presParOf" srcId="{11E176C0-C590-4CF5-9451-424AF764C7F5}" destId="{1457D2BE-15A0-4887-8C6F-7104C84A9E02}" srcOrd="5" destOrd="0" presId="urn:microsoft.com/office/officeart/2005/8/layout/venn1"/>
    <dgm:cxn modelId="{D16694E4-F86C-48CA-86F7-C087DD40F06E}" type="presParOf" srcId="{11E176C0-C590-4CF5-9451-424AF764C7F5}" destId="{9A2C6579-91D7-4858-A7EC-82774B84C7D4}" srcOrd="6" destOrd="0" presId="urn:microsoft.com/office/officeart/2005/8/layout/venn1"/>
    <dgm:cxn modelId="{A9BA7C6C-99F5-4E0B-A8F9-95A4B3102168}" type="presParOf" srcId="{11E176C0-C590-4CF5-9451-424AF764C7F5}" destId="{A8517012-BAE0-4458-8E66-5C687965CADC}" srcOrd="7" destOrd="0" presId="urn:microsoft.com/office/officeart/2005/8/layout/venn1"/>
    <dgm:cxn modelId="{A984B08B-32B8-4955-A84D-C72B5178331B}" type="presParOf" srcId="{11E176C0-C590-4CF5-9451-424AF764C7F5}" destId="{428DBE4A-C55A-422B-8BB6-BEAD48F6DC99}" srcOrd="8" destOrd="0" presId="urn:microsoft.com/office/officeart/2005/8/layout/venn1"/>
    <dgm:cxn modelId="{D3F208B9-9B8F-4B20-8B8B-6CCF717E2A41}" type="presParOf" srcId="{11E176C0-C590-4CF5-9451-424AF764C7F5}" destId="{F7E28336-5236-40FC-9508-86BB9CB6A5B1}" srcOrd="9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B36785C-B529-4C9C-A549-2CF7FA5E1729}" type="doc">
      <dgm:prSet loTypeId="urn:microsoft.com/office/officeart/2005/8/layout/hProcess9" loCatId="process" qsTypeId="urn:microsoft.com/office/officeart/2005/8/quickstyle/simple3" qsCatId="simple" csTypeId="urn:microsoft.com/office/officeart/2005/8/colors/colorful5" csCatId="colorful"/>
      <dgm:spPr/>
      <dgm:t>
        <a:bodyPr/>
        <a:lstStyle/>
        <a:p>
          <a:endParaRPr lang="en-GB"/>
        </a:p>
      </dgm:t>
    </dgm:pt>
    <dgm:pt modelId="{60B9A9DF-1474-443E-930D-7D8819787349}">
      <dgm:prSet/>
      <dgm:spPr/>
      <dgm:t>
        <a:bodyPr/>
        <a:lstStyle/>
        <a:p>
          <a:r>
            <a:rPr lang="en-GB" dirty="0"/>
            <a:t>1️⃣ </a:t>
          </a:r>
          <a:r>
            <a:rPr lang="en-GB" b="1" dirty="0"/>
            <a:t>Defining Business Objectives</a:t>
          </a:r>
          <a:r>
            <a:rPr lang="en-GB" dirty="0"/>
            <a:t> – What problem are we solving?</a:t>
          </a:r>
        </a:p>
      </dgm:t>
    </dgm:pt>
    <dgm:pt modelId="{02DA32A9-05F2-47F7-84F8-C0B85049296E}" type="parTrans" cxnId="{82699869-2EF2-456C-9293-423587FAFC63}">
      <dgm:prSet/>
      <dgm:spPr/>
      <dgm:t>
        <a:bodyPr/>
        <a:lstStyle/>
        <a:p>
          <a:endParaRPr lang="en-GB"/>
        </a:p>
      </dgm:t>
    </dgm:pt>
    <dgm:pt modelId="{E29AF93F-CFEC-449C-9015-48DF13E6C8BB}" type="sibTrans" cxnId="{82699869-2EF2-456C-9293-423587FAFC63}">
      <dgm:prSet/>
      <dgm:spPr/>
      <dgm:t>
        <a:bodyPr/>
        <a:lstStyle/>
        <a:p>
          <a:endParaRPr lang="en-GB"/>
        </a:p>
      </dgm:t>
    </dgm:pt>
    <dgm:pt modelId="{FAC4C9D0-A9A7-4A64-868E-B55BEAB8E184}">
      <dgm:prSet/>
      <dgm:spPr/>
      <dgm:t>
        <a:bodyPr/>
        <a:lstStyle/>
        <a:p>
          <a:r>
            <a:rPr lang="en-GB" dirty="0"/>
            <a:t>2️⃣ </a:t>
          </a:r>
          <a:r>
            <a:rPr lang="en-GB" b="1" dirty="0"/>
            <a:t>Assessing the Current Situation</a:t>
          </a:r>
          <a:r>
            <a:rPr lang="en-GB" dirty="0"/>
            <a:t> – Available data, constraints, risks</a:t>
          </a:r>
        </a:p>
      </dgm:t>
    </dgm:pt>
    <dgm:pt modelId="{5183F90C-9A80-4FB1-9DA8-B26543AC9471}" type="parTrans" cxnId="{711E94E2-9893-45D7-B8D0-E5D79F724137}">
      <dgm:prSet/>
      <dgm:spPr/>
      <dgm:t>
        <a:bodyPr/>
        <a:lstStyle/>
        <a:p>
          <a:endParaRPr lang="en-GB"/>
        </a:p>
      </dgm:t>
    </dgm:pt>
    <dgm:pt modelId="{FBFD5064-AF3F-4413-B818-4A35497F59A3}" type="sibTrans" cxnId="{711E94E2-9893-45D7-B8D0-E5D79F724137}">
      <dgm:prSet/>
      <dgm:spPr/>
      <dgm:t>
        <a:bodyPr/>
        <a:lstStyle/>
        <a:p>
          <a:endParaRPr lang="en-GB"/>
        </a:p>
      </dgm:t>
    </dgm:pt>
    <dgm:pt modelId="{A81D7787-F8C7-489D-A4F9-4F736D349D4C}">
      <dgm:prSet/>
      <dgm:spPr/>
      <dgm:t>
        <a:bodyPr/>
        <a:lstStyle/>
        <a:p>
          <a:r>
            <a:rPr lang="en-GB"/>
            <a:t>3️⃣ </a:t>
          </a:r>
          <a:r>
            <a:rPr lang="en-GB" b="1"/>
            <a:t>Setting Data Mining Goals</a:t>
          </a:r>
          <a:r>
            <a:rPr lang="en-GB"/>
            <a:t> – What insights or models are needed?</a:t>
          </a:r>
        </a:p>
      </dgm:t>
    </dgm:pt>
    <dgm:pt modelId="{624E47DF-57F9-424B-A201-2A1AE77FDA1B}" type="parTrans" cxnId="{13D79EC2-6682-4850-A9D3-4D05CE03E9C7}">
      <dgm:prSet/>
      <dgm:spPr/>
      <dgm:t>
        <a:bodyPr/>
        <a:lstStyle/>
        <a:p>
          <a:endParaRPr lang="en-GB"/>
        </a:p>
      </dgm:t>
    </dgm:pt>
    <dgm:pt modelId="{27E365A8-7262-49EA-B1B1-735D99E9E594}" type="sibTrans" cxnId="{13D79EC2-6682-4850-A9D3-4D05CE03E9C7}">
      <dgm:prSet/>
      <dgm:spPr/>
      <dgm:t>
        <a:bodyPr/>
        <a:lstStyle/>
        <a:p>
          <a:endParaRPr lang="en-GB"/>
        </a:p>
      </dgm:t>
    </dgm:pt>
    <dgm:pt modelId="{22804045-7F68-45AD-B42C-4EBC7985B34D}">
      <dgm:prSet/>
      <dgm:spPr/>
      <dgm:t>
        <a:bodyPr/>
        <a:lstStyle/>
        <a:p>
          <a:r>
            <a:rPr lang="en-GB"/>
            <a:t>4️⃣ </a:t>
          </a:r>
          <a:r>
            <a:rPr lang="en-GB" b="1"/>
            <a:t>Defining Success Metrics</a:t>
          </a:r>
          <a:r>
            <a:rPr lang="en-GB"/>
            <a:t> – Business &amp; technical evaluation criteria</a:t>
          </a:r>
        </a:p>
      </dgm:t>
    </dgm:pt>
    <dgm:pt modelId="{256AF8C1-FA89-40D5-83A4-BDAE5EF7FBB3}" type="parTrans" cxnId="{E426BF9F-DDCE-44A3-9A0E-ECB7B5FB7596}">
      <dgm:prSet/>
      <dgm:spPr/>
      <dgm:t>
        <a:bodyPr/>
        <a:lstStyle/>
        <a:p>
          <a:endParaRPr lang="en-GB"/>
        </a:p>
      </dgm:t>
    </dgm:pt>
    <dgm:pt modelId="{DEFEA46B-E185-4EC5-9E5B-981AB5094D3B}" type="sibTrans" cxnId="{E426BF9F-DDCE-44A3-9A0E-ECB7B5FB7596}">
      <dgm:prSet/>
      <dgm:spPr/>
      <dgm:t>
        <a:bodyPr/>
        <a:lstStyle/>
        <a:p>
          <a:endParaRPr lang="en-GB"/>
        </a:p>
      </dgm:t>
    </dgm:pt>
    <dgm:pt modelId="{6C49357D-6C03-46C5-8DC2-5C2B5DB59F70}" type="pres">
      <dgm:prSet presAssocID="{FB36785C-B529-4C9C-A549-2CF7FA5E1729}" presName="CompostProcess" presStyleCnt="0">
        <dgm:presLayoutVars>
          <dgm:dir/>
          <dgm:resizeHandles val="exact"/>
        </dgm:presLayoutVars>
      </dgm:prSet>
      <dgm:spPr/>
    </dgm:pt>
    <dgm:pt modelId="{5497501B-8772-491D-BB8A-5CF92B094B79}" type="pres">
      <dgm:prSet presAssocID="{FB36785C-B529-4C9C-A549-2CF7FA5E1729}" presName="arrow" presStyleLbl="bgShp" presStyleIdx="0" presStyleCnt="1"/>
      <dgm:spPr/>
    </dgm:pt>
    <dgm:pt modelId="{637457EE-61AF-48C6-B7F6-EC2442EE69F2}" type="pres">
      <dgm:prSet presAssocID="{FB36785C-B529-4C9C-A549-2CF7FA5E1729}" presName="linearProcess" presStyleCnt="0"/>
      <dgm:spPr/>
    </dgm:pt>
    <dgm:pt modelId="{4BAD9115-0A3B-448E-A2A5-F9D548DDB910}" type="pres">
      <dgm:prSet presAssocID="{60B9A9DF-1474-443E-930D-7D8819787349}" presName="textNode" presStyleLbl="node1" presStyleIdx="0" presStyleCnt="4">
        <dgm:presLayoutVars>
          <dgm:bulletEnabled val="1"/>
        </dgm:presLayoutVars>
      </dgm:prSet>
      <dgm:spPr/>
    </dgm:pt>
    <dgm:pt modelId="{030438DE-8374-4812-A925-958B0317D3DA}" type="pres">
      <dgm:prSet presAssocID="{E29AF93F-CFEC-449C-9015-48DF13E6C8BB}" presName="sibTrans" presStyleCnt="0"/>
      <dgm:spPr/>
    </dgm:pt>
    <dgm:pt modelId="{CE72086E-F573-48B8-810E-DD0A26C62818}" type="pres">
      <dgm:prSet presAssocID="{FAC4C9D0-A9A7-4A64-868E-B55BEAB8E184}" presName="textNode" presStyleLbl="node1" presStyleIdx="1" presStyleCnt="4">
        <dgm:presLayoutVars>
          <dgm:bulletEnabled val="1"/>
        </dgm:presLayoutVars>
      </dgm:prSet>
      <dgm:spPr/>
    </dgm:pt>
    <dgm:pt modelId="{4217505B-712C-41CA-A1BD-DA7232645C9C}" type="pres">
      <dgm:prSet presAssocID="{FBFD5064-AF3F-4413-B818-4A35497F59A3}" presName="sibTrans" presStyleCnt="0"/>
      <dgm:spPr/>
    </dgm:pt>
    <dgm:pt modelId="{9CF763C1-7786-400D-91E5-D2988674F85F}" type="pres">
      <dgm:prSet presAssocID="{A81D7787-F8C7-489D-A4F9-4F736D349D4C}" presName="textNode" presStyleLbl="node1" presStyleIdx="2" presStyleCnt="4">
        <dgm:presLayoutVars>
          <dgm:bulletEnabled val="1"/>
        </dgm:presLayoutVars>
      </dgm:prSet>
      <dgm:spPr/>
    </dgm:pt>
    <dgm:pt modelId="{5714ACA9-A5CF-4CE3-81AF-EC2CCFFD01EE}" type="pres">
      <dgm:prSet presAssocID="{27E365A8-7262-49EA-B1B1-735D99E9E594}" presName="sibTrans" presStyleCnt="0"/>
      <dgm:spPr/>
    </dgm:pt>
    <dgm:pt modelId="{8BF021F0-3CB6-49B1-A9B6-667C0EF426DC}" type="pres">
      <dgm:prSet presAssocID="{22804045-7F68-45AD-B42C-4EBC7985B34D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09C72A1C-FAC9-41DB-9C31-5E22BA0D67DD}" type="presOf" srcId="{FB36785C-B529-4C9C-A549-2CF7FA5E1729}" destId="{6C49357D-6C03-46C5-8DC2-5C2B5DB59F70}" srcOrd="0" destOrd="0" presId="urn:microsoft.com/office/officeart/2005/8/layout/hProcess9"/>
    <dgm:cxn modelId="{82699869-2EF2-456C-9293-423587FAFC63}" srcId="{FB36785C-B529-4C9C-A549-2CF7FA5E1729}" destId="{60B9A9DF-1474-443E-930D-7D8819787349}" srcOrd="0" destOrd="0" parTransId="{02DA32A9-05F2-47F7-84F8-C0B85049296E}" sibTransId="{E29AF93F-CFEC-449C-9015-48DF13E6C8BB}"/>
    <dgm:cxn modelId="{01AE4E53-BFB8-4B3F-B26E-A50094FA4B9A}" type="presOf" srcId="{A81D7787-F8C7-489D-A4F9-4F736D349D4C}" destId="{9CF763C1-7786-400D-91E5-D2988674F85F}" srcOrd="0" destOrd="0" presId="urn:microsoft.com/office/officeart/2005/8/layout/hProcess9"/>
    <dgm:cxn modelId="{E19AD078-57F2-4EED-91B8-FE75C26710BE}" type="presOf" srcId="{60B9A9DF-1474-443E-930D-7D8819787349}" destId="{4BAD9115-0A3B-448E-A2A5-F9D548DDB910}" srcOrd="0" destOrd="0" presId="urn:microsoft.com/office/officeart/2005/8/layout/hProcess9"/>
    <dgm:cxn modelId="{E426BF9F-DDCE-44A3-9A0E-ECB7B5FB7596}" srcId="{FB36785C-B529-4C9C-A549-2CF7FA5E1729}" destId="{22804045-7F68-45AD-B42C-4EBC7985B34D}" srcOrd="3" destOrd="0" parTransId="{256AF8C1-FA89-40D5-83A4-BDAE5EF7FBB3}" sibTransId="{DEFEA46B-E185-4EC5-9E5B-981AB5094D3B}"/>
    <dgm:cxn modelId="{13D79EC2-6682-4850-A9D3-4D05CE03E9C7}" srcId="{FB36785C-B529-4C9C-A549-2CF7FA5E1729}" destId="{A81D7787-F8C7-489D-A4F9-4F736D349D4C}" srcOrd="2" destOrd="0" parTransId="{624E47DF-57F9-424B-A201-2A1AE77FDA1B}" sibTransId="{27E365A8-7262-49EA-B1B1-735D99E9E594}"/>
    <dgm:cxn modelId="{412685D1-8441-490D-9ADD-1E83B6989017}" type="presOf" srcId="{FAC4C9D0-A9A7-4A64-868E-B55BEAB8E184}" destId="{CE72086E-F573-48B8-810E-DD0A26C62818}" srcOrd="0" destOrd="0" presId="urn:microsoft.com/office/officeart/2005/8/layout/hProcess9"/>
    <dgm:cxn modelId="{9381A9D2-896A-42C4-A776-0A9BDE8E541F}" type="presOf" srcId="{22804045-7F68-45AD-B42C-4EBC7985B34D}" destId="{8BF021F0-3CB6-49B1-A9B6-667C0EF426DC}" srcOrd="0" destOrd="0" presId="urn:microsoft.com/office/officeart/2005/8/layout/hProcess9"/>
    <dgm:cxn modelId="{711E94E2-9893-45D7-B8D0-E5D79F724137}" srcId="{FB36785C-B529-4C9C-A549-2CF7FA5E1729}" destId="{FAC4C9D0-A9A7-4A64-868E-B55BEAB8E184}" srcOrd="1" destOrd="0" parTransId="{5183F90C-9A80-4FB1-9DA8-B26543AC9471}" sibTransId="{FBFD5064-AF3F-4413-B818-4A35497F59A3}"/>
    <dgm:cxn modelId="{4F89DCCD-F136-4A19-BED5-B23054FE1804}" type="presParOf" srcId="{6C49357D-6C03-46C5-8DC2-5C2B5DB59F70}" destId="{5497501B-8772-491D-BB8A-5CF92B094B79}" srcOrd="0" destOrd="0" presId="urn:microsoft.com/office/officeart/2005/8/layout/hProcess9"/>
    <dgm:cxn modelId="{6DAF1B43-17D3-4C03-8850-AE80288263D9}" type="presParOf" srcId="{6C49357D-6C03-46C5-8DC2-5C2B5DB59F70}" destId="{637457EE-61AF-48C6-B7F6-EC2442EE69F2}" srcOrd="1" destOrd="0" presId="urn:microsoft.com/office/officeart/2005/8/layout/hProcess9"/>
    <dgm:cxn modelId="{E46BCE52-E9B2-47B7-B215-58A979252247}" type="presParOf" srcId="{637457EE-61AF-48C6-B7F6-EC2442EE69F2}" destId="{4BAD9115-0A3B-448E-A2A5-F9D548DDB910}" srcOrd="0" destOrd="0" presId="urn:microsoft.com/office/officeart/2005/8/layout/hProcess9"/>
    <dgm:cxn modelId="{26DE8CDD-20D0-469A-8BD3-05E4CEA5B44C}" type="presParOf" srcId="{637457EE-61AF-48C6-B7F6-EC2442EE69F2}" destId="{030438DE-8374-4812-A925-958B0317D3DA}" srcOrd="1" destOrd="0" presId="urn:microsoft.com/office/officeart/2005/8/layout/hProcess9"/>
    <dgm:cxn modelId="{66F885FB-CAC3-4AAF-8A3B-69FCAE2DF7E7}" type="presParOf" srcId="{637457EE-61AF-48C6-B7F6-EC2442EE69F2}" destId="{CE72086E-F573-48B8-810E-DD0A26C62818}" srcOrd="2" destOrd="0" presId="urn:microsoft.com/office/officeart/2005/8/layout/hProcess9"/>
    <dgm:cxn modelId="{3D3540BC-97CF-4F7C-B45A-B7B423C73AC8}" type="presParOf" srcId="{637457EE-61AF-48C6-B7F6-EC2442EE69F2}" destId="{4217505B-712C-41CA-A1BD-DA7232645C9C}" srcOrd="3" destOrd="0" presId="urn:microsoft.com/office/officeart/2005/8/layout/hProcess9"/>
    <dgm:cxn modelId="{F7C58069-56FC-4C79-B738-B066EE480F95}" type="presParOf" srcId="{637457EE-61AF-48C6-B7F6-EC2442EE69F2}" destId="{9CF763C1-7786-400D-91E5-D2988674F85F}" srcOrd="4" destOrd="0" presId="urn:microsoft.com/office/officeart/2005/8/layout/hProcess9"/>
    <dgm:cxn modelId="{7EB9993D-FCAA-40FA-BE3D-C7AC47A50520}" type="presParOf" srcId="{637457EE-61AF-48C6-B7F6-EC2442EE69F2}" destId="{5714ACA9-A5CF-4CE3-81AF-EC2CCFFD01EE}" srcOrd="5" destOrd="0" presId="urn:microsoft.com/office/officeart/2005/8/layout/hProcess9"/>
    <dgm:cxn modelId="{0753E90C-7CE2-4F3A-8D2B-70DF9043E388}" type="presParOf" srcId="{637457EE-61AF-48C6-B7F6-EC2442EE69F2}" destId="{8BF021F0-3CB6-49B1-A9B6-667C0EF426DC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1A2340-48CA-4E87-A0AD-4001061C57A4}">
      <dsp:nvSpPr>
        <dsp:cNvPr id="0" name=""/>
        <dsp:cNvSpPr/>
      </dsp:nvSpPr>
      <dsp:spPr>
        <a:xfrm>
          <a:off x="2643838" y="1985852"/>
          <a:ext cx="246134" cy="19198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19850"/>
              </a:lnTo>
              <a:lnTo>
                <a:pt x="246134" y="1919850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7CB2A0-47D4-4978-9CA8-320145FFC427}">
      <dsp:nvSpPr>
        <dsp:cNvPr id="0" name=""/>
        <dsp:cNvSpPr/>
      </dsp:nvSpPr>
      <dsp:spPr>
        <a:xfrm>
          <a:off x="2643838" y="1985852"/>
          <a:ext cx="246134" cy="7548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54812"/>
              </a:lnTo>
              <a:lnTo>
                <a:pt x="246134" y="754812"/>
              </a:lnTo>
            </a:path>
          </a:pathLst>
        </a:custGeom>
        <a:noFill/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F94DCA-1B4F-41CE-A212-BCCC5BA923A2}">
      <dsp:nvSpPr>
        <dsp:cNvPr id="0" name=""/>
        <dsp:cNvSpPr/>
      </dsp:nvSpPr>
      <dsp:spPr>
        <a:xfrm>
          <a:off x="2307454" y="820815"/>
          <a:ext cx="992743" cy="3445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2294"/>
              </a:lnTo>
              <a:lnTo>
                <a:pt x="992743" y="172294"/>
              </a:lnTo>
              <a:lnTo>
                <a:pt x="992743" y="344588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371BE0-DAD0-483C-947B-E6D3EABF6E6F}">
      <dsp:nvSpPr>
        <dsp:cNvPr id="0" name=""/>
        <dsp:cNvSpPr/>
      </dsp:nvSpPr>
      <dsp:spPr>
        <a:xfrm>
          <a:off x="1314711" y="820815"/>
          <a:ext cx="992743" cy="344588"/>
        </a:xfrm>
        <a:custGeom>
          <a:avLst/>
          <a:gdLst/>
          <a:ahLst/>
          <a:cxnLst/>
          <a:rect l="0" t="0" r="0" b="0"/>
          <a:pathLst>
            <a:path>
              <a:moveTo>
                <a:pt x="992743" y="0"/>
              </a:moveTo>
              <a:lnTo>
                <a:pt x="992743" y="172294"/>
              </a:lnTo>
              <a:lnTo>
                <a:pt x="0" y="172294"/>
              </a:lnTo>
              <a:lnTo>
                <a:pt x="0" y="344588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4A9F0F-EC75-4083-8FC4-C9ED9062E164}">
      <dsp:nvSpPr>
        <dsp:cNvPr id="0" name=""/>
        <dsp:cNvSpPr/>
      </dsp:nvSpPr>
      <dsp:spPr>
        <a:xfrm>
          <a:off x="1487005" y="366"/>
          <a:ext cx="1640897" cy="820448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DM Approaches</a:t>
          </a:r>
        </a:p>
      </dsp:txBody>
      <dsp:txXfrm>
        <a:off x="1487005" y="366"/>
        <a:ext cx="1640897" cy="820448"/>
      </dsp:txXfrm>
    </dsp:sp>
    <dsp:sp modelId="{3892062F-1C1D-42E0-AD78-CFF67D0613B2}">
      <dsp:nvSpPr>
        <dsp:cNvPr id="0" name=""/>
        <dsp:cNvSpPr/>
      </dsp:nvSpPr>
      <dsp:spPr>
        <a:xfrm>
          <a:off x="494262" y="1165403"/>
          <a:ext cx="1640897" cy="820448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Hypothesis Testing Approach  </a:t>
          </a:r>
        </a:p>
      </dsp:txBody>
      <dsp:txXfrm>
        <a:off x="494262" y="1165403"/>
        <a:ext cx="1640897" cy="820448"/>
      </dsp:txXfrm>
    </dsp:sp>
    <dsp:sp modelId="{EC3461C2-EC14-4CA4-B0BC-19076E886686}">
      <dsp:nvSpPr>
        <dsp:cNvPr id="0" name=""/>
        <dsp:cNvSpPr/>
      </dsp:nvSpPr>
      <dsp:spPr>
        <a:xfrm>
          <a:off x="2479749" y="1165403"/>
          <a:ext cx="1640897" cy="820448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Discovery Approach. </a:t>
          </a:r>
        </a:p>
      </dsp:txBody>
      <dsp:txXfrm>
        <a:off x="2479749" y="1165403"/>
        <a:ext cx="1640897" cy="820448"/>
      </dsp:txXfrm>
    </dsp:sp>
    <dsp:sp modelId="{71CFC401-E23F-4F3A-84E3-80BF833F1B77}">
      <dsp:nvSpPr>
        <dsp:cNvPr id="0" name=""/>
        <dsp:cNvSpPr/>
      </dsp:nvSpPr>
      <dsp:spPr>
        <a:xfrm>
          <a:off x="2889973" y="2330441"/>
          <a:ext cx="1640897" cy="820448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Directed (Supervised</a:t>
          </a:r>
        </a:p>
      </dsp:txBody>
      <dsp:txXfrm>
        <a:off x="2889973" y="2330441"/>
        <a:ext cx="1640897" cy="820448"/>
      </dsp:txXfrm>
    </dsp:sp>
    <dsp:sp modelId="{A636F14F-39E3-4C1A-A4D3-CA2E3073ABDB}">
      <dsp:nvSpPr>
        <dsp:cNvPr id="0" name=""/>
        <dsp:cNvSpPr/>
      </dsp:nvSpPr>
      <dsp:spPr>
        <a:xfrm>
          <a:off x="2889973" y="3495478"/>
          <a:ext cx="1640897" cy="820448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Undirected (Unsupervised)</a:t>
          </a:r>
        </a:p>
      </dsp:txBody>
      <dsp:txXfrm>
        <a:off x="2889973" y="3495478"/>
        <a:ext cx="1640897" cy="8204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997D7D-7F3E-42E2-B0DA-BE760298893A}">
      <dsp:nvSpPr>
        <dsp:cNvPr id="0" name=""/>
        <dsp:cNvSpPr/>
      </dsp:nvSpPr>
      <dsp:spPr>
        <a:xfrm>
          <a:off x="5168255" y="1521639"/>
          <a:ext cx="1868679" cy="1868679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3072A6EF-274A-434B-9F89-E0D24FF253A7}">
      <dsp:nvSpPr>
        <dsp:cNvPr id="0" name=""/>
        <dsp:cNvSpPr/>
      </dsp:nvSpPr>
      <dsp:spPr>
        <a:xfrm>
          <a:off x="5025350" y="419441"/>
          <a:ext cx="2167668" cy="1254684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Classification</a:t>
          </a:r>
          <a:endParaRPr lang="en-GB" sz="2400" kern="1200" dirty="0"/>
        </a:p>
      </dsp:txBody>
      <dsp:txXfrm>
        <a:off x="5025350" y="419441"/>
        <a:ext cx="2167668" cy="1254684"/>
      </dsp:txXfrm>
    </dsp:sp>
    <dsp:sp modelId="{5A164077-A935-43B7-84D7-6C5276BF9AD0}">
      <dsp:nvSpPr>
        <dsp:cNvPr id="0" name=""/>
        <dsp:cNvSpPr/>
      </dsp:nvSpPr>
      <dsp:spPr>
        <a:xfrm>
          <a:off x="5879101" y="2037928"/>
          <a:ext cx="1868679" cy="1868679"/>
        </a:xfrm>
        <a:prstGeom prst="ellipse">
          <a:avLst/>
        </a:prstGeom>
        <a:solidFill>
          <a:schemeClr val="accent5">
            <a:alpha val="50000"/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D8EE7D5E-5C99-4885-9742-9C8115CC6985}">
      <dsp:nvSpPr>
        <dsp:cNvPr id="0" name=""/>
        <dsp:cNvSpPr/>
      </dsp:nvSpPr>
      <dsp:spPr>
        <a:xfrm>
          <a:off x="7896528" y="1655116"/>
          <a:ext cx="1943426" cy="1361466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/>
            <a:t>Regression</a:t>
          </a:r>
          <a:endParaRPr lang="en-GB" sz="2400" kern="1200"/>
        </a:p>
      </dsp:txBody>
      <dsp:txXfrm>
        <a:off x="7896528" y="1655116"/>
        <a:ext cx="1943426" cy="1361466"/>
      </dsp:txXfrm>
    </dsp:sp>
    <dsp:sp modelId="{58C8B72F-4B10-44B5-9FA1-FCCFAB43393D}">
      <dsp:nvSpPr>
        <dsp:cNvPr id="0" name=""/>
        <dsp:cNvSpPr/>
      </dsp:nvSpPr>
      <dsp:spPr>
        <a:xfrm>
          <a:off x="5607769" y="2874029"/>
          <a:ext cx="1868679" cy="1868679"/>
        </a:xfrm>
        <a:prstGeom prst="ellipse">
          <a:avLst/>
        </a:prstGeom>
        <a:solidFill>
          <a:schemeClr val="accent5">
            <a:alpha val="50000"/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457D2BE-15A0-4887-8C6F-7104C84A9E02}">
      <dsp:nvSpPr>
        <dsp:cNvPr id="0" name=""/>
        <dsp:cNvSpPr/>
      </dsp:nvSpPr>
      <dsp:spPr>
        <a:xfrm>
          <a:off x="7597539" y="3977618"/>
          <a:ext cx="1943426" cy="1361466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/>
            <a:t>Clustering</a:t>
          </a:r>
          <a:endParaRPr lang="en-GB" sz="2400" kern="1200"/>
        </a:p>
      </dsp:txBody>
      <dsp:txXfrm>
        <a:off x="7597539" y="3977618"/>
        <a:ext cx="1943426" cy="1361466"/>
      </dsp:txXfrm>
    </dsp:sp>
    <dsp:sp modelId="{9A2C6579-91D7-4858-A7EC-82774B84C7D4}">
      <dsp:nvSpPr>
        <dsp:cNvPr id="0" name=""/>
        <dsp:cNvSpPr/>
      </dsp:nvSpPr>
      <dsp:spPr>
        <a:xfrm>
          <a:off x="4728742" y="2874029"/>
          <a:ext cx="1868679" cy="1868679"/>
        </a:xfrm>
        <a:prstGeom prst="ellipse">
          <a:avLst/>
        </a:prstGeom>
        <a:solidFill>
          <a:schemeClr val="accent5">
            <a:alpha val="50000"/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A8517012-BAE0-4458-8E66-5C687965CADC}">
      <dsp:nvSpPr>
        <dsp:cNvPr id="0" name=""/>
        <dsp:cNvSpPr/>
      </dsp:nvSpPr>
      <dsp:spPr>
        <a:xfrm>
          <a:off x="2664224" y="3977618"/>
          <a:ext cx="1943426" cy="1361466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/>
            <a:t>Association Rule Mining</a:t>
          </a:r>
          <a:endParaRPr lang="en-GB" sz="2400" kern="1200"/>
        </a:p>
      </dsp:txBody>
      <dsp:txXfrm>
        <a:off x="2664224" y="3977618"/>
        <a:ext cx="1943426" cy="1361466"/>
      </dsp:txXfrm>
    </dsp:sp>
    <dsp:sp modelId="{428DBE4A-C55A-422B-8BB6-BEAD48F6DC99}">
      <dsp:nvSpPr>
        <dsp:cNvPr id="0" name=""/>
        <dsp:cNvSpPr/>
      </dsp:nvSpPr>
      <dsp:spPr>
        <a:xfrm>
          <a:off x="4457409" y="2037928"/>
          <a:ext cx="1868679" cy="1868679"/>
        </a:xfrm>
        <a:prstGeom prst="ellipse">
          <a:avLst/>
        </a:prstGeom>
        <a:solidFill>
          <a:schemeClr val="accent5">
            <a:alpha val="50000"/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7E28336-5236-40FC-9508-86BB9CB6A5B1}">
      <dsp:nvSpPr>
        <dsp:cNvPr id="0" name=""/>
        <dsp:cNvSpPr/>
      </dsp:nvSpPr>
      <dsp:spPr>
        <a:xfrm>
          <a:off x="2365235" y="1655116"/>
          <a:ext cx="1943426" cy="1361466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/>
            <a:t>Dimensionality Reduction</a:t>
          </a:r>
          <a:endParaRPr lang="en-GB" sz="2400" kern="1200"/>
        </a:p>
      </dsp:txBody>
      <dsp:txXfrm>
        <a:off x="2365235" y="1655116"/>
        <a:ext cx="1943426" cy="136146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97501B-8772-491D-BB8A-5CF92B094B79}">
      <dsp:nvSpPr>
        <dsp:cNvPr id="0" name=""/>
        <dsp:cNvSpPr/>
      </dsp:nvSpPr>
      <dsp:spPr>
        <a:xfrm>
          <a:off x="833862" y="0"/>
          <a:ext cx="9450438" cy="3742500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BAD9115-0A3B-448E-A2A5-F9D548DDB910}">
      <dsp:nvSpPr>
        <dsp:cNvPr id="0" name=""/>
        <dsp:cNvSpPr/>
      </dsp:nvSpPr>
      <dsp:spPr>
        <a:xfrm>
          <a:off x="5564" y="1122749"/>
          <a:ext cx="2676393" cy="1497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1️⃣ </a:t>
          </a:r>
          <a:r>
            <a:rPr lang="en-GB" sz="2000" b="1" kern="1200" dirty="0"/>
            <a:t>Defining Business Objectives</a:t>
          </a:r>
          <a:r>
            <a:rPr lang="en-GB" sz="2000" kern="1200" dirty="0"/>
            <a:t> – What problem are we solving?</a:t>
          </a:r>
        </a:p>
      </dsp:txBody>
      <dsp:txXfrm>
        <a:off x="78642" y="1195827"/>
        <a:ext cx="2530237" cy="1350844"/>
      </dsp:txXfrm>
    </dsp:sp>
    <dsp:sp modelId="{CE72086E-F573-48B8-810E-DD0A26C62818}">
      <dsp:nvSpPr>
        <dsp:cNvPr id="0" name=""/>
        <dsp:cNvSpPr/>
      </dsp:nvSpPr>
      <dsp:spPr>
        <a:xfrm>
          <a:off x="2815777" y="1122749"/>
          <a:ext cx="2676393" cy="1497000"/>
        </a:xfrm>
        <a:prstGeom prst="roundRect">
          <a:avLst/>
        </a:prstGeom>
        <a:gradFill rotWithShape="0">
          <a:gsLst>
            <a:gs pos="0">
              <a:schemeClr val="accent5">
                <a:hueOff val="-2252848"/>
                <a:satOff val="-5806"/>
                <a:lumOff val="-392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2252848"/>
                <a:satOff val="-5806"/>
                <a:lumOff val="-392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2252848"/>
                <a:satOff val="-5806"/>
                <a:lumOff val="-392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2️⃣ </a:t>
          </a:r>
          <a:r>
            <a:rPr lang="en-GB" sz="2000" b="1" kern="1200" dirty="0"/>
            <a:t>Assessing the Current Situation</a:t>
          </a:r>
          <a:r>
            <a:rPr lang="en-GB" sz="2000" kern="1200" dirty="0"/>
            <a:t> – Available data, constraints, risks</a:t>
          </a:r>
        </a:p>
      </dsp:txBody>
      <dsp:txXfrm>
        <a:off x="2888855" y="1195827"/>
        <a:ext cx="2530237" cy="1350844"/>
      </dsp:txXfrm>
    </dsp:sp>
    <dsp:sp modelId="{9CF763C1-7786-400D-91E5-D2988674F85F}">
      <dsp:nvSpPr>
        <dsp:cNvPr id="0" name=""/>
        <dsp:cNvSpPr/>
      </dsp:nvSpPr>
      <dsp:spPr>
        <a:xfrm>
          <a:off x="5625991" y="1122749"/>
          <a:ext cx="2676393" cy="1497000"/>
        </a:xfrm>
        <a:prstGeom prst="roundRect">
          <a:avLst/>
        </a:prstGeom>
        <a:gradFill rotWithShape="0">
          <a:gsLst>
            <a:gs pos="0">
              <a:schemeClr val="accent5">
                <a:hueOff val="-4505695"/>
                <a:satOff val="-11613"/>
                <a:lumOff val="-784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4505695"/>
                <a:satOff val="-11613"/>
                <a:lumOff val="-784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4505695"/>
                <a:satOff val="-11613"/>
                <a:lumOff val="-784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3️⃣ </a:t>
          </a:r>
          <a:r>
            <a:rPr lang="en-GB" sz="2000" b="1" kern="1200"/>
            <a:t>Setting Data Mining Goals</a:t>
          </a:r>
          <a:r>
            <a:rPr lang="en-GB" sz="2000" kern="1200"/>
            <a:t> – What insights or models are needed?</a:t>
          </a:r>
        </a:p>
      </dsp:txBody>
      <dsp:txXfrm>
        <a:off x="5699069" y="1195827"/>
        <a:ext cx="2530237" cy="1350844"/>
      </dsp:txXfrm>
    </dsp:sp>
    <dsp:sp modelId="{8BF021F0-3CB6-49B1-A9B6-667C0EF426DC}">
      <dsp:nvSpPr>
        <dsp:cNvPr id="0" name=""/>
        <dsp:cNvSpPr/>
      </dsp:nvSpPr>
      <dsp:spPr>
        <a:xfrm>
          <a:off x="8436204" y="1122749"/>
          <a:ext cx="2676393" cy="1497000"/>
        </a:xfrm>
        <a:prstGeom prst="round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4️⃣ </a:t>
          </a:r>
          <a:r>
            <a:rPr lang="en-GB" sz="2000" b="1" kern="1200"/>
            <a:t>Defining Success Metrics</a:t>
          </a:r>
          <a:r>
            <a:rPr lang="en-GB" sz="2000" kern="1200"/>
            <a:t> – Business &amp; technical evaluation criteria</a:t>
          </a:r>
        </a:p>
      </dsp:txBody>
      <dsp:txXfrm>
        <a:off x="8509282" y="1195827"/>
        <a:ext cx="2530237" cy="13508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8DBD95-2065-4EED-8FE5-7AF7B9BC784A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4A24C-557F-4C00-BDC6-7A875CC931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577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✅ </a:t>
            </a:r>
            <a:r>
              <a:rPr lang="en-GB" b="1" dirty="0"/>
              <a:t>Importance of Clear Objectives: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Helps in </a:t>
            </a:r>
            <a:r>
              <a:rPr lang="en-GB" b="1" dirty="0"/>
              <a:t>focusing data collection efforts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Ensures alignment between </a:t>
            </a:r>
            <a:r>
              <a:rPr lang="en-GB" b="1" dirty="0"/>
              <a:t>business and data science teams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Prevents </a:t>
            </a:r>
            <a:r>
              <a:rPr lang="en-GB" b="1" dirty="0"/>
              <a:t>data-driven projects from going off track</a:t>
            </a:r>
            <a:r>
              <a:rPr lang="en-GB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D4A24C-557F-4C00-BDC6-7A875CC931E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906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5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5.png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18069C52-4842-B1D1-4515-8D68DA6155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733"/>
            <a:ext cx="12201452" cy="6871465"/>
          </a:xfrm>
          <a:prstGeom prst="rect">
            <a:avLst/>
          </a:prstGeom>
        </p:spPr>
      </p:pic>
      <p:sp>
        <p:nvSpPr>
          <p:cNvPr id="10" name="Right Triangle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2419815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t">
            <a:normAutofit/>
          </a:bodyPr>
          <a:lstStyle>
            <a:lvl1pPr algn="ctr">
              <a:defRPr sz="52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914400" y="4036741"/>
            <a:ext cx="10363200" cy="1374422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64008" indent="0" algn="ctr">
              <a:buNone/>
              <a:defRPr sz="36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  <a:endParaRPr kumimoji="0"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E0E6E9"/>
                </a:solidFill>
              </a:defRPr>
            </a:lvl1pPr>
            <a:extLst/>
          </a:lstStyle>
          <a:p>
            <a:fld id="{68CDBCAB-4C60-42A0-857A-A817B60883B0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2" name="Slide Number Placeholder 7">
            <a:extLst>
              <a:ext uri="{FF2B5EF4-FFF2-40B4-BE49-F238E27FC236}">
                <a16:creationId xmlns:a16="http://schemas.microsoft.com/office/drawing/2014/main" id="{52C2EEAF-B2B3-6386-AE4D-57D7367860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2DE8C7BD-FE6E-4315-B3B6-D04DBA432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36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63099"/>
            <a:ext cx="11481847" cy="984453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82232"/>
            <a:ext cx="11481847" cy="4486940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>
            <a:normAutofit/>
          </a:bodyPr>
          <a:lstStyle>
            <a:lvl2pPr>
              <a:defRPr>
                <a:solidFill>
                  <a:srgbClr val="255F93"/>
                </a:solidFill>
              </a:defRPr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88D689FD-F18C-9C2D-5E64-B34BA4CE63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702137" y="4165131"/>
            <a:ext cx="2743200" cy="2629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CDBCAB-4C60-42A0-857A-A817B60883B0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99B1C7A-46A7-09DB-C6F2-BC0E0A6AF1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37F5D6B-5AD6-DE63-2602-48351CCF56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49746" y="5698526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E8C7BD-FE6E-4315-B3B6-D04DBA432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76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33C6A-6ED6-7711-0ED0-3C3741664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06326"/>
            <a:ext cx="10051055" cy="1052623"/>
          </a:xfrm>
        </p:spPr>
        <p:txBody>
          <a:bodyPr/>
          <a:lstStyle>
            <a:lvl1pPr>
              <a:defRPr>
                <a:ln w="22225">
                  <a:solidFill>
                    <a:srgbClr val="A20000"/>
                  </a:solidFill>
                  <a:prstDash val="solid"/>
                </a:ln>
                <a:solidFill>
                  <a:srgbClr val="A2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50AE03-5E7C-9D8D-6343-867344B32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DBCAB-4C60-42A0-857A-A817B60883B0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A0FA17-244D-A87D-E136-389731067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E1B4BD-3F89-BEC9-7D31-2F491F918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C7BD-FE6E-4315-B3B6-D04DBA432C26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F1696F-9436-B86E-7C05-485104556A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1494" y="181856"/>
            <a:ext cx="1607235" cy="901562"/>
          </a:xfrm>
          <a:prstGeom prst="rect">
            <a:avLst/>
          </a:prstGeom>
        </p:spPr>
      </p:pic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F8745BD-F4B6-5016-90DE-457DBF1224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82232"/>
            <a:ext cx="11481847" cy="4486940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865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226895"/>
            <a:ext cx="11481847" cy="953319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4F250684-4028-CD1F-B2FE-7371D66D60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CDBCAB-4C60-42A0-857A-A817B60883B0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88708C92-2C79-8912-0B51-14908D4116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Slide Number Placeholder 7">
            <a:extLst>
              <a:ext uri="{FF2B5EF4-FFF2-40B4-BE49-F238E27FC236}">
                <a16:creationId xmlns:a16="http://schemas.microsoft.com/office/drawing/2014/main" id="{08421759-3BF2-A965-DA21-A7B90DB166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48978" y="5698526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E8C7BD-FE6E-4315-B3B6-D04DBA432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795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logo mono_image bckgrn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0104" y="4143097"/>
            <a:ext cx="2743200" cy="306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CDBCAB-4C60-42A0-857A-A817B60883B0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84567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E8C7BD-FE6E-4315-B3B6-D04DBA432C26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 descr="A picture containing screenshot, white, design">
            <a:extLst>
              <a:ext uri="{FF2B5EF4-FFF2-40B4-BE49-F238E27FC236}">
                <a16:creationId xmlns:a16="http://schemas.microsoft.com/office/drawing/2014/main" id="{C98FB062-E638-F131-4AF1-56EF4579A62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00AACA88-E471-C83F-2174-E13BD81C69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3DD8E46-51D4-9ADA-7AE4-F85AB3C01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739" y="168167"/>
            <a:ext cx="10096327" cy="733704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6">
            <a:extLst>
              <a:ext uri="{FF2B5EF4-FFF2-40B4-BE49-F238E27FC236}">
                <a16:creationId xmlns:a16="http://schemas.microsoft.com/office/drawing/2014/main" id="{060868BD-68AA-3E38-C283-F3144D8018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88102" y="6448542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66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92FD339E-D879-16A4-AF23-4C27E74B12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74595" y="4148606"/>
            <a:ext cx="2743200" cy="3179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CDBCAB-4C60-42A0-857A-A817B60883B0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D0B93E04-A689-F89D-DC09-6D97F85FA3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Slide Number Placeholder 7">
            <a:extLst>
              <a:ext uri="{FF2B5EF4-FFF2-40B4-BE49-F238E27FC236}">
                <a16:creationId xmlns:a16="http://schemas.microsoft.com/office/drawing/2014/main" id="{1D0ABA37-9D80-A37D-202E-C9C016B713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38729" y="5709543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E8C7BD-FE6E-4315-B3B6-D04DBA432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90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mono_image bckgrn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0104" y="4143097"/>
            <a:ext cx="2743200" cy="306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CDBCAB-4C60-42A0-857A-A817B60883B0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84567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E8C7BD-FE6E-4315-B3B6-D04DBA432C26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 descr="A picture containing screenshot, white, design">
            <a:extLst>
              <a:ext uri="{FF2B5EF4-FFF2-40B4-BE49-F238E27FC236}">
                <a16:creationId xmlns:a16="http://schemas.microsoft.com/office/drawing/2014/main" id="{C98FB062-E638-F131-4AF1-56EF4579A62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00AACA88-E471-C83F-2174-E13BD81C69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2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mono_image bckgrnd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screenshot, white, design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6124296"/>
            <a:ext cx="1743739" cy="733704"/>
          </a:xfrm>
          <a:prstGeom prst="rect">
            <a:avLst/>
          </a:prstGeom>
        </p:spPr>
      </p:pic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48D91DDB-40C6-3598-09AA-7F6865FC73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5612" y="4148606"/>
            <a:ext cx="2743200" cy="295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CDBCAB-4C60-42A0-857A-A817B60883B0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FB326374-0C9F-7C34-278C-ECAE76E06F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73943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E8C7BD-FE6E-4315-B3B6-D04DBA432C26}" type="slidenum">
              <a:rPr lang="en-GB" smtClean="0"/>
              <a:t>‹#›</a:t>
            </a:fld>
            <a:endParaRPr lang="en-GB"/>
          </a:p>
        </p:txBody>
      </p:sp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7A8D60C2-B0CC-2490-D770-6BCE3398238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6124296"/>
            <a:ext cx="1743739" cy="733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138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logo mono_image bckgr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5612" y="4148606"/>
            <a:ext cx="2743200" cy="295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CDBCAB-4C60-42A0-857A-A817B60883B0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42044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E8C7BD-FE6E-4315-B3B6-D04DBA432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17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bg>
      <p:bgPr>
        <a:solidFill>
          <a:srgbClr val="FFFFCC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4">
            <a:extLst>
              <a:ext uri="{FF2B5EF4-FFF2-40B4-BE49-F238E27FC236}">
                <a16:creationId xmlns:a16="http://schemas.microsoft.com/office/drawing/2014/main" id="{D3DD7997-68DA-C490-5815-1DDFF7A564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74595" y="4137589"/>
            <a:ext cx="2743200" cy="3179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CDBCAB-4C60-42A0-857A-A817B60883B0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59C318D1-D9A5-8D1F-36C1-DCA1D87033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7">
            <a:extLst>
              <a:ext uri="{FF2B5EF4-FFF2-40B4-BE49-F238E27FC236}">
                <a16:creationId xmlns:a16="http://schemas.microsoft.com/office/drawing/2014/main" id="{3BF5F345-4EC4-7F1E-F197-BCFCB0C75F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38729" y="5687509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E8C7BD-FE6E-4315-B3B6-D04DBA432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34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logo mono_image bckgr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5612" y="4148606"/>
            <a:ext cx="2743200" cy="295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CDBCAB-4C60-42A0-857A-A817B60883B0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305108"/>
            <a:ext cx="464287" cy="5103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E8C7BD-FE6E-4315-B3B6-D04DBA432C26}" type="slidenum">
              <a:rPr lang="en-GB" smtClean="0"/>
              <a:t>‹#›</a:t>
            </a:fld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8332636-384D-F42B-3E16-F4450B8AB9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4" y="6230679"/>
            <a:ext cx="627321" cy="627321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A66330-4577-6481-7DC1-F2B0773BE4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845" y="6305107"/>
            <a:ext cx="11089867" cy="510364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lnSpc>
                <a:spcPct val="100000"/>
              </a:lnSpc>
              <a:buNone/>
              <a:defRPr sz="2400">
                <a:solidFill>
                  <a:srgbClr val="0142A5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2471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68CDBCAB-4C60-42A0-857A-A817B60883B0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2DE8C7BD-FE6E-4315-B3B6-D04DBA432C26}" type="slidenum">
              <a:rPr lang="en-GB" smtClean="0"/>
              <a:t>‹#›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78B835-84F5-EB1C-793D-8EFAB61327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2626" y="1231606"/>
            <a:ext cx="4031511" cy="403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879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7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68CDBCAB-4C60-42A0-857A-A817B60883B0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2DE8C7BD-FE6E-4315-B3B6-D04DBA432C26}" type="slidenum">
              <a:rPr lang="en-GB" smtClean="0"/>
              <a:t>‹#›</a:t>
            </a:fld>
            <a:endParaRPr lang="en-GB"/>
          </a:p>
        </p:txBody>
      </p:sp>
      <p:pic>
        <p:nvPicPr>
          <p:cNvPr id="1026" name="Picture 2" descr="Free Png Download Question Marks Png Png Images Background ...">
            <a:extLst>
              <a:ext uri="{FF2B5EF4-FFF2-40B4-BE49-F238E27FC236}">
                <a16:creationId xmlns:a16="http://schemas.microsoft.com/office/drawing/2014/main" id="{BC6E1740-E061-F4E7-73C5-766518C96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593" y="1442319"/>
            <a:ext cx="5328814" cy="296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405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8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68CDBCAB-4C60-42A0-857A-A817B60883B0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2DE8C7BD-FE6E-4315-B3B6-D04DBA432C26}" type="slidenum">
              <a:rPr lang="en-GB" smtClean="0"/>
              <a:t>‹#›</a:t>
            </a:fld>
            <a:endParaRPr lang="en-GB"/>
          </a:p>
        </p:txBody>
      </p:sp>
      <p:pic>
        <p:nvPicPr>
          <p:cNvPr id="1026" name="Picture 2" descr="Free Png Download Question Marks Png Png Images Background ...">
            <a:extLst>
              <a:ext uri="{FF2B5EF4-FFF2-40B4-BE49-F238E27FC236}">
                <a16:creationId xmlns:a16="http://schemas.microsoft.com/office/drawing/2014/main" id="{BC6E1740-E061-F4E7-73C5-766518C96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028" y="948935"/>
            <a:ext cx="3065483" cy="1705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รูปการ์ตูนหนังสือการ์ตูนแม่แบบสัญลักษณ์ฟองสบู่คืนชีพ เวกเตอร์ PNG , การ ...">
            <a:extLst>
              <a:ext uri="{FF2B5EF4-FFF2-40B4-BE49-F238E27FC236}">
                <a16:creationId xmlns:a16="http://schemas.microsoft.com/office/drawing/2014/main" id="{751D2F7E-B835-3535-0807-F2A6F773D2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358" y="2924984"/>
            <a:ext cx="2560822" cy="2553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682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6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55785B-D779-AAFF-8174-E8F5E61920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69087" y="4132080"/>
            <a:ext cx="2743200" cy="329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68CDBCAB-4C60-42A0-857A-A817B60883B0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580C2E45-7614-ED53-EC8E-F5E3BF2444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F5089BC2-4BA7-0E41-95AB-D7D496133E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2DE8C7BD-FE6E-4315-B3B6-D04DBA432C2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849D32D5-295D-20BB-085D-915DEFC8C1E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14400" y="988300"/>
            <a:ext cx="10363199" cy="1680472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ctr">
            <a:normAutofit/>
          </a:bodyPr>
          <a:lstStyle>
            <a:lvl1pPr algn="ctr">
              <a:defRPr sz="44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 dirty="0"/>
              <a:t>Any Questions</a:t>
            </a:r>
          </a:p>
        </p:txBody>
      </p:sp>
      <p:sp>
        <p:nvSpPr>
          <p:cNvPr id="2" name="Subtitle 16">
            <a:extLst>
              <a:ext uri="{FF2B5EF4-FFF2-40B4-BE49-F238E27FC236}">
                <a16:creationId xmlns:a16="http://schemas.microsoft.com/office/drawing/2014/main" id="{0812F8DD-6764-32FF-DD21-07426E6DBED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14400" y="2667963"/>
            <a:ext cx="10363200" cy="1680472"/>
          </a:xfrm>
          <a:prstGeom prst="roundRect">
            <a:avLst/>
          </a:prstGeom>
          <a:ln w="28575">
            <a:noFill/>
          </a:ln>
        </p:spPr>
        <p:txBody>
          <a:bodyPr lIns="45720" rIns="45720" anchor="ctr">
            <a:normAutofit/>
          </a:bodyPr>
          <a:lstStyle>
            <a:lvl1pPr marL="0" marR="64008" indent="0" algn="ctr">
              <a:buNone/>
              <a:defRPr sz="40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dirty="0"/>
              <a:t>End of the Class</a:t>
            </a:r>
          </a:p>
        </p:txBody>
      </p:sp>
    </p:spTree>
    <p:extLst>
      <p:ext uri="{BB962C8B-B14F-4D97-AF65-F5344CB8AC3E}">
        <p14:creationId xmlns:p14="http://schemas.microsoft.com/office/powerpoint/2010/main" val="386610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4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68CDBCAB-4C60-42A0-857A-A817B60883B0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2DE8C7BD-FE6E-4315-B3B6-D04DBA432C26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8">
            <a:extLst>
              <a:ext uri="{FF2B5EF4-FFF2-40B4-BE49-F238E27FC236}">
                <a16:creationId xmlns:a16="http://schemas.microsoft.com/office/drawing/2014/main" id="{262ED4CD-BBFF-802B-903B-8ABB4EBB4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1745297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b">
            <a:normAutofit/>
          </a:bodyPr>
          <a:lstStyle>
            <a:lvl1pPr algn="ctr">
              <a:defRPr sz="44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9" name="Subtitle 16">
            <a:extLst>
              <a:ext uri="{FF2B5EF4-FFF2-40B4-BE49-F238E27FC236}">
                <a16:creationId xmlns:a16="http://schemas.microsoft.com/office/drawing/2014/main" id="{BEBACD6F-2F55-4E93-9540-6443426757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3285460"/>
            <a:ext cx="10363200" cy="2125703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64008" indent="0" algn="ctr">
              <a:buNone/>
              <a:defRPr sz="40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28365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55785B-D779-AAFF-8174-E8F5E61920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69087" y="4132080"/>
            <a:ext cx="2743200" cy="329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68CDBCAB-4C60-42A0-857A-A817B60883B0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580C2E45-7614-ED53-EC8E-F5E3BF2444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F5089BC2-4BA7-0E41-95AB-D7D496133E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2DE8C7BD-FE6E-4315-B3B6-D04DBA432C2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849D32D5-295D-20BB-085D-915DEFC8C1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2946776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ctr">
            <a:normAutofit/>
          </a:bodyPr>
          <a:lstStyle>
            <a:lvl1pPr algn="ctr">
              <a:defRPr sz="44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58042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87851-193D-C95B-70ED-D7ABAB8779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91121" y="4154114"/>
            <a:ext cx="2743200" cy="2849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68CDBCAB-4C60-42A0-857A-A817B60883B0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0EC9CB92-4118-851C-89E8-DBE5EA8EF0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B0FBD2D1-1B21-8069-D036-CD4FFEB27B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2DE8C7BD-FE6E-4315-B3B6-D04DBA432C26}" type="slidenum">
              <a:rPr lang="en-GB" smtClean="0"/>
              <a:t>‹#›</a:t>
            </a:fld>
            <a:endParaRPr lang="en-GB"/>
          </a:p>
        </p:txBody>
      </p:sp>
      <p:pic>
        <p:nvPicPr>
          <p:cNvPr id="2" name="Picture 1" descr="A blue background with white text">
            <a:extLst>
              <a:ext uri="{FF2B5EF4-FFF2-40B4-BE49-F238E27FC236}">
                <a16:creationId xmlns:a16="http://schemas.microsoft.com/office/drawing/2014/main" id="{91BAE83C-150A-6713-8DFB-2DD534FA76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74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18069C52-4842-B1D1-4515-8D68DA6155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733"/>
            <a:ext cx="12201452" cy="6871465"/>
          </a:xfrm>
          <a:prstGeom prst="rect">
            <a:avLst/>
          </a:prstGeom>
        </p:spPr>
      </p:pic>
      <p:sp>
        <p:nvSpPr>
          <p:cNvPr id="10" name="Right Triangle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2419815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t">
            <a:normAutofit/>
          </a:bodyPr>
          <a:lstStyle>
            <a:lvl1pPr algn="ctr">
              <a:defRPr sz="52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914400" y="4036741"/>
            <a:ext cx="10363200" cy="1374422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64008" indent="0" algn="ctr">
              <a:buNone/>
              <a:defRPr sz="36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  <a:endParaRPr kumimoji="0"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E0E6E9"/>
                </a:solidFill>
              </a:defRPr>
            </a:lvl1pPr>
            <a:extLst/>
          </a:lstStyle>
          <a:p>
            <a:fld id="{1D27FA87-1539-4EE3-87E1-ABE6CAB9BB13}" type="datetime1">
              <a:rPr lang="en-GB" smtClean="0"/>
              <a:t>05/02/2025</a:t>
            </a:fld>
            <a:endParaRPr lang="en-GB"/>
          </a:p>
        </p:txBody>
      </p:sp>
      <p:sp>
        <p:nvSpPr>
          <p:cNvPr id="2" name="Slide Number Placeholder 7">
            <a:extLst>
              <a:ext uri="{FF2B5EF4-FFF2-40B4-BE49-F238E27FC236}">
                <a16:creationId xmlns:a16="http://schemas.microsoft.com/office/drawing/2014/main" id="{52C2EEAF-B2B3-6386-AE4D-57D7367860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825D229E-3F84-4FF3-B380-88C6F6460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87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63099"/>
            <a:ext cx="11481847" cy="984453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82232"/>
            <a:ext cx="11481847" cy="4486940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88D689FD-F18C-9C2D-5E64-B34BA4CE63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702137" y="4165131"/>
            <a:ext cx="2743200" cy="2629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AC04E96-123A-421B-ABF4-A426477727F9}" type="datetime1">
              <a:rPr lang="en-GB" smtClean="0"/>
              <a:t>05/02/2025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99B1C7A-46A7-09DB-C6F2-BC0E0A6AF1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Approaches, Problems and Patterns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37F5D6B-5AD6-DE63-2602-48351CCF56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49746" y="5698526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25D229E-3F84-4FF3-B380-88C6F6460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49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33C6A-6ED6-7711-0ED0-3C3741664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06326"/>
            <a:ext cx="10051055" cy="1052623"/>
          </a:xfrm>
        </p:spPr>
        <p:txBody>
          <a:bodyPr/>
          <a:lstStyle>
            <a:lvl1pPr>
              <a:defRPr>
                <a:ln w="22225">
                  <a:solidFill>
                    <a:srgbClr val="A20000"/>
                  </a:solidFill>
                  <a:prstDash val="solid"/>
                </a:ln>
                <a:solidFill>
                  <a:srgbClr val="A2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50AE03-5E7C-9D8D-6343-867344B32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CCA03-B918-44B8-A04D-E152EDAE274F}" type="datetime1">
              <a:rPr lang="en-GB" smtClean="0"/>
              <a:t>05/02/2025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A0FA17-244D-A87D-E136-389731067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Approaches, Problems and Patterns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E1B4BD-3F89-BEC9-7D31-2F491F918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D229E-3F84-4FF3-B380-88C6F64605D7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F1696F-9436-B86E-7C05-485104556A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1494" y="181856"/>
            <a:ext cx="1607235" cy="901562"/>
          </a:xfrm>
          <a:prstGeom prst="rect">
            <a:avLst/>
          </a:prstGeom>
        </p:spPr>
      </p:pic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F8745BD-F4B6-5016-90DE-457DBF1224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82232"/>
            <a:ext cx="11481847" cy="4486940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834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226895"/>
            <a:ext cx="11481847" cy="953319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4F250684-4028-CD1F-B2FE-7371D66D60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54D6D5F-93AF-4A50-850B-D7D85BDC2DA7}" type="datetime1">
              <a:rPr lang="en-GB" smtClean="0"/>
              <a:t>05/02/2025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88708C92-2C79-8912-0B51-14908D4116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Approaches, Problems and Patterns</a:t>
            </a:r>
          </a:p>
        </p:txBody>
      </p:sp>
      <p:sp>
        <p:nvSpPr>
          <p:cNvPr id="4" name="Slide Number Placeholder 7">
            <a:extLst>
              <a:ext uri="{FF2B5EF4-FFF2-40B4-BE49-F238E27FC236}">
                <a16:creationId xmlns:a16="http://schemas.microsoft.com/office/drawing/2014/main" id="{08421759-3BF2-A965-DA21-A7B90DB166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48978" y="5698526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25D229E-3F84-4FF3-B380-88C6F6460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37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logo mono_image bckgrn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0104" y="4143097"/>
            <a:ext cx="2743200" cy="306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0CCA03-B918-44B8-A04D-E152EDAE274F}" type="datetime1">
              <a:rPr lang="en-GB" smtClean="0"/>
              <a:t>05/02/2025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84567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25D229E-3F84-4FF3-B380-88C6F64605D7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 descr="A picture containing screenshot, white, design">
            <a:extLst>
              <a:ext uri="{FF2B5EF4-FFF2-40B4-BE49-F238E27FC236}">
                <a16:creationId xmlns:a16="http://schemas.microsoft.com/office/drawing/2014/main" id="{C98FB062-E638-F131-4AF1-56EF4579A62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00AACA88-E471-C83F-2174-E13BD81C69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3DD8E46-51D4-9ADA-7AE4-F85AB3C01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739" y="168167"/>
            <a:ext cx="10096327" cy="733704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6">
            <a:extLst>
              <a:ext uri="{FF2B5EF4-FFF2-40B4-BE49-F238E27FC236}">
                <a16:creationId xmlns:a16="http://schemas.microsoft.com/office/drawing/2014/main" id="{060868BD-68AA-3E38-C283-F3144D8018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88102" y="6448542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GB"/>
              <a:t>Approaches, Problems and Patterns</a:t>
            </a:r>
          </a:p>
        </p:txBody>
      </p:sp>
    </p:spTree>
    <p:extLst>
      <p:ext uri="{BB962C8B-B14F-4D97-AF65-F5344CB8AC3E}">
        <p14:creationId xmlns:p14="http://schemas.microsoft.com/office/powerpoint/2010/main" val="2610023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92FD339E-D879-16A4-AF23-4C27E74B12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74595" y="4148606"/>
            <a:ext cx="2743200" cy="3179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D8F7AB-2DE9-4CCC-9201-822C49EC4888}" type="datetime1">
              <a:rPr lang="en-GB" smtClean="0"/>
              <a:t>05/02/2025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D0B93E04-A689-F89D-DC09-6D97F85FA3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Approaches, Problems and Patterns</a:t>
            </a:r>
          </a:p>
        </p:txBody>
      </p:sp>
      <p:sp>
        <p:nvSpPr>
          <p:cNvPr id="3" name="Slide Number Placeholder 7">
            <a:extLst>
              <a:ext uri="{FF2B5EF4-FFF2-40B4-BE49-F238E27FC236}">
                <a16:creationId xmlns:a16="http://schemas.microsoft.com/office/drawing/2014/main" id="{1D0ABA37-9D80-A37D-202E-C9C016B713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38729" y="5709543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25D229E-3F84-4FF3-B380-88C6F6460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197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mono_image bckgrn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0104" y="4143097"/>
            <a:ext cx="2743200" cy="306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5A2D3AC-3274-424A-ADDF-5847A982E340}" type="datetime1">
              <a:rPr lang="en-GB" smtClean="0"/>
              <a:t>05/02/2025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84567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25D229E-3F84-4FF3-B380-88C6F64605D7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 descr="A picture containing screenshot, white, design">
            <a:extLst>
              <a:ext uri="{FF2B5EF4-FFF2-40B4-BE49-F238E27FC236}">
                <a16:creationId xmlns:a16="http://schemas.microsoft.com/office/drawing/2014/main" id="{C98FB062-E638-F131-4AF1-56EF4579A62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00AACA88-E471-C83F-2174-E13BD81C69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1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mono_image bckgrnd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screenshot, white, design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6124296"/>
            <a:ext cx="1743739" cy="733704"/>
          </a:xfrm>
          <a:prstGeom prst="rect">
            <a:avLst/>
          </a:prstGeom>
        </p:spPr>
      </p:pic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48D91DDB-40C6-3598-09AA-7F6865FC73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5612" y="4148606"/>
            <a:ext cx="2743200" cy="295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FF8802-606E-4751-BDD5-E363499931BA}" type="datetime1">
              <a:rPr lang="en-GB" smtClean="0"/>
              <a:t>05/02/2025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FB326374-0C9F-7C34-278C-ECAE76E06F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73943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25D229E-3F84-4FF3-B380-88C6F64605D7}" type="slidenum">
              <a:rPr lang="en-GB" smtClean="0"/>
              <a:t>‹#›</a:t>
            </a:fld>
            <a:endParaRPr lang="en-GB"/>
          </a:p>
        </p:txBody>
      </p:sp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7A8D60C2-B0CC-2490-D770-6BCE3398238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6124296"/>
            <a:ext cx="1743739" cy="733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6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logo mono_image bckgr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5612" y="4148606"/>
            <a:ext cx="2743200" cy="295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148BCAA-BDBA-47C8-BE55-C97F473A82A7}" type="datetime1">
              <a:rPr lang="en-GB" smtClean="0"/>
              <a:t>05/02/2025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42044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25D229E-3F84-4FF3-B380-88C6F6460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75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bg>
      <p:bgPr>
        <a:solidFill>
          <a:srgbClr val="FFFFCC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4">
            <a:extLst>
              <a:ext uri="{FF2B5EF4-FFF2-40B4-BE49-F238E27FC236}">
                <a16:creationId xmlns:a16="http://schemas.microsoft.com/office/drawing/2014/main" id="{D3DD7997-68DA-C490-5815-1DDFF7A564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74595" y="4137589"/>
            <a:ext cx="2743200" cy="3179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51A7277-2BE5-4669-AF85-D8D9513BF1F0}" type="datetime1">
              <a:rPr lang="en-GB" smtClean="0"/>
              <a:t>05/02/2025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59C318D1-D9A5-8D1F-36C1-DCA1D87033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Approaches, Problems and Patterns</a:t>
            </a:r>
          </a:p>
        </p:txBody>
      </p:sp>
      <p:sp>
        <p:nvSpPr>
          <p:cNvPr id="5" name="Slide Number Placeholder 7">
            <a:extLst>
              <a:ext uri="{FF2B5EF4-FFF2-40B4-BE49-F238E27FC236}">
                <a16:creationId xmlns:a16="http://schemas.microsoft.com/office/drawing/2014/main" id="{3BF5F345-4EC4-7F1E-F197-BCFCB0C75F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38729" y="5687509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25D229E-3F84-4FF3-B380-88C6F6460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004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logo mono_image bckgr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5612" y="4148606"/>
            <a:ext cx="2743200" cy="295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0CCA03-B918-44B8-A04D-E152EDAE274F}" type="datetime1">
              <a:rPr lang="en-GB" smtClean="0"/>
              <a:t>05/02/2025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305108"/>
            <a:ext cx="464287" cy="5103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25D229E-3F84-4FF3-B380-88C6F64605D7}" type="slidenum">
              <a:rPr lang="en-GB" smtClean="0"/>
              <a:t>‹#›</a:t>
            </a:fld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8332636-384D-F42B-3E16-F4450B8AB9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4" y="6230679"/>
            <a:ext cx="627321" cy="627321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A66330-4577-6481-7DC1-F2B0773BE4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845" y="6305107"/>
            <a:ext cx="11089867" cy="510364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lnSpc>
                <a:spcPct val="100000"/>
              </a:lnSpc>
              <a:buNone/>
              <a:defRPr sz="2400">
                <a:solidFill>
                  <a:srgbClr val="0142A5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2908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250CCA03-B918-44B8-A04D-E152EDAE274F}" type="datetime1">
              <a:rPr lang="en-GB" smtClean="0"/>
              <a:t>05/02/2025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Approaches, Problems and Patterns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825D229E-3F84-4FF3-B380-88C6F64605D7}" type="slidenum">
              <a:rPr lang="en-GB" smtClean="0"/>
              <a:t>‹#›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78B835-84F5-EB1C-793D-8EFAB61327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2626" y="1231606"/>
            <a:ext cx="4031511" cy="403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752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7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250CCA03-B918-44B8-A04D-E152EDAE274F}" type="datetime1">
              <a:rPr lang="en-GB" smtClean="0"/>
              <a:t>05/02/2025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Approaches, Problems and Patterns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825D229E-3F84-4FF3-B380-88C6F64605D7}" type="slidenum">
              <a:rPr lang="en-GB" smtClean="0"/>
              <a:t>‹#›</a:t>
            </a:fld>
            <a:endParaRPr lang="en-GB"/>
          </a:p>
        </p:txBody>
      </p:sp>
      <p:pic>
        <p:nvPicPr>
          <p:cNvPr id="1026" name="Picture 2" descr="Free Png Download Question Marks Png Png Images Background ...">
            <a:extLst>
              <a:ext uri="{FF2B5EF4-FFF2-40B4-BE49-F238E27FC236}">
                <a16:creationId xmlns:a16="http://schemas.microsoft.com/office/drawing/2014/main" id="{BC6E1740-E061-F4E7-73C5-766518C96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593" y="1442319"/>
            <a:ext cx="5328814" cy="296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119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8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250CCA03-B918-44B8-A04D-E152EDAE274F}" type="datetime1">
              <a:rPr lang="en-GB" smtClean="0"/>
              <a:t>05/02/2025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Approaches, Problems and Patterns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825D229E-3F84-4FF3-B380-88C6F64605D7}" type="slidenum">
              <a:rPr lang="en-GB" smtClean="0"/>
              <a:t>‹#›</a:t>
            </a:fld>
            <a:endParaRPr lang="en-GB"/>
          </a:p>
        </p:txBody>
      </p:sp>
      <p:pic>
        <p:nvPicPr>
          <p:cNvPr id="1026" name="Picture 2" descr="Free Png Download Question Marks Png Png Images Background ...">
            <a:extLst>
              <a:ext uri="{FF2B5EF4-FFF2-40B4-BE49-F238E27FC236}">
                <a16:creationId xmlns:a16="http://schemas.microsoft.com/office/drawing/2014/main" id="{BC6E1740-E061-F4E7-73C5-766518C96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028" y="948935"/>
            <a:ext cx="3065483" cy="1705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รูปการ์ตูนหนังสือการ์ตูนแม่แบบสัญลักษณ์ฟองสบู่คืนชีพ เวกเตอร์ PNG , การ ...">
            <a:extLst>
              <a:ext uri="{FF2B5EF4-FFF2-40B4-BE49-F238E27FC236}">
                <a16:creationId xmlns:a16="http://schemas.microsoft.com/office/drawing/2014/main" id="{751D2F7E-B835-3535-0807-F2A6F773D2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358" y="2924984"/>
            <a:ext cx="2560822" cy="2553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8146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6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55785B-D779-AAFF-8174-E8F5E61920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69087" y="4132080"/>
            <a:ext cx="2743200" cy="329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250CCA03-B918-44B8-A04D-E152EDAE274F}" type="datetime1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580C2E45-7614-ED53-EC8E-F5E3BF2444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Approaches, Problems and Patterns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F5089BC2-4BA7-0E41-95AB-D7D496133E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825D229E-3F84-4FF3-B380-88C6F64605D7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849D32D5-295D-20BB-085D-915DEFC8C1E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14400" y="988300"/>
            <a:ext cx="10363199" cy="1680472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ctr">
            <a:normAutofit/>
          </a:bodyPr>
          <a:lstStyle>
            <a:lvl1pPr algn="ctr">
              <a:defRPr sz="44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 dirty="0"/>
              <a:t>Any Questions</a:t>
            </a:r>
          </a:p>
        </p:txBody>
      </p:sp>
      <p:sp>
        <p:nvSpPr>
          <p:cNvPr id="2" name="Subtitle 16">
            <a:extLst>
              <a:ext uri="{FF2B5EF4-FFF2-40B4-BE49-F238E27FC236}">
                <a16:creationId xmlns:a16="http://schemas.microsoft.com/office/drawing/2014/main" id="{0812F8DD-6764-32FF-DD21-07426E6DBED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14400" y="2667963"/>
            <a:ext cx="10363200" cy="1680472"/>
          </a:xfrm>
          <a:prstGeom prst="roundRect">
            <a:avLst/>
          </a:prstGeom>
          <a:ln w="28575">
            <a:noFill/>
          </a:ln>
        </p:spPr>
        <p:txBody>
          <a:bodyPr lIns="45720" rIns="45720" anchor="ctr">
            <a:normAutofit/>
          </a:bodyPr>
          <a:lstStyle>
            <a:lvl1pPr marL="0" marR="64008" indent="0" algn="ctr">
              <a:buNone/>
              <a:defRPr sz="40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dirty="0"/>
              <a:t>End of the Class</a:t>
            </a:r>
          </a:p>
        </p:txBody>
      </p:sp>
    </p:spTree>
    <p:extLst>
      <p:ext uri="{BB962C8B-B14F-4D97-AF65-F5344CB8AC3E}">
        <p14:creationId xmlns:p14="http://schemas.microsoft.com/office/powerpoint/2010/main" val="2406216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4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250CCA03-B918-44B8-A04D-E152EDAE274F}" type="datetime1">
              <a:rPr lang="en-GB" smtClean="0"/>
              <a:t>05/02/2025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Approaches, Problems and Patterns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825D229E-3F84-4FF3-B380-88C6F64605D7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8">
            <a:extLst>
              <a:ext uri="{FF2B5EF4-FFF2-40B4-BE49-F238E27FC236}">
                <a16:creationId xmlns:a16="http://schemas.microsoft.com/office/drawing/2014/main" id="{262ED4CD-BBFF-802B-903B-8ABB4EBB4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1745297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b">
            <a:normAutofit/>
          </a:bodyPr>
          <a:lstStyle>
            <a:lvl1pPr algn="ctr">
              <a:defRPr sz="44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9" name="Subtitle 16">
            <a:extLst>
              <a:ext uri="{FF2B5EF4-FFF2-40B4-BE49-F238E27FC236}">
                <a16:creationId xmlns:a16="http://schemas.microsoft.com/office/drawing/2014/main" id="{BEBACD6F-2F55-4E93-9540-6443426757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3285460"/>
            <a:ext cx="10363200" cy="2125703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64008" indent="0" algn="ctr">
              <a:buNone/>
              <a:defRPr sz="40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14726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55785B-D779-AAFF-8174-E8F5E61920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69087" y="4132080"/>
            <a:ext cx="2743200" cy="329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250CCA03-B918-44B8-A04D-E152EDAE274F}" type="datetime1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580C2E45-7614-ED53-EC8E-F5E3BF2444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Approaches, Problems and Patterns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F5089BC2-4BA7-0E41-95AB-D7D496133E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825D229E-3F84-4FF3-B380-88C6F64605D7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849D32D5-295D-20BB-085D-915DEFC8C1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2946776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ctr">
            <a:normAutofit/>
          </a:bodyPr>
          <a:lstStyle>
            <a:lvl1pPr algn="ctr">
              <a:defRPr sz="44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89009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87851-193D-C95B-70ED-D7ABAB8779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91121" y="4154114"/>
            <a:ext cx="2743200" cy="2849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D9833C25-9F08-4002-BCA2-0B57B77E759F}" type="datetime1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0EC9CB92-4118-851C-89E8-DBE5EA8EF0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Approaches, Problems and Patterns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B0FBD2D1-1B21-8069-D036-CD4FFEB27B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825D229E-3F84-4FF3-B380-88C6F64605D7}" type="slidenum">
              <a:rPr lang="en-GB" smtClean="0"/>
              <a:t>‹#›</a:t>
            </a:fld>
            <a:endParaRPr lang="en-GB"/>
          </a:p>
        </p:txBody>
      </p:sp>
      <p:pic>
        <p:nvPicPr>
          <p:cNvPr id="2" name="Picture 1" descr="A blue background with white text">
            <a:extLst>
              <a:ext uri="{FF2B5EF4-FFF2-40B4-BE49-F238E27FC236}">
                <a16:creationId xmlns:a16="http://schemas.microsoft.com/office/drawing/2014/main" id="{91BAE83C-150A-6713-8DFB-2DD534FA76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90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A7F74-4BAC-43A7-92E3-E779E6B3D430}" type="datetime1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Approaches, Problems and Patterns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43855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1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slideLayout" Target="../slideLayouts/slideLayout37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Relationship Id="rId22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0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06326"/>
            <a:ext cx="11571511" cy="1052623"/>
          </a:xfrm>
          <a:prstGeom prst="roundRect">
            <a:avLst/>
          </a:prstGeom>
          <a:noFill/>
          <a:ln w="28575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360963"/>
            <a:ext cx="11571511" cy="4561371"/>
          </a:xfrm>
          <a:prstGeom prst="roundRect">
            <a:avLst>
              <a:gd name="adj" fmla="val 3871"/>
            </a:avLst>
          </a:prstGeom>
          <a:noFill/>
          <a:ln w="28575"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/>
        </p:nvPicPr>
        <p:blipFill>
          <a:blip r:embed="rId21"/>
          <a:srcRect t="85271" b="2946"/>
          <a:stretch/>
        </p:blipFill>
        <p:spPr>
          <a:xfrm>
            <a:off x="0" y="6049925"/>
            <a:ext cx="12192000" cy="808075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8FD4A5-EA27-AEE2-EEE4-1FCEEE29BD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95860" y="4158854"/>
            <a:ext cx="2743200" cy="275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CDBCAB-4C60-42A0-857A-A817B60883B0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0F3E49B-A226-1DB6-6223-32D0981F6F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EE013FC-8320-3431-6CF1-186F717AE2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38729" y="5698526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E8C7BD-FE6E-4315-B3B6-D04DBA432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968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000" b="1" kern="1200" cap="none" spc="0">
          <a:ln w="22225">
            <a:solidFill>
              <a:srgbClr val="004989"/>
            </a:solidFill>
            <a:prstDash val="solid"/>
          </a:ln>
          <a:solidFill>
            <a:srgbClr val="004989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600" kern="1200">
          <a:solidFill>
            <a:schemeClr val="accent5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80000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660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1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06326"/>
            <a:ext cx="11571511" cy="1052623"/>
          </a:xfrm>
          <a:prstGeom prst="roundRect">
            <a:avLst/>
          </a:prstGeom>
          <a:noFill/>
          <a:ln w="28575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360963"/>
            <a:ext cx="11571511" cy="4561371"/>
          </a:xfrm>
          <a:prstGeom prst="roundRect">
            <a:avLst>
              <a:gd name="adj" fmla="val 3871"/>
            </a:avLst>
          </a:prstGeom>
          <a:noFill/>
          <a:ln w="28575"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 t="85271" b="2946"/>
          <a:stretch/>
        </p:blipFill>
        <p:spPr>
          <a:xfrm>
            <a:off x="0" y="6049925"/>
            <a:ext cx="12192000" cy="808075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8FD4A5-EA27-AEE2-EEE4-1FCEEE29BD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95860" y="4158854"/>
            <a:ext cx="2743200" cy="275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0CCA03-B918-44B8-A04D-E152EDAE274F}" type="datetime1">
              <a:rPr lang="en-GB" smtClean="0"/>
              <a:t>05/02/2025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0F3E49B-A226-1DB6-6223-32D0981F6F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Approaches, Problems and Patterns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EE013FC-8320-3431-6CF1-186F717AE2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38729" y="5698526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25D229E-3F84-4FF3-B380-88C6F64605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529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  <p:sldLayoutId id="2147483698" r:id="rId1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000" b="1" kern="1200" cap="none" spc="0">
          <a:ln w="22225">
            <a:solidFill>
              <a:srgbClr val="004989"/>
            </a:solidFill>
            <a:prstDash val="solid"/>
          </a:ln>
          <a:solidFill>
            <a:srgbClr val="004989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600" kern="1200">
          <a:solidFill>
            <a:srgbClr val="A5002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330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5F3C5-3A35-BA4D-1FF8-3A06A9527F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Data Mining &amp; Visualisation</a:t>
            </a:r>
            <a:br>
              <a:rPr lang="en-GB" dirty="0"/>
            </a:br>
            <a:br>
              <a:rPr lang="en-GB" dirty="0"/>
            </a:br>
            <a:r>
              <a:rPr lang="en-GB" dirty="0"/>
              <a:t>Business Understanding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63400E-0736-338C-C070-45EFB0590AB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Calibri"/>
                <a:ea typeface="Calibri"/>
                <a:cs typeface="Calibri"/>
              </a:rPr>
              <a:t>Dr Serif Salem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182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4251CE-325D-E25C-F11D-976DEB7EB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/>
              <a:t>Recap - Data Mining Approaches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C285F5-F9E8-654B-DDDD-118E8A0D69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82232"/>
            <a:ext cx="6811207" cy="4486940"/>
          </a:xfrm>
        </p:spPr>
        <p:txBody>
          <a:bodyPr/>
          <a:lstStyle/>
          <a:p>
            <a:r>
              <a:rPr lang="en-GB" dirty="0"/>
              <a:t>Two fundamental approaches to data mining: </a:t>
            </a:r>
          </a:p>
          <a:p>
            <a:pPr lvl="1"/>
            <a:r>
              <a:rPr lang="en-GB" b="1" dirty="0"/>
              <a:t>Hypothesis Testing Approach</a:t>
            </a:r>
            <a:r>
              <a:rPr lang="en-GB" dirty="0"/>
              <a:t>  </a:t>
            </a:r>
          </a:p>
          <a:p>
            <a:pPr lvl="1"/>
            <a:r>
              <a:rPr lang="en-GB" b="1" dirty="0"/>
              <a:t>Discovery Approach</a:t>
            </a:r>
            <a:r>
              <a:rPr lang="en-GB" dirty="0"/>
              <a:t>. </a:t>
            </a:r>
          </a:p>
          <a:p>
            <a:pPr lvl="1"/>
            <a:endParaRPr lang="en-GB" dirty="0"/>
          </a:p>
          <a:p>
            <a:r>
              <a:rPr lang="en-GB" dirty="0"/>
              <a:t>Each approach follows a different methodology in analysing data and extracting insights.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040F3E-C885-6F40-213E-8FDE46C7EB27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7AC04E96-123A-421B-ABF4-A426477727F9}" type="datetime1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30F2CE-BCD2-E381-E700-CAA3ABB2C0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Approaches, Problems and Patterns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30996B-098B-8678-C409-6F4CFC5752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5D229E-3F84-4FF3-B380-88C6F64605D7}" type="slidenum">
              <a:rPr lang="en-GB" smtClean="0"/>
              <a:t>2</a:t>
            </a:fld>
            <a:endParaRPr lang="en-GB"/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2D990DC0-C794-BD7A-C24E-9220E3B0087D}"/>
              </a:ext>
            </a:extLst>
          </p:cNvPr>
          <p:cNvGraphicFramePr/>
          <p:nvPr/>
        </p:nvGraphicFramePr>
        <p:xfrm>
          <a:off x="6724612" y="1467555"/>
          <a:ext cx="5025134" cy="43162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7455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501E9A-0183-BF0E-CD49-B35EBC2D1D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5FE78-81F1-BA99-D4BF-E89E3B1D8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/>
              <a:t>Recap - Data Mining Approaches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CA0C-4D85-8B30-6293-96A4385374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🔍 </a:t>
            </a:r>
            <a:r>
              <a:rPr lang="en-GB" b="1" dirty="0"/>
              <a:t>Hypothesis Testing Approach (Top-Down) - Example:</a:t>
            </a:r>
          </a:p>
          <a:p>
            <a:r>
              <a:rPr lang="en-GB" dirty="0"/>
              <a:t>A retail company hypothesizes that customers who buy online are more likely to make repeat purchases than in-store buyers. </a:t>
            </a:r>
          </a:p>
          <a:p>
            <a:r>
              <a:rPr lang="en-GB" dirty="0"/>
              <a:t>Data is collected and analysed to confirm or refute this claim.</a:t>
            </a:r>
          </a:p>
          <a:p>
            <a:endParaRPr lang="en-GB" dirty="0"/>
          </a:p>
          <a:p>
            <a:r>
              <a:rPr lang="en-GB" dirty="0"/>
              <a:t>🔍 </a:t>
            </a:r>
            <a:r>
              <a:rPr lang="en-GB" b="1" dirty="0"/>
              <a:t>Discovery Approach (Bottom-Up) - Example:</a:t>
            </a:r>
          </a:p>
          <a:p>
            <a:r>
              <a:rPr lang="en-GB" dirty="0"/>
              <a:t>A marketing team analyses customer transactions without a predefined assumption and discovers that people buying baby products often purchase coffee, leading to new targeted promotions.</a:t>
            </a:r>
          </a:p>
          <a:p>
            <a:r>
              <a:rPr lang="en-GB" dirty="0"/>
              <a:t>Data is collected and analysed to discover new patterns.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09DBA2-B6D6-CDFE-432D-74FE328629BE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7AC04E96-123A-421B-ABF4-A426477727F9}" type="datetime1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9CC6B6-3795-B0E5-06D5-C5313419C7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Approaches, Problems and Patterns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B03695-8EAA-B982-82A3-A8A26ECF02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5D229E-3F84-4FF3-B380-88C6F64605D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1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8A770-10C4-480A-9CCB-F047EAC3E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Recap - Common Techniques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4227AA-E055-2544-9B9A-959031810C05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7AC04E96-123A-421B-ABF4-A426477727F9}" type="datetime1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F564C7-E8A2-B718-D941-AAB8936B08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Approaches, Problems and Patterns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EC3D71-FF1D-1669-2B09-160BF5C327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5D229E-3F84-4FF3-B380-88C6F64605D7}" type="slidenum">
              <a:rPr lang="en-GB" smtClean="0"/>
              <a:t>4</a:t>
            </a:fld>
            <a:endParaRPr lang="en-GB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67EB7005-1CB7-AE42-8A99-4EDAD53FCB3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-13252" y="732868"/>
          <a:ext cx="12205191" cy="53390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521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0799E6-C75E-AD9E-5E31-6ADC98749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804741-F746-5DC8-1BF9-4F242664E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Recap - Common Techniques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5EB6F8DA-15E6-2A85-8378-3544BEFEA64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55600" y="2036992"/>
          <a:ext cx="11480800" cy="3339546"/>
        </p:xfrm>
        <a:graphic>
          <a:graphicData uri="http://schemas.openxmlformats.org/drawingml/2006/table">
            <a:tbl>
              <a:tblPr firstRow="1" firstCol="1" bandRow="1"/>
              <a:tblGrid>
                <a:gridCol w="3153051">
                  <a:extLst>
                    <a:ext uri="{9D8B030D-6E8A-4147-A177-3AD203B41FA5}">
                      <a16:colId xmlns:a16="http://schemas.microsoft.com/office/drawing/2014/main" val="1625950899"/>
                    </a:ext>
                  </a:extLst>
                </a:gridCol>
                <a:gridCol w="2587349">
                  <a:extLst>
                    <a:ext uri="{9D8B030D-6E8A-4147-A177-3AD203B41FA5}">
                      <a16:colId xmlns:a16="http://schemas.microsoft.com/office/drawing/2014/main" val="4038853617"/>
                    </a:ext>
                  </a:extLst>
                </a:gridCol>
                <a:gridCol w="2870200">
                  <a:extLst>
                    <a:ext uri="{9D8B030D-6E8A-4147-A177-3AD203B41FA5}">
                      <a16:colId xmlns:a16="http://schemas.microsoft.com/office/drawing/2014/main" val="1039079621"/>
                    </a:ext>
                  </a:extLst>
                </a:gridCol>
                <a:gridCol w="2870200">
                  <a:extLst>
                    <a:ext uri="{9D8B030D-6E8A-4147-A177-3AD203B41FA5}">
                      <a16:colId xmlns:a16="http://schemas.microsoft.com/office/drawing/2014/main" val="3217487560"/>
                    </a:ext>
                  </a:extLst>
                </a:gridCol>
              </a:tblGrid>
              <a:tr h="5565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Technique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Type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Example Algorithm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Use Case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138108"/>
                  </a:ext>
                </a:extLst>
              </a:tr>
              <a:tr h="5565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Classification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Supervised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Decision Trees, SVM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Fraud detection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2876181"/>
                  </a:ext>
                </a:extLst>
              </a:tr>
              <a:tr h="5565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Regression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Supervised</a:t>
                      </a: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Linear Regression</a:t>
                      </a: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Sales forecasting</a:t>
                      </a: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2419377"/>
                  </a:ext>
                </a:extLst>
              </a:tr>
              <a:tr h="5565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Clustering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Unsupervised</a:t>
                      </a: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K-Means, DBSCAN</a:t>
                      </a: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Customer segmentation</a:t>
                      </a: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9926956"/>
                  </a:ext>
                </a:extLst>
              </a:tr>
              <a:tr h="5565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Association Rule Mining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Unsupervised</a:t>
                      </a: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Apriori, FP-Growth</a:t>
                      </a: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Market Basket Analysis</a:t>
                      </a: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1593480"/>
                  </a:ext>
                </a:extLst>
              </a:tr>
              <a:tr h="5565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Dimensionality Reduction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Unsupervised</a:t>
                      </a: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PCA, t-SNE</a:t>
                      </a: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rial" panose="020B0604020202020204" pitchFamily="34" charset="0"/>
                        </a:rPr>
                        <a:t>Feature Selection</a:t>
                      </a:r>
                    </a:p>
                  </a:txBody>
                  <a:tcPr marL="68044" marR="68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0057130"/>
                  </a:ext>
                </a:extLst>
              </a:tr>
            </a:tbl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FFFCCB-2AA8-B154-CB8A-108C66E12832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C04E96-123A-421B-ABF4-A426477727F9}" type="datetime1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05/02/2025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97A1C9-3B7A-1F39-932B-6F2A745640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srgbClr val="E0E6E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Approaches, Problems and Patterns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606E3B-0627-414F-E1BA-6880FBDD50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25D229E-3F84-4FF3-B380-88C6F64605D7}" type="slidenum">
              <a:rPr kumimoji="0" lang="en-GB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456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D995E3-1C97-AC43-3A99-796A4C8A35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RISP-DM Framework: A Comprehensive Guide to Solving Complex Data ...">
            <a:extLst>
              <a:ext uri="{FF2B5EF4-FFF2-40B4-BE49-F238E27FC236}">
                <a16:creationId xmlns:a16="http://schemas.microsoft.com/office/drawing/2014/main" id="{46A466DB-DA28-2DDF-17A2-8DDB8869A2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0972" y="1593990"/>
            <a:ext cx="4285077" cy="4275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D57DC13-E655-6DEA-6D5C-1E1AED18F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Recap – CRISP-DM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266C8-A877-95C0-2A67-E45BED4C7E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82232"/>
            <a:ext cx="7394303" cy="4486940"/>
          </a:xfrm>
        </p:spPr>
        <p:txBody>
          <a:bodyPr>
            <a:normAutofit/>
          </a:bodyPr>
          <a:lstStyle/>
          <a:p>
            <a:r>
              <a:rPr lang="en-GB" sz="3200" dirty="0"/>
              <a:t>6-phase cycle</a:t>
            </a:r>
          </a:p>
          <a:p>
            <a:r>
              <a:rPr lang="en-GB" sz="3200" dirty="0"/>
              <a:t>Multiple iteration through 5 of the stages </a:t>
            </a:r>
          </a:p>
          <a:p>
            <a:pPr lvl="1"/>
            <a:r>
              <a:rPr lang="en-GB" sz="2800" dirty="0"/>
              <a:t>Business understanding</a:t>
            </a:r>
          </a:p>
          <a:p>
            <a:pPr lvl="1"/>
            <a:r>
              <a:rPr lang="en-GB" sz="2800" dirty="0"/>
              <a:t>Data understanding</a:t>
            </a:r>
          </a:p>
          <a:p>
            <a:pPr lvl="1"/>
            <a:r>
              <a:rPr lang="en-GB" sz="2800" dirty="0"/>
              <a:t>Data preparation</a:t>
            </a:r>
          </a:p>
          <a:p>
            <a:pPr lvl="1"/>
            <a:r>
              <a:rPr lang="en-GB" sz="2800" dirty="0"/>
              <a:t>Modelling</a:t>
            </a:r>
          </a:p>
          <a:p>
            <a:pPr lvl="1"/>
            <a:r>
              <a:rPr lang="en-GB" sz="2800" dirty="0"/>
              <a:t>Evaluation</a:t>
            </a:r>
          </a:p>
          <a:p>
            <a:r>
              <a:rPr lang="en-GB" sz="3200" dirty="0"/>
              <a:t>Final deployment stage</a:t>
            </a:r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22370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3D3785-80D6-D4DF-CD87-756AFF6668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49A51-C9B8-0288-8A9F-DDEAF642F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Recap – CRISP-DM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E67EAB-71ED-82C3-226B-B524EA1E95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1. Business Understanding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20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Define business objectives and requirements.</a:t>
            </a:r>
          </a:p>
          <a:p>
            <a:pPr marL="800100" lvl="1" indent="-342900">
              <a:lnSpc>
                <a:spcPct val="120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Identify the problem to be solved.</a:t>
            </a:r>
          </a:p>
          <a:p>
            <a:pPr marL="800100" lvl="1" indent="-342900">
              <a:lnSpc>
                <a:spcPct val="120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Translate business objectives into data science goals.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2. Data Understanding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20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Collect initial data and assess its quality.</a:t>
            </a:r>
          </a:p>
          <a:p>
            <a:pPr marL="800100" lvl="1" indent="-342900">
              <a:lnSpc>
                <a:spcPct val="120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Explore the data using visualisation and statistical summaries.</a:t>
            </a:r>
          </a:p>
          <a:p>
            <a:pPr marL="800100" lvl="1" indent="-342900">
              <a:lnSpc>
                <a:spcPct val="120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Identify potential patterns and relationships.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900" b="1" kern="100" dirty="0">
                <a:latin typeface="Aptos" panose="020B0004020202020204" pitchFamily="34" charset="0"/>
                <a:cs typeface="Arial" panose="020B0604020202020204" pitchFamily="34" charset="0"/>
              </a:rPr>
              <a:t>3. Data Preparation</a:t>
            </a:r>
          </a:p>
          <a:p>
            <a:pPr marL="800100" lvl="1" indent="-342900">
              <a:lnSpc>
                <a:spcPct val="120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700" kern="100" dirty="0">
                <a:latin typeface="Aptos" panose="020B0004020202020204" pitchFamily="34" charset="0"/>
                <a:cs typeface="Arial" panose="020B0604020202020204" pitchFamily="34" charset="0"/>
              </a:rPr>
              <a:t>Clean and preprocess the data (handling missing values, outliers, etc.).</a:t>
            </a:r>
          </a:p>
          <a:p>
            <a:pPr marL="800100" lvl="1" indent="-342900">
              <a:lnSpc>
                <a:spcPct val="120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700" kern="100" dirty="0">
                <a:latin typeface="Aptos" panose="020B0004020202020204" pitchFamily="34" charset="0"/>
                <a:cs typeface="Arial" panose="020B0604020202020204" pitchFamily="34" charset="0"/>
              </a:rPr>
              <a:t>Transform variables, normalise, or encode categorical data.</a:t>
            </a:r>
          </a:p>
          <a:p>
            <a:pPr marL="800100" lvl="1" indent="-342900">
              <a:lnSpc>
                <a:spcPct val="120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700" kern="100" dirty="0">
                <a:latin typeface="Aptos" panose="020B0004020202020204" pitchFamily="34" charset="0"/>
                <a:cs typeface="Arial" panose="020B0604020202020204" pitchFamily="34" charset="0"/>
              </a:rPr>
              <a:t>Select relevant features for model building.</a:t>
            </a:r>
          </a:p>
          <a:p>
            <a:pPr marL="342900" lvl="0" indent="-342900">
              <a:lnSpc>
                <a:spcPct val="120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697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E4ABC6-0093-0B8A-5900-F3ECF79B1A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9C8A36-061B-24E1-416D-615EA7ECB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Recap – CRISP-DM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1CDA4F-833B-DC03-41AA-A59D99ABD2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417983"/>
            <a:ext cx="11608494" cy="4678017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b="1" kern="100" dirty="0">
                <a:latin typeface="Aptos" panose="020B0004020202020204" pitchFamily="34" charset="0"/>
                <a:cs typeface="Arial" panose="020B0604020202020204" pitchFamily="34" charset="0"/>
              </a:rPr>
              <a:t>4. Modelling</a:t>
            </a:r>
          </a:p>
          <a:p>
            <a:pPr marL="800100" lvl="1" indent="-342900">
              <a:lnSpc>
                <a:spcPct val="120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31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Choose appropriate algorithms and techniques (e.g., regression, decision trees, neural networks).</a:t>
            </a:r>
          </a:p>
          <a:p>
            <a:pPr marL="800100" lvl="1" indent="-342900">
              <a:lnSpc>
                <a:spcPct val="120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31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Train and validate models using the prepared data.</a:t>
            </a:r>
          </a:p>
          <a:p>
            <a:pPr marL="800100" lvl="1" indent="-342900">
              <a:lnSpc>
                <a:spcPct val="120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31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Optimise parameters to improve performance.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b="1" kern="100" dirty="0">
                <a:latin typeface="Aptos" panose="020B0004020202020204" pitchFamily="34" charset="0"/>
                <a:cs typeface="Arial" panose="020B0604020202020204" pitchFamily="34" charset="0"/>
              </a:rPr>
              <a:t>5. Evaluation</a:t>
            </a:r>
          </a:p>
          <a:p>
            <a:pPr marL="800100" lvl="1" indent="-342900">
              <a:lnSpc>
                <a:spcPct val="120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3100" kern="100" dirty="0">
                <a:latin typeface="Aptos" panose="020B0004020202020204" pitchFamily="34" charset="0"/>
                <a:cs typeface="Arial" panose="020B0604020202020204" pitchFamily="34" charset="0"/>
              </a:rPr>
              <a:t>Assess model performance using appropriate metrics (e.g., accuracy, RMSE, F1-score).</a:t>
            </a:r>
          </a:p>
          <a:p>
            <a:pPr marL="800100" lvl="1" indent="-342900">
              <a:lnSpc>
                <a:spcPct val="120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3100" kern="100" dirty="0">
                <a:latin typeface="Aptos" panose="020B0004020202020204" pitchFamily="34" charset="0"/>
                <a:cs typeface="Arial" panose="020B0604020202020204" pitchFamily="34" charset="0"/>
              </a:rPr>
              <a:t>Compare models to determine the best fit for the business problem.</a:t>
            </a:r>
          </a:p>
          <a:p>
            <a:pPr marL="800100" lvl="1" indent="-342900">
              <a:lnSpc>
                <a:spcPct val="120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3100" kern="100" dirty="0">
                <a:latin typeface="Aptos" panose="020B0004020202020204" pitchFamily="34" charset="0"/>
                <a:cs typeface="Arial" panose="020B0604020202020204" pitchFamily="34" charset="0"/>
              </a:rPr>
              <a:t>Ensure the model meets business objectives before deployment.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b="1" kern="100" dirty="0">
                <a:latin typeface="Aptos" panose="020B0004020202020204" pitchFamily="34" charset="0"/>
                <a:cs typeface="Arial" panose="020B0604020202020204" pitchFamily="34" charset="0"/>
              </a:rPr>
              <a:t>6. Deployment</a:t>
            </a:r>
          </a:p>
          <a:p>
            <a:pPr marL="800100" lvl="1" indent="-342900">
              <a:lnSpc>
                <a:spcPct val="120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3100" kern="100" dirty="0">
                <a:latin typeface="Aptos" panose="020B0004020202020204" pitchFamily="34" charset="0"/>
                <a:cs typeface="Arial" panose="020B0604020202020204" pitchFamily="34" charset="0"/>
              </a:rPr>
              <a:t>Implement the model in a real-world application.</a:t>
            </a:r>
          </a:p>
          <a:p>
            <a:pPr marL="800100" lvl="1" indent="-342900">
              <a:lnSpc>
                <a:spcPct val="120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3100" kern="100" dirty="0">
                <a:latin typeface="Aptos" panose="020B0004020202020204" pitchFamily="34" charset="0"/>
                <a:cs typeface="Arial" panose="020B0604020202020204" pitchFamily="34" charset="0"/>
              </a:rPr>
              <a:t>Monitor its performance and update it as needed.</a:t>
            </a:r>
          </a:p>
          <a:p>
            <a:pPr marL="800100" lvl="1" indent="-342900">
              <a:lnSpc>
                <a:spcPct val="120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3100" kern="100" dirty="0">
                <a:latin typeface="Aptos" panose="020B0004020202020204" pitchFamily="34" charset="0"/>
                <a:cs typeface="Arial" panose="020B0604020202020204" pitchFamily="34" charset="0"/>
              </a:rPr>
              <a:t>Document findings and lessons learned for future projects.</a:t>
            </a:r>
          </a:p>
        </p:txBody>
      </p:sp>
    </p:spTree>
    <p:extLst>
      <p:ext uri="{BB962C8B-B14F-4D97-AF65-F5344CB8AC3E}">
        <p14:creationId xmlns:p14="http://schemas.microsoft.com/office/powerpoint/2010/main" val="567057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BC866D5-8121-DAD3-11C2-C70CA57DBA5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CRISP Phase 1:</a:t>
            </a:r>
            <a:br>
              <a:rPr lang="en-GB" dirty="0"/>
            </a:br>
            <a:r>
              <a:rPr lang="en-GB" dirty="0"/>
              <a:t>Business Understanding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D60F555-4007-0A08-FA17-9117825757E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432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13544E0-EEFB-2EED-5256-44CA18B15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0860EC0-5E85-247F-F6A5-3E587ACE67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Why Business Understanding Matters in Data Analytics</a:t>
            </a:r>
          </a:p>
          <a:p>
            <a:r>
              <a:rPr lang="en-GB" dirty="0"/>
              <a:t>Key Steps in Business Understanding</a:t>
            </a:r>
          </a:p>
          <a:p>
            <a:r>
              <a:rPr lang="en-GB" dirty="0"/>
              <a:t>Defining Business Objectives – What problem are we solving?</a:t>
            </a:r>
          </a:p>
          <a:p>
            <a:r>
              <a:rPr lang="en-GB" dirty="0"/>
              <a:t>Assessing the Current Situation – Available data, constraints, risks</a:t>
            </a:r>
          </a:p>
          <a:p>
            <a:r>
              <a:rPr lang="en-GB" dirty="0"/>
              <a:t>Setting Data Mining Goals – What insights or models are needed?</a:t>
            </a:r>
          </a:p>
          <a:p>
            <a:r>
              <a:rPr lang="en-GB" dirty="0"/>
              <a:t>Defining Success Metrics – Business &amp; technical evaluation criteria.</a:t>
            </a:r>
          </a:p>
          <a:p>
            <a:r>
              <a:rPr lang="en-GB" dirty="0"/>
              <a:t>Practical Activity on the Chosen Dataset.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2318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021E3B-4D17-6475-97DD-B5127616C4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32318-F392-2A74-099C-BD82F669F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Business Understanding Matters in Data Analytics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AB56A6-2A72-D763-FB96-9ECC368AD7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82232"/>
            <a:ext cx="11481847" cy="4687264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✅ </a:t>
            </a:r>
            <a:r>
              <a:rPr lang="en-GB" b="1" dirty="0"/>
              <a:t>Data Without Context is Useless</a:t>
            </a:r>
            <a:endParaRPr lang="en-GB" dirty="0"/>
          </a:p>
          <a:p>
            <a:pPr lvl="1"/>
            <a:r>
              <a:rPr lang="en-GB" dirty="0"/>
              <a:t>Collecting and analysing data </a:t>
            </a:r>
            <a:r>
              <a:rPr lang="en-GB" b="1" dirty="0"/>
              <a:t>without clear business objectives</a:t>
            </a:r>
            <a:r>
              <a:rPr lang="en-GB" dirty="0"/>
              <a:t> leads to irrelevant insights.</a:t>
            </a:r>
          </a:p>
          <a:p>
            <a:pPr lvl="1"/>
            <a:r>
              <a:rPr lang="en-GB" dirty="0"/>
              <a:t>Example: A company analysing customer purchase trends without defining the goal (e.g., increasing sales, reducing churn) may extract misleading conclusions.</a:t>
            </a:r>
          </a:p>
          <a:p>
            <a:r>
              <a:rPr lang="en-GB" dirty="0"/>
              <a:t>✅ </a:t>
            </a:r>
            <a:r>
              <a:rPr lang="en-GB" b="1" dirty="0"/>
              <a:t>Ensuring Data Science Solves the Right Problem</a:t>
            </a:r>
            <a:endParaRPr lang="en-GB" dirty="0"/>
          </a:p>
          <a:p>
            <a:pPr lvl="1"/>
            <a:r>
              <a:rPr lang="en-GB" dirty="0"/>
              <a:t>Business objectives dictate </a:t>
            </a:r>
            <a:r>
              <a:rPr lang="en-GB" b="1" dirty="0"/>
              <a:t>what data is needed, how it is processed, and what success looks like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Example: A bank wants to </a:t>
            </a:r>
            <a:r>
              <a:rPr lang="en-GB" b="1" dirty="0"/>
              <a:t>predict loan default</a:t>
            </a:r>
            <a:r>
              <a:rPr lang="en-GB" dirty="0"/>
              <a:t> – understanding financial risk, regulations, and key indicators is essential before analysing data.</a:t>
            </a:r>
          </a:p>
          <a:p>
            <a:pPr lvl="1"/>
            <a:endParaRPr lang="en-GB" dirty="0"/>
          </a:p>
          <a:p>
            <a:r>
              <a:rPr lang="en-GB" dirty="0">
                <a:solidFill>
                  <a:srgbClr val="800000"/>
                </a:solidFill>
              </a:rPr>
              <a:t>Poor business understanding can lead to wasted resources and incorrect solutions.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981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A86F28-F0EF-9B0C-E4D7-E2ECF7BB08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90BB9-7ADF-DF5B-82FC-12C26B61A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Role of Stakeholders in Defining the Problem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C37084-5244-3937-E7BA-DB32F2540F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/>
              <a:t>Who are the Stakeholders?</a:t>
            </a:r>
            <a:endParaRPr lang="en-GB" dirty="0"/>
          </a:p>
          <a:p>
            <a:pPr lvl="1"/>
            <a:r>
              <a:rPr lang="en-GB" b="1" dirty="0"/>
              <a:t>Business Leaders:</a:t>
            </a:r>
            <a:r>
              <a:rPr lang="en-GB" dirty="0"/>
              <a:t> Define strategic objectives (e.g., increasing customer retention).</a:t>
            </a:r>
          </a:p>
          <a:p>
            <a:pPr lvl="1"/>
            <a:r>
              <a:rPr lang="en-GB" b="1" dirty="0"/>
              <a:t>Domain Experts:</a:t>
            </a:r>
            <a:r>
              <a:rPr lang="en-GB" dirty="0"/>
              <a:t> Provide industry-specific insights (e.g., healthcare professionals in a medical analytics project).</a:t>
            </a:r>
          </a:p>
          <a:p>
            <a:pPr lvl="1"/>
            <a:r>
              <a:rPr lang="en-GB" b="1" dirty="0"/>
              <a:t>Data Analysts &amp; Scientists:</a:t>
            </a:r>
            <a:r>
              <a:rPr lang="en-GB" dirty="0"/>
              <a:t> Translate business needs into data-driven approaches.</a:t>
            </a:r>
          </a:p>
          <a:p>
            <a:pPr lvl="1"/>
            <a:r>
              <a:rPr lang="en-GB" b="1" dirty="0"/>
              <a:t>IT/Data Engineers:</a:t>
            </a:r>
            <a:r>
              <a:rPr lang="en-GB" dirty="0"/>
              <a:t> Ensure data availability, quality, and security.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Example: A retailer wants to improve demand forecasting.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Business leaders define success as </a:t>
            </a:r>
            <a:r>
              <a:rPr lang="en-GB" b="1" dirty="0"/>
              <a:t>reducing stockouts and excess inventory</a:t>
            </a:r>
            <a:r>
              <a:rPr lang="en-GB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Data scientists determine </a:t>
            </a:r>
            <a:r>
              <a:rPr lang="en-GB" b="1" dirty="0"/>
              <a:t>which sales and inventory data to analyse</a:t>
            </a:r>
            <a:r>
              <a:rPr lang="en-GB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IT teams provide </a:t>
            </a:r>
            <a:r>
              <a:rPr lang="en-GB" b="1" dirty="0"/>
              <a:t>reliable access to historical sales data</a:t>
            </a:r>
            <a:r>
              <a:rPr lang="en-GB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/>
            <a:r>
              <a:rPr lang="en-GB" dirty="0">
                <a:solidFill>
                  <a:srgbClr val="800000"/>
                </a:solidFill>
              </a:rPr>
              <a:t>With a clear business understanding, we can now proceed to </a:t>
            </a:r>
            <a:r>
              <a:rPr lang="en-GB" b="1" dirty="0">
                <a:solidFill>
                  <a:srgbClr val="800000"/>
                </a:solidFill>
              </a:rPr>
              <a:t>data collection and exploration</a:t>
            </a:r>
            <a:r>
              <a:rPr lang="en-GB" dirty="0">
                <a:solidFill>
                  <a:srgbClr val="800000"/>
                </a:solidFill>
              </a:rPr>
              <a:t> in </a:t>
            </a:r>
            <a:r>
              <a:rPr lang="en-GB" b="1" dirty="0">
                <a:solidFill>
                  <a:srgbClr val="800000"/>
                </a:solidFill>
              </a:rPr>
              <a:t>CRISP-DM Phase 2: Data Understanding</a:t>
            </a:r>
            <a:r>
              <a:rPr lang="en-GB" dirty="0">
                <a:solidFill>
                  <a:srgbClr val="8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56680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82AE0D-FD17-221C-487A-1630A3D20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Key Steps in Business Understanding – A Retail Business Case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15133E-4246-2C84-F65D-96247D1CBD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4884718"/>
            <a:ext cx="11481847" cy="984453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📌 </a:t>
            </a:r>
            <a:r>
              <a:rPr lang="en-GB" b="1" dirty="0"/>
              <a:t>Scenario:</a:t>
            </a:r>
            <a:r>
              <a:rPr lang="en-GB" dirty="0"/>
              <a:t> A large UK-based retail company has noticed an </a:t>
            </a:r>
            <a:r>
              <a:rPr lang="en-GB" b="1" dirty="0"/>
              <a:t>increase in customer churn</a:t>
            </a:r>
            <a:r>
              <a:rPr lang="en-GB" dirty="0"/>
              <a:t>. They want to use </a:t>
            </a:r>
            <a:r>
              <a:rPr lang="en-GB" b="1" dirty="0"/>
              <a:t>data analytics</a:t>
            </a:r>
            <a:r>
              <a:rPr lang="en-GB" dirty="0"/>
              <a:t> to </a:t>
            </a:r>
            <a:r>
              <a:rPr lang="en-GB" b="1" dirty="0"/>
              <a:t>understand why customers leave and how to retain them</a:t>
            </a:r>
            <a:r>
              <a:rPr lang="en-GB" dirty="0"/>
              <a:t>.</a:t>
            </a:r>
          </a:p>
          <a:p>
            <a:endParaRPr lang="en-GB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28C7B380-C060-F9C9-E08E-C248B90EC26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29571670"/>
              </p:ext>
            </p:extLst>
          </p:nvPr>
        </p:nvGraphicFramePr>
        <p:xfrm>
          <a:off x="536918" y="1147552"/>
          <a:ext cx="11118163" cy="3742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4670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497501B-8772-491D-BB8A-5CF92B094B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dgm id="{5497501B-8772-491D-BB8A-5CF92B094B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BAD9115-0A3B-448E-A2A5-F9D548DDB9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graphicEl>
                                              <a:dgm id="{4BAD9115-0A3B-448E-A2A5-F9D548DDB91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E72086E-F573-48B8-810E-DD0A26C628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graphicEl>
                                              <a:dgm id="{CE72086E-F573-48B8-810E-DD0A26C628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CF763C1-7786-400D-91E5-D2988674F8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graphicEl>
                                              <a:dgm id="{9CF763C1-7786-400D-91E5-D2988674F8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BF021F0-3CB6-49B1-A9B6-667C0EF426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graphicEl>
                                              <a:dgm id="{8BF021F0-3CB6-49B1-A9B6-667C0EF426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7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BDE0D-EA01-BF3D-8CC5-FAC8E098B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Step 1: Defining Business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2021D-2C7E-7E14-189D-73CEE77994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✅ </a:t>
            </a:r>
            <a:r>
              <a:rPr lang="en-GB" b="1" dirty="0"/>
              <a:t>Key Question:</a:t>
            </a:r>
            <a:r>
              <a:rPr lang="en-GB" dirty="0"/>
              <a:t> </a:t>
            </a:r>
            <a:r>
              <a:rPr lang="en-GB" i="1" dirty="0"/>
              <a:t>What problem are we trying to solve?</a:t>
            </a:r>
            <a:endParaRPr lang="en-GB" dirty="0"/>
          </a:p>
          <a:p>
            <a:endParaRPr lang="en-GB" dirty="0"/>
          </a:p>
          <a:p>
            <a:r>
              <a:rPr lang="en-GB" dirty="0"/>
              <a:t>🔹 </a:t>
            </a:r>
            <a:r>
              <a:rPr lang="en-GB" b="1" dirty="0"/>
              <a:t>Scenario Discussion:</a:t>
            </a:r>
            <a:endParaRPr lang="en-GB" dirty="0"/>
          </a:p>
          <a:p>
            <a:pPr lvl="1"/>
            <a:r>
              <a:rPr lang="en-GB" dirty="0"/>
              <a:t>The retail company notices a </a:t>
            </a:r>
            <a:r>
              <a:rPr lang="en-GB" b="1" dirty="0"/>
              <a:t>15% increase in customer churn</a:t>
            </a:r>
            <a:r>
              <a:rPr lang="en-GB" dirty="0"/>
              <a:t> in the past six months.</a:t>
            </a:r>
          </a:p>
          <a:p>
            <a:pPr lvl="1"/>
            <a:r>
              <a:rPr lang="en-GB" dirty="0"/>
              <a:t>Business leaders suspect </a:t>
            </a:r>
            <a:r>
              <a:rPr lang="en-GB" b="1" dirty="0"/>
              <a:t>pricing issues, competitor influence, or poor customer experience</a:t>
            </a:r>
            <a:r>
              <a:rPr lang="en-GB" dirty="0"/>
              <a:t> but lack data to confirm.</a:t>
            </a:r>
          </a:p>
          <a:p>
            <a:pPr lvl="1"/>
            <a:r>
              <a:rPr lang="en-GB" dirty="0"/>
              <a:t>Their objective: </a:t>
            </a:r>
            <a:r>
              <a:rPr lang="en-GB" i="1" dirty="0"/>
              <a:t>Reduce customer churn by identifying key reasons why customers leave and developing targeted retention strategies.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640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75C97-8B5D-A86B-01A5-88419DFA3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2: Assessing the Current Situation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25AEAD-30FC-FC51-ED29-F51DFF22CC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✅ </a:t>
            </a:r>
            <a:r>
              <a:rPr lang="en-GB" b="1" dirty="0"/>
              <a:t>Key Question:</a:t>
            </a:r>
            <a:r>
              <a:rPr lang="en-GB" dirty="0"/>
              <a:t> </a:t>
            </a:r>
            <a:r>
              <a:rPr lang="en-GB" i="1" dirty="0"/>
              <a:t>What resources, constraints, and risks must we consider?</a:t>
            </a:r>
            <a:endParaRPr lang="en-GB" dirty="0"/>
          </a:p>
          <a:p>
            <a:endParaRPr lang="en-GB" dirty="0"/>
          </a:p>
          <a:p>
            <a:r>
              <a:rPr lang="en-GB" dirty="0"/>
              <a:t>🔹 </a:t>
            </a:r>
            <a:r>
              <a:rPr lang="en-GB" b="1" dirty="0"/>
              <a:t>Scenario Discussion: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The company has </a:t>
            </a:r>
            <a:r>
              <a:rPr lang="en-GB" b="1" dirty="0"/>
              <a:t>historical customer transaction data</a:t>
            </a:r>
            <a:r>
              <a:rPr lang="en-GB" dirty="0"/>
              <a:t>, </a:t>
            </a:r>
            <a:r>
              <a:rPr lang="en-GB" b="1" dirty="0"/>
              <a:t>loyalty programme data</a:t>
            </a:r>
            <a:r>
              <a:rPr lang="en-GB" dirty="0"/>
              <a:t>, and </a:t>
            </a:r>
            <a:r>
              <a:rPr lang="en-GB" b="1" dirty="0"/>
              <a:t>customer feedback surveys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Data limitations: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Missing purchase history for some customers</a:t>
            </a:r>
            <a:r>
              <a:rPr lang="en-GB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Lack of sentiment analysis from online reviews</a:t>
            </a:r>
            <a:r>
              <a:rPr lang="en-GB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Incomplete competitor pricing data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Risks: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GDPR and data privacy concerns</a:t>
            </a:r>
            <a:r>
              <a:rPr lang="en-GB" dirty="0"/>
              <a:t> when analysing customer behaviour.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Limited budget</a:t>
            </a:r>
            <a:r>
              <a:rPr lang="en-GB" dirty="0"/>
              <a:t> for advanced AI solutions.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Bias in collected feedback</a:t>
            </a:r>
            <a:r>
              <a:rPr lang="en-GB" dirty="0"/>
              <a:t> (only highly engaged customers respond).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6236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9DDBC5-FDD2-854F-C64A-3B98F58E06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E2BFD9-F05A-8743-E2AE-7E6E54AA7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2: Assessing the Current Situation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4DCEBE-8575-95B9-0117-C074B3DB0D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✅ </a:t>
            </a:r>
            <a:r>
              <a:rPr lang="en-GB" b="1" dirty="0"/>
              <a:t>Key Question:</a:t>
            </a:r>
            <a:r>
              <a:rPr lang="en-GB" dirty="0"/>
              <a:t> </a:t>
            </a:r>
            <a:r>
              <a:rPr lang="en-GB" i="1" dirty="0"/>
              <a:t>How to deal with the limitations and risks?</a:t>
            </a:r>
            <a:endParaRPr lang="en-GB" dirty="0"/>
          </a:p>
          <a:p>
            <a:endParaRPr lang="en-GB" dirty="0"/>
          </a:p>
          <a:p>
            <a:r>
              <a:rPr lang="en-GB" dirty="0"/>
              <a:t>✅ </a:t>
            </a:r>
            <a:r>
              <a:rPr lang="en-GB" b="1" dirty="0"/>
              <a:t>Action Plan:</a:t>
            </a:r>
            <a:endParaRPr lang="en-GB" dirty="0"/>
          </a:p>
          <a:p>
            <a:pPr lvl="1"/>
            <a:r>
              <a:rPr lang="en-GB" dirty="0"/>
              <a:t>Identify </a:t>
            </a:r>
            <a:r>
              <a:rPr lang="en-GB" b="1" dirty="0"/>
              <a:t>gaps in existing data</a:t>
            </a:r>
            <a:r>
              <a:rPr lang="en-GB" dirty="0"/>
              <a:t> and possible </a:t>
            </a:r>
            <a:r>
              <a:rPr lang="en-GB" b="1" dirty="0"/>
              <a:t>external data sources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Work with </a:t>
            </a:r>
            <a:r>
              <a:rPr lang="en-GB" b="1" dirty="0"/>
              <a:t>IT and compliance teams</a:t>
            </a:r>
            <a:r>
              <a:rPr lang="en-GB" dirty="0"/>
              <a:t> to ensure </a:t>
            </a:r>
            <a:r>
              <a:rPr lang="en-GB" b="1" dirty="0"/>
              <a:t>ethical data usage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Establish </a:t>
            </a:r>
            <a:r>
              <a:rPr lang="en-GB" b="1" dirty="0"/>
              <a:t>data quality checks</a:t>
            </a:r>
            <a:r>
              <a:rPr lang="en-GB" dirty="0"/>
              <a:t> before analysis.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0393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EB011-E396-41A2-81AA-2CC5CBED4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3: Setting Data Mining Goals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069B80-7BE3-5439-9AFB-806BC48501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✅ </a:t>
            </a:r>
            <a:r>
              <a:rPr lang="en-GB" b="1" dirty="0"/>
              <a:t>Key Question:</a:t>
            </a:r>
            <a:r>
              <a:rPr lang="en-GB" dirty="0"/>
              <a:t> </a:t>
            </a:r>
            <a:r>
              <a:rPr lang="en-GB" i="1" dirty="0"/>
              <a:t>Which DM Techniques can be suitable for this issue?</a:t>
            </a:r>
            <a:endParaRPr lang="en-GB" dirty="0"/>
          </a:p>
          <a:p>
            <a:endParaRPr lang="en-GB" dirty="0"/>
          </a:p>
          <a:p>
            <a:r>
              <a:rPr lang="en-GB" dirty="0"/>
              <a:t>✅ </a:t>
            </a:r>
            <a:r>
              <a:rPr lang="en-GB" b="1" dirty="0"/>
              <a:t>Techniques Considered:</a:t>
            </a:r>
            <a:endParaRPr lang="en-GB" dirty="0"/>
          </a:p>
          <a:p>
            <a:pPr lvl="1"/>
            <a:r>
              <a:rPr lang="en-GB" b="1" dirty="0"/>
              <a:t>Supervised machine learning (classification models like Decision Trees, Random Forests)</a:t>
            </a:r>
            <a:r>
              <a:rPr lang="en-GB" dirty="0"/>
              <a:t> for churn prediction.</a:t>
            </a:r>
          </a:p>
          <a:p>
            <a:pPr lvl="1"/>
            <a:r>
              <a:rPr lang="en-GB" b="1" dirty="0"/>
              <a:t>Unsupervised learning (Clustering techniques like K-Means)</a:t>
            </a:r>
            <a:r>
              <a:rPr lang="en-GB" dirty="0"/>
              <a:t> for customer segmentation.</a:t>
            </a:r>
          </a:p>
          <a:p>
            <a:pPr lvl="1"/>
            <a:r>
              <a:rPr lang="en-GB" b="1" dirty="0"/>
              <a:t>Sentiment analysis</a:t>
            </a:r>
            <a:r>
              <a:rPr lang="en-GB" dirty="0"/>
              <a:t> to understand customer complaints.</a:t>
            </a:r>
          </a:p>
        </p:txBody>
      </p:sp>
    </p:spTree>
    <p:extLst>
      <p:ext uri="{BB962C8B-B14F-4D97-AF65-F5344CB8AC3E}">
        <p14:creationId xmlns:p14="http://schemas.microsoft.com/office/powerpoint/2010/main" val="1398870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3CAF4C-4FCB-C2D2-EDA0-A782394FFB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21D27B-5C34-1A37-DACB-21802ABAC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3: Setting Data Mining Goals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594E35-4B4B-EEC7-B483-FCA4009194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✅ </a:t>
            </a:r>
            <a:r>
              <a:rPr lang="en-GB" b="1" dirty="0"/>
              <a:t>Key Question:</a:t>
            </a:r>
            <a:r>
              <a:rPr lang="en-GB" dirty="0"/>
              <a:t> </a:t>
            </a:r>
            <a:r>
              <a:rPr lang="en-GB" i="1" dirty="0"/>
              <a:t>How can data analytics help achieve our business objective?</a:t>
            </a:r>
            <a:endParaRPr lang="en-GB" dirty="0"/>
          </a:p>
          <a:p>
            <a:endParaRPr lang="en-GB" dirty="0"/>
          </a:p>
          <a:p>
            <a:r>
              <a:rPr lang="en-GB" dirty="0"/>
              <a:t>🔹 </a:t>
            </a:r>
            <a:r>
              <a:rPr lang="en-GB" b="1" dirty="0"/>
              <a:t>Scenario Discussion: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The business wants to predict </a:t>
            </a:r>
            <a:r>
              <a:rPr lang="en-GB" b="1" dirty="0"/>
              <a:t>which customers are likely to churn</a:t>
            </a:r>
            <a:r>
              <a:rPr lang="en-GB" dirty="0"/>
              <a:t> and identify </a:t>
            </a:r>
            <a:r>
              <a:rPr lang="en-GB" b="1" dirty="0"/>
              <a:t>common churn patterns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Possible data mining goals: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Develop a </a:t>
            </a:r>
            <a:r>
              <a:rPr lang="en-GB" b="1" dirty="0"/>
              <a:t>predictive churn model</a:t>
            </a:r>
            <a:r>
              <a:rPr lang="en-GB" dirty="0"/>
              <a:t> using </a:t>
            </a:r>
            <a:r>
              <a:rPr lang="en-GB" b="1" dirty="0"/>
              <a:t>customer transaction history and feedback</a:t>
            </a:r>
            <a:r>
              <a:rPr lang="en-GB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Segment customers based on </a:t>
            </a:r>
            <a:r>
              <a:rPr lang="en-GB" b="1" dirty="0"/>
              <a:t>purchase behaviour and engagement levels</a:t>
            </a:r>
            <a:r>
              <a:rPr lang="en-GB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Identify the </a:t>
            </a:r>
            <a:r>
              <a:rPr lang="en-GB" b="1" dirty="0"/>
              <a:t>most effective retention strategies</a:t>
            </a:r>
            <a:r>
              <a:rPr lang="en-GB" dirty="0"/>
              <a:t> based on past interventions.</a:t>
            </a:r>
          </a:p>
        </p:txBody>
      </p:sp>
    </p:spTree>
    <p:extLst>
      <p:ext uri="{BB962C8B-B14F-4D97-AF65-F5344CB8AC3E}">
        <p14:creationId xmlns:p14="http://schemas.microsoft.com/office/powerpoint/2010/main" val="124029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1A855-3DA7-F62E-5830-27792EFA6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4: Defining Success Metrics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6581A1-D006-330B-A84D-6122997E33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✅ </a:t>
            </a:r>
            <a:r>
              <a:rPr lang="en-GB" b="1" dirty="0"/>
              <a:t>Key Question:</a:t>
            </a:r>
            <a:r>
              <a:rPr lang="en-GB" dirty="0"/>
              <a:t> </a:t>
            </a:r>
            <a:r>
              <a:rPr lang="en-GB" i="1" dirty="0"/>
              <a:t>How do we measure success?</a:t>
            </a:r>
            <a:endParaRPr lang="en-GB" dirty="0"/>
          </a:p>
          <a:p>
            <a:endParaRPr lang="en-GB" dirty="0"/>
          </a:p>
          <a:p>
            <a:r>
              <a:rPr lang="en-GB" dirty="0"/>
              <a:t>🔹 </a:t>
            </a:r>
            <a:r>
              <a:rPr lang="en-GB" b="1" dirty="0"/>
              <a:t>Scenario Discussion: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Both business-focused and technical KPIs</a:t>
            </a:r>
            <a:r>
              <a:rPr lang="en-GB" dirty="0"/>
              <a:t> is needed for model effectiveness.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Business Metrics:</a:t>
            </a:r>
            <a:endParaRPr lang="en-GB" dirty="0"/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GB" b="1" dirty="0"/>
              <a:t>Reduce churn rate</a:t>
            </a:r>
            <a:r>
              <a:rPr lang="en-GB" dirty="0"/>
              <a:t> by at least </a:t>
            </a:r>
            <a:r>
              <a:rPr lang="en-GB" b="1" dirty="0"/>
              <a:t>5% within six months</a:t>
            </a:r>
            <a:r>
              <a:rPr lang="en-GB" dirty="0"/>
              <a:t>.</a:t>
            </a:r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GB" b="1" dirty="0"/>
              <a:t>Increase customer retention rate</a:t>
            </a:r>
            <a:r>
              <a:rPr lang="en-GB" dirty="0"/>
              <a:t> by </a:t>
            </a:r>
            <a:r>
              <a:rPr lang="en-GB" b="1" dirty="0"/>
              <a:t>10% through targeted offers</a:t>
            </a:r>
            <a:r>
              <a:rPr lang="en-GB" dirty="0"/>
              <a:t>.</a:t>
            </a:r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GB" b="1" dirty="0"/>
              <a:t>Boost customer engagement</a:t>
            </a:r>
            <a:r>
              <a:rPr lang="en-GB" dirty="0"/>
              <a:t> (measured through repeat purchases and loyalty sign-ups).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Technical Metrics:</a:t>
            </a:r>
            <a:endParaRPr lang="en-GB" dirty="0"/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GB" dirty="0"/>
              <a:t>Churn model </a:t>
            </a:r>
            <a:r>
              <a:rPr lang="en-GB" b="1" dirty="0"/>
              <a:t>accuracy of at least 85%</a:t>
            </a:r>
            <a:r>
              <a:rPr lang="en-GB" dirty="0"/>
              <a:t>.</a:t>
            </a:r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GB" b="1" dirty="0"/>
              <a:t>Low false positives</a:t>
            </a:r>
            <a:r>
              <a:rPr lang="en-GB" dirty="0"/>
              <a:t> (ensuring non-churning customers aren’t misclassified).</a:t>
            </a:r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GB" b="1" dirty="0"/>
              <a:t>Scalability and interpretability</a:t>
            </a:r>
            <a:r>
              <a:rPr lang="en-GB" dirty="0"/>
              <a:t> of the model for business users.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1279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74F0F-4A46-E54E-A064-AEBB4DA51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4: Defining Success Metrics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1D2E20-F683-00D5-97EF-00C6D051CC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✅ </a:t>
            </a:r>
            <a:r>
              <a:rPr lang="en-GB" b="1" dirty="0"/>
              <a:t>Key Question:</a:t>
            </a:r>
            <a:r>
              <a:rPr lang="en-GB" dirty="0"/>
              <a:t> </a:t>
            </a:r>
            <a:r>
              <a:rPr lang="en-GB" i="1" dirty="0"/>
              <a:t>How to ensure the accuracy of the measures?</a:t>
            </a:r>
            <a:endParaRPr lang="en-GB" dirty="0"/>
          </a:p>
          <a:p>
            <a:endParaRPr lang="en-GB" dirty="0"/>
          </a:p>
          <a:p>
            <a:r>
              <a:rPr lang="en-GB" dirty="0"/>
              <a:t>✅ </a:t>
            </a:r>
            <a:r>
              <a:rPr lang="en-GB" b="1" dirty="0"/>
              <a:t>Ensuring Measurable Impact:</a:t>
            </a:r>
            <a:endParaRPr lang="en-GB" dirty="0"/>
          </a:p>
          <a:p>
            <a:pPr lvl="1"/>
            <a:r>
              <a:rPr lang="en-GB" dirty="0"/>
              <a:t>Define a </a:t>
            </a:r>
            <a:r>
              <a:rPr lang="en-GB" b="1" dirty="0"/>
              <a:t>benchmark</a:t>
            </a:r>
            <a:r>
              <a:rPr lang="en-GB" dirty="0"/>
              <a:t> before implementation.</a:t>
            </a:r>
          </a:p>
          <a:p>
            <a:pPr lvl="1"/>
            <a:r>
              <a:rPr lang="en-GB" dirty="0"/>
              <a:t>Conduct </a:t>
            </a:r>
            <a:r>
              <a:rPr lang="en-GB" b="1" dirty="0"/>
              <a:t>A/B testing</a:t>
            </a:r>
            <a:r>
              <a:rPr lang="en-GB" dirty="0"/>
              <a:t> to compare results of targeted retention strategies.</a:t>
            </a:r>
          </a:p>
          <a:p>
            <a:pPr lvl="1"/>
            <a:r>
              <a:rPr lang="en-GB" dirty="0"/>
              <a:t>Regularly </a:t>
            </a:r>
            <a:r>
              <a:rPr lang="en-GB" b="1" dirty="0"/>
              <a:t>evaluate model performance and refine strategies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664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1801B8-A294-194F-8DD8-2023E26D6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From Business Understanding to Data Understanding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D2CAA1-6CA7-4BD5-DB02-7E48D97A8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Key Questions: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i="1" dirty="0"/>
              <a:t>What data do we need to analyse customer behaviour and churn patterns? </a:t>
            </a:r>
          </a:p>
          <a:p>
            <a:pPr lvl="1"/>
            <a:r>
              <a:rPr lang="en-GB" dirty="0"/>
              <a:t>✔ </a:t>
            </a:r>
            <a:r>
              <a:rPr lang="en-GB" b="1" dirty="0"/>
              <a:t>Relevant Data Sources </a:t>
            </a:r>
            <a:r>
              <a:rPr lang="en-GB" dirty="0"/>
              <a:t>–</a:t>
            </a:r>
            <a:r>
              <a:rPr lang="en-GB" b="1" dirty="0"/>
              <a:t> </a:t>
            </a:r>
            <a:r>
              <a:rPr lang="en-GB" dirty="0"/>
              <a:t>✔ </a:t>
            </a:r>
            <a:r>
              <a:rPr lang="en-GB" b="1" dirty="0"/>
              <a:t>Data Collection Approaches.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i="1" dirty="0"/>
              <a:t>Why does selecting the right data sources matter? </a:t>
            </a:r>
          </a:p>
          <a:p>
            <a:pPr lvl="1"/>
            <a:r>
              <a:rPr lang="en-GB" dirty="0"/>
              <a:t>✔ </a:t>
            </a:r>
            <a:r>
              <a:rPr lang="en-GB" b="1" dirty="0"/>
              <a:t>Relevance </a:t>
            </a:r>
            <a:r>
              <a:rPr lang="en-GB" dirty="0"/>
              <a:t>–</a:t>
            </a:r>
            <a:r>
              <a:rPr lang="en-GB" b="1" dirty="0"/>
              <a:t> </a:t>
            </a:r>
            <a:r>
              <a:rPr lang="en-GB" dirty="0"/>
              <a:t>✔ </a:t>
            </a:r>
            <a:r>
              <a:rPr lang="en-GB" b="1" dirty="0"/>
              <a:t>Completeness </a:t>
            </a:r>
            <a:r>
              <a:rPr lang="en-GB" dirty="0"/>
              <a:t>–</a:t>
            </a:r>
            <a:r>
              <a:rPr lang="en-GB" b="1" dirty="0"/>
              <a:t> </a:t>
            </a:r>
            <a:r>
              <a:rPr lang="en-GB" dirty="0"/>
              <a:t>✔ </a:t>
            </a:r>
            <a:r>
              <a:rPr lang="en-GB" b="1" dirty="0"/>
              <a:t>Consistency </a:t>
            </a:r>
            <a:r>
              <a:rPr lang="en-GB" dirty="0"/>
              <a:t>– ✔ </a:t>
            </a:r>
            <a:r>
              <a:rPr lang="en-GB" b="1" dirty="0"/>
              <a:t>Timeliness.</a:t>
            </a:r>
          </a:p>
          <a:p>
            <a:r>
              <a:rPr lang="en-GB" i="1" dirty="0"/>
              <a:t>Why does data quality matter before analysis?</a:t>
            </a:r>
          </a:p>
          <a:p>
            <a:pPr lvl="1"/>
            <a:r>
              <a:rPr lang="en-GB" dirty="0"/>
              <a:t>✔ </a:t>
            </a:r>
            <a:r>
              <a:rPr lang="en-GB" b="1" dirty="0"/>
              <a:t>Missing Values</a:t>
            </a:r>
            <a:r>
              <a:rPr lang="en-GB" dirty="0"/>
              <a:t> – ✔ </a:t>
            </a:r>
            <a:r>
              <a:rPr lang="en-GB" b="1" dirty="0"/>
              <a:t>Outliers &amp; Errors</a:t>
            </a:r>
            <a:r>
              <a:rPr lang="en-GB" dirty="0"/>
              <a:t> – ✔ </a:t>
            </a:r>
            <a:r>
              <a:rPr lang="en-GB" b="1" dirty="0"/>
              <a:t>Duplicate &amp; Inconsistent Records.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562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6750B6-7B50-6E2A-04F1-22C0C871E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EB968-E32F-F3FD-FBFC-D5EE1089E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From Business Understanding to Data Understanding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B5A93E-152A-91AE-EAB7-D69B29848A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We have </a:t>
            </a:r>
            <a:r>
              <a:rPr lang="en-GB" b="1" dirty="0"/>
              <a:t>defined the business objective</a:t>
            </a:r>
            <a:r>
              <a:rPr lang="en-GB" dirty="0"/>
              <a:t>: </a:t>
            </a:r>
            <a:r>
              <a:rPr lang="en-GB" i="1" dirty="0"/>
              <a:t>Reduce customer churn by identifying key reasons and implementing retention strategies.</a:t>
            </a:r>
          </a:p>
          <a:p>
            <a:pPr>
              <a:buFont typeface="Arial" panose="020B0604020202020204" pitchFamily="34" charset="0"/>
              <a:buChar char="•"/>
            </a:pPr>
            <a:endParaRPr lang="en-GB" i="1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The next step is to </a:t>
            </a:r>
            <a:r>
              <a:rPr lang="en-GB" b="1" dirty="0"/>
              <a:t>identify and collect relevant data</a:t>
            </a:r>
            <a:r>
              <a:rPr lang="en-GB" dirty="0"/>
              <a:t> that can help achieve this goal.</a:t>
            </a:r>
          </a:p>
        </p:txBody>
      </p:sp>
    </p:spTree>
    <p:extLst>
      <p:ext uri="{BB962C8B-B14F-4D97-AF65-F5344CB8AC3E}">
        <p14:creationId xmlns:p14="http://schemas.microsoft.com/office/powerpoint/2010/main" val="215597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311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1B745-EE22-902A-1D7A-1F801AC78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Activity - Phase 1: Business Understanding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9AAEA7-5AC7-E5F8-ED40-0E830DCACF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Individually, prepare a </a:t>
            </a:r>
            <a:r>
              <a:rPr lang="en-GB" b="1" dirty="0"/>
              <a:t>1–2 pages structured report</a:t>
            </a:r>
            <a:r>
              <a:rPr lang="en-GB" dirty="0"/>
              <a:t> detailing your chosen dataset and its relevance to a business problem. This report should include a clear explanation of:</a:t>
            </a:r>
          </a:p>
          <a:p>
            <a:r>
              <a:rPr lang="en-GB" dirty="0"/>
              <a:t>✅ The </a:t>
            </a:r>
            <a:r>
              <a:rPr lang="en-GB" b="1" dirty="0"/>
              <a:t>business context</a:t>
            </a:r>
            <a:r>
              <a:rPr lang="en-GB" dirty="0"/>
              <a:t> and why this dataset is relevant.</a:t>
            </a:r>
          </a:p>
          <a:p>
            <a:r>
              <a:rPr lang="en-GB" dirty="0"/>
              <a:t>✅ A </a:t>
            </a:r>
            <a:r>
              <a:rPr lang="en-GB" b="1" dirty="0"/>
              <a:t>description of dataset attributes</a:t>
            </a:r>
            <a:r>
              <a:rPr lang="en-GB" dirty="0"/>
              <a:t> and structure.</a:t>
            </a:r>
          </a:p>
          <a:p>
            <a:r>
              <a:rPr lang="en-GB" dirty="0"/>
              <a:t>✅ An </a:t>
            </a:r>
            <a:r>
              <a:rPr lang="en-GB" b="1" dirty="0"/>
              <a:t>initial assessment of data challenges</a:t>
            </a:r>
            <a:r>
              <a:rPr lang="en-GB" dirty="0"/>
              <a:t> that may affect analysis.</a:t>
            </a:r>
          </a:p>
        </p:txBody>
      </p:sp>
    </p:spTree>
    <p:extLst>
      <p:ext uri="{BB962C8B-B14F-4D97-AF65-F5344CB8AC3E}">
        <p14:creationId xmlns:p14="http://schemas.microsoft.com/office/powerpoint/2010/main" val="77357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37CD4F-5366-7D85-F026-B693B35B96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55579-209C-4150-FC4C-96E212E6D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Activity - Phase 1: Business Understanding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5F7660-5FB1-437C-E35B-F07D1DBBC1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/>
              <a:t>📌 Section 1: Business Context </a:t>
            </a:r>
          </a:p>
          <a:p>
            <a:r>
              <a:rPr lang="en-GB" dirty="0"/>
              <a:t>Describe the </a:t>
            </a:r>
            <a:r>
              <a:rPr lang="en-GB" b="1" dirty="0"/>
              <a:t>industry or domain</a:t>
            </a:r>
            <a:r>
              <a:rPr lang="en-GB" dirty="0"/>
              <a:t> related to the dataset (e.g., Retail, Finance, Healthcare).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Define a </a:t>
            </a:r>
            <a:r>
              <a:rPr lang="en-GB" b="1" dirty="0"/>
              <a:t>specific business problem</a:t>
            </a:r>
            <a:r>
              <a:rPr lang="en-GB" dirty="0"/>
              <a:t> the dataset can help solve.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Identify the </a:t>
            </a:r>
            <a:r>
              <a:rPr lang="en-GB" b="1" dirty="0"/>
              <a:t>potential stakeholders</a:t>
            </a:r>
            <a:r>
              <a:rPr lang="en-GB" dirty="0"/>
              <a:t> who would use insights from this data (e.g., marketing managers, financial analysts).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💡 </a:t>
            </a:r>
            <a:r>
              <a:rPr lang="en-GB" b="1" dirty="0"/>
              <a:t>Example for a Retail Dataset:</a:t>
            </a:r>
            <a:br>
              <a:rPr lang="en-GB" dirty="0"/>
            </a:br>
            <a:r>
              <a:rPr lang="en-GB" i="1" dirty="0"/>
              <a:t>"The dataset focuses on online retail transactions, which is crucial for understanding customer purchasing behaviour. The business problem being addressed is customer churn – identifying why certain customers stop purchasing and how to retain them. Key stakeholders include marketing and sales teams responsible for customer retention strategies."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618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5C7ED-EC52-BB81-EEB3-C7AEE430B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- Phase 1: Business Understanding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79BB7C-F18C-7D00-00FB-B33CE93502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82231"/>
            <a:ext cx="11481847" cy="214678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dirty="0"/>
              <a:t>📌 Section 2: Dataset Overview</a:t>
            </a:r>
          </a:p>
          <a:p>
            <a:r>
              <a:rPr lang="en-GB" b="1" dirty="0"/>
              <a:t>Dataset Name &amp; Source</a:t>
            </a:r>
            <a:r>
              <a:rPr lang="en-GB" dirty="0"/>
              <a:t> (e.g., Kaggle, UCI, Government Data Portal).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Number of Records &amp; Features</a:t>
            </a:r>
            <a:r>
              <a:rPr lang="en-GB" dirty="0"/>
              <a:t> (e.g., 50,000 transactions, 15 features).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Key Attributes</a:t>
            </a:r>
            <a:r>
              <a:rPr lang="en-GB" dirty="0"/>
              <a:t> – Provide a brief description of at least </a:t>
            </a:r>
            <a:r>
              <a:rPr lang="en-GB" b="1" dirty="0"/>
              <a:t>5 important features</a:t>
            </a:r>
            <a:r>
              <a:rPr lang="en-GB" dirty="0"/>
              <a:t> in the dataset.</a:t>
            </a:r>
          </a:p>
          <a:p>
            <a:r>
              <a:rPr lang="en-GB" dirty="0"/>
              <a:t>💡 </a:t>
            </a:r>
            <a:r>
              <a:rPr lang="en-GB" b="1" dirty="0"/>
              <a:t>Example Table:</a:t>
            </a:r>
            <a:endParaRPr lang="en-GB" dirty="0"/>
          </a:p>
          <a:p>
            <a:endParaRPr lang="en-GB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797A4A4-A513-A16B-FB54-7389D6665C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5654492"/>
              </p:ext>
            </p:extLst>
          </p:nvPr>
        </p:nvGraphicFramePr>
        <p:xfrm>
          <a:off x="351934" y="3429000"/>
          <a:ext cx="11571288" cy="219456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857096">
                  <a:extLst>
                    <a:ext uri="{9D8B030D-6E8A-4147-A177-3AD203B41FA5}">
                      <a16:colId xmlns:a16="http://schemas.microsoft.com/office/drawing/2014/main" val="2163291217"/>
                    </a:ext>
                  </a:extLst>
                </a:gridCol>
                <a:gridCol w="3857096">
                  <a:extLst>
                    <a:ext uri="{9D8B030D-6E8A-4147-A177-3AD203B41FA5}">
                      <a16:colId xmlns:a16="http://schemas.microsoft.com/office/drawing/2014/main" val="2759619742"/>
                    </a:ext>
                  </a:extLst>
                </a:gridCol>
                <a:gridCol w="3857096">
                  <a:extLst>
                    <a:ext uri="{9D8B030D-6E8A-4147-A177-3AD203B41FA5}">
                      <a16:colId xmlns:a16="http://schemas.microsoft.com/office/drawing/2014/main" val="196648606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/>
                        <a:t>Attribute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Description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Example Value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2405295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Customer ID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Unique identifier for each customer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12345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648415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Purchase Date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Date of transaction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2023-01-15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358650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Transaction Amount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Total purchase value in GBP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£75.30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4642151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Product Category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Type of item purchased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Electronics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4258337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Discount Applied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/>
                        <a:t>Percentage discount on purchase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409666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8789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7D4BC-4A79-7D18-B8FA-DC62C0150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- Phase 1: Business Understanding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78020-3FD7-B0C7-4806-46CCB2ADCA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/>
              <a:t>📌 Section 3: Potential Data Challenges </a:t>
            </a:r>
          </a:p>
          <a:p>
            <a:r>
              <a:rPr lang="en-GB" b="1" dirty="0"/>
              <a:t>Identify at least three challenges</a:t>
            </a:r>
            <a:r>
              <a:rPr lang="en-GB" dirty="0"/>
              <a:t> that may arise in later stages (Data Understanding, Modelling).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Consider issues like </a:t>
            </a:r>
            <a:r>
              <a:rPr lang="en-GB" b="1" dirty="0"/>
              <a:t>missing values, data inconsistencies, outliers, or bias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💡 </a:t>
            </a:r>
            <a:r>
              <a:rPr lang="en-GB" b="1" dirty="0"/>
              <a:t>Example Challenges:</a:t>
            </a:r>
            <a:endParaRPr lang="en-GB" dirty="0"/>
          </a:p>
          <a:p>
            <a:pPr lvl="1"/>
            <a:r>
              <a:rPr lang="en-GB" dirty="0"/>
              <a:t>✔ </a:t>
            </a:r>
            <a:r>
              <a:rPr lang="en-GB" b="1" dirty="0"/>
              <a:t>Missing values:</a:t>
            </a:r>
            <a:r>
              <a:rPr lang="en-GB" dirty="0"/>
              <a:t> Some customer records may not have transaction history, affecting churn prediction models.</a:t>
            </a:r>
          </a:p>
          <a:p>
            <a:pPr lvl="1"/>
            <a:r>
              <a:rPr lang="en-GB" dirty="0"/>
              <a:t>✔ </a:t>
            </a:r>
            <a:r>
              <a:rPr lang="en-GB" b="1" dirty="0"/>
              <a:t>Duplicate entries:</a:t>
            </a:r>
            <a:r>
              <a:rPr lang="en-GB" dirty="0"/>
              <a:t> Repeated transactions for the same customer could skew total sales calculations.</a:t>
            </a:r>
          </a:p>
          <a:p>
            <a:pPr lvl="1"/>
            <a:r>
              <a:rPr lang="en-GB" dirty="0"/>
              <a:t>✔ </a:t>
            </a:r>
            <a:r>
              <a:rPr lang="en-GB" b="1" dirty="0"/>
              <a:t>Unbalanced data:</a:t>
            </a:r>
            <a:r>
              <a:rPr lang="en-GB" dirty="0"/>
              <a:t> If most customers in the dataset are from a single region, it may not generalise well.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550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7295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UWTSD Serif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Serif 1" id="{21B5A331-BAE1-433A-A92B-63745863DE8B}" vid="{25C9EDD5-5741-457C-9E37-AEFB13C41163}"/>
    </a:ext>
  </a:extLst>
</a:theme>
</file>

<file path=ppt/theme/theme2.xml><?xml version="1.0" encoding="utf-8"?>
<a:theme xmlns:a="http://schemas.openxmlformats.org/drawingml/2006/main" name="1_UWTSD Serif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Serif 1" id="{21B5A331-BAE1-433A-A92B-63745863DE8B}" vid="{25C9EDD5-5741-457C-9E37-AEFB13C4116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Serif 1</Template>
  <TotalTime>219</TotalTime>
  <Words>1952</Words>
  <Application>Microsoft Office PowerPoint</Application>
  <PresentationFormat>Widescreen</PresentationFormat>
  <Paragraphs>261</Paragraphs>
  <Slides>28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Aptos</vt:lpstr>
      <vt:lpstr>Arial</vt:lpstr>
      <vt:lpstr>Calibri</vt:lpstr>
      <vt:lpstr>Calibri Light</vt:lpstr>
      <vt:lpstr>Symbol</vt:lpstr>
      <vt:lpstr>UWTSD Serif 1</vt:lpstr>
      <vt:lpstr>1_UWTSD Serif 1</vt:lpstr>
      <vt:lpstr>Data Mining &amp; Visualisation  Business Understanding</vt:lpstr>
      <vt:lpstr>Recap - Data Mining Approaches</vt:lpstr>
      <vt:lpstr>Recap - Data Mining Approaches</vt:lpstr>
      <vt:lpstr>Recap - Common Techniques</vt:lpstr>
      <vt:lpstr>Recap - Common Techniques</vt:lpstr>
      <vt:lpstr>Recap – CRISP-DM</vt:lpstr>
      <vt:lpstr>Recap – CRISP-DM</vt:lpstr>
      <vt:lpstr>Recap – CRISP-DM</vt:lpstr>
      <vt:lpstr>CRISP Phase 1: Business Understanding</vt:lpstr>
      <vt:lpstr>Content</vt:lpstr>
      <vt:lpstr>Why Business Understanding Matters in Data Analytics</vt:lpstr>
      <vt:lpstr>The Role of Stakeholders in Defining the Problem</vt:lpstr>
      <vt:lpstr>Key Steps in Business Understanding – A Retail Business Case</vt:lpstr>
      <vt:lpstr>Step 1: Defining Business Objectives</vt:lpstr>
      <vt:lpstr>Step 2: Assessing the Current Situation</vt:lpstr>
      <vt:lpstr>Step 2: Assessing the Current Situation</vt:lpstr>
      <vt:lpstr>Step 3: Setting Data Mining Goals</vt:lpstr>
      <vt:lpstr>Step 3: Setting Data Mining Goals</vt:lpstr>
      <vt:lpstr>Step 4: Defining Success Metrics</vt:lpstr>
      <vt:lpstr>Step 4: Defining Success Metrics</vt:lpstr>
      <vt:lpstr>From Business Understanding to Data Understanding</vt:lpstr>
      <vt:lpstr>From Business Understanding to Data Understanding</vt:lpstr>
      <vt:lpstr>PowerPoint Presentation</vt:lpstr>
      <vt:lpstr>Activity - Phase 1: Business Understanding</vt:lpstr>
      <vt:lpstr>Activity - Phase 1: Business Understanding</vt:lpstr>
      <vt:lpstr>Activity - Phase 1: Business Understanding</vt:lpstr>
      <vt:lpstr>Activity - Phase 1: Business Understanding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Serif Salem</dc:creator>
  <cp:lastModifiedBy>Serif Salem</cp:lastModifiedBy>
  <cp:revision>1</cp:revision>
  <dcterms:created xsi:type="dcterms:W3CDTF">2025-02-05T03:06:25Z</dcterms:created>
  <dcterms:modified xsi:type="dcterms:W3CDTF">2025-02-05T06:48:15Z</dcterms:modified>
</cp:coreProperties>
</file>