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4"/>
  </p:notesMasterIdLst>
  <p:sldIdLst>
    <p:sldId id="257" r:id="rId2"/>
    <p:sldId id="256" r:id="rId3"/>
  </p:sldIdLst>
  <p:sldSz cx="11811000" cy="16706850"/>
  <p:notesSz cx="16706850" cy="11811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DB12"/>
    <a:srgbClr val="0058A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868" autoAdjust="0"/>
  </p:normalViewPr>
  <p:slideViewPr>
    <p:cSldViewPr snapToGrid="0" snapToObjects="1">
      <p:cViewPr varScale="1">
        <p:scale>
          <a:sx n="27" d="100"/>
          <a:sy n="27" d="100"/>
        </p:scale>
        <p:origin x="242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25151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C8E832A1-AE20-595C-6C6A-C6CAD6D722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59" t="1529" r="16895" b="27442"/>
          <a:stretch>
            <a:fillRect/>
          </a:stretch>
        </p:blipFill>
        <p:spPr>
          <a:xfrm flipH="1">
            <a:off x="-26575" y="1"/>
            <a:ext cx="11837575" cy="167256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8532" y="4434908"/>
            <a:ext cx="4650581" cy="672899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65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8533" y="11485828"/>
            <a:ext cx="3711159" cy="3645923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356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8533" y="534619"/>
            <a:ext cx="2619284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46833" y="534619"/>
            <a:ext cx="1448635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359139-99F8-4B6E-8834-95F2B9D91EE4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94582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 Content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29406" y="523418"/>
            <a:ext cx="1439466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2547326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circle in a purple and orange color&#10;&#10;AI-generated content may be incorrect.">
            <a:extLst>
              <a:ext uri="{FF2B5EF4-FFF2-40B4-BE49-F238E27FC236}">
                <a16:creationId xmlns:a16="http://schemas.microsoft.com/office/drawing/2014/main" id="{6AC85073-6D22-76C5-C752-C565E9FBCC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" t="10520" r="14652" b="11508"/>
          <a:stretch>
            <a:fillRect/>
          </a:stretch>
        </p:blipFill>
        <p:spPr>
          <a:xfrm flipH="1">
            <a:off x="-1" y="28988"/>
            <a:ext cx="11811001" cy="16725645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BF6CFC71-0CC0-F6AB-06FD-5F2DE25870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642" y="1118792"/>
            <a:ext cx="5481641" cy="6556450"/>
          </a:xfrm>
        </p:spPr>
        <p:txBody>
          <a:bodyPr/>
          <a:lstStyle>
            <a:lvl1pPr>
              <a:defRPr sz="445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1932924-E87B-08A2-5EE3-BBA69699E2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32193" y="1258495"/>
            <a:ext cx="2512757" cy="3965711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163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195" y="534619"/>
            <a:ext cx="2425797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039350" y="534619"/>
            <a:ext cx="1110559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79FB602-DB7A-4B0E-854D-FB51F38BB0AA}" type="datetime1">
              <a:rPr lang="en-US" smtClean="0"/>
              <a:pPr/>
              <a:t>7/31/2026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8793" y="534619"/>
            <a:ext cx="538575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1862071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808047" cy="1670685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tIns="36576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7EB34FF5-770C-AA64-B806-5D6DED711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874419"/>
            <a:ext cx="11808047" cy="5832432"/>
          </a:xfrm>
          <a:gradFill>
            <a:gsLst>
              <a:gs pos="31000">
                <a:srgbClr val="000000">
                  <a:alpha val="30000"/>
                </a:srgbClr>
              </a:gs>
              <a:gs pos="87000">
                <a:srgbClr val="000000">
                  <a:alpha val="60000"/>
                </a:srgbClr>
              </a:gs>
              <a:gs pos="0">
                <a:srgbClr val="000000">
                  <a:alpha val="0"/>
                </a:srgbClr>
              </a:gs>
            </a:gsLst>
            <a:lin ang="5400000" scaled="0"/>
          </a:gradFill>
        </p:spPr>
        <p:txBody>
          <a:bodyPr lIns="502920" tIns="0" rIns="5029200" bIns="365760" anchor="b"/>
          <a:lstStyle>
            <a:lvl1pPr>
              <a:defRPr sz="3875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49132BB0-A42B-7355-8046-F22B2344C6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26065" y="10874419"/>
            <a:ext cx="3281983" cy="5832432"/>
          </a:xfrm>
        </p:spPr>
        <p:txBody>
          <a:bodyPr vert="horz" lIns="137160" tIns="365760" rIns="0" bIns="457200" rtlCol="0" anchor="b">
            <a:normAutofit/>
          </a:bodyPr>
          <a:lstStyle>
            <a:lvl1pPr marL="0" indent="0">
              <a:buNone/>
              <a:defRPr lang="en-US" sz="1356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23979" y="534619"/>
            <a:ext cx="2654972" cy="8910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8589029" y="534619"/>
            <a:ext cx="1896803" cy="8910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1560963-1EEA-4BDE-8FF9-3FEE13B5D43C}" type="datetime1">
              <a:rPr lang="en-US" smtClean="0"/>
              <a:pPr/>
              <a:t>7/31/2026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7127" y="534619"/>
            <a:ext cx="434780" cy="89103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E0677F5-4A8A-4BF1-96BE-3BAE8FBAFE2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747911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6F838A51-B977-1664-089F-3B2250DFEF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"/>
            <a:ext cx="11800510" cy="16706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97169" y="10504036"/>
            <a:ext cx="8317045" cy="5769442"/>
          </a:xfrm>
        </p:spPr>
        <p:txBody>
          <a:bodyPr anchor="b">
            <a:normAutofit/>
          </a:bodyPr>
          <a:lstStyle>
            <a:lvl1pPr>
              <a:defRPr sz="6685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6003" y="534619"/>
            <a:ext cx="2573172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26066" y="534619"/>
            <a:ext cx="1853467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1006E0F-42A5-451E-8A36-26756F7C34E0}" type="datetime1">
              <a:rPr lang="en-US" smtClean="0"/>
              <a:pPr/>
              <a:t>7/31/2026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8794" y="534619"/>
            <a:ext cx="538575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14755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D09BF41B-6D10-9A6E-03E4-5E7320A61D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0" y="-3"/>
            <a:ext cx="11811000" cy="69894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857" y="5210297"/>
            <a:ext cx="6232226" cy="4780013"/>
          </a:xfrm>
        </p:spPr>
        <p:txBody>
          <a:bodyPr anchor="t">
            <a:normAutofit/>
          </a:bodyPr>
          <a:lstStyle>
            <a:lvl1pPr>
              <a:defRPr sz="8525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23509" y="523418"/>
            <a:ext cx="1439466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2922ABD-C052-4D3A-818B-C58AFC20B321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123511" y="5210296"/>
            <a:ext cx="3602219" cy="10011501"/>
          </a:xfrm>
        </p:spPr>
        <p:txBody>
          <a:bodyPr vert="horz" lIns="91440" tIns="45720" rIns="91440" bIns="45720" rtlCol="0" anchor="t">
            <a:normAutofit/>
          </a:bodyPr>
          <a:lstStyle>
            <a:lvl1pPr marL="442935" indent="-442935">
              <a:buFont typeface="+mj-lt"/>
              <a:buAutoNum type="arabicPeriod"/>
              <a:defRPr lang="en-US" sz="1356" dirty="0">
                <a:solidFill>
                  <a:schemeClr val="tx1"/>
                </a:solidFill>
              </a:defRPr>
            </a:lvl1pPr>
            <a:lvl2pPr marL="553669" indent="-332202">
              <a:buFont typeface="+mj-lt"/>
              <a:buAutoNum type="arabicPeriod"/>
              <a:defRPr lang="en-US" sz="1356" dirty="0">
                <a:solidFill>
                  <a:schemeClr val="tx1"/>
                </a:solidFill>
              </a:defRPr>
            </a:lvl2pPr>
            <a:lvl3pPr marL="775137" indent="-332202">
              <a:buFont typeface="+mj-lt"/>
              <a:buAutoNum type="arabicPeriod"/>
              <a:defRPr lang="en-US" sz="1356" dirty="0">
                <a:solidFill>
                  <a:schemeClr val="tx1"/>
                </a:solidFill>
              </a:defRPr>
            </a:lvl3pPr>
            <a:lvl4pPr>
              <a:buFont typeface="+mj-lt"/>
              <a:buAutoNum type="arabicPeriod"/>
              <a:defRPr lang="en-US" sz="1356" dirty="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lang="en-US" sz="1356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70237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lack background with a red and yellow light&#10;&#10;AI-generated content may be incorrect.">
            <a:extLst>
              <a:ext uri="{FF2B5EF4-FFF2-40B4-BE49-F238E27FC236}">
                <a16:creationId xmlns:a16="http://schemas.microsoft.com/office/drawing/2014/main" id="{BD349A90-08FB-AFC0-8649-56404DF7B8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109"/>
          <a:stretch>
            <a:fillRect/>
          </a:stretch>
        </p:blipFill>
        <p:spPr>
          <a:xfrm rot="10800000" flipH="1">
            <a:off x="-9670" y="6226093"/>
            <a:ext cx="11811000" cy="105822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638" y="8481840"/>
            <a:ext cx="5324663" cy="5097007"/>
          </a:xfrm>
        </p:spPr>
        <p:txBody>
          <a:bodyPr anchor="t">
            <a:normAutofit/>
          </a:bodyPr>
          <a:lstStyle>
            <a:lvl1pPr>
              <a:defRPr sz="7363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743EA2DD-B019-E3AA-ACB7-13CC3353E8D4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1811000" cy="6226093"/>
          </a:xfrm>
          <a:blipFill>
            <a:blip r:embed="rId3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0109" y="6660493"/>
            <a:ext cx="2642102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42269" y="6660493"/>
            <a:ext cx="1537126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8FC9B1-6F61-4A8F-9F5E-715654075A93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62970" y="6660493"/>
            <a:ext cx="510236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542268" y="8481841"/>
            <a:ext cx="3793725" cy="6738008"/>
          </a:xfrm>
        </p:spPr>
        <p:txBody>
          <a:bodyPr vert="horz" lIns="91440" tIns="45720" rIns="91440" bIns="45720" rtlCol="0">
            <a:normAutofit/>
          </a:bodyPr>
          <a:lstStyle>
            <a:lvl1pPr marL="332202" indent="-332202">
              <a:lnSpc>
                <a:spcPct val="130000"/>
              </a:lnSpc>
              <a:buFont typeface="+mj-lt"/>
              <a:buAutoNum type="arabicPeriod"/>
              <a:defRPr lang="en-US" sz="1356" dirty="0">
                <a:solidFill>
                  <a:schemeClr val="tx1"/>
                </a:solidFill>
              </a:defRPr>
            </a:lvl1pPr>
            <a:lvl2pPr marL="553669" indent="-332202">
              <a:lnSpc>
                <a:spcPct val="130000"/>
              </a:lnSpc>
              <a:buFont typeface="+mj-lt"/>
              <a:buAutoNum type="arabicPeriod"/>
              <a:defRPr lang="en-US" sz="1356" dirty="0">
                <a:solidFill>
                  <a:schemeClr val="tx1"/>
                </a:solidFill>
              </a:defRPr>
            </a:lvl2pPr>
            <a:lvl3pPr marL="775137" indent="-332202">
              <a:lnSpc>
                <a:spcPct val="130000"/>
              </a:lnSpc>
              <a:buFont typeface="+mj-lt"/>
              <a:buAutoNum type="arabicPeriod"/>
              <a:defRPr lang="en-US" sz="1356" dirty="0">
                <a:solidFill>
                  <a:schemeClr val="tx1"/>
                </a:solidFill>
              </a:defRPr>
            </a:lvl3pPr>
            <a:lvl4pPr>
              <a:lnSpc>
                <a:spcPct val="130000"/>
              </a:lnSpc>
              <a:buFont typeface="+mj-lt"/>
              <a:buAutoNum type="arabicPeriod"/>
              <a:defRPr lang="en-US" sz="1356" dirty="0">
                <a:solidFill>
                  <a:schemeClr val="tx1"/>
                </a:solidFill>
              </a:defRPr>
            </a:lvl4pPr>
            <a:lvl5pPr>
              <a:lnSpc>
                <a:spcPct val="130000"/>
              </a:lnSpc>
              <a:buFont typeface="+mj-lt"/>
              <a:buAutoNum type="arabicPeriod"/>
              <a:defRPr lang="en-US" sz="1356" dirty="0">
                <a:solidFill>
                  <a:schemeClr val="tx1"/>
                </a:solidFill>
              </a:defRPr>
            </a:lvl5pPr>
          </a:lstStyle>
          <a:p>
            <a:pPr marL="221468" lvl="0" indent="-221468"/>
            <a:r>
              <a:rPr lang="en-US"/>
              <a:t>Click to edit Master text styles</a:t>
            </a:r>
          </a:p>
          <a:p>
            <a:pPr marL="221468" lvl="1" indent="-221468"/>
            <a:r>
              <a:rPr lang="en-US"/>
              <a:t>Second level</a:t>
            </a:r>
          </a:p>
          <a:p>
            <a:pPr marL="221468" lvl="2" indent="-221468"/>
            <a:r>
              <a:rPr lang="en-US"/>
              <a:t>Third level</a:t>
            </a:r>
          </a:p>
          <a:p>
            <a:pPr marL="221468" lvl="3" indent="-221468"/>
            <a:r>
              <a:rPr lang="en-US"/>
              <a:t>Fourth level</a:t>
            </a:r>
          </a:p>
          <a:p>
            <a:pPr marL="221468" lvl="4" indent="-221468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0476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urple and black background&#10;&#10;AI-generated content may be incorrect.">
            <a:extLst>
              <a:ext uri="{FF2B5EF4-FFF2-40B4-BE49-F238E27FC236}">
                <a16:creationId xmlns:a16="http://schemas.microsoft.com/office/drawing/2014/main" id="{518E8C82-2B1B-76C7-A67D-099AEEEAD0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09"/>
          <a:stretch>
            <a:fillRect/>
          </a:stretch>
        </p:blipFill>
        <p:spPr>
          <a:xfrm>
            <a:off x="6126957" y="2"/>
            <a:ext cx="5697465" cy="16706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62" y="3110890"/>
            <a:ext cx="5210196" cy="2401172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81" y="523418"/>
            <a:ext cx="2641177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26065" y="523418"/>
            <a:ext cx="1881158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4BE14B8-5058-4271-B378-2217DE83796E}" type="datetime1">
              <a:rPr lang="en-US" smtClean="0"/>
              <a:pPr/>
              <a:t>7/31/2026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7473" y="523418"/>
            <a:ext cx="538575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118" y="6021424"/>
            <a:ext cx="5210197" cy="892282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09217761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rgbClr val="0909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black background with a purple and orange light&#10;&#10;AI-generated content may be incorrect.">
            <a:extLst>
              <a:ext uri="{FF2B5EF4-FFF2-40B4-BE49-F238E27FC236}">
                <a16:creationId xmlns:a16="http://schemas.microsoft.com/office/drawing/2014/main" id="{E41EB56E-DF88-E5AB-35AF-891395DCD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10735698"/>
            <a:ext cx="8858250" cy="59711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559" y="4596240"/>
            <a:ext cx="3398364" cy="7878208"/>
          </a:xfrm>
        </p:spPr>
        <p:txBody>
          <a:bodyPr anchor="t">
            <a:normAutofit/>
          </a:bodyPr>
          <a:lstStyle>
            <a:lvl1pPr>
              <a:defRPr sz="31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6003" y="507671"/>
            <a:ext cx="2452989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84044" y="507671"/>
            <a:ext cx="1954500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6CB2F34-49A1-4C07-91D5-90BE967306D3}" type="datetime1">
              <a:rPr lang="en-US" smtClean="0"/>
              <a:pPr/>
              <a:t>7/31/2026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3570" y="507671"/>
            <a:ext cx="535870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84045" y="4596240"/>
            <a:ext cx="4355306" cy="78782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>
                <a:solidFill>
                  <a:schemeClr val="tx1"/>
                </a:solidFill>
              </a:defRPr>
            </a:lvl1pPr>
            <a:lvl2pPr>
              <a:defRPr lang="en-US">
                <a:solidFill>
                  <a:schemeClr val="tx1"/>
                </a:solidFill>
              </a:defRPr>
            </a:lvl2pPr>
            <a:lvl3pPr>
              <a:defRPr lang="en-US">
                <a:solidFill>
                  <a:schemeClr val="tx1"/>
                </a:solidFill>
              </a:defRPr>
            </a:lvl3pPr>
            <a:lvl4pPr>
              <a:defRPr lang="en-US">
                <a:solidFill>
                  <a:schemeClr val="tx1"/>
                </a:solidFill>
              </a:defRPr>
            </a:lvl4pPr>
            <a:lvl5pPr>
              <a:defRPr lang="en-US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656906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047" y="2717647"/>
            <a:ext cx="2426975" cy="3956542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338" y="534619"/>
            <a:ext cx="2600172" cy="82420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68624" y="525769"/>
            <a:ext cx="1439466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4EE7FE5-A250-423F-B9E1-3EE5D07A8055}" type="datetime1">
              <a:rPr lang="en-US" smtClean="0"/>
              <a:t>7/31/2026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172" y="525769"/>
            <a:ext cx="532107" cy="824205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5047" y="7377818"/>
            <a:ext cx="2426975" cy="830806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B2531DA-E07E-34C2-010B-27DB8B00492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268624" y="2877291"/>
            <a:ext cx="8542376" cy="13829559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28754229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003" y="2717648"/>
            <a:ext cx="3875484" cy="3294879"/>
          </a:xfrm>
        </p:spPr>
        <p:txBody>
          <a:bodyPr anchor="t">
            <a:normAutofit/>
          </a:bodyPr>
          <a:lstStyle>
            <a:lvl1pPr>
              <a:defRPr sz="290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6003" y="534619"/>
            <a:ext cx="2642682" cy="82420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6402" y="534619"/>
            <a:ext cx="1693156" cy="824205"/>
          </a:xfrm>
        </p:spPr>
        <p:txBody>
          <a:bodyPr/>
          <a:lstStyle/>
          <a:p>
            <a:fld id="{48B2456C-66BE-435E-8059-3A9CD55F29F9}" type="datetime1">
              <a:rPr lang="en-US" smtClean="0"/>
              <a:t>7/31/2026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1012" y="526882"/>
            <a:ext cx="533891" cy="824205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96402" y="2691659"/>
            <a:ext cx="6708596" cy="3294879"/>
          </a:xfrm>
        </p:spPr>
        <p:txBody>
          <a:bodyPr>
            <a:normAutofit/>
          </a:bodyPr>
          <a:lstStyle>
            <a:lvl1pPr marL="276835" indent="-276835">
              <a:buFont typeface="Arial" panose="020B0604020202020204" pitchFamily="34" charset="0"/>
              <a:buNone/>
              <a:defRPr sz="1356"/>
            </a:lvl1pPr>
            <a:lvl2pPr marL="498302" indent="-276835">
              <a:buFont typeface="Arial" panose="020B0604020202020204" pitchFamily="34" charset="0"/>
              <a:buNone/>
              <a:defRPr sz="1356"/>
            </a:lvl2pPr>
            <a:lvl3pPr marL="719770" indent="-276835">
              <a:buFont typeface="Arial" panose="020B0604020202020204" pitchFamily="34" charset="0"/>
              <a:buNone/>
              <a:defRPr sz="1356"/>
            </a:lvl3pPr>
            <a:lvl4pPr marL="830504" indent="-166101">
              <a:buFont typeface="Arial" panose="020B0604020202020204" pitchFamily="34" charset="0"/>
              <a:buNone/>
              <a:defRPr sz="1356"/>
            </a:lvl4pPr>
            <a:lvl5pPr marL="1051971" indent="-166101">
              <a:buFont typeface="Arial" panose="020B0604020202020204" pitchFamily="34" charset="0"/>
              <a:buNone/>
              <a:defRPr sz="1356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46877B-7C99-D26C-DFEC-72A4289A8FA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7158535"/>
            <a:ext cx="11811000" cy="9548316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64595923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003" y="2717649"/>
            <a:ext cx="2436019" cy="711081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81" y="523418"/>
            <a:ext cx="2436019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EB6A322-B3CC-9AE7-DB63-8B433811BD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316755" y="1"/>
            <a:ext cx="8494245" cy="9709654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48025" y="9933555"/>
            <a:ext cx="1860233" cy="824205"/>
          </a:xfrm>
        </p:spPr>
        <p:txBody>
          <a:bodyPr/>
          <a:lstStyle/>
          <a:p>
            <a:fld id="{17409D93-5111-4952-AC4F-FA1AE909A4B8}" type="datetime1">
              <a:rPr lang="en-US" smtClean="0"/>
              <a:t>7/31/2026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8793" y="9933555"/>
            <a:ext cx="538575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48025" y="10776323"/>
            <a:ext cx="8156972" cy="4445474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74318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7548" y="2717649"/>
            <a:ext cx="5083590" cy="242181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338" y="534619"/>
            <a:ext cx="2842022" cy="82420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12311" y="509361"/>
            <a:ext cx="1786418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A43E10B2-AFF3-4A4A-BC83-5BB137C878CB}" type="datetime1">
              <a:rPr lang="en-US" smtClean="0"/>
              <a:t>7/31/2026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79992" y="509361"/>
            <a:ext cx="538575" cy="824205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3BFBE8F-8803-50FD-04BC-3A247F9767CF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2877291"/>
            <a:ext cx="5083590" cy="13829559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97548" y="5197687"/>
            <a:ext cx="5083590" cy="1002411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9583481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743" y="2717649"/>
            <a:ext cx="3494930" cy="7723800"/>
          </a:xfrm>
        </p:spPr>
        <p:txBody>
          <a:bodyPr anchor="t">
            <a:normAutofit/>
          </a:bodyPr>
          <a:lstStyle>
            <a:lvl1pPr>
              <a:defRPr sz="290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338" y="523418"/>
            <a:ext cx="2515946" cy="82420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94475" y="523418"/>
            <a:ext cx="1537126" cy="824205"/>
          </a:xfrm>
        </p:spPr>
        <p:txBody>
          <a:bodyPr/>
          <a:lstStyle/>
          <a:p>
            <a:fld id="{C1935215-257D-4F50-AF56-70E3294947FA}" type="datetime1">
              <a:rPr lang="en-US" smtClean="0"/>
              <a:t>7/31/2026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4560" y="523418"/>
            <a:ext cx="538575" cy="824205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94475" y="2710593"/>
            <a:ext cx="6710523" cy="4793799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356"/>
            </a:lvl1pPr>
            <a:lvl2pPr marL="221468" indent="0">
              <a:buFont typeface="Arial" panose="020B0604020202020204" pitchFamily="34" charset="0"/>
              <a:buNone/>
              <a:defRPr sz="1356"/>
            </a:lvl2pPr>
            <a:lvl3pPr marL="442935" indent="0">
              <a:buFont typeface="Arial" panose="020B0604020202020204" pitchFamily="34" charset="0"/>
              <a:buNone/>
              <a:defRPr sz="1356"/>
            </a:lvl3pPr>
            <a:lvl4pPr marL="664403" indent="0">
              <a:buFont typeface="Arial" panose="020B0604020202020204" pitchFamily="34" charset="0"/>
              <a:buNone/>
              <a:defRPr sz="1356"/>
            </a:lvl4pPr>
            <a:lvl5pPr marL="885871" indent="0">
              <a:buFont typeface="Arial" panose="020B0604020202020204" pitchFamily="34" charset="0"/>
              <a:buNone/>
              <a:defRPr sz="1356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21707E4-5122-AA3B-7CFC-6AF9C0BAC46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749858" y="8526884"/>
            <a:ext cx="7061142" cy="8179967"/>
          </a:xfrm>
          <a:custGeom>
            <a:avLst/>
            <a:gdLst>
              <a:gd name="connsiteX0" fmla="*/ 0 w 7391400"/>
              <a:gd name="connsiteY0" fmla="*/ 0 h 3018269"/>
              <a:gd name="connsiteX1" fmla="*/ 7391400 w 7391400"/>
              <a:gd name="connsiteY1" fmla="*/ 0 h 3018269"/>
              <a:gd name="connsiteX2" fmla="*/ 7391400 w 7391400"/>
              <a:gd name="connsiteY2" fmla="*/ 3018269 h 3018269"/>
              <a:gd name="connsiteX3" fmla="*/ 0 w 7391400"/>
              <a:gd name="connsiteY3" fmla="*/ 3018269 h 30182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91400" h="3018269">
                <a:moveTo>
                  <a:pt x="0" y="0"/>
                </a:moveTo>
                <a:lnTo>
                  <a:pt x="7391400" y="0"/>
                </a:lnTo>
                <a:lnTo>
                  <a:pt x="7391400" y="3018269"/>
                </a:lnTo>
                <a:lnTo>
                  <a:pt x="0" y="3018269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6482448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81" y="8353427"/>
            <a:ext cx="2423141" cy="6216912"/>
          </a:xfrm>
        </p:spPr>
        <p:txBody>
          <a:bodyPr anchor="t">
            <a:normAutofit/>
          </a:bodyPr>
          <a:lstStyle>
            <a:lvl1pPr>
              <a:defRPr sz="2906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02C8AD-A927-B946-5850-6500487D68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4"/>
            <a:ext cx="11811000" cy="6589922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81" y="6980165"/>
            <a:ext cx="2641177" cy="82420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48025" y="6980165"/>
            <a:ext cx="1905865" cy="824205"/>
          </a:xfrm>
        </p:spPr>
        <p:txBody>
          <a:bodyPr/>
          <a:lstStyle/>
          <a:p>
            <a:fld id="{2B0E3CDF-6E7C-4C67-B567-8606B07963A0}" type="datetime1">
              <a:rPr lang="en-US" smtClean="0"/>
              <a:t>7/31/2026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8793" y="6980165"/>
            <a:ext cx="538575" cy="824205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248025" y="8353425"/>
            <a:ext cx="7953635" cy="7332451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356"/>
            </a:lvl1pPr>
            <a:lvl2pPr marL="221468" indent="0">
              <a:buFont typeface="Arial" panose="020B0604020202020204" pitchFamily="34" charset="0"/>
              <a:buNone/>
              <a:defRPr sz="1356"/>
            </a:lvl2pPr>
            <a:lvl3pPr marL="442935" indent="0">
              <a:buFont typeface="Arial" panose="020B0604020202020204" pitchFamily="34" charset="0"/>
              <a:buNone/>
              <a:defRPr sz="1356"/>
            </a:lvl3pPr>
            <a:lvl4pPr marL="664403" indent="0">
              <a:buFont typeface="Arial" panose="020B0604020202020204" pitchFamily="34" charset="0"/>
              <a:buNone/>
              <a:defRPr sz="1356"/>
            </a:lvl4pPr>
            <a:lvl5pPr marL="885871" indent="0">
              <a:buFont typeface="Arial" panose="020B0604020202020204" pitchFamily="34" charset="0"/>
              <a:buNone/>
              <a:defRPr sz="1356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69485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285" y="2717648"/>
            <a:ext cx="3490654" cy="3434619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87491" y="509361"/>
            <a:ext cx="2436019" cy="824205"/>
          </a:xfrm>
        </p:spPr>
        <p:txBody>
          <a:bodyPr/>
          <a:lstStyle/>
          <a:p>
            <a:fld id="{5060FE60-4389-4D8B-84BB-900FC000024C}" type="datetime1">
              <a:rPr lang="en-US" smtClean="0"/>
              <a:t>7/31/2026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3332" y="534619"/>
            <a:ext cx="546705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2285" y="6589924"/>
            <a:ext cx="3490654" cy="9003136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183D1CED-EDC4-B2B7-E11C-EF0ED41A913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781042" y="2864034"/>
            <a:ext cx="7029958" cy="13842816"/>
          </a:xfrm>
          <a:blipFill>
            <a:blip r:embed="rId2" cstate="email">
              <a:alphaModFix amt="6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88875912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003" y="11224689"/>
            <a:ext cx="4281488" cy="399710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4508209-B462-E74A-288F-8910B06DE3A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854" y="1"/>
            <a:ext cx="4685636" cy="10266238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8110" y="509361"/>
            <a:ext cx="2641177" cy="82420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26066" y="523418"/>
            <a:ext cx="1845711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86709B22-BFE8-4BFE-80D5-4133DC0C2AC6}" type="datetime1">
              <a:rPr lang="en-US" smtClean="0"/>
              <a:t>7/31/2026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8111" y="2691659"/>
            <a:ext cx="5570682" cy="125301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760562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004" y="2717648"/>
            <a:ext cx="3008293" cy="398672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8881" y="523418"/>
            <a:ext cx="2641177" cy="82420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28787" y="523418"/>
            <a:ext cx="2457707" cy="824205"/>
          </a:xfrm>
        </p:spPr>
        <p:txBody>
          <a:bodyPr/>
          <a:lstStyle/>
          <a:p>
            <a:fld id="{BFCE55E5-7E1C-4243-A685-91A6EB8BE97F}" type="datetime1">
              <a:rPr lang="en-US" smtClean="0"/>
              <a:t>7/31/2026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39939" y="523418"/>
            <a:ext cx="538575" cy="824205"/>
          </a:xfrm>
        </p:spPr>
        <p:txBody>
          <a:bodyPr/>
          <a:lstStyle/>
          <a:p>
            <a:fld id="{8E274F5D-21DC-40EF-8DBA-AB9BB119E93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A8D0EC2-AB64-20F7-00E1-73B35DEAA2D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7351014"/>
            <a:ext cx="3311093" cy="9355836"/>
          </a:xfrm>
          <a:blipFill>
            <a:blip r:embed="rId2">
              <a:alphaModFix amt="65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28788" y="2691663"/>
            <a:ext cx="7242928" cy="129942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1769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C26FEAF5-B987-7B83-7D1F-A4C535E2B0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1" r="5781"/>
          <a:stretch>
            <a:fillRect/>
          </a:stretch>
        </p:blipFill>
        <p:spPr>
          <a:xfrm rot="10800000" flipH="1">
            <a:off x="0" y="-3"/>
            <a:ext cx="11811000" cy="16721701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E9DD887D-B316-418B-8AF4-4F941223A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9513" y="12381240"/>
            <a:ext cx="3875484" cy="2848374"/>
          </a:xfrm>
        </p:spPr>
        <p:txBody>
          <a:bodyPr anchor="b">
            <a:normAutofit/>
          </a:bodyPr>
          <a:lstStyle>
            <a:lvl1pPr>
              <a:defRPr sz="1938" spc="-48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6D72DC-8ED1-FAB8-CD4C-7BDCAEA2C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C6FDB9-A3B3-A4DB-D081-D27ECC7043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529512" y="509361"/>
            <a:ext cx="1909106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AFD96D-C3CB-4F44-8CE3-582861660F11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FCFB0-1D5D-C25F-A74C-5CFB9C19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942D9118-C154-84FE-9D86-92525287F07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272208" y="2591110"/>
            <a:ext cx="10102403" cy="8546791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25189"/>
            </a:lvl1pPr>
          </a:lstStyle>
          <a:p>
            <a:pPr lvl="0"/>
            <a:r>
              <a:rPr lang="en-US" dirty="0"/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2000449356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ed and purple light&#10;&#10;AI-generated content may be incorrect.">
            <a:extLst>
              <a:ext uri="{FF2B5EF4-FFF2-40B4-BE49-F238E27FC236}">
                <a16:creationId xmlns:a16="http://schemas.microsoft.com/office/drawing/2014/main" id="{27A6C04A-3EE2-7293-8111-E4CF6B18B2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84" t="57458" r="22221" b="1"/>
          <a:stretch>
            <a:fillRect/>
          </a:stretch>
        </p:blipFill>
        <p:spPr>
          <a:xfrm rot="10800000">
            <a:off x="0" y="1"/>
            <a:ext cx="11811000" cy="117002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503" y="-2762199"/>
            <a:ext cx="10319861" cy="22275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3332489-DC9C-40A3-89C4-AFC56B3B0CAB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06002" y="7029658"/>
            <a:ext cx="8526067" cy="8656217"/>
          </a:xfrm>
        </p:spPr>
        <p:txBody>
          <a:bodyPr anchor="b">
            <a:normAutofit/>
          </a:bodyPr>
          <a:lstStyle>
            <a:lvl1pPr marL="0" indent="0">
              <a:lnSpc>
                <a:spcPct val="85000"/>
              </a:lnSpc>
              <a:buNone/>
              <a:defRPr sz="5813" b="0" spc="-48" baseline="0">
                <a:solidFill>
                  <a:schemeClr val="tx1"/>
                </a:solidFill>
              </a:defRPr>
            </a:lvl1pPr>
            <a:lvl2pPr marL="221468" indent="0">
              <a:lnSpc>
                <a:spcPct val="85000"/>
              </a:lnSpc>
              <a:buNone/>
              <a:defRPr sz="4263" b="0" spc="-48" baseline="0">
                <a:solidFill>
                  <a:schemeClr val="tx1"/>
                </a:solidFill>
              </a:defRPr>
            </a:lvl2pPr>
            <a:lvl3pPr marL="442935" indent="0">
              <a:lnSpc>
                <a:spcPct val="85000"/>
              </a:lnSpc>
              <a:buNone/>
              <a:defRPr sz="3875" b="0" spc="-48" baseline="0">
                <a:solidFill>
                  <a:schemeClr val="tx1"/>
                </a:solidFill>
              </a:defRPr>
            </a:lvl3pPr>
            <a:lvl4pPr marL="664403" indent="0">
              <a:lnSpc>
                <a:spcPct val="85000"/>
              </a:lnSpc>
              <a:buNone/>
              <a:defRPr sz="3488" b="0" spc="-48" baseline="0">
                <a:solidFill>
                  <a:schemeClr val="tx1"/>
                </a:solidFill>
              </a:defRPr>
            </a:lvl4pPr>
            <a:lvl5pPr marL="885871" indent="0">
              <a:lnSpc>
                <a:spcPct val="85000"/>
              </a:lnSpc>
              <a:buNone/>
              <a:defRPr sz="3100" b="0" spc="-48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0772131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colorful background&#10;&#10;AI-generated content may be incorrect.">
            <a:extLst>
              <a:ext uri="{FF2B5EF4-FFF2-40B4-BE49-F238E27FC236}">
                <a16:creationId xmlns:a16="http://schemas.microsoft.com/office/drawing/2014/main" id="{56ABB8EC-1098-DCAC-E2E3-BCA53EEC62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" t="22024" r="10011"/>
          <a:stretch>
            <a:fillRect/>
          </a:stretch>
        </p:blipFill>
        <p:spPr>
          <a:xfrm rot="10800000" flipH="1">
            <a:off x="0" y="0"/>
            <a:ext cx="11811000" cy="167217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31542D-3EA5-35E3-406E-8496EA7D404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8559" y="11874138"/>
            <a:ext cx="8240737" cy="1623490"/>
          </a:xfrm>
        </p:spPr>
        <p:txBody>
          <a:bodyPr anchor="ctr">
            <a:normAutofit/>
          </a:bodyPr>
          <a:lstStyle>
            <a:lvl1pPr algn="r">
              <a:lnSpc>
                <a:spcPct val="90000"/>
              </a:lnSpc>
              <a:defRPr sz="1356" b="0" cap="all" spc="97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AFB98B-06E5-997A-53DA-CC0E6A618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4CA6F2-8C52-8488-999E-FEF7877BA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403F4C9-1C82-4616-8D26-0B0587291200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59DD64-9865-92B3-BED2-F770E9763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BD3F2A-2B85-D7B7-24A2-D01A281CD79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08559" y="4521656"/>
            <a:ext cx="8240737" cy="6956042"/>
          </a:xfrm>
        </p:spPr>
        <p:txBody>
          <a:bodyPr anchor="ctr">
            <a:normAutofit/>
          </a:bodyPr>
          <a:lstStyle>
            <a:lvl1pPr marL="159457" indent="-159457">
              <a:lnSpc>
                <a:spcPct val="90000"/>
              </a:lnSpc>
              <a:spcBef>
                <a:spcPts val="0"/>
              </a:spcBef>
              <a:buFont typeface="Arial" panose="020B0604020202020204" pitchFamily="34" charset="0"/>
              <a:buNone/>
              <a:defRPr sz="4844" spc="-48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755033541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003" y="2717649"/>
            <a:ext cx="8120063" cy="170931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C42AE-61C6-458B-86C3-22D39A5E8956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4CA46A-141E-21AB-51BA-BA1F0F39570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8307" y="4629191"/>
            <a:ext cx="4770537" cy="105926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8607D36-7013-02AC-69A9-8D38C5BBA7D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695111" y="4629191"/>
            <a:ext cx="4770537" cy="1059260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63881635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573" y="2270694"/>
            <a:ext cx="10496928" cy="171523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26065" y="523418"/>
            <a:ext cx="1860233" cy="82420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3D71BEE-9C65-4D84-970B-0B47E929926B}" type="datetime1">
              <a:rPr lang="en-US" smtClean="0"/>
              <a:pPr/>
              <a:t>7/31/2026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5572" y="4081982"/>
            <a:ext cx="4760359" cy="1363818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550" b="1" cap="all" baseline="0">
                <a:solidFill>
                  <a:schemeClr val="tx1"/>
                </a:solidFill>
              </a:defRPr>
            </a:lvl1pPr>
            <a:lvl2pPr marL="442935" indent="0">
              <a:buNone/>
              <a:defRPr sz="1938" b="1"/>
            </a:lvl2pPr>
            <a:lvl3pPr marL="885871" indent="0">
              <a:buNone/>
              <a:defRPr sz="1744" b="1"/>
            </a:lvl3pPr>
            <a:lvl4pPr marL="1328806" indent="0">
              <a:buNone/>
              <a:defRPr sz="1550" b="1"/>
            </a:lvl4pPr>
            <a:lvl5pPr marL="1771741" indent="0">
              <a:buNone/>
              <a:defRPr sz="1550" b="1"/>
            </a:lvl5pPr>
            <a:lvl6pPr marL="2214677" indent="0">
              <a:buNone/>
              <a:defRPr sz="1550" b="1"/>
            </a:lvl6pPr>
            <a:lvl7pPr marL="2657612" indent="0">
              <a:buNone/>
              <a:defRPr sz="1550" b="1"/>
            </a:lvl7pPr>
            <a:lvl8pPr marL="3100548" indent="0">
              <a:buNone/>
              <a:defRPr sz="1550" b="1"/>
            </a:lvl8pPr>
            <a:lvl9pPr marL="3543483" indent="0">
              <a:buNone/>
              <a:defRPr sz="15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854769-C5D8-1BF0-C3A2-77216D6255D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8307" y="5566568"/>
            <a:ext cx="4747624" cy="965522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0047" y="4081982"/>
            <a:ext cx="4812454" cy="1363818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550" b="1" cap="all" baseline="0">
                <a:solidFill>
                  <a:schemeClr val="tx1"/>
                </a:solidFill>
              </a:defRPr>
            </a:lvl1pPr>
            <a:lvl2pPr marL="442935" indent="0">
              <a:buNone/>
              <a:defRPr sz="1938" b="1"/>
            </a:lvl2pPr>
            <a:lvl3pPr marL="885871" indent="0">
              <a:buNone/>
              <a:defRPr sz="1744" b="1"/>
            </a:lvl3pPr>
            <a:lvl4pPr marL="1328806" indent="0">
              <a:buNone/>
              <a:defRPr sz="1550" b="1"/>
            </a:lvl4pPr>
            <a:lvl5pPr marL="1771741" indent="0">
              <a:buNone/>
              <a:defRPr sz="1550" b="1"/>
            </a:lvl5pPr>
            <a:lvl6pPr marL="2214677" indent="0">
              <a:buNone/>
              <a:defRPr sz="1550" b="1"/>
            </a:lvl6pPr>
            <a:lvl7pPr marL="2657612" indent="0">
              <a:buNone/>
              <a:defRPr sz="1550" b="1"/>
            </a:lvl7pPr>
            <a:lvl8pPr marL="3100548" indent="0">
              <a:buNone/>
              <a:defRPr sz="1550" b="1"/>
            </a:lvl8pPr>
            <a:lvl9pPr marL="3543483" indent="0">
              <a:buNone/>
              <a:defRPr sz="155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3527224-4234-3620-766D-DCCA3AFDF896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083170" y="5566568"/>
            <a:ext cx="4827051" cy="965522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6188667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642" y="2712635"/>
            <a:ext cx="8118424" cy="21345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AFCF02-D35E-46A4-B7A1-1A2B81F8D932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560937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A57AF51-4D04-4E0C-B33D-81940CAB4B07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637918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and purple light&#10;&#10;AI-generated content may be incorrect.">
            <a:extLst>
              <a:ext uri="{FF2B5EF4-FFF2-40B4-BE49-F238E27FC236}">
                <a16:creationId xmlns:a16="http://schemas.microsoft.com/office/drawing/2014/main" id="{CC69B319-31FA-514C-5A82-30B4D1B20A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0" y="0"/>
            <a:ext cx="11810999" cy="16706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881" y="1848892"/>
            <a:ext cx="7371866" cy="4226326"/>
          </a:xfrm>
        </p:spPr>
        <p:txBody>
          <a:bodyPr anchor="t">
            <a:noAutofit/>
          </a:bodyPr>
          <a:lstStyle>
            <a:lvl1pPr>
              <a:defRPr sz="6975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DABFCF2-BE01-43CB-85B3-49CC0FE55050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6003" y="6589927"/>
            <a:ext cx="8526066" cy="7180559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>
                <a:solidFill>
                  <a:schemeClr val="tx1"/>
                </a:solidFill>
              </a:defRPr>
            </a:lvl1pPr>
            <a:lvl2pPr>
              <a:defRPr lang="en-US" dirty="0">
                <a:solidFill>
                  <a:schemeClr val="tx1"/>
                </a:solidFill>
              </a:defRPr>
            </a:lvl2pPr>
            <a:lvl3pPr>
              <a:defRPr lang="en-US" dirty="0">
                <a:solidFill>
                  <a:schemeClr val="tx1"/>
                </a:solidFill>
              </a:defRPr>
            </a:lvl3pPr>
            <a:lvl4pPr>
              <a:defRPr lang="en-US" dirty="0">
                <a:solidFill>
                  <a:schemeClr val="tx1"/>
                </a:solidFill>
              </a:defRPr>
            </a:lvl4pPr>
            <a:lvl5pPr>
              <a:defRPr lang="en-US" dirty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15974798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purple light&#10;&#10;AI-generated content may be incorrect.">
            <a:extLst>
              <a:ext uri="{FF2B5EF4-FFF2-40B4-BE49-F238E27FC236}">
                <a16:creationId xmlns:a16="http://schemas.microsoft.com/office/drawing/2014/main" id="{86565871-9318-EC0D-5245-A159818CA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892"/>
          <a:stretch>
            <a:fillRect/>
          </a:stretch>
        </p:blipFill>
        <p:spPr>
          <a:xfrm flipH="1">
            <a:off x="0" y="0"/>
            <a:ext cx="11810999" cy="1670685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687F1B09-5020-D2DD-189E-7226AD232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642" y="6589125"/>
            <a:ext cx="5294858" cy="6658827"/>
          </a:xfrm>
        </p:spPr>
        <p:txBody>
          <a:bodyPr/>
          <a:lstStyle>
            <a:lvl1pPr>
              <a:defRPr sz="6975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19A0F5-9D15-4E68-95BA-31AD4F5D84D0}" type="datetime1">
              <a:rPr lang="en-US" smtClean="0"/>
              <a:pPr/>
              <a:t>7/31/2026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8492B719-9068-0A96-E408-4EB3E9F85BE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08502" y="6589924"/>
            <a:ext cx="4272260" cy="380544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53544686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50054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642" y="2712635"/>
            <a:ext cx="9631709" cy="21345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998" y="5197687"/>
            <a:ext cx="9631709" cy="104881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8881" y="523418"/>
            <a:ext cx="2641177" cy="82420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678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526065" y="523418"/>
            <a:ext cx="1860233" cy="82420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678" cap="all" baseline="0">
                <a:solidFill>
                  <a:schemeClr val="tx1"/>
                </a:solidFill>
              </a:defRPr>
            </a:lvl1pPr>
          </a:lstStyle>
          <a:p>
            <a:fld id="{F288AF9F-2338-4040-A485-373B8EC8151E}" type="datetime1">
              <a:rPr lang="en-US" smtClean="0"/>
              <a:pPr/>
              <a:t>7/31/2026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8793" y="523418"/>
            <a:ext cx="538575" cy="82420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678" cap="all" baseline="0">
                <a:solidFill>
                  <a:schemeClr val="tx1"/>
                </a:solidFill>
              </a:defRPr>
            </a:lvl1pPr>
          </a:lstStyle>
          <a:p>
            <a:fld id="{8E274F5D-21DC-40EF-8DBA-AB9BB119E93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0417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</p:sldLayoutIdLst>
  <p:hf sldNum="0" hdr="0" ftr="0" dt="0"/>
  <p:txStyles>
    <p:titleStyle>
      <a:lvl1pPr algn="l" defTabSz="885871" rtl="0" eaLnBrk="1" latinLnBrk="0" hangingPunct="1">
        <a:lnSpc>
          <a:spcPct val="85000"/>
        </a:lnSpc>
        <a:spcBef>
          <a:spcPct val="0"/>
        </a:spcBef>
        <a:buNone/>
        <a:defRPr sz="2906" b="0" kern="1200" spc="-107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885871" rtl="0" eaLnBrk="1" latinLnBrk="0" hangingPunct="1">
        <a:lnSpc>
          <a:spcPct val="120000"/>
        </a:lnSpc>
        <a:spcBef>
          <a:spcPts val="969"/>
        </a:spcBef>
        <a:buFont typeface="Arial" panose="020B0604020202020204" pitchFamily="34" charset="0"/>
        <a:buNone/>
        <a:defRPr sz="1356" kern="1200">
          <a:solidFill>
            <a:schemeClr val="tx1"/>
          </a:solidFill>
          <a:latin typeface="+mn-lt"/>
          <a:ea typeface="+mn-ea"/>
          <a:cs typeface="+mn-cs"/>
        </a:defRPr>
      </a:lvl1pPr>
      <a:lvl2pPr marL="221468" indent="0" algn="l" defTabSz="885871" rtl="0" eaLnBrk="1" latinLnBrk="0" hangingPunct="1">
        <a:lnSpc>
          <a:spcPct val="120000"/>
        </a:lnSpc>
        <a:spcBef>
          <a:spcPts val="484"/>
        </a:spcBef>
        <a:buFont typeface="Arial" panose="020B0604020202020204" pitchFamily="34" charset="0"/>
        <a:buNone/>
        <a:defRPr sz="1356" kern="1200">
          <a:solidFill>
            <a:schemeClr val="tx1"/>
          </a:solidFill>
          <a:latin typeface="+mn-lt"/>
          <a:ea typeface="+mn-ea"/>
          <a:cs typeface="+mn-cs"/>
        </a:defRPr>
      </a:lvl2pPr>
      <a:lvl3pPr marL="442935" indent="0" algn="l" defTabSz="885871" rtl="0" eaLnBrk="1" latinLnBrk="0" hangingPunct="1">
        <a:lnSpc>
          <a:spcPct val="120000"/>
        </a:lnSpc>
        <a:spcBef>
          <a:spcPts val="484"/>
        </a:spcBef>
        <a:buFont typeface="Arial" panose="020B0604020202020204" pitchFamily="34" charset="0"/>
        <a:buNone/>
        <a:defRPr sz="1356" kern="1200">
          <a:solidFill>
            <a:schemeClr val="tx1"/>
          </a:solidFill>
          <a:latin typeface="+mn-lt"/>
          <a:ea typeface="+mn-ea"/>
          <a:cs typeface="+mn-cs"/>
        </a:defRPr>
      </a:lvl3pPr>
      <a:lvl4pPr marL="664403" indent="0" algn="l" defTabSz="885871" rtl="0" eaLnBrk="1" latinLnBrk="0" hangingPunct="1">
        <a:lnSpc>
          <a:spcPct val="120000"/>
        </a:lnSpc>
        <a:spcBef>
          <a:spcPts val="484"/>
        </a:spcBef>
        <a:buFont typeface="Arial" panose="020B0604020202020204" pitchFamily="34" charset="0"/>
        <a:buNone/>
        <a:defRPr sz="1356" kern="1200">
          <a:solidFill>
            <a:schemeClr val="tx1"/>
          </a:solidFill>
          <a:latin typeface="+mn-lt"/>
          <a:ea typeface="+mn-ea"/>
          <a:cs typeface="+mn-cs"/>
        </a:defRPr>
      </a:lvl4pPr>
      <a:lvl5pPr marL="885871" indent="0" algn="l" defTabSz="885871" rtl="0" eaLnBrk="1" latinLnBrk="0" hangingPunct="1">
        <a:lnSpc>
          <a:spcPct val="120000"/>
        </a:lnSpc>
        <a:spcBef>
          <a:spcPts val="484"/>
        </a:spcBef>
        <a:buFont typeface="Arial" panose="020B0604020202020204" pitchFamily="34" charset="0"/>
        <a:buNone/>
        <a:defRPr sz="1356" kern="1200">
          <a:solidFill>
            <a:schemeClr val="tx1"/>
          </a:solidFill>
          <a:latin typeface="+mn-lt"/>
          <a:ea typeface="+mn-ea"/>
          <a:cs typeface="+mn-cs"/>
        </a:defRPr>
      </a:lvl5pPr>
      <a:lvl6pPr marL="2436144" indent="-221468" algn="l" defTabSz="885871" rtl="0" eaLnBrk="1" latinLnBrk="0" hangingPunct="1">
        <a:lnSpc>
          <a:spcPct val="90000"/>
        </a:lnSpc>
        <a:spcBef>
          <a:spcPts val="484"/>
        </a:spcBef>
        <a:buFont typeface="Arial" panose="020B0604020202020204" pitchFamily="34" charset="0"/>
        <a:buChar char="•"/>
        <a:defRPr sz="1744" kern="1200">
          <a:solidFill>
            <a:schemeClr val="tx1"/>
          </a:solidFill>
          <a:latin typeface="+mn-lt"/>
          <a:ea typeface="+mn-ea"/>
          <a:cs typeface="+mn-cs"/>
        </a:defRPr>
      </a:lvl6pPr>
      <a:lvl7pPr marL="2879080" indent="-221468" algn="l" defTabSz="885871" rtl="0" eaLnBrk="1" latinLnBrk="0" hangingPunct="1">
        <a:lnSpc>
          <a:spcPct val="90000"/>
        </a:lnSpc>
        <a:spcBef>
          <a:spcPts val="484"/>
        </a:spcBef>
        <a:buFont typeface="Arial" panose="020B0604020202020204" pitchFamily="34" charset="0"/>
        <a:buChar char="•"/>
        <a:defRPr sz="1744" kern="1200">
          <a:solidFill>
            <a:schemeClr val="tx1"/>
          </a:solidFill>
          <a:latin typeface="+mn-lt"/>
          <a:ea typeface="+mn-ea"/>
          <a:cs typeface="+mn-cs"/>
        </a:defRPr>
      </a:lvl7pPr>
      <a:lvl8pPr marL="3322015" indent="-221468" algn="l" defTabSz="885871" rtl="0" eaLnBrk="1" latinLnBrk="0" hangingPunct="1">
        <a:lnSpc>
          <a:spcPct val="90000"/>
        </a:lnSpc>
        <a:spcBef>
          <a:spcPts val="484"/>
        </a:spcBef>
        <a:buFont typeface="Arial" panose="020B0604020202020204" pitchFamily="34" charset="0"/>
        <a:buChar char="•"/>
        <a:defRPr sz="1744" kern="1200">
          <a:solidFill>
            <a:schemeClr val="tx1"/>
          </a:solidFill>
          <a:latin typeface="+mn-lt"/>
          <a:ea typeface="+mn-ea"/>
          <a:cs typeface="+mn-cs"/>
        </a:defRPr>
      </a:lvl8pPr>
      <a:lvl9pPr marL="3764951" indent="-221468" algn="l" defTabSz="885871" rtl="0" eaLnBrk="1" latinLnBrk="0" hangingPunct="1">
        <a:lnSpc>
          <a:spcPct val="90000"/>
        </a:lnSpc>
        <a:spcBef>
          <a:spcPts val="484"/>
        </a:spcBef>
        <a:buFont typeface="Arial" panose="020B0604020202020204" pitchFamily="34" charset="0"/>
        <a:buChar char="•"/>
        <a:defRPr sz="1744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885871" rtl="0" eaLnBrk="1" latinLnBrk="0" hangingPunct="1">
        <a:defRPr sz="1744" kern="1200">
          <a:solidFill>
            <a:schemeClr val="tx1"/>
          </a:solidFill>
          <a:latin typeface="+mn-lt"/>
          <a:ea typeface="+mn-ea"/>
          <a:cs typeface="+mn-cs"/>
        </a:defRPr>
      </a:lvl1pPr>
      <a:lvl2pPr marL="442935" algn="l" defTabSz="885871" rtl="0" eaLnBrk="1" latinLnBrk="0" hangingPunct="1">
        <a:defRPr sz="1744" kern="1200">
          <a:solidFill>
            <a:schemeClr val="tx1"/>
          </a:solidFill>
          <a:latin typeface="+mn-lt"/>
          <a:ea typeface="+mn-ea"/>
          <a:cs typeface="+mn-cs"/>
        </a:defRPr>
      </a:lvl2pPr>
      <a:lvl3pPr marL="885871" algn="l" defTabSz="885871" rtl="0" eaLnBrk="1" latinLnBrk="0" hangingPunct="1">
        <a:defRPr sz="1744" kern="1200">
          <a:solidFill>
            <a:schemeClr val="tx1"/>
          </a:solidFill>
          <a:latin typeface="+mn-lt"/>
          <a:ea typeface="+mn-ea"/>
          <a:cs typeface="+mn-cs"/>
        </a:defRPr>
      </a:lvl3pPr>
      <a:lvl4pPr marL="1328806" algn="l" defTabSz="885871" rtl="0" eaLnBrk="1" latinLnBrk="0" hangingPunct="1">
        <a:defRPr sz="1744" kern="1200">
          <a:solidFill>
            <a:schemeClr val="tx1"/>
          </a:solidFill>
          <a:latin typeface="+mn-lt"/>
          <a:ea typeface="+mn-ea"/>
          <a:cs typeface="+mn-cs"/>
        </a:defRPr>
      </a:lvl4pPr>
      <a:lvl5pPr marL="1771741" algn="l" defTabSz="885871" rtl="0" eaLnBrk="1" latinLnBrk="0" hangingPunct="1">
        <a:defRPr sz="1744" kern="1200">
          <a:solidFill>
            <a:schemeClr val="tx1"/>
          </a:solidFill>
          <a:latin typeface="+mn-lt"/>
          <a:ea typeface="+mn-ea"/>
          <a:cs typeface="+mn-cs"/>
        </a:defRPr>
      </a:lvl5pPr>
      <a:lvl6pPr marL="2214677" algn="l" defTabSz="885871" rtl="0" eaLnBrk="1" latinLnBrk="0" hangingPunct="1">
        <a:defRPr sz="1744" kern="1200">
          <a:solidFill>
            <a:schemeClr val="tx1"/>
          </a:solidFill>
          <a:latin typeface="+mn-lt"/>
          <a:ea typeface="+mn-ea"/>
          <a:cs typeface="+mn-cs"/>
        </a:defRPr>
      </a:lvl6pPr>
      <a:lvl7pPr marL="2657612" algn="l" defTabSz="885871" rtl="0" eaLnBrk="1" latinLnBrk="0" hangingPunct="1">
        <a:defRPr sz="1744" kern="1200">
          <a:solidFill>
            <a:schemeClr val="tx1"/>
          </a:solidFill>
          <a:latin typeface="+mn-lt"/>
          <a:ea typeface="+mn-ea"/>
          <a:cs typeface="+mn-cs"/>
        </a:defRPr>
      </a:lvl7pPr>
      <a:lvl8pPr marL="3100548" algn="l" defTabSz="885871" rtl="0" eaLnBrk="1" latinLnBrk="0" hangingPunct="1">
        <a:defRPr sz="1744" kern="1200">
          <a:solidFill>
            <a:schemeClr val="tx1"/>
          </a:solidFill>
          <a:latin typeface="+mn-lt"/>
          <a:ea typeface="+mn-ea"/>
          <a:cs typeface="+mn-cs"/>
        </a:defRPr>
      </a:lvl8pPr>
      <a:lvl9pPr marL="3543483" algn="l" defTabSz="885871" rtl="0" eaLnBrk="1" latinLnBrk="0" hangingPunct="1">
        <a:defRPr sz="1744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pos="264">
          <p15:clr>
            <a:srgbClr val="F26B43"/>
          </p15:clr>
        </p15:guide>
        <p15:guide id="4" orient="horz" pos="264">
          <p15:clr>
            <a:srgbClr val="F26B43"/>
          </p15:clr>
        </p15:guide>
        <p15:guide id="5" pos="7416">
          <p15:clr>
            <a:srgbClr val="F26B43"/>
          </p15:clr>
        </p15:guide>
        <p15:guide id="12" pos="4632">
          <p15:clr>
            <a:srgbClr val="F26B43"/>
          </p15:clr>
        </p15:guide>
        <p15:guide id="13" pos="5544">
          <p15:clr>
            <a:srgbClr val="F26B43"/>
          </p15:clr>
        </p15:guide>
        <p15:guide id="26" pos="2784">
          <p15:clr>
            <a:srgbClr val="F26B43"/>
          </p15:clr>
        </p15:guide>
        <p15:guide id="27" pos="3048">
          <p15:clr>
            <a:srgbClr val="F26B43"/>
          </p15:clr>
        </p15:guide>
        <p15:guide id="29" pos="3960">
          <p15:clr>
            <a:srgbClr val="F26B43"/>
          </p15:clr>
        </p15:guide>
        <p15:guide id="30" pos="1176">
          <p15:clr>
            <a:srgbClr val="F26B43"/>
          </p15:clr>
        </p15:guide>
        <p15:guide id="31" pos="912">
          <p15:clr>
            <a:srgbClr val="F26B43"/>
          </p15:clr>
        </p15:guide>
        <p15:guide id="32" pos="3696">
          <p15:clr>
            <a:srgbClr val="F26B43"/>
          </p15:clr>
        </p15:guide>
        <p15:guide id="33" pos="1848">
          <p15:clr>
            <a:srgbClr val="F26B43"/>
          </p15:clr>
        </p15:guide>
        <p15:guide id="34" pos="2112">
          <p15:clr>
            <a:srgbClr val="F26B43"/>
          </p15:clr>
        </p15:guide>
        <p15:guide id="36" pos="6528">
          <p15:clr>
            <a:srgbClr val="F26B43"/>
          </p15:clr>
        </p15:guide>
        <p15:guide id="37" pos="6744">
          <p15:clr>
            <a:srgbClr val="F26B43"/>
          </p15:clr>
        </p15:guide>
        <p15:guide id="42" orient="horz" pos="393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kea.com/global/en/images/IKEA_Sustainability_Report_FY_24_2025_02_06_0aaa025249.pdf" TargetMode="External"/><Relationship Id="rId13" Type="http://schemas.microsoft.com/office/2007/relationships/hdphoto" Target="../media/hdphoto1.wdp"/><Relationship Id="rId18" Type="http://schemas.openxmlformats.org/officeDocument/2006/relationships/image" Target="../media/image22.png"/><Relationship Id="rId3" Type="http://schemas.openxmlformats.org/officeDocument/2006/relationships/image" Target="../media/image15.jpeg"/><Relationship Id="rId7" Type="http://schemas.openxmlformats.org/officeDocument/2006/relationships/hyperlink" Target="https://www.ikea.com/global/en/our-business/sustainability/circularity-progress/" TargetMode="External"/><Relationship Id="rId12" Type="http://schemas.openxmlformats.org/officeDocument/2006/relationships/image" Target="../media/image19.png"/><Relationship Id="rId17" Type="http://schemas.microsoft.com/office/2007/relationships/hdphoto" Target="../media/hdphoto3.wdp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8.png"/><Relationship Id="rId11" Type="http://schemas.openxmlformats.org/officeDocument/2006/relationships/hyperlink" Target="https://doi.org/10.3390/su16156544" TargetMode="External"/><Relationship Id="rId5" Type="http://schemas.openxmlformats.org/officeDocument/2006/relationships/image" Target="../media/image17.png"/><Relationship Id="rId15" Type="http://schemas.microsoft.com/office/2007/relationships/hdphoto" Target="../media/hdphoto2.wdp"/><Relationship Id="rId10" Type="http://schemas.openxmlformats.org/officeDocument/2006/relationships/hyperlink" Target="https://market.us/report/second-hand-furniture-market/" TargetMode="External"/><Relationship Id="rId19" Type="http://schemas.microsoft.com/office/2007/relationships/hdphoto" Target="../media/hdphoto4.wdp"/><Relationship Id="rId4" Type="http://schemas.openxmlformats.org/officeDocument/2006/relationships/image" Target="../media/image16.png"/><Relationship Id="rId9" Type="http://schemas.openxmlformats.org/officeDocument/2006/relationships/hyperlink" Target="https://www.ikea.com/nl/nl/files/pdf/e6/a6/e6a6d913/ingkagroup_annualsummaryandsustainabilityreport_fy24.pdf" TargetMode="External"/><Relationship Id="rId1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5D046C8-D335-D460-FB8B-687C19142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50" y="4603701"/>
            <a:ext cx="10172699" cy="3703662"/>
          </a:xfrm>
        </p:spPr>
        <p:txBody>
          <a:bodyPr/>
          <a:lstStyle/>
          <a:p>
            <a:pPr algn="ctr"/>
            <a:r>
              <a:rPr lang="en-US" sz="3600" dirty="0"/>
              <a:t>MODULE: Marketing Management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Code: LCMB7024</a:t>
            </a: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Student Name: HARSH DHABHAI </a:t>
            </a:r>
          </a:p>
        </p:txBody>
      </p:sp>
    </p:spTree>
    <p:extLst>
      <p:ext uri="{BB962C8B-B14F-4D97-AF65-F5344CB8AC3E}">
        <p14:creationId xmlns:p14="http://schemas.microsoft.com/office/powerpoint/2010/main" val="3821615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58A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1"/>
          <p:cNvSpPr/>
          <p:nvPr/>
        </p:nvSpPr>
        <p:spPr>
          <a:xfrm>
            <a:off x="523950" y="4229335"/>
            <a:ext cx="5381699" cy="2834655"/>
          </a:xfrm>
          <a:prstGeom prst="roundRect">
            <a:avLst>
              <a:gd name="adj" fmla="val 1523"/>
            </a:avLst>
          </a:prstGeom>
          <a:solidFill>
            <a:srgbClr val="FFFFFF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pic>
        <p:nvPicPr>
          <p:cNvPr id="1026" name="Picture 2" descr="Brandvolution - A Swedish tale: the story behind IKEA and its log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949" y="4197584"/>
            <a:ext cx="5381700" cy="2939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0" name="Rectangle 119"/>
          <p:cNvSpPr/>
          <p:nvPr/>
        </p:nvSpPr>
        <p:spPr>
          <a:xfrm>
            <a:off x="538237" y="4207542"/>
            <a:ext cx="5367411" cy="2959116"/>
          </a:xfrm>
          <a:prstGeom prst="rect">
            <a:avLst/>
          </a:prstGeom>
          <a:solidFill>
            <a:schemeClr val="bg1">
              <a:alpha val="63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11810851" cy="1121569"/>
          </a:xfrm>
          <a:prstGeom prst="rect">
            <a:avLst/>
          </a:prstGeom>
          <a:solidFill>
            <a:srgbClr val="FEDB12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12553"/>
            <a:ext cx="1947789" cy="114667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985889" y="171450"/>
            <a:ext cx="9588246" cy="602456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98800"/>
              </a:lnSpc>
              <a:buNone/>
            </a:pPr>
            <a:r>
              <a:rPr lang="en-US" sz="2000" b="1" dirty="0"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IKEA EcoLoop: A Circular Furniture Buy-Back, Refurbishment and Rental Ecosystem for Sustainable Growth</a:t>
            </a:r>
            <a:endParaRPr lang="en-US" sz="2000" dirty="0"/>
          </a:p>
        </p:txBody>
      </p:sp>
      <p:sp>
        <p:nvSpPr>
          <p:cNvPr id="5" name="Text 2"/>
          <p:cNvSpPr/>
          <p:nvPr/>
        </p:nvSpPr>
        <p:spPr>
          <a:xfrm>
            <a:off x="2018285" y="836118"/>
            <a:ext cx="10875645" cy="19526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B58A2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Buy. Return. Renew. Repeat.</a:t>
            </a:r>
            <a:endParaRPr lang="en-US" sz="1200" dirty="0"/>
          </a:p>
        </p:txBody>
      </p:sp>
      <p:sp>
        <p:nvSpPr>
          <p:cNvPr id="6" name="Shape 3"/>
          <p:cNvSpPr/>
          <p:nvPr/>
        </p:nvSpPr>
        <p:spPr>
          <a:xfrm>
            <a:off x="523950" y="1365013"/>
            <a:ext cx="10744200" cy="403697"/>
          </a:xfrm>
          <a:prstGeom prst="roundRect">
            <a:avLst>
              <a:gd name="adj" fmla="val 50000"/>
            </a:avLst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4"/>
          <p:cNvSpPr/>
          <p:nvPr/>
        </p:nvSpPr>
        <p:spPr>
          <a:xfrm>
            <a:off x="649102" y="1407752"/>
            <a:ext cx="10799826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b="1" kern="0" spc="59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COMPANY OVERVIEW</a:t>
            </a:r>
            <a:endParaRPr lang="en-US" dirty="0"/>
          </a:p>
        </p:txBody>
      </p:sp>
      <p:sp>
        <p:nvSpPr>
          <p:cNvPr id="8" name="Shape 5"/>
          <p:cNvSpPr/>
          <p:nvPr/>
        </p:nvSpPr>
        <p:spPr>
          <a:xfrm>
            <a:off x="523950" y="1825860"/>
            <a:ext cx="5970166" cy="1061740"/>
          </a:xfrm>
          <a:prstGeom prst="roundRect">
            <a:avLst>
              <a:gd name="adj" fmla="val 4486"/>
            </a:avLst>
          </a:prstGeom>
          <a:solidFill>
            <a:srgbClr val="FFFFFF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6"/>
          <p:cNvSpPr/>
          <p:nvPr/>
        </p:nvSpPr>
        <p:spPr>
          <a:xfrm>
            <a:off x="690488" y="1890948"/>
            <a:ext cx="6200797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sz="1100" b="1" kern="0" spc="59" dirty="0">
                <a:solidFill>
                  <a:srgbClr val="5A627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IKEA AT A GLANCE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690488" y="2211623"/>
            <a:ext cx="57150" cy="57150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8"/>
          <p:cNvSpPr/>
          <p:nvPr/>
        </p:nvSpPr>
        <p:spPr>
          <a:xfrm>
            <a:off x="823764" y="2154473"/>
            <a:ext cx="6054194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Founded in Sweden in 1943.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690488" y="2432186"/>
            <a:ext cx="57150" cy="57150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0"/>
          <p:cNvSpPr/>
          <p:nvPr/>
        </p:nvSpPr>
        <p:spPr>
          <a:xfrm>
            <a:off x="823764" y="2375036"/>
            <a:ext cx="6054194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IKEA operates 470+ stores across 60+ countries.</a:t>
            </a:r>
            <a:endParaRPr lang="en-US" sz="1200" dirty="0"/>
          </a:p>
        </p:txBody>
      </p:sp>
      <p:sp>
        <p:nvSpPr>
          <p:cNvPr id="14" name="Shape 11"/>
          <p:cNvSpPr/>
          <p:nvPr/>
        </p:nvSpPr>
        <p:spPr>
          <a:xfrm>
            <a:off x="690488" y="2652749"/>
            <a:ext cx="57150" cy="57150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2"/>
          <p:cNvSpPr/>
          <p:nvPr/>
        </p:nvSpPr>
        <p:spPr>
          <a:xfrm>
            <a:off x="823764" y="2595599"/>
            <a:ext cx="6054194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One of the world's largest furniture retailers (IKEA, 2024a).</a:t>
            </a:r>
            <a:endParaRPr lang="en-US" sz="1200" dirty="0"/>
          </a:p>
        </p:txBody>
      </p:sp>
      <p:sp>
        <p:nvSpPr>
          <p:cNvPr id="16" name="Shape 13"/>
          <p:cNvSpPr/>
          <p:nvPr/>
        </p:nvSpPr>
        <p:spPr>
          <a:xfrm>
            <a:off x="6627391" y="1825860"/>
            <a:ext cx="4640759" cy="1061740"/>
          </a:xfrm>
          <a:prstGeom prst="roundRect">
            <a:avLst>
              <a:gd name="adj" fmla="val 4486"/>
            </a:avLst>
          </a:prstGeom>
          <a:solidFill>
            <a:srgbClr val="FEDB12"/>
          </a:solidFill>
          <a:ln/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Text 14"/>
          <p:cNvSpPr/>
          <p:nvPr/>
        </p:nvSpPr>
        <p:spPr>
          <a:xfrm>
            <a:off x="6779642" y="2035187"/>
            <a:ext cx="4769882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kern="0" spc="59" dirty="0">
                <a:solidFill>
                  <a:srgbClr val="B58A2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VISION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6779642" y="2365213"/>
            <a:ext cx="4769882" cy="211336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21333"/>
              </a:lnSpc>
              <a:buNone/>
            </a:pPr>
            <a:r>
              <a:rPr lang="en-US" sz="1400" dirty="0"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"To create a better everyday life for the many people."</a:t>
            </a:r>
            <a:endParaRPr lang="en-US" sz="1400" dirty="0"/>
          </a:p>
        </p:txBody>
      </p:sp>
      <p:sp>
        <p:nvSpPr>
          <p:cNvPr id="19" name="Shape 16"/>
          <p:cNvSpPr/>
          <p:nvPr/>
        </p:nvSpPr>
        <p:spPr>
          <a:xfrm>
            <a:off x="523949" y="2944750"/>
            <a:ext cx="8317349" cy="614809"/>
          </a:xfrm>
          <a:prstGeom prst="roundRect">
            <a:avLst>
              <a:gd name="adj" fmla="val 7746"/>
            </a:avLst>
          </a:prstGeom>
          <a:solidFill>
            <a:srgbClr val="FFFFFF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0" name="Text 17"/>
          <p:cNvSpPr/>
          <p:nvPr/>
        </p:nvSpPr>
        <p:spPr>
          <a:xfrm>
            <a:off x="690488" y="3035238"/>
            <a:ext cx="11452235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sz="1100" b="1" kern="0" spc="59" dirty="0">
                <a:solidFill>
                  <a:srgbClr val="5A627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CURRENT SUSTAINABILITY POSITION</a:t>
            </a:r>
            <a:endParaRPr lang="en-US" sz="1100" dirty="0"/>
          </a:p>
        </p:txBody>
      </p:sp>
      <p:sp>
        <p:nvSpPr>
          <p:cNvPr id="21" name="Text 18"/>
          <p:cNvSpPr/>
          <p:nvPr/>
        </p:nvSpPr>
        <p:spPr>
          <a:xfrm>
            <a:off x="690488" y="3263763"/>
            <a:ext cx="11452235" cy="20530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Sustainability is a core strategy, with IKEA investing in circular design, repair, resale and reuse services (IKEA, 2023).</a:t>
            </a:r>
            <a:endParaRPr lang="en-US" sz="1200" dirty="0"/>
          </a:p>
        </p:txBody>
      </p:sp>
      <p:sp>
        <p:nvSpPr>
          <p:cNvPr id="22" name="Shape 19"/>
          <p:cNvSpPr/>
          <p:nvPr/>
        </p:nvSpPr>
        <p:spPr>
          <a:xfrm>
            <a:off x="523949" y="3664334"/>
            <a:ext cx="8317349" cy="469751"/>
          </a:xfrm>
          <a:prstGeom prst="roundRect">
            <a:avLst>
              <a:gd name="adj" fmla="val 50000"/>
            </a:avLst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0"/>
          <p:cNvSpPr/>
          <p:nvPr/>
        </p:nvSpPr>
        <p:spPr>
          <a:xfrm>
            <a:off x="657300" y="3708091"/>
            <a:ext cx="10799826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b="1" kern="0" spc="59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Sustainable Need &amp; Purpose</a:t>
            </a:r>
            <a:endParaRPr lang="en-US" dirty="0"/>
          </a:p>
        </p:txBody>
      </p:sp>
      <p:sp>
        <p:nvSpPr>
          <p:cNvPr id="25" name="Text 22"/>
          <p:cNvSpPr/>
          <p:nvPr/>
        </p:nvSpPr>
        <p:spPr>
          <a:xfrm>
            <a:off x="690488" y="4357923"/>
            <a:ext cx="5553484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sz="1100" b="1" kern="0" spc="59" dirty="0">
                <a:solidFill>
                  <a:srgbClr val="5A627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CHALLENGE</a:t>
            </a:r>
            <a:endParaRPr lang="en-US" sz="1100" dirty="0"/>
          </a:p>
        </p:txBody>
      </p:sp>
      <p:sp>
        <p:nvSpPr>
          <p:cNvPr id="27" name="Text 24"/>
          <p:cNvSpPr/>
          <p:nvPr/>
        </p:nvSpPr>
        <p:spPr>
          <a:xfrm>
            <a:off x="811064" y="4762058"/>
            <a:ext cx="5015135" cy="489252"/>
          </a:xfrm>
          <a:prstGeom prst="roundRect">
            <a:avLst/>
          </a:prstGeom>
          <a:solidFill>
            <a:srgbClr val="FEDB12"/>
          </a:solidFill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4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furniture industry requires substantial raw material and produces a lot of waste.</a:t>
            </a:r>
            <a:endParaRPr lang="en-US" sz="1400" dirty="0"/>
          </a:p>
        </p:txBody>
      </p:sp>
      <p:sp>
        <p:nvSpPr>
          <p:cNvPr id="29" name="Text 26"/>
          <p:cNvSpPr/>
          <p:nvPr/>
        </p:nvSpPr>
        <p:spPr>
          <a:xfrm>
            <a:off x="838052" y="5355304"/>
            <a:ext cx="4991249" cy="567489"/>
          </a:xfrm>
          <a:prstGeom prst="roundRect">
            <a:avLst/>
          </a:prstGeom>
          <a:solidFill>
            <a:srgbClr val="FEDB12"/>
          </a:solidFill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4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There is an increasing consumer need for affordable, sustainable, and circular products.</a:t>
            </a:r>
            <a:endParaRPr lang="en-US" sz="1400" dirty="0"/>
          </a:p>
        </p:txBody>
      </p:sp>
      <p:sp>
        <p:nvSpPr>
          <p:cNvPr id="31" name="Text 28"/>
          <p:cNvSpPr/>
          <p:nvPr/>
        </p:nvSpPr>
        <p:spPr>
          <a:xfrm>
            <a:off x="812271" y="6022429"/>
            <a:ext cx="5017030" cy="854563"/>
          </a:xfrm>
          <a:prstGeom prst="roundRect">
            <a:avLst/>
          </a:prstGeom>
          <a:solidFill>
            <a:srgbClr val="FEDB12"/>
          </a:solidFill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4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The value of the global second-hand furniture market in 2025 is USD 43.5 billion and is estimated to reach USD 87.6 billion by 2034 (8.1% CAGR) (Market.us, 2025).</a:t>
            </a:r>
            <a:endParaRPr lang="en-US" sz="1400" dirty="0"/>
          </a:p>
        </p:txBody>
      </p:sp>
      <p:sp>
        <p:nvSpPr>
          <p:cNvPr id="32" name="Shape 29"/>
          <p:cNvSpPr/>
          <p:nvPr/>
        </p:nvSpPr>
        <p:spPr>
          <a:xfrm>
            <a:off x="6038925" y="4229335"/>
            <a:ext cx="5229448" cy="2834655"/>
          </a:xfrm>
          <a:prstGeom prst="roundRect">
            <a:avLst>
              <a:gd name="adj" fmla="val 1523"/>
            </a:avLst>
          </a:prstGeom>
          <a:solidFill>
            <a:srgbClr val="FFFFFF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pic>
        <p:nvPicPr>
          <p:cNvPr id="33" name="Image 1" descr="preencoded.png"/>
          <p:cNvPicPr>
            <a:picLocks noChangeAspect="1"/>
          </p:cNvPicPr>
          <p:nvPr/>
        </p:nvPicPr>
        <p:blipFill>
          <a:blip r:embed="rId5"/>
          <a:srcRect l="-3" r="-3"/>
          <a:stretch/>
        </p:blipFill>
        <p:spPr>
          <a:xfrm>
            <a:off x="6129338" y="4319749"/>
            <a:ext cx="5048622" cy="2670696"/>
          </a:xfrm>
          <a:prstGeom prst="rect">
            <a:avLst/>
          </a:prstGeom>
        </p:spPr>
      </p:pic>
      <p:sp>
        <p:nvSpPr>
          <p:cNvPr id="34" name="Shape 30"/>
          <p:cNvSpPr/>
          <p:nvPr/>
        </p:nvSpPr>
        <p:spPr>
          <a:xfrm>
            <a:off x="509662" y="7239164"/>
            <a:ext cx="10744200" cy="484088"/>
          </a:xfrm>
          <a:prstGeom prst="roundRect">
            <a:avLst>
              <a:gd name="adj" fmla="val 50000"/>
            </a:avLst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5" name="Text 31"/>
          <p:cNvSpPr/>
          <p:nvPr/>
        </p:nvSpPr>
        <p:spPr>
          <a:xfrm>
            <a:off x="657300" y="7294161"/>
            <a:ext cx="10799826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b="1" kern="0" spc="59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Brand Extension: IKEA EcoLoop</a:t>
            </a:r>
            <a:endParaRPr lang="en-US" dirty="0"/>
          </a:p>
        </p:txBody>
      </p:sp>
      <p:sp>
        <p:nvSpPr>
          <p:cNvPr id="36" name="Text 32"/>
          <p:cNvSpPr/>
          <p:nvPr/>
        </p:nvSpPr>
        <p:spPr>
          <a:xfrm>
            <a:off x="523950" y="7707895"/>
            <a:ext cx="11818620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sz="1100" b="1" kern="0" spc="59" dirty="0">
                <a:solidFill>
                  <a:schemeClr val="bg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 CIRCULAR SERVICE ENABLING CUSTOMERS TO: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37" name="Shape 33"/>
          <p:cNvSpPr/>
          <p:nvPr/>
        </p:nvSpPr>
        <p:spPr>
          <a:xfrm>
            <a:off x="523950" y="7907920"/>
            <a:ext cx="2600325" cy="704776"/>
          </a:xfrm>
          <a:prstGeom prst="roundRect">
            <a:avLst>
              <a:gd name="adj" fmla="val 6757"/>
            </a:avLst>
          </a:prstGeom>
          <a:solidFill>
            <a:srgbClr val="FFFFFF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8" name="Shape 34"/>
          <p:cNvSpPr/>
          <p:nvPr/>
        </p:nvSpPr>
        <p:spPr>
          <a:xfrm>
            <a:off x="1700213" y="8036508"/>
            <a:ext cx="247576" cy="247576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9" name="Text 35"/>
          <p:cNvSpPr/>
          <p:nvPr/>
        </p:nvSpPr>
        <p:spPr>
          <a:xfrm>
            <a:off x="1662113" y="8036508"/>
            <a:ext cx="323776" cy="285676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1</a:t>
            </a:r>
            <a:endParaRPr lang="en-US" sz="1050" dirty="0"/>
          </a:p>
        </p:txBody>
      </p:sp>
      <p:sp>
        <p:nvSpPr>
          <p:cNvPr id="40" name="Text 36"/>
          <p:cNvSpPr/>
          <p:nvPr/>
        </p:nvSpPr>
        <p:spPr>
          <a:xfrm>
            <a:off x="1066060" y="8341234"/>
            <a:ext cx="1904450" cy="164754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Return used IKEA furniture</a:t>
            </a:r>
            <a:endParaRPr lang="en-US" sz="1200" dirty="0"/>
          </a:p>
        </p:txBody>
      </p:sp>
      <p:sp>
        <p:nvSpPr>
          <p:cNvPr id="41" name="Shape 37"/>
          <p:cNvSpPr/>
          <p:nvPr/>
        </p:nvSpPr>
        <p:spPr>
          <a:xfrm>
            <a:off x="3238575" y="7907920"/>
            <a:ext cx="2600325" cy="704776"/>
          </a:xfrm>
          <a:prstGeom prst="roundRect">
            <a:avLst>
              <a:gd name="adj" fmla="val 6757"/>
            </a:avLst>
          </a:prstGeom>
          <a:solidFill>
            <a:srgbClr val="FFFFFF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2" name="Shape 38"/>
          <p:cNvSpPr/>
          <p:nvPr/>
        </p:nvSpPr>
        <p:spPr>
          <a:xfrm>
            <a:off x="4414838" y="8036508"/>
            <a:ext cx="247576" cy="247576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3" name="Text 39"/>
          <p:cNvSpPr/>
          <p:nvPr/>
        </p:nvSpPr>
        <p:spPr>
          <a:xfrm>
            <a:off x="4376738" y="8036508"/>
            <a:ext cx="323776" cy="285676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2</a:t>
            </a:r>
            <a:endParaRPr lang="en-US" sz="1050" dirty="0"/>
          </a:p>
        </p:txBody>
      </p:sp>
      <p:sp>
        <p:nvSpPr>
          <p:cNvPr id="44" name="Text 40"/>
          <p:cNvSpPr/>
          <p:nvPr/>
        </p:nvSpPr>
        <p:spPr>
          <a:xfrm>
            <a:off x="3822431" y="8341234"/>
            <a:ext cx="1726179" cy="143024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Receive IKEA store credit</a:t>
            </a:r>
            <a:endParaRPr lang="en-US" sz="1200" dirty="0"/>
          </a:p>
        </p:txBody>
      </p:sp>
      <p:sp>
        <p:nvSpPr>
          <p:cNvPr id="45" name="Shape 41"/>
          <p:cNvSpPr/>
          <p:nvPr/>
        </p:nvSpPr>
        <p:spPr>
          <a:xfrm>
            <a:off x="5953200" y="7907920"/>
            <a:ext cx="2600325" cy="704776"/>
          </a:xfrm>
          <a:prstGeom prst="roundRect">
            <a:avLst>
              <a:gd name="adj" fmla="val 6757"/>
            </a:avLst>
          </a:prstGeom>
          <a:solidFill>
            <a:srgbClr val="FFFFFF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6" name="Shape 42"/>
          <p:cNvSpPr/>
          <p:nvPr/>
        </p:nvSpPr>
        <p:spPr>
          <a:xfrm>
            <a:off x="7129463" y="8036508"/>
            <a:ext cx="247576" cy="247576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7" name="Text 43"/>
          <p:cNvSpPr/>
          <p:nvPr/>
        </p:nvSpPr>
        <p:spPr>
          <a:xfrm>
            <a:off x="7091363" y="8036508"/>
            <a:ext cx="323776" cy="285676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3</a:t>
            </a:r>
            <a:endParaRPr lang="en-US" sz="1050" dirty="0"/>
          </a:p>
        </p:txBody>
      </p:sp>
      <p:sp>
        <p:nvSpPr>
          <p:cNvPr id="48" name="Text 44"/>
          <p:cNvSpPr/>
          <p:nvPr/>
        </p:nvSpPr>
        <p:spPr>
          <a:xfrm>
            <a:off x="6432638" y="8341233"/>
            <a:ext cx="1888801" cy="14302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Refurbish and resell products</a:t>
            </a:r>
            <a:endParaRPr lang="en-US" sz="1200" dirty="0"/>
          </a:p>
        </p:txBody>
      </p:sp>
      <p:sp>
        <p:nvSpPr>
          <p:cNvPr id="49" name="Shape 45"/>
          <p:cNvSpPr/>
          <p:nvPr/>
        </p:nvSpPr>
        <p:spPr>
          <a:xfrm>
            <a:off x="8667825" y="7907920"/>
            <a:ext cx="2600325" cy="704776"/>
          </a:xfrm>
          <a:prstGeom prst="roundRect">
            <a:avLst>
              <a:gd name="adj" fmla="val 6757"/>
            </a:avLst>
          </a:prstGeom>
          <a:solidFill>
            <a:srgbClr val="FFFFFF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0" name="Shape 46"/>
          <p:cNvSpPr/>
          <p:nvPr/>
        </p:nvSpPr>
        <p:spPr>
          <a:xfrm>
            <a:off x="9844088" y="8036508"/>
            <a:ext cx="247576" cy="247576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1" name="Text 47"/>
          <p:cNvSpPr/>
          <p:nvPr/>
        </p:nvSpPr>
        <p:spPr>
          <a:xfrm>
            <a:off x="9805988" y="8036508"/>
            <a:ext cx="323776" cy="285676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050" b="1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4</a:t>
            </a:r>
            <a:endParaRPr lang="en-US" sz="1050" dirty="0"/>
          </a:p>
        </p:txBody>
      </p:sp>
      <p:sp>
        <p:nvSpPr>
          <p:cNvPr id="52" name="Text 48"/>
          <p:cNvSpPr/>
          <p:nvPr/>
        </p:nvSpPr>
        <p:spPr>
          <a:xfrm>
            <a:off x="8667825" y="8353388"/>
            <a:ext cx="2613587" cy="85726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Rent selected furniture for short-term use</a:t>
            </a:r>
            <a:endParaRPr lang="en-US" sz="1200" dirty="0"/>
          </a:p>
        </p:txBody>
      </p:sp>
      <p:sp>
        <p:nvSpPr>
          <p:cNvPr id="53" name="Shape 49"/>
          <p:cNvSpPr/>
          <p:nvPr/>
        </p:nvSpPr>
        <p:spPr>
          <a:xfrm>
            <a:off x="523950" y="8669846"/>
            <a:ext cx="10744200" cy="424383"/>
          </a:xfrm>
          <a:prstGeom prst="roundRect">
            <a:avLst>
              <a:gd name="adj" fmla="val 11222"/>
            </a:avLst>
          </a:prstGeom>
          <a:solidFill>
            <a:srgbClr val="F8F0DC"/>
          </a:solidFill>
          <a:ln w="14288">
            <a:solidFill>
              <a:srgbClr val="B58A2A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4" name="Text 50"/>
          <p:cNvSpPr/>
          <p:nvPr/>
        </p:nvSpPr>
        <p:spPr>
          <a:xfrm>
            <a:off x="690488" y="8798433"/>
            <a:ext cx="11452235" cy="20530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70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Such an approach converts furniture ownership into a circular offering with extended life cycles. (Pei, Italia and Melazzini, 2024).</a:t>
            </a:r>
            <a:endParaRPr lang="en-US" sz="1200" dirty="0"/>
          </a:p>
        </p:txBody>
      </p:sp>
      <p:sp>
        <p:nvSpPr>
          <p:cNvPr id="55" name="Shape 51"/>
          <p:cNvSpPr/>
          <p:nvPr/>
        </p:nvSpPr>
        <p:spPr>
          <a:xfrm>
            <a:off x="523950" y="9189330"/>
            <a:ext cx="10744200" cy="380553"/>
          </a:xfrm>
          <a:prstGeom prst="roundRect">
            <a:avLst>
              <a:gd name="adj" fmla="val 50000"/>
            </a:avLst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6" name="Text 52"/>
          <p:cNvSpPr/>
          <p:nvPr/>
        </p:nvSpPr>
        <p:spPr>
          <a:xfrm>
            <a:off x="657300" y="9217905"/>
            <a:ext cx="10799826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b="1" kern="0" spc="59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Why Will It Appeal?</a:t>
            </a:r>
            <a:endParaRPr lang="en-US" dirty="0"/>
          </a:p>
        </p:txBody>
      </p:sp>
      <p:sp>
        <p:nvSpPr>
          <p:cNvPr id="57" name="Shape 53"/>
          <p:cNvSpPr/>
          <p:nvPr/>
        </p:nvSpPr>
        <p:spPr>
          <a:xfrm>
            <a:off x="523950" y="9624305"/>
            <a:ext cx="5305351" cy="1238994"/>
          </a:xfrm>
          <a:prstGeom prst="roundRect">
            <a:avLst>
              <a:gd name="adj" fmla="val 3844"/>
            </a:avLst>
          </a:prstGeom>
          <a:solidFill>
            <a:srgbClr val="FFFFFF"/>
          </a:solidFill>
          <a:ln/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8" name="Shape 54"/>
          <p:cNvSpPr/>
          <p:nvPr/>
        </p:nvSpPr>
        <p:spPr>
          <a:xfrm>
            <a:off x="523950" y="10849012"/>
            <a:ext cx="5305351" cy="14288"/>
          </a:xfrm>
          <a:prstGeom prst="rect">
            <a:avLst/>
          </a:prstGeom>
          <a:solidFill>
            <a:srgbClr val="E2E5E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9" name="Shape 55"/>
          <p:cNvSpPr/>
          <p:nvPr/>
        </p:nvSpPr>
        <p:spPr>
          <a:xfrm>
            <a:off x="523950" y="9624305"/>
            <a:ext cx="5305351" cy="28575"/>
          </a:xfrm>
          <a:prstGeom prst="rect">
            <a:avLst/>
          </a:prstGeom>
          <a:solidFill>
            <a:srgbClr val="5C7A5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0" name="Shape 56"/>
          <p:cNvSpPr/>
          <p:nvPr/>
        </p:nvSpPr>
        <p:spPr>
          <a:xfrm>
            <a:off x="523950" y="9624305"/>
            <a:ext cx="14288" cy="1238994"/>
          </a:xfrm>
          <a:prstGeom prst="rect">
            <a:avLst/>
          </a:prstGeom>
          <a:solidFill>
            <a:srgbClr val="E2E5E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1" name="Shape 57"/>
          <p:cNvSpPr/>
          <p:nvPr/>
        </p:nvSpPr>
        <p:spPr>
          <a:xfrm>
            <a:off x="5815013" y="9624305"/>
            <a:ext cx="14288" cy="1238994"/>
          </a:xfrm>
          <a:prstGeom prst="rect">
            <a:avLst/>
          </a:prstGeom>
          <a:solidFill>
            <a:srgbClr val="E2E5E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2" name="Text 58"/>
          <p:cNvSpPr/>
          <p:nvPr/>
        </p:nvSpPr>
        <p:spPr>
          <a:xfrm>
            <a:off x="690488" y="9716380"/>
            <a:ext cx="5469501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sz="1100" b="1" kern="0" spc="59" dirty="0">
                <a:solidFill>
                  <a:srgbClr val="5C7A5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CUSTOMERS</a:t>
            </a:r>
            <a:endParaRPr lang="en-US" sz="1100" dirty="0"/>
          </a:p>
        </p:txBody>
      </p:sp>
      <p:sp>
        <p:nvSpPr>
          <p:cNvPr id="63" name="Shape 59"/>
          <p:cNvSpPr/>
          <p:nvPr/>
        </p:nvSpPr>
        <p:spPr>
          <a:xfrm>
            <a:off x="690488" y="10024355"/>
            <a:ext cx="57150" cy="57150"/>
          </a:xfrm>
          <a:prstGeom prst="ellipse">
            <a:avLst/>
          </a:prstGeom>
          <a:solidFill>
            <a:srgbClr val="5C7A5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4" name="Text 60"/>
          <p:cNvSpPr/>
          <p:nvPr/>
        </p:nvSpPr>
        <p:spPr>
          <a:xfrm>
            <a:off x="823764" y="9929105"/>
            <a:ext cx="5322897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Lower ownership costs</a:t>
            </a:r>
            <a:endParaRPr lang="en-US" sz="1200" dirty="0"/>
          </a:p>
        </p:txBody>
      </p:sp>
      <p:sp>
        <p:nvSpPr>
          <p:cNvPr id="65" name="Shape 61"/>
          <p:cNvSpPr/>
          <p:nvPr/>
        </p:nvSpPr>
        <p:spPr>
          <a:xfrm>
            <a:off x="690488" y="10225720"/>
            <a:ext cx="57150" cy="57150"/>
          </a:xfrm>
          <a:prstGeom prst="ellipse">
            <a:avLst/>
          </a:prstGeom>
          <a:solidFill>
            <a:srgbClr val="5C7A5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6" name="Text 62"/>
          <p:cNvSpPr/>
          <p:nvPr/>
        </p:nvSpPr>
        <p:spPr>
          <a:xfrm>
            <a:off x="811064" y="10143170"/>
            <a:ext cx="5322897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Affordable refurbished furniture</a:t>
            </a:r>
            <a:endParaRPr lang="en-US" sz="1200" dirty="0"/>
          </a:p>
        </p:txBody>
      </p:sp>
      <p:sp>
        <p:nvSpPr>
          <p:cNvPr id="67" name="Shape 63"/>
          <p:cNvSpPr/>
          <p:nvPr/>
        </p:nvSpPr>
        <p:spPr>
          <a:xfrm>
            <a:off x="690488" y="10427084"/>
            <a:ext cx="57150" cy="57150"/>
          </a:xfrm>
          <a:prstGeom prst="ellipse">
            <a:avLst/>
          </a:prstGeom>
          <a:solidFill>
            <a:srgbClr val="5C7A5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8" name="Text 64"/>
          <p:cNvSpPr/>
          <p:nvPr/>
        </p:nvSpPr>
        <p:spPr>
          <a:xfrm>
            <a:off x="823764" y="10344534"/>
            <a:ext cx="5322897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Flexible rental for students and urban renters</a:t>
            </a:r>
            <a:endParaRPr lang="en-US" sz="1200" dirty="0"/>
          </a:p>
        </p:txBody>
      </p:sp>
      <p:sp>
        <p:nvSpPr>
          <p:cNvPr id="69" name="Shape 65"/>
          <p:cNvSpPr/>
          <p:nvPr/>
        </p:nvSpPr>
        <p:spPr>
          <a:xfrm>
            <a:off x="690488" y="10628449"/>
            <a:ext cx="57150" cy="57150"/>
          </a:xfrm>
          <a:prstGeom prst="ellipse">
            <a:avLst/>
          </a:prstGeom>
          <a:solidFill>
            <a:srgbClr val="5C7A5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0" name="Text 66"/>
          <p:cNvSpPr/>
          <p:nvPr/>
        </p:nvSpPr>
        <p:spPr>
          <a:xfrm>
            <a:off x="823764" y="10545899"/>
            <a:ext cx="5322897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Convenient trade-in programme</a:t>
            </a:r>
            <a:endParaRPr lang="en-US" sz="1200" dirty="0"/>
          </a:p>
        </p:txBody>
      </p:sp>
      <p:sp>
        <p:nvSpPr>
          <p:cNvPr id="71" name="Shape 67"/>
          <p:cNvSpPr/>
          <p:nvPr/>
        </p:nvSpPr>
        <p:spPr>
          <a:xfrm>
            <a:off x="5962576" y="9624305"/>
            <a:ext cx="5305574" cy="1238994"/>
          </a:xfrm>
          <a:prstGeom prst="roundRect">
            <a:avLst>
              <a:gd name="adj" fmla="val 3844"/>
            </a:avLst>
          </a:prstGeom>
          <a:solidFill>
            <a:srgbClr val="FFFFFF"/>
          </a:solidFill>
          <a:ln/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2" name="Shape 68"/>
          <p:cNvSpPr/>
          <p:nvPr/>
        </p:nvSpPr>
        <p:spPr>
          <a:xfrm>
            <a:off x="5962576" y="10849012"/>
            <a:ext cx="5305574" cy="14288"/>
          </a:xfrm>
          <a:prstGeom prst="rect">
            <a:avLst/>
          </a:prstGeom>
          <a:solidFill>
            <a:srgbClr val="E2E5E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3" name="Shape 69"/>
          <p:cNvSpPr/>
          <p:nvPr/>
        </p:nvSpPr>
        <p:spPr>
          <a:xfrm>
            <a:off x="5962576" y="9624305"/>
            <a:ext cx="5305574" cy="28575"/>
          </a:xfrm>
          <a:prstGeom prst="rect">
            <a:avLst/>
          </a:prstGeom>
          <a:solidFill>
            <a:srgbClr val="1A274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4" name="Shape 70"/>
          <p:cNvSpPr/>
          <p:nvPr/>
        </p:nvSpPr>
        <p:spPr>
          <a:xfrm>
            <a:off x="5962576" y="9624305"/>
            <a:ext cx="14288" cy="1238994"/>
          </a:xfrm>
          <a:prstGeom prst="rect">
            <a:avLst/>
          </a:prstGeom>
          <a:solidFill>
            <a:srgbClr val="E2E5E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5" name="Shape 71"/>
          <p:cNvSpPr/>
          <p:nvPr/>
        </p:nvSpPr>
        <p:spPr>
          <a:xfrm>
            <a:off x="11253862" y="9624305"/>
            <a:ext cx="14288" cy="1238994"/>
          </a:xfrm>
          <a:prstGeom prst="rect">
            <a:avLst/>
          </a:prstGeom>
          <a:solidFill>
            <a:srgbClr val="E2E5E9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6" name="Text 72"/>
          <p:cNvSpPr/>
          <p:nvPr/>
        </p:nvSpPr>
        <p:spPr>
          <a:xfrm>
            <a:off x="6129114" y="9716380"/>
            <a:ext cx="5469746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sz="1100" b="1" kern="0" spc="59" dirty="0">
                <a:solidFill>
                  <a:srgbClr val="1A2740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INVESTORS</a:t>
            </a:r>
            <a:endParaRPr lang="en-US" sz="1100" dirty="0"/>
          </a:p>
        </p:txBody>
      </p:sp>
      <p:sp>
        <p:nvSpPr>
          <p:cNvPr id="77" name="Shape 73"/>
          <p:cNvSpPr/>
          <p:nvPr/>
        </p:nvSpPr>
        <p:spPr>
          <a:xfrm>
            <a:off x="6129114" y="10024355"/>
            <a:ext cx="57150" cy="57150"/>
          </a:xfrm>
          <a:prstGeom prst="ellipse">
            <a:avLst/>
          </a:prstGeom>
          <a:solidFill>
            <a:srgbClr val="1A274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8" name="Text 74"/>
          <p:cNvSpPr/>
          <p:nvPr/>
        </p:nvSpPr>
        <p:spPr>
          <a:xfrm>
            <a:off x="6262390" y="9927765"/>
            <a:ext cx="5323143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New recurring revenue streams</a:t>
            </a:r>
            <a:endParaRPr lang="en-US" sz="1200" dirty="0"/>
          </a:p>
        </p:txBody>
      </p:sp>
      <p:sp>
        <p:nvSpPr>
          <p:cNvPr id="79" name="Shape 75"/>
          <p:cNvSpPr/>
          <p:nvPr/>
        </p:nvSpPr>
        <p:spPr>
          <a:xfrm>
            <a:off x="6129114" y="10225720"/>
            <a:ext cx="57150" cy="57150"/>
          </a:xfrm>
          <a:prstGeom prst="ellipse">
            <a:avLst/>
          </a:prstGeom>
          <a:solidFill>
            <a:srgbClr val="1A274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0" name="Text 76"/>
          <p:cNvSpPr/>
          <p:nvPr/>
        </p:nvSpPr>
        <p:spPr>
          <a:xfrm>
            <a:off x="6262390" y="10130470"/>
            <a:ext cx="5323143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Higher customer lifetime value</a:t>
            </a:r>
            <a:endParaRPr lang="en-US" sz="1200" dirty="0"/>
          </a:p>
        </p:txBody>
      </p:sp>
      <p:sp>
        <p:nvSpPr>
          <p:cNvPr id="81" name="Shape 77"/>
          <p:cNvSpPr/>
          <p:nvPr/>
        </p:nvSpPr>
        <p:spPr>
          <a:xfrm>
            <a:off x="6129114" y="10427084"/>
            <a:ext cx="57150" cy="57150"/>
          </a:xfrm>
          <a:prstGeom prst="ellipse">
            <a:avLst/>
          </a:prstGeom>
          <a:solidFill>
            <a:srgbClr val="1A274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2" name="Text 78"/>
          <p:cNvSpPr/>
          <p:nvPr/>
        </p:nvSpPr>
        <p:spPr>
          <a:xfrm>
            <a:off x="6243972" y="10344534"/>
            <a:ext cx="5323143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Stronger ESG and circular economy positioning</a:t>
            </a:r>
            <a:endParaRPr lang="en-US" sz="1200" dirty="0"/>
          </a:p>
        </p:txBody>
      </p:sp>
      <p:sp>
        <p:nvSpPr>
          <p:cNvPr id="83" name="Shape 79"/>
          <p:cNvSpPr/>
          <p:nvPr/>
        </p:nvSpPr>
        <p:spPr>
          <a:xfrm>
            <a:off x="6129114" y="10628449"/>
            <a:ext cx="57150" cy="57150"/>
          </a:xfrm>
          <a:prstGeom prst="ellipse">
            <a:avLst/>
          </a:prstGeom>
          <a:solidFill>
            <a:srgbClr val="1A2740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4" name="Text 80"/>
          <p:cNvSpPr/>
          <p:nvPr/>
        </p:nvSpPr>
        <p:spPr>
          <a:xfrm>
            <a:off x="6243971" y="10559121"/>
            <a:ext cx="5323143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Expands IKEA's recommerce business model</a:t>
            </a:r>
            <a:endParaRPr lang="en-US" sz="1200" dirty="0"/>
          </a:p>
        </p:txBody>
      </p:sp>
      <p:sp>
        <p:nvSpPr>
          <p:cNvPr id="85" name="Text 81"/>
          <p:cNvSpPr/>
          <p:nvPr/>
        </p:nvSpPr>
        <p:spPr>
          <a:xfrm>
            <a:off x="523950" y="10920449"/>
            <a:ext cx="11818620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sz="1100" b="1" kern="0" spc="59" dirty="0">
                <a:solidFill>
                  <a:schemeClr val="bg1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RECENT IKEA RESULTS DEMONSTRATE STRONG DEMAND:</a:t>
            </a:r>
            <a:endParaRPr lang="en-US" sz="1100" dirty="0">
              <a:solidFill>
                <a:schemeClr val="bg1"/>
              </a:solidFill>
            </a:endParaRPr>
          </a:p>
        </p:txBody>
      </p:sp>
      <p:sp>
        <p:nvSpPr>
          <p:cNvPr id="86" name="Shape 82"/>
          <p:cNvSpPr/>
          <p:nvPr/>
        </p:nvSpPr>
        <p:spPr>
          <a:xfrm>
            <a:off x="523950" y="11120474"/>
            <a:ext cx="3505126" cy="642938"/>
          </a:xfrm>
          <a:prstGeom prst="roundRect">
            <a:avLst>
              <a:gd name="adj" fmla="val 7407"/>
            </a:avLst>
          </a:prstGeom>
          <a:solidFill>
            <a:srgbClr val="FEDB12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7" name="Text 83"/>
          <p:cNvSpPr/>
          <p:nvPr/>
        </p:nvSpPr>
        <p:spPr>
          <a:xfrm>
            <a:off x="531886" y="11249062"/>
            <a:ext cx="3489253" cy="2667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B58A2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495,000</a:t>
            </a:r>
            <a:endParaRPr lang="en-US" sz="1500" dirty="0"/>
          </a:p>
        </p:txBody>
      </p:sp>
      <p:sp>
        <p:nvSpPr>
          <p:cNvPr id="88" name="Text 84"/>
          <p:cNvSpPr/>
          <p:nvPr/>
        </p:nvSpPr>
        <p:spPr>
          <a:xfrm>
            <a:off x="531886" y="11506237"/>
            <a:ext cx="3489253" cy="16668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products bought back in FY24 (+15% YoY)</a:t>
            </a:r>
            <a:endParaRPr lang="en-US" sz="1200" dirty="0"/>
          </a:p>
        </p:txBody>
      </p:sp>
      <p:sp>
        <p:nvSpPr>
          <p:cNvPr id="89" name="Shape 85"/>
          <p:cNvSpPr/>
          <p:nvPr/>
        </p:nvSpPr>
        <p:spPr>
          <a:xfrm>
            <a:off x="4143375" y="11120474"/>
            <a:ext cx="3437037" cy="642938"/>
          </a:xfrm>
          <a:prstGeom prst="roundRect">
            <a:avLst>
              <a:gd name="adj" fmla="val 7407"/>
            </a:avLst>
          </a:prstGeom>
          <a:solidFill>
            <a:srgbClr val="FEDB12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0" name="Text 86"/>
          <p:cNvSpPr/>
          <p:nvPr/>
        </p:nvSpPr>
        <p:spPr>
          <a:xfrm>
            <a:off x="4151311" y="11249062"/>
            <a:ext cx="3489253" cy="2667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B58A2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260,000+</a:t>
            </a:r>
            <a:endParaRPr lang="en-US" sz="1500" dirty="0"/>
          </a:p>
        </p:txBody>
      </p:sp>
      <p:sp>
        <p:nvSpPr>
          <p:cNvPr id="91" name="Text 87"/>
          <p:cNvSpPr/>
          <p:nvPr/>
        </p:nvSpPr>
        <p:spPr>
          <a:xfrm>
            <a:off x="4151311" y="11506237"/>
            <a:ext cx="3489253" cy="16668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ctr">
              <a:buNone/>
            </a:pPr>
            <a:r>
              <a:rPr lang="en-US" sz="1200" dirty="0"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customers participated</a:t>
            </a:r>
            <a:endParaRPr lang="en-US" sz="1200" dirty="0"/>
          </a:p>
        </p:txBody>
      </p:sp>
      <p:sp>
        <p:nvSpPr>
          <p:cNvPr id="92" name="Shape 88"/>
          <p:cNvSpPr/>
          <p:nvPr/>
        </p:nvSpPr>
        <p:spPr>
          <a:xfrm>
            <a:off x="7678840" y="11120474"/>
            <a:ext cx="3602571" cy="642938"/>
          </a:xfrm>
          <a:prstGeom prst="roundRect">
            <a:avLst>
              <a:gd name="adj" fmla="val 7407"/>
            </a:avLst>
          </a:prstGeom>
          <a:solidFill>
            <a:srgbClr val="FEDB12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3" name="Text 89"/>
          <p:cNvSpPr/>
          <p:nvPr/>
        </p:nvSpPr>
        <p:spPr>
          <a:xfrm>
            <a:off x="7770737" y="11249062"/>
            <a:ext cx="3489253" cy="2667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B58A2A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24.6M</a:t>
            </a:r>
            <a:endParaRPr lang="en-US" sz="1500" dirty="0"/>
          </a:p>
        </p:txBody>
      </p:sp>
      <p:sp>
        <p:nvSpPr>
          <p:cNvPr id="94" name="Text 90"/>
          <p:cNvSpPr/>
          <p:nvPr/>
        </p:nvSpPr>
        <p:spPr>
          <a:xfrm>
            <a:off x="7588348" y="11492545"/>
            <a:ext cx="3828123" cy="19794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ctr">
              <a:buNone/>
            </a:pPr>
            <a:r>
              <a:rPr lang="en-US" sz="1150" dirty="0"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spare parts distributed to extend product life (IKEA, 2024b)</a:t>
            </a:r>
            <a:endParaRPr lang="en-US" sz="1150" dirty="0"/>
          </a:p>
        </p:txBody>
      </p:sp>
      <p:sp>
        <p:nvSpPr>
          <p:cNvPr id="95" name="Shape 91"/>
          <p:cNvSpPr/>
          <p:nvPr/>
        </p:nvSpPr>
        <p:spPr>
          <a:xfrm>
            <a:off x="545133" y="11850259"/>
            <a:ext cx="10744200" cy="419100"/>
          </a:xfrm>
          <a:prstGeom prst="roundRect">
            <a:avLst>
              <a:gd name="adj" fmla="val 50000"/>
            </a:avLst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6" name="Text 92"/>
          <p:cNvSpPr/>
          <p:nvPr/>
        </p:nvSpPr>
        <p:spPr>
          <a:xfrm>
            <a:off x="678483" y="11888104"/>
            <a:ext cx="10799826" cy="18097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b="1" kern="0" spc="59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Sustainability Alignment &amp; Value Proposition</a:t>
            </a:r>
            <a:endParaRPr lang="en-US" dirty="0"/>
          </a:p>
        </p:txBody>
      </p:sp>
      <p:sp>
        <p:nvSpPr>
          <p:cNvPr id="97" name="Shape 93"/>
          <p:cNvSpPr/>
          <p:nvPr/>
        </p:nvSpPr>
        <p:spPr>
          <a:xfrm>
            <a:off x="545133" y="12326508"/>
            <a:ext cx="4054748" cy="1550863"/>
          </a:xfrm>
          <a:prstGeom prst="roundRect">
            <a:avLst>
              <a:gd name="adj" fmla="val 3071"/>
            </a:avLst>
          </a:prstGeom>
          <a:solidFill>
            <a:srgbClr val="FFFFFF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8" name="Shape 94"/>
          <p:cNvSpPr/>
          <p:nvPr/>
        </p:nvSpPr>
        <p:spPr>
          <a:xfrm>
            <a:off x="711671" y="12512246"/>
            <a:ext cx="57150" cy="57150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9" name="Text 95"/>
          <p:cNvSpPr/>
          <p:nvPr/>
        </p:nvSpPr>
        <p:spPr>
          <a:xfrm>
            <a:off x="844947" y="12455096"/>
            <a:ext cx="3947234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Extends product life cycles</a:t>
            </a:r>
            <a:endParaRPr lang="en-US" sz="1200" dirty="0"/>
          </a:p>
        </p:txBody>
      </p:sp>
      <p:sp>
        <p:nvSpPr>
          <p:cNvPr id="100" name="Shape 96"/>
          <p:cNvSpPr/>
          <p:nvPr/>
        </p:nvSpPr>
        <p:spPr>
          <a:xfrm>
            <a:off x="711671" y="12713610"/>
            <a:ext cx="57150" cy="57150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1" name="Text 97"/>
          <p:cNvSpPr/>
          <p:nvPr/>
        </p:nvSpPr>
        <p:spPr>
          <a:xfrm>
            <a:off x="844947" y="12656460"/>
            <a:ext cx="3947234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Reduces landfill waste</a:t>
            </a:r>
            <a:endParaRPr lang="en-US" sz="1200" dirty="0"/>
          </a:p>
        </p:txBody>
      </p:sp>
      <p:sp>
        <p:nvSpPr>
          <p:cNvPr id="102" name="Shape 98"/>
          <p:cNvSpPr/>
          <p:nvPr/>
        </p:nvSpPr>
        <p:spPr>
          <a:xfrm>
            <a:off x="711671" y="12914974"/>
            <a:ext cx="57150" cy="57150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3" name="Text 99"/>
          <p:cNvSpPr/>
          <p:nvPr/>
        </p:nvSpPr>
        <p:spPr>
          <a:xfrm>
            <a:off x="844947" y="12857824"/>
            <a:ext cx="3947234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Lowers demand for virgin materials</a:t>
            </a:r>
            <a:endParaRPr lang="en-US" sz="1200" dirty="0"/>
          </a:p>
        </p:txBody>
      </p:sp>
      <p:sp>
        <p:nvSpPr>
          <p:cNvPr id="104" name="Shape 100"/>
          <p:cNvSpPr/>
          <p:nvPr/>
        </p:nvSpPr>
        <p:spPr>
          <a:xfrm>
            <a:off x="711671" y="13116339"/>
            <a:ext cx="57150" cy="57150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5" name="Text 101"/>
          <p:cNvSpPr/>
          <p:nvPr/>
        </p:nvSpPr>
        <p:spPr>
          <a:xfrm>
            <a:off x="844947" y="13059189"/>
            <a:ext cx="3947234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Supports responsible consumption (SDG 12)</a:t>
            </a:r>
            <a:endParaRPr lang="en-US" sz="1200" dirty="0"/>
          </a:p>
        </p:txBody>
      </p:sp>
      <p:sp>
        <p:nvSpPr>
          <p:cNvPr id="106" name="Shape 102"/>
          <p:cNvSpPr/>
          <p:nvPr/>
        </p:nvSpPr>
        <p:spPr>
          <a:xfrm>
            <a:off x="711671" y="13317703"/>
            <a:ext cx="57150" cy="57150"/>
          </a:xfrm>
          <a:prstGeom prst="ellipse">
            <a:avLst/>
          </a:prstGeom>
          <a:solidFill>
            <a:srgbClr val="B58A2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7" name="Text 103"/>
          <p:cNvSpPr/>
          <p:nvPr/>
        </p:nvSpPr>
        <p:spPr>
          <a:xfrm>
            <a:off x="844947" y="13260553"/>
            <a:ext cx="3947234" cy="20151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4400"/>
              </a:lnSpc>
              <a:buNone/>
            </a:pPr>
            <a:r>
              <a:rPr lang="en-US" sz="1200" dirty="0">
                <a:solidFill>
                  <a:srgbClr val="0F1A2E"/>
                </a:solidFill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Advances IKEA's circular economy strategy</a:t>
            </a:r>
            <a:endParaRPr lang="en-US" sz="1200" dirty="0"/>
          </a:p>
        </p:txBody>
      </p:sp>
      <p:pic>
        <p:nvPicPr>
          <p:cNvPr id="109" name="Image 2" descr="preencoded.png"/>
          <p:cNvPicPr>
            <a:picLocks noChangeAspect="1"/>
          </p:cNvPicPr>
          <p:nvPr/>
        </p:nvPicPr>
        <p:blipFill>
          <a:blip r:embed="rId6"/>
          <a:srcRect l="398" r="398"/>
          <a:stretch/>
        </p:blipFill>
        <p:spPr>
          <a:xfrm>
            <a:off x="4750051" y="12342903"/>
            <a:ext cx="2735163" cy="1550863"/>
          </a:xfrm>
          <a:prstGeom prst="roundRect">
            <a:avLst/>
          </a:prstGeom>
        </p:spPr>
      </p:pic>
      <p:sp>
        <p:nvSpPr>
          <p:cNvPr id="110" name="Shape 105"/>
          <p:cNvSpPr/>
          <p:nvPr/>
        </p:nvSpPr>
        <p:spPr>
          <a:xfrm>
            <a:off x="7601595" y="12326508"/>
            <a:ext cx="3687738" cy="1550863"/>
          </a:xfrm>
          <a:prstGeom prst="roundRect">
            <a:avLst>
              <a:gd name="adj" fmla="val 3071"/>
            </a:avLst>
          </a:prstGeom>
          <a:solidFill>
            <a:srgbClr val="FEDB12"/>
          </a:solidFill>
          <a:ln/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1" name="Text 106"/>
          <p:cNvSpPr/>
          <p:nvPr/>
        </p:nvSpPr>
        <p:spPr>
          <a:xfrm>
            <a:off x="7753846" y="12860503"/>
            <a:ext cx="3484732" cy="520973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lnSpc>
                <a:spcPct val="112667"/>
              </a:lnSpc>
              <a:buNone/>
            </a:pPr>
            <a:r>
              <a:rPr lang="en-US" sz="1200" dirty="0"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EcoLoop from IKEA turns furniture ownership into a circular ecosystem that creates economic value, customer loyalty, and environmental benefit.</a:t>
            </a:r>
            <a:endParaRPr lang="en-US" sz="1200" dirty="0"/>
          </a:p>
        </p:txBody>
      </p:sp>
      <p:sp>
        <p:nvSpPr>
          <p:cNvPr id="112" name="Shape 107"/>
          <p:cNvSpPr/>
          <p:nvPr/>
        </p:nvSpPr>
        <p:spPr>
          <a:xfrm>
            <a:off x="538238" y="14030704"/>
            <a:ext cx="10744200" cy="431453"/>
          </a:xfrm>
          <a:prstGeom prst="roundRect">
            <a:avLst>
              <a:gd name="adj" fmla="val 50000"/>
            </a:avLst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3" name="Text 108"/>
          <p:cNvSpPr/>
          <p:nvPr/>
        </p:nvSpPr>
        <p:spPr>
          <a:xfrm>
            <a:off x="690488" y="14090731"/>
            <a:ext cx="10799826" cy="440978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0" indent="0" algn="l">
              <a:buNone/>
            </a:pPr>
            <a:r>
              <a:rPr lang="en-US" b="1" kern="0" spc="59" dirty="0">
                <a:latin typeface="Times New Roman" pitchFamily="34" charset="0"/>
                <a:ea typeface="Times New Roman" pitchFamily="34" charset="-122"/>
                <a:cs typeface="Times New Roman" pitchFamily="34" charset="-120"/>
              </a:rPr>
              <a:t>References</a:t>
            </a:r>
            <a:endParaRPr lang="en-US" dirty="0"/>
          </a:p>
        </p:txBody>
      </p:sp>
      <p:sp>
        <p:nvSpPr>
          <p:cNvPr id="114" name="Shape 109"/>
          <p:cNvSpPr/>
          <p:nvPr/>
        </p:nvSpPr>
        <p:spPr>
          <a:xfrm>
            <a:off x="545133" y="14625370"/>
            <a:ext cx="10744200" cy="1858439"/>
          </a:xfrm>
          <a:prstGeom prst="roundRect">
            <a:avLst>
              <a:gd name="adj" fmla="val 4545"/>
            </a:avLst>
          </a:prstGeom>
          <a:solidFill>
            <a:srgbClr val="FFFFFF"/>
          </a:solidFill>
          <a:ln w="14288">
            <a:solidFill>
              <a:srgbClr val="E2E5E9"/>
            </a:solidFill>
            <a:prstDash val="solid"/>
          </a:ln>
          <a:effectLst>
            <a:outerShdw blurRad="76200" dist="19050" dir="5400000" algn="bl" rotWithShape="0">
              <a:srgbClr val="1A2740">
                <a:alpha val="6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5" name="Text 110"/>
          <p:cNvSpPr/>
          <p:nvPr/>
        </p:nvSpPr>
        <p:spPr>
          <a:xfrm>
            <a:off x="600465" y="14698914"/>
            <a:ext cx="10357821" cy="1658159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t">
            <a:no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IKEA (2023).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Circularity – IKEA global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IKEA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https://www.ikea.com/global/en/our-business/sustainability/circularity-progress/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[Accessed 27 July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IKEA (2024a). IKEA sustainability report FY24. [online]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https://www.ikea.com/global/en/images/IKEA_Sustainability_Report_FY_24_2025_02_06_0aaa025249.pdf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[Accessed 27 July 2026a].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IKEA (2024b).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Ingka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group annual summary and sustainability report FY24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ingka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group annual summary and sustainability report FY24. [online]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https://www.ikea.com/nl/nl/files/pdf/e6/a6/e6a6d913/ingkagroup_annualsummaryandsustainabilityreport_fy24.pdf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[Accessed 27 July 2026b].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Market.us (2025).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Second-hand furniture market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Market.us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https://market.us/report/second-hand-furniture-market/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[Accessed 27 July 2026].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Pei, X., Italia, M. and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Melazzini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(2024). Enhancing circular economy practices in the furniture industry through circular design strategies.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16(15), pp.6544–6544. doi: 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https://doi.org/10.3390/su16156544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</p:txBody>
      </p:sp>
      <p:pic>
        <p:nvPicPr>
          <p:cNvPr id="1032" name="Picture 8" descr="Lamps – Discover Affordable Lamps for Every Room - IKEA UK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9875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9241"/>
          <a:stretch/>
        </p:blipFill>
        <p:spPr bwMode="auto">
          <a:xfrm>
            <a:off x="9030275" y="384111"/>
            <a:ext cx="4271311" cy="3840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" name="Picture 1023"/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994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77401" y="2591077"/>
            <a:ext cx="2890749" cy="1811865"/>
          </a:xfrm>
          <a:prstGeom prst="rect">
            <a:avLst/>
          </a:prstGeom>
        </p:spPr>
      </p:pic>
      <p:pic>
        <p:nvPicPr>
          <p:cNvPr id="1028" name="Picture 1027"/>
          <p:cNvPicPr>
            <a:picLocks noChangeAspect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972" b="97436" l="9972" r="95157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90813" y="8626748"/>
            <a:ext cx="2414189" cy="2414189"/>
          </a:xfrm>
          <a:prstGeom prst="rect">
            <a:avLst/>
          </a:prstGeom>
        </p:spPr>
      </p:pic>
      <p:pic>
        <p:nvPicPr>
          <p:cNvPr id="1044" name="Picture 20" descr="LUGNARE scented candle in glass, Jasmine/pink, 50 hr - IKEA UK"/>
          <p:cNvPicPr>
            <a:picLocks noChangeAspect="1" noChangeArrowheads="1"/>
          </p:cNvPicPr>
          <p:nvPr/>
        </p:nvPicPr>
        <p:blipFill>
          <a:blip r:embed="rId18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38809" b="91155" l="9928" r="898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2202" y="14567903"/>
            <a:ext cx="2414644" cy="2414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Film Burn">
  <a:themeElements>
    <a:clrScheme name="Custom 2">
      <a:dk1>
        <a:srgbClr val="09090C"/>
      </a:dk1>
      <a:lt1>
        <a:sysClr val="window" lastClr="FFFFFF"/>
      </a:lt1>
      <a:dk2>
        <a:srgbClr val="000000"/>
      </a:dk2>
      <a:lt2>
        <a:srgbClr val="F9EFEC"/>
      </a:lt2>
      <a:accent1>
        <a:srgbClr val="CB49B2"/>
      </a:accent1>
      <a:accent2>
        <a:srgbClr val="7C3191"/>
      </a:accent2>
      <a:accent3>
        <a:srgbClr val="E95D48"/>
      </a:accent3>
      <a:accent4>
        <a:srgbClr val="F08E6B"/>
      </a:accent4>
      <a:accent5>
        <a:srgbClr val="D93752"/>
      </a:accent5>
      <a:accent6>
        <a:srgbClr val="EE7345"/>
      </a:accent6>
      <a:hlink>
        <a:srgbClr val="CB49B2"/>
      </a:hlink>
      <a:folHlink>
        <a:srgbClr val="E95D48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ilm burn" id="{4524321E-1019-4E52-AA1C-5D37B75CD749}" vid="{4A46179B-AA1B-40E1-9320-430DA2EBD8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107</TotalTime>
  <Words>608</Words>
  <Application>Microsoft Office PowerPoint</Application>
  <PresentationFormat>Custom</PresentationFormat>
  <Paragraphs>60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Neue Haas Grotesk Text Pro</vt:lpstr>
      <vt:lpstr>Times New Roman</vt:lpstr>
      <vt:lpstr>Film Burn</vt:lpstr>
      <vt:lpstr>MODULE: Marketing Management  Code: LCMB7024    Student Name: HARSH DHABHAI 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Harsh Pyarelal Dhabhai (2541472)</cp:lastModifiedBy>
  <cp:revision>9</cp:revision>
  <dcterms:created xsi:type="dcterms:W3CDTF">2026-07-27T06:41:42Z</dcterms:created>
  <dcterms:modified xsi:type="dcterms:W3CDTF">2026-07-31T14:16:49Z</dcterms:modified>
</cp:coreProperties>
</file>