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60" r:id="rId2"/>
    <p:sldMasterId id="2147483648" r:id="rId3"/>
  </p:sldMasterIdLst>
  <p:sldIdLst>
    <p:sldId id="256" r:id="rId4"/>
    <p:sldId id="257" r:id="rId5"/>
    <p:sldId id="258" r:id="rId6"/>
    <p:sldId id="259" r:id="rId7"/>
    <p:sldId id="260" r:id="rId8"/>
    <p:sldId id="288" r:id="rId9"/>
    <p:sldId id="262" r:id="rId10"/>
    <p:sldId id="263" r:id="rId11"/>
    <p:sldId id="264" r:id="rId12"/>
    <p:sldId id="265" r:id="rId13"/>
    <p:sldId id="266" r:id="rId14"/>
    <p:sldId id="267" r:id="rId15"/>
    <p:sldId id="291" r:id="rId16"/>
    <p:sldId id="268" r:id="rId17"/>
    <p:sldId id="269" r:id="rId18"/>
    <p:sldId id="270" r:id="rId19"/>
    <p:sldId id="271" r:id="rId20"/>
    <p:sldId id="272" r:id="rId21"/>
    <p:sldId id="292" r:id="rId22"/>
    <p:sldId id="273" r:id="rId23"/>
    <p:sldId id="274" r:id="rId24"/>
    <p:sldId id="275" r:id="rId25"/>
    <p:sldId id="276" r:id="rId26"/>
    <p:sldId id="277" r:id="rId27"/>
    <p:sldId id="278" r:id="rId28"/>
    <p:sldId id="279" r:id="rId29"/>
    <p:sldId id="286" r:id="rId30"/>
    <p:sldId id="287" r:id="rId31"/>
    <p:sldId id="28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70" d="100"/>
          <a:sy n="70" d="100"/>
        </p:scale>
        <p:origin x="5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1D05-FCF3-18D9-DC6C-94B14BF1BB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CB5806-DD7B-D144-DAE1-3321524EDC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B02056-6AD8-DFD4-CB70-82E20FEEC7B1}"/>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07D76351-0513-FD9A-F51A-4FE5C7D46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93FF7-14ED-A772-1BC7-6C60AAD3D953}"/>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929037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36399-1D44-9C9A-12DB-07B2C7ADD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34106F-56C3-35F2-4632-F5EF4C7B95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A58AA-0DC1-54E6-FFF6-2FC1DC506FEA}"/>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E6AE3819-1520-3EBA-EAA0-0CD1A0D35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012513-1D52-05EA-1334-4BB2E5529719}"/>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183373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91109-F9D2-3D39-D82F-41062CE2E2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14BF80-7216-2724-CD42-7745BF75EC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AB5BE0-CD81-408B-F070-35950BF0B406}"/>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4F3E0E19-BF32-34A3-AC56-7F31E812F8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CDA5A8-8340-FA16-1B46-0056DCA886EC}"/>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6157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7C274-6D75-7080-C789-A9CC7455B3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B41B2-6619-EC95-7BAA-632E5BE541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6A32AD-D80E-B6EC-0457-E786F53670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126A39-61E5-78F6-D70A-0160F2596947}"/>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6" name="Footer Placeholder 5">
            <a:extLst>
              <a:ext uri="{FF2B5EF4-FFF2-40B4-BE49-F238E27FC236}">
                <a16:creationId xmlns:a16="http://schemas.microsoft.com/office/drawing/2014/main" id="{7439B397-F86F-F658-336A-E8D3229EB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86438E-1C01-5DAB-8E57-F41991F53691}"/>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3912670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D359C-93FB-347E-2CB0-D1189E4337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BB835-6EC4-7F03-4372-17518300F9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C40C1A-A61A-F347-E3F9-838010505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3F8EE8-6625-8E77-308E-0C016E11D6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2B62B4-2E23-92E0-4DD9-118DBB5F95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C889B7-B5CF-8930-3BDA-8C2DEEF28CA9}"/>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8" name="Footer Placeholder 7">
            <a:extLst>
              <a:ext uri="{FF2B5EF4-FFF2-40B4-BE49-F238E27FC236}">
                <a16:creationId xmlns:a16="http://schemas.microsoft.com/office/drawing/2014/main" id="{55F222EF-3842-845B-E9DE-DEFE39ABCE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8EF0E9-13E0-27F9-7568-B8E40EDCA260}"/>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231486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ED99-2051-1616-B86D-1C21ED0A05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AD63E5-A15B-0A93-D6A0-A46CF6A4AB62}"/>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4" name="Footer Placeholder 3">
            <a:extLst>
              <a:ext uri="{FF2B5EF4-FFF2-40B4-BE49-F238E27FC236}">
                <a16:creationId xmlns:a16="http://schemas.microsoft.com/office/drawing/2014/main" id="{FF36D0D3-FD25-F67B-D477-46D0AA8675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1AB333-43FA-48F0-42AC-D9B77FF8AA35}"/>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886457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13A158-B34A-8E67-FAC7-AECF7D6EE22F}"/>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3" name="Footer Placeholder 2">
            <a:extLst>
              <a:ext uri="{FF2B5EF4-FFF2-40B4-BE49-F238E27FC236}">
                <a16:creationId xmlns:a16="http://schemas.microsoft.com/office/drawing/2014/main" id="{4DD58C85-25FE-9495-2F52-30C1604BEB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3747A0-E3CC-D966-9A73-0D0437DF50D0}"/>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654472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7352-BE43-6A13-D0DC-BF8500054D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80773F-0A4D-DDF2-5C64-542E7A9F6A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E4D42A-C464-842E-3755-671C330E6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9CB6A7-7A26-5A81-BA0C-A2C2D9B08EEA}"/>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6" name="Footer Placeholder 5">
            <a:extLst>
              <a:ext uri="{FF2B5EF4-FFF2-40B4-BE49-F238E27FC236}">
                <a16:creationId xmlns:a16="http://schemas.microsoft.com/office/drawing/2014/main" id="{ABE79B4E-0CA8-AD34-5CFE-F4126F760D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1E9EE1-78D2-E7C2-6320-7EA2E8EAC297}"/>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228931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BF9E8-9D5C-B61E-4479-BBB5A31942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B4CB76-3738-38BA-07D4-97BC330EAE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DCA28C-2C12-F4F6-B1DA-1CFF3A00E0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03663A-8911-DCE3-8346-01969BCB2275}"/>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6" name="Footer Placeholder 5">
            <a:extLst>
              <a:ext uri="{FF2B5EF4-FFF2-40B4-BE49-F238E27FC236}">
                <a16:creationId xmlns:a16="http://schemas.microsoft.com/office/drawing/2014/main" id="{0CE6CCD7-8771-188D-9401-554376BDB4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317EF0-88AC-74C7-0A50-EEA634029FF7}"/>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699250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622A-B36D-7661-B6A7-255C528EB9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369608-641E-3B56-8058-3FE1C8740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276B5-5620-2CB7-4552-174CC2F5FC6F}"/>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0EFCE01F-2D3F-3C1F-379B-DAB7F836C2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7AB99-6FF1-A821-3B78-869FE4980C8B}"/>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191770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9C175-135D-DAD4-5624-B5B17B5477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9C7F57-B568-5E4E-7387-B0918BD527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B6B38F-9B61-CE72-61D5-0214BE2E6258}"/>
              </a:ext>
            </a:extLst>
          </p:cNvPr>
          <p:cNvSpPr>
            <a:spLocks noGrp="1"/>
          </p:cNvSpPr>
          <p:nvPr>
            <p:ph type="dt" sz="half" idx="10"/>
          </p:nvPr>
        </p:nvSpPr>
        <p:spPr/>
        <p:txBody>
          <a:body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24F882AB-7A3A-558B-3AEA-245C38735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FA6226-8599-68BA-B7BC-6EF0549F6152}"/>
              </a:ext>
            </a:extLst>
          </p:cNvPr>
          <p:cNvSpPr>
            <a:spLocks noGrp="1"/>
          </p:cNvSpPr>
          <p:nvPr>
            <p:ph type="sldNum" sz="quarter" idx="12"/>
          </p:nvPr>
        </p:nvSpPr>
        <p:spPr/>
        <p:txBody>
          <a:bodyPr/>
          <a:lstStyle/>
          <a:p>
            <a:fld id="{EB6FE04E-5C4C-4572-AEF5-C0F81DE25EDE}" type="slidenum">
              <a:rPr lang="en-GB" smtClean="0"/>
              <a:t>‹#›</a:t>
            </a:fld>
            <a:endParaRPr lang="en-GB"/>
          </a:p>
        </p:txBody>
      </p:sp>
    </p:spTree>
    <p:extLst>
      <p:ext uri="{BB962C8B-B14F-4D97-AF65-F5344CB8AC3E}">
        <p14:creationId xmlns:p14="http://schemas.microsoft.com/office/powerpoint/2010/main" val="2888291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052A14-1D1D-4DD9-97B9-BA6896C13E8A}" type="datetimeFigureOut">
              <a:rPr lang="en-GB" smtClean="0"/>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52B12F-67E2-4294-8301-438E90685991}" type="slidenum">
              <a:rPr lang="en-GB" smtClean="0"/>
              <a:t>‹#›</a:t>
            </a:fld>
            <a:endParaRPr lang="en-GB"/>
          </a:p>
        </p:txBody>
      </p:sp>
    </p:spTree>
    <p:extLst>
      <p:ext uri="{BB962C8B-B14F-4D97-AF65-F5344CB8AC3E}">
        <p14:creationId xmlns:p14="http://schemas.microsoft.com/office/powerpoint/2010/main" val="2555826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EB9A06-3E6C-B646-92D4-A75F037FE8E9}"/>
              </a:ext>
            </a:extLst>
          </p:cNvPr>
          <p:cNvSpPr>
            <a:spLocks noGrp="1"/>
          </p:cNvSpPr>
          <p:nvPr>
            <p:ph type="dt" sz="half" idx="10"/>
          </p:nvPr>
        </p:nvSpPr>
        <p:spPr/>
        <p:txBody>
          <a:bodyPr/>
          <a:lstStyle/>
          <a:p>
            <a:fld id="{9F265F6C-9467-4204-98C8-6FC72DE325EB}" type="datetimeFigureOut">
              <a:rPr lang="en-GB" smtClean="0"/>
              <a:t>18/09/2023</a:t>
            </a:fld>
            <a:endParaRPr lang="en-GB"/>
          </a:p>
        </p:txBody>
      </p:sp>
      <p:sp>
        <p:nvSpPr>
          <p:cNvPr id="3" name="Footer Placeholder 2">
            <a:extLst>
              <a:ext uri="{FF2B5EF4-FFF2-40B4-BE49-F238E27FC236}">
                <a16:creationId xmlns:a16="http://schemas.microsoft.com/office/drawing/2014/main" id="{CCC35168-FF57-3B5E-E5F0-CAB1873D8B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CAB854-1B02-2191-079B-60B3B553F4C9}"/>
              </a:ext>
            </a:extLst>
          </p:cNvPr>
          <p:cNvSpPr>
            <a:spLocks noGrp="1"/>
          </p:cNvSpPr>
          <p:nvPr>
            <p:ph type="sldNum" sz="quarter" idx="12"/>
          </p:nvPr>
        </p:nvSpPr>
        <p:spPr/>
        <p:txBody>
          <a:bodyPr/>
          <a:lstStyle/>
          <a:p>
            <a:fld id="{05B2AB70-0A61-448B-9FCE-0581688B00BF}" type="slidenum">
              <a:rPr lang="en-GB" smtClean="0"/>
              <a:t>‹#›</a:t>
            </a:fld>
            <a:endParaRPr lang="en-GB"/>
          </a:p>
        </p:txBody>
      </p:sp>
    </p:spTree>
    <p:extLst>
      <p:ext uri="{BB962C8B-B14F-4D97-AF65-F5344CB8AC3E}">
        <p14:creationId xmlns:p14="http://schemas.microsoft.com/office/powerpoint/2010/main" val="3697348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C4C5C5-8D93-DFF4-C3E3-7C84323566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083DE-7C94-5C5F-C804-6E6366A39E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19ACF0-28BD-28B9-E80B-46A10DE4B5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EF119B-0D7D-431F-B9D5-1012328260A1}" type="datetimeFigureOut">
              <a:rPr lang="en-GB" smtClean="0"/>
              <a:t>18/09/2023</a:t>
            </a:fld>
            <a:endParaRPr lang="en-GB"/>
          </a:p>
        </p:txBody>
      </p:sp>
      <p:sp>
        <p:nvSpPr>
          <p:cNvPr id="5" name="Footer Placeholder 4">
            <a:extLst>
              <a:ext uri="{FF2B5EF4-FFF2-40B4-BE49-F238E27FC236}">
                <a16:creationId xmlns:a16="http://schemas.microsoft.com/office/drawing/2014/main" id="{964DF641-095C-1A4D-19EC-7FFE23C267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04D25C-487B-9DF0-34DC-47530746F9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6FE04E-5C4C-4572-AEF5-C0F81DE25EDE}" type="slidenum">
              <a:rPr lang="en-GB" smtClean="0"/>
              <a:t>‹#›</a:t>
            </a:fld>
            <a:endParaRPr lang="en-GB"/>
          </a:p>
        </p:txBody>
      </p:sp>
    </p:spTree>
    <p:extLst>
      <p:ext uri="{BB962C8B-B14F-4D97-AF65-F5344CB8AC3E}">
        <p14:creationId xmlns:p14="http://schemas.microsoft.com/office/powerpoint/2010/main" val="421880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4"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052A14-1D1D-4DD9-97B9-BA6896C13E8A}" type="datetimeFigureOut">
              <a:rPr lang="en-GB" smtClean="0"/>
              <a:t>18/09/2023</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52B12F-67E2-4294-8301-438E90685991}" type="slidenum">
              <a:rPr lang="en-GB" smtClean="0"/>
              <a:t>‹#›</a:t>
            </a:fld>
            <a:endParaRPr lang="en-GB"/>
          </a:p>
        </p:txBody>
      </p:sp>
    </p:spTree>
    <p:extLst>
      <p:ext uri="{BB962C8B-B14F-4D97-AF65-F5344CB8AC3E}">
        <p14:creationId xmlns:p14="http://schemas.microsoft.com/office/powerpoint/2010/main" val="640697472"/>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5E2634-7C73-1890-DEED-0112B5EA17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BCAB70-A290-C1BD-972C-84D7BEC591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4D264-F468-F051-AF6F-58AFF57458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65F6C-9467-4204-98C8-6FC72DE325EB}" type="datetimeFigureOut">
              <a:rPr lang="en-GB" smtClean="0"/>
              <a:t>18/09/2023</a:t>
            </a:fld>
            <a:endParaRPr lang="en-GB"/>
          </a:p>
        </p:txBody>
      </p:sp>
      <p:sp>
        <p:nvSpPr>
          <p:cNvPr id="5" name="Footer Placeholder 4">
            <a:extLst>
              <a:ext uri="{FF2B5EF4-FFF2-40B4-BE49-F238E27FC236}">
                <a16:creationId xmlns:a16="http://schemas.microsoft.com/office/drawing/2014/main" id="{26D56105-76CD-CD67-8A0D-989ED0BDCA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2D8BE1-20E5-2E50-0951-0347C1BB64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B2AB70-0A61-448B-9FCE-0581688B00BF}" type="slidenum">
              <a:rPr lang="en-GB" smtClean="0"/>
              <a:t>‹#›</a:t>
            </a:fld>
            <a:endParaRPr lang="en-GB"/>
          </a:p>
        </p:txBody>
      </p:sp>
    </p:spTree>
    <p:extLst>
      <p:ext uri="{BB962C8B-B14F-4D97-AF65-F5344CB8AC3E}">
        <p14:creationId xmlns:p14="http://schemas.microsoft.com/office/powerpoint/2010/main" val="613881014"/>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e-rara.ch/" TargetMode="External"/><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www.jstor.org/stable/43884968" TargetMode="External"/><Relationship Id="rId2" Type="http://schemas.openxmlformats.org/officeDocument/2006/relationships/hyperlink" Target="https://www.e-rara.ch/" TargetMode="External"/><Relationship Id="rId1" Type="http://schemas.openxmlformats.org/officeDocument/2006/relationships/slideLayout" Target="../slideLayouts/slideLayout12.xml"/><Relationship Id="rId5" Type="http://schemas.openxmlformats.org/officeDocument/2006/relationships/hyperlink" Target="https://doi.org/10.1080/00033790.2010.488899" TargetMode="External"/><Relationship Id="rId4" Type="http://schemas.openxmlformats.org/officeDocument/2006/relationships/hyperlink" Target="https://discovery.ucl.ac.uk/id/eprint/1445225/"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jstor.org/stable/26560192" TargetMode="External"/><Relationship Id="rId2" Type="http://schemas.openxmlformats.org/officeDocument/2006/relationships/hyperlink" Target="https://doi.org/10.1093/jhc/fhs002" TargetMode="External"/><Relationship Id="rId1" Type="http://schemas.openxmlformats.org/officeDocument/2006/relationships/slideLayout" Target="../slideLayouts/slideLayout13.xml"/><Relationship Id="rId4" Type="http://schemas.openxmlformats.org/officeDocument/2006/relationships/hyperlink" Target="https://sciencepress.mnhn.fr/sites/default/files/articles/hd/az2018v53f2a11-h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3A5D8-9AA0-E487-5DED-66F5BE33D19F}"/>
              </a:ext>
            </a:extLst>
          </p:cNvPr>
          <p:cNvSpPr>
            <a:spLocks noGrp="1"/>
          </p:cNvSpPr>
          <p:nvPr>
            <p:ph type="ctrTitle"/>
          </p:nvPr>
        </p:nvSpPr>
        <p:spPr>
          <a:xfrm>
            <a:off x="1522466" y="131806"/>
            <a:ext cx="9147068" cy="1664044"/>
          </a:xfrm>
        </p:spPr>
        <p:txBody>
          <a:bodyPr>
            <a:normAutofit/>
          </a:bodyPr>
          <a:lstStyle/>
          <a:p>
            <a:r>
              <a:rPr lang="en-GB" sz="4400" b="1" dirty="0"/>
              <a:t>Conrad Gessner’s </a:t>
            </a:r>
            <a:r>
              <a:rPr lang="en-GB" sz="4400" b="1" i="1" dirty="0"/>
              <a:t>Historia </a:t>
            </a:r>
            <a:r>
              <a:rPr lang="en-GB" sz="4400" b="1" i="1" dirty="0" err="1"/>
              <a:t>animalium</a:t>
            </a:r>
            <a:r>
              <a:rPr lang="en-GB" sz="4400" b="1" i="1" dirty="0"/>
              <a:t>: a 16</a:t>
            </a:r>
            <a:r>
              <a:rPr lang="en-GB" sz="4400" b="1" i="1" baseline="30000" dirty="0"/>
              <a:t>th</a:t>
            </a:r>
            <a:r>
              <a:rPr lang="en-GB" sz="4400" b="1" i="1" dirty="0"/>
              <a:t> century natural history </a:t>
            </a:r>
            <a:r>
              <a:rPr lang="en-GB" sz="4400" b="1" i="1" dirty="0" err="1"/>
              <a:t>encyclopedia</a:t>
            </a:r>
            <a:endParaRPr lang="en-GB" sz="4400" b="1" dirty="0"/>
          </a:p>
        </p:txBody>
      </p:sp>
      <p:sp>
        <p:nvSpPr>
          <p:cNvPr id="3" name="Subtitle 2">
            <a:extLst>
              <a:ext uri="{FF2B5EF4-FFF2-40B4-BE49-F238E27FC236}">
                <a16:creationId xmlns:a16="http://schemas.microsoft.com/office/drawing/2014/main" id="{30882CF5-C7F4-049A-D172-22F723DEE5D4}"/>
              </a:ext>
            </a:extLst>
          </p:cNvPr>
          <p:cNvSpPr>
            <a:spLocks noGrp="1"/>
          </p:cNvSpPr>
          <p:nvPr>
            <p:ph type="subTitle" idx="1"/>
          </p:nvPr>
        </p:nvSpPr>
        <p:spPr>
          <a:xfrm>
            <a:off x="1392632" y="1795850"/>
            <a:ext cx="9406736" cy="1233661"/>
          </a:xfrm>
        </p:spPr>
        <p:txBody>
          <a:bodyPr>
            <a:normAutofit/>
          </a:bodyPr>
          <a:lstStyle/>
          <a:p>
            <a:r>
              <a:rPr lang="en-GB" sz="3600" dirty="0"/>
              <a:t>Ruth Gooding</a:t>
            </a:r>
          </a:p>
          <a:p>
            <a:r>
              <a:rPr lang="en-GB" sz="3600" dirty="0"/>
              <a:t>Special Collections, UWTSD</a:t>
            </a:r>
          </a:p>
          <a:p>
            <a:endParaRPr lang="en-GB" sz="3600" dirty="0"/>
          </a:p>
          <a:p>
            <a:endParaRPr lang="en-GB" sz="3600" dirty="0"/>
          </a:p>
        </p:txBody>
      </p:sp>
      <p:pic>
        <p:nvPicPr>
          <p:cNvPr id="5" name="Picture 4" descr="A picture containing text&#10;&#10;Description automatically generated">
            <a:extLst>
              <a:ext uri="{FF2B5EF4-FFF2-40B4-BE49-F238E27FC236}">
                <a16:creationId xmlns:a16="http://schemas.microsoft.com/office/drawing/2014/main" id="{EB6E7AF5-1E07-6A71-1849-140396957F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9512" y="3029511"/>
            <a:ext cx="7192977" cy="3780000"/>
          </a:xfrm>
          <a:prstGeom prst="rect">
            <a:avLst/>
          </a:prstGeom>
        </p:spPr>
      </p:pic>
    </p:spTree>
    <p:extLst>
      <p:ext uri="{BB962C8B-B14F-4D97-AF65-F5344CB8AC3E}">
        <p14:creationId xmlns:p14="http://schemas.microsoft.com/office/powerpoint/2010/main" val="105167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tue of a person&#10;&#10;Description automatically generated with medium confidence">
            <a:extLst>
              <a:ext uri="{FF2B5EF4-FFF2-40B4-BE49-F238E27FC236}">
                <a16:creationId xmlns:a16="http://schemas.microsoft.com/office/drawing/2014/main" id="{3F851CCB-169C-DB3B-A93B-604D7F39C9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554940" cy="6858000"/>
          </a:xfrm>
          <a:prstGeom prst="rect">
            <a:avLst/>
          </a:prstGeom>
        </p:spPr>
      </p:pic>
      <p:pic>
        <p:nvPicPr>
          <p:cNvPr id="7" name="Picture 6" descr="A statue of a person holding a staff&#10;&#10;Description automatically generated with low confidence">
            <a:extLst>
              <a:ext uri="{FF2B5EF4-FFF2-40B4-BE49-F238E27FC236}">
                <a16:creationId xmlns:a16="http://schemas.microsoft.com/office/drawing/2014/main" id="{C4E883A6-C5EE-DD06-44C2-E6A58715B7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sp>
        <p:nvSpPr>
          <p:cNvPr id="2" name="TextBox 1">
            <a:extLst>
              <a:ext uri="{FF2B5EF4-FFF2-40B4-BE49-F238E27FC236}">
                <a16:creationId xmlns:a16="http://schemas.microsoft.com/office/drawing/2014/main" id="{9960A2E6-823D-64AE-99A1-F562C084461E}"/>
              </a:ext>
            </a:extLst>
          </p:cNvPr>
          <p:cNvSpPr txBox="1"/>
          <p:nvPr/>
        </p:nvSpPr>
        <p:spPr>
          <a:xfrm>
            <a:off x="4761470" y="939114"/>
            <a:ext cx="2026508" cy="1323439"/>
          </a:xfrm>
          <a:prstGeom prst="rect">
            <a:avLst/>
          </a:prstGeom>
          <a:noFill/>
        </p:spPr>
        <p:txBody>
          <a:bodyPr wrap="square" rtlCol="0">
            <a:spAutoFit/>
          </a:bodyPr>
          <a:lstStyle/>
          <a:p>
            <a:r>
              <a:rPr lang="en-GB" sz="4000" b="1" dirty="0"/>
              <a:t>Conrad Gessner</a:t>
            </a:r>
          </a:p>
        </p:txBody>
      </p:sp>
    </p:spTree>
    <p:extLst>
      <p:ext uri="{BB962C8B-B14F-4D97-AF65-F5344CB8AC3E}">
        <p14:creationId xmlns:p14="http://schemas.microsoft.com/office/powerpoint/2010/main" val="4084998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with medium confidence">
            <a:extLst>
              <a:ext uri="{FF2B5EF4-FFF2-40B4-BE49-F238E27FC236}">
                <a16:creationId xmlns:a16="http://schemas.microsoft.com/office/drawing/2014/main" id="{A4852668-B052-E895-2A9A-A5CD7782A1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921514" cy="6858000"/>
          </a:xfrm>
          <a:prstGeom prst="rect">
            <a:avLst/>
          </a:prstGeom>
        </p:spPr>
      </p:pic>
      <p:sp>
        <p:nvSpPr>
          <p:cNvPr id="2" name="TextBox 1">
            <a:extLst>
              <a:ext uri="{FF2B5EF4-FFF2-40B4-BE49-F238E27FC236}">
                <a16:creationId xmlns:a16="http://schemas.microsoft.com/office/drawing/2014/main" id="{8FEDFBC4-CC10-8A03-BC5A-F6A8A1AAEBC6}"/>
              </a:ext>
            </a:extLst>
          </p:cNvPr>
          <p:cNvSpPr txBox="1"/>
          <p:nvPr/>
        </p:nvSpPr>
        <p:spPr>
          <a:xfrm>
            <a:off x="9424086" y="749643"/>
            <a:ext cx="2397211" cy="3170099"/>
          </a:xfrm>
          <a:prstGeom prst="rect">
            <a:avLst/>
          </a:prstGeom>
          <a:noFill/>
        </p:spPr>
        <p:txBody>
          <a:bodyPr wrap="square" rtlCol="0">
            <a:spAutoFit/>
          </a:bodyPr>
          <a:lstStyle/>
          <a:p>
            <a:r>
              <a:rPr lang="en-GB" sz="4000" b="1" dirty="0"/>
              <a:t>Sebastian Münster’s woodcut of Zurich (1575)</a:t>
            </a:r>
          </a:p>
        </p:txBody>
      </p:sp>
    </p:spTree>
    <p:extLst>
      <p:ext uri="{BB962C8B-B14F-4D97-AF65-F5344CB8AC3E}">
        <p14:creationId xmlns:p14="http://schemas.microsoft.com/office/powerpoint/2010/main" val="2094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qr code&#10;&#10;Description automatically generated">
            <a:extLst>
              <a:ext uri="{FF2B5EF4-FFF2-40B4-BE49-F238E27FC236}">
                <a16:creationId xmlns:a16="http://schemas.microsoft.com/office/drawing/2014/main" id="{1BBD408F-372D-5406-2CEA-CB171B11BA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3565" y="0"/>
            <a:ext cx="4904871" cy="6858000"/>
          </a:xfrm>
          <a:prstGeom prst="rect">
            <a:avLst/>
          </a:prstGeom>
        </p:spPr>
      </p:pic>
      <p:sp>
        <p:nvSpPr>
          <p:cNvPr id="2" name="TextBox 1">
            <a:extLst>
              <a:ext uri="{FF2B5EF4-FFF2-40B4-BE49-F238E27FC236}">
                <a16:creationId xmlns:a16="http://schemas.microsoft.com/office/drawing/2014/main" id="{D8D01824-ED63-CC87-C74B-9BEDCBEBD921}"/>
              </a:ext>
            </a:extLst>
          </p:cNvPr>
          <p:cNvSpPr txBox="1"/>
          <p:nvPr/>
        </p:nvSpPr>
        <p:spPr>
          <a:xfrm>
            <a:off x="515008" y="851338"/>
            <a:ext cx="2879834" cy="1938992"/>
          </a:xfrm>
          <a:prstGeom prst="rect">
            <a:avLst/>
          </a:prstGeom>
          <a:noFill/>
        </p:spPr>
        <p:txBody>
          <a:bodyPr wrap="square" rtlCol="0">
            <a:spAutoFit/>
          </a:bodyPr>
          <a:lstStyle/>
          <a:p>
            <a:r>
              <a:rPr lang="en-GB" sz="4000" b="1" i="1" dirty="0"/>
              <a:t>Historia </a:t>
            </a:r>
            <a:r>
              <a:rPr lang="en-GB" sz="4000" b="1" i="1" dirty="0" err="1"/>
              <a:t>Animalium</a:t>
            </a:r>
            <a:r>
              <a:rPr lang="en-GB" sz="4000" b="1" i="1" dirty="0"/>
              <a:t>. </a:t>
            </a:r>
            <a:r>
              <a:rPr lang="en-GB" sz="4000" b="1" dirty="0"/>
              <a:t>Vol. 1</a:t>
            </a:r>
            <a:r>
              <a:rPr lang="en-GB" sz="4000" b="1" i="1" dirty="0"/>
              <a:t> </a:t>
            </a:r>
          </a:p>
        </p:txBody>
      </p:sp>
    </p:spTree>
    <p:extLst>
      <p:ext uri="{BB962C8B-B14F-4D97-AF65-F5344CB8AC3E}">
        <p14:creationId xmlns:p14="http://schemas.microsoft.com/office/powerpoint/2010/main" val="664971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4E693-6E31-F7AE-6E55-2670D9D16D36}"/>
              </a:ext>
            </a:extLst>
          </p:cNvPr>
          <p:cNvSpPr txBox="1"/>
          <p:nvPr/>
        </p:nvSpPr>
        <p:spPr>
          <a:xfrm>
            <a:off x="922638" y="535459"/>
            <a:ext cx="10099589" cy="5139869"/>
          </a:xfrm>
          <a:prstGeom prst="rect">
            <a:avLst/>
          </a:prstGeom>
          <a:noFill/>
        </p:spPr>
        <p:txBody>
          <a:bodyPr wrap="square" rtlCol="0">
            <a:spAutoFit/>
          </a:bodyPr>
          <a:lstStyle/>
          <a:p>
            <a:pPr marL="571500" indent="-571500">
              <a:buFont typeface="Arial" panose="020B0604020202020204" pitchFamily="34" charset="0"/>
              <a:buChar char="•"/>
            </a:pPr>
            <a:r>
              <a:rPr lang="en-GB" sz="4800" b="1" dirty="0"/>
              <a:t>Vol. 1 	Mammals</a:t>
            </a:r>
          </a:p>
          <a:p>
            <a:pPr marL="571500" indent="-571500">
              <a:buFont typeface="Arial" panose="020B0604020202020204" pitchFamily="34" charset="0"/>
              <a:buChar char="•"/>
            </a:pPr>
            <a:r>
              <a:rPr lang="en-GB" sz="4800" b="1" dirty="0"/>
              <a:t>Vol. 2 	Reptiles and amphibians</a:t>
            </a:r>
          </a:p>
          <a:p>
            <a:pPr marL="571500" indent="-571500">
              <a:buFont typeface="Arial" panose="020B0604020202020204" pitchFamily="34" charset="0"/>
              <a:buChar char="•"/>
            </a:pPr>
            <a:r>
              <a:rPr lang="en-GB" sz="4800" b="1" dirty="0"/>
              <a:t>Vol. 3	Birds</a:t>
            </a:r>
          </a:p>
          <a:p>
            <a:pPr marL="571500" indent="-571500">
              <a:buFont typeface="Arial" panose="020B0604020202020204" pitchFamily="34" charset="0"/>
              <a:buChar char="•"/>
            </a:pPr>
            <a:r>
              <a:rPr lang="en-GB" sz="4800" b="1" dirty="0"/>
              <a:t>Vol. 4 	Aquatic creatures</a:t>
            </a:r>
          </a:p>
          <a:p>
            <a:pPr marL="571500" indent="-571500">
              <a:buFont typeface="Arial" panose="020B0604020202020204" pitchFamily="34" charset="0"/>
              <a:buChar char="•"/>
            </a:pPr>
            <a:r>
              <a:rPr lang="en-GB" sz="4800" b="1" dirty="0"/>
              <a:t>Vol. 5 	Serpents (published 			                     posthumously)</a:t>
            </a:r>
          </a:p>
          <a:p>
            <a:endParaRPr lang="en-GB" sz="4000" dirty="0"/>
          </a:p>
        </p:txBody>
      </p:sp>
    </p:spTree>
    <p:extLst>
      <p:ext uri="{BB962C8B-B14F-4D97-AF65-F5344CB8AC3E}">
        <p14:creationId xmlns:p14="http://schemas.microsoft.com/office/powerpoint/2010/main" val="364484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tiger&#10;&#10;Description automatically generated">
            <a:extLst>
              <a:ext uri="{FF2B5EF4-FFF2-40B4-BE49-F238E27FC236}">
                <a16:creationId xmlns:a16="http://schemas.microsoft.com/office/drawing/2014/main" id="{D466ECBC-64C5-ED1A-6303-0B4CF5142D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280" y="0"/>
            <a:ext cx="11279440" cy="6858000"/>
          </a:xfrm>
          <a:prstGeom prst="rect">
            <a:avLst/>
          </a:prstGeom>
        </p:spPr>
      </p:pic>
    </p:spTree>
    <p:extLst>
      <p:ext uri="{BB962C8B-B14F-4D97-AF65-F5344CB8AC3E}">
        <p14:creationId xmlns:p14="http://schemas.microsoft.com/office/powerpoint/2010/main" val="382983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701ADD-4544-2872-AFB4-C425EF87696C}"/>
              </a:ext>
            </a:extLst>
          </p:cNvPr>
          <p:cNvSpPr txBox="1"/>
          <p:nvPr/>
        </p:nvSpPr>
        <p:spPr>
          <a:xfrm>
            <a:off x="1352146" y="291831"/>
            <a:ext cx="9523378" cy="5016758"/>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“As far as things themselves, and their verity and certitude, in many cases I don’t commit myself but am content to give the names of the authorities who claim something. Claims that are supported by the consensus of many erudite authors, for many centuries, are for the most part worthy of faith.”</a:t>
            </a:r>
            <a:endParaRPr lang="en-GB" sz="4000" b="1" dirty="0"/>
          </a:p>
        </p:txBody>
      </p:sp>
    </p:spTree>
    <p:extLst>
      <p:ext uri="{BB962C8B-B14F-4D97-AF65-F5344CB8AC3E}">
        <p14:creationId xmlns:p14="http://schemas.microsoft.com/office/powerpoint/2010/main" val="276191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71116496-DB7F-05CC-BF55-7B05F421517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6334876" cy="6858000"/>
          </a:xfrm>
          <a:prstGeom prst="rect">
            <a:avLst/>
          </a:prstGeom>
        </p:spPr>
      </p:pic>
      <p:sp>
        <p:nvSpPr>
          <p:cNvPr id="5" name="TextBox 4">
            <a:extLst>
              <a:ext uri="{FF2B5EF4-FFF2-40B4-BE49-F238E27FC236}">
                <a16:creationId xmlns:a16="http://schemas.microsoft.com/office/drawing/2014/main" id="{34894B67-C552-0CCC-EE61-212104A532B6}"/>
              </a:ext>
            </a:extLst>
          </p:cNvPr>
          <p:cNvSpPr txBox="1"/>
          <p:nvPr/>
        </p:nvSpPr>
        <p:spPr>
          <a:xfrm>
            <a:off x="6760723" y="642026"/>
            <a:ext cx="4552545" cy="1938992"/>
          </a:xfrm>
          <a:prstGeom prst="rect">
            <a:avLst/>
          </a:prstGeom>
          <a:noFill/>
        </p:spPr>
        <p:txBody>
          <a:bodyPr wrap="square" rtlCol="0">
            <a:spAutoFit/>
          </a:bodyPr>
          <a:lstStyle/>
          <a:p>
            <a:r>
              <a:rPr lang="en-GB" sz="4000" b="1" dirty="0"/>
              <a:t>Wolverine - not too much information to include</a:t>
            </a:r>
          </a:p>
        </p:txBody>
      </p:sp>
    </p:spTree>
    <p:extLst>
      <p:ext uri="{BB962C8B-B14F-4D97-AF65-F5344CB8AC3E}">
        <p14:creationId xmlns:p14="http://schemas.microsoft.com/office/powerpoint/2010/main" val="1048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ook&#10;&#10;Description automatically generated">
            <a:extLst>
              <a:ext uri="{FF2B5EF4-FFF2-40B4-BE49-F238E27FC236}">
                <a16:creationId xmlns:a16="http://schemas.microsoft.com/office/drawing/2014/main" id="{602DCA3D-7849-0A0C-6B04-E461882A0A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2324" y="-7953"/>
            <a:ext cx="8341961" cy="5623953"/>
          </a:xfrm>
          <a:prstGeom prst="rect">
            <a:avLst/>
          </a:prstGeom>
        </p:spPr>
      </p:pic>
      <p:sp>
        <p:nvSpPr>
          <p:cNvPr id="2" name="TextBox 1">
            <a:extLst>
              <a:ext uri="{FF2B5EF4-FFF2-40B4-BE49-F238E27FC236}">
                <a16:creationId xmlns:a16="http://schemas.microsoft.com/office/drawing/2014/main" id="{E13581EF-30C6-FD99-112E-18A1BFD7F6CB}"/>
              </a:ext>
            </a:extLst>
          </p:cNvPr>
          <p:cNvSpPr txBox="1"/>
          <p:nvPr/>
        </p:nvSpPr>
        <p:spPr>
          <a:xfrm>
            <a:off x="601361" y="5494638"/>
            <a:ext cx="11030465" cy="1323439"/>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“This image is as it is nowadays generally depicted by painters, of which I know nothing for sure”</a:t>
            </a:r>
            <a:endParaRPr lang="en-GB" sz="4000" b="1" dirty="0"/>
          </a:p>
        </p:txBody>
      </p:sp>
    </p:spTree>
    <p:extLst>
      <p:ext uri="{BB962C8B-B14F-4D97-AF65-F5344CB8AC3E}">
        <p14:creationId xmlns:p14="http://schemas.microsoft.com/office/powerpoint/2010/main" val="416020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40B6BC-A6AB-5E4E-97C4-FCFDA06D47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729" y="133909"/>
            <a:ext cx="5184420" cy="432000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9AD6532D-179D-DD9E-580F-09C37FA722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5550" y="2859781"/>
            <a:ext cx="6451200" cy="3998219"/>
          </a:xfrm>
          <a:prstGeom prst="rect">
            <a:avLst/>
          </a:prstGeom>
        </p:spPr>
      </p:pic>
      <p:pic>
        <p:nvPicPr>
          <p:cNvPr id="10" name="Picture 9" descr="A picture containing text">
            <a:extLst>
              <a:ext uri="{FF2B5EF4-FFF2-40B4-BE49-F238E27FC236}">
                <a16:creationId xmlns:a16="http://schemas.microsoft.com/office/drawing/2014/main" id="{41EE5116-6C5B-3ED2-D27B-106CCCE9DE44}"/>
              </a:ext>
            </a:extLst>
          </p:cNvPr>
          <p:cNvPicPr>
            <a:picLocks noChangeAspect="1"/>
          </p:cNvPicPr>
          <p:nvPr/>
        </p:nvPicPr>
        <p:blipFill rotWithShape="1">
          <a:blip r:embed="rId4">
            <a:extLst>
              <a:ext uri="{28A0092B-C50C-407E-A947-70E740481C1C}">
                <a14:useLocalDpi xmlns:a14="http://schemas.microsoft.com/office/drawing/2010/main" val="0"/>
              </a:ext>
            </a:extLst>
          </a:blip>
          <a:srcRect l="2211" r="4669" b="12184"/>
          <a:stretch/>
        </p:blipFill>
        <p:spPr>
          <a:xfrm>
            <a:off x="5645550" y="0"/>
            <a:ext cx="6451200" cy="2715702"/>
          </a:xfrm>
          <a:prstGeom prst="rect">
            <a:avLst/>
          </a:prstGeom>
        </p:spPr>
      </p:pic>
      <p:sp>
        <p:nvSpPr>
          <p:cNvPr id="2" name="TextBox 1">
            <a:extLst>
              <a:ext uri="{FF2B5EF4-FFF2-40B4-BE49-F238E27FC236}">
                <a16:creationId xmlns:a16="http://schemas.microsoft.com/office/drawing/2014/main" id="{C474FC5F-FBB4-3D29-8673-ADD446493DA8}"/>
              </a:ext>
            </a:extLst>
          </p:cNvPr>
          <p:cNvSpPr txBox="1"/>
          <p:nvPr/>
        </p:nvSpPr>
        <p:spPr>
          <a:xfrm>
            <a:off x="304800" y="4858890"/>
            <a:ext cx="4959178" cy="1323439"/>
          </a:xfrm>
          <a:prstGeom prst="rect">
            <a:avLst/>
          </a:prstGeom>
          <a:noFill/>
        </p:spPr>
        <p:txBody>
          <a:bodyPr wrap="square" rtlCol="0">
            <a:spAutoFit/>
          </a:bodyPr>
          <a:lstStyle/>
          <a:p>
            <a:r>
              <a:rPr lang="en-GB" sz="4000" b="1" dirty="0"/>
              <a:t>Sea-lion, sea-monkey and sea-horse</a:t>
            </a:r>
          </a:p>
        </p:txBody>
      </p:sp>
    </p:spTree>
    <p:extLst>
      <p:ext uri="{BB962C8B-B14F-4D97-AF65-F5344CB8AC3E}">
        <p14:creationId xmlns:p14="http://schemas.microsoft.com/office/powerpoint/2010/main" val="3809977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book&#10;&#10;Description automatically generated">
            <a:extLst>
              <a:ext uri="{FF2B5EF4-FFF2-40B4-BE49-F238E27FC236}">
                <a16:creationId xmlns:a16="http://schemas.microsoft.com/office/drawing/2014/main" id="{A2899026-6947-502A-8BDF-7EF794DE1F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93" y="0"/>
            <a:ext cx="6198695" cy="4356000"/>
          </a:xfrm>
          <a:prstGeom prst="rect">
            <a:avLst/>
          </a:prstGeom>
        </p:spPr>
      </p:pic>
      <p:pic>
        <p:nvPicPr>
          <p:cNvPr id="9" name="Picture 8" descr="A picture containing text, book&#10;&#10;Description automatically generated">
            <a:extLst>
              <a:ext uri="{FF2B5EF4-FFF2-40B4-BE49-F238E27FC236}">
                <a16:creationId xmlns:a16="http://schemas.microsoft.com/office/drawing/2014/main" id="{4EDFA5BF-4DD1-A8C9-D507-B87D350CB7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502000"/>
            <a:ext cx="6079644" cy="4356000"/>
          </a:xfrm>
          <a:prstGeom prst="rect">
            <a:avLst/>
          </a:prstGeom>
        </p:spPr>
      </p:pic>
      <p:sp>
        <p:nvSpPr>
          <p:cNvPr id="2" name="TextBox 1">
            <a:extLst>
              <a:ext uri="{FF2B5EF4-FFF2-40B4-BE49-F238E27FC236}">
                <a16:creationId xmlns:a16="http://schemas.microsoft.com/office/drawing/2014/main" id="{8A533ADB-9F46-1317-E85D-1A8E3AE08E12}"/>
              </a:ext>
            </a:extLst>
          </p:cNvPr>
          <p:cNvSpPr txBox="1"/>
          <p:nvPr/>
        </p:nvSpPr>
        <p:spPr>
          <a:xfrm>
            <a:off x="6611007" y="409903"/>
            <a:ext cx="5118538" cy="1323439"/>
          </a:xfrm>
          <a:prstGeom prst="rect">
            <a:avLst/>
          </a:prstGeom>
          <a:noFill/>
        </p:spPr>
        <p:txBody>
          <a:bodyPr wrap="square" rtlCol="0">
            <a:spAutoFit/>
          </a:bodyPr>
          <a:lstStyle/>
          <a:p>
            <a:r>
              <a:rPr lang="en-GB" sz="4000" b="1" dirty="0" err="1"/>
              <a:t>Olaus</a:t>
            </a:r>
            <a:r>
              <a:rPr lang="en-GB" sz="4000" b="1" dirty="0"/>
              <a:t> Magnus’ images of whales</a:t>
            </a:r>
          </a:p>
        </p:txBody>
      </p:sp>
      <p:sp>
        <p:nvSpPr>
          <p:cNvPr id="3" name="TextBox 2">
            <a:extLst>
              <a:ext uri="{FF2B5EF4-FFF2-40B4-BE49-F238E27FC236}">
                <a16:creationId xmlns:a16="http://schemas.microsoft.com/office/drawing/2014/main" id="{B5FFB469-BDD1-287D-D86E-B7299A821022}"/>
              </a:ext>
            </a:extLst>
          </p:cNvPr>
          <p:cNvSpPr txBox="1"/>
          <p:nvPr/>
        </p:nvSpPr>
        <p:spPr>
          <a:xfrm>
            <a:off x="16356" y="4356001"/>
            <a:ext cx="5890174" cy="2554545"/>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“It seems that he depicted many according to seafarers’ tales rather than from life”</a:t>
            </a:r>
            <a:endParaRPr lang="en-GB" sz="4000" b="1" dirty="0"/>
          </a:p>
        </p:txBody>
      </p:sp>
    </p:spTree>
    <p:extLst>
      <p:ext uri="{BB962C8B-B14F-4D97-AF65-F5344CB8AC3E}">
        <p14:creationId xmlns:p14="http://schemas.microsoft.com/office/powerpoint/2010/main" val="232083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tue of a person&#10;&#10;Description automatically generated with low confidence">
            <a:extLst>
              <a:ext uri="{FF2B5EF4-FFF2-40B4-BE49-F238E27FC236}">
                <a16:creationId xmlns:a16="http://schemas.microsoft.com/office/drawing/2014/main" id="{037A450D-FC7C-711C-020F-8EC2C71E4A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283794" cy="6858000"/>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356268BE-128A-3695-5BE8-56405E52A5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3193" y="0"/>
            <a:ext cx="3568807" cy="6858000"/>
          </a:xfrm>
          <a:prstGeom prst="rect">
            <a:avLst/>
          </a:prstGeom>
        </p:spPr>
      </p:pic>
      <p:sp>
        <p:nvSpPr>
          <p:cNvPr id="2" name="TextBox 1">
            <a:extLst>
              <a:ext uri="{FF2B5EF4-FFF2-40B4-BE49-F238E27FC236}">
                <a16:creationId xmlns:a16="http://schemas.microsoft.com/office/drawing/2014/main" id="{906CF302-A2A8-567F-5399-1636B651C842}"/>
              </a:ext>
            </a:extLst>
          </p:cNvPr>
          <p:cNvSpPr txBox="1"/>
          <p:nvPr/>
        </p:nvSpPr>
        <p:spPr>
          <a:xfrm>
            <a:off x="4382814" y="472966"/>
            <a:ext cx="2196662" cy="707886"/>
          </a:xfrm>
          <a:prstGeom prst="rect">
            <a:avLst/>
          </a:prstGeom>
          <a:noFill/>
        </p:spPr>
        <p:txBody>
          <a:bodyPr wrap="square" rtlCol="0">
            <a:spAutoFit/>
          </a:bodyPr>
          <a:lstStyle/>
          <a:p>
            <a:r>
              <a:rPr lang="en-GB" sz="4000" b="1" dirty="0"/>
              <a:t>Monkfish</a:t>
            </a:r>
          </a:p>
        </p:txBody>
      </p:sp>
      <p:sp>
        <p:nvSpPr>
          <p:cNvPr id="8" name="TextBox 7">
            <a:extLst>
              <a:ext uri="{FF2B5EF4-FFF2-40B4-BE49-F238E27FC236}">
                <a16:creationId xmlns:a16="http://schemas.microsoft.com/office/drawing/2014/main" id="{F30632E4-4068-2C1E-6246-668E35355149}"/>
              </a:ext>
            </a:extLst>
          </p:cNvPr>
          <p:cNvSpPr txBox="1"/>
          <p:nvPr/>
        </p:nvSpPr>
        <p:spPr>
          <a:xfrm>
            <a:off x="5812221" y="3909848"/>
            <a:ext cx="2617076" cy="707886"/>
          </a:xfrm>
          <a:prstGeom prst="rect">
            <a:avLst/>
          </a:prstGeom>
          <a:noFill/>
        </p:spPr>
        <p:txBody>
          <a:bodyPr wrap="square" rtlCol="0">
            <a:spAutoFit/>
          </a:bodyPr>
          <a:lstStyle/>
          <a:p>
            <a:r>
              <a:rPr lang="en-GB" sz="4000" b="1" dirty="0"/>
              <a:t>Bishop-fish</a:t>
            </a:r>
          </a:p>
        </p:txBody>
      </p:sp>
    </p:spTree>
    <p:extLst>
      <p:ext uri="{BB962C8B-B14F-4D97-AF65-F5344CB8AC3E}">
        <p14:creationId xmlns:p14="http://schemas.microsoft.com/office/powerpoint/2010/main" val="2618513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in a garment&#10;&#10;Description automatically generated with low confidence">
            <a:extLst>
              <a:ext uri="{FF2B5EF4-FFF2-40B4-BE49-F238E27FC236}">
                <a16:creationId xmlns:a16="http://schemas.microsoft.com/office/drawing/2014/main" id="{B22BB491-5D7F-88D9-89D6-562BE1D975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08343" cy="6858000"/>
          </a:xfrm>
          <a:prstGeom prst="rect">
            <a:avLst/>
          </a:prstGeom>
        </p:spPr>
      </p:pic>
      <p:sp>
        <p:nvSpPr>
          <p:cNvPr id="4" name="TextBox 3">
            <a:extLst>
              <a:ext uri="{FF2B5EF4-FFF2-40B4-BE49-F238E27FC236}">
                <a16:creationId xmlns:a16="http://schemas.microsoft.com/office/drawing/2014/main" id="{FA321AF0-7B10-68EE-B831-2DFEFED4DC77}"/>
              </a:ext>
            </a:extLst>
          </p:cNvPr>
          <p:cNvSpPr txBox="1"/>
          <p:nvPr/>
        </p:nvSpPr>
        <p:spPr>
          <a:xfrm>
            <a:off x="4873557" y="457200"/>
            <a:ext cx="6605081" cy="6247864"/>
          </a:xfrm>
          <a:prstGeom prst="rect">
            <a:avLst/>
          </a:prstGeom>
          <a:noFill/>
        </p:spPr>
        <p:txBody>
          <a:bodyPr wrap="square" rtlCol="0">
            <a:spAutoFit/>
          </a:bodyPr>
          <a:lstStyle/>
          <a:p>
            <a:r>
              <a:rPr lang="en-GB" sz="4000" b="1" dirty="0"/>
              <a:t>“In Norway, near the city of Den </a:t>
            </a:r>
            <a:r>
              <a:rPr lang="en-GB" sz="4000" b="1" dirty="0" err="1"/>
              <a:t>Elepoch</a:t>
            </a:r>
            <a:r>
              <a:rPr lang="en-GB" sz="4000" b="1" dirty="0"/>
              <a:t> in the region of </a:t>
            </a:r>
            <a:r>
              <a:rPr lang="en-GB" sz="4000" b="1" dirty="0" err="1"/>
              <a:t>Diezunt</a:t>
            </a:r>
            <a:r>
              <a:rPr lang="en-GB" sz="4000" b="1" dirty="0"/>
              <a:t>, was found another monster or ocean fish, bearing the face of a monk … This monster, according to many who saw it, did not live more than three days, did not speak nor emitted any sound but great, plaintive sighs.”</a:t>
            </a:r>
          </a:p>
        </p:txBody>
      </p:sp>
    </p:spTree>
    <p:extLst>
      <p:ext uri="{BB962C8B-B14F-4D97-AF65-F5344CB8AC3E}">
        <p14:creationId xmlns:p14="http://schemas.microsoft.com/office/powerpoint/2010/main" val="355708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BDBD1BE5-766C-6CFB-94F4-25CD884461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561" y="0"/>
            <a:ext cx="10288879" cy="6858000"/>
          </a:xfrm>
          <a:prstGeom prst="rect">
            <a:avLst/>
          </a:prstGeom>
        </p:spPr>
      </p:pic>
    </p:spTree>
    <p:extLst>
      <p:ext uri="{BB962C8B-B14F-4D97-AF65-F5344CB8AC3E}">
        <p14:creationId xmlns:p14="http://schemas.microsoft.com/office/powerpoint/2010/main" val="3802318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F705D617-9BD0-9E9B-59ED-E31D079BE6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572382" cy="6858000"/>
          </a:xfrm>
          <a:prstGeom prst="rect">
            <a:avLst/>
          </a:prstGeom>
        </p:spPr>
      </p:pic>
      <p:pic>
        <p:nvPicPr>
          <p:cNvPr id="9" name="Picture 8" descr="A drawing of a bird&#10;&#10;Description automatically generated with low confidence">
            <a:extLst>
              <a:ext uri="{FF2B5EF4-FFF2-40B4-BE49-F238E27FC236}">
                <a16:creationId xmlns:a16="http://schemas.microsoft.com/office/drawing/2014/main" id="{3B503792-5221-3600-5565-0288A78D7D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0202" y="0"/>
            <a:ext cx="5501798" cy="6858000"/>
          </a:xfrm>
          <a:prstGeom prst="rect">
            <a:avLst/>
          </a:prstGeom>
        </p:spPr>
      </p:pic>
      <p:sp>
        <p:nvSpPr>
          <p:cNvPr id="2" name="TextBox 1">
            <a:extLst>
              <a:ext uri="{FF2B5EF4-FFF2-40B4-BE49-F238E27FC236}">
                <a16:creationId xmlns:a16="http://schemas.microsoft.com/office/drawing/2014/main" id="{D7E70383-28AA-091B-B94B-1E61C8278BF2}"/>
              </a:ext>
            </a:extLst>
          </p:cNvPr>
          <p:cNvSpPr txBox="1"/>
          <p:nvPr/>
        </p:nvSpPr>
        <p:spPr>
          <a:xfrm>
            <a:off x="4548050" y="280086"/>
            <a:ext cx="1350622" cy="707886"/>
          </a:xfrm>
          <a:prstGeom prst="rect">
            <a:avLst/>
          </a:prstGeom>
          <a:noFill/>
        </p:spPr>
        <p:txBody>
          <a:bodyPr wrap="square" rtlCol="0">
            <a:spAutoFit/>
          </a:bodyPr>
          <a:lstStyle/>
          <a:p>
            <a:r>
              <a:rPr lang="en-GB" sz="4000" b="1" dirty="0"/>
              <a:t>1498</a:t>
            </a:r>
          </a:p>
        </p:txBody>
      </p:sp>
      <p:sp>
        <p:nvSpPr>
          <p:cNvPr id="3" name="TextBox 2">
            <a:extLst>
              <a:ext uri="{FF2B5EF4-FFF2-40B4-BE49-F238E27FC236}">
                <a16:creationId xmlns:a16="http://schemas.microsoft.com/office/drawing/2014/main" id="{18331ECA-38DD-B394-DED9-7D5CAB4844B7}"/>
              </a:ext>
            </a:extLst>
          </p:cNvPr>
          <p:cNvSpPr txBox="1"/>
          <p:nvPr/>
        </p:nvSpPr>
        <p:spPr>
          <a:xfrm>
            <a:off x="5421575" y="5025081"/>
            <a:ext cx="1268627" cy="707886"/>
          </a:xfrm>
          <a:prstGeom prst="rect">
            <a:avLst/>
          </a:prstGeom>
          <a:noFill/>
        </p:spPr>
        <p:txBody>
          <a:bodyPr wrap="square" rtlCol="0">
            <a:spAutoFit/>
          </a:bodyPr>
          <a:lstStyle/>
          <a:p>
            <a:r>
              <a:rPr lang="en-GB" sz="4000" b="1" dirty="0"/>
              <a:t>1555</a:t>
            </a:r>
          </a:p>
        </p:txBody>
      </p:sp>
    </p:spTree>
    <p:extLst>
      <p:ext uri="{BB962C8B-B14F-4D97-AF65-F5344CB8AC3E}">
        <p14:creationId xmlns:p14="http://schemas.microsoft.com/office/powerpoint/2010/main" val="2597948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porcupine&#10;&#10;Description automatically generated with medium confidence">
            <a:extLst>
              <a:ext uri="{FF2B5EF4-FFF2-40B4-BE49-F238E27FC236}">
                <a16:creationId xmlns:a16="http://schemas.microsoft.com/office/drawing/2014/main" id="{E75B8947-4251-725A-B051-D7ACFF0948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561" y="0"/>
            <a:ext cx="10288879" cy="6858000"/>
          </a:xfrm>
          <a:prstGeom prst="rect">
            <a:avLst/>
          </a:prstGeom>
        </p:spPr>
      </p:pic>
    </p:spTree>
    <p:extLst>
      <p:ext uri="{BB962C8B-B14F-4D97-AF65-F5344CB8AC3E}">
        <p14:creationId xmlns:p14="http://schemas.microsoft.com/office/powerpoint/2010/main" val="1936871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rawing of a goat&#10;&#10;Description automatically generated with medium confidence">
            <a:extLst>
              <a:ext uri="{FF2B5EF4-FFF2-40B4-BE49-F238E27FC236}">
                <a16:creationId xmlns:a16="http://schemas.microsoft.com/office/drawing/2014/main" id="{314AF424-A64C-0186-B7AA-A1A330D0B1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4153" y="0"/>
            <a:ext cx="4983694" cy="6858000"/>
          </a:xfrm>
          <a:prstGeom prst="rect">
            <a:avLst/>
          </a:prstGeom>
        </p:spPr>
      </p:pic>
      <p:sp>
        <p:nvSpPr>
          <p:cNvPr id="2" name="TextBox 1">
            <a:extLst>
              <a:ext uri="{FF2B5EF4-FFF2-40B4-BE49-F238E27FC236}">
                <a16:creationId xmlns:a16="http://schemas.microsoft.com/office/drawing/2014/main" id="{37DEE070-8C60-C2F2-E5F0-72D471980C9E}"/>
              </a:ext>
            </a:extLst>
          </p:cNvPr>
          <p:cNvSpPr txBox="1"/>
          <p:nvPr/>
        </p:nvSpPr>
        <p:spPr>
          <a:xfrm>
            <a:off x="741405" y="947351"/>
            <a:ext cx="2594919" cy="707886"/>
          </a:xfrm>
          <a:prstGeom prst="rect">
            <a:avLst/>
          </a:prstGeom>
          <a:noFill/>
        </p:spPr>
        <p:txBody>
          <a:bodyPr wrap="square" rtlCol="0">
            <a:spAutoFit/>
          </a:bodyPr>
          <a:lstStyle/>
          <a:p>
            <a:r>
              <a:rPr lang="en-GB" sz="4000" b="1" dirty="0"/>
              <a:t>Giraffe?</a:t>
            </a:r>
          </a:p>
        </p:txBody>
      </p:sp>
    </p:spTree>
    <p:extLst>
      <p:ext uri="{BB962C8B-B14F-4D97-AF65-F5344CB8AC3E}">
        <p14:creationId xmlns:p14="http://schemas.microsoft.com/office/powerpoint/2010/main" val="2567338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n elephant&#10;&#10;Description automatically generated with medium confidence">
            <a:extLst>
              <a:ext uri="{FF2B5EF4-FFF2-40B4-BE49-F238E27FC236}">
                <a16:creationId xmlns:a16="http://schemas.microsoft.com/office/drawing/2014/main" id="{4A2F6AF8-6B8B-A6D6-5CD1-65F116F9AB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3678" y="0"/>
            <a:ext cx="9558322" cy="6858000"/>
          </a:xfrm>
          <a:prstGeom prst="rect">
            <a:avLst/>
          </a:prstGeom>
        </p:spPr>
      </p:pic>
      <p:sp>
        <p:nvSpPr>
          <p:cNvPr id="2" name="TextBox 1">
            <a:extLst>
              <a:ext uri="{FF2B5EF4-FFF2-40B4-BE49-F238E27FC236}">
                <a16:creationId xmlns:a16="http://schemas.microsoft.com/office/drawing/2014/main" id="{1262D262-C10B-A0AF-A7E3-3975251F7068}"/>
              </a:ext>
            </a:extLst>
          </p:cNvPr>
          <p:cNvSpPr txBox="1"/>
          <p:nvPr/>
        </p:nvSpPr>
        <p:spPr>
          <a:xfrm>
            <a:off x="172994" y="461319"/>
            <a:ext cx="2460683" cy="1323439"/>
          </a:xfrm>
          <a:prstGeom prst="rect">
            <a:avLst/>
          </a:prstGeom>
          <a:noFill/>
        </p:spPr>
        <p:txBody>
          <a:bodyPr wrap="square" rtlCol="0">
            <a:spAutoFit/>
          </a:bodyPr>
          <a:lstStyle/>
          <a:p>
            <a:r>
              <a:rPr lang="en-GB" sz="4000" b="1" dirty="0" err="1"/>
              <a:t>Dürer’s</a:t>
            </a:r>
            <a:endParaRPr lang="en-GB" sz="4000" b="1" dirty="0"/>
          </a:p>
          <a:p>
            <a:r>
              <a:rPr lang="en-GB" sz="4000" b="1" dirty="0"/>
              <a:t>rhinoceros</a:t>
            </a:r>
          </a:p>
        </p:txBody>
      </p:sp>
    </p:spTree>
    <p:extLst>
      <p:ext uri="{BB962C8B-B14F-4D97-AF65-F5344CB8AC3E}">
        <p14:creationId xmlns:p14="http://schemas.microsoft.com/office/powerpoint/2010/main" val="4219710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in a garment&#10;&#10;Description automatically generated with low confidence">
            <a:extLst>
              <a:ext uri="{FF2B5EF4-FFF2-40B4-BE49-F238E27FC236}">
                <a16:creationId xmlns:a16="http://schemas.microsoft.com/office/drawing/2014/main" id="{B22BB491-5D7F-88D9-89D6-562BE1D975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08343" cy="6858000"/>
          </a:xfrm>
          <a:prstGeom prst="rect">
            <a:avLst/>
          </a:prstGeom>
        </p:spPr>
      </p:pic>
      <p:sp>
        <p:nvSpPr>
          <p:cNvPr id="4" name="TextBox 3">
            <a:extLst>
              <a:ext uri="{FF2B5EF4-FFF2-40B4-BE49-F238E27FC236}">
                <a16:creationId xmlns:a16="http://schemas.microsoft.com/office/drawing/2014/main" id="{FA321AF0-7B10-68EE-B831-2DFEFED4DC77}"/>
              </a:ext>
            </a:extLst>
          </p:cNvPr>
          <p:cNvSpPr txBox="1"/>
          <p:nvPr/>
        </p:nvSpPr>
        <p:spPr>
          <a:xfrm>
            <a:off x="4873557" y="457200"/>
            <a:ext cx="6605081" cy="1323439"/>
          </a:xfrm>
          <a:prstGeom prst="rect">
            <a:avLst/>
          </a:prstGeom>
          <a:noFill/>
        </p:spPr>
        <p:txBody>
          <a:bodyPr wrap="square" rtlCol="0">
            <a:spAutoFit/>
          </a:bodyPr>
          <a:lstStyle/>
          <a:p>
            <a:r>
              <a:rPr lang="en-GB" sz="4000" b="1" dirty="0"/>
              <a:t>The ambassador of Charles V saw this </a:t>
            </a:r>
            <a:r>
              <a:rPr lang="en-GB" sz="4000" b="1"/>
              <a:t>for himself!</a:t>
            </a:r>
            <a:endParaRPr lang="en-GB" sz="4000" b="1" dirty="0"/>
          </a:p>
        </p:txBody>
      </p:sp>
    </p:spTree>
    <p:extLst>
      <p:ext uri="{BB962C8B-B14F-4D97-AF65-F5344CB8AC3E}">
        <p14:creationId xmlns:p14="http://schemas.microsoft.com/office/powerpoint/2010/main" val="272256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lizard&#10;&#10;Description automatically generated with medium confidence">
            <a:extLst>
              <a:ext uri="{FF2B5EF4-FFF2-40B4-BE49-F238E27FC236}">
                <a16:creationId xmlns:a16="http://schemas.microsoft.com/office/drawing/2014/main" id="{6A0FAB2F-18DC-CC93-923E-DF4AB2A79B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621" y="-41188"/>
            <a:ext cx="12302621" cy="4580792"/>
          </a:xfrm>
          <a:prstGeom prst="rect">
            <a:avLst/>
          </a:prstGeom>
        </p:spPr>
      </p:pic>
      <p:sp>
        <p:nvSpPr>
          <p:cNvPr id="2" name="TextBox 1">
            <a:extLst>
              <a:ext uri="{FF2B5EF4-FFF2-40B4-BE49-F238E27FC236}">
                <a16:creationId xmlns:a16="http://schemas.microsoft.com/office/drawing/2014/main" id="{3640FA41-F0DB-D244-02E4-71C1CAB24A50}"/>
              </a:ext>
            </a:extLst>
          </p:cNvPr>
          <p:cNvSpPr txBox="1"/>
          <p:nvPr/>
        </p:nvSpPr>
        <p:spPr>
          <a:xfrm>
            <a:off x="420129" y="4810898"/>
            <a:ext cx="11211697" cy="1323439"/>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Walrus</a:t>
            </a:r>
            <a:r>
              <a:rPr lang="en-GB" sz="4000" b="1">
                <a:effectLst/>
                <a:latin typeface="Calibri" panose="020F0502020204030204" pitchFamily="34" charset="0"/>
                <a:ea typeface="DengXian" panose="02010600030101010101" pitchFamily="2" charset="-122"/>
                <a:cs typeface="Times New Roman" panose="02020603050405020304" pitchFamily="18" charset="0"/>
              </a:rPr>
              <a:t>, “I </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heard that the head was made after the skull of a real </a:t>
            </a:r>
            <a:r>
              <a:rPr lang="en-GB" sz="4000" b="1">
                <a:effectLst/>
                <a:latin typeface="Calibri" panose="020F0502020204030204" pitchFamily="34" charset="0"/>
                <a:ea typeface="DengXian" panose="02010600030101010101" pitchFamily="2" charset="-122"/>
                <a:cs typeface="Times New Roman" panose="02020603050405020304" pitchFamily="18" charset="0"/>
              </a:rPr>
              <a:t>head …” </a:t>
            </a:r>
            <a:endParaRPr lang="en-GB" sz="4000" b="1" dirty="0"/>
          </a:p>
        </p:txBody>
      </p:sp>
    </p:spTree>
    <p:extLst>
      <p:ext uri="{BB962C8B-B14F-4D97-AF65-F5344CB8AC3E}">
        <p14:creationId xmlns:p14="http://schemas.microsoft.com/office/powerpoint/2010/main" val="8804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1E34A3-D099-A6DA-1EDA-B8BB23D079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9898" y="0"/>
            <a:ext cx="5512203" cy="6858000"/>
          </a:xfrm>
          <a:prstGeom prst="rect">
            <a:avLst/>
          </a:prstGeom>
        </p:spPr>
      </p:pic>
      <p:sp>
        <p:nvSpPr>
          <p:cNvPr id="2" name="TextBox 1">
            <a:extLst>
              <a:ext uri="{FF2B5EF4-FFF2-40B4-BE49-F238E27FC236}">
                <a16:creationId xmlns:a16="http://schemas.microsoft.com/office/drawing/2014/main" id="{D6028DB6-7109-573E-4DDA-EEE4AB6BB2CB}"/>
              </a:ext>
            </a:extLst>
          </p:cNvPr>
          <p:cNvSpPr txBox="1"/>
          <p:nvPr/>
        </p:nvSpPr>
        <p:spPr>
          <a:xfrm>
            <a:off x="313038" y="609600"/>
            <a:ext cx="2644346" cy="2554545"/>
          </a:xfrm>
          <a:prstGeom prst="rect">
            <a:avLst/>
          </a:prstGeom>
          <a:noFill/>
        </p:spPr>
        <p:txBody>
          <a:bodyPr wrap="square" rtlCol="0">
            <a:spAutoFit/>
          </a:bodyPr>
          <a:lstStyle/>
          <a:p>
            <a:r>
              <a:rPr lang="en-GB" sz="4000" b="1" dirty="0"/>
              <a:t>Pelt of a genet cat – all Gessner could find</a:t>
            </a:r>
          </a:p>
        </p:txBody>
      </p:sp>
    </p:spTree>
    <p:extLst>
      <p:ext uri="{BB962C8B-B14F-4D97-AF65-F5344CB8AC3E}">
        <p14:creationId xmlns:p14="http://schemas.microsoft.com/office/powerpoint/2010/main" val="397027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tiger&#10;&#10;Description automatically generated with low confidence">
            <a:extLst>
              <a:ext uri="{FF2B5EF4-FFF2-40B4-BE49-F238E27FC236}">
                <a16:creationId xmlns:a16="http://schemas.microsoft.com/office/drawing/2014/main" id="{1A9F5D82-C4F8-ACB3-DAD4-7CD18BD14C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7" y="0"/>
            <a:ext cx="9504000" cy="3090860"/>
          </a:xfrm>
          <a:prstGeom prst="rect">
            <a:avLst/>
          </a:prstGeom>
        </p:spPr>
      </p:pic>
      <p:sp>
        <p:nvSpPr>
          <p:cNvPr id="2" name="TextBox 1">
            <a:extLst>
              <a:ext uri="{FF2B5EF4-FFF2-40B4-BE49-F238E27FC236}">
                <a16:creationId xmlns:a16="http://schemas.microsoft.com/office/drawing/2014/main" id="{66C0FF05-F68A-25A3-1C40-A99EA85EB139}"/>
              </a:ext>
            </a:extLst>
          </p:cNvPr>
          <p:cNvSpPr txBox="1"/>
          <p:nvPr/>
        </p:nvSpPr>
        <p:spPr>
          <a:xfrm>
            <a:off x="9885405" y="593124"/>
            <a:ext cx="2174790" cy="3170099"/>
          </a:xfrm>
          <a:prstGeom prst="rect">
            <a:avLst/>
          </a:prstGeom>
          <a:noFill/>
        </p:spPr>
        <p:txBody>
          <a:bodyPr wrap="square" rtlCol="0">
            <a:spAutoFit/>
          </a:bodyPr>
          <a:lstStyle/>
          <a:p>
            <a:r>
              <a:rPr lang="en-GB" sz="4000" b="1" dirty="0"/>
              <a:t>Weasel and marten – which is which?</a:t>
            </a:r>
          </a:p>
        </p:txBody>
      </p:sp>
      <p:grpSp>
        <p:nvGrpSpPr>
          <p:cNvPr id="5" name="Group 4">
            <a:extLst>
              <a:ext uri="{FF2B5EF4-FFF2-40B4-BE49-F238E27FC236}">
                <a16:creationId xmlns:a16="http://schemas.microsoft.com/office/drawing/2014/main" id="{118D2576-B700-BFE6-DD82-4D2947C6896E}"/>
              </a:ext>
            </a:extLst>
          </p:cNvPr>
          <p:cNvGrpSpPr/>
          <p:nvPr/>
        </p:nvGrpSpPr>
        <p:grpSpPr>
          <a:xfrm>
            <a:off x="-16476" y="0"/>
            <a:ext cx="9520476" cy="6858000"/>
            <a:chOff x="-16476" y="0"/>
            <a:chExt cx="9520476" cy="6858000"/>
          </a:xfrm>
        </p:grpSpPr>
        <p:pic>
          <p:nvPicPr>
            <p:cNvPr id="4" name="Picture 3">
              <a:extLst>
                <a:ext uri="{FF2B5EF4-FFF2-40B4-BE49-F238E27FC236}">
                  <a16:creationId xmlns:a16="http://schemas.microsoft.com/office/drawing/2014/main" id="{A3D580CA-5F75-4435-AB7E-BF41089176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11409"/>
              <a:ext cx="9504000" cy="3646591"/>
            </a:xfrm>
            <a:prstGeom prst="rect">
              <a:avLst/>
            </a:prstGeom>
          </p:spPr>
        </p:pic>
        <p:pic>
          <p:nvPicPr>
            <p:cNvPr id="3" name="Picture 2" descr="A drawing of a tiger&#10;&#10;Description automatically generated with low confidence">
              <a:extLst>
                <a:ext uri="{FF2B5EF4-FFF2-40B4-BE49-F238E27FC236}">
                  <a16:creationId xmlns:a16="http://schemas.microsoft.com/office/drawing/2014/main" id="{1AA36B73-95E8-C373-1B92-B298343131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76" y="0"/>
              <a:ext cx="9504000" cy="3090860"/>
            </a:xfrm>
            <a:prstGeom prst="rect">
              <a:avLst/>
            </a:prstGeom>
          </p:spPr>
        </p:pic>
      </p:grpSp>
    </p:spTree>
    <p:extLst>
      <p:ext uri="{BB962C8B-B14F-4D97-AF65-F5344CB8AC3E}">
        <p14:creationId xmlns:p14="http://schemas.microsoft.com/office/powerpoint/2010/main" val="318227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letter&#10;&#10;Description automatically generated">
            <a:extLst>
              <a:ext uri="{FF2B5EF4-FFF2-40B4-BE49-F238E27FC236}">
                <a16:creationId xmlns:a16="http://schemas.microsoft.com/office/drawing/2014/main" id="{6B84C24F-7DE8-9D56-7D15-480BA7D27A43}"/>
              </a:ext>
            </a:extLst>
          </p:cNvPr>
          <p:cNvPicPr>
            <a:picLocks noChangeAspect="1"/>
          </p:cNvPicPr>
          <p:nvPr/>
        </p:nvPicPr>
        <p:blipFill rotWithShape="1">
          <a:blip r:embed="rId2">
            <a:extLst>
              <a:ext uri="{28A0092B-C50C-407E-A947-70E740481C1C}">
                <a14:useLocalDpi xmlns:a14="http://schemas.microsoft.com/office/drawing/2010/main" val="0"/>
              </a:ext>
            </a:extLst>
          </a:blip>
          <a:srcRect l="2275" t="5748" r="11171" b="76"/>
          <a:stretch/>
        </p:blipFill>
        <p:spPr>
          <a:xfrm>
            <a:off x="2760699" y="18000"/>
            <a:ext cx="9431301" cy="6840000"/>
          </a:xfrm>
          <a:prstGeom prst="rect">
            <a:avLst/>
          </a:prstGeom>
        </p:spPr>
      </p:pic>
      <p:sp>
        <p:nvSpPr>
          <p:cNvPr id="4" name="TextBox 3">
            <a:extLst>
              <a:ext uri="{FF2B5EF4-FFF2-40B4-BE49-F238E27FC236}">
                <a16:creationId xmlns:a16="http://schemas.microsoft.com/office/drawing/2014/main" id="{2883DC1F-E767-CD55-1145-D9CA2E146E54}"/>
              </a:ext>
            </a:extLst>
          </p:cNvPr>
          <p:cNvSpPr txBox="1"/>
          <p:nvPr/>
        </p:nvSpPr>
        <p:spPr>
          <a:xfrm>
            <a:off x="0" y="277742"/>
            <a:ext cx="2760699" cy="1938992"/>
          </a:xfrm>
          <a:prstGeom prst="rect">
            <a:avLst/>
          </a:prstGeom>
          <a:noFill/>
        </p:spPr>
        <p:txBody>
          <a:bodyPr wrap="square" rtlCol="0">
            <a:spAutoFit/>
          </a:bodyPr>
          <a:lstStyle/>
          <a:p>
            <a:r>
              <a:rPr lang="en-GB" sz="4000" b="1" i="1" dirty="0" err="1"/>
              <a:t>Fischbuch</a:t>
            </a:r>
            <a:r>
              <a:rPr lang="en-GB" sz="4000" b="1" i="1" dirty="0"/>
              <a:t> </a:t>
            </a:r>
            <a:r>
              <a:rPr lang="en-GB" sz="4000" b="1" dirty="0"/>
              <a:t>– coffee table Gessner</a:t>
            </a:r>
            <a:r>
              <a:rPr lang="en-GB" sz="4000" b="1" i="1" dirty="0"/>
              <a:t> </a:t>
            </a:r>
          </a:p>
        </p:txBody>
      </p:sp>
    </p:spTree>
    <p:extLst>
      <p:ext uri="{BB962C8B-B14F-4D97-AF65-F5344CB8AC3E}">
        <p14:creationId xmlns:p14="http://schemas.microsoft.com/office/powerpoint/2010/main" val="3172253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F44D658F-7E3A-CBC9-8544-E74FE467D3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6857" y="2682000"/>
            <a:ext cx="6265143" cy="4176000"/>
          </a:xfrm>
          <a:prstGeom prst="rect">
            <a:avLst/>
          </a:prstGeom>
        </p:spPr>
      </p:pic>
      <p:pic>
        <p:nvPicPr>
          <p:cNvPr id="5" name="Picture 4" descr="Text, letter&#10;&#10;Description automatically generated">
            <a:extLst>
              <a:ext uri="{FF2B5EF4-FFF2-40B4-BE49-F238E27FC236}">
                <a16:creationId xmlns:a16="http://schemas.microsoft.com/office/drawing/2014/main" id="{C39FBCF3-ECFF-6597-D2DF-464145EA2F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27" y="0"/>
            <a:ext cx="6265143" cy="4176000"/>
          </a:xfrm>
          <a:prstGeom prst="rect">
            <a:avLst/>
          </a:prstGeom>
        </p:spPr>
      </p:pic>
      <p:sp>
        <p:nvSpPr>
          <p:cNvPr id="2" name="TextBox 1">
            <a:extLst>
              <a:ext uri="{FF2B5EF4-FFF2-40B4-BE49-F238E27FC236}">
                <a16:creationId xmlns:a16="http://schemas.microsoft.com/office/drawing/2014/main" id="{373856E3-1329-3019-7552-F957A9132F64}"/>
              </a:ext>
            </a:extLst>
          </p:cNvPr>
          <p:cNvSpPr txBox="1"/>
          <p:nvPr/>
        </p:nvSpPr>
        <p:spPr>
          <a:xfrm>
            <a:off x="107092" y="4448432"/>
            <a:ext cx="4374292" cy="707886"/>
          </a:xfrm>
          <a:prstGeom prst="rect">
            <a:avLst/>
          </a:prstGeom>
          <a:noFill/>
        </p:spPr>
        <p:txBody>
          <a:bodyPr wrap="square" rtlCol="0">
            <a:spAutoFit/>
          </a:bodyPr>
          <a:lstStyle/>
          <a:p>
            <a:r>
              <a:rPr lang="en-GB" sz="4000" b="1" i="1" dirty="0" err="1"/>
              <a:t>Fischbuch</a:t>
            </a:r>
            <a:endParaRPr lang="en-GB" sz="4000" b="1" i="1" dirty="0"/>
          </a:p>
        </p:txBody>
      </p:sp>
      <p:sp>
        <p:nvSpPr>
          <p:cNvPr id="4" name="TextBox 3">
            <a:extLst>
              <a:ext uri="{FF2B5EF4-FFF2-40B4-BE49-F238E27FC236}">
                <a16:creationId xmlns:a16="http://schemas.microsoft.com/office/drawing/2014/main" id="{8E2D30AA-E846-0BD2-23E1-F3A055767D35}"/>
              </a:ext>
            </a:extLst>
          </p:cNvPr>
          <p:cNvSpPr txBox="1"/>
          <p:nvPr/>
        </p:nvSpPr>
        <p:spPr>
          <a:xfrm>
            <a:off x="7710616" y="1771133"/>
            <a:ext cx="4333103" cy="724931"/>
          </a:xfrm>
          <a:prstGeom prst="rect">
            <a:avLst/>
          </a:prstGeom>
          <a:noFill/>
        </p:spPr>
        <p:txBody>
          <a:bodyPr wrap="square" rtlCol="0">
            <a:spAutoFit/>
          </a:bodyPr>
          <a:lstStyle/>
          <a:p>
            <a:r>
              <a:rPr lang="en-GB" sz="4000" b="1" i="1" dirty="0"/>
              <a:t>Historia </a:t>
            </a:r>
            <a:r>
              <a:rPr lang="en-GB" sz="4000" b="1" i="1" dirty="0" err="1"/>
              <a:t>Animalium</a:t>
            </a:r>
            <a:endParaRPr lang="en-GB" sz="4000" b="1" i="1" dirty="0"/>
          </a:p>
        </p:txBody>
      </p:sp>
    </p:spTree>
    <p:extLst>
      <p:ext uri="{BB962C8B-B14F-4D97-AF65-F5344CB8AC3E}">
        <p14:creationId xmlns:p14="http://schemas.microsoft.com/office/powerpoint/2010/main" val="1874303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F7AC3E39-6575-9465-A841-45D9E3D8D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0" y="0"/>
            <a:ext cx="4572000" cy="6858000"/>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3F16F6C5-B881-61A3-D5C2-427605F9F2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054612" cy="6840000"/>
          </a:xfrm>
          <a:prstGeom prst="rect">
            <a:avLst/>
          </a:prstGeom>
        </p:spPr>
      </p:pic>
      <p:pic>
        <p:nvPicPr>
          <p:cNvPr id="7" name="Picture 6" descr="Text&#10;&#10;Description automatically generated">
            <a:extLst>
              <a:ext uri="{FF2B5EF4-FFF2-40B4-BE49-F238E27FC236}">
                <a16:creationId xmlns:a16="http://schemas.microsoft.com/office/drawing/2014/main" id="{CDECDE53-3F05-2160-CE0B-A5A2B88C5010}"/>
              </a:ext>
            </a:extLst>
          </p:cNvPr>
          <p:cNvPicPr>
            <a:picLocks noChangeAspect="1"/>
          </p:cNvPicPr>
          <p:nvPr/>
        </p:nvPicPr>
        <p:blipFill rotWithShape="1">
          <a:blip r:embed="rId4">
            <a:extLst>
              <a:ext uri="{28A0092B-C50C-407E-A947-70E740481C1C}">
                <a14:useLocalDpi xmlns:a14="http://schemas.microsoft.com/office/drawing/2010/main" val="0"/>
              </a:ext>
            </a:extLst>
          </a:blip>
          <a:srcRect l="5836" t="5912" r="13086" b="1089"/>
          <a:stretch/>
        </p:blipFill>
        <p:spPr>
          <a:xfrm>
            <a:off x="2538919" y="240046"/>
            <a:ext cx="4328809" cy="6377908"/>
          </a:xfrm>
          <a:prstGeom prst="rect">
            <a:avLst/>
          </a:prstGeom>
        </p:spPr>
      </p:pic>
    </p:spTree>
    <p:extLst>
      <p:ext uri="{BB962C8B-B14F-4D97-AF65-F5344CB8AC3E}">
        <p14:creationId xmlns:p14="http://schemas.microsoft.com/office/powerpoint/2010/main" val="2831598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2B19CC-0D8C-73F0-1D51-E9E920EBA5E2}"/>
              </a:ext>
            </a:extLst>
          </p:cNvPr>
          <p:cNvPicPr>
            <a:picLocks noChangeAspect="1"/>
          </p:cNvPicPr>
          <p:nvPr/>
        </p:nvPicPr>
        <p:blipFill rotWithShape="1">
          <a:blip r:embed="rId2">
            <a:extLst>
              <a:ext uri="{28A0092B-C50C-407E-A947-70E740481C1C}">
                <a14:useLocalDpi xmlns:a14="http://schemas.microsoft.com/office/drawing/2010/main" val="0"/>
              </a:ext>
            </a:extLst>
          </a:blip>
          <a:srcRect l="10325" t="9129" r="9937" b="10511"/>
          <a:stretch/>
        </p:blipFill>
        <p:spPr>
          <a:xfrm>
            <a:off x="6771503" y="0"/>
            <a:ext cx="5420497" cy="5511113"/>
          </a:xfrm>
          <a:prstGeom prst="rect">
            <a:avLst/>
          </a:prstGeom>
        </p:spPr>
      </p:pic>
      <p:pic>
        <p:nvPicPr>
          <p:cNvPr id="5" name="Picture 4" descr="A picture containing text, cat&#10;&#10;Description automatically generated">
            <a:extLst>
              <a:ext uri="{FF2B5EF4-FFF2-40B4-BE49-F238E27FC236}">
                <a16:creationId xmlns:a16="http://schemas.microsoft.com/office/drawing/2014/main" id="{5720E406-65BF-7272-D17C-ACDFEB6197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28" y="0"/>
            <a:ext cx="4485855" cy="6858000"/>
          </a:xfrm>
          <a:prstGeom prst="rect">
            <a:avLst/>
          </a:prstGeom>
        </p:spPr>
      </p:pic>
      <p:sp>
        <p:nvSpPr>
          <p:cNvPr id="2" name="TextBox 1">
            <a:extLst>
              <a:ext uri="{FF2B5EF4-FFF2-40B4-BE49-F238E27FC236}">
                <a16:creationId xmlns:a16="http://schemas.microsoft.com/office/drawing/2014/main" id="{66CF1D83-5B9D-E42D-60FF-2ED82025389B}"/>
              </a:ext>
            </a:extLst>
          </p:cNvPr>
          <p:cNvSpPr txBox="1"/>
          <p:nvPr/>
        </p:nvSpPr>
        <p:spPr>
          <a:xfrm>
            <a:off x="5165124" y="5511113"/>
            <a:ext cx="6705600" cy="1323439"/>
          </a:xfrm>
          <a:prstGeom prst="rect">
            <a:avLst/>
          </a:prstGeom>
          <a:noFill/>
        </p:spPr>
        <p:txBody>
          <a:bodyPr wrap="square" rtlCol="0">
            <a:spAutoFit/>
          </a:bodyPr>
          <a:lstStyle/>
          <a:p>
            <a:r>
              <a:rPr lang="en-GB" sz="4000" b="1" dirty="0"/>
              <a:t>Mary Queen of Scots copied Gessner’s creatures</a:t>
            </a:r>
          </a:p>
        </p:txBody>
      </p:sp>
    </p:spTree>
    <p:extLst>
      <p:ext uri="{BB962C8B-B14F-4D97-AF65-F5344CB8AC3E}">
        <p14:creationId xmlns:p14="http://schemas.microsoft.com/office/powerpoint/2010/main" val="406237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DC73C7-F522-A1E8-872C-F882EAEBCE72}"/>
              </a:ext>
            </a:extLst>
          </p:cNvPr>
          <p:cNvPicPr>
            <a:picLocks noChangeAspect="1"/>
          </p:cNvPicPr>
          <p:nvPr/>
        </p:nvPicPr>
        <p:blipFill rotWithShape="1">
          <a:blip r:embed="rId2"/>
          <a:srcRect t="8889" r="3003" b="3479"/>
          <a:stretch/>
        </p:blipFill>
        <p:spPr>
          <a:xfrm>
            <a:off x="584888" y="0"/>
            <a:ext cx="10643286" cy="6009861"/>
          </a:xfrm>
          <a:prstGeom prst="rect">
            <a:avLst/>
          </a:prstGeom>
        </p:spPr>
      </p:pic>
      <p:sp>
        <p:nvSpPr>
          <p:cNvPr id="4" name="TextBox 3">
            <a:extLst>
              <a:ext uri="{FF2B5EF4-FFF2-40B4-BE49-F238E27FC236}">
                <a16:creationId xmlns:a16="http://schemas.microsoft.com/office/drawing/2014/main" id="{D983D21B-B7D0-C29E-8DC8-8ED700466FC7}"/>
              </a:ext>
            </a:extLst>
          </p:cNvPr>
          <p:cNvSpPr txBox="1"/>
          <p:nvPr/>
        </p:nvSpPr>
        <p:spPr>
          <a:xfrm>
            <a:off x="1203435" y="6009861"/>
            <a:ext cx="9785131" cy="707886"/>
          </a:xfrm>
          <a:prstGeom prst="rect">
            <a:avLst/>
          </a:prstGeom>
          <a:noFill/>
        </p:spPr>
        <p:txBody>
          <a:bodyPr wrap="square" rtlCol="0">
            <a:spAutoFit/>
          </a:bodyPr>
          <a:lstStyle/>
          <a:p>
            <a:r>
              <a:rPr lang="en-GB" sz="4000" b="1" dirty="0"/>
              <a:t>Digitized version at </a:t>
            </a:r>
            <a:r>
              <a:rPr lang="en-GB" sz="4000" b="1"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https://www.e-rara.ch/</a:t>
            </a:r>
            <a:endParaRPr lang="en-GB" sz="4000" b="1" dirty="0"/>
          </a:p>
        </p:txBody>
      </p:sp>
    </p:spTree>
    <p:extLst>
      <p:ext uri="{BB962C8B-B14F-4D97-AF65-F5344CB8AC3E}">
        <p14:creationId xmlns:p14="http://schemas.microsoft.com/office/powerpoint/2010/main" val="2017384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A2297E-93B3-71E7-F485-A7DD1C33D690}"/>
              </a:ext>
            </a:extLst>
          </p:cNvPr>
          <p:cNvSpPr txBox="1"/>
          <p:nvPr/>
        </p:nvSpPr>
        <p:spPr>
          <a:xfrm>
            <a:off x="387178" y="263611"/>
            <a:ext cx="11417644" cy="5726952"/>
          </a:xfrm>
          <a:prstGeom prst="rect">
            <a:avLst/>
          </a:prstGeom>
          <a:noFill/>
        </p:spPr>
        <p:txBody>
          <a:bodyPr wrap="square" rtlCol="0">
            <a:spAutoFit/>
          </a:bodyPr>
          <a:lstStyle/>
          <a:p>
            <a:pPr>
              <a:lnSpc>
                <a:spcPct val="107000"/>
              </a:lnSpc>
              <a:spcAft>
                <a:spcPts val="800"/>
              </a:spcAft>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Bibliography</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dirty="0">
                <a:effectLst/>
                <a:latin typeface="Calibri" panose="020F0502020204030204" pitchFamily="34" charset="0"/>
                <a:ea typeface="DengXian" panose="02010600030101010101" pitchFamily="2" charset="-122"/>
                <a:cs typeface="Times New Roman" panose="02020603050405020304" pitchFamily="18" charset="0"/>
              </a:rPr>
              <a:t>Digitized version at </a:t>
            </a:r>
            <a:r>
              <a:rPr lang="en-GB" sz="2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https://www.e-rara.ch/</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Margócsy</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D. (2011). The camel’s head: Representing unseen animals in sixteenth-century Europe. </a:t>
            </a:r>
            <a:r>
              <a:rPr lang="en-GB" sz="2400" i="1"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Nederlands</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i="1"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Kunsthistorisch</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i="1"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Jaarboek</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(NKJ) / Netherlands Yearbook for History of Art</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61</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61–85. </a:t>
            </a:r>
            <a:r>
              <a:rPr lang="en-GB" sz="2400" u="sng"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http://www.jstor.org/stable/43884968</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Delisle, C. (2008). </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Establishing the facts: Conrad Gessner’s </a:t>
            </a:r>
            <a:r>
              <a:rPr lang="en-GB" sz="2400" i="1"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Epistolae</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i="1"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Medicinales</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between the particular and the general</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(Doctoral thesis, University of London). </a:t>
            </a:r>
            <a:r>
              <a:rPr lang="en-GB" sz="2400" u="sng"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https://discovery.ucl.ac.uk/id/eprint/1445225/</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Kusukawa</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S. (2012). </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Picturing the book of nature: image, text, and argument in sixteenth-century human anatomy and medical botany. </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Chicago: University of Chicago Press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Kusukawa</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S. (2010). The sources of Gessner’s pictures for the Historia </a:t>
            </a:r>
            <a:r>
              <a:rPr lang="en-GB" sz="24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animalium</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i="1"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Annals of science, 67</a:t>
            </a:r>
            <a:r>
              <a:rPr lang="en-GB" sz="24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(3), 303-328. </a:t>
            </a:r>
            <a:r>
              <a:rPr lang="en-GB" sz="2400" u="sng"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5"/>
              </a:rPr>
              <a:t>https://doi.org/</a:t>
            </a:r>
            <a:r>
              <a:rPr lang="en-GB" sz="2400" u="sng"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5"/>
              </a:rPr>
              <a:t>10.1080/00033790.2010.488899</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425215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B7A5C-9F43-8B69-7988-84366DB8413F}"/>
              </a:ext>
            </a:extLst>
          </p:cNvPr>
          <p:cNvSpPr txBox="1"/>
          <p:nvPr/>
        </p:nvSpPr>
        <p:spPr>
          <a:xfrm>
            <a:off x="626076" y="469557"/>
            <a:ext cx="10511481" cy="5459828"/>
          </a:xfrm>
          <a:prstGeom prst="rect">
            <a:avLst/>
          </a:prstGeom>
          <a:noFill/>
        </p:spPr>
        <p:txBody>
          <a:bodyPr wrap="square" rtlCol="0">
            <a:spAutoFit/>
          </a:bodyPr>
          <a:lstStyle/>
          <a:p>
            <a:pPr>
              <a:lnSpc>
                <a:spcPct val="107000"/>
              </a:lnSpc>
              <a:spcAft>
                <a:spcPts val="800"/>
              </a:spcAft>
            </a:pPr>
            <a:r>
              <a:rPr lang="en-GB" sz="2400" dirty="0" err="1">
                <a:solidFill>
                  <a:srgbClr val="2A2A2A"/>
                </a:solidFill>
                <a:effectLst/>
                <a:latin typeface="Calibri" panose="020F0502020204030204" pitchFamily="34" charset="0"/>
                <a:ea typeface="DengXian" panose="02010600030101010101" pitchFamily="2" charset="-122"/>
                <a:cs typeface="Calibri" panose="020F0502020204030204" pitchFamily="34" charset="0"/>
              </a:rPr>
              <a:t>Florike</a:t>
            </a:r>
            <a:r>
              <a:rPr lang="en-GB" sz="24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 </a:t>
            </a:r>
            <a:r>
              <a:rPr lang="en-GB" sz="2400" dirty="0" err="1">
                <a:solidFill>
                  <a:srgbClr val="2A2A2A"/>
                </a:solidFill>
                <a:effectLst/>
                <a:latin typeface="Calibri" panose="020F0502020204030204" pitchFamily="34" charset="0"/>
                <a:ea typeface="DengXian" panose="02010600030101010101" pitchFamily="2" charset="-122"/>
                <a:cs typeface="Calibri" panose="020F0502020204030204" pitchFamily="34" charset="0"/>
              </a:rPr>
              <a:t>Egmond</a:t>
            </a:r>
            <a:r>
              <a:rPr lang="en-GB" sz="24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 (2013). A collection within a collection: rediscovered animal drawings from the collections of Conrad Gessner and Felix Platter, </a:t>
            </a:r>
            <a:r>
              <a:rPr lang="en-GB" sz="2400" i="1"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Journal of the History of Collections</a:t>
            </a:r>
            <a:r>
              <a:rPr lang="en-GB" sz="24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 25(2), 149-170. </a:t>
            </a:r>
            <a:r>
              <a:rPr lang="en-GB" sz="2400" u="sng" dirty="0">
                <a:solidFill>
                  <a:srgbClr val="006FB7"/>
                </a:solidFill>
                <a:effectLst/>
                <a:latin typeface="Calibri" panose="020F0502020204030204" pitchFamily="34" charset="0"/>
                <a:ea typeface="DengXian" panose="02010600030101010101" pitchFamily="2" charset="-122"/>
                <a:cs typeface="Calibri" panose="020F0502020204030204" pitchFamily="34" charset="0"/>
                <a:hlinkClick r:id="rId2"/>
              </a:rPr>
              <a:t>https://doi.org/10.1093/jhc/fhs002</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Calibri" panose="020F0502020204030204" pitchFamily="34" charset="0"/>
              </a:rPr>
              <a:t>Blair, A. (2017). The 2016 Josephine Waters Bennett lecture: humanism and printing in the work of Conrad Gessner. </a:t>
            </a:r>
            <a:r>
              <a:rPr lang="en-GB" sz="2400" i="1" dirty="0">
                <a:effectLst/>
                <a:latin typeface="Calibri" panose="020F0502020204030204" pitchFamily="34" charset="0"/>
                <a:ea typeface="DengXian" panose="02010600030101010101" pitchFamily="2" charset="-122"/>
                <a:cs typeface="Calibri" panose="020F0502020204030204" pitchFamily="34" charset="0"/>
              </a:rPr>
              <a:t>Renaissance quarterly, 70</a:t>
            </a:r>
            <a:r>
              <a:rPr lang="en-GB" sz="2400" dirty="0">
                <a:effectLst/>
                <a:latin typeface="Calibri" panose="020F0502020204030204" pitchFamily="34" charset="0"/>
                <a:ea typeface="DengXian" panose="02010600030101010101" pitchFamily="2" charset="-122"/>
                <a:cs typeface="Calibri" panose="020F0502020204030204" pitchFamily="34" charset="0"/>
              </a:rPr>
              <a:t>(1), 1-43. </a:t>
            </a:r>
            <a:r>
              <a:rPr lang="en-GB" sz="2400" u="sng"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https://www.jstor.org/stable/26560192</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u="none" strike="noStrike" spc="-25" dirty="0" err="1">
                <a:effectLst/>
                <a:latin typeface="Calibri" panose="020F0502020204030204" pitchFamily="34" charset="0"/>
                <a:ea typeface="DengXian" panose="02010600030101010101" pitchFamily="2" charset="-122"/>
                <a:cs typeface="Calibri" panose="020F0502020204030204" pitchFamily="34" charset="0"/>
              </a:rPr>
              <a:t>Hendrikx</a:t>
            </a:r>
            <a:r>
              <a:rPr lang="en-GB" sz="2400" u="none" strike="noStrike" spc="-25" dirty="0">
                <a:effectLst/>
                <a:latin typeface="Calibri" panose="020F0502020204030204" pitchFamily="34" charset="0"/>
                <a:ea typeface="DengXian" panose="02010600030101010101" pitchFamily="2" charset="-122"/>
                <a:cs typeface="Calibri" panose="020F0502020204030204" pitchFamily="34" charset="0"/>
              </a:rPr>
              <a:t>, S. (2018). Monstrosities from the sea. Taxonomy and tradition in Conrad Gessner’s (1516-1565) discussion of cetaceans and sea-monsters. </a:t>
            </a:r>
            <a:r>
              <a:rPr lang="en-GB" sz="2400" i="1" u="none" strike="noStrike" spc="-25" dirty="0" err="1">
                <a:effectLst/>
                <a:latin typeface="Calibri" panose="020F0502020204030204" pitchFamily="34" charset="0"/>
                <a:ea typeface="DengXian" panose="02010600030101010101" pitchFamily="2" charset="-122"/>
                <a:cs typeface="Calibri" panose="020F0502020204030204" pitchFamily="34" charset="0"/>
              </a:rPr>
              <a:t>Anthropozoologica</a:t>
            </a:r>
            <a:r>
              <a:rPr lang="en-GB" sz="2400" i="1" u="none" strike="noStrike" spc="-25" dirty="0">
                <a:effectLst/>
                <a:latin typeface="Calibri" panose="020F0502020204030204" pitchFamily="34" charset="0"/>
                <a:ea typeface="DengXian" panose="02010600030101010101" pitchFamily="2" charset="-122"/>
                <a:cs typeface="Calibri" panose="020F0502020204030204" pitchFamily="34" charset="0"/>
              </a:rPr>
              <a:t>, 53</a:t>
            </a:r>
            <a:r>
              <a:rPr lang="en-GB" sz="2400" u="none" strike="noStrike" spc="-25" dirty="0">
                <a:effectLst/>
                <a:latin typeface="Calibri" panose="020F0502020204030204" pitchFamily="34" charset="0"/>
                <a:ea typeface="DengXian" panose="02010600030101010101" pitchFamily="2" charset="-122"/>
                <a:cs typeface="Calibri" panose="020F0502020204030204" pitchFamily="34" charset="0"/>
              </a:rPr>
              <a:t>(11</a:t>
            </a:r>
            <a:r>
              <a:rPr lang="en-GB" sz="2400" u="none" strike="noStrike" spc="-25">
                <a:effectLst/>
                <a:latin typeface="Calibri" panose="020F0502020204030204" pitchFamily="34" charset="0"/>
                <a:ea typeface="DengXian" panose="02010600030101010101" pitchFamily="2" charset="-122"/>
                <a:cs typeface="Calibri" panose="020F0502020204030204" pitchFamily="34" charset="0"/>
              </a:rPr>
              <a:t>), 125-136. </a:t>
            </a:r>
            <a:r>
              <a:rPr lang="en-GB" sz="2400" u="sng" spc="-25">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a:t>
            </a:r>
            <a:r>
              <a:rPr lang="en-GB" sz="2400" u="sng"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://sciencepress.mnhn.fr/sites/default/files/articles/hd/az2018v53f2a11-hd.pdf</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400" dirty="0"/>
              <a:t>Ashworth, W.B. Jr. (1996). Emblematic history of the Renaissance. In N. Jardine, J.A. Secord &amp; E.C. </a:t>
            </a:r>
            <a:r>
              <a:rPr lang="en-GB" sz="2400" dirty="0" err="1"/>
              <a:t>Spary</a:t>
            </a:r>
            <a:r>
              <a:rPr lang="en-GB" sz="2400" dirty="0"/>
              <a:t> (Eds.), </a:t>
            </a:r>
            <a:r>
              <a:rPr lang="en-GB" sz="2400" i="1" dirty="0"/>
              <a:t>Cultures of natural history </a:t>
            </a:r>
            <a:r>
              <a:rPr lang="en-GB" sz="2400" dirty="0"/>
              <a:t>(pp. 17-37). Cambridge University Press</a:t>
            </a:r>
          </a:p>
        </p:txBody>
      </p:sp>
    </p:spTree>
    <p:extLst>
      <p:ext uri="{BB962C8B-B14F-4D97-AF65-F5344CB8AC3E}">
        <p14:creationId xmlns:p14="http://schemas.microsoft.com/office/powerpoint/2010/main" val="3829258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459</TotalTime>
  <Words>688</Words>
  <Application>Microsoft Office PowerPoint</Application>
  <PresentationFormat>Widescreen</PresentationFormat>
  <Paragraphs>44</Paragraphs>
  <Slides>29</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29</vt:i4>
      </vt:variant>
    </vt:vector>
  </HeadingPairs>
  <TitlesOfParts>
    <vt:vector size="35" baseType="lpstr">
      <vt:lpstr>Arial</vt:lpstr>
      <vt:lpstr>Calibri</vt:lpstr>
      <vt:lpstr>Calibri Light</vt:lpstr>
      <vt:lpstr>Office Theme</vt:lpstr>
      <vt:lpstr>Office Theme</vt:lpstr>
      <vt:lpstr>Office Theme</vt:lpstr>
      <vt:lpstr>Conrad Gessner’s Historia animalium: a 16th century natural history encyclopedia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Conrad Gessner’s Historia animalium: a 16th century natural history encyclopedia</dc:title>
  <dc:creator>Ruth Gooding</dc:creator>
  <cp:lastModifiedBy>Ruth Gooding</cp:lastModifiedBy>
  <cp:revision>113</cp:revision>
  <dcterms:created xsi:type="dcterms:W3CDTF">2023-01-17T13:05:36Z</dcterms:created>
  <dcterms:modified xsi:type="dcterms:W3CDTF">2023-09-18T15:43:41Z</dcterms:modified>
</cp:coreProperties>
</file>