
<file path=[Content_Types].xml><?xml version="1.0" encoding="utf-8"?>
<Types xmlns="http://schemas.openxmlformats.org/package/2006/content-types">
  <Default Extension="bin" ContentType="application/vnd.openxmlformats-officedocument.oleObject"/>
  <Default Extension="jpeg" ContentType="image/jpe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306" r:id="rId3"/>
    <p:sldId id="307" r:id="rId4"/>
    <p:sldId id="309" r:id="rId5"/>
    <p:sldId id="310" r:id="rId6"/>
    <p:sldId id="311" r:id="rId7"/>
    <p:sldId id="312" r:id="rId8"/>
    <p:sldId id="313" r:id="rId9"/>
    <p:sldId id="314" r:id="rId10"/>
    <p:sldId id="315" r:id="rId11"/>
    <p:sldId id="316" r:id="rId12"/>
    <p:sldId id="317" r:id="rId13"/>
    <p:sldId id="318" r:id="rId14"/>
    <p:sldId id="319" r:id="rId15"/>
    <p:sldId id="320" r:id="rId16"/>
    <p:sldId id="321" r:id="rId17"/>
    <p:sldId id="322" r:id="rId18"/>
    <p:sldId id="323" r:id="rId19"/>
    <p:sldId id="324" r:id="rId20"/>
    <p:sldId id="325" r:id="rId21"/>
    <p:sldId id="331" r:id="rId22"/>
    <p:sldId id="327" r:id="rId23"/>
    <p:sldId id="328" r:id="rId24"/>
    <p:sldId id="329" r:id="rId25"/>
    <p:sldId id="330" r:id="rId2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91" autoAdjust="0"/>
    <p:restoredTop sz="94576" autoAdjust="0"/>
  </p:normalViewPr>
  <p:slideViewPr>
    <p:cSldViewPr>
      <p:cViewPr varScale="1">
        <p:scale>
          <a:sx n="86" d="100"/>
          <a:sy n="86" d="100"/>
        </p:scale>
        <p:origin x="446" y="67"/>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12.wmf"/><Relationship Id="rId1" Type="http://schemas.openxmlformats.org/officeDocument/2006/relationships/image" Target="../media/image11.wmf"/><Relationship Id="rId4" Type="http://schemas.openxmlformats.org/officeDocument/2006/relationships/image" Target="../media/image14.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image" Target="../media/image16.w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image" Target="../media/image18.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20/08/2020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20/08/2020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20/08/2020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20/08/2020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20/08/2020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lvl1pPr>
              <a:defRPr>
                <a:solidFill>
                  <a:srgbClr val="3399B5"/>
                </a:solidFill>
              </a:defRPr>
            </a:lvl1pPr>
          </a:lstStyle>
          <a:p>
            <a:r>
              <a:rPr lang="en-US" dirty="0"/>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8/20/2020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9867629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Figure + Caption">
    <p:spTree>
      <p:nvGrpSpPr>
        <p:cNvPr id="1" name="Shape 53"/>
        <p:cNvGrpSpPr/>
        <p:nvPr/>
      </p:nvGrpSpPr>
      <p:grpSpPr>
        <a:xfrm>
          <a:off x="0" y="0"/>
          <a:ext cx="0" cy="0"/>
          <a:chOff x="0" y="0"/>
          <a:chExt cx="0" cy="0"/>
        </a:xfrm>
      </p:grpSpPr>
      <p:sp>
        <p:nvSpPr>
          <p:cNvPr id="54" name="Shape 54"/>
          <p:cNvSpPr txBox="1">
            <a:spLocks noGrp="1"/>
          </p:cNvSpPr>
          <p:nvPr>
            <p:ph type="title"/>
          </p:nvPr>
        </p:nvSpPr>
        <p:spPr>
          <a:xfrm>
            <a:off x="609600" y="228601"/>
            <a:ext cx="109728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5" name="Shape 55"/>
          <p:cNvSpPr txBox="1">
            <a:spLocks noGrp="1"/>
          </p:cNvSpPr>
          <p:nvPr>
            <p:ph type="body" idx="1"/>
          </p:nvPr>
        </p:nvSpPr>
        <p:spPr>
          <a:xfrm>
            <a:off x="609600" y="5368160"/>
            <a:ext cx="10972800" cy="916856"/>
          </a:xfrm>
          <a:prstGeom prst="rect">
            <a:avLst/>
          </a:prstGeom>
          <a:noFill/>
          <a:ln>
            <a:noFill/>
          </a:ln>
        </p:spPr>
        <p:txBody>
          <a:bodyPr lIns="91425" tIns="91425" rIns="91425" bIns="91425" anchor="b" anchorCtr="0"/>
          <a:lstStyle>
            <a:lvl1pPr marL="0" marR="0" lvl="0" indent="0" algn="l" rtl="0">
              <a:spcBef>
                <a:spcPts val="0"/>
              </a:spcBef>
              <a:buClr>
                <a:srgbClr val="007FA3"/>
              </a:buClr>
              <a:buFont typeface="Arial"/>
              <a:buNone/>
              <a:defRPr sz="800" b="0" i="0" u="none" strike="noStrike" cap="none">
                <a:solidFill>
                  <a:schemeClr val="dk1"/>
                </a:solidFill>
                <a:latin typeface="Arial"/>
                <a:ea typeface="Arial"/>
                <a:cs typeface="Arial"/>
                <a:sym typeface="Arial"/>
              </a:defRPr>
            </a:lvl1pPr>
            <a:lvl2pPr marL="0" marR="0" lvl="1"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2pPr>
            <a:lvl3pPr marL="0" marR="0" lvl="2" indent="0" algn="l" rtl="0">
              <a:spcBef>
                <a:spcPts val="0"/>
              </a:spcBef>
              <a:buClr>
                <a:srgbClr val="007FA3"/>
              </a:buClr>
              <a:buFont typeface="Noto Sans Symbols"/>
              <a:buNone/>
              <a:defRPr sz="1600" b="0" i="0" u="none" strike="noStrike" cap="none">
                <a:solidFill>
                  <a:schemeClr val="dk1"/>
                </a:solidFill>
                <a:latin typeface="Arial"/>
                <a:ea typeface="Arial"/>
                <a:cs typeface="Arial"/>
                <a:sym typeface="Arial"/>
              </a:defRPr>
            </a:lvl3pPr>
            <a:lvl4pPr marL="0" marR="0" lvl="3"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4pPr>
            <a:lvl5pPr marL="0" marR="0" lvl="4"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5pPr>
            <a:lvl6pPr marL="0" marR="0" lvl="5"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6pPr>
            <a:lvl7pPr marL="0" marR="0" lvl="6"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7pPr>
            <a:lvl8pPr marL="0" marR="0" lvl="7"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8pPr>
            <a:lvl9pPr marL="0" marR="0" lvl="8" indent="0" algn="l" rtl="0">
              <a:spcBef>
                <a:spcPts val="0"/>
              </a:spcBef>
              <a:buClr>
                <a:srgbClr val="007FA3"/>
              </a:buClr>
              <a:buFont typeface="Arial"/>
              <a:buNone/>
              <a:defRPr sz="1600" b="0" i="0" u="none" strike="noStrike" cap="none">
                <a:solidFill>
                  <a:schemeClr val="dk1"/>
                </a:solidFill>
                <a:latin typeface="Arial"/>
                <a:ea typeface="Arial"/>
                <a:cs typeface="Arial"/>
                <a:sym typeface="Arial"/>
              </a:defRPr>
            </a:lvl9pPr>
          </a:lstStyle>
          <a:p>
            <a:endParaRPr/>
          </a:p>
        </p:txBody>
      </p:sp>
      <p:sp>
        <p:nvSpPr>
          <p:cNvPr id="56" name="Shape 56"/>
          <p:cNvSpPr txBox="1">
            <a:spLocks noGrp="1"/>
          </p:cNvSpPr>
          <p:nvPr>
            <p:ph type="ftr" idx="11"/>
          </p:nvPr>
        </p:nvSpPr>
        <p:spPr>
          <a:xfrm>
            <a:off x="125293"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7" name="Shape 57"/>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58" name="Shape 58"/>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spcBef>
                <a:spcPts val="0"/>
              </a:spcBef>
              <a:buSzPct val="25000"/>
            </a:pPr>
            <a:fld id="{00000000-1234-1234-1234-123412341234}" type="slidenum">
              <a:rPr lang="en-US" sz="900" smtClean="0">
                <a:solidFill>
                  <a:schemeClr val="dk1"/>
                </a:solidFill>
                <a:latin typeface="Arial"/>
                <a:ea typeface="Arial"/>
                <a:cs typeface="Arial"/>
                <a:sym typeface="Arial"/>
              </a:rPr>
              <a:pPr>
                <a:spcBef>
                  <a:spcPts val="0"/>
                </a:spcBef>
                <a:buSzPct val="25000"/>
              </a:pPr>
              <a:t>‹#›</a:t>
            </a:fld>
            <a:endParaRPr lang="en-US" sz="900"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8282566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le and Two Content">
    <p:spTree>
      <p:nvGrpSpPr>
        <p:cNvPr id="1" name="Shape 30"/>
        <p:cNvGrpSpPr/>
        <p:nvPr/>
      </p:nvGrpSpPr>
      <p:grpSpPr>
        <a:xfrm>
          <a:off x="0" y="0"/>
          <a:ext cx="0" cy="0"/>
          <a:chOff x="0" y="0"/>
          <a:chExt cx="0" cy="0"/>
        </a:xfrm>
      </p:grpSpPr>
      <p:sp>
        <p:nvSpPr>
          <p:cNvPr id="31" name="Shape 31"/>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32" name="Shape 32"/>
          <p:cNvSpPr txBox="1">
            <a:spLocks noGrp="1"/>
          </p:cNvSpPr>
          <p:nvPr>
            <p:ph type="body" idx="1"/>
          </p:nvPr>
        </p:nvSpPr>
        <p:spPr>
          <a:xfrm>
            <a:off x="609600" y="1600201"/>
            <a:ext cx="109728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3" name="Shape 33"/>
          <p:cNvSpPr txBox="1">
            <a:spLocks noGrp="1"/>
          </p:cNvSpPr>
          <p:nvPr>
            <p:ph type="body" idx="2"/>
          </p:nvPr>
        </p:nvSpPr>
        <p:spPr>
          <a:xfrm>
            <a:off x="609600" y="3962401"/>
            <a:ext cx="10972800" cy="2163763"/>
          </a:xfrm>
          <a:prstGeom prst="rect">
            <a:avLst/>
          </a:prstGeom>
          <a:noFill/>
          <a:ln>
            <a:noFill/>
          </a:ln>
        </p:spPr>
        <p:txBody>
          <a:bodyPr lIns="91425" tIns="91425" rIns="91425" bIns="91425" anchor="t" anchorCtr="0"/>
          <a:lstStyle>
            <a:lvl1pPr marL="256032" marR="0" lvl="0" indent="-2560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283464"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2286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lang="en-US" dirty="0"/>
          </a:p>
          <a:p>
            <a:pPr lvl="1"/>
            <a:endParaRPr lang="en-US" dirty="0"/>
          </a:p>
          <a:p>
            <a:pPr lvl="2"/>
            <a:endParaRPr dirty="0"/>
          </a:p>
        </p:txBody>
      </p:sp>
      <p:sp>
        <p:nvSpPr>
          <p:cNvPr id="34" name="Shape 34"/>
          <p:cNvSpPr txBox="1">
            <a:spLocks noGrp="1"/>
          </p:cNvSpPr>
          <p:nvPr>
            <p:ph type="ftr" idx="11"/>
          </p:nvPr>
        </p:nvSpPr>
        <p:spPr>
          <a:xfrm>
            <a:off x="125293"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spcBef>
                <a:spcPts val="0"/>
              </a:spcBef>
              <a:buSzPct val="25000"/>
            </a:pPr>
            <a:fld id="{00000000-1234-1234-1234-123412341234}" type="slidenum">
              <a:rPr lang="en-US" sz="900" smtClean="0">
                <a:solidFill>
                  <a:schemeClr val="lt1"/>
                </a:solidFill>
                <a:latin typeface="Arial"/>
                <a:ea typeface="Arial"/>
                <a:cs typeface="Arial"/>
                <a:sym typeface="Arial"/>
              </a:rPr>
              <a:pPr>
                <a:spcBef>
                  <a:spcPts val="0"/>
                </a:spcBef>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974033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and 5 Content">
    <p:spTree>
      <p:nvGrpSpPr>
        <p:cNvPr id="1" name="Shape 24"/>
        <p:cNvGrpSpPr/>
        <p:nvPr/>
      </p:nvGrpSpPr>
      <p:grpSpPr>
        <a:xfrm>
          <a:off x="0" y="0"/>
          <a:ext cx="0" cy="0"/>
          <a:chOff x="0" y="0"/>
          <a:chExt cx="0" cy="0"/>
        </a:xfrm>
      </p:grpSpPr>
      <p:sp>
        <p:nvSpPr>
          <p:cNvPr id="25" name="Title 1"/>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26" name="Content Placeholder 1"/>
          <p:cNvSpPr txBox="1">
            <a:spLocks noGrp="1"/>
          </p:cNvSpPr>
          <p:nvPr>
            <p:ph type="body" idx="1"/>
          </p:nvPr>
        </p:nvSpPr>
        <p:spPr>
          <a:xfrm>
            <a:off x="609600" y="1600201"/>
            <a:ext cx="10972800" cy="533400"/>
          </a:xfrm>
          <a:prstGeom prst="rect">
            <a:avLst/>
          </a:prstGeom>
          <a:noFill/>
          <a:ln>
            <a:noFill/>
          </a:ln>
        </p:spPr>
        <p:txBody>
          <a:bodyPr lIns="91425" tIns="91425" rIns="91425" bIns="91425" anchor="t" anchorCtr="0"/>
          <a:lstStyle>
            <a:lvl1pPr marL="255600" marR="0" lvl="0" indent="-255600" algn="l" rtl="0">
              <a:spcBef>
                <a:spcPts val="1500"/>
              </a:spcBef>
              <a:buClr>
                <a:srgbClr val="007FA3"/>
              </a:buClr>
              <a:buSzPct val="100000"/>
              <a:buFont typeface="Arial" panose="020B0604020202020204" pitchFamily="34" charset="0"/>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lang="en-IN" dirty="0"/>
          </a:p>
        </p:txBody>
      </p:sp>
      <p:sp>
        <p:nvSpPr>
          <p:cNvPr id="3" name="Content Placeholder 2"/>
          <p:cNvSpPr>
            <a:spLocks noGrp="1"/>
          </p:cNvSpPr>
          <p:nvPr>
            <p:ph sz="quarter" idx="13"/>
          </p:nvPr>
        </p:nvSpPr>
        <p:spPr>
          <a:xfrm>
            <a:off x="609600" y="2278063"/>
            <a:ext cx="10972800" cy="5588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5" name="Content Placeholder 4"/>
          <p:cNvSpPr>
            <a:spLocks noGrp="1"/>
          </p:cNvSpPr>
          <p:nvPr>
            <p:ph sz="quarter" idx="14"/>
          </p:nvPr>
        </p:nvSpPr>
        <p:spPr>
          <a:xfrm>
            <a:off x="609601" y="2954338"/>
            <a:ext cx="10977033" cy="609600"/>
          </a:xfrm>
        </p:spPr>
        <p:txBody>
          <a:bodyPr/>
          <a:lstStyle>
            <a:lvl1pPr indent="-255600">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7" name="Content Placeholder 6"/>
          <p:cNvSpPr>
            <a:spLocks noGrp="1"/>
          </p:cNvSpPr>
          <p:nvPr>
            <p:ph sz="quarter" idx="15"/>
          </p:nvPr>
        </p:nvSpPr>
        <p:spPr>
          <a:xfrm>
            <a:off x="609600" y="3733801"/>
            <a:ext cx="10972800" cy="5508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9" name="Content Placeholder 8"/>
          <p:cNvSpPr>
            <a:spLocks noGrp="1"/>
          </p:cNvSpPr>
          <p:nvPr>
            <p:ph sz="quarter" idx="16"/>
          </p:nvPr>
        </p:nvSpPr>
        <p:spPr>
          <a:xfrm>
            <a:off x="609600" y="4427538"/>
            <a:ext cx="10972800" cy="652462"/>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11" name="Content Placeholder 10"/>
          <p:cNvSpPr>
            <a:spLocks noGrp="1"/>
          </p:cNvSpPr>
          <p:nvPr>
            <p:ph sz="quarter" idx="17"/>
          </p:nvPr>
        </p:nvSpPr>
        <p:spPr>
          <a:xfrm>
            <a:off x="609600" y="5181601"/>
            <a:ext cx="10972800" cy="500063"/>
          </a:xfrm>
        </p:spPr>
        <p:txBody>
          <a:bodyPr/>
          <a:lstStyle>
            <a:lvl1pPr marL="255588" indent="-255588">
              <a:defRPr/>
            </a:lvl1pPr>
            <a:lvl2pPr indent="-283464">
              <a:defRPr/>
            </a:lvl2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Tree>
    <p:extLst>
      <p:ext uri="{BB962C8B-B14F-4D97-AF65-F5344CB8AC3E}">
        <p14:creationId xmlns:p14="http://schemas.microsoft.com/office/powerpoint/2010/main" val="3847000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image" Target="../media/image13.w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14.xml"/><Relationship Id="rId1" Type="http://schemas.openxmlformats.org/officeDocument/2006/relationships/vmlDrawing" Target="../drawings/vmlDrawing1.vml"/><Relationship Id="rId6" Type="http://schemas.openxmlformats.org/officeDocument/2006/relationships/image" Target="../media/image12.wmf"/><Relationship Id="rId5" Type="http://schemas.openxmlformats.org/officeDocument/2006/relationships/oleObject" Target="../embeddings/oleObject2.bin"/><Relationship Id="rId10" Type="http://schemas.openxmlformats.org/officeDocument/2006/relationships/image" Target="../media/image14.wmf"/><Relationship Id="rId4" Type="http://schemas.openxmlformats.org/officeDocument/2006/relationships/image" Target="../media/image11.wmf"/><Relationship Id="rId9" Type="http://schemas.openxmlformats.org/officeDocument/2006/relationships/oleObject" Target="../embeddings/oleObject4.bin"/></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15.xml"/><Relationship Id="rId1" Type="http://schemas.openxmlformats.org/officeDocument/2006/relationships/vmlDrawing" Target="../drawings/vmlDrawing2.vml"/><Relationship Id="rId6" Type="http://schemas.openxmlformats.org/officeDocument/2006/relationships/image" Target="../media/image17.wmf"/><Relationship Id="rId5" Type="http://schemas.openxmlformats.org/officeDocument/2006/relationships/oleObject" Target="../embeddings/oleObject6.bin"/><Relationship Id="rId4" Type="http://schemas.openxmlformats.org/officeDocument/2006/relationships/image" Target="../media/image16.wmf"/></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15.xml"/><Relationship Id="rId1" Type="http://schemas.openxmlformats.org/officeDocument/2006/relationships/vmlDrawing" Target="../drawings/vmlDrawing3.vml"/><Relationship Id="rId6" Type="http://schemas.openxmlformats.org/officeDocument/2006/relationships/image" Target="../media/image19.wmf"/><Relationship Id="rId5" Type="http://schemas.openxmlformats.org/officeDocument/2006/relationships/oleObject" Target="../embeddings/oleObject8.bin"/><Relationship Id="rId4" Type="http://schemas.openxmlformats.org/officeDocument/2006/relationships/image" Target="../media/image18.wm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25550"/>
          </a:xfrm>
        </p:spPr>
        <p:txBody>
          <a:bodyPr/>
          <a:lstStyle/>
          <a:p>
            <a:pPr eaLnBrk="1" hangingPunct="1"/>
            <a:r>
              <a:rPr lang="en-GB" altLang="en-US" dirty="0"/>
              <a:t>BMSK5004</a:t>
            </a:r>
          </a:p>
        </p:txBody>
      </p:sp>
      <p:sp>
        <p:nvSpPr>
          <p:cNvPr id="6147" name="Subtitle 4"/>
          <p:cNvSpPr>
            <a:spLocks noGrp="1"/>
          </p:cNvSpPr>
          <p:nvPr>
            <p:ph type="subTitle" idx="1"/>
          </p:nvPr>
        </p:nvSpPr>
        <p:spPr>
          <a:xfrm>
            <a:off x="2423592" y="1196752"/>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US" b="1">
                <a:solidFill>
                  <a:schemeClr val="tx1"/>
                </a:solidFill>
              </a:rPr>
              <a:t>Session 1- Project </a:t>
            </a:r>
            <a:r>
              <a:rPr lang="en-US" b="1" dirty="0">
                <a:solidFill>
                  <a:schemeClr val="tx1"/>
                </a:solidFill>
              </a:rPr>
              <a:t>Evaluation and Control</a:t>
            </a:r>
            <a:endParaRPr lang="en-US" altLang="en-US" b="1" dirty="0">
              <a:solidFill>
                <a:schemeClr val="tx1"/>
              </a:solidFill>
              <a:cs typeface="Arial" panose="020B0604020202020204" pitchFamily="34" charset="0"/>
              <a:sym typeface="Arial" panose="020B0604020202020204" pitchFamily="34" charset="0"/>
            </a:endParaRPr>
          </a:p>
          <a:p>
            <a:pPr eaLnBrk="1" hangingPunct="1"/>
            <a:endParaRPr lang="en-GB" altLang="en-US" b="1" dirty="0">
              <a:solidFill>
                <a:schemeClr val="tx1"/>
              </a:solidFill>
            </a:endParaRPr>
          </a:p>
          <a:p>
            <a:pPr eaLnBrk="1" hangingPunct="1"/>
            <a:r>
              <a:rPr lang="en-GB" altLang="en-US" b="1" dirty="0">
                <a:solidFill>
                  <a:schemeClr val="tx1"/>
                </a:solidFill>
              </a:rPr>
              <a:t>WEEK 10</a:t>
            </a: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Learning Objectives </a:t>
            </a:r>
            <a:r>
              <a:rPr lang="en-US" sz="2000" dirty="0">
                <a:solidFill>
                  <a:schemeClr val="tx2"/>
                </a:solidFill>
              </a:rPr>
              <a:t>(1 of 2)</a:t>
            </a:r>
          </a:p>
        </p:txBody>
      </p:sp>
      <p:sp>
        <p:nvSpPr>
          <p:cNvPr id="3" name="Content Placeholder 2"/>
          <p:cNvSpPr>
            <a:spLocks noGrp="1"/>
          </p:cNvSpPr>
          <p:nvPr>
            <p:ph idx="1"/>
          </p:nvPr>
        </p:nvSpPr>
        <p:spPr/>
        <p:txBody>
          <a:bodyPr/>
          <a:lstStyle/>
          <a:p>
            <a:pPr marL="0" indent="0">
              <a:buClr>
                <a:schemeClr val="accent3"/>
              </a:buClr>
              <a:buNone/>
              <a:defRPr/>
            </a:pPr>
            <a:r>
              <a:rPr lang="en-US" sz="2400" b="1" dirty="0">
                <a:solidFill>
                  <a:schemeClr val="tx2"/>
                </a:solidFill>
              </a:rPr>
              <a:t>13.1</a:t>
            </a:r>
            <a:r>
              <a:rPr lang="en-US" sz="2400" dirty="0"/>
              <a:t> Understand the nature of the control cycle and the four key steps in a general project control model.</a:t>
            </a:r>
          </a:p>
          <a:p>
            <a:pPr marL="0" indent="0">
              <a:buClr>
                <a:schemeClr val="accent3"/>
              </a:buClr>
              <a:buNone/>
              <a:defRPr/>
            </a:pPr>
            <a:r>
              <a:rPr lang="en-US" sz="2400" b="1" dirty="0">
                <a:solidFill>
                  <a:schemeClr val="tx2"/>
                </a:solidFill>
              </a:rPr>
              <a:t>13.2</a:t>
            </a:r>
            <a:r>
              <a:rPr lang="en-US" sz="2400" dirty="0"/>
              <a:t> Recognize the strengths and weaknesses of common project evaluation and control methods.</a:t>
            </a:r>
          </a:p>
          <a:p>
            <a:pPr marL="0" indent="0">
              <a:buClr>
                <a:schemeClr val="accent3"/>
              </a:buClr>
              <a:buNone/>
              <a:defRPr/>
            </a:pPr>
            <a:r>
              <a:rPr lang="en-US" sz="2400" b="1" dirty="0">
                <a:solidFill>
                  <a:schemeClr val="tx2"/>
                </a:solidFill>
              </a:rPr>
              <a:t>13.3</a:t>
            </a:r>
            <a:r>
              <a:rPr lang="en-US" sz="2400" dirty="0"/>
              <a:t> Understand how Earned Value Management can assist project tracking and evaluation.</a:t>
            </a:r>
          </a:p>
          <a:p>
            <a:pPr marL="0" indent="0">
              <a:buClr>
                <a:schemeClr val="accent3"/>
              </a:buClr>
              <a:buNone/>
              <a:defRPr/>
            </a:pPr>
            <a:r>
              <a:rPr lang="en-US" sz="2400" b="1" dirty="0">
                <a:solidFill>
                  <a:schemeClr val="tx2"/>
                </a:solidFill>
              </a:rPr>
              <a:t>13.4 </a:t>
            </a:r>
            <a:r>
              <a:rPr lang="en-US" sz="2400" dirty="0"/>
              <a:t>Use Earned Value Management for project portfolio analysis.</a:t>
            </a:r>
          </a:p>
        </p:txBody>
      </p:sp>
    </p:spTree>
    <p:extLst>
      <p:ext uri="{BB962C8B-B14F-4D97-AF65-F5344CB8AC3E}">
        <p14:creationId xmlns:p14="http://schemas.microsoft.com/office/powerpoint/2010/main" val="4274208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Learning Objectives </a:t>
            </a:r>
            <a:r>
              <a:rPr lang="en-US" sz="2000" dirty="0">
                <a:solidFill>
                  <a:schemeClr val="tx2"/>
                </a:solidFill>
              </a:rPr>
              <a:t>(2 of 2)</a:t>
            </a:r>
          </a:p>
        </p:txBody>
      </p:sp>
      <p:sp>
        <p:nvSpPr>
          <p:cNvPr id="3" name="Content Placeholder 2"/>
          <p:cNvSpPr>
            <a:spLocks noGrp="1"/>
          </p:cNvSpPr>
          <p:nvPr>
            <p:ph idx="1"/>
          </p:nvPr>
        </p:nvSpPr>
        <p:spPr/>
        <p:txBody>
          <a:bodyPr/>
          <a:lstStyle/>
          <a:p>
            <a:pPr marL="0" indent="0">
              <a:buClr>
                <a:schemeClr val="accent3"/>
              </a:buClr>
              <a:buNone/>
              <a:defRPr/>
            </a:pPr>
            <a:r>
              <a:rPr lang="en-US" sz="2400" b="1" dirty="0">
                <a:solidFill>
                  <a:schemeClr val="tx2"/>
                </a:solidFill>
              </a:rPr>
              <a:t>13.5</a:t>
            </a:r>
            <a:r>
              <a:rPr lang="en-US" sz="2400" dirty="0"/>
              <a:t> Understand critical issues in the effective use of Earned Value Management.</a:t>
            </a:r>
          </a:p>
          <a:p>
            <a:pPr marL="0" indent="0">
              <a:buClr>
                <a:schemeClr val="accent3"/>
              </a:buClr>
              <a:buNone/>
              <a:defRPr/>
            </a:pPr>
            <a:r>
              <a:rPr lang="en-US" sz="2400" b="1" dirty="0">
                <a:solidFill>
                  <a:schemeClr val="tx2"/>
                </a:solidFill>
              </a:rPr>
              <a:t>13.6</a:t>
            </a:r>
            <a:r>
              <a:rPr lang="en-US" sz="2400" dirty="0"/>
              <a:t> Understand behavioral concepts and other human issues in evaluation and control.</a:t>
            </a:r>
          </a:p>
          <a:p>
            <a:pPr marL="0" indent="0">
              <a:buClr>
                <a:schemeClr val="accent3"/>
              </a:buClr>
              <a:buNone/>
              <a:defRPr/>
            </a:pPr>
            <a:r>
              <a:rPr lang="en-US" sz="2400" b="1" dirty="0">
                <a:solidFill>
                  <a:schemeClr val="tx2"/>
                </a:solidFill>
              </a:rPr>
              <a:t>13.7</a:t>
            </a:r>
            <a:r>
              <a:rPr lang="en-US" sz="2400" dirty="0"/>
              <a:t> From Appendix 13.1: Understand  the advantages of Earned Schedule methods for determining project schedule variance, schedule performance index, and estimates to completion.</a:t>
            </a:r>
          </a:p>
        </p:txBody>
      </p:sp>
    </p:spTree>
    <p:extLst>
      <p:ext uri="{BB962C8B-B14F-4D97-AF65-F5344CB8AC3E}">
        <p14:creationId xmlns:p14="http://schemas.microsoft.com/office/powerpoint/2010/main" val="2312709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olidFill>
                  <a:schemeClr val="tx2"/>
                </a:solidFill>
              </a:rPr>
              <a:t>Control Cycles—General Model</a:t>
            </a:r>
            <a:endParaRPr lang="en-US" dirty="0">
              <a:solidFill>
                <a:schemeClr val="tx2"/>
              </a:solidFill>
            </a:endParaRPr>
          </a:p>
        </p:txBody>
      </p:sp>
      <p:sp>
        <p:nvSpPr>
          <p:cNvPr id="3" name="Content Placeholder 2"/>
          <p:cNvSpPr>
            <a:spLocks noGrp="1"/>
          </p:cNvSpPr>
          <p:nvPr>
            <p:ph idx="1"/>
          </p:nvPr>
        </p:nvSpPr>
        <p:spPr/>
        <p:txBody>
          <a:bodyPr/>
          <a:lstStyle/>
          <a:p>
            <a:pPr marL="432000" indent="-432000">
              <a:buSzPct val="100000"/>
              <a:buFont typeface="Corbel" panose="020B0503020204020204" pitchFamily="34" charset="0"/>
              <a:buAutoNum type="arabicPeriod"/>
            </a:pPr>
            <a:r>
              <a:rPr lang="en-US" altLang="en-US" sz="2400" dirty="0"/>
              <a:t>Setting a goal.</a:t>
            </a:r>
          </a:p>
          <a:p>
            <a:pPr marL="432000" indent="-432000">
              <a:buSzPct val="100000"/>
              <a:buFont typeface="Corbel" panose="020B0503020204020204" pitchFamily="34" charset="0"/>
              <a:buAutoNum type="arabicPeriod"/>
            </a:pPr>
            <a:r>
              <a:rPr lang="en-US" altLang="en-US" sz="2400" dirty="0"/>
              <a:t>Measuring progress.</a:t>
            </a:r>
          </a:p>
          <a:p>
            <a:pPr marL="432000" indent="-432000">
              <a:buSzPct val="100000"/>
              <a:buFont typeface="Corbel" panose="020B0503020204020204" pitchFamily="34" charset="0"/>
              <a:buAutoNum type="arabicPeriod"/>
            </a:pPr>
            <a:r>
              <a:rPr lang="en-US" altLang="en-US" sz="2400" dirty="0"/>
              <a:t>Comparing actual with planned performance.</a:t>
            </a:r>
          </a:p>
          <a:p>
            <a:pPr marL="432000" indent="-432000">
              <a:buSzPct val="100000"/>
              <a:buFont typeface="Corbel" panose="020B0503020204020204" pitchFamily="34" charset="0"/>
              <a:buAutoNum type="arabicPeriod"/>
            </a:pPr>
            <a:r>
              <a:rPr lang="en-US" altLang="en-US" sz="2400" dirty="0"/>
              <a:t>Taking action.</a:t>
            </a:r>
          </a:p>
        </p:txBody>
      </p:sp>
    </p:spTree>
    <p:extLst>
      <p:ext uri="{BB962C8B-B14F-4D97-AF65-F5344CB8AC3E}">
        <p14:creationId xmlns:p14="http://schemas.microsoft.com/office/powerpoint/2010/main" val="1569622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Figure 13.2 The Project Control Cycle</a:t>
            </a:r>
          </a:p>
        </p:txBody>
      </p:sp>
      <p:pic>
        <p:nvPicPr>
          <p:cNvPr id="3" name="Picture 2" descr="The project control cycle consists of 4 steps. 1, setting a goal, 2, measuring progress, 3 comparing actual with planned, and 4, taking action and recycling the proces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9587" y="1786544"/>
            <a:ext cx="7192829" cy="4081323"/>
          </a:xfrm>
          <a:prstGeom prst="rect">
            <a:avLst/>
          </a:prstGeom>
        </p:spPr>
      </p:pic>
    </p:spTree>
    <p:extLst>
      <p:ext uri="{BB962C8B-B14F-4D97-AF65-F5344CB8AC3E}">
        <p14:creationId xmlns:p14="http://schemas.microsoft.com/office/powerpoint/2010/main" val="3319766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Figure 13.3 Project S-Curves</a:t>
            </a:r>
          </a:p>
        </p:txBody>
      </p:sp>
      <p:pic>
        <p:nvPicPr>
          <p:cNvPr id="3" name="Picture 2" descr="A graph plots cumulative costs in thousands from 0 to 80, versus elapsed time in weeks from 0 to 45. An S shaped curve begins at the origin and terminates at (45, 78), with a central shift at (22,40). All values estimated."/>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71709" y="1607896"/>
            <a:ext cx="5248585" cy="4497615"/>
          </a:xfrm>
          <a:prstGeom prst="rect">
            <a:avLst/>
          </a:prstGeom>
        </p:spPr>
      </p:pic>
    </p:spTree>
    <p:extLst>
      <p:ext uri="{BB962C8B-B14F-4D97-AF65-F5344CB8AC3E}">
        <p14:creationId xmlns:p14="http://schemas.microsoft.com/office/powerpoint/2010/main" val="2681989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olidFill>
                  <a:schemeClr val="tx2"/>
                </a:solidFill>
              </a:rPr>
              <a:t>Figure 13.4 Project Sierra’s S-Curve Showing Negative Variance</a:t>
            </a:r>
            <a:endParaRPr lang="en-US" dirty="0">
              <a:solidFill>
                <a:schemeClr val="tx2"/>
              </a:solidFill>
            </a:endParaRPr>
          </a:p>
        </p:txBody>
      </p:sp>
      <p:pic>
        <p:nvPicPr>
          <p:cNvPr id="3" name="Picture 2" descr="The graph from the previous slide now has data points which loosely follow the S curve. The plotted data points end at (21,40). The y value on the curve for x = 21 is 50. This discrepancy between the data points and the curve is labeled 10 thousand dollar negative variance. All values estimated."/>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40143" y="1590958"/>
            <a:ext cx="4711714" cy="4590479"/>
          </a:xfrm>
          <a:prstGeom prst="rect">
            <a:avLst/>
          </a:prstGeom>
        </p:spPr>
      </p:pic>
    </p:spTree>
    <p:extLst>
      <p:ext uri="{BB962C8B-B14F-4D97-AF65-F5344CB8AC3E}">
        <p14:creationId xmlns:p14="http://schemas.microsoft.com/office/powerpoint/2010/main" val="1692028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Milestone Analysis</a:t>
            </a:r>
          </a:p>
        </p:txBody>
      </p:sp>
      <p:sp>
        <p:nvSpPr>
          <p:cNvPr id="3" name="Content Placeholder 2"/>
          <p:cNvSpPr>
            <a:spLocks noGrp="1"/>
          </p:cNvSpPr>
          <p:nvPr>
            <p:ph type="body" idx="1"/>
          </p:nvPr>
        </p:nvSpPr>
        <p:spPr/>
        <p:txBody>
          <a:bodyPr/>
          <a:lstStyle/>
          <a:p>
            <a:pPr marL="0" indent="0">
              <a:buNone/>
            </a:pPr>
            <a:r>
              <a:rPr lang="en-US" altLang="en-US" sz="2000" dirty="0"/>
              <a:t>Milestones are </a:t>
            </a:r>
            <a:r>
              <a:rPr lang="en-US" altLang="en-US" sz="2000" b="1" dirty="0"/>
              <a:t>events or stages </a:t>
            </a:r>
            <a:r>
              <a:rPr lang="en-US" altLang="en-US" sz="2000" dirty="0"/>
              <a:t>of the project that represent a </a:t>
            </a:r>
            <a:r>
              <a:rPr lang="en-US" altLang="en-US" sz="2000" b="1" dirty="0"/>
              <a:t>significant accomplishment</a:t>
            </a:r>
            <a:r>
              <a:rPr lang="en-US" altLang="en-US" sz="2000" dirty="0"/>
              <a:t>.</a:t>
            </a:r>
          </a:p>
          <a:p>
            <a:pPr marL="0" indent="0">
              <a:buNone/>
            </a:pPr>
            <a:r>
              <a:rPr lang="en-US" altLang="en-US" sz="2000" b="1" dirty="0"/>
              <a:t>Milestones:</a:t>
            </a:r>
          </a:p>
          <a:p>
            <a:pPr marL="347663" indent="-347663">
              <a:spcBef>
                <a:spcPts val="1200"/>
              </a:spcBef>
              <a:buClr>
                <a:schemeClr val="tx2"/>
              </a:buClr>
              <a:buSzPct val="100000"/>
              <a:buFont typeface="+mj-lt"/>
              <a:buAutoNum type="arabicPeriod"/>
              <a:defRPr/>
            </a:pPr>
            <a:r>
              <a:rPr lang="en-US" altLang="en-US" sz="2000" dirty="0"/>
              <a:t> </a:t>
            </a:r>
            <a:r>
              <a:rPr lang="en-US" altLang="en-US" sz="2000" b="1" dirty="0"/>
              <a:t>Signal completion </a:t>
            </a:r>
            <a:r>
              <a:rPr lang="en-US" altLang="en-US" sz="2000" dirty="0"/>
              <a:t>of important steps</a:t>
            </a:r>
          </a:p>
          <a:p>
            <a:pPr marL="347663" indent="-347663">
              <a:spcBef>
                <a:spcPts val="1200"/>
              </a:spcBef>
              <a:buClr>
                <a:schemeClr val="tx2"/>
              </a:buClr>
              <a:buSzPct val="100000"/>
              <a:buFont typeface="+mj-lt"/>
              <a:buAutoNum type="arabicPeriod"/>
              <a:defRPr/>
            </a:pPr>
            <a:r>
              <a:rPr lang="en-US" altLang="en-US" sz="2000" dirty="0"/>
              <a:t> </a:t>
            </a:r>
            <a:r>
              <a:rPr lang="en-US" altLang="en-US" sz="2000" b="1" dirty="0"/>
              <a:t>Motivate team </a:t>
            </a:r>
            <a:r>
              <a:rPr lang="en-US" altLang="en-US" sz="2000" dirty="0"/>
              <a:t>and suppliers</a:t>
            </a:r>
          </a:p>
          <a:p>
            <a:pPr marL="432000" indent="-432000">
              <a:spcBef>
                <a:spcPts val="1200"/>
              </a:spcBef>
              <a:buClr>
                <a:schemeClr val="tx2"/>
              </a:buClr>
              <a:buSzPct val="100000"/>
              <a:buFont typeface="+mj-lt"/>
              <a:buAutoNum type="arabicPeriod"/>
              <a:defRPr/>
            </a:pPr>
            <a:r>
              <a:rPr lang="en-US" altLang="en-US" sz="2000" dirty="0"/>
              <a:t>Offer </a:t>
            </a:r>
            <a:r>
              <a:rPr lang="en-US" altLang="en-US" sz="2000" b="1" dirty="0"/>
              <a:t>reevaluation</a:t>
            </a:r>
            <a:r>
              <a:rPr lang="en-US" altLang="en-US" sz="2000" dirty="0"/>
              <a:t> points</a:t>
            </a:r>
          </a:p>
          <a:p>
            <a:pPr marL="432000" indent="-432000">
              <a:spcBef>
                <a:spcPts val="1200"/>
              </a:spcBef>
              <a:buClr>
                <a:schemeClr val="tx2"/>
              </a:buClr>
              <a:buSzPct val="100000"/>
              <a:buFont typeface="+mj-lt"/>
              <a:buAutoNum type="arabicPeriod"/>
              <a:defRPr/>
            </a:pPr>
            <a:r>
              <a:rPr lang="en-US" altLang="en-US" sz="2000" dirty="0"/>
              <a:t>Help </a:t>
            </a:r>
            <a:r>
              <a:rPr lang="en-US" altLang="en-US" sz="2000" b="1" dirty="0"/>
              <a:t>coordinate</a:t>
            </a:r>
            <a:r>
              <a:rPr lang="en-US" altLang="en-US" sz="2000" dirty="0">
                <a:solidFill>
                  <a:schemeClr val="accent1"/>
                </a:solidFill>
              </a:rPr>
              <a:t> </a:t>
            </a:r>
            <a:r>
              <a:rPr lang="en-US" altLang="en-US" sz="2000" dirty="0"/>
              <a:t>schedules</a:t>
            </a:r>
          </a:p>
          <a:p>
            <a:pPr marL="347663" indent="-347663">
              <a:spcBef>
                <a:spcPts val="1200"/>
              </a:spcBef>
              <a:buClr>
                <a:schemeClr val="tx2"/>
              </a:buClr>
              <a:buSzPct val="100000"/>
              <a:buFont typeface="+mj-lt"/>
              <a:buAutoNum type="arabicPeriod"/>
              <a:defRPr/>
            </a:pPr>
            <a:r>
              <a:rPr lang="en-US" altLang="en-US" sz="2000" dirty="0"/>
              <a:t> </a:t>
            </a:r>
            <a:r>
              <a:rPr lang="en-US" altLang="en-US" sz="2000" b="1" dirty="0"/>
              <a:t>Identify </a:t>
            </a:r>
            <a:r>
              <a:rPr lang="en-US" altLang="en-US" sz="2000" dirty="0"/>
              <a:t>key review gates</a:t>
            </a:r>
          </a:p>
          <a:p>
            <a:pPr marL="347663" indent="-347663">
              <a:spcBef>
                <a:spcPts val="1200"/>
              </a:spcBef>
              <a:buClr>
                <a:schemeClr val="tx2"/>
              </a:buClr>
              <a:buSzPct val="100000"/>
              <a:buFont typeface="+mj-lt"/>
              <a:buAutoNum type="arabicPeriod"/>
              <a:defRPr/>
            </a:pPr>
            <a:r>
              <a:rPr lang="en-US" altLang="en-US" sz="2000" dirty="0"/>
              <a:t> </a:t>
            </a:r>
            <a:r>
              <a:rPr lang="en-US" altLang="en-US" sz="2000" b="1" dirty="0"/>
              <a:t>Signal </a:t>
            </a:r>
            <a:r>
              <a:rPr lang="en-US" altLang="en-US" sz="2000" dirty="0"/>
              <a:t>other team members when their participation begins</a:t>
            </a:r>
          </a:p>
          <a:p>
            <a:pPr marL="347663" indent="-347663">
              <a:spcBef>
                <a:spcPts val="1200"/>
              </a:spcBef>
              <a:buClr>
                <a:schemeClr val="tx2"/>
              </a:buClr>
              <a:buSzPct val="100000"/>
              <a:buFont typeface="+mj-lt"/>
              <a:buAutoNum type="arabicPeriod"/>
              <a:defRPr/>
            </a:pPr>
            <a:r>
              <a:rPr lang="en-US" altLang="en-US" sz="2000" dirty="0"/>
              <a:t> </a:t>
            </a:r>
            <a:r>
              <a:rPr lang="en-US" altLang="en-US" sz="2000" b="1" dirty="0"/>
              <a:t>Delineate </a:t>
            </a:r>
            <a:r>
              <a:rPr lang="en-US" altLang="en-US" sz="2000" dirty="0"/>
              <a:t>work packages</a:t>
            </a:r>
          </a:p>
        </p:txBody>
      </p:sp>
    </p:spTree>
    <p:extLst>
      <p:ext uri="{BB962C8B-B14F-4D97-AF65-F5344CB8AC3E}">
        <p14:creationId xmlns:p14="http://schemas.microsoft.com/office/powerpoint/2010/main" val="140214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solidFill>
                  <a:schemeClr val="tx2"/>
                </a:solidFill>
              </a:rPr>
              <a:t>Figure 13.5 Gantt Chart with Milestones</a:t>
            </a:r>
          </a:p>
        </p:txBody>
      </p:sp>
      <p:pic>
        <p:nvPicPr>
          <p:cNvPr id="3" name="Picture 2" descr="A Gantt chart with tasks divided by milestones of bid analysis, bid review, and bid awards. Tasks A through G are grouped based on milestones. The bid analysis milestone is followed by tasks A assign bids, B calculate costs, C document awards. Bid review milestone is followed by tasks D evaluate responses, E conduct bidder analysis, F identify criteria. Milestones are marked by points with dates on the Gantt chart, followed by the subsequent tasks’ duration spread on the timelin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8350" y="1984600"/>
            <a:ext cx="7915303" cy="3036280"/>
          </a:xfrm>
          <a:prstGeom prst="rect">
            <a:avLst/>
          </a:prstGeom>
        </p:spPr>
      </p:pic>
    </p:spTree>
    <p:extLst>
      <p:ext uri="{BB962C8B-B14F-4D97-AF65-F5344CB8AC3E}">
        <p14:creationId xmlns:p14="http://schemas.microsoft.com/office/powerpoint/2010/main" val="1982705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b"/>
          <a:lstStyle/>
          <a:p>
            <a:r>
              <a:rPr lang="en-US" dirty="0"/>
              <a:t>Figure 13.6 Assessing Project Blue’s Status Using Tracking Gantt Chart</a:t>
            </a:r>
          </a:p>
        </p:txBody>
      </p:sp>
      <p:pic>
        <p:nvPicPr>
          <p:cNvPr id="2" name="Picture 1" descr="A Gantt chart for tasks A through E. Each task’s duration length on the chart has a completion percentage noted, with a status bar filled accordingly. The start dates and durations for each task are as follows. A, licensing agreement, 4 21 17, 3 days. B, spec design, 4 26 17, 7 days. C, site certification, 4 26 17, 5 days. D, engineering plans, 5 5 17, 5 days. E, prototype development, 5 12 17, 7 days. The completion percentages are as follows. Task A, 100%. B, 57%. C, 80%. D, 0%. E, 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02033" y="2435808"/>
            <a:ext cx="7987934" cy="1986384"/>
          </a:xfrm>
          <a:prstGeom prst="rect">
            <a:avLst/>
          </a:prstGeom>
        </p:spPr>
      </p:pic>
    </p:spTree>
    <p:extLst>
      <p:ext uri="{BB962C8B-B14F-4D97-AF65-F5344CB8AC3E}">
        <p14:creationId xmlns:p14="http://schemas.microsoft.com/office/powerpoint/2010/main" val="13722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chor="b"/>
          <a:lstStyle/>
          <a:p>
            <a:r>
              <a:rPr lang="en-US" dirty="0"/>
              <a:t>Figure 13.7 Tracking Gantt with Project Activity Deviation</a:t>
            </a:r>
          </a:p>
        </p:txBody>
      </p:sp>
      <p:pic>
        <p:nvPicPr>
          <p:cNvPr id="2" name="Picture 1" descr="The Gantt chart from the previous slide. The completion percentages are now as follows. Task A, 100%. B, 57%. C, 20%. D, 0%. E, 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2095" y="2217230"/>
            <a:ext cx="8067813" cy="2128583"/>
          </a:xfrm>
          <a:prstGeom prst="rect">
            <a:avLst/>
          </a:prstGeom>
        </p:spPr>
      </p:pic>
      <p:sp>
        <p:nvSpPr>
          <p:cNvPr id="3" name="Text Placeholder 2"/>
          <p:cNvSpPr>
            <a:spLocks noGrp="1"/>
          </p:cNvSpPr>
          <p:nvPr>
            <p:ph type="body" idx="1"/>
          </p:nvPr>
        </p:nvSpPr>
        <p:spPr>
          <a:xfrm>
            <a:off x="1981200" y="4538763"/>
            <a:ext cx="8229600" cy="943896"/>
          </a:xfrm>
        </p:spPr>
        <p:txBody>
          <a:bodyPr/>
          <a:lstStyle/>
          <a:p>
            <a:pPr marL="0" indent="0">
              <a:spcBef>
                <a:spcPct val="50000"/>
              </a:spcBef>
              <a:buNone/>
              <a:defRPr/>
            </a:pPr>
            <a:r>
              <a:rPr lang="en-US" altLang="en-US" sz="2400" dirty="0"/>
              <a:t>Project status is updated by linking task completion to the schedule baseline.</a:t>
            </a:r>
          </a:p>
        </p:txBody>
      </p:sp>
    </p:spTree>
    <p:extLst>
      <p:ext uri="{BB962C8B-B14F-4D97-AF65-F5344CB8AC3E}">
        <p14:creationId xmlns:p14="http://schemas.microsoft.com/office/powerpoint/2010/main" val="392567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Earned Value Management</a:t>
            </a:r>
          </a:p>
        </p:txBody>
      </p:sp>
      <p:sp>
        <p:nvSpPr>
          <p:cNvPr id="5" name="Text Placeholder 4"/>
          <p:cNvSpPr>
            <a:spLocks noGrp="1"/>
          </p:cNvSpPr>
          <p:nvPr>
            <p:ph type="body" idx="1"/>
          </p:nvPr>
        </p:nvSpPr>
        <p:spPr/>
        <p:txBody>
          <a:bodyPr/>
          <a:lstStyle/>
          <a:p>
            <a:pPr marL="0" indent="0">
              <a:buNone/>
            </a:pPr>
            <a:r>
              <a:rPr lang="en-US" sz="2400" b="1" dirty="0"/>
              <a:t>Earned Value Management </a:t>
            </a:r>
            <a:r>
              <a:rPr lang="en-US" sz="2400" dirty="0"/>
              <a:t>(E</a:t>
            </a:r>
            <a:r>
              <a:rPr lang="en-US" sz="100" dirty="0"/>
              <a:t> </a:t>
            </a:r>
            <a:r>
              <a:rPr lang="en-US" sz="2400" dirty="0"/>
              <a:t>V</a:t>
            </a:r>
            <a:r>
              <a:rPr lang="en-US" sz="100" dirty="0"/>
              <a:t> </a:t>
            </a:r>
            <a:r>
              <a:rPr lang="en-US" sz="2400" dirty="0"/>
              <a:t>M) recognizes that it is necessary to jointly consider the impact of time, cost, and project performance on any analysis of current project status.</a:t>
            </a:r>
          </a:p>
          <a:p>
            <a:pPr marL="0" indent="0">
              <a:buNone/>
            </a:pPr>
            <a:r>
              <a:rPr lang="en-US" sz="2400" b="1" dirty="0"/>
              <a:t>Earned Value </a:t>
            </a:r>
            <a:r>
              <a:rPr lang="en-US" sz="2400" dirty="0"/>
              <a:t>(E</a:t>
            </a:r>
            <a:r>
              <a:rPr lang="en-US" sz="100" dirty="0"/>
              <a:t> </a:t>
            </a:r>
            <a:r>
              <a:rPr lang="en-US" sz="2400" dirty="0"/>
              <a:t>V) directly links all three primary project success metrics (cost, schedule, and performance).</a:t>
            </a:r>
          </a:p>
        </p:txBody>
      </p:sp>
    </p:spTree>
    <p:extLst>
      <p:ext uri="{BB962C8B-B14F-4D97-AF65-F5344CB8AC3E}">
        <p14:creationId xmlns:p14="http://schemas.microsoft.com/office/powerpoint/2010/main" val="32340411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Earned Value Terms</a:t>
            </a:r>
          </a:p>
        </p:txBody>
      </p:sp>
      <p:sp>
        <p:nvSpPr>
          <p:cNvPr id="3" name="Text Placeholder 2"/>
          <p:cNvSpPr>
            <a:spLocks noGrp="1"/>
          </p:cNvSpPr>
          <p:nvPr>
            <p:ph type="body" idx="1"/>
          </p:nvPr>
        </p:nvSpPr>
        <p:spPr/>
        <p:txBody>
          <a:bodyPr/>
          <a:lstStyle/>
          <a:p>
            <a:r>
              <a:rPr lang="en-US" altLang="en-US" sz="2400" dirty="0"/>
              <a:t>Planned value (P</a:t>
            </a:r>
            <a:r>
              <a:rPr lang="en-US" altLang="en-US" sz="100" dirty="0"/>
              <a:t> </a:t>
            </a:r>
            <a:r>
              <a:rPr lang="en-US" altLang="en-US" sz="2400" dirty="0"/>
              <a:t>V)</a:t>
            </a:r>
          </a:p>
          <a:p>
            <a:r>
              <a:rPr lang="en-US" altLang="en-US" sz="2400" dirty="0"/>
              <a:t>Earned value (E</a:t>
            </a:r>
            <a:r>
              <a:rPr lang="en-US" altLang="en-US" sz="100" dirty="0"/>
              <a:t> </a:t>
            </a:r>
            <a:r>
              <a:rPr lang="en-US" altLang="en-US" sz="2400" dirty="0"/>
              <a:t>V)</a:t>
            </a:r>
          </a:p>
          <a:p>
            <a:r>
              <a:rPr lang="en-US" altLang="en-US" sz="2400" dirty="0"/>
              <a:t>Actual cost of work performed (A</a:t>
            </a:r>
            <a:r>
              <a:rPr lang="en-US" altLang="en-US" sz="100" dirty="0"/>
              <a:t> </a:t>
            </a:r>
            <a:r>
              <a:rPr lang="en-US" altLang="en-US" sz="2400" dirty="0"/>
              <a:t>C)</a:t>
            </a:r>
          </a:p>
          <a:p>
            <a:r>
              <a:rPr lang="en-US" altLang="en-US" sz="2400" dirty="0"/>
              <a:t>Schedule variance (S</a:t>
            </a:r>
            <a:r>
              <a:rPr lang="en-US" altLang="en-US" sz="100" dirty="0"/>
              <a:t> </a:t>
            </a:r>
            <a:r>
              <a:rPr lang="en-US" altLang="en-US" sz="2400" dirty="0"/>
              <a:t>V) and schedule performance index (S</a:t>
            </a:r>
            <a:r>
              <a:rPr lang="en-US" altLang="en-US" sz="100" dirty="0"/>
              <a:t> </a:t>
            </a:r>
            <a:r>
              <a:rPr lang="en-US" altLang="en-US" sz="2400" dirty="0"/>
              <a:t>P</a:t>
            </a:r>
            <a:r>
              <a:rPr lang="en-US" altLang="en-US" sz="100" dirty="0"/>
              <a:t> </a:t>
            </a:r>
            <a:r>
              <a:rPr lang="en-US" altLang="en-US" sz="2400" dirty="0"/>
              <a:t>I)</a:t>
            </a:r>
          </a:p>
          <a:p>
            <a:r>
              <a:rPr lang="en-US" altLang="en-US" sz="2400" dirty="0"/>
              <a:t>Cost variance (C</a:t>
            </a:r>
            <a:r>
              <a:rPr lang="en-US" altLang="en-US" sz="100" dirty="0"/>
              <a:t> </a:t>
            </a:r>
            <a:r>
              <a:rPr lang="en-US" altLang="en-US" sz="2400" dirty="0"/>
              <a:t>V) and cost performance index (C</a:t>
            </a:r>
            <a:r>
              <a:rPr lang="en-US" altLang="en-US" sz="100" dirty="0"/>
              <a:t> </a:t>
            </a:r>
            <a:r>
              <a:rPr lang="en-US" altLang="en-US" sz="2400" dirty="0"/>
              <a:t>P</a:t>
            </a:r>
            <a:r>
              <a:rPr lang="en-US" altLang="en-US" sz="100" dirty="0"/>
              <a:t> </a:t>
            </a:r>
            <a:r>
              <a:rPr lang="en-US" altLang="en-US" sz="2400" dirty="0"/>
              <a:t>I)</a:t>
            </a:r>
          </a:p>
          <a:p>
            <a:r>
              <a:rPr lang="en-US" altLang="en-US" sz="2400" dirty="0"/>
              <a:t>Budgeted cost at completion (B</a:t>
            </a:r>
            <a:r>
              <a:rPr lang="en-US" altLang="en-US" sz="100" dirty="0"/>
              <a:t> </a:t>
            </a:r>
            <a:r>
              <a:rPr lang="en-US" altLang="en-US" sz="2400" dirty="0"/>
              <a:t>A</a:t>
            </a:r>
            <a:r>
              <a:rPr lang="en-US" altLang="en-US" sz="100" dirty="0"/>
              <a:t> </a:t>
            </a:r>
            <a:r>
              <a:rPr lang="en-US" altLang="en-US" sz="2400" dirty="0"/>
              <a:t>C)</a:t>
            </a:r>
          </a:p>
          <a:p>
            <a:r>
              <a:rPr lang="en-US" altLang="en-US" sz="2400" dirty="0"/>
              <a:t>Estimate Cost at completion (E</a:t>
            </a:r>
            <a:r>
              <a:rPr lang="en-US" altLang="en-US" sz="100" dirty="0"/>
              <a:t> </a:t>
            </a:r>
            <a:r>
              <a:rPr lang="en-US" altLang="en-US" sz="2400" dirty="0"/>
              <a:t>A</a:t>
            </a:r>
            <a:r>
              <a:rPr lang="en-US" altLang="en-US" sz="100" dirty="0"/>
              <a:t> </a:t>
            </a:r>
            <a:r>
              <a:rPr lang="en-US" altLang="en-US" sz="2400" dirty="0"/>
              <a:t>C)</a:t>
            </a:r>
          </a:p>
        </p:txBody>
      </p:sp>
    </p:spTree>
    <p:extLst>
      <p:ext uri="{BB962C8B-B14F-4D97-AF65-F5344CB8AC3E}">
        <p14:creationId xmlns:p14="http://schemas.microsoft.com/office/powerpoint/2010/main" val="3749747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Steps in Earned Value Management</a:t>
            </a:r>
          </a:p>
        </p:txBody>
      </p:sp>
      <p:sp>
        <p:nvSpPr>
          <p:cNvPr id="3" name="Text Placeholder 2"/>
          <p:cNvSpPr>
            <a:spLocks noGrp="1"/>
          </p:cNvSpPr>
          <p:nvPr>
            <p:ph type="body" idx="1"/>
          </p:nvPr>
        </p:nvSpPr>
        <p:spPr/>
        <p:txBody>
          <a:bodyPr/>
          <a:lstStyle/>
          <a:p>
            <a:pPr marL="347663" indent="-347663" eaLnBrk="1" hangingPunct="1">
              <a:buFont typeface="+mj-lt"/>
              <a:buAutoNum type="arabicPeriod"/>
            </a:pPr>
            <a:r>
              <a:rPr lang="en-US" altLang="en-US" sz="2400" dirty="0"/>
              <a:t> </a:t>
            </a:r>
            <a:r>
              <a:rPr lang="en-US" altLang="en-US" sz="2400" b="1" dirty="0"/>
              <a:t>Clearly define each activity </a:t>
            </a:r>
            <a:r>
              <a:rPr lang="en-US" altLang="en-US" sz="2400" dirty="0"/>
              <a:t>including its resource   </a:t>
            </a:r>
          </a:p>
          <a:p>
            <a:pPr marL="0" indent="0" eaLnBrk="1" hangingPunct="1">
              <a:spcBef>
                <a:spcPts val="0"/>
              </a:spcBef>
              <a:buNone/>
            </a:pPr>
            <a:r>
              <a:rPr lang="en-US" altLang="en-US" sz="2400" dirty="0"/>
              <a:t>     needs and budget.</a:t>
            </a:r>
          </a:p>
          <a:p>
            <a:pPr marL="347663" indent="-347663" eaLnBrk="1" hangingPunct="1">
              <a:buFont typeface="+mj-lt"/>
              <a:buAutoNum type="arabicPeriod" startAt="2"/>
            </a:pPr>
            <a:r>
              <a:rPr lang="en-US" altLang="en-US" sz="2400" dirty="0"/>
              <a:t> </a:t>
            </a:r>
            <a:r>
              <a:rPr lang="en-US" altLang="en-US" sz="2400" b="1" dirty="0"/>
              <a:t>Create usage schedules </a:t>
            </a:r>
            <a:r>
              <a:rPr lang="en-US" altLang="en-US" sz="2400" dirty="0"/>
              <a:t>for activities and resources.</a:t>
            </a:r>
          </a:p>
          <a:p>
            <a:pPr marL="347663" indent="-347663" eaLnBrk="1" hangingPunct="1">
              <a:buFont typeface="+mj-lt"/>
              <a:buAutoNum type="arabicPeriod" startAt="2"/>
            </a:pPr>
            <a:r>
              <a:rPr lang="en-US" altLang="en-US" sz="2400" dirty="0"/>
              <a:t> </a:t>
            </a:r>
            <a:r>
              <a:rPr lang="en-US" altLang="en-US" sz="2400" b="1" dirty="0"/>
              <a:t>Develop a time-phased budget </a:t>
            </a:r>
            <a:r>
              <a:rPr lang="en-US" altLang="en-US" sz="2400" dirty="0"/>
              <a:t>(P</a:t>
            </a:r>
            <a:r>
              <a:rPr lang="en-US" altLang="en-US" sz="100" dirty="0"/>
              <a:t> </a:t>
            </a:r>
            <a:r>
              <a:rPr lang="en-US" altLang="en-US" sz="2400" dirty="0"/>
              <a:t>V).</a:t>
            </a:r>
          </a:p>
          <a:p>
            <a:pPr marL="347663" indent="-347663" eaLnBrk="1" hangingPunct="1">
              <a:buFont typeface="+mj-lt"/>
              <a:buAutoNum type="arabicPeriod" startAt="2"/>
            </a:pPr>
            <a:r>
              <a:rPr lang="en-US" altLang="en-US" sz="2400" dirty="0"/>
              <a:t> </a:t>
            </a:r>
            <a:r>
              <a:rPr lang="en-US" altLang="en-US" sz="2400" b="1" dirty="0"/>
              <a:t>Total the actual costs </a:t>
            </a:r>
            <a:r>
              <a:rPr lang="en-US" altLang="en-US" sz="2400" dirty="0"/>
              <a:t>of doing each task (A</a:t>
            </a:r>
            <a:r>
              <a:rPr lang="en-US" altLang="en-US" sz="100" dirty="0"/>
              <a:t> </a:t>
            </a:r>
            <a:r>
              <a:rPr lang="en-US" altLang="en-US" sz="2400" dirty="0"/>
              <a:t>C).</a:t>
            </a:r>
          </a:p>
          <a:p>
            <a:pPr marL="347663" indent="-347663" eaLnBrk="1" hangingPunct="1">
              <a:buFont typeface="+mj-lt"/>
              <a:buAutoNum type="arabicPeriod" startAt="2"/>
            </a:pPr>
            <a:r>
              <a:rPr lang="en-US" altLang="en-US" sz="2400" dirty="0"/>
              <a:t> </a:t>
            </a:r>
            <a:r>
              <a:rPr lang="en-US" altLang="en-US" sz="2400" b="1" dirty="0"/>
              <a:t>Calculate </a:t>
            </a:r>
            <a:r>
              <a:rPr lang="en-US" altLang="en-US" sz="2400" dirty="0"/>
              <a:t>both the budget variance (C</a:t>
            </a:r>
            <a:r>
              <a:rPr lang="en-US" altLang="en-US" sz="100" dirty="0"/>
              <a:t> </a:t>
            </a:r>
            <a:r>
              <a:rPr lang="en-US" altLang="en-US" sz="2400" dirty="0"/>
              <a:t>V) and schedule</a:t>
            </a:r>
          </a:p>
          <a:p>
            <a:pPr marL="0" indent="0" eaLnBrk="1" hangingPunct="1">
              <a:spcBef>
                <a:spcPts val="0"/>
              </a:spcBef>
              <a:buNone/>
            </a:pPr>
            <a:r>
              <a:rPr lang="en-US" altLang="en-US" sz="2400" dirty="0"/>
              <a:t>     variance (S</a:t>
            </a:r>
            <a:r>
              <a:rPr lang="en-US" altLang="en-US" sz="100" dirty="0"/>
              <a:t> </a:t>
            </a:r>
            <a:r>
              <a:rPr lang="en-US" altLang="en-US" sz="2400" dirty="0"/>
              <a:t>V).</a:t>
            </a:r>
          </a:p>
        </p:txBody>
      </p:sp>
    </p:spTree>
    <p:extLst>
      <p:ext uri="{BB962C8B-B14F-4D97-AF65-F5344CB8AC3E}">
        <p14:creationId xmlns:p14="http://schemas.microsoft.com/office/powerpoint/2010/main" val="2168312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Figure 13.11 Project Baseline, Using Earned Value</a:t>
            </a:r>
          </a:p>
        </p:txBody>
      </p:sp>
      <p:pic>
        <p:nvPicPr>
          <p:cNvPr id="3" name="Picture 2" descr="A graph plots cumulative costs in thousands of dollar from 0 to 80 on the y axis, versus elapsed time in weeks from 0 to 45 on the x axis. An S curve marked project baseline connects the origin with (43, 78). Data points plotted and marked earned value loosely follow the S curve until (19,26), where the point move more linearly ending in (31,50). All values estimated."/>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2516" y="1690546"/>
            <a:ext cx="5426971" cy="4420800"/>
          </a:xfrm>
          <a:prstGeom prst="rect">
            <a:avLst/>
          </a:prstGeom>
        </p:spPr>
      </p:pic>
    </p:spTree>
    <p:extLst>
      <p:ext uri="{BB962C8B-B14F-4D97-AF65-F5344CB8AC3E}">
        <p14:creationId xmlns:p14="http://schemas.microsoft.com/office/powerpoint/2010/main" val="2237655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p>
            <a:r>
              <a:rPr lang="en-US" dirty="0"/>
              <a:t>Figure 13.12 Earned Value Milestones</a:t>
            </a:r>
          </a:p>
        </p:txBody>
      </p:sp>
      <p:pic>
        <p:nvPicPr>
          <p:cNvPr id="3" name="Picture 2" descr="A graph plots cumulative cost from smaller to larger on the y axis, versus time on the x axis. The x axis has assessment date marked approximately halfway, and scheduled completion date marked. 3 ascending curves begin at the origin and are labeled from top to bottom as follows. Actual cost A C, planned value P V, earned value E V. The assessment date is marked by a vertical line intersecting with the x axis. 2 horizontal lines for project budget are marked from top to bottom, estimate at completion E A C, and budget at completion B A C. The distance between E A C and B A C is labeled management reserve.  The actual cost curve becomes dashed after intersecting with the assessment date. The earned value curve ends at the assessment date. The planned value curve continues beyond assessment date to B A C lin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82552" y="1991504"/>
            <a:ext cx="7826896" cy="3612415"/>
          </a:xfrm>
          <a:prstGeom prst="rect">
            <a:avLst/>
          </a:prstGeom>
        </p:spPr>
      </p:pic>
    </p:spTree>
    <p:extLst>
      <p:ext uri="{BB962C8B-B14F-4D97-AF65-F5344CB8AC3E}">
        <p14:creationId xmlns:p14="http://schemas.microsoft.com/office/powerpoint/2010/main" val="3831781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15372"/>
            <a:ext cx="10972800" cy="590091"/>
          </a:xfrm>
        </p:spPr>
        <p:txBody>
          <a:bodyPr/>
          <a:lstStyle/>
          <a:p>
            <a:r>
              <a:rPr lang="en-US" dirty="0"/>
              <a:t>Earned Value Example</a:t>
            </a:r>
          </a:p>
        </p:txBody>
      </p:sp>
      <p:sp>
        <p:nvSpPr>
          <p:cNvPr id="4" name="Text Placeholder 3"/>
          <p:cNvSpPr>
            <a:spLocks noGrp="1"/>
          </p:cNvSpPr>
          <p:nvPr>
            <p:ph type="body" idx="1"/>
          </p:nvPr>
        </p:nvSpPr>
        <p:spPr>
          <a:xfrm>
            <a:off x="479376" y="958354"/>
            <a:ext cx="8229600" cy="1408572"/>
          </a:xfrm>
        </p:spPr>
        <p:txBody>
          <a:bodyPr/>
          <a:lstStyle/>
          <a:p>
            <a:pPr marL="0" indent="0">
              <a:buClr>
                <a:schemeClr val="accent3"/>
              </a:buClr>
              <a:buNone/>
              <a:defRPr/>
            </a:pPr>
            <a:r>
              <a:rPr lang="en-US" sz="2000" b="1" dirty="0">
                <a:latin typeface="+mn-lt"/>
              </a:rPr>
              <a:t>Schedule Variances</a:t>
            </a:r>
          </a:p>
          <a:p>
            <a:pPr marL="0" indent="0">
              <a:buClr>
                <a:schemeClr val="accent3"/>
              </a:buClr>
              <a:buNone/>
              <a:defRPr/>
            </a:pPr>
            <a:r>
              <a:rPr lang="en-US" sz="2000" dirty="0">
                <a:latin typeface="+mn-lt"/>
              </a:rPr>
              <a:t>Planned Value (P</a:t>
            </a:r>
            <a:r>
              <a:rPr lang="en-US" sz="100" dirty="0">
                <a:latin typeface="+mn-lt"/>
              </a:rPr>
              <a:t> </a:t>
            </a:r>
            <a:r>
              <a:rPr lang="en-US" sz="2000" dirty="0">
                <a:latin typeface="+mn-lt"/>
              </a:rPr>
              <a:t>V) = 103</a:t>
            </a:r>
          </a:p>
          <a:p>
            <a:pPr marL="0" indent="0">
              <a:buClr>
                <a:schemeClr val="accent3"/>
              </a:buClr>
              <a:buNone/>
              <a:defRPr/>
            </a:pPr>
            <a:r>
              <a:rPr lang="en-US" sz="2000" dirty="0">
                <a:latin typeface="+mn-lt"/>
              </a:rPr>
              <a:t>Earned Value (E</a:t>
            </a:r>
            <a:r>
              <a:rPr lang="en-US" sz="100" dirty="0">
                <a:latin typeface="+mn-lt"/>
              </a:rPr>
              <a:t> </a:t>
            </a:r>
            <a:r>
              <a:rPr lang="en-US" sz="2000" dirty="0">
                <a:latin typeface="+mn-lt"/>
              </a:rPr>
              <a:t>V) = 44</a:t>
            </a:r>
          </a:p>
        </p:txBody>
      </p:sp>
      <p:graphicFrame>
        <p:nvGraphicFramePr>
          <p:cNvPr id="11" name="Object 10" descr="Schedule Performance Index = .43 minus 44 over 102 minus E V over P V."/>
          <p:cNvGraphicFramePr>
            <a:graphicFrameLocks noChangeAspect="1"/>
          </p:cNvGraphicFramePr>
          <p:nvPr>
            <p:extLst>
              <p:ext uri="{D42A27DB-BD31-4B8C-83A1-F6EECF244321}">
                <p14:modId xmlns:p14="http://schemas.microsoft.com/office/powerpoint/2010/main" val="1258728771"/>
              </p:ext>
            </p:extLst>
          </p:nvPr>
        </p:nvGraphicFramePr>
        <p:xfrm>
          <a:off x="596756" y="2370723"/>
          <a:ext cx="5463785" cy="653962"/>
        </p:xfrm>
        <a:graphic>
          <a:graphicData uri="http://schemas.openxmlformats.org/presentationml/2006/ole">
            <mc:AlternateContent xmlns:mc="http://schemas.openxmlformats.org/markup-compatibility/2006">
              <mc:Choice xmlns:v="urn:schemas-microsoft-com:vml" Requires="v">
                <p:oleObj spid="_x0000_s82989" name="Equation" r:id="rId3" imgW="3288960" imgH="393480" progId="Equation.DSMT4">
                  <p:embed/>
                </p:oleObj>
              </mc:Choice>
              <mc:Fallback>
                <p:oleObj name="Equation" r:id="rId3" imgW="3288960" imgH="393480" progId="Equation.DSMT4">
                  <p:embed/>
                  <p:pic>
                    <p:nvPicPr>
                      <p:cNvPr id="11" name="Object 10" descr="Schedule Performance Index = .43 minus 44 over 102 minus E V over P V."/>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6756" y="2370723"/>
                        <a:ext cx="5463785" cy="6539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2" name="Object 11" descr="Estimated Time to completion = 1 over .43 times 7, which equals 16.3 months.  "/>
          <p:cNvGraphicFramePr>
            <a:graphicFrameLocks noChangeAspect="1"/>
          </p:cNvGraphicFramePr>
          <p:nvPr>
            <p:extLst>
              <p:ext uri="{D42A27DB-BD31-4B8C-83A1-F6EECF244321}">
                <p14:modId xmlns:p14="http://schemas.microsoft.com/office/powerpoint/2010/main" val="3140983365"/>
              </p:ext>
            </p:extLst>
          </p:nvPr>
        </p:nvGraphicFramePr>
        <p:xfrm>
          <a:off x="609590" y="2927625"/>
          <a:ext cx="5710238" cy="650875"/>
        </p:xfrm>
        <a:graphic>
          <a:graphicData uri="http://schemas.openxmlformats.org/presentationml/2006/ole">
            <mc:AlternateContent xmlns:mc="http://schemas.openxmlformats.org/markup-compatibility/2006">
              <mc:Choice xmlns:v="urn:schemas-microsoft-com:vml" Requires="v">
                <p:oleObj spid="_x0000_s82990" name="Equation" r:id="rId5" imgW="3797280" imgH="431640" progId="Equation.DSMT4">
                  <p:embed/>
                </p:oleObj>
              </mc:Choice>
              <mc:Fallback>
                <p:oleObj name="Equation" r:id="rId5" imgW="3797280" imgH="431640" progId="Equation.DSMT4">
                  <p:embed/>
                  <p:pic>
                    <p:nvPicPr>
                      <p:cNvPr id="12" name="Object 11" descr="Estimated Time to completion = 1 over .43 times 7, which equals 16.3 months.  "/>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9590" y="2927625"/>
                        <a:ext cx="5710238" cy="6508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 name="Text Placeholder 9"/>
          <p:cNvSpPr>
            <a:spLocks noGrp="1"/>
          </p:cNvSpPr>
          <p:nvPr>
            <p:ph type="body" idx="2"/>
          </p:nvPr>
        </p:nvSpPr>
        <p:spPr>
          <a:xfrm>
            <a:off x="609590" y="3443873"/>
            <a:ext cx="8229600" cy="941352"/>
          </a:xfrm>
        </p:spPr>
        <p:txBody>
          <a:bodyPr/>
          <a:lstStyle/>
          <a:p>
            <a:pPr marL="0" indent="0">
              <a:buClr>
                <a:schemeClr val="accent3"/>
              </a:buClr>
              <a:buNone/>
              <a:defRPr/>
            </a:pPr>
            <a:r>
              <a:rPr lang="en-US" sz="2000" b="1" dirty="0">
                <a:latin typeface="+mn-lt"/>
              </a:rPr>
              <a:t>Cost Variances</a:t>
            </a:r>
          </a:p>
          <a:p>
            <a:pPr marL="0" indent="0">
              <a:buClr>
                <a:schemeClr val="accent3"/>
              </a:buClr>
              <a:buNone/>
              <a:defRPr/>
            </a:pPr>
            <a:r>
              <a:rPr lang="en-US" sz="2000" dirty="0">
                <a:latin typeface="+mn-lt"/>
              </a:rPr>
              <a:t>Cumulative Actual Cost of Work Performed (A</a:t>
            </a:r>
            <a:r>
              <a:rPr lang="en-US" sz="100" dirty="0">
                <a:latin typeface="+mn-lt"/>
              </a:rPr>
              <a:t> </a:t>
            </a:r>
            <a:r>
              <a:rPr lang="en-US" sz="2000" dirty="0">
                <a:latin typeface="+mn-lt"/>
              </a:rPr>
              <a:t>C) = 78</a:t>
            </a:r>
          </a:p>
        </p:txBody>
      </p:sp>
      <p:graphicFrame>
        <p:nvGraphicFramePr>
          <p:cNvPr id="13" name="Object 12" descr="Cost Performance Index = .56 minus 44 over 78 minus E V over A C."/>
          <p:cNvGraphicFramePr>
            <a:graphicFrameLocks noChangeAspect="1"/>
          </p:cNvGraphicFramePr>
          <p:nvPr>
            <p:extLst>
              <p:ext uri="{D42A27DB-BD31-4B8C-83A1-F6EECF244321}">
                <p14:modId xmlns:p14="http://schemas.microsoft.com/office/powerpoint/2010/main" val="1505594080"/>
              </p:ext>
            </p:extLst>
          </p:nvPr>
        </p:nvGraphicFramePr>
        <p:xfrm>
          <a:off x="609590" y="4380958"/>
          <a:ext cx="4912089" cy="673778"/>
        </p:xfrm>
        <a:graphic>
          <a:graphicData uri="http://schemas.openxmlformats.org/presentationml/2006/ole">
            <mc:AlternateContent xmlns:mc="http://schemas.openxmlformats.org/markup-compatibility/2006">
              <mc:Choice xmlns:v="urn:schemas-microsoft-com:vml" Requires="v">
                <p:oleObj spid="_x0000_s82991" name="Equation" r:id="rId7" imgW="2869920" imgH="393480" progId="Equation.DSMT4">
                  <p:embed/>
                </p:oleObj>
              </mc:Choice>
              <mc:Fallback>
                <p:oleObj name="Equation" r:id="rId7" imgW="2869920" imgH="393480" progId="Equation.DSMT4">
                  <p:embed/>
                  <p:pic>
                    <p:nvPicPr>
                      <p:cNvPr id="13" name="Object 12" descr="Cost Performance Index = .56 minus 44 over 78 minus E V over A C."/>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9590" y="4380958"/>
                        <a:ext cx="4912089" cy="67377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4" name="Object 13" descr="Estimated Cost to completion = $210,714 which equals 1 over .56 times $118,000."/>
          <p:cNvGraphicFramePr>
            <a:graphicFrameLocks noChangeAspect="1"/>
          </p:cNvGraphicFramePr>
          <p:nvPr>
            <p:extLst>
              <p:ext uri="{D42A27DB-BD31-4B8C-83A1-F6EECF244321}">
                <p14:modId xmlns:p14="http://schemas.microsoft.com/office/powerpoint/2010/main" val="3877969064"/>
              </p:ext>
            </p:extLst>
          </p:nvPr>
        </p:nvGraphicFramePr>
        <p:xfrm>
          <a:off x="609590" y="4959686"/>
          <a:ext cx="7109247" cy="717253"/>
        </p:xfrm>
        <a:graphic>
          <a:graphicData uri="http://schemas.openxmlformats.org/presentationml/2006/ole">
            <mc:AlternateContent xmlns:mc="http://schemas.openxmlformats.org/markup-compatibility/2006">
              <mc:Choice xmlns:v="urn:schemas-microsoft-com:vml" Requires="v">
                <p:oleObj spid="_x0000_s82992" name="Equation" r:id="rId9" imgW="4279680" imgH="431640" progId="Equation.DSMT4">
                  <p:embed/>
                </p:oleObj>
              </mc:Choice>
              <mc:Fallback>
                <p:oleObj name="Equation" r:id="rId9" imgW="4279680" imgH="431640" progId="Equation.DSMT4">
                  <p:embed/>
                  <p:pic>
                    <p:nvPicPr>
                      <p:cNvPr id="14" name="Object 13" descr="Estimated Cost to completion = $210,714 which equals 1 over .56 times $118,000."/>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09590" y="4959686"/>
                        <a:ext cx="7109247" cy="71725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213475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b"/>
          <a:lstStyle/>
          <a:p>
            <a:r>
              <a:rPr lang="en-US" dirty="0"/>
              <a:t>Figure 13.16 Earned Value Report for Project Atlas on May 19</a:t>
            </a:r>
          </a:p>
        </p:txBody>
      </p:sp>
      <p:pic>
        <p:nvPicPr>
          <p:cNvPr id="2" name="Picture 1" descr="A report titled, earned value report for Project Atlas on may 19. E A C = 7,175.19 dollars. A C W P = 4,885.12 dollars. B C W P = 4,888.00 dollars. Earned value over time is the project’s earned value based on the status date. If actual cost or A C W P is higher than earned value r B C W P, then the project is over budget. If planned value or B C W S is higher than earned value, then the project is behind schedule. A C W P Variance over time are the cost and schedule variances for the project based on status date. If C V is negative, then the project is over budget. If S V is positive, then the project is behind schedul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23591" y="792819"/>
            <a:ext cx="9755421" cy="5836580"/>
          </a:xfrm>
          <a:prstGeom prst="rect">
            <a:avLst/>
          </a:prstGeom>
        </p:spPr>
      </p:pic>
    </p:spTree>
    <p:extLst>
      <p:ext uri="{BB962C8B-B14F-4D97-AF65-F5344CB8AC3E}">
        <p14:creationId xmlns:p14="http://schemas.microsoft.com/office/powerpoint/2010/main" val="623151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Flow of Earned Value System</a:t>
            </a:r>
          </a:p>
        </p:txBody>
      </p:sp>
      <p:sp>
        <p:nvSpPr>
          <p:cNvPr id="3" name="Text Placeholder 2"/>
          <p:cNvSpPr>
            <a:spLocks noGrp="1"/>
          </p:cNvSpPr>
          <p:nvPr>
            <p:ph type="body" idx="1"/>
          </p:nvPr>
        </p:nvSpPr>
        <p:spPr/>
        <p:txBody>
          <a:bodyPr/>
          <a:lstStyle/>
          <a:p>
            <a:pPr marL="274320" indent="-274320">
              <a:buClr>
                <a:schemeClr val="accent3"/>
              </a:buClr>
              <a:buNone/>
              <a:defRPr/>
            </a:pPr>
            <a:r>
              <a:rPr lang="en-US" sz="2400" dirty="0"/>
              <a:t>Northrop Grumman’s flow of earned value management:</a:t>
            </a:r>
          </a:p>
          <a:p>
            <a:pPr>
              <a:buClr>
                <a:schemeClr val="tx2"/>
              </a:buClr>
              <a:defRPr/>
            </a:pPr>
            <a:r>
              <a:rPr lang="en-US" sz="2400" dirty="0"/>
              <a:t>Proposal stage</a:t>
            </a:r>
          </a:p>
          <a:p>
            <a:pPr>
              <a:buClr>
                <a:schemeClr val="tx2"/>
              </a:buClr>
              <a:defRPr/>
            </a:pPr>
            <a:r>
              <a:rPr lang="en-US" sz="2400" dirty="0"/>
              <a:t>Contract award</a:t>
            </a:r>
          </a:p>
          <a:p>
            <a:pPr>
              <a:buClr>
                <a:schemeClr val="tx2"/>
              </a:buClr>
              <a:defRPr/>
            </a:pPr>
            <a:r>
              <a:rPr lang="en-US" sz="2400" dirty="0"/>
              <a:t>Baseline stage</a:t>
            </a:r>
          </a:p>
          <a:p>
            <a:pPr>
              <a:buClr>
                <a:schemeClr val="tx2"/>
              </a:buClr>
              <a:defRPr/>
            </a:pPr>
            <a:r>
              <a:rPr lang="en-US" sz="2400" dirty="0"/>
              <a:t>Maintenance phase</a:t>
            </a:r>
          </a:p>
        </p:txBody>
      </p:sp>
    </p:spTree>
    <p:extLst>
      <p:ext uri="{BB962C8B-B14F-4D97-AF65-F5344CB8AC3E}">
        <p14:creationId xmlns:p14="http://schemas.microsoft.com/office/powerpoint/2010/main" val="1799098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15308"/>
            <a:ext cx="10972800" cy="1097279"/>
          </a:xfrm>
        </p:spPr>
        <p:txBody>
          <a:bodyPr/>
          <a:lstStyle/>
          <a:p>
            <a:r>
              <a:rPr lang="en-US" dirty="0"/>
              <a:t>Using Earned Value to Manage a Portfolio of Projects</a:t>
            </a:r>
          </a:p>
        </p:txBody>
      </p:sp>
      <p:sp>
        <p:nvSpPr>
          <p:cNvPr id="3" name="Text Placeholder 2"/>
          <p:cNvSpPr>
            <a:spLocks noGrp="1"/>
          </p:cNvSpPr>
          <p:nvPr>
            <p:ph type="body" idx="1"/>
          </p:nvPr>
        </p:nvSpPr>
        <p:spPr>
          <a:xfrm>
            <a:off x="609600" y="814903"/>
            <a:ext cx="10972800" cy="533400"/>
          </a:xfrm>
        </p:spPr>
        <p:txBody>
          <a:bodyPr/>
          <a:lstStyle/>
          <a:p>
            <a:pPr marL="0" indent="0">
              <a:buNone/>
            </a:pPr>
            <a:r>
              <a:rPr lang="en-US" sz="2000" b="1" dirty="0">
                <a:latin typeface="+mn-lt"/>
              </a:rPr>
              <a:t>Table 13.9 </a:t>
            </a:r>
            <a:r>
              <a:rPr lang="en-US" sz="2000" dirty="0">
                <a:latin typeface="+mn-lt"/>
              </a:rPr>
              <a:t>Project Portfolio Earned Value (in thousands $)</a:t>
            </a:r>
          </a:p>
        </p:txBody>
      </p:sp>
      <p:graphicFrame>
        <p:nvGraphicFramePr>
          <p:cNvPr id="5" name="Table 4"/>
          <p:cNvGraphicFramePr>
            <a:graphicFrameLocks noGrp="1"/>
          </p:cNvGraphicFramePr>
          <p:nvPr>
            <p:extLst>
              <p:ext uri="{D42A27DB-BD31-4B8C-83A1-F6EECF244321}">
                <p14:modId xmlns:p14="http://schemas.microsoft.com/office/powerpoint/2010/main" val="2021220637"/>
              </p:ext>
            </p:extLst>
          </p:nvPr>
        </p:nvGraphicFramePr>
        <p:xfrm>
          <a:off x="1947654" y="1381235"/>
          <a:ext cx="8229600" cy="2804160"/>
        </p:xfrm>
        <a:graphic>
          <a:graphicData uri="http://schemas.openxmlformats.org/drawingml/2006/table">
            <a:tbl>
              <a:tblPr firstRow="1" bandRow="1"/>
              <a:tblGrid>
                <a:gridCol w="988142">
                  <a:extLst>
                    <a:ext uri="{9D8B030D-6E8A-4147-A177-3AD203B41FA5}">
                      <a16:colId xmlns:a16="http://schemas.microsoft.com/office/drawing/2014/main" val="4272727448"/>
                    </a:ext>
                  </a:extLst>
                </a:gridCol>
                <a:gridCol w="648929">
                  <a:extLst>
                    <a:ext uri="{9D8B030D-6E8A-4147-A177-3AD203B41FA5}">
                      <a16:colId xmlns:a16="http://schemas.microsoft.com/office/drawing/2014/main" val="2958613567"/>
                    </a:ext>
                  </a:extLst>
                </a:gridCol>
                <a:gridCol w="619432">
                  <a:extLst>
                    <a:ext uri="{9D8B030D-6E8A-4147-A177-3AD203B41FA5}">
                      <a16:colId xmlns:a16="http://schemas.microsoft.com/office/drawing/2014/main" val="1474876597"/>
                    </a:ext>
                  </a:extLst>
                </a:gridCol>
                <a:gridCol w="943897">
                  <a:extLst>
                    <a:ext uri="{9D8B030D-6E8A-4147-A177-3AD203B41FA5}">
                      <a16:colId xmlns:a16="http://schemas.microsoft.com/office/drawing/2014/main" val="1464998962"/>
                    </a:ext>
                  </a:extLst>
                </a:gridCol>
                <a:gridCol w="707923">
                  <a:extLst>
                    <a:ext uri="{9D8B030D-6E8A-4147-A177-3AD203B41FA5}">
                      <a16:colId xmlns:a16="http://schemas.microsoft.com/office/drawing/2014/main" val="3792587493"/>
                    </a:ext>
                  </a:extLst>
                </a:gridCol>
                <a:gridCol w="575187">
                  <a:extLst>
                    <a:ext uri="{9D8B030D-6E8A-4147-A177-3AD203B41FA5}">
                      <a16:colId xmlns:a16="http://schemas.microsoft.com/office/drawing/2014/main" val="1478854167"/>
                    </a:ext>
                  </a:extLst>
                </a:gridCol>
                <a:gridCol w="855406">
                  <a:extLst>
                    <a:ext uri="{9D8B030D-6E8A-4147-A177-3AD203B41FA5}">
                      <a16:colId xmlns:a16="http://schemas.microsoft.com/office/drawing/2014/main" val="1738625985"/>
                    </a:ext>
                  </a:extLst>
                </a:gridCol>
                <a:gridCol w="722671">
                  <a:extLst>
                    <a:ext uri="{9D8B030D-6E8A-4147-A177-3AD203B41FA5}">
                      <a16:colId xmlns:a16="http://schemas.microsoft.com/office/drawing/2014/main" val="1716882908"/>
                    </a:ext>
                  </a:extLst>
                </a:gridCol>
                <a:gridCol w="707923">
                  <a:extLst>
                    <a:ext uri="{9D8B030D-6E8A-4147-A177-3AD203B41FA5}">
                      <a16:colId xmlns:a16="http://schemas.microsoft.com/office/drawing/2014/main" val="4052240095"/>
                    </a:ext>
                  </a:extLst>
                </a:gridCol>
                <a:gridCol w="1460090">
                  <a:extLst>
                    <a:ext uri="{9D8B030D-6E8A-4147-A177-3AD203B41FA5}">
                      <a16:colId xmlns:a16="http://schemas.microsoft.com/office/drawing/2014/main" val="723558322"/>
                    </a:ext>
                  </a:extLst>
                </a:gridCol>
              </a:tblGrid>
              <a:tr h="370840">
                <a:tc>
                  <a:txBody>
                    <a:bodyPr/>
                    <a:lstStyle/>
                    <a:p>
                      <a:pPr algn="l"/>
                      <a:r>
                        <a:rPr lang="en-US" sz="1600" dirty="0">
                          <a:latin typeface="+mn-lt"/>
                        </a:rPr>
                        <a:t>Project</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P</a:t>
                      </a:r>
                      <a:r>
                        <a:rPr lang="en-US" sz="100" dirty="0">
                          <a:latin typeface="+mn-lt"/>
                        </a:rPr>
                        <a:t> </a:t>
                      </a:r>
                      <a:r>
                        <a:rPr lang="en-US" sz="1600" dirty="0">
                          <a:latin typeface="+mn-lt"/>
                        </a:rPr>
                        <a:t>V</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E</a:t>
                      </a:r>
                      <a:r>
                        <a:rPr lang="en-US" sz="100" dirty="0">
                          <a:latin typeface="+mn-lt"/>
                        </a:rPr>
                        <a:t> </a:t>
                      </a:r>
                      <a:r>
                        <a:rPr lang="en-US" sz="1600" dirty="0">
                          <a:latin typeface="+mn-lt"/>
                        </a:rPr>
                        <a:t>V</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Time Var ($)</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Var</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A</a:t>
                      </a:r>
                      <a:r>
                        <a:rPr lang="en-US" sz="100" dirty="0">
                          <a:latin typeface="+mn-lt"/>
                        </a:rPr>
                        <a:t> </a:t>
                      </a:r>
                      <a:r>
                        <a:rPr lang="en-US" sz="1600" dirty="0">
                          <a:latin typeface="+mn-lt"/>
                        </a:rPr>
                        <a:t>C</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Cost Var ($)</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Var+</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Plan</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Est. at Completion</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50522910"/>
                  </a:ext>
                </a:extLst>
              </a:tr>
              <a:tr h="370840">
                <a:tc>
                  <a:txBody>
                    <a:bodyPr/>
                    <a:lstStyle/>
                    <a:p>
                      <a:pPr algn="l"/>
                      <a:r>
                        <a:rPr lang="en-US" sz="1600" dirty="0">
                          <a:latin typeface="+mn-lt"/>
                        </a:rPr>
                        <a:t>Alpha</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91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73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83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254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289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26120061"/>
                  </a:ext>
                </a:extLst>
              </a:tr>
              <a:tr h="370840">
                <a:tc>
                  <a:txBody>
                    <a:bodyPr/>
                    <a:lstStyle/>
                    <a:p>
                      <a:pPr algn="l"/>
                      <a:r>
                        <a:rPr lang="en-US" sz="1600" dirty="0">
                          <a:latin typeface="+mn-lt"/>
                        </a:rPr>
                        <a:t>Beta</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130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135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125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302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280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7047447"/>
                  </a:ext>
                </a:extLst>
              </a:tr>
              <a:tr h="370840">
                <a:tc>
                  <a:txBody>
                    <a:bodyPr/>
                    <a:lstStyle/>
                    <a:p>
                      <a:pPr algn="l"/>
                      <a:r>
                        <a:rPr lang="en-US" sz="1600" dirty="0">
                          <a:latin typeface="+mn-lt"/>
                        </a:rPr>
                        <a:t>Gamma</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65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60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75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127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159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32265666"/>
                  </a:ext>
                </a:extLst>
              </a:tr>
              <a:tr h="370840">
                <a:tc>
                  <a:txBody>
                    <a:bodyPr/>
                    <a:lstStyle/>
                    <a:p>
                      <a:pPr algn="l"/>
                      <a:r>
                        <a:rPr lang="en-US" sz="1600" dirty="0">
                          <a:latin typeface="+mn-lt"/>
                        </a:rPr>
                        <a:t>Delta</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48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56</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53803023"/>
                  </a:ext>
                </a:extLst>
              </a:tr>
              <a:tr h="370840">
                <a:tc>
                  <a:txBody>
                    <a:bodyPr/>
                    <a:lstStyle/>
                    <a:p>
                      <a:pPr algn="l"/>
                      <a:r>
                        <a:rPr lang="en-US" sz="1600" dirty="0">
                          <a:latin typeface="+mn-lt"/>
                        </a:rPr>
                        <a:t>Epsilon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84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82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81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  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180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dirty="0">
                          <a:latin typeface="+mn-lt"/>
                        </a:rPr>
                        <a:t>178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61439149"/>
                  </a:ext>
                </a:extLst>
              </a:tr>
              <a:tr h="370840">
                <a:tc>
                  <a:txBody>
                    <a:bodyPr/>
                    <a:lstStyle/>
                    <a:p>
                      <a:pPr algn="l"/>
                      <a:r>
                        <a:rPr lang="en-US" sz="1600" dirty="0">
                          <a:solidFill>
                            <a:schemeClr val="bg1"/>
                          </a:solidFill>
                          <a:latin typeface="+mn-lt"/>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1" dirty="0">
                          <a:latin typeface="+mn-lt"/>
                        </a:rPr>
                        <a:t>395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1" dirty="0">
                          <a:latin typeface="+mn-lt"/>
                        </a:rPr>
                        <a:t>373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0" i="0" u="none" strike="noStrike" cap="none" dirty="0">
                          <a:solidFill>
                            <a:schemeClr val="bg1"/>
                          </a:solidFill>
                          <a:latin typeface="+mn-lt"/>
                          <a:ea typeface="Arial"/>
                          <a:cs typeface="Arial"/>
                          <a:sym typeface="Arial"/>
                        </a:rPr>
                        <a:t>Blank</a:t>
                      </a:r>
                      <a:endParaRPr lang="en-US" sz="1600" dirty="0">
                        <a:solidFill>
                          <a:schemeClr val="bg1"/>
                        </a:solidFill>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0" i="0" u="none" strike="noStrike" cap="none" dirty="0">
                          <a:solidFill>
                            <a:schemeClr val="bg1"/>
                          </a:solidFill>
                          <a:latin typeface="+mn-lt"/>
                          <a:ea typeface="Arial"/>
                          <a:cs typeface="Arial"/>
                          <a:sym typeface="Arial"/>
                        </a:rPr>
                        <a:t>Blank</a:t>
                      </a:r>
                      <a:endParaRPr lang="en-US" sz="1600" dirty="0">
                        <a:solidFill>
                          <a:schemeClr val="bg1"/>
                        </a:solidFill>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1" dirty="0">
                          <a:latin typeface="+mn-lt"/>
                        </a:rPr>
                        <a:t>391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0" i="0" u="none" strike="noStrike" cap="none" dirty="0">
                          <a:solidFill>
                            <a:schemeClr val="bg1"/>
                          </a:solidFill>
                          <a:latin typeface="+mn-lt"/>
                          <a:ea typeface="Arial"/>
                          <a:cs typeface="Arial"/>
                          <a:sym typeface="Arial"/>
                        </a:rPr>
                        <a:t>Blank</a:t>
                      </a:r>
                      <a:endParaRPr lang="en-US" sz="1600" dirty="0">
                        <a:solidFill>
                          <a:schemeClr val="bg1"/>
                        </a:solidFill>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0" i="0" u="none" strike="noStrike" cap="none" dirty="0">
                          <a:solidFill>
                            <a:schemeClr val="bg1"/>
                          </a:solidFill>
                          <a:latin typeface="+mn-lt"/>
                          <a:ea typeface="Arial"/>
                          <a:cs typeface="Arial"/>
                          <a:sym typeface="Arial"/>
                        </a:rPr>
                        <a:t>Blank</a:t>
                      </a:r>
                      <a:endParaRPr lang="en-US" sz="1600" dirty="0">
                        <a:solidFill>
                          <a:schemeClr val="bg1"/>
                        </a:solidFill>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0" i="0" u="none" strike="noStrike" cap="none" dirty="0">
                          <a:solidFill>
                            <a:schemeClr val="bg1"/>
                          </a:solidFill>
                          <a:latin typeface="+mn-lt"/>
                          <a:ea typeface="Arial"/>
                          <a:cs typeface="Arial"/>
                          <a:sym typeface="Arial"/>
                        </a:rPr>
                        <a:t>Blank</a:t>
                      </a:r>
                      <a:endParaRPr lang="en-US" sz="1600" dirty="0">
                        <a:solidFill>
                          <a:schemeClr val="bg1"/>
                        </a:solidFill>
                        <a:latin typeface="+mn-lt"/>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600" b="1" dirty="0">
                          <a:latin typeface="+mn-lt"/>
                        </a:rPr>
                        <a:t>962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57609556"/>
                  </a:ext>
                </a:extLst>
              </a:tr>
            </a:tbl>
          </a:graphicData>
        </a:graphic>
      </p:graphicFrame>
      <p:sp>
        <p:nvSpPr>
          <p:cNvPr id="6" name="Content Placeholder 5"/>
          <p:cNvSpPr>
            <a:spLocks noGrp="1"/>
          </p:cNvSpPr>
          <p:nvPr>
            <p:ph sz="quarter" idx="13"/>
          </p:nvPr>
        </p:nvSpPr>
        <p:spPr>
          <a:xfrm>
            <a:off x="1947654" y="4285110"/>
            <a:ext cx="2986989" cy="878094"/>
          </a:xfrm>
        </p:spPr>
        <p:txBody>
          <a:bodyPr/>
          <a:lstStyle/>
          <a:p>
            <a:pPr marL="432" indent="0">
              <a:buNone/>
            </a:pPr>
            <a:r>
              <a:rPr lang="en-US" sz="1800" dirty="0">
                <a:latin typeface="+mn-lt"/>
              </a:rPr>
              <a:t>Total Schedule Variance 27</a:t>
            </a:r>
          </a:p>
          <a:p>
            <a:pPr marL="432" indent="0">
              <a:buNone/>
            </a:pPr>
            <a:r>
              <a:rPr lang="en-US" sz="1800" dirty="0">
                <a:latin typeface="+mn-lt"/>
              </a:rPr>
              <a:t>Relative Schedule Variance</a:t>
            </a:r>
          </a:p>
        </p:txBody>
      </p:sp>
      <p:graphicFrame>
        <p:nvGraphicFramePr>
          <p:cNvPr id="11" name="Object 10" descr="27 divided by 395, equals 6.84%."/>
          <p:cNvGraphicFramePr>
            <a:graphicFrameLocks noChangeAspect="1"/>
          </p:cNvGraphicFramePr>
          <p:nvPr>
            <p:extLst>
              <p:ext uri="{D42A27DB-BD31-4B8C-83A1-F6EECF244321}">
                <p14:modId xmlns:p14="http://schemas.microsoft.com/office/powerpoint/2010/main" val="744518842"/>
              </p:ext>
            </p:extLst>
          </p:nvPr>
        </p:nvGraphicFramePr>
        <p:xfrm>
          <a:off x="4934643" y="4399295"/>
          <a:ext cx="1239783" cy="541311"/>
        </p:xfrm>
        <a:graphic>
          <a:graphicData uri="http://schemas.openxmlformats.org/presentationml/2006/ole">
            <mc:AlternateContent xmlns:mc="http://schemas.openxmlformats.org/markup-compatibility/2006">
              <mc:Choice xmlns:v="urn:schemas-microsoft-com:vml" Requires="v">
                <p:oleObj spid="_x0000_s83991" name="Equation" r:id="rId3" imgW="901440" imgH="393480" progId="Equation.DSMT4">
                  <p:embed/>
                </p:oleObj>
              </mc:Choice>
              <mc:Fallback>
                <p:oleObj name="Equation" r:id="rId3" imgW="901440" imgH="393480" progId="Equation.DSMT4">
                  <p:embed/>
                  <p:pic>
                    <p:nvPicPr>
                      <p:cNvPr id="11" name="Object 10" descr="27 divided by 395, equals 6.8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4643" y="4399295"/>
                        <a:ext cx="1239783" cy="54131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 name="Content Placeholder 6"/>
          <p:cNvSpPr>
            <a:spLocks noGrp="1"/>
          </p:cNvSpPr>
          <p:nvPr>
            <p:ph sz="quarter" idx="14"/>
          </p:nvPr>
        </p:nvSpPr>
        <p:spPr>
          <a:xfrm>
            <a:off x="6395248" y="4285110"/>
            <a:ext cx="2797096" cy="769683"/>
          </a:xfrm>
        </p:spPr>
        <p:txBody>
          <a:bodyPr/>
          <a:lstStyle/>
          <a:p>
            <a:pPr marL="432" indent="0">
              <a:buNone/>
            </a:pPr>
            <a:r>
              <a:rPr lang="en-US" sz="1800" dirty="0"/>
              <a:t>Total Cost Variance 29</a:t>
            </a:r>
          </a:p>
          <a:p>
            <a:pPr marL="432" indent="0">
              <a:buNone/>
            </a:pPr>
            <a:r>
              <a:rPr lang="en-US" sz="1800" dirty="0"/>
              <a:t>Relative Cost Variance</a:t>
            </a:r>
          </a:p>
        </p:txBody>
      </p:sp>
      <p:graphicFrame>
        <p:nvGraphicFramePr>
          <p:cNvPr id="12" name="Object 11" descr="29 divided by 395, equals 7.34%."/>
          <p:cNvGraphicFramePr>
            <a:graphicFrameLocks noChangeAspect="1"/>
          </p:cNvGraphicFramePr>
          <p:nvPr>
            <p:extLst>
              <p:ext uri="{D42A27DB-BD31-4B8C-83A1-F6EECF244321}">
                <p14:modId xmlns:p14="http://schemas.microsoft.com/office/powerpoint/2010/main" val="3424419074"/>
              </p:ext>
            </p:extLst>
          </p:nvPr>
        </p:nvGraphicFramePr>
        <p:xfrm>
          <a:off x="9480376" y="4285110"/>
          <a:ext cx="1239783" cy="541311"/>
        </p:xfrm>
        <a:graphic>
          <a:graphicData uri="http://schemas.openxmlformats.org/presentationml/2006/ole">
            <mc:AlternateContent xmlns:mc="http://schemas.openxmlformats.org/markup-compatibility/2006">
              <mc:Choice xmlns:v="urn:schemas-microsoft-com:vml" Requires="v">
                <p:oleObj spid="_x0000_s83992" name="Equation" r:id="rId5" imgW="901440" imgH="393480" progId="Equation.DSMT4">
                  <p:embed/>
                </p:oleObj>
              </mc:Choice>
              <mc:Fallback>
                <p:oleObj name="Equation" r:id="rId5" imgW="901440" imgH="393480" progId="Equation.DSMT4">
                  <p:embed/>
                  <p:pic>
                    <p:nvPicPr>
                      <p:cNvPr id="12" name="Object 11" descr="29 divided by 395, equals 7.3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80376" y="4285110"/>
                        <a:ext cx="1239783" cy="54131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2984235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Completion Values in E</a:t>
            </a:r>
            <a:r>
              <a:rPr lang="en-US" sz="100" dirty="0"/>
              <a:t> </a:t>
            </a:r>
            <a:r>
              <a:rPr lang="en-US" dirty="0"/>
              <a:t>V</a:t>
            </a:r>
            <a:r>
              <a:rPr lang="en-US" sz="100" dirty="0"/>
              <a:t> </a:t>
            </a:r>
            <a:r>
              <a:rPr lang="en-US" dirty="0"/>
              <a:t>M</a:t>
            </a:r>
          </a:p>
        </p:txBody>
      </p:sp>
      <p:sp>
        <p:nvSpPr>
          <p:cNvPr id="5" name="Text Placeholder 4"/>
          <p:cNvSpPr>
            <a:spLocks noGrp="1"/>
          </p:cNvSpPr>
          <p:nvPr>
            <p:ph type="body" idx="1"/>
          </p:nvPr>
        </p:nvSpPr>
        <p:spPr>
          <a:xfrm>
            <a:off x="1981200" y="1600201"/>
            <a:ext cx="8229600" cy="866358"/>
          </a:xfrm>
        </p:spPr>
        <p:txBody>
          <a:bodyPr/>
          <a:lstStyle/>
          <a:p>
            <a:pPr marL="0" indent="0">
              <a:buNone/>
            </a:pPr>
            <a:r>
              <a:rPr lang="en-US" altLang="en-US" sz="2400" b="1" dirty="0">
                <a:solidFill>
                  <a:schemeClr val="tx1"/>
                </a:solidFill>
                <a:latin typeface="+mn-lt"/>
              </a:rPr>
              <a:t>Accurate</a:t>
            </a:r>
            <a:r>
              <a:rPr lang="en-US" altLang="en-US" sz="2400" dirty="0">
                <a:solidFill>
                  <a:schemeClr val="tx1"/>
                </a:solidFill>
                <a:latin typeface="+mn-lt"/>
              </a:rPr>
              <a:t> and </a:t>
            </a:r>
            <a:r>
              <a:rPr lang="en-US" altLang="en-US" sz="2400" b="1" dirty="0">
                <a:solidFill>
                  <a:schemeClr val="tx1"/>
                </a:solidFill>
                <a:latin typeface="+mn-lt"/>
              </a:rPr>
              <a:t>up-to-date</a:t>
            </a:r>
            <a:r>
              <a:rPr lang="en-US" altLang="en-US" sz="2400" dirty="0">
                <a:solidFill>
                  <a:schemeClr val="tx1"/>
                </a:solidFill>
                <a:latin typeface="+mn-lt"/>
              </a:rPr>
              <a:t> information is </a:t>
            </a:r>
            <a:r>
              <a:rPr lang="en-US" altLang="en-US" sz="2400" b="1" dirty="0">
                <a:solidFill>
                  <a:schemeClr val="tx1"/>
                </a:solidFill>
                <a:latin typeface="+mn-lt"/>
              </a:rPr>
              <a:t>critical</a:t>
            </a:r>
            <a:r>
              <a:rPr lang="en-US" altLang="en-US" sz="2400" dirty="0">
                <a:solidFill>
                  <a:schemeClr val="tx1"/>
                </a:solidFill>
                <a:latin typeface="+mn-lt"/>
              </a:rPr>
              <a:t> in the use of </a:t>
            </a:r>
            <a:r>
              <a:rPr lang="en-US" altLang="en-US" sz="2400" b="1" dirty="0">
                <a:solidFill>
                  <a:schemeClr val="tx1"/>
                </a:solidFill>
                <a:latin typeface="+mn-lt"/>
              </a:rPr>
              <a:t>E</a:t>
            </a:r>
            <a:r>
              <a:rPr lang="en-US" altLang="en-US" sz="100" b="1" dirty="0">
                <a:solidFill>
                  <a:schemeClr val="tx1"/>
                </a:solidFill>
                <a:latin typeface="+mn-lt"/>
              </a:rPr>
              <a:t> </a:t>
            </a:r>
            <a:r>
              <a:rPr lang="en-US" altLang="en-US" sz="2400" b="1" dirty="0">
                <a:solidFill>
                  <a:schemeClr val="tx1"/>
                </a:solidFill>
                <a:latin typeface="+mn-lt"/>
              </a:rPr>
              <a:t>V</a:t>
            </a:r>
            <a:r>
              <a:rPr lang="en-US" altLang="en-US" sz="100" b="1" dirty="0">
                <a:solidFill>
                  <a:schemeClr val="tx1"/>
                </a:solidFill>
                <a:latin typeface="+mn-lt"/>
              </a:rPr>
              <a:t> </a:t>
            </a:r>
            <a:r>
              <a:rPr lang="en-US" altLang="en-US" sz="2400" b="1" dirty="0">
                <a:solidFill>
                  <a:schemeClr val="tx1"/>
                </a:solidFill>
                <a:latin typeface="+mn-lt"/>
              </a:rPr>
              <a:t>M</a:t>
            </a:r>
            <a:r>
              <a:rPr lang="en-US" altLang="en-US" sz="2400" dirty="0">
                <a:solidFill>
                  <a:schemeClr val="tx1"/>
                </a:solidFill>
                <a:latin typeface="+mn-lt"/>
              </a:rPr>
              <a:t>.</a:t>
            </a:r>
          </a:p>
        </p:txBody>
      </p:sp>
      <p:sp>
        <p:nvSpPr>
          <p:cNvPr id="6" name="Content Placeholder 5"/>
          <p:cNvSpPr>
            <a:spLocks noGrp="1"/>
          </p:cNvSpPr>
          <p:nvPr>
            <p:ph sz="quarter" idx="13"/>
          </p:nvPr>
        </p:nvSpPr>
        <p:spPr>
          <a:xfrm>
            <a:off x="1981200" y="2617279"/>
            <a:ext cx="294968" cy="558800"/>
          </a:xfrm>
        </p:spPr>
        <p:txBody>
          <a:bodyPr/>
          <a:lstStyle/>
          <a:p>
            <a:r>
              <a:rPr lang="en-US" sz="2400" dirty="0"/>
              <a:t> </a:t>
            </a:r>
          </a:p>
        </p:txBody>
      </p:sp>
      <p:graphicFrame>
        <p:nvGraphicFramePr>
          <p:cNvPr id="12" name="object 11" descr="0 over 100 Rule"/>
          <p:cNvGraphicFramePr>
            <a:graphicFrameLocks noGrp="1" noChangeAspect="1"/>
          </p:cNvGraphicFramePr>
          <p:nvPr>
            <p:ph sz="quarter" idx="16"/>
          </p:nvPr>
        </p:nvGraphicFramePr>
        <p:xfrm>
          <a:off x="2328477" y="2486605"/>
          <a:ext cx="1398132" cy="788245"/>
        </p:xfrm>
        <a:graphic>
          <a:graphicData uri="http://schemas.openxmlformats.org/presentationml/2006/ole">
            <mc:AlternateContent xmlns:mc="http://schemas.openxmlformats.org/markup-compatibility/2006">
              <mc:Choice xmlns:v="urn:schemas-microsoft-com:vml" Requires="v">
                <p:oleObj spid="_x0000_s85015" name="Equation" r:id="rId3" imgW="698400" imgH="393480" progId="Equation.DSMT4">
                  <p:embed/>
                </p:oleObj>
              </mc:Choice>
              <mc:Fallback>
                <p:oleObj name="Equation" r:id="rId3" imgW="698400" imgH="393480" progId="Equation.DSMT4">
                  <p:embed/>
                  <p:pic>
                    <p:nvPicPr>
                      <p:cNvPr id="12" name="object 11" descr="0 over 100 Rule"/>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28477" y="2486605"/>
                        <a:ext cx="1398132" cy="78824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 name="Content Placeholder 6"/>
          <p:cNvSpPr>
            <a:spLocks noGrp="1"/>
          </p:cNvSpPr>
          <p:nvPr>
            <p:ph sz="quarter" idx="14"/>
          </p:nvPr>
        </p:nvSpPr>
        <p:spPr>
          <a:xfrm>
            <a:off x="1981202" y="3529518"/>
            <a:ext cx="294967" cy="609600"/>
          </a:xfrm>
        </p:spPr>
        <p:txBody>
          <a:bodyPr/>
          <a:lstStyle/>
          <a:p>
            <a:r>
              <a:rPr lang="en-US" altLang="en-US" sz="2400" dirty="0"/>
              <a:t> </a:t>
            </a:r>
          </a:p>
        </p:txBody>
      </p:sp>
      <p:graphicFrame>
        <p:nvGraphicFramePr>
          <p:cNvPr id="13" name="Object 12" descr="50 over 50 Rule"/>
          <p:cNvGraphicFramePr>
            <a:graphicFrameLocks noChangeAspect="1"/>
          </p:cNvGraphicFramePr>
          <p:nvPr/>
        </p:nvGraphicFramePr>
        <p:xfrm>
          <a:off x="2336880" y="3425571"/>
          <a:ext cx="1176437" cy="744269"/>
        </p:xfrm>
        <a:graphic>
          <a:graphicData uri="http://schemas.openxmlformats.org/presentationml/2006/ole">
            <mc:AlternateContent xmlns:mc="http://schemas.openxmlformats.org/markup-compatibility/2006">
              <mc:Choice xmlns:v="urn:schemas-microsoft-com:vml" Requires="v">
                <p:oleObj spid="_x0000_s85016" name="Equation" r:id="rId5" imgW="622080" imgH="393480" progId="Equation.DSMT4">
                  <p:embed/>
                </p:oleObj>
              </mc:Choice>
              <mc:Fallback>
                <p:oleObj name="Equation" r:id="rId5" imgW="622080" imgH="393480" progId="Equation.DSMT4">
                  <p:embed/>
                  <p:pic>
                    <p:nvPicPr>
                      <p:cNvPr id="13" name="Object 12" descr="50 over 50 Rul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36880" y="3425571"/>
                        <a:ext cx="1176437" cy="74426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Content Placeholder 7"/>
          <p:cNvSpPr>
            <a:spLocks noGrp="1"/>
          </p:cNvSpPr>
          <p:nvPr>
            <p:ph sz="quarter" idx="15"/>
          </p:nvPr>
        </p:nvSpPr>
        <p:spPr>
          <a:xfrm>
            <a:off x="1981200" y="4279482"/>
            <a:ext cx="8229600" cy="513736"/>
          </a:xfrm>
        </p:spPr>
        <p:txBody>
          <a:bodyPr/>
          <a:lstStyle/>
          <a:p>
            <a:r>
              <a:rPr lang="en-US" altLang="en-US" sz="2400" dirty="0"/>
              <a:t>Percentage Complete Rule</a:t>
            </a:r>
          </a:p>
        </p:txBody>
      </p:sp>
    </p:spTree>
    <p:extLst>
      <p:ext uri="{BB962C8B-B14F-4D97-AF65-F5344CB8AC3E}">
        <p14:creationId xmlns:p14="http://schemas.microsoft.com/office/powerpoint/2010/main" val="668860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Human Factors in Project Evaluation and Control</a:t>
            </a:r>
          </a:p>
        </p:txBody>
      </p:sp>
      <p:sp>
        <p:nvSpPr>
          <p:cNvPr id="3" name="Text Placeholder 2"/>
          <p:cNvSpPr>
            <a:spLocks noGrp="1"/>
          </p:cNvSpPr>
          <p:nvPr>
            <p:ph type="body" idx="1"/>
          </p:nvPr>
        </p:nvSpPr>
        <p:spPr/>
        <p:txBody>
          <a:bodyPr/>
          <a:lstStyle/>
          <a:p>
            <a:r>
              <a:rPr lang="en-US" altLang="en-US" sz="2400" dirty="0"/>
              <a:t>Project coordination and relations among stakeholders</a:t>
            </a:r>
          </a:p>
          <a:p>
            <a:r>
              <a:rPr lang="en-US" altLang="en-US" sz="2400" dirty="0"/>
              <a:t>Adequacy of project structure and control</a:t>
            </a:r>
          </a:p>
          <a:p>
            <a:r>
              <a:rPr lang="en-US" altLang="en-US" sz="2400" dirty="0"/>
              <a:t>Project uniqueness, importance, and public exposure</a:t>
            </a:r>
          </a:p>
          <a:p>
            <a:r>
              <a:rPr lang="en-US" altLang="en-US" sz="2400" dirty="0"/>
              <a:t>Success criteria salience and consensus</a:t>
            </a:r>
          </a:p>
          <a:p>
            <a:r>
              <a:rPr lang="en-US" altLang="en-US" sz="2400" dirty="0"/>
              <a:t>Lack of budgetary pressure</a:t>
            </a:r>
          </a:p>
          <a:p>
            <a:r>
              <a:rPr lang="en-US" altLang="en-US" sz="2400" dirty="0"/>
              <a:t>Avoidance of initial overoptimism and conceptual difficulties</a:t>
            </a:r>
          </a:p>
        </p:txBody>
      </p:sp>
    </p:spTree>
    <p:extLst>
      <p:ext uri="{BB962C8B-B14F-4D97-AF65-F5344CB8AC3E}">
        <p14:creationId xmlns:p14="http://schemas.microsoft.com/office/powerpoint/2010/main" val="3514160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Critical Success Factors in the Project Implementation Profile</a:t>
            </a:r>
          </a:p>
        </p:txBody>
      </p:sp>
      <p:sp>
        <p:nvSpPr>
          <p:cNvPr id="3" name="Text Placeholder 2"/>
          <p:cNvSpPr>
            <a:spLocks noGrp="1"/>
          </p:cNvSpPr>
          <p:nvPr>
            <p:ph type="body" idx="1"/>
          </p:nvPr>
        </p:nvSpPr>
        <p:spPr>
          <a:xfrm>
            <a:off x="1981200" y="1600200"/>
            <a:ext cx="8229600" cy="4712110"/>
          </a:xfrm>
        </p:spPr>
        <p:txBody>
          <a:bodyPr/>
          <a:lstStyle/>
          <a:p>
            <a:pPr marL="432000" indent="-432000">
              <a:buClr>
                <a:schemeClr val="tx2"/>
              </a:buClr>
              <a:buFont typeface="+mj-lt"/>
              <a:buAutoNum type="arabicPeriod"/>
              <a:defRPr/>
            </a:pPr>
            <a:r>
              <a:rPr lang="en-US" sz="1800" dirty="0"/>
              <a:t>Project mission</a:t>
            </a:r>
          </a:p>
          <a:p>
            <a:pPr marL="432000" indent="-432000">
              <a:buClr>
                <a:schemeClr val="tx2"/>
              </a:buClr>
              <a:buFont typeface="+mj-lt"/>
              <a:buAutoNum type="arabicPeriod"/>
              <a:defRPr/>
            </a:pPr>
            <a:r>
              <a:rPr lang="en-US" sz="1800" dirty="0"/>
              <a:t>Top management support</a:t>
            </a:r>
          </a:p>
          <a:p>
            <a:pPr marL="432000" indent="-432000">
              <a:buClr>
                <a:schemeClr val="tx2"/>
              </a:buClr>
              <a:buFont typeface="+mj-lt"/>
              <a:buAutoNum type="arabicPeriod"/>
              <a:defRPr/>
            </a:pPr>
            <a:r>
              <a:rPr lang="en-US" sz="1800" dirty="0"/>
              <a:t>Project plans and schedules</a:t>
            </a:r>
          </a:p>
          <a:p>
            <a:pPr marL="432000" indent="-432000">
              <a:buClr>
                <a:schemeClr val="tx2"/>
              </a:buClr>
              <a:buFont typeface="+mj-lt"/>
              <a:buAutoNum type="arabicPeriod"/>
              <a:defRPr/>
            </a:pPr>
            <a:r>
              <a:rPr lang="en-US" sz="1800" dirty="0"/>
              <a:t>Client consultation</a:t>
            </a:r>
          </a:p>
          <a:p>
            <a:pPr marL="432000" indent="-432000">
              <a:buClr>
                <a:schemeClr val="tx2"/>
              </a:buClr>
              <a:buFont typeface="+mj-lt"/>
              <a:buAutoNum type="arabicPeriod"/>
              <a:defRPr/>
            </a:pPr>
            <a:r>
              <a:rPr lang="en-US" sz="1800" dirty="0"/>
              <a:t>Personnel</a:t>
            </a:r>
          </a:p>
          <a:p>
            <a:pPr marL="432000" indent="-432000">
              <a:buClr>
                <a:schemeClr val="tx2"/>
              </a:buClr>
              <a:buFont typeface="+mj-lt"/>
              <a:buAutoNum type="arabicPeriod"/>
              <a:defRPr/>
            </a:pPr>
            <a:r>
              <a:rPr lang="en-US" sz="1800" dirty="0"/>
              <a:t>Technical tasks</a:t>
            </a:r>
          </a:p>
          <a:p>
            <a:pPr marL="432000" indent="-432000">
              <a:buClr>
                <a:schemeClr val="tx2"/>
              </a:buClr>
              <a:buFont typeface="+mj-lt"/>
              <a:buAutoNum type="arabicPeriod"/>
              <a:defRPr/>
            </a:pPr>
            <a:r>
              <a:rPr lang="en-US" sz="1800" dirty="0"/>
              <a:t>Client acceptance</a:t>
            </a:r>
          </a:p>
          <a:p>
            <a:pPr marL="432000" indent="-432000">
              <a:buClr>
                <a:schemeClr val="tx2"/>
              </a:buClr>
              <a:buFont typeface="+mj-lt"/>
              <a:buAutoNum type="arabicPeriod"/>
              <a:defRPr/>
            </a:pPr>
            <a:r>
              <a:rPr lang="en-US" sz="1800" dirty="0"/>
              <a:t>Monitoring and feedback</a:t>
            </a:r>
          </a:p>
          <a:p>
            <a:pPr marL="432000" indent="-432000">
              <a:buClr>
                <a:schemeClr val="tx2"/>
              </a:buClr>
              <a:buFont typeface="+mj-lt"/>
              <a:buAutoNum type="arabicPeriod"/>
              <a:defRPr/>
            </a:pPr>
            <a:r>
              <a:rPr lang="en-US" sz="1800" dirty="0"/>
              <a:t>Communication channels</a:t>
            </a:r>
          </a:p>
          <a:p>
            <a:pPr marL="432000" indent="-432000">
              <a:buClr>
                <a:schemeClr val="tx2"/>
              </a:buClr>
              <a:buFont typeface="+mj-lt"/>
              <a:buAutoNum type="arabicPeriod"/>
              <a:defRPr/>
            </a:pPr>
            <a:r>
              <a:rPr lang="en-US" sz="1800" dirty="0"/>
              <a:t>Troubleshooting</a:t>
            </a:r>
          </a:p>
        </p:txBody>
      </p:sp>
    </p:spTree>
    <p:extLst>
      <p:ext uri="{BB962C8B-B14F-4D97-AF65-F5344CB8AC3E}">
        <p14:creationId xmlns:p14="http://schemas.microsoft.com/office/powerpoint/2010/main" val="831315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 </a:t>
            </a:r>
            <a:r>
              <a:rPr lang="en-US" sz="2000" dirty="0"/>
              <a:t>(1 of 2)</a:t>
            </a:r>
          </a:p>
        </p:txBody>
      </p:sp>
      <p:sp>
        <p:nvSpPr>
          <p:cNvPr id="3" name="Text Placeholder 2"/>
          <p:cNvSpPr>
            <a:spLocks noGrp="1"/>
          </p:cNvSpPr>
          <p:nvPr>
            <p:ph type="body" idx="1"/>
          </p:nvPr>
        </p:nvSpPr>
        <p:spPr/>
        <p:txBody>
          <a:bodyPr/>
          <a:lstStyle/>
          <a:p>
            <a:pPr marL="432000" indent="-432000">
              <a:buClr>
                <a:schemeClr val="tx2"/>
              </a:buClr>
              <a:buFont typeface="+mj-lt"/>
              <a:buAutoNum type="arabicPeriod"/>
              <a:defRPr/>
            </a:pPr>
            <a:r>
              <a:rPr lang="en-US" sz="2400" dirty="0"/>
              <a:t>Understand the nature of the control cycle and the four key steps in a general project control model.</a:t>
            </a:r>
          </a:p>
          <a:p>
            <a:pPr marL="432000" indent="-432000">
              <a:buClr>
                <a:schemeClr val="tx2"/>
              </a:buClr>
              <a:buFont typeface="+mj-lt"/>
              <a:buAutoNum type="arabicPeriod"/>
              <a:defRPr/>
            </a:pPr>
            <a:r>
              <a:rPr lang="en-US" sz="2400" dirty="0"/>
              <a:t>Recognize the strengths and weaknesses of common project evaluation and control methods.</a:t>
            </a:r>
          </a:p>
          <a:p>
            <a:pPr marL="432000" indent="-432000">
              <a:buClr>
                <a:schemeClr val="tx2"/>
              </a:buClr>
              <a:buFont typeface="+mj-lt"/>
              <a:buAutoNum type="arabicPeriod"/>
              <a:defRPr/>
            </a:pPr>
            <a:r>
              <a:rPr lang="en-US" sz="2400" dirty="0"/>
              <a:t>Understand how Earned Value Management can assist project tracking and evaluation.</a:t>
            </a:r>
          </a:p>
          <a:p>
            <a:pPr marL="432000" indent="-432000">
              <a:buClr>
                <a:schemeClr val="tx2"/>
              </a:buClr>
              <a:buFont typeface="+mj-lt"/>
              <a:buAutoNum type="arabicPeriod"/>
              <a:defRPr/>
            </a:pPr>
            <a:r>
              <a:rPr lang="en-US" sz="2400" dirty="0"/>
              <a:t>Use Earned Value Management for project portfolio analysis.</a:t>
            </a:r>
          </a:p>
        </p:txBody>
      </p:sp>
    </p:spTree>
    <p:extLst>
      <p:ext uri="{BB962C8B-B14F-4D97-AF65-F5344CB8AC3E}">
        <p14:creationId xmlns:p14="http://schemas.microsoft.com/office/powerpoint/2010/main" val="32589185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 </a:t>
            </a:r>
            <a:r>
              <a:rPr lang="en-US" sz="2000" dirty="0"/>
              <a:t>(2 of 2)</a:t>
            </a:r>
            <a:endParaRPr lang="en-US" dirty="0"/>
          </a:p>
        </p:txBody>
      </p:sp>
      <p:sp>
        <p:nvSpPr>
          <p:cNvPr id="3" name="Text Placeholder 2"/>
          <p:cNvSpPr>
            <a:spLocks noGrp="1"/>
          </p:cNvSpPr>
          <p:nvPr>
            <p:ph type="body" idx="1"/>
          </p:nvPr>
        </p:nvSpPr>
        <p:spPr/>
        <p:txBody>
          <a:bodyPr/>
          <a:lstStyle/>
          <a:p>
            <a:pPr marL="432000" indent="-432000">
              <a:buClr>
                <a:schemeClr val="tx2"/>
              </a:buClr>
              <a:buFont typeface="+mj-lt"/>
              <a:buAutoNum type="arabicPeriod" startAt="5"/>
              <a:defRPr/>
            </a:pPr>
            <a:r>
              <a:rPr lang="en-US" sz="2400" dirty="0"/>
              <a:t>Understand critical issues in the effective use of Earned Value Management.</a:t>
            </a:r>
          </a:p>
          <a:p>
            <a:pPr marL="432000" indent="-432000">
              <a:buClr>
                <a:schemeClr val="tx2"/>
              </a:buClr>
              <a:buFont typeface="+mj-lt"/>
              <a:buAutoNum type="arabicPeriod" startAt="5"/>
              <a:defRPr/>
            </a:pPr>
            <a:r>
              <a:rPr lang="en-US" sz="2400" dirty="0"/>
              <a:t>Understand behavioral concepts and other human issues in evaluation and control.</a:t>
            </a:r>
          </a:p>
          <a:p>
            <a:pPr marL="432000" indent="-432000">
              <a:buClr>
                <a:schemeClr val="tx2"/>
              </a:buClr>
              <a:buFont typeface="+mj-lt"/>
              <a:buAutoNum type="arabicPeriod" startAt="5"/>
              <a:defRPr/>
            </a:pPr>
            <a:r>
              <a:rPr lang="en-US" sz="2400" dirty="0"/>
              <a:t>From Appendix 13.1: Understand  the advantages of Earned Schedule methods for determining project schedule variance, schedule performance index, and estimates to completion.</a:t>
            </a:r>
          </a:p>
        </p:txBody>
      </p:sp>
    </p:spTree>
    <p:extLst>
      <p:ext uri="{BB962C8B-B14F-4D97-AF65-F5344CB8AC3E}">
        <p14:creationId xmlns:p14="http://schemas.microsoft.com/office/powerpoint/2010/main" val="248987125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2575</TotalTime>
  <Words>909</Words>
  <Application>Microsoft Office PowerPoint</Application>
  <PresentationFormat>Widescreen</PresentationFormat>
  <Paragraphs>184</Paragraphs>
  <Slides>25</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33" baseType="lpstr">
      <vt:lpstr>Arial</vt:lpstr>
      <vt:lpstr>Corbel</vt:lpstr>
      <vt:lpstr>Myriad Pro</vt:lpstr>
      <vt:lpstr>Noto Sans Symbols</vt:lpstr>
      <vt:lpstr>Times New Roman</vt:lpstr>
      <vt:lpstr>Verdana</vt:lpstr>
      <vt:lpstr>20140311PresentationUWTSDTemplate</vt:lpstr>
      <vt:lpstr>Equation</vt:lpstr>
      <vt:lpstr>BMSK5004</vt:lpstr>
      <vt:lpstr>Learning Objectives (1 of 2)</vt:lpstr>
      <vt:lpstr>Learning Objectives (2 of 2)</vt:lpstr>
      <vt:lpstr>Control Cycles—General Model</vt:lpstr>
      <vt:lpstr>Figure 13.2 The Project Control Cycle</vt:lpstr>
      <vt:lpstr>Figure 13.3 Project S-Curves</vt:lpstr>
      <vt:lpstr>Figure 13.4 Project Sierra’s S-Curve Showing Negative Variance</vt:lpstr>
      <vt:lpstr>Milestone Analysis</vt:lpstr>
      <vt:lpstr>Figure 13.5 Gantt Chart with Milestones</vt:lpstr>
      <vt:lpstr>Figure 13.6 Assessing Project Blue’s Status Using Tracking Gantt Chart</vt:lpstr>
      <vt:lpstr>Figure 13.7 Tracking Gantt with Project Activity Deviation</vt:lpstr>
      <vt:lpstr>Earned Value Management</vt:lpstr>
      <vt:lpstr>Earned Value Terms</vt:lpstr>
      <vt:lpstr>Steps in Earned Value Management</vt:lpstr>
      <vt:lpstr>Figure 13.11 Project Baseline, Using Earned Value</vt:lpstr>
      <vt:lpstr>Figure 13.12 Earned Value Milestones</vt:lpstr>
      <vt:lpstr>Earned Value Example</vt:lpstr>
      <vt:lpstr>Figure 13.16 Earned Value Report for Project Atlas on May 19</vt:lpstr>
      <vt:lpstr>Flow of Earned Value System</vt:lpstr>
      <vt:lpstr>Using Earned Value to Manage a Portfolio of Projects</vt:lpstr>
      <vt:lpstr>Completion Values in E V M</vt:lpstr>
      <vt:lpstr>Human Factors in Project Evaluation and Control</vt:lpstr>
      <vt:lpstr>Critical Success Factors in the Project Implementation Profile</vt:lpstr>
      <vt:lpstr>Summary (1 of 2)</vt:lpstr>
      <vt:lpstr>Summary (2 of 2)</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Paul Jenkins</cp:lastModifiedBy>
  <cp:revision>156</cp:revision>
  <cp:lastPrinted>2018-07-09T15:27:01Z</cp:lastPrinted>
  <dcterms:created xsi:type="dcterms:W3CDTF">2002-10-07T19:43:58Z</dcterms:created>
  <dcterms:modified xsi:type="dcterms:W3CDTF">2020-08-20T21:26:12Z</dcterms:modified>
</cp:coreProperties>
</file>