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127" r:id="rId1"/>
  </p:sldMasterIdLst>
  <p:notesMasterIdLst>
    <p:notesMasterId r:id="rId14"/>
  </p:notes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250" autoAdjust="0"/>
    <p:restoredTop sz="66254" autoAdjust="0"/>
  </p:normalViewPr>
  <p:slideViewPr>
    <p:cSldViewPr snapToGrid="0">
      <p:cViewPr varScale="1">
        <p:scale>
          <a:sx n="57" d="100"/>
          <a:sy n="57" d="100"/>
        </p:scale>
        <p:origin x="2034" y="9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AEA9F6-61A8-43C1-BBE7-4F54F7733DC3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3A7DEE-AA22-4940-9E0D-CCCAC09DAA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27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8396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9792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012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1978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6611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2823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343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2540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0256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2411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1288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2911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25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544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6674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630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5822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155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6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864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8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6A16B2D9-1063-483E-8B43-48FFAA08322B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203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724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234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A16B2D9-1063-483E-8B43-48FFAA08322B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49702E4B-F344-4650-BBD4-BCA001A8D95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2178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128" r:id="rId1"/>
    <p:sldLayoutId id="2147485129" r:id="rId2"/>
    <p:sldLayoutId id="2147485130" r:id="rId3"/>
    <p:sldLayoutId id="2147485131" r:id="rId4"/>
    <p:sldLayoutId id="2147485132" r:id="rId5"/>
    <p:sldLayoutId id="2147485133" r:id="rId6"/>
    <p:sldLayoutId id="2147485134" r:id="rId7"/>
    <p:sldLayoutId id="2147485135" r:id="rId8"/>
    <p:sldLayoutId id="2147485136" r:id="rId9"/>
    <p:sldLayoutId id="2147485137" r:id="rId10"/>
    <p:sldLayoutId id="2147485138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9DBF1-2BED-4A83-9D4D-F800DCC8D6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"/>
            <a:ext cx="12192000" cy="1524000"/>
          </a:xfrm>
        </p:spPr>
        <p:txBody>
          <a:bodyPr>
            <a:noAutofit/>
          </a:bodyPr>
          <a:lstStyle/>
          <a:p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Deepening Mental Health Crisis in the Hospitality Industry: A Study on Employee Burnout</a:t>
            </a:r>
            <a:endParaRPr lang="en-US" sz="4000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407F723-543B-4803-8145-CD241C7F4808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280219" y="2033742"/>
            <a:ext cx="11223524" cy="4378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US" alt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RESENTED BY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alt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NINA SOKHAN KALASHNIKOVA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lang="en-US" alt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ID:2234899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altLang="en-US" sz="2200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Lecturers Module Tutors: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altLang="en-US" sz="2200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Natalie Brailsford 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altLang="en-US" sz="2200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Chris Wilkin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altLang="en-US" sz="2200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Lola Villard-Coles </a:t>
            </a:r>
            <a:endParaRPr kumimoji="0" lang="en-US" altLang="en-US" sz="2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69711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9DBF1-2BED-4A83-9D4D-F800DCC8D6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1040229"/>
            <a:ext cx="10604090" cy="749241"/>
          </a:xfrm>
        </p:spPr>
        <p:txBody>
          <a:bodyPr>
            <a:noAutofit/>
          </a:bodyPr>
          <a:lstStyle/>
          <a:p>
            <a:pPr algn="l"/>
            <a:r>
              <a:rPr lang="en-US" sz="40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5BFA971E-58B2-438F-A9AD-AE1F718537C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457200" y="2226608"/>
            <a:ext cx="7715250" cy="4539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Theme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Employee burnout and mental health crisis in the hospitality industry.</a:t>
            </a:r>
          </a:p>
          <a:p>
            <a:pPr marL="285750" indent="-285750" algn="just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Mental health issues in the workforce significantly affect well-being, productivity, and service quality </a:t>
            </a:r>
            <a:r>
              <a:rPr lang="en-US" sz="2400" dirty="0"/>
              <a:t>(Zada et al., 2025)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 algn="just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Background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The hospitality sector is known for its high job demands, emotional labor, and long hours, making it particularly susceptible to burnout among workers.</a:t>
            </a:r>
          </a:p>
          <a:p>
            <a:pPr marL="285750" indent="-285750" algn="just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Relevance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Understanding and addressing burnout is critical for improving employee well-being, reducing turnover, and enhancing customer satisfaction.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8700" y="2248852"/>
            <a:ext cx="3543300" cy="3571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6896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9DBF1-2BED-4A83-9D4D-F800DCC8D6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8711" y="119048"/>
            <a:ext cx="10114577" cy="749241"/>
          </a:xfrm>
        </p:spPr>
        <p:txBody>
          <a:bodyPr>
            <a:noAutofit/>
          </a:bodyPr>
          <a:lstStyle/>
          <a:p>
            <a:pPr algn="l"/>
            <a:r>
              <a:rPr lang="en-US" sz="40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Industry Overview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D03E75D-1BFA-4C62-8271-C8A2351FCF27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309716" y="1243233"/>
            <a:ext cx="7371244" cy="5538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Hospitality Sector Characteristics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742950" lvl="1" indent="-285750" algn="just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High customer interaction and emotional labor.</a:t>
            </a:r>
          </a:p>
          <a:p>
            <a:pPr marL="742950" lvl="1" indent="-285750" algn="just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Long working hours, weekend shifts, and holiday work.</a:t>
            </a:r>
          </a:p>
          <a:p>
            <a:pPr marL="742950" lvl="1" indent="-285750" algn="just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Seasonal employment and high turnover rates.</a:t>
            </a:r>
          </a:p>
          <a:p>
            <a:pPr marL="285750" lvl="0" indent="-285750" algn="just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Ø"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Prevalence of Burnout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Employees, especially front-line workers (e.g., receptionists, housekeepers), are at significant risk of burnout </a:t>
            </a:r>
            <a:r>
              <a:rPr lang="en-US" dirty="0"/>
              <a:t>(</a:t>
            </a:r>
            <a:r>
              <a:rPr lang="en-US" dirty="0" err="1"/>
              <a:t>Bhimavarapu</a:t>
            </a:r>
            <a:r>
              <a:rPr lang="en-US" dirty="0"/>
              <a:t>, 2025)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Current Status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Increased awareness of mental health issues, but burnout remains a pervasive challenge in the industry.</a:t>
            </a:r>
          </a:p>
        </p:txBody>
      </p:sp>
    </p:spTree>
    <p:extLst>
      <p:ext uri="{BB962C8B-B14F-4D97-AF65-F5344CB8AC3E}">
        <p14:creationId xmlns:p14="http://schemas.microsoft.com/office/powerpoint/2010/main" val="41397462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9DBF1-2BED-4A83-9D4D-F800DCC8D6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1161" y="-18055"/>
            <a:ext cx="9630697" cy="749241"/>
          </a:xfrm>
        </p:spPr>
        <p:txBody>
          <a:bodyPr>
            <a:noAutofit/>
          </a:bodyPr>
          <a:lstStyle/>
          <a:p>
            <a:r>
              <a:rPr lang="en-US" sz="40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 – Key Theories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B39C385-6FDA-4859-956A-23D832052F9C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363539" y="1453584"/>
            <a:ext cx="10380662" cy="4307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Job Demands-Resources (JD-R) Model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742950" lvl="1" indent="-285750" algn="just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High job demands (e.g., workload, emotional labor) lead to burnout when not balanced with adequate resources (e.g., support, career development).</a:t>
            </a:r>
          </a:p>
          <a:p>
            <a:pPr marL="742950" lvl="1" indent="-285750" algn="just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Burnout is characterized by emotional exhaustion, depersonalization, and reduced personal accomplishment </a:t>
            </a:r>
            <a:r>
              <a:rPr lang="en-US" dirty="0"/>
              <a:t>(</a:t>
            </a:r>
            <a:r>
              <a:rPr lang="en-US" dirty="0" err="1"/>
              <a:t>Remes</a:t>
            </a:r>
            <a:r>
              <a:rPr lang="en-US" dirty="0"/>
              <a:t>, 2025)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Maslach Burnout Inventory (MBI)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A tool used to measure burnout's three key dimensions in hospitality workers.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6790" y="5065395"/>
            <a:ext cx="3585210" cy="1792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938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9DBF1-2BED-4A83-9D4D-F800DCC8D6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6916" y="1"/>
            <a:ext cx="10986935" cy="781664"/>
          </a:xfrm>
        </p:spPr>
        <p:txBody>
          <a:bodyPr>
            <a:noAutofit/>
          </a:bodyPr>
          <a:lstStyle/>
          <a:p>
            <a:pPr algn="l"/>
            <a:r>
              <a:rPr lang="en-US" sz="40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 – Key Findings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A63BAA5-4FE1-446F-ADE5-F788D6DCAD4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476251" y="1618203"/>
            <a:ext cx="11277600" cy="4307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High Job Demands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Long shifts, emotional labor, and customer expectations contribute to burnout.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Lack of Resources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Insufficient support from management, inadequate compensation, and limited career progression worsen burnout.</a:t>
            </a:r>
          </a:p>
          <a:p>
            <a:pPr marL="285750" lvl="0" indent="-285750" algn="just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Ø"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Impact on Mental Health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Employees report higher rates of stress, anxiety, and depression, leading to negative outcomes like absenteeism and high turnover </a:t>
            </a:r>
            <a:r>
              <a:rPr lang="en-US" dirty="0"/>
              <a:t>(Brossard &amp; Chandler, 2022)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Organizational Impact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Deterioration in service quality, lower customer satisfaction, and increased operational costs due to high turnover and absenteeism.</a:t>
            </a:r>
          </a:p>
        </p:txBody>
      </p:sp>
    </p:spTree>
    <p:extLst>
      <p:ext uri="{BB962C8B-B14F-4D97-AF65-F5344CB8AC3E}">
        <p14:creationId xmlns:p14="http://schemas.microsoft.com/office/powerpoint/2010/main" val="3756194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9DBF1-2BED-4A83-9D4D-F800DCC8D6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0"/>
            <a:ext cx="12073466" cy="474133"/>
          </a:xfrm>
        </p:spPr>
        <p:txBody>
          <a:bodyPr>
            <a:noAutofit/>
          </a:bodyPr>
          <a:lstStyle/>
          <a:p>
            <a:pPr algn="l"/>
            <a:r>
              <a:rPr lang="en-US" sz="40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Methodology – PESTEL Analysis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F8DD145-0E3A-46F1-AA60-DFBFE398439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0" y="705913"/>
            <a:ext cx="9499600" cy="4993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indent="-285750" algn="l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Ø"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Political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Government regulations on labor laws, employee health, and workplace conditions </a:t>
            </a:r>
            <a:r>
              <a:rPr lang="en-US" sz="1800" dirty="0"/>
              <a:t>(</a:t>
            </a:r>
            <a:r>
              <a:rPr lang="en-US" sz="1800" dirty="0" err="1"/>
              <a:t>Schnittker</a:t>
            </a:r>
            <a:r>
              <a:rPr lang="en-US" sz="1800" dirty="0"/>
              <a:t>, 2025)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Economic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Rising operational costs and the financial strain of supporting mental health initiatives.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Social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Growing awareness of mental health in the workplace and changing societal attitudes towards work-life balance.</a:t>
            </a:r>
          </a:p>
          <a:p>
            <a:pPr marL="285750" lvl="0" indent="-285750" algn="l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Ø"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Use of automation and AI to reduce employee workload and stress </a:t>
            </a:r>
            <a:r>
              <a:rPr lang="en-US" sz="1800" dirty="0"/>
              <a:t>(</a:t>
            </a:r>
            <a:r>
              <a:rPr lang="en-US" sz="1800" dirty="0" err="1"/>
              <a:t>Oğuz</a:t>
            </a:r>
            <a:r>
              <a:rPr lang="en-US" sz="1800" dirty="0"/>
              <a:t>, 2022)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Eco-friendly practices that may impact job roles and employee engagement.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Legal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Compliance with employee protection laws and mental health-related workplace regulations.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7600" y="474133"/>
            <a:ext cx="1879600" cy="1819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240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9DBF1-2BED-4A83-9D4D-F800DCC8D6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1" y="1"/>
            <a:ext cx="11006666" cy="694266"/>
          </a:xfrm>
        </p:spPr>
        <p:txBody>
          <a:bodyPr>
            <a:noAutofit/>
          </a:bodyPr>
          <a:lstStyle/>
          <a:p>
            <a:pPr algn="l"/>
            <a:r>
              <a:rPr lang="en-US" sz="40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Methodology – JD-R Model Application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C5B2A32-675A-4A30-9720-294FF595E737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363539" y="983600"/>
            <a:ext cx="7900351" cy="5538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JD-R Model Application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742950" lvl="1" indent="-285750" algn="just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Analyzing how high job demands (e.g., long hours, emotional labor) lead to burnout in the hospitality industry.</a:t>
            </a:r>
          </a:p>
          <a:p>
            <a:pPr marL="742950" lvl="1" indent="-285750" algn="just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Evaluating how the lack of resources (e.g., support, career advancement) exacerbates burnout.</a:t>
            </a:r>
          </a:p>
          <a:p>
            <a:pPr marL="285750" lvl="0" indent="-285750" algn="just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Ø"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Data Collection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Secondary data from academic journals, industry reports, and government publications </a:t>
            </a:r>
            <a:r>
              <a:rPr lang="en-US" dirty="0"/>
              <a:t>(Burton &amp; </a:t>
            </a:r>
            <a:r>
              <a:rPr lang="en-US" dirty="0" err="1"/>
              <a:t>Dickinger</a:t>
            </a:r>
            <a:r>
              <a:rPr lang="en-US" dirty="0"/>
              <a:t>, 2025)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Focus Area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Front-line hospitality workers, such as receptionists and housekeeping staff, who are at the highest risk of burnout.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5830" y="2897504"/>
            <a:ext cx="3646170" cy="1823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2522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9DBF1-2BED-4A83-9D4D-F800DCC8D6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800" y="1"/>
            <a:ext cx="11429999" cy="524932"/>
          </a:xfrm>
        </p:spPr>
        <p:txBody>
          <a:bodyPr>
            <a:normAutofit fontScale="90000"/>
          </a:bodyPr>
          <a:lstStyle/>
          <a:p>
            <a:pPr algn="l"/>
            <a:r>
              <a:rPr lang="en-US" sz="32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Industry Responses to Burnout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98903F9-3CF3-4EE2-9D14-1583EA5FC4C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510539" y="1163364"/>
            <a:ext cx="7939193" cy="5538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Employee Assistance Programs (EAPs)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Providing confidential mental health support, counseling, and stress management resources.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Flexible Scheduling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Offering employees more control over their work hours to balance personal and professional life.</a:t>
            </a:r>
          </a:p>
          <a:p>
            <a:pPr marL="285750" lvl="0" indent="-285750" algn="just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Ø"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Career Development Opportunities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Providing training, mentoring, and clear career progression to reduce job stagnation </a:t>
            </a:r>
            <a:r>
              <a:rPr lang="en-US" dirty="0"/>
              <a:t>(Canady, 2023)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 Awareness Campaigns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Reducing stigma and encouraging open conversations about mental health within organizations.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3332" y="2663189"/>
            <a:ext cx="2878667" cy="2331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3492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9DBF1-2BED-4A83-9D4D-F800DCC8D6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7468" y="1"/>
            <a:ext cx="10075332" cy="474132"/>
          </a:xfrm>
        </p:spPr>
        <p:txBody>
          <a:bodyPr>
            <a:normAutofit fontScale="90000"/>
          </a:bodyPr>
          <a:lstStyle/>
          <a:p>
            <a:pPr algn="l"/>
            <a:r>
              <a:rPr lang="en-US" sz="32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of Industry Responses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822B328-0CAA-401A-B3B6-9C19830CDB84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-1" y="1500090"/>
            <a:ext cx="11954933" cy="4191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Well-being Programs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742950" lvl="1" indent="-285750" algn="l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Strengths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Offering emotional support and practical tools to manage stress.</a:t>
            </a:r>
          </a:p>
          <a:p>
            <a:pPr marL="742950" lvl="1" indent="-285750" algn="l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Limitations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Underutilization due to stigma or lack of awareness, especially in smaller establishments.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Flexible Work Schedules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742950" lvl="1" indent="-285750" algn="l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Strengths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Improved work-life balance, reduced stress.</a:t>
            </a:r>
          </a:p>
          <a:p>
            <a:pPr marL="742950" lvl="1" indent="-285750" algn="l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Limitations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Difficult to implement in roles requiring constant customer interaction </a:t>
            </a:r>
            <a:r>
              <a:rPr lang="en-US" dirty="0"/>
              <a:t>(Costa &amp; Costa, 2022)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Career Development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742950" lvl="1" indent="-285750" algn="l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Strengths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Increased employee satisfaction and retention.</a:t>
            </a:r>
          </a:p>
          <a:p>
            <a:pPr marL="742950" lvl="1" indent="-285750" algn="l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Limitations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Does not address the emotional toll of customer-facing work.</a:t>
            </a:r>
          </a:p>
        </p:txBody>
      </p:sp>
    </p:spTree>
    <p:extLst>
      <p:ext uri="{BB962C8B-B14F-4D97-AF65-F5344CB8AC3E}">
        <p14:creationId xmlns:p14="http://schemas.microsoft.com/office/powerpoint/2010/main" val="8636213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9DBF1-2BED-4A83-9D4D-F800DCC8D6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1200" y="1"/>
            <a:ext cx="10769599" cy="660399"/>
          </a:xfrm>
        </p:spPr>
        <p:txBody>
          <a:bodyPr>
            <a:noAutofit/>
          </a:bodyPr>
          <a:lstStyle/>
          <a:p>
            <a:pPr algn="l"/>
            <a:r>
              <a:rPr lang="en-US" sz="40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D02593B-C15A-4EC4-955A-4E44B4FC860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237067" y="2024776"/>
            <a:ext cx="11467253" cy="4308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Key Points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Employee burnout in the hospitality industry is a growing issue with significant impacts on both workers and organizations. The </a:t>
            </a:r>
            <a:r>
              <a:rPr kumimoji="0" lang="en-US" altLang="en-US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JD-R model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illustrates how high job demands and insufficient resources lead to burnout. Industry responses, such as mental health programs and flexible work schedules, offer some relief, but a more holistic approach is required.</a:t>
            </a:r>
          </a:p>
          <a:p>
            <a:pPr marL="285750" lvl="0" indent="-285750" algn="just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Ø"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Final Thought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The hospitality industry must address burnout comprehensively by balancing job demands with resources and fostering a supportive organizational culture to protect employee well-being and ensure long-term success </a:t>
            </a:r>
            <a:r>
              <a:rPr lang="en-US" dirty="0"/>
              <a:t>(</a:t>
            </a:r>
            <a:r>
              <a:rPr lang="en-US" dirty="0" err="1"/>
              <a:t>Hashimi</a:t>
            </a:r>
            <a:r>
              <a:rPr lang="en-US" dirty="0"/>
              <a:t>, 2025)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286460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9DBF1-2BED-4A83-9D4D-F800DCC8D6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5868" y="256705"/>
            <a:ext cx="10278532" cy="619595"/>
          </a:xfrm>
        </p:spPr>
        <p:txBody>
          <a:bodyPr>
            <a:noAutofit/>
          </a:bodyPr>
          <a:lstStyle/>
          <a:p>
            <a:pPr algn="l"/>
            <a:r>
              <a:rPr lang="en-US" sz="40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C45AC46-0532-4E1B-9D42-123FB72B481E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363539" y="950065"/>
            <a:ext cx="9169927" cy="5576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Improve Work-Life Balance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Implement flexible shifts, regular breaks, and ensure employees have predictable schedules to reduce stress.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Expand Mental Health Resources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Provide more accessible mental health support, including counseling services and stress management workshops, to help employees cope.</a:t>
            </a:r>
          </a:p>
          <a:p>
            <a:pPr marL="285750" lvl="0" indent="-28575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Ø"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Enhance Career Progression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Offer clear career advancement opportunities and relevant training to motivate employees and reduce burnout </a:t>
            </a:r>
            <a:r>
              <a:rPr lang="en-US" dirty="0"/>
              <a:t>(</a:t>
            </a:r>
            <a:r>
              <a:rPr lang="en-US" dirty="0" err="1"/>
              <a:t>Emmendoerfer</a:t>
            </a:r>
            <a:r>
              <a:rPr lang="en-US" dirty="0"/>
              <a:t> &amp; </a:t>
            </a:r>
            <a:r>
              <a:rPr lang="en-US" dirty="0" err="1"/>
              <a:t>Mediotte</a:t>
            </a:r>
            <a:r>
              <a:rPr lang="en-US" dirty="0"/>
              <a:t>, 2022)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Foster a Supportive Culture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Create a workplace environment that promotes mental health awareness and reduces stigma, encouraging open conversations about burnout.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Evaluate Job Demands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Reduce excessive emotional labor and physical demands by reviewing job roles and ensuring proper staffing levels.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3466" y="3211830"/>
            <a:ext cx="2658533" cy="2206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7292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9DBF1-2BED-4A83-9D4D-F800DCC8D6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0267" y="163060"/>
            <a:ext cx="11243733" cy="749241"/>
          </a:xfrm>
        </p:spPr>
        <p:txBody>
          <a:bodyPr>
            <a:noAutofit/>
          </a:bodyPr>
          <a:lstStyle/>
          <a:p>
            <a:r>
              <a:rPr lang="en-US" sz="40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DB068BB-82D3-4282-875A-0BD254F4A8F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262914" y="1053916"/>
            <a:ext cx="11639034" cy="5791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Arjona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-Fuentes, J. M.,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Radic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Ariza-Montes, A., Han, H., &amp; Law, R. (2022). Fear and poor mental health among workers during the global cruise tourism crisis: Impact of low employability and family support.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106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103276. https://doi.org/10.1016/j.ijhm.2022.103276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Bernasek, A., &amp; Perry, T. (2025). The Corporate Capitalist Health Insurance Industry and America’s Mental Health Crisis.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Economic Issues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59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381–391. https://doi.org/10.1080/00213624.2025.2493527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Bhimavarapu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U. (2025). Enhancing Employee Mental Health: Tailored Initiatives for the Hospitality Industry. In N. M.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Borbon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(Ed.),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Best Practices for Human Resources Management in Tourism and Hospitality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(pp. 101–126). IGI Global Scientific Publishing. https://doi.org/10.4018/979-8-3693-8779-5.ch005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Bhuiyan, K. H.,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Kowser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M., &amp;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Santus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Kumar Deb. (2024). Mental Health and Psychological Wellbeing of Employees to Manage Post COVID-19 Crisis: Insights from Hospitality Industry.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Digital Marketing and Communication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95–109. https://doi.org/10.53623/jdmc.v4i2.494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Brossard, B., &amp; Chandler, A. (2022). Conclusion: Explaining the ‘Mental Health Crisis.’ In B. Brossard &amp; A. Chandler,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Explaining Mental Illness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(pp. 117–134). Policy Press. https://doi.org/10.1332/policypress/9781529215045.003.0006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Burton, A. M., &amp;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Dickinger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(2025). Innovation in Crisis. The role of leadership and dynamic capabilities for a more innovative hospitality industry.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124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103946. https://doi.org/10.1016/j.ijhm.2024.103946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Canady, V. A. (2023). CDC report examines increasing mental health crisis among health workers.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Mental Health Weekly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33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(43), 1–3. https://doi.org/10.1002/mhw.33845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Costa, V., &amp; Costa, C. (2022). Challenges in Times of Crisis and Pandemics in the Hospitality Industry: A Systematic Literature Review. In V. Costa &amp; C. Costa (Eds.),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Advances in Hospitality, Tourism, and the Services Industry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(pp. 1–22). IGI Global. https://doi.org/10.4018/978-1-7998-9285-4.ch001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Emmendoerfer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&amp;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Mediotte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E. (2022). Crisis Management Modus and Sustainability in Touristic Destinations: Lessons From COVID-19. In V. Costa &amp; C. Costa (Eds.),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Advances in Hospitality, Tourism, and the Services Industry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(pp. 213–244). IGI Global. https://doi.org/10.4018/978-1-7998-9285-4.ch009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Glass, G. D. (2024). Shifting from the Mental Health Crisis Narrative.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College Student Mental Health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38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(4), 788–800. https://doi.org/10.1080/28367138.2024.2401958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Hashimi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(2025). Youth mental health crisis.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British Journal of Mental Health Nursing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14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1–2. https://doi.org/10.12968/bjmh.2025.0005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Kunjuraman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V., &amp; Matthew, N. K. (2022). The Impact of COVID-19 on Malaysia’s Hospitality and Tourism Industry: Any Recovery Measures for Transformation? In A. Hassan, A. Sharma, J.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Kennell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&amp; P. Mohanty (Eds.),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Tourism and Hospitality in Asia: Crisis, Resilience and Recovery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(pp. 247–258). Springer Nature Singapore. https://doi.org/10.1007/978-981-19-5763-5_16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Lee, S., Song, H. J., Yoon, H., Kim, C.-S., &amp; Ham, S. (2024). Resilience of the hospitality industry during crises: A comparison between the 2008 financial crisis and COVID-19.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116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103622. https://doi.org/10.1016/j.ijhm.2023.103622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Morrall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(2023).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 Crisis and Mental Health: Signs of Sanity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(1st ed.). Routledge. https://doi.org/10.4324/9781003223757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Oğuz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 U. (2022). The Future of Post-Pandemic Tourism and Hospitality Industry: A Comprehensive Assessment. In A. Hassan, A. Sharma, J.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Kennell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&amp; P. Mohanty (Eds.),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Tourism and Hospitality in Asia: Crisis, Resilience and Recovery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(pp. 299–308). Springer Nature Singapore. https://doi.org/10.1007/978-981-19-5763-5_19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Podjed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 (2025). Isolation, crisis and mental health. In B.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Lovrečič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Vogrinec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Švigelj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G.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Schiepek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Rožič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Roškar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Ropret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Podjed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Oreški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Možina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Mikolič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Brence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 Manzoni, I.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Makivić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Lovrečič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Dernovšček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Hafner, T.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Kučan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Lah, A.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Kragelj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Kovačević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Tojnko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Knežević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Hočevar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Horvat, … L.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Šprah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Mental Health of Adults in Slovenia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ZRC SAZU,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Založba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ZRC. https://doi.org/10.3986/10.3986/9789610510390_07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Rembisz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&amp;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Shahal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 (2024). Mental Health Crisis. In S. A. Collier (Ed.),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Managing Mental Illness After COVID‐19 Infection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(1st ed., pp. 169–193). Wiley. https://doi.org/10.1002/9781394250103.ch9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Remes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O. (2025). Understanding the ‘silent crisis’ of suicide in the construction industry and the way forward.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Nature Mental Health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(9), 959–960. https://doi.org/10.1038/s44220-025-00487-3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Samuels, R. (2024).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Trauma, Pedagogy, and the College Mental Health Crisis: Hysteria, Narcissism, and the Repression of Psychoanalysis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(1st ed.). Routledge. https://doi.org/10.4324/9781003545668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Schnittker, J. (2025). The Sociology of Mental Health and the Twenty-First-Century Mental Health Crisis.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Society and Mental Health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15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1–16. https://doi.org/10.1177/21568693241303685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Šerić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Vernuccio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&amp; Pastore, A. (2024). Revising the basic principles of integrated marketing communications during a health-related crisis: The case of Croatian tourism and hospitality industry.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Corporate Communications: An International Journal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29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257–278. https://doi.org/10.1108/CCIJ-05-2023-0081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Sikora, I. (2021). 10 Crisis and organizational learning: The hidden links between aviation and hospitality industry. In Z. Ghaderi &amp; A.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Paraskevas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(Eds.),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Organizational learning in tourism and hospitality crisis management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(pp. 151–168). De Gruyter. https://doi.org/10.1515/9783110679120-010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Storm, H. (2024).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Mental Health and Wellbeing for Journalists: A Practical Guide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(1st ed.). Routledge. https://doi.org/10.4324/9781003344179</a:t>
            </a: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Varghese, B., &amp;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Chennattuserry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C. (2022). Community Resilience and Crisis Management: Stakeholders Perspective of the Tourism Industry. In A. Hassan, A. Sharma, J. </a:t>
            </a:r>
            <a:r>
              <a:rPr lang="en-US" sz="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Kennell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&amp; P. Mohanty (Eds.),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Tourism and Hospitality in Asia: Crisis, Resilience and Recovery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(pp. 21–33). Springer Nature Singapore. https://doi.org/10.1007/978-981-19-5763-5_2</a:t>
            </a:r>
          </a:p>
          <a:p>
            <a:pPr algn="just"/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Zada, M., Zada, S., &amp; Khan, S. (2025). The role of health-oriented leadership in improving hospitality employees’ mental health and development outcomes.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International Journal of Hospitality Management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6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130</a:t>
            </a:r>
            <a:r>
              <a:rPr lang="en-US" sz="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104243. https://doi.org/10.1016/j.ijhm.2025.104243</a:t>
            </a:r>
            <a:endParaRPr lang="en-US" sz="300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602691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71C241A9-A460-4AD1-916F-25308628A5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18613</TotalTime>
  <Words>2357</Words>
  <Application>Microsoft Office PowerPoint</Application>
  <PresentationFormat>Widescreen</PresentationFormat>
  <Paragraphs>104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Gill Sans MT</vt:lpstr>
      <vt:lpstr>Times New Roman</vt:lpstr>
      <vt:lpstr>Wingdings</vt:lpstr>
      <vt:lpstr>Parcel</vt:lpstr>
      <vt:lpstr>The Deepening Mental Health Crisis in the Hospitality Industry: A Study on Employee Burnout</vt:lpstr>
      <vt:lpstr>Introduction</vt:lpstr>
      <vt:lpstr>Industry Overview</vt:lpstr>
      <vt:lpstr>Literature Review – Key Theories</vt:lpstr>
      <vt:lpstr>Literature Review – Key Findings</vt:lpstr>
      <vt:lpstr>Research Methodology – PESTEL Analysis</vt:lpstr>
      <vt:lpstr>Methodology – JD-R Model Application</vt:lpstr>
      <vt:lpstr>Industry Responses to Burnout</vt:lpstr>
      <vt:lpstr>Impact of Industry Responses</vt:lpstr>
      <vt:lpstr>Conclusion</vt:lpstr>
      <vt:lpstr>Recommendations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Business Communication in the Workplace</dc:title>
  <dc:creator/>
  <cp:lastModifiedBy>Nina Andriyivna Sokhan Kalashnikova (2234899)</cp:lastModifiedBy>
  <cp:revision>291</cp:revision>
  <dcterms:created xsi:type="dcterms:W3CDTF">2021-01-18T14:03:46Z</dcterms:created>
  <dcterms:modified xsi:type="dcterms:W3CDTF">2025-12-12T12:59:31Z</dcterms:modified>
</cp:coreProperties>
</file>