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2"/>
  </p:notesMasterIdLst>
  <p:sldIdLst>
    <p:sldId id="256" r:id="rId2"/>
    <p:sldId id="265" r:id="rId3"/>
    <p:sldId id="257" r:id="rId4"/>
    <p:sldId id="258" r:id="rId5"/>
    <p:sldId id="259" r:id="rId6"/>
    <p:sldId id="260" r:id="rId7"/>
    <p:sldId id="261" r:id="rId8"/>
    <p:sldId id="262" r:id="rId9"/>
    <p:sldId id="263"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73801" autoAdjust="0"/>
  </p:normalViewPr>
  <p:slideViewPr>
    <p:cSldViewPr snapToGrid="0">
      <p:cViewPr varScale="1">
        <p:scale>
          <a:sx n="46" d="100"/>
          <a:sy n="46" d="100"/>
        </p:scale>
        <p:origin x="1252" y="48"/>
      </p:cViewPr>
      <p:guideLst/>
    </p:cSldViewPr>
  </p:slideViewPr>
  <p:notesTextViewPr>
    <p:cViewPr>
      <p:scale>
        <a:sx n="150" d="100"/>
        <a:sy n="15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9B9294-683F-41D5-842A-DD6585139399}" type="datetimeFigureOut">
              <a:rPr lang="en-GB" smtClean="0"/>
              <a:t>01/11/2023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38FD6F-D060-4BF6-AA73-9432FA613DE1}" type="slidenum">
              <a:rPr lang="en-GB" smtClean="0"/>
              <a:t>‹#›</a:t>
            </a:fld>
            <a:endParaRPr lang="en-GB"/>
          </a:p>
        </p:txBody>
      </p:sp>
    </p:spTree>
    <p:extLst>
      <p:ext uri="{BB962C8B-B14F-4D97-AF65-F5344CB8AC3E}">
        <p14:creationId xmlns:p14="http://schemas.microsoft.com/office/powerpoint/2010/main" val="36631899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B38FD6F-D060-4BF6-AA73-9432FA613DE1}" type="slidenum">
              <a:rPr lang="en-GB" smtClean="0"/>
              <a:t>1</a:t>
            </a:fld>
            <a:endParaRPr lang="en-GB"/>
          </a:p>
        </p:txBody>
      </p:sp>
    </p:spTree>
    <p:extLst>
      <p:ext uri="{BB962C8B-B14F-4D97-AF65-F5344CB8AC3E}">
        <p14:creationId xmlns:p14="http://schemas.microsoft.com/office/powerpoint/2010/main" val="23725557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B38FD6F-D060-4BF6-AA73-9432FA613DE1}" type="slidenum">
              <a:rPr lang="en-GB" smtClean="0"/>
              <a:t>2</a:t>
            </a:fld>
            <a:endParaRPr lang="en-GB"/>
          </a:p>
        </p:txBody>
      </p:sp>
    </p:spTree>
    <p:extLst>
      <p:ext uri="{BB962C8B-B14F-4D97-AF65-F5344CB8AC3E}">
        <p14:creationId xmlns:p14="http://schemas.microsoft.com/office/powerpoint/2010/main" val="23657459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800" b="0" i="0" u="none" strike="noStrike" dirty="0">
                <a:solidFill>
                  <a:srgbClr val="000000"/>
                </a:solidFill>
                <a:effectLst/>
                <a:latin typeface="Times New Roman" panose="02020603050405020304" pitchFamily="18" charset="0"/>
              </a:rPr>
              <a:t>Room cleaning is important in our life, especially in business. It is important for the branding of the organization. A guest stays in a hotel room for rest. If the room is dirty and not cleaned properly, it has a bad effect on the reputation of the company. As a result, the company will lose a potential repeat customer (</a:t>
            </a:r>
            <a:r>
              <a:rPr lang="en-US" sz="1800" b="0" i="0" u="none" strike="noStrike" dirty="0" err="1">
                <a:solidFill>
                  <a:srgbClr val="000000"/>
                </a:solidFill>
                <a:effectLst/>
                <a:latin typeface="Times New Roman" panose="02020603050405020304" pitchFamily="18" charset="0"/>
              </a:rPr>
              <a:t>Cvelbar</a:t>
            </a:r>
            <a:r>
              <a:rPr lang="en-US" sz="1800" b="0" i="0" u="none" strike="noStrike" dirty="0">
                <a:solidFill>
                  <a:srgbClr val="000000"/>
                </a:solidFill>
                <a:effectLst/>
                <a:latin typeface="Times New Roman" panose="02020603050405020304" pitchFamily="18" charset="0"/>
              </a:rPr>
              <a:t>, </a:t>
            </a:r>
            <a:r>
              <a:rPr lang="en-US" sz="1800" b="0" i="0" u="none" strike="noStrike" dirty="0" err="1">
                <a:solidFill>
                  <a:srgbClr val="000000"/>
                </a:solidFill>
                <a:effectLst/>
                <a:latin typeface="Times New Roman" panose="02020603050405020304" pitchFamily="18" charset="0"/>
              </a:rPr>
              <a:t>Grun</a:t>
            </a:r>
            <a:r>
              <a:rPr lang="en-US" sz="1800" b="0" i="0" u="none" strike="noStrike" dirty="0">
                <a:solidFill>
                  <a:srgbClr val="000000"/>
                </a:solidFill>
                <a:effectLst/>
                <a:latin typeface="Times New Roman" panose="02020603050405020304" pitchFamily="18" charset="0"/>
              </a:rPr>
              <a:t> and </a:t>
            </a:r>
            <a:r>
              <a:rPr lang="en-US" sz="1800" b="0" i="0" u="none" strike="noStrike" dirty="0" err="1">
                <a:solidFill>
                  <a:srgbClr val="000000"/>
                </a:solidFill>
                <a:effectLst/>
                <a:latin typeface="Times New Roman" panose="02020603050405020304" pitchFamily="18" charset="0"/>
              </a:rPr>
              <a:t>Dolnicar</a:t>
            </a:r>
            <a:r>
              <a:rPr lang="en-US" sz="1800" b="0" i="0" u="none" strike="noStrike" dirty="0">
                <a:solidFill>
                  <a:srgbClr val="000000"/>
                </a:solidFill>
                <a:effectLst/>
                <a:latin typeface="Times New Roman" panose="02020603050405020304" pitchFamily="18" charset="0"/>
              </a:rPr>
              <a:t>, 2020). In addition, they may advise others not to visit hotels due to lack of cleanliness. Therefore, the reputation of the organization will be tarnished (</a:t>
            </a:r>
            <a:r>
              <a:rPr lang="en-US" sz="1800" b="0" i="0" u="none" strike="noStrike" dirty="0" err="1">
                <a:solidFill>
                  <a:srgbClr val="000000"/>
                </a:solidFill>
                <a:effectLst/>
                <a:latin typeface="Times New Roman" panose="02020603050405020304" pitchFamily="18" charset="0"/>
              </a:rPr>
              <a:t>Hipe</a:t>
            </a:r>
            <a:r>
              <a:rPr lang="en-US" sz="1800" b="0" i="0" u="none" strike="noStrike" dirty="0">
                <a:solidFill>
                  <a:srgbClr val="000000"/>
                </a:solidFill>
                <a:effectLst/>
                <a:latin typeface="Times New Roman" panose="02020603050405020304" pitchFamily="18" charset="0"/>
              </a:rPr>
              <a:t>, 2020). On the other hand, if the company cleans the hotel regularly, it will have a good impact on the hotel and the guest will provide positive reviews and suggest others to stay at this hotel. Apart from this, it helps in attracting customers as well as turning the customer into a regular customer which increases the brand value of the company.</a:t>
            </a:r>
            <a:endParaRPr lang="en-GB" dirty="0"/>
          </a:p>
        </p:txBody>
      </p:sp>
      <p:sp>
        <p:nvSpPr>
          <p:cNvPr id="4" name="Slide Number Placeholder 3"/>
          <p:cNvSpPr>
            <a:spLocks noGrp="1"/>
          </p:cNvSpPr>
          <p:nvPr>
            <p:ph type="sldNum" sz="quarter" idx="5"/>
          </p:nvPr>
        </p:nvSpPr>
        <p:spPr/>
        <p:txBody>
          <a:bodyPr/>
          <a:lstStyle/>
          <a:p>
            <a:fld id="{6B38FD6F-D060-4BF6-AA73-9432FA613DE1}" type="slidenum">
              <a:rPr lang="en-GB" smtClean="0"/>
              <a:t>4</a:t>
            </a:fld>
            <a:endParaRPr lang="en-GB"/>
          </a:p>
        </p:txBody>
      </p:sp>
    </p:spTree>
    <p:extLst>
      <p:ext uri="{BB962C8B-B14F-4D97-AF65-F5344CB8AC3E}">
        <p14:creationId xmlns:p14="http://schemas.microsoft.com/office/powerpoint/2010/main" val="42690282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Slips, strips, fires as well as injuries: </a:t>
            </a:r>
            <a:r>
              <a:rPr lang="en-US" dirty="0"/>
              <a:t>Improper room cleaning can cause the accidents like the slips, strips, fires as well as injuries. The improper cleaning of the water, dirt’s, dust and oils can lead to the  accident and injury and can enhance the physical, phycological as well as emotional harms (Lewis and McCann, 2021). </a:t>
            </a:r>
          </a:p>
          <a:p>
            <a:pPr algn="just"/>
            <a:r>
              <a:rPr lang="en-US" b="1" dirty="0"/>
              <a:t>Discomfort of the consumers</a:t>
            </a:r>
            <a:r>
              <a:rPr lang="en-US" dirty="0"/>
              <a:t>: The improper room cleaning also causes the discomfort  to the guests.  The poor cleaning of room, bathroom or clean areas make consumers uneasy and restrict their patients visit to the hotel. </a:t>
            </a:r>
          </a:p>
          <a:p>
            <a:pPr algn="just"/>
            <a:r>
              <a:rPr lang="en-US" b="1" dirty="0"/>
              <a:t>Negative customer reviews: </a:t>
            </a:r>
            <a:r>
              <a:rPr lang="en-US" b="0" dirty="0"/>
              <a:t>The poor room cleaning cause the outcome of poor and negative reviews form the customers. It can damage the brand awareness and the repetitive customers and also can reduce the consumer base and potential clients (Ramanathan and Ramanathan, 2021). </a:t>
            </a:r>
          </a:p>
          <a:p>
            <a:pPr algn="just"/>
            <a:r>
              <a:rPr lang="en-US" b="1" dirty="0"/>
              <a:t>Reduce the consumer base and sales: </a:t>
            </a:r>
            <a:r>
              <a:rPr lang="en-US" dirty="0"/>
              <a:t>The post room cleaning also can reduce the potential, actual and repetitive customers because the cleanliness is the  major condition for  staying the need and demand of customers and influence them for repetitive visit. </a:t>
            </a:r>
          </a:p>
          <a:p>
            <a:pPr algn="just"/>
            <a:r>
              <a:rPr lang="en-US" b="1" dirty="0"/>
              <a:t>Damage brand awareness</a:t>
            </a:r>
            <a:r>
              <a:rPr lang="en-US" dirty="0"/>
              <a:t>: </a:t>
            </a:r>
            <a:r>
              <a:rPr lang="en-US" b="0" dirty="0"/>
              <a:t>The poor room cleaning cause dissatisfaction of the customers. It can damage the brand awareness and the repetitive customers and also can reduce the consumer base and potential clients</a:t>
            </a:r>
            <a:endParaRPr lang="en-GB" dirty="0"/>
          </a:p>
          <a:p>
            <a:endParaRPr lang="en-GB" dirty="0"/>
          </a:p>
        </p:txBody>
      </p:sp>
      <p:sp>
        <p:nvSpPr>
          <p:cNvPr id="4" name="Slide Number Placeholder 3"/>
          <p:cNvSpPr>
            <a:spLocks noGrp="1"/>
          </p:cNvSpPr>
          <p:nvPr>
            <p:ph type="sldNum" sz="quarter" idx="5"/>
          </p:nvPr>
        </p:nvSpPr>
        <p:spPr/>
        <p:txBody>
          <a:bodyPr/>
          <a:lstStyle/>
          <a:p>
            <a:fld id="{6B38FD6F-D060-4BF6-AA73-9432FA613DE1}" type="slidenum">
              <a:rPr lang="en-GB" smtClean="0"/>
              <a:t>5</a:t>
            </a:fld>
            <a:endParaRPr lang="en-GB"/>
          </a:p>
        </p:txBody>
      </p:sp>
    </p:spTree>
    <p:extLst>
      <p:ext uri="{BB962C8B-B14F-4D97-AF65-F5344CB8AC3E}">
        <p14:creationId xmlns:p14="http://schemas.microsoft.com/office/powerpoint/2010/main" val="39805074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Proper room cleaning within the hospitality businesses can be ensured by engaging the employees physically (</a:t>
            </a:r>
            <a:r>
              <a:rPr lang="en-GB" sz="1800" kern="0" dirty="0">
                <a:effectLst/>
                <a:latin typeface="Times New Roman" panose="02020603050405020304" pitchFamily="18" charset="0"/>
                <a:ea typeface="Calibri" panose="020F0502020204030204" pitchFamily="34" charset="0"/>
              </a:rPr>
              <a:t>Raghubalan and Raghubalan, 2016)</a:t>
            </a:r>
            <a:r>
              <a:rPr lang="en-US" dirty="0"/>
              <a:t>. As per Khans’ employee engagement model, physical engagement refers to when the employees give adequate physical and mental effort to maintain the quality and standard of their job performance. It means the investment in their job and physical effort. The more physically engaged employee feels more motivated and enthusiastic and gives more hard work and dedication to doing a work well (Quick, 2020). For this employee need to be motivated by ensuring their physical well-being. Like adequate salary, flexible work hours for remaining fit and healthy,  health and safety benefits and investment for making them feel supported physicality and engaging them in a proper room cleaning process. </a:t>
            </a:r>
            <a:endParaRPr lang="en-GB" dirty="0"/>
          </a:p>
        </p:txBody>
      </p:sp>
      <p:sp>
        <p:nvSpPr>
          <p:cNvPr id="4" name="Slide Number Placeholder 3"/>
          <p:cNvSpPr>
            <a:spLocks noGrp="1"/>
          </p:cNvSpPr>
          <p:nvPr>
            <p:ph type="sldNum" sz="quarter" idx="5"/>
          </p:nvPr>
        </p:nvSpPr>
        <p:spPr/>
        <p:txBody>
          <a:bodyPr/>
          <a:lstStyle/>
          <a:p>
            <a:fld id="{6B38FD6F-D060-4BF6-AA73-9432FA613DE1}" type="slidenum">
              <a:rPr lang="en-GB" smtClean="0"/>
              <a:t>6</a:t>
            </a:fld>
            <a:endParaRPr lang="en-GB"/>
          </a:p>
        </p:txBody>
      </p:sp>
    </p:spTree>
    <p:extLst>
      <p:ext uri="{BB962C8B-B14F-4D97-AF65-F5344CB8AC3E}">
        <p14:creationId xmlns:p14="http://schemas.microsoft.com/office/powerpoint/2010/main" val="40814864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dirty="0"/>
              <a:t>For ensuring a Proper room cleaning the emotional engagement of the employees is also needed. As per Khans’ employee engagement model, emotional engagement refers to the engagement of the employees with their work cognitively and with full focus without any interruption or distraction (</a:t>
            </a:r>
            <a:r>
              <a:rPr lang="en-US" dirty="0" err="1"/>
              <a:t>Hipe</a:t>
            </a:r>
            <a:r>
              <a:rPr lang="en-US" dirty="0"/>
              <a:t>, 2020).  It refers to the thinking of employees about their jobs and organizations.  It is caused by the in-depth understanding of the vision, mission and goal of the business. The employees can be cognitively engaged by reminding term about the companies vision, mission and goals which make them focused and dedicated to their job role (Bridge, 2018). Here businesses can cognitively engage employees by making checklists of housekeeping, giving education and training and reminding them about their job roles and companies expectations for ensuring proper room cleaning.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6B38FD6F-D060-4BF6-AA73-9432FA613DE1}" type="slidenum">
              <a:rPr lang="en-GB" smtClean="0"/>
              <a:t>7</a:t>
            </a:fld>
            <a:endParaRPr lang="en-GB"/>
          </a:p>
        </p:txBody>
      </p:sp>
    </p:spTree>
    <p:extLst>
      <p:ext uri="{BB962C8B-B14F-4D97-AF65-F5344CB8AC3E}">
        <p14:creationId xmlns:p14="http://schemas.microsoft.com/office/powerpoint/2010/main" val="32699351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dirty="0"/>
              <a:t>Proper room cleaning within the hospitality businesses can be ensured by engaging the employees emotionally. As per the Khans’ employee engagement model, emotional engagement refers to the engagement of the employees with their work, and job roles. As per Cottrell (2019), for make the employees feel committed to their job role and work, they need to feel that they are valued by the organization and that their contribution is meaningful to the business.  It develops their cognitive awareness and they feel valued, motivated and committed to their Job. Thus they give high performance, productivity and creativity and can contribute to effective room cleaning (</a:t>
            </a:r>
            <a:r>
              <a:rPr lang="en-GB" sz="1800" kern="0" dirty="0">
                <a:effectLst/>
                <a:latin typeface="Times New Roman" panose="02020603050405020304" pitchFamily="18" charset="0"/>
                <a:ea typeface="Calibri" panose="020F0502020204030204" pitchFamily="34" charset="0"/>
              </a:rPr>
              <a:t>Leiter and </a:t>
            </a:r>
            <a:r>
              <a:rPr lang="en-GB" sz="1800" kern="0" dirty="0" err="1">
                <a:effectLst/>
                <a:latin typeface="Times New Roman" panose="02020603050405020304" pitchFamily="18" charset="0"/>
                <a:ea typeface="Calibri" panose="020F0502020204030204" pitchFamily="34" charset="0"/>
              </a:rPr>
              <a:t>Bakkar</a:t>
            </a:r>
            <a:r>
              <a:rPr lang="en-GB" sz="1800" kern="0" dirty="0">
                <a:effectLst/>
                <a:latin typeface="Times New Roman" panose="02020603050405020304" pitchFamily="18" charset="0"/>
                <a:ea typeface="Calibri" panose="020F0502020204030204" pitchFamily="34" charset="0"/>
              </a:rPr>
              <a:t>, 2010) </a:t>
            </a:r>
            <a:r>
              <a:rPr lang="en-US" dirty="0"/>
              <a:t>. </a:t>
            </a:r>
            <a:endParaRPr lang="en-GB" dirty="0"/>
          </a:p>
          <a:p>
            <a:pPr algn="just"/>
            <a:r>
              <a:rPr lang="en-GB" dirty="0"/>
              <a:t> </a:t>
            </a:r>
          </a:p>
          <a:p>
            <a:endParaRPr lang="en-GB" dirty="0"/>
          </a:p>
        </p:txBody>
      </p:sp>
      <p:sp>
        <p:nvSpPr>
          <p:cNvPr id="4" name="Slide Number Placeholder 3"/>
          <p:cNvSpPr>
            <a:spLocks noGrp="1"/>
          </p:cNvSpPr>
          <p:nvPr>
            <p:ph type="sldNum" sz="quarter" idx="5"/>
          </p:nvPr>
        </p:nvSpPr>
        <p:spPr/>
        <p:txBody>
          <a:bodyPr/>
          <a:lstStyle/>
          <a:p>
            <a:fld id="{6B38FD6F-D060-4BF6-AA73-9432FA613DE1}" type="slidenum">
              <a:rPr lang="en-GB" smtClean="0"/>
              <a:t>8</a:t>
            </a:fld>
            <a:endParaRPr lang="en-GB"/>
          </a:p>
        </p:txBody>
      </p:sp>
    </p:spTree>
    <p:extLst>
      <p:ext uri="{BB962C8B-B14F-4D97-AF65-F5344CB8AC3E}">
        <p14:creationId xmlns:p14="http://schemas.microsoft.com/office/powerpoint/2010/main" val="42711703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B38FD6F-D060-4BF6-AA73-9432FA613DE1}" type="slidenum">
              <a:rPr lang="en-GB" smtClean="0"/>
              <a:t>9</a:t>
            </a:fld>
            <a:endParaRPr lang="en-GB"/>
          </a:p>
        </p:txBody>
      </p:sp>
    </p:spTree>
    <p:extLst>
      <p:ext uri="{BB962C8B-B14F-4D97-AF65-F5344CB8AC3E}">
        <p14:creationId xmlns:p14="http://schemas.microsoft.com/office/powerpoint/2010/main" val="1622719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B38FD6F-D060-4BF6-AA73-9432FA613DE1}" type="slidenum">
              <a:rPr lang="en-GB" smtClean="0"/>
              <a:t>10</a:t>
            </a:fld>
            <a:endParaRPr lang="en-GB"/>
          </a:p>
        </p:txBody>
      </p:sp>
    </p:spTree>
    <p:extLst>
      <p:ext uri="{BB962C8B-B14F-4D97-AF65-F5344CB8AC3E}">
        <p14:creationId xmlns:p14="http://schemas.microsoft.com/office/powerpoint/2010/main" val="7954938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kumimoji="0" lang="en-US" sz="7200" b="1" i="0" u="none" strike="noStrike" kern="1200" cap="all" spc="0" normalizeH="0" baseline="0" dirty="0">
                <a:ln w="15875">
                  <a:solidFill>
                    <a:sysClr val="window" lastClr="FFFFFF"/>
                  </a:solidFill>
                </a:ln>
                <a:solidFill>
                  <a:srgbClr val="DF5327"/>
                </a:solidFill>
                <a:effectLst>
                  <a:outerShdw dist="38100" dir="2700000" algn="tl" rotWithShape="0">
                    <a:srgbClr val="DF5327"/>
                  </a:outerShdw>
                </a:effectLst>
                <a:uLnTx/>
                <a:uFillTx/>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chemeClr val="accent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accent1"/>
                </a:solidFill>
              </a:defRPr>
            </a:lvl1pPr>
          </a:lstStyle>
          <a:p>
            <a:fld id="{7E05B113-57C7-4CC0-831F-CED27D82C1C2}" type="datetimeFigureOut">
              <a:rPr lang="en-GB" smtClean="0"/>
              <a:t>01/11/2023</a:t>
            </a:fld>
            <a:endParaRPr lang="en-GB"/>
          </a:p>
        </p:txBody>
      </p:sp>
      <p:sp>
        <p:nvSpPr>
          <p:cNvPr id="5" name="Footer Placeholder 4"/>
          <p:cNvSpPr>
            <a:spLocks noGrp="1"/>
          </p:cNvSpPr>
          <p:nvPr>
            <p:ph type="ftr" sz="quarter" idx="11"/>
          </p:nvPr>
        </p:nvSpPr>
        <p:spPr/>
        <p:txBody>
          <a:bodyPr/>
          <a:lstStyle>
            <a:lvl1pPr>
              <a:defRPr>
                <a:solidFill>
                  <a:schemeClr val="accent1"/>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solidFill>
              </a:defRPr>
            </a:lvl1pPr>
          </a:lstStyle>
          <a:p>
            <a:fld id="{38330629-0A5F-4504-9F6D-CF15FEFEB1A4}" type="slidenum">
              <a:rPr lang="en-GB" smtClean="0"/>
              <a:t>‹#›</a:t>
            </a:fld>
            <a:endParaRPr lang="en-GB"/>
          </a:p>
        </p:txBody>
      </p:sp>
      <p:cxnSp>
        <p:nvCxnSpPr>
          <p:cNvPr id="8" name="Straight Connector 7"/>
          <p:cNvCxnSpPr/>
          <p:nvPr/>
        </p:nvCxnSpPr>
        <p:spPr>
          <a:xfrm>
            <a:off x="1978660" y="3733800"/>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36490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E05B113-57C7-4CC0-831F-CED27D82C1C2}" type="datetimeFigureOut">
              <a:rPr lang="en-GB" smtClean="0"/>
              <a:t>01/11/2023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330629-0A5F-4504-9F6D-CF15FEFEB1A4}" type="slidenum">
              <a:rPr lang="en-GB" smtClean="0"/>
              <a:t>‹#›</a:t>
            </a:fld>
            <a:endParaRPr lang="en-GB"/>
          </a:p>
        </p:txBody>
      </p:sp>
    </p:spTree>
    <p:extLst>
      <p:ext uri="{BB962C8B-B14F-4D97-AF65-F5344CB8AC3E}">
        <p14:creationId xmlns:p14="http://schemas.microsoft.com/office/powerpoint/2010/main" val="3265636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marL="0" algn="ctr" defTabSz="914400" rtl="0" eaLnBrk="1" latinLnBrk="0" hangingPunct="1">
              <a:lnSpc>
                <a:spcPct val="85000"/>
              </a:lnSpc>
              <a:spcBef>
                <a:spcPct val="0"/>
              </a:spcBef>
              <a:buNone/>
              <a:defRPr kumimoji="0" lang="en-US" sz="7200" b="1" i="0" u="none" strike="noStrike" kern="1200" cap="all" spc="0" normalizeH="0" baseline="0" dirty="0">
                <a:ln w="15875">
                  <a:solidFill>
                    <a:sysClr val="window" lastClr="FFFFFF"/>
                  </a:solidFill>
                </a:ln>
                <a:solidFill>
                  <a:srgbClr val="DF5327"/>
                </a:solidFill>
                <a:effectLst>
                  <a:outerShdw dist="38100" dir="2700000" algn="tl" rotWithShape="0">
                    <a:srgbClr val="DF5327"/>
                  </a:outerShdw>
                </a:effectLst>
                <a:uLnTx/>
                <a:uFillTx/>
                <a:latin typeface="Corbel" pitchFamily="34" charset="0"/>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E05B113-57C7-4CC0-831F-CED27D82C1C2}" type="datetimeFigureOut">
              <a:rPr lang="en-GB" smtClean="0"/>
              <a:t>01/11/2023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330629-0A5F-4504-9F6D-CF15FEFEB1A4}" type="slidenum">
              <a:rPr lang="en-GB" smtClean="0"/>
              <a:t>‹#›</a:t>
            </a:fld>
            <a:endParaRPr lang="en-GB"/>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63229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E05B113-57C7-4CC0-831F-CED27D82C1C2}" type="datetimeFigureOut">
              <a:rPr lang="en-GB" smtClean="0"/>
              <a:t>01/11/2023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330629-0A5F-4504-9F6D-CF15FEFEB1A4}" type="slidenum">
              <a:rPr lang="en-GB" smtClean="0"/>
              <a:t>‹#›</a:t>
            </a:fld>
            <a:endParaRPr lang="en-GB"/>
          </a:p>
        </p:txBody>
      </p:sp>
    </p:spTree>
    <p:extLst>
      <p:ext uri="{BB962C8B-B14F-4D97-AF65-F5344CB8AC3E}">
        <p14:creationId xmlns:p14="http://schemas.microsoft.com/office/powerpoint/2010/main" val="19968331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E05B113-57C7-4CC0-831F-CED27D82C1C2}" type="datetimeFigureOut">
              <a:rPr lang="en-GB" smtClean="0"/>
              <a:t>01/11/2023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8330629-0A5F-4504-9F6D-CF15FEFEB1A4}" type="slidenum">
              <a:rPr lang="en-GB" smtClean="0"/>
              <a:t>‹#›</a:t>
            </a:fld>
            <a:endParaRPr lang="en-GB"/>
          </a:p>
        </p:txBody>
      </p:sp>
    </p:spTree>
    <p:extLst>
      <p:ext uri="{BB962C8B-B14F-4D97-AF65-F5344CB8AC3E}">
        <p14:creationId xmlns:p14="http://schemas.microsoft.com/office/powerpoint/2010/main" val="8157647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E05B113-57C7-4CC0-831F-CED27D82C1C2}" type="datetimeFigureOut">
              <a:rPr lang="en-GB" smtClean="0"/>
              <a:t>01/11/2023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8330629-0A5F-4504-9F6D-CF15FEFEB1A4}" type="slidenum">
              <a:rPr lang="en-GB" smtClean="0"/>
              <a:t>‹#›</a:t>
            </a:fld>
            <a:endParaRPr lang="en-GB"/>
          </a:p>
        </p:txBody>
      </p:sp>
    </p:spTree>
    <p:extLst>
      <p:ext uri="{BB962C8B-B14F-4D97-AF65-F5344CB8AC3E}">
        <p14:creationId xmlns:p14="http://schemas.microsoft.com/office/powerpoint/2010/main" val="28883986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05B113-57C7-4CC0-831F-CED27D82C1C2}" type="datetimeFigureOut">
              <a:rPr lang="en-GB" smtClean="0"/>
              <a:t>01/11/2023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8330629-0A5F-4504-9F6D-CF15FEFEB1A4}" type="slidenum">
              <a:rPr lang="en-GB" smtClean="0"/>
              <a:t>‹#›</a:t>
            </a:fld>
            <a:endParaRPr lang="en-GB"/>
          </a:p>
        </p:txBody>
      </p:sp>
    </p:spTree>
    <p:extLst>
      <p:ext uri="{BB962C8B-B14F-4D97-AF65-F5344CB8AC3E}">
        <p14:creationId xmlns:p14="http://schemas.microsoft.com/office/powerpoint/2010/main" val="29262706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GB"/>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E05B113-57C7-4CC0-831F-CED27D82C1C2}" type="datetimeFigureOut">
              <a:rPr lang="en-GB" smtClean="0"/>
              <a:t>01/11/2023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330629-0A5F-4504-9F6D-CF15FEFEB1A4}" type="slidenum">
              <a:rPr lang="en-GB" smtClean="0"/>
              <a:t>‹#›</a:t>
            </a:fld>
            <a:endParaRPr lang="en-GB"/>
          </a:p>
        </p:txBody>
      </p:sp>
    </p:spTree>
    <p:extLst>
      <p:ext uri="{BB962C8B-B14F-4D97-AF65-F5344CB8AC3E}">
        <p14:creationId xmlns:p14="http://schemas.microsoft.com/office/powerpoint/2010/main" val="24036474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E05B113-57C7-4CC0-831F-CED27D82C1C2}" type="datetimeFigureOut">
              <a:rPr lang="en-GB" smtClean="0"/>
              <a:t>01/11/2023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330629-0A5F-4504-9F6D-CF15FEFEB1A4}" type="slidenum">
              <a:rPr lang="en-GB" smtClean="0"/>
              <a:t>‹#›</a:t>
            </a:fld>
            <a:endParaRPr lang="en-GB"/>
          </a:p>
        </p:txBody>
      </p:sp>
    </p:spTree>
    <p:extLst>
      <p:ext uri="{BB962C8B-B14F-4D97-AF65-F5344CB8AC3E}">
        <p14:creationId xmlns:p14="http://schemas.microsoft.com/office/powerpoint/2010/main" val="22234408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E05B113-57C7-4CC0-831F-CED27D82C1C2}" type="datetimeFigureOut">
              <a:rPr lang="en-GB" smtClean="0"/>
              <a:t>01/11/2023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330629-0A5F-4504-9F6D-CF15FEFEB1A4}" type="slidenum">
              <a:rPr lang="en-GB" smtClean="0"/>
              <a:t>‹#›</a:t>
            </a:fld>
            <a:endParaRPr lang="en-GB"/>
          </a:p>
        </p:txBody>
      </p:sp>
    </p:spTree>
    <p:extLst>
      <p:ext uri="{BB962C8B-B14F-4D97-AF65-F5344CB8AC3E}">
        <p14:creationId xmlns:p14="http://schemas.microsoft.com/office/powerpoint/2010/main" val="42455281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E05B113-57C7-4CC0-831F-CED27D82C1C2}" type="datetimeFigureOut">
              <a:rPr lang="en-GB" smtClean="0"/>
              <a:t>01/11/2023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330629-0A5F-4504-9F6D-CF15FEFEB1A4}" type="slidenum">
              <a:rPr lang="en-GB" smtClean="0"/>
              <a:t>‹#›</a:t>
            </a:fld>
            <a:endParaRPr lang="en-GB"/>
          </a:p>
        </p:txBody>
      </p:sp>
    </p:spTree>
    <p:extLst>
      <p:ext uri="{BB962C8B-B14F-4D97-AF65-F5344CB8AC3E}">
        <p14:creationId xmlns:p14="http://schemas.microsoft.com/office/powerpoint/2010/main" val="14337966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7E05B113-57C7-4CC0-831F-CED27D82C1C2}" type="datetimeFigureOut">
              <a:rPr lang="en-GB" smtClean="0"/>
              <a:t>01/11/2023</a:t>
            </a:fld>
            <a:endParaRPr lang="en-GB"/>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38330629-0A5F-4504-9F6D-CF15FEFEB1A4}" type="slidenum">
              <a:rPr lang="en-GB" smtClean="0"/>
              <a:t>‹#›</a:t>
            </a:fld>
            <a:endParaRPr lang="en-GB"/>
          </a:p>
        </p:txBody>
      </p:sp>
    </p:spTree>
    <p:extLst>
      <p:ext uri="{BB962C8B-B14F-4D97-AF65-F5344CB8AC3E}">
        <p14:creationId xmlns:p14="http://schemas.microsoft.com/office/powerpoint/2010/main" val="50161988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E1503-DF5A-1B51-7BC4-58BDD06698C1}"/>
              </a:ext>
            </a:extLst>
          </p:cNvPr>
          <p:cNvSpPr>
            <a:spLocks noGrp="1"/>
          </p:cNvSpPr>
          <p:nvPr>
            <p:ph type="ctrTitle"/>
          </p:nvPr>
        </p:nvSpPr>
        <p:spPr/>
        <p:txBody>
          <a:bodyPr>
            <a:noAutofit/>
          </a:bodyPr>
          <a:lstStyle/>
          <a:p>
            <a:r>
              <a:rPr lang="en-US" sz="4400" dirty="0">
                <a:solidFill>
                  <a:schemeClr val="accent4">
                    <a:lumMod val="75000"/>
                  </a:schemeClr>
                </a:solidFill>
                <a:latin typeface="Arial" panose="020B0604020202020204" pitchFamily="34" charset="0"/>
                <a:cs typeface="Arial" panose="020B0604020202020204" pitchFamily="34" charset="0"/>
              </a:rPr>
              <a:t>Hospitality &amp; Tourism Management</a:t>
            </a:r>
            <a:br>
              <a:rPr lang="en-US" sz="4400" dirty="0">
                <a:solidFill>
                  <a:schemeClr val="accent4">
                    <a:lumMod val="75000"/>
                  </a:schemeClr>
                </a:solidFill>
                <a:latin typeface="Arial" panose="020B0604020202020204" pitchFamily="34" charset="0"/>
                <a:cs typeface="Arial" panose="020B0604020202020204" pitchFamily="34" charset="0"/>
              </a:rPr>
            </a:br>
            <a:r>
              <a:rPr lang="en-US" sz="4400" dirty="0">
                <a:solidFill>
                  <a:schemeClr val="accent4">
                    <a:lumMod val="75000"/>
                  </a:schemeClr>
                </a:solidFill>
                <a:latin typeface="Arial" panose="020B0604020202020204" pitchFamily="34" charset="0"/>
                <a:cs typeface="Arial" panose="020B0604020202020204" pitchFamily="34" charset="0"/>
              </a:rPr>
              <a:t>Institute of Management &amp; Health</a:t>
            </a:r>
            <a:endParaRPr lang="en-GB" sz="4400" dirty="0">
              <a:solidFill>
                <a:schemeClr val="accent4">
                  <a:lumMod val="75000"/>
                </a:schemeClr>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CA64178-7606-705D-763F-B37BACBDDBDB}"/>
              </a:ext>
            </a:extLst>
          </p:cNvPr>
          <p:cNvSpPr>
            <a:spLocks noGrp="1"/>
          </p:cNvSpPr>
          <p:nvPr>
            <p:ph type="subTitle" idx="1"/>
          </p:nvPr>
        </p:nvSpPr>
        <p:spPr/>
        <p:txBody>
          <a:bodyPr/>
          <a:lstStyle/>
          <a:p>
            <a:r>
              <a:rPr lang="en-US" dirty="0">
                <a:solidFill>
                  <a:schemeClr val="accent1">
                    <a:lumMod val="75000"/>
                  </a:schemeClr>
                </a:solidFill>
              </a:rPr>
              <a:t>BMIH4006</a:t>
            </a:r>
          </a:p>
          <a:p>
            <a:r>
              <a:rPr lang="en-US" dirty="0">
                <a:solidFill>
                  <a:schemeClr val="accent1">
                    <a:lumMod val="75000"/>
                  </a:schemeClr>
                </a:solidFill>
              </a:rPr>
              <a:t>Operating Hotel Facilities</a:t>
            </a:r>
          </a:p>
          <a:p>
            <a:r>
              <a:rPr lang="en-US" dirty="0">
                <a:solidFill>
                  <a:schemeClr val="accent1">
                    <a:lumMod val="75000"/>
                  </a:schemeClr>
                </a:solidFill>
              </a:rPr>
              <a:t>LEVEL 4</a:t>
            </a:r>
            <a:endParaRPr lang="en-GB" dirty="0">
              <a:solidFill>
                <a:schemeClr val="accent1">
                  <a:lumMod val="75000"/>
                </a:schemeClr>
              </a:solidFill>
            </a:endParaRPr>
          </a:p>
        </p:txBody>
      </p:sp>
    </p:spTree>
    <p:extLst>
      <p:ext uri="{BB962C8B-B14F-4D97-AF65-F5344CB8AC3E}">
        <p14:creationId xmlns:p14="http://schemas.microsoft.com/office/powerpoint/2010/main" val="27577114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0A571-92D7-FEB4-0AD2-B6AAE67F838A}"/>
              </a:ext>
            </a:extLst>
          </p:cNvPr>
          <p:cNvSpPr>
            <a:spLocks noGrp="1"/>
          </p:cNvSpPr>
          <p:nvPr>
            <p:ph type="title"/>
          </p:nvPr>
        </p:nvSpPr>
        <p:spPr/>
        <p:txBody>
          <a:bodyPr/>
          <a:lstStyle/>
          <a:p>
            <a:pPr algn="ctr"/>
            <a:r>
              <a:rPr lang="en-US" dirty="0"/>
              <a:t>Contents</a:t>
            </a:r>
            <a:endParaRPr lang="en-GB" dirty="0"/>
          </a:p>
        </p:txBody>
      </p:sp>
      <p:sp>
        <p:nvSpPr>
          <p:cNvPr id="3" name="Content Placeholder 2">
            <a:extLst>
              <a:ext uri="{FF2B5EF4-FFF2-40B4-BE49-F238E27FC236}">
                <a16:creationId xmlns:a16="http://schemas.microsoft.com/office/drawing/2014/main" id="{6989480B-E349-6157-8297-A7AA1D5A9366}"/>
              </a:ext>
            </a:extLst>
          </p:cNvPr>
          <p:cNvSpPr>
            <a:spLocks noGrp="1"/>
          </p:cNvSpPr>
          <p:nvPr>
            <p:ph idx="1"/>
          </p:nvPr>
        </p:nvSpPr>
        <p:spPr/>
        <p:txBody>
          <a:bodyPr>
            <a:normAutofit/>
          </a:bodyPr>
          <a:lstStyle/>
          <a:p>
            <a:pPr marL="45720" indent="0">
              <a:buNone/>
            </a:pPr>
            <a:r>
              <a:rPr lang="en-US" dirty="0"/>
              <a:t>Introduction-------------------------------------------------------------------------------- o3</a:t>
            </a:r>
          </a:p>
          <a:p>
            <a:pPr marL="45720" indent="0">
              <a:buNone/>
            </a:pPr>
            <a:r>
              <a:rPr lang="en-US" dirty="0"/>
              <a:t>Room Cleaning and Its Importance for Branding ---------------------------------04</a:t>
            </a:r>
          </a:p>
          <a:p>
            <a:pPr marL="45720" indent="0">
              <a:buNone/>
            </a:pPr>
            <a:r>
              <a:rPr lang="en-US" dirty="0"/>
              <a:t>Negative Impacts of Improper Room Cleaning -----------------------------------05</a:t>
            </a:r>
          </a:p>
          <a:p>
            <a:pPr marL="45720" indent="0">
              <a:buNone/>
            </a:pPr>
            <a:r>
              <a:rPr lang="en-US" dirty="0"/>
              <a:t>Ways to Ensure Proper Room Cleaning – Physically ---------------------------06</a:t>
            </a:r>
          </a:p>
          <a:p>
            <a:pPr marL="45720" indent="0">
              <a:buNone/>
            </a:pPr>
            <a:r>
              <a:rPr lang="en-US" dirty="0"/>
              <a:t>Ways to Ensure Proper Room Cleaning – Cognitively --------------------------07</a:t>
            </a:r>
          </a:p>
          <a:p>
            <a:pPr marL="45720" indent="0">
              <a:buNone/>
            </a:pPr>
            <a:r>
              <a:rPr lang="en-US" dirty="0"/>
              <a:t>Ways to Ensure Proper Room Cleaning – Emotionally -------------------------08</a:t>
            </a:r>
          </a:p>
          <a:p>
            <a:pPr marL="45720" indent="0">
              <a:buNone/>
            </a:pPr>
            <a:r>
              <a:rPr lang="en-US" dirty="0"/>
              <a:t>Conclusion ---------------------------------------------------------------------------------09</a:t>
            </a:r>
          </a:p>
          <a:p>
            <a:pPr marL="45720" indent="0">
              <a:buNone/>
            </a:pPr>
            <a:r>
              <a:rPr lang="en-US" dirty="0"/>
              <a:t>References ---------------------------------------------------------------------------------10</a:t>
            </a:r>
            <a:endParaRPr lang="en-GB" dirty="0"/>
          </a:p>
        </p:txBody>
      </p:sp>
    </p:spTree>
    <p:extLst>
      <p:ext uri="{BB962C8B-B14F-4D97-AF65-F5344CB8AC3E}">
        <p14:creationId xmlns:p14="http://schemas.microsoft.com/office/powerpoint/2010/main" val="16954119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BEFA1-C06E-5715-7883-25818B76F51F}"/>
              </a:ext>
            </a:extLst>
          </p:cNvPr>
          <p:cNvSpPr>
            <a:spLocks noGrp="1"/>
          </p:cNvSpPr>
          <p:nvPr>
            <p:ph type="title"/>
          </p:nvPr>
        </p:nvSpPr>
        <p:spPr/>
        <p:txBody>
          <a:bodyPr/>
          <a:lstStyle/>
          <a:p>
            <a:pPr algn="ctr"/>
            <a:r>
              <a:rPr lang="en-GB" dirty="0"/>
              <a:t>Introduction</a:t>
            </a:r>
          </a:p>
        </p:txBody>
      </p:sp>
      <p:sp>
        <p:nvSpPr>
          <p:cNvPr id="3" name="Content Placeholder 2">
            <a:extLst>
              <a:ext uri="{FF2B5EF4-FFF2-40B4-BE49-F238E27FC236}">
                <a16:creationId xmlns:a16="http://schemas.microsoft.com/office/drawing/2014/main" id="{B90D57C2-C973-6328-E980-896E5B9ACCFA}"/>
              </a:ext>
            </a:extLst>
          </p:cNvPr>
          <p:cNvSpPr>
            <a:spLocks noGrp="1"/>
          </p:cNvSpPr>
          <p:nvPr>
            <p:ph idx="1"/>
          </p:nvPr>
        </p:nvSpPr>
        <p:spPr>
          <a:xfrm>
            <a:off x="448574" y="1742536"/>
            <a:ext cx="5486939" cy="4710022"/>
          </a:xfrm>
        </p:spPr>
        <p:txBody>
          <a:bodyPr>
            <a:normAutofit lnSpcReduction="10000"/>
          </a:bodyPr>
          <a:lstStyle/>
          <a:p>
            <a:pPr algn="just">
              <a:lnSpc>
                <a:spcPct val="160000"/>
              </a:lnSpc>
              <a:buFont typeface="Wingdings" panose="05000000000000000000" pitchFamily="2" charset="2"/>
              <a:buChar char="q"/>
            </a:pPr>
            <a:r>
              <a:rPr lang="en-US" sz="1800" dirty="0"/>
              <a:t>The purpose of this presentation is to demonstrate an understanding of international hotel management. </a:t>
            </a:r>
          </a:p>
          <a:p>
            <a:pPr algn="just">
              <a:lnSpc>
                <a:spcPct val="160000"/>
              </a:lnSpc>
              <a:buFont typeface="Wingdings" panose="05000000000000000000" pitchFamily="2" charset="2"/>
              <a:buChar char="q"/>
            </a:pPr>
            <a:r>
              <a:rPr lang="en-US" sz="1800" dirty="0"/>
              <a:t>It will mainly focus on the operating hotel facilities like room cleaning and its importance. </a:t>
            </a:r>
          </a:p>
          <a:p>
            <a:pPr algn="just">
              <a:lnSpc>
                <a:spcPct val="160000"/>
              </a:lnSpc>
              <a:buFont typeface="Wingdings" panose="05000000000000000000" pitchFamily="2" charset="2"/>
              <a:buChar char="q"/>
            </a:pPr>
            <a:r>
              <a:rPr lang="en-US" sz="1800" dirty="0"/>
              <a:t>Using an appropriate employee engagement model “Kahn's 3 Dimensions of Employee Engagement” will discuss Ways to Ensure Proper Room Cleaning physically, cognitively as well and emotionally. </a:t>
            </a:r>
            <a:endParaRPr lang="en-GB" sz="1800" dirty="0"/>
          </a:p>
        </p:txBody>
      </p:sp>
      <p:pic>
        <p:nvPicPr>
          <p:cNvPr id="1026" name="Picture 2" descr="Hotel management Vectors &amp; Illustrations for Free Download | Freepik">
            <a:extLst>
              <a:ext uri="{FF2B5EF4-FFF2-40B4-BE49-F238E27FC236}">
                <a16:creationId xmlns:a16="http://schemas.microsoft.com/office/drawing/2014/main" id="{B82E5FDB-3BC5-8383-F0E2-4324CC30F6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2204403"/>
            <a:ext cx="5441290" cy="36246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64883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83819-5AE5-F52A-29BE-FDA7C62D07B6}"/>
              </a:ext>
            </a:extLst>
          </p:cNvPr>
          <p:cNvSpPr>
            <a:spLocks noGrp="1"/>
          </p:cNvSpPr>
          <p:nvPr>
            <p:ph type="title"/>
          </p:nvPr>
        </p:nvSpPr>
        <p:spPr/>
        <p:txBody>
          <a:bodyPr/>
          <a:lstStyle/>
          <a:p>
            <a:pPr algn="ctr"/>
            <a:r>
              <a:rPr lang="en-US" dirty="0"/>
              <a:t>Room Cleaning and Its Importance for Branding</a:t>
            </a:r>
            <a:endParaRPr lang="en-GB" dirty="0"/>
          </a:p>
        </p:txBody>
      </p:sp>
      <p:sp>
        <p:nvSpPr>
          <p:cNvPr id="3" name="Content Placeholder 2">
            <a:extLst>
              <a:ext uri="{FF2B5EF4-FFF2-40B4-BE49-F238E27FC236}">
                <a16:creationId xmlns:a16="http://schemas.microsoft.com/office/drawing/2014/main" id="{0E7A10F6-121C-963D-70A0-826C75C8A1A4}"/>
              </a:ext>
            </a:extLst>
          </p:cNvPr>
          <p:cNvSpPr>
            <a:spLocks noGrp="1"/>
          </p:cNvSpPr>
          <p:nvPr>
            <p:ph idx="1"/>
          </p:nvPr>
        </p:nvSpPr>
        <p:spPr>
          <a:xfrm>
            <a:off x="723900" y="2383766"/>
            <a:ext cx="5753099" cy="4038600"/>
          </a:xfrm>
        </p:spPr>
        <p:txBody>
          <a:bodyPr>
            <a:normAutofit lnSpcReduction="10000"/>
          </a:bodyPr>
          <a:lstStyle/>
          <a:p>
            <a:pPr algn="just">
              <a:lnSpc>
                <a:spcPct val="150000"/>
              </a:lnSpc>
            </a:pPr>
            <a:r>
              <a:rPr lang="en-US" dirty="0"/>
              <a:t>Room cleaning means the service or performance needed to uphold the hygiene of a substantial hotel room beforehand, during or after the stay of a guest (Ana, 2021).</a:t>
            </a:r>
          </a:p>
          <a:p>
            <a:pPr algn="just">
              <a:lnSpc>
                <a:spcPct val="150000"/>
              </a:lnSpc>
            </a:pPr>
            <a:r>
              <a:rPr lang="en-US" dirty="0"/>
              <a:t>It is important for every hospitality business organization as helps in attracting customers. </a:t>
            </a:r>
          </a:p>
          <a:p>
            <a:pPr marL="45720" indent="0" algn="just">
              <a:lnSpc>
                <a:spcPct val="150000"/>
              </a:lnSpc>
              <a:buNone/>
            </a:pPr>
            <a:endParaRPr lang="en-GB" dirty="0"/>
          </a:p>
        </p:txBody>
      </p:sp>
      <p:pic>
        <p:nvPicPr>
          <p:cNvPr id="6150" name="Picture 6" descr="What Your Guests Are Saying About Hotel Cleanliness">
            <a:extLst>
              <a:ext uri="{FF2B5EF4-FFF2-40B4-BE49-F238E27FC236}">
                <a16:creationId xmlns:a16="http://schemas.microsoft.com/office/drawing/2014/main" id="{8A61B3F4-E0CE-D2B8-561E-85A2863F3B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1799" y="2185277"/>
            <a:ext cx="4686301" cy="40631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13234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607F9-C1EB-0BDA-0CA8-D99CF6636A96}"/>
              </a:ext>
            </a:extLst>
          </p:cNvPr>
          <p:cNvSpPr>
            <a:spLocks noGrp="1"/>
          </p:cNvSpPr>
          <p:nvPr>
            <p:ph type="title"/>
          </p:nvPr>
        </p:nvSpPr>
        <p:spPr>
          <a:xfrm>
            <a:off x="1143000" y="609600"/>
            <a:ext cx="9875520" cy="943155"/>
          </a:xfrm>
        </p:spPr>
        <p:txBody>
          <a:bodyPr>
            <a:normAutofit fontScale="90000"/>
          </a:bodyPr>
          <a:lstStyle/>
          <a:p>
            <a:pPr algn="ctr"/>
            <a:r>
              <a:rPr lang="en-US" dirty="0"/>
              <a:t>Negative Impacts of Improper Room Cleaning</a:t>
            </a:r>
            <a:endParaRPr lang="en-GB" dirty="0"/>
          </a:p>
        </p:txBody>
      </p:sp>
      <p:sp>
        <p:nvSpPr>
          <p:cNvPr id="3" name="Content Placeholder 2">
            <a:extLst>
              <a:ext uri="{FF2B5EF4-FFF2-40B4-BE49-F238E27FC236}">
                <a16:creationId xmlns:a16="http://schemas.microsoft.com/office/drawing/2014/main" id="{D84EB28A-4D5E-CACA-5B78-F617B260B8ED}"/>
              </a:ext>
            </a:extLst>
          </p:cNvPr>
          <p:cNvSpPr>
            <a:spLocks noGrp="1"/>
          </p:cNvSpPr>
          <p:nvPr>
            <p:ph idx="1"/>
          </p:nvPr>
        </p:nvSpPr>
        <p:spPr>
          <a:xfrm>
            <a:off x="762385" y="4229100"/>
            <a:ext cx="5772496" cy="4038600"/>
          </a:xfrm>
        </p:spPr>
        <p:txBody>
          <a:bodyPr/>
          <a:lstStyle/>
          <a:p>
            <a:pPr algn="just"/>
            <a:r>
              <a:rPr lang="en-US" dirty="0"/>
              <a:t>Slips, strips, fires as well as injuries.</a:t>
            </a:r>
          </a:p>
          <a:p>
            <a:pPr algn="just"/>
            <a:r>
              <a:rPr lang="en-US" dirty="0"/>
              <a:t>Negative customer reviews.</a:t>
            </a:r>
          </a:p>
          <a:p>
            <a:pPr algn="just"/>
            <a:r>
              <a:rPr lang="en-US" dirty="0"/>
              <a:t>Reduce the consumer base and sales.</a:t>
            </a:r>
          </a:p>
          <a:p>
            <a:pPr algn="just"/>
            <a:r>
              <a:rPr lang="en-US" dirty="0"/>
              <a:t>Damage brand awareness.</a:t>
            </a:r>
            <a:endParaRPr lang="en-GB" dirty="0"/>
          </a:p>
          <a:p>
            <a:pPr algn="just"/>
            <a:endParaRPr lang="en-GB" dirty="0"/>
          </a:p>
        </p:txBody>
      </p:sp>
      <p:pic>
        <p:nvPicPr>
          <p:cNvPr id="2052" name="Picture 4" descr="Pin by Predrag Najdenov on Hotel management | Hotel management, Restaurant  management, Hotel">
            <a:extLst>
              <a:ext uri="{FF2B5EF4-FFF2-40B4-BE49-F238E27FC236}">
                <a16:creationId xmlns:a16="http://schemas.microsoft.com/office/drawing/2014/main" id="{60D3AB72-EAAB-3AF0-5134-EB3303ACAF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34881" y="1483144"/>
            <a:ext cx="4483639" cy="4478308"/>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hat Your Guests Are Saying About Hotel Cleanliness">
            <a:extLst>
              <a:ext uri="{FF2B5EF4-FFF2-40B4-BE49-F238E27FC236}">
                <a16:creationId xmlns:a16="http://schemas.microsoft.com/office/drawing/2014/main" id="{9FFBF97C-AA54-6430-E9DB-EE09BA84EDB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16206"/>
          <a:stretch/>
        </p:blipFill>
        <p:spPr bwMode="auto">
          <a:xfrm>
            <a:off x="855216" y="1695450"/>
            <a:ext cx="4801904" cy="2305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82126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BD4C5-4B5D-A753-C912-8AAD90FA6D52}"/>
              </a:ext>
            </a:extLst>
          </p:cNvPr>
          <p:cNvSpPr>
            <a:spLocks noGrp="1"/>
          </p:cNvSpPr>
          <p:nvPr>
            <p:ph type="title"/>
          </p:nvPr>
        </p:nvSpPr>
        <p:spPr/>
        <p:txBody>
          <a:bodyPr/>
          <a:lstStyle/>
          <a:p>
            <a:pPr algn="ctr"/>
            <a:r>
              <a:rPr lang="en-US" dirty="0"/>
              <a:t>Ways to Ensure Proper Room Cleaning - Physically</a:t>
            </a:r>
            <a:endParaRPr lang="en-GB" dirty="0"/>
          </a:p>
        </p:txBody>
      </p:sp>
      <p:sp>
        <p:nvSpPr>
          <p:cNvPr id="3" name="Content Placeholder 2">
            <a:extLst>
              <a:ext uri="{FF2B5EF4-FFF2-40B4-BE49-F238E27FC236}">
                <a16:creationId xmlns:a16="http://schemas.microsoft.com/office/drawing/2014/main" id="{EFBF12D6-2465-1D8A-FB73-E4B753AF0578}"/>
              </a:ext>
            </a:extLst>
          </p:cNvPr>
          <p:cNvSpPr>
            <a:spLocks noGrp="1"/>
          </p:cNvSpPr>
          <p:nvPr>
            <p:ph idx="1"/>
          </p:nvPr>
        </p:nvSpPr>
        <p:spPr>
          <a:xfrm>
            <a:off x="957470" y="2541104"/>
            <a:ext cx="4065104" cy="4038600"/>
          </a:xfrm>
        </p:spPr>
        <p:txBody>
          <a:bodyPr/>
          <a:lstStyle/>
          <a:p>
            <a:pPr algn="just"/>
            <a:r>
              <a:rPr lang="en-US" dirty="0"/>
              <a:t>The psychological aspect of the Khan’s three dimensions of the employee engagement model can be used for showing the way to ensure proper room cleaning physically (Zemke et al., 2021). </a:t>
            </a:r>
            <a:endParaRPr lang="en-GB" dirty="0"/>
          </a:p>
        </p:txBody>
      </p:sp>
      <p:pic>
        <p:nvPicPr>
          <p:cNvPr id="5" name="Picture 4">
            <a:extLst>
              <a:ext uri="{FF2B5EF4-FFF2-40B4-BE49-F238E27FC236}">
                <a16:creationId xmlns:a16="http://schemas.microsoft.com/office/drawing/2014/main" id="{C6A51B93-7D18-39B8-74A9-DDE1063F1F5B}"/>
              </a:ext>
            </a:extLst>
          </p:cNvPr>
          <p:cNvPicPr>
            <a:picLocks noChangeAspect="1"/>
          </p:cNvPicPr>
          <p:nvPr/>
        </p:nvPicPr>
        <p:blipFill rotWithShape="1">
          <a:blip r:embed="rId3"/>
          <a:srcRect b="6161"/>
          <a:stretch/>
        </p:blipFill>
        <p:spPr>
          <a:xfrm>
            <a:off x="5778704" y="2398142"/>
            <a:ext cx="5599537" cy="2706807"/>
          </a:xfrm>
          <a:prstGeom prst="rect">
            <a:avLst/>
          </a:prstGeom>
        </p:spPr>
      </p:pic>
    </p:spTree>
    <p:extLst>
      <p:ext uri="{BB962C8B-B14F-4D97-AF65-F5344CB8AC3E}">
        <p14:creationId xmlns:p14="http://schemas.microsoft.com/office/powerpoint/2010/main" val="34729309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1ECF9-A750-475E-EA33-C25CE4555DE6}"/>
              </a:ext>
            </a:extLst>
          </p:cNvPr>
          <p:cNvSpPr>
            <a:spLocks noGrp="1"/>
          </p:cNvSpPr>
          <p:nvPr>
            <p:ph type="title"/>
          </p:nvPr>
        </p:nvSpPr>
        <p:spPr/>
        <p:txBody>
          <a:bodyPr/>
          <a:lstStyle/>
          <a:p>
            <a:pPr algn="ctr"/>
            <a:r>
              <a:rPr lang="en-US" dirty="0"/>
              <a:t>Ways to Ensure Proper Room Cleaning - Cognitively</a:t>
            </a:r>
            <a:endParaRPr lang="en-GB" dirty="0"/>
          </a:p>
        </p:txBody>
      </p:sp>
      <p:sp>
        <p:nvSpPr>
          <p:cNvPr id="3" name="Content Placeholder 2">
            <a:extLst>
              <a:ext uri="{FF2B5EF4-FFF2-40B4-BE49-F238E27FC236}">
                <a16:creationId xmlns:a16="http://schemas.microsoft.com/office/drawing/2014/main" id="{2EB565D1-E72F-6020-2AC7-DFBFAB93FCDD}"/>
              </a:ext>
            </a:extLst>
          </p:cNvPr>
          <p:cNvSpPr>
            <a:spLocks noGrp="1"/>
          </p:cNvSpPr>
          <p:nvPr>
            <p:ph idx="1"/>
          </p:nvPr>
        </p:nvSpPr>
        <p:spPr>
          <a:xfrm>
            <a:off x="624509" y="2822712"/>
            <a:ext cx="4855422" cy="3273287"/>
          </a:xfrm>
        </p:spPr>
        <p:txBody>
          <a:bodyPr/>
          <a:lstStyle/>
          <a:p>
            <a:pPr algn="just">
              <a:lnSpc>
                <a:spcPct val="150000"/>
              </a:lnSpc>
            </a:pPr>
            <a:r>
              <a:rPr lang="en-US" dirty="0"/>
              <a:t>The psychological aspect of Khan’s three dimensions of the employee engagement model can be used to show the way to ensure proper room cleaning Cognitively. </a:t>
            </a:r>
            <a:endParaRPr lang="en-GB" dirty="0"/>
          </a:p>
          <a:p>
            <a:pPr marL="45720" indent="0">
              <a:buNone/>
            </a:pPr>
            <a:endParaRPr lang="en-GB" dirty="0"/>
          </a:p>
        </p:txBody>
      </p:sp>
      <p:pic>
        <p:nvPicPr>
          <p:cNvPr id="4100" name="Picture 4" descr="Kahn's 3 Dimensions of Employee Engagement – A Complete Guide">
            <a:extLst>
              <a:ext uri="{FF2B5EF4-FFF2-40B4-BE49-F238E27FC236}">
                <a16:creationId xmlns:a16="http://schemas.microsoft.com/office/drawing/2014/main" id="{607A9D6D-3607-B197-4015-33921BB301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76171" y="2239237"/>
            <a:ext cx="5142349" cy="38567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91097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5DCAF-B417-5838-8724-BC10A3413E0C}"/>
              </a:ext>
            </a:extLst>
          </p:cNvPr>
          <p:cNvSpPr>
            <a:spLocks noGrp="1"/>
          </p:cNvSpPr>
          <p:nvPr>
            <p:ph type="title"/>
          </p:nvPr>
        </p:nvSpPr>
        <p:spPr/>
        <p:txBody>
          <a:bodyPr/>
          <a:lstStyle/>
          <a:p>
            <a:pPr algn="ctr"/>
            <a:r>
              <a:rPr lang="en-US" dirty="0"/>
              <a:t>Ways to Ensure Proper Room Cleaning - Emotionally</a:t>
            </a:r>
            <a:endParaRPr lang="en-GB" dirty="0"/>
          </a:p>
        </p:txBody>
      </p:sp>
      <p:sp>
        <p:nvSpPr>
          <p:cNvPr id="3" name="Content Placeholder 2">
            <a:extLst>
              <a:ext uri="{FF2B5EF4-FFF2-40B4-BE49-F238E27FC236}">
                <a16:creationId xmlns:a16="http://schemas.microsoft.com/office/drawing/2014/main" id="{7A7C9958-828A-A819-616E-D7FBF09CFBFE}"/>
              </a:ext>
            </a:extLst>
          </p:cNvPr>
          <p:cNvSpPr>
            <a:spLocks noGrp="1"/>
          </p:cNvSpPr>
          <p:nvPr>
            <p:ph idx="1"/>
          </p:nvPr>
        </p:nvSpPr>
        <p:spPr>
          <a:xfrm>
            <a:off x="1143000" y="2574235"/>
            <a:ext cx="5257800" cy="4038600"/>
          </a:xfrm>
        </p:spPr>
        <p:txBody>
          <a:bodyPr/>
          <a:lstStyle/>
          <a:p>
            <a:pPr algn="just">
              <a:lnSpc>
                <a:spcPct val="150000"/>
              </a:lnSpc>
            </a:pPr>
            <a:r>
              <a:rPr lang="en-US" dirty="0"/>
              <a:t>The psychological aspect of Khan’s three dimensions of the employee engagement model can be used to show the way to ensure proper room cleaning Emotionally. </a:t>
            </a:r>
            <a:endParaRPr lang="en-GB" dirty="0"/>
          </a:p>
          <a:p>
            <a:endParaRPr lang="en-GB" dirty="0"/>
          </a:p>
        </p:txBody>
      </p:sp>
      <p:pic>
        <p:nvPicPr>
          <p:cNvPr id="5122" name="Picture 2" descr="Employee Engagement at Work: Definition &amp; Examples">
            <a:extLst>
              <a:ext uri="{FF2B5EF4-FFF2-40B4-BE49-F238E27FC236}">
                <a16:creationId xmlns:a16="http://schemas.microsoft.com/office/drawing/2014/main" id="{78C451B0-12CC-FFF1-C08E-7FA287697B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10490" y="2300896"/>
            <a:ext cx="4996915" cy="33312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87525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50174-C978-F548-63DA-D02A8984F59C}"/>
              </a:ext>
            </a:extLst>
          </p:cNvPr>
          <p:cNvSpPr>
            <a:spLocks noGrp="1"/>
          </p:cNvSpPr>
          <p:nvPr>
            <p:ph type="title"/>
          </p:nvPr>
        </p:nvSpPr>
        <p:spPr/>
        <p:txBody>
          <a:bodyPr/>
          <a:lstStyle/>
          <a:p>
            <a:pPr algn="ctr"/>
            <a:r>
              <a:rPr lang="en-GB" dirty="0"/>
              <a:t>Conclusion</a:t>
            </a:r>
          </a:p>
        </p:txBody>
      </p:sp>
      <p:sp>
        <p:nvSpPr>
          <p:cNvPr id="3" name="Content Placeholder 2">
            <a:extLst>
              <a:ext uri="{FF2B5EF4-FFF2-40B4-BE49-F238E27FC236}">
                <a16:creationId xmlns:a16="http://schemas.microsoft.com/office/drawing/2014/main" id="{393C181D-3277-C7EF-16E1-E086AC07F791}"/>
              </a:ext>
            </a:extLst>
          </p:cNvPr>
          <p:cNvSpPr>
            <a:spLocks noGrp="1"/>
          </p:cNvSpPr>
          <p:nvPr>
            <p:ph idx="1"/>
          </p:nvPr>
        </p:nvSpPr>
        <p:spPr>
          <a:xfrm>
            <a:off x="723900" y="2057400"/>
            <a:ext cx="6438901" cy="4191000"/>
          </a:xfrm>
        </p:spPr>
        <p:txBody>
          <a:bodyPr>
            <a:normAutofit fontScale="85000" lnSpcReduction="10000"/>
          </a:bodyPr>
          <a:lstStyle/>
          <a:p>
            <a:pPr algn="just"/>
            <a:r>
              <a:rPr lang="en-US" sz="2400" dirty="0"/>
              <a:t>Room cleaning means the service or performance needed to uphold the hygiene of a substantial hotel room beforehand, during or after the stay of a guest. </a:t>
            </a:r>
          </a:p>
          <a:p>
            <a:pPr algn="just"/>
            <a:r>
              <a:rPr lang="en-US" sz="2400" dirty="0"/>
              <a:t>Room cleaning does not contain precautionary or essential maintenance activities like replacement, repair, and common maintenance of electronics, furniture, appliances, doors, windows, walls, plumbing, carpets and other fittings.</a:t>
            </a:r>
          </a:p>
          <a:p>
            <a:pPr algn="just"/>
            <a:r>
              <a:rPr lang="en-US" sz="2400" dirty="0"/>
              <a:t> It is important for every hospitality business organization as helps in attracting customers. </a:t>
            </a:r>
          </a:p>
          <a:p>
            <a:pPr algn="just"/>
            <a:r>
              <a:rPr lang="en-US" sz="2400" dirty="0"/>
              <a:t>The proper room cleaning within the hospitality businesses can be ensured by engaging the employees physically, cognitively as well as emotionally. </a:t>
            </a:r>
            <a:endParaRPr lang="en-GB" sz="4400" dirty="0"/>
          </a:p>
          <a:p>
            <a:pPr algn="just"/>
            <a:endParaRPr lang="en-GB" dirty="0"/>
          </a:p>
        </p:txBody>
      </p:sp>
      <p:pic>
        <p:nvPicPr>
          <p:cNvPr id="4" name="Picture 4" descr="Dedicate véna whisky hospitality pictures clip art lőszer Istenemtől  Egyetemi">
            <a:extLst>
              <a:ext uri="{FF2B5EF4-FFF2-40B4-BE49-F238E27FC236}">
                <a16:creationId xmlns:a16="http://schemas.microsoft.com/office/drawing/2014/main" id="{2BFFC6E6-D548-A9C8-8094-ACD91809B8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72351" y="2411730"/>
            <a:ext cx="4286250" cy="3028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6579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4279C-4507-54F8-3828-661506677B24}"/>
              </a:ext>
            </a:extLst>
          </p:cNvPr>
          <p:cNvSpPr>
            <a:spLocks noGrp="1"/>
          </p:cNvSpPr>
          <p:nvPr>
            <p:ph type="title"/>
          </p:nvPr>
        </p:nvSpPr>
        <p:spPr/>
        <p:txBody>
          <a:bodyPr/>
          <a:lstStyle/>
          <a:p>
            <a:pPr algn="ctr"/>
            <a:r>
              <a:rPr lang="en-GB" dirty="0"/>
              <a:t>References</a:t>
            </a:r>
          </a:p>
        </p:txBody>
      </p:sp>
      <p:sp>
        <p:nvSpPr>
          <p:cNvPr id="3" name="Content Placeholder 2">
            <a:extLst>
              <a:ext uri="{FF2B5EF4-FFF2-40B4-BE49-F238E27FC236}">
                <a16:creationId xmlns:a16="http://schemas.microsoft.com/office/drawing/2014/main" id="{74BDE112-FCEF-71A4-8631-0489768C2CFD}"/>
              </a:ext>
            </a:extLst>
          </p:cNvPr>
          <p:cNvSpPr>
            <a:spLocks noGrp="1"/>
          </p:cNvSpPr>
          <p:nvPr>
            <p:ph idx="1"/>
          </p:nvPr>
        </p:nvSpPr>
        <p:spPr>
          <a:xfrm>
            <a:off x="533400" y="1460500"/>
            <a:ext cx="11049000" cy="5397500"/>
          </a:xfrm>
        </p:spPr>
        <p:txBody>
          <a:bodyPr>
            <a:normAutofit fontScale="32500" lnSpcReduction="20000"/>
          </a:bodyPr>
          <a:lstStyle/>
          <a:p>
            <a:pPr marL="914400" indent="-914400" algn="just">
              <a:lnSpc>
                <a:spcPct val="107000"/>
              </a:lnSpc>
              <a:spcBef>
                <a:spcPts val="0"/>
              </a:spcBef>
              <a:spcAft>
                <a:spcPts val="800"/>
              </a:spcAft>
              <a:buNone/>
            </a:pP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914400" marR="0" indent="-914400" algn="just">
              <a:lnSpc>
                <a:spcPct val="150000"/>
              </a:lnSpc>
              <a:spcBef>
                <a:spcPts val="0"/>
              </a:spcBef>
              <a:spcAft>
                <a:spcPts val="1000"/>
              </a:spcAft>
              <a:buNone/>
            </a:pPr>
            <a:r>
              <a:rPr lang="en-US" sz="3400" dirty="0">
                <a:effectLst/>
                <a:latin typeface="+mj-lt"/>
                <a:ea typeface="Calibri" panose="020F0502020204030204" pitchFamily="34" charset="0"/>
                <a:cs typeface="Times New Roman" panose="02020603050405020304" pitchFamily="18" charset="0"/>
              </a:rPr>
              <a:t>Ana, A. (2021). Hotel room cleaning: Time study and analysis of influential variables in a Spanish hotel. </a:t>
            </a:r>
            <a:r>
              <a:rPr lang="en-US" sz="3400" i="1" dirty="0">
                <a:effectLst/>
                <a:latin typeface="+mj-lt"/>
                <a:ea typeface="Calibri" panose="020F0502020204030204" pitchFamily="34" charset="0"/>
                <a:cs typeface="Times New Roman" panose="02020603050405020304" pitchFamily="18" charset="0"/>
              </a:rPr>
              <a:t>Journal of Industrial Engineering and Management</a:t>
            </a:r>
            <a:r>
              <a:rPr lang="en-US" sz="3400" dirty="0">
                <a:effectLst/>
                <a:latin typeface="+mj-lt"/>
                <a:ea typeface="Calibri" panose="020F0502020204030204" pitchFamily="34" charset="0"/>
                <a:cs typeface="Times New Roman" panose="02020603050405020304" pitchFamily="18" charset="0"/>
              </a:rPr>
              <a:t>, 14(3), p.645.</a:t>
            </a:r>
            <a:endParaRPr lang="en-GB" sz="3400" dirty="0">
              <a:effectLst/>
              <a:latin typeface="+mj-lt"/>
              <a:ea typeface="Calibri" panose="020F0502020204030204" pitchFamily="34" charset="0"/>
              <a:cs typeface="Times New Roman" panose="02020603050405020304" pitchFamily="18" charset="0"/>
            </a:endParaRPr>
          </a:p>
          <a:p>
            <a:pPr marL="914400" marR="0" indent="-914400" algn="just">
              <a:lnSpc>
                <a:spcPct val="150000"/>
              </a:lnSpc>
              <a:spcBef>
                <a:spcPts val="0"/>
              </a:spcBef>
              <a:spcAft>
                <a:spcPts val="1000"/>
              </a:spcAft>
              <a:buNone/>
            </a:pPr>
            <a:r>
              <a:rPr lang="en-GB" sz="3400" dirty="0">
                <a:effectLst/>
                <a:latin typeface="+mj-lt"/>
                <a:ea typeface="Calibri" panose="020F0502020204030204" pitchFamily="34" charset="0"/>
                <a:cs typeface="Times New Roman" panose="02020603050405020304" pitchFamily="18" charset="0"/>
              </a:rPr>
              <a:t>Bridger, E. (2018). </a:t>
            </a:r>
            <a:r>
              <a:rPr lang="en-GB" sz="3400" i="1" dirty="0">
                <a:effectLst/>
                <a:latin typeface="+mj-lt"/>
                <a:ea typeface="Calibri" panose="020F0502020204030204" pitchFamily="34" charset="0"/>
                <a:cs typeface="Times New Roman" panose="02020603050405020304" pitchFamily="18" charset="0"/>
              </a:rPr>
              <a:t>Employee engagement: a practical introduction.</a:t>
            </a:r>
            <a:r>
              <a:rPr lang="en-GB" sz="3400" dirty="0">
                <a:effectLst/>
                <a:latin typeface="+mj-lt"/>
                <a:ea typeface="Calibri" panose="020F0502020204030204" pitchFamily="34" charset="0"/>
                <a:cs typeface="Times New Roman" panose="02020603050405020304" pitchFamily="18" charset="0"/>
              </a:rPr>
              <a:t> 2nd ed. HR Fundamentals. London: CIPD and Kogan Page. </a:t>
            </a:r>
          </a:p>
          <a:p>
            <a:pPr marL="914400" marR="0" indent="-914400" algn="just">
              <a:lnSpc>
                <a:spcPct val="150000"/>
              </a:lnSpc>
              <a:spcBef>
                <a:spcPts val="0"/>
              </a:spcBef>
              <a:spcAft>
                <a:spcPts val="1000"/>
              </a:spcAft>
              <a:buNone/>
            </a:pPr>
            <a:r>
              <a:rPr lang="en-GB" sz="3400" dirty="0">
                <a:effectLst/>
                <a:latin typeface="+mj-lt"/>
                <a:ea typeface="Calibri" panose="020F0502020204030204" pitchFamily="34" charset="0"/>
                <a:cs typeface="Times New Roman" panose="02020603050405020304" pitchFamily="18" charset="0"/>
              </a:rPr>
              <a:t>Cottrell, S. (2019). </a:t>
            </a:r>
            <a:r>
              <a:rPr lang="en-GB" sz="3400" i="1" dirty="0">
                <a:effectLst/>
                <a:latin typeface="+mj-lt"/>
                <a:ea typeface="Calibri" panose="020F0502020204030204" pitchFamily="34" charset="0"/>
                <a:cs typeface="Times New Roman" panose="02020603050405020304" pitchFamily="18" charset="0"/>
              </a:rPr>
              <a:t>The Study Skills Handbook.</a:t>
            </a:r>
            <a:r>
              <a:rPr lang="en-GB" sz="3400" dirty="0">
                <a:effectLst/>
                <a:latin typeface="+mj-lt"/>
                <a:ea typeface="Calibri" panose="020F0502020204030204" pitchFamily="34" charset="0"/>
                <a:cs typeface="Times New Roman" panose="02020603050405020304" pitchFamily="18" charset="0"/>
              </a:rPr>
              <a:t> 5th ed. London: Red Globe Press. </a:t>
            </a:r>
          </a:p>
          <a:p>
            <a:pPr marL="914400" marR="0" indent="-914400" algn="just">
              <a:lnSpc>
                <a:spcPct val="150000"/>
              </a:lnSpc>
              <a:spcBef>
                <a:spcPts val="0"/>
              </a:spcBef>
              <a:spcAft>
                <a:spcPts val="1000"/>
              </a:spcAft>
              <a:buNone/>
            </a:pPr>
            <a:r>
              <a:rPr lang="en-US" sz="3400" dirty="0" err="1">
                <a:effectLst/>
                <a:latin typeface="+mj-lt"/>
                <a:ea typeface="Calibri" panose="020F0502020204030204" pitchFamily="34" charset="0"/>
                <a:cs typeface="Times New Roman" panose="02020603050405020304" pitchFamily="18" charset="0"/>
              </a:rPr>
              <a:t>Cvelbar</a:t>
            </a:r>
            <a:r>
              <a:rPr lang="en-US" sz="3400" dirty="0">
                <a:effectLst/>
                <a:latin typeface="+mj-lt"/>
                <a:ea typeface="Calibri" panose="020F0502020204030204" pitchFamily="34" charset="0"/>
                <a:cs typeface="Times New Roman" panose="02020603050405020304" pitchFamily="18" charset="0"/>
              </a:rPr>
              <a:t>, L.K., </a:t>
            </a:r>
            <a:r>
              <a:rPr lang="en-US" sz="3400" dirty="0" err="1">
                <a:effectLst/>
                <a:latin typeface="+mj-lt"/>
                <a:ea typeface="Calibri" panose="020F0502020204030204" pitchFamily="34" charset="0"/>
                <a:cs typeface="Times New Roman" panose="02020603050405020304" pitchFamily="18" charset="0"/>
              </a:rPr>
              <a:t>Grun</a:t>
            </a:r>
            <a:r>
              <a:rPr lang="en-US" sz="3400" dirty="0">
                <a:effectLst/>
                <a:latin typeface="+mj-lt"/>
                <a:ea typeface="Calibri" panose="020F0502020204030204" pitchFamily="34" charset="0"/>
                <a:cs typeface="Times New Roman" panose="02020603050405020304" pitchFamily="18" charset="0"/>
              </a:rPr>
              <a:t>, B. and </a:t>
            </a:r>
            <a:r>
              <a:rPr lang="en-US" sz="3400" dirty="0" err="1">
                <a:effectLst/>
                <a:latin typeface="+mj-lt"/>
                <a:ea typeface="Calibri" panose="020F0502020204030204" pitchFamily="34" charset="0"/>
                <a:cs typeface="Times New Roman" panose="02020603050405020304" pitchFamily="18" charset="0"/>
              </a:rPr>
              <a:t>Dolnicar</a:t>
            </a:r>
            <a:r>
              <a:rPr lang="en-US" sz="3400" dirty="0">
                <a:effectLst/>
                <a:latin typeface="+mj-lt"/>
                <a:ea typeface="Calibri" panose="020F0502020204030204" pitchFamily="34" charset="0"/>
                <a:cs typeface="Times New Roman" panose="02020603050405020304" pitchFamily="18" charset="0"/>
              </a:rPr>
              <a:t>, S. (2020). ‘To Clean or Not to Clean?’ Reducing Daily Routine Hotel Room Cleaning by Letting Tourists Answer This Question for Themselves. </a:t>
            </a:r>
            <a:r>
              <a:rPr lang="en-US" sz="3400" i="1" dirty="0">
                <a:effectLst/>
                <a:latin typeface="+mj-lt"/>
                <a:ea typeface="Calibri" panose="020F0502020204030204" pitchFamily="34" charset="0"/>
                <a:cs typeface="Times New Roman" panose="02020603050405020304" pitchFamily="18" charset="0"/>
              </a:rPr>
              <a:t>Journal of Travel Research</a:t>
            </a:r>
            <a:r>
              <a:rPr lang="en-US" sz="3400" dirty="0">
                <a:effectLst/>
                <a:latin typeface="+mj-lt"/>
                <a:ea typeface="Calibri" panose="020F0502020204030204" pitchFamily="34" charset="0"/>
                <a:cs typeface="Times New Roman" panose="02020603050405020304" pitchFamily="18" charset="0"/>
              </a:rPr>
              <a:t>, 60(1), pp.220–229.</a:t>
            </a:r>
            <a:endParaRPr lang="en-GB" sz="3400" dirty="0">
              <a:effectLst/>
              <a:latin typeface="+mj-lt"/>
              <a:ea typeface="Calibri" panose="020F0502020204030204" pitchFamily="34" charset="0"/>
              <a:cs typeface="Times New Roman" panose="02020603050405020304" pitchFamily="18" charset="0"/>
            </a:endParaRPr>
          </a:p>
          <a:p>
            <a:pPr marL="914400" marR="0" indent="-914400" algn="just">
              <a:lnSpc>
                <a:spcPct val="150000"/>
              </a:lnSpc>
              <a:spcBef>
                <a:spcPts val="0"/>
              </a:spcBef>
              <a:spcAft>
                <a:spcPts val="1000"/>
              </a:spcAft>
              <a:buNone/>
            </a:pPr>
            <a:r>
              <a:rPr lang="en-US" sz="3400" dirty="0" err="1">
                <a:effectLst/>
                <a:latin typeface="+mj-lt"/>
                <a:ea typeface="Calibri" panose="020F0502020204030204" pitchFamily="34" charset="0"/>
                <a:cs typeface="Times New Roman" panose="02020603050405020304" pitchFamily="18" charset="0"/>
              </a:rPr>
              <a:t>Hipe</a:t>
            </a:r>
            <a:r>
              <a:rPr lang="en-US" sz="3400" dirty="0">
                <a:effectLst/>
                <a:latin typeface="+mj-lt"/>
                <a:ea typeface="Calibri" panose="020F0502020204030204" pitchFamily="34" charset="0"/>
                <a:cs typeface="Times New Roman" panose="02020603050405020304" pitchFamily="18" charset="0"/>
              </a:rPr>
              <a:t>, S. (2020). The world at work: hotel cleaners. </a:t>
            </a:r>
            <a:r>
              <a:rPr lang="en-US" sz="3400" i="1" dirty="0">
                <a:effectLst/>
                <a:latin typeface="+mj-lt"/>
                <a:ea typeface="Calibri" panose="020F0502020204030204" pitchFamily="34" charset="0"/>
                <a:cs typeface="Times New Roman" panose="02020603050405020304" pitchFamily="18" charset="0"/>
              </a:rPr>
              <a:t>Occupational and Environmental Medicine</a:t>
            </a:r>
            <a:r>
              <a:rPr lang="en-US" sz="3400" dirty="0">
                <a:effectLst/>
                <a:latin typeface="+mj-lt"/>
                <a:ea typeface="Calibri" panose="020F0502020204030204" pitchFamily="34" charset="0"/>
                <a:cs typeface="Times New Roman" panose="02020603050405020304" pitchFamily="18" charset="0"/>
              </a:rPr>
              <a:t>, 70(5), pp.360–364.</a:t>
            </a:r>
            <a:endParaRPr lang="en-GB" sz="3400" dirty="0">
              <a:effectLst/>
              <a:latin typeface="+mj-lt"/>
              <a:ea typeface="Calibri" panose="020F0502020204030204" pitchFamily="34" charset="0"/>
              <a:cs typeface="Times New Roman" panose="02020603050405020304" pitchFamily="18" charset="0"/>
            </a:endParaRPr>
          </a:p>
          <a:p>
            <a:pPr marL="914400" marR="0" indent="-914400" algn="just">
              <a:lnSpc>
                <a:spcPct val="150000"/>
              </a:lnSpc>
              <a:spcBef>
                <a:spcPts val="0"/>
              </a:spcBef>
              <a:spcAft>
                <a:spcPts val="1000"/>
              </a:spcAft>
              <a:buNone/>
            </a:pPr>
            <a:r>
              <a:rPr lang="en-GB" sz="3400" dirty="0">
                <a:effectLst/>
                <a:latin typeface="+mj-lt"/>
                <a:ea typeface="Calibri" panose="020F0502020204030204" pitchFamily="34" charset="0"/>
                <a:cs typeface="Times New Roman" panose="02020603050405020304" pitchFamily="18" charset="0"/>
              </a:rPr>
              <a:t>Leiter, M. P. and Bakker, A. B. (2010). </a:t>
            </a:r>
            <a:r>
              <a:rPr lang="en-GB" sz="3400" i="1" dirty="0">
                <a:effectLst/>
                <a:latin typeface="+mj-lt"/>
                <a:ea typeface="Calibri" panose="020F0502020204030204" pitchFamily="34" charset="0"/>
                <a:cs typeface="Times New Roman" panose="02020603050405020304" pitchFamily="18" charset="0"/>
              </a:rPr>
              <a:t>Work Engagement: A Handbook of Essential Theory and Research</a:t>
            </a:r>
            <a:r>
              <a:rPr lang="en-GB" sz="3400" dirty="0">
                <a:effectLst/>
                <a:latin typeface="+mj-lt"/>
                <a:ea typeface="Calibri" panose="020F0502020204030204" pitchFamily="34" charset="0"/>
                <a:cs typeface="Times New Roman" panose="02020603050405020304" pitchFamily="18" charset="0"/>
              </a:rPr>
              <a:t>. Hove [England]: Psychology Press. </a:t>
            </a:r>
          </a:p>
          <a:p>
            <a:pPr marL="914400" marR="0" indent="-914400" algn="just">
              <a:lnSpc>
                <a:spcPct val="150000"/>
              </a:lnSpc>
              <a:spcBef>
                <a:spcPts val="0"/>
              </a:spcBef>
              <a:spcAft>
                <a:spcPts val="1000"/>
              </a:spcAft>
              <a:buNone/>
            </a:pPr>
            <a:r>
              <a:rPr lang="en-US" sz="3400" dirty="0">
                <a:effectLst/>
                <a:latin typeface="+mj-lt"/>
                <a:ea typeface="Calibri" panose="020F0502020204030204" pitchFamily="34" charset="0"/>
                <a:cs typeface="Times New Roman" panose="02020603050405020304" pitchFamily="18" charset="0"/>
              </a:rPr>
              <a:t>Lewis, B.R. and McCann, P. (2021). Service failure and recovery: evidence from the hotel industry. </a:t>
            </a:r>
            <a:r>
              <a:rPr lang="en-US" sz="3400" i="1" dirty="0">
                <a:effectLst/>
                <a:latin typeface="+mj-lt"/>
                <a:ea typeface="Calibri" panose="020F0502020204030204" pitchFamily="34" charset="0"/>
                <a:cs typeface="Times New Roman" panose="02020603050405020304" pitchFamily="18" charset="0"/>
              </a:rPr>
              <a:t>International Journal of Contemporary Hospitality Management</a:t>
            </a:r>
            <a:r>
              <a:rPr lang="en-US" sz="3400" dirty="0">
                <a:effectLst/>
                <a:latin typeface="+mj-lt"/>
                <a:ea typeface="Calibri" panose="020F0502020204030204" pitchFamily="34" charset="0"/>
                <a:cs typeface="Times New Roman" panose="02020603050405020304" pitchFamily="18" charset="0"/>
              </a:rPr>
              <a:t>, 16(1), pp.6–17.</a:t>
            </a:r>
            <a:endParaRPr lang="en-GB" sz="3400" dirty="0">
              <a:effectLst/>
              <a:latin typeface="+mj-lt"/>
              <a:ea typeface="Calibri" panose="020F0502020204030204" pitchFamily="34" charset="0"/>
              <a:cs typeface="Times New Roman" panose="02020603050405020304" pitchFamily="18" charset="0"/>
            </a:endParaRPr>
          </a:p>
          <a:p>
            <a:pPr marL="914400" marR="0" indent="-914400" algn="just">
              <a:lnSpc>
                <a:spcPct val="150000"/>
              </a:lnSpc>
              <a:spcBef>
                <a:spcPts val="0"/>
              </a:spcBef>
              <a:spcAft>
                <a:spcPts val="1000"/>
              </a:spcAft>
              <a:buNone/>
            </a:pPr>
            <a:r>
              <a:rPr lang="en-GB" sz="3400" dirty="0">
                <a:effectLst/>
                <a:latin typeface="+mj-lt"/>
                <a:ea typeface="Calibri" panose="020F0502020204030204" pitchFamily="34" charset="0"/>
                <a:cs typeface="Times New Roman" panose="02020603050405020304" pitchFamily="18" charset="0"/>
              </a:rPr>
              <a:t>Quick, L. (2020). </a:t>
            </a:r>
            <a:r>
              <a:rPr lang="en-GB" sz="3400" i="1" dirty="0">
                <a:effectLst/>
                <a:latin typeface="+mj-lt"/>
                <a:ea typeface="Calibri" panose="020F0502020204030204" pitchFamily="34" charset="0"/>
                <a:cs typeface="Times New Roman" panose="02020603050405020304" pitchFamily="18" charset="0"/>
              </a:rPr>
              <a:t>Managing Events. Real Challenges, Real Outcomes</a:t>
            </a:r>
            <a:r>
              <a:rPr lang="en-GB" sz="3400" dirty="0">
                <a:effectLst/>
                <a:latin typeface="+mj-lt"/>
                <a:ea typeface="Calibri" panose="020F0502020204030204" pitchFamily="34" charset="0"/>
                <a:cs typeface="Times New Roman" panose="02020603050405020304" pitchFamily="18" charset="0"/>
              </a:rPr>
              <a:t>. London: SAGE Publications Ltd.</a:t>
            </a:r>
          </a:p>
          <a:p>
            <a:pPr marL="914400" marR="0" indent="-914400" algn="just">
              <a:lnSpc>
                <a:spcPct val="150000"/>
              </a:lnSpc>
              <a:spcBef>
                <a:spcPts val="0"/>
              </a:spcBef>
              <a:spcAft>
                <a:spcPts val="1000"/>
              </a:spcAft>
              <a:buNone/>
            </a:pPr>
            <a:r>
              <a:rPr lang="en-GB" sz="3400" dirty="0">
                <a:effectLst/>
                <a:latin typeface="+mj-lt"/>
                <a:ea typeface="Calibri" panose="020F0502020204030204" pitchFamily="34" charset="0"/>
                <a:cs typeface="Times New Roman" panose="02020603050405020304" pitchFamily="18" charset="0"/>
              </a:rPr>
              <a:t>Raghubalan, G. and Raghubalan, S. (2016). </a:t>
            </a:r>
            <a:r>
              <a:rPr lang="en-GB" sz="3400" i="1" dirty="0">
                <a:effectLst/>
                <a:latin typeface="+mj-lt"/>
                <a:ea typeface="Calibri" panose="020F0502020204030204" pitchFamily="34" charset="0"/>
                <a:cs typeface="Times New Roman" panose="02020603050405020304" pitchFamily="18" charset="0"/>
              </a:rPr>
              <a:t>Hotel Housekeeping - Operations And Management</a:t>
            </a:r>
            <a:r>
              <a:rPr lang="en-GB" sz="3400" dirty="0">
                <a:effectLst/>
                <a:latin typeface="+mj-lt"/>
                <a:ea typeface="Calibri" panose="020F0502020204030204" pitchFamily="34" charset="0"/>
                <a:cs typeface="Times New Roman" panose="02020603050405020304" pitchFamily="18" charset="0"/>
              </a:rPr>
              <a:t>. 3rd ed. India: Oxford University Press. </a:t>
            </a:r>
          </a:p>
          <a:p>
            <a:pPr marL="914400" marR="0" indent="-914400" algn="just">
              <a:lnSpc>
                <a:spcPct val="150000"/>
              </a:lnSpc>
              <a:spcBef>
                <a:spcPts val="0"/>
              </a:spcBef>
              <a:spcAft>
                <a:spcPts val="1000"/>
              </a:spcAft>
              <a:buNone/>
            </a:pPr>
            <a:r>
              <a:rPr lang="en-US" sz="3400" dirty="0">
                <a:effectLst/>
                <a:latin typeface="+mj-lt"/>
                <a:ea typeface="Calibri" panose="020F0502020204030204" pitchFamily="34" charset="0"/>
                <a:cs typeface="Times New Roman" panose="02020603050405020304" pitchFamily="18" charset="0"/>
              </a:rPr>
              <a:t>Ramanathan, U. and Ramanathan, R. (2021). Guests’ perceptions on factors influencing customer loyalty. </a:t>
            </a:r>
            <a:r>
              <a:rPr lang="en-US" sz="3400" i="1" dirty="0">
                <a:effectLst/>
                <a:latin typeface="+mj-lt"/>
                <a:ea typeface="Calibri" panose="020F0502020204030204" pitchFamily="34" charset="0"/>
                <a:cs typeface="Times New Roman" panose="02020603050405020304" pitchFamily="18" charset="0"/>
              </a:rPr>
              <a:t>International Journal of Contemporary Hospitality Management</a:t>
            </a:r>
            <a:r>
              <a:rPr lang="en-US" sz="3400" dirty="0">
                <a:effectLst/>
                <a:latin typeface="+mj-lt"/>
                <a:ea typeface="Calibri" panose="020F0502020204030204" pitchFamily="34" charset="0"/>
                <a:cs typeface="Times New Roman" panose="02020603050405020304" pitchFamily="18" charset="0"/>
              </a:rPr>
              <a:t>, 23(1), pp.7–25.</a:t>
            </a:r>
            <a:endParaRPr lang="en-GB" sz="3400" dirty="0">
              <a:effectLst/>
              <a:latin typeface="+mj-lt"/>
              <a:ea typeface="Calibri" panose="020F0502020204030204" pitchFamily="34" charset="0"/>
              <a:cs typeface="Times New Roman" panose="02020603050405020304" pitchFamily="18" charset="0"/>
            </a:endParaRPr>
          </a:p>
          <a:p>
            <a:pPr marL="914400" marR="0" indent="-914400" algn="just">
              <a:lnSpc>
                <a:spcPct val="150000"/>
              </a:lnSpc>
              <a:spcBef>
                <a:spcPts val="0"/>
              </a:spcBef>
              <a:spcAft>
                <a:spcPts val="1000"/>
              </a:spcAft>
              <a:buNone/>
            </a:pPr>
            <a:r>
              <a:rPr lang="en-US" sz="3400" dirty="0">
                <a:effectLst/>
                <a:latin typeface="+mj-lt"/>
                <a:ea typeface="Calibri" panose="020F0502020204030204" pitchFamily="34" charset="0"/>
                <a:cs typeface="Times New Roman" panose="02020603050405020304" pitchFamily="18" charset="0"/>
              </a:rPr>
              <a:t>Zemke, D.M.V., Neal, J., Shoemaker, S. and Kirsch, K. (2021). Hotel cleanliness: will guests pay for enhanced disinfection? </a:t>
            </a:r>
            <a:r>
              <a:rPr lang="en-US" sz="3400" i="1" dirty="0">
                <a:effectLst/>
                <a:latin typeface="+mj-lt"/>
                <a:ea typeface="Calibri" panose="020F0502020204030204" pitchFamily="34" charset="0"/>
                <a:cs typeface="Times New Roman" panose="02020603050405020304" pitchFamily="18" charset="0"/>
              </a:rPr>
              <a:t>International Journal of Contemporary Hospitality Management</a:t>
            </a:r>
            <a:r>
              <a:rPr lang="en-US" sz="3400" dirty="0">
                <a:effectLst/>
                <a:latin typeface="+mj-lt"/>
                <a:ea typeface="Calibri" panose="020F0502020204030204" pitchFamily="34" charset="0"/>
                <a:cs typeface="Times New Roman" panose="02020603050405020304" pitchFamily="18" charset="0"/>
              </a:rPr>
              <a:t>, 27(4), pp.690–710.</a:t>
            </a:r>
            <a:endParaRPr lang="en-GB" sz="3400" dirty="0">
              <a:effectLst/>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66161388"/>
      </p:ext>
    </p:extLst>
  </p:cSld>
  <p:clrMapOvr>
    <a:masterClrMapping/>
  </p:clrMapOvr>
</p:sld>
</file>

<file path=ppt/theme/theme1.xml><?xml version="1.0" encoding="utf-8"?>
<a:theme xmlns:a="http://schemas.openxmlformats.org/drawingml/2006/main" name="Basis">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asis">
      <a:fillStyleLst>
        <a:solidFill>
          <a:schemeClr val="phClr"/>
        </a:solidFill>
        <a:solidFill>
          <a:schemeClr val="phClr">
            <a:tint val="63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446C221D-F63F-4DD8-B509-CFE168687BF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Basis</Template>
  <TotalTime>76</TotalTime>
  <Words>1622</Words>
  <Application>Microsoft Office PowerPoint</Application>
  <PresentationFormat>Widescreen</PresentationFormat>
  <Paragraphs>68</Paragraphs>
  <Slides>10</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Corbel</vt:lpstr>
      <vt:lpstr>Times New Roman</vt:lpstr>
      <vt:lpstr>Wingdings</vt:lpstr>
      <vt:lpstr>Basis</vt:lpstr>
      <vt:lpstr>Hospitality &amp; Tourism Management Institute of Management &amp; Health</vt:lpstr>
      <vt:lpstr>Contents</vt:lpstr>
      <vt:lpstr>Introduction</vt:lpstr>
      <vt:lpstr>Room Cleaning and Its Importance for Branding</vt:lpstr>
      <vt:lpstr>Negative Impacts of Improper Room Cleaning</vt:lpstr>
      <vt:lpstr>Ways to Ensure Proper Room Cleaning - Physically</vt:lpstr>
      <vt:lpstr>Ways to Ensure Proper Room Cleaning - Cognitively</vt:lpstr>
      <vt:lpstr>Ways to Ensure Proper Room Cleaning - Emotionally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&amp; Tourism Management Institute of Management &amp; Health</dc:title>
  <dc:creator>Elena-Gabriela David</dc:creator>
  <cp:lastModifiedBy>Elena-Gabriela David (2212249)</cp:lastModifiedBy>
  <cp:revision>5</cp:revision>
  <dcterms:created xsi:type="dcterms:W3CDTF">2023-10-26T15:39:51Z</dcterms:created>
  <dcterms:modified xsi:type="dcterms:W3CDTF">2023-11-01T11:39:43Z</dcterms:modified>
</cp:coreProperties>
</file>