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
  </p:notesMasterIdLst>
  <p:sldIdLst>
    <p:sldId id="256"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3D952B-475F-4D99-BCA8-D0F372848CC2}" type="datetimeFigureOut">
              <a:rPr lang="en-GB" smtClean="0"/>
              <a:t>22/11/2025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7189C-6BDE-4280-9D2C-CF1A049C83C1}" type="slidenum">
              <a:rPr lang="en-GB" smtClean="0"/>
              <a:t>‹#›</a:t>
            </a:fld>
            <a:endParaRPr lang="en-GB"/>
          </a:p>
        </p:txBody>
      </p:sp>
    </p:spTree>
    <p:extLst>
      <p:ext uri="{BB962C8B-B14F-4D97-AF65-F5344CB8AC3E}">
        <p14:creationId xmlns:p14="http://schemas.microsoft.com/office/powerpoint/2010/main" val="285297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07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99667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79126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06859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15437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65055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196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4517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67717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58239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7260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328336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4E2F106-6BB3-6C57-7EBF-B0EEAE07B4EA}"/>
              </a:ext>
            </a:extLst>
          </p:cNvPr>
          <p:cNvPicPr>
            <a:picLocks noChangeAspect="1"/>
          </p:cNvPicPr>
          <p:nvPr/>
        </p:nvPicPr>
        <p:blipFill>
          <a:blip r:embed="rId2"/>
          <a:srcRect t="9397" b="11097"/>
          <a:stretch>
            <a:fillRect/>
          </a:stretch>
        </p:blipFill>
        <p:spPr>
          <a:xfrm>
            <a:off x="20" y="10"/>
            <a:ext cx="12191979" cy="6857990"/>
          </a:xfrm>
          <a:prstGeom prst="rect">
            <a:avLst/>
          </a:prstGeom>
        </p:spPr>
      </p:pic>
      <p:sp>
        <p:nvSpPr>
          <p:cNvPr id="25" name="Rectangle 2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98D28C-190F-ACF9-9753-E64324665AF3}"/>
              </a:ext>
            </a:extLst>
          </p:cNvPr>
          <p:cNvSpPr>
            <a:spLocks noGrp="1"/>
          </p:cNvSpPr>
          <p:nvPr>
            <p:ph type="ctrTitle"/>
          </p:nvPr>
        </p:nvSpPr>
        <p:spPr>
          <a:xfrm>
            <a:off x="704088" y="871759"/>
            <a:ext cx="5067300" cy="3497042"/>
          </a:xfrm>
        </p:spPr>
        <p:txBody>
          <a:bodyPr anchor="t">
            <a:normAutofit/>
          </a:bodyPr>
          <a:lstStyle/>
          <a:p>
            <a:r>
              <a:rPr lang="en-GB">
                <a:solidFill>
                  <a:srgbClr val="FFFFFF"/>
                </a:solidFill>
              </a:rPr>
              <a:t>Digital skills and research methods </a:t>
            </a:r>
          </a:p>
        </p:txBody>
      </p:sp>
      <p:sp>
        <p:nvSpPr>
          <p:cNvPr id="3" name="Subtitle 2">
            <a:extLst>
              <a:ext uri="{FF2B5EF4-FFF2-40B4-BE49-F238E27FC236}">
                <a16:creationId xmlns:a16="http://schemas.microsoft.com/office/drawing/2014/main" id="{A8C970A8-237B-1F9A-51DF-208066A65ECD}"/>
              </a:ext>
            </a:extLst>
          </p:cNvPr>
          <p:cNvSpPr>
            <a:spLocks noGrp="1"/>
          </p:cNvSpPr>
          <p:nvPr>
            <p:ph type="subTitle" idx="1"/>
          </p:nvPr>
        </p:nvSpPr>
        <p:spPr>
          <a:xfrm>
            <a:off x="704088" y="5157694"/>
            <a:ext cx="5019676" cy="976406"/>
          </a:xfrm>
        </p:spPr>
        <p:txBody>
          <a:bodyPr anchor="t">
            <a:normAutofit/>
          </a:bodyPr>
          <a:lstStyle/>
          <a:p>
            <a:r>
              <a:rPr lang="en-GB">
                <a:solidFill>
                  <a:srgbClr val="FFFFFF"/>
                </a:solidFill>
              </a:rPr>
              <a:t>Shelina Begum </a:t>
            </a: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1789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3EA13-A6FB-DC65-1C32-3840A03F2408}"/>
              </a:ext>
            </a:extLst>
          </p:cNvPr>
          <p:cNvSpPr>
            <a:spLocks noGrp="1"/>
          </p:cNvSpPr>
          <p:nvPr>
            <p:ph type="title"/>
          </p:nvPr>
        </p:nvSpPr>
        <p:spPr>
          <a:xfrm>
            <a:off x="695324" y="871758"/>
            <a:ext cx="10283452" cy="3871143"/>
          </a:xfrm>
        </p:spPr>
        <p:txBody>
          <a:bodyPr vert="horz" lIns="91440" tIns="45720" rIns="91440" bIns="45720" rtlCol="0" anchor="t">
            <a:normAutofit/>
          </a:bodyPr>
          <a:lstStyle/>
          <a:p>
            <a:pPr>
              <a:lnSpc>
                <a:spcPct val="90000"/>
              </a:lnSpc>
            </a:pPr>
            <a:r>
              <a:rPr lang="en-US" sz="5100" dirty="0"/>
              <a:t>The importance of digital literacy in hospital settings</a:t>
            </a:r>
            <a:br>
              <a:rPr lang="en-US" sz="5100" dirty="0"/>
            </a:br>
            <a:br>
              <a:rPr lang="en-US" sz="5100" dirty="0"/>
            </a:br>
            <a:r>
              <a:rPr lang="en-US" sz="5100" dirty="0"/>
              <a:t> </a:t>
            </a:r>
            <a:br>
              <a:rPr lang="en-US" sz="5100" dirty="0"/>
            </a:br>
            <a:endParaRPr lang="en-US" sz="5100" dirty="0"/>
          </a:p>
        </p:txBody>
      </p:sp>
      <p:cxnSp>
        <p:nvCxnSpPr>
          <p:cNvPr id="33" name="Straight Connector 32">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92621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3" name="Straight Connector 5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7" name="Rectangle 56">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85441-8329-C7E1-2429-C4BDC8D6AA15}"/>
              </a:ext>
            </a:extLst>
          </p:cNvPr>
          <p:cNvSpPr>
            <a:spLocks noGrp="1"/>
          </p:cNvSpPr>
          <p:nvPr>
            <p:ph type="title"/>
          </p:nvPr>
        </p:nvSpPr>
        <p:spPr>
          <a:xfrm>
            <a:off x="695324" y="871758"/>
            <a:ext cx="10283452" cy="4809510"/>
          </a:xfrm>
        </p:spPr>
        <p:txBody>
          <a:bodyPr vert="horz" lIns="91440" tIns="45720" rIns="91440" bIns="45720" rtlCol="0" anchor="t">
            <a:normAutofit fontScale="90000"/>
          </a:bodyPr>
          <a:lstStyle/>
          <a:p>
            <a:pPr>
              <a:lnSpc>
                <a:spcPct val="90000"/>
              </a:lnSpc>
            </a:pPr>
            <a:r>
              <a:rPr lang="en-US" sz="2200" dirty="0"/>
              <a:t>introduction</a:t>
            </a:r>
            <a:br>
              <a:rPr lang="en-US" sz="2200" dirty="0"/>
            </a:br>
            <a:br>
              <a:rPr lang="en-US" sz="2200" dirty="0"/>
            </a:br>
            <a:r>
              <a:rPr lang="en-US" sz="2200" dirty="0"/>
              <a:t>Digital literacy is very crucial in hospitals because modern healthcare settings rely on digital systems for safe, efficient, and high-quality patient care and service.</a:t>
            </a:r>
            <a:br>
              <a:rPr lang="en-US" sz="2200" dirty="0"/>
            </a:br>
            <a:br>
              <a:rPr lang="en-US" sz="2200" dirty="0"/>
            </a:br>
            <a:br>
              <a:rPr lang="en-US" sz="2200" dirty="0"/>
            </a:br>
            <a:r>
              <a:rPr lang="en-US" sz="2200" dirty="0"/>
              <a:t>Ensuring patient safety</a:t>
            </a:r>
            <a:br>
              <a:rPr lang="en-US" sz="2200" dirty="0"/>
            </a:br>
            <a:r>
              <a:rPr lang="en-US" sz="2200" dirty="0"/>
              <a:t>Supporting fast and accurate decision making</a:t>
            </a:r>
            <a:br>
              <a:rPr lang="en-US" sz="2200" dirty="0"/>
            </a:br>
            <a:r>
              <a:rPr lang="en-US" sz="2200" dirty="0"/>
              <a:t>Improving communication</a:t>
            </a:r>
            <a:br>
              <a:rPr lang="en-US" sz="2200" dirty="0"/>
            </a:br>
            <a:r>
              <a:rPr lang="en-US" sz="2200" dirty="0"/>
              <a:t>Enhancing efficiency and reducing workload</a:t>
            </a:r>
            <a:br>
              <a:rPr lang="en-US" sz="2200" dirty="0"/>
            </a:br>
            <a:r>
              <a:rPr lang="en-US" sz="2200" dirty="0"/>
              <a:t>Strengthening data security and confidentiality</a:t>
            </a:r>
            <a:br>
              <a:rPr lang="en-US" sz="2200" dirty="0"/>
            </a:br>
            <a:r>
              <a:rPr lang="en-US" sz="2200" dirty="0"/>
              <a:t>Enabling modern technologies in care</a:t>
            </a:r>
            <a:br>
              <a:rPr lang="en-US" sz="2200" dirty="0"/>
            </a:br>
            <a:r>
              <a:rPr lang="en-US" sz="2200" dirty="0"/>
              <a:t>Improving patient experience </a:t>
            </a:r>
            <a:br>
              <a:rPr lang="en-US" sz="2200" dirty="0"/>
            </a:br>
            <a:r>
              <a:rPr lang="en-US" sz="2200" dirty="0"/>
              <a:t>Supporting training professional development and audit </a:t>
            </a:r>
            <a:br>
              <a:rPr lang="en-US" sz="1700" dirty="0"/>
            </a:br>
            <a:r>
              <a:rPr lang="en-US" sz="1700" dirty="0"/>
              <a:t> </a:t>
            </a:r>
            <a:br>
              <a:rPr lang="en-US" sz="1700" dirty="0"/>
            </a:br>
            <a:endParaRPr lang="en-US" sz="1700" dirty="0"/>
          </a:p>
        </p:txBody>
      </p:sp>
      <p:cxnSp>
        <p:nvCxnSpPr>
          <p:cNvPr id="59" name="Straight Connector 58">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7537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CFE74-9C06-B8F6-D447-6EEC1179F887}"/>
              </a:ext>
            </a:extLst>
          </p:cNvPr>
          <p:cNvSpPr>
            <a:spLocks noGrp="1"/>
          </p:cNvSpPr>
          <p:nvPr>
            <p:ph type="title"/>
          </p:nvPr>
        </p:nvSpPr>
        <p:spPr>
          <a:xfrm>
            <a:off x="695324" y="871758"/>
            <a:ext cx="10283452" cy="5019372"/>
          </a:xfrm>
        </p:spPr>
        <p:txBody>
          <a:bodyPr vert="horz" lIns="91440" tIns="45720" rIns="91440" bIns="45720" rtlCol="0" anchor="t">
            <a:normAutofit/>
          </a:bodyPr>
          <a:lstStyle/>
          <a:p>
            <a:r>
              <a:rPr lang="en-US" sz="2000" dirty="0"/>
              <a:t>Digital collaborations in hospitals</a:t>
            </a:r>
            <a:br>
              <a:rPr lang="en-US" sz="2000" dirty="0"/>
            </a:br>
            <a:br>
              <a:rPr lang="en-US" sz="2000" dirty="0"/>
            </a:br>
            <a:r>
              <a:rPr lang="en-US" sz="2000" dirty="0"/>
              <a:t>better coordinated patient care, digital collaboration tools help professional teams like doctor, nurses and other professionals share up to date information quickly and efficiently. There is fewer delays, better continuity of care between departments and reduced risk of duplicate tests and conflicting treatment. Faster opinions through digital imaging and data sharing. Digital collaboration allows shared treatment plans making it easier and less time spent </a:t>
            </a:r>
            <a:r>
              <a:rPr lang="en-US" sz="2000"/>
              <a:t>on phone </a:t>
            </a:r>
            <a:r>
              <a:rPr lang="en-US" sz="2000" dirty="0"/>
              <a:t>calls </a:t>
            </a:r>
            <a:r>
              <a:rPr lang="en-US" sz="2000"/>
              <a:t>and paperwork.</a:t>
            </a:r>
            <a:endParaRPr lang="en-US" sz="2000" dirty="0"/>
          </a:p>
        </p:txBody>
      </p:sp>
      <p:cxnSp>
        <p:nvCxnSpPr>
          <p:cNvPr id="34" name="Straight Connector 3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94116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4559</TotalTime>
  <Words>179</Words>
  <Application>Microsoft Office PowerPoint</Application>
  <PresentationFormat>Widescreen</PresentationFormat>
  <Paragraphs>5</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Calisto MT</vt:lpstr>
      <vt:lpstr>Univers Condensed</vt:lpstr>
      <vt:lpstr>ChronicleVTI</vt:lpstr>
      <vt:lpstr>Digital skills and research methods </vt:lpstr>
      <vt:lpstr>The importance of digital literacy in hospital settings    </vt:lpstr>
      <vt:lpstr>introduction  Digital literacy is very crucial in hospitals because modern healthcare settings rely on digital systems for safe, efficient, and high-quality patient care and service.   Ensuring patient safety Supporting fast and accurate decision making Improving communication Enhancing efficiency and reducing workload Strengthening data security and confidentiality Enabling modern technologies in care Improving patient experience  Supporting training professional development and audit    </vt:lpstr>
      <vt:lpstr>Digital collaborations in hospitals  better coordinated patient care, digital collaboration tools help professional teams like doctor, nurses and other professionals share up to date information quickly and efficiently. There is fewer delays, better continuity of care between departments and reduced risk of duplicate tests and conflicting treatment. Faster opinions through digital imaging and data sharing. Digital collaboration allows shared treatment plans making it easier and less time spent on phone calls and paperwork.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shelina begum</dc:creator>
  <cp:lastModifiedBy>shelina begum</cp:lastModifiedBy>
  <cp:revision>1</cp:revision>
  <dcterms:created xsi:type="dcterms:W3CDTF">2025-11-18T22:15:56Z</dcterms:created>
  <dcterms:modified xsi:type="dcterms:W3CDTF">2025-11-22T02:15:25Z</dcterms:modified>
</cp:coreProperties>
</file>