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2" r:id="rId17"/>
    <p:sldId id="273" r:id="rId18"/>
    <p:sldId id="271" r:id="rId19"/>
  </p:sldIdLst>
  <p:sldSz cx="12192000" cy="6858000"/>
  <p:notesSz cx="6858000" cy="9144000"/>
  <p:defaultTextStyle>
    <a:defPPr>
      <a:defRPr lang="ja-JP"/>
    </a:defPPr>
    <a:lvl1pPr marL="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9" d="100"/>
          <a:sy n="69" d="100"/>
        </p:scale>
        <p:origin x="75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en-US" altLang="ja-JP" smtClean="0"/>
              <a:t>Click to edit Master subtitle style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14239-553C-4CA1-9BE4-084893E19321}" type="datetimeFigureOut">
              <a:rPr kumimoji="1" lang="ja-JP" altLang="en-US" smtClean="0"/>
              <a:t>2021/8/3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FA990-DFD1-4943-91F5-88900A2887C4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40796970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14239-553C-4CA1-9BE4-084893E19321}" type="datetimeFigureOut">
              <a:rPr kumimoji="1" lang="ja-JP" altLang="en-US" smtClean="0"/>
              <a:t>2021/8/3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FA990-DFD1-4943-91F5-88900A2887C4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8084290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en-US" altLang="ja-JP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14239-553C-4CA1-9BE4-084893E19321}" type="datetimeFigureOut">
              <a:rPr kumimoji="1" lang="ja-JP" altLang="en-US" smtClean="0"/>
              <a:t>2021/8/3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FA990-DFD1-4943-91F5-88900A2887C4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6259051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14239-553C-4CA1-9BE4-084893E19321}" type="datetimeFigureOut">
              <a:rPr kumimoji="1" lang="ja-JP" altLang="en-US" smtClean="0"/>
              <a:t>2021/8/3</a:t>
            </a:fld>
            <a:endParaRPr kumimoji="1" lang="ja-JP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FA990-DFD1-4943-91F5-88900A2887C4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5632653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en-US" altLang="ja-JP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en-US" altLang="ja-JP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14239-553C-4CA1-9BE4-084893E19321}" type="datetimeFigureOut">
              <a:rPr kumimoji="1" lang="ja-JP" altLang="en-US" smtClean="0"/>
              <a:t>2021/8/3</a:t>
            </a:fld>
            <a:endParaRPr kumimoji="1" lang="ja-JP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FA990-DFD1-4943-91F5-88900A2887C4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7268355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14239-553C-4CA1-9BE4-084893E19321}" type="datetimeFigureOut">
              <a:rPr kumimoji="1" lang="ja-JP" altLang="en-US" smtClean="0"/>
              <a:t>2021/8/3</a:t>
            </a:fld>
            <a:endParaRPr kumimoji="1" lang="ja-JP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FA990-DFD1-4943-91F5-88900A2887C4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7556045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14239-553C-4CA1-9BE4-084893E19321}" type="datetimeFigureOut">
              <a:rPr kumimoji="1" lang="ja-JP" altLang="en-US" smtClean="0"/>
              <a:t>2021/8/3</a:t>
            </a:fld>
            <a:endParaRPr kumimoji="1" lang="ja-JP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FA990-DFD1-4943-91F5-88900A2887C4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905627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en-US" altLang="ja-JP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14239-553C-4CA1-9BE4-084893E19321}" type="datetimeFigureOut">
              <a:rPr kumimoji="1" lang="ja-JP" altLang="en-US" smtClean="0"/>
              <a:t>2021/8/3</a:t>
            </a:fld>
            <a:endParaRPr kumimoji="1" lang="ja-JP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FA990-DFD1-4943-91F5-88900A2887C4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6502392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kumimoji="1" lang="ja-JP" alt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en-US" altLang="ja-JP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14239-553C-4CA1-9BE4-084893E19321}" type="datetimeFigureOut">
              <a:rPr kumimoji="1" lang="ja-JP" altLang="en-US" smtClean="0"/>
              <a:t>2021/8/3</a:t>
            </a:fld>
            <a:endParaRPr kumimoji="1" lang="ja-JP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FA990-DFD1-4943-91F5-88900A2887C4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40463510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14239-553C-4CA1-9BE4-084893E19321}" type="datetimeFigureOut">
              <a:rPr kumimoji="1" lang="ja-JP" altLang="en-US" smtClean="0"/>
              <a:t>2021/8/3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FA990-DFD1-4943-91F5-88900A2887C4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2035003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14239-553C-4CA1-9BE4-084893E19321}" type="datetimeFigureOut">
              <a:rPr kumimoji="1" lang="ja-JP" altLang="en-US" smtClean="0"/>
              <a:t>2021/8/3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FA990-DFD1-4943-91F5-88900A2887C4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8423108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914239-553C-4CA1-9BE4-084893E19321}" type="datetimeFigureOut">
              <a:rPr kumimoji="1" lang="ja-JP" altLang="en-US" smtClean="0"/>
              <a:t>2021/8/3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9FA990-DFD1-4943-91F5-88900A2887C4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6706782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1"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kumimoji="1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ja-JP"/>
      </a:defPPr>
      <a:lvl1pPr marL="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kumimoji="1" lang="en-US" altLang="ja-JP" dirty="0" smtClean="0"/>
              <a:t>Philosophy Lesson</a:t>
            </a:r>
            <a:endParaRPr kumimoji="1" lang="ja-JP" alt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kumimoji="1" lang="en-US" altLang="ja-JP" dirty="0" smtClean="0"/>
              <a:t>August 3, 2021</a:t>
            </a:r>
            <a:endParaRPr kumimoji="1" lang="ja-JP" altLang="en-US" dirty="0"/>
          </a:p>
        </p:txBody>
      </p:sp>
    </p:spTree>
    <p:extLst>
      <p:ext uri="{BB962C8B-B14F-4D97-AF65-F5344CB8AC3E}">
        <p14:creationId xmlns:p14="http://schemas.microsoft.com/office/powerpoint/2010/main" val="34314277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dirty="0" err="1" smtClean="0"/>
              <a:t>Metaethics</a:t>
            </a:r>
            <a:endParaRPr kumimoji="1" lang="ja-JP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ja-JP" dirty="0" err="1" smtClean="0"/>
              <a:t>Metaethics</a:t>
            </a:r>
            <a:r>
              <a:rPr lang="en-US" altLang="ja-JP" dirty="0" smtClean="0"/>
              <a:t> deals with the nature of morality. Many of its questions involve moral knowledge, the metaphysics of morality, and semantics of morality.</a:t>
            </a:r>
          </a:p>
          <a:p>
            <a:r>
              <a:rPr lang="en-US" altLang="ja-JP" dirty="0" smtClean="0"/>
              <a:t>Many positions in </a:t>
            </a:r>
            <a:r>
              <a:rPr lang="en-US" altLang="ja-JP" dirty="0" err="1" smtClean="0"/>
              <a:t>metaethics</a:t>
            </a:r>
            <a:r>
              <a:rPr lang="en-US" altLang="ja-JP" dirty="0" smtClean="0"/>
              <a:t> can be split into different camps, including</a:t>
            </a:r>
          </a:p>
          <a:p>
            <a:pPr lvl="1"/>
            <a:r>
              <a:rPr kumimoji="1" lang="en-US" altLang="ja-JP" dirty="0" smtClean="0"/>
              <a:t>Cognitivism vs </a:t>
            </a:r>
            <a:r>
              <a:rPr kumimoji="1" lang="en-US" altLang="ja-JP" dirty="0" err="1" smtClean="0"/>
              <a:t>noncognitivism</a:t>
            </a:r>
            <a:endParaRPr lang="en-US" altLang="ja-JP" dirty="0"/>
          </a:p>
          <a:p>
            <a:pPr lvl="1"/>
            <a:r>
              <a:rPr kumimoji="1" lang="en-US" altLang="ja-JP" dirty="0" smtClean="0"/>
              <a:t>Realism vs anti-realism</a:t>
            </a:r>
          </a:p>
        </p:txBody>
      </p:sp>
    </p:spTree>
    <p:extLst>
      <p:ext uri="{BB962C8B-B14F-4D97-AF65-F5344CB8AC3E}">
        <p14:creationId xmlns:p14="http://schemas.microsoft.com/office/powerpoint/2010/main" val="20651118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dirty="0" smtClean="0"/>
              <a:t>Cognitivism vs </a:t>
            </a:r>
            <a:r>
              <a:rPr kumimoji="1" lang="en-US" altLang="ja-JP" dirty="0" err="1" smtClean="0"/>
              <a:t>Noncognitivism</a:t>
            </a:r>
            <a:endParaRPr kumimoji="1" lang="ja-JP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kumimoji="1" lang="en-US" altLang="ja-JP" dirty="0" smtClean="0"/>
              <a:t>Cognitivism holds that moral statements can be true or false.</a:t>
            </a:r>
          </a:p>
          <a:p>
            <a:pPr lvl="1"/>
            <a:r>
              <a:rPr lang="en-US" altLang="ja-JP" dirty="0" smtClean="0"/>
              <a:t>“Murder is wrong” could be true or false.</a:t>
            </a:r>
            <a:endParaRPr kumimoji="1" lang="en-US" altLang="ja-JP" dirty="0" smtClean="0"/>
          </a:p>
          <a:p>
            <a:r>
              <a:rPr lang="en-US" altLang="ja-JP" dirty="0" err="1" smtClean="0"/>
              <a:t>Noncognitivism</a:t>
            </a:r>
            <a:r>
              <a:rPr lang="en-US" altLang="ja-JP" dirty="0" smtClean="0"/>
              <a:t> holds that moral statements are meaningless and cannot be true or false.</a:t>
            </a:r>
          </a:p>
          <a:p>
            <a:pPr lvl="1"/>
            <a:r>
              <a:rPr lang="en-US" altLang="ja-JP" dirty="0" smtClean="0"/>
              <a:t>“Murder is wrong” is meaningless and incapable of being either true or false.</a:t>
            </a:r>
            <a:endParaRPr lang="en-US" altLang="ja-JP" dirty="0"/>
          </a:p>
        </p:txBody>
      </p:sp>
    </p:spTree>
    <p:extLst>
      <p:ext uri="{BB962C8B-B14F-4D97-AF65-F5344CB8AC3E}">
        <p14:creationId xmlns:p14="http://schemas.microsoft.com/office/powerpoint/2010/main" val="40793841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dirty="0" smtClean="0"/>
              <a:t>Realism vs Anti-Realism</a:t>
            </a:r>
            <a:endParaRPr kumimoji="1" lang="ja-JP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kumimoji="1" lang="en-US" altLang="ja-JP" dirty="0" smtClean="0"/>
              <a:t>Realism holds that some moral statements can be true or false (so it is a cognitivist view), some moral statements are true, and they are true mind-independently.</a:t>
            </a:r>
          </a:p>
          <a:p>
            <a:r>
              <a:rPr lang="en-US" altLang="ja-JP" dirty="0" smtClean="0"/>
              <a:t>Anti-realism is more broad. It can be either cognitivist or </a:t>
            </a:r>
            <a:r>
              <a:rPr lang="en-US" altLang="ja-JP" dirty="0" err="1" smtClean="0"/>
              <a:t>noncognitivist</a:t>
            </a:r>
            <a:r>
              <a:rPr lang="en-US" altLang="ja-JP" dirty="0" smtClean="0"/>
              <a:t>. Maybe some moral statements are true, maybe they are all false, or maybe they are all meaningless for the anti-realist. If they are true for the moral anti-realist, they are only true in a mind-dependent sense.</a:t>
            </a:r>
            <a:endParaRPr kumimoji="1" lang="ja-JP" altLang="en-US" dirty="0"/>
          </a:p>
        </p:txBody>
      </p:sp>
    </p:spTree>
    <p:extLst>
      <p:ext uri="{BB962C8B-B14F-4D97-AF65-F5344CB8AC3E}">
        <p14:creationId xmlns:p14="http://schemas.microsoft.com/office/powerpoint/2010/main" val="6994010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dirty="0" smtClean="0"/>
              <a:t>A famous argument in meta-ethics = The Open Question Argument</a:t>
            </a:r>
            <a:endParaRPr kumimoji="1" lang="ja-JP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kumimoji="1" lang="en-US" altLang="ja-JP" dirty="0" smtClean="0"/>
              <a:t>G.E. Moore came up with the argument and used it in his book </a:t>
            </a:r>
            <a:r>
              <a:rPr kumimoji="1" lang="en-US" altLang="ja-JP" i="1" dirty="0" smtClean="0"/>
              <a:t>Principia </a:t>
            </a:r>
            <a:r>
              <a:rPr kumimoji="1" lang="en-US" altLang="ja-JP" i="1" dirty="0" err="1" smtClean="0"/>
              <a:t>Ethica</a:t>
            </a:r>
            <a:r>
              <a:rPr kumimoji="1" lang="en-US" altLang="ja-JP" dirty="0" smtClean="0"/>
              <a:t>.</a:t>
            </a:r>
          </a:p>
          <a:p>
            <a:r>
              <a:rPr lang="en-US" altLang="ja-JP" dirty="0" smtClean="0"/>
              <a:t>The argument goes like this</a:t>
            </a:r>
          </a:p>
          <a:p>
            <a:pPr lvl="1"/>
            <a:r>
              <a:rPr kumimoji="1" lang="en-US" altLang="ja-JP" dirty="0" smtClean="0"/>
              <a:t>If one tries to define “good” as some natural thing like “happiness,” one can always meaningfully ask if happiness is good.</a:t>
            </a:r>
          </a:p>
          <a:p>
            <a:pPr lvl="1"/>
            <a:r>
              <a:rPr lang="en-US" altLang="ja-JP" dirty="0" smtClean="0"/>
              <a:t>However, one cannot meaningfully ask if good is “good.”</a:t>
            </a:r>
          </a:p>
          <a:p>
            <a:pPr lvl="1"/>
            <a:r>
              <a:rPr kumimoji="1" lang="en-US" altLang="ja-JP" dirty="0" smtClean="0"/>
              <a:t>For Moore, this shows that good cannot be identical to anything other than good.</a:t>
            </a:r>
          </a:p>
          <a:p>
            <a:pPr lvl="1"/>
            <a:r>
              <a:rPr lang="en-US" altLang="ja-JP" dirty="0" smtClean="0"/>
              <a:t>For Moore, this shows that the “good” is its own distinct thing.</a:t>
            </a:r>
            <a:endParaRPr kumimoji="1" lang="ja-JP" altLang="en-US" dirty="0"/>
          </a:p>
        </p:txBody>
      </p:sp>
    </p:spTree>
    <p:extLst>
      <p:ext uri="{BB962C8B-B14F-4D97-AF65-F5344CB8AC3E}">
        <p14:creationId xmlns:p14="http://schemas.microsoft.com/office/powerpoint/2010/main" val="1942952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ja-JP" dirty="0" smtClean="0"/>
              <a:t>Kant’s formula of humanity</a:t>
            </a:r>
            <a:endParaRPr kumimoji="1" lang="ja-JP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ja-JP" dirty="0" smtClean="0"/>
              <a:t>The principle behind Kant’s ethics is the categorical imperative, which Kant formulated in different ways.</a:t>
            </a:r>
          </a:p>
          <a:p>
            <a:r>
              <a:rPr kumimoji="1" lang="en-US" altLang="ja-JP" dirty="0" smtClean="0"/>
              <a:t>The second formulation of the categorical imperative is the formula of humanity.</a:t>
            </a:r>
          </a:p>
          <a:p>
            <a:r>
              <a:rPr lang="en-US" altLang="ja-JP" dirty="0" smtClean="0"/>
              <a:t>Here, Kant states that we should never treat humanity (including oneself) as a mere means, but always as an end.</a:t>
            </a:r>
          </a:p>
          <a:p>
            <a:r>
              <a:rPr kumimoji="1" lang="en-US" altLang="ja-JP" dirty="0" smtClean="0"/>
              <a:t>What does this mean?</a:t>
            </a:r>
            <a:endParaRPr lang="en-US" altLang="ja-JP" dirty="0"/>
          </a:p>
          <a:p>
            <a:r>
              <a:rPr kumimoji="1" lang="en-US" altLang="ja-JP" dirty="0" smtClean="0"/>
              <a:t>For Kant, we cannot treat people as tools. We should respect them as individuals.</a:t>
            </a:r>
            <a:endParaRPr kumimoji="1" lang="ja-JP" altLang="en-US" dirty="0"/>
          </a:p>
        </p:txBody>
      </p:sp>
    </p:spTree>
    <p:extLst>
      <p:ext uri="{BB962C8B-B14F-4D97-AF65-F5344CB8AC3E}">
        <p14:creationId xmlns:p14="http://schemas.microsoft.com/office/powerpoint/2010/main" val="28016052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dirty="0" smtClean="0"/>
              <a:t>Necessary Condition vs Sufficient Condition</a:t>
            </a:r>
            <a:endParaRPr kumimoji="1" lang="ja-JP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kumimoji="1" lang="en-US" altLang="ja-JP" dirty="0" smtClean="0"/>
              <a:t>Sometimes philosophers will speak of what is necessary or sufficient.</a:t>
            </a:r>
          </a:p>
          <a:p>
            <a:r>
              <a:rPr lang="en-US" altLang="ja-JP" dirty="0" smtClean="0"/>
              <a:t>Usually, what they mean by these terms is the following</a:t>
            </a:r>
          </a:p>
          <a:p>
            <a:pPr lvl="1"/>
            <a:r>
              <a:rPr kumimoji="1" lang="en-US" altLang="ja-JP" dirty="0" smtClean="0"/>
              <a:t>Necessary = Must be the case</a:t>
            </a:r>
          </a:p>
          <a:p>
            <a:pPr lvl="2"/>
            <a:r>
              <a:rPr lang="en-US" altLang="ja-JP" dirty="0" smtClean="0"/>
              <a:t>Example = If there is an effect, then there necessarily must be a cause</a:t>
            </a:r>
          </a:p>
          <a:p>
            <a:pPr lvl="1"/>
            <a:r>
              <a:rPr kumimoji="1" lang="en-US" altLang="ja-JP" dirty="0" smtClean="0"/>
              <a:t>Sufficient = If something is sufficient, then it alone can bring about some set of affairs.</a:t>
            </a:r>
          </a:p>
          <a:p>
            <a:pPr lvl="2"/>
            <a:r>
              <a:rPr lang="en-US" altLang="ja-JP" dirty="0" smtClean="0"/>
              <a:t>Example = Me being human is sufficient for me being mortal.</a:t>
            </a:r>
            <a:endParaRPr kumimoji="1" lang="ja-JP" altLang="en-US" dirty="0"/>
          </a:p>
        </p:txBody>
      </p:sp>
    </p:spTree>
    <p:extLst>
      <p:ext uri="{BB962C8B-B14F-4D97-AF65-F5344CB8AC3E}">
        <p14:creationId xmlns:p14="http://schemas.microsoft.com/office/powerpoint/2010/main" val="23471452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dirty="0" smtClean="0"/>
              <a:t>Normative ethical theories</a:t>
            </a:r>
            <a:endParaRPr kumimoji="1" lang="ja-JP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kumimoji="1" lang="en-US" altLang="ja-JP" dirty="0" smtClean="0"/>
              <a:t>Normative ethics deals with theories of right and wrong action.</a:t>
            </a:r>
            <a:endParaRPr lang="en-US" altLang="ja-JP" dirty="0" smtClean="0"/>
          </a:p>
          <a:p>
            <a:r>
              <a:rPr kumimoji="1" lang="en-US" altLang="ja-JP" dirty="0" smtClean="0"/>
              <a:t>Examples of normative ethical theories include</a:t>
            </a:r>
          </a:p>
          <a:p>
            <a:pPr lvl="1"/>
            <a:r>
              <a:rPr lang="en-US" altLang="ja-JP" dirty="0" smtClean="0"/>
              <a:t>Consequentialism</a:t>
            </a:r>
          </a:p>
          <a:p>
            <a:pPr lvl="1"/>
            <a:r>
              <a:rPr kumimoji="1" lang="en-US" altLang="ja-JP" dirty="0" smtClean="0"/>
              <a:t>Deontology</a:t>
            </a:r>
          </a:p>
          <a:p>
            <a:pPr lvl="1"/>
            <a:r>
              <a:rPr lang="en-US" altLang="ja-JP" dirty="0" smtClean="0"/>
              <a:t>Virtue ethics</a:t>
            </a:r>
            <a:endParaRPr kumimoji="1" lang="en-US" altLang="ja-JP" dirty="0" smtClean="0"/>
          </a:p>
        </p:txBody>
      </p:sp>
    </p:spTree>
    <p:extLst>
      <p:ext uri="{BB962C8B-B14F-4D97-AF65-F5344CB8AC3E}">
        <p14:creationId xmlns:p14="http://schemas.microsoft.com/office/powerpoint/2010/main" val="14087894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dirty="0" smtClean="0"/>
              <a:t>Consequentialism</a:t>
            </a:r>
            <a:endParaRPr kumimoji="1" lang="ja-JP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kumimoji="1" lang="en-US" altLang="ja-JP" dirty="0" smtClean="0"/>
              <a:t>Right and wrong are determined by the consequences alone.</a:t>
            </a:r>
          </a:p>
          <a:p>
            <a:r>
              <a:rPr lang="en-US" altLang="ja-JP" dirty="0" smtClean="0"/>
              <a:t>A right action leads to the best (or very good) consequences.</a:t>
            </a:r>
          </a:p>
          <a:p>
            <a:r>
              <a:rPr kumimoji="1" lang="en-US" altLang="ja-JP" dirty="0" smtClean="0"/>
              <a:t>The wrong action leads to the worst (or very bad) consequences.</a:t>
            </a:r>
            <a:endParaRPr kumimoji="1" lang="ja-JP" altLang="en-US" dirty="0"/>
          </a:p>
        </p:txBody>
      </p:sp>
    </p:spTree>
    <p:extLst>
      <p:ext uri="{BB962C8B-B14F-4D97-AF65-F5344CB8AC3E}">
        <p14:creationId xmlns:p14="http://schemas.microsoft.com/office/powerpoint/2010/main" val="15076627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dirty="0" smtClean="0"/>
              <a:t>Deontology</a:t>
            </a:r>
            <a:endParaRPr kumimoji="1" lang="ja-JP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kumimoji="1" lang="en-US" altLang="ja-JP" dirty="0" smtClean="0"/>
              <a:t>Deontology is duty-based ethics.</a:t>
            </a:r>
          </a:p>
          <a:p>
            <a:r>
              <a:rPr lang="en-US" altLang="ja-JP" dirty="0" smtClean="0"/>
              <a:t>Different deontologists ground moral duties in different ways.</a:t>
            </a:r>
          </a:p>
          <a:p>
            <a:r>
              <a:rPr lang="en-US" altLang="ja-JP" dirty="0" smtClean="0"/>
              <a:t>For Immanuel Kant, he based our duties off the categorical imperative.</a:t>
            </a:r>
          </a:p>
          <a:p>
            <a:r>
              <a:rPr lang="en-US" altLang="ja-JP" dirty="0" smtClean="0"/>
              <a:t>For W.D. Ross, we have duties that are self-evident.</a:t>
            </a:r>
          </a:p>
          <a:p>
            <a:endParaRPr kumimoji="1" lang="ja-JP" altLang="en-US" dirty="0"/>
          </a:p>
        </p:txBody>
      </p:sp>
    </p:spTree>
    <p:extLst>
      <p:ext uri="{BB962C8B-B14F-4D97-AF65-F5344CB8AC3E}">
        <p14:creationId xmlns:p14="http://schemas.microsoft.com/office/powerpoint/2010/main" val="16840052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dirty="0" smtClean="0"/>
              <a:t>Virtue ethics</a:t>
            </a:r>
            <a:endParaRPr kumimoji="1" lang="ja-JP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kumimoji="1" lang="en-US" altLang="ja-JP" dirty="0" smtClean="0"/>
              <a:t>Virtue ethics is character based ethics.</a:t>
            </a:r>
          </a:p>
          <a:p>
            <a:r>
              <a:rPr lang="en-US" altLang="ja-JP" dirty="0" smtClean="0"/>
              <a:t>Unlike consequentialism and deontology, virtue ethics does not look to actions to decide if they are right or wrong. Instead, they look to the characteristics of the individual.</a:t>
            </a:r>
          </a:p>
          <a:p>
            <a:r>
              <a:rPr kumimoji="1" lang="en-US" altLang="ja-JP" dirty="0" smtClean="0"/>
              <a:t>Virtue ethicists, then, stress building virtue (like courage and wisdom) as opposed to vice (like cowardice and ignorance).</a:t>
            </a:r>
            <a:endParaRPr kumimoji="1" lang="ja-JP" altLang="en-US" dirty="0"/>
          </a:p>
        </p:txBody>
      </p:sp>
    </p:spTree>
    <p:extLst>
      <p:ext uri="{BB962C8B-B14F-4D97-AF65-F5344CB8AC3E}">
        <p14:creationId xmlns:p14="http://schemas.microsoft.com/office/powerpoint/2010/main" val="38928549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dirty="0" smtClean="0"/>
              <a:t>Feminist care ethics</a:t>
            </a:r>
            <a:endParaRPr kumimoji="1" lang="ja-JP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ja-JP" dirty="0" smtClean="0"/>
              <a:t>Care ethics is often associated with feminism. It differs from consequentialism and deontology in an important way by rejecting traditional moral philosophy.</a:t>
            </a:r>
          </a:p>
          <a:p>
            <a:r>
              <a:rPr kumimoji="1" lang="en-US" altLang="ja-JP" dirty="0" smtClean="0"/>
              <a:t>For care ethicists, morally good actions are about certain relations we have with others and freely giving one’s care to others.</a:t>
            </a:r>
          </a:p>
          <a:p>
            <a:r>
              <a:rPr lang="en-US" altLang="ja-JP" dirty="0" smtClean="0"/>
              <a:t>For example, the duties of a mother to a child are different than the mother would have to a dog.</a:t>
            </a:r>
          </a:p>
          <a:p>
            <a:r>
              <a:rPr lang="en-US" altLang="ja-JP" dirty="0" smtClean="0"/>
              <a:t>It rejects the sort of universal principles prescribed by deontology and consequentialism.</a:t>
            </a:r>
            <a:endParaRPr kumimoji="1" lang="ja-JP" altLang="en-US" dirty="0"/>
          </a:p>
        </p:txBody>
      </p:sp>
    </p:spTree>
    <p:extLst>
      <p:ext uri="{BB962C8B-B14F-4D97-AF65-F5344CB8AC3E}">
        <p14:creationId xmlns:p14="http://schemas.microsoft.com/office/powerpoint/2010/main" val="33620217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ja-JP" dirty="0" smtClean="0"/>
              <a:t>A priori vs A posteriori</a:t>
            </a:r>
            <a:endParaRPr kumimoji="1" lang="ja-JP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kumimoji="1" lang="en-US" altLang="ja-JP" dirty="0" smtClean="0"/>
              <a:t>A Priori = A statement that can be known prior to experience, </a:t>
            </a:r>
            <a:r>
              <a:rPr lang="en-US" altLang="ja-JP" dirty="0" smtClean="0"/>
              <a:t>usually through reason alone.</a:t>
            </a:r>
          </a:p>
          <a:p>
            <a:r>
              <a:rPr kumimoji="1" lang="en-US" altLang="ja-JP" dirty="0" smtClean="0"/>
              <a:t>A posteriori = A statement that is known through experience, usually through the senses.</a:t>
            </a:r>
            <a:endParaRPr kumimoji="1" lang="ja-JP" altLang="en-US" dirty="0"/>
          </a:p>
        </p:txBody>
      </p:sp>
    </p:spTree>
    <p:extLst>
      <p:ext uri="{BB962C8B-B14F-4D97-AF65-F5344CB8AC3E}">
        <p14:creationId xmlns:p14="http://schemas.microsoft.com/office/powerpoint/2010/main" val="27361816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dirty="0" smtClean="0"/>
              <a:t>Synthetic vs Analytic</a:t>
            </a:r>
            <a:endParaRPr kumimoji="1" lang="ja-JP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kumimoji="1" lang="en-US" altLang="ja-JP" dirty="0" smtClean="0"/>
              <a:t>A synthetic statement is about the world or things in it. Example = “There’s a dog in this room.”</a:t>
            </a:r>
          </a:p>
          <a:p>
            <a:r>
              <a:rPr lang="en-US" altLang="ja-JP" dirty="0" smtClean="0"/>
              <a:t>An analytic statement is about definitions.</a:t>
            </a:r>
            <a:br>
              <a:rPr lang="en-US" altLang="ja-JP" dirty="0" smtClean="0"/>
            </a:br>
            <a:r>
              <a:rPr lang="en-US" altLang="ja-JP" dirty="0" smtClean="0"/>
              <a:t>Example = “A bachelor is an unmarried man.”</a:t>
            </a:r>
          </a:p>
        </p:txBody>
      </p:sp>
    </p:spTree>
    <p:extLst>
      <p:ext uri="{BB962C8B-B14F-4D97-AF65-F5344CB8AC3E}">
        <p14:creationId xmlns:p14="http://schemas.microsoft.com/office/powerpoint/2010/main" val="38632418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8818" y="240434"/>
            <a:ext cx="10515600" cy="1325563"/>
          </a:xfrm>
        </p:spPr>
        <p:txBody>
          <a:bodyPr/>
          <a:lstStyle/>
          <a:p>
            <a:r>
              <a:rPr kumimoji="1" lang="en-US" altLang="ja-JP" dirty="0" smtClean="0"/>
              <a:t>Combining the two</a:t>
            </a:r>
            <a:endParaRPr kumimoji="1" lang="ja-JP" altLang="en-US" dirty="0"/>
          </a:p>
        </p:txBody>
      </p:sp>
      <p:pic>
        <p:nvPicPr>
          <p:cNvPr id="4" name="Content Placeholder 3" descr="Origins of knowldge 2016 revision 4. knowledge innatism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1177" y="1216024"/>
            <a:ext cx="7109646" cy="5337807"/>
          </a:xfrm>
        </p:spPr>
      </p:pic>
    </p:spTree>
    <p:extLst>
      <p:ext uri="{BB962C8B-B14F-4D97-AF65-F5344CB8AC3E}">
        <p14:creationId xmlns:p14="http://schemas.microsoft.com/office/powerpoint/2010/main" val="36877800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dirty="0" smtClean="0"/>
              <a:t>Liar’s paradox</a:t>
            </a:r>
            <a:endParaRPr kumimoji="1" lang="ja-JP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ja-JP" dirty="0" smtClean="0"/>
              <a:t>One </a:t>
            </a:r>
            <a:r>
              <a:rPr kumimoji="1" lang="en-US" altLang="ja-JP" dirty="0" smtClean="0"/>
              <a:t>paradox in philosophy comes from the following statement.</a:t>
            </a:r>
            <a:endParaRPr lang="en-US" altLang="ja-JP" dirty="0"/>
          </a:p>
          <a:p>
            <a:r>
              <a:rPr kumimoji="1" lang="en-US" altLang="ja-JP" dirty="0" smtClean="0"/>
              <a:t>“This statement is false.”</a:t>
            </a:r>
          </a:p>
          <a:p>
            <a:r>
              <a:rPr lang="en-US" altLang="ja-JP" dirty="0" smtClean="0"/>
              <a:t>If true, it would be false.</a:t>
            </a:r>
          </a:p>
          <a:p>
            <a:r>
              <a:rPr kumimoji="1" lang="en-US" altLang="ja-JP" dirty="0" smtClean="0"/>
              <a:t>If false, it would be true.</a:t>
            </a:r>
          </a:p>
          <a:p>
            <a:r>
              <a:rPr lang="en-US" altLang="ja-JP" dirty="0" smtClean="0"/>
              <a:t>It leads to a contradiction either way.</a:t>
            </a:r>
            <a:endParaRPr kumimoji="1" lang="en-US" altLang="ja-JP" dirty="0" smtClean="0"/>
          </a:p>
        </p:txBody>
      </p:sp>
    </p:spTree>
    <p:extLst>
      <p:ext uri="{BB962C8B-B14F-4D97-AF65-F5344CB8AC3E}">
        <p14:creationId xmlns:p14="http://schemas.microsoft.com/office/powerpoint/2010/main" val="399127965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dirty="0" smtClean="0"/>
              <a:t>How philosophers have responded to the liar’s paradox</a:t>
            </a:r>
            <a:endParaRPr kumimoji="1" lang="ja-JP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kumimoji="1" lang="en-US" altLang="ja-JP" dirty="0" smtClean="0"/>
              <a:t>They dismiss it as a meaningless sentence.</a:t>
            </a:r>
          </a:p>
          <a:p>
            <a:pPr marL="514350" indent="-514350">
              <a:buFont typeface="+mj-lt"/>
              <a:buAutoNum type="arabicPeriod"/>
            </a:pPr>
            <a:r>
              <a:rPr lang="en-US" altLang="ja-JP" dirty="0" smtClean="0"/>
              <a:t>They think there are implicit assumptions within the sentence that are not made fully clear.</a:t>
            </a:r>
          </a:p>
          <a:p>
            <a:pPr marL="514350" indent="-514350">
              <a:buFont typeface="+mj-lt"/>
              <a:buAutoNum type="arabicPeriod"/>
            </a:pPr>
            <a:r>
              <a:rPr kumimoji="1" lang="en-US" altLang="ja-JP" dirty="0" smtClean="0"/>
              <a:t>They accept that there are some true contradictions (such as the liar’s sentence).</a:t>
            </a:r>
            <a:endParaRPr kumimoji="1" lang="ja-JP" altLang="en-US" dirty="0"/>
          </a:p>
        </p:txBody>
      </p:sp>
    </p:spTree>
    <p:extLst>
      <p:ext uri="{BB962C8B-B14F-4D97-AF65-F5344CB8AC3E}">
        <p14:creationId xmlns:p14="http://schemas.microsoft.com/office/powerpoint/2010/main" val="363998614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dirty="0" smtClean="0"/>
              <a:t>Five takeaways</a:t>
            </a:r>
            <a:endParaRPr kumimoji="1" lang="ja-JP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kumimoji="1" lang="en-US" altLang="ja-JP" dirty="0" smtClean="0"/>
              <a:t>Non-cognitivism, cognitivism, realism, and anti-realism in </a:t>
            </a:r>
            <a:r>
              <a:rPr kumimoji="1" lang="en-US" altLang="ja-JP" dirty="0" err="1" smtClean="0"/>
              <a:t>metaethics</a:t>
            </a:r>
            <a:r>
              <a:rPr kumimoji="1" lang="en-US" altLang="ja-JP" dirty="0" smtClean="0"/>
              <a:t>.</a:t>
            </a:r>
          </a:p>
          <a:p>
            <a:r>
              <a:rPr lang="en-US" altLang="ja-JP" dirty="0" smtClean="0"/>
              <a:t>Differences and definitions of necessary and sufficient conditions.</a:t>
            </a:r>
            <a:endParaRPr kumimoji="1" lang="en-US" altLang="ja-JP" dirty="0" smtClean="0"/>
          </a:p>
          <a:p>
            <a:r>
              <a:rPr lang="en-US" altLang="ja-JP" dirty="0" smtClean="0"/>
              <a:t>Normative ethical theories such as consequentialism, deontology, virtue ethics, feminist care ethics.</a:t>
            </a:r>
          </a:p>
          <a:p>
            <a:r>
              <a:rPr lang="en-US" altLang="ja-JP" dirty="0" smtClean="0"/>
              <a:t>Definitions of a priori, a posteriori, synthetic, and analytic.</a:t>
            </a:r>
          </a:p>
          <a:p>
            <a:r>
              <a:rPr lang="en-US" altLang="ja-JP" dirty="0" smtClean="0"/>
              <a:t>The liar’s paradox/sentence and some responses to it.</a:t>
            </a:r>
          </a:p>
          <a:p>
            <a:endParaRPr kumimoji="1" lang="ja-JP" altLang="en-US" dirty="0"/>
          </a:p>
        </p:txBody>
      </p:sp>
    </p:spTree>
    <p:extLst>
      <p:ext uri="{BB962C8B-B14F-4D97-AF65-F5344CB8AC3E}">
        <p14:creationId xmlns:p14="http://schemas.microsoft.com/office/powerpoint/2010/main" val="30478181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游ゴシック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游ゴシック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302</TotalTime>
  <Words>942</Words>
  <Application>Microsoft Office PowerPoint</Application>
  <PresentationFormat>Widescreen</PresentationFormat>
  <Paragraphs>82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游ゴシック</vt:lpstr>
      <vt:lpstr>游ゴシック Light</vt:lpstr>
      <vt:lpstr>Arial</vt:lpstr>
      <vt:lpstr>Office Theme</vt:lpstr>
      <vt:lpstr>Philosophy Lesson</vt:lpstr>
      <vt:lpstr>Metaethics</vt:lpstr>
      <vt:lpstr>Cognitivism vs Noncognitivism</vt:lpstr>
      <vt:lpstr>Realism vs Anti-Realism</vt:lpstr>
      <vt:lpstr>A famous argument in meta-ethics = The Open Question Argument</vt:lpstr>
      <vt:lpstr>Kant’s formula of humanity</vt:lpstr>
      <vt:lpstr>Necessary Condition vs Sufficient Condition</vt:lpstr>
      <vt:lpstr>Normative ethical theories</vt:lpstr>
      <vt:lpstr>Consequentialism</vt:lpstr>
      <vt:lpstr>Deontology</vt:lpstr>
      <vt:lpstr>Virtue ethics</vt:lpstr>
      <vt:lpstr>Feminist care ethics</vt:lpstr>
      <vt:lpstr>A priori vs A posteriori</vt:lpstr>
      <vt:lpstr>Synthetic vs Analytic</vt:lpstr>
      <vt:lpstr>Combining the two</vt:lpstr>
      <vt:lpstr>Liar’s paradox</vt:lpstr>
      <vt:lpstr>How philosophers have responded to the liar’s paradox</vt:lpstr>
      <vt:lpstr>Five takeaways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Philosophy Lesson</dc:title>
  <dc:creator>sample</dc:creator>
  <cp:lastModifiedBy>sample</cp:lastModifiedBy>
  <cp:revision>35</cp:revision>
  <dcterms:created xsi:type="dcterms:W3CDTF">2021-08-02T23:58:51Z</dcterms:created>
  <dcterms:modified xsi:type="dcterms:W3CDTF">2021-08-03T05:01:06Z</dcterms:modified>
</cp:coreProperties>
</file>