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71" r:id="rId7"/>
    <p:sldId id="268" r:id="rId8"/>
    <p:sldId id="269" r:id="rId9"/>
    <p:sldId id="27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3CAD-3D70-495D-A443-A8E597B9F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43719B-D965-4E13-8687-410F2196B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961B2A-3900-4CDA-A356-1DBEDE90F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84496-A1F7-4334-969F-78906DAFB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C8E064-A12D-476E-BD6F-AEC10D2EE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89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7A693-9CAF-4AE7-B559-42BCAA0C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E5F93-5145-4BC9-9B9E-C3844EF0F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F24D0-E069-4C21-858F-45B9C5283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099BE-5CC5-431D-8BF6-7918501E6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2DFD7-0CE2-45A1-AC24-AB2066CD2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372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12325-5D15-4633-A4B2-8357545C0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79EA9-2801-4CF7-B752-69040FDD90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98ADD-06B0-4722-A8D1-62C72AA140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14DDA-7B94-4599-95BC-046250A90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CD5C6-6D2C-4D40-A67F-5F468836A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176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9DA6D-B24D-4E75-BCAA-A01EB6DA2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7D9A0-EE3C-4900-B4A1-6A9D37824C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3BAD63-448C-4C75-BADA-D94B108C2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3C47CE-2436-4499-897A-4E9F37F9E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6F060-AB9E-4714-B235-33042F75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F8B6D-D1C7-4FA1-BB7D-A00735FA7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459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02CEA-3E5D-477E-80E1-A92089840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4B0AC-A0E6-49E9-8208-0EECDF8EB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551059-DB8A-40A5-AEB4-C9AF3D020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E7E6BF-39A5-4952-8CAC-F56BD05AB8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6C9650-71AF-4441-AD2B-66C456356D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F37AE1-AABD-49E7-9C9A-7B62CBD52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FC48C7-17F5-4821-88F3-EE4341EBF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F88181-FDF6-4AB0-A8BF-4CFE410F7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99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D6753-BAD0-4155-AC44-8268D842C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9961CC-F065-43D5-8638-8B714BE05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BFA9F0-653D-4913-BEB0-0AA6C5FF0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7CF2F-C21B-474C-B32C-A049C5242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951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AEB97-4E01-4A41-A569-6C45A4F25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28B093-F1EB-4134-B44D-CADB7370E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7834D-0634-47E4-871C-9E5628C2C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446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6854E-A57C-403B-ACAA-E9D0F3E94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F39F2-C376-4E84-B630-0A3C5EA93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9F850C-263B-467F-9D1C-1C81D2B05D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F17A06-CDA8-4F49-AE9B-3CF9842D0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CE41EF-D68A-4A15-BDC5-7E92A50DF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FB824-3B00-4381-9328-6259707AD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8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60D88-B176-4446-B55A-4BB9A719A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C2263E-989E-4D47-9C0E-2AA290B9EC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FEAD43-08BB-4BB0-9143-61232F1B4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16B18-27DF-432A-B48C-50B09B262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FA4556-63DB-4D0F-A413-C829A0E2A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DF00E9-A240-4189-8FB8-B946DEF65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04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ABB5F-3B04-4CFB-BAB0-0EBD6F3E8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D129A3-5015-469D-BE52-D86FB9A2BB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2907A-07DD-4982-B240-57AA39103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C46ECD-4777-420C-BEAF-46B5178E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6BD7D-539C-411D-9497-D038E625B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17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AD2663-715A-4A4D-A527-F2C52A54A0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62FF-B24C-48F5-82F2-2CE0576D59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BC324-4500-49DD-88B8-9BE33E021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0B136-73CE-4CF4-A585-349D9286F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8C419-D040-4DFE-BA53-1DD10A529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1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121026-F518-40F5-A74B-81F4C5F7F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668070-78B3-434C-B9D7-982611D7CF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21375-EB58-4A56-94F4-B24260E902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4BD3F-F8DE-404D-8A61-1536B2FAE99B}" type="datetimeFigureOut">
              <a:rPr lang="en-GB" smtClean="0"/>
              <a:pPr/>
              <a:t>16/02/2018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6AF63-B195-49E6-8AFB-1BC1D76F22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1FA85-F9C8-4E1A-B28E-9F887C1B5C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5E21B4-8DE9-4836-99CA-82865ABA187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92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/>
              <a:t>SBPD7001</a:t>
            </a:r>
            <a:br>
              <a:rPr lang="en-GB" dirty="0"/>
            </a:br>
            <a:r>
              <a:rPr lang="en-GB" dirty="0"/>
              <a:t>Approaches to Research and Academic Communication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495128"/>
          </a:xfrm>
        </p:spPr>
        <p:txBody>
          <a:bodyPr>
            <a:normAutofit/>
          </a:bodyPr>
          <a:lstStyle/>
          <a:p>
            <a:r>
              <a:rPr lang="en-GB" dirty="0"/>
              <a:t>Induction Week</a:t>
            </a:r>
          </a:p>
          <a:p>
            <a:r>
              <a:rPr lang="en-GB" dirty="0"/>
              <a:t>Types and hallmarks of academic communication</a:t>
            </a:r>
          </a:p>
          <a:p>
            <a:endParaRPr lang="en-GB" dirty="0"/>
          </a:p>
          <a:p>
            <a:pPr algn="r"/>
            <a:r>
              <a:rPr lang="en-GB" sz="2600" dirty="0"/>
              <a:t>Relevant reading: Examples and samples to be distributed in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903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we mean by ‘academic’?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05064"/>
            <a:ext cx="8229600" cy="212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our purposes, ‘academic’ means relating to scholarship and research.  We will spend a good deal of time exploring the practical relevance of academic work and communication.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484784"/>
            <a:ext cx="7632848" cy="2215991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b="1" dirty="0"/>
              <a:t>From the Oxford Dictionaries online: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Relating to education and scholarship: </a:t>
            </a:r>
            <a:r>
              <a:rPr lang="en-GB" sz="2400" i="1" dirty="0"/>
              <a:t>academic achievement</a:t>
            </a:r>
            <a:r>
              <a:rPr lang="en-GB" sz="2400" dirty="0"/>
              <a:t> </a:t>
            </a:r>
            <a:r>
              <a:rPr lang="en-GB" sz="2400" i="1" dirty="0"/>
              <a:t>he had no academic qualifications</a:t>
            </a:r>
            <a:r>
              <a:rPr lang="en-GB" sz="2400" dirty="0"/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Not of practical relevance; of only theoretical interest: </a:t>
            </a:r>
            <a:r>
              <a:rPr lang="en-GB" sz="2400" i="1" dirty="0"/>
              <a:t>the debate has been largely academic</a:t>
            </a:r>
            <a:r>
              <a:rPr lang="en-GB" sz="24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559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C16NF00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484784"/>
            <a:ext cx="8382000" cy="4948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976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do academics communicate?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share research: knowledge and theories</a:t>
            </a:r>
          </a:p>
          <a:p>
            <a:r>
              <a:rPr lang="en-GB" dirty="0"/>
              <a:t>To debate issues and ideas</a:t>
            </a:r>
          </a:p>
          <a:p>
            <a:r>
              <a:rPr lang="en-GB" dirty="0"/>
              <a:t>To inform policy and professional practice</a:t>
            </a:r>
          </a:p>
          <a:p>
            <a:r>
              <a:rPr lang="en-GB" dirty="0"/>
              <a:t>To develop professional networks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28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academics communicate?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Publications – especially journals, books</a:t>
            </a:r>
          </a:p>
          <a:p>
            <a:r>
              <a:rPr lang="en-GB" dirty="0"/>
              <a:t>Doctoral thesis and viva</a:t>
            </a:r>
          </a:p>
          <a:p>
            <a:r>
              <a:rPr lang="en-GB" dirty="0"/>
              <a:t>Conference presentations</a:t>
            </a:r>
          </a:p>
          <a:p>
            <a:r>
              <a:rPr lang="en-GB" dirty="0"/>
              <a:t>Reports</a:t>
            </a:r>
          </a:p>
          <a:p>
            <a:r>
              <a:rPr lang="en-GB" dirty="0"/>
              <a:t>Public and media engagement</a:t>
            </a:r>
          </a:p>
          <a:p>
            <a:r>
              <a:rPr lang="en-GB" dirty="0"/>
              <a:t>Informal networking</a:t>
            </a:r>
          </a:p>
        </p:txBody>
      </p:sp>
    </p:spTree>
    <p:extLst>
      <p:ext uri="{BB962C8B-B14F-4D97-AF65-F5344CB8AC3E}">
        <p14:creationId xmlns:p14="http://schemas.microsoft.com/office/powerpoint/2010/main" val="15266517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 characteristics of academic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Highly focused</a:t>
            </a:r>
          </a:p>
          <a:p>
            <a:r>
              <a:rPr lang="en-GB" dirty="0"/>
              <a:t>Critical</a:t>
            </a:r>
          </a:p>
          <a:p>
            <a:r>
              <a:rPr lang="en-GB" dirty="0"/>
              <a:t>Effectively structured</a:t>
            </a:r>
          </a:p>
          <a:p>
            <a:r>
              <a:rPr lang="en-GB" dirty="0"/>
              <a:t>Uses ‘academic style’ – different disciplines have different conventions</a:t>
            </a:r>
          </a:p>
          <a:p>
            <a:r>
              <a:rPr lang="en-GB" dirty="0"/>
              <a:t>Refers to other academic writing</a:t>
            </a:r>
          </a:p>
          <a:p>
            <a:r>
              <a:rPr lang="en-GB" dirty="0"/>
              <a:t>Good use of language – meaning is clear, free from grammatical and spelling errors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79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Where to find academic publications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Your university library – electronic catalogue</a:t>
            </a:r>
          </a:p>
          <a:p>
            <a:r>
              <a:rPr lang="en-GB" dirty="0"/>
              <a:t>Other university libraries accessed through SCONUL</a:t>
            </a:r>
          </a:p>
          <a:p>
            <a:r>
              <a:rPr lang="en-GB" dirty="0"/>
              <a:t>British Library</a:t>
            </a:r>
          </a:p>
          <a:p>
            <a:r>
              <a:rPr lang="en-GB" dirty="0"/>
              <a:t>Journal databases (EBSCO, JSTOR, </a:t>
            </a:r>
            <a:r>
              <a:rPr lang="en-GB" dirty="0" err="1"/>
              <a:t>Swetswise</a:t>
            </a:r>
            <a:r>
              <a:rPr lang="en-GB" dirty="0"/>
              <a:t>)</a:t>
            </a:r>
          </a:p>
          <a:p>
            <a:r>
              <a:rPr lang="en-GB" dirty="0"/>
              <a:t>Google Scholar, Google Books</a:t>
            </a:r>
          </a:p>
          <a:p>
            <a:r>
              <a:rPr lang="en-GB" dirty="0" err="1"/>
              <a:t>EThOS</a:t>
            </a:r>
            <a:r>
              <a:rPr lang="en-GB" dirty="0"/>
              <a:t> – electronic thesis repository</a:t>
            </a:r>
          </a:p>
          <a:p>
            <a:r>
              <a:rPr lang="en-GB" dirty="0"/>
              <a:t>‘Follow the breadcrumb trail’</a:t>
            </a:r>
          </a:p>
        </p:txBody>
      </p:sp>
    </p:spTree>
    <p:extLst>
      <p:ext uri="{BB962C8B-B14F-4D97-AF65-F5344CB8AC3E}">
        <p14:creationId xmlns:p14="http://schemas.microsoft.com/office/powerpoint/2010/main" val="4246278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networking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and present at conferences (many offer specials sessions for new researchers)</a:t>
            </a:r>
          </a:p>
          <a:p>
            <a:r>
              <a:rPr lang="en-GB" dirty="0"/>
              <a:t>Join </a:t>
            </a:r>
            <a:r>
              <a:rPr lang="en-GB" dirty="0" err="1"/>
              <a:t>listserves</a:t>
            </a:r>
            <a:r>
              <a:rPr lang="en-GB" dirty="0"/>
              <a:t> about topics of interest</a:t>
            </a:r>
          </a:p>
          <a:p>
            <a:r>
              <a:rPr lang="en-GB" dirty="0"/>
              <a:t>Academia.edu</a:t>
            </a:r>
          </a:p>
          <a:p>
            <a:r>
              <a:rPr lang="en-GB" dirty="0"/>
              <a:t>Email authors to request copies of papers you cannot obtain through the library</a:t>
            </a:r>
          </a:p>
          <a:p>
            <a:r>
              <a:rPr lang="en-GB" dirty="0"/>
              <a:t>Ask your supervisor for advice</a:t>
            </a:r>
          </a:p>
        </p:txBody>
      </p:sp>
    </p:spTree>
    <p:extLst>
      <p:ext uri="{BB962C8B-B14F-4D97-AF65-F5344CB8AC3E}">
        <p14:creationId xmlns:p14="http://schemas.microsoft.com/office/powerpoint/2010/main" val="3723359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Essential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Dunleavy, P. </a:t>
            </a:r>
            <a:r>
              <a:rPr lang="en-GB" i="1" dirty="0"/>
              <a:t>Authoring A PhD. </a:t>
            </a:r>
            <a:r>
              <a:rPr lang="en-GB" dirty="0"/>
              <a:t>Ch. 1 and 2.</a:t>
            </a:r>
          </a:p>
          <a:p>
            <a:r>
              <a:rPr lang="en-GB" dirty="0"/>
              <a:t>Vitae pages on communication and writing (requires registration)</a:t>
            </a:r>
          </a:p>
        </p:txBody>
      </p:sp>
    </p:spTree>
    <p:extLst>
      <p:ext uri="{BB962C8B-B14F-4D97-AF65-F5344CB8AC3E}">
        <p14:creationId xmlns:p14="http://schemas.microsoft.com/office/powerpoint/2010/main" val="2610236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</TotalTime>
  <Words>301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SBPD7001 Approaches to Research and Academic Communication</vt:lpstr>
      <vt:lpstr>What do we mean by ‘academic’?</vt:lpstr>
      <vt:lpstr>Communication</vt:lpstr>
      <vt:lpstr>Why do academics communicate?</vt:lpstr>
      <vt:lpstr>How do academics communicate?</vt:lpstr>
      <vt:lpstr>Some characteristics of academic communication</vt:lpstr>
      <vt:lpstr>Where to find academic publications</vt:lpstr>
      <vt:lpstr>Academic networking</vt:lpstr>
      <vt:lpstr>Essential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Allison Wylde</cp:lastModifiedBy>
  <cp:revision>11</cp:revision>
  <dcterms:created xsi:type="dcterms:W3CDTF">2014-03-27T20:19:17Z</dcterms:created>
  <dcterms:modified xsi:type="dcterms:W3CDTF">2018-02-16T17:20:25Z</dcterms:modified>
</cp:coreProperties>
</file>