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0" r:id="rId4"/>
    <p:sldId id="274" r:id="rId5"/>
    <p:sldId id="271" r:id="rId6"/>
    <p:sldId id="272" r:id="rId7"/>
    <p:sldId id="259" r:id="rId8"/>
    <p:sldId id="265" r:id="rId9"/>
    <p:sldId id="264" r:id="rId10"/>
    <p:sldId id="262" r:id="rId11"/>
    <p:sldId id="275" r:id="rId12"/>
    <p:sldId id="269" r:id="rId13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13EABC-F877-44E4-BC46-2C7E8460E1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E8109A-CD63-4D57-BC81-C4A96A84D0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Click to edit Master subtitle style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F6ED7C-2067-4630-8B42-D66EF5011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E028E-4639-455C-AB51-7384F0B44B39}" type="datetimeFigureOut">
              <a:rPr lang="zh-CN" altLang="en-US" smtClean="0"/>
              <a:t>2018/4/22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EEF0FB-13A2-45DA-BE16-CB3383DD22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33D33A-EB45-47D9-BCA1-57CBBCFCEC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16BB9-3AB8-4F8A-B2DF-AFA94CD68A3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878292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100F8-2F10-4CFB-93D0-88667CA0CE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321651-F07F-4117-94C7-A90920A93F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altLang="zh-CN"/>
              <a:t>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8F9D5E-A518-47F8-9409-4CF2843EC2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E028E-4639-455C-AB51-7384F0B44B39}" type="datetimeFigureOut">
              <a:rPr lang="zh-CN" altLang="en-US" smtClean="0"/>
              <a:t>2018/4/22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993331-2F42-42C6-8B43-C1DE29E929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C38CF2-D88D-46DA-ADC3-153117DBD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16BB9-3AB8-4F8A-B2DF-AFA94CD68A3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358348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A8265E-C8B6-4339-A804-2FB599C709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902798-0443-4D38-A61B-0C77B044AB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altLang="zh-CN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A0931-B495-479E-A505-AB2ECF5341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E028E-4639-455C-AB51-7384F0B44B39}" type="datetimeFigureOut">
              <a:rPr lang="zh-CN" altLang="en-US" smtClean="0"/>
              <a:t>2018/4/22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DCB848-881A-457D-B549-05EF83D1DF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EBC727-CFE6-4AEF-8395-DF0940B5D9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16BB9-3AB8-4F8A-B2DF-AFA94CD68A3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01779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631C2-9FDD-4AA1-81D3-A507C86B77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8580C0-B0D7-47E2-A485-296918704F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altLang="zh-CN"/>
              <a:t>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006896-E8DD-4CFB-B811-4CB7D5CB83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altLang="zh-CN"/>
              <a:t>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41621A-0F24-4774-9FCC-7002276898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E028E-4639-455C-AB51-7384F0B44B39}" type="datetimeFigureOut">
              <a:rPr lang="zh-CN" altLang="en-US" smtClean="0"/>
              <a:t>2018/4/22</a:t>
            </a:fld>
            <a:endParaRPr lang="zh-CN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B6936E-73FA-4AC3-8D22-459375EC91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406D21-16F4-48DA-BF28-DA4EBF96D3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16BB9-3AB8-4F8A-B2DF-AFA94CD68A3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516996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43AB3-1831-42EE-AEA2-7DED160FD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48239E-B06C-4F3E-A797-A9E469E3D8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73E338-68A1-48F2-B19B-5B6D2D43DB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altLang="zh-CN"/>
              <a:t>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15F92F6-DE34-4D14-A69B-393DF5BC3C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FDA1D7-C8A3-41EA-8A6B-02317B95B31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altLang="zh-CN"/>
              <a:t>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8ACDBC4-D97C-46C4-8775-E387259367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E028E-4639-455C-AB51-7384F0B44B39}" type="datetimeFigureOut">
              <a:rPr lang="zh-CN" altLang="en-US" smtClean="0"/>
              <a:t>2018/4/22</a:t>
            </a:fld>
            <a:endParaRPr lang="zh-CN" alt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D3DBA8-0EEA-4C59-A116-A1A51B0A85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4484014-8436-4F67-A2D5-9016DEC673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16BB9-3AB8-4F8A-B2DF-AFA94CD68A3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19897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93A83-7F2E-4FE4-9D12-198B96A1AA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5EFC21D-13C5-45F6-B7C7-F9AFD85273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E028E-4639-455C-AB51-7384F0B44B39}" type="datetimeFigureOut">
              <a:rPr lang="zh-CN" altLang="en-US" smtClean="0"/>
              <a:t>2018/4/22</a:t>
            </a:fld>
            <a:endParaRPr lang="zh-CN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ABC025-69A9-45EE-BB85-49F4FD104F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5AE539-453F-410C-ADB9-44A975BF6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16BB9-3AB8-4F8A-B2DF-AFA94CD68A3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046569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261F15-EF77-452E-8E0F-C69422868F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E028E-4639-455C-AB51-7384F0B44B39}" type="datetimeFigureOut">
              <a:rPr lang="zh-CN" altLang="en-US" smtClean="0"/>
              <a:t>2018/4/22</a:t>
            </a:fld>
            <a:endParaRPr lang="zh-CN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9C316F-1E39-49EA-B72F-19B6F957F9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25F38D-5A09-4117-9AF6-FFDF1FC80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16BB9-3AB8-4F8A-B2DF-AFA94CD68A3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317536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5553C2-595B-4A57-93F2-A35EACCB90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B81181-4827-43EA-8772-FBAF489ACD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altLang="zh-CN"/>
              <a:t>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9E6089-F9ED-47FF-B124-71EF91492C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305E07-60C2-4383-BBD5-E3D5FD48BC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E028E-4639-455C-AB51-7384F0B44B39}" type="datetimeFigureOut">
              <a:rPr lang="zh-CN" altLang="en-US" smtClean="0"/>
              <a:t>2018/4/22</a:t>
            </a:fld>
            <a:endParaRPr lang="zh-CN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30D6D3-157B-4FE4-9DB9-95F8405CB8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5AFE3-27BF-43CD-BC47-C4889E774E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16BB9-3AB8-4F8A-B2DF-AFA94CD68A3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771260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5A794F-420F-41B6-8953-0FA6B51503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9946E0-B248-48AE-AC85-D0EAE0B306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9AE544-46E6-4227-8071-6A775140D4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C289E3-6232-454C-97E4-E20907A8DD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E028E-4639-455C-AB51-7384F0B44B39}" type="datetimeFigureOut">
              <a:rPr lang="zh-CN" altLang="en-US" smtClean="0"/>
              <a:t>2018/4/22</a:t>
            </a:fld>
            <a:endParaRPr lang="zh-CN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727488-DB03-4AFB-8A35-E81B2E050D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61DC22-18C2-4756-9241-F3AA25A026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16BB9-3AB8-4F8A-B2DF-AFA94CD68A3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42088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97A73C-D6D0-48F6-AD5B-1E40764B54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98D577-30E8-4022-91E5-7F8B8D6101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altLang="zh-CN"/>
              <a:t>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996ED5-E198-472B-AA96-F3A2D8B52A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E028E-4639-455C-AB51-7384F0B44B39}" type="datetimeFigureOut">
              <a:rPr lang="zh-CN" altLang="en-US" smtClean="0"/>
              <a:t>2018/4/22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AA2C39-A00F-42F1-BE9C-29318BD64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FB178B-2A79-4F11-8510-0189702CD6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16BB9-3AB8-4F8A-B2DF-AFA94CD68A3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679027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50BF8CB-6D3D-4C31-8B83-7049C0B2475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8DFEC8-0886-4690-844E-0177F27F8C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altLang="zh-CN"/>
              <a:t>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CCDA6-C932-465A-A5CB-77D6653228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E028E-4639-455C-AB51-7384F0B44B39}" type="datetimeFigureOut">
              <a:rPr lang="zh-CN" altLang="en-US" smtClean="0"/>
              <a:t>2018/4/22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BECD08-5775-4959-8889-65BCA34C71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F026E6-F3E9-41D5-8366-B92B39D3CB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16BB9-3AB8-4F8A-B2DF-AFA94CD68A3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378216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F26E4DC-9CE4-461B-82FA-321706F0EE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0618DD-80F1-4C73-97D4-6C438A7E02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altLang="zh-CN"/>
              <a:t>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3444E1-AB1B-44A1-9344-CD678143BC8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E028E-4639-455C-AB51-7384F0B44B39}" type="datetimeFigureOut">
              <a:rPr lang="zh-CN" altLang="en-US" smtClean="0"/>
              <a:t>2018/4/22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92B93-FC46-4A05-9EA9-BB232CC24C7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E77151-3477-4282-93CB-94FC280412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716BB9-3AB8-4F8A-B2DF-AFA94CD68A3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865556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https://www.youtube.com/embed/h87NhCkRvsQ" TargetMode="External"/><Relationship Id="rId1" Type="http://schemas.openxmlformats.org/officeDocument/2006/relationships/video" Target="https://www.youtube.com/embed/jiv9p8qdPMk" TargetMode="Externa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jiv9p8qdPMk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s://www.statisticbrain.com/china-country-statistics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ollywoodreporter.com/features/meet-oprah-china-who-happens-be-transgender-942750" TargetMode="External"/><Relationship Id="rId7" Type="http://schemas.openxmlformats.org/officeDocument/2006/relationships/hyperlink" Target="http://www.gov.cn/flfg/2010-05/20/content_1609751.htm" TargetMode="External"/><Relationship Id="rId2" Type="http://schemas.openxmlformats.org/officeDocument/2006/relationships/hyperlink" Target="https://www.whatsonweibo.com/china-now-335-million-men-wome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guardian.com/tv-and-radio/2016/mar/04/china-bans-gay-people-television-clampdown-xi-jinping-censorship" TargetMode="External"/><Relationship Id="rId5" Type="http://schemas.openxmlformats.org/officeDocument/2006/relationships/hyperlink" Target="https://www.whatsonweibo.com/overview-chinas-2017-top-tv-dramas/" TargetMode="External"/><Relationship Id="rId4" Type="http://schemas.openxmlformats.org/officeDocument/2006/relationships/hyperlink" Target="http://www.thebeijinger.com/blog/2017/04/18/chinese-society-through-dating-look-chinese-dating-sho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94B6CA-0278-4B79-908B-F6E0BABB1C1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zh-CN"/>
              <a:t>Television </a:t>
            </a:r>
            <a:r>
              <a:rPr lang="en-GB" altLang="zh-CN" dirty="0"/>
              <a:t>in China</a:t>
            </a:r>
            <a:endParaRPr lang="zh-CN" alt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3C186D-F25A-4F34-86AD-C7BAD697B66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zh-CN" dirty="0"/>
              <a:t>Liz Wright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9454572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00C20B3-3521-4465-A6C2-A419AF5021CD}"/>
              </a:ext>
            </a:extLst>
          </p:cNvPr>
          <p:cNvSpPr/>
          <p:nvPr/>
        </p:nvSpPr>
        <p:spPr>
          <a:xfrm>
            <a:off x="5022574" y="2464904"/>
            <a:ext cx="2544417" cy="96409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4E8F8F-E665-4047-BF1E-3BF54A57B621}"/>
              </a:ext>
            </a:extLst>
          </p:cNvPr>
          <p:cNvSpPr txBox="1"/>
          <p:nvPr/>
        </p:nvSpPr>
        <p:spPr>
          <a:xfrm>
            <a:off x="5115339" y="2597426"/>
            <a:ext cx="27166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dirty="0"/>
              <a:t>I began with discussion with Qin </a:t>
            </a:r>
            <a:r>
              <a:rPr lang="en-GB" altLang="zh-CN" dirty="0" err="1"/>
              <a:t>LaoShi</a:t>
            </a:r>
            <a:endParaRPr lang="zh-CN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00E6626-B29C-48CA-819B-57BDDF22EA89}"/>
              </a:ext>
            </a:extLst>
          </p:cNvPr>
          <p:cNvSpPr txBox="1"/>
          <p:nvPr/>
        </p:nvSpPr>
        <p:spPr>
          <a:xfrm>
            <a:off x="4212662" y="524255"/>
            <a:ext cx="26636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dirty="0"/>
              <a:t>No police dramas</a:t>
            </a:r>
            <a:endParaRPr lang="zh-CN" alt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6238149-2BBC-4C98-8CC5-AC139F6B3B28}"/>
              </a:ext>
            </a:extLst>
          </p:cNvPr>
          <p:cNvSpPr txBox="1"/>
          <p:nvPr/>
        </p:nvSpPr>
        <p:spPr>
          <a:xfrm>
            <a:off x="7924800" y="289102"/>
            <a:ext cx="368104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b="1" dirty="0"/>
              <a:t>Historical dramas not documentaries: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zh-CN" dirty="0"/>
              <a:t>Tang and Qing dynasty women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zh-CN" dirty="0"/>
              <a:t>World War 2 and communism dramas are popular amongst older generation</a:t>
            </a:r>
            <a:endParaRPr lang="zh-CN" altLang="en-US" dirty="0"/>
          </a:p>
          <a:p>
            <a:endParaRPr lang="en-GB" altLang="zh-CN" dirty="0"/>
          </a:p>
          <a:p>
            <a:endParaRPr lang="zh-CN" alt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F9A38A2-CB59-4B0C-A5E6-F984667C2150}"/>
              </a:ext>
            </a:extLst>
          </p:cNvPr>
          <p:cNvSpPr txBox="1"/>
          <p:nvPr/>
        </p:nvSpPr>
        <p:spPr>
          <a:xfrm>
            <a:off x="3847969" y="4579419"/>
            <a:ext cx="30283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b="1" dirty="0"/>
              <a:t>Social problems in China: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zh-CN" dirty="0"/>
              <a:t>Dramas of wife/Mother in law conflicts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zh-CN" dirty="0"/>
              <a:t>Baba Qu </a:t>
            </a:r>
            <a:r>
              <a:rPr lang="en-GB" altLang="zh-CN" dirty="0" err="1"/>
              <a:t>Na’er</a:t>
            </a:r>
            <a:endParaRPr lang="en-GB" altLang="zh-CN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zh-CN" dirty="0"/>
              <a:t>Chinese dating shows- </a:t>
            </a:r>
            <a:r>
              <a:rPr lang="en-GB" altLang="zh-CN" i="1" dirty="0"/>
              <a:t>Perfect Match</a:t>
            </a:r>
            <a:r>
              <a:rPr lang="en-GB" altLang="zh-CN" dirty="0"/>
              <a:t> (</a:t>
            </a:r>
            <a:r>
              <a:rPr lang="zh-CN" altLang="en-US" dirty="0"/>
              <a:t>门当户对</a:t>
            </a:r>
            <a:r>
              <a:rPr lang="en-GB" altLang="zh-CN" dirty="0"/>
              <a:t>)</a:t>
            </a:r>
            <a:endParaRPr lang="zh-CN" alt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7C49A5E-1E16-43DF-9FEB-69B08604C21E}"/>
              </a:ext>
            </a:extLst>
          </p:cNvPr>
          <p:cNvSpPr txBox="1"/>
          <p:nvPr/>
        </p:nvSpPr>
        <p:spPr>
          <a:xfrm>
            <a:off x="9090990" y="3765198"/>
            <a:ext cx="266368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b="1" dirty="0"/>
              <a:t>Similar to the West: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zh-CN" dirty="0"/>
              <a:t>Celebrities do challenges are popular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zh-CN" dirty="0"/>
              <a:t>Common light teenage romance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zh-CN" dirty="0"/>
              <a:t>Musical talent shows</a:t>
            </a:r>
            <a:endParaRPr lang="zh-CN" alt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0EDB345-AE00-4C70-A92B-38B371719774}"/>
              </a:ext>
            </a:extLst>
          </p:cNvPr>
          <p:cNvSpPr txBox="1"/>
          <p:nvPr/>
        </p:nvSpPr>
        <p:spPr>
          <a:xfrm>
            <a:off x="796660" y="1849894"/>
            <a:ext cx="266368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b="1" dirty="0"/>
              <a:t>Avoiding censorship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zh-CN" dirty="0"/>
              <a:t>Older generations watch TV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zh-CN" dirty="0"/>
              <a:t>Younger generations watch on tablets and phones</a:t>
            </a:r>
            <a:endParaRPr lang="zh-CN" altLang="en-US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34016C5E-71C1-422B-A23E-70239231900F}"/>
              </a:ext>
            </a:extLst>
          </p:cNvPr>
          <p:cNvCxnSpPr>
            <a:cxnSpLocks/>
            <a:endCxn id="6" idx="1"/>
          </p:cNvCxnSpPr>
          <p:nvPr/>
        </p:nvCxnSpPr>
        <p:spPr>
          <a:xfrm flipV="1">
            <a:off x="7321826" y="1443264"/>
            <a:ext cx="602974" cy="83639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2E432B2B-E8EB-4813-88E4-458233B2E130}"/>
              </a:ext>
            </a:extLst>
          </p:cNvPr>
          <p:cNvCxnSpPr>
            <a:cxnSpLocks/>
          </p:cNvCxnSpPr>
          <p:nvPr/>
        </p:nvCxnSpPr>
        <p:spPr>
          <a:xfrm flipH="1">
            <a:off x="5544505" y="3598112"/>
            <a:ext cx="193686" cy="79606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6E10C522-AEAD-4732-BA44-DC238B60DAD9}"/>
              </a:ext>
            </a:extLst>
          </p:cNvPr>
          <p:cNvCxnSpPr>
            <a:cxnSpLocks/>
          </p:cNvCxnSpPr>
          <p:nvPr/>
        </p:nvCxnSpPr>
        <p:spPr>
          <a:xfrm flipH="1" flipV="1">
            <a:off x="3563179" y="2597426"/>
            <a:ext cx="1302024" cy="19932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5A2CA7DF-D1A7-466D-A48C-08F4C16EF094}"/>
              </a:ext>
            </a:extLst>
          </p:cNvPr>
          <p:cNvCxnSpPr>
            <a:cxnSpLocks/>
          </p:cNvCxnSpPr>
          <p:nvPr/>
        </p:nvCxnSpPr>
        <p:spPr>
          <a:xfrm>
            <a:off x="7746149" y="3487480"/>
            <a:ext cx="1080052" cy="55543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A05EF5D6-FF0B-4D10-B3CC-FA7363ABB045}"/>
              </a:ext>
            </a:extLst>
          </p:cNvPr>
          <p:cNvCxnSpPr>
            <a:cxnSpLocks/>
          </p:cNvCxnSpPr>
          <p:nvPr/>
        </p:nvCxnSpPr>
        <p:spPr>
          <a:xfrm flipH="1" flipV="1">
            <a:off x="5362159" y="1019483"/>
            <a:ext cx="200441" cy="1202057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10839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DF8EA8C-4EAB-49EE-BBAB-78BE910D223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4041056"/>
            <a:ext cx="3216344" cy="2816945"/>
          </a:xfrm>
          <a:custGeom>
            <a:avLst/>
            <a:gdLst>
              <a:gd name="connsiteX0" fmla="*/ 1360112 w 3216344"/>
              <a:gd name="connsiteY0" fmla="*/ 0 h 2816945"/>
              <a:gd name="connsiteX1" fmla="*/ 3216344 w 3216344"/>
              <a:gd name="connsiteY1" fmla="*/ 1856232 h 2816945"/>
              <a:gd name="connsiteX2" fmla="*/ 2992307 w 3216344"/>
              <a:gd name="connsiteY2" fmla="*/ 2741023 h 2816945"/>
              <a:gd name="connsiteX3" fmla="*/ 2946183 w 3216344"/>
              <a:gd name="connsiteY3" fmla="*/ 2816945 h 2816945"/>
              <a:gd name="connsiteX4" fmla="*/ 0 w 3216344"/>
              <a:gd name="connsiteY4" fmla="*/ 2816945 h 2816945"/>
              <a:gd name="connsiteX5" fmla="*/ 0 w 3216344"/>
              <a:gd name="connsiteY5" fmla="*/ 596005 h 2816945"/>
              <a:gd name="connsiteX6" fmla="*/ 47558 w 3216344"/>
              <a:gd name="connsiteY6" fmla="*/ 543678 h 2816945"/>
              <a:gd name="connsiteX7" fmla="*/ 1360112 w 3216344"/>
              <a:gd name="connsiteY7" fmla="*/ 0 h 28169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216344" h="2816945">
                <a:moveTo>
                  <a:pt x="1360112" y="0"/>
                </a:moveTo>
                <a:cubicBezTo>
                  <a:pt x="2385281" y="0"/>
                  <a:pt x="3216344" y="831063"/>
                  <a:pt x="3216344" y="1856232"/>
                </a:cubicBezTo>
                <a:cubicBezTo>
                  <a:pt x="3216344" y="2176598"/>
                  <a:pt x="3135186" y="2478007"/>
                  <a:pt x="2992307" y="2741023"/>
                </a:cubicBezTo>
                <a:lnTo>
                  <a:pt x="2946183" y="2816945"/>
                </a:lnTo>
                <a:lnTo>
                  <a:pt x="0" y="2816945"/>
                </a:lnTo>
                <a:lnTo>
                  <a:pt x="0" y="596005"/>
                </a:lnTo>
                <a:lnTo>
                  <a:pt x="47558" y="543678"/>
                </a:lnTo>
                <a:cubicBezTo>
                  <a:pt x="383470" y="207766"/>
                  <a:pt x="847528" y="0"/>
                  <a:pt x="1360112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0ED52484-C939-4951-85D6-79046BBC644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67397" cy="3481744"/>
          </a:xfrm>
          <a:custGeom>
            <a:avLst/>
            <a:gdLst>
              <a:gd name="connsiteX0" fmla="*/ 0 w 4067397"/>
              <a:gd name="connsiteY0" fmla="*/ 0 h 3481744"/>
              <a:gd name="connsiteX1" fmla="*/ 3741230 w 4067397"/>
              <a:gd name="connsiteY1" fmla="*/ 0 h 3481744"/>
              <a:gd name="connsiteX2" fmla="*/ 3789282 w 4067397"/>
              <a:gd name="connsiteY2" fmla="*/ 79096 h 3481744"/>
              <a:gd name="connsiteX3" fmla="*/ 4067397 w 4067397"/>
              <a:gd name="connsiteY3" fmla="*/ 1177456 h 3481744"/>
              <a:gd name="connsiteX4" fmla="*/ 1763109 w 4067397"/>
              <a:gd name="connsiteY4" fmla="*/ 3481744 h 3481744"/>
              <a:gd name="connsiteX5" fmla="*/ 133731 w 4067397"/>
              <a:gd name="connsiteY5" fmla="*/ 2806834 h 3481744"/>
              <a:gd name="connsiteX6" fmla="*/ 0 w 4067397"/>
              <a:gd name="connsiteY6" fmla="*/ 2659692 h 34817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67397" h="3481744">
                <a:moveTo>
                  <a:pt x="0" y="0"/>
                </a:moveTo>
                <a:lnTo>
                  <a:pt x="3741230" y="0"/>
                </a:lnTo>
                <a:lnTo>
                  <a:pt x="3789282" y="79096"/>
                </a:lnTo>
                <a:cubicBezTo>
                  <a:pt x="3966649" y="405598"/>
                  <a:pt x="4067397" y="779761"/>
                  <a:pt x="4067397" y="1177456"/>
                </a:cubicBezTo>
                <a:cubicBezTo>
                  <a:pt x="4067397" y="2450079"/>
                  <a:pt x="3035732" y="3481744"/>
                  <a:pt x="1763109" y="3481744"/>
                </a:cubicBezTo>
                <a:cubicBezTo>
                  <a:pt x="1126798" y="3481744"/>
                  <a:pt x="550726" y="3223828"/>
                  <a:pt x="133731" y="2806834"/>
                </a:cubicBezTo>
                <a:lnTo>
                  <a:pt x="0" y="2659692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9973AF05-1CBD-4B57-BB0F-EAEF9F8FB67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80935" y="2871982"/>
            <a:ext cx="2834640" cy="2834640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123AC743-1CAC-4594-8F81-8E5C1E45BA7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5804" y="452999"/>
            <a:ext cx="2020824" cy="202082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0" descr="A picture containing wall, person, indoor&#10;&#10;Description generated with very high confidence">
            <a:extLst>
              <a:ext uri="{FF2B5EF4-FFF2-40B4-BE49-F238E27FC236}">
                <a16:creationId xmlns:a16="http://schemas.microsoft.com/office/drawing/2014/main" id="{05D80A6E-4491-4FFB-B802-4E3CABA4667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005" b="6"/>
          <a:stretch/>
        </p:blipFill>
        <p:spPr>
          <a:xfrm>
            <a:off x="3479267" y="2938242"/>
            <a:ext cx="2670048" cy="267004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362A998-FE52-48C7-821E-6ECA101D47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79314" y="1396289"/>
            <a:ext cx="4375586" cy="1325563"/>
          </a:xfrm>
        </p:spPr>
        <p:txBody>
          <a:bodyPr>
            <a:normAutofit/>
          </a:bodyPr>
          <a:lstStyle/>
          <a:p>
            <a:r>
              <a:rPr lang="en-GB" altLang="zh-CN" sz="3100" b="1" dirty="0">
                <a:solidFill>
                  <a:schemeClr val="bg1"/>
                </a:solidFill>
              </a:rPr>
              <a:t>Public acknowledgement of social issues</a:t>
            </a:r>
            <a:endParaRPr lang="zh-CN" altLang="en-US" sz="31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8AB67A-397E-49EB-BEB8-EDABCA20D9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9313" y="2871982"/>
            <a:ext cx="4375579" cy="3100193"/>
          </a:xfrm>
        </p:spPr>
        <p:txBody>
          <a:bodyPr anchor="t">
            <a:normAutofit/>
          </a:bodyPr>
          <a:lstStyle/>
          <a:p>
            <a:r>
              <a:rPr lang="en-GB" altLang="zh-CN" sz="1800" dirty="0">
                <a:solidFill>
                  <a:schemeClr val="bg1"/>
                </a:solidFill>
              </a:rPr>
              <a:t>Chinese dating shows- </a:t>
            </a:r>
            <a:r>
              <a:rPr lang="en-GB" altLang="zh-CN" sz="1800" i="1" dirty="0">
                <a:solidFill>
                  <a:schemeClr val="bg1"/>
                </a:solidFill>
              </a:rPr>
              <a:t>Perfect Match</a:t>
            </a:r>
            <a:r>
              <a:rPr lang="en-GB" altLang="zh-CN" sz="1800" dirty="0">
                <a:solidFill>
                  <a:schemeClr val="bg1"/>
                </a:solidFill>
              </a:rPr>
              <a:t> (</a:t>
            </a:r>
            <a:r>
              <a:rPr lang="zh-CN" altLang="en-US" sz="1800" dirty="0">
                <a:solidFill>
                  <a:schemeClr val="bg1"/>
                </a:solidFill>
              </a:rPr>
              <a:t>门当户对</a:t>
            </a:r>
            <a:r>
              <a:rPr lang="en-US" altLang="zh-CN" sz="1800" dirty="0">
                <a:solidFill>
                  <a:schemeClr val="bg1"/>
                </a:solidFill>
              </a:rPr>
              <a:t>). </a:t>
            </a:r>
            <a:endParaRPr lang="en-GB" altLang="zh-CN" sz="1800" dirty="0">
              <a:solidFill>
                <a:schemeClr val="bg1"/>
              </a:solidFill>
            </a:endParaRPr>
          </a:p>
          <a:p>
            <a:r>
              <a:rPr lang="en-GB" altLang="zh-CN" sz="1800" dirty="0">
                <a:solidFill>
                  <a:schemeClr val="bg1"/>
                </a:solidFill>
              </a:rPr>
              <a:t>Reality TV with father and child- </a:t>
            </a:r>
            <a:r>
              <a:rPr lang="en-GB" altLang="zh-CN" sz="1800" i="1" dirty="0">
                <a:solidFill>
                  <a:schemeClr val="bg1"/>
                </a:solidFill>
              </a:rPr>
              <a:t>Where Are We Going, Dad? </a:t>
            </a:r>
            <a:r>
              <a:rPr lang="en-GB" altLang="zh-CN" sz="1800" dirty="0">
                <a:solidFill>
                  <a:schemeClr val="bg1"/>
                </a:solidFill>
              </a:rPr>
              <a:t>(</a:t>
            </a:r>
            <a:r>
              <a:rPr lang="zh-CN" altLang="zh-CN" sz="1800" dirty="0">
                <a:solidFill>
                  <a:schemeClr val="bg1"/>
                </a:solidFill>
              </a:rPr>
              <a:t>爸爸去哪儿</a:t>
            </a:r>
            <a:r>
              <a:rPr lang="en-GB" altLang="zh-CN" sz="1800" dirty="0">
                <a:solidFill>
                  <a:schemeClr val="bg1"/>
                </a:solidFill>
              </a:rPr>
              <a:t>)</a:t>
            </a:r>
          </a:p>
          <a:p>
            <a:r>
              <a:rPr lang="en-GB" altLang="zh-CN" sz="1800" dirty="0">
                <a:solidFill>
                  <a:schemeClr val="bg1"/>
                </a:solidFill>
              </a:rPr>
              <a:t>Wife/ mother in law conflicts- The </a:t>
            </a:r>
            <a:r>
              <a:rPr lang="en-GB" altLang="zh-CN" sz="1800" dirty="0" err="1">
                <a:solidFill>
                  <a:schemeClr val="bg1"/>
                </a:solidFill>
              </a:rPr>
              <a:t>InLaws</a:t>
            </a:r>
            <a:r>
              <a:rPr lang="en-GB" altLang="zh-CN" sz="1800" dirty="0">
                <a:solidFill>
                  <a:schemeClr val="bg1"/>
                </a:solidFill>
              </a:rPr>
              <a:t> (</a:t>
            </a:r>
            <a:r>
              <a:rPr lang="zh-CN" altLang="en-US" sz="1800" dirty="0">
                <a:solidFill>
                  <a:schemeClr val="bg1"/>
                </a:solidFill>
              </a:rPr>
              <a:t>麻婆斗妇</a:t>
            </a:r>
            <a:r>
              <a:rPr lang="en-GB" altLang="zh-CN" sz="1800" dirty="0">
                <a:solidFill>
                  <a:schemeClr val="bg1"/>
                </a:solidFill>
              </a:rPr>
              <a:t>)</a:t>
            </a:r>
          </a:p>
          <a:p>
            <a:r>
              <a:rPr lang="en-GB" altLang="zh-CN" sz="1800" dirty="0">
                <a:solidFill>
                  <a:schemeClr val="bg1"/>
                </a:solidFill>
              </a:rPr>
              <a:t>Transgendered chat show host </a:t>
            </a:r>
            <a:r>
              <a:rPr lang="en-GB" altLang="zh-CN" sz="1800" dirty="0" err="1">
                <a:solidFill>
                  <a:schemeClr val="bg1"/>
                </a:solidFill>
              </a:rPr>
              <a:t>JinXing</a:t>
            </a:r>
            <a:endParaRPr lang="zh-CN" altLang="en-US" sz="1800" dirty="0">
              <a:solidFill>
                <a:schemeClr val="bg1"/>
              </a:solidFill>
            </a:endParaRPr>
          </a:p>
        </p:txBody>
      </p:sp>
      <p:pic>
        <p:nvPicPr>
          <p:cNvPr id="5" name="Picture 4" descr="A person standing in front of a table&#10;&#10;Description generated with high confidence">
            <a:extLst>
              <a:ext uri="{FF2B5EF4-FFF2-40B4-BE49-F238E27FC236}">
                <a16:creationId xmlns:a16="http://schemas.microsoft.com/office/drawing/2014/main" id="{29FF5AA3-C1CB-4B2B-8CE5-81BA255FEF0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46" t="6465" r="14945" b="-1891"/>
          <a:stretch/>
        </p:blipFill>
        <p:spPr>
          <a:xfrm>
            <a:off x="-192727" y="-684491"/>
            <a:ext cx="4067397" cy="400092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DE2AA79-6263-45B6-AB3E-3C85AAE6506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>
          <a:xfrm>
            <a:off x="-358891" y="4206370"/>
            <a:ext cx="3357957" cy="305512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4" name="Picture 23" descr="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1EB5C30E-D2AA-4B51-87A4-3313F8C734C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018"/>
          <a:stretch/>
        </p:blipFill>
        <p:spPr>
          <a:xfrm>
            <a:off x="4588812" y="457940"/>
            <a:ext cx="1904753" cy="204238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7096226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nline Media 3">
            <a:hlinkClick r:id="" action="ppaction://media"/>
            <a:extLst>
              <a:ext uri="{FF2B5EF4-FFF2-40B4-BE49-F238E27FC236}">
                <a16:creationId xmlns:a16="http://schemas.microsoft.com/office/drawing/2014/main" id="{7D4BD535-989E-44C7-8865-F5812DA42B7A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360359" y="948048"/>
            <a:ext cx="7277762" cy="4961903"/>
          </a:xfrm>
          <a:prstGeom prst="rect">
            <a:avLst/>
          </a:prstGeom>
        </p:spPr>
      </p:pic>
      <p:pic>
        <p:nvPicPr>
          <p:cNvPr id="3" name="Online Media 3">
            <a:hlinkClick r:id="" action="ppaction://media"/>
            <a:extLst>
              <a:ext uri="{FF2B5EF4-FFF2-40B4-BE49-F238E27FC236}">
                <a16:creationId xmlns:a16="http://schemas.microsoft.com/office/drawing/2014/main" id="{2C2BEE58-E714-44F1-8E3F-96D1F33E0AC9}"/>
              </a:ext>
            </a:extLst>
          </p:cNvPr>
          <p:cNvPicPr>
            <a:picLocks noRot="1" noChangeAspect="1"/>
          </p:cNvPicPr>
          <p:nvPr>
            <a:videoFile r:link="rId2"/>
          </p:nvPr>
        </p:nvPicPr>
        <p:blipFill rotWithShape="1">
          <a:blip r:embed="rId5"/>
          <a:srcRect t="11158" b="10262"/>
          <a:stretch/>
        </p:blipFill>
        <p:spPr>
          <a:xfrm>
            <a:off x="2360359" y="1113440"/>
            <a:ext cx="7277762" cy="4631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32688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>
            <a:hlinkClick r:id="" action="ppaction://media"/>
            <a:extLst>
              <a:ext uri="{FF2B5EF4-FFF2-40B4-BE49-F238E27FC236}">
                <a16:creationId xmlns:a16="http://schemas.microsoft.com/office/drawing/2014/main" id="{6103662F-AB08-4045-8E4F-01416613864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360359" y="948048"/>
            <a:ext cx="7277762" cy="4961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6864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58D513-E6D4-43BA-A215-ACA7584D7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76033" y="1416270"/>
            <a:ext cx="4015154" cy="1325563"/>
          </a:xfrm>
        </p:spPr>
        <p:txBody>
          <a:bodyPr>
            <a:normAutofit/>
          </a:bodyPr>
          <a:lstStyle/>
          <a:p>
            <a:r>
              <a:rPr lang="en-GB" altLang="zh-CN" sz="3100" b="1" dirty="0"/>
              <a:t>Chinese dramas over documentaries</a:t>
            </a:r>
            <a:endParaRPr lang="zh-CN" altLang="en-US" sz="3100" b="1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A5FC90BD-CBB0-416B-86BB-6BFE39114F22}"/>
              </a:ext>
            </a:extLst>
          </p:cNvPr>
          <p:cNvSpPr txBox="1">
            <a:spLocks/>
          </p:cNvSpPr>
          <p:nvPr/>
        </p:nvSpPr>
        <p:spPr>
          <a:xfrm>
            <a:off x="6979313" y="2871982"/>
            <a:ext cx="4375579" cy="310019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zh-CN" sz="1800" dirty="0"/>
              <a:t>TV dramas more common than documentaries</a:t>
            </a:r>
          </a:p>
          <a:p>
            <a:r>
              <a:rPr lang="en-GB" altLang="zh-CN" sz="1800" dirty="0"/>
              <a:t>Last year popular dramas were all either martial arts or romance genres</a:t>
            </a:r>
          </a:p>
          <a:p>
            <a:r>
              <a:rPr lang="en-GB" altLang="zh-CN" sz="1800" dirty="0"/>
              <a:t>China’s war dramas previously always made it to the top ranking TV dramas.</a:t>
            </a:r>
          </a:p>
          <a:p>
            <a:r>
              <a:rPr lang="en-GB" altLang="zh-CN" sz="1800" dirty="0"/>
              <a:t>There are no series in this year’s list that revolve around any ‘risqué’ topics.</a:t>
            </a:r>
            <a:endParaRPr lang="zh-CN" altLang="en-US" sz="1800" dirty="0">
              <a:solidFill>
                <a:schemeClr val="bg1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503BD2E0-7E60-4C60-B291-4298DBC67881}"/>
              </a:ext>
            </a:extLst>
          </p:cNvPr>
          <p:cNvSpPr/>
          <p:nvPr/>
        </p:nvSpPr>
        <p:spPr>
          <a:xfrm>
            <a:off x="146112" y="-407574"/>
            <a:ext cx="3955571" cy="368946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pic>
        <p:nvPicPr>
          <p:cNvPr id="5" name="Content Placeholder 4" descr="A picture containing person, young, boy, child&#10;&#10;Description generated with very high confidence">
            <a:extLst>
              <a:ext uri="{FF2B5EF4-FFF2-40B4-BE49-F238E27FC236}">
                <a16:creationId xmlns:a16="http://schemas.microsoft.com/office/drawing/2014/main" id="{B517DD7E-8119-4636-BA6D-0DBDC781F9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340" y="-92764"/>
            <a:ext cx="3714813" cy="322986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6" name="Oval 15">
            <a:extLst>
              <a:ext uri="{FF2B5EF4-FFF2-40B4-BE49-F238E27FC236}">
                <a16:creationId xmlns:a16="http://schemas.microsoft.com/office/drawing/2014/main" id="{5F68A0F9-FD4D-4584-AB79-E54EED1DF24A}"/>
              </a:ext>
            </a:extLst>
          </p:cNvPr>
          <p:cNvSpPr/>
          <p:nvPr/>
        </p:nvSpPr>
        <p:spPr>
          <a:xfrm>
            <a:off x="-172112" y="3281888"/>
            <a:ext cx="2650268" cy="2448947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E7290F8B-BEED-405D-BF6B-186D2CBE8A6E}"/>
              </a:ext>
            </a:extLst>
          </p:cNvPr>
          <p:cNvSpPr/>
          <p:nvPr/>
        </p:nvSpPr>
        <p:spPr>
          <a:xfrm>
            <a:off x="4539709" y="262629"/>
            <a:ext cx="2536324" cy="2349055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C81C4F78-801C-43D3-8CC0-2F122D980F16}"/>
              </a:ext>
            </a:extLst>
          </p:cNvPr>
          <p:cNvSpPr/>
          <p:nvPr/>
        </p:nvSpPr>
        <p:spPr>
          <a:xfrm>
            <a:off x="3153465" y="2788918"/>
            <a:ext cx="3247335" cy="304743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pic>
        <p:nvPicPr>
          <p:cNvPr id="7" name="Picture 6" descr="A picture containing clothing&#10;&#10;Description generated with high confidence">
            <a:extLst>
              <a:ext uri="{FF2B5EF4-FFF2-40B4-BE49-F238E27FC236}">
                <a16:creationId xmlns:a16="http://schemas.microsoft.com/office/drawing/2014/main" id="{9D8D93EA-9A7A-4FCF-9BC2-ECEC335F240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94641" y="3426680"/>
            <a:ext cx="2646293" cy="223789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Picture 10" descr="A picture containing person, brass, holding, indoor&#10;&#10;Description generated with high confidence">
            <a:extLst>
              <a:ext uri="{FF2B5EF4-FFF2-40B4-BE49-F238E27FC236}">
                <a16:creationId xmlns:a16="http://schemas.microsoft.com/office/drawing/2014/main" id="{110B6694-B2FF-4EE4-A6D1-63EA2786406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3357" y="259552"/>
            <a:ext cx="2376416" cy="233580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Picture 13" descr="A group of people in uniform&#10;&#10;Description generated with very high confidence">
            <a:extLst>
              <a:ext uri="{FF2B5EF4-FFF2-40B4-BE49-F238E27FC236}">
                <a16:creationId xmlns:a16="http://schemas.microsoft.com/office/drawing/2014/main" id="{AB7D1C30-0C33-4180-A66D-F026FEA675C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3465" y="2871982"/>
            <a:ext cx="3225181" cy="295112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0231699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1103AB2-C090-458F-B752-294F23AFA8A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2568" y="-4331"/>
            <a:ext cx="3439432" cy="3785157"/>
          </a:xfrm>
          <a:custGeom>
            <a:avLst/>
            <a:gdLst>
              <a:gd name="connsiteX0" fmla="*/ 198262 w 3439432"/>
              <a:gd name="connsiteY0" fmla="*/ 0 h 3785157"/>
              <a:gd name="connsiteX1" fmla="*/ 3439432 w 3439432"/>
              <a:gd name="connsiteY1" fmla="*/ 0 h 3785157"/>
              <a:gd name="connsiteX2" fmla="*/ 3439432 w 3439432"/>
              <a:gd name="connsiteY2" fmla="*/ 3697836 h 3785157"/>
              <a:gd name="connsiteX3" fmla="*/ 3318024 w 3439432"/>
              <a:gd name="connsiteY3" fmla="*/ 3729054 h 3785157"/>
              <a:gd name="connsiteX4" fmla="*/ 2761488 w 3439432"/>
              <a:gd name="connsiteY4" fmla="*/ 3785157 h 3785157"/>
              <a:gd name="connsiteX5" fmla="*/ 0 w 3439432"/>
              <a:gd name="connsiteY5" fmla="*/ 1023669 h 3785157"/>
              <a:gd name="connsiteX6" fmla="*/ 124151 w 3439432"/>
              <a:gd name="connsiteY6" fmla="*/ 202487 h 3785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39432" h="3785157">
                <a:moveTo>
                  <a:pt x="198262" y="0"/>
                </a:moveTo>
                <a:lnTo>
                  <a:pt x="3439432" y="0"/>
                </a:lnTo>
                <a:lnTo>
                  <a:pt x="3439432" y="3697836"/>
                </a:lnTo>
                <a:lnTo>
                  <a:pt x="3318024" y="3729054"/>
                </a:lnTo>
                <a:cubicBezTo>
                  <a:pt x="3138258" y="3765839"/>
                  <a:pt x="2952129" y="3785157"/>
                  <a:pt x="2761488" y="3785157"/>
                </a:cubicBezTo>
                <a:cubicBezTo>
                  <a:pt x="1236360" y="3785157"/>
                  <a:pt x="0" y="2548797"/>
                  <a:pt x="0" y="1023669"/>
                </a:cubicBezTo>
                <a:cubicBezTo>
                  <a:pt x="0" y="737708"/>
                  <a:pt x="43466" y="461898"/>
                  <a:pt x="124151" y="202487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F6E384F5-137A-40B1-97F0-694CC6ECD59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113091"/>
            <a:ext cx="3730752" cy="4735782"/>
          </a:xfrm>
          <a:custGeom>
            <a:avLst/>
            <a:gdLst>
              <a:gd name="connsiteX0" fmla="*/ 640080 w 3730752"/>
              <a:gd name="connsiteY0" fmla="*/ 0 h 4735782"/>
              <a:gd name="connsiteX1" fmla="*/ 3730752 w 3730752"/>
              <a:gd name="connsiteY1" fmla="*/ 3090672 h 4735782"/>
              <a:gd name="connsiteX2" fmla="*/ 3357725 w 3730752"/>
              <a:gd name="connsiteY2" fmla="*/ 4563870 h 4735782"/>
              <a:gd name="connsiteX3" fmla="*/ 3253285 w 3730752"/>
              <a:gd name="connsiteY3" fmla="*/ 4735782 h 4735782"/>
              <a:gd name="connsiteX4" fmla="*/ 0 w 3730752"/>
              <a:gd name="connsiteY4" fmla="*/ 4735782 h 4735782"/>
              <a:gd name="connsiteX5" fmla="*/ 0 w 3730752"/>
              <a:gd name="connsiteY5" fmla="*/ 67215 h 4735782"/>
              <a:gd name="connsiteX6" fmla="*/ 17202 w 3730752"/>
              <a:gd name="connsiteY6" fmla="*/ 62792 h 4735782"/>
              <a:gd name="connsiteX7" fmla="*/ 640080 w 3730752"/>
              <a:gd name="connsiteY7" fmla="*/ 0 h 4735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30752" h="4735782">
                <a:moveTo>
                  <a:pt x="640080" y="0"/>
                </a:moveTo>
                <a:cubicBezTo>
                  <a:pt x="2347011" y="0"/>
                  <a:pt x="3730752" y="1383741"/>
                  <a:pt x="3730752" y="3090672"/>
                </a:cubicBezTo>
                <a:cubicBezTo>
                  <a:pt x="3730752" y="3624088"/>
                  <a:pt x="3595621" y="4125943"/>
                  <a:pt x="3357725" y="4563870"/>
                </a:cubicBezTo>
                <a:lnTo>
                  <a:pt x="3253285" y="4735782"/>
                </a:lnTo>
                <a:lnTo>
                  <a:pt x="0" y="4735782"/>
                </a:lnTo>
                <a:lnTo>
                  <a:pt x="0" y="67215"/>
                </a:lnTo>
                <a:lnTo>
                  <a:pt x="17202" y="62792"/>
                </a:lnTo>
                <a:cubicBezTo>
                  <a:pt x="218397" y="21621"/>
                  <a:pt x="426714" y="0"/>
                  <a:pt x="64008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9DBC4630-03DA-474F-BBCB-BA3AE6B317A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1982" y="-4332"/>
            <a:ext cx="4242816" cy="2454158"/>
          </a:xfrm>
          <a:custGeom>
            <a:avLst/>
            <a:gdLst>
              <a:gd name="connsiteX0" fmla="*/ 28633 w 4242816"/>
              <a:gd name="connsiteY0" fmla="*/ 0 h 2454158"/>
              <a:gd name="connsiteX1" fmla="*/ 4214183 w 4242816"/>
              <a:gd name="connsiteY1" fmla="*/ 0 h 2454158"/>
              <a:gd name="connsiteX2" fmla="*/ 4231864 w 4242816"/>
              <a:gd name="connsiteY2" fmla="*/ 115848 h 2454158"/>
              <a:gd name="connsiteX3" fmla="*/ 4242816 w 4242816"/>
              <a:gd name="connsiteY3" fmla="*/ 332750 h 2454158"/>
              <a:gd name="connsiteX4" fmla="*/ 2121408 w 4242816"/>
              <a:gd name="connsiteY4" fmla="*/ 2454158 h 2454158"/>
              <a:gd name="connsiteX5" fmla="*/ 0 w 4242816"/>
              <a:gd name="connsiteY5" fmla="*/ 332750 h 2454158"/>
              <a:gd name="connsiteX6" fmla="*/ 10953 w 4242816"/>
              <a:gd name="connsiteY6" fmla="*/ 115848 h 24541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42816" h="2454158">
                <a:moveTo>
                  <a:pt x="28633" y="0"/>
                </a:moveTo>
                <a:lnTo>
                  <a:pt x="4214183" y="0"/>
                </a:lnTo>
                <a:lnTo>
                  <a:pt x="4231864" y="115848"/>
                </a:lnTo>
                <a:cubicBezTo>
                  <a:pt x="4239106" y="187164"/>
                  <a:pt x="4242816" y="259524"/>
                  <a:pt x="4242816" y="332750"/>
                </a:cubicBezTo>
                <a:cubicBezTo>
                  <a:pt x="4242816" y="1504371"/>
                  <a:pt x="3293029" y="2454158"/>
                  <a:pt x="2121408" y="2454158"/>
                </a:cubicBezTo>
                <a:cubicBezTo>
                  <a:pt x="949787" y="2454158"/>
                  <a:pt x="0" y="1504371"/>
                  <a:pt x="0" y="332750"/>
                </a:cubicBezTo>
                <a:cubicBezTo>
                  <a:pt x="0" y="259524"/>
                  <a:pt x="3710" y="187164"/>
                  <a:pt x="10953" y="115848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78418A25-6EAC-4140-BFE6-284E1925B5E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47279" y="615908"/>
            <a:ext cx="3182112" cy="3182112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A picture containing person&#10;&#10;Description generated with high confidence">
            <a:extLst>
              <a:ext uri="{FF2B5EF4-FFF2-40B4-BE49-F238E27FC236}">
                <a16:creationId xmlns:a16="http://schemas.microsoft.com/office/drawing/2014/main" id="{236FCA88-FE5B-438A-9D0C-23E3CA57BFC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55" r="-1" b="21609"/>
          <a:stretch/>
        </p:blipFill>
        <p:spPr>
          <a:xfrm>
            <a:off x="8918761" y="-4331"/>
            <a:ext cx="3273238" cy="3618965"/>
          </a:xfrm>
          <a:custGeom>
            <a:avLst/>
            <a:gdLst>
              <a:gd name="connsiteX0" fmla="*/ 210437 w 3273238"/>
              <a:gd name="connsiteY0" fmla="*/ 0 h 3618965"/>
              <a:gd name="connsiteX1" fmla="*/ 3273238 w 3273238"/>
              <a:gd name="connsiteY1" fmla="*/ 0 h 3618965"/>
              <a:gd name="connsiteX2" fmla="*/ 3273238 w 3273238"/>
              <a:gd name="connsiteY2" fmla="*/ 3526409 h 3618965"/>
              <a:gd name="connsiteX3" fmla="*/ 3118338 w 3273238"/>
              <a:gd name="connsiteY3" fmla="*/ 3566238 h 3618965"/>
              <a:gd name="connsiteX4" fmla="*/ 2595295 w 3273238"/>
              <a:gd name="connsiteY4" fmla="*/ 3618965 h 3618965"/>
              <a:gd name="connsiteX5" fmla="*/ 0 w 3273238"/>
              <a:gd name="connsiteY5" fmla="*/ 1023670 h 3618965"/>
              <a:gd name="connsiteX6" fmla="*/ 203951 w 3273238"/>
              <a:gd name="connsiteY6" fmla="*/ 13464 h 36189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73238" h="3618965">
                <a:moveTo>
                  <a:pt x="210437" y="0"/>
                </a:moveTo>
                <a:lnTo>
                  <a:pt x="3273238" y="0"/>
                </a:lnTo>
                <a:lnTo>
                  <a:pt x="3273238" y="3526409"/>
                </a:lnTo>
                <a:lnTo>
                  <a:pt x="3118338" y="3566238"/>
                </a:lnTo>
                <a:cubicBezTo>
                  <a:pt x="2949390" y="3600810"/>
                  <a:pt x="2774463" y="3618965"/>
                  <a:pt x="2595295" y="3618965"/>
                </a:cubicBezTo>
                <a:cubicBezTo>
                  <a:pt x="1161953" y="3618965"/>
                  <a:pt x="0" y="2457012"/>
                  <a:pt x="0" y="1023670"/>
                </a:cubicBezTo>
                <a:cubicBezTo>
                  <a:pt x="0" y="665335"/>
                  <a:pt x="72622" y="323961"/>
                  <a:pt x="203951" y="13464"/>
                </a:cubicBezTo>
                <a:close/>
              </a:path>
            </a:pathLst>
          </a:custGeom>
        </p:spPr>
      </p:pic>
      <p:pic>
        <p:nvPicPr>
          <p:cNvPr id="13" name="Picture 12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7AE321B5-6C78-47FA-9CBC-B6FF2286128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52" r="20684" b="-3"/>
          <a:stretch/>
        </p:blipFill>
        <p:spPr>
          <a:xfrm>
            <a:off x="1246574" y="10"/>
            <a:ext cx="3913632" cy="2285224"/>
          </a:xfrm>
          <a:custGeom>
            <a:avLst/>
            <a:gdLst>
              <a:gd name="connsiteX0" fmla="*/ 29691 w 3913632"/>
              <a:gd name="connsiteY0" fmla="*/ 0 h 2285234"/>
              <a:gd name="connsiteX1" fmla="*/ 3883942 w 3913632"/>
              <a:gd name="connsiteY1" fmla="*/ 0 h 2285234"/>
              <a:gd name="connsiteX2" fmla="*/ 3903529 w 3913632"/>
              <a:gd name="connsiteY2" fmla="*/ 128345 h 2285234"/>
              <a:gd name="connsiteX3" fmla="*/ 3913632 w 3913632"/>
              <a:gd name="connsiteY3" fmla="*/ 328418 h 2285234"/>
              <a:gd name="connsiteX4" fmla="*/ 1956816 w 3913632"/>
              <a:gd name="connsiteY4" fmla="*/ 2285234 h 2285234"/>
              <a:gd name="connsiteX5" fmla="*/ 0 w 3913632"/>
              <a:gd name="connsiteY5" fmla="*/ 328418 h 2285234"/>
              <a:gd name="connsiteX6" fmla="*/ 10103 w 3913632"/>
              <a:gd name="connsiteY6" fmla="*/ 128345 h 22852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13632" h="2285234">
                <a:moveTo>
                  <a:pt x="29691" y="0"/>
                </a:moveTo>
                <a:lnTo>
                  <a:pt x="3883942" y="0"/>
                </a:lnTo>
                <a:lnTo>
                  <a:pt x="3903529" y="128345"/>
                </a:lnTo>
                <a:cubicBezTo>
                  <a:pt x="3910210" y="194127"/>
                  <a:pt x="3913632" y="260873"/>
                  <a:pt x="3913632" y="328418"/>
                </a:cubicBezTo>
                <a:cubicBezTo>
                  <a:pt x="3913632" y="1409138"/>
                  <a:pt x="3037536" y="2285234"/>
                  <a:pt x="1956816" y="2285234"/>
                </a:cubicBezTo>
                <a:cubicBezTo>
                  <a:pt x="876096" y="2285234"/>
                  <a:pt x="0" y="1409138"/>
                  <a:pt x="0" y="328418"/>
                </a:cubicBezTo>
                <a:cubicBezTo>
                  <a:pt x="0" y="260873"/>
                  <a:pt x="3422" y="194127"/>
                  <a:pt x="10103" y="128345"/>
                </a:cubicBezTo>
                <a:close/>
              </a:path>
            </a:pathLst>
          </a:custGeom>
        </p:spPr>
      </p:pic>
      <p:pic>
        <p:nvPicPr>
          <p:cNvPr id="9" name="Picture 8" descr="A picture containing text, book, indoor&#10;&#10;Description generated with very high confidence">
            <a:extLst>
              <a:ext uri="{FF2B5EF4-FFF2-40B4-BE49-F238E27FC236}">
                <a16:creationId xmlns:a16="http://schemas.microsoft.com/office/drawing/2014/main" id="{923FB224-F7EC-465A-A810-D866BC221C7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3973"/>
          <a:stretch/>
        </p:blipFill>
        <p:spPr>
          <a:xfrm>
            <a:off x="20" y="2279205"/>
            <a:ext cx="3564618" cy="4569668"/>
          </a:xfrm>
          <a:custGeom>
            <a:avLst/>
            <a:gdLst>
              <a:gd name="connsiteX0" fmla="*/ 640080 w 3564638"/>
              <a:gd name="connsiteY0" fmla="*/ 0 h 4569668"/>
              <a:gd name="connsiteX1" fmla="*/ 3564638 w 3564638"/>
              <a:gd name="connsiteY1" fmla="*/ 2924558 h 4569668"/>
              <a:gd name="connsiteX2" fmla="*/ 3065170 w 3564638"/>
              <a:gd name="connsiteY2" fmla="*/ 4559707 h 4569668"/>
              <a:gd name="connsiteX3" fmla="*/ 3057720 w 3564638"/>
              <a:gd name="connsiteY3" fmla="*/ 4569668 h 4569668"/>
              <a:gd name="connsiteX4" fmla="*/ 0 w 3564638"/>
              <a:gd name="connsiteY4" fmla="*/ 4569668 h 4569668"/>
              <a:gd name="connsiteX5" fmla="*/ 0 w 3564638"/>
              <a:gd name="connsiteY5" fmla="*/ 72448 h 4569668"/>
              <a:gd name="connsiteX6" fmla="*/ 50679 w 3564638"/>
              <a:gd name="connsiteY6" fmla="*/ 59417 h 4569668"/>
              <a:gd name="connsiteX7" fmla="*/ 640080 w 3564638"/>
              <a:gd name="connsiteY7" fmla="*/ 0 h 45696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64638" h="4569668">
                <a:moveTo>
                  <a:pt x="640080" y="0"/>
                </a:moveTo>
                <a:cubicBezTo>
                  <a:pt x="2255269" y="0"/>
                  <a:pt x="3564638" y="1309369"/>
                  <a:pt x="3564638" y="2924558"/>
                </a:cubicBezTo>
                <a:cubicBezTo>
                  <a:pt x="3564638" y="3530254"/>
                  <a:pt x="3380508" y="4092944"/>
                  <a:pt x="3065170" y="4559707"/>
                </a:cubicBezTo>
                <a:lnTo>
                  <a:pt x="3057720" y="4569668"/>
                </a:lnTo>
                <a:lnTo>
                  <a:pt x="0" y="4569668"/>
                </a:lnTo>
                <a:lnTo>
                  <a:pt x="0" y="72448"/>
                </a:lnTo>
                <a:lnTo>
                  <a:pt x="50679" y="59417"/>
                </a:lnTo>
                <a:cubicBezTo>
                  <a:pt x="241061" y="20459"/>
                  <a:pt x="438181" y="0"/>
                  <a:pt x="640080" y="0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D80EC1-386F-407D-A50C-DF06CA61BE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9379" y="3569524"/>
            <a:ext cx="5609222" cy="136321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altLang="zh-CN" sz="3100" b="1" dirty="0">
                <a:solidFill>
                  <a:schemeClr val="bg1"/>
                </a:solidFill>
              </a:rPr>
              <a:t>C</a:t>
            </a:r>
            <a:r>
              <a:rPr lang="en-US" altLang="zh-CN" sz="31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ensorship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B50C6AD-9CD2-4515-98B8-EBA4C15B936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36" r="20715" b="3"/>
          <a:stretch/>
        </p:blipFill>
        <p:spPr>
          <a:xfrm>
            <a:off x="5405855" y="708672"/>
            <a:ext cx="3017520" cy="301752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DF2CBE0-94B0-45EB-9BA4-9949A0084858}"/>
              </a:ext>
            </a:extLst>
          </p:cNvPr>
          <p:cNvSpPr txBox="1"/>
          <p:nvPr/>
        </p:nvSpPr>
        <p:spPr>
          <a:xfrm>
            <a:off x="4055164" y="4166313"/>
            <a:ext cx="781878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zh-CN" dirty="0">
                <a:solidFill>
                  <a:schemeClr val="bg1"/>
                </a:solidFill>
              </a:rPr>
              <a:t>Without a ratings system, the State Administration of Press, Publication, Radio, Film and Television (SAPPRFT), makes an judgment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altLang="zh-CN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zh-CN" dirty="0">
                <a:solidFill>
                  <a:schemeClr val="bg1"/>
                </a:solidFill>
              </a:rPr>
              <a:t>Initial laws of banning shows that </a:t>
            </a:r>
            <a:r>
              <a:rPr lang="en-GB" altLang="zh-CN" i="1" dirty="0">
                <a:solidFill>
                  <a:schemeClr val="bg1"/>
                </a:solidFill>
              </a:rPr>
              <a:t>“damages image of the army/ judicial officers”/ “promote superstition/spirits”/ “encourages colonialism”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altLang="zh-CN" i="1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zh-CN" dirty="0">
                <a:solidFill>
                  <a:schemeClr val="bg1"/>
                </a:solidFill>
              </a:rPr>
              <a:t>Ever changing list, recently banned shows for “</a:t>
            </a:r>
            <a:r>
              <a:rPr lang="en-GB" altLang="zh-CN" i="1" dirty="0">
                <a:solidFill>
                  <a:schemeClr val="bg1"/>
                </a:solidFill>
              </a:rPr>
              <a:t>exposing investigatory techniques”/ “affairs, one nightstands or homosexuality”/ “exaggerates China’s social problems” </a:t>
            </a:r>
            <a:endParaRPr lang="zh-CN" altLang="en-US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52885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3E90B-B30D-4B59-B18D-CC69A0D33A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zh-CN" dirty="0">
                <a:hlinkClick r:id="rId2"/>
              </a:rPr>
              <a:t>https://www.statisticbrain.com/china-country-statistics/</a:t>
            </a:r>
            <a:br>
              <a:rPr lang="en-GB" altLang="zh-CN" dirty="0"/>
            </a:br>
            <a:endParaRPr lang="zh-CN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119745-2E78-4A80-8578-4C9053A2E6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4565E0-183A-4AE4-83C6-547792F1F15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769" t="24641" r="34115" b="7056"/>
          <a:stretch/>
        </p:blipFill>
        <p:spPr>
          <a:xfrm>
            <a:off x="1069144" y="1690688"/>
            <a:ext cx="6963507" cy="468197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4C684C88-8073-4917-8C5F-33543488CFCF}"/>
              </a:ext>
            </a:extLst>
          </p:cNvPr>
          <p:cNvSpPr/>
          <p:nvPr/>
        </p:nvSpPr>
        <p:spPr>
          <a:xfrm>
            <a:off x="1069143" y="4067355"/>
            <a:ext cx="6963507" cy="41188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6C95881-D4DC-4FB4-8A36-95D003AB7AF4}"/>
              </a:ext>
            </a:extLst>
          </p:cNvPr>
          <p:cNvSpPr/>
          <p:nvPr/>
        </p:nvSpPr>
        <p:spPr>
          <a:xfrm>
            <a:off x="1069143" y="2021656"/>
            <a:ext cx="6963507" cy="41188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D0E0EDE-5F39-46B3-9AAE-053A800DA4EC}"/>
              </a:ext>
            </a:extLst>
          </p:cNvPr>
          <p:cNvSpPr txBox="1"/>
          <p:nvPr/>
        </p:nvSpPr>
        <p:spPr>
          <a:xfrm>
            <a:off x="8452339" y="2064204"/>
            <a:ext cx="28135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dirty="0"/>
              <a:t>Households= </a:t>
            </a:r>
            <a:r>
              <a:rPr lang="en-US" altLang="zh-CN" dirty="0"/>
              <a:t>455,940,000</a:t>
            </a:r>
            <a:endParaRPr lang="zh-CN" alt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7B468E0-7BC8-4567-A8DB-AA75ED118316}"/>
              </a:ext>
            </a:extLst>
          </p:cNvPr>
          <p:cNvSpPr/>
          <p:nvPr/>
        </p:nvSpPr>
        <p:spPr>
          <a:xfrm>
            <a:off x="8364416" y="2021656"/>
            <a:ext cx="2857500" cy="41188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34B9D4D-04CB-4B9E-A77B-A570864B2BF8}"/>
              </a:ext>
            </a:extLst>
          </p:cNvPr>
          <p:cNvSpPr txBox="1"/>
          <p:nvPr/>
        </p:nvSpPr>
        <p:spPr>
          <a:xfrm>
            <a:off x="8263594" y="3429000"/>
            <a:ext cx="382289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altLang="zh-CN" dirty="0"/>
          </a:p>
          <a:p>
            <a:r>
              <a:rPr lang="en-GB" altLang="zh-CN" b="1" dirty="0"/>
              <a:t>83% of households have TV’s</a:t>
            </a:r>
          </a:p>
          <a:p>
            <a:endParaRPr lang="en-GB" altLang="zh-CN" dirty="0"/>
          </a:p>
          <a:p>
            <a:r>
              <a:rPr lang="en-US" altLang="zh-CN" dirty="0"/>
              <a:t>(375,000,000 ÷455,940,000) x 100</a:t>
            </a:r>
            <a:endParaRPr lang="en-GB" altLang="zh-CN" dirty="0"/>
          </a:p>
          <a:p>
            <a:endParaRPr lang="en-GB" altLang="zh-CN" dirty="0"/>
          </a:p>
        </p:txBody>
      </p:sp>
    </p:spTree>
    <p:extLst>
      <p:ext uri="{BB962C8B-B14F-4D97-AF65-F5344CB8AC3E}">
        <p14:creationId xmlns:p14="http://schemas.microsoft.com/office/powerpoint/2010/main" val="39102302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E862BE82-D00D-42C1-BF16-93AA37870C3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F6D92C2D-1D3D-4974-918C-06579FB354A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33" y="-2"/>
            <a:ext cx="5441859" cy="5654940"/>
          </a:xfrm>
          <a:custGeom>
            <a:avLst/>
            <a:gdLst>
              <a:gd name="connsiteX0" fmla="*/ 0 w 5441859"/>
              <a:gd name="connsiteY0" fmla="*/ 0 h 5654940"/>
              <a:gd name="connsiteX1" fmla="*/ 4400492 w 5441859"/>
              <a:gd name="connsiteY1" fmla="*/ 0 h 5654940"/>
              <a:gd name="connsiteX2" fmla="*/ 4484767 w 5441859"/>
              <a:gd name="connsiteY2" fmla="*/ 76595 h 5654940"/>
              <a:gd name="connsiteX3" fmla="*/ 5441859 w 5441859"/>
              <a:gd name="connsiteY3" fmla="*/ 2387221 h 5654940"/>
              <a:gd name="connsiteX4" fmla="*/ 2174140 w 5441859"/>
              <a:gd name="connsiteY4" fmla="*/ 5654940 h 5654940"/>
              <a:gd name="connsiteX5" fmla="*/ 156693 w 5441859"/>
              <a:gd name="connsiteY5" fmla="*/ 4957981 h 5654940"/>
              <a:gd name="connsiteX6" fmla="*/ 0 w 5441859"/>
              <a:gd name="connsiteY6" fmla="*/ 4820612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0" y="0"/>
                </a:moveTo>
                <a:lnTo>
                  <a:pt x="4400492" y="0"/>
                </a:lnTo>
                <a:lnTo>
                  <a:pt x="4484767" y="76595"/>
                </a:lnTo>
                <a:cubicBezTo>
                  <a:pt x="5076108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  <a:solidFill>
            <a:schemeClr val="bg1">
              <a:lumMod val="95000"/>
              <a:lumOff val="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051EAB50-8064-4282-8DF3-96697E1009D0}"/>
              </a:ext>
            </a:extLst>
          </p:cNvPr>
          <p:cNvSpPr/>
          <p:nvPr/>
        </p:nvSpPr>
        <p:spPr>
          <a:xfrm>
            <a:off x="-1107046" y="-909095"/>
            <a:ext cx="6546572" cy="6564033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E12ED09F-82BA-4F13-9E16-2870FD5899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8101" y="1318840"/>
            <a:ext cx="5510771" cy="39273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83E01-7490-4718-A853-30F312BD6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242" y="632990"/>
            <a:ext cx="4062643" cy="1043409"/>
          </a:xfrm>
        </p:spPr>
        <p:txBody>
          <a:bodyPr>
            <a:normAutofit/>
          </a:bodyPr>
          <a:lstStyle/>
          <a:p>
            <a:r>
              <a:rPr lang="en-GB" altLang="zh-CN" sz="3100" b="1" dirty="0">
                <a:solidFill>
                  <a:schemeClr val="bg1"/>
                </a:solidFill>
              </a:rPr>
              <a:t>Media reach</a:t>
            </a:r>
            <a:endParaRPr lang="zh-CN" altLang="en-US" sz="3100" b="1" dirty="0">
              <a:solidFill>
                <a:schemeClr val="bg1"/>
              </a:solidFill>
            </a:endParaRP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2DE34737-5EB9-477B-BCB5-105764B29B1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8474" y="1774372"/>
            <a:ext cx="4064409" cy="275408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lang="en-GB" altLang="zh-CN" sz="1700" b="1" dirty="0">
                <a:solidFill>
                  <a:schemeClr val="bg1"/>
                </a:solidFill>
                <a:latin typeface="Arial" panose="020B0604020202020204" pitchFamily="34" charset="0"/>
              </a:rPr>
              <a:t>Date</a:t>
            </a:r>
            <a:r>
              <a:rPr kumimoji="0" lang="en-GB" altLang="zh-CN" sz="17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:</a:t>
            </a:r>
            <a:endParaRPr kumimoji="0" lang="zh-CN" altLang="zh-CN" sz="1700" b="1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L="457200" marR="0" lvl="1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zh-CN" altLang="zh-CN" sz="17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2015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GB" altLang="zh-CN" sz="17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Sample:</a:t>
            </a:r>
            <a:endParaRPr kumimoji="0" lang="zh-CN" altLang="zh-CN" sz="1700" b="1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L="457200" marR="0" lvl="1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zh-CN" altLang="zh-CN" sz="17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respondents aged 15 to 69 from 60 major Chinese cities and rural areas.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zh-CN" altLang="zh-CN" sz="17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Method of interview</a:t>
            </a:r>
            <a:r>
              <a:rPr kumimoji="0" lang="en-GB" altLang="zh-CN" sz="17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:</a:t>
            </a:r>
            <a:endParaRPr kumimoji="0" lang="zh-CN" altLang="zh-CN" sz="1700" b="1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L="457200" marR="0" lvl="1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zh-CN" altLang="zh-CN" sz="17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Panel survey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zh-CN" altLang="zh-CN" sz="17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53957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CF0BA-5F2E-45B7-BD0E-D2030F49BE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sz="3100" b="1" dirty="0"/>
              <a:t>Methodology</a:t>
            </a:r>
            <a:endParaRPr lang="zh-CN" altLang="en-US" sz="31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311110-49FA-47E8-9DF2-0497493B43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zh-CN" dirty="0"/>
              <a:t>Simply researched from online sources, without use of books and journals</a:t>
            </a:r>
          </a:p>
          <a:p>
            <a:r>
              <a:rPr lang="en-GB" altLang="zh-CN" dirty="0"/>
              <a:t>Researched the official laws, translated into English. </a:t>
            </a:r>
          </a:p>
          <a:p>
            <a:r>
              <a:rPr lang="en-GB" altLang="zh-CN" dirty="0"/>
              <a:t>Used polls and </a:t>
            </a:r>
            <a:r>
              <a:rPr lang="en-GB" altLang="zh-CN" dirty="0" err="1"/>
              <a:t>weibo</a:t>
            </a:r>
            <a:r>
              <a:rPr lang="en-GB" altLang="zh-CN" dirty="0"/>
              <a:t> to find out what’s popular on TV</a:t>
            </a:r>
          </a:p>
          <a:p>
            <a:r>
              <a:rPr lang="en-GB" altLang="zh-CN" dirty="0"/>
              <a:t>Weibo’s audience is more skewed to the youth, possibly why preference of romantic genre?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7698248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02E411-5770-48D1-91F2-E0D1163372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sz="3100" b="1" dirty="0"/>
              <a:t>Overall </a:t>
            </a:r>
            <a:endParaRPr lang="zh-CN" altLang="en-US" sz="31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FF7AE-AEE5-48B5-9241-283D74A3E3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zh-CN" dirty="0"/>
              <a:t>Televisions are still the most acknowledged media platform, therefore without age certificates there is a need for some form of censorship</a:t>
            </a:r>
          </a:p>
          <a:p>
            <a:r>
              <a:rPr lang="en-GB" altLang="zh-CN" dirty="0"/>
              <a:t>Censorship can be argued as too dramatic, letting people live in a bubble</a:t>
            </a:r>
          </a:p>
          <a:p>
            <a:r>
              <a:rPr lang="en-GB" altLang="zh-CN" dirty="0"/>
              <a:t>Censorship may be easier to get around on phones, however the government is slowly realising this</a:t>
            </a:r>
          </a:p>
          <a:p>
            <a:r>
              <a:rPr lang="en-GB" altLang="zh-CN" dirty="0"/>
              <a:t>Multiple shows are created to aid the growing social problems as well as entertain</a:t>
            </a:r>
          </a:p>
          <a:p>
            <a:r>
              <a:rPr lang="en-GB" altLang="zh-CN" dirty="0"/>
              <a:t>Dramas rather than documentaries give the ability to exaggerate events, display the Chinese as strong and audience get more hooked on the characters portrayed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5250295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087210-4E6A-4C0B-A0A6-0B4B191403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/>
              <a:t>R</a:t>
            </a:r>
            <a:r>
              <a:rPr lang="en-GB" altLang="zh-CN"/>
              <a:t>eferences</a:t>
            </a:r>
            <a:endParaRPr lang="zh-CN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F30C60-821C-49AD-8513-3C245CC2E5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altLang="zh-CN" dirty="0">
                <a:hlinkClick r:id="rId2"/>
              </a:rPr>
              <a:t>https://www.whatsonweibo.com/china-now-335-million-men-women/</a:t>
            </a:r>
            <a:r>
              <a:rPr lang="en-GB" altLang="zh-CN" dirty="0"/>
              <a:t> reference</a:t>
            </a:r>
          </a:p>
          <a:p>
            <a:r>
              <a:rPr lang="en-GB" altLang="zh-CN" dirty="0"/>
              <a:t>https://www.nytimes.com/2017/02/16/world/asia/china-marriage-dating-parents-television.html</a:t>
            </a:r>
            <a:endParaRPr lang="zh-CN" altLang="en-US" dirty="0"/>
          </a:p>
          <a:p>
            <a:r>
              <a:rPr lang="en-GB" altLang="zh-CN" dirty="0">
                <a:hlinkClick r:id="rId3"/>
              </a:rPr>
              <a:t>https://www.hollywoodreporter.com/features/meet-oprah-china-who-happens-be-transgender-942750</a:t>
            </a:r>
            <a:endParaRPr lang="en-GB" altLang="zh-CN" dirty="0"/>
          </a:p>
          <a:p>
            <a:r>
              <a:rPr lang="en-US" altLang="zh-CN" dirty="0"/>
              <a:t>(</a:t>
            </a:r>
            <a:r>
              <a:rPr lang="en-US" altLang="zh-CN" dirty="0">
                <a:hlinkClick r:id="rId4"/>
              </a:rPr>
              <a:t>http://www.thebeijinger.com/blog/2017/04/18/chinese-society-through-dating-look-chinese-dating-show</a:t>
            </a:r>
            <a:r>
              <a:rPr lang="en-US" altLang="zh-CN" dirty="0"/>
              <a:t>)</a:t>
            </a:r>
          </a:p>
          <a:p>
            <a:r>
              <a:rPr lang="en-GB" altLang="zh-CN" dirty="0">
                <a:hlinkClick r:id="rId5"/>
              </a:rPr>
              <a:t>https://www.whatsonweibo.com/overview-chinas-2017-top-tv-dramas/</a:t>
            </a:r>
            <a:endParaRPr lang="en-GB" altLang="zh-CN" dirty="0"/>
          </a:p>
          <a:p>
            <a:r>
              <a:rPr lang="en-GB" altLang="zh-CN" dirty="0">
                <a:hlinkClick r:id="rId6"/>
              </a:rPr>
              <a:t>https://www.theguardian.com/tv-and-radio/2016/mar/04/china-bans-gay-people-television-clampdown-xi-jinping-censorship</a:t>
            </a:r>
            <a:endParaRPr lang="en-GB" altLang="zh-CN" dirty="0"/>
          </a:p>
          <a:p>
            <a:r>
              <a:rPr lang="en-GB" altLang="zh-CN" dirty="0"/>
              <a:t>https://qz.com/630159/chinas-new-television-rules-ban-homosexuality-drinking-and-vengeance/</a:t>
            </a:r>
          </a:p>
          <a:p>
            <a:r>
              <a:rPr lang="en-US" altLang="zh-CN" dirty="0">
                <a:hlinkClick r:id="rId7"/>
              </a:rPr>
              <a:t>http://www.gov.cn/flfg/2010-05/20/content_1609751.htm</a:t>
            </a:r>
            <a:r>
              <a:rPr lang="en-US" altLang="zh-CN" dirty="0"/>
              <a:t> the full laws</a:t>
            </a:r>
          </a:p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0807057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520</TotalTime>
  <Words>606</Words>
  <Application>Microsoft Office PowerPoint</Application>
  <PresentationFormat>Widescreen</PresentationFormat>
  <Paragraphs>67</Paragraphs>
  <Slides>12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等线</vt:lpstr>
      <vt:lpstr>等线 Light</vt:lpstr>
      <vt:lpstr>Arial</vt:lpstr>
      <vt:lpstr>Calibri</vt:lpstr>
      <vt:lpstr>Office Theme</vt:lpstr>
      <vt:lpstr>Television in China</vt:lpstr>
      <vt:lpstr>PowerPoint Presentation</vt:lpstr>
      <vt:lpstr>Public acknowledgement of social issues</vt:lpstr>
      <vt:lpstr>PowerPoint Presentation</vt:lpstr>
      <vt:lpstr>PowerPoint Presentation</vt:lpstr>
      <vt:lpstr>Chinese dramas over documentaries</vt:lpstr>
      <vt:lpstr>Censorship</vt:lpstr>
      <vt:lpstr>https://www.statisticbrain.com/china-country-statistics/ </vt:lpstr>
      <vt:lpstr>Media reach</vt:lpstr>
      <vt:lpstr>Methodology</vt:lpstr>
      <vt:lpstr>Overall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Television and film in China</dc:title>
  <dc:creator>Elizabeth Wright (1700885)</dc:creator>
  <cp:lastModifiedBy>Elizabeth Wright (1700885)</cp:lastModifiedBy>
  <cp:revision>67</cp:revision>
  <dcterms:created xsi:type="dcterms:W3CDTF">2018-03-18T17:02:04Z</dcterms:created>
  <dcterms:modified xsi:type="dcterms:W3CDTF">2018-04-22T16:10:16Z</dcterms:modified>
</cp:coreProperties>
</file>