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7"/>
  </p:notesMasterIdLst>
  <p:sldIdLst>
    <p:sldId id="256" r:id="rId7"/>
    <p:sldId id="259" r:id="rId8"/>
    <p:sldId id="680" r:id="rId9"/>
    <p:sldId id="705" r:id="rId10"/>
    <p:sldId id="706" r:id="rId11"/>
    <p:sldId id="701" r:id="rId12"/>
    <p:sldId id="445" r:id="rId13"/>
    <p:sldId id="684" r:id="rId14"/>
    <p:sldId id="683" r:id="rId15"/>
    <p:sldId id="685" r:id="rId16"/>
    <p:sldId id="352" r:id="rId17"/>
    <p:sldId id="682" r:id="rId18"/>
    <p:sldId id="662" r:id="rId19"/>
    <p:sldId id="686" r:id="rId20"/>
    <p:sldId id="687" r:id="rId21"/>
    <p:sldId id="688" r:id="rId22"/>
    <p:sldId id="689" r:id="rId23"/>
    <p:sldId id="690" r:id="rId24"/>
    <p:sldId id="338" r:id="rId25"/>
    <p:sldId id="694" r:id="rId26"/>
    <p:sldId id="470" r:id="rId27"/>
    <p:sldId id="598" r:id="rId28"/>
    <p:sldId id="707" r:id="rId29"/>
    <p:sldId id="264" r:id="rId30"/>
    <p:sldId id="263" r:id="rId31"/>
    <p:sldId id="696" r:id="rId32"/>
    <p:sldId id="697" r:id="rId33"/>
    <p:sldId id="698" r:id="rId34"/>
    <p:sldId id="699" r:id="rId35"/>
    <p:sldId id="70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02" dt="2026-10-05T13:40:52.034"/>
    <p1510:client id="{08ED2B94-7CFA-4635-A5D5-872173353F64}" v="2" dt="2026-10-04T18:14:18.385"/>
    <p1510:client id="{E0A7631F-1064-3C39-8EF5-93A2AF5373E6}" v="1" dt="2026-10-06T07:12:30.2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viewProps" Target="viewProps.xml"/><Relationship Id="rId21" Type="http://schemas.openxmlformats.org/officeDocument/2006/relationships/slide" Target="slides/slide15.xml"/><Relationship Id="rId34" Type="http://schemas.openxmlformats.org/officeDocument/2006/relationships/slide" Target="slides/slide28.xml"/><Relationship Id="rId42"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microsoft.com/office/2015/10/relationships/revisionInfo" Target="revisionInfo.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E0A7631F-1064-3C39-8EF5-93A2AF5373E6}"/>
    <pc:docChg chg="modSld">
      <pc:chgData name="Lisa Ellis" userId="S::l.ellis@uwtsd.ac.uk::1e3b8b31-18a3-40b3-8e12-8230c5071370" providerId="AD" clId="Web-{E0A7631F-1064-3C39-8EF5-93A2AF5373E6}" dt="2026-10-06T07:12:30.251" v="0" actId="1076"/>
      <pc:docMkLst>
        <pc:docMk/>
      </pc:docMkLst>
      <pc:sldChg chg="modSp">
        <pc:chgData name="Lisa Ellis" userId="S::l.ellis@uwtsd.ac.uk::1e3b8b31-18a3-40b3-8e12-8230c5071370" providerId="AD" clId="Web-{E0A7631F-1064-3C39-8EF5-93A2AF5373E6}" dt="2026-10-06T07:12:30.251" v="0" actId="1076"/>
        <pc:sldMkLst>
          <pc:docMk/>
          <pc:sldMk cId="3597221527" sldId="352"/>
        </pc:sldMkLst>
        <pc:spChg chg="mod">
          <ac:chgData name="Lisa Ellis" userId="S::l.ellis@uwtsd.ac.uk::1e3b8b31-18a3-40b3-8e12-8230c5071370" providerId="AD" clId="Web-{E0A7631F-1064-3C39-8EF5-93A2AF5373E6}" dt="2026-10-06T07:12:30.251" v="0" actId="1076"/>
          <ac:spMkLst>
            <pc:docMk/>
            <pc:sldMk cId="3597221527" sldId="352"/>
            <ac:spMk id="7" creationId="{DB3E24D9-892B-F3EC-1356-5748761897C7}"/>
          </ac:spMkLst>
        </pc:spChg>
      </pc:sldChg>
    </pc:docChg>
  </pc:docChgLst>
  <pc:docChgLst>
    <pc:chgData name="Lisa Ellis" userId="1e3b8b31-18a3-40b3-8e12-8230c5071370" providerId="ADAL" clId="{563BA9DA-5175-456B-8E08-B93023433B20}"/>
    <pc:docChg chg="undo custSel modSld">
      <pc:chgData name="Lisa Ellis" userId="1e3b8b31-18a3-40b3-8e12-8230c5071370" providerId="ADAL" clId="{563BA9DA-5175-456B-8E08-B93023433B20}" dt="2026-10-04T18:14:22.088" v="33" actId="478"/>
      <pc:docMkLst>
        <pc:docMk/>
      </pc:docMkLst>
      <pc:sldChg chg="modSp mod">
        <pc:chgData name="Lisa Ellis" userId="1e3b8b31-18a3-40b3-8e12-8230c5071370" providerId="ADAL" clId="{563BA9DA-5175-456B-8E08-B93023433B20}" dt="2026-10-04T18:10:12.929" v="9" actId="20577"/>
        <pc:sldMkLst>
          <pc:docMk/>
          <pc:sldMk cId="4231018860" sldId="259"/>
        </pc:sldMkLst>
        <pc:spChg chg="mod">
          <ac:chgData name="Lisa Ellis" userId="1e3b8b31-18a3-40b3-8e12-8230c5071370" providerId="ADAL" clId="{563BA9DA-5175-456B-8E08-B93023433B20}" dt="2026-10-04T18:10:12.929" v="9" actId="20577"/>
          <ac:spMkLst>
            <pc:docMk/>
            <pc:sldMk cId="4231018860" sldId="259"/>
            <ac:spMk id="5" creationId="{B7139AEF-6BF7-E188-89DB-32D9083A2BC4}"/>
          </ac:spMkLst>
        </pc:spChg>
      </pc:sldChg>
      <pc:sldChg chg="delSp modSp mod">
        <pc:chgData name="Lisa Ellis" userId="1e3b8b31-18a3-40b3-8e12-8230c5071370" providerId="ADAL" clId="{563BA9DA-5175-456B-8E08-B93023433B20}" dt="2026-10-04T18:14:22.088" v="33" actId="478"/>
        <pc:sldMkLst>
          <pc:docMk/>
          <pc:sldMk cId="3093601767" sldId="662"/>
        </pc:sldMkLst>
        <pc:spChg chg="mod">
          <ac:chgData name="Lisa Ellis" userId="1e3b8b31-18a3-40b3-8e12-8230c5071370" providerId="ADAL" clId="{563BA9DA-5175-456B-8E08-B93023433B20}" dt="2026-10-04T18:13:22.830" v="32" actId="20577"/>
          <ac:spMkLst>
            <pc:docMk/>
            <pc:sldMk cId="3093601767" sldId="662"/>
            <ac:spMk id="9" creationId="{210117BD-A1D7-59E9-9818-045E07DA9C62}"/>
          </ac:spMkLst>
        </pc:spChg>
      </pc:sldChg>
      <pc:sldChg chg="addSp delSp modSp mod">
        <pc:chgData name="Lisa Ellis" userId="1e3b8b31-18a3-40b3-8e12-8230c5071370" providerId="ADAL" clId="{563BA9DA-5175-456B-8E08-B93023433B20}" dt="2026-10-04T18:13:13.640" v="26" actId="1076"/>
        <pc:sldMkLst>
          <pc:docMk/>
          <pc:sldMk cId="1956865079" sldId="682"/>
        </pc:sldMkLst>
        <pc:spChg chg="mod">
          <ac:chgData name="Lisa Ellis" userId="1e3b8b31-18a3-40b3-8e12-8230c5071370" providerId="ADAL" clId="{563BA9DA-5175-456B-8E08-B93023433B20}" dt="2026-10-04T18:13:09.374" v="23" actId="14100"/>
          <ac:spMkLst>
            <pc:docMk/>
            <pc:sldMk cId="1956865079" sldId="682"/>
            <ac:spMk id="7" creationId="{4C0E654F-B671-3A9F-4219-525883B430EC}"/>
          </ac:spMkLst>
        </pc:spChg>
        <pc:picChg chg="add mod">
          <ac:chgData name="Lisa Ellis" userId="1e3b8b31-18a3-40b3-8e12-8230c5071370" providerId="ADAL" clId="{563BA9DA-5175-456B-8E08-B93023433B20}" dt="2026-10-04T18:13:13.640" v="26" actId="1076"/>
          <ac:picMkLst>
            <pc:docMk/>
            <pc:sldMk cId="1956865079" sldId="682"/>
            <ac:picMk id="13" creationId="{DD86663A-03D0-5ABD-B726-D100D6AA3F56}"/>
          </ac:picMkLst>
        </pc:picChg>
      </pc:sldChg>
    </pc:docChg>
  </pc:docChgLst>
  <pc:docChgLst>
    <pc:chgData name="Lisa Ellis" userId="S::l.ellis@uwtsd.ac.uk::1e3b8b31-18a3-40b3-8e12-8230c5071370" providerId="AD" clId="Web-{00000000-0000-0000-0000-000000000000}"/>
    <pc:docChg chg="addSld modSld sldOrd">
      <pc:chgData name="Lisa Ellis" userId="S::l.ellis@uwtsd.ac.uk::1e3b8b31-18a3-40b3-8e12-8230c5071370" providerId="AD" clId="Web-{00000000-0000-0000-0000-000000000000}" dt="2026-10-05T13:40:52.034" v="164" actId="1076"/>
      <pc:docMkLst>
        <pc:docMk/>
      </pc:docMkLst>
      <pc:sldChg chg="addSp delSp modSp">
        <pc:chgData name="Lisa Ellis" userId="S::l.ellis@uwtsd.ac.uk::1e3b8b31-18a3-40b3-8e12-8230c5071370" providerId="AD" clId="Web-{00000000-0000-0000-0000-000000000000}" dt="2026-10-05T13:29:49.563" v="16" actId="14100"/>
        <pc:sldMkLst>
          <pc:docMk/>
          <pc:sldMk cId="1690994520" sldId="263"/>
        </pc:sldMkLst>
        <pc:picChg chg="add mod">
          <ac:chgData name="Lisa Ellis" userId="S::l.ellis@uwtsd.ac.uk::1e3b8b31-18a3-40b3-8e12-8230c5071370" providerId="AD" clId="Web-{00000000-0000-0000-0000-000000000000}" dt="2026-10-05T13:29:49.563" v="16" actId="14100"/>
          <ac:picMkLst>
            <pc:docMk/>
            <pc:sldMk cId="1690994520" sldId="263"/>
            <ac:picMk id="6" creationId="{73EA8FD6-7FDD-A7F6-197A-9F148AB5056A}"/>
          </ac:picMkLst>
        </pc:picChg>
        <pc:picChg chg="del">
          <ac:chgData name="Lisa Ellis" userId="S::l.ellis@uwtsd.ac.uk::1e3b8b31-18a3-40b3-8e12-8230c5071370" providerId="AD" clId="Web-{00000000-0000-0000-0000-000000000000}" dt="2026-10-05T13:29:31.218" v="12"/>
          <ac:picMkLst>
            <pc:docMk/>
            <pc:sldMk cId="1690994520" sldId="263"/>
            <ac:picMk id="10" creationId="{7870289A-5BA8-0173-1AC5-777184C2AAC7}"/>
          </ac:picMkLst>
        </pc:picChg>
      </pc:sldChg>
      <pc:sldChg chg="modSp">
        <pc:chgData name="Lisa Ellis" userId="S::l.ellis@uwtsd.ac.uk::1e3b8b31-18a3-40b3-8e12-8230c5071370" providerId="AD" clId="Web-{00000000-0000-0000-0000-000000000000}" dt="2026-10-05T13:28:29.167" v="11" actId="20577"/>
        <pc:sldMkLst>
          <pc:docMk/>
          <pc:sldMk cId="1126800540" sldId="470"/>
        </pc:sldMkLst>
        <pc:spChg chg="mod">
          <ac:chgData name="Lisa Ellis" userId="S::l.ellis@uwtsd.ac.uk::1e3b8b31-18a3-40b3-8e12-8230c5071370" providerId="AD" clId="Web-{00000000-0000-0000-0000-000000000000}" dt="2026-10-05T13:28:29.167" v="11" actId="20577"/>
          <ac:spMkLst>
            <pc:docMk/>
            <pc:sldMk cId="1126800540" sldId="470"/>
            <ac:spMk id="2" creationId="{CE119CEF-03E0-410C-8B3B-137DE0DA4C8E}"/>
          </ac:spMkLst>
        </pc:spChg>
      </pc:sldChg>
      <pc:sldChg chg="ord">
        <pc:chgData name="Lisa Ellis" userId="S::l.ellis@uwtsd.ac.uk::1e3b8b31-18a3-40b3-8e12-8230c5071370" providerId="AD" clId="Web-{00000000-0000-0000-0000-000000000000}" dt="2026-10-05T13:39:56.530" v="154"/>
        <pc:sldMkLst>
          <pc:docMk/>
          <pc:sldMk cId="3810813863" sldId="598"/>
        </pc:sldMkLst>
      </pc:sldChg>
      <pc:sldChg chg="modSp ord">
        <pc:chgData name="Lisa Ellis" userId="S::l.ellis@uwtsd.ac.uk::1e3b8b31-18a3-40b3-8e12-8230c5071370" providerId="AD" clId="Web-{00000000-0000-0000-0000-000000000000}" dt="2026-10-05T13:39:45.061" v="152"/>
        <pc:sldMkLst>
          <pc:docMk/>
          <pc:sldMk cId="748839447" sldId="696"/>
        </pc:sldMkLst>
        <pc:spChg chg="mod">
          <ac:chgData name="Lisa Ellis" userId="S::l.ellis@uwtsd.ac.uk::1e3b8b31-18a3-40b3-8e12-8230c5071370" providerId="AD" clId="Web-{00000000-0000-0000-0000-000000000000}" dt="2026-10-05T13:30:41.114" v="18" actId="14100"/>
          <ac:spMkLst>
            <pc:docMk/>
            <pc:sldMk cId="748839447" sldId="696"/>
            <ac:spMk id="3" creationId="{00000000-0000-0000-0000-000000000000}"/>
          </ac:spMkLst>
        </pc:spChg>
      </pc:sldChg>
      <pc:sldChg chg="addSp delSp modSp new ord">
        <pc:chgData name="Lisa Ellis" userId="S::l.ellis@uwtsd.ac.uk::1e3b8b31-18a3-40b3-8e12-8230c5071370" providerId="AD" clId="Web-{00000000-0000-0000-0000-000000000000}" dt="2026-10-05T13:40:52.034" v="164" actId="1076"/>
        <pc:sldMkLst>
          <pc:docMk/>
          <pc:sldMk cId="500721193" sldId="707"/>
        </pc:sldMkLst>
        <pc:spChg chg="mod">
          <ac:chgData name="Lisa Ellis" userId="S::l.ellis@uwtsd.ac.uk::1e3b8b31-18a3-40b3-8e12-8230c5071370" providerId="AD" clId="Web-{00000000-0000-0000-0000-000000000000}" dt="2026-10-05T13:32:05.011" v="32" actId="20577"/>
          <ac:spMkLst>
            <pc:docMk/>
            <pc:sldMk cId="500721193" sldId="707"/>
            <ac:spMk id="2" creationId="{571247A5-E7FE-E751-0F08-B4DC583F1D97}"/>
          </ac:spMkLst>
        </pc:spChg>
        <pc:spChg chg="mod">
          <ac:chgData name="Lisa Ellis" userId="S::l.ellis@uwtsd.ac.uk::1e3b8b31-18a3-40b3-8e12-8230c5071370" providerId="AD" clId="Web-{00000000-0000-0000-0000-000000000000}" dt="2026-10-05T13:40:52.034" v="164" actId="1076"/>
          <ac:spMkLst>
            <pc:docMk/>
            <pc:sldMk cId="500721193" sldId="707"/>
            <ac:spMk id="3" creationId="{16EB4A78-ABCF-D670-2202-2637C9AE2FF9}"/>
          </ac:spMkLst>
        </pc:spChg>
        <pc:spChg chg="add del mod">
          <ac:chgData name="Lisa Ellis" userId="S::l.ellis@uwtsd.ac.uk::1e3b8b31-18a3-40b3-8e12-8230c5071370" providerId="AD" clId="Web-{00000000-0000-0000-0000-000000000000}" dt="2026-10-05T13:35:29.620" v="72"/>
          <ac:spMkLst>
            <pc:docMk/>
            <pc:sldMk cId="500721193" sldId="707"/>
            <ac:spMk id="4" creationId="{781B2E21-D507-5DF1-36BC-514C9EC607D4}"/>
          </ac:spMkLst>
        </pc:spChg>
        <pc:spChg chg="add mod">
          <ac:chgData name="Lisa Ellis" userId="S::l.ellis@uwtsd.ac.uk::1e3b8b31-18a3-40b3-8e12-8230c5071370" providerId="AD" clId="Web-{00000000-0000-0000-0000-000000000000}" dt="2026-10-05T13:39:33.857" v="151" actId="20577"/>
          <ac:spMkLst>
            <pc:docMk/>
            <pc:sldMk cId="500721193" sldId="707"/>
            <ac:spMk id="5" creationId="{089BE858-8698-CEE5-579F-05D6EB3979F8}"/>
          </ac:spMkLst>
        </pc:spChg>
        <pc:spChg chg="add mod">
          <ac:chgData name="Lisa Ellis" userId="S::l.ellis@uwtsd.ac.uk::1e3b8b31-18a3-40b3-8e12-8230c5071370" providerId="AD" clId="Web-{00000000-0000-0000-0000-000000000000}" dt="2026-10-05T13:39:04.214" v="146" actId="1076"/>
          <ac:spMkLst>
            <pc:docMk/>
            <pc:sldMk cId="500721193" sldId="707"/>
            <ac:spMk id="7" creationId="{512A1AF6-D075-80E4-F059-239E00DC3A86}"/>
          </ac:spMkLst>
        </pc:spChg>
        <pc:cxnChg chg="add mod">
          <ac:chgData name="Lisa Ellis" userId="S::l.ellis@uwtsd.ac.uk::1e3b8b31-18a3-40b3-8e12-8230c5071370" providerId="AD" clId="Web-{00000000-0000-0000-0000-000000000000}" dt="2026-10-05T13:39:17.730" v="149" actId="1076"/>
          <ac:cxnSpMkLst>
            <pc:docMk/>
            <pc:sldMk cId="500721193" sldId="707"/>
            <ac:cxnSpMk id="6" creationId="{AC755782-F72F-4F87-B5D1-CA2FE03418F3}"/>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3_1#3">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3" qsCatId="3D" csTypeId="urn:microsoft.com/office/officeart/2005/8/colors/accent3_1#3" csCatId="accent3" phldr="1"/>
      <dgm:spPr/>
      <dgm:t>
        <a:bodyPr/>
        <a:lstStyle/>
        <a:p>
          <a:endParaRPr lang="en-GB"/>
        </a:p>
      </dgm:t>
    </dgm:pt>
    <dgm:pt modelId="{80796817-207E-42E9-BDF3-0E1BA2E2E3C7}">
      <dgm:prSet phldrT="[Text]"/>
      <dgm:spPr/>
      <dgm:t>
        <a:bodyPr/>
        <a:lstStyle/>
        <a:p>
          <a:r>
            <a:rPr lang="en-GB"/>
            <a:t>Information skills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custLinFactNeighborX="5894" custLinFactNeighborY="-105">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X="-2421" custLinFactNeighborY="-3321">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284576" y="0"/>
          <a:ext cx="1032902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a:t>Information skills librarians for research support.</a:t>
          </a:r>
        </a:p>
      </dsp:txBody>
      <dsp:txXfrm rot="10800000">
        <a:off x="503760" y="0"/>
        <a:ext cx="10109845" cy="876736"/>
      </dsp:txXfrm>
    </dsp:sp>
    <dsp:sp modelId="{597FD67B-1CC8-4C16-B5C2-BEB07D90567B}">
      <dsp:nvSpPr>
        <dsp:cNvPr id="0" name=""/>
        <dsp:cNvSpPr/>
      </dsp:nvSpPr>
      <dsp:spPr>
        <a:xfrm>
          <a:off x="563384" y="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4559" y="1154779"/>
          <a:ext cx="1026451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a:t>Online tutorials to improve your academic skills.</a:t>
          </a:r>
        </a:p>
      </dsp:txBody>
      <dsp:txXfrm rot="10800000">
        <a:off x="463743" y="1154779"/>
        <a:ext cx="10045335" cy="876736"/>
      </dsp:txXfrm>
    </dsp:sp>
    <dsp:sp modelId="{299B8852-4F37-4E03-8FB2-90C97D80FCA8}">
      <dsp:nvSpPr>
        <dsp:cNvPr id="0" name=""/>
        <dsp:cNvSpPr/>
      </dsp:nvSpPr>
      <dsp:spPr>
        <a:xfrm>
          <a:off x="614787" y="108798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0" y="2248698"/>
          <a:ext cx="10458262"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a:t>Online resource lists linking to course reading.</a:t>
          </a:r>
        </a:p>
      </dsp:txBody>
      <dsp:txXfrm rot="10800000">
        <a:off x="219184" y="2248698"/>
        <a:ext cx="10239078" cy="876736"/>
      </dsp:txXfrm>
    </dsp:sp>
    <dsp:sp modelId="{1B3908B5-7B60-4B87-8364-5815913247B3}">
      <dsp:nvSpPr>
        <dsp:cNvPr id="0" name=""/>
        <dsp:cNvSpPr/>
      </dsp:nvSpPr>
      <dsp:spPr>
        <a:xfrm>
          <a:off x="589081" y="2303512"/>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2307" y="3416264"/>
          <a:ext cx="10468990"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 for referencing, copyright, and accessibility.</a:t>
          </a:r>
        </a:p>
      </dsp:txBody>
      <dsp:txXfrm rot="10800000">
        <a:off x="291491" y="3416264"/>
        <a:ext cx="10249806" cy="876736"/>
      </dsp:txXfrm>
    </dsp:sp>
    <dsp:sp modelId="{29CE7826-F92E-4DFC-AA7E-190456F9561B}">
      <dsp:nvSpPr>
        <dsp:cNvPr id="0" name=""/>
        <dsp:cNvSpPr/>
      </dsp:nvSpPr>
      <dsp:spPr>
        <a:xfrm>
          <a:off x="503319" y="3285867"/>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3">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74893-F3FA-487C-BB41-7278442825B4}" type="datetimeFigureOut">
              <a:rPr lang="en-GB" smtClean="0"/>
              <a:t>06/10/2026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63359-DA6F-41AD-A045-3D0B46A55200}" type="slidenum">
              <a:rPr lang="en-GB" smtClean="0"/>
              <a:t>‹#›</a:t>
            </a:fld>
            <a:endParaRPr lang="en-GB"/>
          </a:p>
        </p:txBody>
      </p:sp>
    </p:spTree>
    <p:extLst>
      <p:ext uri="{BB962C8B-B14F-4D97-AF65-F5344CB8AC3E}">
        <p14:creationId xmlns:p14="http://schemas.microsoft.com/office/powerpoint/2010/main" val="235698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Before we begin, it is important to address the issue of library anxiety.</a:t>
            </a:r>
          </a:p>
          <a:p>
            <a:endParaRPr lang="en-GB" sz="1400">
              <a:latin typeface="Aptos" panose="020B0004020202020204" pitchFamily="34" charset="0"/>
            </a:endParaRPr>
          </a:p>
          <a:p>
            <a:r>
              <a:rPr lang="en-GB" sz="1400">
                <a:latin typeface="Aptos" panose="020B0004020202020204" pitchFamily="34" charset="0"/>
              </a:rPr>
              <a:t>Many students may feel anxious or intimidated by their peers, or lack of knowledge or experience in using an academic library. </a:t>
            </a:r>
          </a:p>
          <a:p>
            <a:endParaRPr lang="en-GB" sz="1400">
              <a:latin typeface="Aptos" panose="020B0004020202020204" pitchFamily="34" charset="0"/>
            </a:endParaRPr>
          </a:p>
          <a:p>
            <a:r>
              <a:rPr lang="en-GB" sz="1400">
                <a:latin typeface="Aptos" panose="020B0004020202020204" pitchFamily="34" charset="0"/>
              </a:rPr>
              <a:t>It is a very common issue and we want to reassure you all there is plenty of support in place to help you overcome any fear.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8069108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The infoskills courses are just part of the support we offer all our students.</a:t>
            </a:r>
          </a:p>
          <a:p>
            <a:endParaRPr lang="en-GB" sz="1400">
              <a:latin typeface="Aptos" panose="020B0004020202020204" pitchFamily="34" charset="0"/>
            </a:endParaRPr>
          </a:p>
          <a:p>
            <a:r>
              <a:rPr lang="en-GB" sz="1400">
                <a:latin typeface="Aptos" panose="020B0004020202020204" pitchFamily="34" charset="0"/>
              </a:rPr>
              <a:t>The library webpage has lots of information, support and links to help you on your academic journey.</a:t>
            </a:r>
          </a:p>
          <a:p>
            <a:endParaRPr lang="en-GB" sz="1400">
              <a:latin typeface="Aptos" panose="020B0004020202020204" pitchFamily="34" charset="0"/>
            </a:endParaRPr>
          </a:p>
          <a:p>
            <a:r>
              <a:rPr lang="en-GB" sz="1400">
                <a:latin typeface="Aptos" panose="020B0004020202020204" pitchFamily="34" charset="0"/>
              </a:rPr>
              <a:t>You can navigate easily to the library webpage from your student HWB homepage.</a:t>
            </a:r>
          </a:p>
          <a:p>
            <a:endParaRPr lang="en-GB" sz="1400">
              <a:latin typeface="Aptos" panose="020B0004020202020204" pitchFamily="34" charset="0"/>
            </a:endParaRP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1239185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t>As a first step, we encourage all new students to self enrol on our infoskills programme.</a:t>
            </a:r>
          </a:p>
          <a:p>
            <a:endParaRPr lang="en-GB" sz="1400"/>
          </a:p>
          <a:p>
            <a:r>
              <a:rPr lang="en-GB" sz="1400"/>
              <a:t>As a new student you currently don’t know what you do not know.</a:t>
            </a:r>
          </a:p>
          <a:p>
            <a:endParaRPr lang="en-GB" sz="1400"/>
          </a:p>
          <a:p>
            <a:r>
              <a:rPr lang="en-GB" sz="1400"/>
              <a:t>Scan the QR code with your phone camera or click on the online link provided for more details on how to develop these important skills. </a:t>
            </a:r>
          </a:p>
          <a:p>
            <a:endParaRPr lang="en-GB" sz="1400"/>
          </a:p>
          <a:p>
            <a:r>
              <a:rPr lang="en-GB" sz="1400"/>
              <a:t>As you progress through this tutorial, you will see pink button links which will take you to the corresponding relevant units. </a:t>
            </a:r>
            <a:endParaRPr lang="en-US" sz="140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208208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Your reading list is just your starting point. You will be expected to independently find further academic sources to include in your work.</a:t>
            </a:r>
          </a:p>
          <a:p>
            <a:endParaRPr lang="en-GB" sz="1400">
              <a:latin typeface="Aptos" panose="020B0004020202020204" pitchFamily="34" charset="0"/>
            </a:endParaRPr>
          </a:p>
          <a:p>
            <a:r>
              <a:rPr lang="en-GB" sz="1400">
                <a:latin typeface="Aptos" panose="020B0004020202020204" pitchFamily="34" charset="0"/>
              </a:rPr>
              <a:t>The library discovery tool is a great starting point. Using keywords you can search across many of our collections and resources in a single simple search.</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180661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has been a brief introduction to what is available to you through the library. It is not exhaustive and you are expected to spend time discovering what skills gaps you have and developing your academic skills. </a:t>
            </a:r>
          </a:p>
          <a:p>
            <a:endParaRPr lang="en-GB" sz="1400">
              <a:latin typeface="Aptos" panose="020B0004020202020204" pitchFamily="34" charset="0"/>
            </a:endParaRPr>
          </a:p>
          <a:p>
            <a:r>
              <a:rPr lang="en-GB" sz="1400">
                <a:latin typeface="Aptos" panose="020B0004020202020204" pitchFamily="34" charset="0"/>
              </a:rPr>
              <a:t>Returning to the issue of library anxiety, you cannot break the library – so explore, click, scroll and practice to overcome it. </a:t>
            </a:r>
          </a:p>
          <a:p>
            <a:endParaRPr lang="en-GB" sz="1400">
              <a:latin typeface="Aptos" panose="020B0004020202020204" pitchFamily="34" charset="0"/>
            </a:endParaRPr>
          </a:p>
          <a:p>
            <a:r>
              <a:rPr lang="en-GB" sz="1400">
                <a:latin typeface="Aptos" panose="020B0004020202020204" pitchFamily="34" charset="0"/>
              </a:rPr>
              <a:t>Remember we pay for access to material that you will not find on the internet or by using AI.</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21648703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As always, I am available for support should you need it.</a:t>
            </a:r>
          </a:p>
          <a:p>
            <a:endParaRPr lang="en-GB" sz="1400">
              <a:latin typeface="Aptos" panose="020B0004020202020204" pitchFamily="34" charset="0"/>
              <a:cs typeface="Calibri"/>
            </a:endParaRPr>
          </a:p>
          <a:p>
            <a:r>
              <a:rPr lang="en-GB" sz="1400">
                <a:latin typeface="Aptos" panose="020B0004020202020204" pitchFamily="34" charset="0"/>
                <a:cs typeface="Calibri"/>
              </a:rPr>
              <a:t>You can also the library chat  for an instant response to any library related issue</a:t>
            </a:r>
            <a:r>
              <a:rPr lang="en-GB">
                <a:cs typeface="Calibri"/>
              </a:rPr>
              <a:t>.</a:t>
            </a:r>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60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0598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4069525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7388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31171778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image" Target="../media/image4.png"/><Relationship Id="rId5" Type="http://schemas.openxmlformats.org/officeDocument/2006/relationships/slideLayout" Target="../slideLayouts/slideLayout8.xml"/><Relationship Id="rId10" Type="http://schemas.openxmlformats.org/officeDocument/2006/relationships/theme" Target="../theme/theme2.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10/6/2026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1" r:id="rId7"/>
    <p:sldLayoutId id="2147483712" r:id="rId8"/>
    <p:sldLayoutId id="2147483714"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3.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Library_anxiety"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17.png"/><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svg"/><Relationship Id="rId1" Type="http://schemas.openxmlformats.org/officeDocument/2006/relationships/slideLayout" Target="../slideLayouts/slideLayout8.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8.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image" Target="../media/image25.png"/><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diagramLayout" Target="../diagrams/layout1.xml"/><Relationship Id="rId7" Type="http://schemas.openxmlformats.org/officeDocument/2006/relationships/hyperlink" Target="https://digitalservices.uwtsd.ac.uk/librar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course/view.php?id=11455&amp;section=2" TargetMode="Externa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hyperlink" Target="https://moodle.uwtsd.ac.uk/course/view.php?id=11455" TargetMode="External"/><Relationship Id="rId5" Type="http://schemas.openxmlformats.org/officeDocument/2006/relationships/hyperlink" Target="https://new.express.adobe.com/webpage/Hq1eFsKTCVmWS" TargetMode="External"/><Relationship Id="rId4" Type="http://schemas.openxmlformats.org/officeDocument/2006/relationships/image" Target="../media/image31.jpeg"/></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30.png"/><Relationship Id="rId4" Type="http://schemas.openxmlformats.org/officeDocument/2006/relationships/hyperlink" Target="https://digitalservices.uwtsd.ac.uk/library/"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moodle.uwtsd.ac.uk/mod/scorm/player.php?a=6952&amp;currentorg=articulate_rise&amp;scoid=15118&amp;sesskey=fiSHR9WZNM&amp;display=popup&amp;mode=normal" TargetMode="External"/><Relationship Id="rId1" Type="http://schemas.openxmlformats.org/officeDocument/2006/relationships/slideLayout" Target="../slideLayouts/slideLayout8.xml"/><Relationship Id="rId6" Type="http://schemas.openxmlformats.org/officeDocument/2006/relationships/image" Target="../media/image33.png"/><Relationship Id="rId5" Type="http://schemas.openxmlformats.org/officeDocument/2006/relationships/hyperlink" Target="https://digitalservices.uwtsd.ac.uk/library/" TargetMode="External"/><Relationship Id="rId4" Type="http://schemas.openxmlformats.org/officeDocument/2006/relationships/hyperlink" Target="https://moodle.uwtsd.ac.uk/login/index.php"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helf-uwtsd.alma.exlibrisgroup.com/leganto/public/44WHELF_UWTSD/lists/11071402050002421?auth=SAML" TargetMode="External"/><Relationship Id="rId2" Type="http://schemas.openxmlformats.org/officeDocument/2006/relationships/image" Target="../media/image34.png"/><Relationship Id="rId1" Type="http://schemas.openxmlformats.org/officeDocument/2006/relationships/slideLayout" Target="../slideLayouts/slideLayout8.xml"/><Relationship Id="rId6" Type="http://schemas.openxmlformats.org/officeDocument/2006/relationships/image" Target="../media/image36.png"/><Relationship Id="rId5" Type="http://schemas.openxmlformats.org/officeDocument/2006/relationships/hyperlink" Target="https://moodle.uwtsd.ac.uk/mod/scorm/player.php?a=6952&amp;currentorg=articulate_rise&amp;scoid=15118&amp;sesskey=fiSHR9WZNM&amp;display=popup&amp;mode=normal" TargetMode="External"/><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9.xml"/><Relationship Id="rId4" Type="http://schemas.openxmlformats.org/officeDocument/2006/relationships/hyperlink" Target="https://moodle.uwtsd.ac.uk/mod/scorm/player.php?a=6952&amp;currentorg=articulate_rise&amp;scoid=15118&amp;sesskey=fiSHR9WZNM&amp;display=popup&amp;mode=normal"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hyperlink" Target="https://www.youtube.com/playlist?list=PLZX9TJNKtfWctDDYb7BX-lIx90GdZaCcE" TargetMode="External"/><Relationship Id="rId4" Type="http://schemas.openxmlformats.org/officeDocument/2006/relationships/hyperlink" Target="https://moodle.uwtsd.ac.uk/mod/page/view.php?id=475600"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image" Target="../media/image30.png"/><Relationship Id="rId4" Type="http://schemas.openxmlformats.org/officeDocument/2006/relationships/hyperlink" Target="https://librarysearch.uwtsd.ac.uk/discovery/dbsearch?vid=44WHELF_UWTSD%3A44WHELF_UWTSD_VU1"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librarysearch.uwtsd.ac.uk/discovery/search?query=any,contains,%22organisational%20behaviour%22&amp;tab=Everything&amp;search_scope=MyInst_and_CI&amp;vid=44WHELF_UWTSD:44WHELF_UWTSD_VU1&amp;lang=en&amp;offset=0" TargetMode="External"/><Relationship Id="rId1" Type="http://schemas.openxmlformats.org/officeDocument/2006/relationships/slideLayout" Target="../slideLayouts/slideLayout10.xml"/><Relationship Id="rId5" Type="http://schemas.openxmlformats.org/officeDocument/2006/relationships/image" Target="../media/image42.png"/><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permalink/44WHELF_UWTSD/1gapa6h/alma99100591802502421" TargetMode="External"/><Relationship Id="rId2" Type="http://schemas.openxmlformats.org/officeDocument/2006/relationships/image" Target="../media/image43.png"/><Relationship Id="rId1" Type="http://schemas.openxmlformats.org/officeDocument/2006/relationships/slideLayout" Target="../slideLayouts/slideLayout11.xml"/><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notesSlide" Target="../notesSlides/notesSlide7.xml"/><Relationship Id="rId1" Type="http://schemas.openxmlformats.org/officeDocument/2006/relationships/slideLayout" Target="../slideLayouts/slideLayout9.xml"/><Relationship Id="rId5" Type="http://schemas.openxmlformats.org/officeDocument/2006/relationships/image" Target="../media/image46.png"/><Relationship Id="rId4" Type="http://schemas.openxmlformats.org/officeDocument/2006/relationships/image" Target="../media/image45.jpeg"/></Relationships>
</file>

<file path=ppt/slides/_rels/slide2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librarysearch.uwtsd.ac.uk/discovery/dbsearch?query=contains,dbcategory,&amp;tab=jsearch_slot&amp;sortby=title&amp;vid=44WHELF_UWTSD:44WHELF_UWTSD_VU1&amp;offset=0&amp;databases=category,Institute%20of%20Management%20and%20Health%E2%94%80Nursing,%20health%20and%20social%20care" TargetMode="Externa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hyperlink" Target="https://librarysearch.uwtsd.ac.uk/permalink/44WHELF_UWTSD/1jltmvf/alma99100224559102421" TargetMode="External"/><Relationship Id="rId2" Type="http://schemas.openxmlformats.org/officeDocument/2006/relationships/hyperlink" Target="https://librarysearch.uwtsd.ac.uk/permalink/44WHELF_UWTSD/1jltmvf/alma99100116160302421" TargetMode="Externa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hyperlink" Target="https://librarysearch.uwtsd.ac.uk/permalink/44WHELF_UWTSD/1jltmvf/alma99100116160202421" TargetMode="Externa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hyperlink" Target="https://librarysearch.uwtsd.ac.uk/permalink/44WHELF_UWTSD/ra52dq/alma99100116160302421" TargetMode="External"/><Relationship Id="rId2" Type="http://schemas.openxmlformats.org/officeDocument/2006/relationships/image" Target="../media/image49.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hyperlink" Target="https://learningonscreen.ac.uk/bob-curated-playlists/" TargetMode="External"/><Relationship Id="rId7" Type="http://schemas.openxmlformats.org/officeDocument/2006/relationships/image" Target="../media/image51.png"/><Relationship Id="rId2" Type="http://schemas.openxmlformats.org/officeDocument/2006/relationships/hyperlink" Target="https://librarysearch.uwtsd.ac.uk/permalink/44WHELF_UWTSD/ra52dq/alma99100361956202421" TargetMode="External"/><Relationship Id="rId1" Type="http://schemas.openxmlformats.org/officeDocument/2006/relationships/slideLayout" Target="../slideLayouts/slideLayout8.xml"/><Relationship Id="rId6" Type="http://schemas.openxmlformats.org/officeDocument/2006/relationships/image" Target="../media/image50.png"/><Relationship Id="rId5" Type="http://schemas.openxmlformats.org/officeDocument/2006/relationships/hyperlink" Target="https://learningonscreen.ac.uk/bob/how-to-use-bob/" TargetMode="External"/><Relationship Id="rId4" Type="http://schemas.openxmlformats.org/officeDocument/2006/relationships/hyperlink" Target="https://learningonscreen.ac.uk/ondemand/help.php/faq"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moodle.uwtsd.ac.uk/mod/scorm/player.php?a=7561&amp;currentorg=articulate_rise&amp;scoid=16494&amp;sesskey=QOEo35udXV&amp;display=popup&amp;mode=normal" TargetMode="External"/><Relationship Id="rId2" Type="http://schemas.openxmlformats.org/officeDocument/2006/relationships/image" Target="../media/image53.png"/><Relationship Id="rId1" Type="http://schemas.openxmlformats.org/officeDocument/2006/relationships/slideLayout" Target="../slideLayouts/slideLayout8.xml"/><Relationship Id="rId5" Type="http://schemas.openxmlformats.org/officeDocument/2006/relationships/image" Target="../media/image54.png"/><Relationship Id="rId4" Type="http://schemas.openxmlformats.org/officeDocument/2006/relationships/hyperlink" Target="https://browzine.com/libraries/1422/subject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0.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56.jpeg"/></Relationships>
</file>

<file path=ppt/slides/_rels/slide30.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hyperlink" Target="mailto:library@uwtsd.ac.uk" TargetMode="External"/><Relationship Id="rId7" Type="http://schemas.openxmlformats.org/officeDocument/2006/relationships/image" Target="../media/image58.pn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hyperlink" Target="https://digitalservices.uwtsd.ac.uk/library/" TargetMode="External"/><Relationship Id="rId5" Type="http://schemas.openxmlformats.org/officeDocument/2006/relationships/image" Target="../media/image57.jpeg"/><Relationship Id="rId4" Type="http://schemas.openxmlformats.org/officeDocument/2006/relationships/hyperlink" Target="mailto:infoskills@uwtsd.ac.uk" TargetMode="External"/><Relationship Id="rId9"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2EE82926-B10C-88E5-3687-A434DEE5B21E}"/>
              </a:ext>
            </a:extLst>
          </p:cNvPr>
          <p:cNvPicPr>
            <a:picLocks noChangeAspect="1"/>
          </p:cNvPicPr>
          <p:nvPr/>
        </p:nvPicPr>
        <p:blipFill>
          <a:blip r:embed="rId2"/>
          <a:srcRect t="22507" r="2" b="2"/>
          <a:stretch>
            <a:fillRect/>
          </a:stretch>
        </p:blipFill>
        <p:spPr>
          <a:xfrm>
            <a:off x="5488574" y="326165"/>
            <a:ext cx="6394744" cy="5567929"/>
          </a:xfrm>
          <a:prstGeom prst="rect">
            <a:avLst/>
          </a:prstGeom>
          <a:noFill/>
          <a:ln>
            <a:noFill/>
          </a:ln>
        </p:spPr>
      </p:pic>
      <p:sp>
        <p:nvSpPr>
          <p:cNvPr id="5" name="TextBox 4">
            <a:extLst>
              <a:ext uri="{FF2B5EF4-FFF2-40B4-BE49-F238E27FC236}">
                <a16:creationId xmlns:a16="http://schemas.microsoft.com/office/drawing/2014/main" id="{B7139AEF-6BF7-E188-89DB-32D9083A2BC4}"/>
              </a:ext>
            </a:extLst>
          </p:cNvPr>
          <p:cNvSpPr txBox="1"/>
          <p:nvPr/>
        </p:nvSpPr>
        <p:spPr>
          <a:xfrm>
            <a:off x="308682" y="1775110"/>
            <a:ext cx="4857387" cy="3046988"/>
          </a:xfrm>
          <a:prstGeom prst="rect">
            <a:avLst/>
          </a:prstGeom>
          <a:noFill/>
        </p:spPr>
        <p:txBody>
          <a:bodyPr wrap="square" lIns="91440" tIns="45720" rIns="91440" bIns="45720" anchor="t">
            <a:spAutoFit/>
          </a:bodyPr>
          <a:lstStyle/>
          <a:p>
            <a:r>
              <a:rPr lang="en-US" sz="4000" dirty="0">
                <a:solidFill>
                  <a:schemeClr val="bg1"/>
                </a:solidFill>
              </a:rPr>
              <a:t>Introduction to the Online Library </a:t>
            </a:r>
          </a:p>
          <a:p>
            <a:endParaRPr lang="en-US" sz="2800" dirty="0">
              <a:solidFill>
                <a:schemeClr val="bg1"/>
              </a:solidFill>
            </a:endParaRPr>
          </a:p>
          <a:p>
            <a:r>
              <a:rPr lang="en-US" sz="2800" dirty="0">
                <a:solidFill>
                  <a:schemeClr val="bg1"/>
                </a:solidFill>
              </a:rPr>
              <a:t>L4 Tourism</a:t>
            </a:r>
            <a:endParaRPr lang="en-US" dirty="0"/>
          </a:p>
          <a:p>
            <a:endParaRPr lang="en-US" sz="2800" dirty="0">
              <a:solidFill>
                <a:schemeClr val="bg1"/>
              </a:solidFill>
            </a:endParaRPr>
          </a:p>
          <a:p>
            <a:r>
              <a:rPr lang="en-US" sz="2800" dirty="0">
                <a:solidFill>
                  <a:schemeClr val="bg1"/>
                </a:solidFill>
              </a:rPr>
              <a:t>2026</a:t>
            </a:r>
            <a:endParaRPr lang="en-US" sz="2800" dirty="0">
              <a:solidFill>
                <a:schemeClr val="bg1"/>
              </a:solidFill>
              <a:ea typeface="Calibri"/>
              <a:cs typeface="Calibri"/>
            </a:endParaRP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487836" y="1525367"/>
            <a:ext cx="7444396" cy="3933960"/>
          </a:xfrm>
        </p:spPr>
        <p:txBody>
          <a:bodyPr vert="horz" lIns="91440" tIns="45720" rIns="91440" bIns="45720" rtlCol="0" anchor="t">
            <a:noAutofit/>
          </a:bodyPr>
          <a:lstStyle/>
          <a:p>
            <a:pPr marL="342900">
              <a:spcBef>
                <a:spcPts val="0"/>
              </a:spcBef>
              <a:spcAft>
                <a:spcPts val="600"/>
              </a:spcAft>
              <a:buFont typeface="Arial,Sans-Serif"/>
              <a:buChar char="•"/>
            </a:pPr>
            <a:r>
              <a:rPr lang="en-US" sz="2400">
                <a:latin typeface="Calibri"/>
                <a:ea typeface="Calibri"/>
                <a:cs typeface="Calibri"/>
              </a:rPr>
              <a:t>Consider the importance of academic information and critical thinking. </a:t>
            </a:r>
          </a:p>
          <a:p>
            <a:pPr marL="342900">
              <a:spcBef>
                <a:spcPts val="0"/>
              </a:spcBef>
              <a:spcAft>
                <a:spcPts val="600"/>
              </a:spcAft>
              <a:buFont typeface="Arial,Sans-Serif"/>
              <a:buChar char="•"/>
            </a:pPr>
            <a:endParaRPr lang="en-US" sz="2400">
              <a:latin typeface="Calibri"/>
              <a:ea typeface="Calibri"/>
              <a:cs typeface="Calibri"/>
            </a:endParaRPr>
          </a:p>
          <a:p>
            <a:pPr marL="342900">
              <a:spcBef>
                <a:spcPts val="0"/>
              </a:spcBef>
              <a:spcAft>
                <a:spcPts val="600"/>
              </a:spcAft>
              <a:buFont typeface="Arial,Sans-Serif"/>
              <a:buChar char="•"/>
            </a:pPr>
            <a:r>
              <a:rPr lang="en-US" sz="2400">
                <a:latin typeface="Calibri"/>
                <a:ea typeface="Calibri"/>
                <a:cs typeface="Calibri"/>
              </a:rPr>
              <a:t>Locate and navigate your online resource list.</a:t>
            </a:r>
          </a:p>
          <a:p>
            <a:pPr marL="342900">
              <a:spcBef>
                <a:spcPts val="0"/>
              </a:spcBef>
              <a:spcAft>
                <a:spcPts val="600"/>
              </a:spcAft>
              <a:buFont typeface="Arial,Sans-Serif"/>
              <a:buChar char="•"/>
            </a:pPr>
            <a:endParaRPr lang="en-US" sz="2400">
              <a:latin typeface="Calibri"/>
              <a:ea typeface="Calibri"/>
              <a:cs typeface="Calibri"/>
            </a:endParaRPr>
          </a:p>
          <a:p>
            <a:pPr marL="342900">
              <a:spcBef>
                <a:spcPts val="0"/>
              </a:spcBef>
              <a:spcAft>
                <a:spcPts val="600"/>
              </a:spcAft>
              <a:buFont typeface="Arial,Sans-Serif"/>
              <a:buChar char="•"/>
            </a:pPr>
            <a:r>
              <a:rPr lang="en-US" sz="2400">
                <a:latin typeface="Calibri"/>
                <a:ea typeface="Calibri"/>
                <a:cs typeface="Calibri"/>
              </a:rPr>
              <a:t>Begin using online library resources – library catalogue.</a:t>
            </a:r>
          </a:p>
          <a:p>
            <a:pPr marL="342900">
              <a:spcBef>
                <a:spcPts val="0"/>
              </a:spcBef>
              <a:spcAft>
                <a:spcPts val="600"/>
              </a:spcAft>
              <a:buFont typeface="Arial,Sans-Serif"/>
              <a:buChar char="•"/>
            </a:pPr>
            <a:endParaRPr lang="en-US" sz="2400">
              <a:latin typeface="Calibri"/>
              <a:ea typeface="Calibri"/>
              <a:cs typeface="Calibri"/>
            </a:endParaRPr>
          </a:p>
          <a:p>
            <a:pPr marL="342900">
              <a:spcBef>
                <a:spcPts val="0"/>
              </a:spcBef>
              <a:spcAft>
                <a:spcPts val="600"/>
              </a:spcAft>
              <a:buFont typeface="Arial,Sans-Serif"/>
              <a:buChar char="•"/>
            </a:pPr>
            <a:r>
              <a:rPr lang="en-US" sz="2400">
                <a:latin typeface="Calibri"/>
                <a:ea typeface="Calibri"/>
                <a:cs typeface="Calibri"/>
              </a:rPr>
              <a:t>Provide links to further resources and useful information.</a:t>
            </a:r>
          </a:p>
          <a:p>
            <a:pPr marL="0" indent="0">
              <a:spcAft>
                <a:spcPts val="600"/>
              </a:spcAft>
              <a:buNone/>
            </a:pPr>
            <a:endParaRPr lang="en-US" sz="2400">
              <a:latin typeface="Calibri"/>
              <a:ea typeface="Calibri"/>
              <a:cs typeface="Calibri"/>
            </a:endParaRPr>
          </a:p>
          <a:p>
            <a:pPr>
              <a:spcAft>
                <a:spcPts val="600"/>
              </a:spcAft>
              <a:buFont typeface="Arial" panose="020B0604020202020204" pitchFamily="34" charset="0"/>
              <a:buChar char="•"/>
            </a:pPr>
            <a:endParaRPr lang="en-US">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Campus </a:t>
            </a:r>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Monday to Friday, 9am - 4:30pm</a:t>
            </a:r>
            <a:endParaRPr lang="en-GB" sz="2000" dirty="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&amp; Cardiff Campus </a:t>
            </a:r>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Tuesday to Friday, 9am - 4:30pm</a:t>
            </a:r>
            <a:endParaRPr lang="en-GB" sz="200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358219" y="1149230"/>
            <a:ext cx="7624549" cy="430022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endParaRPr lang="en-GB" sz="2400" dirty="0">
              <a:latin typeface="Calibri"/>
              <a:ea typeface="Calibri"/>
              <a:cs typeface="Calibri"/>
            </a:endParaRPr>
          </a:p>
          <a:p>
            <a:r>
              <a:rPr lang="en-GB" sz="2400" dirty="0">
                <a:ea typeface="Calibri Light"/>
                <a:cs typeface="Calibri Light"/>
              </a:rPr>
              <a:t>QR codes may also be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29145" y="2365358"/>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pic>
        <p:nvPicPr>
          <p:cNvPr id="9" name="Picture 8">
            <a:extLst>
              <a:ext uri="{FF2B5EF4-FFF2-40B4-BE49-F238E27FC236}">
                <a16:creationId xmlns:a16="http://schemas.microsoft.com/office/drawing/2014/main" id="{D71EE687-1596-A772-0C21-D6BE8B1C3A34}"/>
              </a:ext>
            </a:extLst>
          </p:cNvPr>
          <p:cNvPicPr>
            <a:picLocks noChangeAspect="1"/>
          </p:cNvPicPr>
          <p:nvPr/>
        </p:nvPicPr>
        <p:blipFill>
          <a:blip r:embed="rId3"/>
          <a:stretch>
            <a:fillRect/>
          </a:stretch>
        </p:blipFill>
        <p:spPr>
          <a:xfrm>
            <a:off x="9290652" y="3526052"/>
            <a:ext cx="1549591" cy="1511611"/>
          </a:xfrm>
          <a:prstGeom prst="rect">
            <a:avLst/>
          </a:prstGeom>
        </p:spPr>
      </p:pic>
      <p:sp>
        <p:nvSpPr>
          <p:cNvPr id="10" name="TextBox 9">
            <a:extLst>
              <a:ext uri="{FF2B5EF4-FFF2-40B4-BE49-F238E27FC236}">
                <a16:creationId xmlns:a16="http://schemas.microsoft.com/office/drawing/2014/main" id="{E15469D8-F1B3-DB12-110D-4DFF5345D931}"/>
              </a:ext>
            </a:extLst>
          </p:cNvPr>
          <p:cNvSpPr txBox="1"/>
          <p:nvPr/>
        </p:nvSpPr>
        <p:spPr>
          <a:xfrm rot="21168798">
            <a:off x="9661594" y="4965160"/>
            <a:ext cx="2054731" cy="584775"/>
          </a:xfrm>
          <a:prstGeom prst="rect">
            <a:avLst/>
          </a:prstGeom>
          <a:noFill/>
        </p:spPr>
        <p:txBody>
          <a:bodyPr wrap="square" rtlCol="0">
            <a:spAutoFit/>
          </a:bodyPr>
          <a:lstStyle/>
          <a:p>
            <a:r>
              <a:rPr lang="en-GB" sz="3200" b="1" dirty="0">
                <a:latin typeface="Comic Sans MS" panose="030F0702030302020204" pitchFamily="66" charset="0"/>
              </a:rPr>
              <a:t>Scan Me</a:t>
            </a:r>
            <a:endParaRPr lang="en-US" sz="3200" b="1" dirty="0">
              <a:latin typeface="Comic Sans MS" panose="030F0702030302020204" pitchFamily="66" charset="0"/>
            </a:endParaRPr>
          </a:p>
        </p:txBody>
      </p:sp>
      <p:sp>
        <p:nvSpPr>
          <p:cNvPr id="11" name="Arrow: Curved Right 10">
            <a:extLst>
              <a:ext uri="{FF2B5EF4-FFF2-40B4-BE49-F238E27FC236}">
                <a16:creationId xmlns:a16="http://schemas.microsoft.com/office/drawing/2014/main" id="{CF9DB689-57B4-CC71-46FB-5C17A3E80743}"/>
              </a:ext>
            </a:extLst>
          </p:cNvPr>
          <p:cNvSpPr/>
          <p:nvPr/>
        </p:nvSpPr>
        <p:spPr>
          <a:xfrm flipV="1">
            <a:off x="8759952" y="3941063"/>
            <a:ext cx="504737" cy="1274183"/>
          </a:xfrm>
          <a:prstGeom prst="curved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765518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9DD9D2-59E7-5D4D-3689-27BCED925B2A}"/>
              </a:ext>
            </a:extLst>
          </p:cNvPr>
          <p:cNvSpPr>
            <a:spLocks noGrp="1"/>
          </p:cNvSpPr>
          <p:nvPr>
            <p:ph type="title"/>
          </p:nvPr>
        </p:nvSpPr>
        <p:spPr>
          <a:xfrm>
            <a:off x="199505" y="252284"/>
            <a:ext cx="11294255" cy="1003916"/>
          </a:xfrm>
        </p:spPr>
        <p:txBody>
          <a:bodyPr anchor="ctr">
            <a:normAutofit/>
          </a:bodyPr>
          <a:lstStyle/>
          <a:p>
            <a:r>
              <a:rPr lang="en-GB" sz="4000">
                <a:latin typeface="+mn-lt"/>
              </a:rPr>
              <a:t>Library Anxiety</a:t>
            </a:r>
          </a:p>
        </p:txBody>
      </p:sp>
      <p:sp>
        <p:nvSpPr>
          <p:cNvPr id="3" name="Subtitle 2">
            <a:extLst>
              <a:ext uri="{FF2B5EF4-FFF2-40B4-BE49-F238E27FC236}">
                <a16:creationId xmlns:a16="http://schemas.microsoft.com/office/drawing/2014/main" id="{EF4EF025-8539-9D9B-BA0B-2D166BC9E1E9}"/>
              </a:ext>
            </a:extLst>
          </p:cNvPr>
          <p:cNvSpPr>
            <a:spLocks noGrp="1"/>
          </p:cNvSpPr>
          <p:nvPr>
            <p:ph sz="quarter" idx="10"/>
          </p:nvPr>
        </p:nvSpPr>
        <p:spPr>
          <a:xfrm>
            <a:off x="4704157" y="1025495"/>
            <a:ext cx="7398128" cy="4574040"/>
          </a:xfrm>
        </p:spPr>
        <p:txBody>
          <a:bodyPr vert="horz" lIns="91440" tIns="45720" rIns="91440" bIns="45720" rtlCol="0" anchor="t">
            <a:normAutofit/>
          </a:bodyPr>
          <a:lstStyle/>
          <a:p>
            <a:pPr marL="0" indent="0">
              <a:buNone/>
            </a:pPr>
            <a:r>
              <a:rPr lang="en-GB" sz="2400">
                <a:latin typeface="Calibri"/>
                <a:ea typeface="Calibri"/>
                <a:cs typeface="Calibri"/>
                <a:hlinkClick r:id="rId3"/>
              </a:rPr>
              <a:t>Library anxiety </a:t>
            </a:r>
            <a:r>
              <a:rPr lang="en-GB" sz="2400">
                <a:latin typeface="Calibri"/>
                <a:ea typeface="Calibri"/>
                <a:cs typeface="Calibri"/>
              </a:rPr>
              <a:t>is a recognised phenomenon and affects a significant number of students, (particularly those returning to education after a long time, or for the first time). </a:t>
            </a:r>
          </a:p>
          <a:p>
            <a:pPr marL="0" indent="0">
              <a:buNone/>
            </a:pPr>
            <a:r>
              <a:rPr lang="en-GB" sz="2400">
                <a:latin typeface="Calibri"/>
                <a:ea typeface="Calibri"/>
                <a:cs typeface="Calibri"/>
              </a:rPr>
              <a:t>Students may experience a range of emotions when entering or using a library, which can leave them feeling:</a:t>
            </a:r>
          </a:p>
          <a:p>
            <a:pPr marL="0" indent="0">
              <a:buNone/>
            </a:pPr>
            <a:endParaRPr lang="en-GB" sz="2200">
              <a:latin typeface="Calibri" panose="020F0502020204030204" pitchFamily="34" charset="0"/>
              <a:ea typeface="Calibri" panose="020F0502020204030204" pitchFamily="34" charset="0"/>
              <a:cs typeface="Calibri" panose="020F0502020204030204" pitchFamily="34" charset="0"/>
            </a:endParaRPr>
          </a:p>
          <a:p>
            <a:pPr lvl="1">
              <a:buFont typeface="Arial" panose="05000000000000000000" pitchFamily="2" charset="2"/>
              <a:buChar char="•"/>
            </a:pPr>
            <a:r>
              <a:rPr lang="en-GB">
                <a:latin typeface="Calibri"/>
                <a:ea typeface="Calibri"/>
                <a:cs typeface="Calibri"/>
              </a:rPr>
              <a:t>Anxious.</a:t>
            </a:r>
          </a:p>
          <a:p>
            <a:pPr lvl="1">
              <a:buFont typeface="Arial" panose="05000000000000000000" pitchFamily="2" charset="2"/>
              <a:buChar char="•"/>
            </a:pPr>
            <a:r>
              <a:rPr lang="en-GB">
                <a:latin typeface="Calibri"/>
                <a:ea typeface="Calibri"/>
                <a:cs typeface="Calibri"/>
              </a:rPr>
              <a:t>Overwhelmed.</a:t>
            </a:r>
          </a:p>
          <a:p>
            <a:pPr lvl="1">
              <a:buFont typeface="Arial" panose="05000000000000000000" pitchFamily="2" charset="2"/>
              <a:buChar char="•"/>
            </a:pPr>
            <a:r>
              <a:rPr lang="en-GB">
                <a:latin typeface="Calibri"/>
                <a:ea typeface="Calibri"/>
                <a:cs typeface="Calibri"/>
              </a:rPr>
              <a:t>Inferior or intimidated.</a:t>
            </a:r>
          </a:p>
          <a:p>
            <a:pPr lvl="1">
              <a:buFont typeface="Arial" panose="05000000000000000000" pitchFamily="2" charset="2"/>
              <a:buChar char="•"/>
            </a:pPr>
            <a:r>
              <a:rPr lang="en-GB">
                <a:latin typeface="Calibri"/>
                <a:ea typeface="Calibri"/>
                <a:cs typeface="Calibri"/>
              </a:rPr>
              <a:t>Inadequate.</a:t>
            </a:r>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p:txBody>
      </p:sp>
      <p:pic>
        <p:nvPicPr>
          <p:cNvPr id="7" name="Picture 6" descr="Stressed woman working at home">
            <a:extLst>
              <a:ext uri="{FF2B5EF4-FFF2-40B4-BE49-F238E27FC236}">
                <a16:creationId xmlns:a16="http://schemas.microsoft.com/office/drawing/2014/main" id="{5D3EC273-39B0-FF39-76E6-3C5A53D4A28C}"/>
              </a:ext>
            </a:extLst>
          </p:cNvPr>
          <p:cNvPicPr>
            <a:picLocks noChangeAspect="1"/>
          </p:cNvPicPr>
          <p:nvPr/>
        </p:nvPicPr>
        <p:blipFill>
          <a:blip r:embed="rId4" cstate="print">
            <a:extLst>
              <a:ext uri="{28A0092B-C50C-407E-A947-70E740481C1C}">
                <a14:useLocalDpi xmlns:a14="http://schemas.microsoft.com/office/drawing/2010/main" val="0"/>
              </a:ext>
            </a:extLst>
          </a:blip>
          <a:srcRect l="22620" r="-1" b="-1"/>
          <a:stretch>
            <a:fillRect/>
          </a:stretch>
        </p:blipFill>
        <p:spPr>
          <a:xfrm>
            <a:off x="415000" y="1649462"/>
            <a:ext cx="4002029" cy="348692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5" name="Picture 4">
            <a:hlinkClick r:id="rId3"/>
            <a:extLst>
              <a:ext uri="{FF2B5EF4-FFF2-40B4-BE49-F238E27FC236}">
                <a16:creationId xmlns:a16="http://schemas.microsoft.com/office/drawing/2014/main" id="{635DA270-DECF-96C6-CCF6-B34409143767}"/>
              </a:ext>
            </a:extLst>
          </p:cNvPr>
          <p:cNvPicPr>
            <a:picLocks noChangeAspect="1"/>
          </p:cNvPicPr>
          <p:nvPr/>
        </p:nvPicPr>
        <p:blipFill>
          <a:blip r:embed="rId5"/>
          <a:stretch>
            <a:fillRect/>
          </a:stretch>
        </p:blipFill>
        <p:spPr>
          <a:xfrm>
            <a:off x="10688822" y="4269140"/>
            <a:ext cx="1341964" cy="1330395"/>
          </a:xfrm>
          <a:prstGeom prst="rect">
            <a:avLst/>
          </a:prstGeom>
        </p:spPr>
      </p:pic>
    </p:spTree>
    <p:extLst>
      <p:ext uri="{BB962C8B-B14F-4D97-AF65-F5344CB8AC3E}">
        <p14:creationId xmlns:p14="http://schemas.microsoft.com/office/powerpoint/2010/main" val="3249243452"/>
      </p:ext>
    </p:extLst>
  </p:cSld>
  <p:clrMapOvr>
    <a:masterClrMapping/>
  </p:clrMapOvr>
  <mc:AlternateContent xmlns:mc="http://schemas.openxmlformats.org/markup-compatibility/2006" xmlns:p14="http://schemas.microsoft.com/office/powerpoint/2010/main">
    <mc:Choice Requires="p14">
      <p:transition p14:dur="0" advTm="21420"/>
    </mc:Choice>
    <mc:Fallback xmlns="">
      <p:transition advTm="2142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a:latin typeface="+mn-lt"/>
              </a:rPr>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a:extLst>
              <a:ext uri="{96DAC541-7B7A-43D3-8B79-37D633B846F1}">
                <asvg:svgBlip xmlns:asvg="http://schemas.microsoft.com/office/drawing/2016/SVG/main" r:embed="rId2"/>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550864" y="1696381"/>
            <a:ext cx="9605108" cy="2246769"/>
          </a:xfrm>
          <a:prstGeom prst="rect">
            <a:avLst/>
          </a:prstGeom>
          <a:noFill/>
        </p:spPr>
        <p:txBody>
          <a:bodyPr wrap="square">
            <a:spAutoFit/>
          </a:bodyPr>
          <a:lstStyle/>
          <a:p>
            <a:r>
              <a:rPr lang="en-GB" sz="2800" i="0">
                <a:solidFill>
                  <a:srgbClr val="424242"/>
                </a:solidFill>
                <a:effectLst/>
              </a:rPr>
              <a:t>The library has key resources to support your studies and research, so it’s important to know how to use it well. </a:t>
            </a:r>
          </a:p>
          <a:p>
            <a:endParaRPr lang="en-GB" sz="2800">
              <a:solidFill>
                <a:srgbClr val="424242"/>
              </a:solidFill>
            </a:endParaRPr>
          </a:p>
          <a:p>
            <a:r>
              <a:rPr lang="en-GB" sz="2800" i="0">
                <a:solidFill>
                  <a:srgbClr val="424242"/>
                </a:solidFill>
                <a:effectLst/>
              </a:rPr>
              <a:t>This session is here to help you build the skills you need to make the most of what the library offers.</a:t>
            </a:r>
            <a:endParaRPr lang="en-GB" sz="280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505961" y="140691"/>
            <a:ext cx="10795518" cy="1003916"/>
          </a:xfrm>
        </p:spPr>
        <p:txBody>
          <a:bodyPr/>
          <a:lstStyle/>
          <a:p>
            <a:r>
              <a:rPr lang="en-US">
                <a:latin typeface="+mn-lt"/>
              </a:rPr>
              <a:t>Library website: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506365" y="2095995"/>
            <a:ext cx="3459918" cy="1200329"/>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Navigate to the </a:t>
            </a:r>
            <a:r>
              <a:rPr lang="en-GB" sz="2400">
                <a:latin typeface="Calibri" panose="020F0502020204030204" pitchFamily="34" charset="0"/>
                <a:cs typeface="Calibri" panose="020F0502020204030204" pitchFamily="34" charset="0"/>
                <a:hlinkClick r:id="rId3"/>
              </a:rPr>
              <a:t>Student HWB </a:t>
            </a:r>
            <a:r>
              <a:rPr lang="en-GB" sz="2400">
                <a:latin typeface="Calibri" panose="020F0502020204030204" pitchFamily="34" charset="0"/>
                <a:cs typeface="Calibri" panose="020F0502020204030204" pitchFamily="34" charset="0"/>
              </a:rPr>
              <a:t>page and click on the Library tab.</a:t>
            </a:r>
          </a:p>
        </p:txBody>
      </p:sp>
      <p:pic>
        <p:nvPicPr>
          <p:cNvPr id="10" name="Picture 9">
            <a:extLst>
              <a:ext uri="{FF2B5EF4-FFF2-40B4-BE49-F238E27FC236}">
                <a16:creationId xmlns:a16="http://schemas.microsoft.com/office/drawing/2014/main" id="{9A66F3C5-7FC6-3DB6-28A6-CFFFAF4E64D3}"/>
              </a:ext>
            </a:extLst>
          </p:cNvPr>
          <p:cNvPicPr>
            <a:picLocks noChangeAspect="1"/>
          </p:cNvPicPr>
          <p:nvPr/>
        </p:nvPicPr>
        <p:blipFill>
          <a:blip r:embed="rId4"/>
          <a:stretch>
            <a:fillRect/>
          </a:stretch>
        </p:blipFill>
        <p:spPr>
          <a:xfrm>
            <a:off x="4465520" y="1212229"/>
            <a:ext cx="7341652" cy="3793076"/>
          </a:xfrm>
          <a:prstGeom prst="rect">
            <a:avLst/>
          </a:prstGeom>
          <a:solidFill>
            <a:srgbClr val="FFFFFF">
              <a:shade val="85000"/>
            </a:srgbClr>
          </a:solidFill>
          <a:ln w="889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Right 7">
            <a:extLst>
              <a:ext uri="{FF2B5EF4-FFF2-40B4-BE49-F238E27FC236}">
                <a16:creationId xmlns:a16="http://schemas.microsoft.com/office/drawing/2014/main" id="{7EE9AA5E-1ABD-AA13-1EDD-8F885F8037D0}"/>
              </a:ext>
            </a:extLst>
          </p:cNvPr>
          <p:cNvSpPr/>
          <p:nvPr/>
        </p:nvSpPr>
        <p:spPr>
          <a:xfrm>
            <a:off x="2842898" y="304950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454308" y="5276439"/>
            <a:ext cx="10898823" cy="369332"/>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Note: </a:t>
            </a:r>
            <a:r>
              <a:rPr lang="en-GB">
                <a:latin typeface="Arial" panose="020B0604020202020204" pitchFamily="34" charset="0"/>
                <a:cs typeface="Arial" panose="020B0604020202020204" pitchFamily="34" charset="0"/>
              </a:rPr>
              <a:t>You may need to </a:t>
            </a:r>
            <a:r>
              <a:rPr lang="en-GB" b="1">
                <a:latin typeface="Arial" panose="020B0604020202020204" pitchFamily="34" charset="0"/>
                <a:cs typeface="Arial" panose="020B0604020202020204" pitchFamily="34" charset="0"/>
              </a:rPr>
              <a:t>login</a:t>
            </a:r>
            <a:r>
              <a:rPr lang="en-GB">
                <a:latin typeface="Arial" panose="020B0604020202020204" pitchFamily="34" charset="0"/>
                <a:cs typeface="Arial" panose="020B0604020202020204" pitchFamily="34" charset="0"/>
              </a:rPr>
              <a:t> using your university login and password to access HWB.</a:t>
            </a:r>
          </a:p>
        </p:txBody>
      </p:sp>
      <p:sp>
        <p:nvSpPr>
          <p:cNvPr id="2" name="Rectangle 1">
            <a:extLst>
              <a:ext uri="{FF2B5EF4-FFF2-40B4-BE49-F238E27FC236}">
                <a16:creationId xmlns:a16="http://schemas.microsoft.com/office/drawing/2014/main" id="{E5963B0C-54F3-1446-9483-0F29019B7B3F}"/>
              </a:ext>
            </a:extLst>
          </p:cNvPr>
          <p:cNvSpPr/>
          <p:nvPr/>
        </p:nvSpPr>
        <p:spPr>
          <a:xfrm>
            <a:off x="4410909" y="2887740"/>
            <a:ext cx="1684998" cy="106967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D71D6D-2CCC-9D7C-809B-D6943BFCB33C}"/>
              </a:ext>
            </a:extLst>
          </p:cNvPr>
          <p:cNvPicPr>
            <a:picLocks noChangeAspect="1"/>
          </p:cNvPicPr>
          <p:nvPr/>
        </p:nvPicPr>
        <p:blipFill>
          <a:blip r:embed="rId5"/>
          <a:stretch>
            <a:fillRect/>
          </a:stretch>
        </p:blipFill>
        <p:spPr>
          <a:xfrm flipH="1">
            <a:off x="1152636" y="3692607"/>
            <a:ext cx="1204759" cy="1187548"/>
          </a:xfrm>
          <a:prstGeom prst="rect">
            <a:avLst/>
          </a:prstGeom>
        </p:spPr>
      </p:pic>
    </p:spTree>
    <p:extLst>
      <p:ext uri="{BB962C8B-B14F-4D97-AF65-F5344CB8AC3E}">
        <p14:creationId xmlns:p14="http://schemas.microsoft.com/office/powerpoint/2010/main" val="829351856"/>
      </p:ext>
    </p:extLst>
  </p:cSld>
  <p:clrMapOvr>
    <a:masterClrMapping/>
  </p:clrMapOvr>
  <mc:AlternateContent xmlns:mc="http://schemas.openxmlformats.org/markup-compatibility/2006" xmlns:p14="http://schemas.microsoft.com/office/powerpoint/2010/main">
    <mc:Choice Requires="p14">
      <p:transition spd="med" p14:dur="700" advTm="21440">
        <p:fade/>
      </p:transition>
    </mc:Choice>
    <mc:Fallback xmlns="">
      <p:transition spd="med" advTm="2144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a:xfrm>
            <a:off x="355076" y="79794"/>
            <a:ext cx="11481847" cy="928838"/>
          </a:xfrm>
        </p:spPr>
        <p:txBody>
          <a:bodyPr/>
          <a:lstStyle/>
          <a:p>
            <a:r>
              <a:rPr lang="en-GB">
                <a:latin typeface="+mn-lt"/>
              </a:rPr>
              <a:t>Services and support </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0" y="1130703"/>
          <a:ext cx="10613606" cy="429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4F8ADCE4-DC92-4E09-B183-5F21D21C0A91}"/>
              </a:ext>
            </a:extLst>
          </p:cNvPr>
          <p:cNvPicPr>
            <a:picLocks noChangeAspect="1"/>
          </p:cNvPicPr>
          <p:nvPr/>
        </p:nvPicPr>
        <p:blipFill>
          <a:blip r:embed="rId8"/>
          <a:stretch>
            <a:fillRect/>
          </a:stretch>
        </p:blipFill>
        <p:spPr>
          <a:xfrm>
            <a:off x="11054590" y="4695007"/>
            <a:ext cx="998110" cy="984399"/>
          </a:xfrm>
          <a:prstGeom prst="rect">
            <a:avLst/>
          </a:prstGeom>
        </p:spPr>
      </p:pic>
    </p:spTree>
    <p:extLst>
      <p:ext uri="{BB962C8B-B14F-4D97-AF65-F5344CB8AC3E}">
        <p14:creationId xmlns:p14="http://schemas.microsoft.com/office/powerpoint/2010/main" val="2713075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a:xfrm>
            <a:off x="168102" y="46844"/>
            <a:ext cx="11305338" cy="1003916"/>
          </a:xfrm>
        </p:spPr>
        <p:txBody>
          <a:bodyPr>
            <a:normAutofit/>
          </a:bodyPr>
          <a:lstStyle/>
          <a:p>
            <a:r>
              <a:rPr lang="en-GB" sz="4000">
                <a:latin typeface="+mn-lt"/>
              </a:rPr>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342687" y="1040138"/>
            <a:ext cx="11751644" cy="1938992"/>
          </a:xfrm>
          <a:prstGeom prst="rect">
            <a:avLst/>
          </a:prstGeom>
          <a:noFill/>
        </p:spPr>
        <p:txBody>
          <a:bodyPr wrap="square" lIns="91440" tIns="45720" rIns="91440" bIns="45720" rtlCol="0" anchor="t">
            <a:spAutoFit/>
          </a:bodyPr>
          <a:lstStyle/>
          <a:p>
            <a:r>
              <a:rPr lang="en-GB" sz="2400">
                <a:latin typeface="Calibri"/>
                <a:ea typeface="Calibri"/>
                <a:cs typeface="Calibri"/>
              </a:rPr>
              <a:t>Our </a:t>
            </a:r>
            <a:r>
              <a:rPr lang="en-GB" sz="2400" b="1">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Online Infoskills</a:t>
            </a:r>
            <a:r>
              <a:rPr lang="en-GB" sz="240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b="1">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Programme</a:t>
            </a:r>
            <a:r>
              <a:rPr lang="en-GB" sz="240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a:latin typeface="Calibri"/>
                <a:ea typeface="Calibri"/>
                <a:cs typeface="Calibri"/>
              </a:rPr>
              <a:t>is designed to create opportunities for you to:</a:t>
            </a:r>
          </a:p>
          <a:p>
            <a:endParaRPr lang="en-GB" sz="240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a:latin typeface="Calibri"/>
                <a:ea typeface="Calibri"/>
                <a:cs typeface="Calibri"/>
              </a:rPr>
              <a:t>Develop your transferable academic and information skills.</a:t>
            </a:r>
          </a:p>
          <a:p>
            <a:endParaRPr lang="en-GB" sz="240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a:latin typeface="Calibri"/>
                <a:ea typeface="Calibri"/>
                <a:cs typeface="Calibri"/>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425"/>
          <a:stretch>
            <a:fillRect/>
          </a:stretch>
        </p:blipFill>
        <p:spPr bwMode="auto">
          <a:xfrm>
            <a:off x="10023276" y="3530984"/>
            <a:ext cx="1957806" cy="1874200"/>
          </a:xfrm>
          <a:prstGeom prst="rect">
            <a:avLst/>
          </a:prstGeom>
          <a:noFill/>
          <a:ln>
            <a:noFill/>
          </a:ln>
          <a:effectLst>
            <a:outerShdw blurRad="149987" dist="250190" dir="8460000" algn="ctr">
              <a:srgbClr val="000000">
                <a:alpha val="28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347444" y="3234197"/>
            <a:ext cx="8501149" cy="2308324"/>
          </a:xfrm>
          <a:prstGeom prst="rect">
            <a:avLst/>
          </a:prstGeom>
          <a:noFill/>
          <a:ln w="28575">
            <a:solidFill>
              <a:schemeClr val="accent2"/>
            </a:solidFill>
          </a:ln>
        </p:spPr>
        <p:txBody>
          <a:bodyPr wrap="square">
            <a:spAutoFit/>
          </a:bodyPr>
          <a:lstStyle/>
          <a:p>
            <a:pPr algn="l" rtl="0" fontAlgn="base"/>
            <a:r>
              <a:rPr lang="en-US" sz="2400" b="0" i="0" u="none" strike="noStrike" dirty="0">
                <a:solidFill>
                  <a:srgbClr val="000000"/>
                </a:solidFill>
                <a:effectLst/>
                <a:latin typeface="Calibri" panose="020F0502020204030204" pitchFamily="34" charset="0"/>
              </a:rPr>
              <a:t>Scan the code (using your camera on your phone), or click the link to find out more about:</a:t>
            </a:r>
            <a:r>
              <a:rPr lang="en-US" sz="2400" b="0" i="0" dirty="0">
                <a:solidFill>
                  <a:srgbClr val="000000"/>
                </a:solidFill>
                <a:effectLst/>
                <a:latin typeface="Calibri" panose="020F0502020204030204" pitchFamily="34" charset="0"/>
              </a:rPr>
              <a:t>​</a:t>
            </a:r>
            <a:endParaRPr lang="en-US" sz="2400" b="0" i="0" dirty="0">
              <a:solidFill>
                <a:srgbClr val="000000"/>
              </a:solidFill>
              <a:effectLst/>
              <a:latin typeface="Arial" panose="020B0604020202020204" pitchFamily="34" charset="0"/>
            </a:endParaRPr>
          </a:p>
          <a:p>
            <a:pPr algn="l" rtl="0" fontAlgn="base"/>
            <a:r>
              <a:rPr lang="en-US" sz="2400" b="0" i="0" dirty="0">
                <a:solidFill>
                  <a:srgbClr val="000000"/>
                </a:solidFill>
                <a:effectLst/>
                <a:latin typeface="Calibri" panose="020F0502020204030204" pitchFamily="34" charset="0"/>
              </a:rPr>
              <a:t>​</a:t>
            </a:r>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latin typeface="Calibri" panose="020F0502020204030204" pitchFamily="34" charset="0"/>
              </a:rPr>
              <a:t>Why information literacy is important.</a:t>
            </a:r>
            <a:r>
              <a:rPr lang="en-US" sz="2400" b="0" i="0" dirty="0">
                <a:solidFill>
                  <a:srgbClr val="000000"/>
                </a:solidFill>
                <a:effectLst/>
                <a:latin typeface="Calibri" panose="020F0502020204030204" pitchFamily="34" charset="0"/>
              </a:rPr>
              <a:t>​</a:t>
            </a:r>
          </a:p>
          <a:p>
            <a:pPr algn="l" rtl="0" fontAlgn="base"/>
            <a:endParaRPr lang="en-US"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latin typeface="Calibri" panose="020F0502020204030204" pitchFamily="34" charset="0"/>
              </a:rPr>
              <a:t>How to access the relevant units. </a:t>
            </a:r>
            <a:r>
              <a:rPr lang="en-US" sz="2400" b="0" i="0" dirty="0">
                <a:solidFill>
                  <a:srgbClr val="000000"/>
                </a:solidFill>
                <a:effectLst/>
                <a:latin typeface="Calibri" panose="020F0502020204030204" pitchFamily="34" charset="0"/>
              </a:rPr>
              <a:t>​</a:t>
            </a:r>
            <a:endParaRPr lang="en-US" sz="2400" b="0" i="0" dirty="0">
              <a:solidFill>
                <a:srgbClr val="000000"/>
              </a:solidFill>
              <a:effectLs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10208239" y="2834087"/>
            <a:ext cx="1587880" cy="400110"/>
          </a:xfrm>
          <a:prstGeom prst="rect">
            <a:avLst/>
          </a:prstGeom>
          <a:noFill/>
        </p:spPr>
        <p:txBody>
          <a:bodyPr wrap="square" rtlCol="0">
            <a:spAutoFit/>
          </a:bodyPr>
          <a:lstStyle/>
          <a:p>
            <a:r>
              <a:rPr lang="en-GB" sz="2000">
                <a:latin typeface="Calibri" panose="020F0502020204030204" pitchFamily="34" charset="0"/>
                <a:cs typeface="Calibri" panose="020F0502020204030204" pitchFamily="34" charset="0"/>
                <a:hlinkClick r:id="rId5"/>
              </a:rPr>
              <a:t>Online Link</a:t>
            </a:r>
            <a:endParaRPr lang="en-GB" sz="200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A82DB16-86D8-7968-33E9-FEDC91717031}"/>
              </a:ext>
            </a:extLst>
          </p:cNvPr>
          <p:cNvSpPr txBox="1"/>
          <p:nvPr/>
        </p:nvSpPr>
        <p:spPr>
          <a:xfrm>
            <a:off x="9318724" y="261876"/>
            <a:ext cx="277250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Library Infoskills Course</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90452938"/>
      </p:ext>
    </p:extLst>
  </p:cSld>
  <p:clrMapOvr>
    <a:masterClrMapping/>
  </p:clrMapOvr>
  <mc:AlternateContent xmlns:mc="http://schemas.openxmlformats.org/markup-compatibility/2006" xmlns:p14="http://schemas.microsoft.com/office/powerpoint/2010/main">
    <mc:Choice Requires="p14">
      <p:transition spd="med" p14:dur="700" advTm="38422">
        <p:fade/>
      </p:transition>
    </mc:Choice>
    <mc:Fallback xmlns="">
      <p:transition spd="med" advTm="38422">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BE2319-413A-482C-BC65-7A4DEB3FFF21}"/>
              </a:ext>
            </a:extLst>
          </p:cNvPr>
          <p:cNvSpPr>
            <a:spLocks noGrp="1"/>
          </p:cNvSpPr>
          <p:nvPr>
            <p:ph sz="half" idx="1"/>
          </p:nvPr>
        </p:nvSpPr>
        <p:spPr>
          <a:xfrm>
            <a:off x="388624" y="1226345"/>
            <a:ext cx="6798444" cy="1700047"/>
          </a:xfrm>
        </p:spPr>
        <p:txBody>
          <a:bodyPr vert="horz" lIns="91440" tIns="45720" rIns="91440" bIns="45720" rtlCol="0" anchor="t">
            <a:normAutofit/>
          </a:bodyPr>
          <a:lstStyle/>
          <a:p>
            <a:pPr marL="0" indent="0">
              <a:spcBef>
                <a:spcPts val="0"/>
              </a:spcBef>
              <a:buNone/>
            </a:pPr>
            <a:r>
              <a:rPr lang="en-GB" sz="2400" b="1">
                <a:latin typeface="Calibri"/>
                <a:ea typeface="Calibri"/>
                <a:cs typeface="Calibri"/>
              </a:rPr>
              <a:t>The library provides free access to: </a:t>
            </a:r>
          </a:p>
          <a:p>
            <a:pPr marL="0" indent="0">
              <a:spcBef>
                <a:spcPts val="0"/>
              </a:spcBef>
              <a:buNone/>
            </a:pPr>
            <a:endParaRPr lang="en-GB" sz="2400">
              <a:latin typeface="Calibri" panose="020F0502020204030204" pitchFamily="34" charset="0"/>
              <a:cs typeface="Calibri" panose="020F0502020204030204" pitchFamily="34" charset="0"/>
            </a:endParaRPr>
          </a:p>
          <a:p>
            <a:pPr>
              <a:spcBef>
                <a:spcPts val="0"/>
              </a:spcBef>
              <a:buFont typeface="Arial" panose="020B0604020202020204" pitchFamily="34" charset="0"/>
              <a:buChar char="•"/>
            </a:pPr>
            <a:r>
              <a:rPr lang="en-GB" sz="2200">
                <a:latin typeface="Calibri"/>
                <a:ea typeface="Calibri"/>
                <a:cs typeface="Calibri"/>
              </a:rPr>
              <a:t>Good quality, up-to-date resources, in your subject area, via multiple formats and good filters.</a:t>
            </a:r>
          </a:p>
          <a:p>
            <a:pPr marL="342900" indent="-342900">
              <a:spcBef>
                <a:spcPts val="0"/>
              </a:spcBef>
              <a:buFont typeface="Arial,Sans-Serif"/>
              <a:buChar char="•"/>
            </a:pPr>
            <a:endParaRPr lang="en-GB" sz="2200"/>
          </a:p>
          <a:p>
            <a:pPr marL="0" indent="0">
              <a:spcBef>
                <a:spcPts val="0"/>
              </a:spcBef>
              <a:buNone/>
            </a:pPr>
            <a:endParaRPr lang="en-GB" sz="2200"/>
          </a:p>
          <a:p>
            <a:pPr marL="0" indent="0">
              <a:buNone/>
            </a:pPr>
            <a:endParaRPr lang="en-GB" sz="2000"/>
          </a:p>
        </p:txBody>
      </p:sp>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196426" y="-10510"/>
            <a:ext cx="10795518" cy="1003916"/>
          </a:xfrm>
        </p:spPr>
        <p:txBody>
          <a:bodyPr anchor="b">
            <a:normAutofit/>
          </a:bodyPr>
          <a:lstStyle/>
          <a:p>
            <a:r>
              <a:rPr lang="en-GB">
                <a:latin typeface="Calibri"/>
                <a:ea typeface="Calibri"/>
                <a:cs typeface="Calibri"/>
              </a:rPr>
              <a:t>Explore your library resources</a:t>
            </a:r>
            <a:endParaRPr lang="en-US"/>
          </a:p>
        </p:txBody>
      </p:sp>
      <p:pic>
        <p:nvPicPr>
          <p:cNvPr id="3" name="Picture 2">
            <a:extLst>
              <a:ext uri="{FF2B5EF4-FFF2-40B4-BE49-F238E27FC236}">
                <a16:creationId xmlns:a16="http://schemas.microsoft.com/office/drawing/2014/main" id="{29352B41-29AD-9ABC-5F44-1F695CCBC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p:blipFill>
        <p:spPr bwMode="auto">
          <a:xfrm>
            <a:off x="7994354" y="635056"/>
            <a:ext cx="4094500" cy="390193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DB3E24D9-892B-F3EC-1356-5748761897C7}"/>
              </a:ext>
            </a:extLst>
          </p:cNvPr>
          <p:cNvSpPr txBox="1"/>
          <p:nvPr/>
        </p:nvSpPr>
        <p:spPr>
          <a:xfrm>
            <a:off x="388624" y="2535927"/>
            <a:ext cx="6798444" cy="2215991"/>
          </a:xfrm>
          <a:prstGeom prst="rect">
            <a:avLst/>
          </a:prstGeom>
          <a:noFill/>
        </p:spPr>
        <p:txBody>
          <a:bodyPr wrap="square" lIns="91440" tIns="45720" rIns="91440" bIns="45720" anchor="t">
            <a:spAutoFit/>
          </a:bodyPr>
          <a:lstStyle/>
          <a:p>
            <a:pPr>
              <a:spcBef>
                <a:spcPts val="0"/>
              </a:spcBef>
            </a:pPr>
            <a:endParaRPr lang="en-GB" sz="2400">
              <a:latin typeface="Calibri" panose="020F0502020204030204" pitchFamily="34" charset="0"/>
              <a:cs typeface="Calibri" panose="020F0502020204030204" pitchFamily="34" charset="0"/>
            </a:endParaRPr>
          </a:p>
          <a:p>
            <a:pPr marL="0" indent="0">
              <a:spcBef>
                <a:spcPts val="0"/>
              </a:spcBef>
              <a:buNone/>
            </a:pPr>
            <a:r>
              <a:rPr lang="en-GB" sz="2400" b="1">
                <a:latin typeface="Calibri"/>
                <a:ea typeface="Calibri"/>
                <a:cs typeface="Calibri"/>
              </a:rPr>
              <a:t>You can further:</a:t>
            </a:r>
          </a:p>
          <a:p>
            <a:pPr marL="0" indent="0">
              <a:spcBef>
                <a:spcPts val="0"/>
              </a:spcBef>
              <a:buNone/>
            </a:pPr>
            <a:endParaRPr lang="en-GB" sz="2400"/>
          </a:p>
          <a:p>
            <a:pPr marL="285750" indent="-285750">
              <a:spcBef>
                <a:spcPts val="0"/>
              </a:spcBef>
              <a:spcAft>
                <a:spcPts val="600"/>
              </a:spcAft>
              <a:buFont typeface="Arial,Sans-Serif" panose="05000000000000000000" pitchFamily="2" charset="2"/>
              <a:buChar char="•"/>
            </a:pPr>
            <a:r>
              <a:rPr lang="en-GB" sz="2200">
                <a:latin typeface="Calibri"/>
                <a:cs typeface="Calibri"/>
              </a:rPr>
              <a:t>Check your account,</a:t>
            </a:r>
            <a:r>
              <a:rPr lang="en-US" sz="2200">
                <a:latin typeface="Calibri"/>
                <a:cs typeface="Calibri"/>
              </a:rPr>
              <a:t> s</a:t>
            </a:r>
            <a:r>
              <a:rPr lang="en-GB" sz="2200">
                <a:latin typeface="Calibri"/>
                <a:cs typeface="Calibri"/>
              </a:rPr>
              <a:t>ave and organise favourite resources, find help with referencing and access your course reading lists.</a:t>
            </a:r>
          </a:p>
        </p:txBody>
      </p:sp>
      <p:sp>
        <p:nvSpPr>
          <p:cNvPr id="5" name="TextBox 4">
            <a:extLst>
              <a:ext uri="{FF2B5EF4-FFF2-40B4-BE49-F238E27FC236}">
                <a16:creationId xmlns:a16="http://schemas.microsoft.com/office/drawing/2014/main" id="{D43D1FBC-F342-AE04-4360-07E1B955501D}"/>
              </a:ext>
            </a:extLst>
          </p:cNvPr>
          <p:cNvSpPr txBox="1"/>
          <p:nvPr/>
        </p:nvSpPr>
        <p:spPr>
          <a:xfrm>
            <a:off x="372732" y="4818096"/>
            <a:ext cx="10157430" cy="830997"/>
          </a:xfrm>
          <a:prstGeom prst="rect">
            <a:avLst/>
          </a:prstGeom>
          <a:noFill/>
        </p:spPr>
        <p:txBody>
          <a:bodyPr wrap="square" lIns="91440" tIns="45720" rIns="91440" bIns="45720" anchor="t">
            <a:spAutoFit/>
          </a:bodyPr>
          <a:lstStyle/>
          <a:p>
            <a:pPr marL="0" indent="0">
              <a:spcBef>
                <a:spcPts val="0"/>
              </a:spcBef>
              <a:spcAft>
                <a:spcPts val="600"/>
              </a:spcAft>
              <a:buNone/>
            </a:pPr>
            <a:r>
              <a:rPr lang="en-GB" sz="2400">
                <a:latin typeface="Calibri"/>
                <a:cs typeface="Calibri"/>
              </a:rPr>
              <a:t>Finding good quality information which you can save, organise and recall when needed, will save you time and improve your work!</a:t>
            </a:r>
          </a:p>
        </p:txBody>
      </p:sp>
      <p:pic>
        <p:nvPicPr>
          <p:cNvPr id="8" name="Picture 7">
            <a:hlinkClick r:id="rId4"/>
            <a:extLst>
              <a:ext uri="{FF2B5EF4-FFF2-40B4-BE49-F238E27FC236}">
                <a16:creationId xmlns:a16="http://schemas.microsoft.com/office/drawing/2014/main" id="{7011D07B-A0BC-DB92-0AD6-F1D406BB4C88}"/>
              </a:ext>
            </a:extLst>
          </p:cNvPr>
          <p:cNvPicPr>
            <a:picLocks noChangeAspect="1"/>
          </p:cNvPicPr>
          <p:nvPr/>
        </p:nvPicPr>
        <p:blipFill>
          <a:blip r:embed="rId5"/>
          <a:stretch>
            <a:fillRect/>
          </a:stretch>
        </p:blipFill>
        <p:spPr>
          <a:xfrm>
            <a:off x="10950962" y="4741394"/>
            <a:ext cx="998110" cy="984399"/>
          </a:xfrm>
          <a:prstGeom prst="rect">
            <a:avLst/>
          </a:prstGeom>
        </p:spPr>
      </p:pic>
    </p:spTree>
    <p:extLst>
      <p:ext uri="{BB962C8B-B14F-4D97-AF65-F5344CB8AC3E}">
        <p14:creationId xmlns:p14="http://schemas.microsoft.com/office/powerpoint/2010/main" val="3597221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644843"/>
          </a:xfrm>
        </p:spPr>
        <p:txBody>
          <a:bodyPr>
            <a:normAutofit fontScale="90000"/>
          </a:bodyPr>
          <a:lstStyle/>
          <a:p>
            <a:r>
              <a:rPr lang="en-GB">
                <a:latin typeface="Calibri"/>
                <a:ea typeface="Calibri"/>
                <a:cs typeface="Calibri"/>
              </a:rPr>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02215" y="2403719"/>
            <a:ext cx="5074998" cy="937784"/>
          </a:xfrm>
        </p:spPr>
        <p:txBody>
          <a:bodyPr vert="horz" lIns="91440" tIns="45720" rIns="91440" bIns="45720" rtlCol="0" anchor="t">
            <a:noAutofit/>
          </a:bodyPr>
          <a:lstStyle/>
          <a:p>
            <a:pPr marL="0" indent="0">
              <a:buNone/>
            </a:pPr>
            <a:r>
              <a:rPr lang="en-GB" sz="2400" b="1">
                <a:latin typeface="Calibri"/>
                <a:ea typeface="Calibri"/>
                <a:cs typeface="Calibri"/>
              </a:rPr>
              <a:t>All managed by the library for:</a:t>
            </a:r>
          </a:p>
          <a:p>
            <a:pPr lvl="1">
              <a:buFont typeface="Arial" panose="020B0604020202020204" pitchFamily="34" charset="0"/>
              <a:buChar char="•"/>
            </a:pPr>
            <a:r>
              <a:rPr lang="en-GB">
                <a:latin typeface="Calibri" panose="020F0502020204030204" pitchFamily="34" charset="0"/>
                <a:ea typeface="Calibri" panose="020F0502020204030204" pitchFamily="34" charset="0"/>
                <a:cs typeface="Calibri" panose="020F0502020204030204" pitchFamily="34" charset="0"/>
              </a:rPr>
              <a:t>Easy  and direct access. </a:t>
            </a:r>
          </a:p>
        </p:txBody>
      </p:sp>
      <p:sp>
        <p:nvSpPr>
          <p:cNvPr id="4" name="TextBox 3">
            <a:extLst>
              <a:ext uri="{FF2B5EF4-FFF2-40B4-BE49-F238E27FC236}">
                <a16:creationId xmlns:a16="http://schemas.microsoft.com/office/drawing/2014/main" id="{4D25F6F5-B8B7-8979-1BCA-37B0F1F4C976}"/>
              </a:ext>
            </a:extLst>
          </p:cNvPr>
          <p:cNvSpPr txBox="1"/>
          <p:nvPr/>
        </p:nvSpPr>
        <p:spPr>
          <a:xfrm>
            <a:off x="156584" y="1206542"/>
            <a:ext cx="11878832" cy="830997"/>
          </a:xfrm>
          <a:prstGeom prst="rect">
            <a:avLst/>
          </a:prstGeom>
          <a:noFill/>
        </p:spPr>
        <p:txBody>
          <a:bodyPr wrap="square" lIns="91440" tIns="45720" rIns="91440" bIns="45720" anchor="t">
            <a:spAutoFit/>
          </a:bodyPr>
          <a:lstStyle/>
          <a:p>
            <a:r>
              <a:rPr lang="en-GB" sz="2400">
                <a:latin typeface="Calibri"/>
                <a:ea typeface="Calibri"/>
                <a:cs typeface="Calibri"/>
              </a:rPr>
              <a:t>Your lecturers have already selected  key books, articles, and materials to begin your research and they are all in one place for easy access!</a:t>
            </a:r>
          </a:p>
        </p:txBody>
      </p:sp>
      <p:sp>
        <p:nvSpPr>
          <p:cNvPr id="7" name="TextBox 6">
            <a:extLst>
              <a:ext uri="{FF2B5EF4-FFF2-40B4-BE49-F238E27FC236}">
                <a16:creationId xmlns:a16="http://schemas.microsoft.com/office/drawing/2014/main" id="{4C0E654F-B671-3A9F-4219-525883B430EC}"/>
              </a:ext>
            </a:extLst>
          </p:cNvPr>
          <p:cNvSpPr txBox="1"/>
          <p:nvPr/>
        </p:nvSpPr>
        <p:spPr>
          <a:xfrm>
            <a:off x="978443" y="5323715"/>
            <a:ext cx="4754789" cy="400110"/>
          </a:xfrm>
          <a:prstGeom prst="rect">
            <a:avLst/>
          </a:prstGeom>
          <a:noFill/>
        </p:spPr>
        <p:txBody>
          <a:bodyPr wrap="square" lIns="91440" tIns="45720" rIns="91440" bIns="45720" rtlCol="0" anchor="t">
            <a:spAutoFit/>
          </a:bodyPr>
          <a:lstStyle/>
          <a:p>
            <a:r>
              <a:rPr lang="en-GB" sz="2000" b="1" dirty="0">
                <a:solidFill>
                  <a:schemeClr val="accent2"/>
                </a:solidFill>
                <a:latin typeface="Calibri "/>
              </a:rPr>
              <a:t>N.B. You must sign into your list to access!</a:t>
            </a:r>
            <a:endParaRPr lang="en-US" sz="2000" b="1" dirty="0">
              <a:solidFill>
                <a:schemeClr val="accent2"/>
              </a:solidFill>
              <a:latin typeface="Calibri "/>
            </a:endParaRPr>
          </a:p>
        </p:txBody>
      </p:sp>
      <p:sp>
        <p:nvSpPr>
          <p:cNvPr id="6" name="TextBox 5">
            <a:extLst>
              <a:ext uri="{FF2B5EF4-FFF2-40B4-BE49-F238E27FC236}">
                <a16:creationId xmlns:a16="http://schemas.microsoft.com/office/drawing/2014/main" id="{8195CD51-538B-51BB-1034-5D9A8AC32AE2}"/>
              </a:ext>
            </a:extLst>
          </p:cNvPr>
          <p:cNvSpPr txBox="1"/>
          <p:nvPr/>
        </p:nvSpPr>
        <p:spPr>
          <a:xfrm>
            <a:off x="9205860" y="426791"/>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27CA9E77-E39B-44A4-5ABF-E3410A653832}"/>
              </a:ext>
            </a:extLst>
          </p:cNvPr>
          <p:cNvPicPr>
            <a:picLocks noChangeAspect="1"/>
          </p:cNvPicPr>
          <p:nvPr/>
        </p:nvPicPr>
        <p:blipFill>
          <a:blip r:embed="rId3"/>
          <a:stretch>
            <a:fillRect/>
          </a:stretch>
        </p:blipFill>
        <p:spPr>
          <a:xfrm>
            <a:off x="11037306" y="4648413"/>
            <a:ext cx="998110" cy="984399"/>
          </a:xfrm>
          <a:prstGeom prst="rect">
            <a:avLst/>
          </a:prstGeom>
        </p:spPr>
      </p:pic>
      <p:sp>
        <p:nvSpPr>
          <p:cNvPr id="11" name="TextBox 10">
            <a:extLst>
              <a:ext uri="{FF2B5EF4-FFF2-40B4-BE49-F238E27FC236}">
                <a16:creationId xmlns:a16="http://schemas.microsoft.com/office/drawing/2014/main" id="{55B6ED0C-B552-E5D9-4BB9-A2C95A516C62}"/>
              </a:ext>
            </a:extLst>
          </p:cNvPr>
          <p:cNvSpPr txBox="1"/>
          <p:nvPr/>
        </p:nvSpPr>
        <p:spPr>
          <a:xfrm>
            <a:off x="6902215" y="3429000"/>
            <a:ext cx="4891935" cy="1569660"/>
          </a:xfrm>
          <a:prstGeom prst="rect">
            <a:avLst/>
          </a:prstGeom>
          <a:noFill/>
        </p:spPr>
        <p:txBody>
          <a:bodyPr wrap="square">
            <a:spAutoFit/>
          </a:bodyPr>
          <a:lstStyle/>
          <a:p>
            <a:pPr marL="0" indent="0">
              <a:buNone/>
            </a:pPr>
            <a:r>
              <a:rPr lang="en-GB" sz="2400" b="1">
                <a:latin typeface="Calibri"/>
                <a:ea typeface="Calibri"/>
                <a:cs typeface="Calibri"/>
              </a:rPr>
              <a:t>Where to Find Them:</a:t>
            </a:r>
          </a:p>
          <a:p>
            <a:pPr lvl="1">
              <a:buFont typeface="Arial" panose="020B0604020202020204" pitchFamily="34" charset="0"/>
              <a:buChar char="•"/>
            </a:pPr>
            <a:r>
              <a:rPr lang="en-GB" sz="2400">
                <a:latin typeface="Calibri"/>
                <a:ea typeface="Calibri"/>
                <a:cs typeface="Calibri"/>
              </a:rPr>
              <a:t>On your </a:t>
            </a:r>
            <a:r>
              <a:rPr lang="en-GB" sz="2400" b="1">
                <a:solidFill>
                  <a:schemeClr val="accent2"/>
                </a:solidFill>
                <a:latin typeface="Calibri"/>
                <a:ea typeface="Calibri"/>
                <a:cs typeface="Calibri"/>
                <a:hlinkClick r:id="rId4">
                  <a:extLst>
                    <a:ext uri="{A12FA001-AC4F-418D-AE19-62706E023703}">
                      <ahyp:hlinkClr xmlns:ahyp="http://schemas.microsoft.com/office/drawing/2018/hyperlinkcolor" val="tx"/>
                    </a:ext>
                  </a:extLst>
                </a:hlinkClick>
              </a:rPr>
              <a:t>Moodle </a:t>
            </a:r>
            <a:r>
              <a:rPr lang="en-GB" sz="2400" b="1">
                <a:latin typeface="Calibri"/>
                <a:ea typeface="Calibri"/>
                <a:cs typeface="Calibri"/>
                <a:hlinkClick r:id="rId4">
                  <a:extLst>
                    <a:ext uri="{A12FA001-AC4F-418D-AE19-62706E023703}">
                      <ahyp:hlinkClr xmlns:ahyp="http://schemas.microsoft.com/office/drawing/2018/hyperlinkcolor" val="tx"/>
                    </a:ext>
                  </a:extLst>
                </a:hlinkClick>
              </a:rPr>
              <a:t> </a:t>
            </a:r>
            <a:r>
              <a:rPr lang="en-GB" sz="2400">
                <a:latin typeface="Calibri"/>
                <a:ea typeface="Calibri"/>
                <a:cs typeface="Calibri"/>
              </a:rPr>
              <a:t>course pages</a:t>
            </a:r>
            <a:r>
              <a:rPr lang="en-GB" sz="2400" b="1">
                <a:latin typeface="Calibri"/>
                <a:ea typeface="Calibri"/>
                <a:cs typeface="Calibri"/>
              </a:rPr>
              <a:t>.</a:t>
            </a:r>
          </a:p>
          <a:p>
            <a:pPr lvl="1"/>
            <a:endParaRPr lang="en-GB" sz="2400" b="1">
              <a:latin typeface="Calibri"/>
              <a:ea typeface="Calibri"/>
              <a:cs typeface="Calibri"/>
            </a:endParaRPr>
          </a:p>
          <a:p>
            <a:pPr lvl="1">
              <a:buFont typeface="Arial" panose="020B0604020202020204" pitchFamily="34" charset="0"/>
              <a:buChar char="•"/>
            </a:pPr>
            <a:r>
              <a:rPr lang="en-GB" sz="2400">
                <a:latin typeface="Calibri"/>
                <a:ea typeface="Calibri"/>
                <a:cs typeface="Calibri"/>
              </a:rPr>
              <a:t>Or via the </a:t>
            </a:r>
            <a:r>
              <a:rPr lang="en-GB" sz="2400" b="1">
                <a:solidFill>
                  <a:schemeClr val="accent2"/>
                </a:solidFill>
                <a:latin typeface="Calibri"/>
                <a:ea typeface="Calibri"/>
                <a:cs typeface="Calibri"/>
                <a:hlinkClick r:id="rId5">
                  <a:extLst>
                    <a:ext uri="{A12FA001-AC4F-418D-AE19-62706E023703}">
                      <ahyp:hlinkClr xmlns:ahyp="http://schemas.microsoft.com/office/drawing/2018/hyperlinkcolor" val="tx"/>
                    </a:ext>
                  </a:extLst>
                </a:hlinkClick>
              </a:rPr>
              <a:t>Library website</a:t>
            </a:r>
            <a:r>
              <a:rPr lang="en-GB" sz="2400" b="1">
                <a:latin typeface="Calibri"/>
                <a:ea typeface="Calibri"/>
                <a:cs typeface="Calibri"/>
                <a:hlinkClick r:id="rId5">
                  <a:extLst>
                    <a:ext uri="{A12FA001-AC4F-418D-AE19-62706E023703}">
                      <ahyp:hlinkClr xmlns:ahyp="http://schemas.microsoft.com/office/drawing/2018/hyperlinkcolor" val="tx"/>
                    </a:ext>
                  </a:extLst>
                </a:hlinkClick>
              </a:rPr>
              <a:t>.</a:t>
            </a:r>
            <a:endParaRPr lang="en-GB" sz="2400" b="1">
              <a:latin typeface="Calibri"/>
              <a:ea typeface="Calibri"/>
              <a:cs typeface="Calibri"/>
            </a:endParaRPr>
          </a:p>
        </p:txBody>
      </p:sp>
      <p:pic>
        <p:nvPicPr>
          <p:cNvPr id="13" name="Picture 12">
            <a:extLst>
              <a:ext uri="{FF2B5EF4-FFF2-40B4-BE49-F238E27FC236}">
                <a16:creationId xmlns:a16="http://schemas.microsoft.com/office/drawing/2014/main" id="{DD86663A-03D0-5ABD-B726-D100D6AA3F56}"/>
              </a:ext>
            </a:extLst>
          </p:cNvPr>
          <p:cNvPicPr>
            <a:picLocks noChangeAspect="1"/>
          </p:cNvPicPr>
          <p:nvPr/>
        </p:nvPicPr>
        <p:blipFill>
          <a:blip r:embed="rId6"/>
          <a:stretch>
            <a:fillRect/>
          </a:stretch>
        </p:blipFill>
        <p:spPr>
          <a:xfrm>
            <a:off x="1214744" y="2037539"/>
            <a:ext cx="3989106" cy="315839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9568650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1866551-6001-5CFE-CFD4-A8D143C258F5}"/>
              </a:ext>
            </a:extLst>
          </p:cNvPr>
          <p:cNvPicPr>
            <a:picLocks noChangeAspect="1"/>
          </p:cNvPicPr>
          <p:nvPr/>
        </p:nvPicPr>
        <p:blipFill>
          <a:blip r:embed="rId2"/>
          <a:stretch>
            <a:fillRect/>
          </a:stretch>
        </p:blipFill>
        <p:spPr>
          <a:xfrm>
            <a:off x="8131822" y="1185240"/>
            <a:ext cx="3920634" cy="35089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itle 5">
            <a:extLst>
              <a:ext uri="{FF2B5EF4-FFF2-40B4-BE49-F238E27FC236}">
                <a16:creationId xmlns:a16="http://schemas.microsoft.com/office/drawing/2014/main" id="{2CB143B4-9FCB-F86A-643F-BD12C9044F70}"/>
              </a:ext>
            </a:extLst>
          </p:cNvPr>
          <p:cNvSpPr>
            <a:spLocks noGrp="1"/>
          </p:cNvSpPr>
          <p:nvPr>
            <p:ph type="title"/>
          </p:nvPr>
        </p:nvSpPr>
        <p:spPr>
          <a:xfrm>
            <a:off x="358219" y="365125"/>
            <a:ext cx="11481847" cy="601693"/>
          </a:xfrm>
        </p:spPr>
        <p:txBody>
          <a:bodyPr>
            <a:normAutofit fontScale="90000"/>
          </a:bodyPr>
          <a:lstStyle/>
          <a:p>
            <a:r>
              <a:rPr lang="en-GB">
                <a:latin typeface="+mn-lt"/>
              </a:rPr>
              <a:t>Online Resource List (ORL) demo</a:t>
            </a:r>
            <a:endParaRPr lang="en-US">
              <a:latin typeface="+mn-lt"/>
            </a:endParaRPr>
          </a:p>
        </p:txBody>
      </p:sp>
      <p:sp>
        <p:nvSpPr>
          <p:cNvPr id="9" name="TextBox 8">
            <a:extLst>
              <a:ext uri="{FF2B5EF4-FFF2-40B4-BE49-F238E27FC236}">
                <a16:creationId xmlns:a16="http://schemas.microsoft.com/office/drawing/2014/main" id="{210117BD-A1D7-59E9-9818-045E07DA9C62}"/>
              </a:ext>
            </a:extLst>
          </p:cNvPr>
          <p:cNvSpPr txBox="1"/>
          <p:nvPr/>
        </p:nvSpPr>
        <p:spPr>
          <a:xfrm>
            <a:off x="299515" y="1322048"/>
            <a:ext cx="7621402" cy="4524315"/>
          </a:xfrm>
          <a:prstGeom prst="rect">
            <a:avLst/>
          </a:prstGeom>
          <a:noFill/>
        </p:spPr>
        <p:txBody>
          <a:bodyPr wrap="square">
            <a:spAutoFit/>
          </a:bodyPr>
          <a:lstStyle/>
          <a:p>
            <a:pPr marL="457200" indent="-457200">
              <a:buFont typeface="Arial" panose="020B0604020202020204" pitchFamily="34" charset="0"/>
              <a:buChar char="•"/>
            </a:pPr>
            <a:r>
              <a:rPr lang="en-GB" sz="2400" dirty="0"/>
              <a:t>Search for your reading list by course code in ‘</a:t>
            </a:r>
            <a:r>
              <a:rPr lang="en-GB" sz="2400" b="1" dirty="0"/>
              <a:t>ALL Lists’</a:t>
            </a:r>
            <a:r>
              <a:rPr lang="en-GB" sz="2400" dirty="0"/>
              <a:t>. </a:t>
            </a:r>
            <a:r>
              <a:rPr lang="en-GB" sz="2400" b="1" dirty="0">
                <a:solidFill>
                  <a:schemeClr val="accent2"/>
                </a:solidFill>
              </a:rPr>
              <a:t>E.g. BMTP4</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‘Add’(to add to </a:t>
            </a:r>
            <a:r>
              <a:rPr lang="en-GB" sz="2400" b="1" dirty="0"/>
              <a:t>‘My Lists’).</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dirty="0"/>
              <a:t>Search and add ‘LIB02’ to your lists.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on list title to open and access the contents.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Choose a title and click                         to read online. </a:t>
            </a:r>
          </a:p>
          <a:p>
            <a:pPr marL="342900" indent="-342900">
              <a:buFont typeface="Arial" panose="020B0604020202020204" pitchFamily="34" charset="0"/>
              <a:buChar char="•"/>
            </a:pPr>
            <a:endParaRPr lang="en-GB" sz="2400" dirty="0"/>
          </a:p>
          <a:p>
            <a:endParaRPr lang="en-GB" sz="2400" dirty="0"/>
          </a:p>
        </p:txBody>
      </p:sp>
      <p:sp>
        <p:nvSpPr>
          <p:cNvPr id="12" name="TextBox 11">
            <a:extLst>
              <a:ext uri="{FF2B5EF4-FFF2-40B4-BE49-F238E27FC236}">
                <a16:creationId xmlns:a16="http://schemas.microsoft.com/office/drawing/2014/main" id="{66E3E5A9-E6B1-8546-F83C-AD3C585DAE2A}"/>
              </a:ext>
            </a:extLst>
          </p:cNvPr>
          <p:cNvSpPr txBox="1"/>
          <p:nvPr/>
        </p:nvSpPr>
        <p:spPr>
          <a:xfrm>
            <a:off x="8071627" y="5107700"/>
            <a:ext cx="2565653" cy="369332"/>
          </a:xfrm>
          <a:prstGeom prst="rect">
            <a:avLst/>
          </a:prstGeom>
          <a:noFill/>
        </p:spPr>
        <p:txBody>
          <a:bodyPr wrap="square" rtlCol="0">
            <a:spAutoFit/>
          </a:bodyPr>
          <a:lstStyle/>
          <a:p>
            <a:r>
              <a:rPr lang="en-GB" dirty="0">
                <a:hlinkClick r:id="rId3"/>
              </a:rPr>
              <a:t>Online Resource List Link</a:t>
            </a:r>
            <a:endParaRPr lang="en-US" dirty="0"/>
          </a:p>
        </p:txBody>
      </p:sp>
      <p:pic>
        <p:nvPicPr>
          <p:cNvPr id="14" name="Picture 13">
            <a:extLst>
              <a:ext uri="{FF2B5EF4-FFF2-40B4-BE49-F238E27FC236}">
                <a16:creationId xmlns:a16="http://schemas.microsoft.com/office/drawing/2014/main" id="{0A9B22F4-D68B-CE14-F153-8D86C6562558}"/>
              </a:ext>
            </a:extLst>
          </p:cNvPr>
          <p:cNvPicPr>
            <a:picLocks noChangeAspect="1"/>
          </p:cNvPicPr>
          <p:nvPr/>
        </p:nvPicPr>
        <p:blipFill>
          <a:blip r:embed="rId4"/>
          <a:srcRect l="7597" t="21451" b="8354"/>
          <a:stretch>
            <a:fillRect/>
          </a:stretch>
        </p:blipFill>
        <p:spPr>
          <a:xfrm>
            <a:off x="3758246" y="4694180"/>
            <a:ext cx="1597333" cy="376583"/>
          </a:xfrm>
          <a:prstGeom prst="rect">
            <a:avLst/>
          </a:prstGeom>
        </p:spPr>
      </p:pic>
      <p:sp>
        <p:nvSpPr>
          <p:cNvPr id="16" name="TextBox 15">
            <a:extLst>
              <a:ext uri="{FF2B5EF4-FFF2-40B4-BE49-F238E27FC236}">
                <a16:creationId xmlns:a16="http://schemas.microsoft.com/office/drawing/2014/main" id="{3CE02E28-DB93-D1FD-355E-7422B550A509}"/>
              </a:ext>
            </a:extLst>
          </p:cNvPr>
          <p:cNvSpPr txBox="1"/>
          <p:nvPr/>
        </p:nvSpPr>
        <p:spPr>
          <a:xfrm>
            <a:off x="9070973" y="41207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1BCA540B-4C59-5E80-9037-DAA80D7A4869}"/>
              </a:ext>
            </a:extLst>
          </p:cNvPr>
          <p:cNvPicPr>
            <a:picLocks noChangeAspect="1"/>
          </p:cNvPicPr>
          <p:nvPr/>
        </p:nvPicPr>
        <p:blipFill>
          <a:blip r:embed="rId6"/>
          <a:srcRect l="10886" t="31217" b="17224"/>
          <a:stretch>
            <a:fillRect/>
          </a:stretch>
        </p:blipFill>
        <p:spPr>
          <a:xfrm>
            <a:off x="4952961" y="2487068"/>
            <a:ext cx="1084797" cy="376583"/>
          </a:xfrm>
          <a:prstGeom prst="rect">
            <a:avLst/>
          </a:prstGeom>
        </p:spPr>
      </p:pic>
    </p:spTree>
    <p:extLst>
      <p:ext uri="{BB962C8B-B14F-4D97-AF65-F5344CB8AC3E}">
        <p14:creationId xmlns:p14="http://schemas.microsoft.com/office/powerpoint/2010/main" val="3093601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114177A-69BC-42B4-8A73-8C88AB78E6FA}"/>
              </a:ext>
            </a:extLst>
          </p:cNvPr>
          <p:cNvSpPr>
            <a:spLocks noGrp="1"/>
          </p:cNvSpPr>
          <p:nvPr>
            <p:ph type="title"/>
          </p:nvPr>
        </p:nvSpPr>
        <p:spPr>
          <a:xfrm>
            <a:off x="358219" y="365125"/>
            <a:ext cx="11481847" cy="676275"/>
          </a:xfrm>
        </p:spPr>
        <p:txBody>
          <a:bodyPr>
            <a:normAutofit fontScale="90000"/>
          </a:bodyPr>
          <a:lstStyle/>
          <a:p>
            <a:r>
              <a:rPr lang="en-GB">
                <a:latin typeface="+mn-lt"/>
              </a:rPr>
              <a:t>Saving favourites</a:t>
            </a:r>
            <a:endParaRPr lang="en-US">
              <a:latin typeface="+mn-lt"/>
            </a:endParaRPr>
          </a:p>
        </p:txBody>
      </p:sp>
      <p:pic>
        <p:nvPicPr>
          <p:cNvPr id="5" name="Content Placeholder 4">
            <a:extLst>
              <a:ext uri="{FF2B5EF4-FFF2-40B4-BE49-F238E27FC236}">
                <a16:creationId xmlns:a16="http://schemas.microsoft.com/office/drawing/2014/main" id="{ACD4F791-C438-D30C-7EEB-CDAA31F0A015}"/>
              </a:ext>
            </a:extLst>
          </p:cNvPr>
          <p:cNvPicPr>
            <a:picLocks noGrp="1" noChangeAspect="1"/>
          </p:cNvPicPr>
          <p:nvPr>
            <p:ph sz="quarter" idx="4294967295"/>
          </p:nvPr>
        </p:nvPicPr>
        <p:blipFill>
          <a:blip r:embed="rId2"/>
          <a:srcRect t="8876"/>
          <a:stretch>
            <a:fillRect/>
          </a:stretch>
        </p:blipFill>
        <p:spPr>
          <a:xfrm>
            <a:off x="519267" y="2501119"/>
            <a:ext cx="4564294" cy="300639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9" name="TextBox 8">
            <a:extLst>
              <a:ext uri="{FF2B5EF4-FFF2-40B4-BE49-F238E27FC236}">
                <a16:creationId xmlns:a16="http://schemas.microsoft.com/office/drawing/2014/main" id="{5E450E55-6189-F602-C59F-68612DE7C29D}"/>
              </a:ext>
            </a:extLst>
          </p:cNvPr>
          <p:cNvSpPr txBox="1"/>
          <p:nvPr/>
        </p:nvSpPr>
        <p:spPr>
          <a:xfrm>
            <a:off x="5140890" y="3173322"/>
            <a:ext cx="6531843" cy="830997"/>
          </a:xfrm>
          <a:prstGeom prst="rect">
            <a:avLst/>
          </a:prstGeom>
          <a:noFill/>
        </p:spPr>
        <p:txBody>
          <a:bodyPr wrap="square" rtlCol="0">
            <a:spAutoFit/>
          </a:bodyPr>
          <a:lstStyle/>
          <a:p>
            <a:pPr marL="285750" indent="-285750">
              <a:buFont typeface="Arial" panose="020B0604020202020204" pitchFamily="34" charset="0"/>
              <a:buChar char="•"/>
            </a:pPr>
            <a:r>
              <a:rPr lang="en-GB" sz="2400"/>
              <a:t>Click the ellipsis of a title […] to open the drop-down menu. </a:t>
            </a:r>
          </a:p>
        </p:txBody>
      </p:sp>
      <p:sp>
        <p:nvSpPr>
          <p:cNvPr id="11" name="TextBox 10">
            <a:extLst>
              <a:ext uri="{FF2B5EF4-FFF2-40B4-BE49-F238E27FC236}">
                <a16:creationId xmlns:a16="http://schemas.microsoft.com/office/drawing/2014/main" id="{5C1F2C68-66D5-478E-1C47-570E07E7E545}"/>
              </a:ext>
            </a:extLst>
          </p:cNvPr>
          <p:cNvSpPr txBox="1"/>
          <p:nvPr/>
        </p:nvSpPr>
        <p:spPr>
          <a:xfrm>
            <a:off x="1726907" y="1171283"/>
            <a:ext cx="10067106" cy="830997"/>
          </a:xfrm>
          <a:prstGeom prst="rect">
            <a:avLst/>
          </a:prstGeom>
          <a:noFill/>
        </p:spPr>
        <p:txBody>
          <a:bodyPr wrap="square" rtlCol="0">
            <a:spAutoFit/>
          </a:bodyPr>
          <a:lstStyle/>
          <a:p>
            <a:r>
              <a:rPr lang="en-GB" sz="2400"/>
              <a:t>Using the favourites tool in the ORL, you can easily save, manage, and organise all your references you have used in your assignment. </a:t>
            </a:r>
            <a:endParaRPr lang="en-US" sz="2400"/>
          </a:p>
        </p:txBody>
      </p:sp>
      <p:sp>
        <p:nvSpPr>
          <p:cNvPr id="13" name="TextBox 12">
            <a:extLst>
              <a:ext uri="{FF2B5EF4-FFF2-40B4-BE49-F238E27FC236}">
                <a16:creationId xmlns:a16="http://schemas.microsoft.com/office/drawing/2014/main" id="{68528D87-F7B0-B8DA-22B3-9ED30C1FCAAF}"/>
              </a:ext>
            </a:extLst>
          </p:cNvPr>
          <p:cNvSpPr txBox="1"/>
          <p:nvPr/>
        </p:nvSpPr>
        <p:spPr>
          <a:xfrm>
            <a:off x="5140890" y="4739910"/>
            <a:ext cx="6095028" cy="830997"/>
          </a:xfrm>
          <a:prstGeom prst="rect">
            <a:avLst/>
          </a:prstGeom>
          <a:noFill/>
        </p:spPr>
        <p:txBody>
          <a:bodyPr wrap="square">
            <a:spAutoFit/>
          </a:bodyPr>
          <a:lstStyle/>
          <a:p>
            <a:pPr marL="285750" indent="-285750">
              <a:buFont typeface="Arial" panose="020B0604020202020204" pitchFamily="34" charset="0"/>
              <a:buChar char="•"/>
            </a:pPr>
            <a:r>
              <a:rPr lang="en-GB" sz="2400"/>
              <a:t>Choose ‘Save as a favourite’ to place into your favourites list.</a:t>
            </a:r>
          </a:p>
        </p:txBody>
      </p:sp>
      <p:pic>
        <p:nvPicPr>
          <p:cNvPr id="15" name="Picture 14">
            <a:extLst>
              <a:ext uri="{FF2B5EF4-FFF2-40B4-BE49-F238E27FC236}">
                <a16:creationId xmlns:a16="http://schemas.microsoft.com/office/drawing/2014/main" id="{AA7D99AA-8E2A-0C07-4795-A71525A9AE8A}"/>
              </a:ext>
            </a:extLst>
          </p:cNvPr>
          <p:cNvPicPr>
            <a:picLocks noChangeAspect="1"/>
          </p:cNvPicPr>
          <p:nvPr/>
        </p:nvPicPr>
        <p:blipFill>
          <a:blip r:embed="rId3"/>
          <a:srcRect l="6328" t="50699"/>
          <a:stretch>
            <a:fillRect/>
          </a:stretch>
        </p:blipFill>
        <p:spPr>
          <a:xfrm>
            <a:off x="570772" y="1236417"/>
            <a:ext cx="948405" cy="702045"/>
          </a:xfrm>
          <a:prstGeom prst="rect">
            <a:avLst/>
          </a:prstGeom>
          <a:ln>
            <a:solidFill>
              <a:schemeClr val="tx1"/>
            </a:solidFill>
          </a:ln>
        </p:spPr>
      </p:pic>
      <p:sp>
        <p:nvSpPr>
          <p:cNvPr id="17" name="TextBox 16">
            <a:extLst>
              <a:ext uri="{FF2B5EF4-FFF2-40B4-BE49-F238E27FC236}">
                <a16:creationId xmlns:a16="http://schemas.microsoft.com/office/drawing/2014/main" id="{F3C37DFE-6711-7E50-410F-7B10CA3148CA}"/>
              </a:ext>
            </a:extLst>
          </p:cNvPr>
          <p:cNvSpPr txBox="1"/>
          <p:nvPr/>
        </p:nvSpPr>
        <p:spPr>
          <a:xfrm>
            <a:off x="9030204" y="45952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spTree>
    <p:extLst>
      <p:ext uri="{BB962C8B-B14F-4D97-AF65-F5344CB8AC3E}">
        <p14:creationId xmlns:p14="http://schemas.microsoft.com/office/powerpoint/2010/main" val="361777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a:latin typeface="+mn-lt"/>
              </a:rPr>
              <a:t>Find sources using the library catalogue</a:t>
            </a:r>
            <a:endParaRPr lang="en-US">
              <a:latin typeface="+mn-lt"/>
            </a:endParaRPr>
          </a:p>
        </p:txBody>
      </p:sp>
      <p:pic>
        <p:nvPicPr>
          <p:cNvPr id="8" name="Content Placeholder 7" descr="A screenshot of a web page&#10;&#10;AI-generated content may be incorrect.">
            <a:extLst>
              <a:ext uri="{FF2B5EF4-FFF2-40B4-BE49-F238E27FC236}">
                <a16:creationId xmlns:a16="http://schemas.microsoft.com/office/drawing/2014/main" id="{A49AA4F1-A02A-6091-7989-AACFC8FA82AF}"/>
              </a:ext>
            </a:extLst>
          </p:cNvPr>
          <p:cNvPicPr>
            <a:picLocks noGrp="1" noChangeAspect="1"/>
          </p:cNvPicPr>
          <p:nvPr>
            <p:ph sz="quarter" idx="10"/>
          </p:nvPr>
        </p:nvPicPr>
        <p:blipFill>
          <a:blip r:embed="rId3"/>
          <a:stretch>
            <a:fillRect/>
          </a:stretch>
        </p:blipFill>
        <p:spPr>
          <a:xfrm>
            <a:off x="4466629" y="1932317"/>
            <a:ext cx="7370293" cy="36565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E96893AD-5F9F-E759-7080-7FBBCBEECCC4}"/>
              </a:ext>
            </a:extLst>
          </p:cNvPr>
          <p:cNvSpPr txBox="1"/>
          <p:nvPr/>
        </p:nvSpPr>
        <p:spPr>
          <a:xfrm>
            <a:off x="8947955" y="1170717"/>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2933" y="1377186"/>
            <a:ext cx="4110532" cy="341632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a:latin typeface="Calibri "/>
              </a:rPr>
              <a:t>Explore </a:t>
            </a:r>
            <a:r>
              <a:rPr lang="en-GB" sz="2400">
                <a:latin typeface="Calibri "/>
                <a:hlinkClick r:id="rId5"/>
              </a:rPr>
              <a:t>our Library YouTube playlist</a:t>
            </a:r>
            <a:r>
              <a:rPr lang="en-GB" sz="2400">
                <a:latin typeface="Calibri "/>
              </a:rPr>
              <a:t> for short videos on how to find and use our online library.</a:t>
            </a:r>
          </a:p>
          <a:p>
            <a:pPr marL="342900" indent="-342900">
              <a:buFont typeface="Arial" panose="020B0604020202020204" pitchFamily="34" charset="0"/>
              <a:buChar char="•"/>
            </a:pPr>
            <a:endParaRPr lang="en-GB" sz="2400">
              <a:latin typeface="Calibri "/>
            </a:endParaRPr>
          </a:p>
          <a:p>
            <a:pPr marL="342900" indent="-342900">
              <a:buFont typeface="Arial" panose="020B0604020202020204" pitchFamily="34" charset="0"/>
              <a:buChar char="•"/>
            </a:pPr>
            <a:r>
              <a:rPr lang="en-GB" sz="2400">
                <a:latin typeface="Calibri "/>
              </a:rPr>
              <a:t>Find out much more by completing the 'Searching for Information' infoskills units</a:t>
            </a:r>
            <a:endParaRPr lang="en-US" sz="2400">
              <a:latin typeface="Calibri "/>
            </a:endParaRPr>
          </a:p>
        </p:txBody>
      </p:sp>
      <p:sp>
        <p:nvSpPr>
          <p:cNvPr id="5" name="Arrow: Right 4">
            <a:extLst>
              <a:ext uri="{FF2B5EF4-FFF2-40B4-BE49-F238E27FC236}">
                <a16:creationId xmlns:a16="http://schemas.microsoft.com/office/drawing/2014/main" id="{16A8C667-1B53-5BF1-6322-305117302AB8}"/>
              </a:ext>
            </a:extLst>
          </p:cNvPr>
          <p:cNvSpPr/>
          <p:nvPr/>
        </p:nvSpPr>
        <p:spPr>
          <a:xfrm>
            <a:off x="2802258" y="444142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8298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a:xfrm>
            <a:off x="257938" y="221406"/>
            <a:ext cx="11481847" cy="738665"/>
          </a:xfrm>
        </p:spPr>
        <p:txBody>
          <a:bodyPr/>
          <a:lstStyle/>
          <a:p>
            <a:r>
              <a:rPr lang="en-GB">
                <a:latin typeface="Calibri "/>
              </a:rPr>
              <a:t>Searching the Library Online</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3"/>
          <a:stretch>
            <a:fillRect/>
          </a:stretch>
        </p:blipFill>
        <p:spPr>
          <a:xfrm>
            <a:off x="1383329" y="207960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417324" y="1150508"/>
            <a:ext cx="10776566" cy="738664"/>
          </a:xfrm>
          <a:prstGeom prst="rect">
            <a:avLst/>
          </a:prstGeom>
          <a:noFill/>
        </p:spPr>
        <p:txBody>
          <a:bodyPr wrap="square" lIns="91440" tIns="45720" rIns="91440" bIns="45720" rtlCol="0" anchor="t">
            <a:spAutoFit/>
          </a:bodyPr>
          <a:lstStyle/>
          <a:p>
            <a:r>
              <a:rPr lang="en-GB" sz="2400">
                <a:latin typeface="Calibri"/>
                <a:ea typeface="Calibri"/>
                <a:cs typeface="Calibri"/>
              </a:rPr>
              <a:t>Enter a keyword into the search box to search across our many of our collections.</a:t>
            </a:r>
          </a:p>
          <a:p>
            <a:endParaRPr lang="en-US"/>
          </a:p>
        </p:txBody>
      </p:sp>
      <p:sp>
        <p:nvSpPr>
          <p:cNvPr id="7" name="TextBox 6">
            <a:extLst>
              <a:ext uri="{FF2B5EF4-FFF2-40B4-BE49-F238E27FC236}">
                <a16:creationId xmlns:a16="http://schemas.microsoft.com/office/drawing/2014/main" id="{043A1F8C-EF8F-BEF2-7951-A41DB4977C0E}"/>
              </a:ext>
            </a:extLst>
          </p:cNvPr>
          <p:cNvSpPr txBox="1"/>
          <p:nvPr/>
        </p:nvSpPr>
        <p:spPr>
          <a:xfrm>
            <a:off x="417324" y="4419766"/>
            <a:ext cx="10240969" cy="1077218"/>
          </a:xfrm>
          <a:prstGeom prst="rect">
            <a:avLst/>
          </a:prstGeom>
          <a:noFill/>
        </p:spPr>
        <p:txBody>
          <a:bodyPr wrap="square" lIns="91440" tIns="45720" rIns="91440" bIns="45720" rtlCol="0" anchor="t">
            <a:spAutoFit/>
          </a:bodyPr>
          <a:lstStyle/>
          <a:p>
            <a:r>
              <a:rPr lang="en-GB" sz="2400" b="1">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a:latin typeface="Calibri"/>
                <a:ea typeface="Calibri"/>
                <a:cs typeface="Calibri"/>
              </a:rPr>
              <a:t>Not all subscribed collections and databases are searchable by this method. Some </a:t>
            </a:r>
            <a:r>
              <a:rPr lang="en-GB" sz="2000">
                <a:latin typeface="Calibri"/>
                <a:ea typeface="Calibri"/>
                <a:cs typeface="Calibri"/>
                <a:hlinkClick r:id="rId4"/>
              </a:rPr>
              <a:t>specialised databases </a:t>
            </a:r>
            <a:r>
              <a:rPr lang="en-GB" sz="2000">
                <a:latin typeface="Calibri"/>
                <a:ea typeface="Calibri"/>
                <a:cs typeface="Calibri"/>
              </a:rPr>
              <a:t>will need to be searched individually.</a:t>
            </a:r>
          </a:p>
        </p:txBody>
      </p:sp>
      <p:pic>
        <p:nvPicPr>
          <p:cNvPr id="8" name="Picture 7">
            <a:extLst>
              <a:ext uri="{FF2B5EF4-FFF2-40B4-BE49-F238E27FC236}">
                <a16:creationId xmlns:a16="http://schemas.microsoft.com/office/drawing/2014/main" id="{E81DAE62-8929-4D23-1E52-DB645795DFD2}"/>
              </a:ext>
            </a:extLst>
          </p:cNvPr>
          <p:cNvPicPr>
            <a:picLocks noChangeAspect="1"/>
          </p:cNvPicPr>
          <p:nvPr/>
        </p:nvPicPr>
        <p:blipFill>
          <a:blip r:embed="rId5"/>
          <a:stretch>
            <a:fillRect/>
          </a:stretch>
        </p:blipFill>
        <p:spPr>
          <a:xfrm>
            <a:off x="11100933" y="4708760"/>
            <a:ext cx="998110" cy="984399"/>
          </a:xfrm>
          <a:prstGeom prst="rect">
            <a:avLst/>
          </a:prstGeom>
        </p:spPr>
      </p:pic>
      <p:sp>
        <p:nvSpPr>
          <p:cNvPr id="9" name="TextBox 8">
            <a:extLst>
              <a:ext uri="{FF2B5EF4-FFF2-40B4-BE49-F238E27FC236}">
                <a16:creationId xmlns:a16="http://schemas.microsoft.com/office/drawing/2014/main" id="{8098F1C7-40E6-7709-1585-9FB6A42239ED}"/>
              </a:ext>
            </a:extLst>
          </p:cNvPr>
          <p:cNvSpPr txBox="1"/>
          <p:nvPr/>
        </p:nvSpPr>
        <p:spPr>
          <a:xfrm>
            <a:off x="11193890" y="4339428"/>
            <a:ext cx="998110" cy="369332"/>
          </a:xfrm>
          <a:prstGeom prst="rect">
            <a:avLst/>
          </a:prstGeom>
          <a:noFill/>
        </p:spPr>
        <p:txBody>
          <a:bodyPr wrap="square" rtlCol="0">
            <a:spAutoFit/>
          </a:bodyPr>
          <a:lstStyle/>
          <a:p>
            <a:r>
              <a:rPr lang="en-GB">
                <a:hlinkClick r:id="rId6"/>
              </a:rPr>
              <a:t>Library</a:t>
            </a:r>
            <a:endParaRPr lang="en-US"/>
          </a:p>
        </p:txBody>
      </p:sp>
    </p:spTree>
    <p:extLst>
      <p:ext uri="{BB962C8B-B14F-4D97-AF65-F5344CB8AC3E}">
        <p14:creationId xmlns:p14="http://schemas.microsoft.com/office/powerpoint/2010/main" val="1660326098"/>
      </p:ext>
    </p:extLst>
  </p:cSld>
  <p:clrMapOvr>
    <a:masterClrMapping/>
  </p:clrMapOvr>
  <mc:AlternateContent xmlns:mc="http://schemas.openxmlformats.org/markup-compatibility/2006" xmlns:p14="http://schemas.microsoft.com/office/powerpoint/2010/main">
    <mc:Choice Requires="p14">
      <p:transition spd="med" p14:dur="700" advTm="21461">
        <p:fade/>
      </p:transition>
    </mc:Choice>
    <mc:Fallback xmlns="">
      <p:transition spd="med" advTm="21461">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128401"/>
            <a:ext cx="11195050" cy="751054"/>
          </a:xfrm>
        </p:spPr>
        <p:txBody>
          <a:bodyPr anchor="b">
            <a:normAutofit/>
          </a:bodyPr>
          <a:lstStyle/>
          <a:p>
            <a:r>
              <a:rPr lang="en-GB">
                <a:latin typeface="+mn-lt"/>
                <a:cs typeface="Lucida Sans Unicode"/>
              </a:rPr>
              <a:t>Improving your search results </a:t>
            </a:r>
            <a:endParaRPr lang="en-GB">
              <a:latin typeface="+mn-lt"/>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254722" y="900562"/>
            <a:ext cx="5735441" cy="4616648"/>
          </a:xfrm>
          <a:prstGeom prst="rect">
            <a:avLst/>
          </a:prstGeom>
          <a:noFill/>
        </p:spPr>
        <p:txBody>
          <a:bodyPr wrap="square" lIns="91440" tIns="45720" rIns="91440" bIns="45720" anchor="t">
            <a:spAutoFit/>
          </a:bodyPr>
          <a:lstStyle/>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spcBef>
                <a:spcPts val="300"/>
              </a:spcBef>
              <a:spcAft>
                <a:spcPts val="300"/>
              </a:spcAft>
              <a:buFont typeface="Arial" panose="020B0604020202020204" pitchFamily="34" charset="0"/>
              <a:buChar char="•"/>
            </a:pPr>
            <a:r>
              <a:rPr lang="en-GB" sz="2400" dirty="0">
                <a:solidFill>
                  <a:srgbClr val="424242"/>
                </a:solidFill>
              </a:rPr>
              <a:t>Save your queries, get notifications and add to your favourites in your reading list!</a:t>
            </a:r>
            <a:endParaRPr lang="en-GB" sz="2400" dirty="0">
              <a:solidFill>
                <a:srgbClr val="424242"/>
              </a:solidFill>
              <a:ea typeface="Calibri"/>
              <a:cs typeface="Calibri"/>
            </a:endParaRPr>
          </a:p>
        </p:txBody>
      </p:sp>
      <p:sp>
        <p:nvSpPr>
          <p:cNvPr id="10" name="TextBox 9">
            <a:extLst>
              <a:ext uri="{FF2B5EF4-FFF2-40B4-BE49-F238E27FC236}">
                <a16:creationId xmlns:a16="http://schemas.microsoft.com/office/drawing/2014/main" id="{340BD1AF-9FAE-8D08-5FED-FD65E10988DB}"/>
              </a:ext>
            </a:extLst>
          </p:cNvPr>
          <p:cNvSpPr txBox="1"/>
          <p:nvPr/>
        </p:nvSpPr>
        <p:spPr>
          <a:xfrm>
            <a:off x="7613441" y="5022762"/>
            <a:ext cx="2487786" cy="400110"/>
          </a:xfrm>
          <a:prstGeom prst="rect">
            <a:avLst/>
          </a:prstGeom>
          <a:noFill/>
        </p:spPr>
        <p:txBody>
          <a:bodyPr wrap="square">
            <a:spAutoFit/>
          </a:bodyPr>
          <a:lstStyle/>
          <a:p>
            <a:pPr algn="l">
              <a:spcBef>
                <a:spcPts val="300"/>
              </a:spcBef>
              <a:spcAft>
                <a:spcPts val="300"/>
              </a:spcAft>
            </a:pPr>
            <a:r>
              <a:rPr lang="en-GB" sz="2000" dirty="0">
                <a:solidFill>
                  <a:srgbClr val="424242"/>
                </a:solidFill>
                <a:hlinkClick r:id="rId2"/>
              </a:rPr>
              <a:t>Link to search results</a:t>
            </a:r>
            <a:endParaRPr lang="en-GB" sz="2000" i="0" dirty="0">
              <a:solidFill>
                <a:srgbClr val="424242"/>
              </a:solidFill>
              <a:effectLst/>
            </a:endParaRPr>
          </a:p>
        </p:txBody>
      </p:sp>
      <p:sp>
        <p:nvSpPr>
          <p:cNvPr id="5" name="TextBox 4">
            <a:extLst>
              <a:ext uri="{FF2B5EF4-FFF2-40B4-BE49-F238E27FC236}">
                <a16:creationId xmlns:a16="http://schemas.microsoft.com/office/drawing/2014/main" id="{F7D4510C-88B3-4819-A340-1DABF5F33A5D}"/>
              </a:ext>
            </a:extLst>
          </p:cNvPr>
          <p:cNvSpPr txBox="1"/>
          <p:nvPr/>
        </p:nvSpPr>
        <p:spPr>
          <a:xfrm>
            <a:off x="9006197" y="380141"/>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pic>
        <p:nvPicPr>
          <p:cNvPr id="4" name="Picture 3">
            <a:extLst>
              <a:ext uri="{FF2B5EF4-FFF2-40B4-BE49-F238E27FC236}">
                <a16:creationId xmlns:a16="http://schemas.microsoft.com/office/drawing/2014/main" id="{39406207-473C-D4D6-A9EC-72069D03A986}"/>
              </a:ext>
            </a:extLst>
          </p:cNvPr>
          <p:cNvPicPr>
            <a:picLocks noChangeAspect="1"/>
          </p:cNvPicPr>
          <p:nvPr/>
        </p:nvPicPr>
        <p:blipFill>
          <a:blip r:embed="rId4"/>
          <a:stretch>
            <a:fillRect/>
          </a:stretch>
        </p:blipFill>
        <p:spPr>
          <a:xfrm>
            <a:off x="6096000" y="848821"/>
            <a:ext cx="5873986" cy="34290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8" name="Picture 7">
            <a:extLst>
              <a:ext uri="{FF2B5EF4-FFF2-40B4-BE49-F238E27FC236}">
                <a16:creationId xmlns:a16="http://schemas.microsoft.com/office/drawing/2014/main" id="{0A3F532B-6A0B-9F35-C9DE-E4E7CA1D60E9}"/>
              </a:ext>
            </a:extLst>
          </p:cNvPr>
          <p:cNvPicPr>
            <a:picLocks noChangeAspect="1"/>
          </p:cNvPicPr>
          <p:nvPr/>
        </p:nvPicPr>
        <p:blipFill>
          <a:blip r:embed="rId5"/>
          <a:stretch>
            <a:fillRect/>
          </a:stretch>
        </p:blipFill>
        <p:spPr>
          <a:xfrm>
            <a:off x="10755016" y="4277821"/>
            <a:ext cx="1436984" cy="1412462"/>
          </a:xfrm>
          <a:prstGeom prst="rect">
            <a:avLst/>
          </a:prstGeom>
        </p:spPr>
      </p:pic>
    </p:spTree>
    <p:extLst>
      <p:ext uri="{BB962C8B-B14F-4D97-AF65-F5344CB8AC3E}">
        <p14:creationId xmlns:p14="http://schemas.microsoft.com/office/powerpoint/2010/main" val="339476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12DF8F0-C720-911E-2A1A-81C21CA00134}"/>
              </a:ext>
            </a:extLst>
          </p:cNvPr>
          <p:cNvPicPr>
            <a:picLocks noChangeAspect="1"/>
          </p:cNvPicPr>
          <p:nvPr/>
        </p:nvPicPr>
        <p:blipFill>
          <a:blip r:embed="rId2"/>
          <a:stretch>
            <a:fillRect/>
          </a:stretch>
        </p:blipFill>
        <p:spPr>
          <a:xfrm>
            <a:off x="5407863" y="766772"/>
            <a:ext cx="5443389" cy="238715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286820" y="1263227"/>
            <a:ext cx="5886836" cy="4071152"/>
          </a:xfrm>
        </p:spPr>
        <p:txBody>
          <a:bodyPr>
            <a:noAutofit/>
          </a:bodyPr>
          <a:lstStyle/>
          <a:p>
            <a:pPr>
              <a:buFont typeface="Arial" panose="020B0604020202020204" pitchFamily="34" charset="0"/>
              <a:buChar char="•"/>
            </a:pPr>
            <a:r>
              <a:rPr lang="en-GB" sz="2400"/>
              <a:t>Where the book is held if it’s in print.</a:t>
            </a:r>
          </a:p>
          <a:p>
            <a:pPr>
              <a:buFont typeface="Arial" panose="020B0604020202020204" pitchFamily="34" charset="0"/>
              <a:buChar char="•"/>
            </a:pPr>
            <a:r>
              <a:rPr lang="en-GB" sz="2400"/>
              <a:t>Link to ebook or journal article if it’s electronic.</a:t>
            </a:r>
          </a:p>
          <a:p>
            <a:pPr>
              <a:buFont typeface="Arial" panose="020B0604020202020204" pitchFamily="34" charset="0"/>
              <a:buChar char="•"/>
            </a:pPr>
            <a:r>
              <a:rPr lang="en-GB" sz="2400"/>
              <a:t>How to request it if it’s on loan.</a:t>
            </a:r>
          </a:p>
          <a:p>
            <a:pPr>
              <a:buFont typeface="Arial" panose="020B0604020202020204" pitchFamily="34" charset="0"/>
              <a:buChar char="•"/>
            </a:pPr>
            <a:r>
              <a:rPr lang="en-GB" sz="2400"/>
              <a:t>Related reading.</a:t>
            </a:r>
          </a:p>
          <a:p>
            <a:pPr>
              <a:buFont typeface="Arial" panose="020B0604020202020204" pitchFamily="34" charset="0"/>
              <a:buChar char="•"/>
            </a:pPr>
            <a:r>
              <a:rPr lang="en-GB" sz="2400"/>
              <a:t>Option to search just within one journal.</a:t>
            </a:r>
          </a:p>
          <a:p>
            <a:pPr>
              <a:buFont typeface="Arial" panose="020B0604020202020204" pitchFamily="34" charset="0"/>
              <a:buChar char="•"/>
            </a:pPr>
            <a:r>
              <a:rPr lang="en-GB" sz="2400"/>
              <a:t>Virtual browse of other similar books.</a:t>
            </a:r>
          </a:p>
          <a:p>
            <a:pPr>
              <a:buFont typeface="Arial" panose="020B0604020202020204" pitchFamily="34" charset="0"/>
              <a:buChar char="•"/>
            </a:pPr>
            <a:r>
              <a:rPr lang="en-GB" sz="2400"/>
              <a:t>Books on the same Online Resource list.</a:t>
            </a:r>
          </a:p>
          <a:p>
            <a:pPr>
              <a:buFont typeface="Arial" panose="020B0604020202020204" pitchFamily="34" charset="0"/>
              <a:buChar char="•"/>
            </a:pPr>
            <a:r>
              <a:rPr lang="en-GB" sz="240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399304" y="144522"/>
            <a:ext cx="10795518" cy="545591"/>
          </a:xfrm>
        </p:spPr>
        <p:txBody>
          <a:bodyPr>
            <a:normAutofit fontScale="90000"/>
          </a:bodyPr>
          <a:lstStyle/>
          <a:p>
            <a:r>
              <a:rPr lang="en-GB">
                <a:latin typeface="+mn-lt"/>
              </a:rPr>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9534991" y="1263227"/>
            <a:ext cx="1794633" cy="461665"/>
          </a:xfrm>
          <a:prstGeom prst="rect">
            <a:avLst/>
          </a:prstGeom>
          <a:noFill/>
        </p:spPr>
        <p:txBody>
          <a:bodyPr wrap="square" rtlCol="0">
            <a:spAutoFit/>
          </a:bodyPr>
          <a:lstStyle/>
          <a:p>
            <a:r>
              <a:rPr lang="en-GB" sz="2400" dirty="0">
                <a:hlinkClick r:id="rId3"/>
              </a:rPr>
              <a:t>Book record</a:t>
            </a:r>
            <a:endParaRPr lang="en-GB" sz="2400" dirty="0"/>
          </a:p>
        </p:txBody>
      </p:sp>
      <p:pic>
        <p:nvPicPr>
          <p:cNvPr id="4" name="Picture 3">
            <a:extLst>
              <a:ext uri="{FF2B5EF4-FFF2-40B4-BE49-F238E27FC236}">
                <a16:creationId xmlns:a16="http://schemas.microsoft.com/office/drawing/2014/main" id="{31D1F316-7167-10C7-BDF0-A33765C74433}"/>
              </a:ext>
            </a:extLst>
          </p:cNvPr>
          <p:cNvPicPr>
            <a:picLocks noChangeAspect="1"/>
          </p:cNvPicPr>
          <p:nvPr/>
        </p:nvPicPr>
        <p:blipFill>
          <a:blip r:embed="rId4"/>
          <a:stretch>
            <a:fillRect/>
          </a:stretch>
        </p:blipFill>
        <p:spPr>
          <a:xfrm>
            <a:off x="7147589" y="1801551"/>
            <a:ext cx="4774804" cy="373894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04939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a:latin typeface="+mn-lt"/>
              </a:rPr>
              <a:t>Library Catalogue – overview.</a:t>
            </a:r>
          </a:p>
        </p:txBody>
      </p:sp>
      <p:sp>
        <p:nvSpPr>
          <p:cNvPr id="7" name="TextBox 6">
            <a:extLst>
              <a:ext uri="{FF2B5EF4-FFF2-40B4-BE49-F238E27FC236}">
                <a16:creationId xmlns:a16="http://schemas.microsoft.com/office/drawing/2014/main" id="{CAF8913B-A975-B589-DA19-54FDE677C0A2}"/>
              </a:ext>
            </a:extLst>
          </p:cNvPr>
          <p:cNvSpPr txBox="1"/>
          <p:nvPr/>
        </p:nvSpPr>
        <p:spPr>
          <a:xfrm>
            <a:off x="6651241" y="1053017"/>
            <a:ext cx="5494324" cy="3816429"/>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200" b="1">
                <a:latin typeface="Calibri"/>
                <a:ea typeface="Calibri"/>
                <a:cs typeface="Calibri"/>
              </a:rPr>
              <a:t>Sign in</a:t>
            </a:r>
            <a:r>
              <a:rPr lang="en-GB" sz="2200">
                <a:latin typeface="Calibri"/>
                <a:ea typeface="Calibri"/>
                <a:cs typeface="Calibri"/>
              </a:rPr>
              <a:t> with your university username and password to access library account.</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a:latin typeface="Calibri"/>
                <a:ea typeface="Calibri"/>
                <a:cs typeface="Calibri"/>
              </a:rPr>
              <a:t>Browse</a:t>
            </a:r>
            <a:r>
              <a:rPr lang="en-GB" sz="2200">
                <a:latin typeface="Calibri"/>
                <a:ea typeface="Calibri"/>
                <a:cs typeface="Calibri"/>
              </a:rPr>
              <a:t> latest additions to the library and curated collections.</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a:latin typeface="Calibri"/>
                <a:ea typeface="Calibri"/>
                <a:cs typeface="Calibri"/>
              </a:rPr>
              <a:t>Online Resource Lists</a:t>
            </a:r>
            <a:r>
              <a:rPr lang="en-GB" sz="2200">
                <a:latin typeface="Calibri"/>
                <a:ea typeface="Calibri"/>
                <a:cs typeface="Calibri"/>
              </a:rPr>
              <a:t>; Databases, Research assistant, and more…</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a:latin typeface="Calibri"/>
                <a:ea typeface="Calibri"/>
                <a:cs typeface="Calibri"/>
              </a:rPr>
              <a:t>Links</a:t>
            </a:r>
            <a:r>
              <a:rPr lang="en-GB" sz="2200">
                <a:latin typeface="Calibri"/>
                <a:ea typeface="Calibri"/>
                <a:cs typeface="Calibri"/>
              </a:rPr>
              <a:t> to library essential services and ways to contact us. </a:t>
            </a:r>
          </a:p>
        </p:txBody>
      </p:sp>
      <p:sp>
        <p:nvSpPr>
          <p:cNvPr id="3" name="TextBox 2">
            <a:extLst>
              <a:ext uri="{FF2B5EF4-FFF2-40B4-BE49-F238E27FC236}">
                <a16:creationId xmlns:a16="http://schemas.microsoft.com/office/drawing/2014/main" id="{16291B09-5970-6934-202F-BCE6CDB2E7D0}"/>
              </a:ext>
            </a:extLst>
          </p:cNvPr>
          <p:cNvSpPr txBox="1"/>
          <p:nvPr/>
        </p:nvSpPr>
        <p:spPr>
          <a:xfrm>
            <a:off x="2475034" y="5026778"/>
            <a:ext cx="2075770" cy="400110"/>
          </a:xfrm>
          <a:prstGeom prst="rect">
            <a:avLst/>
          </a:prstGeom>
          <a:noFill/>
        </p:spPr>
        <p:txBody>
          <a:bodyPr wrap="square" lIns="91440" tIns="45720" rIns="91440" bIns="45720" rtlCol="0" anchor="t">
            <a:spAutoFit/>
          </a:bodyPr>
          <a:lstStyle/>
          <a:p>
            <a:r>
              <a:rPr lang="en-GB" sz="2000">
                <a:latin typeface="Calibri"/>
                <a:ea typeface="Calibri"/>
                <a:cs typeface="Calibri"/>
                <a:hlinkClick r:id="rId3"/>
              </a:rPr>
              <a:t>Library Catalogue</a:t>
            </a:r>
            <a:endParaRPr lang="en-US">
              <a:hlinkClick r:id="rId3"/>
            </a:endParaRPr>
          </a:p>
        </p:txBody>
      </p:sp>
      <p:pic>
        <p:nvPicPr>
          <p:cNvPr id="4" name="Picture 3">
            <a:extLst>
              <a:ext uri="{FF2B5EF4-FFF2-40B4-BE49-F238E27FC236}">
                <a16:creationId xmlns:a16="http://schemas.microsoft.com/office/drawing/2014/main" id="{6AD23B4B-8A3E-977B-2CB7-5A91A4519D64}"/>
              </a:ext>
            </a:extLst>
          </p:cNvPr>
          <p:cNvPicPr>
            <a:picLocks noChangeAspect="1"/>
          </p:cNvPicPr>
          <p:nvPr/>
        </p:nvPicPr>
        <p:blipFill>
          <a:blip r:embed="rId4"/>
          <a:srcRect b="-885"/>
          <a:stretch>
            <a:fillRect/>
          </a:stretch>
        </p:blipFill>
        <p:spPr>
          <a:xfrm>
            <a:off x="10833710" y="4537319"/>
            <a:ext cx="1114425" cy="1114677"/>
          </a:xfrm>
          <a:prstGeom prst="rect">
            <a:avLst/>
          </a:prstGeom>
        </p:spPr>
      </p:pic>
      <p:pic>
        <p:nvPicPr>
          <p:cNvPr id="6" name="Picture 5">
            <a:extLst>
              <a:ext uri="{FF2B5EF4-FFF2-40B4-BE49-F238E27FC236}">
                <a16:creationId xmlns:a16="http://schemas.microsoft.com/office/drawing/2014/main" id="{2E358D4C-1611-2E64-AC1A-4CA64BB8E6C9}"/>
              </a:ext>
            </a:extLst>
          </p:cNvPr>
          <p:cNvPicPr>
            <a:picLocks noChangeAspect="1"/>
          </p:cNvPicPr>
          <p:nvPr/>
        </p:nvPicPr>
        <p:blipFill>
          <a:blip r:embed="rId5"/>
          <a:stretch>
            <a:fillRect/>
          </a:stretch>
        </p:blipFill>
        <p:spPr>
          <a:xfrm>
            <a:off x="185208" y="1128184"/>
            <a:ext cx="6466417" cy="3754967"/>
          </a:xfrm>
          <a:prstGeom prst="rect">
            <a:avLst/>
          </a:prstGeom>
        </p:spPr>
      </p:pic>
    </p:spTree>
    <p:extLst>
      <p:ext uri="{BB962C8B-B14F-4D97-AF65-F5344CB8AC3E}">
        <p14:creationId xmlns:p14="http://schemas.microsoft.com/office/powerpoint/2010/main" val="2083920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
                <a:cs typeface="Calibri Light" panose="020F0302020204030204" pitchFamily="34" charset="0"/>
              </a:rPr>
              <a:t>More specialised content – fewer, more relevant results.</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More controlled indexing – filter results in greater detail.</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a:solidFill>
                <a:schemeClr val="bg1"/>
              </a:solidFill>
            </a:endParaRPr>
          </a:p>
        </p:txBody>
      </p:sp>
    </p:spTree>
    <p:extLst>
      <p:ext uri="{BB962C8B-B14F-4D97-AF65-F5344CB8AC3E}">
        <p14:creationId xmlns:p14="http://schemas.microsoft.com/office/powerpoint/2010/main" val="926128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372208" y="5029249"/>
            <a:ext cx="2406381"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6676" y="1613767"/>
            <a:ext cx="5478391" cy="3770062"/>
          </a:xfrm>
          <a:ln w="57150">
            <a:solidFill>
              <a:schemeClr val="accent2"/>
            </a:solidFill>
          </a:ln>
        </p:spPr>
        <p:txBody>
          <a:bodyPr vert="horz" lIns="91440" tIns="45720" rIns="91440" bIns="45720" rtlCol="0" anchor="t">
            <a:normAutofit/>
          </a:bodyPr>
          <a:lstStyle/>
          <a:p>
            <a:pPr marL="0" indent="0">
              <a:buNone/>
            </a:pPr>
            <a:r>
              <a:rPr lang="en-GB" sz="2200" dirty="0"/>
              <a:t>Browse databases not searched by the library search:</a:t>
            </a:r>
            <a:endParaRPr lang="en-US" dirty="0"/>
          </a:p>
          <a:p>
            <a:pPr lvl="1"/>
            <a:r>
              <a:rPr lang="en-GB" sz="2000" dirty="0"/>
              <a:t>Box of Broadcasts (</a:t>
            </a:r>
            <a:r>
              <a:rPr lang="en-GB" sz="2000" dirty="0" err="1"/>
              <a:t>BoB</a:t>
            </a:r>
            <a:r>
              <a:rPr lang="en-GB" sz="2000" dirty="0"/>
              <a:t>)</a:t>
            </a:r>
            <a:endParaRPr lang="en-GB" sz="2000" dirty="0">
              <a:ea typeface="Calibri"/>
              <a:cs typeface="Calibri"/>
            </a:endParaRPr>
          </a:p>
          <a:p>
            <a:pPr lvl="1"/>
            <a:r>
              <a:rPr lang="en-GB" sz="2000" dirty="0"/>
              <a:t>Cite Them Right.</a:t>
            </a:r>
            <a:endParaRPr lang="en-GB" sz="2000" dirty="0">
              <a:ea typeface="Calibri"/>
              <a:cs typeface="Calibri"/>
            </a:endParaRPr>
          </a:p>
          <a:p>
            <a:pPr lvl="1"/>
            <a:endParaRPr lang="en-GB" sz="1800" dirty="0"/>
          </a:p>
          <a:p>
            <a:pPr marL="0" indent="0">
              <a:buNone/>
            </a:pPr>
            <a:r>
              <a:rPr lang="en-GB" sz="2200" dirty="0"/>
              <a:t>Go directly to specific databases:</a:t>
            </a:r>
            <a:endParaRPr lang="en-GB" sz="2200" dirty="0">
              <a:ea typeface="Calibri" panose="020F0502020204030204"/>
              <a:cs typeface="Calibri" panose="020F0502020204030204"/>
            </a:endParaRPr>
          </a:p>
          <a:p>
            <a:pPr lvl="1"/>
            <a:r>
              <a:rPr lang="en-GB" sz="2200" dirty="0"/>
              <a:t>Henry Stuart Talks (HS Talks)</a:t>
            </a:r>
          </a:p>
          <a:p>
            <a:pPr lvl="1"/>
            <a:r>
              <a:rPr lang="en-GB" sz="2200" dirty="0"/>
              <a:t>ProQuest Central</a:t>
            </a:r>
          </a:p>
          <a:p>
            <a:pPr lvl="1"/>
            <a:r>
              <a:rPr lang="en-GB" sz="2200" dirty="0"/>
              <a:t>Business Source (EBSCO)</a:t>
            </a:r>
          </a:p>
          <a:p>
            <a:pPr lvl="1"/>
            <a:r>
              <a:rPr lang="en-GB" sz="2200" dirty="0">
                <a:ea typeface="Calibri"/>
                <a:cs typeface="Calibri"/>
              </a:rPr>
              <a:t>Hospitality &amp; Tourism Complete (EBSCO)</a:t>
            </a:r>
          </a:p>
          <a:p>
            <a:pPr marL="457200" lvl="1" indent="0">
              <a:buNone/>
            </a:pPr>
            <a:endParaRPr lang="en-GB" sz="2200">
              <a:ea typeface="Calibri"/>
              <a:cs typeface="Calibri"/>
            </a:endParaRPr>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a:latin typeface="+mn-lt"/>
              </a:rPr>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6721209" y="1851291"/>
            <a:ext cx="5118861" cy="293725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126800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3F1FD-EECE-6D83-7EA7-521DA9F3F854}"/>
              </a:ext>
            </a:extLst>
          </p:cNvPr>
          <p:cNvSpPr>
            <a:spLocks noGrp="1"/>
          </p:cNvSpPr>
          <p:nvPr>
            <p:ph type="title"/>
          </p:nvPr>
        </p:nvSpPr>
        <p:spPr>
          <a:xfrm>
            <a:off x="305802" y="190400"/>
            <a:ext cx="11481847" cy="773562"/>
          </a:xfrm>
        </p:spPr>
        <p:txBody>
          <a:bodyPr/>
          <a:lstStyle/>
          <a:p>
            <a:r>
              <a:rPr lang="en-GB">
                <a:latin typeface="Calibri "/>
              </a:rPr>
              <a:t>Useful databases: </a:t>
            </a:r>
          </a:p>
        </p:txBody>
      </p:sp>
      <p:sp>
        <p:nvSpPr>
          <p:cNvPr id="3" name="TextBox 2">
            <a:extLst>
              <a:ext uri="{FF2B5EF4-FFF2-40B4-BE49-F238E27FC236}">
                <a16:creationId xmlns:a16="http://schemas.microsoft.com/office/drawing/2014/main" id="{CE4C16B7-5172-7E4D-B5E2-2879FC3CC8ED}"/>
              </a:ext>
            </a:extLst>
          </p:cNvPr>
          <p:cNvSpPr txBox="1"/>
          <p:nvPr/>
        </p:nvSpPr>
        <p:spPr>
          <a:xfrm>
            <a:off x="483876" y="1045501"/>
            <a:ext cx="11303773"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latin typeface="Calibri"/>
                <a:ea typeface="Calibri"/>
                <a:cs typeface="Calibri"/>
              </a:rPr>
              <a:t>EBSCO: </a:t>
            </a:r>
            <a:r>
              <a:rPr lang="en-GB" sz="2200" b="1">
                <a:latin typeface="Calibri"/>
                <a:ea typeface="Calibri"/>
                <a:cs typeface="Calibri"/>
                <a:hlinkClick r:id="rId2"/>
              </a:rPr>
              <a:t>Business Source Complete</a:t>
            </a:r>
            <a:endParaRPr lang="en-GB" sz="2200" b="1">
              <a:latin typeface="Calibri"/>
              <a:ea typeface="Calibri"/>
              <a:cs typeface="Calibri"/>
            </a:endParaRPr>
          </a:p>
          <a:p>
            <a:endParaRPr lang="en-GB" sz="2200" b="1">
              <a:latin typeface="Calibri"/>
              <a:ea typeface="Calibri"/>
              <a:cs typeface="Calibri"/>
            </a:endParaRPr>
          </a:p>
          <a:p>
            <a:r>
              <a:rPr lang="en-GB" sz="2200">
                <a:latin typeface="Calibri"/>
                <a:ea typeface="Calibri"/>
                <a:cs typeface="Calibri"/>
              </a:rPr>
              <a:t>Journals, research and articles and case studies in accounting, finance, management, marketing and more. (</a:t>
            </a:r>
            <a:r>
              <a:rPr lang="en-GB" sz="2200" b="1">
                <a:latin typeface="Calibri"/>
                <a:ea typeface="Calibri"/>
                <a:cs typeface="Calibri"/>
              </a:rPr>
              <a:t>Includes business magazines such as Harvard Business Review, Forbes, Bloomberg Business week, Fortune, etc.) </a:t>
            </a:r>
          </a:p>
          <a:p>
            <a:pPr marL="285750" indent="-285750">
              <a:buFont typeface="Arial"/>
              <a:buChar char="•"/>
            </a:pPr>
            <a:endParaRPr lang="en-GB" sz="2200" b="1">
              <a:latin typeface="Calibri"/>
              <a:ea typeface="Calibri"/>
              <a:cs typeface="Calibri"/>
            </a:endParaRPr>
          </a:p>
          <a:p>
            <a:r>
              <a:rPr lang="en-GB" sz="2200" b="1">
                <a:ea typeface="Calibri"/>
                <a:cs typeface="Calibri"/>
                <a:hlinkClick r:id="rId3"/>
              </a:rPr>
              <a:t>ProQuest Central</a:t>
            </a:r>
            <a:endParaRPr lang="en-GB" sz="2200" b="1">
              <a:ea typeface="Calibri"/>
              <a:cs typeface="Calibri"/>
            </a:endParaRPr>
          </a:p>
          <a:p>
            <a:r>
              <a:rPr lang="en-GB" sz="2200" b="1">
                <a:latin typeface="Calibri" panose="020F0502020204030204" pitchFamily="34" charset="0"/>
                <a:ea typeface="Calibri" panose="020F0502020204030204" pitchFamily="34" charset="0"/>
                <a:cs typeface="Calibri" panose="020F0502020204030204" pitchFamily="34" charset="0"/>
              </a:rPr>
              <a:t>(Select individual databases from full list)</a:t>
            </a:r>
          </a:p>
          <a:p>
            <a:endParaRPr lang="en-GB" sz="2200" b="1">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a:buChar char="•"/>
            </a:pPr>
            <a:r>
              <a:rPr lang="en-GB" sz="2200">
                <a:latin typeface="Calibri" panose="020F0502020204030204" pitchFamily="34" charset="0"/>
                <a:ea typeface="Calibri" panose="020F0502020204030204" pitchFamily="34" charset="0"/>
                <a:cs typeface="Calibri" panose="020F0502020204030204" pitchFamily="34" charset="0"/>
              </a:rPr>
              <a:t>ABI Inform: Business, management and trade articles, reports, business cases.</a:t>
            </a:r>
          </a:p>
          <a:p>
            <a:pPr marL="285750" indent="-285750">
              <a:buFont typeface="Arial"/>
              <a:buChar char="•"/>
            </a:pPr>
            <a:r>
              <a:rPr lang="en-GB" sz="2200">
                <a:latin typeface="Calibri" panose="020F0502020204030204" pitchFamily="34" charset="0"/>
                <a:ea typeface="Calibri" panose="020F0502020204030204" pitchFamily="34" charset="0"/>
                <a:cs typeface="Calibri" panose="020F0502020204030204" pitchFamily="34" charset="0"/>
              </a:rPr>
              <a:t>Accounting, tax &amp; banking collection: financial services industry trends and data.</a:t>
            </a:r>
          </a:p>
          <a:p>
            <a:pPr marL="285750" indent="-285750">
              <a:buFont typeface="Arial"/>
              <a:buChar char="•"/>
            </a:pPr>
            <a:r>
              <a:rPr lang="en-GB" sz="2200">
                <a:latin typeface="Calibri" panose="020F0502020204030204" pitchFamily="34" charset="0"/>
                <a:ea typeface="Calibri" panose="020F0502020204030204" pitchFamily="34" charset="0"/>
                <a:cs typeface="Calibri" panose="020F0502020204030204" pitchFamily="34" charset="0"/>
              </a:rPr>
              <a:t>Asian and European Business Collection</a:t>
            </a:r>
          </a:p>
          <a:p>
            <a:pPr marL="285750" indent="-285750">
              <a:buFont typeface="Arial"/>
              <a:buChar char="•"/>
            </a:pPr>
            <a:r>
              <a:rPr lang="en-GB" sz="2200">
                <a:latin typeface="Calibri" panose="020F0502020204030204" pitchFamily="34" charset="0"/>
                <a:ea typeface="Calibri" panose="020F0502020204030204" pitchFamily="34" charset="0"/>
                <a:cs typeface="Calibri" panose="020F0502020204030204" pitchFamily="34" charset="0"/>
              </a:rPr>
              <a:t>Business Market Research Collection: company and industry reports from a variety of sources.</a:t>
            </a:r>
          </a:p>
        </p:txBody>
      </p:sp>
    </p:spTree>
    <p:extLst>
      <p:ext uri="{BB962C8B-B14F-4D97-AF65-F5344CB8AC3E}">
        <p14:creationId xmlns:p14="http://schemas.microsoft.com/office/powerpoint/2010/main" val="3810813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247A5-E7FE-E751-0F08-B4DC583F1D97}"/>
              </a:ext>
            </a:extLst>
          </p:cNvPr>
          <p:cNvSpPr>
            <a:spLocks noGrp="1"/>
          </p:cNvSpPr>
          <p:nvPr>
            <p:ph type="title"/>
          </p:nvPr>
        </p:nvSpPr>
        <p:spPr>
          <a:xfrm>
            <a:off x="358219" y="365125"/>
            <a:ext cx="11481847" cy="648230"/>
          </a:xfrm>
        </p:spPr>
        <p:txBody>
          <a:bodyPr>
            <a:normAutofit fontScale="90000"/>
          </a:bodyPr>
          <a:lstStyle/>
          <a:p>
            <a:r>
              <a:rPr lang="en-US" dirty="0">
                <a:latin typeface="Calibri"/>
                <a:ea typeface="Calibri"/>
                <a:cs typeface="Calibri"/>
              </a:rPr>
              <a:t>Hospitality &amp; Tourism Complete</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16EB4A78-ABCF-D670-2202-2637C9AE2FF9}"/>
              </a:ext>
            </a:extLst>
          </p:cNvPr>
          <p:cNvSpPr>
            <a:spLocks noGrp="1"/>
          </p:cNvSpPr>
          <p:nvPr>
            <p:ph sz="quarter" idx="10"/>
          </p:nvPr>
        </p:nvSpPr>
        <p:spPr>
          <a:xfrm>
            <a:off x="359575" y="1380597"/>
            <a:ext cx="4921768" cy="4087207"/>
          </a:xfrm>
        </p:spPr>
        <p:txBody>
          <a:bodyPr vert="horz" lIns="91440" tIns="45720" rIns="91440" bIns="45720" rtlCol="0" anchor="t">
            <a:noAutofit/>
          </a:bodyPr>
          <a:lstStyle/>
          <a:p>
            <a:r>
              <a:rPr lang="en-US" sz="2000" dirty="0">
                <a:solidFill>
                  <a:srgbClr val="3A3A3A"/>
                </a:solidFill>
                <a:latin typeface="Calibri"/>
                <a:ea typeface="Calibri"/>
                <a:cs typeface="Calibri"/>
              </a:rPr>
              <a:t>A unique resource for information covering all areas of hospitality and tourism, </a:t>
            </a:r>
            <a:r>
              <a:rPr lang="en-US" sz="2000" dirty="0">
                <a:solidFill>
                  <a:srgbClr val="3D3F42"/>
                </a:solidFill>
                <a:latin typeface="Calibri"/>
                <a:ea typeface="Calibri"/>
                <a:cs typeface="Calibri"/>
              </a:rPr>
              <a:t>including hospitality law, market trends and hotel management</a:t>
            </a:r>
            <a:endParaRPr lang="en-US" sz="2000">
              <a:solidFill>
                <a:srgbClr val="000000"/>
              </a:solidFill>
              <a:latin typeface="Calibri"/>
              <a:ea typeface="Calibri"/>
              <a:cs typeface="Calibri"/>
            </a:endParaRPr>
          </a:p>
          <a:p>
            <a:endParaRPr lang="en-US" sz="2000" dirty="0">
              <a:solidFill>
                <a:srgbClr val="3A3A3A"/>
              </a:solidFill>
              <a:latin typeface="Calibri"/>
              <a:ea typeface="Calibri"/>
              <a:cs typeface="Calibri"/>
            </a:endParaRPr>
          </a:p>
          <a:p>
            <a:r>
              <a:rPr lang="en-US" sz="2000" dirty="0">
                <a:solidFill>
                  <a:srgbClr val="3A3A3A"/>
                </a:solidFill>
                <a:latin typeface="Calibri"/>
                <a:ea typeface="Calibri"/>
                <a:cs typeface="Calibri"/>
              </a:rPr>
              <a:t>In addition to full-text journals, it provides magazines, company and country reports, books and newspapers. </a:t>
            </a:r>
          </a:p>
          <a:p>
            <a:endParaRPr lang="en-US" sz="2000" dirty="0">
              <a:solidFill>
                <a:srgbClr val="3A3A3A"/>
              </a:solidFill>
              <a:latin typeface="Calibri"/>
              <a:ea typeface="Calibri"/>
              <a:cs typeface="Calibri"/>
            </a:endParaRPr>
          </a:p>
          <a:p>
            <a:r>
              <a:rPr lang="en-US" sz="2000" dirty="0">
                <a:solidFill>
                  <a:srgbClr val="3A3A3A"/>
                </a:solidFill>
                <a:latin typeface="Calibri"/>
                <a:ea typeface="Calibri"/>
                <a:cs typeface="Calibri"/>
              </a:rPr>
              <a:t>It includes full text for the top resources in the field, including the Journal of Hospitality &amp; Tourism Education. </a:t>
            </a:r>
          </a:p>
          <a:p>
            <a:pPr marL="0" indent="0">
              <a:buNone/>
            </a:pPr>
            <a:endParaRPr lang="en-US" sz="2200" dirty="0">
              <a:solidFill>
                <a:srgbClr val="3A3A3A"/>
              </a:solidFill>
              <a:latin typeface="Calibri"/>
              <a:ea typeface="Calibri"/>
              <a:cs typeface="Calibri"/>
            </a:endParaRPr>
          </a:p>
        </p:txBody>
      </p:sp>
      <p:sp>
        <p:nvSpPr>
          <p:cNvPr id="5" name="TextBox 4">
            <a:extLst>
              <a:ext uri="{FF2B5EF4-FFF2-40B4-BE49-F238E27FC236}">
                <a16:creationId xmlns:a16="http://schemas.microsoft.com/office/drawing/2014/main" id="{089BE858-8698-CEE5-579F-05D6EB3979F8}"/>
              </a:ext>
            </a:extLst>
          </p:cNvPr>
          <p:cNvSpPr txBox="1"/>
          <p:nvPr/>
        </p:nvSpPr>
        <p:spPr>
          <a:xfrm>
            <a:off x="6223000" y="1016001"/>
            <a:ext cx="522816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accent2"/>
                </a:solidFill>
                <a:latin typeface="Calibri"/>
                <a:ea typeface="Calibri"/>
                <a:cs typeface="Calibri"/>
              </a:rPr>
              <a:t>Subjects Include:</a:t>
            </a:r>
          </a:p>
          <a:p>
            <a:pPr>
              <a:buFont typeface=""/>
              <a:buChar char="•"/>
            </a:pPr>
            <a:r>
              <a:rPr lang="en-US" dirty="0">
                <a:solidFill>
                  <a:srgbClr val="3D3F42"/>
                </a:solidFill>
                <a:latin typeface="Calibri"/>
                <a:ea typeface="Calibri"/>
                <a:cs typeface="Calibri"/>
              </a:rPr>
              <a:t>Airport management</a:t>
            </a:r>
            <a:endParaRPr lang="en-US" dirty="0">
              <a:ea typeface="Calibri"/>
              <a:cs typeface="Calibri"/>
            </a:endParaRPr>
          </a:p>
          <a:p>
            <a:pPr>
              <a:buFont typeface=""/>
              <a:buChar char="•"/>
            </a:pPr>
            <a:r>
              <a:rPr lang="en-US" dirty="0">
                <a:solidFill>
                  <a:srgbClr val="3D3F42"/>
                </a:solidFill>
                <a:latin typeface="Calibri"/>
                <a:ea typeface="Calibri"/>
                <a:cs typeface="Calibri"/>
              </a:rPr>
              <a:t>Culinary arts</a:t>
            </a:r>
          </a:p>
          <a:p>
            <a:pPr>
              <a:buFont typeface=""/>
              <a:buChar char="•"/>
            </a:pPr>
            <a:r>
              <a:rPr lang="en-US" dirty="0">
                <a:solidFill>
                  <a:srgbClr val="3D3F42"/>
                </a:solidFill>
                <a:latin typeface="Calibri"/>
                <a:ea typeface="Calibri"/>
                <a:cs typeface="Calibri"/>
              </a:rPr>
              <a:t>Cruises and ocean travel</a:t>
            </a:r>
          </a:p>
          <a:p>
            <a:pPr>
              <a:buFont typeface=""/>
              <a:buChar char="•"/>
            </a:pPr>
            <a:r>
              <a:rPr lang="en-US" dirty="0">
                <a:solidFill>
                  <a:srgbClr val="3D3F42"/>
                </a:solidFill>
                <a:latin typeface="Calibri"/>
                <a:ea typeface="Calibri"/>
                <a:cs typeface="Calibri"/>
              </a:rPr>
              <a:t>Customer service</a:t>
            </a:r>
          </a:p>
          <a:p>
            <a:pPr>
              <a:buFont typeface=""/>
              <a:buChar char="•"/>
            </a:pPr>
            <a:r>
              <a:rPr lang="en-US" dirty="0">
                <a:solidFill>
                  <a:srgbClr val="3D3F42"/>
                </a:solidFill>
                <a:latin typeface="Calibri"/>
                <a:ea typeface="Calibri"/>
                <a:cs typeface="Calibri"/>
              </a:rPr>
              <a:t>Demographics and statistics</a:t>
            </a:r>
          </a:p>
          <a:p>
            <a:pPr>
              <a:buFont typeface=""/>
              <a:buChar char="•"/>
            </a:pPr>
            <a:r>
              <a:rPr lang="en-US" dirty="0">
                <a:solidFill>
                  <a:srgbClr val="3D3F42"/>
                </a:solidFill>
                <a:latin typeface="Calibri"/>
                <a:ea typeface="Calibri"/>
                <a:cs typeface="Calibri"/>
              </a:rPr>
              <a:t>Development and investment</a:t>
            </a:r>
          </a:p>
          <a:p>
            <a:pPr>
              <a:buFont typeface=""/>
              <a:buChar char="•"/>
            </a:pPr>
            <a:r>
              <a:rPr lang="en-US" dirty="0">
                <a:solidFill>
                  <a:srgbClr val="3D3F42"/>
                </a:solidFill>
                <a:latin typeface="Calibri"/>
                <a:ea typeface="Calibri"/>
                <a:cs typeface="Calibri"/>
              </a:rPr>
              <a:t>Event planning</a:t>
            </a:r>
          </a:p>
          <a:p>
            <a:pPr>
              <a:buFont typeface=""/>
              <a:buChar char="•"/>
            </a:pPr>
            <a:r>
              <a:rPr lang="en-US" dirty="0">
                <a:solidFill>
                  <a:srgbClr val="3D3F42"/>
                </a:solidFill>
                <a:latin typeface="Calibri"/>
                <a:ea typeface="Calibri"/>
                <a:cs typeface="Calibri"/>
              </a:rPr>
              <a:t>Food science and technology</a:t>
            </a:r>
          </a:p>
          <a:p>
            <a:pPr>
              <a:buFont typeface=""/>
              <a:buChar char="•"/>
            </a:pPr>
            <a:r>
              <a:rPr lang="en-US" dirty="0">
                <a:solidFill>
                  <a:srgbClr val="3D3F42"/>
                </a:solidFill>
                <a:latin typeface="Calibri"/>
                <a:ea typeface="Calibri"/>
                <a:cs typeface="Calibri"/>
              </a:rPr>
              <a:t>Hospitality law</a:t>
            </a:r>
          </a:p>
          <a:p>
            <a:pPr>
              <a:buFont typeface=""/>
              <a:buChar char="•"/>
            </a:pPr>
            <a:r>
              <a:rPr lang="en-US" dirty="0">
                <a:solidFill>
                  <a:srgbClr val="3D3F42"/>
                </a:solidFill>
                <a:latin typeface="Calibri"/>
                <a:ea typeface="Calibri"/>
                <a:cs typeface="Calibri"/>
              </a:rPr>
              <a:t>Hotel management and administrative practice</a:t>
            </a:r>
          </a:p>
          <a:p>
            <a:pPr>
              <a:buFont typeface=""/>
              <a:buChar char="•"/>
            </a:pPr>
            <a:r>
              <a:rPr lang="en-US" dirty="0">
                <a:solidFill>
                  <a:srgbClr val="3D3F42"/>
                </a:solidFill>
                <a:latin typeface="Calibri"/>
                <a:ea typeface="Calibri"/>
                <a:cs typeface="Calibri"/>
              </a:rPr>
              <a:t>Leisure and business travel</a:t>
            </a:r>
          </a:p>
          <a:p>
            <a:pPr>
              <a:buFont typeface=""/>
              <a:buChar char="•"/>
            </a:pPr>
            <a:r>
              <a:rPr lang="en-US" dirty="0">
                <a:solidFill>
                  <a:srgbClr val="3D3F42"/>
                </a:solidFill>
                <a:latin typeface="Calibri"/>
                <a:ea typeface="Calibri"/>
                <a:cs typeface="Calibri"/>
              </a:rPr>
              <a:t>Market trends</a:t>
            </a:r>
          </a:p>
          <a:p>
            <a:pPr>
              <a:buFont typeface=""/>
              <a:buChar char="•"/>
            </a:pPr>
            <a:r>
              <a:rPr lang="en-US" dirty="0">
                <a:solidFill>
                  <a:srgbClr val="3D3F42"/>
                </a:solidFill>
                <a:latin typeface="Calibri"/>
                <a:ea typeface="Calibri"/>
                <a:cs typeface="Calibri"/>
              </a:rPr>
              <a:t>Parks and recreation administration</a:t>
            </a:r>
          </a:p>
          <a:p>
            <a:pPr>
              <a:buFont typeface=""/>
              <a:buChar char="•"/>
            </a:pPr>
            <a:r>
              <a:rPr lang="en-US" dirty="0">
                <a:solidFill>
                  <a:srgbClr val="3D3F42"/>
                </a:solidFill>
                <a:latin typeface="Calibri"/>
                <a:ea typeface="Calibri"/>
                <a:cs typeface="Calibri"/>
              </a:rPr>
              <a:t>Restaurant management</a:t>
            </a:r>
          </a:p>
          <a:p>
            <a:pPr>
              <a:buFont typeface=""/>
              <a:buChar char="•"/>
            </a:pPr>
            <a:r>
              <a:rPr lang="en-US" dirty="0">
                <a:solidFill>
                  <a:srgbClr val="3D3F42"/>
                </a:solidFill>
                <a:latin typeface="Calibri"/>
                <a:ea typeface="Calibri"/>
                <a:cs typeface="Calibri"/>
              </a:rPr>
              <a:t>Technology</a:t>
            </a:r>
          </a:p>
        </p:txBody>
      </p:sp>
      <p:cxnSp>
        <p:nvCxnSpPr>
          <p:cNvPr id="6" name="Straight Arrow Connector 5">
            <a:extLst>
              <a:ext uri="{FF2B5EF4-FFF2-40B4-BE49-F238E27FC236}">
                <a16:creationId xmlns:a16="http://schemas.microsoft.com/office/drawing/2014/main" id="{AC755782-F72F-4F87-B5D1-CA2FE03418F3}"/>
              </a:ext>
            </a:extLst>
          </p:cNvPr>
          <p:cNvCxnSpPr/>
          <p:nvPr/>
        </p:nvCxnSpPr>
        <p:spPr>
          <a:xfrm>
            <a:off x="5535083" y="1344083"/>
            <a:ext cx="42333" cy="3683000"/>
          </a:xfrm>
          <a:prstGeom prst="straightConnector1">
            <a:avLst/>
          </a:prstGeom>
          <a:ln w="5715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512A1AF6-D075-80E4-F059-239E00DC3A86}"/>
              </a:ext>
            </a:extLst>
          </p:cNvPr>
          <p:cNvSpPr txBox="1"/>
          <p:nvPr/>
        </p:nvSpPr>
        <p:spPr>
          <a:xfrm>
            <a:off x="8710084" y="5281083"/>
            <a:ext cx="32808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hlinkClick r:id="rId2"/>
              </a:rPr>
              <a:t>Hospitality &amp; Tourism Complete</a:t>
            </a:r>
            <a:endParaRPr lang="en-US" dirty="0" err="1"/>
          </a:p>
        </p:txBody>
      </p:sp>
    </p:spTree>
    <p:extLst>
      <p:ext uri="{BB962C8B-B14F-4D97-AF65-F5344CB8AC3E}">
        <p14:creationId xmlns:p14="http://schemas.microsoft.com/office/powerpoint/2010/main" val="5007211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9AAF120-0DF0-7BA2-C06B-E14C1616CCB6}"/>
              </a:ext>
            </a:extLst>
          </p:cNvPr>
          <p:cNvPicPr>
            <a:picLocks noChangeAspect="1"/>
          </p:cNvPicPr>
          <p:nvPr/>
        </p:nvPicPr>
        <p:blipFill>
          <a:blip r:embed="rId2"/>
          <a:stretch>
            <a:fillRect/>
          </a:stretch>
        </p:blipFill>
        <p:spPr>
          <a:xfrm>
            <a:off x="216256" y="1438052"/>
            <a:ext cx="11619186" cy="300478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CF89EEB6-6207-846F-4AFA-31644CEC3EF7}"/>
              </a:ext>
            </a:extLst>
          </p:cNvPr>
          <p:cNvSpPr>
            <a:spLocks noGrp="1"/>
          </p:cNvSpPr>
          <p:nvPr>
            <p:ph type="title"/>
          </p:nvPr>
        </p:nvSpPr>
        <p:spPr/>
        <p:txBody>
          <a:bodyPr/>
          <a:lstStyle/>
          <a:p>
            <a:r>
              <a:rPr lang="en-GB" dirty="0">
                <a:latin typeface="Calibri"/>
                <a:ea typeface="Calibri"/>
                <a:cs typeface="Calibri"/>
              </a:rPr>
              <a:t>Database: Henry Stewart Talks</a:t>
            </a:r>
            <a:endParaRPr lang="en-US" dirty="0">
              <a:latin typeface="Calibri"/>
              <a:ea typeface="Calibri"/>
              <a:cs typeface="Calibri"/>
            </a:endParaRPr>
          </a:p>
        </p:txBody>
      </p:sp>
      <p:sp>
        <p:nvSpPr>
          <p:cNvPr id="4" name="TextBox 3">
            <a:extLst>
              <a:ext uri="{FF2B5EF4-FFF2-40B4-BE49-F238E27FC236}">
                <a16:creationId xmlns:a16="http://schemas.microsoft.com/office/drawing/2014/main" id="{115C5C24-E7B4-F7B0-DA17-145B53A40CFE}"/>
              </a:ext>
            </a:extLst>
          </p:cNvPr>
          <p:cNvSpPr txBox="1"/>
          <p:nvPr/>
        </p:nvSpPr>
        <p:spPr>
          <a:xfrm>
            <a:off x="3981432" y="5099883"/>
            <a:ext cx="3388043" cy="461665"/>
          </a:xfrm>
          <a:prstGeom prst="rect">
            <a:avLst/>
          </a:prstGeom>
          <a:noFill/>
        </p:spPr>
        <p:txBody>
          <a:bodyPr wrap="none" rtlCol="0">
            <a:spAutoFit/>
          </a:bodyPr>
          <a:lstStyle/>
          <a:p>
            <a:r>
              <a:rPr lang="en-GB" sz="2400" b="1">
                <a:latin typeface="Calibri "/>
              </a:rPr>
              <a:t>Link: </a:t>
            </a:r>
            <a:r>
              <a:rPr lang="en-GB" sz="2400" b="1">
                <a:latin typeface="Calibri "/>
                <a:hlinkClick r:id="rId3"/>
              </a:rPr>
              <a:t>Henry Stewart Talks</a:t>
            </a:r>
            <a:endParaRPr lang="en-US" sz="2400" b="1">
              <a:latin typeface="Calibri "/>
            </a:endParaRPr>
          </a:p>
        </p:txBody>
      </p:sp>
      <p:sp>
        <p:nvSpPr>
          <p:cNvPr id="7" name="TextBox 6">
            <a:extLst>
              <a:ext uri="{FF2B5EF4-FFF2-40B4-BE49-F238E27FC236}">
                <a16:creationId xmlns:a16="http://schemas.microsoft.com/office/drawing/2014/main" id="{07C404D7-35C1-34AF-B2B8-60426582EE83}"/>
              </a:ext>
            </a:extLst>
          </p:cNvPr>
          <p:cNvSpPr txBox="1"/>
          <p:nvPr/>
        </p:nvSpPr>
        <p:spPr>
          <a:xfrm>
            <a:off x="6096000" y="3356000"/>
            <a:ext cx="5397760" cy="923330"/>
          </a:xfrm>
          <a:prstGeom prst="rect">
            <a:avLst/>
          </a:prstGeom>
          <a:noFill/>
        </p:spPr>
        <p:txBody>
          <a:bodyPr wrap="square" lIns="91440" tIns="45720" rIns="91440" bIns="45720" anchor="t">
            <a:spAutoFit/>
          </a:bodyPr>
          <a:lstStyle/>
          <a:p>
            <a:r>
              <a:rPr lang="en-US" sz="1800" dirty="0">
                <a:latin typeface="Calibri "/>
              </a:rPr>
              <a:t>A collection of specially-prepared animated audio-visual </a:t>
            </a:r>
            <a:r>
              <a:rPr lang="en-US">
                <a:latin typeface="Calibri "/>
              </a:rPr>
              <a:t>business presentations</a:t>
            </a:r>
            <a:r>
              <a:rPr lang="en-US" sz="1800">
                <a:latin typeface="Calibri "/>
              </a:rPr>
              <a:t> with synchronized narration</a:t>
            </a:r>
            <a:r>
              <a:rPr lang="en-US">
                <a:latin typeface="Calibri "/>
              </a:rPr>
              <a:t> from leading experts and academics.</a:t>
            </a:r>
            <a:endParaRPr lang="en-US" sz="1800">
              <a:latin typeface="Calibri "/>
            </a:endParaRPr>
          </a:p>
        </p:txBody>
      </p:sp>
    </p:spTree>
    <p:extLst>
      <p:ext uri="{BB962C8B-B14F-4D97-AF65-F5344CB8AC3E}">
        <p14:creationId xmlns:p14="http://schemas.microsoft.com/office/powerpoint/2010/main" val="375844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AD313-1267-0463-2FA1-33E951E3828F}"/>
              </a:ext>
            </a:extLst>
          </p:cNvPr>
          <p:cNvSpPr>
            <a:spLocks noGrp="1"/>
          </p:cNvSpPr>
          <p:nvPr>
            <p:ph type="title"/>
          </p:nvPr>
        </p:nvSpPr>
        <p:spPr>
          <a:xfrm>
            <a:off x="355076" y="137973"/>
            <a:ext cx="11481847" cy="1325563"/>
          </a:xfrm>
        </p:spPr>
        <p:txBody>
          <a:bodyPr/>
          <a:lstStyle/>
          <a:p>
            <a:r>
              <a:rPr lang="en-GB">
                <a:latin typeface="Calibri"/>
                <a:ea typeface="Calibri"/>
                <a:cs typeface="Calibri"/>
              </a:rPr>
              <a:t>Database: BoB</a:t>
            </a:r>
            <a:endParaRPr lang="en-US">
              <a:latin typeface="Calibri"/>
              <a:ea typeface="Calibri"/>
              <a:cs typeface="Calibri"/>
            </a:endParaRPr>
          </a:p>
        </p:txBody>
      </p:sp>
      <p:sp>
        <p:nvSpPr>
          <p:cNvPr id="4" name="TextBox 3">
            <a:extLst>
              <a:ext uri="{FF2B5EF4-FFF2-40B4-BE49-F238E27FC236}">
                <a16:creationId xmlns:a16="http://schemas.microsoft.com/office/drawing/2014/main" id="{4DB36862-494D-1D88-5473-BFE0019F467B}"/>
              </a:ext>
            </a:extLst>
          </p:cNvPr>
          <p:cNvSpPr txBox="1"/>
          <p:nvPr/>
        </p:nvSpPr>
        <p:spPr>
          <a:xfrm>
            <a:off x="7429269" y="895858"/>
            <a:ext cx="3416062" cy="461665"/>
          </a:xfrm>
          <a:prstGeom prst="rect">
            <a:avLst/>
          </a:prstGeom>
          <a:noFill/>
        </p:spPr>
        <p:txBody>
          <a:bodyPr wrap="square" rtlCol="0">
            <a:spAutoFit/>
          </a:bodyPr>
          <a:lstStyle/>
          <a:p>
            <a:r>
              <a:rPr lang="en-GB" sz="2400" b="1">
                <a:latin typeface="Calibri "/>
                <a:hlinkClick r:id="rId2"/>
              </a:rPr>
              <a:t>Link: Box of Broadcasts</a:t>
            </a:r>
            <a:endParaRPr lang="en-US" sz="2400" b="1">
              <a:latin typeface="Calibri "/>
            </a:endParaRPr>
          </a:p>
        </p:txBody>
      </p:sp>
      <p:sp>
        <p:nvSpPr>
          <p:cNvPr id="5" name="TextBox 4">
            <a:extLst>
              <a:ext uri="{FF2B5EF4-FFF2-40B4-BE49-F238E27FC236}">
                <a16:creationId xmlns:a16="http://schemas.microsoft.com/office/drawing/2014/main" id="{CC531E7C-889F-1AF8-CCF0-B9E30391793D}"/>
              </a:ext>
            </a:extLst>
          </p:cNvPr>
          <p:cNvSpPr txBox="1"/>
          <p:nvPr/>
        </p:nvSpPr>
        <p:spPr>
          <a:xfrm>
            <a:off x="7308223" y="3705695"/>
            <a:ext cx="3658154"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hlinkClick r:id="rId3"/>
              </a:rPr>
              <a:t>Curated Playlists</a:t>
            </a:r>
            <a:endParaRPr lang="en-GB" sz="2400">
              <a:latin typeface="Calibri "/>
            </a:endParaRPr>
          </a:p>
          <a:p>
            <a:pPr marL="285750" indent="-285750">
              <a:buFont typeface="Arial" panose="020B0604020202020204" pitchFamily="34" charset="0"/>
              <a:buChar char="•"/>
            </a:pPr>
            <a:r>
              <a:rPr lang="en-GB" sz="2400">
                <a:latin typeface="Calibri "/>
                <a:hlinkClick r:id="rId4"/>
              </a:rPr>
              <a:t>Help</a:t>
            </a:r>
            <a:endParaRPr lang="en-GB" sz="2400">
              <a:latin typeface="Calibri "/>
            </a:endParaRPr>
          </a:p>
          <a:p>
            <a:pPr marL="285750" indent="-285750">
              <a:buFont typeface="Arial" panose="020B0604020202020204" pitchFamily="34" charset="0"/>
              <a:buChar char="•"/>
            </a:pPr>
            <a:r>
              <a:rPr lang="en-GB" sz="2400">
                <a:latin typeface="Calibri "/>
                <a:hlinkClick r:id="rId5"/>
              </a:rPr>
              <a:t>How to videos</a:t>
            </a:r>
            <a:endParaRPr lang="en-US" sz="2400">
              <a:latin typeface="Calibri "/>
            </a:endParaRPr>
          </a:p>
        </p:txBody>
      </p:sp>
      <p:pic>
        <p:nvPicPr>
          <p:cNvPr id="3" name="Picture 2" descr="A screenshot of a computer&#10;&#10;AI-generated content may be incorrect.">
            <a:extLst>
              <a:ext uri="{FF2B5EF4-FFF2-40B4-BE49-F238E27FC236}">
                <a16:creationId xmlns:a16="http://schemas.microsoft.com/office/drawing/2014/main" id="{4AD0410A-47BD-0BFD-4232-D801D257D132}"/>
              </a:ext>
            </a:extLst>
          </p:cNvPr>
          <p:cNvPicPr>
            <a:picLocks noChangeAspect="1"/>
          </p:cNvPicPr>
          <p:nvPr/>
        </p:nvPicPr>
        <p:blipFill>
          <a:blip r:embed="rId6"/>
          <a:srcRect b="59335"/>
          <a:stretch>
            <a:fillRect/>
          </a:stretch>
        </p:blipFill>
        <p:spPr>
          <a:xfrm>
            <a:off x="580883" y="1866880"/>
            <a:ext cx="6103555" cy="175061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descr="A red text on a black background&#10;&#10;AI-generated content may be incorrect.">
            <a:extLst>
              <a:ext uri="{FF2B5EF4-FFF2-40B4-BE49-F238E27FC236}">
                <a16:creationId xmlns:a16="http://schemas.microsoft.com/office/drawing/2014/main" id="{F28EC067-01C2-BD56-96CA-609B8C0B5DA9}"/>
              </a:ext>
            </a:extLst>
          </p:cNvPr>
          <p:cNvPicPr>
            <a:picLocks noChangeAspect="1"/>
          </p:cNvPicPr>
          <p:nvPr/>
        </p:nvPicPr>
        <p:blipFill>
          <a:blip r:embed="rId7"/>
          <a:stretch>
            <a:fillRect/>
          </a:stretch>
        </p:blipFill>
        <p:spPr>
          <a:xfrm>
            <a:off x="4775289" y="5287332"/>
            <a:ext cx="7290859" cy="532342"/>
          </a:xfrm>
          <a:prstGeom prst="rect">
            <a:avLst/>
          </a:prstGeom>
        </p:spPr>
      </p:pic>
      <p:sp>
        <p:nvSpPr>
          <p:cNvPr id="9" name="TextBox 8">
            <a:extLst>
              <a:ext uri="{FF2B5EF4-FFF2-40B4-BE49-F238E27FC236}">
                <a16:creationId xmlns:a16="http://schemas.microsoft.com/office/drawing/2014/main" id="{B5D6364B-1D1D-DD08-2A77-25BA8592FC4D}"/>
              </a:ext>
            </a:extLst>
          </p:cNvPr>
          <p:cNvSpPr txBox="1"/>
          <p:nvPr/>
        </p:nvSpPr>
        <p:spPr>
          <a:xfrm>
            <a:off x="6797454" y="1714250"/>
            <a:ext cx="4993777" cy="1938992"/>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err="1">
                <a:solidFill>
                  <a:srgbClr val="3A3A3A"/>
                </a:solidFill>
                <a:latin typeface="Calibri"/>
                <a:ea typeface="Calibri"/>
                <a:cs typeface="Calibri"/>
              </a:rPr>
              <a:t>BoB</a:t>
            </a:r>
            <a:r>
              <a:rPr lang="en-GB" sz="2000">
                <a:solidFill>
                  <a:srgbClr val="3A3A3A"/>
                </a:solidFill>
                <a:latin typeface="Calibri"/>
                <a:ea typeface="Calibri"/>
                <a:cs typeface="Calibri"/>
              </a:rPr>
              <a:t> is a TV and radio service for education. </a:t>
            </a:r>
          </a:p>
          <a:p>
            <a:pPr marL="342900" indent="-342900">
              <a:buFont typeface="Arial" panose="020B0604020202020204" pitchFamily="34" charset="0"/>
              <a:buChar char="•"/>
            </a:pPr>
            <a:r>
              <a:rPr lang="en-GB" sz="2000">
                <a:latin typeface="Calibri"/>
                <a:ea typeface="Calibri"/>
                <a:cs typeface="Calibri"/>
              </a:rPr>
              <a:t>Set up a personal account with your UWTDS details.</a:t>
            </a:r>
          </a:p>
          <a:p>
            <a:pPr marL="342900" indent="-342900">
              <a:buFont typeface="Arial" panose="020B0604020202020204" pitchFamily="34" charset="0"/>
              <a:buChar char="•"/>
            </a:pPr>
            <a:r>
              <a:rPr lang="en-GB" sz="2000">
                <a:latin typeface="Calibri"/>
                <a:ea typeface="Calibri"/>
                <a:cs typeface="Calibri"/>
              </a:rPr>
              <a:t>Create your playlists or search for public playlists.</a:t>
            </a:r>
          </a:p>
          <a:p>
            <a:pPr marL="342900" indent="-342900">
              <a:buFont typeface="Arial" panose="020B0604020202020204" pitchFamily="34" charset="0"/>
              <a:buChar char="•"/>
            </a:pPr>
            <a:r>
              <a:rPr lang="en-GB" sz="2000">
                <a:latin typeface="Calibri"/>
                <a:ea typeface="Calibri"/>
                <a:cs typeface="Calibri"/>
              </a:rPr>
              <a:t>Create clips with your recordings.</a:t>
            </a:r>
          </a:p>
        </p:txBody>
      </p:sp>
      <p:pic>
        <p:nvPicPr>
          <p:cNvPr id="6" name="Picture 5">
            <a:extLst>
              <a:ext uri="{FF2B5EF4-FFF2-40B4-BE49-F238E27FC236}">
                <a16:creationId xmlns:a16="http://schemas.microsoft.com/office/drawing/2014/main" id="{73EA8FD6-7FDD-A7F6-197A-9F148AB5056A}"/>
              </a:ext>
            </a:extLst>
          </p:cNvPr>
          <p:cNvPicPr>
            <a:picLocks noChangeAspect="1"/>
          </p:cNvPicPr>
          <p:nvPr/>
        </p:nvPicPr>
        <p:blipFill>
          <a:blip r:embed="rId8"/>
          <a:stretch>
            <a:fillRect/>
          </a:stretch>
        </p:blipFill>
        <p:spPr>
          <a:xfrm>
            <a:off x="584730" y="3646488"/>
            <a:ext cx="6101292" cy="930275"/>
          </a:xfrm>
          <a:prstGeom prst="rect">
            <a:avLst/>
          </a:prstGeom>
        </p:spPr>
      </p:pic>
    </p:spTree>
    <p:extLst>
      <p:ext uri="{BB962C8B-B14F-4D97-AF65-F5344CB8AC3E}">
        <p14:creationId xmlns:p14="http://schemas.microsoft.com/office/powerpoint/2010/main" val="1690994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49A0DD-BE32-E4BD-3DDD-3814279A54A9}"/>
              </a:ext>
            </a:extLst>
          </p:cNvPr>
          <p:cNvPicPr>
            <a:picLocks noChangeAspect="1"/>
          </p:cNvPicPr>
          <p:nvPr/>
        </p:nvPicPr>
        <p:blipFill>
          <a:blip r:embed="rId2"/>
          <a:stretch>
            <a:fillRect/>
          </a:stretch>
        </p:blipFill>
        <p:spPr>
          <a:xfrm>
            <a:off x="5963593" y="1415470"/>
            <a:ext cx="5645416" cy="339414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p:cNvSpPr>
            <a:spLocks noGrp="1"/>
          </p:cNvSpPr>
          <p:nvPr>
            <p:ph type="title"/>
          </p:nvPr>
        </p:nvSpPr>
        <p:spPr>
          <a:xfrm>
            <a:off x="358219" y="365126"/>
            <a:ext cx="11481847" cy="753256"/>
          </a:xfrm>
        </p:spPr>
        <p:txBody>
          <a:bodyPr>
            <a:normAutofit/>
          </a:bodyPr>
          <a:lstStyle/>
          <a:p>
            <a:r>
              <a:rPr lang="en-GB">
                <a:latin typeface="+mn-lt"/>
                <a:cs typeface="Calibri"/>
              </a:rPr>
              <a:t>Search for journals - Browzine</a:t>
            </a:r>
            <a:endParaRPr lang="en-GB">
              <a:latin typeface="+mn-lt"/>
            </a:endParaRPr>
          </a:p>
        </p:txBody>
      </p:sp>
      <p:sp>
        <p:nvSpPr>
          <p:cNvPr id="3" name="Content Placeholder 2"/>
          <p:cNvSpPr>
            <a:spLocks noGrp="1"/>
          </p:cNvSpPr>
          <p:nvPr>
            <p:ph sz="quarter" idx="10"/>
          </p:nvPr>
        </p:nvSpPr>
        <p:spPr>
          <a:xfrm>
            <a:off x="357184" y="1296482"/>
            <a:ext cx="5032339" cy="4152787"/>
          </a:xfrm>
          <a:ln w="57150">
            <a:solidFill>
              <a:schemeClr val="accent2"/>
            </a:solidFill>
          </a:ln>
        </p:spPr>
        <p:txBody>
          <a:bodyPr vert="horz" lIns="91440" tIns="45720" rIns="91440" bIns="45720" rtlCol="0" anchor="t">
            <a:normAutofit/>
          </a:bodyPr>
          <a:lstStyle/>
          <a:p>
            <a:pPr marL="0" indent="0">
              <a:buNone/>
            </a:pPr>
            <a:r>
              <a:rPr lang="en-GB" dirty="0">
                <a:latin typeface="Calibri "/>
                <a:cs typeface="Calibri Light"/>
              </a:rPr>
              <a:t>Keep up-to-date with the latest issues of your favourite journals.</a:t>
            </a:r>
          </a:p>
          <a:p>
            <a:pPr marL="0" indent="0">
              <a:buNone/>
            </a:pPr>
            <a:endParaRPr lang="en-GB">
              <a:latin typeface="Calibri "/>
              <a:cs typeface="Calibri Light" panose="020F0302020204030204" pitchFamily="34" charset="0"/>
            </a:endParaRPr>
          </a:p>
          <a:p>
            <a:pPr marL="0" indent="0">
              <a:buNone/>
            </a:pPr>
            <a:r>
              <a:rPr lang="en-GB" dirty="0">
                <a:latin typeface="Calibri "/>
                <a:cs typeface="Calibri Light"/>
              </a:rPr>
              <a:t>Browse by subject or use the search box and search by title, subject or ISSN.</a:t>
            </a:r>
          </a:p>
          <a:p>
            <a:pPr marL="0" indent="0">
              <a:buNone/>
            </a:pPr>
            <a:endParaRPr lang="en-GB">
              <a:latin typeface="Calibri "/>
              <a:cs typeface="Calibri Light" panose="020F0302020204030204" pitchFamily="34" charset="0"/>
            </a:endParaRPr>
          </a:p>
          <a:p>
            <a:pPr marL="0" indent="0">
              <a:buNone/>
            </a:pPr>
            <a:r>
              <a:rPr lang="en-GB" dirty="0">
                <a:latin typeface="Calibri "/>
                <a:cs typeface="Calibri Light"/>
              </a:rPr>
              <a:t>Use My Bookshelf and My Articles to save favourite content.</a:t>
            </a:r>
            <a:endParaRPr lang="en-GB" sz="3100" dirty="0">
              <a:latin typeface="Calibri Light" panose="020F0302020204030204" pitchFamily="34" charset="0"/>
              <a:cs typeface="Calibri Light"/>
            </a:endParaRPr>
          </a:p>
          <a:p>
            <a:pPr marL="0" indent="0">
              <a:buNone/>
            </a:pPr>
            <a:endParaRPr lang="en-GB"/>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Journal Articles</a:t>
            </a:r>
            <a:endParaRPr lang="en-GB" sz="2000" b="1">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7165227" y="4873143"/>
            <a:ext cx="1949652" cy="569387"/>
          </a:xfrm>
          <a:prstGeom prst="rect">
            <a:avLst/>
          </a:prstGeom>
          <a:noFill/>
        </p:spPr>
        <p:txBody>
          <a:bodyPr wrap="square">
            <a:spAutoFit/>
          </a:bodyPr>
          <a:lstStyle/>
          <a:p>
            <a:pPr marL="0" indent="0">
              <a:buNone/>
            </a:pPr>
            <a:r>
              <a:rPr lang="en-GB" sz="3100">
                <a:cs typeface="Calibri Light" panose="020F0302020204030204" pitchFamily="34" charset="0"/>
                <a:hlinkClick r:id="rId4"/>
              </a:rPr>
              <a:t>Browzine</a:t>
            </a:r>
            <a:endParaRPr lang="en-GB" sz="310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5"/>
          <a:stretch>
            <a:fillRect/>
          </a:stretch>
        </p:blipFill>
        <p:spPr>
          <a:xfrm>
            <a:off x="11149541" y="4740901"/>
            <a:ext cx="918936" cy="911059"/>
          </a:xfrm>
          <a:prstGeom prst="rect">
            <a:avLst/>
          </a:prstGeom>
        </p:spPr>
      </p:pic>
    </p:spTree>
    <p:extLst>
      <p:ext uri="{BB962C8B-B14F-4D97-AF65-F5344CB8AC3E}">
        <p14:creationId xmlns:p14="http://schemas.microsoft.com/office/powerpoint/2010/main" val="7488394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a:solidFill>
                  <a:schemeClr val="accent2"/>
                </a:solidFill>
                <a:latin typeface="Calibri" panose="020F0502020204030204" pitchFamily="34" charset="0"/>
                <a:cs typeface="Calibri" panose="020F0502020204030204" pitchFamily="34" charset="0"/>
              </a:rPr>
              <a:t>Consider</a:t>
            </a:r>
            <a:r>
              <a:rPr lang="en-GB" sz="2200" b="1">
                <a:latin typeface="Calibri" panose="020F0502020204030204" pitchFamily="34" charset="0"/>
                <a:cs typeface="Calibri" panose="020F0502020204030204" pitchFamily="34" charset="0"/>
              </a:rPr>
              <a:t> </a:t>
            </a:r>
            <a:r>
              <a:rPr lang="en-GB" sz="2200">
                <a:latin typeface="Calibri" panose="020F0502020204030204" pitchFamily="34" charset="0"/>
                <a:cs typeface="Calibri" panose="020F0502020204030204" pitchFamily="34" charset="0"/>
              </a:rPr>
              <a:t>the source and quality of the information you are using. </a:t>
            </a:r>
          </a:p>
          <a:p>
            <a:pPr marL="0" indent="0">
              <a:buNone/>
            </a:pPr>
            <a:r>
              <a:rPr lang="en-GB" sz="2200" b="1">
                <a:solidFill>
                  <a:schemeClr val="accent2"/>
                </a:solidFill>
                <a:latin typeface="Calibri" panose="020F0502020204030204" pitchFamily="34" charset="0"/>
                <a:cs typeface="Calibri" panose="020F0502020204030204" pitchFamily="34" charset="0"/>
              </a:rPr>
              <a:t>Apply</a:t>
            </a:r>
            <a:r>
              <a:rPr lang="en-GB" sz="2200">
                <a:latin typeface="Calibri" panose="020F0502020204030204" pitchFamily="34" charset="0"/>
                <a:cs typeface="Calibri" panose="020F0502020204030204" pitchFamily="34" charset="0"/>
              </a:rPr>
              <a:t> critical thinking and reasoning.</a:t>
            </a:r>
          </a:p>
          <a:p>
            <a:pPr marL="0" indent="0">
              <a:buNone/>
            </a:pPr>
            <a:r>
              <a:rPr lang="en-GB" sz="2000">
                <a:latin typeface="Calibri" panose="020F0502020204030204" pitchFamily="34" charset="0"/>
                <a:cs typeface="Calibri" panose="020F0502020204030204" pitchFamily="34" charset="0"/>
              </a:rPr>
              <a:t> </a:t>
            </a:r>
            <a:endParaRPr lang="en-GB" sz="200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O</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4"/>
              </a:rPr>
              <a:t>ACORN</a:t>
            </a:r>
            <a:r>
              <a:rPr lang="en-GB">
                <a:solidFill>
                  <a:schemeClr val="accent2"/>
                </a:solidFill>
                <a:latin typeface="Calibri" panose="020F0502020204030204" pitchFamily="34" charset="0"/>
                <a:cs typeface="Calibri" panose="020F0502020204030204" pitchFamily="34" charset="0"/>
              </a:rPr>
              <a:t> (article and video)</a:t>
            </a:r>
            <a:endParaRPr lang="en-US"/>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5"/>
              </a:rPr>
              <a:t>SIFT </a:t>
            </a:r>
            <a:r>
              <a:rPr lang="en-GB">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6"/>
              </a:rPr>
              <a:t>CRAAP</a:t>
            </a:r>
            <a:r>
              <a:rPr lang="en-GB">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537265908"/>
      </p:ext>
    </p:extLst>
  </p:cSld>
  <p:clrMapOvr>
    <a:masterClrMapping/>
  </p:clrMapOvr>
  <mc:AlternateContent xmlns:mc="http://schemas.openxmlformats.org/markup-compatibility/2006" xmlns:p14="http://schemas.microsoft.com/office/powerpoint/2010/main">
    <mc:Choice Requires="p14">
      <p:transition spd="med" p14:dur="700" advTm="31353">
        <p:fade/>
      </p:transition>
    </mc:Choice>
    <mc:Fallback xmlns="">
      <p:transition spd="med" advTm="31353">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B81B-1395-212F-9CFB-3DF7960C49A1}"/>
              </a:ext>
            </a:extLst>
          </p:cNvPr>
          <p:cNvSpPr>
            <a:spLocks noGrp="1"/>
          </p:cNvSpPr>
          <p:nvPr>
            <p:ph type="title"/>
          </p:nvPr>
        </p:nvSpPr>
        <p:spPr>
          <a:xfrm>
            <a:off x="358219" y="365125"/>
            <a:ext cx="11481847" cy="657471"/>
          </a:xfrm>
        </p:spPr>
        <p:txBody>
          <a:bodyPr>
            <a:normAutofit fontScale="90000"/>
          </a:bodyPr>
          <a:lstStyle/>
          <a:p>
            <a:r>
              <a:rPr lang="en-GB">
                <a:latin typeface="+mn-lt"/>
              </a:rPr>
              <a:t>Develop your skills</a:t>
            </a:r>
            <a:endParaRPr lang="en-US">
              <a:latin typeface="+mn-lt"/>
            </a:endParaRPr>
          </a:p>
        </p:txBody>
      </p:sp>
      <p:sp>
        <p:nvSpPr>
          <p:cNvPr id="3" name="Content Placeholder 2">
            <a:extLst>
              <a:ext uri="{FF2B5EF4-FFF2-40B4-BE49-F238E27FC236}">
                <a16:creationId xmlns:a16="http://schemas.microsoft.com/office/drawing/2014/main" id="{A83B6855-951E-B6D2-8550-05F570A2A841}"/>
              </a:ext>
            </a:extLst>
          </p:cNvPr>
          <p:cNvSpPr>
            <a:spLocks noGrp="1"/>
          </p:cNvSpPr>
          <p:nvPr>
            <p:ph sz="quarter" idx="10"/>
          </p:nvPr>
        </p:nvSpPr>
        <p:spPr>
          <a:xfrm>
            <a:off x="640068" y="2148277"/>
            <a:ext cx="8271176" cy="3559796"/>
          </a:xfrm>
        </p:spPr>
        <p:txBody>
          <a:bodyPr>
            <a:normAutofit/>
          </a:bodyPr>
          <a:lstStyle/>
          <a:p>
            <a:pPr marL="0" indent="0">
              <a:buNone/>
            </a:pPr>
            <a:r>
              <a:rPr lang="en-GB" sz="2400" b="1">
                <a:latin typeface="Arial" panose="020B0604020202020204" pitchFamily="34" charset="0"/>
                <a:cs typeface="Arial" panose="020B0604020202020204" pitchFamily="34" charset="0"/>
              </a:rPr>
              <a:t>Build your confidence:</a:t>
            </a:r>
          </a:p>
          <a:p>
            <a:pPr>
              <a:buFont typeface="Arial" panose="020B0604020202020204" pitchFamily="34" charset="0"/>
              <a:buChar char="•"/>
            </a:pPr>
            <a:r>
              <a:rPr lang="en-GB" sz="2400">
                <a:latin typeface="Arial" panose="020B0604020202020204" pitchFamily="34" charset="0"/>
                <a:cs typeface="Arial" panose="020B0604020202020204" pitchFamily="34" charset="0"/>
              </a:rPr>
              <a:t>Practice navigating the library webpages and catalogue.</a:t>
            </a:r>
          </a:p>
          <a:p>
            <a:pPr>
              <a:buFont typeface="Arial" panose="020B0604020202020204" pitchFamily="34" charset="0"/>
              <a:buChar char="•"/>
            </a:pPr>
            <a:r>
              <a:rPr lang="en-GB" sz="2400">
                <a:latin typeface="Arial" panose="020B0604020202020204" pitchFamily="34" charset="0"/>
                <a:cs typeface="Arial" panose="020B0604020202020204" pitchFamily="34" charset="0"/>
              </a:rPr>
              <a:t>Find out what you don’t know.</a:t>
            </a:r>
          </a:p>
          <a:p>
            <a:pPr>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0" indent="0">
              <a:buNone/>
            </a:pPr>
            <a:r>
              <a:rPr lang="en-GB" sz="2400" b="1">
                <a:latin typeface="Arial" panose="020B0604020202020204" pitchFamily="34" charset="0"/>
                <a:cs typeface="Arial" panose="020B0604020202020204" pitchFamily="34" charset="0"/>
              </a:rPr>
              <a:t>Develop your academic skills:</a:t>
            </a:r>
          </a:p>
          <a:p>
            <a:pPr>
              <a:buFont typeface="Arial" panose="020B0604020202020204" pitchFamily="34" charset="0"/>
              <a:buChar char="•"/>
            </a:pPr>
            <a:r>
              <a:rPr lang="en-GB" sz="2400">
                <a:latin typeface="Arial" panose="020B0604020202020204" pitchFamily="34" charset="0"/>
                <a:cs typeface="Arial" panose="020B0604020202020204" pitchFamily="34" charset="0"/>
              </a:rPr>
              <a:t>Explore and complete the infoskills units to help fill gaps in your knowledge and skills.</a:t>
            </a:r>
          </a:p>
          <a:p>
            <a:pPr>
              <a:buFont typeface="Arial" panose="020B0604020202020204" pitchFamily="34" charset="0"/>
              <a:buChar char="•"/>
            </a:pPr>
            <a:endParaRPr lang="en-GB"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C4950B-AAD0-D6E1-53E3-A86CF96465B1}"/>
              </a:ext>
            </a:extLst>
          </p:cNvPr>
          <p:cNvSpPr txBox="1"/>
          <p:nvPr/>
        </p:nvSpPr>
        <p:spPr>
          <a:xfrm>
            <a:off x="9360051" y="580475"/>
            <a:ext cx="238314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a:solidFill>
                <a:schemeClr val="bg1"/>
              </a:solidFill>
            </a:endParaRPr>
          </a:p>
        </p:txBody>
      </p:sp>
      <p:pic>
        <p:nvPicPr>
          <p:cNvPr id="6" name="Picture 5" descr="Hiker with arms in air">
            <a:extLst>
              <a:ext uri="{FF2B5EF4-FFF2-40B4-BE49-F238E27FC236}">
                <a16:creationId xmlns:a16="http://schemas.microsoft.com/office/drawing/2014/main" id="{67D94573-B044-FB54-5F35-FD896672C9D1}"/>
              </a:ext>
            </a:extLst>
          </p:cNvPr>
          <p:cNvPicPr>
            <a:picLocks noChangeAspect="1"/>
          </p:cNvPicPr>
          <p:nvPr/>
        </p:nvPicPr>
        <p:blipFill>
          <a:blip r:embed="rId4" cstate="print">
            <a:extLst>
              <a:ext uri="{28A0092B-C50C-407E-A947-70E740481C1C}">
                <a14:useLocalDpi xmlns:a14="http://schemas.microsoft.com/office/drawing/2010/main" val="0"/>
              </a:ext>
            </a:extLst>
          </a:blip>
          <a:srcRect l="57333" t="-313" r="-1185" b="313"/>
          <a:stretch>
            <a:fillRect/>
          </a:stretch>
        </p:blipFill>
        <p:spPr>
          <a:xfrm>
            <a:off x="9429386" y="2060832"/>
            <a:ext cx="2313806" cy="3439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1B27550-A576-0DEF-2E3C-630A002BF9AB}"/>
              </a:ext>
            </a:extLst>
          </p:cNvPr>
          <p:cNvSpPr txBox="1"/>
          <p:nvPr/>
        </p:nvSpPr>
        <p:spPr>
          <a:xfrm>
            <a:off x="310262" y="1354604"/>
            <a:ext cx="11571476" cy="461665"/>
          </a:xfrm>
          <a:prstGeom prst="rect">
            <a:avLst/>
          </a:prstGeom>
          <a:noFill/>
        </p:spPr>
        <p:txBody>
          <a:bodyPr wrap="square">
            <a:spAutoFit/>
          </a:bodyPr>
          <a:lstStyle/>
          <a:p>
            <a:pPr marL="0" indent="0">
              <a:buNone/>
            </a:pPr>
            <a:r>
              <a:rPr lang="en-GB" sz="2400" b="1">
                <a:solidFill>
                  <a:schemeClr val="accent2"/>
                </a:solidFill>
                <a:latin typeface="Arial" panose="020B0604020202020204" pitchFamily="34" charset="0"/>
                <a:cs typeface="Arial" panose="020B0604020202020204" pitchFamily="34" charset="0"/>
              </a:rPr>
              <a:t>Improved familiarity = improved confidence = improved searching and results!</a:t>
            </a:r>
          </a:p>
        </p:txBody>
      </p:sp>
    </p:spTree>
    <p:extLst>
      <p:ext uri="{BB962C8B-B14F-4D97-AF65-F5344CB8AC3E}">
        <p14:creationId xmlns:p14="http://schemas.microsoft.com/office/powerpoint/2010/main" val="1574920691"/>
      </p:ext>
    </p:extLst>
  </p:cSld>
  <p:clrMapOvr>
    <a:masterClrMapping/>
  </p:clrMapOvr>
  <mc:AlternateContent xmlns:mc="http://schemas.openxmlformats.org/markup-compatibility/2006" xmlns:p14="http://schemas.microsoft.com/office/powerpoint/2010/main">
    <mc:Choice Requires="p14">
      <p:transition spd="med" p14:dur="700" advTm="45099">
        <p:fade/>
      </p:transition>
    </mc:Choice>
    <mc:Fallback xmlns="">
      <p:transition spd="med" advTm="45099">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287465" y="251994"/>
            <a:ext cx="10795518" cy="659960"/>
          </a:xfrm>
        </p:spPr>
        <p:txBody>
          <a:bodyPr>
            <a:normAutofit fontScale="90000"/>
          </a:bodyPr>
          <a:lstStyle/>
          <a:p>
            <a:r>
              <a:rPr lang="en-GB">
                <a:latin typeface="+mn-lt"/>
              </a:rPr>
              <a:t>Contact</a:t>
            </a: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9329" y="5006596"/>
            <a:ext cx="5130943"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6004886" y="1357969"/>
            <a:ext cx="6342744" cy="3016210"/>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3"/>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4"/>
              </a:rPr>
              <a:t>infoskills@uwtsd.ac.uk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Chat: </a:t>
            </a: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9953" r="-1"/>
          <a:stretch/>
        </p:blipFill>
        <p:spPr bwMode="auto">
          <a:xfrm>
            <a:off x="8962" y="1169316"/>
            <a:ext cx="4748496" cy="45193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6"/>
            <a:extLst>
              <a:ext uri="{FF2B5EF4-FFF2-40B4-BE49-F238E27FC236}">
                <a16:creationId xmlns:a16="http://schemas.microsoft.com/office/drawing/2014/main" id="{6CE3850F-2918-F351-623C-BFF1CE5C4347}"/>
              </a:ext>
            </a:extLst>
          </p:cNvPr>
          <p:cNvPicPr>
            <a:picLocks noChangeAspect="1"/>
          </p:cNvPicPr>
          <p:nvPr/>
        </p:nvPicPr>
        <p:blipFill>
          <a:blip r:embed="rId7">
            <a:duotone>
              <a:schemeClr val="accent1">
                <a:shade val="45000"/>
                <a:satMod val="135000"/>
              </a:schemeClr>
              <a:prstClr val="white"/>
            </a:duotone>
            <a:extLst>
              <a:ext uri="{BEBA8EAE-BF5A-486C-A8C5-ECC9F3942E4B}">
                <a14:imgProps xmlns:a14="http://schemas.microsoft.com/office/drawing/2010/main">
                  <a14:imgLayer r:embed="rId8">
                    <a14:imgEffect>
                      <a14:sharpenSoften amount="50000"/>
                    </a14:imgEffect>
                  </a14:imgLayer>
                </a14:imgProps>
              </a:ext>
            </a:extLst>
          </a:blip>
          <a:stretch>
            <a:fillRect/>
          </a:stretch>
        </p:blipFill>
        <p:spPr>
          <a:xfrm>
            <a:off x="8500636" y="3428999"/>
            <a:ext cx="1022060" cy="945180"/>
          </a:xfrm>
          <a:prstGeom prst="rect">
            <a:avLst/>
          </a:prstGeo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2296" y="5318459"/>
            <a:ext cx="3265716" cy="369332"/>
          </a:xfrm>
          <a:prstGeom prst="rect">
            <a:avLst/>
          </a:prstGeom>
          <a:noFill/>
        </p:spPr>
        <p:txBody>
          <a:bodyPr wrap="square" rtlCol="0">
            <a:spAutoFit/>
          </a:bodyPr>
          <a:lstStyle/>
          <a:p>
            <a:r>
              <a:rPr lang="en-GB">
                <a:solidFill>
                  <a:schemeClr val="bg1">
                    <a:lumMod val="95000"/>
                  </a:schemeClr>
                </a:solidFill>
              </a:rPr>
              <a:t>Source: </a:t>
            </a:r>
            <a:r>
              <a:rPr lang="en-GB" err="1">
                <a:solidFill>
                  <a:schemeClr val="bg1">
                    <a:lumMod val="95000"/>
                  </a:schemeClr>
                </a:solidFill>
                <a:hlinkClick r:id="rId9">
                  <a:extLst>
                    <a:ext uri="{A12FA001-AC4F-418D-AE19-62706E023703}">
                      <ahyp:hlinkClr xmlns:ahyp="http://schemas.microsoft.com/office/drawing/2018/hyperlinkcolor" val="tx"/>
                    </a:ext>
                  </a:extLst>
                </a:hlinkClick>
              </a:rPr>
              <a:t>Pixabay</a:t>
            </a:r>
            <a:r>
              <a:rPr lang="en-GB">
                <a:solidFill>
                  <a:schemeClr val="bg1">
                    <a:lumMod val="95000"/>
                  </a:schemeClr>
                </a:solidFill>
                <a:hlinkClick r:id="rId9">
                  <a:extLst>
                    <a:ext uri="{A12FA001-AC4F-418D-AE19-62706E023703}">
                      <ahyp:hlinkClr xmlns:ahyp="http://schemas.microsoft.com/office/drawing/2018/hyperlinkcolor" val="tx"/>
                    </a:ext>
                  </a:extLst>
                </a:hlinkClick>
              </a:rPr>
              <a:t>: image by Geralt</a:t>
            </a:r>
            <a:endParaRPr lang="en-GB">
              <a:solidFill>
                <a:schemeClr val="bg1">
                  <a:lumMod val="95000"/>
                </a:schemeClr>
              </a:solidFill>
            </a:endParaRPr>
          </a:p>
        </p:txBody>
      </p:sp>
    </p:spTree>
    <p:extLst>
      <p:ext uri="{BB962C8B-B14F-4D97-AF65-F5344CB8AC3E}">
        <p14:creationId xmlns:p14="http://schemas.microsoft.com/office/powerpoint/2010/main" val="2578780062"/>
      </p:ext>
    </p:extLst>
  </p:cSld>
  <p:clrMapOvr>
    <a:masterClrMapping/>
  </p:clrMapOvr>
  <mc:AlternateContent xmlns:mc="http://schemas.openxmlformats.org/markup-compatibility/2006" xmlns:p14="http://schemas.microsoft.com/office/powerpoint/2010/main">
    <mc:Choice Requires="p14">
      <p:transition spd="med" p14:dur="700" advTm="11702">
        <p:fade/>
      </p:transition>
    </mc:Choice>
    <mc:Fallback xmlns="">
      <p:transition spd="med" advTm="11702">
        <p:fade/>
      </p:transition>
    </mc:Fallback>
  </mc:AlternateContent>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35</TotalTime>
  <Words>2096</Words>
  <Application>Microsoft Office PowerPoint</Application>
  <PresentationFormat>Widescreen</PresentationFormat>
  <Paragraphs>304</Paragraphs>
  <Slides>30</Slides>
  <Notes>12</Notes>
  <HiddenSlides>0</HiddenSlides>
  <MMClips>0</MMClips>
  <ScaleCrop>false</ScaleCrop>
  <HeadingPairs>
    <vt:vector size="4" baseType="variant">
      <vt:variant>
        <vt:lpstr>Theme</vt:lpstr>
      </vt:variant>
      <vt:variant>
        <vt:i4>3</vt:i4>
      </vt:variant>
      <vt:variant>
        <vt:lpstr>Slide Titles</vt:lpstr>
      </vt:variant>
      <vt:variant>
        <vt:i4>30</vt:i4>
      </vt:variant>
    </vt:vector>
  </HeadingPairs>
  <TitlesOfParts>
    <vt:vector size="33" baseType="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Library Anxiety</vt:lpstr>
      <vt:lpstr>Using the library for research</vt:lpstr>
      <vt:lpstr>Library website: Student HWB</vt:lpstr>
      <vt:lpstr>Services and support </vt:lpstr>
      <vt:lpstr>Sign up to Online Infoskills Tutorials</vt:lpstr>
      <vt:lpstr>Explore your library resources</vt:lpstr>
      <vt:lpstr>Online Resource Lists – your shortcut</vt:lpstr>
      <vt:lpstr>Online Resource List (ORL) demo</vt:lpstr>
      <vt:lpstr>Saving favourites</vt:lpstr>
      <vt:lpstr>Find sources using the library catalogue</vt:lpstr>
      <vt:lpstr>Searching the Library Online</vt:lpstr>
      <vt:lpstr>Improving your search results </vt:lpstr>
      <vt:lpstr>What the item records include</vt:lpstr>
      <vt:lpstr>Library Catalogue – overview.</vt:lpstr>
      <vt:lpstr>Why use individual databases?</vt:lpstr>
      <vt:lpstr>Database Search</vt:lpstr>
      <vt:lpstr>Useful databases: </vt:lpstr>
      <vt:lpstr>Hospitality &amp; Tourism Complete</vt:lpstr>
      <vt:lpstr>Database: Henry Stewart Talks</vt:lpstr>
      <vt:lpstr>Database: BoB</vt:lpstr>
      <vt:lpstr>Search for journals - Browzine</vt:lpstr>
      <vt:lpstr>Evaluating Information</vt:lpstr>
      <vt:lpstr>AI CRAAP Test</vt:lpstr>
      <vt:lpstr>Develop your skills</vt:lpstr>
      <vt:lpstr>Contact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 Ellis</cp:lastModifiedBy>
  <cp:revision>74</cp:revision>
  <dcterms:created xsi:type="dcterms:W3CDTF">2021-03-09T15:35:42Z</dcterms:created>
  <dcterms:modified xsi:type="dcterms:W3CDTF">2026-10-06T07:12:30Z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