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8" r:id="rId3"/>
    <p:sldId id="269" r:id="rId4"/>
    <p:sldId id="257" r:id="rId5"/>
    <p:sldId id="270" r:id="rId6"/>
    <p:sldId id="258" r:id="rId7"/>
    <p:sldId id="271" r:id="rId8"/>
    <p:sldId id="259" r:id="rId9"/>
    <p:sldId id="260" r:id="rId10"/>
    <p:sldId id="261" r:id="rId11"/>
    <p:sldId id="272" r:id="rId12"/>
    <p:sldId id="262" r:id="rId13"/>
    <p:sldId id="263" r:id="rId14"/>
    <p:sldId id="264" r:id="rId15"/>
    <p:sldId id="265" r:id="rId16"/>
    <p:sldId id="267" r:id="rId17"/>
    <p:sldId id="266"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95" d="100"/>
          <a:sy n="195" d="100"/>
        </p:scale>
        <p:origin x="-2928"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esProps" Target="presProps.xml"/><Relationship Id="rId21" Type="http://schemas.openxmlformats.org/officeDocument/2006/relationships/viewProps" Target="viewProps.xml"/><Relationship Id="rId22" Type="http://schemas.openxmlformats.org/officeDocument/2006/relationships/theme" Target="theme/theme1.xml"/><Relationship Id="rId2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printerSettings" Target="printerSettings/printerSettings1.bin"/><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6C006D16-BF71-2741-90A6-DEA914628284}" type="datetimeFigureOut">
              <a:rPr lang="en-US" smtClean="0"/>
              <a:t>09/02/2014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05CA507-2ACE-0A4C-87BF-8126EAF2598C}" type="slidenum">
              <a:rPr lang="en-US" smtClean="0"/>
              <a:t>‹#›</a:t>
            </a:fld>
            <a:endParaRPr lang="en-US" dirty="0"/>
          </a:p>
        </p:txBody>
      </p:sp>
    </p:spTree>
    <p:extLst>
      <p:ext uri="{BB962C8B-B14F-4D97-AF65-F5344CB8AC3E}">
        <p14:creationId xmlns:p14="http://schemas.microsoft.com/office/powerpoint/2010/main" val="95514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6C006D16-BF71-2741-90A6-DEA914628284}" type="datetimeFigureOut">
              <a:rPr lang="en-US" smtClean="0"/>
              <a:t>09/02/2014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05CA507-2ACE-0A4C-87BF-8126EAF2598C}" type="slidenum">
              <a:rPr lang="en-US" smtClean="0"/>
              <a:t>‹#›</a:t>
            </a:fld>
            <a:endParaRPr lang="en-US" dirty="0"/>
          </a:p>
        </p:txBody>
      </p:sp>
    </p:spTree>
    <p:extLst>
      <p:ext uri="{BB962C8B-B14F-4D97-AF65-F5344CB8AC3E}">
        <p14:creationId xmlns:p14="http://schemas.microsoft.com/office/powerpoint/2010/main" val="12480216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6C006D16-BF71-2741-90A6-DEA914628284}" type="datetimeFigureOut">
              <a:rPr lang="en-US" smtClean="0"/>
              <a:t>09/02/2014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05CA507-2ACE-0A4C-87BF-8126EAF2598C}" type="slidenum">
              <a:rPr lang="en-US" smtClean="0"/>
              <a:t>‹#›</a:t>
            </a:fld>
            <a:endParaRPr lang="en-US" dirty="0"/>
          </a:p>
        </p:txBody>
      </p:sp>
    </p:spTree>
    <p:extLst>
      <p:ext uri="{BB962C8B-B14F-4D97-AF65-F5344CB8AC3E}">
        <p14:creationId xmlns:p14="http://schemas.microsoft.com/office/powerpoint/2010/main" val="7731376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6C006D16-BF71-2741-90A6-DEA914628284}" type="datetimeFigureOut">
              <a:rPr lang="en-US" smtClean="0"/>
              <a:t>09/02/2014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05CA507-2ACE-0A4C-87BF-8126EAF2598C}" type="slidenum">
              <a:rPr lang="en-US" smtClean="0"/>
              <a:t>‹#›</a:t>
            </a:fld>
            <a:endParaRPr lang="en-US" dirty="0"/>
          </a:p>
        </p:txBody>
      </p:sp>
    </p:spTree>
    <p:extLst>
      <p:ext uri="{BB962C8B-B14F-4D97-AF65-F5344CB8AC3E}">
        <p14:creationId xmlns:p14="http://schemas.microsoft.com/office/powerpoint/2010/main" val="26645452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6C006D16-BF71-2741-90A6-DEA914628284}" type="datetimeFigureOut">
              <a:rPr lang="en-US" smtClean="0"/>
              <a:t>09/02/2014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905CA507-2ACE-0A4C-87BF-8126EAF2598C}" type="slidenum">
              <a:rPr lang="en-US" smtClean="0"/>
              <a:t>‹#›</a:t>
            </a:fld>
            <a:endParaRPr lang="en-US" dirty="0"/>
          </a:p>
        </p:txBody>
      </p:sp>
    </p:spTree>
    <p:extLst>
      <p:ext uri="{BB962C8B-B14F-4D97-AF65-F5344CB8AC3E}">
        <p14:creationId xmlns:p14="http://schemas.microsoft.com/office/powerpoint/2010/main" val="35415171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6C006D16-BF71-2741-90A6-DEA914628284}" type="datetimeFigureOut">
              <a:rPr lang="en-US" smtClean="0"/>
              <a:t>09/02/2014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05CA507-2ACE-0A4C-87BF-8126EAF2598C}" type="slidenum">
              <a:rPr lang="en-US" smtClean="0"/>
              <a:t>‹#›</a:t>
            </a:fld>
            <a:endParaRPr lang="en-US" dirty="0"/>
          </a:p>
        </p:txBody>
      </p:sp>
    </p:spTree>
    <p:extLst>
      <p:ext uri="{BB962C8B-B14F-4D97-AF65-F5344CB8AC3E}">
        <p14:creationId xmlns:p14="http://schemas.microsoft.com/office/powerpoint/2010/main" val="10747296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006D16-BF71-2741-90A6-DEA914628284}" type="datetimeFigureOut">
              <a:rPr lang="en-US" smtClean="0"/>
              <a:t>09/02/2014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905CA507-2ACE-0A4C-87BF-8126EAF2598C}" type="slidenum">
              <a:rPr lang="en-US" smtClean="0"/>
              <a:t>‹#›</a:t>
            </a:fld>
            <a:endParaRPr lang="en-US" dirty="0"/>
          </a:p>
        </p:txBody>
      </p:sp>
    </p:spTree>
    <p:extLst>
      <p:ext uri="{BB962C8B-B14F-4D97-AF65-F5344CB8AC3E}">
        <p14:creationId xmlns:p14="http://schemas.microsoft.com/office/powerpoint/2010/main" val="6449779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6C006D16-BF71-2741-90A6-DEA914628284}" type="datetimeFigureOut">
              <a:rPr lang="en-US" smtClean="0"/>
              <a:t>09/02/2014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05CA507-2ACE-0A4C-87BF-8126EAF2598C}" type="slidenum">
              <a:rPr lang="en-US" smtClean="0"/>
              <a:t>‹#›</a:t>
            </a:fld>
            <a:endParaRPr lang="en-US" dirty="0"/>
          </a:p>
        </p:txBody>
      </p:sp>
    </p:spTree>
    <p:extLst>
      <p:ext uri="{BB962C8B-B14F-4D97-AF65-F5344CB8AC3E}">
        <p14:creationId xmlns:p14="http://schemas.microsoft.com/office/powerpoint/2010/main" val="4108697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6C006D16-BF71-2741-90A6-DEA914628284}" type="datetimeFigureOut">
              <a:rPr lang="en-US" smtClean="0"/>
              <a:t>09/02/2014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05CA507-2ACE-0A4C-87BF-8126EAF2598C}" type="slidenum">
              <a:rPr lang="en-US" smtClean="0"/>
              <a:t>‹#›</a:t>
            </a:fld>
            <a:endParaRPr lang="en-US" dirty="0"/>
          </a:p>
        </p:txBody>
      </p:sp>
    </p:spTree>
    <p:extLst>
      <p:ext uri="{BB962C8B-B14F-4D97-AF65-F5344CB8AC3E}">
        <p14:creationId xmlns:p14="http://schemas.microsoft.com/office/powerpoint/2010/main" val="10508121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6C006D16-BF71-2741-90A6-DEA914628284}" type="datetimeFigureOut">
              <a:rPr lang="en-US" smtClean="0"/>
              <a:t>09/02/2014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05CA507-2ACE-0A4C-87BF-8126EAF2598C}" type="slidenum">
              <a:rPr lang="en-US" smtClean="0"/>
              <a:t>‹#›</a:t>
            </a:fld>
            <a:endParaRPr lang="en-US" dirty="0"/>
          </a:p>
        </p:txBody>
      </p:sp>
    </p:spTree>
    <p:extLst>
      <p:ext uri="{BB962C8B-B14F-4D97-AF65-F5344CB8AC3E}">
        <p14:creationId xmlns:p14="http://schemas.microsoft.com/office/powerpoint/2010/main" val="6733337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6C006D16-BF71-2741-90A6-DEA914628284}" type="datetimeFigureOut">
              <a:rPr lang="en-US" smtClean="0"/>
              <a:t>09/02/2014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05CA507-2ACE-0A4C-87BF-8126EAF2598C}" type="slidenum">
              <a:rPr lang="en-US" smtClean="0"/>
              <a:t>‹#›</a:t>
            </a:fld>
            <a:endParaRPr lang="en-US" dirty="0"/>
          </a:p>
        </p:txBody>
      </p:sp>
    </p:spTree>
    <p:extLst>
      <p:ext uri="{BB962C8B-B14F-4D97-AF65-F5344CB8AC3E}">
        <p14:creationId xmlns:p14="http://schemas.microsoft.com/office/powerpoint/2010/main" val="203912649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006D16-BF71-2741-90A6-DEA914628284}" type="datetimeFigureOut">
              <a:rPr lang="en-US" smtClean="0"/>
              <a:t>09/02/2014</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5CA507-2ACE-0A4C-87BF-8126EAF2598C}" type="slidenum">
              <a:rPr lang="en-US" smtClean="0"/>
              <a:t>‹#›</a:t>
            </a:fld>
            <a:endParaRPr lang="en-US" dirty="0"/>
          </a:p>
        </p:txBody>
      </p:sp>
    </p:spTree>
    <p:extLst>
      <p:ext uri="{BB962C8B-B14F-4D97-AF65-F5344CB8AC3E}">
        <p14:creationId xmlns:p14="http://schemas.microsoft.com/office/powerpoint/2010/main" val="18538976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www.greenexercise.org/Green_Exercise.html"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 Id="rId3"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The Benefits of Green Exercise</a:t>
            </a:r>
            <a:endParaRPr lang="en-US" dirty="0"/>
          </a:p>
        </p:txBody>
      </p:sp>
      <p:sp>
        <p:nvSpPr>
          <p:cNvPr id="3" name="Subtitle 2"/>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36094201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923" y="403795"/>
            <a:ext cx="8668564" cy="3046988"/>
          </a:xfrm>
          <a:prstGeom prst="rect">
            <a:avLst/>
          </a:prstGeom>
          <a:noFill/>
        </p:spPr>
        <p:txBody>
          <a:bodyPr wrap="square" rtlCol="0">
            <a:spAutoFit/>
          </a:bodyPr>
          <a:lstStyle/>
          <a:p>
            <a:r>
              <a:rPr lang="en-US" sz="2400" dirty="0"/>
              <a:t>How do you feel when you go outside for a walk? If it is a green place, whether in the city or countryside, the chances are high that you will feel better. Even when it is bitterly cold, fiendishly hot, or lashing with rain, being close to nature and the elements seems to improve our sense of well-being. Thus, participating in physical activity in </a:t>
            </a:r>
            <a:r>
              <a:rPr lang="en-US" sz="2400" dirty="0" err="1"/>
              <a:t>greenspaces</a:t>
            </a:r>
            <a:r>
              <a:rPr lang="en-US" sz="2400" dirty="0"/>
              <a:t> – ‘green exercise’ – brings additional mental and physical health benefits, which could form part of a solution to a number of growing health and environmental </a:t>
            </a:r>
            <a:r>
              <a:rPr lang="en-US" sz="2400" dirty="0" smtClean="0"/>
              <a:t>problems.</a:t>
            </a:r>
            <a:endParaRPr lang="en-US" sz="2400" dirty="0"/>
          </a:p>
        </p:txBody>
      </p:sp>
    </p:spTree>
    <p:extLst>
      <p:ext uri="{BB962C8B-B14F-4D97-AF65-F5344CB8AC3E}">
        <p14:creationId xmlns:p14="http://schemas.microsoft.com/office/powerpoint/2010/main" val="2131147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3282" y="312615"/>
            <a:ext cx="8850923" cy="923330"/>
          </a:xfrm>
          <a:prstGeom prst="rect">
            <a:avLst/>
          </a:prstGeom>
          <a:solidFill>
            <a:schemeClr val="bg1"/>
          </a:solidFill>
        </p:spPr>
        <p:txBody>
          <a:bodyPr wrap="square" rtlCol="0">
            <a:spAutoFit/>
          </a:bodyPr>
          <a:lstStyle/>
          <a:p>
            <a:pPr algn="ctr"/>
            <a:endParaRPr lang="en-US" dirty="0" smtClean="0">
              <a:solidFill>
                <a:srgbClr val="1F2A14"/>
              </a:solidFill>
              <a:latin typeface="ArialMT"/>
            </a:endParaRPr>
          </a:p>
          <a:p>
            <a:endParaRPr lang="en-US" dirty="0"/>
          </a:p>
          <a:p>
            <a:endParaRPr lang="en-US" dirty="0"/>
          </a:p>
        </p:txBody>
      </p:sp>
      <p:pic>
        <p:nvPicPr>
          <p:cNvPr id="6" name="Picture 5" descr="IMG_0027.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2103"/>
            <a:ext cx="9144000" cy="6858000"/>
          </a:xfrm>
          <a:prstGeom prst="rect">
            <a:avLst/>
          </a:prstGeom>
        </p:spPr>
      </p:pic>
    </p:spTree>
    <p:extLst>
      <p:ext uri="{BB962C8B-B14F-4D97-AF65-F5344CB8AC3E}">
        <p14:creationId xmlns:p14="http://schemas.microsoft.com/office/powerpoint/2010/main" val="2875291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14513" y="481949"/>
            <a:ext cx="8004256" cy="2246769"/>
          </a:xfrm>
          <a:prstGeom prst="rect">
            <a:avLst/>
          </a:prstGeom>
          <a:noFill/>
        </p:spPr>
        <p:txBody>
          <a:bodyPr wrap="square" rtlCol="0">
            <a:spAutoFit/>
          </a:bodyPr>
          <a:lstStyle/>
          <a:p>
            <a:r>
              <a:rPr lang="en-US" sz="2800" dirty="0" smtClean="0"/>
              <a:t>Evidence </a:t>
            </a:r>
            <a:r>
              <a:rPr lang="en-US" sz="2800" dirty="0"/>
              <a:t>now shows that there is a positive relationship between exposure to nature and mental and physical health. At the same time, social interactions can be fostered and memories of places are created.</a:t>
            </a:r>
          </a:p>
        </p:txBody>
      </p:sp>
    </p:spTree>
    <p:extLst>
      <p:ext uri="{BB962C8B-B14F-4D97-AF65-F5344CB8AC3E}">
        <p14:creationId xmlns:p14="http://schemas.microsoft.com/office/powerpoint/2010/main" val="37265134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914400" y="685800"/>
            <a:ext cx="7302500" cy="5486400"/>
          </a:xfrm>
          <a:prstGeom prst="rect">
            <a:avLst/>
          </a:prstGeom>
        </p:spPr>
      </p:pic>
    </p:spTree>
    <p:extLst>
      <p:ext uri="{BB962C8B-B14F-4D97-AF65-F5344CB8AC3E}">
        <p14:creationId xmlns:p14="http://schemas.microsoft.com/office/powerpoint/2010/main" val="42768804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1231" y="560103"/>
            <a:ext cx="8290820" cy="5970866"/>
          </a:xfrm>
          <a:prstGeom prst="rect">
            <a:avLst/>
          </a:prstGeom>
          <a:noFill/>
        </p:spPr>
        <p:txBody>
          <a:bodyPr wrap="square" rtlCol="0">
            <a:spAutoFit/>
          </a:bodyPr>
          <a:lstStyle/>
          <a:p>
            <a:r>
              <a:rPr lang="en-US" sz="2800" dirty="0" smtClean="0"/>
              <a:t>From recent </a:t>
            </a:r>
            <a:r>
              <a:rPr lang="en-US" sz="2800" dirty="0"/>
              <a:t>research</a:t>
            </a:r>
            <a:r>
              <a:rPr lang="en-US" sz="2800" dirty="0" smtClean="0"/>
              <a:t>, </a:t>
            </a:r>
            <a:r>
              <a:rPr lang="en-US" sz="2800" dirty="0"/>
              <a:t>three broad health </a:t>
            </a:r>
            <a:r>
              <a:rPr lang="en-US" sz="2800" dirty="0" smtClean="0"/>
              <a:t>outcomes are possible:</a:t>
            </a:r>
          </a:p>
          <a:p>
            <a:endParaRPr lang="en-US" sz="2800" dirty="0"/>
          </a:p>
          <a:p>
            <a:pPr marL="457200" indent="-457200">
              <a:buFont typeface="Arial"/>
              <a:buChar char="•"/>
            </a:pPr>
            <a:r>
              <a:rPr lang="en-US" sz="2800" b="1" dirty="0"/>
              <a:t>Improvement of psychological well-being</a:t>
            </a:r>
            <a:r>
              <a:rPr lang="en-US" sz="2800" dirty="0"/>
              <a:t> (by enhancing mood and self-esteem, whilst reducing feelings of anger, confusion, depression and tension); </a:t>
            </a:r>
            <a:endParaRPr lang="en-US" sz="2800" dirty="0" smtClean="0"/>
          </a:p>
          <a:p>
            <a:pPr marL="457200" indent="-457200">
              <a:buFont typeface="Arial"/>
              <a:buChar char="•"/>
            </a:pPr>
            <a:endParaRPr lang="en-US" sz="2800" dirty="0"/>
          </a:p>
          <a:p>
            <a:pPr marL="457200" indent="-457200">
              <a:buFont typeface="Arial"/>
              <a:buChar char="•"/>
            </a:pPr>
            <a:r>
              <a:rPr lang="en-US" sz="2800" b="1" dirty="0"/>
              <a:t>Generation of physical health benefits</a:t>
            </a:r>
            <a:r>
              <a:rPr lang="en-US" sz="2800" dirty="0"/>
              <a:t> (by reducing blood pressure and burning calories)</a:t>
            </a:r>
            <a:r>
              <a:rPr lang="en-US" sz="2800" dirty="0" smtClean="0"/>
              <a:t>;</a:t>
            </a:r>
          </a:p>
          <a:p>
            <a:pPr marL="457200" indent="-457200">
              <a:buFont typeface="Arial"/>
              <a:buChar char="•"/>
            </a:pPr>
            <a:endParaRPr lang="en-US" sz="2800" dirty="0"/>
          </a:p>
          <a:p>
            <a:pPr marL="457200" indent="-457200">
              <a:buFont typeface="Arial"/>
              <a:buChar char="•"/>
            </a:pPr>
            <a:r>
              <a:rPr lang="en-US" sz="2800" b="1" dirty="0"/>
              <a:t>Facilitation of social networking and connectivity</a:t>
            </a:r>
            <a:r>
              <a:rPr lang="en-US" sz="2800" dirty="0"/>
              <a:t> (by enhancing social capital).</a:t>
            </a:r>
            <a:r>
              <a:rPr lang="en-US" dirty="0"/>
              <a:t>	</a:t>
            </a:r>
          </a:p>
          <a:p>
            <a:endParaRPr lang="en-US" dirty="0"/>
          </a:p>
        </p:txBody>
      </p:sp>
    </p:spTree>
    <p:extLst>
      <p:ext uri="{BB962C8B-B14F-4D97-AF65-F5344CB8AC3E}">
        <p14:creationId xmlns:p14="http://schemas.microsoft.com/office/powerpoint/2010/main" val="11723686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62000" y="902026"/>
            <a:ext cx="7620000" cy="5067300"/>
          </a:xfrm>
          <a:prstGeom prst="rect">
            <a:avLst/>
          </a:prstGeom>
        </p:spPr>
      </p:pic>
    </p:spTree>
    <p:extLst>
      <p:ext uri="{BB962C8B-B14F-4D97-AF65-F5344CB8AC3E}">
        <p14:creationId xmlns:p14="http://schemas.microsoft.com/office/powerpoint/2010/main" val="29141942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923" y="455897"/>
            <a:ext cx="8642513" cy="6124754"/>
          </a:xfrm>
          <a:prstGeom prst="rect">
            <a:avLst/>
          </a:prstGeom>
          <a:noFill/>
        </p:spPr>
        <p:txBody>
          <a:bodyPr wrap="square" rtlCol="0">
            <a:spAutoFit/>
          </a:bodyPr>
          <a:lstStyle/>
          <a:p>
            <a:r>
              <a:rPr lang="en-US" sz="2800" dirty="0"/>
              <a:t>Key quantitative findings emerging from </a:t>
            </a:r>
            <a:r>
              <a:rPr lang="en-US" sz="2800" dirty="0" smtClean="0"/>
              <a:t>the </a:t>
            </a:r>
            <a:r>
              <a:rPr lang="en-US" sz="2800" dirty="0"/>
              <a:t>large amount of data </a:t>
            </a:r>
            <a:r>
              <a:rPr lang="en-US" sz="2800" dirty="0" smtClean="0"/>
              <a:t>available show that:</a:t>
            </a:r>
          </a:p>
          <a:p>
            <a:endParaRPr lang="en-US" sz="2800" dirty="0"/>
          </a:p>
          <a:p>
            <a:pPr marL="457200" indent="-457200">
              <a:buFont typeface="Arial"/>
              <a:buChar char="•"/>
            </a:pPr>
            <a:r>
              <a:rPr lang="en-US" sz="2800" dirty="0"/>
              <a:t>3 out of 4 people feel less depressed, tense and angry after participating in a form of green exercise</a:t>
            </a:r>
            <a:r>
              <a:rPr lang="en-US" sz="2800" dirty="0" smtClean="0"/>
              <a:t>;</a:t>
            </a:r>
          </a:p>
          <a:p>
            <a:pPr marL="457200" indent="-457200">
              <a:buFont typeface="Arial"/>
              <a:buChar char="•"/>
            </a:pPr>
            <a:endParaRPr lang="en-US" sz="2800" dirty="0"/>
          </a:p>
          <a:p>
            <a:pPr marL="457200" indent="-457200">
              <a:buFont typeface="Arial"/>
              <a:buChar char="•"/>
            </a:pPr>
            <a:r>
              <a:rPr lang="en-US" sz="2800" dirty="0"/>
              <a:t>2 out of 3 people experience an overall improvement in their level of mood;</a:t>
            </a:r>
          </a:p>
          <a:p>
            <a:pPr marL="457200" indent="-457200">
              <a:buFont typeface="Arial"/>
              <a:buChar char="•"/>
            </a:pPr>
            <a:r>
              <a:rPr lang="en-US" sz="2800" dirty="0"/>
              <a:t>Almost two thirds of people report improved levels of self-esteem</a:t>
            </a:r>
            <a:r>
              <a:rPr lang="en-US" sz="2800" dirty="0" smtClean="0"/>
              <a:t>;</a:t>
            </a:r>
          </a:p>
          <a:p>
            <a:pPr marL="457200" indent="-457200">
              <a:buFont typeface="Arial"/>
              <a:buChar char="•"/>
            </a:pPr>
            <a:endParaRPr lang="en-US" sz="2800" dirty="0"/>
          </a:p>
          <a:p>
            <a:pPr marL="457200" indent="-457200">
              <a:buFont typeface="Arial"/>
              <a:buChar char="•"/>
            </a:pPr>
            <a:r>
              <a:rPr lang="en-US" sz="2800" dirty="0"/>
              <a:t>An improvement in mean self-esteem and mood levels is always reported after participation in different green exercise activities.</a:t>
            </a:r>
          </a:p>
        </p:txBody>
      </p:sp>
    </p:spTree>
    <p:extLst>
      <p:ext uri="{BB962C8B-B14F-4D97-AF65-F5344CB8AC3E}">
        <p14:creationId xmlns:p14="http://schemas.microsoft.com/office/powerpoint/2010/main" val="1780092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8667" y="475436"/>
            <a:ext cx="8180102" cy="4893647"/>
          </a:xfrm>
          <a:prstGeom prst="rect">
            <a:avLst/>
          </a:prstGeom>
          <a:solidFill>
            <a:schemeClr val="bg2"/>
          </a:solidFill>
        </p:spPr>
        <p:txBody>
          <a:bodyPr wrap="square" rtlCol="0">
            <a:spAutoFit/>
          </a:bodyPr>
          <a:lstStyle/>
          <a:p>
            <a:r>
              <a:rPr lang="en-US" sz="2400" u="sng" dirty="0" smtClean="0">
                <a:hlinkClick r:id="rId2"/>
              </a:rPr>
              <a:t>Green Excercise</a:t>
            </a:r>
            <a:r>
              <a:rPr lang="en-US" sz="2400" b="1" u="sng" dirty="0" smtClean="0">
                <a:hlinkClick r:id="rId2"/>
              </a:rPr>
              <a:t> </a:t>
            </a:r>
            <a:r>
              <a:rPr lang="en-US" sz="2400" u="sng" dirty="0">
                <a:hlinkClick r:id="rId2"/>
              </a:rPr>
              <a:t>seems to be effective in generating a variety of health benefits and fostering social bonds, which leads to healthier communities and reduces public health costs. </a:t>
            </a:r>
            <a:endParaRPr lang="en-US" sz="2400" u="sng" dirty="0" smtClean="0">
              <a:hlinkClick r:id="rId2"/>
            </a:endParaRPr>
          </a:p>
          <a:p>
            <a:endParaRPr lang="en-US" sz="2400" u="sng" dirty="0">
              <a:hlinkClick r:id="rId2"/>
            </a:endParaRPr>
          </a:p>
          <a:p>
            <a:r>
              <a:rPr lang="en-US" sz="2400" u="sng" dirty="0" smtClean="0">
                <a:hlinkClick r:id="rId2"/>
              </a:rPr>
              <a:t>Establishing </a:t>
            </a:r>
            <a:r>
              <a:rPr lang="en-US" sz="2400" u="sng" dirty="0">
                <a:hlinkClick r:id="rId2"/>
              </a:rPr>
              <a:t>this emotional connection with the environment also inspires people to think about, and become engaged with environmental issues such as conservation and climate change and encourages environmentally friendly behaviours. </a:t>
            </a:r>
            <a:endParaRPr lang="en-US" sz="2400" u="sng" dirty="0" smtClean="0">
              <a:hlinkClick r:id="rId2"/>
            </a:endParaRPr>
          </a:p>
          <a:p>
            <a:endParaRPr lang="en-US" sz="2400" u="sng" dirty="0">
              <a:hlinkClick r:id="rId2"/>
            </a:endParaRPr>
          </a:p>
          <a:p>
            <a:r>
              <a:rPr lang="en-US" sz="2400" u="sng" dirty="0" smtClean="0">
                <a:hlinkClick r:id="rId2"/>
              </a:rPr>
              <a:t>Greenspaces </a:t>
            </a:r>
            <a:r>
              <a:rPr lang="en-US" sz="2400" u="sng" dirty="0">
                <a:hlinkClick r:id="rId2"/>
              </a:rPr>
              <a:t>are perfect surroundings for outdoor learning, where engaging with nature can lead to enhanced connectedness to nature and increased environmental </a:t>
            </a:r>
            <a:r>
              <a:rPr lang="en-US" sz="2400" u="sng" dirty="0" smtClean="0">
                <a:hlinkClick r:id="rId2"/>
              </a:rPr>
              <a:t>knowledge</a:t>
            </a:r>
            <a:r>
              <a:rPr lang="en-US" sz="2400" u="sng" dirty="0" smtClean="0"/>
              <a:t>.</a:t>
            </a:r>
            <a:endParaRPr lang="en-US" sz="2400" u="sng" dirty="0"/>
          </a:p>
        </p:txBody>
      </p:sp>
    </p:spTree>
    <p:extLst>
      <p:ext uri="{BB962C8B-B14F-4D97-AF65-F5344CB8AC3E}">
        <p14:creationId xmlns:p14="http://schemas.microsoft.com/office/powerpoint/2010/main" val="29544377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1436" y="377744"/>
            <a:ext cx="8681590" cy="6278641"/>
          </a:xfrm>
          <a:prstGeom prst="rect">
            <a:avLst/>
          </a:prstGeom>
          <a:noFill/>
        </p:spPr>
        <p:txBody>
          <a:bodyPr wrap="square" rtlCol="0">
            <a:spAutoFit/>
          </a:bodyPr>
          <a:lstStyle/>
          <a:p>
            <a:r>
              <a:rPr lang="en-US" sz="2400" b="1" dirty="0" smtClean="0"/>
              <a:t>What we Know and What we Suspect</a:t>
            </a:r>
          </a:p>
          <a:p>
            <a:r>
              <a:rPr lang="en-US" sz="2400" b="1" dirty="0" smtClean="0"/>
              <a:t>Nature &amp; Health Evidence</a:t>
            </a:r>
          </a:p>
          <a:p>
            <a:endParaRPr lang="en-US" sz="2400" b="1" dirty="0"/>
          </a:p>
          <a:p>
            <a:r>
              <a:rPr lang="en-US" sz="2400" b="1" dirty="0" smtClean="0"/>
              <a:t>Know</a:t>
            </a:r>
            <a:endParaRPr lang="en-US" sz="2400" b="1" dirty="0"/>
          </a:p>
          <a:p>
            <a:pPr marL="285750" indent="-285750">
              <a:buFont typeface="Arial"/>
              <a:buChar char="•"/>
            </a:pPr>
            <a:r>
              <a:rPr lang="en-US" sz="2400" dirty="0"/>
              <a:t>Nature (including parks, gardens, countryside and wildernesses) is good for you, bringing mental health benefits.</a:t>
            </a:r>
          </a:p>
          <a:p>
            <a:pPr marL="285750" indent="-285750">
              <a:buFont typeface="Arial"/>
              <a:buChar char="•"/>
            </a:pPr>
            <a:r>
              <a:rPr lang="en-US" sz="2400" dirty="0"/>
              <a:t>Nature is a place where physical activity is likely and easy, bringing physical health benefits.</a:t>
            </a:r>
          </a:p>
          <a:p>
            <a:pPr marL="285750" indent="-285750">
              <a:buFont typeface="Arial"/>
              <a:buChar char="•"/>
            </a:pPr>
            <a:r>
              <a:rPr lang="en-US" sz="2400" dirty="0"/>
              <a:t>All types of people (age, gender, social groups, ethnic groups) benefit, but vulnerable, ill, disaffected and disadvantaged seem to benefit more </a:t>
            </a:r>
            <a:r>
              <a:rPr lang="en-US" sz="2400" dirty="0" smtClean="0"/>
              <a:t>(e.g. </a:t>
            </a:r>
            <a:r>
              <a:rPr lang="en-US" sz="2400" dirty="0"/>
              <a:t>green exercise is more effective for people who start with poorer mental health).</a:t>
            </a:r>
          </a:p>
          <a:p>
            <a:pPr marL="285750" indent="-285750">
              <a:buFont typeface="Arial"/>
              <a:buChar char="•"/>
            </a:pPr>
            <a:r>
              <a:rPr lang="en-US" sz="2400" dirty="0"/>
              <a:t>All types of natures produce positive health and memory outcomes, from nearby nature to countrysides to wildlands.</a:t>
            </a:r>
          </a:p>
          <a:p>
            <a:pPr marL="285750" indent="-285750">
              <a:buFont typeface="Arial"/>
              <a:buChar char="•"/>
            </a:pPr>
            <a:r>
              <a:rPr lang="en-US" sz="2400" dirty="0"/>
              <a:t>Nature can act therapeutically, making many people better, but not the severely ill or depressed</a:t>
            </a:r>
            <a:r>
              <a:rPr lang="en-US" sz="2400" dirty="0" smtClean="0"/>
              <a:t>.</a:t>
            </a:r>
          </a:p>
          <a:p>
            <a:r>
              <a:rPr lang="en-US" dirty="0"/>
              <a:t>	</a:t>
            </a:r>
          </a:p>
        </p:txBody>
      </p:sp>
    </p:spTree>
    <p:extLst>
      <p:ext uri="{BB962C8B-B14F-4D97-AF65-F5344CB8AC3E}">
        <p14:creationId xmlns:p14="http://schemas.microsoft.com/office/powerpoint/2010/main" val="12446497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14600" y="2438400"/>
            <a:ext cx="4102100" cy="1981200"/>
          </a:xfrm>
          <a:prstGeom prst="rect">
            <a:avLst/>
          </a:prstGeom>
        </p:spPr>
      </p:pic>
      <p:pic>
        <p:nvPicPr>
          <p:cNvPr id="3" name="Picture 2"/>
          <p:cNvPicPr>
            <a:picLocks noChangeAspect="1"/>
          </p:cNvPicPr>
          <p:nvPr/>
        </p:nvPicPr>
        <p:blipFill>
          <a:blip r:embed="rId3"/>
          <a:stretch>
            <a:fillRect/>
          </a:stretch>
        </p:blipFill>
        <p:spPr>
          <a:xfrm>
            <a:off x="635000" y="1206500"/>
            <a:ext cx="7874000" cy="4432300"/>
          </a:xfrm>
          <a:prstGeom prst="rect">
            <a:avLst/>
          </a:prstGeom>
        </p:spPr>
      </p:pic>
    </p:spTree>
    <p:extLst>
      <p:ext uri="{BB962C8B-B14F-4D97-AF65-F5344CB8AC3E}">
        <p14:creationId xmlns:p14="http://schemas.microsoft.com/office/powerpoint/2010/main" val="34037454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5385" y="286564"/>
            <a:ext cx="8662051" cy="4801314"/>
          </a:xfrm>
          <a:prstGeom prst="rect">
            <a:avLst/>
          </a:prstGeom>
          <a:noFill/>
        </p:spPr>
        <p:txBody>
          <a:bodyPr wrap="square" rtlCol="0">
            <a:spAutoFit/>
          </a:bodyPr>
          <a:lstStyle/>
          <a:p>
            <a:r>
              <a:rPr lang="en-US" sz="2400" b="1" dirty="0" smtClean="0"/>
              <a:t>Suspect</a:t>
            </a:r>
          </a:p>
          <a:p>
            <a:pPr marL="285750" indent="-285750">
              <a:buFont typeface="Arial"/>
              <a:buChar char="•"/>
            </a:pPr>
            <a:r>
              <a:rPr lang="en-US" sz="2400" dirty="0" smtClean="0"/>
              <a:t>Engagements with animals (pets, wild) results in the same kinds of mental health benefits as with nature and places.</a:t>
            </a:r>
          </a:p>
          <a:p>
            <a:pPr marL="285750" indent="-285750">
              <a:buFont typeface="Arial"/>
              <a:buChar char="•"/>
            </a:pPr>
            <a:r>
              <a:rPr lang="en-US" sz="2400" dirty="0" smtClean="0"/>
              <a:t>There is a hard-wired, genetic component to human engagement with green places (biophilia), resulting in different outcomes depending on the view.</a:t>
            </a:r>
          </a:p>
          <a:p>
            <a:pPr marL="285750" indent="-285750">
              <a:buFont typeface="Arial"/>
              <a:buChar char="•"/>
            </a:pPr>
            <a:r>
              <a:rPr lang="en-US" sz="2400" dirty="0" smtClean="0"/>
              <a:t>Physiological profiles can be produced to measure GE/GC interventions (eg endocrine indicators, blood pressure).</a:t>
            </a:r>
          </a:p>
          <a:p>
            <a:pPr marL="285750" indent="-285750">
              <a:buFont typeface="Arial"/>
              <a:buChar char="•"/>
            </a:pPr>
            <a:r>
              <a:rPr lang="en-US" sz="2400" dirty="0" smtClean="0"/>
              <a:t>Danger could offset mental health benefits, as could extreme weather.</a:t>
            </a:r>
          </a:p>
          <a:p>
            <a:pPr marL="285750" indent="-285750">
              <a:buFont typeface="Arial"/>
              <a:buChar char="•"/>
            </a:pPr>
            <a:r>
              <a:rPr lang="en-US" sz="2400" dirty="0" smtClean="0"/>
              <a:t>Nature or activities in nature could set the context for curing certain conditions or problems.	</a:t>
            </a:r>
          </a:p>
          <a:p>
            <a:endParaRPr lang="en-US" dirty="0"/>
          </a:p>
        </p:txBody>
      </p:sp>
    </p:spTree>
    <p:extLst>
      <p:ext uri="{BB962C8B-B14F-4D97-AF65-F5344CB8AC3E}">
        <p14:creationId xmlns:p14="http://schemas.microsoft.com/office/powerpoint/2010/main" val="42352420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1436" y="377744"/>
            <a:ext cx="8544820" cy="6555640"/>
          </a:xfrm>
          <a:prstGeom prst="rect">
            <a:avLst/>
          </a:prstGeom>
          <a:noFill/>
        </p:spPr>
        <p:txBody>
          <a:bodyPr wrap="square" rtlCol="0">
            <a:spAutoFit/>
          </a:bodyPr>
          <a:lstStyle/>
          <a:p>
            <a:r>
              <a:rPr lang="en-US" b="1" dirty="0" smtClean="0"/>
              <a:t>Living Space &amp; Design</a:t>
            </a:r>
          </a:p>
          <a:p>
            <a:endParaRPr lang="en-US" b="1" dirty="0" smtClean="0"/>
          </a:p>
          <a:p>
            <a:pPr marL="285750" indent="-285750">
              <a:buFont typeface="Arial"/>
              <a:buChar char="•"/>
            </a:pPr>
            <a:r>
              <a:rPr lang="en-US" sz="2400" dirty="0" smtClean="0"/>
              <a:t>Urban </a:t>
            </a:r>
            <a:r>
              <a:rPr lang="en-US" sz="2400" dirty="0"/>
              <a:t>unpleasant scenes (with no green nature) raise blood pressure and reduce self-esteem and mood indicators</a:t>
            </a:r>
            <a:r>
              <a:rPr lang="en-US" sz="2400" dirty="0" smtClean="0"/>
              <a:t>.</a:t>
            </a:r>
          </a:p>
          <a:p>
            <a:pPr marL="285750" indent="-285750">
              <a:buFont typeface="Arial"/>
              <a:buChar char="•"/>
            </a:pPr>
            <a:endParaRPr lang="en-US" sz="2400" dirty="0"/>
          </a:p>
          <a:p>
            <a:pPr marL="285750" indent="-285750">
              <a:buFont typeface="Arial"/>
              <a:buChar char="•"/>
            </a:pPr>
            <a:r>
              <a:rPr lang="en-US" sz="2400" dirty="0"/>
              <a:t>People living near to and with access to nature and green space are likely to be healthier (with green design implications)</a:t>
            </a:r>
            <a:r>
              <a:rPr lang="en-US" sz="2400" dirty="0" smtClean="0"/>
              <a:t>.</a:t>
            </a:r>
          </a:p>
          <a:p>
            <a:pPr marL="285750" indent="-285750">
              <a:buFont typeface="Arial"/>
              <a:buChar char="•"/>
            </a:pPr>
            <a:endParaRPr lang="en-US" sz="2400" dirty="0"/>
          </a:p>
          <a:p>
            <a:pPr marL="285750" indent="-285750">
              <a:buFont typeface="Arial"/>
              <a:buChar char="•"/>
            </a:pPr>
            <a:r>
              <a:rPr lang="en-US" sz="2400" dirty="0"/>
              <a:t>Stockaded new-build in both green- and brown-field sites will result in diminished engagement by residents with local natural places</a:t>
            </a:r>
            <a:r>
              <a:rPr lang="en-US" sz="2400" dirty="0" smtClean="0"/>
              <a:t>.</a:t>
            </a:r>
          </a:p>
          <a:p>
            <a:pPr marL="285750" indent="-285750">
              <a:buFont typeface="Arial"/>
              <a:buChar char="•"/>
            </a:pPr>
            <a:endParaRPr lang="en-US" sz="2400" dirty="0"/>
          </a:p>
          <a:p>
            <a:pPr marL="285750" indent="-285750">
              <a:buFont typeface="Arial"/>
              <a:buChar char="•"/>
            </a:pPr>
            <a:r>
              <a:rPr lang="en-US" sz="2400" dirty="0"/>
              <a:t>Nearby nature and pocket parks in urban areas are vitally-important natural health resources, and could have greater benefits for society because of their ease of access</a:t>
            </a:r>
            <a:r>
              <a:rPr lang="en-US" sz="2400" dirty="0" smtClean="0"/>
              <a:t>.</a:t>
            </a:r>
          </a:p>
          <a:p>
            <a:pPr marL="285750" indent="-285750">
              <a:buFont typeface="Arial"/>
              <a:buChar char="•"/>
            </a:pPr>
            <a:endParaRPr lang="en-US" sz="2400" dirty="0"/>
          </a:p>
          <a:p>
            <a:pPr marL="285750" indent="-285750">
              <a:buFont typeface="Arial"/>
              <a:buChar char="•"/>
            </a:pPr>
            <a:r>
              <a:rPr lang="en-US" sz="2400" dirty="0" smtClean="0"/>
              <a:t>Ecotown </a:t>
            </a:r>
            <a:r>
              <a:rPr lang="en-US" sz="2400" dirty="0"/>
              <a:t>design could incorporate better planning for physical activity and direct engagements with green places.	</a:t>
            </a:r>
          </a:p>
        </p:txBody>
      </p:sp>
    </p:spTree>
    <p:extLst>
      <p:ext uri="{BB962C8B-B14F-4D97-AF65-F5344CB8AC3E}">
        <p14:creationId xmlns:p14="http://schemas.microsoft.com/office/powerpoint/2010/main" val="31169509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3282" y="156308"/>
            <a:ext cx="8753231" cy="6001642"/>
          </a:xfrm>
          <a:prstGeom prst="rect">
            <a:avLst/>
          </a:prstGeom>
          <a:noFill/>
        </p:spPr>
        <p:txBody>
          <a:bodyPr wrap="square" rtlCol="0">
            <a:spAutoFit/>
          </a:bodyPr>
          <a:lstStyle/>
          <a:p>
            <a:pPr marL="285750" indent="-285750">
              <a:buFont typeface="Arial"/>
              <a:buChar char="•"/>
            </a:pPr>
            <a:r>
              <a:rPr lang="en-US" sz="2400" b="1" dirty="0" smtClean="0"/>
              <a:t>Memory &amp; Knowledge</a:t>
            </a:r>
          </a:p>
          <a:p>
            <a:pPr marL="285750" indent="-285750">
              <a:buFont typeface="Arial"/>
              <a:buChar char="•"/>
            </a:pPr>
            <a:endParaRPr lang="en-US" sz="2400" dirty="0"/>
          </a:p>
          <a:p>
            <a:pPr marL="285750" indent="-285750">
              <a:buFont typeface="Arial"/>
              <a:buChar char="•"/>
            </a:pPr>
            <a:r>
              <a:rPr lang="en-US" sz="2400" dirty="0" smtClean="0"/>
              <a:t>There </a:t>
            </a:r>
            <a:r>
              <a:rPr lang="en-US" sz="2400" dirty="0"/>
              <a:t>is a link between knowledge/memory and engagement – people who know more about nature go out more</a:t>
            </a:r>
            <a:r>
              <a:rPr lang="en-US" sz="2400" dirty="0" smtClean="0"/>
              <a:t>.</a:t>
            </a:r>
          </a:p>
          <a:p>
            <a:pPr marL="285750" indent="-285750">
              <a:buFont typeface="Arial"/>
              <a:buChar char="•"/>
            </a:pPr>
            <a:endParaRPr lang="en-US" sz="2400" dirty="0"/>
          </a:p>
          <a:p>
            <a:pPr marL="285750" indent="-285750">
              <a:buFont typeface="Arial"/>
              <a:buChar char="•"/>
            </a:pPr>
            <a:r>
              <a:rPr lang="en-US" sz="2400" dirty="0"/>
              <a:t>The creation of memory comes from personal experience in places or received experiences in stories. Places are created by people’s interactions in them; disconnections create anonymous space and foods</a:t>
            </a:r>
            <a:r>
              <a:rPr lang="en-US" sz="2400" dirty="0" smtClean="0"/>
              <a:t>.</a:t>
            </a:r>
          </a:p>
          <a:p>
            <a:pPr marL="285750" indent="-285750">
              <a:buFont typeface="Arial"/>
              <a:buChar char="•"/>
            </a:pPr>
            <a:endParaRPr lang="en-US" sz="2400" dirty="0"/>
          </a:p>
          <a:p>
            <a:pPr marL="285750" indent="-285750">
              <a:buFont typeface="Arial"/>
              <a:buChar char="•"/>
            </a:pPr>
            <a:r>
              <a:rPr lang="en-US" sz="2400" dirty="0"/>
              <a:t>Long-term meaningful engagements with nature change people, and can create enduring memories</a:t>
            </a:r>
            <a:r>
              <a:rPr lang="en-US" sz="2400" dirty="0" smtClean="0"/>
              <a:t>.</a:t>
            </a:r>
          </a:p>
          <a:p>
            <a:pPr marL="285750" indent="-285750">
              <a:buFont typeface="Arial"/>
              <a:buChar char="•"/>
            </a:pPr>
            <a:endParaRPr lang="en-US" sz="2400" dirty="0"/>
          </a:p>
          <a:p>
            <a:pPr marL="285750" indent="-285750">
              <a:buFont typeface="Arial"/>
              <a:buChar char="•"/>
            </a:pPr>
            <a:r>
              <a:rPr lang="en-US" sz="2400" dirty="0"/>
              <a:t>Brief exposure to green space provides similar therapeutic mental health outcomes as longer exposures, but longer ones may result in different emotions and memories.</a:t>
            </a:r>
          </a:p>
        </p:txBody>
      </p:sp>
    </p:spTree>
    <p:extLst>
      <p:ext uri="{BB962C8B-B14F-4D97-AF65-F5344CB8AC3E}">
        <p14:creationId xmlns:p14="http://schemas.microsoft.com/office/powerpoint/2010/main" val="1442424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1436" y="273538"/>
            <a:ext cx="8583897" cy="5324535"/>
          </a:xfrm>
          <a:prstGeom prst="rect">
            <a:avLst/>
          </a:prstGeom>
          <a:noFill/>
        </p:spPr>
        <p:txBody>
          <a:bodyPr wrap="square" rtlCol="0">
            <a:spAutoFit/>
          </a:bodyPr>
          <a:lstStyle/>
          <a:p>
            <a:pPr marL="285750" indent="-285750">
              <a:buFont typeface="Arial"/>
              <a:buChar char="•"/>
            </a:pPr>
            <a:r>
              <a:rPr lang="en-US" sz="2000" b="1" dirty="0"/>
              <a:t>Towards Sustainable Behaviours and Divergence</a:t>
            </a:r>
            <a:endParaRPr lang="en-US" sz="2000" dirty="0" smtClean="0"/>
          </a:p>
          <a:p>
            <a:pPr marL="285750" indent="-285750">
              <a:buFont typeface="Arial"/>
              <a:buChar char="•"/>
            </a:pPr>
            <a:endParaRPr lang="en-US" sz="2000" dirty="0"/>
          </a:p>
          <a:p>
            <a:pPr marL="285750" indent="-285750">
              <a:buFont typeface="Arial"/>
              <a:buChar char="•"/>
            </a:pPr>
            <a:r>
              <a:rPr lang="en-US" sz="2000" dirty="0" smtClean="0"/>
              <a:t>There </a:t>
            </a:r>
            <a:r>
              <a:rPr lang="en-US" sz="2000" dirty="0"/>
              <a:t>are several different types of engagement with nature, with different outcomes for memory creation and behavioural change.</a:t>
            </a:r>
          </a:p>
          <a:p>
            <a:pPr marL="285750" indent="-285750">
              <a:buFont typeface="Arial"/>
              <a:buChar char="•"/>
            </a:pPr>
            <a:r>
              <a:rPr lang="en-US" sz="2000" dirty="0"/>
              <a:t>There are different patterns (types) of responses to nature engagements over nine month periods after intervention.</a:t>
            </a:r>
          </a:p>
          <a:p>
            <a:pPr marL="285750" indent="-285750">
              <a:buFont typeface="Arial"/>
              <a:buChar char="•"/>
            </a:pPr>
            <a:r>
              <a:rPr lang="en-US" sz="2000" dirty="0"/>
              <a:t>Events change people, especially scary ones when adrenalin flows, and where nature intrudes and threatens.</a:t>
            </a:r>
          </a:p>
          <a:p>
            <a:pPr marL="285750" indent="-285750">
              <a:buFont typeface="Arial"/>
              <a:buChar char="•"/>
            </a:pPr>
            <a:r>
              <a:rPr lang="en-US" sz="2000" dirty="0"/>
              <a:t>Engagements with nature that are tactile and physical, where the body is in the place, are more likely to result in awareness change and transformation.	Engagements with specific places (defined by differing ecologies) will result in divergent lifeways rather than convergent ones.</a:t>
            </a:r>
          </a:p>
          <a:p>
            <a:pPr marL="285750" indent="-285750">
              <a:buFont typeface="Arial"/>
              <a:buChar char="•"/>
            </a:pPr>
            <a:r>
              <a:rPr lang="en-US" sz="2000" dirty="0"/>
              <a:t>Engagement with nature can be transformative.</a:t>
            </a:r>
          </a:p>
          <a:p>
            <a:pPr marL="285750" indent="-285750">
              <a:buFont typeface="Arial"/>
              <a:buChar char="•"/>
            </a:pPr>
            <a:r>
              <a:rPr lang="en-US" sz="2000" dirty="0"/>
              <a:t>Engagements with nature can lead to behavioural changes that will result in environmentally-sensitive behaviours across all parts of lifeways.</a:t>
            </a:r>
          </a:p>
          <a:p>
            <a:pPr marL="285750" indent="-285750">
              <a:buFont typeface="Arial"/>
              <a:buChar char="•"/>
            </a:pPr>
            <a:r>
              <a:rPr lang="en-US" sz="2000" dirty="0"/>
              <a:t>Greater engagement with nature changes food consumption behaviour resulting in health benefits.	</a:t>
            </a:r>
          </a:p>
        </p:txBody>
      </p:sp>
    </p:spTree>
    <p:extLst>
      <p:ext uri="{BB962C8B-B14F-4D97-AF65-F5344CB8AC3E}">
        <p14:creationId xmlns:p14="http://schemas.microsoft.com/office/powerpoint/2010/main" val="36861435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7026" y="254000"/>
            <a:ext cx="8577384" cy="6278641"/>
          </a:xfrm>
          <a:prstGeom prst="rect">
            <a:avLst/>
          </a:prstGeom>
          <a:noFill/>
        </p:spPr>
        <p:txBody>
          <a:bodyPr wrap="square" rtlCol="0">
            <a:spAutoFit/>
          </a:bodyPr>
          <a:lstStyle/>
          <a:p>
            <a:pPr marL="285750" indent="-285750">
              <a:buFont typeface="Arial"/>
              <a:buChar char="•"/>
            </a:pPr>
            <a:r>
              <a:rPr lang="en-US" sz="2400" b="1" smtClean="0"/>
              <a:t>Health Professionals</a:t>
            </a:r>
            <a:endParaRPr lang="en-US" sz="2400" b="1" dirty="0" smtClean="0"/>
          </a:p>
          <a:p>
            <a:pPr marL="285750" indent="-285750">
              <a:buFont typeface="Arial"/>
              <a:buChar char="•"/>
            </a:pPr>
            <a:endParaRPr lang="en-US" sz="2400" dirty="0"/>
          </a:p>
          <a:p>
            <a:pPr marL="285750" indent="-285750">
              <a:buFont typeface="Arial"/>
              <a:buChar char="•"/>
            </a:pPr>
            <a:r>
              <a:rPr lang="en-US" sz="2400" dirty="0" smtClean="0"/>
              <a:t>Very </a:t>
            </a:r>
            <a:r>
              <a:rPr lang="en-US" sz="2400" dirty="0"/>
              <a:t>few doctors are as yet convinced that GE and GC public health interventions are effective </a:t>
            </a:r>
            <a:r>
              <a:rPr lang="en-US" sz="2400" dirty="0" smtClean="0"/>
              <a:t>treatments.</a:t>
            </a:r>
          </a:p>
          <a:p>
            <a:pPr marL="285750" indent="-285750">
              <a:buFont typeface="Arial"/>
              <a:buChar char="•"/>
            </a:pPr>
            <a:endParaRPr lang="en-US" sz="2400" dirty="0" smtClean="0"/>
          </a:p>
          <a:p>
            <a:pPr marL="285750" indent="-285750">
              <a:buFont typeface="Arial"/>
              <a:buChar char="•"/>
            </a:pPr>
            <a:r>
              <a:rPr lang="en-US" sz="2400" dirty="0" smtClean="0"/>
              <a:t>Green </a:t>
            </a:r>
            <a:r>
              <a:rPr lang="en-US" sz="2400" dirty="0"/>
              <a:t>care could be used more widely as a treatment and should be used as therapeutic options by health care professionals</a:t>
            </a:r>
            <a:r>
              <a:rPr lang="en-US" sz="2400" dirty="0" smtClean="0"/>
              <a:t>.</a:t>
            </a:r>
          </a:p>
          <a:p>
            <a:pPr marL="285750" indent="-285750">
              <a:buFont typeface="Arial"/>
              <a:buChar char="•"/>
            </a:pPr>
            <a:endParaRPr lang="en-US" sz="2400" dirty="0"/>
          </a:p>
          <a:p>
            <a:pPr marL="285750" indent="-285750">
              <a:buFont typeface="Arial"/>
              <a:buChar char="•"/>
            </a:pPr>
            <a:r>
              <a:rPr lang="en-US" sz="2400" dirty="0"/>
              <a:t>The mainstream medical establishment will need quantified studies using standard methods of (dis)proof to accept that GE/GC are serious options</a:t>
            </a:r>
            <a:r>
              <a:rPr lang="en-US" sz="2400" dirty="0" smtClean="0"/>
              <a:t>.</a:t>
            </a:r>
          </a:p>
          <a:p>
            <a:pPr marL="285750" indent="-285750">
              <a:buFont typeface="Arial"/>
              <a:buChar char="•"/>
            </a:pPr>
            <a:endParaRPr lang="en-US" sz="2400" dirty="0"/>
          </a:p>
          <a:p>
            <a:pPr marL="285750" indent="-285750">
              <a:buFont typeface="Arial"/>
              <a:buChar char="•"/>
            </a:pPr>
            <a:r>
              <a:rPr lang="en-US" sz="2400" dirty="0"/>
              <a:t>Analysis of post-intervention pathways or routes will allow development of predictive methods pre-intervention, thus allowing severe (unresponsive) individuals to be given alternative treatments.	</a:t>
            </a:r>
          </a:p>
          <a:p>
            <a:endParaRPr lang="en-US" dirty="0"/>
          </a:p>
        </p:txBody>
      </p:sp>
    </p:spTree>
    <p:extLst>
      <p:ext uri="{BB962C8B-B14F-4D97-AF65-F5344CB8AC3E}">
        <p14:creationId xmlns:p14="http://schemas.microsoft.com/office/powerpoint/2010/main" val="4398319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0725562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57</TotalTime>
  <Words>1025</Words>
  <Application>Microsoft Macintosh PowerPoint</Application>
  <PresentationFormat>On-screen Show (4:3)</PresentationFormat>
  <Paragraphs>78</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The Benefits of Green Exercise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Insight2Wales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Benefits of Green Excercise</dc:title>
  <dc:creator>Conway Davies</dc:creator>
  <cp:lastModifiedBy>Conway Davies</cp:lastModifiedBy>
  <cp:revision>6</cp:revision>
  <dcterms:created xsi:type="dcterms:W3CDTF">2014-02-07T20:15:58Z</dcterms:created>
  <dcterms:modified xsi:type="dcterms:W3CDTF">2014-02-09T20:26:10Z</dcterms:modified>
</cp:coreProperties>
</file>