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handoutMasterIdLst>
    <p:handoutMasterId r:id="rId21"/>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sing Technology to Support Personal Training Practice" id="{46184BB1-017E-4C43-A25B-E396105BADE3}">
          <p14:sldIdLst>
            <p14:sldId id="2561"/>
          </p14:sldIdLst>
        </p14:section>
        <p14:section name="Technology Integration in Personal Training" id="{16C8DEDD-4373-4CF6-9761-0B694A420802}">
          <p14:sldIdLst>
            <p14:sldId id="2562"/>
            <p14:sldId id="2563"/>
            <p14:sldId id="2564"/>
          </p14:sldIdLst>
        </p14:section>
        <p14:section name="Digital Tools for Personal Training" id="{B3C47328-02C7-44B3-AA4E-1A48B76F101E}">
          <p14:sldIdLst>
            <p14:sldId id="2565"/>
            <p14:sldId id="2566"/>
            <p14:sldId id="2567"/>
            <p14:sldId id="2568"/>
          </p14:sldIdLst>
        </p14:section>
        <p14:section name="Client Support with Technology" id="{CBC6162C-5776-4B62-BE18-4F83C385CD4C}">
          <p14:sldIdLst>
            <p14:sldId id="2569"/>
            <p14:sldId id="2570"/>
            <p14:sldId id="2571"/>
          </p14:sldIdLst>
        </p14:section>
        <p14:section name="Professional Responsibilities" id="{729A195B-D0CE-4DB1-8575-7075C9770424}">
          <p14:sldIdLst>
            <p14:sldId id="2572"/>
            <p14:sldId id="2573"/>
            <p14:sldId id="2574"/>
            <p14:sldId id="25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20280-7F2E-3945-9624-89890446A14F}" v="15" dt="2026-03-04T12:02:34.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45" autoAdjust="0"/>
    <p:restoredTop sz="65372"/>
  </p:normalViewPr>
  <p:slideViewPr>
    <p:cSldViewPr>
      <p:cViewPr varScale="1">
        <p:scale>
          <a:sx n="65" d="100"/>
          <a:sy n="65" d="100"/>
        </p:scale>
        <p:origin x="1696" y="200"/>
      </p:cViewPr>
      <p:guideLst/>
    </p:cSldViewPr>
  </p:slideViewPr>
  <p:notesTextViewPr>
    <p:cViewPr>
      <p:scale>
        <a:sx n="1" d="1"/>
        <a:sy n="1" d="1"/>
      </p:scale>
      <p:origin x="0" y="0"/>
    </p:cViewPr>
  </p:notesTextViewPr>
  <p:sorterViewPr>
    <p:cViewPr>
      <p:scale>
        <a:sx n="80" d="100"/>
        <a:sy n="80" d="100"/>
      </p:scale>
      <p:origin x="0" y="0"/>
    </p:cViewPr>
  </p:sorterViewPr>
  <p:notesViewPr>
    <p:cSldViewPr>
      <p:cViewPr varScale="1">
        <p:scale>
          <a:sx n="79" d="100"/>
          <a:sy n="79" d="100"/>
        </p:scale>
        <p:origin x="3440" y="20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46426E2-9895-37D1-6782-E3D8503BED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4AB3009-53A3-C77D-2621-716984F19B1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D2A02DE-FFE2-A24C-B1A2-6EC2829EAB63}" type="datetimeFigureOut">
              <a:rPr lang="en-US" smtClean="0"/>
              <a:t>2/27/26</a:t>
            </a:fld>
            <a:endParaRPr lang="en-US"/>
          </a:p>
        </p:txBody>
      </p:sp>
      <p:sp>
        <p:nvSpPr>
          <p:cNvPr id="4" name="Footer Placeholder 3">
            <a:extLst>
              <a:ext uri="{FF2B5EF4-FFF2-40B4-BE49-F238E27FC236}">
                <a16:creationId xmlns:a16="http://schemas.microsoft.com/office/drawing/2014/main" id="{65308F58-514F-5C52-9AA7-3A982EA653E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E7D5945-651F-9B1C-770A-6DEA069786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C4F2C0-27FA-0146-B3EA-21FACCEFEEA9}" type="slidenum">
              <a:rPr lang="en-US" smtClean="0"/>
              <a:t>‹#›</a:t>
            </a:fld>
            <a:endParaRPr lang="en-US"/>
          </a:p>
        </p:txBody>
      </p:sp>
    </p:spTree>
    <p:extLst>
      <p:ext uri="{BB962C8B-B14F-4D97-AF65-F5344CB8AC3E}">
        <p14:creationId xmlns:p14="http://schemas.microsoft.com/office/powerpoint/2010/main" val="425643843"/>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294A55-60CF-4315-9AD3-49C169A76E4A}" type="datetimeFigureOut">
              <a:t>2/27/26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7F125-D126-4785-97DC-B9CC39D0C3B6}" type="slidenum">
              <a:t>‹#›</a:t>
            </a:fld>
            <a:endParaRPr lang="en-US"/>
          </a:p>
        </p:txBody>
      </p:sp>
    </p:spTree>
    <p:extLst>
      <p:ext uri="{BB962C8B-B14F-4D97-AF65-F5344CB8AC3E}">
        <p14:creationId xmlns:p14="http://schemas.microsoft.com/office/powerpoint/2010/main" val="1157012213"/>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Tree>
    <p:extLst>
      <p:ext uri="{BB962C8B-B14F-4D97-AF65-F5344CB8AC3E}">
        <p14:creationId xmlns:p14="http://schemas.microsoft.com/office/powerpoint/2010/main" val="1569831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Technology in PT Practice, Benefits of Technology in Personal Training</a:t>
            </a:r>
          </a:p>
        </p:txBody>
      </p:sp>
    </p:spTree>
    <p:extLst>
      <p:ext uri="{BB962C8B-B14F-4D97-AF65-F5344CB8AC3E}">
        <p14:creationId xmlns:p14="http://schemas.microsoft.com/office/powerpoint/2010/main" val="1063888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Technology has become deeply embedded in modern personal training practice, transforming the way trainers support clients both inside and outside of structured sessions. Its adoption allows for more precise monitoring, richer communication, and </a:t>
            </a:r>
            <a:r>
              <a:rPr lang="en-US" dirty="0" err="1"/>
              <a:t>personalised</a:t>
            </a:r>
            <a:r>
              <a:rPr lang="en-US" dirty="0"/>
              <a:t> </a:t>
            </a:r>
            <a:r>
              <a:rPr lang="en-US" dirty="0" err="1"/>
              <a:t>programme</a:t>
            </a:r>
            <a:r>
              <a:rPr lang="en-US" dirty="0"/>
              <a:t> design. As clients increasingly expect a digitally enhanced training experience, the integration of technology aligns personal trainers with evolving industry standards and client preferences. This shift is also supported by broader professional frameworks that value evidence-based, accountable, and data-informed practice. For example, using technology can help trainers track activity levels, ensure adherence between sessions, and adjust </a:t>
            </a:r>
            <a:r>
              <a:rPr lang="en-US" dirty="0" err="1"/>
              <a:t>programmes</a:t>
            </a:r>
            <a:r>
              <a:rPr lang="en-US" dirty="0"/>
              <a:t> promptly based on objective metrics. Trainers gain the ability to observe patterns such as fluctuations in sleep, stress, or daily movement that were previously inaccessible without continuous monitoring tools. In turn, this helps identify barriers to progress and supports meaningful conversations about lifestyle factors that influence training outcomes. Clients experience greater engagement as they receive instant feedback, habit reminders, and visual representations of their progress. This can strengthen motivation and promote long-term </a:t>
            </a:r>
            <a:r>
              <a:rPr lang="en-US" dirty="0" err="1"/>
              <a:t>behaviour</a:t>
            </a:r>
            <a:r>
              <a:rPr lang="en-US" dirty="0"/>
              <a:t> change. The enhanced communication capabilities of modern apps and devices also improve the trainer-client relationship by enabling timely support, check-ins, and guidance. Technology furthermore improves efficiency for trainers by reducing administrative load, automating data collection, and streamlining session planning. As the fitness industry embraces digital solutions, personal trainers who develop competency in using technology position themselves to deliver a more professional, contemporary, and client-</a:t>
            </a:r>
            <a:r>
              <a:rPr lang="en-US" dirty="0" err="1"/>
              <a:t>centred</a:t>
            </a:r>
            <a:r>
              <a:rPr lang="en-US" dirty="0"/>
              <a:t> service. This integration of technology does not replace the human elements of coaching—such as empathy, encouragement, and judgement—but instead enhances them by providing better data and a richer context for decision-making.</a:t>
            </a:r>
          </a:p>
        </p:txBody>
      </p:sp>
    </p:spTree>
    <p:extLst>
      <p:ext uri="{BB962C8B-B14F-4D97-AF65-F5344CB8AC3E}">
        <p14:creationId xmlns:p14="http://schemas.microsoft.com/office/powerpoint/2010/main" val="1568149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offers numerous advantages that enhance both the trainer’s workflow and the client’s experience. One of the primary benefits is improved accuracy in assessment. Devices and apps can record objective metrics such as daily steps, training load, heart rate responses, and sleep patterns, allowing trainers to make evidence-informed decisions. This level of precision helps move beyond guesswork and supports tailored </a:t>
            </a:r>
            <a:r>
              <a:rPr lang="en-US" dirty="0" err="1"/>
              <a:t>programme</a:t>
            </a:r>
            <a:r>
              <a:rPr lang="en-US" dirty="0"/>
              <a:t> adjustments based on how a client is progressing in real time. Another significant benefit is enhanced motivation and adherence. Clients are more likely to stay engaged with their </a:t>
            </a:r>
            <a:r>
              <a:rPr lang="en-US" dirty="0" err="1"/>
              <a:t>programme</a:t>
            </a:r>
            <a:r>
              <a:rPr lang="en-US" dirty="0"/>
              <a:t> when they can see visual representations of their progress, receive reminders, and track milestones. This aligns closely with </a:t>
            </a:r>
            <a:r>
              <a:rPr lang="en-US" dirty="0" err="1"/>
              <a:t>behaviour</a:t>
            </a:r>
            <a:r>
              <a:rPr lang="en-US" dirty="0"/>
              <a:t> change principles, which show that consistent feedback reinforces commitment. Technology also strengthens accountability, as clients know their activity and training habits are visible to their trainer between sessions. Efficiency is another key advantage. Digital tools allow trainers to streamline administrative tasks such as scheduling, </a:t>
            </a:r>
            <a:r>
              <a:rPr lang="en-US" dirty="0" err="1"/>
              <a:t>programme</a:t>
            </a:r>
            <a:r>
              <a:rPr lang="en-US" dirty="0"/>
              <a:t> updates, and communication. This can free time for higher-value coaching interactions and reduce the cognitive load on the trainer. Additionally, technology elevates the professional appearance of a trainer’s service by offering structured, </a:t>
            </a:r>
            <a:r>
              <a:rPr lang="en-US" dirty="0" err="1"/>
              <a:t>organised</a:t>
            </a:r>
            <a:r>
              <a:rPr lang="en-US" dirty="0"/>
              <a:t>, and modern methods of delivering </a:t>
            </a:r>
            <a:r>
              <a:rPr lang="en-US" dirty="0" err="1"/>
              <a:t>programmes</a:t>
            </a:r>
            <a:r>
              <a:rPr lang="en-US" dirty="0"/>
              <a:t> and feedback. The use of digital systems reflects well on the trainer’s credibility, competence, and adaptability within a rapidly evolving fitness industry. Ultimately, technology broadens what trainers can observe, track, and support—making the coaching process more responsive, </a:t>
            </a:r>
            <a:r>
              <a:rPr lang="en-US" dirty="0" err="1"/>
              <a:t>personalised</a:t>
            </a:r>
            <a:r>
              <a:rPr lang="en-US" dirty="0"/>
              <a:t>, and effective.</a:t>
            </a:r>
          </a:p>
        </p:txBody>
      </p:sp>
    </p:spTree>
    <p:extLst>
      <p:ext uri="{BB962C8B-B14F-4D97-AF65-F5344CB8AC3E}">
        <p14:creationId xmlns:p14="http://schemas.microsoft.com/office/powerpoint/2010/main" val="2544260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Wearable Technology and its Uses, Training and Coaching Apps, Movement and Technique Analysis Tools</a:t>
            </a:r>
          </a:p>
        </p:txBody>
      </p:sp>
    </p:spTree>
    <p:extLst>
      <p:ext uri="{BB962C8B-B14F-4D97-AF65-F5344CB8AC3E}">
        <p14:creationId xmlns:p14="http://schemas.microsoft.com/office/powerpoint/2010/main" val="3442974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Wearable technology has become one of the most significant advancements in the fitness sector, offering personal trainers a continuous stream of client data that was previously unobtainable. Devices such as smartwatches, heart rate monitors, and activity trackers provide valuable insights into daily step counts, heart rate variability, sleep patterns, estimated calorie expenditure, and overall physical activity. This helps trainers analyse trends, assess recovery states, and identify patterns that may influence the effectiveness of a training programme. Wearables promote accountability by giving clients real-time feedback and encouraging them to meet daily targets. They help reinforce habits such as increased non-exercise activity, better sleep hygiene, and consistent training intensity. Trainers can use wearable data to adjust sessions, ensuring clients train at appropriate intensities and avoid overtraining. However, while wearables offer substantial benefits, it is important to recognise their limitations. Not all devices are equally accurate, especially when measuring calories or during activities that involve rapid heart rate changes. Moreover, clients may rely too heavily on the numbers, sometimes interpreting them as absolute truth rather than useful estimates. Trainers must guide clients in understanding the purpose of these metrics—to observe patterns rather than obsess over precise values. When used effectively, wearable technology enhances communication, supports more personalised coaching, and encourages long-term engagement in health-promoting behaviours.</a:t>
            </a:r>
          </a:p>
        </p:txBody>
      </p:sp>
    </p:spTree>
    <p:extLst>
      <p:ext uri="{BB962C8B-B14F-4D97-AF65-F5344CB8AC3E}">
        <p14:creationId xmlns:p14="http://schemas.microsoft.com/office/powerpoint/2010/main" val="3656013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Training and coaching apps have become essential tools for personal trainers seeking to streamline their service and enhance client engagement. These platforms enable trainers to deliver structured, visually supported </a:t>
            </a:r>
            <a:r>
              <a:rPr lang="en-US" dirty="0" err="1"/>
              <a:t>programmes</a:t>
            </a:r>
            <a:r>
              <a:rPr lang="en-US" dirty="0"/>
              <a:t> that clients can follow between sessions. Many apps include features such as exercise libraries, progress logs, </a:t>
            </a:r>
            <a:r>
              <a:rPr lang="en-US" dirty="0" err="1"/>
              <a:t>behaviour</a:t>
            </a:r>
            <a:r>
              <a:rPr lang="en-US" dirty="0"/>
              <a:t> tracking tools, and in-app messaging systems. This allows clients to stay connected to their training plan and receive timely guidance. For trainers, the automation of scheduling, session tracking, and data collection reduces administrative tasks and frees more time for meaningful coaching interactions. Apps also support </a:t>
            </a:r>
            <a:r>
              <a:rPr lang="en-US" dirty="0" err="1"/>
              <a:t>behaviour</a:t>
            </a:r>
            <a:r>
              <a:rPr lang="en-US" dirty="0"/>
              <a:t> change through clear goal-setting, push notifications, and habit reminders, helping clients build consistency. Additionally, they support hybrid and remote coaching models, enabling trainers to work with clients who may not attend in-person sessions regularly. This flexibility expands a trainer’s reach and provides clients with more accessible support. Beyond </a:t>
            </a:r>
            <a:r>
              <a:rPr lang="en-US" dirty="0" err="1"/>
              <a:t>programme</a:t>
            </a:r>
            <a:r>
              <a:rPr lang="en-US" dirty="0"/>
              <a:t> delivery, these apps help trainers monitor compliance and identify when clients may need additional motivation or </a:t>
            </a:r>
            <a:r>
              <a:rPr lang="en-US" dirty="0" err="1"/>
              <a:t>programme</a:t>
            </a:r>
            <a:r>
              <a:rPr lang="en-US" dirty="0"/>
              <a:t> adjustments. Although highly beneficial, trainers should remain aware of potential over-reliance on technology and ensure that digital tools complement rather than replace </a:t>
            </a:r>
            <a:r>
              <a:rPr lang="en-US" dirty="0" err="1"/>
              <a:t>personalised</a:t>
            </a:r>
            <a:r>
              <a:rPr lang="en-US" dirty="0"/>
              <a:t> communication and judgement. When integrated thoughtfully, coaching apps enhance both the efficiency and quality of personal training services.</a:t>
            </a:r>
          </a:p>
        </p:txBody>
      </p:sp>
    </p:spTree>
    <p:extLst>
      <p:ext uri="{BB962C8B-B14F-4D97-AF65-F5344CB8AC3E}">
        <p14:creationId xmlns:p14="http://schemas.microsoft.com/office/powerpoint/2010/main" val="1968820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Movement and technique analysis tools play a crucial role in enhancing clients’ understanding of their own movement patterns and improving exercise execution. Video-based tools allow trainers to record exercises and review them with clients using slow-motion playback, drawing tools, and side-by-side comparisons. This visual feedback helps clients grasp technical corrections more easily than verbal cues alone. Trainers can highlight joint angles, demonstrate alignment improvements, and track technique changes over time. These tools are valuable for teaching complex movements such as squats, deadlifts, and Olympic lifts, and are equally useful in remote coaching settings where live demonstrations may not be possible. Consent and data privacy must be addressed when recording clients, and trainers should ensure videos are stored securely. While these tools enhance technical development, it is important for trainers to focus on key improvements rather than overwhelming clients with excessive biomechanical detail. When used effectively, technique analysis tools improve client confidence, support progressive skill development, and enrich the overall coaching experience.</a:t>
            </a:r>
          </a:p>
        </p:txBody>
      </p:sp>
    </p:spTree>
    <p:extLst>
      <p:ext uri="{BB962C8B-B14F-4D97-AF65-F5344CB8AC3E}">
        <p14:creationId xmlns:p14="http://schemas.microsoft.com/office/powerpoint/2010/main" val="1214206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Nutrition Tracking Tools, Recovery and Wellbeing Technologies</a:t>
            </a:r>
          </a:p>
        </p:txBody>
      </p:sp>
    </p:spTree>
    <p:extLst>
      <p:ext uri="{BB962C8B-B14F-4D97-AF65-F5344CB8AC3E}">
        <p14:creationId xmlns:p14="http://schemas.microsoft.com/office/powerpoint/2010/main" val="3699088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Nutrition tracking tools help clients increase awareness of their eating patterns, portion sizes, and nutrient intake. These apps allow users to log meals, track macronutrients, and identify dietary habits that may influence training outcomes. For personal trainers, these tools offer insight into areas where clients may need guidance on healthy eating </a:t>
            </a:r>
            <a:r>
              <a:rPr lang="en-US" dirty="0" err="1"/>
              <a:t>behaviours</a:t>
            </a:r>
            <a:r>
              <a:rPr lang="en-US" dirty="0"/>
              <a:t>. However, trainers must remain within their professional boundaries and avoid providing clinical nutrition advice unless appropriately qualified. The goal is not to prescribe detailed meal plans but to help clients </a:t>
            </a:r>
            <a:r>
              <a:rPr lang="en-US" dirty="0" err="1"/>
              <a:t>recognise</a:t>
            </a:r>
            <a:r>
              <a:rPr lang="en-US" dirty="0"/>
              <a:t> patterns, make educated food choices, and support general wellbeing. Nutrition trackers can be particularly effective when used to promote consistency, highlight positive </a:t>
            </a:r>
            <a:r>
              <a:rPr lang="en-US" dirty="0" err="1"/>
              <a:t>behaviours</a:t>
            </a:r>
            <a:r>
              <a:rPr lang="en-US" dirty="0"/>
              <a:t>, and provide accountability. Trainers should encourage clients to use these tools as educational resources rather than strict monitoring systems, ensuring the focus remains on sustainable, long-term habits.</a:t>
            </a:r>
          </a:p>
        </p:txBody>
      </p:sp>
    </p:spTree>
    <p:extLst>
      <p:ext uri="{BB962C8B-B14F-4D97-AF65-F5344CB8AC3E}">
        <p14:creationId xmlns:p14="http://schemas.microsoft.com/office/powerpoint/2010/main" val="4198105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Recovery and wellbeing technologies provide personal trainers with valuable information about their clients’ readiness for training and overall lifestyle patterns. Tools such as sleep trackers, heart rate variability monitors, and meditation apps help clients understand how factors like stress, rest, and recovery influence their performance. These insights enable trainers to adjust session intensity, educate clients on the importance of rest, and reinforce holistic approaches to health. For example, tracking sleep trends can highlight the need to modify training loads or address recovery strategies. Heart rate variability measurements may indicate whether a client is responding well to training or requires additional rest. Although these tools are helpful, trainers should remind clients that technology cannot fully replace subjective feedback. Clients’ personal experiences, energy levels, and perceived readiness are equally important. By combining objective data with subjective insights, trainers can make well-rounded decisions that support long-term progress and reduce injury risk.</a:t>
            </a:r>
          </a:p>
        </p:txBody>
      </p:sp>
    </p:spTree>
    <p:extLst>
      <p:ext uri="{BB962C8B-B14F-4D97-AF65-F5344CB8AC3E}">
        <p14:creationId xmlns:p14="http://schemas.microsoft.com/office/powerpoint/2010/main" val="3855377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Ethical and Professional Use of Technology, Using Data to Improve Programmes, Emerging Technologies</a:t>
            </a:r>
          </a:p>
        </p:txBody>
      </p:sp>
    </p:spTree>
    <p:extLst>
      <p:ext uri="{BB962C8B-B14F-4D97-AF65-F5344CB8AC3E}">
        <p14:creationId xmlns:p14="http://schemas.microsoft.com/office/powerpoint/2010/main" val="22149134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integration of technology into personal training brings important ethical and professional responsibilities. Trainers must ensure that all client data is handled securely and in accordance with data protection regulations. This includes storing information safely, using secure communication channels, and obtaining explicit consent before recording or sharing any client-related content. Professional conduct is essential, especially when using messaging apps or social platforms. Trainers should maintain appropriate boundaries and avoid informal or overly familiar communication. When capturing videos or photos for technique analysis, trainers must clarify how the content will be used and ensure clients are comfortable with the process. Transparency builds trust and strengthens the trainer-client relationship. Ethical use of technology enhances professionalism and reassures clients that their information is respected and protected. By adhering to high standards, trainers demonstrate integrity and accountability within a technology-rich coaching environment.</a:t>
            </a:r>
          </a:p>
        </p:txBody>
      </p:sp>
    </p:spTree>
    <p:extLst>
      <p:ext uri="{BB962C8B-B14F-4D97-AF65-F5344CB8AC3E}">
        <p14:creationId xmlns:p14="http://schemas.microsoft.com/office/powerpoint/2010/main" val="1556386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Data collected through technology can significantly improve the quality of training </a:t>
            </a:r>
            <a:r>
              <a:rPr lang="en-US" dirty="0" err="1"/>
              <a:t>programmes</a:t>
            </a:r>
            <a:r>
              <a:rPr lang="en-US" dirty="0"/>
              <a:t> by providing detailed insights into a client’s progress, </a:t>
            </a:r>
            <a:r>
              <a:rPr lang="en-US" dirty="0" err="1"/>
              <a:t>behaviours</a:t>
            </a:r>
            <a:r>
              <a:rPr lang="en-US" dirty="0"/>
              <a:t>, and challenges. Tracking metrics such as training volume, recovery patterns, heart rate responses, and step counts allows trainers to identify trends and make informed adjustments. This data-driven approach supports more </a:t>
            </a:r>
            <a:r>
              <a:rPr lang="en-US" dirty="0" err="1"/>
              <a:t>personalised</a:t>
            </a:r>
            <a:r>
              <a:rPr lang="en-US" dirty="0"/>
              <a:t> and responsive coaching. For example, if a client shows signs of stagnation or reduced activity outside of sessions, the trainer can intervene early with motivational strategies or </a:t>
            </a:r>
            <a:r>
              <a:rPr lang="en-US" dirty="0" err="1"/>
              <a:t>programme</a:t>
            </a:r>
            <a:r>
              <a:rPr lang="en-US" dirty="0"/>
              <a:t> modifications. Visual progress charts and habit tracking features help clients stay motivated and understand the impact of their </a:t>
            </a:r>
            <a:r>
              <a:rPr lang="en-US" dirty="0" err="1"/>
              <a:t>behaviour</a:t>
            </a:r>
            <a:r>
              <a:rPr lang="en-US" dirty="0"/>
              <a:t> over time. While data is valuable, trainers should avoid relying solely on numerical indicators. Human judgement, empathy, and communication remain essential, as numbers cannot fully capture a client’s emotional state, stress levels, or daily challenges. The most effective coaching combines objective data with subjective feedback, fostering a holistic understanding of the client.</a:t>
            </a:r>
          </a:p>
        </p:txBody>
      </p:sp>
    </p:spTree>
    <p:extLst>
      <p:ext uri="{BB962C8B-B14F-4D97-AF65-F5344CB8AC3E}">
        <p14:creationId xmlns:p14="http://schemas.microsoft.com/office/powerpoint/2010/main" val="1765536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Emerging technologies are shaping the future of personal training by offering innovative ways to design </a:t>
            </a:r>
            <a:r>
              <a:rPr lang="en-US" dirty="0" err="1"/>
              <a:t>programmes</a:t>
            </a:r>
            <a:r>
              <a:rPr lang="en-US" dirty="0"/>
              <a:t>, assess performance, and engage clients. Artificial intelligence tools can create </a:t>
            </a:r>
            <a:r>
              <a:rPr lang="en-US" dirty="0" err="1"/>
              <a:t>personalised</a:t>
            </a:r>
            <a:r>
              <a:rPr lang="en-US" dirty="0"/>
              <a:t> workouts based on client data, while smart gym equipment automatically adjusts resistance and tracks performance metrics. Virtual and augmented reality applications are beginning to offer immersive training experiences that enhance engagement and enjoyment. Motion-tracking sensors and advanced biometric monitors provide even more detailed insights into movement quality and physiological responses. These innovations have the potential to expand what trainers can measure and support, but they also require critical thinking. Trainers must assess whether new tools add genuine value or simply introduce unnecessary complexity. Despite the rapid advancement of technology, the human elements of coaching—motivation, rapport, empathy, and </a:t>
            </a:r>
            <a:r>
              <a:rPr lang="en-US" dirty="0" err="1"/>
              <a:t>personalised</a:t>
            </a:r>
            <a:r>
              <a:rPr lang="en-US" dirty="0"/>
              <a:t> support—remain irreplaceable. Trainers who balance technological adoption with human-</a:t>
            </a:r>
            <a:r>
              <a:rPr lang="en-US" dirty="0" err="1"/>
              <a:t>centred</a:t>
            </a:r>
            <a:r>
              <a:rPr lang="en-US" dirty="0"/>
              <a:t> practice will be well positioned for future success.</a:t>
            </a:r>
          </a:p>
        </p:txBody>
      </p:sp>
    </p:spTree>
    <p:extLst>
      <p:ext uri="{BB962C8B-B14F-4D97-AF65-F5344CB8AC3E}">
        <p14:creationId xmlns:p14="http://schemas.microsoft.com/office/powerpoint/2010/main" val="2295333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056FFBAC-F6AA-D145-BF17-383DC8E1A3CD}" type="datetime1">
              <a:rPr lang="en-GB" smtClean="0"/>
              <a:t>27/02/2026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59764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BCA54C73-45AB-EC41-B57C-2B825434ED81}" type="datetime1">
              <a:rPr lang="en-GB" smtClean="0"/>
              <a:t>27/02/2026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0618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512724" y="1480212"/>
            <a:ext cx="3918954" cy="2273637"/>
          </a:xfrm>
        </p:spPr>
        <p:txBody>
          <a:bodyPr vert="horz" lIns="91440" tIns="45720" rIns="91440" bIns="45720" rtlCol="0" anchor="b">
            <a:normAutofit/>
          </a:bodyPr>
          <a:lstStyle>
            <a:lvl1pPr algn="ctr">
              <a:defRPr lang="en-US" sz="3600" dirty="0">
                <a:solidFill>
                  <a:schemeClr val="tx2">
                    <a:alpha val="90000"/>
                  </a:schemeClr>
                </a:solidFill>
              </a:defRPr>
            </a:lvl1pPr>
          </a:lstStyle>
          <a:p>
            <a:pPr lvl="0" algn="ctr"/>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20272" y="4232388"/>
            <a:ext cx="3703859" cy="1542770"/>
          </a:xfrm>
        </p:spPr>
        <p:txBody>
          <a:bodyPr vert="horz" lIns="91440" tIns="45720" rIns="91440" bIns="45720" rtlCol="0">
            <a:normAutofit/>
          </a:bodyPr>
          <a:lstStyle>
            <a:lvl1pPr marL="0" indent="0" algn="ctr">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958748" y="465265"/>
            <a:ext cx="7240587" cy="592746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116B934E-808D-974D-9D13-CD7562BC8D14}" type="datetime1">
              <a:rPr lang="en-GB" smtClean="0"/>
              <a:t>27/02/2026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1CA13-2095-558D-E0DC-1576A14BBE72}"/>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159F346-B80F-F5BC-5D76-9443FA0031B4}"/>
              </a:ext>
            </a:extLst>
          </p:cNvPr>
          <p:cNvCxnSpPr>
            <a:cxnSpLocks/>
          </p:cNvCxnSpPr>
          <p:nvPr/>
        </p:nvCxnSpPr>
        <p:spPr>
          <a:xfrm>
            <a:off x="495157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3632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EB9DAC1D-80EF-1547-A762-4E38489DA48F}" type="datetime1">
              <a:rPr lang="en-GB" smtClean="0"/>
              <a:t>27/02/2026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338885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5160261"/>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5931483"/>
            <a:ext cx="10813067" cy="611557"/>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0"/>
            <a:ext cx="11268845" cy="50191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2C8174C3-6D21-FD41-B9F8-1092F8280E0A}" type="datetime1">
              <a:rPr lang="en-GB" smtClean="0"/>
              <a:t>27/02/2026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501926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88542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096430" y="1226087"/>
            <a:ext cx="7961965" cy="3290611"/>
          </a:xfrm>
        </p:spPr>
        <p:txBody>
          <a:bodyPr anchor="ctr">
            <a:normAutofit/>
          </a:bodyPr>
          <a:lstStyle>
            <a:lvl1pPr algn="ctr">
              <a:defRPr sz="48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777327"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60ABBF68-AFAF-AC4E-85CD-82851FDABA6B}" type="datetime1">
              <a:rPr lang="en-GB" smtClean="0"/>
              <a:t>27/02/2026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92B7528-295D-CD0F-0521-B5C01EAC12DD}"/>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26261A6-5928-598A-5A46-6855CE4DF282}"/>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2638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E621FFEC-F823-FC4D-AE2D-F34DDC924145}" type="datetime1">
              <a:rPr lang="en-GB" smtClean="0"/>
              <a:t>27/02/2026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6824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950265" y="1400657"/>
            <a:ext cx="6291470" cy="3290611"/>
          </a:xfrm>
        </p:spPr>
        <p:txBody>
          <a:bodyPr anchor="ctr">
            <a:normAutofit/>
          </a:bodyPr>
          <a:lstStyle>
            <a:lvl1pPr algn="ctr">
              <a:defRPr sz="4800">
                <a:solidFill>
                  <a:schemeClr val="tx2">
                    <a:lumMod val="90000"/>
                    <a:alpha val="8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alpha val="80000"/>
                  </a:schemeClr>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alpha val="80000"/>
                  </a:schemeClr>
                </a:solidFill>
              </a:defRPr>
            </a:lvl1pPr>
          </a:lstStyle>
          <a:p>
            <a:fld id="{A0865866-93B7-5243-AAE0-83AB3B318D8E}" type="datetime1">
              <a:rPr lang="en-GB" smtClean="0"/>
              <a:t>27/02/2026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alpha val="80000"/>
                  </a:schemeClr>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5860F39-D33B-13B7-DD5E-58C8CE6DCE69}"/>
              </a:ext>
            </a:extLst>
          </p:cNvPr>
          <p:cNvCxnSpPr>
            <a:cxnSpLocks/>
          </p:cNvCxnSpPr>
          <p:nvPr/>
        </p:nvCxnSpPr>
        <p:spPr>
          <a:xfrm>
            <a:off x="23177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417974A-33A9-A10C-D982-114045377C2E}"/>
              </a:ext>
            </a:extLst>
          </p:cNvPr>
          <p:cNvCxnSpPr>
            <a:cxnSpLocks/>
          </p:cNvCxnSpPr>
          <p:nvPr/>
        </p:nvCxnSpPr>
        <p:spPr>
          <a:xfrm>
            <a:off x="98742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83711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40558141-5798-DD48-8CD7-B7A668FC2D84}" type="datetime1">
              <a:rPr lang="en-GB" smtClean="0"/>
              <a:t>27/02/2026</a:t>
            </a:fld>
            <a:endParaRPr lang="en-US" dirty="0"/>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012786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BE01F4-F5E6-FB52-8FEA-5927DFC8AA7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968607"/>
            <a:ext cx="8932653" cy="3450568"/>
          </a:xfrm>
        </p:spPr>
        <p:txBody>
          <a:bodyPr anchor="b">
            <a:normAutofit/>
          </a:bodyPr>
          <a:lstStyle>
            <a:lvl1pPr>
              <a:lnSpc>
                <a:spcPct val="80000"/>
              </a:lnSpc>
              <a:defRPr sz="6600" cap="all" baseline="0">
                <a:solidFill>
                  <a:schemeClr val="tx2">
                    <a:lumMod val="90000"/>
                    <a:alpha val="6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BF47C8F9-510E-DF4F-879A-32E7C96F2DE6}" type="datetime1">
              <a:rPr lang="en-GB" smtClean="0"/>
              <a:t>27/02/2026</a:t>
            </a:fld>
            <a:endParaRPr lang="en-US" dirty="0"/>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5FFB35-3AE5-1BED-838E-1C6BC98721B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179777"/>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756F1B3-6F2C-6A43-8E65-8165F91FDF42}" type="datetime1">
              <a:rPr lang="en-GB" smtClean="0"/>
              <a:t>27/02/2026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12668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58E6B6D-2F30-4BA9-2B55-62940E3BFCA3}"/>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1118941"/>
            <a:ext cx="6565392" cy="5200516"/>
          </a:xfrm>
        </p:spPr>
        <p:txBody>
          <a:bodyPr anchor="b">
            <a:normAutofit/>
          </a:bodyPr>
          <a:lstStyle>
            <a:lvl1pPr>
              <a:lnSpc>
                <a:spcPct val="80000"/>
              </a:lnSpc>
              <a:defRPr sz="8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857689" y="532759"/>
            <a:ext cx="3877110" cy="5463437"/>
          </a:xfrm>
        </p:spPr>
        <p:txBody>
          <a:bodyPr vert="horz" lIns="91440" tIns="45720" rIns="91440" bIns="45720" rtlCol="0">
            <a:normAutofit/>
          </a:bodyPr>
          <a:lstStyle>
            <a:lvl1pPr marL="457200" indent="-457200">
              <a:buFont typeface="+mj-lt"/>
              <a:buAutoNum type="arabicPeriod"/>
              <a:defRPr lang="en-US" sz="1800" dirty="0">
                <a:solidFill>
                  <a:schemeClr val="tx2"/>
                </a:solidFill>
              </a:defRPr>
            </a:lvl1pPr>
            <a:lvl2pPr marL="571500" indent="-342900">
              <a:buFont typeface="+mj-lt"/>
              <a:buAutoNum type="arabicPeriod"/>
              <a:defRPr lang="en-US" sz="16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182E5BB5-769F-284B-8163-0607EE75BC5C}" type="datetime1">
              <a:rPr lang="en-GB" smtClean="0"/>
              <a:t>27/02/2026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740049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576744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B6A805BC-64B6-874A-80F7-8B3ABFAB0A47}" type="datetime1">
              <a:rPr lang="en-GB" smtClean="0"/>
              <a:t>27/02/2026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607881"/>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2919167" y="860128"/>
            <a:ext cx="6353666" cy="1711083"/>
          </a:xfrm>
        </p:spPr>
        <p:txBody>
          <a:bodyPr anchor="b">
            <a:normAutofit/>
          </a:bodyPr>
          <a:lstStyle>
            <a:lvl1pPr algn="ctr">
              <a:defRPr sz="3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306618" y="3155112"/>
            <a:ext cx="5578764" cy="2442120"/>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CC5529-D9DE-4143-A6F2-0C8D31EEEDEC}"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2682F24D-05C9-B6C7-3A94-C06130BFE9B2}"/>
              </a:ext>
            </a:extLst>
          </p:cNvPr>
          <p:cNvCxnSpPr>
            <a:cxnSpLocks/>
          </p:cNvCxnSpPr>
          <p:nvPr/>
        </p:nvCxnSpPr>
        <p:spPr>
          <a:xfrm flipH="1">
            <a:off x="0" y="27831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2932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3494711" y="845617"/>
            <a:ext cx="5897862" cy="143633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494711" y="2910484"/>
            <a:ext cx="5897862" cy="30663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1F7BEE6-FB44-9147-86F5-770624954448}"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5" name="Straight Connector 14">
            <a:extLst>
              <a:ext uri="{FF2B5EF4-FFF2-40B4-BE49-F238E27FC236}">
                <a16:creationId xmlns:a16="http://schemas.microsoft.com/office/drawing/2014/main" id="{A1AB0C69-C415-7A7B-376B-69AA51CE6A5E}"/>
              </a:ext>
            </a:extLst>
          </p:cNvPr>
          <p:cNvCxnSpPr>
            <a:cxnSpLocks/>
          </p:cNvCxnSpPr>
          <p:nvPr/>
        </p:nvCxnSpPr>
        <p:spPr>
          <a:xfrm flipH="1">
            <a:off x="0" y="253652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CFDABE4-7855-701A-F892-8CE2C6CE02A5}"/>
              </a:ext>
            </a:extLst>
          </p:cNvPr>
          <p:cNvCxnSpPr>
            <a:cxnSpLocks/>
          </p:cNvCxnSpPr>
          <p:nvPr/>
        </p:nvCxnSpPr>
        <p:spPr>
          <a:xfrm>
            <a:off x="301955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7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F1134E9-E163-1E41-AC4D-F258FA71926C}"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50062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1163119"/>
            <a:ext cx="4152377" cy="3434657"/>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24602" y="1153691"/>
            <a:ext cx="5496988" cy="4568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CA111F8B-0F19-3B45-9058-65F70DF3407E}"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A2129-EA91-4982-7EB1-1F590E56CA3B}"/>
              </a:ext>
            </a:extLst>
          </p:cNvPr>
          <p:cNvCxnSpPr>
            <a:cxnSpLocks/>
          </p:cNvCxnSpPr>
          <p:nvPr/>
        </p:nvCxnSpPr>
        <p:spPr>
          <a:xfrm>
            <a:off x="53231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5597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B1F234C1-AB42-1D4B-BBAF-9632F8E73799}"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6166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280573" cy="3864052"/>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662388" y="720473"/>
            <a:ext cx="7072408"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28057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79043C4-9DA1-FA44-98FB-A159DF167590}"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1402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4441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417D5B8-412B-2A47-92F0-D319597914B7}"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574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557784"/>
            <a:ext cx="6781799" cy="1009652"/>
          </a:xfrm>
        </p:spPr>
        <p:txBody>
          <a:bodyPr anchor="b"/>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84832"/>
            <a:ext cx="6781800"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8244" y="1"/>
            <a:ext cx="444179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2D7F529-1DDB-0149-9760-71D7CD2A9CB1}"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10512"/>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34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9964639-4BD1-C642-A4F9-1BB50DA16B72}"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8512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44D79F9-69EF-C54F-AFF4-7872C9AFD1EF}"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262375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365423" y="678485"/>
            <a:ext cx="6369370" cy="100584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466"/>
            <a:ext cx="4886539"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37389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5AB9AC95-A919-0A45-8637-79D728421866}"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908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6616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12CDA3E-0001-C742-9672-F1E8817DCBE0}"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43787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191500" y="458144"/>
            <a:ext cx="3433926" cy="1681551"/>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722292"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191500" y="2276856"/>
            <a:ext cx="3433926" cy="37856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14BA7CDD-0B86-B344-9356-B993DD257222}"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72735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89870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396C764-1433-E74C-AB66-8F0F6E7689B7}"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3190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5D322AC6-4401-4847-9AF1-9F946774665F}"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01228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664673" y="586591"/>
            <a:ext cx="2915036" cy="1600279"/>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8186508"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64673" y="2714536"/>
            <a:ext cx="2915038" cy="3227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543117FB-6E92-C74A-942B-BF61469E128F}"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E6711F-CD71-AB46-003C-BE1DB3B8E841}"/>
              </a:ext>
            </a:extLst>
          </p:cNvPr>
          <p:cNvCxnSpPr>
            <a:cxnSpLocks/>
          </p:cNvCxnSpPr>
          <p:nvPr/>
        </p:nvCxnSpPr>
        <p:spPr>
          <a:xfrm>
            <a:off x="818776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D5807C1-3535-030D-D48C-9F2B70401B10}"/>
              </a:ext>
            </a:extLst>
          </p:cNvPr>
          <p:cNvCxnSpPr>
            <a:cxnSpLocks/>
          </p:cNvCxnSpPr>
          <p:nvPr/>
        </p:nvCxnSpPr>
        <p:spPr>
          <a:xfrm flipH="1">
            <a:off x="8186508" y="2443138"/>
            <a:ext cx="4005492"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6336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5036986"/>
            <a:ext cx="3985579" cy="1397477"/>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965"/>
            <a:ext cx="12191999" cy="476781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03180" y="5054245"/>
            <a:ext cx="6376529" cy="131983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DA4982C-377B-5E41-AF56-9466182D2A20}"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0493C13E-01BF-7326-0714-59845741BBF3}"/>
              </a:ext>
            </a:extLst>
          </p:cNvPr>
          <p:cNvCxnSpPr>
            <a:cxnSpLocks/>
          </p:cNvCxnSpPr>
          <p:nvPr/>
        </p:nvCxnSpPr>
        <p:spPr>
          <a:xfrm flipH="1">
            <a:off x="0" y="475918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245A6F-9312-AEBD-1066-A68010EEF5A3}"/>
              </a:ext>
            </a:extLst>
          </p:cNvPr>
          <p:cNvCxnSpPr>
            <a:cxnSpLocks/>
          </p:cNvCxnSpPr>
          <p:nvPr/>
        </p:nvCxnSpPr>
        <p:spPr>
          <a:xfrm>
            <a:off x="4724925" y="4758846"/>
            <a:ext cx="0" cy="209915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6815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AD6FDE6-A931-7C4B-915A-816170C94E1D}"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1419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1413"/>
            <a:ext cx="3511296" cy="1645744"/>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7448" y="451414"/>
            <a:ext cx="7013448" cy="221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2746159"/>
            <a:ext cx="3543299"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a:xfrm>
            <a:off x="9737594" y="2746159"/>
            <a:ext cx="1842115" cy="365125"/>
          </a:xfrm>
        </p:spPr>
        <p:txBody>
          <a:bodyPr/>
          <a:lstStyle/>
          <a:p>
            <a:fld id="{27842F8A-C6AC-AB4F-B774-53C859AF4CE5}"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a:xfrm>
            <a:off x="11734800" y="2746159"/>
            <a:ext cx="457200" cy="365125"/>
          </a:xfrm>
        </p:spPr>
        <p:txBody>
          <a:bodyPr/>
          <a:lstStyle/>
          <a:p>
            <a:fld id="{DDF60B60-82CA-4BB9-BA6E-A62FADF2374B}" type="slidenum">
              <a:rPr lang="en-US" smtClean="0"/>
              <a:t>‹#›</a:t>
            </a:fld>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0" y="3182112"/>
            <a:ext cx="12191143" cy="3675888"/>
          </a:xfrm>
          <a:blipFill dpi="0" rotWithShape="1">
            <a:blip r:embed="rId2">
              <a:alphaModFix amt="80000"/>
            </a:blip>
            <a:srcRect/>
            <a:stretch>
              <a:fillRect/>
            </a:stretch>
          </a:blipFill>
        </p:spPr>
        <p:txBody>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17499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E0C665-CD78-E346-994A-0AC535ACCC98}"/>
              </a:ext>
            </a:extLst>
          </p:cNvPr>
          <p:cNvCxnSpPr>
            <a:cxnSpLocks/>
          </p:cNvCxnSpPr>
          <p:nvPr/>
        </p:nvCxnSpPr>
        <p:spPr>
          <a:xfrm>
            <a:off x="4288536" y="0"/>
            <a:ext cx="0" cy="318211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402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6" cy="1009652"/>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1" y="2098467"/>
            <a:ext cx="4415882" cy="4078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5332581" y="1829880"/>
            <a:ext cx="6863265" cy="456608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F8FF5FA-EB9A-9F4E-9DC6-3F57B8CB431A}"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5326714"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93684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5" cy="1009652"/>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98467"/>
            <a:ext cx="6802582"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6147" y="1829880"/>
            <a:ext cx="4441796" cy="456608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F0EAFEB9-E832-CC4C-8E87-2EF9169FF5A2}"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7816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55B70766-59CD-964B-BBA2-956556F2AB9A}"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95954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377072"/>
            <a:ext cx="4000500"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7087"/>
            <a:ext cx="4922517" cy="454456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438534" y="377072"/>
            <a:ext cx="614117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5C0030B-B9A1-664E-A21C-6E00F31708AD}"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9497"/>
            <a:ext cx="464819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92251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01357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9DBF9D8-34D2-654E-ACDC-654E494FB9EA}" type="datetime1">
              <a:rPr lang="en-GB" smtClean="0"/>
              <a:t>27/02/2026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8966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0DE45A8A-A9BB-674A-AEC6-C2C8E443B6D0}" type="datetime1">
              <a:rPr lang="en-GB" smtClean="0"/>
              <a:t>27/02/2026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389604"/>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9816A-24DB-A6D2-3F39-E78DC5E1C26D}"/>
              </a:ext>
            </a:extLst>
          </p:cNvPr>
          <p:cNvSpPr/>
          <p:nvPr/>
        </p:nvSpPr>
        <p:spPr>
          <a:xfrm>
            <a:off x="0" y="0"/>
            <a:ext cx="12192000" cy="6858000"/>
          </a:xfrm>
          <a:prstGeom prst="rect">
            <a:avLst/>
          </a:pr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06196" y="5248656"/>
            <a:ext cx="10579608" cy="896112"/>
          </a:xfrm>
        </p:spPr>
        <p:txBody>
          <a:bodyPr vert="horz" lIns="91440" tIns="45720" rIns="91440" bIns="45720" rtlCol="0" anchor="ctr">
            <a:normAutofit/>
          </a:bodyPr>
          <a:lstStyle>
            <a:lvl1pPr algn="ctr">
              <a:lnSpc>
                <a:spcPct val="110000"/>
              </a:lnSpc>
              <a:defRPr lang="en-US" sz="2400" cap="all" spc="200" baseline="0" dirty="0">
                <a:solidFill>
                  <a:schemeClr val="accent4">
                    <a:lumMod val="75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5300" y="603504"/>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accent4">
                    <a:lumMod val="75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F484595D-62CD-4C47-A5B9-7F9945705FEC}" type="datetime1">
              <a:rPr lang="en-GB" smtClean="0"/>
              <a:t>27/02/2026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64C657CA-BC15-CFB3-68A2-CD405FBC42E3}"/>
              </a:ext>
            </a:extLst>
          </p:cNvPr>
          <p:cNvCxnSpPr>
            <a:cxnSpLocks/>
          </p:cNvCxnSpPr>
          <p:nvPr/>
        </p:nvCxnSpPr>
        <p:spPr>
          <a:xfrm flipH="1">
            <a:off x="0" y="5018669"/>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258A7C-B0B2-E98B-CC50-E513F3F96778}"/>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39062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FDE1DC1-9689-2EE3-E7BA-1B5865E69925}"/>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718209" y="5095152"/>
            <a:ext cx="8755582" cy="1397088"/>
          </a:xfrm>
        </p:spPr>
        <p:txBody>
          <a:bodyPr vert="horz" lIns="91440" tIns="45720" rIns="91440" bIns="45720" rtlCol="0" anchor="ctr">
            <a:normAutofit/>
          </a:bodyPr>
          <a:lstStyle>
            <a:lvl1pPr algn="ctr">
              <a:lnSpc>
                <a:spcPct val="120000"/>
              </a:lnSpc>
              <a:defRPr lang="en-US" sz="2600" cap="all" spc="100" baseline="0" dirty="0">
                <a:solidFill>
                  <a:schemeClr val="accent4"/>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915924" y="604476"/>
            <a:ext cx="10360152" cy="3886200"/>
          </a:xfrm>
        </p:spPr>
        <p:txBody>
          <a:bodyPr vert="horz" lIns="91440" tIns="45720" rIns="91440" bIns="45720" rtlCol="0" anchor="b">
            <a:normAutofit/>
          </a:bodyPr>
          <a:lstStyle>
            <a:lvl1pPr marL="0" indent="0" algn="ctr">
              <a:lnSpc>
                <a:spcPct val="90000"/>
              </a:lnSpc>
              <a:spcBef>
                <a:spcPts val="0"/>
              </a:spcBef>
              <a:buNone/>
              <a:defRPr lang="en-US" sz="26000" dirty="0">
                <a:solidFill>
                  <a:schemeClr val="accent4"/>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FD4A81D1-87DA-6B48-B188-662EEADB08F7}" type="datetime1">
              <a:rPr lang="en-GB" smtClean="0"/>
              <a:t>27/02/2026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C4E840B4-4A86-E59D-DE37-6D68E8998743}"/>
              </a:ext>
            </a:extLst>
          </p:cNvPr>
          <p:cNvCxnSpPr>
            <a:cxnSpLocks/>
          </p:cNvCxnSpPr>
          <p:nvPr/>
        </p:nvCxnSpPr>
        <p:spPr>
          <a:xfrm flipH="1">
            <a:off x="0" y="4800185"/>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74C1874-713F-9C70-0910-15468C71D94B}"/>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FE3C4BC-AB49-4B2D-6D76-2DB06F19B146}"/>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190486"/>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5F8892-F2ED-BFCA-E7AB-85D6D27E4996}"/>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57200" y="4809744"/>
            <a:ext cx="10817352" cy="1325880"/>
          </a:xfrm>
        </p:spPr>
        <p:txBody>
          <a:bodyPr vert="horz" lIns="91440" tIns="45720" rIns="91440" bIns="45720" rtlCol="0" anchor="ctr">
            <a:normAutofit/>
          </a:bodyPr>
          <a:lstStyle>
            <a:lvl1pPr>
              <a:lnSpc>
                <a:spcPct val="120000"/>
              </a:lnSpc>
              <a:defRPr lang="en-US" sz="2400" cap="all" spc="200" baseline="0" dirty="0">
                <a:solidFill>
                  <a:schemeClr val="tx2">
                    <a:alpha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57200" y="603504"/>
            <a:ext cx="10817352" cy="3886200"/>
          </a:xfrm>
        </p:spPr>
        <p:txBody>
          <a:bodyPr vert="horz" lIns="91440" tIns="45720" rIns="91440" bIns="45720" rtlCol="0" anchor="b">
            <a:normAutofit/>
          </a:bodyPr>
          <a:lstStyle>
            <a:lvl1pPr marL="0" indent="0">
              <a:lnSpc>
                <a:spcPct val="90000"/>
              </a:lnSpc>
              <a:buNone/>
              <a:defRPr lang="en-US" sz="26000" dirty="0">
                <a:solidFill>
                  <a:schemeClr val="accent4"/>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312E0216-D851-AC40-A841-64AF156972A4}" type="datetime1">
              <a:rPr lang="en-GB" smtClean="0"/>
              <a:t>27/02/2026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FBC03FAC-E732-2A29-931B-DF10E16576A9}"/>
              </a:ext>
            </a:extLst>
          </p:cNvPr>
          <p:cNvCxnSpPr>
            <a:cxnSpLocks/>
          </p:cNvCxnSpPr>
          <p:nvPr/>
        </p:nvCxnSpPr>
        <p:spPr>
          <a:xfrm flipH="1">
            <a:off x="0" y="4567063"/>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EAA9EA-F053-9082-1866-9E27466BAA2B}"/>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4634D08-FFFD-5C50-9C95-E26621C9F10B}"/>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8991171"/>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3A9DF056-BECE-B74E-8B71-E0E24CE1142A}" type="datetime1">
              <a:rPr lang="en-GB" smtClean="0"/>
              <a:t>27/02/2026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498314"/>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tatement 2">
    <p:bg>
      <p:bgRef idx="1001">
        <a:schemeClr val="bg2"/>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FC0D0B-DA30-766C-173E-0170DEC1DFE7}"/>
              </a:ext>
            </a:extLst>
          </p:cNvPr>
          <p:cNvSpPr/>
          <p:nvPr/>
        </p:nvSpPr>
        <p:spPr>
          <a:xfrm>
            <a:off x="0" y="0"/>
            <a:ext cx="12192000"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676" y="1069677"/>
            <a:ext cx="9290649" cy="4744528"/>
          </a:xfrm>
        </p:spPr>
        <p:txBody>
          <a:bodyPr anchor="ctr">
            <a:normAutofit/>
          </a:bodyPr>
          <a:lstStyle>
            <a:lvl1pPr marL="0" indent="0" algn="ctr">
              <a:lnSpc>
                <a:spcPct val="120000"/>
              </a:lnSpc>
              <a:buNone/>
              <a:defRPr sz="4000" b="0" cap="all" spc="260" baseline="0">
                <a:solidFill>
                  <a:schemeClr val="tx2"/>
                </a:solidFill>
              </a:defRPr>
            </a:lvl1pPr>
            <a:lvl2pPr marL="228600" indent="0" algn="ctr">
              <a:lnSpc>
                <a:spcPct val="120000"/>
              </a:lnSpc>
              <a:buNone/>
              <a:defRPr sz="4000" b="0" cap="all" spc="260" baseline="0">
                <a:solidFill>
                  <a:schemeClr val="tx2"/>
                </a:solidFill>
              </a:defRPr>
            </a:lvl2pPr>
            <a:lvl3pPr marL="457200" indent="0" algn="ctr">
              <a:lnSpc>
                <a:spcPct val="120000"/>
              </a:lnSpc>
              <a:buNone/>
              <a:defRPr sz="4000" b="0" cap="all" spc="260" baseline="0">
                <a:solidFill>
                  <a:schemeClr val="tx2"/>
                </a:solidFill>
              </a:defRPr>
            </a:lvl3pPr>
            <a:lvl4pPr marL="685800" indent="0" algn="ctr">
              <a:lnSpc>
                <a:spcPct val="120000"/>
              </a:lnSpc>
              <a:buNone/>
              <a:defRPr sz="4000" b="0" cap="all" spc="260" baseline="0">
                <a:solidFill>
                  <a:schemeClr val="tx2"/>
                </a:solidFill>
              </a:defRPr>
            </a:lvl4pPr>
            <a:lvl5pPr marL="914400" indent="0" algn="ctr">
              <a:lnSpc>
                <a:spcPct val="120000"/>
              </a:lnSpc>
              <a:buNone/>
              <a:defRPr sz="4000" b="0" cap="all" spc="260" baseline="0">
                <a:solidFill>
                  <a:schemeClr val="tx2"/>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D2DABEDA-1980-784A-99AE-5395F931EB5C}" type="datetime1">
              <a:rPr lang="en-GB" smtClean="0"/>
              <a:t>27/02/2026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6D749579-0FDB-004C-88C7-AEAFA967138F}"/>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236D2D7-1E6C-18EB-97E2-3C716E213514}"/>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134195-89D3-0A49-21C0-FCE233C5FA6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A06AC78-B01D-B856-062B-5BDFA424140A}"/>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5820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4B8B42-1FAE-0461-C13E-F2663EC89061}"/>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alpha val="90000"/>
                  </a:schemeClr>
                </a:solidFill>
                <a:latin typeface="+mj-lt"/>
              </a:defRPr>
            </a:lvl1pPr>
            <a:lvl2pPr marL="228600" indent="0" algn="ctr">
              <a:lnSpc>
                <a:spcPct val="110000"/>
              </a:lnSpc>
              <a:buNone/>
              <a:defRPr sz="4800" b="0">
                <a:solidFill>
                  <a:schemeClr val="tx2">
                    <a:alpha val="90000"/>
                  </a:schemeClr>
                </a:solidFill>
                <a:latin typeface="+mj-lt"/>
              </a:defRPr>
            </a:lvl2pPr>
            <a:lvl3pPr marL="457200" indent="0" algn="ctr">
              <a:lnSpc>
                <a:spcPct val="110000"/>
              </a:lnSpc>
              <a:buNone/>
              <a:defRPr sz="4400" b="0">
                <a:solidFill>
                  <a:schemeClr val="tx2">
                    <a:alpha val="90000"/>
                  </a:schemeClr>
                </a:solidFill>
                <a:latin typeface="+mj-lt"/>
              </a:defRPr>
            </a:lvl3pPr>
            <a:lvl4pPr marL="685800" indent="0" algn="ctr">
              <a:lnSpc>
                <a:spcPct val="110000"/>
              </a:lnSpc>
              <a:buNone/>
              <a:defRPr sz="4000" b="0">
                <a:solidFill>
                  <a:schemeClr val="tx2">
                    <a:alpha val="90000"/>
                  </a:schemeClr>
                </a:solidFill>
                <a:latin typeface="+mj-lt"/>
              </a:defRPr>
            </a:lvl4pPr>
            <a:lvl5pPr marL="914400" indent="0" algn="ctr">
              <a:lnSpc>
                <a:spcPct val="110000"/>
              </a:lnSpc>
              <a:buNone/>
              <a:defRPr sz="3600" b="0">
                <a:solidFill>
                  <a:schemeClr val="tx2">
                    <a:alpha val="90000"/>
                  </a:schemeClr>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255DD66A-D2BF-784E-8E9C-C351350A54F6}" type="datetime1">
              <a:rPr lang="en-GB" smtClean="0"/>
              <a:t>27/02/2026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551971"/>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AF5849-739D-C101-47C3-B7745B65C36B}"/>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1" y="726618"/>
            <a:ext cx="9057452" cy="3959677"/>
          </a:xfrm>
        </p:spPr>
        <p:txBody>
          <a:bodyPr anchor="ctr">
            <a:noAutofit/>
          </a:bodyPr>
          <a:lstStyle>
            <a:lvl1pPr marL="0" indent="0">
              <a:lnSpc>
                <a:spcPct val="100000"/>
              </a:lnSpc>
              <a:buNone/>
              <a:defRPr sz="6200" b="0">
                <a:solidFill>
                  <a:schemeClr val="tx2">
                    <a:alpha val="90000"/>
                  </a:schemeClr>
                </a:solidFill>
                <a:latin typeface="+mj-lt"/>
              </a:defRPr>
            </a:lvl1pPr>
            <a:lvl2pPr marL="228600" indent="0">
              <a:lnSpc>
                <a:spcPct val="100000"/>
              </a:lnSpc>
              <a:buNone/>
              <a:defRPr sz="6200" b="0">
                <a:solidFill>
                  <a:schemeClr val="tx2">
                    <a:alpha val="90000"/>
                  </a:schemeClr>
                </a:solidFill>
                <a:latin typeface="+mj-lt"/>
              </a:defRPr>
            </a:lvl2pPr>
            <a:lvl3pPr marL="457200" indent="0">
              <a:lnSpc>
                <a:spcPct val="100000"/>
              </a:lnSpc>
              <a:buNone/>
              <a:defRPr sz="6200" b="0">
                <a:solidFill>
                  <a:schemeClr val="tx2">
                    <a:alpha val="90000"/>
                  </a:schemeClr>
                </a:solidFill>
                <a:latin typeface="+mj-lt"/>
              </a:defRPr>
            </a:lvl3pPr>
            <a:lvl4pPr marL="685800" indent="0">
              <a:lnSpc>
                <a:spcPct val="100000"/>
              </a:lnSpc>
              <a:buNone/>
              <a:defRPr sz="6200" b="0">
                <a:solidFill>
                  <a:schemeClr val="tx2">
                    <a:alpha val="90000"/>
                  </a:schemeClr>
                </a:solidFill>
                <a:latin typeface="+mj-lt"/>
              </a:defRPr>
            </a:lvl4pPr>
            <a:lvl5pPr marL="914400" indent="0">
              <a:lnSpc>
                <a:spcPct val="100000"/>
              </a:lnSpc>
              <a:buNone/>
              <a:defRPr sz="6200" b="0">
                <a:solidFill>
                  <a:schemeClr val="tx2">
                    <a:alpha val="90000"/>
                  </a:schemeClr>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CA61520D-B1D7-E347-9186-3460D3EBF4C2}" type="datetime1">
              <a:rPr lang="en-GB" smtClean="0"/>
              <a:t>27/02/2026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7E668AFA-4F03-20A8-1BA4-B3199B0ED0C7}"/>
              </a:ext>
            </a:extLst>
          </p:cNvPr>
          <p:cNvCxnSpPr>
            <a:cxnSpLocks/>
          </p:cNvCxnSpPr>
          <p:nvPr/>
        </p:nvCxnSpPr>
        <p:spPr>
          <a:xfrm flipH="1">
            <a:off x="0" y="528468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798B79-8105-6FCD-C65A-F6BE09F875EB}"/>
              </a:ext>
            </a:extLst>
          </p:cNvPr>
          <p:cNvCxnSpPr>
            <a:cxnSpLocks/>
          </p:cNvCxnSpPr>
          <p:nvPr/>
        </p:nvCxnSpPr>
        <p:spPr>
          <a:xfrm>
            <a:off x="10624726"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158016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D5299466-5E03-694F-8EA3-A5125105B692}" type="datetime1">
              <a:rPr lang="en-GB" smtClean="0"/>
              <a:t>27/02/2026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5546094"/>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0E8326-1507-F48A-851B-53763210D1ED}"/>
              </a:ext>
            </a:extLst>
          </p:cNvPr>
          <p:cNvSpPr/>
          <p:nvPr/>
        </p:nvSpPr>
        <p:spPr>
          <a:xfrm>
            <a:off x="0" y="0"/>
            <a:ext cx="12192000" cy="6858000"/>
          </a:xfrm>
          <a:prstGeom prst="rect">
            <a:avLst/>
          </a:prstGeom>
          <a:solidFill>
            <a:schemeClr val="accent1">
              <a:lumMod val="20000"/>
              <a:lumOff val="8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00414" cy="653184"/>
          </a:xfrm>
        </p:spPr>
        <p:txBody>
          <a:bodyPr anchor="ctr">
            <a:normAutofit/>
          </a:bodyPr>
          <a:lstStyle>
            <a:lvl1pPr>
              <a:lnSpc>
                <a:spcPct val="120000"/>
              </a:lnSpc>
              <a:defRPr sz="1800" b="1" cap="all" spc="100" baseline="0">
                <a:solidFill>
                  <a:schemeClr val="accent1"/>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00416" cy="3614737"/>
          </a:xfrm>
        </p:spPr>
        <p:txBody>
          <a:bodyPr anchor="ctr">
            <a:normAutofit/>
          </a:bodyPr>
          <a:lstStyle>
            <a:lvl1pPr marL="182880" indent="-182880">
              <a:buNone/>
              <a:defRPr sz="4000">
                <a:solidFill>
                  <a:schemeClr val="tx2">
                    <a:alpha val="80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7BD5E285-9234-E54A-953A-743F7941F710}" type="datetime1">
              <a:rPr lang="en-GB" smtClean="0"/>
              <a:t>27/02/2026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207475CC-2E7D-619F-AFAD-0EB2BC1DFC40}"/>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D81F4D6-9057-EF87-48BE-0C6D4ADC8BC6}"/>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7916580"/>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8407D4A-1244-6A47-327B-CDB05AF70268}"/>
              </a:ext>
            </a:extLst>
          </p:cNvPr>
          <p:cNvSpPr/>
          <p:nvPr/>
        </p:nvSpPr>
        <p:spPr>
          <a:xfrm>
            <a:off x="0" y="0"/>
            <a:ext cx="12192000" cy="6858000"/>
          </a:xfrm>
          <a:prstGeom prst="rect">
            <a:avLst/>
          </a:prstGeom>
          <a:solidFill>
            <a:schemeClr val="accent3">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82709" cy="653184"/>
          </a:xfrm>
        </p:spPr>
        <p:txBody>
          <a:bodyPr anchor="ctr">
            <a:normAutofit/>
          </a:bodyPr>
          <a:lstStyle>
            <a:lvl1pPr>
              <a:lnSpc>
                <a:spcPct val="120000"/>
              </a:lnSpc>
              <a:defRPr sz="1800" b="1" cap="all" spc="100" baseline="0">
                <a:solidFill>
                  <a:schemeClr val="tx2"/>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82712" cy="3614737"/>
          </a:xfrm>
        </p:spPr>
        <p:txBody>
          <a:bodyPr anchor="ctr">
            <a:normAutofit/>
          </a:bodyPr>
          <a:lstStyle>
            <a:lvl1pPr marL="182880" indent="-182880">
              <a:buNone/>
              <a:defRPr sz="3600">
                <a:solidFill>
                  <a:schemeClr val="tx2"/>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94EB08DF-5391-244A-9233-1CD97716CB7B}" type="datetime1">
              <a:rPr lang="en-GB" smtClean="0"/>
              <a:t>27/02/2026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DBA83050-F737-4CAA-50C3-B1912F8DCD4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BAC790E-B990-47FD-A7C4-38DEB7A38CA4}"/>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2CD9DAA-71D0-AF79-A512-7D264779C222}"/>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010584"/>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B63E278-755B-41D3-7218-B797D9B5DF3C}"/>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75488" y="4893472"/>
            <a:ext cx="8019287" cy="1205575"/>
          </a:xfrm>
        </p:spPr>
        <p:txBody>
          <a:bodyPr anchor="t">
            <a:normAutofit/>
          </a:bodyPr>
          <a:lstStyle>
            <a:lvl1pPr>
              <a:lnSpc>
                <a:spcPct val="120000"/>
              </a:lnSpc>
              <a:defRPr sz="1800" b="1" cap="all" spc="100" baseline="0">
                <a:solidFill>
                  <a:schemeClr val="tx2"/>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475488" y="594360"/>
            <a:ext cx="8019288" cy="3236976"/>
          </a:xfrm>
        </p:spPr>
        <p:txBody>
          <a:bodyPr anchor="b">
            <a:normAutofit/>
          </a:bodyPr>
          <a:lstStyle>
            <a:lvl1pPr marL="182880" indent="-182880">
              <a:buNone/>
              <a:defRPr sz="36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5B6C8F2-2A6B-4A45-8815-327342AF0A25}" type="datetime1">
              <a:rPr lang="en-GB" smtClean="0"/>
              <a:t>27/02/2026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8AA0B79A-2EB3-E6D5-B923-60D51965E7A7}"/>
              </a:ext>
            </a:extLst>
          </p:cNvPr>
          <p:cNvCxnSpPr>
            <a:cxnSpLocks/>
          </p:cNvCxnSpPr>
          <p:nvPr/>
        </p:nvCxnSpPr>
        <p:spPr>
          <a:xfrm flipH="1">
            <a:off x="0" y="436240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1507FC-FD8A-132E-6F82-1A96368D292F}"/>
              </a:ext>
            </a:extLst>
          </p:cNvPr>
          <p:cNvCxnSpPr>
            <a:cxnSpLocks/>
          </p:cNvCxnSpPr>
          <p:nvPr/>
        </p:nvCxnSpPr>
        <p:spPr>
          <a:xfrm>
            <a:off x="903719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78164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10CD829E-2150-2A44-8A82-9D35AB75A1D7}" type="datetime1">
              <a:rPr lang="en-GB" smtClean="0"/>
              <a:t>27/02/2026</a:t>
            </a:fld>
            <a:endParaRPr lang="en-US" dirty="0"/>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92330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dirty="0"/>
              <a:t>Sample Footer Text</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FB75ED88-04F7-A449-B7D3-B051671126A3}" type="datetime1">
              <a:rPr lang="en-GB" smtClean="0"/>
              <a:t>27/02/2026</a:t>
            </a:fld>
            <a:endParaRPr lang="en-US" dirty="0"/>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98154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0F347ECB-7E39-D14D-B4C0-FAE4A440F5A5}" type="datetime1">
              <a:rPr lang="en-GB" smtClean="0"/>
              <a:t>27/02/2026</a:t>
            </a:fld>
            <a:endParaRPr lang="en-US" dirty="0"/>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smtClean="0"/>
              <a:t>‹#›</a:t>
            </a:fld>
            <a:endParaRPr lang="en-US" dirty="0"/>
          </a:p>
        </p:txBody>
      </p:sp>
    </p:spTree>
    <p:extLst>
      <p:ext uri="{BB962C8B-B14F-4D97-AF65-F5344CB8AC3E}">
        <p14:creationId xmlns:p14="http://schemas.microsoft.com/office/powerpoint/2010/main" val="26453765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8678C180-4276-6D49-BF56-61B372E3ACA2}" type="datetime1">
              <a:rPr lang="en-GB" smtClean="0"/>
              <a:t>27/02/2026</a:t>
            </a:fld>
            <a:endParaRPr lang="en-US" dirty="0"/>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smtClean="0"/>
              <a:t>‹#›</a:t>
            </a:fld>
            <a:endParaRPr lang="en-US" dirty="0"/>
          </a:p>
        </p:txBody>
      </p:sp>
    </p:spTree>
    <p:extLst>
      <p:ext uri="{BB962C8B-B14F-4D97-AF65-F5344CB8AC3E}">
        <p14:creationId xmlns:p14="http://schemas.microsoft.com/office/powerpoint/2010/main" val="8160835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B5AB-0FA3-E8AE-A6A1-C03EE2DDAC1C}"/>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407D3D71-61A7-7BE9-20ED-B5AF76B017E2}"/>
              </a:ext>
            </a:extLst>
          </p:cNvPr>
          <p:cNvSpPr>
            <a:spLocks noGrp="1"/>
          </p:cNvSpPr>
          <p:nvPr>
            <p:ph type="body" sz="half" idx="2"/>
          </p:nvPr>
        </p:nvSpPr>
        <p:spPr>
          <a:xfrm>
            <a:off x="457200" y="2057400"/>
            <a:ext cx="3840480" cy="3979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94D1ED4A-75CE-22B6-973F-969688C90EC1}"/>
              </a:ext>
            </a:extLst>
          </p:cNvPr>
          <p:cNvSpPr>
            <a:spLocks noGrp="1"/>
          </p:cNvSpPr>
          <p:nvPr>
            <p:ph idx="1"/>
          </p:nvPr>
        </p:nvSpPr>
        <p:spPr>
          <a:xfrm>
            <a:off x="5183187" y="457201"/>
            <a:ext cx="6551601" cy="557945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ABDB4269-D6C6-3706-6E34-9B96440E4C79}"/>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8525825D-6882-CF7E-DED2-796EB50E5624}"/>
              </a:ext>
            </a:extLst>
          </p:cNvPr>
          <p:cNvSpPr>
            <a:spLocks noGrp="1"/>
          </p:cNvSpPr>
          <p:nvPr>
            <p:ph type="dt" sz="half" idx="10"/>
          </p:nvPr>
        </p:nvSpPr>
        <p:spPr/>
        <p:txBody>
          <a:bodyPr/>
          <a:lstStyle/>
          <a:p>
            <a:fld id="{3EBF9EDF-FE39-9142-AFE0-4E9532A0AA9F}" type="datetime1">
              <a:rPr lang="en-GB" smtClean="0"/>
              <a:t>27/02/2026</a:t>
            </a:fld>
            <a:endParaRPr lang="en-US" dirty="0"/>
          </a:p>
        </p:txBody>
      </p:sp>
      <p:sp>
        <p:nvSpPr>
          <p:cNvPr id="7" name="Slide Number Placeholder 6">
            <a:extLst>
              <a:ext uri="{FF2B5EF4-FFF2-40B4-BE49-F238E27FC236}">
                <a16:creationId xmlns:a16="http://schemas.microsoft.com/office/drawing/2014/main" id="{9E661EE4-2972-F8D1-E2C0-577A67DEC944}"/>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1A5F8204-04DE-BDF1-25A8-C8850EC04A7C}"/>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0CCA0B-4B85-D092-C9D6-7644345E4BFB}"/>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91642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64BF-25B8-DF5F-78A5-EF299DBC0FE5}"/>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3EB6BD76-5832-C2AF-7743-B7CB3A9FD207}"/>
              </a:ext>
            </a:extLst>
          </p:cNvPr>
          <p:cNvSpPr>
            <a:spLocks noGrp="1"/>
          </p:cNvSpPr>
          <p:nvPr>
            <p:ph type="body" sz="half" idx="2"/>
          </p:nvPr>
        </p:nvSpPr>
        <p:spPr>
          <a:xfrm>
            <a:off x="457200" y="2073584"/>
            <a:ext cx="3840480" cy="38807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3F01BD91-BD6E-DEBA-3699-22D6D0CCE7F1}"/>
              </a:ext>
            </a:extLst>
          </p:cNvPr>
          <p:cNvSpPr>
            <a:spLocks noGrp="1"/>
          </p:cNvSpPr>
          <p:nvPr>
            <p:ph type="pic" idx="1" hasCustomPrompt="1"/>
          </p:nvPr>
        </p:nvSpPr>
        <p:spPr>
          <a:xfrm>
            <a:off x="5183188" y="542165"/>
            <a:ext cx="6466646" cy="5313731"/>
          </a:xfrm>
          <a:blipFill dpi="0" rotWithShape="1">
            <a:blip r:embed="rId2">
              <a:alphaModFix amt="8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5BC7AD9D-75CD-C3FA-F88F-4D8A87B72273}"/>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F47D41FD-57A5-7CC9-58D3-3ACA20265E6C}"/>
              </a:ext>
            </a:extLst>
          </p:cNvPr>
          <p:cNvSpPr>
            <a:spLocks noGrp="1"/>
          </p:cNvSpPr>
          <p:nvPr>
            <p:ph type="dt" sz="half" idx="10"/>
          </p:nvPr>
        </p:nvSpPr>
        <p:spPr/>
        <p:txBody>
          <a:bodyPr/>
          <a:lstStyle/>
          <a:p>
            <a:fld id="{C4D2BAE2-7370-2245-B03B-7D33EEEB7EF7}" type="datetime1">
              <a:rPr lang="en-GB" smtClean="0"/>
              <a:t>27/02/2026</a:t>
            </a:fld>
            <a:endParaRPr lang="en-US" dirty="0"/>
          </a:p>
        </p:txBody>
      </p:sp>
      <p:sp>
        <p:nvSpPr>
          <p:cNvPr id="7" name="Slide Number Placeholder 6">
            <a:extLst>
              <a:ext uri="{FF2B5EF4-FFF2-40B4-BE49-F238E27FC236}">
                <a16:creationId xmlns:a16="http://schemas.microsoft.com/office/drawing/2014/main" id="{6EACC530-F0C1-526A-3F3A-EA8A7A29A70E}"/>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09332F2A-AF1E-7A2E-F872-24CEC59A2C2B}"/>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041477D-FCE4-BE8D-ED72-1A4C8D664981}"/>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4095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25571873-CB72-2B4B-9C07-4B80328C8F90}" type="datetime1">
              <a:rPr lang="en-GB" smtClean="0"/>
              <a:t>27/02/2026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477608"/>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F92E14FE-4D57-EE41-88A0-796FFDB74C5E}" type="datetime1">
              <a:rPr lang="en-GB" smtClean="0"/>
              <a:t>27/02/2026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508921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Sample Footer Text</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11883368-2947-1248-A11C-A02648A3719A}" type="datetime1">
              <a:rPr lang="en-GB" smtClean="0"/>
              <a:t>27/02/2026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smtClean="0"/>
              <a:t>‹#›</a:t>
            </a:fld>
            <a:endParaRPr lang="en-US"/>
          </a:p>
        </p:txBody>
      </p:sp>
    </p:spTree>
    <p:extLst>
      <p:ext uri="{BB962C8B-B14F-4D97-AF65-F5344CB8AC3E}">
        <p14:creationId xmlns:p14="http://schemas.microsoft.com/office/powerpoint/2010/main" val="2857678996"/>
      </p:ext>
    </p:extLst>
  </p:cSld>
  <p:clrMap bg1="lt1" tx1="dk1" bg2="lt2" tx2="dk2" accent1="accent1" accent2="accent2" accent3="accent3" accent4="accent4" accent5="accent5" accent6="accent6" hlink="hlink" folHlink="folHlink"/>
  <p:sldLayoutIdLst>
    <p:sldLayoutId id="2147483666" r:id="rId1"/>
    <p:sldLayoutId id="2147483662" r:id="rId2"/>
    <p:sldLayoutId id="2147483661" r:id="rId3"/>
    <p:sldLayoutId id="2147483663" r:id="rId4"/>
    <p:sldLayoutId id="2147483665" r:id="rId5"/>
    <p:sldLayoutId id="2147483667"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Lst>
  <p:hf sldNum="0"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A376A-5BC1-588F-DCD7-A55FC701BD25}"/>
              </a:ext>
            </a:extLst>
          </p:cNvPr>
          <p:cNvSpPr>
            <a:spLocks noGrp="1"/>
          </p:cNvSpPr>
          <p:nvPr>
            <p:ph type="ctrTitle"/>
          </p:nvPr>
        </p:nvSpPr>
        <p:spPr>
          <a:xfrm>
            <a:off x="1636222" y="1246912"/>
            <a:ext cx="8919556" cy="3050766"/>
          </a:xfrm>
        </p:spPr>
        <p:txBody>
          <a:bodyPr anchor="ctr">
            <a:normAutofit/>
          </a:bodyPr>
          <a:lstStyle/>
          <a:p>
            <a:r>
              <a:rPr lang="en-US"/>
              <a:t>Using Technology to Support Personal Training Practice</a:t>
            </a:r>
          </a:p>
        </p:txBody>
      </p:sp>
      <p:sp>
        <p:nvSpPr>
          <p:cNvPr id="3" name="Subtitle 2">
            <a:extLst>
              <a:ext uri="{FF2B5EF4-FFF2-40B4-BE49-F238E27FC236}">
                <a16:creationId xmlns:a16="http://schemas.microsoft.com/office/drawing/2014/main" id="{54A50BDD-E7A8-CC1E-00E0-C42559BB409D}"/>
              </a:ext>
            </a:extLst>
          </p:cNvPr>
          <p:cNvSpPr>
            <a:spLocks noGrp="1"/>
          </p:cNvSpPr>
          <p:nvPr>
            <p:ph type="subTitle" idx="1"/>
          </p:nvPr>
        </p:nvSpPr>
        <p:spPr>
          <a:xfrm>
            <a:off x="2451378" y="5345199"/>
            <a:ext cx="7289245" cy="1184035"/>
          </a:xfrm>
        </p:spPr>
        <p:txBody>
          <a:bodyPr anchor="ctr">
            <a:normAutofit/>
          </a:bodyPr>
          <a:lstStyle/>
          <a:p>
            <a:r>
              <a:rPr lang="en-US" dirty="0"/>
              <a:t>Enhancing fitness through innovative digital tools</a:t>
            </a:r>
          </a:p>
        </p:txBody>
      </p:sp>
    </p:spTree>
    <p:extLst>
      <p:ext uri="{BB962C8B-B14F-4D97-AF65-F5344CB8AC3E}">
        <p14:creationId xmlns:p14="http://schemas.microsoft.com/office/powerpoint/2010/main" val="32752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CAFF1-0773-42A5-24A3-1EF29B6EF4A1}"/>
              </a:ext>
            </a:extLst>
          </p:cNvPr>
          <p:cNvSpPr>
            <a:spLocks noGrp="1"/>
          </p:cNvSpPr>
          <p:nvPr>
            <p:ph type="title"/>
          </p:nvPr>
        </p:nvSpPr>
        <p:spPr>
          <a:xfrm>
            <a:off x="457200" y="2968607"/>
            <a:ext cx="8932653" cy="3450568"/>
          </a:xfrm>
        </p:spPr>
        <p:txBody>
          <a:bodyPr anchor="b">
            <a:normAutofit/>
          </a:bodyPr>
          <a:lstStyle/>
          <a:p>
            <a:r>
              <a:rPr lang="en-US"/>
              <a:t>Technology Integration in Personal Training</a:t>
            </a:r>
          </a:p>
        </p:txBody>
      </p:sp>
    </p:spTree>
    <p:extLst>
      <p:ext uri="{BB962C8B-B14F-4D97-AF65-F5344CB8AC3E}">
        <p14:creationId xmlns:p14="http://schemas.microsoft.com/office/powerpoint/2010/main" val="15859805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E48DF-07FA-5210-E373-B3C48CD3D1AE}"/>
              </a:ext>
            </a:extLst>
          </p:cNvPr>
          <p:cNvSpPr>
            <a:spLocks noGrp="1"/>
          </p:cNvSpPr>
          <p:nvPr>
            <p:ph type="title"/>
          </p:nvPr>
        </p:nvSpPr>
        <p:spPr>
          <a:xfrm>
            <a:off x="457199" y="377072"/>
            <a:ext cx="4958078" cy="1225485"/>
          </a:xfrm>
        </p:spPr>
        <p:txBody>
          <a:bodyPr anchor="t">
            <a:normAutofit/>
          </a:bodyPr>
          <a:lstStyle/>
          <a:p>
            <a:r>
              <a:rPr lang="en-US" dirty="0"/>
              <a:t>Technology in PT Practice</a:t>
            </a:r>
          </a:p>
        </p:txBody>
      </p:sp>
      <p:pic>
        <p:nvPicPr>
          <p:cNvPr id="8" name="Content Placeholder 7" descr="Men connecting smart watch to phone, measuring his excercise">
            <a:extLst>
              <a:ext uri="{FF2B5EF4-FFF2-40B4-BE49-F238E27FC236}">
                <a16:creationId xmlns:a16="http://schemas.microsoft.com/office/drawing/2014/main" id="{A485CE73-B8DE-445E-ABCC-A14F07F33531}"/>
              </a:ext>
            </a:extLst>
          </p:cNvPr>
          <p:cNvPicPr>
            <a:picLocks noGrp="1" noChangeAspect="1"/>
          </p:cNvPicPr>
          <p:nvPr>
            <p:ph type="pic" sz="quarter" idx="13"/>
          </p:nvPr>
        </p:nvPicPr>
        <p:blipFill>
          <a:blip r:embed="rId3"/>
          <a:srcRect r="15461"/>
          <a:stretch>
            <a:fillRect/>
          </a:stretch>
        </p:blipFill>
        <p:spPr>
          <a:xfrm>
            <a:off x="20" y="1842182"/>
            <a:ext cx="5758152" cy="4546457"/>
          </a:xfrm>
        </p:spPr>
      </p:pic>
      <p:sp>
        <p:nvSpPr>
          <p:cNvPr id="4" name="Content Placeholder 3">
            <a:extLst>
              <a:ext uri="{FF2B5EF4-FFF2-40B4-BE49-F238E27FC236}">
                <a16:creationId xmlns:a16="http://schemas.microsoft.com/office/drawing/2014/main" id="{9FB73944-60B0-13CB-CF43-6F781F0D444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414128"/>
          </a:xfrm>
        </p:spPr>
        <p:txBody>
          <a:bodyPr>
            <a:noAutofit/>
          </a:bodyPr>
          <a:lstStyle/>
          <a:p>
            <a:pPr marL="0" indent="0">
              <a:spcBef>
                <a:spcPts val="2500"/>
              </a:spcBef>
              <a:buFont typeface="Arial" panose="020B0604020202020204" pitchFamily="34" charset="0"/>
              <a:buNone/>
            </a:pPr>
            <a:r>
              <a:rPr lang="en-US" sz="1600" b="1" dirty="0"/>
              <a:t>Enhanced Client Monitoring</a:t>
            </a:r>
          </a:p>
          <a:p>
            <a:pPr marL="0" lvl="1" indent="0">
              <a:buFont typeface="Arial" panose="020B0604020202020204" pitchFamily="34" charset="0"/>
              <a:buNone/>
            </a:pPr>
            <a:r>
              <a:rPr lang="en-US" dirty="0"/>
              <a:t>Technology enables precise tracking of activity, sleep, stress, and movement for personalized training adjustments.</a:t>
            </a:r>
          </a:p>
          <a:p>
            <a:pPr marL="0" indent="0">
              <a:spcBef>
                <a:spcPts val="2500"/>
              </a:spcBef>
              <a:buFont typeface="Arial" panose="020B0604020202020204" pitchFamily="34" charset="0"/>
              <a:buNone/>
            </a:pPr>
            <a:r>
              <a:rPr lang="en-US" sz="1600" b="1" dirty="0"/>
              <a:t>Improved Communication</a:t>
            </a:r>
          </a:p>
          <a:p>
            <a:pPr marL="0" lvl="1" indent="0">
              <a:buFont typeface="Arial" panose="020B0604020202020204" pitchFamily="34" charset="0"/>
              <a:buNone/>
            </a:pPr>
            <a:r>
              <a:rPr lang="en-US" dirty="0"/>
              <a:t>Modern apps facilitate instant feedback, habit reminders, and timely trainer-client support enhancing engagement.</a:t>
            </a:r>
          </a:p>
          <a:p>
            <a:pPr marL="0" indent="0">
              <a:spcBef>
                <a:spcPts val="2500"/>
              </a:spcBef>
              <a:buFont typeface="Arial" panose="020B0604020202020204" pitchFamily="34" charset="0"/>
              <a:buNone/>
            </a:pPr>
            <a:r>
              <a:rPr lang="en-US" sz="1600" b="1" dirty="0"/>
              <a:t>Professional Efficiency</a:t>
            </a:r>
          </a:p>
          <a:p>
            <a:pPr marL="0" lvl="1" indent="0">
              <a:buFont typeface="Arial" panose="020B0604020202020204" pitchFamily="34" charset="0"/>
              <a:buNone/>
            </a:pPr>
            <a:r>
              <a:rPr lang="en-US" dirty="0"/>
              <a:t>Technology reduces administrative tasks and streamlines session planning, boosting trainer productivity.</a:t>
            </a:r>
          </a:p>
          <a:p>
            <a:pPr marL="0" indent="0">
              <a:spcBef>
                <a:spcPts val="2500"/>
              </a:spcBef>
              <a:buFont typeface="Arial" panose="020B0604020202020204" pitchFamily="34" charset="0"/>
              <a:buNone/>
            </a:pPr>
            <a:r>
              <a:rPr lang="en-US" sz="1600" b="1" dirty="0"/>
              <a:t>Human-Centered Coaching</a:t>
            </a:r>
          </a:p>
          <a:p>
            <a:pPr marL="0" lvl="1" indent="0">
              <a:buFont typeface="Arial" panose="020B0604020202020204" pitchFamily="34" charset="0"/>
              <a:buNone/>
            </a:pPr>
            <a:r>
              <a:rPr lang="en-US" dirty="0"/>
              <a:t>Technology complements human empathy and judgement, enriching decision-making with data insights.</a:t>
            </a:r>
          </a:p>
        </p:txBody>
      </p:sp>
    </p:spTree>
    <p:extLst>
      <p:ext uri="{BB962C8B-B14F-4D97-AF65-F5344CB8AC3E}">
        <p14:creationId xmlns:p14="http://schemas.microsoft.com/office/powerpoint/2010/main" val="34205975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B2614-987A-8820-838C-9D1E5472CEDF}"/>
              </a:ext>
            </a:extLst>
          </p:cNvPr>
          <p:cNvSpPr>
            <a:spLocks noGrp="1"/>
          </p:cNvSpPr>
          <p:nvPr>
            <p:ph type="title"/>
          </p:nvPr>
        </p:nvSpPr>
        <p:spPr>
          <a:xfrm>
            <a:off x="457199" y="377072"/>
            <a:ext cx="4958078" cy="1225485"/>
          </a:xfrm>
        </p:spPr>
        <p:txBody>
          <a:bodyPr anchor="t">
            <a:normAutofit/>
          </a:bodyPr>
          <a:lstStyle/>
          <a:p>
            <a:r>
              <a:rPr lang="en-US"/>
              <a:t>Benefits of Technology in Personal Training</a:t>
            </a:r>
          </a:p>
        </p:txBody>
      </p:sp>
      <p:pic>
        <p:nvPicPr>
          <p:cNvPr id="8" name="Content Placeholder 7" descr="Mobile phone and headphones resting against a pair of trainers. The screen is displaying a fitness app showing the users run details.">
            <a:extLst>
              <a:ext uri="{FF2B5EF4-FFF2-40B4-BE49-F238E27FC236}">
                <a16:creationId xmlns:a16="http://schemas.microsoft.com/office/drawing/2014/main" id="{08E3972B-A83D-4727-974B-6D5C1856EC54}"/>
              </a:ext>
            </a:extLst>
          </p:cNvPr>
          <p:cNvPicPr>
            <a:picLocks noGrp="1" noChangeAspect="1"/>
          </p:cNvPicPr>
          <p:nvPr>
            <p:ph type="pic" sz="quarter" idx="13"/>
          </p:nvPr>
        </p:nvPicPr>
        <p:blipFill>
          <a:blip r:embed="rId3"/>
          <a:srcRect l="538" r="14923"/>
          <a:stretch>
            <a:fillRect/>
          </a:stretch>
        </p:blipFill>
        <p:spPr>
          <a:xfrm>
            <a:off x="20" y="1842182"/>
            <a:ext cx="5758152" cy="4546457"/>
          </a:xfrm>
        </p:spPr>
      </p:pic>
      <p:sp>
        <p:nvSpPr>
          <p:cNvPr id="4" name="Content Placeholder 3">
            <a:extLst>
              <a:ext uri="{FF2B5EF4-FFF2-40B4-BE49-F238E27FC236}">
                <a16:creationId xmlns:a16="http://schemas.microsoft.com/office/drawing/2014/main" id="{9DFF4F81-1C7D-9210-129B-0F6861F6494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600" b="1" dirty="0"/>
              <a:t>Improved Assessment Accuracy</a:t>
            </a:r>
          </a:p>
          <a:p>
            <a:pPr marL="0" lvl="1" indent="0">
              <a:buFont typeface="Arial" panose="020B0604020202020204" pitchFamily="34" charset="0"/>
              <a:buNone/>
            </a:pPr>
            <a:r>
              <a:rPr lang="en-US" dirty="0"/>
              <a:t>Technology records objective metrics, enabling trainers to make evidence-based program adjustments in real time.</a:t>
            </a:r>
          </a:p>
          <a:p>
            <a:pPr marL="0" indent="0">
              <a:spcBef>
                <a:spcPts val="2500"/>
              </a:spcBef>
              <a:buFont typeface="Arial" panose="020B0604020202020204" pitchFamily="34" charset="0"/>
              <a:buNone/>
            </a:pPr>
            <a:r>
              <a:rPr lang="en-US" sz="1600" b="1" dirty="0"/>
              <a:t>Enhanced Motivation and Adherence</a:t>
            </a:r>
          </a:p>
          <a:p>
            <a:pPr marL="0" lvl="1" indent="0">
              <a:buFont typeface="Arial" panose="020B0604020202020204" pitchFamily="34" charset="0"/>
              <a:buNone/>
            </a:pPr>
            <a:r>
              <a:rPr lang="en-US" dirty="0"/>
              <a:t>Visual progress tracking and reminders help clients stay engaged and committed to their training programs.</a:t>
            </a:r>
          </a:p>
          <a:p>
            <a:pPr marL="0" indent="0">
              <a:spcBef>
                <a:spcPts val="2500"/>
              </a:spcBef>
              <a:buFont typeface="Arial" panose="020B0604020202020204" pitchFamily="34" charset="0"/>
              <a:buNone/>
            </a:pPr>
            <a:r>
              <a:rPr lang="en-US" sz="1600" b="1" dirty="0"/>
              <a:t>Increased Accountability</a:t>
            </a:r>
          </a:p>
          <a:p>
            <a:pPr marL="0" lvl="1" indent="0">
              <a:buFont typeface="Arial" panose="020B0604020202020204" pitchFamily="34" charset="0"/>
              <a:buNone/>
            </a:pPr>
            <a:r>
              <a:rPr lang="en-US" dirty="0"/>
              <a:t>Clients’ activities are visible to trainers between sessions, promoting responsibility and commitment.</a:t>
            </a:r>
          </a:p>
          <a:p>
            <a:pPr marL="0" indent="0">
              <a:spcBef>
                <a:spcPts val="2500"/>
              </a:spcBef>
              <a:buFont typeface="Arial" panose="020B0604020202020204" pitchFamily="34" charset="0"/>
              <a:buNone/>
            </a:pPr>
            <a:r>
              <a:rPr lang="en-US" sz="1600" b="1" dirty="0"/>
              <a:t>Streamlined Efficiency</a:t>
            </a:r>
          </a:p>
          <a:p>
            <a:pPr marL="0" lvl="1" indent="0">
              <a:buFont typeface="Arial" panose="020B0604020202020204" pitchFamily="34" charset="0"/>
              <a:buNone/>
            </a:pPr>
            <a:r>
              <a:rPr lang="en-US" dirty="0"/>
              <a:t>Digital tools simplify scheduling, communication, and program updates, freeing trainers to focus on coaching.</a:t>
            </a:r>
          </a:p>
        </p:txBody>
      </p:sp>
    </p:spTree>
    <p:extLst>
      <p:ext uri="{BB962C8B-B14F-4D97-AF65-F5344CB8AC3E}">
        <p14:creationId xmlns:p14="http://schemas.microsoft.com/office/powerpoint/2010/main" val="24967628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AC4A-481E-B108-562B-31EE615F2467}"/>
              </a:ext>
            </a:extLst>
          </p:cNvPr>
          <p:cNvSpPr>
            <a:spLocks noGrp="1"/>
          </p:cNvSpPr>
          <p:nvPr>
            <p:ph type="title"/>
          </p:nvPr>
        </p:nvSpPr>
        <p:spPr>
          <a:xfrm>
            <a:off x="457200" y="2968607"/>
            <a:ext cx="8932653" cy="3450568"/>
          </a:xfrm>
        </p:spPr>
        <p:txBody>
          <a:bodyPr anchor="b">
            <a:normAutofit/>
          </a:bodyPr>
          <a:lstStyle/>
          <a:p>
            <a:r>
              <a:rPr lang="en-US"/>
              <a:t>Digital Tools for Personal Training</a:t>
            </a:r>
          </a:p>
        </p:txBody>
      </p:sp>
    </p:spTree>
    <p:extLst>
      <p:ext uri="{BB962C8B-B14F-4D97-AF65-F5344CB8AC3E}">
        <p14:creationId xmlns:p14="http://schemas.microsoft.com/office/powerpoint/2010/main" val="29766138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5CD8-DEB2-2FAB-DA23-3287BD42C829}"/>
              </a:ext>
            </a:extLst>
          </p:cNvPr>
          <p:cNvSpPr>
            <a:spLocks noGrp="1"/>
          </p:cNvSpPr>
          <p:nvPr>
            <p:ph type="title"/>
          </p:nvPr>
        </p:nvSpPr>
        <p:spPr>
          <a:xfrm>
            <a:off x="457199" y="377072"/>
            <a:ext cx="4958078" cy="1225485"/>
          </a:xfrm>
        </p:spPr>
        <p:txBody>
          <a:bodyPr anchor="t">
            <a:normAutofit/>
          </a:bodyPr>
          <a:lstStyle/>
          <a:p>
            <a:r>
              <a:rPr lang="en-US"/>
              <a:t>Wearable Technology and its Uses</a:t>
            </a:r>
          </a:p>
        </p:txBody>
      </p:sp>
      <p:pic>
        <p:nvPicPr>
          <p:cNvPr id="8" name="Content Placeholder 7" descr="Shot of a trainer checking his stopwatch with a blurred running woman in the background">
            <a:extLst>
              <a:ext uri="{FF2B5EF4-FFF2-40B4-BE49-F238E27FC236}">
                <a16:creationId xmlns:a16="http://schemas.microsoft.com/office/drawing/2014/main" id="{39A7604C-2B4C-4297-A088-0451E4FFCC91}"/>
              </a:ext>
            </a:extLst>
          </p:cNvPr>
          <p:cNvPicPr>
            <a:picLocks noGrp="1" noChangeAspect="1"/>
          </p:cNvPicPr>
          <p:nvPr>
            <p:ph type="pic" sz="quarter" idx="13"/>
          </p:nvPr>
        </p:nvPicPr>
        <p:blipFill>
          <a:blip r:embed="rId3"/>
          <a:srcRect r="33191" b="-1"/>
          <a:stretch>
            <a:fillRect/>
          </a:stretch>
        </p:blipFill>
        <p:spPr>
          <a:xfrm>
            <a:off x="20" y="1842182"/>
            <a:ext cx="5758152" cy="4546457"/>
          </a:xfrm>
        </p:spPr>
      </p:pic>
      <p:sp>
        <p:nvSpPr>
          <p:cNvPr id="4" name="Content Placeholder 3">
            <a:extLst>
              <a:ext uri="{FF2B5EF4-FFF2-40B4-BE49-F238E27FC236}">
                <a16:creationId xmlns:a16="http://schemas.microsoft.com/office/drawing/2014/main" id="{DA2C6A2F-1833-6914-DE13-677A18750D8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600" b="1" dirty="0"/>
              <a:t>Fitness Data Insights</a:t>
            </a:r>
          </a:p>
          <a:p>
            <a:pPr marL="0" lvl="1" indent="0">
              <a:buFont typeface="Arial" panose="020B0604020202020204" pitchFamily="34" charset="0"/>
              <a:buNone/>
            </a:pPr>
            <a:r>
              <a:rPr lang="en-US" dirty="0"/>
              <a:t>Wearable devices provide detailed data on steps, heart rate, sleep, and calories for better fitness tracking.</a:t>
            </a:r>
          </a:p>
          <a:p>
            <a:pPr marL="0" indent="0">
              <a:spcBef>
                <a:spcPts val="2500"/>
              </a:spcBef>
              <a:buFont typeface="Arial" panose="020B0604020202020204" pitchFamily="34" charset="0"/>
              <a:buNone/>
            </a:pPr>
            <a:r>
              <a:rPr lang="en-US" sz="1600" b="1" dirty="0"/>
              <a:t>Training Personalization</a:t>
            </a:r>
          </a:p>
          <a:p>
            <a:pPr marL="0" lvl="1" indent="0">
              <a:buFont typeface="Arial" panose="020B0604020202020204" pitchFamily="34" charset="0"/>
              <a:buNone/>
            </a:pPr>
            <a:r>
              <a:rPr lang="en-US" dirty="0"/>
              <a:t>Trainers use wearable data to tailor sessions and avoid overtraining by monitoring client performance closely.</a:t>
            </a:r>
          </a:p>
          <a:p>
            <a:pPr marL="0" indent="0">
              <a:spcBef>
                <a:spcPts val="2500"/>
              </a:spcBef>
              <a:buFont typeface="Arial" panose="020B0604020202020204" pitchFamily="34" charset="0"/>
              <a:buNone/>
            </a:pPr>
            <a:r>
              <a:rPr lang="en-US" sz="1600" b="1" dirty="0"/>
              <a:t>Behavioral Motivation</a:t>
            </a:r>
          </a:p>
          <a:p>
            <a:pPr marL="0" lvl="1" indent="0">
              <a:buFont typeface="Arial" panose="020B0604020202020204" pitchFamily="34" charset="0"/>
              <a:buNone/>
            </a:pPr>
            <a:r>
              <a:rPr lang="en-US" dirty="0"/>
              <a:t>Wearables encourage clients to meet goals with real-time feedback, promoting healthy habits and accountability.</a:t>
            </a:r>
          </a:p>
          <a:p>
            <a:pPr marL="0" indent="0">
              <a:spcBef>
                <a:spcPts val="2500"/>
              </a:spcBef>
              <a:buFont typeface="Arial" panose="020B0604020202020204" pitchFamily="34" charset="0"/>
              <a:buNone/>
            </a:pPr>
            <a:r>
              <a:rPr lang="en-US" sz="1600" b="1" dirty="0"/>
              <a:t>Limitations and Guidance</a:t>
            </a:r>
          </a:p>
          <a:p>
            <a:pPr marL="0" lvl="1" indent="0">
              <a:buFont typeface="Arial" panose="020B0604020202020204" pitchFamily="34" charset="0"/>
              <a:buNone/>
            </a:pPr>
            <a:r>
              <a:rPr lang="en-US" dirty="0"/>
              <a:t>Not all wearable data is fully accurate; trainers help clients interpret metrics as useful estimates, not absolutes.</a:t>
            </a:r>
          </a:p>
        </p:txBody>
      </p:sp>
    </p:spTree>
    <p:extLst>
      <p:ext uri="{BB962C8B-B14F-4D97-AF65-F5344CB8AC3E}">
        <p14:creationId xmlns:p14="http://schemas.microsoft.com/office/powerpoint/2010/main" val="4283260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E49F-CFE8-76E7-299D-59479DEE63FA}"/>
              </a:ext>
            </a:extLst>
          </p:cNvPr>
          <p:cNvSpPr>
            <a:spLocks noGrp="1"/>
          </p:cNvSpPr>
          <p:nvPr>
            <p:ph type="title"/>
          </p:nvPr>
        </p:nvSpPr>
        <p:spPr>
          <a:xfrm>
            <a:off x="457199" y="377072"/>
            <a:ext cx="4958078" cy="1225485"/>
          </a:xfrm>
        </p:spPr>
        <p:txBody>
          <a:bodyPr anchor="t">
            <a:normAutofit/>
          </a:bodyPr>
          <a:lstStyle/>
          <a:p>
            <a:r>
              <a:rPr lang="en-US"/>
              <a:t>Training and Coaching Apps</a:t>
            </a:r>
          </a:p>
        </p:txBody>
      </p:sp>
      <p:pic>
        <p:nvPicPr>
          <p:cNvPr id="8" name="Content Placeholder 7" descr="Beautiful girl monitoring her progress on mobile phone.">
            <a:extLst>
              <a:ext uri="{FF2B5EF4-FFF2-40B4-BE49-F238E27FC236}">
                <a16:creationId xmlns:a16="http://schemas.microsoft.com/office/drawing/2014/main" id="{C28FF4F1-B124-46AC-88F0-3F0A688AF667}"/>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C205E4D5-BEAE-2CD7-A997-8AC8F9BFC07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600" b="1" dirty="0"/>
              <a:t>Enhanced Client Engagement</a:t>
            </a:r>
          </a:p>
          <a:p>
            <a:pPr marL="0" lvl="1" indent="0">
              <a:buFont typeface="Arial" panose="020B0604020202020204" pitchFamily="34" charset="0"/>
              <a:buNone/>
            </a:pPr>
            <a:r>
              <a:rPr lang="en-US" dirty="0"/>
              <a:t>Training apps enable trainers to deliver structured </a:t>
            </a:r>
            <a:r>
              <a:rPr lang="en-US" dirty="0" err="1"/>
              <a:t>programmes</a:t>
            </a:r>
            <a:r>
              <a:rPr lang="en-US" dirty="0"/>
              <a:t> with visuals, keeping clients connected between sessions.</a:t>
            </a:r>
          </a:p>
          <a:p>
            <a:pPr marL="0" indent="0">
              <a:spcBef>
                <a:spcPts val="2500"/>
              </a:spcBef>
              <a:buFont typeface="Arial" panose="020B0604020202020204" pitchFamily="34" charset="0"/>
              <a:buNone/>
            </a:pPr>
            <a:r>
              <a:rPr lang="en-US" sz="1600" b="1" dirty="0"/>
              <a:t>Automation of Administrative Tasks</a:t>
            </a:r>
          </a:p>
          <a:p>
            <a:pPr marL="0" lvl="1" indent="0">
              <a:buFont typeface="Arial" panose="020B0604020202020204" pitchFamily="34" charset="0"/>
              <a:buNone/>
            </a:pPr>
            <a:r>
              <a:rPr lang="en-US" dirty="0"/>
              <a:t>Automation in scheduling and data collection reduces trainers' administrative workload, allowing focus on coaching.</a:t>
            </a:r>
          </a:p>
          <a:p>
            <a:pPr marL="0" indent="0">
              <a:spcBef>
                <a:spcPts val="2500"/>
              </a:spcBef>
              <a:buFont typeface="Arial" panose="020B0604020202020204" pitchFamily="34" charset="0"/>
              <a:buNone/>
            </a:pPr>
            <a:r>
              <a:rPr lang="en-US" sz="1600" b="1" dirty="0"/>
              <a:t>Support for </a:t>
            </a:r>
            <a:r>
              <a:rPr lang="en-US" sz="1600" b="1" dirty="0" err="1"/>
              <a:t>Behaviour</a:t>
            </a:r>
            <a:r>
              <a:rPr lang="en-US" sz="1600" b="1" dirty="0"/>
              <a:t> Change</a:t>
            </a:r>
          </a:p>
          <a:p>
            <a:pPr marL="0" lvl="1" indent="0">
              <a:buFont typeface="Arial" panose="020B0604020202020204" pitchFamily="34" charset="0"/>
              <a:buNone/>
            </a:pPr>
            <a:r>
              <a:rPr lang="en-US" dirty="0"/>
              <a:t>Apps support goals, push notifications, and habit reminders, helping clients build consistency and motivation.</a:t>
            </a:r>
          </a:p>
          <a:p>
            <a:pPr marL="0" indent="0">
              <a:spcBef>
                <a:spcPts val="2500"/>
              </a:spcBef>
              <a:buFont typeface="Arial" panose="020B0604020202020204" pitchFamily="34" charset="0"/>
              <a:buNone/>
            </a:pPr>
            <a:r>
              <a:rPr lang="en-US" sz="1600" b="1" dirty="0"/>
              <a:t>Hybrid and Remote Coaching</a:t>
            </a:r>
          </a:p>
          <a:p>
            <a:pPr marL="0" lvl="1" indent="0">
              <a:buFont typeface="Arial" panose="020B0604020202020204" pitchFamily="34" charset="0"/>
              <a:buNone/>
            </a:pPr>
            <a:r>
              <a:rPr lang="en-US" dirty="0"/>
              <a:t>Apps enable trainers to coach clients remotely, expanding access and flexibility beyond in-person sessions.</a:t>
            </a:r>
          </a:p>
        </p:txBody>
      </p:sp>
    </p:spTree>
    <p:extLst>
      <p:ext uri="{BB962C8B-B14F-4D97-AF65-F5344CB8AC3E}">
        <p14:creationId xmlns:p14="http://schemas.microsoft.com/office/powerpoint/2010/main" val="1791926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C851E-435B-D4D0-96FB-917121578BE7}"/>
              </a:ext>
            </a:extLst>
          </p:cNvPr>
          <p:cNvSpPr>
            <a:spLocks noGrp="1"/>
          </p:cNvSpPr>
          <p:nvPr>
            <p:ph type="title"/>
          </p:nvPr>
        </p:nvSpPr>
        <p:spPr>
          <a:xfrm>
            <a:off x="457199" y="377072"/>
            <a:ext cx="4958078" cy="1225485"/>
          </a:xfrm>
        </p:spPr>
        <p:txBody>
          <a:bodyPr anchor="t">
            <a:normAutofit/>
          </a:bodyPr>
          <a:lstStyle/>
          <a:p>
            <a:r>
              <a:rPr lang="en-US"/>
              <a:t>Movement and Technique Analysis Tools</a:t>
            </a:r>
          </a:p>
        </p:txBody>
      </p:sp>
      <p:pic>
        <p:nvPicPr>
          <p:cNvPr id="8" name="Content Placeholder 7" descr="Lifestyle children training and playing soccer.&#10;Closeup of soccer strategy clipboard.">
            <a:extLst>
              <a:ext uri="{FF2B5EF4-FFF2-40B4-BE49-F238E27FC236}">
                <a16:creationId xmlns:a16="http://schemas.microsoft.com/office/drawing/2014/main" id="{0BE5C08F-6C3A-4B95-99C9-64E3E0E4D3E2}"/>
              </a:ext>
            </a:extLst>
          </p:cNvPr>
          <p:cNvPicPr>
            <a:picLocks noGrp="1" noChangeAspect="1"/>
          </p:cNvPicPr>
          <p:nvPr>
            <p:ph type="pic" sz="quarter" idx="13"/>
          </p:nvPr>
        </p:nvPicPr>
        <p:blipFill>
          <a:blip r:embed="rId3"/>
          <a:srcRect l="3090" r="12371"/>
          <a:stretch>
            <a:fillRect/>
          </a:stretch>
        </p:blipFill>
        <p:spPr>
          <a:xfrm>
            <a:off x="20" y="1842182"/>
            <a:ext cx="5758152" cy="4546457"/>
          </a:xfrm>
        </p:spPr>
      </p:pic>
      <p:sp>
        <p:nvSpPr>
          <p:cNvPr id="4" name="Content Placeholder 3">
            <a:extLst>
              <a:ext uri="{FF2B5EF4-FFF2-40B4-BE49-F238E27FC236}">
                <a16:creationId xmlns:a16="http://schemas.microsoft.com/office/drawing/2014/main" id="{FAF7C15B-DEB7-502A-05BE-42D1C17E163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600" b="1" dirty="0"/>
              <a:t>Video-Based Feedback</a:t>
            </a:r>
          </a:p>
          <a:p>
            <a:pPr marL="0" lvl="1" indent="0">
              <a:buFont typeface="Arial" panose="020B0604020202020204" pitchFamily="34" charset="0"/>
              <a:buNone/>
            </a:pPr>
            <a:r>
              <a:rPr lang="en-US" dirty="0"/>
              <a:t>Video tools provide slow-motion playback and side-by-side comparisons to enhance client understanding of movements.</a:t>
            </a:r>
          </a:p>
          <a:p>
            <a:pPr marL="0" indent="0">
              <a:spcBef>
                <a:spcPts val="2500"/>
              </a:spcBef>
              <a:buFont typeface="Arial" panose="020B0604020202020204" pitchFamily="34" charset="0"/>
              <a:buNone/>
            </a:pPr>
            <a:r>
              <a:rPr lang="en-US" sz="1600" b="1" dirty="0"/>
              <a:t>Visual Corrections</a:t>
            </a:r>
          </a:p>
          <a:p>
            <a:pPr marL="0" lvl="1" indent="0">
              <a:buFont typeface="Arial" panose="020B0604020202020204" pitchFamily="34" charset="0"/>
              <a:buNone/>
            </a:pPr>
            <a:r>
              <a:rPr lang="en-US" dirty="0"/>
              <a:t>Trainers highlight joint angles and alignment to demonstrate technique improvements clearly and effectively.</a:t>
            </a:r>
          </a:p>
          <a:p>
            <a:pPr marL="0" indent="0">
              <a:spcBef>
                <a:spcPts val="2500"/>
              </a:spcBef>
              <a:buFont typeface="Arial" panose="020B0604020202020204" pitchFamily="34" charset="0"/>
              <a:buNone/>
            </a:pPr>
            <a:r>
              <a:rPr lang="en-US" sz="1600" b="1" dirty="0"/>
              <a:t>Remote Coaching Use</a:t>
            </a:r>
          </a:p>
          <a:p>
            <a:pPr marL="0" lvl="1" indent="0">
              <a:buFont typeface="Arial" panose="020B0604020202020204" pitchFamily="34" charset="0"/>
              <a:buNone/>
            </a:pPr>
            <a:r>
              <a:rPr lang="en-US" dirty="0"/>
              <a:t>Technique tools are valuable in remote coaching where live demonstrations are limited or unavailable.</a:t>
            </a:r>
          </a:p>
          <a:p>
            <a:pPr marL="0" indent="0">
              <a:spcBef>
                <a:spcPts val="2500"/>
              </a:spcBef>
              <a:buFont typeface="Arial" panose="020B0604020202020204" pitchFamily="34" charset="0"/>
              <a:buNone/>
            </a:pPr>
            <a:r>
              <a:rPr lang="en-US" sz="1600" b="1" dirty="0"/>
              <a:t>Privacy and Focus</a:t>
            </a:r>
          </a:p>
          <a:p>
            <a:pPr marL="0" lvl="1" indent="0">
              <a:buFont typeface="Arial" panose="020B0604020202020204" pitchFamily="34" charset="0"/>
              <a:buNone/>
            </a:pPr>
            <a:r>
              <a:rPr lang="en-US" dirty="0"/>
              <a:t>Consent and data privacy are essential, with focus on key improvements to avoid overwhelming clients.</a:t>
            </a:r>
          </a:p>
        </p:txBody>
      </p:sp>
    </p:spTree>
    <p:extLst>
      <p:ext uri="{BB962C8B-B14F-4D97-AF65-F5344CB8AC3E}">
        <p14:creationId xmlns:p14="http://schemas.microsoft.com/office/powerpoint/2010/main" val="33002141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C4068-7465-4C51-781B-D56DFA3FBA2F}"/>
              </a:ext>
            </a:extLst>
          </p:cNvPr>
          <p:cNvSpPr>
            <a:spLocks noGrp="1"/>
          </p:cNvSpPr>
          <p:nvPr>
            <p:ph type="title"/>
          </p:nvPr>
        </p:nvSpPr>
        <p:spPr>
          <a:xfrm>
            <a:off x="457200" y="2968607"/>
            <a:ext cx="8932653" cy="3450568"/>
          </a:xfrm>
        </p:spPr>
        <p:txBody>
          <a:bodyPr anchor="b">
            <a:normAutofit/>
          </a:bodyPr>
          <a:lstStyle/>
          <a:p>
            <a:r>
              <a:rPr lang="en-US"/>
              <a:t>Client Support with Technology</a:t>
            </a:r>
          </a:p>
        </p:txBody>
      </p:sp>
    </p:spTree>
    <p:extLst>
      <p:ext uri="{BB962C8B-B14F-4D97-AF65-F5344CB8AC3E}">
        <p14:creationId xmlns:p14="http://schemas.microsoft.com/office/powerpoint/2010/main" val="13704809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C950E-15E5-78F9-BC49-A625FE0D0220}"/>
              </a:ext>
            </a:extLst>
          </p:cNvPr>
          <p:cNvSpPr>
            <a:spLocks noGrp="1"/>
          </p:cNvSpPr>
          <p:nvPr>
            <p:ph type="title"/>
          </p:nvPr>
        </p:nvSpPr>
        <p:spPr>
          <a:xfrm>
            <a:off x="457199" y="377072"/>
            <a:ext cx="4958078" cy="1225485"/>
          </a:xfrm>
        </p:spPr>
        <p:txBody>
          <a:bodyPr anchor="t">
            <a:normAutofit/>
          </a:bodyPr>
          <a:lstStyle/>
          <a:p>
            <a:r>
              <a:rPr lang="en-US"/>
              <a:t>Nutrition Tracking Tools</a:t>
            </a:r>
          </a:p>
        </p:txBody>
      </p:sp>
      <p:pic>
        <p:nvPicPr>
          <p:cNvPr id="8" name="Content Placeholder 7" descr="Nutrition app and fresh vegetables on wooden countertop">
            <a:extLst>
              <a:ext uri="{FF2B5EF4-FFF2-40B4-BE49-F238E27FC236}">
                <a16:creationId xmlns:a16="http://schemas.microsoft.com/office/drawing/2014/main" id="{88293B8D-4858-44BC-A956-3B752201FABE}"/>
              </a:ext>
            </a:extLst>
          </p:cNvPr>
          <p:cNvPicPr>
            <a:picLocks noGrp="1" noChangeAspect="1"/>
          </p:cNvPicPr>
          <p:nvPr>
            <p:ph type="pic" sz="quarter" idx="13"/>
          </p:nvPr>
        </p:nvPicPr>
        <p:blipFill>
          <a:blip r:embed="rId3"/>
          <a:srcRect l="6150" r="9310"/>
          <a:stretch>
            <a:fillRect/>
          </a:stretch>
        </p:blipFill>
        <p:spPr>
          <a:xfrm>
            <a:off x="20" y="1842182"/>
            <a:ext cx="5758152" cy="4546457"/>
          </a:xfrm>
        </p:spPr>
      </p:pic>
      <p:sp>
        <p:nvSpPr>
          <p:cNvPr id="4" name="Content Placeholder 3">
            <a:extLst>
              <a:ext uri="{FF2B5EF4-FFF2-40B4-BE49-F238E27FC236}">
                <a16:creationId xmlns:a16="http://schemas.microsoft.com/office/drawing/2014/main" id="{BEA0FE1A-800A-B3D0-E316-0683B8D4DF7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600" b="1" dirty="0"/>
              <a:t>Awareness of Eating Patterns</a:t>
            </a:r>
          </a:p>
          <a:p>
            <a:pPr marL="0" lvl="1" indent="0">
              <a:buFont typeface="Arial" panose="020B0604020202020204" pitchFamily="34" charset="0"/>
              <a:buNone/>
            </a:pPr>
            <a:r>
              <a:rPr lang="en-US" dirty="0"/>
              <a:t>Nutrition tracking tools help clients increase awareness of their eating habits, portion sizes, and nutrient intake.</a:t>
            </a:r>
          </a:p>
          <a:p>
            <a:pPr marL="0" indent="0">
              <a:spcBef>
                <a:spcPts val="2500"/>
              </a:spcBef>
              <a:buFont typeface="Arial" panose="020B0604020202020204" pitchFamily="34" charset="0"/>
              <a:buNone/>
            </a:pPr>
            <a:r>
              <a:rPr lang="en-US" sz="1600" b="1" dirty="0"/>
              <a:t>Trainer's Role and Boundaries</a:t>
            </a:r>
          </a:p>
          <a:p>
            <a:pPr marL="0" lvl="1" indent="0">
              <a:buFont typeface="Arial" panose="020B0604020202020204" pitchFamily="34" charset="0"/>
              <a:buNone/>
            </a:pPr>
            <a:r>
              <a:rPr lang="en-US" dirty="0"/>
              <a:t>Trainers gain insight into clients' eating habits but must avoid providing clinical nutrition advice unless qualified.</a:t>
            </a:r>
          </a:p>
          <a:p>
            <a:pPr marL="0" indent="0">
              <a:spcBef>
                <a:spcPts val="2500"/>
              </a:spcBef>
              <a:buFont typeface="Arial" panose="020B0604020202020204" pitchFamily="34" charset="0"/>
              <a:buNone/>
            </a:pPr>
            <a:r>
              <a:rPr lang="en-US" sz="1600" b="1" dirty="0"/>
              <a:t>Promoting Sustainable Habits</a:t>
            </a:r>
          </a:p>
          <a:p>
            <a:pPr marL="0" lvl="1" indent="0">
              <a:buFont typeface="Arial" panose="020B0604020202020204" pitchFamily="34" charset="0"/>
              <a:buNone/>
            </a:pPr>
            <a:r>
              <a:rPr lang="en-US" dirty="0"/>
              <a:t>These tools encourage clients to make educated food choices and support long-term wellbeing.</a:t>
            </a:r>
          </a:p>
          <a:p>
            <a:pPr marL="0" indent="0">
              <a:spcBef>
                <a:spcPts val="2500"/>
              </a:spcBef>
              <a:buFont typeface="Arial" panose="020B0604020202020204" pitchFamily="34" charset="0"/>
              <a:buNone/>
            </a:pPr>
            <a:r>
              <a:rPr lang="en-US" sz="1600" b="1" dirty="0"/>
              <a:t>Accountability and Consistency</a:t>
            </a:r>
          </a:p>
          <a:p>
            <a:pPr marL="0" lvl="1" indent="0">
              <a:buFont typeface="Arial" panose="020B0604020202020204" pitchFamily="34" charset="0"/>
              <a:buNone/>
            </a:pPr>
            <a:r>
              <a:rPr lang="en-US" dirty="0"/>
              <a:t>Nutrition trackers promote consistency, highlight positive behaviors, and provide accountability to clients.</a:t>
            </a:r>
          </a:p>
        </p:txBody>
      </p:sp>
    </p:spTree>
    <p:extLst>
      <p:ext uri="{BB962C8B-B14F-4D97-AF65-F5344CB8AC3E}">
        <p14:creationId xmlns:p14="http://schemas.microsoft.com/office/powerpoint/2010/main" val="15638782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AE18C-3FBE-DDCD-B3CD-6AA0C1688743}"/>
              </a:ext>
            </a:extLst>
          </p:cNvPr>
          <p:cNvSpPr>
            <a:spLocks noGrp="1"/>
          </p:cNvSpPr>
          <p:nvPr>
            <p:ph type="title"/>
          </p:nvPr>
        </p:nvSpPr>
        <p:spPr>
          <a:xfrm>
            <a:off x="7739920" y="90183"/>
            <a:ext cx="3909536" cy="1485873"/>
          </a:xfrm>
        </p:spPr>
        <p:txBody>
          <a:bodyPr anchor="b">
            <a:normAutofit/>
          </a:bodyPr>
          <a:lstStyle/>
          <a:p>
            <a:r>
              <a:rPr lang="en-US" dirty="0"/>
              <a:t>Recovery and Wellbeing Technologies</a:t>
            </a:r>
          </a:p>
        </p:txBody>
      </p:sp>
      <p:pic>
        <p:nvPicPr>
          <p:cNvPr id="8" name="Content Placeholder 7" descr="Young woman using a smartwatch at a Japanese temple">
            <a:extLst>
              <a:ext uri="{FF2B5EF4-FFF2-40B4-BE49-F238E27FC236}">
                <a16:creationId xmlns:a16="http://schemas.microsoft.com/office/drawing/2014/main" id="{16EEBCD1-40D8-4923-980F-45AB971A4B0D}"/>
              </a:ext>
            </a:extLst>
          </p:cNvPr>
          <p:cNvPicPr>
            <a:picLocks noGrp="1" noChangeAspect="1"/>
          </p:cNvPicPr>
          <p:nvPr>
            <p:ph type="pic" sz="quarter" idx="13"/>
          </p:nvPr>
        </p:nvPicPr>
        <p:blipFill>
          <a:blip r:embed="rId3"/>
          <a:srcRect l="6040" r="18108"/>
          <a:stretch>
            <a:fillRect/>
          </a:stretch>
        </p:blipFill>
        <p:spPr>
          <a:xfrm>
            <a:off x="20" y="10"/>
            <a:ext cx="7268376" cy="6396271"/>
          </a:xfrm>
        </p:spPr>
      </p:pic>
      <p:sp>
        <p:nvSpPr>
          <p:cNvPr id="4" name="Content Placeholder 3">
            <a:extLst>
              <a:ext uri="{FF2B5EF4-FFF2-40B4-BE49-F238E27FC236}">
                <a16:creationId xmlns:a16="http://schemas.microsoft.com/office/drawing/2014/main" id="{61B2485B-C5C0-19E3-0102-9ABFB236D42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712798" y="1828800"/>
            <a:ext cx="3909534" cy="3561091"/>
          </a:xfrm>
        </p:spPr>
        <p:txBody>
          <a:bodyPr>
            <a:noAutofit/>
          </a:bodyPr>
          <a:lstStyle/>
          <a:p>
            <a:pPr marL="0" indent="0">
              <a:spcBef>
                <a:spcPts val="2500"/>
              </a:spcBef>
              <a:buFont typeface="Arial" panose="020B0604020202020204" pitchFamily="34" charset="0"/>
              <a:buNone/>
            </a:pPr>
            <a:r>
              <a:rPr lang="en-US" sz="1600" b="1" dirty="0"/>
              <a:t>Monitoring Client Readiness</a:t>
            </a:r>
          </a:p>
          <a:p>
            <a:pPr marL="0" lvl="1" indent="0">
              <a:buFont typeface="Arial" panose="020B0604020202020204" pitchFamily="34" charset="0"/>
              <a:buNone/>
            </a:pPr>
            <a:r>
              <a:rPr lang="en-US" dirty="0"/>
              <a:t>Recovery tools provide data on clients’ readiness for training, helping personalize session intensity and recovery needs.</a:t>
            </a:r>
          </a:p>
          <a:p>
            <a:pPr marL="0" indent="0">
              <a:spcBef>
                <a:spcPts val="2500"/>
              </a:spcBef>
              <a:buFont typeface="Arial" panose="020B0604020202020204" pitchFamily="34" charset="0"/>
              <a:buNone/>
            </a:pPr>
            <a:r>
              <a:rPr lang="en-US" sz="1600" b="1" dirty="0"/>
              <a:t>Tracking Sleep and Recovery</a:t>
            </a:r>
          </a:p>
          <a:p>
            <a:pPr marL="0" lvl="1" indent="0">
              <a:buFont typeface="Arial" panose="020B0604020202020204" pitchFamily="34" charset="0"/>
              <a:buNone/>
            </a:pPr>
            <a:r>
              <a:rPr lang="en-US" dirty="0"/>
              <a:t>Sleep tracking reveals rest patterns vital for adjusting training loads and improving recovery strategies.</a:t>
            </a:r>
          </a:p>
          <a:p>
            <a:pPr marL="0" indent="0">
              <a:spcBef>
                <a:spcPts val="2500"/>
              </a:spcBef>
              <a:buFont typeface="Arial" panose="020B0604020202020204" pitchFamily="34" charset="0"/>
              <a:buNone/>
            </a:pPr>
            <a:r>
              <a:rPr lang="en-US" sz="1600" b="1" dirty="0"/>
              <a:t>Balancing Technology and Subjective Feedback</a:t>
            </a:r>
          </a:p>
          <a:p>
            <a:pPr marL="0" lvl="1" indent="0">
              <a:buFont typeface="Arial" panose="020B0604020202020204" pitchFamily="34" charset="0"/>
              <a:buNone/>
            </a:pPr>
            <a:r>
              <a:rPr lang="en-US" dirty="0"/>
              <a:t>Combining objective data with client’s personal experiences ensures holistic health decisions and injury prevention.</a:t>
            </a:r>
          </a:p>
        </p:txBody>
      </p:sp>
    </p:spTree>
    <p:extLst>
      <p:ext uri="{BB962C8B-B14F-4D97-AF65-F5344CB8AC3E}">
        <p14:creationId xmlns:p14="http://schemas.microsoft.com/office/powerpoint/2010/main" val="17546876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0598F-3CF3-3BBF-3528-CF1E2D38972B}"/>
              </a:ext>
            </a:extLst>
          </p:cNvPr>
          <p:cNvSpPr>
            <a:spLocks noGrp="1"/>
          </p:cNvSpPr>
          <p:nvPr>
            <p:ph type="title"/>
          </p:nvPr>
        </p:nvSpPr>
        <p:spPr>
          <a:xfrm>
            <a:off x="457200" y="2968607"/>
            <a:ext cx="8932653" cy="3450568"/>
          </a:xfrm>
        </p:spPr>
        <p:txBody>
          <a:bodyPr anchor="b">
            <a:normAutofit/>
          </a:bodyPr>
          <a:lstStyle/>
          <a:p>
            <a:r>
              <a:rPr lang="en-US"/>
              <a:t>Professional Responsibilities</a:t>
            </a:r>
          </a:p>
        </p:txBody>
      </p:sp>
    </p:spTree>
    <p:extLst>
      <p:ext uri="{BB962C8B-B14F-4D97-AF65-F5344CB8AC3E}">
        <p14:creationId xmlns:p14="http://schemas.microsoft.com/office/powerpoint/2010/main" val="38879133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A6F6-7DB3-7B39-F328-6C82EDAFD05A}"/>
              </a:ext>
            </a:extLst>
          </p:cNvPr>
          <p:cNvSpPr>
            <a:spLocks noGrp="1"/>
          </p:cNvSpPr>
          <p:nvPr>
            <p:ph type="title"/>
          </p:nvPr>
        </p:nvSpPr>
        <p:spPr>
          <a:xfrm>
            <a:off x="457199" y="377072"/>
            <a:ext cx="4958078" cy="1225485"/>
          </a:xfrm>
        </p:spPr>
        <p:txBody>
          <a:bodyPr anchor="t">
            <a:normAutofit/>
          </a:bodyPr>
          <a:lstStyle/>
          <a:p>
            <a:r>
              <a:rPr lang="en-US"/>
              <a:t>Ethical and Professional Use of Technology</a:t>
            </a:r>
          </a:p>
        </p:txBody>
      </p:sp>
      <p:pic>
        <p:nvPicPr>
          <p:cNvPr id="8" name="Content Placeholder 7" descr="Active senior man taking to his personal trainer during his workout session in a gym.">
            <a:extLst>
              <a:ext uri="{FF2B5EF4-FFF2-40B4-BE49-F238E27FC236}">
                <a16:creationId xmlns:a16="http://schemas.microsoft.com/office/drawing/2014/main" id="{D291FA71-B6F1-467C-9F59-84F88AB3933B}"/>
              </a:ext>
            </a:extLst>
          </p:cNvPr>
          <p:cNvPicPr>
            <a:picLocks noGrp="1" noChangeAspect="1"/>
          </p:cNvPicPr>
          <p:nvPr>
            <p:ph type="pic" sz="quarter" idx="13"/>
          </p:nvPr>
        </p:nvPicPr>
        <p:blipFill>
          <a:blip r:embed="rId3"/>
          <a:srcRect l="13354" r="2107"/>
          <a:stretch>
            <a:fillRect/>
          </a:stretch>
        </p:blipFill>
        <p:spPr>
          <a:xfrm>
            <a:off x="20" y="1842182"/>
            <a:ext cx="5758152" cy="4546457"/>
          </a:xfrm>
        </p:spPr>
      </p:pic>
      <p:sp>
        <p:nvSpPr>
          <p:cNvPr id="4" name="Content Placeholder 3">
            <a:extLst>
              <a:ext uri="{FF2B5EF4-FFF2-40B4-BE49-F238E27FC236}">
                <a16:creationId xmlns:a16="http://schemas.microsoft.com/office/drawing/2014/main" id="{FBBD4377-3FE7-BEB7-0ACB-001D8611F4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b="1" dirty="0"/>
              <a:t>Data Security and Consent</a:t>
            </a:r>
          </a:p>
          <a:p>
            <a:pPr marL="0" lvl="1" indent="0">
              <a:buFont typeface="Arial" panose="020B0604020202020204" pitchFamily="34" charset="0"/>
              <a:buNone/>
            </a:pPr>
            <a:r>
              <a:rPr lang="en-US" sz="1800" dirty="0"/>
              <a:t>Trainers must securely store client data and obtain explicit consent before recording or sharing content.</a:t>
            </a:r>
          </a:p>
          <a:p>
            <a:pPr marL="0" indent="0">
              <a:spcBef>
                <a:spcPts val="2500"/>
              </a:spcBef>
              <a:buFont typeface="Arial" panose="020B0604020202020204" pitchFamily="34" charset="0"/>
              <a:buNone/>
            </a:pPr>
            <a:r>
              <a:rPr lang="en-US" b="1" dirty="0"/>
              <a:t>Professional Communication</a:t>
            </a:r>
          </a:p>
          <a:p>
            <a:pPr marL="0" lvl="1" indent="0">
              <a:buFont typeface="Arial" panose="020B0604020202020204" pitchFamily="34" charset="0"/>
              <a:buNone/>
            </a:pPr>
            <a:r>
              <a:rPr lang="en-US" sz="1800" dirty="0"/>
              <a:t>Maintaining appropriate boundaries in messaging and social platforms is essential for professional conduct.</a:t>
            </a:r>
          </a:p>
          <a:p>
            <a:pPr marL="0" indent="0">
              <a:spcBef>
                <a:spcPts val="2500"/>
              </a:spcBef>
              <a:buFont typeface="Arial" panose="020B0604020202020204" pitchFamily="34" charset="0"/>
              <a:buNone/>
            </a:pPr>
            <a:r>
              <a:rPr lang="en-US" b="1" dirty="0"/>
              <a:t>Transparency and Trust</a:t>
            </a:r>
          </a:p>
          <a:p>
            <a:pPr marL="0" lvl="1" indent="0">
              <a:buFont typeface="Arial" panose="020B0604020202020204" pitchFamily="34" charset="0"/>
              <a:buNone/>
            </a:pPr>
            <a:r>
              <a:rPr lang="en-US" sz="1800" dirty="0"/>
              <a:t>Clarifying content use builds trust and strengthens the trainer-client relationship.</a:t>
            </a:r>
          </a:p>
          <a:p>
            <a:pPr marL="0" indent="0">
              <a:spcBef>
                <a:spcPts val="2500"/>
              </a:spcBef>
              <a:buFont typeface="Arial" panose="020B0604020202020204" pitchFamily="34" charset="0"/>
              <a:buNone/>
            </a:pPr>
            <a:r>
              <a:rPr lang="en-US" b="1" dirty="0"/>
              <a:t>Integrity and Accountability</a:t>
            </a:r>
          </a:p>
          <a:p>
            <a:pPr marL="0" lvl="1" indent="0">
              <a:buFont typeface="Arial" panose="020B0604020202020204" pitchFamily="34" charset="0"/>
              <a:buNone/>
            </a:pPr>
            <a:r>
              <a:rPr lang="en-US" sz="1800" dirty="0"/>
              <a:t>Adhering to ethical technology standards demonstrates trainer's integrity and accountability.</a:t>
            </a:r>
          </a:p>
        </p:txBody>
      </p:sp>
    </p:spTree>
    <p:extLst>
      <p:ext uri="{BB962C8B-B14F-4D97-AF65-F5344CB8AC3E}">
        <p14:creationId xmlns:p14="http://schemas.microsoft.com/office/powerpoint/2010/main" val="17119461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7F00-2FD8-4E1A-1BD9-B292EB18F9D1}"/>
              </a:ext>
            </a:extLst>
          </p:cNvPr>
          <p:cNvSpPr>
            <a:spLocks noGrp="1"/>
          </p:cNvSpPr>
          <p:nvPr>
            <p:ph type="title"/>
          </p:nvPr>
        </p:nvSpPr>
        <p:spPr>
          <a:xfrm>
            <a:off x="4911995" y="559483"/>
            <a:ext cx="6825541" cy="1009652"/>
          </a:xfrm>
        </p:spPr>
        <p:txBody>
          <a:bodyPr anchor="b">
            <a:normAutofit/>
          </a:bodyPr>
          <a:lstStyle/>
          <a:p>
            <a:r>
              <a:rPr lang="en-US" dirty="0"/>
              <a:t>Using Data to Improve </a:t>
            </a:r>
            <a:r>
              <a:rPr lang="en-US" dirty="0" err="1"/>
              <a:t>Programmes</a:t>
            </a:r>
            <a:endParaRPr lang="en-US" dirty="0"/>
          </a:p>
        </p:txBody>
      </p:sp>
      <p:pic>
        <p:nvPicPr>
          <p:cNvPr id="8" name="Content Placeholder 7" descr="http://teekid.com/istockphoto/banner/banner3.jpg">
            <a:extLst>
              <a:ext uri="{FF2B5EF4-FFF2-40B4-BE49-F238E27FC236}">
                <a16:creationId xmlns:a16="http://schemas.microsoft.com/office/drawing/2014/main" id="{13499635-05D0-4AFD-99D2-B26AD8E6947B}"/>
              </a:ext>
            </a:extLst>
          </p:cNvPr>
          <p:cNvPicPr>
            <a:picLocks noGrp="1" noChangeAspect="1"/>
          </p:cNvPicPr>
          <p:nvPr>
            <p:ph type="pic" sz="quarter" idx="13"/>
          </p:nvPr>
        </p:nvPicPr>
        <p:blipFill>
          <a:blip r:embed="rId3"/>
          <a:srcRect l="24777" r="6109" b="-1"/>
          <a:stretch>
            <a:fillRect/>
          </a:stretch>
        </p:blipFill>
        <p:spPr>
          <a:xfrm>
            <a:off x="20" y="1"/>
            <a:ext cx="4421923" cy="6398066"/>
          </a:xfrm>
        </p:spPr>
      </p:pic>
      <p:sp>
        <p:nvSpPr>
          <p:cNvPr id="4" name="Content Placeholder 3">
            <a:extLst>
              <a:ext uri="{FF2B5EF4-FFF2-40B4-BE49-F238E27FC236}">
                <a16:creationId xmlns:a16="http://schemas.microsoft.com/office/drawing/2014/main" id="{F75587E3-4FFA-AD86-5F11-D03F8B3763D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11994" y="2083837"/>
            <a:ext cx="6825545" cy="4032504"/>
          </a:xfrm>
        </p:spPr>
        <p:txBody>
          <a:bodyPr>
            <a:normAutofit/>
          </a:bodyPr>
          <a:lstStyle/>
          <a:p>
            <a:pPr marL="0" indent="0">
              <a:spcBef>
                <a:spcPts val="2500"/>
              </a:spcBef>
              <a:buFont typeface="Arial" panose="020B0604020202020204" pitchFamily="34" charset="0"/>
              <a:buNone/>
            </a:pPr>
            <a:r>
              <a:rPr lang="en-US" b="1" dirty="0"/>
              <a:t>Data-Driven Insights</a:t>
            </a:r>
          </a:p>
          <a:p>
            <a:pPr marL="0" lvl="1" indent="0">
              <a:buFont typeface="Arial" panose="020B0604020202020204" pitchFamily="34" charset="0"/>
              <a:buNone/>
            </a:pPr>
            <a:r>
              <a:rPr lang="en-US" sz="1800" dirty="0"/>
              <a:t>Technology provides detailed insights into client progress, behaviors, and challenges for better training outcomes.</a:t>
            </a:r>
          </a:p>
          <a:p>
            <a:pPr marL="0" indent="0">
              <a:spcBef>
                <a:spcPts val="2500"/>
              </a:spcBef>
              <a:buFont typeface="Arial" panose="020B0604020202020204" pitchFamily="34" charset="0"/>
              <a:buNone/>
            </a:pPr>
            <a:r>
              <a:rPr lang="en-US" b="1" dirty="0"/>
              <a:t>Personalized Coaching Adjustments</a:t>
            </a:r>
          </a:p>
          <a:p>
            <a:pPr marL="0" lvl="1" indent="0">
              <a:buFont typeface="Arial" panose="020B0604020202020204" pitchFamily="34" charset="0"/>
              <a:buNone/>
            </a:pPr>
            <a:r>
              <a:rPr lang="en-US" sz="1800" dirty="0"/>
              <a:t>Trainers use data trends to make informed adjustments and motivate clients effectively during stagnation.</a:t>
            </a:r>
          </a:p>
          <a:p>
            <a:pPr marL="0" indent="0">
              <a:spcBef>
                <a:spcPts val="2500"/>
              </a:spcBef>
              <a:buFont typeface="Arial" panose="020B0604020202020204" pitchFamily="34" charset="0"/>
              <a:buNone/>
            </a:pPr>
            <a:r>
              <a:rPr lang="en-US" b="1" dirty="0"/>
              <a:t>Balancing Data with Empathy</a:t>
            </a:r>
          </a:p>
          <a:p>
            <a:pPr marL="0" lvl="1" indent="0">
              <a:buFont typeface="Arial" panose="020B0604020202020204" pitchFamily="34" charset="0"/>
              <a:buNone/>
            </a:pPr>
            <a:r>
              <a:rPr lang="en-US" sz="1800" dirty="0"/>
              <a:t>Human judgment and empathy complement data to address emotional and daily client challenges.</a:t>
            </a:r>
          </a:p>
        </p:txBody>
      </p:sp>
    </p:spTree>
    <p:extLst>
      <p:ext uri="{BB962C8B-B14F-4D97-AF65-F5344CB8AC3E}">
        <p14:creationId xmlns:p14="http://schemas.microsoft.com/office/powerpoint/2010/main" val="11039082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E7D48-8CCC-3AFB-D890-61A3C4DB2050}"/>
              </a:ext>
            </a:extLst>
          </p:cNvPr>
          <p:cNvSpPr>
            <a:spLocks noGrp="1"/>
          </p:cNvSpPr>
          <p:nvPr>
            <p:ph type="title"/>
          </p:nvPr>
        </p:nvSpPr>
        <p:spPr>
          <a:xfrm>
            <a:off x="457199" y="377072"/>
            <a:ext cx="4958078" cy="1225485"/>
          </a:xfrm>
        </p:spPr>
        <p:txBody>
          <a:bodyPr anchor="t">
            <a:normAutofit/>
          </a:bodyPr>
          <a:lstStyle/>
          <a:p>
            <a:r>
              <a:rPr lang="en-US" dirty="0"/>
              <a:t>Emerging Technologies</a:t>
            </a:r>
          </a:p>
        </p:txBody>
      </p:sp>
      <p:pic>
        <p:nvPicPr>
          <p:cNvPr id="8" name="Content Placeholder 7" descr="Medical sports doctor doing research on woman athlete, analysis on fitness health and training breathing at sports clinic. Person running on treadmill for science and evaluation on lung at lab">
            <a:extLst>
              <a:ext uri="{FF2B5EF4-FFF2-40B4-BE49-F238E27FC236}">
                <a16:creationId xmlns:a16="http://schemas.microsoft.com/office/drawing/2014/main" id="{479D27F0-90F6-494B-A471-AF5768B6329D}"/>
              </a:ext>
            </a:extLst>
          </p:cNvPr>
          <p:cNvPicPr>
            <a:picLocks noGrp="1" noChangeAspect="1"/>
          </p:cNvPicPr>
          <p:nvPr>
            <p:ph type="pic" sz="quarter" idx="13"/>
          </p:nvPr>
        </p:nvPicPr>
        <p:blipFill>
          <a:blip r:embed="rId3"/>
          <a:srcRect l="24843" r="8348" b="-1"/>
          <a:stretch>
            <a:fillRect/>
          </a:stretch>
        </p:blipFill>
        <p:spPr>
          <a:xfrm>
            <a:off x="20" y="1842182"/>
            <a:ext cx="5758152" cy="4546457"/>
          </a:xfrm>
        </p:spPr>
      </p:pic>
      <p:sp>
        <p:nvSpPr>
          <p:cNvPr id="4" name="Content Placeholder 3">
            <a:extLst>
              <a:ext uri="{FF2B5EF4-FFF2-40B4-BE49-F238E27FC236}">
                <a16:creationId xmlns:a16="http://schemas.microsoft.com/office/drawing/2014/main" id="{EC776D8D-238E-A18D-8C34-B49D8C5E568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Autofit/>
          </a:bodyPr>
          <a:lstStyle/>
          <a:p>
            <a:pPr marL="0" indent="0">
              <a:spcBef>
                <a:spcPts val="2500"/>
              </a:spcBef>
              <a:buFont typeface="Arial" panose="020B0604020202020204" pitchFamily="34" charset="0"/>
              <a:buNone/>
            </a:pPr>
            <a:r>
              <a:rPr lang="en-US" b="1" dirty="0"/>
              <a:t>AI-Powered Personalized Workouts</a:t>
            </a:r>
          </a:p>
          <a:p>
            <a:pPr marL="0" lvl="1" indent="0">
              <a:buFont typeface="Arial" panose="020B0604020202020204" pitchFamily="34" charset="0"/>
              <a:buNone/>
            </a:pPr>
            <a:r>
              <a:rPr lang="en-US" sz="1800" dirty="0"/>
              <a:t>Artificial intelligence creates customized training programs tailored to client data and performance goals.</a:t>
            </a:r>
          </a:p>
          <a:p>
            <a:pPr marL="0" indent="0">
              <a:spcBef>
                <a:spcPts val="2500"/>
              </a:spcBef>
              <a:buFont typeface="Arial" panose="020B0604020202020204" pitchFamily="34" charset="0"/>
              <a:buNone/>
            </a:pPr>
            <a:r>
              <a:rPr lang="en-US" b="1" dirty="0"/>
              <a:t>Smart Gym Equipment</a:t>
            </a:r>
          </a:p>
          <a:p>
            <a:pPr marL="0" lvl="1" indent="0">
              <a:buFont typeface="Arial" panose="020B0604020202020204" pitchFamily="34" charset="0"/>
              <a:buNone/>
            </a:pPr>
            <a:r>
              <a:rPr lang="en-US" sz="1800" dirty="0"/>
              <a:t>Smart gym machines adjust resistance automatically and track performance metrics precisely during workouts.</a:t>
            </a:r>
          </a:p>
          <a:p>
            <a:pPr marL="0" indent="0">
              <a:spcBef>
                <a:spcPts val="2500"/>
              </a:spcBef>
              <a:buFont typeface="Arial" panose="020B0604020202020204" pitchFamily="34" charset="0"/>
              <a:buNone/>
            </a:pPr>
            <a:r>
              <a:rPr lang="en-US" b="1" dirty="0"/>
              <a:t>Immersive VR and AR Training</a:t>
            </a:r>
          </a:p>
          <a:p>
            <a:pPr marL="0" lvl="1" indent="0">
              <a:buFont typeface="Arial" panose="020B0604020202020204" pitchFamily="34" charset="0"/>
              <a:buNone/>
            </a:pPr>
            <a:r>
              <a:rPr lang="en-US" sz="1800" dirty="0"/>
              <a:t>Virtual and augmented reality offer engaging, interactive training experiences that motivate clients effectively.</a:t>
            </a:r>
          </a:p>
          <a:p>
            <a:pPr marL="0" indent="0">
              <a:spcBef>
                <a:spcPts val="2500"/>
              </a:spcBef>
              <a:buFont typeface="Arial" panose="020B0604020202020204" pitchFamily="34" charset="0"/>
              <a:buNone/>
            </a:pPr>
            <a:r>
              <a:rPr lang="en-US" b="1" dirty="0"/>
              <a:t>Human-Centered Coaching</a:t>
            </a:r>
          </a:p>
          <a:p>
            <a:pPr marL="0" lvl="1" indent="0">
              <a:buFont typeface="Arial" panose="020B0604020202020204" pitchFamily="34" charset="0"/>
              <a:buNone/>
            </a:pPr>
            <a:r>
              <a:rPr lang="en-US" sz="1800" dirty="0"/>
              <a:t>Despite technology, motivation, empathy, and personalized support remain crucial in effective coaching.</a:t>
            </a:r>
          </a:p>
        </p:txBody>
      </p:sp>
    </p:spTree>
    <p:extLst>
      <p:ext uri="{BB962C8B-B14F-4D97-AF65-F5344CB8AC3E}">
        <p14:creationId xmlns:p14="http://schemas.microsoft.com/office/powerpoint/2010/main" val="496364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EBD40D9C-CA72-493B-87C2-C0EB162C667E}" vid="{D0940FF3-4015-4C8A-9B90-9961EFA3BC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70BEB4-FB24-4E84-B3BB-971EAA4E97D2}">
  <ds:schemaRefs>
    <ds:schemaRef ds:uri="http://www.w3.org/XML/1998/namespace"/>
    <ds:schemaRef ds:uri="http://purl.org/dc/terms/"/>
    <ds:schemaRef ds:uri="16c05727-aa75-4e4a-9b5f-8a80a1165891"/>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purl.org/dc/dcmitype/"/>
    <ds:schemaRef ds:uri="http://schemas.microsoft.com/office/2006/metadata/properties"/>
    <ds:schemaRef ds:uri="230e9df3-be65-4c73-a93b-d1236ebd677e"/>
    <ds:schemaRef ds:uri="71af3243-3dd4-4a8d-8c0d-dd76da1f02a5"/>
    <ds:schemaRef ds:uri="http://schemas.microsoft.com/sharepoint/v3"/>
  </ds:schemaRefs>
</ds:datastoreItem>
</file>

<file path=customXml/itemProps2.xml><?xml version="1.0" encoding="utf-8"?>
<ds:datastoreItem xmlns:ds="http://schemas.openxmlformats.org/officeDocument/2006/customXml" ds:itemID="{89D41049-A82A-4B5B-8ABC-9F045EF9F078}">
  <ds:schemaRefs>
    <ds:schemaRef ds:uri="http://schemas.microsoft.com/sharepoint/v3/contenttype/forms"/>
  </ds:schemaRefs>
</ds:datastoreItem>
</file>

<file path=customXml/itemProps3.xml><?xml version="1.0" encoding="utf-8"?>
<ds:datastoreItem xmlns:ds="http://schemas.openxmlformats.org/officeDocument/2006/customXml" ds:itemID="{BDDCC98D-8A5B-4177-9C60-D4A9C8723F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7048</TotalTime>
  <Words>2880</Words>
  <Application>Microsoft Macintosh PowerPoint</Application>
  <PresentationFormat>Widescreen</PresentationFormat>
  <Paragraphs>107</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Light</vt:lpstr>
      <vt:lpstr>Arial</vt:lpstr>
      <vt:lpstr>Calibri</vt:lpstr>
      <vt:lpstr>Walbaum Display</vt:lpstr>
      <vt:lpstr>Shoji</vt:lpstr>
      <vt:lpstr>Using Technology to Support Personal Training Practice</vt:lpstr>
      <vt:lpstr>Technology Integration in Personal Training</vt:lpstr>
      <vt:lpstr>Technology in PT Practice</vt:lpstr>
      <vt:lpstr>Benefits of Technology in Personal Training</vt:lpstr>
      <vt:lpstr>Digital Tools for Personal Training</vt:lpstr>
      <vt:lpstr>Wearable Technology and its Uses</vt:lpstr>
      <vt:lpstr>Training and Coaching Apps</vt:lpstr>
      <vt:lpstr>Movement and Technique Analysis Tools</vt:lpstr>
      <vt:lpstr>Client Support with Technology</vt:lpstr>
      <vt:lpstr>Nutrition Tracking Tools</vt:lpstr>
      <vt:lpstr>Recovery and Wellbeing Technologies</vt:lpstr>
      <vt:lpstr>Professional Responsibilities</vt:lpstr>
      <vt:lpstr>Ethical and Professional Use of Technology</vt:lpstr>
      <vt:lpstr>Using Data to Improve Programmes</vt:lpstr>
      <vt:lpstr>Emerging Technologies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Geraint Forster</cp:lastModifiedBy>
  <cp:revision>2</cp:revision>
  <dcterms:created xsi:type="dcterms:W3CDTF">2025-08-04T19:19:33Z</dcterms:created>
  <dcterms:modified xsi:type="dcterms:W3CDTF">2026-03-04T12:12:26Z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