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2"/>
  </p:notesMasterIdLst>
  <p:handoutMasterIdLst>
    <p:handoutMasterId r:id="rId23"/>
  </p:handoutMasterIdLst>
  <p:sldIdLst>
    <p:sldId id="277" r:id="rId5"/>
    <p:sldId id="471" r:id="rId6"/>
    <p:sldId id="481" r:id="rId7"/>
    <p:sldId id="472" r:id="rId8"/>
    <p:sldId id="473" r:id="rId9"/>
    <p:sldId id="482" r:id="rId10"/>
    <p:sldId id="474" r:id="rId11"/>
    <p:sldId id="483" r:id="rId12"/>
    <p:sldId id="475" r:id="rId13"/>
    <p:sldId id="484" r:id="rId14"/>
    <p:sldId id="476" r:id="rId15"/>
    <p:sldId id="485" r:id="rId16"/>
    <p:sldId id="486" r:id="rId17"/>
    <p:sldId id="478" r:id="rId18"/>
    <p:sldId id="479" r:id="rId19"/>
    <p:sldId id="480" r:id="rId20"/>
    <p:sldId id="487"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C93DF6-4F52-CB12-A653-1AD4C730277F}" v="5157" dt="2026-08-14T09:04:06.7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456" autoAdjust="0"/>
    <p:restoredTop sz="94595" autoAdjust="0"/>
  </p:normalViewPr>
  <p:slideViewPr>
    <p:cSldViewPr>
      <p:cViewPr varScale="1">
        <p:scale>
          <a:sx n="78" d="100"/>
          <a:sy n="78" d="100"/>
        </p:scale>
        <p:origin x="1421"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Good morning/afternoon everyone. My name is [your name], and today I will be presenting a fictional case study about Sarah, a 42-year-old working mother who has recently been diagnosed with triple-negative breast cancer, also known as TNBC.</a:t>
            </a:r>
            <a:endParaRPr lang="en-US" dirty="0"/>
          </a:p>
          <a:p>
            <a:r>
              <a:rPr lang="en-US" b="1" dirty="0"/>
              <a:t>In this presentation, I will look at Sarah's condition, the anatomy and physiology of breast cancer, her lifestyle and everyday routine, and the different factors that may affect her care. I will also discuss communication, ethical considerations, risk factors and recommendations for her ongoing care.</a:t>
            </a:r>
            <a:endParaRPr lang="en-US" dirty="0"/>
          </a:p>
          <a:p>
            <a:r>
              <a:rPr lang="en-US" b="1" dirty="0"/>
              <a:t>The aim is to show how person-</a:t>
            </a:r>
            <a:r>
              <a:rPr lang="en-US" b="1" dirty="0" err="1"/>
              <a:t>centred</a:t>
            </a:r>
            <a:r>
              <a:rPr lang="en-US" b="1" dirty="0"/>
              <a:t> care can support Sarah not only with the physical effects of cancer and treatment, but also with her emotional, psychological and social needs.”</a:t>
            </a:r>
            <a:endParaRPr lang="en-US"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a:pPr>
                <a:defRPr/>
              </a:pPr>
              <a:t>1</a:t>
            </a:fld>
            <a:endParaRPr lang="en-GB" altLang="en-US"/>
          </a:p>
        </p:txBody>
      </p:sp>
    </p:spTree>
    <p:extLst>
      <p:ext uri="{BB962C8B-B14F-4D97-AF65-F5344CB8AC3E}">
        <p14:creationId xmlns:p14="http://schemas.microsoft.com/office/powerpoint/2010/main" val="3696540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begin, I would like to introduce Sarah.”</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a:pPr>
                <a:defRPr/>
              </a:pPr>
              <a:t>2</a:t>
            </a:fld>
            <a:endParaRPr lang="en-GB" altLang="en-US"/>
          </a:p>
        </p:txBody>
      </p:sp>
    </p:spTree>
    <p:extLst>
      <p:ext uri="{BB962C8B-B14F-4D97-AF65-F5344CB8AC3E}">
        <p14:creationId xmlns:p14="http://schemas.microsoft.com/office/powerpoint/2010/main" val="4026538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that I have introduced Sarah and explained why her condition is important, I will move on to the anatomy and physiology of the breast and explain how TNBC affects the body.”</a:t>
            </a:r>
          </a:p>
          <a:p>
            <a:endParaRPr lang="en-US" dirty="0">
              <a:cs typeface="Arial"/>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a:pPr>
                <a:defRPr/>
              </a:pPr>
              <a:t>3</a:t>
            </a:fld>
            <a:endParaRPr lang="en-GB" altLang="en-US"/>
          </a:p>
        </p:txBody>
      </p:sp>
    </p:spTree>
    <p:extLst>
      <p:ext uri="{BB962C8B-B14F-4D97-AF65-F5344CB8AC3E}">
        <p14:creationId xmlns:p14="http://schemas.microsoft.com/office/powerpoint/2010/main" val="1102421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are the sources I used to support my presentation. Thank you for listening. I am happy to answer any questions.”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a:pPr>
                <a:defRPr/>
              </a:pPr>
              <a:t>16</a:t>
            </a:fld>
            <a:endParaRPr lang="en-GB" altLang="en-US"/>
          </a:p>
        </p:txBody>
      </p:sp>
    </p:spTree>
    <p:extLst>
      <p:ext uri="{BB962C8B-B14F-4D97-AF65-F5344CB8AC3E}">
        <p14:creationId xmlns:p14="http://schemas.microsoft.com/office/powerpoint/2010/main" val="27019949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2436903</a:t>
            </a:r>
          </a:p>
          <a:p>
            <a:pPr algn="l" eaLnBrk="1" hangingPunct="1"/>
            <a:r>
              <a:rPr lang="en-GB" altLang="en-US" sz="2800" b="1" dirty="0">
                <a:solidFill>
                  <a:schemeClr val="bg1"/>
                </a:solidFill>
              </a:rPr>
              <a:t>Student name: Eliora Blackson</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34" name="Audio 33">
            <a:hlinkClick r:id="" action="ppaction://media"/>
            <a:extLst>
              <a:ext uri="{FF2B5EF4-FFF2-40B4-BE49-F238E27FC236}">
                <a16:creationId xmlns:a16="http://schemas.microsoft.com/office/drawing/2014/main" id="{EBCF8472-3909-76FF-0592-496D39958F5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6633"/>
    </mc:Choice>
    <mc:Fallback>
      <p:transition spd="slow" advTm="16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Oncologist Discussing Medications with a Senior Patient">
            <a:extLst>
              <a:ext uri="{FF2B5EF4-FFF2-40B4-BE49-F238E27FC236}">
                <a16:creationId xmlns:a16="http://schemas.microsoft.com/office/drawing/2014/main" id="{7C34E207-39AF-07BC-0AEC-8069C52EA842}"/>
              </a:ext>
            </a:extLst>
          </p:cNvPr>
          <p:cNvPicPr>
            <a:picLocks noChangeAspect="1"/>
          </p:cNvPicPr>
          <p:nvPr/>
        </p:nvPicPr>
        <p:blipFill>
          <a:blip r:embed="rId5"/>
          <a:srcRect r="21311"/>
          <a:stretch>
            <a:fillRect/>
          </a:stretch>
        </p:blipFill>
        <p:spPr>
          <a:xfrm>
            <a:off x="1" y="138256"/>
            <a:ext cx="3967451" cy="3507883"/>
          </a:xfrm>
          <a:prstGeom prst="rect">
            <a:avLst/>
          </a:prstGeom>
          <a:noFill/>
        </p:spPr>
      </p:pic>
      <p:sp>
        <p:nvSpPr>
          <p:cNvPr id="3" name="TextBox 2">
            <a:extLst>
              <a:ext uri="{FF2B5EF4-FFF2-40B4-BE49-F238E27FC236}">
                <a16:creationId xmlns:a16="http://schemas.microsoft.com/office/drawing/2014/main" id="{AF729051-0728-1E46-AF8A-BF0A8C942C3B}"/>
              </a:ext>
            </a:extLst>
          </p:cNvPr>
          <p:cNvSpPr txBox="1"/>
          <p:nvPr/>
        </p:nvSpPr>
        <p:spPr bwMode="auto">
          <a:xfrm>
            <a:off x="3969617" y="138257"/>
            <a:ext cx="5174381" cy="560684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Bef>
                <a:spcPct val="20000"/>
              </a:spcBef>
            </a:pPr>
            <a:r>
              <a:rPr lang="en-US" b="1" dirty="0">
                <a:latin typeface="+mn-lt"/>
                <a:cs typeface="+mn-cs"/>
              </a:rPr>
              <a:t>Introducing Sarah</a:t>
            </a:r>
            <a:r>
              <a:rPr lang="en-US" dirty="0">
                <a:latin typeface="+mn-lt"/>
                <a:cs typeface="+mn-cs"/>
              </a:rPr>
              <a:t> </a:t>
            </a:r>
            <a:endParaRPr lang="en-US" dirty="0">
              <a:cs typeface="+mn-cs"/>
            </a:endParaRPr>
          </a:p>
          <a:p>
            <a:pPr>
              <a:lnSpc>
                <a:spcPct val="90000"/>
              </a:lnSpc>
              <a:spcBef>
                <a:spcPct val="20000"/>
              </a:spcBef>
            </a:pPr>
            <a:r>
              <a:rPr lang="en-US" dirty="0">
                <a:latin typeface="+mn-lt"/>
                <a:cs typeface="+mn-cs"/>
              </a:rPr>
              <a:t>Sarah is (F) women who has recently been Diagnosed with Triple negative breast cancer (TNBC). She is a 42-year-old working mother who lives with her family and is experiencing the emotional and physical impact of receiving a cancer diagnosis.</a:t>
            </a:r>
          </a:p>
          <a:p>
            <a:pPr>
              <a:lnSpc>
                <a:spcPct val="90000"/>
              </a:lnSpc>
              <a:spcBef>
                <a:spcPct val="20000"/>
              </a:spcBef>
            </a:pPr>
            <a:endParaRPr lang="en-US" dirty="0">
              <a:latin typeface="+mn-lt"/>
              <a:cs typeface="+mn-cs"/>
            </a:endParaRPr>
          </a:p>
          <a:p>
            <a:pPr>
              <a:lnSpc>
                <a:spcPct val="90000"/>
              </a:lnSpc>
              <a:spcBef>
                <a:spcPct val="20000"/>
              </a:spcBef>
            </a:pPr>
            <a:r>
              <a:rPr lang="en-US" dirty="0">
                <a:latin typeface="+mn-lt"/>
                <a:cs typeface="+mn-cs"/>
              </a:rPr>
              <a:t>Sarah's diagnosis is particularly challenging because TNBC is </a:t>
            </a:r>
            <a:r>
              <a:rPr lang="en-US" b="1" dirty="0">
                <a:latin typeface="+mn-lt"/>
                <a:cs typeface="+mn-cs"/>
              </a:rPr>
              <a:t>oestregen receptor-negative (ER-), progesterone receptor- negative (PR-) and HER2- negative (HER2-</a:t>
            </a:r>
            <a:r>
              <a:rPr lang="en-US" dirty="0">
                <a:latin typeface="+mn-lt"/>
                <a:cs typeface="+mn-cs"/>
              </a:rPr>
              <a:t>). </a:t>
            </a:r>
            <a:endParaRPr lang="en-US" dirty="0">
              <a:cs typeface="Arial"/>
            </a:endParaRPr>
          </a:p>
          <a:p>
            <a:pPr>
              <a:lnSpc>
                <a:spcPct val="90000"/>
              </a:lnSpc>
              <a:spcBef>
                <a:spcPct val="20000"/>
              </a:spcBef>
            </a:pPr>
            <a:endParaRPr lang="en-US" dirty="0">
              <a:latin typeface="+mn-lt"/>
              <a:cs typeface="+mn-cs"/>
            </a:endParaRPr>
          </a:p>
          <a:p>
            <a:pPr>
              <a:lnSpc>
                <a:spcPct val="90000"/>
              </a:lnSpc>
              <a:spcBef>
                <a:spcPct val="20000"/>
              </a:spcBef>
            </a:pPr>
            <a:r>
              <a:rPr lang="en-US" dirty="0">
                <a:latin typeface="+mn-lt"/>
                <a:cs typeface="+mn-cs"/>
              </a:rPr>
              <a:t>This means that treatments which target these receptors, such as hormone therapists, are not effective for TNBC, Chemotherapy is an important part of treatment, and depending on Sarah's individual circumstances, other treatments may also be considered.</a:t>
            </a:r>
            <a:endParaRPr lang="en-US" dirty="0">
              <a:cs typeface="Arial"/>
            </a:endParaRPr>
          </a:p>
          <a:p>
            <a:pPr marL="342900" indent="-342900">
              <a:lnSpc>
                <a:spcPct val="90000"/>
              </a:lnSpc>
              <a:spcBef>
                <a:spcPct val="20000"/>
              </a:spcBef>
              <a:buFont typeface="Arial" panose="020B0604020202020204" pitchFamily="34" charset="0"/>
              <a:buChar char="•"/>
            </a:pPr>
            <a:endParaRPr lang="en-US" sz="1100" dirty="0">
              <a:latin typeface="+mn-lt"/>
              <a:cs typeface="+mn-cs"/>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14/08/2026</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2</a:t>
            </a:fld>
            <a:endParaRPr lang="en-GB" altLang="en-US" kern="1200">
              <a:latin typeface="Myriad Pro"/>
              <a:ea typeface="+mn-ea"/>
              <a:cs typeface="Arial" panose="020B0604020202020204" pitchFamily="34" charset="0"/>
            </a:endParaRPr>
          </a:p>
        </p:txBody>
      </p:sp>
      <p:sp>
        <p:nvSpPr>
          <p:cNvPr id="10" name="TextBox 9">
            <a:extLst>
              <a:ext uri="{FF2B5EF4-FFF2-40B4-BE49-F238E27FC236}">
                <a16:creationId xmlns:a16="http://schemas.microsoft.com/office/drawing/2014/main" id="{2551BE0E-EB98-2AC3-9FE3-C00F481526F1}"/>
              </a:ext>
            </a:extLst>
          </p:cNvPr>
          <p:cNvSpPr txBox="1"/>
          <p:nvPr/>
        </p:nvSpPr>
        <p:spPr>
          <a:xfrm>
            <a:off x="4242" y="3535697"/>
            <a:ext cx="319000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Getty images (2026)</a:t>
            </a:r>
          </a:p>
          <a:p>
            <a:endParaRPr lang="en-US" dirty="0"/>
          </a:p>
        </p:txBody>
      </p:sp>
      <p:pic>
        <p:nvPicPr>
          <p:cNvPr id="39" name="Audio 38">
            <a:hlinkClick r:id="" action="ppaction://media"/>
            <a:extLst>
              <a:ext uri="{FF2B5EF4-FFF2-40B4-BE49-F238E27FC236}">
                <a16:creationId xmlns:a16="http://schemas.microsoft.com/office/drawing/2014/main" id="{493B22C2-0145-7968-6589-0247DC37713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mc:Choice xmlns:p14="http://schemas.microsoft.com/office/powerpoint/2010/main" Requires="p14">
      <p:transition spd="slow" p14:dur="2000" advTm="51653"/>
    </mc:Choice>
    <mc:Fallback>
      <p:transition spd="slow" advTm="51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6C420-B662-43DE-AE4D-A3EF4B2314F2}"/>
              </a:ext>
            </a:extLst>
          </p:cNvPr>
          <p:cNvSpPr>
            <a:spLocks noGrp="1"/>
          </p:cNvSpPr>
          <p:nvPr>
            <p:ph type="title"/>
          </p:nvPr>
        </p:nvSpPr>
        <p:spPr>
          <a:xfrm>
            <a:off x="0" y="4474"/>
            <a:ext cx="9123218" cy="748146"/>
          </a:xfrm>
        </p:spPr>
        <p:txBody>
          <a:bodyPr/>
          <a:lstStyle/>
          <a:p>
            <a:r>
              <a:rPr lang="en-US" sz="2400" b="1">
                <a:latin typeface="Arial"/>
                <a:cs typeface="Arial"/>
              </a:rPr>
              <a:t>Why is TNBC important in Health and Social Care</a:t>
            </a:r>
            <a:r>
              <a:rPr lang="en-US" sz="2000" dirty="0">
                <a:latin typeface="Arial"/>
                <a:cs typeface="Arial"/>
              </a:rPr>
              <a:t> </a:t>
            </a:r>
          </a:p>
        </p:txBody>
      </p:sp>
      <p:sp>
        <p:nvSpPr>
          <p:cNvPr id="3" name="Content Placeholder 2">
            <a:extLst>
              <a:ext uri="{FF2B5EF4-FFF2-40B4-BE49-F238E27FC236}">
                <a16:creationId xmlns:a16="http://schemas.microsoft.com/office/drawing/2014/main" id="{92681522-7BB3-C357-F9BD-7CB61A0FB874}"/>
              </a:ext>
            </a:extLst>
          </p:cNvPr>
          <p:cNvSpPr>
            <a:spLocks noGrp="1"/>
          </p:cNvSpPr>
          <p:nvPr>
            <p:ph idx="1"/>
          </p:nvPr>
        </p:nvSpPr>
        <p:spPr>
          <a:xfrm>
            <a:off x="2" y="924794"/>
            <a:ext cx="9123214" cy="5184718"/>
          </a:xfrm>
        </p:spPr>
        <p:txBody>
          <a:bodyPr/>
          <a:lstStyle/>
          <a:p>
            <a:pPr marL="0" indent="0">
              <a:buNone/>
            </a:pPr>
            <a:r>
              <a:rPr lang="en-US" sz="2400" dirty="0">
                <a:latin typeface="Arial"/>
                <a:cs typeface="Arial"/>
              </a:rPr>
              <a:t>TNBC is important because it can be an aggressive form of breast cancer and requires individualised treatment and support. Care is not only about treating the cancer; Sarah may also need emotional support, clear information, help with treatment side effects and support for her family.</a:t>
            </a:r>
          </a:p>
          <a:p>
            <a:pPr marL="0" indent="0">
              <a:buNone/>
            </a:pPr>
            <a:endParaRPr lang="en-US" sz="2400" dirty="0">
              <a:latin typeface="Arial"/>
              <a:cs typeface="Arial"/>
            </a:endParaRPr>
          </a:p>
          <a:p>
            <a:pPr marL="0" indent="0">
              <a:buNone/>
            </a:pPr>
            <a:r>
              <a:rPr lang="en-US" sz="2400" dirty="0">
                <a:latin typeface="Arial"/>
                <a:cs typeface="Arial"/>
              </a:rPr>
              <a:t>Research also highlights the importance of communication and emotional support for women with breast cancer. Nurses have an important role in listening to patients, providing information and helping patients and relatives cope with the uncertainty associated with cancer. </a:t>
            </a:r>
            <a:r>
              <a:rPr lang="en-US" sz="2000" dirty="0">
                <a:latin typeface="Arial"/>
                <a:cs typeface="Arial"/>
              </a:rPr>
              <a:t>TNBC Foundation (n.d.); Breastcancer.org (2026); </a:t>
            </a:r>
            <a:r>
              <a:rPr lang="en-US" sz="2000" dirty="0" err="1">
                <a:latin typeface="Arial"/>
                <a:cs typeface="Arial"/>
              </a:rPr>
              <a:t>Odling</a:t>
            </a:r>
            <a:r>
              <a:rPr lang="en-US" sz="2000" dirty="0">
                <a:latin typeface="Arial"/>
                <a:cs typeface="Arial"/>
              </a:rPr>
              <a:t>, Norberg &amp; Danielson (2002).</a:t>
            </a:r>
            <a:endParaRPr lang="en-US" sz="2400" dirty="0">
              <a:latin typeface="Arial"/>
              <a:cs typeface="Arial"/>
            </a:endParaRPr>
          </a:p>
        </p:txBody>
      </p:sp>
      <p:sp>
        <p:nvSpPr>
          <p:cNvPr id="4" name="Date Placeholder 3">
            <a:extLst>
              <a:ext uri="{FF2B5EF4-FFF2-40B4-BE49-F238E27FC236}">
                <a16:creationId xmlns:a16="http://schemas.microsoft.com/office/drawing/2014/main" id="{0D1B28EF-809F-5163-DA73-EEFDCC34C083}"/>
              </a:ext>
            </a:extLst>
          </p:cNvPr>
          <p:cNvSpPr>
            <a:spLocks noGrp="1"/>
          </p:cNvSpPr>
          <p:nvPr>
            <p:ph type="dt" sz="half" idx="10"/>
          </p:nvPr>
        </p:nvSpPr>
        <p:spPr/>
        <p:txBody>
          <a:bodyPr/>
          <a:lstStyle/>
          <a:p>
            <a:pPr>
              <a:defRPr/>
            </a:pPr>
            <a:fld id="{2303D31F-598B-47EE-BA37-93F097A3D676}" type="datetime1">
              <a:rPr lang="en-GB" altLang="en-US"/>
              <a:pPr>
                <a:defRPr/>
              </a:pPr>
              <a:t>14/08/2026</a:t>
            </a:fld>
            <a:endParaRPr lang="en-GB" altLang="en-US"/>
          </a:p>
        </p:txBody>
      </p:sp>
      <p:sp>
        <p:nvSpPr>
          <p:cNvPr id="5" name="Slide Number Placeholder 4">
            <a:extLst>
              <a:ext uri="{FF2B5EF4-FFF2-40B4-BE49-F238E27FC236}">
                <a16:creationId xmlns:a16="http://schemas.microsoft.com/office/drawing/2014/main" id="{26E1409A-E14B-187E-D33B-C2230D4C9FC8}"/>
              </a:ext>
            </a:extLst>
          </p:cNvPr>
          <p:cNvSpPr>
            <a:spLocks noGrp="1"/>
          </p:cNvSpPr>
          <p:nvPr>
            <p:ph type="sldNum" sz="quarter" idx="12"/>
          </p:nvPr>
        </p:nvSpPr>
        <p:spPr/>
        <p:txBody>
          <a:bodyPr/>
          <a:lstStyle/>
          <a:p>
            <a:pPr>
              <a:defRPr/>
            </a:pPr>
            <a:fld id="{6550E941-99E4-4403-A917-B30FF69A9617}" type="slidenum">
              <a:rPr lang="en-GB" altLang="en-US"/>
              <a:pPr>
                <a:defRPr/>
              </a:pPr>
              <a:t>3</a:t>
            </a:fld>
            <a:endParaRPr lang="en-GB" altLang="en-US"/>
          </a:p>
        </p:txBody>
      </p:sp>
      <p:pic>
        <p:nvPicPr>
          <p:cNvPr id="21" name="Audio 20">
            <a:hlinkClick r:id="" action="ppaction://media"/>
            <a:extLst>
              <a:ext uri="{FF2B5EF4-FFF2-40B4-BE49-F238E27FC236}">
                <a16:creationId xmlns:a16="http://schemas.microsoft.com/office/drawing/2014/main" id="{B77FB26C-BE79-8EC9-CEAB-5CB43595FBB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353029523"/>
      </p:ext>
    </p:extLst>
  </p:cSld>
  <p:clrMapOvr>
    <a:masterClrMapping/>
  </p:clrMapOvr>
  <mc:AlternateContent xmlns:mc="http://schemas.openxmlformats.org/markup-compatibility/2006">
    <mc:Choice xmlns:p14="http://schemas.microsoft.com/office/powerpoint/2010/main" Requires="p14">
      <p:transition spd="slow" p14:dur="2000" advTm="41748"/>
    </mc:Choice>
    <mc:Fallback>
      <p:transition spd="slow" advTm="41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4475"/>
            <a:ext cx="8229600" cy="498764"/>
          </a:xfrm>
        </p:spPr>
        <p:txBody>
          <a:bodyPr/>
          <a:lstStyle/>
          <a:p>
            <a:r>
              <a:rPr lang="en-GB" sz="3600" b="1"/>
              <a:t>Information about Sarah</a:t>
            </a:r>
            <a:endParaRPr lang="en-GB" sz="3600" b="1" dirty="0"/>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10392" y="509157"/>
            <a:ext cx="9112826" cy="5215894"/>
          </a:xfrm>
        </p:spPr>
        <p:txBody>
          <a:bodyPr anchor="ctr" anchorCtr="0"/>
          <a:lstStyle/>
          <a:p>
            <a:pPr marL="0" indent="0">
              <a:spcBef>
                <a:spcPts val="1200"/>
              </a:spcBef>
              <a:buNone/>
            </a:pPr>
            <a:r>
              <a:rPr lang="en-GB" sz="2000" dirty="0">
                <a:latin typeface="Arial"/>
                <a:ea typeface="Calibri"/>
                <a:cs typeface="Arial"/>
              </a:rPr>
              <a:t>Sarah's measurements show that she is generally stable Physically although her BMI is above the healthy range and her blood pressure is slightly above the ideal level.</a:t>
            </a:r>
          </a:p>
          <a:p>
            <a:pPr marL="0" indent="0">
              <a:spcBef>
                <a:spcPts val="1200"/>
              </a:spcBef>
              <a:buNone/>
            </a:pPr>
            <a:r>
              <a:rPr lang="en-GB" sz="2000" dirty="0">
                <a:latin typeface="Arial"/>
                <a:ea typeface="Calibri"/>
                <a:cs typeface="Arial"/>
              </a:rPr>
              <a:t>Sarah's physical measurements should be monitored throughout her care because cancer treatment can affect appetite, activity levels, fatigue and general wellbeing. However, these measurements should be considered alongside her </a:t>
            </a:r>
            <a:r>
              <a:rPr lang="en-GB" sz="2000" b="1" dirty="0">
                <a:latin typeface="Arial"/>
                <a:ea typeface="Calibri"/>
                <a:cs typeface="Arial"/>
              </a:rPr>
              <a:t>physical psychological and social needs.</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17" name="Audio 16">
            <a:hlinkClick r:id="" action="ppaction://media"/>
            <a:extLst>
              <a:ext uri="{FF2B5EF4-FFF2-40B4-BE49-F238E27FC236}">
                <a16:creationId xmlns:a16="http://schemas.microsoft.com/office/drawing/2014/main" id="{AAD85244-31C7-087C-7987-A7000EBEC00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mc:Choice xmlns:p14="http://schemas.microsoft.com/office/powerpoint/2010/main" Requires="p14">
      <p:transition spd="slow" p14:dur="2000" advTm="33737"/>
    </mc:Choice>
    <mc:Fallback>
      <p:transition spd="slow" advTm="33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13163" y="4476"/>
            <a:ext cx="9725891" cy="550717"/>
          </a:xfrm>
        </p:spPr>
        <p:txBody>
          <a:bodyPr wrap="square" anchor="ctr">
            <a:normAutofit fontScale="90000"/>
          </a:bodyPr>
          <a:lstStyle/>
          <a:p>
            <a:pPr>
              <a:lnSpc>
                <a:spcPct val="90000"/>
              </a:lnSpc>
            </a:pPr>
            <a:r>
              <a:rPr lang="en-GB" sz="3700" b="1"/>
              <a:t>Anatomy and Physiology of TNBC</a:t>
            </a:r>
          </a:p>
        </p:txBody>
      </p:sp>
      <p:pic>
        <p:nvPicPr>
          <p:cNvPr id="4" name="Picture 3" descr="Female breast anatomy">
            <a:extLst>
              <a:ext uri="{FF2B5EF4-FFF2-40B4-BE49-F238E27FC236}">
                <a16:creationId xmlns:a16="http://schemas.microsoft.com/office/drawing/2014/main" id="{29301913-5E27-D6F3-9BEE-35970D351CDD}"/>
              </a:ext>
            </a:extLst>
          </p:cNvPr>
          <p:cNvPicPr>
            <a:picLocks noChangeAspect="1"/>
          </p:cNvPicPr>
          <p:nvPr/>
        </p:nvPicPr>
        <p:blipFill>
          <a:blip r:embed="rId4"/>
          <a:srcRect l="15077" r="16947" b="2"/>
          <a:stretch>
            <a:fillRect/>
          </a:stretch>
        </p:blipFill>
        <p:spPr>
          <a:xfrm>
            <a:off x="0" y="550719"/>
            <a:ext cx="3446319" cy="3438322"/>
          </a:xfrm>
          <a:prstGeom prst="rect">
            <a:avLst/>
          </a:prstGeom>
          <a:noFill/>
        </p:spPr>
      </p:pic>
      <p:sp>
        <p:nvSpPr>
          <p:cNvPr id="2" name="Content Placeholder 1">
            <a:extLst>
              <a:ext uri="{FF2B5EF4-FFF2-40B4-BE49-F238E27FC236}">
                <a16:creationId xmlns:a16="http://schemas.microsoft.com/office/drawing/2014/main" id="{41C35443-F263-7B57-2247-B900E4E8B74E}"/>
              </a:ext>
            </a:extLst>
          </p:cNvPr>
          <p:cNvSpPr>
            <a:spLocks noGrp="1"/>
          </p:cNvSpPr>
          <p:nvPr>
            <p:ph sz="half" idx="2"/>
          </p:nvPr>
        </p:nvSpPr>
        <p:spPr>
          <a:xfrm>
            <a:off x="3453248" y="550720"/>
            <a:ext cx="5680361" cy="5235948"/>
          </a:xfrm>
        </p:spPr>
        <p:txBody>
          <a:bodyPr wrap="square" anchor="t" anchorCtr="0">
            <a:normAutofit/>
          </a:bodyPr>
          <a:lstStyle/>
          <a:p>
            <a:pPr marL="0" indent="0">
              <a:lnSpc>
                <a:spcPct val="90000"/>
              </a:lnSpc>
              <a:spcBef>
                <a:spcPts val="1200"/>
              </a:spcBef>
              <a:buNone/>
            </a:pPr>
            <a:r>
              <a:rPr lang="en-GB" sz="1600"/>
              <a:t>Sarah's Condition primarily affects the female reproductive/mammary system, Specifically the breast tissue. The breast is also closely connected to the lymphatic system, which is important when assessing whether breast cancer has spread to nearby lymph nodes.</a:t>
            </a:r>
            <a:endParaRPr lang="en-GB" sz="1600" dirty="0"/>
          </a:p>
          <a:p>
            <a:pPr marL="0" indent="0">
              <a:lnSpc>
                <a:spcPct val="90000"/>
              </a:lnSpc>
              <a:spcBef>
                <a:spcPts val="1200"/>
              </a:spcBef>
              <a:buNone/>
            </a:pPr>
            <a:r>
              <a:rPr lang="en-GB" sz="1600" b="1"/>
              <a:t>Main anatomical structures</a:t>
            </a:r>
          </a:p>
          <a:p>
            <a:pPr marL="0" indent="0">
              <a:lnSpc>
                <a:spcPct val="90000"/>
              </a:lnSpc>
              <a:spcBef>
                <a:spcPts val="1200"/>
              </a:spcBef>
              <a:buNone/>
            </a:pPr>
            <a:r>
              <a:rPr lang="en-GB" sz="1600" b="1"/>
              <a:t>Mammary glads/lobules</a:t>
            </a:r>
            <a:r>
              <a:rPr lang="en-GB" sz="1600"/>
              <a:t>  produce breast milk.</a:t>
            </a:r>
            <a:endParaRPr lang="en-GB" sz="1600" dirty="0"/>
          </a:p>
          <a:p>
            <a:pPr marL="0" indent="0">
              <a:lnSpc>
                <a:spcPct val="90000"/>
              </a:lnSpc>
              <a:spcBef>
                <a:spcPts val="1200"/>
              </a:spcBef>
              <a:buNone/>
            </a:pPr>
            <a:r>
              <a:rPr lang="en-GB" sz="1600" b="1"/>
              <a:t>Lactiferous ducts </a:t>
            </a:r>
            <a:r>
              <a:rPr lang="en-GB" sz="1600"/>
              <a:t>Carry milk from the lobules towards the nipple.</a:t>
            </a:r>
            <a:endParaRPr lang="en-GB" sz="1600" dirty="0"/>
          </a:p>
          <a:p>
            <a:pPr marL="0" indent="0">
              <a:lnSpc>
                <a:spcPct val="90000"/>
              </a:lnSpc>
              <a:spcBef>
                <a:spcPts val="1200"/>
              </a:spcBef>
              <a:buNone/>
            </a:pPr>
            <a:r>
              <a:rPr lang="en-GB" sz="1600" b="1"/>
              <a:t>Nipple and areola  </a:t>
            </a:r>
            <a:r>
              <a:rPr lang="en-GB" sz="1600"/>
              <a:t>Allows milk to leave the breast and surround/protect the nipple.</a:t>
            </a:r>
            <a:endParaRPr lang="en-GB" sz="1600" dirty="0"/>
          </a:p>
          <a:p>
            <a:pPr marL="0" indent="0">
              <a:lnSpc>
                <a:spcPct val="90000"/>
              </a:lnSpc>
              <a:spcBef>
                <a:spcPts val="1200"/>
              </a:spcBef>
              <a:buNone/>
            </a:pPr>
            <a:r>
              <a:rPr lang="en-GB" sz="1600" b="1"/>
              <a:t>Adipose tissue</a:t>
            </a:r>
            <a:r>
              <a:rPr lang="en-GB" sz="1600"/>
              <a:t>  Provides cushioning and contributes to the shape of the breast.</a:t>
            </a:r>
            <a:endParaRPr lang="en-GB" sz="1600" dirty="0"/>
          </a:p>
          <a:p>
            <a:pPr marL="0" indent="0">
              <a:lnSpc>
                <a:spcPct val="90000"/>
              </a:lnSpc>
              <a:spcBef>
                <a:spcPts val="1200"/>
              </a:spcBef>
              <a:buNone/>
            </a:pPr>
            <a:r>
              <a:rPr lang="en-GB" sz="1600" b="1"/>
              <a:t>Connective tissue </a:t>
            </a:r>
            <a:r>
              <a:rPr lang="en-GB" sz="1600"/>
              <a:t>Provide structural support.</a:t>
            </a:r>
            <a:endParaRPr lang="en-GB" sz="1600" dirty="0"/>
          </a:p>
          <a:p>
            <a:pPr marL="0" indent="0">
              <a:lnSpc>
                <a:spcPct val="90000"/>
              </a:lnSpc>
              <a:spcBef>
                <a:spcPts val="1200"/>
              </a:spcBef>
              <a:buNone/>
            </a:pPr>
            <a:r>
              <a:rPr lang="en-GB" sz="1600" b="1"/>
              <a:t>Axillary lymph nodes</a:t>
            </a:r>
            <a:r>
              <a:rPr lang="en-GB" sz="1600"/>
              <a:t> lymph nodes In the armpit that drain lymph from the breast and may be examined for cancer cells.</a:t>
            </a:r>
            <a:endParaRPr lang="en-GB" sz="1600" dirty="0"/>
          </a:p>
          <a:p>
            <a:pPr marL="0" indent="0">
              <a:lnSpc>
                <a:spcPct val="90000"/>
              </a:lnSpc>
              <a:spcBef>
                <a:spcPts val="1200"/>
              </a:spcBef>
              <a:buNone/>
            </a:pPr>
            <a:endParaRPr lang="en-GB" sz="1600" dirty="0"/>
          </a:p>
        </p:txBody>
      </p:sp>
      <p:sp>
        <p:nvSpPr>
          <p:cNvPr id="9" name="Date Placeholder 4">
            <a:extLst>
              <a:ext uri="{FF2B5EF4-FFF2-40B4-BE49-F238E27FC236}">
                <a16:creationId xmlns:a16="http://schemas.microsoft.com/office/drawing/2014/main" id="{2D8D99CB-F34A-76CF-551E-05CB3AE2FA2F}"/>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smtClean="0"/>
              <a:pPr>
                <a:spcAft>
                  <a:spcPts val="600"/>
                </a:spcAft>
                <a:defRPr/>
              </a:pPr>
              <a:t>14/08/2026</a:t>
            </a:fld>
            <a:endParaRPr lang="en-GB" altLang="en-US"/>
          </a:p>
        </p:txBody>
      </p:sp>
      <p:sp>
        <p:nvSpPr>
          <p:cNvPr id="11" name="Slide Number Placeholder 5">
            <a:extLst>
              <a:ext uri="{FF2B5EF4-FFF2-40B4-BE49-F238E27FC236}">
                <a16:creationId xmlns:a16="http://schemas.microsoft.com/office/drawing/2014/main" id="{B07148B7-EF5D-ABF5-A47F-FA6BFA54EB59}"/>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smtClean="0"/>
              <a:pPr>
                <a:spcAft>
                  <a:spcPts val="600"/>
                </a:spcAft>
                <a:defRPr/>
              </a:pPr>
              <a:t>5</a:t>
            </a:fld>
            <a:endParaRPr lang="en-GB" altLang="en-US"/>
          </a:p>
        </p:txBody>
      </p:sp>
      <p:sp>
        <p:nvSpPr>
          <p:cNvPr id="5" name="TextBox 4">
            <a:extLst>
              <a:ext uri="{FF2B5EF4-FFF2-40B4-BE49-F238E27FC236}">
                <a16:creationId xmlns:a16="http://schemas.microsoft.com/office/drawing/2014/main" id="{DF126C36-408D-F9DB-5EEC-EA69B2AE4591}"/>
              </a:ext>
            </a:extLst>
          </p:cNvPr>
          <p:cNvSpPr txBox="1"/>
          <p:nvPr/>
        </p:nvSpPr>
        <p:spPr>
          <a:xfrm rot="10800000" flipV="1">
            <a:off x="39283" y="3724839"/>
            <a:ext cx="3449781"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40102"/>
                </a:solidFill>
                <a:highlight>
                  <a:srgbClr val="FFFFFF"/>
                </a:highlight>
                <a:latin typeface="Arial"/>
                <a:cs typeface="Arial"/>
              </a:rPr>
              <a:t>Image Anatomy of Female </a:t>
            </a:r>
            <a:r>
              <a:rPr lang="en-US" sz="1600" dirty="0">
                <a:solidFill>
                  <a:srgbClr val="040102"/>
                </a:solidFill>
                <a:highlight>
                  <a:srgbClr val="FFFFFF"/>
                </a:highlight>
                <a:latin typeface="Arial"/>
                <a:cs typeface="Arial"/>
              </a:rPr>
              <a:t>Breast </a:t>
            </a:r>
            <a:r>
              <a:rPr lang="en-US" sz="1600">
                <a:solidFill>
                  <a:srgbClr val="040102"/>
                </a:solidFill>
                <a:highlight>
                  <a:srgbClr val="FFFFFF"/>
                </a:highlight>
                <a:latin typeface="Arial"/>
                <a:cs typeface="Arial"/>
              </a:rPr>
              <a:t>(Cleveland Clinic, 2023)  </a:t>
            </a:r>
          </a:p>
          <a:p>
            <a:endParaRPr lang="en-US" sz="1600" dirty="0">
              <a:solidFill>
                <a:srgbClr val="040102"/>
              </a:solidFill>
              <a:highlight>
                <a:srgbClr val="FFFFFF"/>
              </a:highlight>
              <a:latin typeface="Arial"/>
              <a:cs typeface="Arial"/>
            </a:endParaRPr>
          </a:p>
          <a:p>
            <a:r>
              <a:rPr lang="en-GB" sz="1600" dirty="0">
                <a:solidFill>
                  <a:srgbClr val="040102"/>
                </a:solidFill>
                <a:highlight>
                  <a:srgbClr val="FFFFFF"/>
                </a:highlight>
                <a:latin typeface="Arial"/>
                <a:cs typeface="Arial"/>
              </a:rPr>
              <a:t>Axillary lymph nodes lymph In the armpit that drain lymph from the breast and may </a:t>
            </a:r>
            <a:r>
              <a:rPr lang="en-GB" sz="1600">
                <a:solidFill>
                  <a:srgbClr val="040102"/>
                </a:solidFill>
                <a:highlight>
                  <a:srgbClr val="FFFFFF"/>
                </a:highlight>
                <a:latin typeface="Arial"/>
                <a:cs typeface="Arial"/>
              </a:rPr>
              <a:t>be examined for cancer cells (Cleveland </a:t>
            </a:r>
          </a:p>
          <a:p>
            <a:r>
              <a:rPr lang="en-GB" sz="1600">
                <a:solidFill>
                  <a:srgbClr val="040102"/>
                </a:solidFill>
                <a:highlight>
                  <a:srgbClr val="FFFFFF"/>
                </a:highlight>
                <a:latin typeface="Arial"/>
                <a:cs typeface="Arial"/>
              </a:rPr>
              <a:t>Clinic, 2023).</a:t>
            </a:r>
            <a:endParaRPr lang="en-GB" sz="1600" dirty="0">
              <a:solidFill>
                <a:srgbClr val="040102"/>
              </a:solidFill>
              <a:highlight>
                <a:srgbClr val="FFFFFF"/>
              </a:highlight>
            </a:endParaRPr>
          </a:p>
        </p:txBody>
      </p:sp>
      <p:pic>
        <p:nvPicPr>
          <p:cNvPr id="10" name="Audio 9">
            <a:hlinkClick r:id="" action="ppaction://media"/>
            <a:extLst>
              <a:ext uri="{FF2B5EF4-FFF2-40B4-BE49-F238E27FC236}">
                <a16:creationId xmlns:a16="http://schemas.microsoft.com/office/drawing/2014/main" id="{FA5FE17D-1267-B270-DC54-E9266E42E64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46427416"/>
      </p:ext>
    </p:extLst>
  </p:cSld>
  <p:clrMapOvr>
    <a:masterClrMapping/>
  </p:clrMapOvr>
  <mc:AlternateContent xmlns:mc="http://schemas.openxmlformats.org/markup-compatibility/2006">
    <mc:Choice xmlns:p14="http://schemas.microsoft.com/office/powerpoint/2010/main" Requires="p14">
      <p:transition spd="slow" p14:dur="2000" advTm="55533"/>
    </mc:Choice>
    <mc:Fallback>
      <p:transition spd="slow" advTm="55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D7C29A-0D65-5108-4182-10FA0635A018}"/>
              </a:ext>
            </a:extLst>
          </p:cNvPr>
          <p:cNvSpPr>
            <a:spLocks noGrp="1"/>
          </p:cNvSpPr>
          <p:nvPr>
            <p:ph idx="1"/>
          </p:nvPr>
        </p:nvSpPr>
        <p:spPr>
          <a:xfrm>
            <a:off x="0" y="1"/>
            <a:ext cx="9133609" cy="5693877"/>
          </a:xfrm>
        </p:spPr>
        <p:txBody>
          <a:bodyPr/>
          <a:lstStyle/>
          <a:p>
            <a:pPr marL="0" indent="0">
              <a:buNone/>
            </a:pPr>
            <a:endParaRPr lang="en-US" sz="2000" dirty="0">
              <a:latin typeface="Arial"/>
              <a:ea typeface="Calibri"/>
              <a:cs typeface="Arial"/>
            </a:endParaRPr>
          </a:p>
          <a:p>
            <a:pPr marL="0" indent="0">
              <a:buNone/>
            </a:pPr>
            <a:r>
              <a:rPr lang="en-US" sz="1100" b="1">
                <a:solidFill>
                  <a:srgbClr val="FFFFFF"/>
                </a:solidFill>
                <a:ea typeface="+mn-lt"/>
                <a:cs typeface="+mn-lt"/>
              </a:rPr>
              <a:t>VIEW </a:t>
            </a:r>
            <a:endParaRPr lang="en-US"/>
          </a:p>
          <a:p>
            <a:pPr marL="0" indent="0">
              <a:buNone/>
            </a:pPr>
            <a:endParaRPr lang="en-US" sz="2000" dirty="0">
              <a:latin typeface="Arial"/>
              <a:ea typeface="Calibri"/>
              <a:cs typeface="Arial"/>
            </a:endParaRPr>
          </a:p>
          <a:p>
            <a:pPr marL="0" indent="0">
              <a:buNone/>
            </a:pPr>
            <a:endParaRPr lang="en-US" sz="2000" dirty="0">
              <a:latin typeface="Arial"/>
              <a:ea typeface="Calibri"/>
              <a:cs typeface="Arial"/>
            </a:endParaRPr>
          </a:p>
          <a:p>
            <a:pPr marL="0" indent="0">
              <a:buNone/>
            </a:pPr>
            <a:r>
              <a:rPr lang="en-US" sz="2000">
                <a:latin typeface="Arial"/>
                <a:ea typeface="Calibri"/>
                <a:cs typeface="Arial"/>
              </a:rPr>
              <a:t>Normally, breast cells grow, divide and die in a controlled way. In breast cancer, abnormal cells can grow and divide uncontrollably, forming a tumour.</a:t>
            </a:r>
            <a:endParaRPr lang="en-US" sz="2000" dirty="0">
              <a:latin typeface="Arial"/>
              <a:ea typeface="Calibri"/>
              <a:cs typeface="Arial"/>
            </a:endParaRPr>
          </a:p>
          <a:p>
            <a:pPr marL="0" indent="0">
              <a:buNone/>
            </a:pPr>
            <a:r>
              <a:rPr lang="en-US" sz="2000">
                <a:latin typeface="Arial"/>
                <a:ea typeface="Calibri"/>
                <a:cs typeface="Arial"/>
              </a:rPr>
              <a:t>In Sarah's TNBC, the cancer cells do not have receptors for </a:t>
            </a:r>
            <a:r>
              <a:rPr lang="en-US" sz="2000" b="1">
                <a:latin typeface="Arial"/>
                <a:ea typeface="Calibri"/>
                <a:cs typeface="Arial"/>
              </a:rPr>
              <a:t>ER - | PR - | HER2- </a:t>
            </a:r>
            <a:r>
              <a:rPr lang="en-US" sz="2000">
                <a:latin typeface="Arial"/>
                <a:ea typeface="Calibri"/>
                <a:cs typeface="Arial"/>
              </a:rPr>
              <a:t>Because these receptors are absent, treatment that specifically target </a:t>
            </a:r>
            <a:r>
              <a:rPr lang="en-GB" sz="2000">
                <a:latin typeface="Arial"/>
                <a:ea typeface="Calibri"/>
                <a:cs typeface="Arial"/>
              </a:rPr>
              <a:t>oestrogen/progesterone receptors or HER2 are not effective against TNBC. This is why treatment planning is different from some other types of breast cancer.</a:t>
            </a:r>
          </a:p>
          <a:p>
            <a:pPr marL="0" indent="0">
              <a:buNone/>
            </a:pPr>
            <a:r>
              <a:rPr lang="en-GB" sz="2000" dirty="0">
                <a:latin typeface="Arial"/>
                <a:ea typeface="Calibri"/>
                <a:cs typeface="Arial"/>
              </a:rPr>
              <a:t>TNBC can also spread beyond the original tumour, including to nearby lymph nodes and, in advanced disease, other parts of the body. The extent of the disease Is therefore important when planning sarah's treatment. </a:t>
            </a:r>
          </a:p>
          <a:p>
            <a:pPr marL="0" indent="0">
              <a:buNone/>
            </a:pPr>
            <a:r>
              <a:rPr lang="en-GB" sz="2000">
                <a:latin typeface="Arial"/>
                <a:ea typeface="Calibri"/>
                <a:cs typeface="Arial"/>
              </a:rPr>
              <a:t>TNBC Foundation, n.d.; Mayo Clinic, n.d.; Breastcancer.org 2026).</a:t>
            </a:r>
            <a:endParaRPr lang="en-GB"/>
          </a:p>
        </p:txBody>
      </p:sp>
      <p:sp>
        <p:nvSpPr>
          <p:cNvPr id="4" name="Date Placeholder 3">
            <a:extLst>
              <a:ext uri="{FF2B5EF4-FFF2-40B4-BE49-F238E27FC236}">
                <a16:creationId xmlns:a16="http://schemas.microsoft.com/office/drawing/2014/main" id="{DE3DFF7C-D68C-FDF7-48F2-ADB0325BC193}"/>
              </a:ext>
            </a:extLst>
          </p:cNvPr>
          <p:cNvSpPr>
            <a:spLocks noGrp="1"/>
          </p:cNvSpPr>
          <p:nvPr>
            <p:ph type="dt" sz="half" idx="10"/>
          </p:nvPr>
        </p:nvSpPr>
        <p:spPr/>
        <p:txBody>
          <a:bodyPr/>
          <a:lstStyle/>
          <a:p>
            <a:pPr>
              <a:defRPr/>
            </a:pPr>
            <a:fld id="{2303D31F-598B-47EE-BA37-93F097A3D676}" type="datetime1">
              <a:rPr lang="en-GB" altLang="en-US"/>
              <a:pPr>
                <a:defRPr/>
              </a:pPr>
              <a:t>14/08/2026</a:t>
            </a:fld>
            <a:endParaRPr lang="en-GB" altLang="en-US"/>
          </a:p>
        </p:txBody>
      </p:sp>
      <p:sp>
        <p:nvSpPr>
          <p:cNvPr id="5" name="Slide Number Placeholder 4">
            <a:extLst>
              <a:ext uri="{FF2B5EF4-FFF2-40B4-BE49-F238E27FC236}">
                <a16:creationId xmlns:a16="http://schemas.microsoft.com/office/drawing/2014/main" id="{0A20FA5E-FB25-B1C3-B83A-F1AC03C3D5CC}"/>
              </a:ext>
            </a:extLst>
          </p:cNvPr>
          <p:cNvSpPr>
            <a:spLocks noGrp="1"/>
          </p:cNvSpPr>
          <p:nvPr>
            <p:ph type="sldNum" sz="quarter" idx="12"/>
          </p:nvPr>
        </p:nvSpPr>
        <p:spPr/>
        <p:txBody>
          <a:bodyPr/>
          <a:lstStyle/>
          <a:p>
            <a:pPr>
              <a:defRPr/>
            </a:pPr>
            <a:fld id="{6550E941-99E4-4403-A917-B30FF69A9617}" type="slidenum">
              <a:rPr lang="en-GB" altLang="en-US"/>
              <a:pPr>
                <a:defRPr/>
              </a:pPr>
              <a:t>6</a:t>
            </a:fld>
            <a:endParaRPr lang="en-GB" altLang="en-US"/>
          </a:p>
        </p:txBody>
      </p:sp>
      <p:pic>
        <p:nvPicPr>
          <p:cNvPr id="8" name="Audio 7">
            <a:hlinkClick r:id="" action="ppaction://media"/>
            <a:extLst>
              <a:ext uri="{FF2B5EF4-FFF2-40B4-BE49-F238E27FC236}">
                <a16:creationId xmlns:a16="http://schemas.microsoft.com/office/drawing/2014/main" id="{C58C3CB5-04E5-BFF5-3DB4-5E977E1F152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40290594"/>
      </p:ext>
    </p:extLst>
  </p:cSld>
  <p:clrMapOvr>
    <a:masterClrMapping/>
  </p:clrMapOvr>
  <mc:AlternateContent xmlns:mc="http://schemas.openxmlformats.org/markup-compatibility/2006">
    <mc:Choice xmlns:p14="http://schemas.microsoft.com/office/powerpoint/2010/main" Requires="p14">
      <p:transition spd="slow" p14:dur="2000" advTm="50811"/>
    </mc:Choice>
    <mc:Fallback>
      <p:transition spd="slow" advTm="50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1" y="1"/>
            <a:ext cx="8686799" cy="404664"/>
          </a:xfrm>
        </p:spPr>
        <p:txBody>
          <a:bodyPr wrap="square" anchor="ctr">
            <a:noAutofit/>
          </a:bodyPr>
          <a:lstStyle/>
          <a:p>
            <a:r>
              <a:rPr lang="en-GB" sz="2400" b="1" dirty="0"/>
              <a:t>Lifestyle and Health behaviour</a:t>
            </a:r>
          </a:p>
        </p:txBody>
      </p:sp>
      <p:pic>
        <p:nvPicPr>
          <p:cNvPr id="6" name="Picture 5" descr="145,432 Healthy Diet Exercise Stock Photos - Free &amp; Royalty-Free Stock  Photos from Dreamstime">
            <a:extLst>
              <a:ext uri="{FF2B5EF4-FFF2-40B4-BE49-F238E27FC236}">
                <a16:creationId xmlns:a16="http://schemas.microsoft.com/office/drawing/2014/main" id="{49E66EAA-6283-3945-DF19-0020D8ECC927}"/>
              </a:ext>
            </a:extLst>
          </p:cNvPr>
          <p:cNvPicPr>
            <a:picLocks noChangeAspect="1"/>
          </p:cNvPicPr>
          <p:nvPr/>
        </p:nvPicPr>
        <p:blipFill>
          <a:blip r:embed="rId4"/>
          <a:srcRect l="32421" r="-2" b="-2"/>
          <a:stretch>
            <a:fillRect/>
          </a:stretch>
        </p:blipFill>
        <p:spPr>
          <a:xfrm>
            <a:off x="0" y="394374"/>
            <a:ext cx="2370196" cy="2295284"/>
          </a:xfrm>
          <a:prstGeom prst="rect">
            <a:avLst/>
          </a:prstGeom>
          <a:noFill/>
        </p:spPr>
      </p:pic>
      <p:sp>
        <p:nvSpPr>
          <p:cNvPr id="3" name="Content Placeholder 2">
            <a:extLst>
              <a:ext uri="{FF2B5EF4-FFF2-40B4-BE49-F238E27FC236}">
                <a16:creationId xmlns:a16="http://schemas.microsoft.com/office/drawing/2014/main" id="{6434F549-6873-A292-8A34-6B47A514022A}"/>
              </a:ext>
            </a:extLst>
          </p:cNvPr>
          <p:cNvSpPr>
            <a:spLocks noGrp="1"/>
          </p:cNvSpPr>
          <p:nvPr>
            <p:ph sz="half" idx="2"/>
          </p:nvPr>
        </p:nvSpPr>
        <p:spPr>
          <a:xfrm>
            <a:off x="4575465" y="640273"/>
            <a:ext cx="4537362" cy="4948968"/>
          </a:xfrm>
        </p:spPr>
        <p:txBody>
          <a:bodyPr wrap="square" anchor="t" anchorCtr="0">
            <a:normAutofit fontScale="92500" lnSpcReduction="10000"/>
          </a:bodyPr>
          <a:lstStyle/>
          <a:p>
            <a:pPr marL="0" indent="0">
              <a:lnSpc>
                <a:spcPct val="90000"/>
              </a:lnSpc>
              <a:spcBef>
                <a:spcPts val="1400"/>
              </a:spcBef>
              <a:buNone/>
            </a:pPr>
            <a:r>
              <a:rPr lang="en-GB" sz="1600" b="1" dirty="0"/>
              <a:t>Diet:</a:t>
            </a:r>
            <a:r>
              <a:rPr lang="en-GB" sz="1600" dirty="0"/>
              <a:t> Sarah has a busy working and family life she sometimes relies on convenient foods and does not always eat a balanced diet. The possible impact on her health a balanced diet can help maintain strength and nutritional status during cancer treatment. (Mayo Clinic, n.d.)</a:t>
            </a:r>
          </a:p>
          <a:p>
            <a:pPr marL="0" indent="0">
              <a:lnSpc>
                <a:spcPct val="90000"/>
              </a:lnSpc>
              <a:spcBef>
                <a:spcPts val="1400"/>
              </a:spcBef>
              <a:buNone/>
            </a:pPr>
            <a:r>
              <a:rPr lang="en-GB" sz="1600" b="1" dirty="0"/>
              <a:t>Exercise:</a:t>
            </a:r>
            <a:r>
              <a:rPr lang="en-GB" sz="1600" dirty="0"/>
              <a:t> She is not regularly active and mainly gets physical activity through everyday activities and walking. The possible impact on her health, with Regular physical activity can support fitness, wellbeing and management of treatment-related fatigue.(Mayo Clinic, n.d.)</a:t>
            </a:r>
          </a:p>
          <a:p>
            <a:pPr marL="0" indent="0">
              <a:lnSpc>
                <a:spcPct val="90000"/>
              </a:lnSpc>
              <a:spcBef>
                <a:spcPts val="1400"/>
              </a:spcBef>
              <a:buNone/>
            </a:pPr>
            <a:r>
              <a:rPr lang="en-GB" sz="1600" b="1" dirty="0"/>
              <a:t>Alcohol: </a:t>
            </a:r>
            <a:r>
              <a:rPr lang="en-GB" sz="1600" dirty="0"/>
              <a:t>Sarah occasionally drinks alcohol. reducing alcohol intake is a realistic lifestyle change because alcohol is associated with breast cancer risk. The NHS guidance recommends avoiding more than 14 units per week.</a:t>
            </a:r>
          </a:p>
          <a:p>
            <a:pPr marL="0" indent="0">
              <a:lnSpc>
                <a:spcPct val="90000"/>
              </a:lnSpc>
              <a:spcBef>
                <a:spcPts val="1400"/>
              </a:spcBef>
              <a:buNone/>
            </a:pPr>
            <a:r>
              <a:rPr lang="en-GB" sz="1600" b="1" dirty="0"/>
              <a:t>Sleep:</a:t>
            </a:r>
            <a:r>
              <a:rPr lang="en-GB" sz="1600" dirty="0"/>
              <a:t> Since her diagnosis Sarah has experienced distraught sleep because she worries about her treatment and family </a:t>
            </a:r>
            <a:r>
              <a:rPr lang="en-GB" sz="1600" dirty="0" err="1"/>
              <a:t>sarah's</a:t>
            </a:r>
            <a:r>
              <a:rPr lang="en-GB" sz="1600" dirty="0"/>
              <a:t> poor sleep can contribute to tiredness, stress and reduced quality of life.</a:t>
            </a:r>
            <a:r>
              <a:rPr lang="en-GB" sz="1100" dirty="0"/>
              <a:t> </a:t>
            </a:r>
          </a:p>
          <a:p>
            <a:pPr marL="0" indent="0">
              <a:lnSpc>
                <a:spcPct val="90000"/>
              </a:lnSpc>
              <a:spcBef>
                <a:spcPts val="1400"/>
              </a:spcBef>
              <a:buNone/>
            </a:pPr>
            <a:endParaRPr lang="en-GB" sz="1100" dirty="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14/08/2026</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
        <p:nvSpPr>
          <p:cNvPr id="7" name="TextBox 6">
            <a:extLst>
              <a:ext uri="{FF2B5EF4-FFF2-40B4-BE49-F238E27FC236}">
                <a16:creationId xmlns:a16="http://schemas.microsoft.com/office/drawing/2014/main" id="{0EDAC5CC-F802-154C-C00D-8F5EBEB79326}"/>
              </a:ext>
            </a:extLst>
          </p:cNvPr>
          <p:cNvSpPr txBox="1"/>
          <p:nvPr/>
        </p:nvSpPr>
        <p:spPr>
          <a:xfrm rot="-10800000" flipV="1">
            <a:off x="250824" y="3738462"/>
            <a:ext cx="201691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latin typeface="Arial"/>
                <a:cs typeface="Arial"/>
              </a:rPr>
              <a:t>Dreamstime</a:t>
            </a:r>
            <a:r>
              <a:rPr lang="en-US" dirty="0">
                <a:latin typeface="Arial"/>
                <a:cs typeface="Arial"/>
              </a:rPr>
              <a:t> (2026) Kelsey-Seybold Clinic (n.d.) Alcohol and breast cancer.</a:t>
            </a:r>
            <a:endParaRPr lang="en-US" dirty="0"/>
          </a:p>
          <a:p>
            <a:endParaRPr lang="en-US" dirty="0"/>
          </a:p>
        </p:txBody>
      </p:sp>
      <p:pic>
        <p:nvPicPr>
          <p:cNvPr id="11" name="Picture 10" descr="Breast cancer">
            <a:extLst>
              <a:ext uri="{FF2B5EF4-FFF2-40B4-BE49-F238E27FC236}">
                <a16:creationId xmlns:a16="http://schemas.microsoft.com/office/drawing/2014/main" id="{2A6D563C-89DD-C8B7-DD51-9E4E343176BB}"/>
              </a:ext>
            </a:extLst>
          </p:cNvPr>
          <p:cNvPicPr>
            <a:picLocks noChangeAspect="1"/>
          </p:cNvPicPr>
          <p:nvPr/>
        </p:nvPicPr>
        <p:blipFill>
          <a:blip r:embed="rId5"/>
          <a:stretch>
            <a:fillRect/>
          </a:stretch>
        </p:blipFill>
        <p:spPr>
          <a:xfrm>
            <a:off x="2197483" y="2689658"/>
            <a:ext cx="2377982" cy="2345253"/>
          </a:xfrm>
          <a:prstGeom prst="rect">
            <a:avLst/>
          </a:prstGeom>
          <a:noFill/>
        </p:spPr>
      </p:pic>
      <p:pic>
        <p:nvPicPr>
          <p:cNvPr id="13" name="Audio 12">
            <a:hlinkClick r:id="" action="ppaction://media"/>
            <a:extLst>
              <a:ext uri="{FF2B5EF4-FFF2-40B4-BE49-F238E27FC236}">
                <a16:creationId xmlns:a16="http://schemas.microsoft.com/office/drawing/2014/main" id="{6A88AE9B-55A5-CA50-8B92-9B303368BE6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mc:Choice xmlns:p14="http://schemas.microsoft.com/office/powerpoint/2010/main" Requires="p14">
      <p:transition spd="slow" p14:dur="2000" advTm="87296"/>
    </mc:Choice>
    <mc:Fallback>
      <p:transition spd="slow" advTm="87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92DB9-AEEF-A8EF-7E33-4222D9C49B6B}"/>
              </a:ext>
            </a:extLst>
          </p:cNvPr>
          <p:cNvSpPr>
            <a:spLocks noGrp="1"/>
          </p:cNvSpPr>
          <p:nvPr>
            <p:ph type="title"/>
          </p:nvPr>
        </p:nvSpPr>
        <p:spPr>
          <a:xfrm>
            <a:off x="0" y="4475"/>
            <a:ext cx="9144000" cy="519545"/>
          </a:xfrm>
        </p:spPr>
        <p:txBody>
          <a:bodyPr/>
          <a:lstStyle/>
          <a:p>
            <a:r>
              <a:rPr lang="en-US" sz="2800" b="1"/>
              <a:t>How this effects Sarah's care</a:t>
            </a:r>
          </a:p>
        </p:txBody>
      </p:sp>
      <p:sp>
        <p:nvSpPr>
          <p:cNvPr id="3" name="Content Placeholder 2">
            <a:extLst>
              <a:ext uri="{FF2B5EF4-FFF2-40B4-BE49-F238E27FC236}">
                <a16:creationId xmlns:a16="http://schemas.microsoft.com/office/drawing/2014/main" id="{A680C826-C077-117B-C9D9-C0319AF66DE8}"/>
              </a:ext>
            </a:extLst>
          </p:cNvPr>
          <p:cNvSpPr>
            <a:spLocks noGrp="1"/>
          </p:cNvSpPr>
          <p:nvPr>
            <p:ph idx="1"/>
          </p:nvPr>
        </p:nvSpPr>
        <p:spPr>
          <a:xfrm>
            <a:off x="2" y="748147"/>
            <a:ext cx="9143998" cy="4769086"/>
          </a:xfrm>
        </p:spPr>
        <p:txBody>
          <a:bodyPr/>
          <a:lstStyle/>
          <a:p>
            <a:pPr marL="0" indent="0">
              <a:buNone/>
            </a:pPr>
            <a:r>
              <a:rPr lang="en-US" sz="2000"/>
              <a:t>Sarah's lifestyle should be considered as part of hostilic cancer care. Her care plan should encourage realistic changes rather than blaming her for her health behaviours. </a:t>
            </a:r>
          </a:p>
          <a:p>
            <a:pPr marL="0" indent="0">
              <a:buNone/>
            </a:pPr>
            <a:endParaRPr lang="en-US" sz="2000" dirty="0"/>
          </a:p>
          <a:p>
            <a:pPr marL="0" indent="0">
              <a:buNone/>
            </a:pPr>
            <a:r>
              <a:rPr lang="en-GB" sz="2000" dirty="0"/>
              <a:t>Hospitals will refer Sarah to appropriate healthcare professionals, such as dieticians, cancer nurses, specialists,and physiotherapists. As the hospital </a:t>
            </a:r>
            <a:r>
              <a:rPr lang="en-GB" sz="2000"/>
              <a:t>is familiar with her treatment, it is keen to ensure that she receives the best possible care and access to appropriate facilities.</a:t>
            </a:r>
          </a:p>
          <a:p>
            <a:pPr marL="0" indent="0">
              <a:buNone/>
            </a:pPr>
            <a:endParaRPr lang="en-GB" sz="2000" dirty="0"/>
          </a:p>
          <a:p>
            <a:pPr marL="0" indent="0">
              <a:buNone/>
            </a:pPr>
            <a:r>
              <a:rPr lang="en-GB" sz="2000" dirty="0"/>
              <a:t>Research from Mayo Clinic highlights the imporance of healthy choices such as maintaining activity, eating a balanced diet and getting adequate rest during breast cancer treatment. The TNBC Foundation also emphasises that treatment and support should be tailored to the </a:t>
            </a:r>
            <a:r>
              <a:rPr lang="en-GB" sz="2000"/>
              <a:t>individual.</a:t>
            </a:r>
          </a:p>
          <a:p>
            <a:pPr marL="0" indent="0">
              <a:buNone/>
            </a:pPr>
            <a:r>
              <a:rPr lang="en-GB" sz="2000"/>
              <a:t>Mayo Clinic, n.d.; TNBC Foundation, n.d.; Odling, Norberg &amp; Danielson, 2002).</a:t>
            </a:r>
            <a:endParaRPr lang="en-GB" sz="2000" dirty="0"/>
          </a:p>
        </p:txBody>
      </p:sp>
      <p:sp>
        <p:nvSpPr>
          <p:cNvPr id="4" name="Date Placeholder 3">
            <a:extLst>
              <a:ext uri="{FF2B5EF4-FFF2-40B4-BE49-F238E27FC236}">
                <a16:creationId xmlns:a16="http://schemas.microsoft.com/office/drawing/2014/main" id="{440C2528-7CC9-49BF-8723-16191267038C}"/>
              </a:ext>
            </a:extLst>
          </p:cNvPr>
          <p:cNvSpPr>
            <a:spLocks noGrp="1"/>
          </p:cNvSpPr>
          <p:nvPr>
            <p:ph type="dt" sz="half" idx="10"/>
          </p:nvPr>
        </p:nvSpPr>
        <p:spPr/>
        <p:txBody>
          <a:bodyPr/>
          <a:lstStyle/>
          <a:p>
            <a:pPr>
              <a:defRPr/>
            </a:pPr>
            <a:fld id="{2303D31F-598B-47EE-BA37-93F097A3D676}" type="datetime1">
              <a:rPr lang="en-GB" altLang="en-US"/>
              <a:pPr>
                <a:defRPr/>
              </a:pPr>
              <a:t>14/08/2026</a:t>
            </a:fld>
            <a:endParaRPr lang="en-GB" altLang="en-US"/>
          </a:p>
        </p:txBody>
      </p:sp>
      <p:sp>
        <p:nvSpPr>
          <p:cNvPr id="5" name="Slide Number Placeholder 4">
            <a:extLst>
              <a:ext uri="{FF2B5EF4-FFF2-40B4-BE49-F238E27FC236}">
                <a16:creationId xmlns:a16="http://schemas.microsoft.com/office/drawing/2014/main" id="{E92A1445-E970-30E0-A93D-9941750EA14B}"/>
              </a:ext>
            </a:extLst>
          </p:cNvPr>
          <p:cNvSpPr>
            <a:spLocks noGrp="1"/>
          </p:cNvSpPr>
          <p:nvPr>
            <p:ph type="sldNum" sz="quarter" idx="12"/>
          </p:nvPr>
        </p:nvSpPr>
        <p:spPr/>
        <p:txBody>
          <a:bodyPr/>
          <a:lstStyle/>
          <a:p>
            <a:pPr>
              <a:defRPr/>
            </a:pPr>
            <a:fld id="{6550E941-99E4-4403-A917-B30FF69A9617}" type="slidenum">
              <a:rPr lang="en-GB" altLang="en-US"/>
              <a:pPr>
                <a:defRPr/>
              </a:pPr>
              <a:t>8</a:t>
            </a:fld>
            <a:endParaRPr lang="en-GB" altLang="en-US"/>
          </a:p>
        </p:txBody>
      </p:sp>
      <p:pic>
        <p:nvPicPr>
          <p:cNvPr id="9" name="Audio 8">
            <a:hlinkClick r:id="" action="ppaction://media"/>
            <a:extLst>
              <a:ext uri="{FF2B5EF4-FFF2-40B4-BE49-F238E27FC236}">
                <a16:creationId xmlns:a16="http://schemas.microsoft.com/office/drawing/2014/main" id="{24D380A1-4875-795F-86DA-8C0F1BA07DD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504162672"/>
      </p:ext>
    </p:extLst>
  </p:cSld>
  <p:clrMapOvr>
    <a:masterClrMapping/>
  </p:clrMapOvr>
  <mc:AlternateContent xmlns:mc="http://schemas.openxmlformats.org/markup-compatibility/2006">
    <mc:Choice xmlns:p14="http://schemas.microsoft.com/office/powerpoint/2010/main" Requires="p14">
      <p:transition spd="slow" p14:dur="2000" advTm="55107"/>
    </mc:Choice>
    <mc:Fallback>
      <p:transition spd="slow" advTm="55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4475"/>
            <a:ext cx="8229600" cy="610387"/>
          </a:xfrm>
        </p:spPr>
        <p:txBody>
          <a:bodyPr/>
          <a:lstStyle/>
          <a:p>
            <a:r>
              <a:rPr lang="en-GB" sz="3600" b="1"/>
              <a:t>Sarah's Everyday Routine</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2" y="1849582"/>
            <a:ext cx="9143997" cy="3885860"/>
          </a:xfrm>
        </p:spPr>
        <p:txBody>
          <a:bodyPr anchor="ctr" anchorCtr="0"/>
          <a:lstStyle/>
          <a:p>
            <a:pPr marL="0" indent="0">
              <a:spcBef>
                <a:spcPts val="1400"/>
              </a:spcBef>
              <a:buNone/>
            </a:pPr>
            <a:r>
              <a:rPr lang="en-GB" sz="2000" dirty="0">
                <a:latin typeface="Arial"/>
                <a:ea typeface="Calibri"/>
                <a:cs typeface="Arial"/>
              </a:rPr>
              <a:t>In the morning, Sarah wakes up after a disrupted night's sleep and may feel tired or anxious. She has breakfast and takes any perscribed medication according to her treatment plan. Before starting her usual activites, Sarah checks how she is feeling and considers whether she has enough energy for </a:t>
            </a:r>
            <a:r>
              <a:rPr lang="en-GB" sz="2000">
                <a:latin typeface="Arial"/>
                <a:ea typeface="Calibri"/>
                <a:cs typeface="Arial"/>
              </a:rPr>
              <a:t>the day. On treatment days, she may need to attend the hospital for chemotherapy or other appointments as part of her ongoing cancer care.</a:t>
            </a:r>
            <a:endParaRPr lang="en-GB" sz="2000" dirty="0">
              <a:latin typeface="Arial"/>
              <a:ea typeface="Calibri"/>
              <a:cs typeface="Arial"/>
            </a:endParaRPr>
          </a:p>
          <a:p>
            <a:pPr marL="0" indent="0">
              <a:spcBef>
                <a:spcPts val="1400"/>
              </a:spcBef>
              <a:buNone/>
            </a:pPr>
            <a:r>
              <a:rPr lang="en-GB" sz="2000" dirty="0">
                <a:latin typeface="Arial"/>
                <a:ea typeface="Calibri"/>
                <a:cs typeface="Arial"/>
              </a:rPr>
              <a:t>During the day, Sarah attemps to continue working and spending time with her family when she feels well enough. She takes regular rest breaks because cancer and its treatment can cause fatigue. She tries to eat regular meals and drink enough fluids to support her health and wellbeing. Sarah also attends appointments with her oncology and nursing team and reports any new or worsening symptoms to her healthcare professionals so that they can provide </a:t>
            </a:r>
            <a:r>
              <a:rPr lang="en-GB" sz="2000">
                <a:latin typeface="Arial"/>
                <a:ea typeface="Calibri"/>
                <a:cs typeface="Arial"/>
              </a:rPr>
              <a:t>appropriate support. (NHS, 2026; Mayo Clinic, n.d.).</a:t>
            </a:r>
            <a:endParaRPr lang="en-GB" sz="2000" dirty="0">
              <a:latin typeface="Arial"/>
              <a:ea typeface="Calibri"/>
              <a:cs typeface="Arial"/>
            </a:endParaRPr>
          </a:p>
          <a:p>
            <a:pPr>
              <a:spcBef>
                <a:spcPts val="1400"/>
              </a:spcBef>
            </a:pPr>
            <a:endParaRPr lang="en-GB" sz="2000" dirty="0">
              <a:latin typeface="Arial"/>
              <a:ea typeface="Calibri"/>
              <a:cs typeface="Arial"/>
            </a:endParaRPr>
          </a:p>
          <a:p>
            <a:pPr>
              <a:spcBef>
                <a:spcPts val="1400"/>
              </a:spcBef>
            </a:pPr>
            <a:endParaRPr lang="en-GB" sz="2000" dirty="0">
              <a:latin typeface="Arial"/>
              <a:ea typeface="Calibri"/>
              <a:cs typeface="Arial"/>
            </a:endParaRPr>
          </a:p>
          <a:p>
            <a:pPr>
              <a:spcBef>
                <a:spcPts val="1400"/>
              </a:spcBef>
            </a:pPr>
            <a:endParaRPr lang="en-GB" sz="2000" dirty="0">
              <a:latin typeface="Arial"/>
              <a:ea typeface="Calibri"/>
              <a:cs typeface="Aria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9" name="Audio 8">
            <a:hlinkClick r:id="" action="ppaction://media"/>
            <a:extLst>
              <a:ext uri="{FF2B5EF4-FFF2-40B4-BE49-F238E27FC236}">
                <a16:creationId xmlns:a16="http://schemas.microsoft.com/office/drawing/2014/main" id="{D231C230-98C9-0747-E36E-0D2A3F72C04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mc:Choice xmlns:p14="http://schemas.microsoft.com/office/powerpoint/2010/main" Requires="p14">
      <p:transition spd="slow" p14:dur="2000" advTm="73181"/>
    </mc:Choice>
    <mc:Fallback>
      <p:transition spd="slow" advTm="73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EE71FC-A191-0403-3286-450956ABC253}"/>
              </a:ext>
            </a:extLst>
          </p:cNvPr>
          <p:cNvSpPr>
            <a:spLocks noGrp="1"/>
          </p:cNvSpPr>
          <p:nvPr>
            <p:ph idx="1"/>
          </p:nvPr>
        </p:nvSpPr>
        <p:spPr>
          <a:xfrm>
            <a:off x="1" y="426029"/>
            <a:ext cx="9143998" cy="5288631"/>
          </a:xfrm>
        </p:spPr>
        <p:txBody>
          <a:bodyPr/>
          <a:lstStyle/>
          <a:p>
            <a:r>
              <a:rPr lang="en-GB" sz="2000"/>
              <a:t>In the evening, Sarah spends time with her family and completes light activities when she feels like she's able to. she prepares for the following day, includes any activities or hospital appointments she may have. Sarah uses relaxation techniques or quiet time to help manage the feeling of anxiety and gives herself time to rest. She aims to go to bed at a regular time to support consistency greeting and help manage tiredness. </a:t>
            </a:r>
            <a:endParaRPr lang="en-US"/>
          </a:p>
          <a:p>
            <a:endParaRPr lang="en-GB" sz="2000" dirty="0"/>
          </a:p>
          <a:p>
            <a:r>
              <a:rPr lang="en-GB" sz="2000" dirty="0"/>
              <a:t>Sarah's diagnosis and treatment may affect her ability to work, exercise, sleep </a:t>
            </a:r>
            <a:r>
              <a:rPr lang="en-GB" sz="2000"/>
              <a:t>and manage family responsibilities. Chemotherapy can cause side effects such as fatigue, nausea, appetite changes and nerve problems, which may make </a:t>
            </a:r>
            <a:r>
              <a:rPr lang="en-GB" sz="2000" dirty="0"/>
              <a:t>everyday activities more difficult.</a:t>
            </a:r>
          </a:p>
          <a:p>
            <a:endParaRPr lang="en-GB" sz="2000" dirty="0"/>
          </a:p>
          <a:p>
            <a:r>
              <a:rPr lang="en-GB" sz="2000"/>
              <a:t>(NHS guidance) explains that chemotherapy is given according to the individual's cancer, treatment plan and general health, with patients advised to contact their specialist team if they develop concerning symptoms.</a:t>
            </a:r>
            <a:endParaRPr lang="en-GB" sz="2000" dirty="0"/>
          </a:p>
          <a:p>
            <a:pPr marL="0" indent="0">
              <a:buNone/>
            </a:pPr>
            <a:endParaRPr lang="en-GB" sz="2000" dirty="0"/>
          </a:p>
          <a:p>
            <a:endParaRPr lang="en-GB" sz="2000" dirty="0"/>
          </a:p>
        </p:txBody>
      </p:sp>
      <p:sp>
        <p:nvSpPr>
          <p:cNvPr id="4" name="Date Placeholder 3">
            <a:extLst>
              <a:ext uri="{FF2B5EF4-FFF2-40B4-BE49-F238E27FC236}">
                <a16:creationId xmlns:a16="http://schemas.microsoft.com/office/drawing/2014/main" id="{48C48451-51F2-0FCF-EB72-82E5DAFD1EA0}"/>
              </a:ext>
            </a:extLst>
          </p:cNvPr>
          <p:cNvSpPr>
            <a:spLocks noGrp="1"/>
          </p:cNvSpPr>
          <p:nvPr>
            <p:ph type="dt" sz="half" idx="10"/>
          </p:nvPr>
        </p:nvSpPr>
        <p:spPr/>
        <p:txBody>
          <a:bodyPr/>
          <a:lstStyle/>
          <a:p>
            <a:pPr>
              <a:defRPr/>
            </a:pPr>
            <a:fld id="{2303D31F-598B-47EE-BA37-93F097A3D676}" type="datetime1">
              <a:rPr lang="en-GB" altLang="en-US"/>
              <a:pPr>
                <a:defRPr/>
              </a:pPr>
              <a:t>14/08/2026</a:t>
            </a:fld>
            <a:endParaRPr lang="en-GB" altLang="en-US"/>
          </a:p>
        </p:txBody>
      </p:sp>
      <p:sp>
        <p:nvSpPr>
          <p:cNvPr id="5" name="Slide Number Placeholder 4">
            <a:extLst>
              <a:ext uri="{FF2B5EF4-FFF2-40B4-BE49-F238E27FC236}">
                <a16:creationId xmlns:a16="http://schemas.microsoft.com/office/drawing/2014/main" id="{5EE84550-8BB3-2D74-AB12-6941604B1AA2}"/>
              </a:ext>
            </a:extLst>
          </p:cNvPr>
          <p:cNvSpPr>
            <a:spLocks noGrp="1"/>
          </p:cNvSpPr>
          <p:nvPr>
            <p:ph type="sldNum" sz="quarter" idx="12"/>
          </p:nvPr>
        </p:nvSpPr>
        <p:spPr/>
        <p:txBody>
          <a:bodyPr/>
          <a:lstStyle/>
          <a:p>
            <a:pPr>
              <a:defRPr/>
            </a:pPr>
            <a:fld id="{6550E941-99E4-4403-A917-B30FF69A9617}" type="slidenum">
              <a:rPr lang="en-GB" altLang="en-US"/>
              <a:pPr>
                <a:defRPr/>
              </a:pPr>
              <a:t>10</a:t>
            </a:fld>
            <a:endParaRPr lang="en-GB" altLang="en-US"/>
          </a:p>
        </p:txBody>
      </p:sp>
      <p:pic>
        <p:nvPicPr>
          <p:cNvPr id="8" name="Audio 7">
            <a:hlinkClick r:id="" action="ppaction://media"/>
            <a:extLst>
              <a:ext uri="{FF2B5EF4-FFF2-40B4-BE49-F238E27FC236}">
                <a16:creationId xmlns:a16="http://schemas.microsoft.com/office/drawing/2014/main" id="{5ACBF2FC-0B0B-F11A-6104-FEE51487033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35795711"/>
      </p:ext>
    </p:extLst>
  </p:cSld>
  <p:clrMapOvr>
    <a:masterClrMapping/>
  </p:clrMapOvr>
  <mc:AlternateContent xmlns:mc="http://schemas.openxmlformats.org/markup-compatibility/2006">
    <mc:Choice xmlns:p14="http://schemas.microsoft.com/office/powerpoint/2010/main" Requires="p14">
      <p:transition spd="slow" p14:dur="2000" advTm="64788"/>
    </mc:Choice>
    <mc:Fallback>
      <p:transition spd="slow" advTm="64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3050"/>
            <a:ext cx="3008313" cy="538596"/>
          </a:xfrm>
        </p:spPr>
        <p:txBody>
          <a:bodyPr wrap="square" anchor="b">
            <a:normAutofit fontScale="90000"/>
          </a:bodyPr>
          <a:lstStyle/>
          <a:p>
            <a:r>
              <a:rPr lang="en-GB" b="1"/>
              <a:t>Commnication and Ethical Considerations</a:t>
            </a:r>
          </a:p>
        </p:txBody>
      </p:sp>
      <p:pic>
        <p:nvPicPr>
          <p:cNvPr id="6" name="Picture 5" descr="smiling female doctor encouraging patient in clinic - cancer patient with doctor stock pictures, royalty-free photos &amp; images">
            <a:extLst>
              <a:ext uri="{FF2B5EF4-FFF2-40B4-BE49-F238E27FC236}">
                <a16:creationId xmlns:a16="http://schemas.microsoft.com/office/drawing/2014/main" id="{D74E3798-841D-7C39-9018-6489703F9477}"/>
              </a:ext>
            </a:extLst>
          </p:cNvPr>
          <p:cNvPicPr>
            <a:picLocks noChangeAspect="1"/>
          </p:cNvPicPr>
          <p:nvPr/>
        </p:nvPicPr>
        <p:blipFill>
          <a:blip r:embed="rId4"/>
          <a:srcRect l="21596" r="12432" b="-2"/>
          <a:stretch>
            <a:fillRect/>
          </a:stretch>
        </p:blipFill>
        <p:spPr>
          <a:xfrm>
            <a:off x="4032250" y="2886"/>
            <a:ext cx="5111750" cy="5172173"/>
          </a:xfrm>
          <a:prstGeom prst="rect">
            <a:avLst/>
          </a:prstGeom>
          <a:noFill/>
        </p:spPr>
      </p:pic>
      <p:sp>
        <p:nvSpPr>
          <p:cNvPr id="3" name="Content Placeholder 2">
            <a:extLst>
              <a:ext uri="{FF2B5EF4-FFF2-40B4-BE49-F238E27FC236}">
                <a16:creationId xmlns:a16="http://schemas.microsoft.com/office/drawing/2014/main" id="{CB8DB334-A7AC-B263-B902-D885AE203F43}"/>
              </a:ext>
            </a:extLst>
          </p:cNvPr>
          <p:cNvSpPr>
            <a:spLocks noGrp="1"/>
          </p:cNvSpPr>
          <p:nvPr>
            <p:ph type="body" sz="half" idx="2"/>
          </p:nvPr>
        </p:nvSpPr>
        <p:spPr>
          <a:xfrm>
            <a:off x="1" y="811645"/>
            <a:ext cx="4016230" cy="4913118"/>
          </a:xfrm>
        </p:spPr>
        <p:txBody>
          <a:bodyPr wrap="square" anchor="t" anchorCtr="0">
            <a:normAutofit/>
          </a:bodyPr>
          <a:lstStyle/>
          <a:p>
            <a:pPr>
              <a:lnSpc>
                <a:spcPct val="90000"/>
              </a:lnSpc>
              <a:spcBef>
                <a:spcPts val="1400"/>
              </a:spcBef>
              <a:buFont typeface="Arial"/>
              <a:buChar char="•"/>
            </a:pPr>
            <a:r>
              <a:rPr lang="en-GB"/>
              <a:t>Sarah should be treated as an individual and given clear, honest and understanding information about her diagnosis, treatments and possible side effects.</a:t>
            </a:r>
          </a:p>
          <a:p>
            <a:pPr marL="0" indent="0">
              <a:lnSpc>
                <a:spcPct val="90000"/>
              </a:lnSpc>
              <a:spcBef>
                <a:spcPts val="1400"/>
              </a:spcBef>
              <a:buNone/>
            </a:pPr>
            <a:r>
              <a:rPr lang="en-GB"/>
              <a:t>Healthcare professionals should interact with Sarah </a:t>
            </a:r>
          </a:p>
          <a:p>
            <a:pPr>
              <a:lnSpc>
                <a:spcPct val="90000"/>
              </a:lnSpc>
              <a:spcBef>
                <a:spcPts val="1400"/>
              </a:spcBef>
              <a:buFont typeface="Arial"/>
              <a:buChar char="•"/>
            </a:pPr>
            <a:r>
              <a:rPr lang="en-GB"/>
              <a:t>Avoid using unnecessary medical terminology.</a:t>
            </a:r>
          </a:p>
          <a:p>
            <a:pPr>
              <a:lnSpc>
                <a:spcPct val="90000"/>
              </a:lnSpc>
              <a:spcBef>
                <a:spcPts val="1400"/>
              </a:spcBef>
              <a:buFont typeface="Arial"/>
              <a:buChar char="•"/>
            </a:pPr>
            <a:r>
              <a:rPr lang="en-GB"/>
              <a:t>Text that Sarah understands the information provided.</a:t>
            </a:r>
          </a:p>
          <a:p>
            <a:pPr>
              <a:lnSpc>
                <a:spcPct val="90000"/>
              </a:lnSpc>
              <a:spcBef>
                <a:spcPts val="1400"/>
              </a:spcBef>
              <a:buFont typeface="Arial"/>
              <a:buChar char="•"/>
            </a:pPr>
            <a:r>
              <a:rPr lang="en-GB"/>
              <a:t>Give information in a format that she can understand and refer back to in addition to acquiring Sarah to involve her partner and family if she wishes.</a:t>
            </a:r>
          </a:p>
          <a:p>
            <a:pPr>
              <a:lnSpc>
                <a:spcPct val="90000"/>
              </a:lnSpc>
              <a:spcBef>
                <a:spcPts val="1400"/>
              </a:spcBef>
              <a:buFont typeface="Arial"/>
              <a:buChar char="•"/>
            </a:pPr>
            <a:r>
              <a:rPr lang="en-GB"/>
              <a:t>Provide opportunities for some to discuss fears and concerns.</a:t>
            </a:r>
          </a:p>
          <a:p>
            <a:pPr>
              <a:lnSpc>
                <a:spcPct val="90000"/>
              </a:lnSpc>
              <a:spcBef>
                <a:spcPts val="1400"/>
              </a:spcBef>
              <a:buFont typeface="Arial"/>
              <a:buChar char="•"/>
            </a:pPr>
            <a:r>
              <a:rPr lang="en-GB"/>
              <a:t>Maintain community of communication with a clinical nurse specialist,</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14/08/2026</a:t>
            </a:fld>
            <a:endParaRPr lang="en-GB" altLang="en-US" sz="90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
        <p:nvSpPr>
          <p:cNvPr id="7" name="TextBox 6">
            <a:extLst>
              <a:ext uri="{FF2B5EF4-FFF2-40B4-BE49-F238E27FC236}">
                <a16:creationId xmlns:a16="http://schemas.microsoft.com/office/drawing/2014/main" id="{C5FF7A84-8DF4-A812-8355-1B799F1EFEA6}"/>
              </a:ext>
            </a:extLst>
          </p:cNvPr>
          <p:cNvSpPr txBox="1"/>
          <p:nvPr/>
        </p:nvSpPr>
        <p:spPr>
          <a:xfrm>
            <a:off x="4209585" y="543621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12F6735F-2C0E-86F0-4B6B-D0C2DF550282}"/>
              </a:ext>
            </a:extLst>
          </p:cNvPr>
          <p:cNvSpPr txBox="1"/>
          <p:nvPr/>
        </p:nvSpPr>
        <p:spPr>
          <a:xfrm>
            <a:off x="4206036" y="5287199"/>
            <a:ext cx="31380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Getty images (2026)</a:t>
            </a:r>
          </a:p>
          <a:p>
            <a:endParaRPr lang="en-US" dirty="0"/>
          </a:p>
        </p:txBody>
      </p:sp>
      <p:pic>
        <p:nvPicPr>
          <p:cNvPr id="12" name="Audio 11">
            <a:hlinkClick r:id="" action="ppaction://media"/>
            <a:extLst>
              <a:ext uri="{FF2B5EF4-FFF2-40B4-BE49-F238E27FC236}">
                <a16:creationId xmlns:a16="http://schemas.microsoft.com/office/drawing/2014/main" id="{8E9CE1CB-37A5-4AB1-3E53-3CE1D11C152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mc:Choice xmlns:p14="http://schemas.microsoft.com/office/powerpoint/2010/main" Requires="p14">
      <p:transition spd="slow" p14:dur="2000" advTm="41573"/>
    </mc:Choice>
    <mc:Fallback>
      <p:transition spd="slow" advTm="415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67B119-62D3-DF29-2E34-6BA750B994DB}"/>
              </a:ext>
            </a:extLst>
          </p:cNvPr>
          <p:cNvSpPr>
            <a:spLocks noGrp="1"/>
          </p:cNvSpPr>
          <p:nvPr>
            <p:ph sz="half" idx="2"/>
          </p:nvPr>
        </p:nvSpPr>
        <p:spPr>
          <a:xfrm>
            <a:off x="3466" y="290948"/>
            <a:ext cx="9130141" cy="5298293"/>
          </a:xfrm>
        </p:spPr>
        <p:txBody>
          <a:bodyPr vert="horz" wrap="square" lIns="91440" tIns="45720" rIns="91440" bIns="45720" numCol="1" anchor="t" anchorCtr="0" compatLnSpc="1">
            <a:prstTxWarp prst="textNoShape">
              <a:avLst/>
            </a:prstTxWarp>
            <a:noAutofit/>
          </a:bodyPr>
          <a:lstStyle/>
          <a:p>
            <a:pPr marL="0" indent="0">
              <a:lnSpc>
                <a:spcPct val="90000"/>
              </a:lnSpc>
              <a:buFont typeface="Arial" panose="020B0604020202020204" pitchFamily="34" charset="0"/>
              <a:buNone/>
            </a:pPr>
            <a:r>
              <a:rPr lang="en-US" sz="1800" dirty="0"/>
              <a:t>Research by </a:t>
            </a:r>
            <a:r>
              <a:rPr lang="en-US" sz="1800" dirty="0" err="1"/>
              <a:t>Odling</a:t>
            </a:r>
            <a:r>
              <a:rPr lang="en-US" sz="1800" dirty="0"/>
              <a:t>, Norberg and Danielson (2002) found that nurses identified talking and information as particularly important needs for women with breast cancer and their relatives. However, the study also identified a gap between </a:t>
            </a:r>
            <a:r>
              <a:rPr lang="en-US" sz="1800" dirty="0" err="1"/>
              <a:t>recognising</a:t>
            </a:r>
            <a:r>
              <a:rPr lang="en-US" sz="1800" dirty="0"/>
              <a:t> these needs and actually providing support.</a:t>
            </a:r>
          </a:p>
          <a:p>
            <a:pPr marL="0" indent="0">
              <a:lnSpc>
                <a:spcPct val="90000"/>
              </a:lnSpc>
              <a:buFont typeface="Arial" panose="020B0604020202020204" pitchFamily="34" charset="0"/>
              <a:buNone/>
            </a:pPr>
            <a:endParaRPr lang="en-US" sz="1800" dirty="0"/>
          </a:p>
          <a:p>
            <a:pPr marL="0" indent="0">
              <a:lnSpc>
                <a:spcPct val="90000"/>
              </a:lnSpc>
              <a:buNone/>
            </a:pPr>
            <a:r>
              <a:rPr lang="en-GB" sz="1800" dirty="0"/>
              <a:t>Ethical considerations include consent autonomy confidentiality dignity and family involvement Sarah must understand proposed treatments before giving informed consent and she has the right to participate in decisions about her own treatment and care, her diagnosis treatment information and personal circumstances must be kept private. She should be treated with respect compassion and sensitivity particularly when discussing changes to her body or treatment zero family, can be involved in discussing if Sarah agrees but healthcare professionals do not automatically share confidential information with relatives. </a:t>
            </a:r>
          </a:p>
          <a:p>
            <a:pPr marL="0" indent="0">
              <a:lnSpc>
                <a:spcPct val="90000"/>
              </a:lnSpc>
              <a:buNone/>
            </a:pPr>
            <a:endParaRPr lang="en-GB" sz="1800" dirty="0"/>
          </a:p>
          <a:p>
            <a:pPr marL="0" indent="0">
              <a:lnSpc>
                <a:spcPct val="90000"/>
              </a:lnSpc>
              <a:buNone/>
            </a:pPr>
            <a:r>
              <a:rPr lang="en-GB" sz="1800" dirty="0"/>
              <a:t>NICE guidance emphasises involving people in decisions about their care, respecting their preferences and supporting them to make informed choices.(NICE, 2025).</a:t>
            </a:r>
          </a:p>
          <a:p>
            <a:pPr marL="0" indent="0">
              <a:lnSpc>
                <a:spcPct val="90000"/>
              </a:lnSpc>
              <a:buNone/>
            </a:pPr>
            <a:r>
              <a:rPr lang="en-GB" sz="1800" dirty="0"/>
              <a:t>NICE patient experience guidance although highlights the importance of dignity, respect,, confidentiality and addressing psychological as well as physical needs.</a:t>
            </a:r>
          </a:p>
          <a:p>
            <a:pPr marL="0" indent="0">
              <a:lnSpc>
                <a:spcPct val="90000"/>
              </a:lnSpc>
              <a:buNone/>
            </a:pPr>
            <a:endParaRPr lang="en-GB" sz="1400" dirty="0"/>
          </a:p>
          <a:p>
            <a:pPr marL="0" indent="0">
              <a:lnSpc>
                <a:spcPct val="90000"/>
              </a:lnSpc>
              <a:buNone/>
            </a:pPr>
            <a:endParaRPr lang="en-GB" sz="1400" dirty="0"/>
          </a:p>
          <a:p>
            <a:pPr marL="0" indent="0">
              <a:lnSpc>
                <a:spcPct val="90000"/>
              </a:lnSpc>
              <a:buNone/>
            </a:pPr>
            <a:endParaRPr lang="en-GB" sz="1400" dirty="0"/>
          </a:p>
        </p:txBody>
      </p:sp>
      <p:sp>
        <p:nvSpPr>
          <p:cNvPr id="4" name="Date Placeholder 3">
            <a:extLst>
              <a:ext uri="{FF2B5EF4-FFF2-40B4-BE49-F238E27FC236}">
                <a16:creationId xmlns:a16="http://schemas.microsoft.com/office/drawing/2014/main" id="{94EF2CB9-343A-89C0-09CA-22CC6DB0A497}"/>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14/08/2026</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4D1DE2B7-DBBD-99AA-84B5-D33514EC0B8D}"/>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12</a:t>
            </a:fld>
            <a:endParaRPr lang="en-GB" altLang="en-US" kern="1200">
              <a:latin typeface="Myriad Pro"/>
              <a:ea typeface="+mn-ea"/>
              <a:cs typeface="Arial" panose="020B0604020202020204" pitchFamily="34" charset="0"/>
            </a:endParaRPr>
          </a:p>
        </p:txBody>
      </p:sp>
      <p:pic>
        <p:nvPicPr>
          <p:cNvPr id="8" name="Audio 7">
            <a:hlinkClick r:id="" action="ppaction://media"/>
            <a:extLst>
              <a:ext uri="{FF2B5EF4-FFF2-40B4-BE49-F238E27FC236}">
                <a16:creationId xmlns:a16="http://schemas.microsoft.com/office/drawing/2014/main" id="{23158165-0FE9-9D20-0092-B69C3B7BE0C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03489843"/>
      </p:ext>
    </p:extLst>
  </p:cSld>
  <p:clrMapOvr>
    <a:masterClrMapping/>
  </p:clrMapOvr>
  <mc:AlternateContent xmlns:mc="http://schemas.openxmlformats.org/markup-compatibility/2006">
    <mc:Choice xmlns:p14="http://schemas.microsoft.com/office/powerpoint/2010/main" Requires="p14">
      <p:transition spd="slow" p14:dur="2000" advTm="88221"/>
    </mc:Choice>
    <mc:Fallback>
      <p:transition spd="slow" advTm="88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A085A-F658-5ED6-7256-92FC595843CA}"/>
              </a:ext>
            </a:extLst>
          </p:cNvPr>
          <p:cNvSpPr>
            <a:spLocks noGrp="1"/>
          </p:cNvSpPr>
          <p:nvPr>
            <p:ph type="title"/>
          </p:nvPr>
        </p:nvSpPr>
        <p:spPr>
          <a:xfrm>
            <a:off x="2" y="139557"/>
            <a:ext cx="9040088" cy="1091045"/>
          </a:xfrm>
        </p:spPr>
        <p:txBody>
          <a:bodyPr/>
          <a:lstStyle/>
          <a:p>
            <a:r>
              <a:rPr lang="en-US" sz="2000" b="1"/>
              <a:t>Risk factors that cannot simply be changed </a:t>
            </a:r>
          </a:p>
        </p:txBody>
      </p:sp>
      <p:sp>
        <p:nvSpPr>
          <p:cNvPr id="3" name="Content Placeholder 2">
            <a:extLst>
              <a:ext uri="{FF2B5EF4-FFF2-40B4-BE49-F238E27FC236}">
                <a16:creationId xmlns:a16="http://schemas.microsoft.com/office/drawing/2014/main" id="{EC55B395-531F-9D94-D28C-8B475D3A78BA}"/>
              </a:ext>
            </a:extLst>
          </p:cNvPr>
          <p:cNvSpPr>
            <a:spLocks noGrp="1"/>
          </p:cNvSpPr>
          <p:nvPr>
            <p:ph idx="1"/>
          </p:nvPr>
        </p:nvSpPr>
        <p:spPr/>
        <p:txBody>
          <a:bodyPr/>
          <a:lstStyle/>
          <a:p>
            <a:pPr marL="0" indent="0">
              <a:buNone/>
            </a:pPr>
            <a:r>
              <a:rPr lang="en-GB" sz="2000"/>
              <a:t>Age: Sarah is 42 and therefore premenopausal.</a:t>
            </a:r>
          </a:p>
          <a:p>
            <a:pPr marL="0" indent="0">
              <a:buNone/>
            </a:pPr>
            <a:endParaRPr lang="en-GB" sz="2000" dirty="0"/>
          </a:p>
          <a:p>
            <a:pPr marL="0" indent="0">
              <a:buNone/>
            </a:pPr>
            <a:r>
              <a:rPr lang="en-GB" sz="2000" dirty="0"/>
              <a:t>Genetic Factors: Some breast cancers are associated with inherited </a:t>
            </a:r>
            <a:r>
              <a:rPr lang="en-GB" sz="2000"/>
              <a:t>mutations such as BRCA 1 and BRCA 2. (Breastcancer.org, 2026)</a:t>
            </a:r>
          </a:p>
          <a:p>
            <a:pPr marL="0" indent="0">
              <a:buNone/>
            </a:pPr>
            <a:endParaRPr lang="en-GB" sz="2000" dirty="0"/>
          </a:p>
          <a:p>
            <a:pPr marL="0" indent="0">
              <a:buNone/>
            </a:pPr>
            <a:r>
              <a:rPr lang="en-GB" sz="2000" dirty="0"/>
              <a:t>TNBC diagnosis: TNBC has different biological characteristics from hormone - receptor - positive breast cancer and requires different </a:t>
            </a:r>
            <a:r>
              <a:rPr lang="en-GB" sz="2000"/>
              <a:t>treatment approaches. (Breastcancer.org, 2026; TNBC Foundation, n.d.)</a:t>
            </a:r>
          </a:p>
          <a:p>
            <a:pPr marL="0" indent="0">
              <a:buNone/>
            </a:pPr>
            <a:endParaRPr lang="en-GB" sz="2000" dirty="0"/>
          </a:p>
          <a:p>
            <a:pPr marL="0" indent="0">
              <a:buNone/>
            </a:pPr>
            <a:r>
              <a:rPr lang="en-GB" sz="2000"/>
              <a:t>Previous/current cancer history: Sarah's diagnosis itself creates the need for ongoing monitoring and treatment.</a:t>
            </a:r>
          </a:p>
        </p:txBody>
      </p:sp>
      <p:sp>
        <p:nvSpPr>
          <p:cNvPr id="4" name="Date Placeholder 3">
            <a:extLst>
              <a:ext uri="{FF2B5EF4-FFF2-40B4-BE49-F238E27FC236}">
                <a16:creationId xmlns:a16="http://schemas.microsoft.com/office/drawing/2014/main" id="{365A24C9-D40E-5E05-FD4C-2CF694AA5BF2}"/>
              </a:ext>
            </a:extLst>
          </p:cNvPr>
          <p:cNvSpPr>
            <a:spLocks noGrp="1"/>
          </p:cNvSpPr>
          <p:nvPr>
            <p:ph type="dt" sz="half" idx="10"/>
          </p:nvPr>
        </p:nvSpPr>
        <p:spPr/>
        <p:txBody>
          <a:bodyPr/>
          <a:lstStyle/>
          <a:p>
            <a:pPr>
              <a:defRPr/>
            </a:pPr>
            <a:fld id="{2303D31F-598B-47EE-BA37-93F097A3D676}" type="datetime1">
              <a:rPr lang="en-GB" altLang="en-US"/>
              <a:pPr>
                <a:defRPr/>
              </a:pPr>
              <a:t>14/08/2026</a:t>
            </a:fld>
            <a:endParaRPr lang="en-GB" altLang="en-US"/>
          </a:p>
        </p:txBody>
      </p:sp>
      <p:sp>
        <p:nvSpPr>
          <p:cNvPr id="5" name="Slide Number Placeholder 4">
            <a:extLst>
              <a:ext uri="{FF2B5EF4-FFF2-40B4-BE49-F238E27FC236}">
                <a16:creationId xmlns:a16="http://schemas.microsoft.com/office/drawing/2014/main" id="{69478B27-96F9-9F3E-DD2A-6958E537D5A9}"/>
              </a:ext>
            </a:extLst>
          </p:cNvPr>
          <p:cNvSpPr>
            <a:spLocks noGrp="1"/>
          </p:cNvSpPr>
          <p:nvPr>
            <p:ph type="sldNum" sz="quarter" idx="12"/>
          </p:nvPr>
        </p:nvSpPr>
        <p:spPr/>
        <p:txBody>
          <a:bodyPr/>
          <a:lstStyle/>
          <a:p>
            <a:pPr>
              <a:defRPr/>
            </a:pPr>
            <a:fld id="{6550E941-99E4-4403-A917-B30FF69A9617}" type="slidenum">
              <a:rPr lang="en-GB" altLang="en-US"/>
              <a:pPr>
                <a:defRPr/>
              </a:pPr>
              <a:t>13</a:t>
            </a:fld>
            <a:endParaRPr lang="en-GB" altLang="en-US"/>
          </a:p>
        </p:txBody>
      </p:sp>
      <p:pic>
        <p:nvPicPr>
          <p:cNvPr id="7" name="Audio 6">
            <a:hlinkClick r:id="" action="ppaction://media"/>
            <a:extLst>
              <a:ext uri="{FF2B5EF4-FFF2-40B4-BE49-F238E27FC236}">
                <a16:creationId xmlns:a16="http://schemas.microsoft.com/office/drawing/2014/main" id="{F4EA56F2-C569-0E61-63EF-B4447AE1F44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087373503"/>
      </p:ext>
    </p:extLst>
  </p:cSld>
  <p:clrMapOvr>
    <a:masterClrMapping/>
  </p:clrMapOvr>
  <mc:AlternateContent xmlns:mc="http://schemas.openxmlformats.org/markup-compatibility/2006">
    <mc:Choice xmlns:p14="http://schemas.microsoft.com/office/powerpoint/2010/main" Requires="p14">
      <p:transition spd="slow" p14:dur="2000" advTm="42869"/>
    </mc:Choice>
    <mc:Fallback>
      <p:transition spd="slow" advTm="42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8229600" cy="322119"/>
          </a:xfrm>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1" y="862447"/>
            <a:ext cx="9143998" cy="4779476"/>
          </a:xfrm>
        </p:spPr>
        <p:txBody>
          <a:bodyPr anchor="ctr" anchorCtr="0"/>
          <a:lstStyle/>
          <a:p>
            <a:pPr>
              <a:spcBef>
                <a:spcPts val="1000"/>
              </a:spcBef>
              <a:buFont typeface="Arial"/>
              <a:buChar char="•"/>
            </a:pPr>
            <a:r>
              <a:rPr lang="en-GB" sz="1700"/>
              <a:t>Individualised cancer treatment - Sarah should receive an individualised treatment plan based on the type size and stage of her cancer lymph node involvement, general health and treatment preferences. (NHS guidance 2026) states that breast cancer treatment depends on these individual factors.</a:t>
            </a:r>
          </a:p>
          <a:p>
            <a:pPr>
              <a:spcBef>
                <a:spcPts val="1000"/>
              </a:spcBef>
              <a:buFont typeface="Arial"/>
              <a:buChar char="•"/>
            </a:pPr>
            <a:r>
              <a:rPr lang="en-GB" sz="1700"/>
              <a:t>Regular monitoring - Sarah should attend scheduled appointments and have appropriate investigations to monitor her response to treatment and identify side effects or complications. She should be encouraged to report concerning symptoms rather than waiting until her next appointment. (NHS, 2026; NICE, 2025)</a:t>
            </a:r>
          </a:p>
          <a:p>
            <a:pPr>
              <a:spcBef>
                <a:spcPts val="1000"/>
              </a:spcBef>
              <a:buFont typeface="Arial"/>
              <a:buChar char="•"/>
            </a:pPr>
            <a:r>
              <a:rPr lang="en-GB" sz="1700"/>
              <a:t>Support with treatment side effects - Sarah should receive clear information about possible chemotherapy side effects including fatigue, nausea, appetite changes and other symptoms. Her healthcare team can provide advice and treatment to manage these effects. (Mayo Clinic, n.d.; NHS, 2026)</a:t>
            </a:r>
          </a:p>
          <a:p>
            <a:pPr>
              <a:spcBef>
                <a:spcPts val="1000"/>
              </a:spcBef>
              <a:buFont typeface="Arial"/>
              <a:buChar char="•"/>
            </a:pPr>
            <a:r>
              <a:rPr lang="en-GB" sz="1700"/>
              <a:t>Psychological and emotional support - Sarah should be offered opportunities to discuss anxiety, fear and uncertainty. Her families should also be offered appropriate support.</a:t>
            </a:r>
            <a:endParaRPr lang="en-GB" sz="1700" dirty="0"/>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7" name="Audio 6">
            <a:hlinkClick r:id="" action="ppaction://media"/>
            <a:extLst>
              <a:ext uri="{FF2B5EF4-FFF2-40B4-BE49-F238E27FC236}">
                <a16:creationId xmlns:a16="http://schemas.microsoft.com/office/drawing/2014/main" id="{BC82E62A-CF24-D86B-F565-D54AED863B3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mc:Choice xmlns:p14="http://schemas.microsoft.com/office/powerpoint/2010/main" Requires="p14">
      <p:transition spd="slow" p14:dur="2000" advTm="70016"/>
    </mc:Choice>
    <mc:Fallback>
      <p:transition spd="slow" advTm="700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17C062D-B5E1-C012-D6FC-B8E16D844CE7}"/>
              </a:ext>
            </a:extLst>
          </p:cNvPr>
          <p:cNvPicPr>
            <a:picLocks noChangeAspect="1"/>
          </p:cNvPicPr>
          <p:nvPr/>
        </p:nvPicPr>
        <p:blipFill>
          <a:blip r:embed="rId4"/>
          <a:stretch>
            <a:fillRect/>
          </a:stretch>
        </p:blipFill>
        <p:spPr>
          <a:xfrm>
            <a:off x="2441863" y="4273556"/>
            <a:ext cx="6700261" cy="1440656"/>
          </a:xfrm>
          <a:prstGeom prst="rect">
            <a:avLst/>
          </a:prstGeom>
          <a:noFill/>
        </p:spPr>
      </p:pic>
      <p:sp>
        <p:nvSpPr>
          <p:cNvPr id="8" name="TextBox 7">
            <a:extLst>
              <a:ext uri="{FF2B5EF4-FFF2-40B4-BE49-F238E27FC236}">
                <a16:creationId xmlns:a16="http://schemas.microsoft.com/office/drawing/2014/main" id="{863B95A8-CE67-5DA0-DCE0-562E50ABA119}"/>
              </a:ext>
            </a:extLst>
          </p:cNvPr>
          <p:cNvSpPr txBox="1"/>
          <p:nvPr/>
        </p:nvSpPr>
        <p:spPr bwMode="auto">
          <a:xfrm>
            <a:off x="289" y="-173466"/>
            <a:ext cx="9143710" cy="5450979"/>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Bef>
                <a:spcPct val="20000"/>
              </a:spcBef>
            </a:pPr>
            <a:endParaRPr lang="en-US" sz="1500" dirty="0">
              <a:latin typeface="Arial"/>
              <a:cs typeface="Arial"/>
            </a:endParaRPr>
          </a:p>
          <a:p>
            <a:pPr>
              <a:lnSpc>
                <a:spcPct val="90000"/>
              </a:lnSpc>
              <a:spcBef>
                <a:spcPct val="20000"/>
              </a:spcBef>
            </a:pPr>
            <a:r>
              <a:rPr lang="en-US" sz="1500">
                <a:latin typeface="Arial"/>
                <a:cs typeface="Arial"/>
              </a:rPr>
              <a:t>National Breast Cancer Foundation (2026) Since 1992, the breast cancer organisations across the globe have created and trademarked their own ribions to houner their work and the people they serve bellow is a sampling of the various pink ribbons used by breast cancer organizations around the world.</a:t>
            </a:r>
            <a:endParaRPr lang="en-US"/>
          </a:p>
          <a:p>
            <a:pPr>
              <a:lnSpc>
                <a:spcPct val="90000"/>
              </a:lnSpc>
              <a:spcBef>
                <a:spcPct val="20000"/>
              </a:spcBef>
            </a:pPr>
            <a:r>
              <a:rPr lang="en-US" sz="1500">
                <a:latin typeface="Arial"/>
                <a:cs typeface="Arial"/>
              </a:rPr>
              <a:t>Sarah's case demonstrates that caring for a person with triple negative breast cancer involves much more than treating the tumour.</a:t>
            </a:r>
          </a:p>
          <a:p>
            <a:pPr>
              <a:lnSpc>
                <a:spcPct val="90000"/>
              </a:lnSpc>
              <a:spcBef>
                <a:spcPct val="20000"/>
              </a:spcBef>
            </a:pPr>
            <a:endParaRPr lang="en-US" sz="1500" dirty="0">
              <a:latin typeface="Arial"/>
              <a:cs typeface="Arial"/>
            </a:endParaRPr>
          </a:p>
          <a:p>
            <a:pPr>
              <a:lnSpc>
                <a:spcPct val="90000"/>
              </a:lnSpc>
              <a:spcBef>
                <a:spcPct val="20000"/>
              </a:spcBef>
            </a:pPr>
            <a:r>
              <a:rPr lang="en-US" sz="1500">
                <a:latin typeface="Arial"/>
                <a:cs typeface="Arial"/>
              </a:rPr>
              <a:t>TNBC is different from other breast cancers because Sarah's cancer cells are ER negative, PR-negative and HER2-negative meaning that hormone targeted treatments are not appropriate. Treatments therefore needs to be carefully planned around her individual diagnosis and circumstances.</a:t>
            </a:r>
          </a:p>
          <a:p>
            <a:pPr>
              <a:lnSpc>
                <a:spcPct val="90000"/>
              </a:lnSpc>
              <a:spcBef>
                <a:spcPct val="20000"/>
              </a:spcBef>
            </a:pPr>
            <a:r>
              <a:rPr lang="en-US" sz="1500">
                <a:latin typeface="Arial"/>
                <a:cs typeface="Arial"/>
              </a:rPr>
              <a:t>Understanding the anatomy of the physiology of breast and lymphatic system helps healthcare professionals understand how cancer develops, how it can spread and why different investigations and treatments are required. </a:t>
            </a:r>
          </a:p>
          <a:p>
            <a:pPr>
              <a:lnSpc>
                <a:spcPct val="90000"/>
              </a:lnSpc>
              <a:spcBef>
                <a:spcPct val="20000"/>
              </a:spcBef>
            </a:pPr>
            <a:endParaRPr lang="en-US" sz="1500" dirty="0">
              <a:latin typeface="Arial"/>
              <a:cs typeface="Arial"/>
            </a:endParaRPr>
          </a:p>
          <a:p>
            <a:pPr>
              <a:lnSpc>
                <a:spcPct val="90000"/>
              </a:lnSpc>
              <a:spcBef>
                <a:spcPct val="20000"/>
              </a:spcBef>
            </a:pPr>
            <a:r>
              <a:rPr lang="en-US" sz="1500">
                <a:latin typeface="Arial"/>
                <a:cs typeface="Arial"/>
              </a:rPr>
              <a:t>Sarah's care also needs to consider her lifestyle, daily routine, treatment side effects, emotional wellbeing and family needs. Effective Communication, confidentiality, dignity, concern and autonomy are essential parts of person centred care.Overall, The evidence shows that good cancer care combines clinical treatment with communication emotional support monitoring and shy decision making. this approach can help Sarah remain as independent as possible and maintain her quality of life throughout treatment.</a:t>
            </a:r>
          </a:p>
          <a:p>
            <a:pPr>
              <a:lnSpc>
                <a:spcPct val="90000"/>
              </a:lnSpc>
              <a:spcBef>
                <a:spcPct val="20000"/>
              </a:spcBef>
            </a:pPr>
            <a:endParaRPr lang="en-US" sz="800">
              <a:latin typeface="+mn-lt"/>
              <a:cs typeface="+mn-cs"/>
            </a:endParaRPr>
          </a:p>
          <a:p>
            <a:pPr marL="342900" indent="-342900">
              <a:lnSpc>
                <a:spcPct val="90000"/>
              </a:lnSpc>
              <a:spcBef>
                <a:spcPct val="20000"/>
              </a:spcBef>
              <a:buFont typeface="Arial" panose="020B0604020202020204" pitchFamily="34" charset="0"/>
              <a:buChar char="•"/>
            </a:pPr>
            <a:r>
              <a:rPr lang="en-US" sz="1200">
                <a:latin typeface="+mn-lt"/>
                <a:cs typeface="+mn-cs"/>
              </a:rPr>
              <a:t>National breast cancer foundation (2026)</a:t>
            </a:r>
          </a:p>
          <a:p>
            <a:pPr marL="342900" indent="-342900">
              <a:lnSpc>
                <a:spcPct val="90000"/>
              </a:lnSpc>
              <a:spcBef>
                <a:spcPct val="20000"/>
              </a:spcBef>
              <a:buFont typeface="Arial" panose="020B0604020202020204" pitchFamily="34" charset="0"/>
              <a:buChar char="•"/>
            </a:pPr>
            <a:endParaRPr lang="en-US" sz="800">
              <a:latin typeface="+mn-lt"/>
              <a:cs typeface="+mn-cs"/>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14/08/2026</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15</a:t>
            </a:fld>
            <a:endParaRPr lang="en-GB" altLang="en-US" kern="1200">
              <a:latin typeface="Myriad Pro"/>
              <a:ea typeface="+mn-ea"/>
              <a:cs typeface="Arial" panose="020B0604020202020204" pitchFamily="34" charset="0"/>
            </a:endParaRPr>
          </a:p>
        </p:txBody>
      </p:sp>
      <p:sp>
        <p:nvSpPr>
          <p:cNvPr id="9" name="TextBox 8">
            <a:extLst>
              <a:ext uri="{FF2B5EF4-FFF2-40B4-BE49-F238E27FC236}">
                <a16:creationId xmlns:a16="http://schemas.microsoft.com/office/drawing/2014/main" id="{3313D924-BC83-FB2C-1D07-D2B479110575}"/>
              </a:ext>
            </a:extLst>
          </p:cNvPr>
          <p:cNvSpPr txBox="1"/>
          <p:nvPr/>
        </p:nvSpPr>
        <p:spPr>
          <a:xfrm>
            <a:off x="4684970" y="353311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44140140-EB9C-0525-9607-6749F9CF9B29}"/>
              </a:ext>
            </a:extLst>
          </p:cNvPr>
          <p:cNvSpPr txBox="1"/>
          <p:nvPr/>
        </p:nvSpPr>
        <p:spPr>
          <a:xfrm>
            <a:off x="177209" y="553779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3" name="Audio 2">
            <a:hlinkClick r:id="" action="ppaction://media"/>
            <a:extLst>
              <a:ext uri="{FF2B5EF4-FFF2-40B4-BE49-F238E27FC236}">
                <a16:creationId xmlns:a16="http://schemas.microsoft.com/office/drawing/2014/main" id="{EE60AFF2-6D00-5641-FD30-8A6649D422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mc:Choice xmlns:p14="http://schemas.microsoft.com/office/powerpoint/2010/main" Requires="p14">
      <p:transition spd="slow" p14:dur="2000" advTm="131990"/>
    </mc:Choice>
    <mc:Fallback>
      <p:transition spd="slow" advTm="131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5071"/>
            <a:ext cx="8229600" cy="1433947"/>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 y="426030"/>
            <a:ext cx="9143996" cy="5226284"/>
          </a:xfrm>
        </p:spPr>
        <p:txBody>
          <a:bodyPr anchor="ctr" anchorCtr="0"/>
          <a:lstStyle/>
          <a:p>
            <a:pPr marL="285750" indent="-285750">
              <a:spcBef>
                <a:spcPts val="1600"/>
              </a:spcBef>
            </a:pPr>
            <a:r>
              <a:rPr lang="en-GB" sz="1400">
                <a:latin typeface="Arial"/>
                <a:cs typeface="Arial"/>
              </a:rPr>
              <a:t>Breastcancer.org (2026) Genetic testing for breast cancer. Available at: Breastcancer.org (Accessed: 10 August 2026).</a:t>
            </a:r>
            <a:endParaRPr lang="en-US"/>
          </a:p>
          <a:p>
            <a:pPr marL="285750" indent="-285750">
              <a:spcBef>
                <a:spcPts val="1600"/>
              </a:spcBef>
            </a:pPr>
            <a:r>
              <a:rPr lang="en-GB" sz="1400">
                <a:latin typeface="Arial"/>
                <a:cs typeface="Arial"/>
              </a:rPr>
              <a:t>Cleveland Clinic (2023) Breast anatomy. Available at: Cleveland Clinic (Accessed: 10 August 2026).</a:t>
            </a:r>
            <a:endParaRPr lang="en-GB" sz="1400" dirty="0">
              <a:latin typeface="Arial"/>
              <a:cs typeface="Arial"/>
            </a:endParaRPr>
          </a:p>
          <a:p>
            <a:pPr marL="285750" indent="-285750">
              <a:spcBef>
                <a:spcPts val="1600"/>
              </a:spcBef>
            </a:pPr>
            <a:r>
              <a:rPr lang="en-GB" sz="1400">
                <a:latin typeface="Arial"/>
                <a:cs typeface="Arial"/>
              </a:rPr>
              <a:t>Corner, J. (2002) 'Nurses' experience of cancer', European Journal of Cancer Care, 11 (3), pp. 193-199. Doi: 10.1046/j.1365-2354.2002.00339.x.</a:t>
            </a:r>
          </a:p>
          <a:p>
            <a:pPr marL="285750" indent="-285750">
              <a:spcBef>
                <a:spcPts val="1600"/>
              </a:spcBef>
            </a:pPr>
            <a:r>
              <a:rPr lang="en-GB" sz="1400">
                <a:latin typeface="Arial"/>
                <a:cs typeface="Arial"/>
              </a:rPr>
              <a:t>Kelsey-Seybold Clinic (n.d.) Did you know there's a link between alcohol and breast cancer? Available at: Kelsey-Seybold Clinic (Accessed: 10 August 2026).</a:t>
            </a:r>
          </a:p>
          <a:p>
            <a:pPr marL="285750" indent="-285750">
              <a:spcBef>
                <a:spcPts val="1600"/>
              </a:spcBef>
            </a:pPr>
            <a:r>
              <a:rPr lang="en-GB" sz="1400">
                <a:latin typeface="Arial"/>
                <a:cs typeface="Arial"/>
              </a:rPr>
              <a:t>Mayo Clinic (n.d.) Chemotherapy for breast cancer. Available at: Mayo Clinic (Accessed: 10 August 2026).</a:t>
            </a:r>
          </a:p>
          <a:p>
            <a:pPr marL="285750" indent="-285750">
              <a:spcBef>
                <a:spcPts val="1600"/>
              </a:spcBef>
            </a:pPr>
            <a:r>
              <a:rPr lang="en-GB" sz="1400">
                <a:latin typeface="Arial"/>
                <a:cs typeface="Arial"/>
              </a:rPr>
              <a:t>National Breast Cancer Foundation (n.d.) Breast Cancer ribbon. Available at: National Breast ribbon. Available at: National Breast Cancer Foundation (Accessed : 10 August 2026).</a:t>
            </a:r>
          </a:p>
          <a:p>
            <a:pPr marL="285750" indent="-285750">
              <a:spcBef>
                <a:spcPts val="1600"/>
              </a:spcBef>
            </a:pPr>
            <a:r>
              <a:rPr lang="en-GB" sz="1400">
                <a:latin typeface="Arial"/>
                <a:cs typeface="Arial"/>
              </a:rPr>
              <a:t>National Institute for Health and Care Excellence (NICE) (2025) Early and locally advanced breast cancer: diagnosis and management (NG101). Available at: NICE (Accessed: 10 August 2026).</a:t>
            </a:r>
          </a:p>
          <a:p>
            <a:pPr marL="285750" indent="-285750">
              <a:spcBef>
                <a:spcPts val="1600"/>
              </a:spcBef>
            </a:pPr>
            <a:r>
              <a:rPr lang="en-GB" sz="1400">
                <a:latin typeface="Arial"/>
                <a:cs typeface="Arial"/>
              </a:rPr>
              <a:t>NHS (2026) Symptoms of breast cancer in women. Available at: NHS (Accessed: 13 August 2026).</a:t>
            </a:r>
          </a:p>
          <a:p>
            <a:pPr marL="285750" indent="-285750">
              <a:spcBef>
                <a:spcPts val="1600"/>
              </a:spcBef>
            </a:pPr>
            <a:r>
              <a:rPr lang="en-GB" sz="1400">
                <a:latin typeface="Arial"/>
                <a:cs typeface="Arial"/>
              </a:rPr>
              <a:t>NHS (2026) Treatment for breast cancer in women. Available at: NHS (Accessed: 13 August 2026).</a:t>
            </a:r>
          </a:p>
          <a:p>
            <a:pPr marL="285750" indent="-285750">
              <a:spcBef>
                <a:spcPts val="1600"/>
              </a:spcBef>
            </a:pPr>
            <a:r>
              <a:rPr lang="en-GB" sz="1400">
                <a:latin typeface="Arial"/>
                <a:cs typeface="Arial"/>
              </a:rPr>
              <a:t>Odling, G., Norberg, A. and Danielson,E. (2002) 'Care of the women with breast cancer on a surgical ward: nurses' opinions of the need for support for women, relatives and themselves', Journal of Advanced Nursing, 39?</a:t>
            </a:r>
            <a:endParaRPr lang="en-GB" sz="1400" dirty="0">
              <a:latin typeface="Arial"/>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7" name="Audio 6">
            <a:hlinkClick r:id="" action="ppaction://media"/>
            <a:extLst>
              <a:ext uri="{FF2B5EF4-FFF2-40B4-BE49-F238E27FC236}">
                <a16:creationId xmlns:a16="http://schemas.microsoft.com/office/drawing/2014/main" id="{739971CF-4997-E7E8-110A-CADFE44BE2A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21817562"/>
      </p:ext>
    </p:extLst>
  </p:cSld>
  <p:clrMapOvr>
    <a:masterClrMapping/>
  </p:clrMapOvr>
  <mc:AlternateContent xmlns:mc="http://schemas.openxmlformats.org/markup-compatibility/2006">
    <mc:Choice xmlns:p14="http://schemas.microsoft.com/office/powerpoint/2010/main" Requires="p14">
      <p:transition spd="slow" p14:dur="2000" advTm="14508"/>
    </mc:Choice>
    <mc:Fallback>
      <p:transition spd="slow" advTm="14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733A3-9D9D-717D-5763-8995CD71E7A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F9BC73B-1C34-FBC1-BADF-313E67DA0B3E}"/>
              </a:ext>
            </a:extLst>
          </p:cNvPr>
          <p:cNvSpPr>
            <a:spLocks noGrp="1"/>
          </p:cNvSpPr>
          <p:nvPr>
            <p:ph idx="1"/>
          </p:nvPr>
        </p:nvSpPr>
        <p:spPr/>
        <p:txBody>
          <a:bodyPr/>
          <a:lstStyle/>
          <a:p>
            <a:pPr marL="0" indent="0">
              <a:buNone/>
            </a:pPr>
            <a:r>
              <a:rPr lang="en-US" sz="1600">
                <a:latin typeface="Arial"/>
                <a:ea typeface="Calibri"/>
                <a:cs typeface="Arial"/>
              </a:rPr>
              <a:t>Getty  Images (n.d.) Cancer patient with docter. Available at: Getty Images (Accessed: 10 August 2026).</a:t>
            </a:r>
          </a:p>
          <a:p>
            <a:pPr marL="0" indent="0">
              <a:buNone/>
            </a:pPr>
            <a:endParaRPr lang="en-US" sz="1600" dirty="0">
              <a:latin typeface="Arial"/>
              <a:ea typeface="Calibri"/>
              <a:cs typeface="Arial"/>
            </a:endParaRPr>
          </a:p>
          <a:p>
            <a:pPr marL="0" indent="0">
              <a:buNone/>
            </a:pPr>
            <a:r>
              <a:rPr lang="en-US" sz="1600" dirty="0">
                <a:latin typeface="Arial"/>
                <a:ea typeface="Calibri"/>
                <a:cs typeface="Arial"/>
              </a:rPr>
              <a:t>Upslash (n.d.) Group of people holding ribbon – breast cancer concept. Available at: </a:t>
            </a:r>
            <a:r>
              <a:rPr lang="en-US" sz="1600">
                <a:latin typeface="Arial"/>
                <a:ea typeface="Calibri"/>
                <a:cs typeface="Arial"/>
              </a:rPr>
              <a:t>Getty Images (Accessed: 10 August 2026).</a:t>
            </a:r>
            <a:endParaRPr lang="en-US" sz="1600" dirty="0">
              <a:latin typeface="Arial"/>
              <a:ea typeface="Calibri"/>
              <a:cs typeface="Arial"/>
            </a:endParaRPr>
          </a:p>
          <a:p>
            <a:pPr marL="0" indent="0">
              <a:buNone/>
            </a:pPr>
            <a:endParaRPr lang="en-US" sz="1600" dirty="0">
              <a:latin typeface="Arial"/>
              <a:ea typeface="Calibri"/>
              <a:cs typeface="Arial"/>
            </a:endParaRPr>
          </a:p>
          <a:p>
            <a:pPr marL="0" indent="0">
              <a:buNone/>
            </a:pPr>
            <a:r>
              <a:rPr lang="en-US" sz="1600">
                <a:latin typeface="Arial"/>
                <a:ea typeface="Calibri"/>
                <a:cs typeface="Arial"/>
              </a:rPr>
              <a:t>Dreamstime (n.d.) Healthy diet and exercise. Available at: Dreamstime (Accessed: 10 August 2026).</a:t>
            </a:r>
            <a:endParaRPr lang="en-US" sz="1600" dirty="0">
              <a:latin typeface="Arial"/>
              <a:ea typeface="Calibri"/>
              <a:cs typeface="Arial"/>
            </a:endParaRPr>
          </a:p>
          <a:p>
            <a:pPr marL="0" indent="0">
              <a:buNone/>
            </a:pPr>
            <a:endParaRPr lang="en-US" sz="1600" dirty="0">
              <a:latin typeface="Arial"/>
              <a:ea typeface="Calibri"/>
              <a:cs typeface="Arial"/>
            </a:endParaRPr>
          </a:p>
        </p:txBody>
      </p:sp>
      <p:sp>
        <p:nvSpPr>
          <p:cNvPr id="4" name="Date Placeholder 3">
            <a:extLst>
              <a:ext uri="{FF2B5EF4-FFF2-40B4-BE49-F238E27FC236}">
                <a16:creationId xmlns:a16="http://schemas.microsoft.com/office/drawing/2014/main" id="{6EB3BBBF-ECE1-98E3-EAC9-33D3F99D8221}"/>
              </a:ext>
            </a:extLst>
          </p:cNvPr>
          <p:cNvSpPr>
            <a:spLocks noGrp="1"/>
          </p:cNvSpPr>
          <p:nvPr>
            <p:ph type="dt" sz="half" idx="10"/>
          </p:nvPr>
        </p:nvSpPr>
        <p:spPr/>
        <p:txBody>
          <a:bodyPr/>
          <a:lstStyle/>
          <a:p>
            <a:pPr>
              <a:defRPr/>
            </a:pPr>
            <a:fld id="{2303D31F-598B-47EE-BA37-93F097A3D676}" type="datetime1">
              <a:rPr lang="en-GB" altLang="en-US"/>
              <a:pPr>
                <a:defRPr/>
              </a:pPr>
              <a:t>14/08/2026</a:t>
            </a:fld>
            <a:endParaRPr lang="en-GB" altLang="en-US"/>
          </a:p>
        </p:txBody>
      </p:sp>
      <p:sp>
        <p:nvSpPr>
          <p:cNvPr id="5" name="Slide Number Placeholder 4">
            <a:extLst>
              <a:ext uri="{FF2B5EF4-FFF2-40B4-BE49-F238E27FC236}">
                <a16:creationId xmlns:a16="http://schemas.microsoft.com/office/drawing/2014/main" id="{5B170ECE-EDB9-DD64-48A0-2DA72E3BF831}"/>
              </a:ext>
            </a:extLst>
          </p:cNvPr>
          <p:cNvSpPr>
            <a:spLocks noGrp="1"/>
          </p:cNvSpPr>
          <p:nvPr>
            <p:ph type="sldNum" sz="quarter" idx="12"/>
          </p:nvPr>
        </p:nvSpPr>
        <p:spPr/>
        <p:txBody>
          <a:bodyPr/>
          <a:lstStyle/>
          <a:p>
            <a:pPr>
              <a:defRPr/>
            </a:pPr>
            <a:fld id="{6550E941-99E4-4403-A917-B30FF69A9617}" type="slidenum">
              <a:rPr lang="en-GB" altLang="en-US"/>
              <a:pPr>
                <a:defRPr/>
              </a:pPr>
              <a:t>17</a:t>
            </a:fld>
            <a:endParaRPr lang="en-GB" altLang="en-US"/>
          </a:p>
        </p:txBody>
      </p:sp>
    </p:spTree>
    <p:extLst>
      <p:ext uri="{BB962C8B-B14F-4D97-AF65-F5344CB8AC3E}">
        <p14:creationId xmlns:p14="http://schemas.microsoft.com/office/powerpoint/2010/main" val="23438002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ff4f36f-8ef1-4cda-9937-423737be097f"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368C38A01DEE349B1052B190669AC58" ma:contentTypeVersion="5" ma:contentTypeDescription="Create a new document." ma:contentTypeScope="" ma:versionID="c22477416403f2fd264d3de4bfe30920">
  <xsd:schema xmlns:xsd="http://www.w3.org/2001/XMLSchema" xmlns:xs="http://www.w3.org/2001/XMLSchema" xmlns:p="http://schemas.microsoft.com/office/2006/metadata/properties" xmlns:ns3="aff4f36f-8ef1-4cda-9937-423737be097f" targetNamespace="http://schemas.microsoft.com/office/2006/metadata/properties" ma:root="true" ma:fieldsID="283d1d2edd5889c1d3d3f78b7f68ddb0" ns3:_="">
    <xsd:import namespace="aff4f36f-8ef1-4cda-9937-423737be097f"/>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f4f36f-8ef1-4cda-9937-423737be097f"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9F59DC1-847A-4D5F-940E-DD300D8CBC0D}">
  <ds:schemaRefs>
    <ds:schemaRef ds:uri="http://schemas.microsoft.com/office/2006/metadata/properties"/>
    <ds:schemaRef ds:uri="http://schemas.microsoft.com/office/infopath/2007/PartnerControls"/>
    <ds:schemaRef ds:uri="aff4f36f-8ef1-4cda-9937-423737be097f"/>
  </ds:schemaRefs>
</ds:datastoreItem>
</file>

<file path=customXml/itemProps2.xml><?xml version="1.0" encoding="utf-8"?>
<ds:datastoreItem xmlns:ds="http://schemas.openxmlformats.org/officeDocument/2006/customXml" ds:itemID="{E7EF6457-5307-4C44-A17E-0C10E4C2264A}">
  <ds:schemaRefs>
    <ds:schemaRef ds:uri="http://schemas.microsoft.com/sharepoint/v3/contenttype/forms"/>
  </ds:schemaRefs>
</ds:datastoreItem>
</file>

<file path=customXml/itemProps3.xml><?xml version="1.0" encoding="utf-8"?>
<ds:datastoreItem xmlns:ds="http://schemas.openxmlformats.org/officeDocument/2006/customXml" ds:itemID="{979665B4-87F8-4EAD-AC72-F8A045557B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f4f36f-8ef1-4cda-9937-423737be09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PPT template</Template>
  <TotalTime>980</TotalTime>
  <Words>2719</Words>
  <Application>Microsoft Office PowerPoint</Application>
  <PresentationFormat>On-screen Show (4:3)</PresentationFormat>
  <Paragraphs>162</Paragraphs>
  <Slides>17</Slides>
  <Notes>4</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Myriad Pro</vt:lpstr>
      <vt:lpstr>Verdana</vt:lpstr>
      <vt:lpstr>20140311PresentationUWTSDTemplate</vt:lpstr>
      <vt:lpstr>PowerPoint Presentation</vt:lpstr>
      <vt:lpstr>PowerPoint Presentation</vt:lpstr>
      <vt:lpstr>Why is TNBC important in Health and Social Care </vt:lpstr>
      <vt:lpstr>Information about Sarah</vt:lpstr>
      <vt:lpstr>Anatomy and Physiology of TNBC</vt:lpstr>
      <vt:lpstr>PowerPoint Presentation</vt:lpstr>
      <vt:lpstr>Lifestyle and Health behaviour</vt:lpstr>
      <vt:lpstr>How this effects Sarah's care</vt:lpstr>
      <vt:lpstr>Sarah's Everyday Routine</vt:lpstr>
      <vt:lpstr>PowerPoint Presentation</vt:lpstr>
      <vt:lpstr>Commnication and Ethical Considerations</vt:lpstr>
      <vt:lpstr>PowerPoint Presentation</vt:lpstr>
      <vt:lpstr>Risk factors that cannot simply be changed </vt:lpstr>
      <vt:lpstr>Recommendations</vt:lpstr>
      <vt:lpstr>PowerPoint Presentation</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Eliora Blackson</cp:lastModifiedBy>
  <cp:revision>2392</cp:revision>
  <cp:lastPrinted>2018-07-09T15:27:01Z</cp:lastPrinted>
  <dcterms:created xsi:type="dcterms:W3CDTF">2002-10-07T19:43:58Z</dcterms:created>
  <dcterms:modified xsi:type="dcterms:W3CDTF">2026-08-14T11:17:05Z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0x010100E368C38A01DEE349B1052B190669AC58</vt:lpwstr>
  </property>
</Properties>
</file>