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25"/>
  </p:notesMasterIdLst>
  <p:handoutMasterIdLst>
    <p:handoutMasterId r:id="rId26"/>
  </p:handoutMasterIdLst>
  <p:sldIdLst>
    <p:sldId id="410" r:id="rId5"/>
    <p:sldId id="383" r:id="rId6"/>
    <p:sldId id="413" r:id="rId7"/>
    <p:sldId id="411" r:id="rId8"/>
    <p:sldId id="425" r:id="rId9"/>
    <p:sldId id="391" r:id="rId10"/>
    <p:sldId id="414" r:id="rId11"/>
    <p:sldId id="412" r:id="rId12"/>
    <p:sldId id="426" r:id="rId13"/>
    <p:sldId id="408" r:id="rId14"/>
    <p:sldId id="404" r:id="rId15"/>
    <p:sldId id="433" r:id="rId16"/>
    <p:sldId id="434" r:id="rId17"/>
    <p:sldId id="427" r:id="rId18"/>
    <p:sldId id="428" r:id="rId19"/>
    <p:sldId id="429" r:id="rId20"/>
    <p:sldId id="430" r:id="rId21"/>
    <p:sldId id="431" r:id="rId22"/>
    <p:sldId id="432" r:id="rId23"/>
    <p:sldId id="39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327" autoAdjust="0"/>
  </p:normalViewPr>
  <p:slideViewPr>
    <p:cSldViewPr snapToGrid="0">
      <p:cViewPr varScale="1">
        <p:scale>
          <a:sx n="63" d="100"/>
          <a:sy n="63" d="100"/>
        </p:scale>
        <p:origin x="804" y="5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BEDD12-BCD5-485B-BCBC-34BB01D7923C}" type="datetimeFigureOut">
              <a:rPr lang="en-US" smtClean="0"/>
              <a:t>6/19/2026</a:t>
            </a:fld>
            <a:endParaRPr lang="en-US" dirty="0"/>
          </a:p>
        </p:txBody>
      </p:sp>
      <p:sp>
        <p:nvSpPr>
          <p:cNvPr id="6" name="Slide Number Placeholder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2C230DF-5933-439D-898F-38E9AC9BA688}" type="slidenum">
              <a:rPr lang="en-US" smtClean="0"/>
              <a:t>‹#›</a:t>
            </a:fld>
            <a:endParaRPr lang="en-US" dirty="0"/>
          </a:p>
        </p:txBody>
      </p:sp>
      <p:sp>
        <p:nvSpPr>
          <p:cNvPr id="7" name="Footer Placeholder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8" name="Header Placeholder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6/19/2026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a:t>
            </a:fld>
            <a:endParaRPr lang="en-US" dirty="0"/>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2</a:t>
            </a:fld>
            <a:endParaRPr lang="en-US" dirty="0"/>
          </a:p>
        </p:txBody>
      </p:sp>
    </p:spTree>
    <p:extLst>
      <p:ext uri="{BB962C8B-B14F-4D97-AF65-F5344CB8AC3E}">
        <p14:creationId xmlns:p14="http://schemas.microsoft.com/office/powerpoint/2010/main" val="3113416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55548-A601-CC41-B807-DB4A0F7970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909517-D911-EEEF-6273-EE105ABA767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3F108CC-1AC8-1BC6-74C0-B1508B4E1CD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DB411AC-C190-9B8B-11C4-30E6D509C164}"/>
              </a:ext>
            </a:extLst>
          </p:cNvPr>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1397875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6</a:t>
            </a:fld>
            <a:endParaRPr lang="en-US" dirty="0"/>
          </a:p>
        </p:txBody>
      </p:sp>
    </p:spTree>
    <p:extLst>
      <p:ext uri="{BB962C8B-B14F-4D97-AF65-F5344CB8AC3E}">
        <p14:creationId xmlns:p14="http://schemas.microsoft.com/office/powerpoint/2010/main" val="3908276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5430E-0E16-999A-4BB9-82C5A3D37D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2AF107-1791-AFE1-AF0E-4591CA5F384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035BAD7-E4A2-F5CD-3787-B87F49D9918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1A897C4-7308-17CE-1922-19A10DB346EE}"/>
              </a:ext>
            </a:extLst>
          </p:cNvPr>
          <p:cNvSpPr>
            <a:spLocks noGrp="1"/>
          </p:cNvSpPr>
          <p:nvPr>
            <p:ph type="sldNum" sz="quarter" idx="5"/>
          </p:nvPr>
        </p:nvSpPr>
        <p:spPr/>
        <p:txBody>
          <a:bodyPr/>
          <a:lstStyle/>
          <a:p>
            <a:fld id="{A89C7E07-3C67-C64C-8DA0-0404F6303970}" type="slidenum">
              <a:rPr lang="en-US" smtClean="0"/>
              <a:t>7</a:t>
            </a:fld>
            <a:endParaRPr lang="en-US" dirty="0"/>
          </a:p>
        </p:txBody>
      </p:sp>
    </p:spTree>
    <p:extLst>
      <p:ext uri="{BB962C8B-B14F-4D97-AF65-F5344CB8AC3E}">
        <p14:creationId xmlns:p14="http://schemas.microsoft.com/office/powerpoint/2010/main" val="22647512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10</a:t>
            </a:fld>
            <a:endParaRPr lang="en-US" dirty="0"/>
          </a:p>
        </p:txBody>
      </p:sp>
    </p:spTree>
    <p:extLst>
      <p:ext uri="{BB962C8B-B14F-4D97-AF65-F5344CB8AC3E}">
        <p14:creationId xmlns:p14="http://schemas.microsoft.com/office/powerpoint/2010/main" val="23861837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11</a:t>
            </a:fld>
            <a:endParaRPr lang="en-US" dirty="0"/>
          </a:p>
        </p:txBody>
      </p:sp>
    </p:spTree>
    <p:extLst>
      <p:ext uri="{BB962C8B-B14F-4D97-AF65-F5344CB8AC3E}">
        <p14:creationId xmlns:p14="http://schemas.microsoft.com/office/powerpoint/2010/main" val="634596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99185-F985-BE25-3E2D-6A69EE7CE9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10DDE4-AC25-0415-DAC4-3705662D38B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857B3C1-BAA6-DE48-B7F0-4CD08217519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7C0AA51-44AB-9423-DC2A-5BB34F914EFC}"/>
              </a:ext>
            </a:extLst>
          </p:cNvPr>
          <p:cNvSpPr>
            <a:spLocks noGrp="1"/>
          </p:cNvSpPr>
          <p:nvPr>
            <p:ph type="sldNum" sz="quarter" idx="5"/>
          </p:nvPr>
        </p:nvSpPr>
        <p:spPr/>
        <p:txBody>
          <a:bodyPr/>
          <a:lstStyle/>
          <a:p>
            <a:fld id="{A89C7E07-3C67-C64C-8DA0-0404F6303970}" type="slidenum">
              <a:rPr lang="en-US" smtClean="0"/>
              <a:t>12</a:t>
            </a:fld>
            <a:endParaRPr lang="en-US" dirty="0"/>
          </a:p>
        </p:txBody>
      </p:sp>
    </p:spTree>
    <p:extLst>
      <p:ext uri="{BB962C8B-B14F-4D97-AF65-F5344CB8AC3E}">
        <p14:creationId xmlns:p14="http://schemas.microsoft.com/office/powerpoint/2010/main" val="4029434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35F351-E85E-4283-CEED-8373423E49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888189-37CC-8216-BB8C-74A7C25175C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1662360-A5EA-F2E5-D3DB-B6EC0E77963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54B5D25-1874-4704-9752-C366199DFCE5}"/>
              </a:ext>
            </a:extLst>
          </p:cNvPr>
          <p:cNvSpPr>
            <a:spLocks noGrp="1"/>
          </p:cNvSpPr>
          <p:nvPr>
            <p:ph type="sldNum" sz="quarter" idx="5"/>
          </p:nvPr>
        </p:nvSpPr>
        <p:spPr/>
        <p:txBody>
          <a:bodyPr/>
          <a:lstStyle/>
          <a:p>
            <a:fld id="{A89C7E07-3C67-C64C-8DA0-0404F6303970}" type="slidenum">
              <a:rPr lang="en-US" smtClean="0"/>
              <a:t>13</a:t>
            </a:fld>
            <a:endParaRPr lang="en-US" dirty="0"/>
          </a:p>
        </p:txBody>
      </p:sp>
    </p:spTree>
    <p:extLst>
      <p:ext uri="{BB962C8B-B14F-4D97-AF65-F5344CB8AC3E}">
        <p14:creationId xmlns:p14="http://schemas.microsoft.com/office/powerpoint/2010/main" val="2741348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47E95-EA45-56E0-8F31-187FF855C4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C4B92C-3F1C-61E3-A29E-DDEB6AE441B9}"/>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3015DE1-B807-8FA2-FD27-6A20B3FA37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9D0C97F-719A-D8B3-4006-37C8C5B2BBAC}"/>
              </a:ext>
            </a:extLst>
          </p:cNvPr>
          <p:cNvSpPr>
            <a:spLocks noGrp="1"/>
          </p:cNvSpPr>
          <p:nvPr>
            <p:ph type="sldNum" sz="quarter" idx="5"/>
          </p:nvPr>
        </p:nvSpPr>
        <p:spPr/>
        <p:txBody>
          <a:bodyPr/>
          <a:lstStyle/>
          <a:p>
            <a:fld id="{A89C7E07-3C67-C64C-8DA0-0404F6303970}" type="slidenum">
              <a:rPr lang="en-US" smtClean="0"/>
              <a:t>14</a:t>
            </a:fld>
            <a:endParaRPr lang="en-US" dirty="0"/>
          </a:p>
        </p:txBody>
      </p:sp>
    </p:spTree>
    <p:extLst>
      <p:ext uri="{BB962C8B-B14F-4D97-AF65-F5344CB8AC3E}">
        <p14:creationId xmlns:p14="http://schemas.microsoft.com/office/powerpoint/2010/main" val="4348599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40FE4-36F0-DDB3-3CD1-A8AC8EB609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F53E5F-7E78-4F1D-73AD-6C171299D89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EE290EA-8464-7988-856E-F98B11DC489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49E3C47-BEFB-B3ED-FA35-F1EC1CCBEEFB}"/>
              </a:ext>
            </a:extLst>
          </p:cNvPr>
          <p:cNvSpPr>
            <a:spLocks noGrp="1"/>
          </p:cNvSpPr>
          <p:nvPr>
            <p:ph type="sldNum" sz="quarter" idx="5"/>
          </p:nvPr>
        </p:nvSpPr>
        <p:spPr/>
        <p:txBody>
          <a:bodyPr/>
          <a:lstStyle/>
          <a:p>
            <a:fld id="{A89C7E07-3C67-C64C-8DA0-0404F6303970}" type="slidenum">
              <a:rPr lang="en-US" smtClean="0"/>
              <a:t>15</a:t>
            </a:fld>
            <a:endParaRPr lang="en-US" dirty="0"/>
          </a:p>
        </p:txBody>
      </p:sp>
    </p:spTree>
    <p:extLst>
      <p:ext uri="{BB962C8B-B14F-4D97-AF65-F5344CB8AC3E}">
        <p14:creationId xmlns:p14="http://schemas.microsoft.com/office/powerpoint/2010/main" val="37250362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3BFEFA-FA93-8928-A4A5-84D104F03E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B9DBBC-9D52-662B-EF7A-14E3B1FCB1C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4FFB823-1F78-A955-09D1-675A97AE8C0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9AFA6C9-542D-E566-DB2B-9AD0F4AB1832}"/>
              </a:ext>
            </a:extLst>
          </p:cNvPr>
          <p:cNvSpPr>
            <a:spLocks noGrp="1"/>
          </p:cNvSpPr>
          <p:nvPr>
            <p:ph type="sldNum" sz="quarter" idx="5"/>
          </p:nvPr>
        </p:nvSpPr>
        <p:spPr/>
        <p:txBody>
          <a:bodyPr/>
          <a:lstStyle/>
          <a:p>
            <a:fld id="{A89C7E07-3C67-C64C-8DA0-0404F6303970}" type="slidenum">
              <a:rPr lang="en-US" smtClean="0"/>
              <a:t>16</a:t>
            </a:fld>
            <a:endParaRPr lang="en-US" dirty="0"/>
          </a:p>
        </p:txBody>
      </p:sp>
    </p:spTree>
    <p:extLst>
      <p:ext uri="{BB962C8B-B14F-4D97-AF65-F5344CB8AC3E}">
        <p14:creationId xmlns:p14="http://schemas.microsoft.com/office/powerpoint/2010/main" val="12954752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C1606B-F9F9-C1E3-FE78-33EF571BA6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BEC057-7810-B755-DEA1-53802DDED87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9DC8381-6B96-EE57-289A-E1A47C589E7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D7A0BF9-FFFB-46CB-FB67-1B76D9D60A6D}"/>
              </a:ext>
            </a:extLst>
          </p:cNvPr>
          <p:cNvSpPr>
            <a:spLocks noGrp="1"/>
          </p:cNvSpPr>
          <p:nvPr>
            <p:ph type="sldNum" sz="quarter" idx="5"/>
          </p:nvPr>
        </p:nvSpPr>
        <p:spPr/>
        <p:txBody>
          <a:bodyPr/>
          <a:lstStyle/>
          <a:p>
            <a:fld id="{A89C7E07-3C67-C64C-8DA0-0404F6303970}" type="slidenum">
              <a:rPr lang="en-US" smtClean="0"/>
              <a:t>17</a:t>
            </a:fld>
            <a:endParaRPr lang="en-US" dirty="0"/>
          </a:p>
        </p:txBody>
      </p:sp>
    </p:spTree>
    <p:extLst>
      <p:ext uri="{BB962C8B-B14F-4D97-AF65-F5344CB8AC3E}">
        <p14:creationId xmlns:p14="http://schemas.microsoft.com/office/powerpoint/2010/main" val="7196681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BF430-572E-CF91-EE58-0FFF8F47A7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D4614D-FD81-1884-311A-8F13C57E021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E6B6779-4519-F7B3-B240-68D762F362B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97720CB-1108-7C54-B4C9-E1CA9C03EBB8}"/>
              </a:ext>
            </a:extLst>
          </p:cNvPr>
          <p:cNvSpPr>
            <a:spLocks noGrp="1"/>
          </p:cNvSpPr>
          <p:nvPr>
            <p:ph type="sldNum" sz="quarter" idx="5"/>
          </p:nvPr>
        </p:nvSpPr>
        <p:spPr/>
        <p:txBody>
          <a:bodyPr/>
          <a:lstStyle/>
          <a:p>
            <a:fld id="{A89C7E07-3C67-C64C-8DA0-0404F6303970}" type="slidenum">
              <a:rPr lang="en-US" smtClean="0"/>
              <a:t>18</a:t>
            </a:fld>
            <a:endParaRPr lang="en-US" dirty="0"/>
          </a:p>
        </p:txBody>
      </p:sp>
    </p:spTree>
    <p:extLst>
      <p:ext uri="{BB962C8B-B14F-4D97-AF65-F5344CB8AC3E}">
        <p14:creationId xmlns:p14="http://schemas.microsoft.com/office/powerpoint/2010/main" val="42667010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BDF08D-D53D-C210-5485-126706B492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65D46B-EC08-B32A-A43F-249C57B8E39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88A0A0E-E620-1BD5-B92F-13AF47656CD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09E30B1-31D8-BF35-3792-0B2CEE26BCD5}"/>
              </a:ext>
            </a:extLst>
          </p:cNvPr>
          <p:cNvSpPr>
            <a:spLocks noGrp="1"/>
          </p:cNvSpPr>
          <p:nvPr>
            <p:ph type="sldNum" sz="quarter" idx="5"/>
          </p:nvPr>
        </p:nvSpPr>
        <p:spPr/>
        <p:txBody>
          <a:bodyPr/>
          <a:lstStyle/>
          <a:p>
            <a:fld id="{A89C7E07-3C67-C64C-8DA0-0404F6303970}" type="slidenum">
              <a:rPr lang="en-US" smtClean="0"/>
              <a:t>19</a:t>
            </a:fld>
            <a:endParaRPr lang="en-US" dirty="0"/>
          </a:p>
        </p:txBody>
      </p:sp>
    </p:spTree>
    <p:extLst>
      <p:ext uri="{BB962C8B-B14F-4D97-AF65-F5344CB8AC3E}">
        <p14:creationId xmlns:p14="http://schemas.microsoft.com/office/powerpoint/2010/main" val="7960533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20</a:t>
            </a:fld>
            <a:endParaRPr lang="en-US" dirty="0"/>
          </a:p>
        </p:txBody>
      </p:sp>
    </p:spTree>
    <p:extLst>
      <p:ext uri="{BB962C8B-B14F-4D97-AF65-F5344CB8AC3E}">
        <p14:creationId xmlns:p14="http://schemas.microsoft.com/office/powerpoint/2010/main" val="1765923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3344090"/>
            <a:ext cx="5207725" cy="3513909"/>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32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 uri="{C183D7F6-B498-43B3-948B-1728B52AA6E4}">
                <adec:decorative xmlns:adec="http://schemas.microsoft.com/office/drawing/2017/decorative" val="1"/>
              </a:ext>
            </a:extLst>
          </p:cNvPr>
          <p:cNvGrpSpPr/>
          <p:nvPr userDrawn="1"/>
        </p:nvGrpSpPr>
        <p:grpSpPr>
          <a:xfrm>
            <a:off x="8159930" y="0"/>
            <a:ext cx="4032067" cy="2116183"/>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anchor="b" anchorCtr="0">
            <a:noAutofit/>
          </a:bodyPr>
          <a:lstStyle>
            <a:lvl1pPr>
              <a:defRPr sz="4400" b="1" i="0" spc="50" baseline="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a:normAutofit/>
          </a:bodyPr>
          <a:lstStyle>
            <a:lvl1pPr marL="283464" indent="-283464">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indent="-283464">
              <a:spcBef>
                <a:spcPts val="6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3" name="Slide Number Placeholder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a:lstStyle/>
          <a:p>
            <a:fld id="{294A09A9-5501-47C1-A89A-A340965A2BE2}" type="slidenum">
              <a:rPr lang="en-US" smtClean="0"/>
              <a:pPr/>
              <a:t>‹#›</a:t>
            </a:fld>
            <a:endParaRPr lang="en-US" dirty="0">
              <a:latin typeface="+mn-lt"/>
            </a:endParaRPr>
          </a:p>
        </p:txBody>
      </p:sp>
      <p:sp>
        <p:nvSpPr>
          <p:cNvPr id="42" name="Date Placeholder 41">
            <a:extLst>
              <a:ext uri="{FF2B5EF4-FFF2-40B4-BE49-F238E27FC236}">
                <a16:creationId xmlns:a16="http://schemas.microsoft.com/office/drawing/2014/main" id="{29CE2856-DB8F-5603-C085-74C70560FAC8}"/>
              </a:ext>
            </a:extLst>
          </p:cNvPr>
          <p:cNvSpPr>
            <a:spLocks noGrp="1"/>
          </p:cNvSpPr>
          <p:nvPr>
            <p:ph type="dt" sz="half" idx="25"/>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979826C1-7A52-DA25-F422-EE62DED7D1B6}"/>
              </a:ext>
              <a:ext uri="{C183D7F6-B498-43B3-948B-1728B52AA6E4}">
                <adec:decorative xmlns:adec="http://schemas.microsoft.com/office/drawing/2017/decorative"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808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3"/>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79D0555-EBDC-B53A-212D-A5921795FEC8}"/>
              </a:ext>
            </a:extLst>
          </p:cNvPr>
          <p:cNvSpPr>
            <a:spLocks noGrp="1"/>
          </p:cNvSpPr>
          <p:nvPr>
            <p:ph type="pic" sz="quarter" idx="13"/>
          </p:nvPr>
        </p:nvSpPr>
        <p:spPr>
          <a:xfrm>
            <a:off x="0" y="0"/>
            <a:ext cx="12192000" cy="688054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p:spPr>
        <p:txBody>
          <a:bodyPr wrap="square" tIns="182880">
            <a:noAutofit/>
          </a:bodyPr>
          <a:lstStyle>
            <a:lvl1pPr marL="0" indent="0" algn="ctr">
              <a:buNone/>
              <a:defRPr sz="2000">
                <a:solidFill>
                  <a:schemeClr val="tx1"/>
                </a:solidFill>
              </a:defRPr>
            </a:lvl1p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hasCustomPrompt="1"/>
          </p:nvPr>
        </p:nvSpPr>
        <p:spPr>
          <a:xfrm>
            <a:off x="6309359" y="444933"/>
            <a:ext cx="5477479" cy="3291840"/>
          </a:xfrm>
          <a:prstGeom prst="rect">
            <a:avLst/>
          </a:prstGeom>
        </p:spPr>
        <p:txBody>
          <a:bodyPr lIns="0" tIns="0" rIns="0" bIns="0" anchor="b" anchorCtr="0">
            <a:noAutofit/>
          </a:bodyPr>
          <a:lstStyle>
            <a:lvl1pPr>
              <a:defRPr sz="6000" b="1" i="0" baseline="0">
                <a:solidFill>
                  <a:schemeClr val="tx1"/>
                </a:solidFill>
                <a:latin typeface="+mj-lt"/>
              </a:defRPr>
            </a:lvl1pPr>
          </a:lstStyle>
          <a:p>
            <a:r>
              <a:rPr lang="en-US" dirty="0"/>
              <a:t>Click to add title </a:t>
            </a:r>
          </a:p>
        </p:txBody>
      </p:sp>
      <p:sp>
        <p:nvSpPr>
          <p:cNvPr id="7" name="Rectangle 6">
            <a:extLst>
              <a:ext uri="{FF2B5EF4-FFF2-40B4-BE49-F238E27FC236}">
                <a16:creationId xmlns:a16="http://schemas.microsoft.com/office/drawing/2014/main" id="{D96BA398-1ED2-1FCA-63B9-8915A8C7A524}"/>
              </a:ext>
              <a:ext uri="{C183D7F6-B498-43B3-948B-1728B52AA6E4}">
                <adec:decorative xmlns:adec="http://schemas.microsoft.com/office/drawing/2017/decorative" val="1"/>
              </a:ext>
            </a:extLst>
          </p:cNvPr>
          <p:cNvSpPr/>
          <p:nvPr userDrawn="1"/>
        </p:nvSpPr>
        <p:spPr>
          <a:xfrm>
            <a:off x="6309360" y="3951843"/>
            <a:ext cx="2133600" cy="10058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29169562"/>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sp>
        <p:nvSpPr>
          <p:cNvPr id="6" name="Picture Placeholder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a:normAutofit/>
          </a:bodyPr>
          <a:lstStyle>
            <a:lvl1pPr marL="0" indent="0" algn="ctr">
              <a:buNone/>
              <a:defRPr sz="2000"/>
            </a:lvl1pPr>
          </a:lstStyle>
          <a:p>
            <a:r>
              <a:rPr lang="en-US"/>
              <a:t>Click icon to add picture</a:t>
            </a:r>
            <a:endParaRPr lang="en-US" dirty="0"/>
          </a:p>
        </p:txBody>
      </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7" name="Straight Connector 6">
            <a:extLst>
              <a:ext uri="{FF2B5EF4-FFF2-40B4-BE49-F238E27FC236}">
                <a16:creationId xmlns:a16="http://schemas.microsoft.com/office/drawing/2014/main" id="{29169ED6-4B82-6844-119F-AC15CDF2D3E5}"/>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87914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ummary 2">
    <p:bg>
      <p:bgPr>
        <a:solidFill>
          <a:schemeClr val="tx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57F1500-1A16-D1EF-4F0C-030852B291FC}"/>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oup 9">
            <a:extLst>
              <a:ext uri="{FF2B5EF4-FFF2-40B4-BE49-F238E27FC236}">
                <a16:creationId xmlns:a16="http://schemas.microsoft.com/office/drawing/2014/main" id="{2D07A0BE-3890-193E-9439-F294E61A71B9}"/>
              </a:ext>
              <a:ext uri="{C183D7F6-B498-43B3-948B-1728B52AA6E4}">
                <adec:decorative xmlns:adec="http://schemas.microsoft.com/office/drawing/2017/decorative" val="1"/>
              </a:ext>
            </a:extLst>
          </p:cNvPr>
          <p:cNvGrpSpPr>
            <a:grpSpLocks/>
          </p:cNvGrpSpPr>
          <p:nvPr userDrawn="1"/>
        </p:nvGrpSpPr>
        <p:grpSpPr bwMode="auto">
          <a:xfrm rot="16200000" flipV="1">
            <a:off x="18940" y="3881191"/>
            <a:ext cx="2957868" cy="2995749"/>
            <a:chOff x="0" y="12289"/>
            <a:chExt cx="3550" cy="3551"/>
          </a:xfrm>
        </p:grpSpPr>
        <p:sp>
          <p:nvSpPr>
            <p:cNvPr id="11" name="Freeform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anchor="b" anchorCtr="0">
            <a:noAutofit/>
          </a:bodyPr>
          <a:lstStyle>
            <a:lvl1pPr>
              <a:defRPr sz="4400" b="1" i="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a:normAutofit/>
          </a:bodyPr>
          <a:lstStyle>
            <a:lvl1pPr marL="283464" indent="-283464">
              <a:spcBef>
                <a:spcPts val="1800"/>
              </a:spcBef>
              <a:buFont typeface="Arial" panose="020B0604020202020204" pitchFamily="34" charset="0"/>
              <a:buChar char="•"/>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a:lstStyle/>
          <a:p>
            <a:fld id="{294A09A9-5501-47C1-A89A-A340965A2BE2}" type="slidenum">
              <a:rPr lang="en-US" smtClean="0"/>
              <a:pPr/>
              <a:t>‹#›</a:t>
            </a:fld>
            <a:endParaRPr lang="en-US" dirty="0">
              <a:latin typeface="+mn-lt"/>
            </a:endParaRPr>
          </a:p>
        </p:txBody>
      </p:sp>
      <p:sp>
        <p:nvSpPr>
          <p:cNvPr id="5" name="Date Placeholder 4">
            <a:extLst>
              <a:ext uri="{FF2B5EF4-FFF2-40B4-BE49-F238E27FC236}">
                <a16:creationId xmlns:a16="http://schemas.microsoft.com/office/drawing/2014/main" id="{E9272B8D-F380-9F1A-C8E6-BDD2352B1763}"/>
              </a:ext>
            </a:extLst>
          </p:cNvPr>
          <p:cNvSpPr>
            <a:spLocks noGrp="1"/>
          </p:cNvSpPr>
          <p:nvPr>
            <p:ph type="dt" sz="half" idx="21"/>
          </p:nvPr>
        </p:nvSpPr>
        <p:spPr/>
        <p:txBody>
          <a:bodyPr/>
          <a:lstStyle/>
          <a:p>
            <a:endParaRPr lang="en-US" dirty="0">
              <a:latin typeface="+mn-lt"/>
            </a:endParaRPr>
          </a:p>
        </p:txBody>
      </p:sp>
    </p:spTree>
    <p:extLst>
      <p:ext uri="{BB962C8B-B14F-4D97-AF65-F5344CB8AC3E}">
        <p14:creationId xmlns:p14="http://schemas.microsoft.com/office/powerpoint/2010/main" val="14029641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3701143"/>
            <a:ext cx="3509553" cy="3156856"/>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spTree>
    <p:extLst>
      <p:ext uri="{BB962C8B-B14F-4D97-AF65-F5344CB8AC3E}">
        <p14:creationId xmlns:p14="http://schemas.microsoft.com/office/powerpoint/2010/main" val="2027108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9436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1056953"/>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E558A9-6DD6-E21D-3A8F-6707E1DD19F1}"/>
              </a:ext>
              <a:ext uri="{C183D7F6-B498-43B3-948B-1728B52AA6E4}">
                <adec:decorative xmlns:adec="http://schemas.microsoft.com/office/drawing/2017/decorative" val="1"/>
              </a:ext>
            </a:extLst>
          </p:cNvPr>
          <p:cNvGrpSpPr/>
          <p:nvPr userDrawn="1"/>
        </p:nvGrpSpPr>
        <p:grpSpPr>
          <a:xfrm>
            <a:off x="7707086" y="0"/>
            <a:ext cx="4484912" cy="2090057"/>
            <a:chOff x="5612972" y="1"/>
            <a:chExt cx="6615961" cy="3672246"/>
          </a:xfrm>
        </p:grpSpPr>
        <p:sp>
          <p:nvSpPr>
            <p:cNvPr id="12" name="AutoShape 24">
              <a:extLst>
                <a:ext uri="{FF2B5EF4-FFF2-40B4-BE49-F238E27FC236}">
                  <a16:creationId xmlns:a16="http://schemas.microsoft.com/office/drawing/2014/main" id="{3FC994E4-318C-1E66-B4E4-8F8FD08E098F}"/>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7">
              <a:extLst>
                <a:ext uri="{FF2B5EF4-FFF2-40B4-BE49-F238E27FC236}">
                  <a16:creationId xmlns:a16="http://schemas.microsoft.com/office/drawing/2014/main" id="{17C00E6B-F625-6D6C-8364-9DD9F3C3628F}"/>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8">
              <a:extLst>
                <a:ext uri="{FF2B5EF4-FFF2-40B4-BE49-F238E27FC236}">
                  <a16:creationId xmlns:a16="http://schemas.microsoft.com/office/drawing/2014/main" id="{C6197B87-4F65-7981-9463-84830CD3687F}"/>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9">
              <a:extLst>
                <a:ext uri="{FF2B5EF4-FFF2-40B4-BE49-F238E27FC236}">
                  <a16:creationId xmlns:a16="http://schemas.microsoft.com/office/drawing/2014/main" id="{86AA517C-7217-D864-B7E7-40984A2880D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9" name="Freeform 10">
              <a:extLst>
                <a:ext uri="{FF2B5EF4-FFF2-40B4-BE49-F238E27FC236}">
                  <a16:creationId xmlns:a16="http://schemas.microsoft.com/office/drawing/2014/main" id="{524013C6-491C-CAA2-5BD6-7C73596711C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6318885" y="3499667"/>
            <a:ext cx="4939666" cy="254281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6347460"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457201"/>
            <a:ext cx="5198269" cy="2305050"/>
          </a:xfrm>
        </p:spPr>
        <p:txBody>
          <a:bodyPr lIns="0" tIns="274320">
            <a:normAutofit/>
          </a:bodyPr>
          <a:lstStyle>
            <a:lvl1pPr marL="457200" indent="-457200">
              <a:spcBef>
                <a:spcPts val="1800"/>
              </a:spcBef>
              <a:buFont typeface="+mj-lt"/>
              <a:buAutoNum type="arabicPeriod"/>
              <a:defRPr sz="2000"/>
            </a:lvl1pPr>
            <a:lvl2pPr marL="914400" indent="-457200">
              <a:spcBef>
                <a:spcPts val="1800"/>
              </a:spcBef>
              <a:buFont typeface="+mj-lt"/>
              <a:buAutoNum type="alphaLcPeriod"/>
              <a:defRPr sz="2000"/>
            </a:lvl2pPr>
            <a:lvl3pPr marL="1371600" indent="-457200">
              <a:spcBef>
                <a:spcPts val="1800"/>
              </a:spcBef>
              <a:buFont typeface="+mj-lt"/>
              <a:buAutoNum type="arabicParenR"/>
              <a:defRPr sz="2000"/>
            </a:lvl3pPr>
            <a:lvl4pPr marL="1371600" indent="0">
              <a:spcBef>
                <a:spcPts val="1800"/>
              </a:spcBef>
              <a:buFont typeface="+mj-lt"/>
              <a:buNone/>
              <a:defRPr sz="2000"/>
            </a:lvl4pPr>
            <a:lvl5pPr marL="2286000" indent="-457200">
              <a:spcBef>
                <a:spcPts val="1800"/>
              </a:spcBef>
              <a:buFont typeface="+mj-lt"/>
              <a:buAutoNum type="arabicPeriod"/>
              <a:defRPr sz="2000"/>
            </a:lvl5pPr>
          </a:lstStyle>
          <a:p>
            <a:pPr lvl="0"/>
            <a:r>
              <a:rPr lang="en-US" dirty="0"/>
              <a:t>Click to add content</a:t>
            </a:r>
          </a:p>
          <a:p>
            <a:pPr lvl="1"/>
            <a:r>
              <a:rPr lang="en-US" dirty="0"/>
              <a:t>Second level</a:t>
            </a:r>
          </a:p>
          <a:p>
            <a:pPr lvl="2"/>
            <a:r>
              <a:rPr lang="en-US" dirty="0"/>
              <a:t>Third level</a:t>
            </a:r>
          </a:p>
          <a:p>
            <a:pPr lvl="3"/>
            <a:endParaRPr lang="en-US" dirty="0"/>
          </a:p>
        </p:txBody>
      </p:sp>
      <p:sp>
        <p:nvSpPr>
          <p:cNvPr id="2" name="Content Placeholder 5">
            <a:extLst>
              <a:ext uri="{FF2B5EF4-FFF2-40B4-BE49-F238E27FC236}">
                <a16:creationId xmlns:a16="http://schemas.microsoft.com/office/drawing/2014/main" id="{3AC171DA-232D-44C1-6B93-40BACB298F4B}"/>
              </a:ext>
            </a:extLst>
          </p:cNvPr>
          <p:cNvSpPr>
            <a:spLocks noGrp="1"/>
          </p:cNvSpPr>
          <p:nvPr>
            <p:ph sz="quarter" idx="15" hasCustomPrompt="1"/>
          </p:nvPr>
        </p:nvSpPr>
        <p:spPr>
          <a:xfrm>
            <a:off x="594360" y="2810595"/>
            <a:ext cx="5198269" cy="3319513"/>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554606805"/>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75310" y="278129"/>
            <a:ext cx="5063490" cy="235402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3" name="Content Placeholder 5">
            <a:extLst>
              <a:ext uri="{FF2B5EF4-FFF2-40B4-BE49-F238E27FC236}">
                <a16:creationId xmlns:a16="http://schemas.microsoft.com/office/drawing/2014/main" id="{1EF4505D-6803-3813-7738-049963427819}"/>
              </a:ext>
            </a:extLst>
          </p:cNvPr>
          <p:cNvSpPr>
            <a:spLocks noGrp="1"/>
          </p:cNvSpPr>
          <p:nvPr>
            <p:ph sz="quarter" idx="16" hasCustomPrompt="1"/>
          </p:nvPr>
        </p:nvSpPr>
        <p:spPr>
          <a:xfrm>
            <a:off x="594360" y="3279579"/>
            <a:ext cx="5044440" cy="2994415"/>
          </a:xfrm>
        </p:spPr>
        <p:txBody>
          <a:bodyPr lIns="0" tIns="228600" rIns="0" bIns="0">
            <a:normAutofit/>
          </a:bodyPr>
          <a:lstStyle>
            <a:lvl1pPr marL="0" indent="0">
              <a:spcBef>
                <a:spcPts val="1800"/>
              </a:spcBef>
              <a:buFont typeface="Arial" panose="020B0604020202020204" pitchFamily="34" charset="0"/>
              <a:buNone/>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997459"/>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2" name="Picture Placeholder 11">
            <a:extLst>
              <a:ext uri="{FF2B5EF4-FFF2-40B4-BE49-F238E27FC236}">
                <a16:creationId xmlns:a16="http://schemas.microsoft.com/office/drawing/2014/main" id="{4658637A-5D36-6127-19BC-C203E23FA49F}"/>
              </a:ext>
            </a:extLst>
          </p:cNvPr>
          <p:cNvSpPr>
            <a:spLocks noGrp="1"/>
          </p:cNvSpPr>
          <p:nvPr>
            <p:ph type="pic" sz="quarter" idx="15"/>
          </p:nvPr>
        </p:nvSpPr>
        <p:spPr>
          <a:xfrm>
            <a:off x="6096000" y="0"/>
            <a:ext cx="6118225" cy="6858000"/>
          </a:xfrm>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142931976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F555767-B3D8-BD57-1D42-7F6E1E66892B}"/>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9" name="Freeform 13">
              <a:extLst>
                <a:ext uri="{FF2B5EF4-FFF2-40B4-BE49-F238E27FC236}">
                  <a16:creationId xmlns:a16="http://schemas.microsoft.com/office/drawing/2014/main" id="{BC972B6D-098C-52F6-E990-52623B368FB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5" name="Freeform 14">
              <a:extLst>
                <a:ext uri="{FF2B5EF4-FFF2-40B4-BE49-F238E27FC236}">
                  <a16:creationId xmlns:a16="http://schemas.microsoft.com/office/drawing/2014/main" id="{3F0D3EE3-9A8C-531D-1EEE-1AFAB9F3BCA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5">
              <a:extLst>
                <a:ext uri="{FF2B5EF4-FFF2-40B4-BE49-F238E27FC236}">
                  <a16:creationId xmlns:a16="http://schemas.microsoft.com/office/drawing/2014/main" id="{A2BE192C-1768-890B-EC1B-5ED6E1F8259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3661409" y="4661717"/>
            <a:ext cx="7936230" cy="138076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3670935"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584005"/>
            <a:ext cx="2825115" cy="3999060"/>
          </a:xfrm>
        </p:spPr>
        <p:txBody>
          <a:bodyPr lIns="0" tIns="274320">
            <a:normAutofit/>
          </a:bodyPr>
          <a:lstStyle>
            <a:lvl1pPr marL="0" indent="0">
              <a:spcBef>
                <a:spcPts val="1800"/>
              </a:spcBef>
              <a:buFont typeface="Arial" panose="020B0604020202020204" pitchFamily="34" charset="0"/>
              <a:buNone/>
              <a:defRPr sz="2000"/>
            </a:lvl1pPr>
            <a:lvl2pPr marL="457200" indent="0">
              <a:spcBef>
                <a:spcPts val="1800"/>
              </a:spcBef>
              <a:buNone/>
              <a:defRPr sz="2000"/>
            </a:lvl2pPr>
            <a:lvl3pPr marL="914400" indent="0">
              <a:spcBef>
                <a:spcPts val="1800"/>
              </a:spcBef>
              <a:buNone/>
              <a:defRPr sz="2000"/>
            </a:lvl3pPr>
            <a:lvl4pPr marL="1371600" indent="0">
              <a:spcBef>
                <a:spcPts val="1800"/>
              </a:spcBef>
              <a:buNone/>
              <a:defRPr sz="2000"/>
            </a:lvl4pPr>
            <a:lvl5pPr marL="1828800" indent="0">
              <a:spcBef>
                <a:spcPts val="1800"/>
              </a:spcBef>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3670934" y="584005"/>
            <a:ext cx="7926705" cy="399906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2244329111"/>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198408"/>
            <a:ext cx="10972800" cy="1003375"/>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881742" y="1452155"/>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595523" y="2676525"/>
            <a:ext cx="5746750" cy="359747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7620000" y="2676525"/>
            <a:ext cx="3947160" cy="3597470"/>
          </a:xfrm>
        </p:spPr>
        <p:txBody>
          <a:bodyPr lIns="0">
            <a:normAutofit/>
          </a:bodyPr>
          <a:lstStyle>
            <a:lvl1pPr marL="342900" indent="-342900">
              <a:spcBef>
                <a:spcPts val="1800"/>
              </a:spcBef>
              <a:buFont typeface="Arial" panose="020B0604020202020204" pitchFamily="34" charset="0"/>
              <a:buChar char="•"/>
              <a:defRPr sz="2000"/>
            </a:lvl1pPr>
            <a:lvl2pPr>
              <a:spcBef>
                <a:spcPts val="18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64974471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24692" y="513805"/>
            <a:ext cx="10972800" cy="753822"/>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515983" y="1853567"/>
            <a:ext cx="10972800" cy="3636740"/>
          </a:xfrm>
        </p:spPr>
        <p:txBody>
          <a:bodyPr>
            <a:noAutofit/>
          </a:bodyPr>
          <a:lstStyle>
            <a:lvl1pPr>
              <a:defRPr/>
            </a:lvl1pPr>
          </a:lstStyle>
          <a:p>
            <a:r>
              <a:rPr lang="en-US"/>
              <a:t>Click icon to add table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24692" y="15392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410957"/>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594360"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flipH="1" flipV="1">
            <a:off x="8072846" y="0"/>
            <a:ext cx="4119154" cy="3587931"/>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594360"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4" name="Straight Connector 3">
            <a:extLst>
              <a:ext uri="{FF2B5EF4-FFF2-40B4-BE49-F238E27FC236}">
                <a16:creationId xmlns:a16="http://schemas.microsoft.com/office/drawing/2014/main" id="{58B149C6-5AAC-B8E5-5411-EA38821F6754}"/>
              </a:ext>
              <a:ext uri="{C183D7F6-B498-43B3-948B-1728B52AA6E4}">
                <adec:decorative xmlns:adec="http://schemas.microsoft.com/office/drawing/2017/decorative" val="1"/>
              </a:ext>
            </a:extLst>
          </p:cNvPr>
          <p:cNvCxnSpPr>
            <a:cxnSpLocks/>
          </p:cNvCxnSpPr>
          <p:nvPr userDrawn="1"/>
        </p:nvCxnSpPr>
        <p:spPr>
          <a:xfrm>
            <a:off x="594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927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59436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59436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1133648"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endParaRPr lang="en-US" dirty="0">
              <a:latin typeface="+mn-lt"/>
            </a:endParaRPr>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594360" y="6332220"/>
            <a:ext cx="523240" cy="247651"/>
          </a:xfrm>
          <a:prstGeom prst="rect">
            <a:avLst/>
          </a:prstGeom>
        </p:spPr>
        <p:txBody>
          <a:bodyPr vert="horz" lIns="0" tIns="0" rIns="0" bIns="0" rtlCol="0" anchor="t" anchorCtr="0"/>
          <a:lstStyle>
            <a:lvl1pPr algn="l">
              <a:defRPr sz="1100" b="1" i="0">
                <a:solidFill>
                  <a:schemeClr val="bg1"/>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711" r:id="rId1"/>
    <p:sldLayoutId id="2147483698" r:id="rId2"/>
    <p:sldLayoutId id="2147483710" r:id="rId3"/>
    <p:sldLayoutId id="2147483700" r:id="rId4"/>
    <p:sldLayoutId id="2147483701" r:id="rId5"/>
    <p:sldLayoutId id="2147483659" r:id="rId6"/>
    <p:sldLayoutId id="2147483709" r:id="rId7"/>
    <p:sldLayoutId id="2147483708" r:id="rId8"/>
    <p:sldLayoutId id="2147483707" r:id="rId9"/>
    <p:sldLayoutId id="2147483706" r:id="rId10"/>
    <p:sldLayoutId id="2147483705" r:id="rId11"/>
    <p:sldLayoutId id="2147483704" r:id="rId12"/>
    <p:sldLayoutId id="2147483703" r:id="rId13"/>
  </p:sldLayoutIdLst>
  <p:hf hdr="0" ftr="0" dt="0"/>
  <p:txStyles>
    <p:titleStyle>
      <a:lvl1pPr algn="l" defTabSz="914400" rtl="0" eaLnBrk="1" latinLnBrk="0" hangingPunct="1">
        <a:lnSpc>
          <a:spcPct val="8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sdgsreview.org/LifestyleJournal/article/view/7807" TargetMode="External"/><Relationship Id="rId2" Type="http://schemas.openxmlformats.org/officeDocument/2006/relationships/image" Target="../media/image6.png"/><Relationship Id="rId1" Type="http://schemas.openxmlformats.org/officeDocument/2006/relationships/slideLayout" Target="../slideLayouts/slideLayout5.xml"/><Relationship Id="rId5" Type="http://schemas.openxmlformats.org/officeDocument/2006/relationships/hyperlink" Target="https://www.genaqua.org/abstract.php?id=101" TargetMode="External"/><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3" Type="http://schemas.openxmlformats.org/officeDocument/2006/relationships/hyperlink" Target="https://www.wikicorporates.org/wiki/Nigel_Farage" TargetMode="External"/><Relationship Id="rId2" Type="http://schemas.openxmlformats.org/officeDocument/2006/relationships/image" Target="../media/image8.svg"/><Relationship Id="rId1" Type="http://schemas.openxmlformats.org/officeDocument/2006/relationships/slideLayout" Target="../slideLayouts/slideLayout5.xml"/><Relationship Id="rId5" Type="http://schemas.openxmlformats.org/officeDocument/2006/relationships/hyperlink" Target="https://www.genaqua.org/abstract.php?id=101" TargetMode="External"/><Relationship Id="rId4" Type="http://schemas.openxmlformats.org/officeDocument/2006/relationships/image" Target="../media/image7.jpg"/></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61838/ijbmc.v12i2.950" TargetMode="External"/><Relationship Id="rId3" Type="http://schemas.openxmlformats.org/officeDocument/2006/relationships/hyperlink" Target="https://www.who.int/about/governance/constitution" TargetMode="External"/><Relationship Id="rId7" Type="http://schemas.openxmlformats.org/officeDocument/2006/relationships/hyperlink" Target="https://doi.org/10.3389/fpubh.2020.00131" TargetMode="External"/><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hyperlink" Target="https://doi.org/10.3389/fpubh.2022.819096" TargetMode="External"/><Relationship Id="rId5" Type="http://schemas.openxmlformats.org/officeDocument/2006/relationships/hyperlink" Target="https://doi.org/10.3390/ijerph20065006" TargetMode="External"/><Relationship Id="rId4" Type="http://schemas.openxmlformats.org/officeDocument/2006/relationships/hyperlink" Target="https://www.iisd.org/mission-and-goals/sustainable-development"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93/eurpub/ckac129.159" TargetMode="External"/><Relationship Id="rId3" Type="http://schemas.openxmlformats.org/officeDocument/2006/relationships/hyperlink" Target="https://doi.org/10.4103/jfmpc.jfmpc_145_17" TargetMode="External"/><Relationship Id="rId7" Type="http://schemas.openxmlformats.org/officeDocument/2006/relationships/hyperlink" Target="https://doi.org/10.12968/johv.2019.7.2.93"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hyperlink" Target="https://doi.org/10.47722/imrj.2001.36" TargetMode="External"/><Relationship Id="rId5" Type="http://schemas.openxmlformats.org/officeDocument/2006/relationships/hyperlink" Target="https://doi.org/10.5334/ijic.5666" TargetMode="External"/><Relationship Id="rId4" Type="http://schemas.openxmlformats.org/officeDocument/2006/relationships/hyperlink" Target="https://doi.org/10.1007/s40123-022-00531-w"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371/journal.pone.0147003" TargetMode="External"/><Relationship Id="rId7" Type="http://schemas.openxmlformats.org/officeDocument/2006/relationships/hyperlink" Target="https://doi.org/10.1136/bmjdrc-2020-001835" TargetMode="External"/><Relationship Id="rId2" Type="http://schemas.openxmlformats.org/officeDocument/2006/relationships/notesSlide" Target="../notesSlides/notesSlide14.xml"/><Relationship Id="rId1" Type="http://schemas.openxmlformats.org/officeDocument/2006/relationships/slideLayout" Target="../slideLayouts/slideLayout11.xml"/><Relationship Id="rId6" Type="http://schemas.openxmlformats.org/officeDocument/2006/relationships/hyperlink" Target="https://doi.org/10.5334/ijic.5666" TargetMode="External"/><Relationship Id="rId5" Type="http://schemas.openxmlformats.org/officeDocument/2006/relationships/hyperlink" Target="https://doi.org/10.3389/fpubh.2023.1286479" TargetMode="External"/><Relationship Id="rId4" Type="http://schemas.openxmlformats.org/officeDocument/2006/relationships/hyperlink" Target="https://doi.org/10.37829/hf-2021-p0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111/dme.14855" TargetMode="External"/><Relationship Id="rId7" Type="http://schemas.openxmlformats.org/officeDocument/2006/relationships/hyperlink" Target="https://doi.org/10.5888/pcd22.240284" TargetMode="External"/><Relationship Id="rId2" Type="http://schemas.openxmlformats.org/officeDocument/2006/relationships/notesSlide" Target="../notesSlides/notesSlide15.xml"/><Relationship Id="rId1" Type="http://schemas.openxmlformats.org/officeDocument/2006/relationships/slideLayout" Target="../slideLayouts/slideLayout11.xml"/><Relationship Id="rId6" Type="http://schemas.openxmlformats.org/officeDocument/2006/relationships/hyperlink" Target="https://doi.org/10.1371/journal.pone.0340079" TargetMode="External"/><Relationship Id="rId5" Type="http://schemas.openxmlformats.org/officeDocument/2006/relationships/hyperlink" Target="https://doi.org/10.1186/s12913-023-10002-y" TargetMode="External"/><Relationship Id="rId4" Type="http://schemas.openxmlformats.org/officeDocument/2006/relationships/hyperlink" Target="https://doi.org/10.1186/s12913-023-09195-z"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D9D6-2977-ABCD-FDF8-51AFA5064E54}"/>
              </a:ext>
            </a:extLst>
          </p:cNvPr>
          <p:cNvSpPr>
            <a:spLocks noGrp="1"/>
          </p:cNvSpPr>
          <p:nvPr>
            <p:ph type="ctrTitle"/>
          </p:nvPr>
        </p:nvSpPr>
        <p:spPr>
          <a:xfrm>
            <a:off x="4972594" y="1058779"/>
            <a:ext cx="6657932" cy="2370221"/>
          </a:xfrm>
        </p:spPr>
        <p:txBody>
          <a:bodyPr/>
          <a:lstStyle/>
          <a:p>
            <a:pPr>
              <a:lnSpc>
                <a:spcPct val="150000"/>
              </a:lnSpc>
            </a:pPr>
            <a:r>
              <a:rPr lang="en-US" sz="2000" b="0" dirty="0">
                <a:latin typeface="Times New Roman" panose="02020603050405020304" pitchFamily="18" charset="0"/>
                <a:cs typeface="Times New Roman" panose="02020603050405020304" pitchFamily="18" charset="0"/>
              </a:rPr>
              <a:t>Name :Kwabena Mensah Yeboah</a:t>
            </a:r>
            <a:br>
              <a:rPr lang="en-US" sz="2000" b="0" dirty="0">
                <a:latin typeface="Times New Roman" panose="02020603050405020304" pitchFamily="18" charset="0"/>
                <a:cs typeface="Times New Roman" panose="02020603050405020304" pitchFamily="18" charset="0"/>
              </a:rPr>
            </a:br>
            <a:r>
              <a:rPr lang="en-US" sz="2000" b="0" dirty="0">
                <a:latin typeface="Times New Roman" panose="02020603050405020304" pitchFamily="18" charset="0"/>
                <a:cs typeface="Times New Roman" panose="02020603050405020304" pitchFamily="18" charset="0"/>
              </a:rPr>
              <a:t>Student No.2240875</a:t>
            </a:r>
            <a:br>
              <a:rPr lang="en-US" sz="2000" b="0" dirty="0">
                <a:latin typeface="Times New Roman" panose="02020603050405020304" pitchFamily="18" charset="0"/>
                <a:cs typeface="Times New Roman" panose="02020603050405020304" pitchFamily="18" charset="0"/>
              </a:rPr>
            </a:br>
            <a:r>
              <a:rPr lang="en-US" sz="2000" b="0" dirty="0">
                <a:latin typeface="Times New Roman" panose="02020603050405020304" pitchFamily="18" charset="0"/>
                <a:cs typeface="Times New Roman" panose="02020603050405020304" pitchFamily="18" charset="0"/>
              </a:rPr>
              <a:t>Module Code:BMHP6030</a:t>
            </a:r>
            <a:br>
              <a:rPr lang="en-US" sz="2000" b="0" dirty="0">
                <a:latin typeface="Times New Roman" panose="02020603050405020304" pitchFamily="18" charset="0"/>
                <a:cs typeface="Times New Roman" panose="02020603050405020304" pitchFamily="18" charset="0"/>
              </a:rPr>
            </a:br>
            <a:r>
              <a:rPr lang="en-US" sz="2000" b="0" dirty="0">
                <a:latin typeface="Times New Roman" panose="02020603050405020304" pitchFamily="18" charset="0"/>
                <a:cs typeface="Times New Roman" panose="02020603050405020304" pitchFamily="18" charset="0"/>
              </a:rPr>
              <a:t>Title: Component 1( Presentation)</a:t>
            </a:r>
            <a:br>
              <a:rPr lang="en-US" sz="2000" b="0" dirty="0">
                <a:latin typeface="Times New Roman" panose="02020603050405020304" pitchFamily="18" charset="0"/>
                <a:cs typeface="Times New Roman" panose="02020603050405020304" pitchFamily="18" charset="0"/>
              </a:rPr>
            </a:br>
            <a:r>
              <a:rPr lang="en-US" sz="2000" b="0" dirty="0">
                <a:latin typeface="Times New Roman" panose="02020603050405020304" pitchFamily="18" charset="0"/>
                <a:cs typeface="Times New Roman" panose="02020603050405020304" pitchFamily="18" charset="0"/>
              </a:rPr>
              <a:t>Lecturer’s Name: Phillip Jones </a:t>
            </a:r>
          </a:p>
        </p:txBody>
      </p:sp>
      <p:sp>
        <p:nvSpPr>
          <p:cNvPr id="3" name="Title 1">
            <a:extLst>
              <a:ext uri="{FF2B5EF4-FFF2-40B4-BE49-F238E27FC236}">
                <a16:creationId xmlns:a16="http://schemas.microsoft.com/office/drawing/2014/main" id="{047EFA78-AED4-9D9E-CA0E-94E441CD8BFC}"/>
              </a:ext>
            </a:extLst>
          </p:cNvPr>
          <p:cNvSpPr txBox="1">
            <a:spLocks/>
          </p:cNvSpPr>
          <p:nvPr/>
        </p:nvSpPr>
        <p:spPr>
          <a:xfrm>
            <a:off x="5016137" y="3621506"/>
            <a:ext cx="7114903" cy="2544275"/>
          </a:xfrm>
          <a:prstGeom prst="rect">
            <a:avLst/>
          </a:prstGeom>
        </p:spPr>
        <p:txBody>
          <a:bodyPr vert="horz" lIns="0" tIns="0" rIns="0" bIns="0" rtlCol="0" anchor="b">
            <a:noAutofit/>
          </a:bodyPr>
          <a:lstStyle>
            <a:lvl1pPr algn="l" defTabSz="914400" rtl="0" eaLnBrk="1" latinLnBrk="0" hangingPunct="1">
              <a:lnSpc>
                <a:spcPct val="80000"/>
              </a:lnSpc>
              <a:spcBef>
                <a:spcPct val="0"/>
              </a:spcBef>
              <a:buNone/>
              <a:defRPr sz="60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50000"/>
              </a:lnSpc>
            </a:pPr>
            <a:endParaRPr lang="en-US" sz="2000" b="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030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BF65-C84B-45C3-72CA-AFDA68851174}"/>
              </a:ext>
            </a:extLst>
          </p:cNvPr>
          <p:cNvSpPr>
            <a:spLocks noGrp="1"/>
          </p:cNvSpPr>
          <p:nvPr>
            <p:ph type="title"/>
          </p:nvPr>
        </p:nvSpPr>
        <p:spPr>
          <a:xfrm>
            <a:off x="594360" y="1149531"/>
            <a:ext cx="5423263" cy="633548"/>
          </a:xfrm>
        </p:spPr>
        <p:txBody>
          <a:bodyPr/>
          <a:lstStyle/>
          <a:p>
            <a:r>
              <a:rPr lang="en-US" sz="3000" dirty="0">
                <a:latin typeface="Times New Roman" panose="02020603050405020304" pitchFamily="18" charset="0"/>
                <a:cs typeface="Times New Roman" panose="02020603050405020304" pitchFamily="18" charset="0"/>
              </a:rPr>
              <a:t>Presentation Overview</a:t>
            </a:r>
          </a:p>
        </p:txBody>
      </p:sp>
      <p:sp>
        <p:nvSpPr>
          <p:cNvPr id="3" name="Text Placeholder 2">
            <a:extLst>
              <a:ext uri="{FF2B5EF4-FFF2-40B4-BE49-F238E27FC236}">
                <a16:creationId xmlns:a16="http://schemas.microsoft.com/office/drawing/2014/main" id="{3B8EBC2C-6DD7-5003-38EB-40753046FE8C}"/>
              </a:ext>
            </a:extLst>
          </p:cNvPr>
          <p:cNvSpPr>
            <a:spLocks noGrp="1"/>
          </p:cNvSpPr>
          <p:nvPr>
            <p:ph sz="quarter" idx="13"/>
          </p:nvPr>
        </p:nvSpPr>
        <p:spPr>
          <a:xfrm>
            <a:off x="1116239" y="2307363"/>
            <a:ext cx="7347117" cy="4007267"/>
          </a:xfrm>
        </p:spPr>
        <p:txBody>
          <a:bodyPr tIns="457200" numCol="2">
            <a:normAutofit/>
          </a:bodyPr>
          <a:lstStyle/>
          <a:p>
            <a:r>
              <a:rPr lang="en-US" sz="2000" b="0" dirty="0">
                <a:solidFill>
                  <a:schemeClr val="bg1"/>
                </a:solidFill>
                <a:latin typeface="Times New Roman" panose="02020603050405020304" pitchFamily="18" charset="0"/>
                <a:cs typeface="Times New Roman" panose="02020603050405020304" pitchFamily="18" charset="0"/>
              </a:rPr>
              <a:t>Introduction</a:t>
            </a:r>
          </a:p>
          <a:p>
            <a:r>
              <a:rPr lang="en-US" sz="2000" b="0" dirty="0">
                <a:solidFill>
                  <a:schemeClr val="bg1"/>
                </a:solidFill>
                <a:latin typeface="Times New Roman" panose="02020603050405020304" pitchFamily="18" charset="0"/>
                <a:cs typeface="Times New Roman" panose="02020603050405020304" pitchFamily="18" charset="0"/>
              </a:rPr>
              <a:t>Key Concepts and Definitions</a:t>
            </a:r>
          </a:p>
          <a:p>
            <a:r>
              <a:rPr lang="en-US" sz="2000" b="0" dirty="0">
                <a:solidFill>
                  <a:schemeClr val="bg1"/>
                </a:solidFill>
                <a:latin typeface="Times New Roman" panose="02020603050405020304" pitchFamily="18" charset="0"/>
                <a:cs typeface="Times New Roman" panose="02020603050405020304" pitchFamily="18" charset="0"/>
              </a:rPr>
              <a:t>Theoretical models</a:t>
            </a:r>
          </a:p>
          <a:p>
            <a:r>
              <a:rPr lang="en-US" sz="2000" b="0" dirty="0">
                <a:solidFill>
                  <a:schemeClr val="bg1"/>
                </a:solidFill>
                <a:latin typeface="Times New Roman" panose="02020603050405020304" pitchFamily="18" charset="0"/>
                <a:cs typeface="Times New Roman" panose="02020603050405020304" pitchFamily="18" charset="0"/>
              </a:rPr>
              <a:t>Sustainable Development Goals</a:t>
            </a:r>
          </a:p>
          <a:p>
            <a:r>
              <a:rPr lang="en-US" sz="2000" b="0" dirty="0">
                <a:solidFill>
                  <a:schemeClr val="bg1"/>
                </a:solidFill>
                <a:latin typeface="Times New Roman" panose="02020603050405020304" pitchFamily="18" charset="0"/>
                <a:cs typeface="Times New Roman" panose="02020603050405020304" pitchFamily="18" charset="0"/>
              </a:rPr>
              <a:t>Policy and Governance Frameworks</a:t>
            </a:r>
          </a:p>
          <a:p>
            <a:r>
              <a:rPr lang="en-US" sz="2000" b="0" dirty="0">
                <a:solidFill>
                  <a:schemeClr val="bg1"/>
                </a:solidFill>
                <a:latin typeface="Times New Roman" panose="02020603050405020304" pitchFamily="18" charset="0"/>
                <a:cs typeface="Times New Roman" panose="02020603050405020304" pitchFamily="18" charset="0"/>
              </a:rPr>
              <a:t>Case Study</a:t>
            </a:r>
          </a:p>
          <a:p>
            <a:r>
              <a:rPr lang="en-US" sz="2000" b="0" dirty="0">
                <a:solidFill>
                  <a:schemeClr val="bg1"/>
                </a:solidFill>
                <a:latin typeface="Times New Roman" panose="02020603050405020304" pitchFamily="18" charset="0"/>
                <a:cs typeface="Times New Roman" panose="02020603050405020304" pitchFamily="18" charset="0"/>
              </a:rPr>
              <a:t>Applying Theory</a:t>
            </a:r>
          </a:p>
          <a:p>
            <a:r>
              <a:rPr lang="en-US" sz="2000" b="0" dirty="0">
                <a:solidFill>
                  <a:schemeClr val="bg1"/>
                </a:solidFill>
                <a:latin typeface="Times New Roman" panose="02020603050405020304" pitchFamily="18" charset="0"/>
                <a:cs typeface="Times New Roman" panose="02020603050405020304" pitchFamily="18" charset="0"/>
              </a:rPr>
              <a:t>Data Analysis &amp; Evacuation</a:t>
            </a:r>
          </a:p>
          <a:p>
            <a:r>
              <a:rPr lang="en-US" sz="2000" b="0" dirty="0">
                <a:solidFill>
                  <a:schemeClr val="bg1"/>
                </a:solidFill>
                <a:latin typeface="Times New Roman" panose="02020603050405020304" pitchFamily="18" charset="0"/>
                <a:cs typeface="Times New Roman" panose="02020603050405020304" pitchFamily="18" charset="0"/>
              </a:rPr>
              <a:t>Recommendation &amp; Conclusion</a:t>
            </a:r>
          </a:p>
        </p:txBody>
      </p:sp>
      <p:sp>
        <p:nvSpPr>
          <p:cNvPr id="7" name="Slide Number Placeholder 6">
            <a:extLst>
              <a:ext uri="{FF2B5EF4-FFF2-40B4-BE49-F238E27FC236}">
                <a16:creationId xmlns:a16="http://schemas.microsoft.com/office/drawing/2014/main" id="{C8FBEF24-7D4A-4E9B-42C8-5F69F5D0CFC5}"/>
              </a:ext>
            </a:extLst>
          </p:cNvPr>
          <p:cNvSpPr>
            <a:spLocks noGrp="1"/>
          </p:cNvSpPr>
          <p:nvPr>
            <p:ph type="sldNum" sz="quarter" idx="26"/>
          </p:nvPr>
        </p:nvSpPr>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2</a:t>
            </a:fld>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46685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7187-E3DA-EC12-A4EC-89254B27F96F}"/>
              </a:ext>
            </a:extLst>
          </p:cNvPr>
          <p:cNvSpPr>
            <a:spLocks noGrp="1"/>
          </p:cNvSpPr>
          <p:nvPr>
            <p:ph type="title"/>
          </p:nvPr>
        </p:nvSpPr>
        <p:spPr>
          <a:xfrm>
            <a:off x="594360" y="1018903"/>
            <a:ext cx="6787747" cy="764176"/>
          </a:xfrm>
        </p:spPr>
        <p:txBody>
          <a:bodyPr/>
          <a:lstStyle/>
          <a:p>
            <a:r>
              <a:rPr lang="en-US" sz="3000"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2A0A86C3-2AE8-5F8C-FE87-25C523961039}"/>
              </a:ext>
            </a:extLst>
          </p:cNvPr>
          <p:cNvSpPr>
            <a:spLocks noGrp="1"/>
          </p:cNvSpPr>
          <p:nvPr>
            <p:ph sz="quarter" idx="13"/>
          </p:nvPr>
        </p:nvSpPr>
        <p:spPr>
          <a:xfrm>
            <a:off x="594359" y="2351586"/>
            <a:ext cx="7286898" cy="3927293"/>
          </a:xfrm>
        </p:spPr>
        <p:txBody>
          <a:bodyPr>
            <a:normAutofit/>
          </a:bodyPr>
          <a:lstStyle/>
          <a:p>
            <a:pPr algn="just">
              <a:lnSpc>
                <a:spcPct val="110000"/>
              </a:lnSpc>
              <a:buFont typeface="Wingdings" panose="05000000000000000000" pitchFamily="2" charset="2"/>
              <a:buChar char="v"/>
            </a:pPr>
            <a:r>
              <a:rPr lang="en-US" sz="2000" b="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Health and Social care sector faces increasing pressure from chronic diseases, ageing populations, mental health challenges and inequalities.</a:t>
            </a:r>
          </a:p>
          <a:p>
            <a:pPr algn="just">
              <a:lnSpc>
                <a:spcPct val="110000"/>
              </a:lnSpc>
              <a:buFont typeface="Wingdings" panose="05000000000000000000" pitchFamily="2" charset="2"/>
              <a:buChar char="v"/>
            </a:pPr>
            <a:r>
              <a:rPr lang="en-US" sz="2000" b="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Modern healthcare systems are increasingly adopting integrated approaches that combine health, wellbeing and sustainable development,</a:t>
            </a:r>
          </a:p>
          <a:p>
            <a:pPr algn="just">
              <a:lnSpc>
                <a:spcPct val="110000"/>
              </a:lnSpc>
              <a:buFont typeface="Wingdings" panose="05000000000000000000" pitchFamily="2" charset="2"/>
              <a:buChar char="v"/>
            </a:pPr>
            <a:r>
              <a:rPr lang="en-US" sz="2000" b="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Although essential, these integrated approaches are difficult to implement due to funding, workforce and inequality barriers.</a:t>
            </a:r>
          </a:p>
        </p:txBody>
      </p:sp>
      <p:sp>
        <p:nvSpPr>
          <p:cNvPr id="4" name="Slide Number Placeholder 3">
            <a:extLst>
              <a:ext uri="{FF2B5EF4-FFF2-40B4-BE49-F238E27FC236}">
                <a16:creationId xmlns:a16="http://schemas.microsoft.com/office/drawing/2014/main" id="{4D7986E0-9D60-DAEF-0119-F4AC02E24BB0}"/>
              </a:ext>
            </a:extLst>
          </p:cNvPr>
          <p:cNvSpPr>
            <a:spLocks noGrp="1"/>
          </p:cNvSpPr>
          <p:nvPr>
            <p:ph type="sldNum" sz="quarter" idx="26"/>
          </p:nvPr>
        </p:nvSpPr>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3</a:t>
            </a:fld>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356B7DD-7380-716F-B4D4-D7CFDF98F7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76901" y="4886869"/>
            <a:ext cx="3415099" cy="1971131"/>
          </a:xfrm>
          <a:prstGeom prst="rect">
            <a:avLst/>
          </a:prstGeom>
        </p:spPr>
      </p:pic>
      <p:sp>
        <p:nvSpPr>
          <p:cNvPr id="7" name="TextBox 6">
            <a:extLst>
              <a:ext uri="{FF2B5EF4-FFF2-40B4-BE49-F238E27FC236}">
                <a16:creationId xmlns:a16="http://schemas.microsoft.com/office/drawing/2014/main" id="{C0019EFF-E591-7F00-3705-E1802393A9BC}"/>
              </a:ext>
            </a:extLst>
          </p:cNvPr>
          <p:cNvSpPr txBox="1"/>
          <p:nvPr/>
        </p:nvSpPr>
        <p:spPr>
          <a:xfrm>
            <a:off x="10337075" y="4371702"/>
            <a:ext cx="1680754" cy="415498"/>
          </a:xfrm>
          <a:prstGeom prst="rect">
            <a:avLst/>
          </a:prstGeom>
          <a:noFill/>
        </p:spPr>
        <p:txBody>
          <a:bodyPr wrap="square" rtlCol="0">
            <a:spAutoFit/>
          </a:bodyPr>
          <a:lstStyle/>
          <a:p>
            <a:r>
              <a:rPr lang="en-US" sz="1050" dirty="0">
                <a:solidFill>
                  <a:schemeClr val="bg1"/>
                </a:solidFill>
                <a:latin typeface="Times New Roman" panose="02020603050405020304" pitchFamily="18" charset="0"/>
                <a:cs typeface="Times New Roman" panose="02020603050405020304" pitchFamily="18" charset="0"/>
              </a:rPr>
              <a:t>Image 1: Word infographic on health and social care</a:t>
            </a:r>
          </a:p>
        </p:txBody>
      </p:sp>
    </p:spTree>
    <p:extLst>
      <p:ext uri="{BB962C8B-B14F-4D97-AF65-F5344CB8AC3E}">
        <p14:creationId xmlns:p14="http://schemas.microsoft.com/office/powerpoint/2010/main" val="1178737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92B2A-E80F-92EF-47C3-6301E17E1F69}"/>
              </a:ext>
            </a:extLst>
          </p:cNvPr>
          <p:cNvSpPr>
            <a:spLocks noGrp="1"/>
          </p:cNvSpPr>
          <p:nvPr>
            <p:ph type="title"/>
          </p:nvPr>
        </p:nvSpPr>
        <p:spPr>
          <a:xfrm>
            <a:off x="594360" y="867565"/>
            <a:ext cx="6285411" cy="915514"/>
          </a:xfrm>
        </p:spPr>
        <p:txBody>
          <a:bodyPr/>
          <a:lstStyle/>
          <a:p>
            <a:r>
              <a:rPr lang="en-US" sz="3000" dirty="0">
                <a:latin typeface="Times New Roman" panose="02020603050405020304" pitchFamily="18" charset="0"/>
                <a:cs typeface="Times New Roman" panose="02020603050405020304" pitchFamily="18" charset="0"/>
              </a:rPr>
              <a:t>Key Concepts &amp; Definitions</a:t>
            </a:r>
          </a:p>
        </p:txBody>
      </p:sp>
      <p:sp>
        <p:nvSpPr>
          <p:cNvPr id="3" name="Content Placeholder 2">
            <a:extLst>
              <a:ext uri="{FF2B5EF4-FFF2-40B4-BE49-F238E27FC236}">
                <a16:creationId xmlns:a16="http://schemas.microsoft.com/office/drawing/2014/main" id="{B5F42582-2300-00AA-759E-04DF499BDA3F}"/>
              </a:ext>
            </a:extLst>
          </p:cNvPr>
          <p:cNvSpPr>
            <a:spLocks noGrp="1"/>
          </p:cNvSpPr>
          <p:nvPr>
            <p:ph sz="quarter" idx="13"/>
          </p:nvPr>
        </p:nvSpPr>
        <p:spPr>
          <a:xfrm>
            <a:off x="550815" y="2360295"/>
            <a:ext cx="7313025" cy="3744413"/>
          </a:xfrm>
        </p:spPr>
        <p:txBody>
          <a:bodyPr>
            <a:normAutofit/>
          </a:bodyPr>
          <a:lstStyle/>
          <a:p>
            <a:pPr algn="just">
              <a:lnSpc>
                <a:spcPct val="11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Health: </a:t>
            </a:r>
            <a:r>
              <a:rPr lang="en-US" sz="2000" b="0" dirty="0">
                <a:solidFill>
                  <a:schemeClr val="bg1"/>
                </a:solidFill>
                <a:latin typeface="Times New Roman" panose="02020603050405020304" pitchFamily="18" charset="0"/>
                <a:cs typeface="Times New Roman" panose="02020603050405020304" pitchFamily="18" charset="0"/>
              </a:rPr>
              <a:t>State of complete physical, mental and social wellbeing (WHO, no date)</a:t>
            </a:r>
          </a:p>
          <a:p>
            <a:pPr algn="just">
              <a:lnSpc>
                <a:spcPct val="11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Wellbeing: </a:t>
            </a:r>
            <a:r>
              <a:rPr lang="en-US" sz="2000" b="0" dirty="0">
                <a:solidFill>
                  <a:schemeClr val="bg1"/>
                </a:solidFill>
                <a:latin typeface="Times New Roman" panose="02020603050405020304" pitchFamily="18" charset="0"/>
                <a:cs typeface="Times New Roman" panose="02020603050405020304" pitchFamily="18" charset="0"/>
              </a:rPr>
              <a:t>How people feel and function on a personal and social level and wholesome evaluation of live (Jarden and Roache., 2023)</a:t>
            </a:r>
          </a:p>
          <a:p>
            <a:pPr algn="just">
              <a:lnSpc>
                <a:spcPct val="110000"/>
              </a:lnSpc>
              <a:buFont typeface="Wingdings" panose="05000000000000000000" pitchFamily="2" charset="2"/>
              <a:buChar char="v"/>
            </a:pPr>
            <a:r>
              <a:rPr lang="en-US" sz="2000" dirty="0">
                <a:solidFill>
                  <a:schemeClr val="bg1"/>
                </a:solidFill>
                <a:latin typeface="Times New Roman" panose="02020603050405020304" pitchFamily="18" charset="0"/>
                <a:cs typeface="Times New Roman" panose="02020603050405020304" pitchFamily="18" charset="0"/>
              </a:rPr>
              <a:t>Sustainable Development; </a:t>
            </a:r>
            <a:r>
              <a:rPr lang="en-US" sz="2000" b="0" dirty="0">
                <a:solidFill>
                  <a:schemeClr val="bg1"/>
                </a:solidFill>
                <a:latin typeface="Times New Roman" panose="02020603050405020304" pitchFamily="18" charset="0"/>
                <a:cs typeface="Times New Roman" panose="02020603050405020304" pitchFamily="18" charset="0"/>
              </a:rPr>
              <a:t>The development that meets the needs of the present without compromising future generations (Sustainable Development., no date)</a:t>
            </a:r>
          </a:p>
        </p:txBody>
      </p:sp>
      <p:sp>
        <p:nvSpPr>
          <p:cNvPr id="5" name="Slide Number Placeholder 4">
            <a:extLst>
              <a:ext uri="{FF2B5EF4-FFF2-40B4-BE49-F238E27FC236}">
                <a16:creationId xmlns:a16="http://schemas.microsoft.com/office/drawing/2014/main" id="{B69D50DC-DAFF-1E15-5CA2-CD7500389D7D}"/>
              </a:ext>
            </a:extLst>
          </p:cNvPr>
          <p:cNvSpPr>
            <a:spLocks noGrp="1"/>
          </p:cNvSpPr>
          <p:nvPr>
            <p:ph type="sldNum" sz="quarter" idx="26"/>
          </p:nvPr>
        </p:nvSpPr>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4</a:t>
            </a:fld>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10AD5B83-D5BC-F776-41CD-2670FDCC39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86725" y="5743575"/>
            <a:ext cx="4105275" cy="1114425"/>
          </a:xfrm>
          <a:prstGeom prst="rect">
            <a:avLst/>
          </a:prstGeom>
        </p:spPr>
      </p:pic>
      <p:sp>
        <p:nvSpPr>
          <p:cNvPr id="7" name="TextBox 6">
            <a:extLst>
              <a:ext uri="{FF2B5EF4-FFF2-40B4-BE49-F238E27FC236}">
                <a16:creationId xmlns:a16="http://schemas.microsoft.com/office/drawing/2014/main" id="{E2F1E59F-389C-0AB4-2F3D-4773BAA78C27}"/>
              </a:ext>
            </a:extLst>
          </p:cNvPr>
          <p:cNvSpPr txBox="1"/>
          <p:nvPr/>
        </p:nvSpPr>
        <p:spPr>
          <a:xfrm>
            <a:off x="10511246" y="5120640"/>
            <a:ext cx="1680754" cy="415498"/>
          </a:xfrm>
          <a:prstGeom prst="rect">
            <a:avLst/>
          </a:prstGeom>
          <a:noFill/>
        </p:spPr>
        <p:txBody>
          <a:bodyPr wrap="square" rtlCol="0">
            <a:spAutoFit/>
          </a:bodyPr>
          <a:lstStyle/>
          <a:p>
            <a:r>
              <a:rPr lang="en-US" sz="1050" dirty="0">
                <a:solidFill>
                  <a:schemeClr val="bg1"/>
                </a:solidFill>
                <a:latin typeface="Times New Roman" panose="02020603050405020304" pitchFamily="18" charset="0"/>
                <a:cs typeface="Times New Roman" panose="02020603050405020304" pitchFamily="18" charset="0"/>
              </a:rPr>
              <a:t>Image 2: Depicting health &amp; wellness</a:t>
            </a:r>
          </a:p>
        </p:txBody>
      </p:sp>
    </p:spTree>
    <p:extLst>
      <p:ext uri="{BB962C8B-B14F-4D97-AF65-F5344CB8AC3E}">
        <p14:creationId xmlns:p14="http://schemas.microsoft.com/office/powerpoint/2010/main" val="1994027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952A0-30DE-CB32-CA70-AE9CFF28C0C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E59C102-620E-1D5B-EB1A-7A3800FCF1E3}"/>
              </a:ext>
            </a:extLst>
          </p:cNvPr>
          <p:cNvSpPr>
            <a:spLocks noGrp="1"/>
          </p:cNvSpPr>
          <p:nvPr>
            <p:ph type="title"/>
          </p:nvPr>
        </p:nvSpPr>
        <p:spPr>
          <a:xfrm>
            <a:off x="569999" y="1042690"/>
            <a:ext cx="5412790" cy="766631"/>
          </a:xfrm>
        </p:spPr>
        <p:txBody>
          <a:bodyPr/>
          <a:lstStyle/>
          <a:p>
            <a:r>
              <a:rPr lang="en-US" sz="3000" dirty="0">
                <a:latin typeface="Times New Roman" panose="02020603050405020304" pitchFamily="18" charset="0"/>
                <a:cs typeface="Times New Roman" panose="02020603050405020304" pitchFamily="18" charset="0"/>
              </a:rPr>
              <a:t>Theoretical Models</a:t>
            </a:r>
          </a:p>
        </p:txBody>
      </p:sp>
      <p:sp>
        <p:nvSpPr>
          <p:cNvPr id="7" name="Text Placeholder 6">
            <a:extLst>
              <a:ext uri="{FF2B5EF4-FFF2-40B4-BE49-F238E27FC236}">
                <a16:creationId xmlns:a16="http://schemas.microsoft.com/office/drawing/2014/main" id="{2DFF5145-3E7E-D1C0-D839-6A0F87730924}"/>
              </a:ext>
            </a:extLst>
          </p:cNvPr>
          <p:cNvSpPr>
            <a:spLocks noGrp="1"/>
          </p:cNvSpPr>
          <p:nvPr>
            <p:ph sz="quarter" idx="13"/>
          </p:nvPr>
        </p:nvSpPr>
        <p:spPr>
          <a:xfrm>
            <a:off x="1422247" y="2460911"/>
            <a:ext cx="7660793" cy="2703272"/>
          </a:xfrm>
        </p:spPr>
        <p:txBody>
          <a:bodyPr>
            <a:normAutofit/>
          </a:bodyPr>
          <a:lstStyle/>
          <a:p>
            <a:pPr algn="just">
              <a:lnSpc>
                <a:spcPct val="10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Biomedical Model: Excels at disease-centered diagnosis and acute treatment through identifying pathology and restoring normal biological functions via targeted interventions (</a:t>
            </a:r>
            <a:r>
              <a:rPr lang="en-US" dirty="0" err="1">
                <a:latin typeface="Times New Roman" panose="02020603050405020304" pitchFamily="18" charset="0"/>
                <a:cs typeface="Times New Roman" panose="02020603050405020304" pitchFamily="18" charset="0"/>
              </a:rPr>
              <a:t>Martyusheve</a:t>
            </a:r>
            <a:r>
              <a:rPr lang="en-US" dirty="0">
                <a:latin typeface="Times New Roman" panose="02020603050405020304" pitchFamily="18" charset="0"/>
                <a:cs typeface="Times New Roman" panose="02020603050405020304" pitchFamily="18" charset="0"/>
              </a:rPr>
              <a:t>-Pokland., 2022).</a:t>
            </a:r>
          </a:p>
          <a:p>
            <a:pPr algn="just">
              <a:lnSpc>
                <a:spcPct val="10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Recent studies show Biomedical model systematically marginalizes the social determinants of health and disease, treating diseases as independent of social and behavioral context (Golden et al., 2020).</a:t>
            </a:r>
          </a:p>
        </p:txBody>
      </p:sp>
      <p:sp>
        <p:nvSpPr>
          <p:cNvPr id="4" name="Slide Number Placeholder 3">
            <a:extLst>
              <a:ext uri="{FF2B5EF4-FFF2-40B4-BE49-F238E27FC236}">
                <a16:creationId xmlns:a16="http://schemas.microsoft.com/office/drawing/2014/main" id="{EEF3D138-4558-03B1-118B-E1935EC48084}"/>
              </a:ext>
            </a:extLst>
          </p:cNvPr>
          <p:cNvSpPr>
            <a:spLocks noGrp="1"/>
          </p:cNvSpPr>
          <p:nvPr>
            <p:ph type="sldNum" sz="quarter" idx="22"/>
          </p:nvPr>
        </p:nvSpPr>
        <p:spPr>
          <a:xfrm>
            <a:off x="707572" y="6253843"/>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5</a:t>
            </a:fld>
            <a:endParaRPr lang="en-US" sz="20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C3F67884-7C0E-1A0D-FEAE-4664605892BD}"/>
              </a:ext>
            </a:extLst>
          </p:cNvPr>
          <p:cNvPicPr>
            <a:picLocks noChangeAspect="1"/>
          </p:cNvPicPr>
          <p:nvPr/>
        </p:nvPicPr>
        <p:blipFill>
          <a:blip r:embed="rId3">
            <a:extLst>
              <a:ext uri="{28A0092B-C50C-407E-A947-70E740481C1C}">
                <a14:useLocalDpi xmlns:a14="http://schemas.microsoft.com/office/drawing/2010/main" val="0"/>
              </a:ext>
            </a:extLst>
          </a:blip>
          <a:srcRect t="19710" r="628" b="26656"/>
          <a:stretch>
            <a:fillRect/>
          </a:stretch>
        </p:blipFill>
        <p:spPr>
          <a:xfrm>
            <a:off x="7823563" y="5268687"/>
            <a:ext cx="4133305" cy="1445622"/>
          </a:xfrm>
          <a:prstGeom prst="rect">
            <a:avLst/>
          </a:prstGeom>
        </p:spPr>
      </p:pic>
      <p:sp>
        <p:nvSpPr>
          <p:cNvPr id="11" name="TextBox 10">
            <a:extLst>
              <a:ext uri="{FF2B5EF4-FFF2-40B4-BE49-F238E27FC236}">
                <a16:creationId xmlns:a16="http://schemas.microsoft.com/office/drawing/2014/main" id="{F1721643-74A9-2AE5-7F3B-14101DAFA1F6}"/>
              </a:ext>
            </a:extLst>
          </p:cNvPr>
          <p:cNvSpPr txBox="1"/>
          <p:nvPr/>
        </p:nvSpPr>
        <p:spPr>
          <a:xfrm>
            <a:off x="10537372" y="4781006"/>
            <a:ext cx="1593668" cy="577081"/>
          </a:xfrm>
          <a:prstGeom prst="rect">
            <a:avLst/>
          </a:prstGeom>
          <a:noFill/>
        </p:spPr>
        <p:txBody>
          <a:bodyPr wrap="square" rtlCol="0">
            <a:spAutoFit/>
          </a:bodyPr>
          <a:lstStyle/>
          <a:p>
            <a:pPr algn="r"/>
            <a:r>
              <a:rPr lang="en-US" sz="1050" dirty="0">
                <a:solidFill>
                  <a:schemeClr val="bg1"/>
                </a:solidFill>
                <a:latin typeface="Times New Roman" panose="02020603050405020304" pitchFamily="18" charset="0"/>
                <a:cs typeface="Times New Roman" panose="02020603050405020304" pitchFamily="18" charset="0"/>
              </a:rPr>
              <a:t>Image 3: Illustration of the Biomedical model of health</a:t>
            </a:r>
          </a:p>
        </p:txBody>
      </p:sp>
    </p:spTree>
    <p:extLst>
      <p:ext uri="{BB962C8B-B14F-4D97-AF65-F5344CB8AC3E}">
        <p14:creationId xmlns:p14="http://schemas.microsoft.com/office/powerpoint/2010/main" val="1326248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5D3755-C3E2-975E-DE68-CDECC4B526EC}"/>
              </a:ext>
            </a:extLst>
          </p:cNvPr>
          <p:cNvSpPr>
            <a:spLocks noGrp="1"/>
          </p:cNvSpPr>
          <p:nvPr>
            <p:ph type="title"/>
          </p:nvPr>
        </p:nvSpPr>
        <p:spPr>
          <a:xfrm>
            <a:off x="578707" y="999147"/>
            <a:ext cx="5708881" cy="766631"/>
          </a:xfrm>
        </p:spPr>
        <p:txBody>
          <a:bodyPr/>
          <a:lstStyle/>
          <a:p>
            <a:r>
              <a:rPr lang="en-US" sz="3000" dirty="0">
                <a:latin typeface="Times New Roman" panose="02020603050405020304" pitchFamily="18" charset="0"/>
                <a:cs typeface="Times New Roman" panose="02020603050405020304" pitchFamily="18" charset="0"/>
              </a:rPr>
              <a:t>Theoretical Models</a:t>
            </a:r>
          </a:p>
        </p:txBody>
      </p:sp>
      <p:sp>
        <p:nvSpPr>
          <p:cNvPr id="7" name="Text Placeholder 6">
            <a:extLst>
              <a:ext uri="{FF2B5EF4-FFF2-40B4-BE49-F238E27FC236}">
                <a16:creationId xmlns:a16="http://schemas.microsoft.com/office/drawing/2014/main" id="{F70BD87D-F7DA-961B-4024-A354DC87D168}"/>
              </a:ext>
            </a:extLst>
          </p:cNvPr>
          <p:cNvSpPr>
            <a:spLocks noGrp="1"/>
          </p:cNvSpPr>
          <p:nvPr>
            <p:ph sz="quarter" idx="13"/>
          </p:nvPr>
        </p:nvSpPr>
        <p:spPr>
          <a:xfrm>
            <a:off x="1256786" y="2330282"/>
            <a:ext cx="8688403" cy="3286747"/>
          </a:xfrm>
        </p:spPr>
        <p:txBody>
          <a:bodyPr>
            <a:normAutofit/>
          </a:bodyPr>
          <a:lstStyle/>
          <a:p>
            <a:pPr algn="just">
              <a:lnSpc>
                <a:spcPct val="10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Biopsychosocial model: Integrates biological, psychological and social factors to support holistic care moving beyond a purely physiological view (</a:t>
            </a:r>
            <a:r>
              <a:rPr lang="en-US" dirty="0" err="1">
                <a:latin typeface="Times New Roman" panose="02020603050405020304" pitchFamily="18" charset="0"/>
                <a:cs typeface="Times New Roman" panose="02020603050405020304" pitchFamily="18" charset="0"/>
              </a:rPr>
              <a:t>Alitabar</a:t>
            </a:r>
            <a:r>
              <a:rPr lang="en-US" dirty="0">
                <a:latin typeface="Times New Roman" panose="02020603050405020304" pitchFamily="18" charset="0"/>
                <a:cs typeface="Times New Roman" panose="02020603050405020304" pitchFamily="18" charset="0"/>
              </a:rPr>
              <a:t>., 2025) </a:t>
            </a:r>
          </a:p>
          <a:p>
            <a:pPr algn="just">
              <a:lnSpc>
                <a:spcPct val="10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However, the use of this model in primary care  reports that operational definitions for individual patients are hard to formulate particularly in the integration of biological, psychological and social dimensions (</a:t>
            </a:r>
            <a:r>
              <a:rPr lang="en-US" dirty="0" err="1">
                <a:latin typeface="Times New Roman" panose="02020603050405020304" pitchFamily="18" charset="0"/>
                <a:cs typeface="Times New Roman" panose="02020603050405020304" pitchFamily="18" charset="0"/>
              </a:rPr>
              <a:t>Kusnanto</a:t>
            </a:r>
            <a:r>
              <a:rPr lang="en-US" dirty="0">
                <a:latin typeface="Times New Roman" panose="02020603050405020304" pitchFamily="18" charset="0"/>
                <a:cs typeface="Times New Roman" panose="02020603050405020304" pitchFamily="18" charset="0"/>
              </a:rPr>
              <a:t> et al., 2018).</a:t>
            </a:r>
          </a:p>
          <a:p>
            <a:pPr algn="just">
              <a:lnSpc>
                <a:spcPct val="10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Social Model of Health places economic stability (income and employment), housing, education, income and environment at the core of health causation (Williams et al., 2022).</a:t>
            </a:r>
          </a:p>
          <a:p>
            <a:pPr algn="just">
              <a:lnSpc>
                <a:spcPct val="100000"/>
              </a:lnSpc>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a:p>
            <a:pPr algn="just">
              <a:lnSpc>
                <a:spcPct val="100000"/>
              </a:lnSpc>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a:p>
            <a:pPr algn="just">
              <a:lnSpc>
                <a:spcPct val="100000"/>
              </a:lnSpc>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a:p>
            <a:pPr algn="just">
              <a:lnSpc>
                <a:spcPct val="100000"/>
              </a:lnSpc>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E348E3C-0F64-85E9-F90F-0D743FA7EF5A}"/>
              </a:ext>
            </a:extLst>
          </p:cNvPr>
          <p:cNvSpPr>
            <a:spLocks noGrp="1"/>
          </p:cNvSpPr>
          <p:nvPr>
            <p:ph type="sldNum" sz="quarter" idx="22"/>
          </p:nvPr>
        </p:nvSpPr>
        <p:spPr>
          <a:xfrm>
            <a:off x="716280" y="6219008"/>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6</a:t>
            </a:fld>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3FD8B1E-B403-25C0-2235-F7147BD35D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73625" y="189002"/>
            <a:ext cx="2143125" cy="2143125"/>
          </a:xfrm>
          <a:prstGeom prst="rect">
            <a:avLst/>
          </a:prstGeom>
        </p:spPr>
      </p:pic>
      <p:sp>
        <p:nvSpPr>
          <p:cNvPr id="6" name="TextBox 5">
            <a:extLst>
              <a:ext uri="{FF2B5EF4-FFF2-40B4-BE49-F238E27FC236}">
                <a16:creationId xmlns:a16="http://schemas.microsoft.com/office/drawing/2014/main" id="{524DF6D3-B1ED-2943-50E5-53ED0FCB4D39}"/>
              </a:ext>
            </a:extLst>
          </p:cNvPr>
          <p:cNvSpPr txBox="1"/>
          <p:nvPr/>
        </p:nvSpPr>
        <p:spPr>
          <a:xfrm>
            <a:off x="10319658" y="156754"/>
            <a:ext cx="1593668" cy="577081"/>
          </a:xfrm>
          <a:prstGeom prst="rect">
            <a:avLst/>
          </a:prstGeom>
          <a:noFill/>
        </p:spPr>
        <p:txBody>
          <a:bodyPr wrap="square" rtlCol="0">
            <a:spAutoFit/>
          </a:bodyPr>
          <a:lstStyle/>
          <a:p>
            <a:pPr algn="r"/>
            <a:r>
              <a:rPr lang="en-US" sz="1050" dirty="0">
                <a:solidFill>
                  <a:schemeClr val="bg1"/>
                </a:solidFill>
                <a:latin typeface="Times New Roman" panose="02020603050405020304" pitchFamily="18" charset="0"/>
                <a:cs typeface="Times New Roman" panose="02020603050405020304" pitchFamily="18" charset="0"/>
              </a:rPr>
              <a:t>Image 4: Illustration of the Biopsychosocial model of health</a:t>
            </a:r>
          </a:p>
        </p:txBody>
      </p:sp>
    </p:spTree>
    <p:extLst>
      <p:ext uri="{BB962C8B-B14F-4D97-AF65-F5344CB8AC3E}">
        <p14:creationId xmlns:p14="http://schemas.microsoft.com/office/powerpoint/2010/main" val="3200312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9AAA4-1BAE-2A27-9E1D-0E07A5F3B5C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620E16D-B4A0-52D8-6F6F-79842C6A882A}"/>
              </a:ext>
            </a:extLst>
          </p:cNvPr>
          <p:cNvSpPr>
            <a:spLocks noGrp="1"/>
          </p:cNvSpPr>
          <p:nvPr>
            <p:ph type="title"/>
          </p:nvPr>
        </p:nvSpPr>
        <p:spPr>
          <a:xfrm>
            <a:off x="535164" y="1094941"/>
            <a:ext cx="5334413" cy="766631"/>
          </a:xfrm>
        </p:spPr>
        <p:txBody>
          <a:bodyPr/>
          <a:lstStyle/>
          <a:p>
            <a:r>
              <a:rPr lang="en-US" sz="3500" dirty="0">
                <a:latin typeface="Times New Roman" panose="02020603050405020304" pitchFamily="18" charset="0"/>
                <a:cs typeface="Times New Roman" panose="02020603050405020304" pitchFamily="18" charset="0"/>
              </a:rPr>
              <a:t>Theoretical Models</a:t>
            </a:r>
          </a:p>
        </p:txBody>
      </p:sp>
      <p:sp>
        <p:nvSpPr>
          <p:cNvPr id="7" name="Text Placeholder 6">
            <a:extLst>
              <a:ext uri="{FF2B5EF4-FFF2-40B4-BE49-F238E27FC236}">
                <a16:creationId xmlns:a16="http://schemas.microsoft.com/office/drawing/2014/main" id="{4B568487-9240-5428-976A-808341CDDED4}"/>
              </a:ext>
            </a:extLst>
          </p:cNvPr>
          <p:cNvSpPr>
            <a:spLocks noGrp="1"/>
          </p:cNvSpPr>
          <p:nvPr>
            <p:ph sz="quarter" idx="13"/>
          </p:nvPr>
        </p:nvSpPr>
        <p:spPr>
          <a:xfrm>
            <a:off x="1065196" y="2443493"/>
            <a:ext cx="8313935" cy="3513170"/>
          </a:xfrm>
        </p:spPr>
        <p:txBody>
          <a:bodyPr>
            <a:normAutofit/>
          </a:bodyPr>
          <a:lstStyle/>
          <a:p>
            <a:pPr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Social Model of Health places economic stability (income and employment), housing, education, income and environment as the root causes of diseases and inequity.  </a:t>
            </a:r>
          </a:p>
          <a:p>
            <a:pPr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This enables a more preventive and equity-focused interventions rather than a narrow biomedical lens (Williams et al., 2022)</a:t>
            </a:r>
          </a:p>
          <a:p>
            <a:pPr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Although the biomedical model remains valuable for acute care, the biopsychosocial and social models better address contemporary challenges such as mental health, health inequalities and long-term conditions.</a:t>
            </a:r>
          </a:p>
          <a:p>
            <a:pPr algn="just">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p:txBody>
      </p:sp>
      <p:grpSp>
        <p:nvGrpSpPr>
          <p:cNvPr id="19" name="Group 18">
            <a:extLst>
              <a:ext uri="{FF2B5EF4-FFF2-40B4-BE49-F238E27FC236}">
                <a16:creationId xmlns:a16="http://schemas.microsoft.com/office/drawing/2014/main" id="{33620B60-06EC-AAC7-99ED-7C1752E0CB93}"/>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0BDF5B19-F3EF-7FF2-EB25-63D94D38E6CF}"/>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98C43BC5-0D0C-D06B-953D-A47F8F7AB6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C114953F-6908-62E1-0193-740E2F55C96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4" name="Slide Number Placeholder 3">
            <a:extLst>
              <a:ext uri="{FF2B5EF4-FFF2-40B4-BE49-F238E27FC236}">
                <a16:creationId xmlns:a16="http://schemas.microsoft.com/office/drawing/2014/main" id="{A998D343-5B18-488D-D566-3F69919BFABC}"/>
              </a:ext>
            </a:extLst>
          </p:cNvPr>
          <p:cNvSpPr>
            <a:spLocks noGrp="1"/>
          </p:cNvSpPr>
          <p:nvPr>
            <p:ph type="sldNum" sz="quarter" idx="22"/>
          </p:nvPr>
        </p:nvSpPr>
        <p:spPr>
          <a:xfrm>
            <a:off x="742406" y="6306094"/>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7</a:t>
            </a:fld>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B4A4E00-A41A-A444-3B37-91091E553615}"/>
              </a:ext>
            </a:extLst>
          </p:cNvPr>
          <p:cNvPicPr>
            <a:picLocks noChangeAspect="1"/>
          </p:cNvPicPr>
          <p:nvPr/>
        </p:nvPicPr>
        <p:blipFill>
          <a:blip r:embed="rId3">
            <a:extLst>
              <a:ext uri="{28A0092B-C50C-407E-A947-70E740481C1C}">
                <a14:useLocalDpi xmlns:a14="http://schemas.microsoft.com/office/drawing/2010/main" val="0"/>
              </a:ext>
            </a:extLst>
          </a:blip>
          <a:srcRect l="7981" t="28285" r="41875" b="38843"/>
          <a:stretch>
            <a:fillRect/>
          </a:stretch>
        </p:blipFill>
        <p:spPr>
          <a:xfrm>
            <a:off x="8482148" y="5543006"/>
            <a:ext cx="3709852" cy="1314994"/>
          </a:xfrm>
          <a:prstGeom prst="rect">
            <a:avLst/>
          </a:prstGeom>
        </p:spPr>
      </p:pic>
      <p:pic>
        <p:nvPicPr>
          <p:cNvPr id="6" name="Picture 5">
            <a:extLst>
              <a:ext uri="{FF2B5EF4-FFF2-40B4-BE49-F238E27FC236}">
                <a16:creationId xmlns:a16="http://schemas.microsoft.com/office/drawing/2014/main" id="{97B858D1-8C9B-B1BB-330D-9BE3AEE66BE1}"/>
              </a:ext>
            </a:extLst>
          </p:cNvPr>
          <p:cNvPicPr>
            <a:picLocks noChangeAspect="1"/>
          </p:cNvPicPr>
          <p:nvPr/>
        </p:nvPicPr>
        <p:blipFill>
          <a:blip r:embed="rId3">
            <a:extLst>
              <a:ext uri="{28A0092B-C50C-407E-A947-70E740481C1C}">
                <a14:useLocalDpi xmlns:a14="http://schemas.microsoft.com/office/drawing/2010/main" val="0"/>
              </a:ext>
            </a:extLst>
          </a:blip>
          <a:srcRect l="58301" t="28285" r="7211" b="38843"/>
          <a:stretch>
            <a:fillRect/>
          </a:stretch>
        </p:blipFill>
        <p:spPr>
          <a:xfrm>
            <a:off x="9640389" y="4245427"/>
            <a:ext cx="2551611" cy="1314994"/>
          </a:xfrm>
          <a:prstGeom prst="rect">
            <a:avLst/>
          </a:prstGeom>
        </p:spPr>
      </p:pic>
      <p:sp>
        <p:nvSpPr>
          <p:cNvPr id="9" name="TextBox 8">
            <a:extLst>
              <a:ext uri="{FF2B5EF4-FFF2-40B4-BE49-F238E27FC236}">
                <a16:creationId xmlns:a16="http://schemas.microsoft.com/office/drawing/2014/main" id="{9E4A2706-4E32-EEA4-3311-4198BBF8B346}"/>
              </a:ext>
            </a:extLst>
          </p:cNvPr>
          <p:cNvSpPr txBox="1"/>
          <p:nvPr/>
        </p:nvSpPr>
        <p:spPr>
          <a:xfrm>
            <a:off x="6557554" y="6217920"/>
            <a:ext cx="1950719" cy="577081"/>
          </a:xfrm>
          <a:prstGeom prst="rect">
            <a:avLst/>
          </a:prstGeom>
          <a:noFill/>
        </p:spPr>
        <p:txBody>
          <a:bodyPr wrap="square" rtlCol="0">
            <a:spAutoFit/>
          </a:bodyPr>
          <a:lstStyle/>
          <a:p>
            <a:r>
              <a:rPr lang="en-US" sz="1050" dirty="0">
                <a:solidFill>
                  <a:schemeClr val="bg1"/>
                </a:solidFill>
                <a:latin typeface="Times New Roman" panose="02020603050405020304" pitchFamily="18" charset="0"/>
                <a:cs typeface="Times New Roman" panose="02020603050405020304" pitchFamily="18" charset="0"/>
              </a:rPr>
              <a:t>Image 5: Illustration of the components of social  model of health</a:t>
            </a:r>
          </a:p>
        </p:txBody>
      </p:sp>
    </p:spTree>
    <p:extLst>
      <p:ext uri="{BB962C8B-B14F-4D97-AF65-F5344CB8AC3E}">
        <p14:creationId xmlns:p14="http://schemas.microsoft.com/office/powerpoint/2010/main" val="4101558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27D9C-8445-EA09-48FC-86277FF911C1}"/>
              </a:ext>
            </a:extLst>
          </p:cNvPr>
          <p:cNvSpPr>
            <a:spLocks noGrp="1"/>
          </p:cNvSpPr>
          <p:nvPr>
            <p:ph type="title"/>
          </p:nvPr>
        </p:nvSpPr>
        <p:spPr>
          <a:xfrm>
            <a:off x="594360" y="975359"/>
            <a:ext cx="7835537" cy="870857"/>
          </a:xfrm>
        </p:spPr>
        <p:txBody>
          <a:bodyPr/>
          <a:lstStyle/>
          <a:p>
            <a:pPr>
              <a:lnSpc>
                <a:spcPct val="100000"/>
              </a:lnSpc>
            </a:pPr>
            <a:r>
              <a:rPr lang="en-US" sz="3000" dirty="0">
                <a:latin typeface="Times New Roman" panose="02020603050405020304" pitchFamily="18" charset="0"/>
                <a:cs typeface="Times New Roman" panose="02020603050405020304" pitchFamily="18" charset="0"/>
              </a:rPr>
              <a:t>Sustainable Development Goals (SDG)</a:t>
            </a:r>
          </a:p>
        </p:txBody>
      </p:sp>
      <p:sp>
        <p:nvSpPr>
          <p:cNvPr id="3" name="Content Placeholder 2">
            <a:extLst>
              <a:ext uri="{FF2B5EF4-FFF2-40B4-BE49-F238E27FC236}">
                <a16:creationId xmlns:a16="http://schemas.microsoft.com/office/drawing/2014/main" id="{9B296CAA-AF09-7B85-3E05-608CC84D89B7}"/>
              </a:ext>
            </a:extLst>
          </p:cNvPr>
          <p:cNvSpPr>
            <a:spLocks noGrp="1"/>
          </p:cNvSpPr>
          <p:nvPr>
            <p:ph sz="quarter" idx="13"/>
          </p:nvPr>
        </p:nvSpPr>
        <p:spPr>
          <a:xfrm>
            <a:off x="1058318" y="2238105"/>
            <a:ext cx="8791076" cy="3570513"/>
          </a:xfrm>
        </p:spPr>
        <p:txBody>
          <a:bodyPr>
            <a:normAutofit fontScale="92500" lnSpcReduction="10000"/>
          </a:bodyPr>
          <a:lstStyle/>
          <a:p>
            <a:pPr algn="just">
              <a:lnSpc>
                <a:spcPct val="12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SGDs are global framework of 17 goals adopted to address pressing challenges by 2030.</a:t>
            </a:r>
          </a:p>
          <a:p>
            <a:pPr algn="just">
              <a:lnSpc>
                <a:spcPct val="12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SDG 3: Good Health and Wellbeing: Aims to ensure healthy lives and promote well-being for all at all ages.</a:t>
            </a:r>
          </a:p>
          <a:p>
            <a:pPr algn="just">
              <a:lnSpc>
                <a:spcPct val="120000"/>
              </a:lnSpc>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In UK, integrating SGD3 into the health/social care system requires integrating health, wellbeing and sustainability into national systems through policies like the NHS Long Term Plan, and the NHS Diabetes Prevention Programme (NDPP).</a:t>
            </a:r>
          </a:p>
          <a:p>
            <a:pPr marL="0" indent="0" algn="just">
              <a:lnSpc>
                <a:spcPct val="120000"/>
              </a:lnSpc>
              <a:buNone/>
            </a:pPr>
            <a:r>
              <a:rPr lang="en-US" dirty="0">
                <a:latin typeface="Times New Roman" panose="02020603050405020304" pitchFamily="18" charset="0"/>
                <a:cs typeface="Times New Roman" panose="02020603050405020304" pitchFamily="18" charset="0"/>
              </a:rPr>
              <a:t>(Sustainable development., (no date) ; Miller, Glasby and Dickinson, 2021)</a:t>
            </a:r>
          </a:p>
        </p:txBody>
      </p:sp>
      <p:sp>
        <p:nvSpPr>
          <p:cNvPr id="4" name="Slide Number Placeholder 3">
            <a:extLst>
              <a:ext uri="{FF2B5EF4-FFF2-40B4-BE49-F238E27FC236}">
                <a16:creationId xmlns:a16="http://schemas.microsoft.com/office/drawing/2014/main" id="{AF245298-776B-AA8A-620D-3BE9EF38D02F}"/>
              </a:ext>
            </a:extLst>
          </p:cNvPr>
          <p:cNvSpPr>
            <a:spLocks noGrp="1"/>
          </p:cNvSpPr>
          <p:nvPr>
            <p:ph type="sldNum" sz="quarter" idx="22"/>
          </p:nvPr>
        </p:nvSpPr>
        <p:spPr>
          <a:xfrm>
            <a:off x="620485" y="6158049"/>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8</a:t>
            </a:fld>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5EA9B927-5709-B132-30F0-C63156ADD8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61150" y="4981484"/>
            <a:ext cx="1761181" cy="1773108"/>
          </a:xfrm>
          <a:prstGeom prst="rect">
            <a:avLst/>
          </a:prstGeom>
        </p:spPr>
      </p:pic>
      <p:pic>
        <p:nvPicPr>
          <p:cNvPr id="9" name="Picture 8">
            <a:extLst>
              <a:ext uri="{FF2B5EF4-FFF2-40B4-BE49-F238E27FC236}">
                <a16:creationId xmlns:a16="http://schemas.microsoft.com/office/drawing/2014/main" id="{F7A195E1-94AE-7336-9BFC-1DDC007B4EB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619" r="15438"/>
          <a:stretch>
            <a:fillRect/>
          </a:stretch>
        </p:blipFill>
        <p:spPr>
          <a:xfrm>
            <a:off x="10180319" y="522515"/>
            <a:ext cx="1933303" cy="1842736"/>
          </a:xfrm>
          <a:prstGeom prst="rect">
            <a:avLst/>
          </a:prstGeom>
        </p:spPr>
      </p:pic>
      <p:sp>
        <p:nvSpPr>
          <p:cNvPr id="13" name="TextBox 12">
            <a:extLst>
              <a:ext uri="{FF2B5EF4-FFF2-40B4-BE49-F238E27FC236}">
                <a16:creationId xmlns:a16="http://schemas.microsoft.com/office/drawing/2014/main" id="{907DAE8D-97C0-058C-5DA1-EB4D68C03A91}"/>
              </a:ext>
            </a:extLst>
          </p:cNvPr>
          <p:cNvSpPr txBox="1"/>
          <p:nvPr/>
        </p:nvSpPr>
        <p:spPr>
          <a:xfrm>
            <a:off x="10598332" y="2307772"/>
            <a:ext cx="1593668" cy="415498"/>
          </a:xfrm>
          <a:prstGeom prst="rect">
            <a:avLst/>
          </a:prstGeom>
          <a:noFill/>
        </p:spPr>
        <p:txBody>
          <a:bodyPr wrap="square" rtlCol="0">
            <a:spAutoFit/>
          </a:bodyPr>
          <a:lstStyle/>
          <a:p>
            <a:pPr algn="r"/>
            <a:r>
              <a:rPr lang="en-US" sz="1050" dirty="0">
                <a:solidFill>
                  <a:schemeClr val="bg1"/>
                </a:solidFill>
                <a:latin typeface="Times New Roman" panose="02020603050405020304" pitchFamily="18" charset="0"/>
                <a:cs typeface="Times New Roman" panose="02020603050405020304" pitchFamily="18" charset="0"/>
              </a:rPr>
              <a:t>Image 6:Picture of the SDG wheel</a:t>
            </a:r>
          </a:p>
        </p:txBody>
      </p:sp>
      <p:sp>
        <p:nvSpPr>
          <p:cNvPr id="14" name="TextBox 13">
            <a:extLst>
              <a:ext uri="{FF2B5EF4-FFF2-40B4-BE49-F238E27FC236}">
                <a16:creationId xmlns:a16="http://schemas.microsoft.com/office/drawing/2014/main" id="{0DB0A866-A2B0-2A71-D5B4-1C983FF35CCF}"/>
              </a:ext>
            </a:extLst>
          </p:cNvPr>
          <p:cNvSpPr txBox="1"/>
          <p:nvPr/>
        </p:nvSpPr>
        <p:spPr>
          <a:xfrm>
            <a:off x="10467703" y="4728754"/>
            <a:ext cx="1724297" cy="253916"/>
          </a:xfrm>
          <a:prstGeom prst="rect">
            <a:avLst/>
          </a:prstGeom>
          <a:noFill/>
        </p:spPr>
        <p:txBody>
          <a:bodyPr wrap="square" rtlCol="0">
            <a:spAutoFit/>
          </a:bodyPr>
          <a:lstStyle/>
          <a:p>
            <a:pPr algn="r"/>
            <a:r>
              <a:rPr lang="en-US" sz="1050" dirty="0">
                <a:solidFill>
                  <a:schemeClr val="bg1"/>
                </a:solidFill>
                <a:latin typeface="Times New Roman" panose="02020603050405020304" pitchFamily="18" charset="0"/>
                <a:cs typeface="Times New Roman" panose="02020603050405020304" pitchFamily="18" charset="0"/>
              </a:rPr>
              <a:t>Image 7: Picture of SGD 3</a:t>
            </a:r>
          </a:p>
        </p:txBody>
      </p:sp>
    </p:spTree>
    <p:extLst>
      <p:ext uri="{BB962C8B-B14F-4D97-AF65-F5344CB8AC3E}">
        <p14:creationId xmlns:p14="http://schemas.microsoft.com/office/powerpoint/2010/main" val="3290389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9380C5-6091-A253-7484-AC81E33361C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C7C20C-70C8-ED68-2835-E419DB81FC88}"/>
              </a:ext>
            </a:extLst>
          </p:cNvPr>
          <p:cNvSpPr>
            <a:spLocks noGrp="1"/>
          </p:cNvSpPr>
          <p:nvPr>
            <p:ph sz="quarter" idx="13"/>
          </p:nvPr>
        </p:nvSpPr>
        <p:spPr>
          <a:xfrm>
            <a:off x="1067028" y="2429691"/>
            <a:ext cx="7641543" cy="2551612"/>
          </a:xfrm>
        </p:spPr>
        <p:txBody>
          <a:bodyPr>
            <a:normAutofit/>
          </a:bodyPr>
          <a:lstStyle/>
          <a:p>
            <a:pPr algn="just">
              <a:lnSpc>
                <a:spcPct val="120000"/>
              </a:lnSpc>
              <a:buFont typeface="Wingdings" panose="05000000000000000000" pitchFamily="2" charset="2"/>
              <a:buChar char="v"/>
            </a:pPr>
            <a:r>
              <a:rPr lang="en-US" sz="1800" dirty="0">
                <a:latin typeface="Times New Roman" panose="02020603050405020304" pitchFamily="18" charset="0"/>
                <a:cs typeface="Times New Roman" panose="02020603050405020304" pitchFamily="18" charset="0"/>
              </a:rPr>
              <a:t>Eg: The NHS Long Term Plan emphasizes disease prevention through tackling inequality, expanding primary service and embedding mental health into sustainable development (</a:t>
            </a:r>
            <a:r>
              <a:rPr lang="en-US" sz="1800" dirty="0" err="1">
                <a:latin typeface="Times New Roman" panose="02020603050405020304" pitchFamily="18" charset="0"/>
                <a:cs typeface="Times New Roman" panose="02020603050405020304" pitchFamily="18" charset="0"/>
              </a:rPr>
              <a:t>Ehiozee</a:t>
            </a:r>
            <a:r>
              <a:rPr lang="en-US" sz="1800" dirty="0">
                <a:latin typeface="Times New Roman" panose="02020603050405020304" pitchFamily="18" charset="0"/>
                <a:cs typeface="Times New Roman" panose="02020603050405020304" pitchFamily="18" charset="0"/>
              </a:rPr>
              <a:t>, 2025).</a:t>
            </a:r>
          </a:p>
          <a:p>
            <a:pPr algn="just">
              <a:lnSpc>
                <a:spcPct val="120000"/>
              </a:lnSpc>
              <a:buFont typeface="Wingdings" panose="05000000000000000000" pitchFamily="2" charset="2"/>
              <a:buChar char="v"/>
            </a:pPr>
            <a:r>
              <a:rPr lang="en-US" sz="1800" dirty="0">
                <a:latin typeface="Times New Roman" panose="02020603050405020304" pitchFamily="18" charset="0"/>
                <a:cs typeface="Times New Roman" panose="02020603050405020304" pitchFamily="18" charset="0"/>
              </a:rPr>
              <a:t>UK’s Universal Health Coverage model aligns with SDG 3 Target  and supports equitable access through large scale interventions such as National Diabetes Prevention Programme (NDPP) (Oldman, 2019).</a:t>
            </a:r>
          </a:p>
          <a:p>
            <a:pPr algn="just">
              <a:lnSpc>
                <a:spcPct val="120000"/>
              </a:lnSpc>
              <a:buFont typeface="Wingdings" panose="05000000000000000000" pitchFamily="2" charset="2"/>
              <a:buChar char="v"/>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5726BB5-F58A-5998-C0EC-8116D199A514}"/>
              </a:ext>
            </a:extLst>
          </p:cNvPr>
          <p:cNvSpPr>
            <a:spLocks noGrp="1"/>
          </p:cNvSpPr>
          <p:nvPr>
            <p:ph type="sldNum" sz="quarter" idx="22"/>
          </p:nvPr>
        </p:nvSpPr>
        <p:spPr>
          <a:xfrm>
            <a:off x="637902" y="6158049"/>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9</a:t>
            </a:fld>
            <a:endParaRPr lang="en-US" sz="2000" dirty="0">
              <a:latin typeface="Times New Roman" panose="02020603050405020304" pitchFamily="18" charset="0"/>
              <a:cs typeface="Times New Roman" panose="02020603050405020304" pitchFamily="18" charset="0"/>
            </a:endParaRPr>
          </a:p>
        </p:txBody>
      </p:sp>
      <p:sp>
        <p:nvSpPr>
          <p:cNvPr id="7" name="Title 1">
            <a:extLst>
              <a:ext uri="{FF2B5EF4-FFF2-40B4-BE49-F238E27FC236}">
                <a16:creationId xmlns:a16="http://schemas.microsoft.com/office/drawing/2014/main" id="{C3244AE7-EFC2-4DD1-C7A6-307AB9B82B4B}"/>
              </a:ext>
            </a:extLst>
          </p:cNvPr>
          <p:cNvSpPr>
            <a:spLocks noGrp="1"/>
          </p:cNvSpPr>
          <p:nvPr>
            <p:ph type="title"/>
          </p:nvPr>
        </p:nvSpPr>
        <p:spPr>
          <a:xfrm>
            <a:off x="594360" y="975359"/>
            <a:ext cx="7835537" cy="870857"/>
          </a:xfrm>
        </p:spPr>
        <p:txBody>
          <a:bodyPr/>
          <a:lstStyle/>
          <a:p>
            <a:pPr>
              <a:lnSpc>
                <a:spcPct val="100000"/>
              </a:lnSpc>
            </a:pPr>
            <a:r>
              <a:rPr lang="en-US" sz="3000" dirty="0">
                <a:latin typeface="Times New Roman" panose="02020603050405020304" pitchFamily="18" charset="0"/>
                <a:cs typeface="Times New Roman" panose="02020603050405020304" pitchFamily="18" charset="0"/>
              </a:rPr>
              <a:t>Sustainable Development Goals (SDG)</a:t>
            </a:r>
          </a:p>
        </p:txBody>
      </p:sp>
      <p:pic>
        <p:nvPicPr>
          <p:cNvPr id="12" name="Graphic 11">
            <a:extLst>
              <a:ext uri="{FF2B5EF4-FFF2-40B4-BE49-F238E27FC236}">
                <a16:creationId xmlns:a16="http://schemas.microsoft.com/office/drawing/2014/main" id="{5034F10C-866C-E892-2728-F5E419A456A1}"/>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9208141" y="5164181"/>
            <a:ext cx="2569385" cy="1035095"/>
          </a:xfrm>
          <a:prstGeom prst="rect">
            <a:avLst/>
          </a:prstGeom>
        </p:spPr>
      </p:pic>
      <p:pic>
        <p:nvPicPr>
          <p:cNvPr id="14" name="Picture 13">
            <a:extLst>
              <a:ext uri="{FF2B5EF4-FFF2-40B4-BE49-F238E27FC236}">
                <a16:creationId xmlns:a16="http://schemas.microsoft.com/office/drawing/2014/main" id="{01437D3A-4767-0F4A-BDE9-4E228803464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619" r="15438"/>
          <a:stretch>
            <a:fillRect/>
          </a:stretch>
        </p:blipFill>
        <p:spPr>
          <a:xfrm>
            <a:off x="10180319" y="522515"/>
            <a:ext cx="1933303" cy="1842736"/>
          </a:xfrm>
          <a:prstGeom prst="rect">
            <a:avLst/>
          </a:prstGeom>
        </p:spPr>
      </p:pic>
      <p:sp>
        <p:nvSpPr>
          <p:cNvPr id="15" name="TextBox 14">
            <a:extLst>
              <a:ext uri="{FF2B5EF4-FFF2-40B4-BE49-F238E27FC236}">
                <a16:creationId xmlns:a16="http://schemas.microsoft.com/office/drawing/2014/main" id="{CFE163A2-E3B0-95B5-9458-6E4EA6CA2A9F}"/>
              </a:ext>
            </a:extLst>
          </p:cNvPr>
          <p:cNvSpPr txBox="1"/>
          <p:nvPr/>
        </p:nvSpPr>
        <p:spPr>
          <a:xfrm>
            <a:off x="10284823" y="4572000"/>
            <a:ext cx="1593668" cy="415498"/>
          </a:xfrm>
          <a:prstGeom prst="rect">
            <a:avLst/>
          </a:prstGeom>
          <a:noFill/>
        </p:spPr>
        <p:txBody>
          <a:bodyPr wrap="square" rtlCol="0">
            <a:spAutoFit/>
          </a:bodyPr>
          <a:lstStyle/>
          <a:p>
            <a:pPr algn="r"/>
            <a:r>
              <a:rPr lang="en-US" sz="1050" dirty="0">
                <a:solidFill>
                  <a:schemeClr val="bg1"/>
                </a:solidFill>
                <a:latin typeface="Times New Roman" panose="02020603050405020304" pitchFamily="18" charset="0"/>
                <a:cs typeface="Times New Roman" panose="02020603050405020304" pitchFamily="18" charset="0"/>
              </a:rPr>
              <a:t>Image 9: Logo of  National Health Service</a:t>
            </a:r>
          </a:p>
        </p:txBody>
      </p:sp>
      <p:sp>
        <p:nvSpPr>
          <p:cNvPr id="16" name="TextBox 15">
            <a:extLst>
              <a:ext uri="{FF2B5EF4-FFF2-40B4-BE49-F238E27FC236}">
                <a16:creationId xmlns:a16="http://schemas.microsoft.com/office/drawing/2014/main" id="{95FAF89C-9280-6D35-81B1-979EAA3F2F69}"/>
              </a:ext>
            </a:extLst>
          </p:cNvPr>
          <p:cNvSpPr txBox="1"/>
          <p:nvPr/>
        </p:nvSpPr>
        <p:spPr>
          <a:xfrm>
            <a:off x="10598332" y="2307772"/>
            <a:ext cx="1593668" cy="415498"/>
          </a:xfrm>
          <a:prstGeom prst="rect">
            <a:avLst/>
          </a:prstGeom>
          <a:noFill/>
        </p:spPr>
        <p:txBody>
          <a:bodyPr wrap="square" rtlCol="0">
            <a:spAutoFit/>
          </a:bodyPr>
          <a:lstStyle/>
          <a:p>
            <a:pPr algn="r"/>
            <a:r>
              <a:rPr lang="en-US" sz="1050" dirty="0">
                <a:solidFill>
                  <a:schemeClr val="bg1"/>
                </a:solidFill>
                <a:latin typeface="Times New Roman" panose="02020603050405020304" pitchFamily="18" charset="0"/>
                <a:cs typeface="Times New Roman" panose="02020603050405020304" pitchFamily="18" charset="0"/>
              </a:rPr>
              <a:t>Image 8:Picture of the SDG wheel</a:t>
            </a:r>
          </a:p>
        </p:txBody>
      </p:sp>
    </p:spTree>
    <p:extLst>
      <p:ext uri="{BB962C8B-B14F-4D97-AF65-F5344CB8AC3E}">
        <p14:creationId xmlns:p14="http://schemas.microsoft.com/office/powerpoint/2010/main" val="3233219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46ED-721D-85EE-2F1B-A31D0912DE29}"/>
              </a:ext>
            </a:extLst>
          </p:cNvPr>
          <p:cNvSpPr>
            <a:spLocks noGrp="1"/>
          </p:cNvSpPr>
          <p:nvPr>
            <p:ph type="title"/>
          </p:nvPr>
        </p:nvSpPr>
        <p:spPr>
          <a:xfrm>
            <a:off x="594360" y="946483"/>
            <a:ext cx="6825343" cy="826241"/>
          </a:xfrm>
        </p:spPr>
        <p:txBody>
          <a:bodyPr/>
          <a:lstStyle/>
          <a:p>
            <a:r>
              <a:rPr lang="en-US" sz="3000" dirty="0">
                <a:latin typeface="Times New Roman" panose="02020603050405020304" pitchFamily="18" charset="0"/>
                <a:cs typeface="Times New Roman" panose="02020603050405020304" pitchFamily="18" charset="0"/>
              </a:rPr>
              <a:t>Policy &amp; Governance</a:t>
            </a:r>
          </a:p>
        </p:txBody>
      </p:sp>
      <p:sp>
        <p:nvSpPr>
          <p:cNvPr id="3" name="Content Placeholder 2">
            <a:extLst>
              <a:ext uri="{FF2B5EF4-FFF2-40B4-BE49-F238E27FC236}">
                <a16:creationId xmlns:a16="http://schemas.microsoft.com/office/drawing/2014/main" id="{DB097449-5B72-ADA0-3B2D-1CBC160D6B90}"/>
              </a:ext>
            </a:extLst>
          </p:cNvPr>
          <p:cNvSpPr>
            <a:spLocks noGrp="1"/>
          </p:cNvSpPr>
          <p:nvPr>
            <p:ph sz="quarter" idx="15"/>
          </p:nvPr>
        </p:nvSpPr>
        <p:spPr>
          <a:xfrm>
            <a:off x="594360" y="2676525"/>
            <a:ext cx="4490827" cy="3597470"/>
          </a:xfrm>
        </p:spPr>
        <p:txBody>
          <a:bodyPr/>
          <a:lstStyle/>
          <a:p>
            <a:pPr algn="just"/>
            <a:r>
              <a:rPr lang="en-US" b="1" dirty="0">
                <a:latin typeface="Times New Roman" panose="02020603050405020304" pitchFamily="18" charset="0"/>
                <a:cs typeface="Times New Roman" panose="02020603050405020304" pitchFamily="18" charset="0"/>
              </a:rPr>
              <a:t>WHO Health in All Policies (</a:t>
            </a:r>
            <a:r>
              <a:rPr lang="en-US" b="1" dirty="0" err="1">
                <a:latin typeface="Times New Roman" panose="02020603050405020304" pitchFamily="18" charset="0"/>
                <a:cs typeface="Times New Roman" panose="02020603050405020304" pitchFamily="18" charset="0"/>
              </a:rPr>
              <a:t>HiAP</a:t>
            </a:r>
            <a:r>
              <a:rPr lang="en-US" b="1" dirty="0">
                <a:latin typeface="Times New Roman" panose="02020603050405020304" pitchFamily="18" charset="0"/>
                <a:cs typeface="Times New Roman" panose="02020603050405020304" pitchFamily="18" charset="0"/>
              </a:rPr>
              <a:t>)</a:t>
            </a:r>
          </a:p>
          <a:p>
            <a:pPr algn="just"/>
            <a:r>
              <a:rPr lang="en-US" dirty="0">
                <a:latin typeface="Times New Roman" panose="02020603050405020304" pitchFamily="18" charset="0"/>
                <a:cs typeface="Times New Roman" panose="02020603050405020304" pitchFamily="18" charset="0"/>
              </a:rPr>
              <a:t>Contributes to cross-sector action on social determinants by aligning health with other sectors (Win-win engagement strategies) for increase buy-in and feasibility of </a:t>
            </a:r>
            <a:r>
              <a:rPr lang="en-US" dirty="0" err="1">
                <a:latin typeface="Times New Roman" panose="02020603050405020304" pitchFamily="18" charset="0"/>
                <a:cs typeface="Times New Roman" panose="02020603050405020304" pitchFamily="18" charset="0"/>
              </a:rPr>
              <a:t>HiAP</a:t>
            </a:r>
            <a:r>
              <a:rPr lang="en-US" dirty="0">
                <a:latin typeface="Times New Roman" panose="02020603050405020304" pitchFamily="18" charset="0"/>
                <a:cs typeface="Times New Roman" panose="02020603050405020304" pitchFamily="18" charset="0"/>
              </a:rPr>
              <a:t>.</a:t>
            </a:r>
          </a:p>
          <a:p>
            <a:pPr algn="just"/>
            <a:r>
              <a:rPr lang="en-US" dirty="0">
                <a:latin typeface="Times New Roman" panose="02020603050405020304" pitchFamily="18" charset="0"/>
                <a:cs typeface="Times New Roman" panose="02020603050405020304" pitchFamily="18" charset="0"/>
              </a:rPr>
              <a:t>(Molnar et al., 2016)</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1FC7B50-71A6-D8BE-C032-5EB4CF5706D5}"/>
              </a:ext>
            </a:extLst>
          </p:cNvPr>
          <p:cNvSpPr>
            <a:spLocks noGrp="1"/>
          </p:cNvSpPr>
          <p:nvPr>
            <p:ph sz="quarter" idx="16"/>
          </p:nvPr>
        </p:nvSpPr>
        <p:spPr>
          <a:xfrm>
            <a:off x="5881898" y="2676525"/>
            <a:ext cx="4490827" cy="3597470"/>
          </a:xfrm>
        </p:spPr>
        <p:txBody>
          <a:bodyPr/>
          <a:lstStyle/>
          <a:p>
            <a:pPr algn="just"/>
            <a:r>
              <a:rPr lang="en-US" b="1" dirty="0">
                <a:latin typeface="Times New Roman" panose="02020603050405020304" pitchFamily="18" charset="0"/>
                <a:cs typeface="Times New Roman" panose="02020603050405020304" pitchFamily="18" charset="0"/>
              </a:rPr>
              <a:t>NHS Long Term Plan</a:t>
            </a:r>
          </a:p>
          <a:p>
            <a:pPr algn="just"/>
            <a:r>
              <a:rPr lang="en-US" dirty="0">
                <a:latin typeface="Times New Roman" panose="02020603050405020304" pitchFamily="18" charset="0"/>
                <a:cs typeface="Times New Roman" panose="02020603050405020304" pitchFamily="18" charset="0"/>
              </a:rPr>
              <a:t>Contributes to the strong prevention of health inequalities narrative through setting a clear 10-year direction for expanding primary/community services, and tackling inequalities .</a:t>
            </a:r>
          </a:p>
          <a:p>
            <a:pPr algn="just"/>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Thorlby</a:t>
            </a:r>
            <a:r>
              <a:rPr lang="en-US" dirty="0">
                <a:latin typeface="Times New Roman" panose="02020603050405020304" pitchFamily="18" charset="0"/>
                <a:cs typeface="Times New Roman" panose="02020603050405020304" pitchFamily="18" charset="0"/>
              </a:rPr>
              <a:t> et al., 2021)</a:t>
            </a:r>
          </a:p>
        </p:txBody>
      </p:sp>
      <p:sp>
        <p:nvSpPr>
          <p:cNvPr id="6" name="Slide Number Placeholder 5">
            <a:extLst>
              <a:ext uri="{FF2B5EF4-FFF2-40B4-BE49-F238E27FC236}">
                <a16:creationId xmlns:a16="http://schemas.microsoft.com/office/drawing/2014/main" id="{72EF550D-6E21-A126-B8B8-D153D058FC97}"/>
              </a:ext>
            </a:extLst>
          </p:cNvPr>
          <p:cNvSpPr>
            <a:spLocks noGrp="1"/>
          </p:cNvSpPr>
          <p:nvPr>
            <p:ph type="sldNum" sz="quarter" idx="12"/>
          </p:nvPr>
        </p:nvSpPr>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10</a:t>
            </a:fld>
            <a:endParaRPr lang="en-US" sz="20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C386B255-7740-2BCD-EC8E-1D0EDD4A68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9089" y="5122237"/>
            <a:ext cx="1704431" cy="1605753"/>
          </a:xfrm>
          <a:prstGeom prst="rect">
            <a:avLst/>
          </a:prstGeom>
        </p:spPr>
      </p:pic>
      <p:pic>
        <p:nvPicPr>
          <p:cNvPr id="11" name="Picture 10">
            <a:extLst>
              <a:ext uri="{FF2B5EF4-FFF2-40B4-BE49-F238E27FC236}">
                <a16:creationId xmlns:a16="http://schemas.microsoft.com/office/drawing/2014/main" id="{2A97F0FC-0E8F-6C3C-5981-DE6D064D42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66774" y="5118463"/>
            <a:ext cx="1623740" cy="1623740"/>
          </a:xfrm>
          <a:prstGeom prst="rect">
            <a:avLst/>
          </a:prstGeom>
        </p:spPr>
      </p:pic>
      <p:sp>
        <p:nvSpPr>
          <p:cNvPr id="12" name="TextBox 11">
            <a:extLst>
              <a:ext uri="{FF2B5EF4-FFF2-40B4-BE49-F238E27FC236}">
                <a16:creationId xmlns:a16="http://schemas.microsoft.com/office/drawing/2014/main" id="{3D735559-B3FD-5EAF-E176-6CB4F6947B3B}"/>
              </a:ext>
            </a:extLst>
          </p:cNvPr>
          <p:cNvSpPr txBox="1"/>
          <p:nvPr/>
        </p:nvSpPr>
        <p:spPr>
          <a:xfrm>
            <a:off x="2090056" y="6348548"/>
            <a:ext cx="1933303" cy="415498"/>
          </a:xfrm>
          <a:prstGeom prst="rect">
            <a:avLst/>
          </a:prstGeom>
          <a:noFill/>
        </p:spPr>
        <p:txBody>
          <a:bodyPr wrap="square" rtlCol="0">
            <a:spAutoFit/>
          </a:bodyPr>
          <a:lstStyle/>
          <a:p>
            <a:r>
              <a:rPr lang="en-US" sz="1050" dirty="0">
                <a:solidFill>
                  <a:schemeClr val="bg1"/>
                </a:solidFill>
                <a:latin typeface="Times New Roman" panose="02020603050405020304" pitchFamily="18" charset="0"/>
                <a:cs typeface="Times New Roman" panose="02020603050405020304" pitchFamily="18" charset="0"/>
              </a:rPr>
              <a:t>Image 10: Illustration of the components of WHO </a:t>
            </a:r>
            <a:r>
              <a:rPr lang="en-US" sz="1050" dirty="0" err="1">
                <a:solidFill>
                  <a:schemeClr val="bg1"/>
                </a:solidFill>
                <a:latin typeface="Times New Roman" panose="02020603050405020304" pitchFamily="18" charset="0"/>
                <a:cs typeface="Times New Roman" panose="02020603050405020304" pitchFamily="18" charset="0"/>
              </a:rPr>
              <a:t>HiAP</a:t>
            </a:r>
            <a:endParaRPr lang="en-US" sz="105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F74495A3-589C-5FFE-FA3F-8489B46BA1A5}"/>
              </a:ext>
            </a:extLst>
          </p:cNvPr>
          <p:cNvSpPr txBox="1"/>
          <p:nvPr/>
        </p:nvSpPr>
        <p:spPr>
          <a:xfrm>
            <a:off x="7950926" y="6331130"/>
            <a:ext cx="1593668" cy="415498"/>
          </a:xfrm>
          <a:prstGeom prst="rect">
            <a:avLst/>
          </a:prstGeom>
          <a:noFill/>
        </p:spPr>
        <p:txBody>
          <a:bodyPr wrap="square" rtlCol="0">
            <a:spAutoFit/>
          </a:bodyPr>
          <a:lstStyle/>
          <a:p>
            <a:r>
              <a:rPr lang="en-US" sz="1050" dirty="0">
                <a:solidFill>
                  <a:schemeClr val="bg1"/>
                </a:solidFill>
                <a:latin typeface="Times New Roman" panose="02020603050405020304" pitchFamily="18" charset="0"/>
                <a:cs typeface="Times New Roman" panose="02020603050405020304" pitchFamily="18" charset="0"/>
              </a:rPr>
              <a:t>Image 11: Illustration of NHS Long Term Plan</a:t>
            </a:r>
          </a:p>
        </p:txBody>
      </p:sp>
    </p:spTree>
    <p:extLst>
      <p:ext uri="{BB962C8B-B14F-4D97-AF65-F5344CB8AC3E}">
        <p14:creationId xmlns:p14="http://schemas.microsoft.com/office/powerpoint/2010/main" val="888484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9DC4-8B30-98A0-5BAB-C78BA4A4AD55}"/>
              </a:ext>
            </a:extLst>
          </p:cNvPr>
          <p:cNvSpPr>
            <a:spLocks noGrp="1"/>
          </p:cNvSpPr>
          <p:nvPr>
            <p:ph type="title"/>
          </p:nvPr>
        </p:nvSpPr>
        <p:spPr>
          <a:xfrm>
            <a:off x="855618" y="496388"/>
            <a:ext cx="7957457" cy="631902"/>
          </a:xfrm>
        </p:spPr>
        <p:txBody>
          <a:bodyPr/>
          <a:lstStyle/>
          <a:p>
            <a:r>
              <a:rPr lang="en-US" sz="2800" dirty="0">
                <a:latin typeface="Times New Roman" panose="02020603050405020304" pitchFamily="18" charset="0"/>
                <a:cs typeface="Times New Roman" panose="02020603050405020304" pitchFamily="18" charset="0"/>
              </a:rPr>
              <a:t>Case Study - NHS Diabetes Prevention Program</a:t>
            </a:r>
          </a:p>
        </p:txBody>
      </p:sp>
      <p:sp>
        <p:nvSpPr>
          <p:cNvPr id="3" name="Content Placeholder 2">
            <a:extLst>
              <a:ext uri="{FF2B5EF4-FFF2-40B4-BE49-F238E27FC236}">
                <a16:creationId xmlns:a16="http://schemas.microsoft.com/office/drawing/2014/main" id="{4096FB3A-B62C-3DAB-4FD1-B4EBDD650AEF}"/>
              </a:ext>
            </a:extLst>
          </p:cNvPr>
          <p:cNvSpPr>
            <a:spLocks noGrp="1"/>
          </p:cNvSpPr>
          <p:nvPr>
            <p:ph sz="quarter" idx="13"/>
          </p:nvPr>
        </p:nvSpPr>
        <p:spPr>
          <a:xfrm>
            <a:off x="866863" y="1873046"/>
            <a:ext cx="9766303" cy="4584360"/>
          </a:xfrm>
        </p:spPr>
        <p:txBody>
          <a:bodyPr>
            <a:noAutofit/>
          </a:bodyPr>
          <a:lstStyle/>
          <a:p>
            <a:pPr marL="342900" indent="-342900" algn="just">
              <a:lnSpc>
                <a:spcPct val="120000"/>
              </a:lnSpc>
              <a:buFont typeface="Wingdings" panose="05000000000000000000" pitchFamily="2" charset="2"/>
              <a:buChar char="v"/>
            </a:pPr>
            <a:r>
              <a:rPr lang="en-US" sz="1800" dirty="0">
                <a:latin typeface="Times New Roman" panose="02020603050405020304" pitchFamily="18" charset="0"/>
                <a:cs typeface="Times New Roman" panose="02020603050405020304" pitchFamily="18" charset="0"/>
              </a:rPr>
              <a:t>A national, funded behavior-change Programme aimed at reducing progression from high risk to type 2 diabetes and test whether individual level prevention can work at scale in routine NHS care</a:t>
            </a:r>
          </a:p>
          <a:p>
            <a:pPr marL="342900" indent="-342900" algn="just">
              <a:lnSpc>
                <a:spcPct val="120000"/>
              </a:lnSpc>
              <a:buFont typeface="Wingdings" panose="05000000000000000000" pitchFamily="2" charset="2"/>
              <a:buChar char="v"/>
            </a:pPr>
            <a:r>
              <a:rPr lang="en-US" sz="1800" dirty="0">
                <a:latin typeface="Times New Roman" panose="02020603050405020304" pitchFamily="18" charset="0"/>
                <a:cs typeface="Times New Roman" panose="02020603050405020304" pitchFamily="18" charset="0"/>
              </a:rPr>
              <a:t>9‑month group or digital behavioral programme intervention (diet, physical activity, weight loss, goal‑setting, self‑monitoring). </a:t>
            </a:r>
          </a:p>
          <a:p>
            <a:pPr marL="342900" indent="-342900" algn="just">
              <a:lnSpc>
                <a:spcPct val="120000"/>
              </a:lnSpc>
              <a:buFont typeface="Wingdings" panose="05000000000000000000" pitchFamily="2" charset="2"/>
              <a:buChar char="v"/>
            </a:pPr>
            <a:r>
              <a:rPr lang="en-US" sz="1800" dirty="0">
                <a:latin typeface="Times New Roman" panose="02020603050405020304" pitchFamily="18" charset="0"/>
                <a:cs typeface="Times New Roman" panose="02020603050405020304" pitchFamily="18" charset="0"/>
              </a:rPr>
              <a:t>Improved outcomes: Lower weight and HbA1c; reduced conversion to diabetes; long‑term NHS cost savings and contribution to sustainable NCD prevention.</a:t>
            </a:r>
          </a:p>
          <a:p>
            <a:pPr marL="342900" indent="-342900" algn="just">
              <a:lnSpc>
                <a:spcPct val="120000"/>
              </a:lnSpc>
              <a:buFont typeface="Wingdings" panose="05000000000000000000" pitchFamily="2" charset="2"/>
              <a:buChar char="v"/>
            </a:pPr>
            <a:r>
              <a:rPr lang="en-US" sz="1800" dirty="0">
                <a:latin typeface="Times New Roman" panose="02020603050405020304" pitchFamily="18" charset="0"/>
                <a:cs typeface="Times New Roman" panose="02020603050405020304" pitchFamily="18" charset="0"/>
              </a:rPr>
              <a:t>Cross-sector integrated care in NHS Long Term Plan are partially realized in programmes like NHS DDP, which shows real health gains. However, persistent barriers such as workforce and funding pressures exposes the fragility of the sustainable features of the UK health and Social Care system.</a:t>
            </a:r>
          </a:p>
          <a:p>
            <a:pPr algn="just">
              <a:lnSpc>
                <a:spcPct val="120000"/>
              </a:lnSpc>
            </a:pPr>
            <a:r>
              <a:rPr lang="en-US" sz="1800" dirty="0">
                <a:latin typeface="Times New Roman" panose="02020603050405020304" pitchFamily="18" charset="0"/>
                <a:cs typeface="Times New Roman" panose="02020603050405020304" pitchFamily="18" charset="0"/>
              </a:rPr>
              <a:t>(Miller et al., 2021; Thompson et al., 2024)</a:t>
            </a:r>
          </a:p>
          <a:p>
            <a:pPr marL="342900" indent="-342900" algn="just">
              <a:lnSpc>
                <a:spcPct val="120000"/>
              </a:lnSpc>
              <a:buFont typeface="Wingdings" panose="05000000000000000000" pitchFamily="2" charset="2"/>
              <a:buChar char="v"/>
            </a:pPr>
            <a:endParaRPr lang="en-US" sz="1800" dirty="0">
              <a:latin typeface="Times New Roman" panose="02020603050405020304" pitchFamily="18" charset="0"/>
              <a:cs typeface="Times New Roman" panose="02020603050405020304" pitchFamily="18" charset="0"/>
            </a:endParaRPr>
          </a:p>
          <a:p>
            <a:pPr marL="342900" indent="-342900" algn="just">
              <a:lnSpc>
                <a:spcPct val="120000"/>
              </a:lnSpc>
              <a:buFont typeface="Wingdings" panose="05000000000000000000" pitchFamily="2" charset="2"/>
              <a:buChar char="v"/>
            </a:pPr>
            <a:endParaRPr lang="en-US" sz="1800" dirty="0">
              <a:latin typeface="Times New Roman" panose="02020603050405020304" pitchFamily="18" charset="0"/>
              <a:cs typeface="Times New Roman" panose="02020603050405020304" pitchFamily="18" charset="0"/>
            </a:endParaRPr>
          </a:p>
          <a:p>
            <a:pPr marL="342900" indent="-342900" algn="just">
              <a:lnSpc>
                <a:spcPct val="120000"/>
              </a:lnSpc>
              <a:buFont typeface="Wingdings" panose="05000000000000000000" pitchFamily="2" charset="2"/>
              <a:buChar char="v"/>
            </a:pPr>
            <a:endParaRPr lang="en-US" sz="1800" dirty="0">
              <a:latin typeface="Times New Roman" panose="02020603050405020304" pitchFamily="18" charset="0"/>
              <a:cs typeface="Times New Roman" panose="02020603050405020304" pitchFamily="18" charset="0"/>
            </a:endParaRPr>
          </a:p>
          <a:p>
            <a:pPr marL="342900" indent="-342900" algn="just">
              <a:lnSpc>
                <a:spcPct val="120000"/>
              </a:lnSpc>
              <a:buFont typeface="Wingdings" panose="05000000000000000000" pitchFamily="2" charset="2"/>
              <a:buChar char="v"/>
            </a:pPr>
            <a:endParaRPr lang="en-US" sz="1800"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18594110-B4A5-8387-5219-3AC180DAD616}"/>
              </a:ext>
            </a:extLst>
          </p:cNvPr>
          <p:cNvSpPr>
            <a:spLocks noGrp="1"/>
          </p:cNvSpPr>
          <p:nvPr>
            <p:ph type="sldNum" sz="quarter" idx="12"/>
          </p:nvPr>
        </p:nvSpPr>
        <p:spPr>
          <a:xfrm>
            <a:off x="246017" y="6428014"/>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11</a:t>
            </a:fld>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69914425-220B-D1E7-A5EA-C2C16C2DD4B2}"/>
              </a:ext>
            </a:extLst>
          </p:cNvPr>
          <p:cNvPicPr>
            <a:picLocks noChangeAspect="1"/>
          </p:cNvPicPr>
          <p:nvPr/>
        </p:nvPicPr>
        <p:blipFill>
          <a:blip r:embed="rId3">
            <a:extLst>
              <a:ext uri="{28A0092B-C50C-407E-A947-70E740481C1C}">
                <a14:useLocalDpi xmlns:a14="http://schemas.microsoft.com/office/drawing/2010/main" val="0"/>
              </a:ext>
            </a:extLst>
          </a:blip>
          <a:srcRect l="7080" t="7624" r="6637" b="6684"/>
          <a:stretch>
            <a:fillRect/>
          </a:stretch>
        </p:blipFill>
        <p:spPr>
          <a:xfrm>
            <a:off x="10493829" y="5177246"/>
            <a:ext cx="1698171" cy="1680754"/>
          </a:xfrm>
          <a:prstGeom prst="rect">
            <a:avLst/>
          </a:prstGeom>
        </p:spPr>
      </p:pic>
      <p:sp>
        <p:nvSpPr>
          <p:cNvPr id="7" name="TextBox 6">
            <a:extLst>
              <a:ext uri="{FF2B5EF4-FFF2-40B4-BE49-F238E27FC236}">
                <a16:creationId xmlns:a16="http://schemas.microsoft.com/office/drawing/2014/main" id="{C3014001-EBE1-094F-C4B8-21522E41E1B0}"/>
              </a:ext>
            </a:extLst>
          </p:cNvPr>
          <p:cNvSpPr txBox="1"/>
          <p:nvPr/>
        </p:nvSpPr>
        <p:spPr>
          <a:xfrm>
            <a:off x="8743406" y="6442502"/>
            <a:ext cx="1985554" cy="415498"/>
          </a:xfrm>
          <a:prstGeom prst="rect">
            <a:avLst/>
          </a:prstGeom>
          <a:noFill/>
        </p:spPr>
        <p:txBody>
          <a:bodyPr wrap="square" rtlCol="0">
            <a:spAutoFit/>
          </a:bodyPr>
          <a:lstStyle/>
          <a:p>
            <a:r>
              <a:rPr lang="en-US" sz="1050" dirty="0">
                <a:solidFill>
                  <a:schemeClr val="bg1"/>
                </a:solidFill>
                <a:latin typeface="Times New Roman" panose="02020603050405020304" pitchFamily="18" charset="0"/>
                <a:cs typeface="Times New Roman" panose="02020603050405020304" pitchFamily="18" charset="0"/>
              </a:rPr>
              <a:t>Image 12: NHS Diabetes Prevention Program Campaign</a:t>
            </a:r>
          </a:p>
        </p:txBody>
      </p:sp>
    </p:spTree>
    <p:extLst>
      <p:ext uri="{BB962C8B-B14F-4D97-AF65-F5344CB8AC3E}">
        <p14:creationId xmlns:p14="http://schemas.microsoft.com/office/powerpoint/2010/main" val="1850768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CFF20A-E22F-147F-3A28-5643A26ACF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AA8961-2E3B-9112-3A7A-098225DF01D0}"/>
              </a:ext>
            </a:extLst>
          </p:cNvPr>
          <p:cNvSpPr>
            <a:spLocks noGrp="1"/>
          </p:cNvSpPr>
          <p:nvPr>
            <p:ph type="title"/>
          </p:nvPr>
        </p:nvSpPr>
        <p:spPr>
          <a:xfrm>
            <a:off x="873036" y="383176"/>
            <a:ext cx="7278188" cy="745114"/>
          </a:xfrm>
        </p:spPr>
        <p:txBody>
          <a:bodyPr/>
          <a:lstStyle/>
          <a:p>
            <a:r>
              <a:rPr lang="en-US" sz="3000" dirty="0">
                <a:latin typeface="Times New Roman" panose="02020603050405020304" pitchFamily="18" charset="0"/>
                <a:cs typeface="Times New Roman" panose="02020603050405020304" pitchFamily="18" charset="0"/>
              </a:rPr>
              <a:t>Applying Health Belief Model in NDPP</a:t>
            </a:r>
          </a:p>
        </p:txBody>
      </p:sp>
      <p:sp>
        <p:nvSpPr>
          <p:cNvPr id="3" name="Content Placeholder 2">
            <a:extLst>
              <a:ext uri="{FF2B5EF4-FFF2-40B4-BE49-F238E27FC236}">
                <a16:creationId xmlns:a16="http://schemas.microsoft.com/office/drawing/2014/main" id="{3992CFF7-28B2-2147-10E0-FBE1B2ADA079}"/>
              </a:ext>
            </a:extLst>
          </p:cNvPr>
          <p:cNvSpPr>
            <a:spLocks noGrp="1"/>
          </p:cNvSpPr>
          <p:nvPr>
            <p:ph sz="quarter" idx="13"/>
          </p:nvPr>
        </p:nvSpPr>
        <p:spPr>
          <a:xfrm>
            <a:off x="6313714" y="1745166"/>
            <a:ext cx="4336869" cy="2243359"/>
          </a:xfrm>
          <a:ln w="28575"/>
        </p:spPr>
        <p:style>
          <a:lnRef idx="2">
            <a:schemeClr val="dk1"/>
          </a:lnRef>
          <a:fillRef idx="1">
            <a:schemeClr val="lt1"/>
          </a:fillRef>
          <a:effectRef idx="0">
            <a:schemeClr val="dk1"/>
          </a:effectRef>
          <a:fontRef idx="minor">
            <a:schemeClr val="dk1"/>
          </a:fontRef>
        </p:style>
        <p:txBody>
          <a:bodyPr>
            <a:normAutofit/>
          </a:bodyPr>
          <a:lstStyle/>
          <a:p>
            <a:pPr marL="402336" lvl="1" indent="0">
              <a:buNone/>
            </a:pPr>
            <a:r>
              <a:rPr lang="en-US" sz="1900" b="1" dirty="0">
                <a:latin typeface="Times New Roman" panose="02020603050405020304" pitchFamily="18" charset="0"/>
                <a:cs typeface="Times New Roman" panose="02020603050405020304" pitchFamily="18" charset="0"/>
              </a:rPr>
              <a:t>Perceived Severity - </a:t>
            </a:r>
            <a:r>
              <a:rPr lang="en-US" sz="1900" b="1" dirty="0">
                <a:solidFill>
                  <a:srgbClr val="FF0000"/>
                </a:solidFill>
                <a:latin typeface="Times New Roman" panose="02020603050405020304" pitchFamily="18" charset="0"/>
                <a:cs typeface="Times New Roman" panose="02020603050405020304" pitchFamily="18" charset="0"/>
              </a:rPr>
              <a:t>“It’s serious”</a:t>
            </a:r>
          </a:p>
          <a:p>
            <a:pPr lvl="1">
              <a:buFont typeface="Courier New" panose="02070309020205020404" pitchFamily="49" charset="0"/>
              <a:buChar char="o"/>
            </a:pPr>
            <a:r>
              <a:rPr lang="en-US" sz="1900" dirty="0">
                <a:latin typeface="Times New Roman" panose="02020603050405020304" pitchFamily="18" charset="0"/>
                <a:cs typeface="Times New Roman" panose="02020603050405020304" pitchFamily="18" charset="0"/>
              </a:rPr>
              <a:t>Education highlights complications (</a:t>
            </a:r>
            <a:r>
              <a:rPr lang="en-US" sz="1900" dirty="0" err="1">
                <a:latin typeface="Times New Roman" panose="02020603050405020304" pitchFamily="18" charset="0"/>
                <a:cs typeface="Times New Roman" panose="02020603050405020304" pitchFamily="18" charset="0"/>
              </a:rPr>
              <a:t>eg</a:t>
            </a:r>
            <a:r>
              <a:rPr lang="en-US" sz="1900" dirty="0">
                <a:latin typeface="Times New Roman" panose="02020603050405020304" pitchFamily="18" charset="0"/>
                <a:cs typeface="Times New Roman" panose="02020603050405020304" pitchFamily="18" charset="0"/>
              </a:rPr>
              <a:t>; Heart Diseases, Amputation </a:t>
            </a:r>
            <a:r>
              <a:rPr lang="en-US" sz="1900" dirty="0" err="1">
                <a:latin typeface="Times New Roman" panose="02020603050405020304" pitchFamily="18" charset="0"/>
                <a:cs typeface="Times New Roman" panose="02020603050405020304" pitchFamily="18" charset="0"/>
              </a:rPr>
              <a:t>etc</a:t>
            </a:r>
            <a:r>
              <a:rPr lang="en-US" sz="1900" dirty="0">
                <a:latin typeface="Times New Roman" panose="02020603050405020304" pitchFamily="18" charset="0"/>
                <a:cs typeface="Times New Roman" panose="02020603050405020304" pitchFamily="18" charset="0"/>
              </a:rPr>
              <a:t>)</a:t>
            </a:r>
          </a:p>
          <a:p>
            <a:pPr lvl="1">
              <a:buFont typeface="Courier New" panose="02070309020205020404" pitchFamily="49" charset="0"/>
              <a:buChar char="o"/>
            </a:pPr>
            <a:r>
              <a:rPr lang="en-US" sz="1900" dirty="0">
                <a:latin typeface="Times New Roman" panose="02020603050405020304" pitchFamily="18" charset="0"/>
                <a:cs typeface="Times New Roman" panose="02020603050405020304" pitchFamily="18" charset="0"/>
              </a:rPr>
              <a:t>Reinforces consequences of unmanaged diabetes.</a:t>
            </a:r>
          </a:p>
        </p:txBody>
      </p:sp>
      <p:sp>
        <p:nvSpPr>
          <p:cNvPr id="6" name="Slide Number Placeholder 5">
            <a:extLst>
              <a:ext uri="{FF2B5EF4-FFF2-40B4-BE49-F238E27FC236}">
                <a16:creationId xmlns:a16="http://schemas.microsoft.com/office/drawing/2014/main" id="{2843EDEA-2084-86EF-253C-E20BDDA707C9}"/>
              </a:ext>
            </a:extLst>
          </p:cNvPr>
          <p:cNvSpPr>
            <a:spLocks noGrp="1"/>
          </p:cNvSpPr>
          <p:nvPr>
            <p:ph type="sldNum" sz="quarter" idx="12"/>
          </p:nvPr>
        </p:nvSpPr>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12</a:t>
            </a:fld>
            <a:endParaRPr lang="en-US" sz="2000"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1C3E57EC-E4FF-B3B7-E684-E18CD421EDBA}"/>
              </a:ext>
            </a:extLst>
          </p:cNvPr>
          <p:cNvSpPr txBox="1">
            <a:spLocks/>
          </p:cNvSpPr>
          <p:nvPr/>
        </p:nvSpPr>
        <p:spPr>
          <a:xfrm>
            <a:off x="1367246" y="1715589"/>
            <a:ext cx="4737464" cy="2269728"/>
          </a:xfrm>
          <a:prstGeom prst="rect">
            <a:avLst/>
          </a:prstGeom>
          <a:ln w="28575"/>
        </p:spPr>
        <p:style>
          <a:lnRef idx="2">
            <a:schemeClr val="dk1"/>
          </a:lnRef>
          <a:fillRef idx="1">
            <a:schemeClr val="lt1"/>
          </a:fillRef>
          <a:effectRef idx="0">
            <a:schemeClr val="dk1"/>
          </a:effectRef>
          <a:fontRef idx="minor">
            <a:schemeClr val="dk1"/>
          </a:fontRef>
        </p:style>
        <p:txBody>
          <a:bodyPr vert="horz" lIns="0" tIns="45720" rIns="91440" bIns="45720" rtlCol="0">
            <a:normAutofit/>
          </a:bodyPr>
          <a:lstStyle>
            <a:lvl1pPr marL="0" indent="0" algn="l" defTabSz="914400" rtl="0" eaLnBrk="1" latinLnBrk="0" hangingPunct="1">
              <a:lnSpc>
                <a:spcPct val="90000"/>
              </a:lnSpc>
              <a:spcBef>
                <a:spcPts val="1800"/>
              </a:spcBef>
              <a:buFont typeface="Arial" panose="020B0604020202020204" pitchFamily="34" charset="0"/>
              <a:buNone/>
              <a:defRPr sz="2000" b="0" i="0" kern="1200">
                <a:solidFill>
                  <a:schemeClr val="bg1"/>
                </a:solidFill>
                <a:latin typeface="+mn-lt"/>
                <a:ea typeface="+mn-ea"/>
                <a:cs typeface="+mn-cs"/>
              </a:defRPr>
            </a:lvl1pPr>
            <a:lvl2pPr marL="685800" indent="-283464" algn="l" defTabSz="914400" rtl="0" eaLnBrk="1" latinLnBrk="0" hangingPunct="1">
              <a:lnSpc>
                <a:spcPct val="90000"/>
              </a:lnSpc>
              <a:spcBef>
                <a:spcPts val="600"/>
              </a:spcBef>
              <a:buFont typeface="Arial" panose="020B0604020202020204" pitchFamily="34" charset="0"/>
              <a:buChar char="•"/>
              <a:defRPr sz="2000" b="0" i="0" kern="1200">
                <a:solidFill>
                  <a:schemeClr val="bg1"/>
                </a:solidFill>
                <a:latin typeface="+mn-lt"/>
                <a:ea typeface="+mn-ea"/>
                <a:cs typeface="+mn-cs"/>
              </a:defRPr>
            </a:lvl2pPr>
            <a:lvl3pPr marL="11430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4pPr>
            <a:lvl5pPr marL="20574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2336" lvl="1" indent="0">
              <a:buFont typeface="Arial" panose="020B0604020202020204" pitchFamily="34" charset="0"/>
              <a:buNone/>
            </a:pPr>
            <a:r>
              <a:rPr lang="en-US" b="1" dirty="0">
                <a:latin typeface="Times New Roman" panose="02020603050405020304" pitchFamily="18" charset="0"/>
                <a:cs typeface="Times New Roman" panose="02020603050405020304" pitchFamily="18" charset="0"/>
              </a:rPr>
              <a:t>Perceived Susceptibility - </a:t>
            </a:r>
            <a:r>
              <a:rPr lang="en-US" b="1" dirty="0">
                <a:solidFill>
                  <a:srgbClr val="FF0000"/>
                </a:solidFill>
                <a:latin typeface="Times New Roman" panose="02020603050405020304" pitchFamily="18" charset="0"/>
                <a:cs typeface="Times New Roman" panose="02020603050405020304" pitchFamily="18" charset="0"/>
              </a:rPr>
              <a:t>“I am at risk”</a:t>
            </a:r>
          </a:p>
          <a:p>
            <a:pPr lvl="1">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Blood tests identify pre-diabetes</a:t>
            </a:r>
          </a:p>
          <a:p>
            <a:pPr lvl="1">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Healthcare professionals communicate individual risk</a:t>
            </a:r>
          </a:p>
          <a:p>
            <a:pPr lvl="1">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Referral increases awareness of personal vulnerability</a:t>
            </a:r>
          </a:p>
        </p:txBody>
      </p:sp>
      <p:sp>
        <p:nvSpPr>
          <p:cNvPr id="5" name="Content Placeholder 2">
            <a:extLst>
              <a:ext uri="{FF2B5EF4-FFF2-40B4-BE49-F238E27FC236}">
                <a16:creationId xmlns:a16="http://schemas.microsoft.com/office/drawing/2014/main" id="{A5D53629-7EE1-2C27-18C9-255D08EDE85B}"/>
              </a:ext>
            </a:extLst>
          </p:cNvPr>
          <p:cNvSpPr txBox="1">
            <a:spLocks/>
          </p:cNvSpPr>
          <p:nvPr/>
        </p:nvSpPr>
        <p:spPr>
          <a:xfrm>
            <a:off x="1367245" y="4217947"/>
            <a:ext cx="4737464" cy="2298129"/>
          </a:xfrm>
          <a:prstGeom prst="rect">
            <a:avLst/>
          </a:prstGeom>
          <a:ln w="28575"/>
        </p:spPr>
        <p:style>
          <a:lnRef idx="2">
            <a:schemeClr val="dk1"/>
          </a:lnRef>
          <a:fillRef idx="1">
            <a:schemeClr val="lt1"/>
          </a:fillRef>
          <a:effectRef idx="0">
            <a:schemeClr val="dk1"/>
          </a:effectRef>
          <a:fontRef idx="minor">
            <a:schemeClr val="dk1"/>
          </a:fontRef>
        </p:style>
        <p:txBody>
          <a:bodyPr vert="horz" lIns="0" tIns="45720" rIns="91440" bIns="45720" rtlCol="0">
            <a:normAutofit/>
          </a:bodyPr>
          <a:lstStyle>
            <a:lvl1pPr marL="0" indent="0" algn="l" defTabSz="914400" rtl="0" eaLnBrk="1" latinLnBrk="0" hangingPunct="1">
              <a:lnSpc>
                <a:spcPct val="90000"/>
              </a:lnSpc>
              <a:spcBef>
                <a:spcPts val="1800"/>
              </a:spcBef>
              <a:buFont typeface="Arial" panose="020B0604020202020204" pitchFamily="34" charset="0"/>
              <a:buNone/>
              <a:defRPr sz="2000" b="0" i="0" kern="1200">
                <a:solidFill>
                  <a:schemeClr val="bg1"/>
                </a:solidFill>
                <a:latin typeface="+mn-lt"/>
                <a:ea typeface="+mn-ea"/>
                <a:cs typeface="+mn-cs"/>
              </a:defRPr>
            </a:lvl1pPr>
            <a:lvl2pPr marL="685800" indent="-283464" algn="l" defTabSz="914400" rtl="0" eaLnBrk="1" latinLnBrk="0" hangingPunct="1">
              <a:lnSpc>
                <a:spcPct val="90000"/>
              </a:lnSpc>
              <a:spcBef>
                <a:spcPts val="600"/>
              </a:spcBef>
              <a:buFont typeface="Arial" panose="020B0604020202020204" pitchFamily="34" charset="0"/>
              <a:buChar char="•"/>
              <a:defRPr sz="2000" b="0" i="0" kern="1200">
                <a:solidFill>
                  <a:schemeClr val="bg1"/>
                </a:solidFill>
                <a:latin typeface="+mn-lt"/>
                <a:ea typeface="+mn-ea"/>
                <a:cs typeface="+mn-cs"/>
              </a:defRPr>
            </a:lvl2pPr>
            <a:lvl3pPr marL="11430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4pPr>
            <a:lvl5pPr marL="20574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2336" lvl="1" indent="0">
              <a:buFont typeface="Arial" panose="020B0604020202020204" pitchFamily="34" charset="0"/>
              <a:buNone/>
            </a:pPr>
            <a:r>
              <a:rPr lang="en-US" b="1" dirty="0">
                <a:latin typeface="Times New Roman" panose="02020603050405020304" pitchFamily="18" charset="0"/>
                <a:cs typeface="Times New Roman" panose="02020603050405020304" pitchFamily="18" charset="0"/>
              </a:rPr>
              <a:t>Perceived Benefits - </a:t>
            </a:r>
            <a:r>
              <a:rPr lang="en-US" b="1" dirty="0">
                <a:solidFill>
                  <a:schemeClr val="accent3">
                    <a:lumMod val="50000"/>
                  </a:schemeClr>
                </a:solidFill>
                <a:latin typeface="Times New Roman" panose="02020603050405020304" pitchFamily="18" charset="0"/>
                <a:cs typeface="Times New Roman" panose="02020603050405020304" pitchFamily="18" charset="0"/>
              </a:rPr>
              <a:t>“It works”</a:t>
            </a:r>
          </a:p>
          <a:p>
            <a:pPr lvl="1">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Healthy lifestyle reduce risks</a:t>
            </a:r>
          </a:p>
          <a:p>
            <a:pPr lvl="1">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Feedback on </a:t>
            </a:r>
            <a:r>
              <a:rPr lang="en-US" dirty="0" err="1">
                <a:latin typeface="Times New Roman" panose="02020603050405020304" pitchFamily="18" charset="0"/>
                <a:cs typeface="Times New Roman" panose="02020603050405020304" pitchFamily="18" charset="0"/>
              </a:rPr>
              <a:t>HbAIc</a:t>
            </a:r>
            <a:r>
              <a:rPr lang="en-US" dirty="0">
                <a:latin typeface="Times New Roman" panose="02020603050405020304" pitchFamily="18" charset="0"/>
                <a:cs typeface="Times New Roman" panose="02020603050405020304" pitchFamily="18" charset="0"/>
              </a:rPr>
              <a:t> levels and weight changes</a:t>
            </a:r>
          </a:p>
          <a:p>
            <a:pPr lvl="1">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Evidence shows reduced progression to Type 2 Diabetes</a:t>
            </a:r>
          </a:p>
        </p:txBody>
      </p:sp>
      <p:sp>
        <p:nvSpPr>
          <p:cNvPr id="7" name="Content Placeholder 2">
            <a:extLst>
              <a:ext uri="{FF2B5EF4-FFF2-40B4-BE49-F238E27FC236}">
                <a16:creationId xmlns:a16="http://schemas.microsoft.com/office/drawing/2014/main" id="{1CDFD092-A728-04E9-9937-80F33842622D}"/>
              </a:ext>
            </a:extLst>
          </p:cNvPr>
          <p:cNvSpPr txBox="1">
            <a:spLocks/>
          </p:cNvSpPr>
          <p:nvPr/>
        </p:nvSpPr>
        <p:spPr>
          <a:xfrm>
            <a:off x="6296296" y="4223657"/>
            <a:ext cx="4362996" cy="2290355"/>
          </a:xfrm>
          <a:prstGeom prst="rect">
            <a:avLst/>
          </a:prstGeom>
          <a:ln w="28575"/>
        </p:spPr>
        <p:style>
          <a:lnRef idx="2">
            <a:schemeClr val="dk1"/>
          </a:lnRef>
          <a:fillRef idx="1">
            <a:schemeClr val="lt1"/>
          </a:fillRef>
          <a:effectRef idx="0">
            <a:schemeClr val="dk1"/>
          </a:effectRef>
          <a:fontRef idx="minor">
            <a:schemeClr val="dk1"/>
          </a:fontRef>
        </p:style>
        <p:txBody>
          <a:bodyPr vert="horz" lIns="0" tIns="45720" rIns="91440" bIns="45720" rtlCol="0">
            <a:normAutofit/>
          </a:bodyPr>
          <a:lstStyle>
            <a:lvl1pPr marL="0" indent="0" algn="l" defTabSz="914400" rtl="0" eaLnBrk="1" latinLnBrk="0" hangingPunct="1">
              <a:lnSpc>
                <a:spcPct val="90000"/>
              </a:lnSpc>
              <a:spcBef>
                <a:spcPts val="1800"/>
              </a:spcBef>
              <a:buFont typeface="Arial" panose="020B0604020202020204" pitchFamily="34" charset="0"/>
              <a:buNone/>
              <a:defRPr sz="2000" b="0" i="0" kern="1200">
                <a:solidFill>
                  <a:schemeClr val="bg1"/>
                </a:solidFill>
                <a:latin typeface="+mn-lt"/>
                <a:ea typeface="+mn-ea"/>
                <a:cs typeface="+mn-cs"/>
              </a:defRPr>
            </a:lvl1pPr>
            <a:lvl2pPr marL="685800" indent="-283464" algn="l" defTabSz="914400" rtl="0" eaLnBrk="1" latinLnBrk="0" hangingPunct="1">
              <a:lnSpc>
                <a:spcPct val="90000"/>
              </a:lnSpc>
              <a:spcBef>
                <a:spcPts val="600"/>
              </a:spcBef>
              <a:buFont typeface="Arial" panose="020B0604020202020204" pitchFamily="34" charset="0"/>
              <a:buChar char="•"/>
              <a:defRPr sz="2000" b="0" i="0" kern="1200">
                <a:solidFill>
                  <a:schemeClr val="bg1"/>
                </a:solidFill>
                <a:latin typeface="+mn-lt"/>
                <a:ea typeface="+mn-ea"/>
                <a:cs typeface="+mn-cs"/>
              </a:defRPr>
            </a:lvl2pPr>
            <a:lvl3pPr marL="11430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4pPr>
            <a:lvl5pPr marL="2057400" indent="-283464" algn="l" defTabSz="914400" rtl="0" eaLnBrk="1" latinLnBrk="0" hangingPunct="1">
              <a:lnSpc>
                <a:spcPct val="90000"/>
              </a:lnSpc>
              <a:spcBef>
                <a:spcPts val="1800"/>
              </a:spcBef>
              <a:buFont typeface="Arial" panose="020B0604020202020204" pitchFamily="34" charset="0"/>
              <a:buChar char="•"/>
              <a:defRPr sz="2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2336" lvl="1" indent="0">
              <a:buFont typeface="Arial" panose="020B0604020202020204" pitchFamily="34" charset="0"/>
              <a:buNone/>
            </a:pPr>
            <a:r>
              <a:rPr lang="en-US" sz="1900" b="1" dirty="0">
                <a:latin typeface="Times New Roman" panose="02020603050405020304" pitchFamily="18" charset="0"/>
                <a:cs typeface="Times New Roman" panose="02020603050405020304" pitchFamily="18" charset="0"/>
              </a:rPr>
              <a:t>Perceived Barriers </a:t>
            </a:r>
            <a:r>
              <a:rPr lang="en-US" sz="1900" dirty="0">
                <a:latin typeface="Times New Roman" panose="02020603050405020304" pitchFamily="18" charset="0"/>
                <a:cs typeface="Times New Roman" panose="02020603050405020304" pitchFamily="18" charset="0"/>
              </a:rPr>
              <a:t>- </a:t>
            </a:r>
            <a:r>
              <a:rPr lang="en-US" sz="1900" b="1" dirty="0">
                <a:solidFill>
                  <a:schemeClr val="tx2">
                    <a:lumMod val="75000"/>
                  </a:schemeClr>
                </a:solidFill>
                <a:latin typeface="Times New Roman" panose="02020603050405020304" pitchFamily="18" charset="0"/>
                <a:cs typeface="Times New Roman" panose="02020603050405020304" pitchFamily="18" charset="0"/>
              </a:rPr>
              <a:t>“I can do it”</a:t>
            </a:r>
          </a:p>
          <a:p>
            <a:pPr lvl="1">
              <a:buFont typeface="Courier New" panose="02070309020205020404" pitchFamily="49" charset="0"/>
              <a:buChar char="o"/>
            </a:pPr>
            <a:r>
              <a:rPr lang="en-US" sz="1900" dirty="0">
                <a:latin typeface="Times New Roman" panose="02020603050405020304" pitchFamily="18" charset="0"/>
                <a:cs typeface="Times New Roman" panose="02020603050405020304" pitchFamily="18" charset="0"/>
              </a:rPr>
              <a:t> Free programme access</a:t>
            </a:r>
          </a:p>
          <a:p>
            <a:pPr lvl="1">
              <a:buFont typeface="Courier New" panose="02070309020205020404" pitchFamily="49" charset="0"/>
              <a:buChar char="o"/>
            </a:pPr>
            <a:r>
              <a:rPr lang="en-US" sz="1900" dirty="0">
                <a:latin typeface="Times New Roman" panose="02020603050405020304" pitchFamily="18" charset="0"/>
                <a:cs typeface="Times New Roman" panose="02020603050405020304" pitchFamily="18" charset="0"/>
              </a:rPr>
              <a:t>Health coaching and peer support</a:t>
            </a:r>
          </a:p>
          <a:p>
            <a:pPr lvl="1">
              <a:buFont typeface="Courier New" panose="02070309020205020404" pitchFamily="49" charset="0"/>
              <a:buChar char="o"/>
            </a:pPr>
            <a:r>
              <a:rPr lang="en-US" sz="1900" dirty="0">
                <a:latin typeface="Times New Roman" panose="02020603050405020304" pitchFamily="18" charset="0"/>
                <a:cs typeface="Times New Roman" panose="02020603050405020304" pitchFamily="18" charset="0"/>
              </a:rPr>
              <a:t>Digital and in-person options</a:t>
            </a:r>
          </a:p>
        </p:txBody>
      </p:sp>
    </p:spTree>
    <p:extLst>
      <p:ext uri="{BB962C8B-B14F-4D97-AF65-F5344CB8AC3E}">
        <p14:creationId xmlns:p14="http://schemas.microsoft.com/office/powerpoint/2010/main" val="630073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EF46A-BC16-CBF4-7356-0C9B607D3DD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58EAC4-D89C-5288-5032-6067D1A88A95}"/>
              </a:ext>
            </a:extLst>
          </p:cNvPr>
          <p:cNvSpPr>
            <a:spLocks noGrp="1"/>
          </p:cNvSpPr>
          <p:nvPr>
            <p:ph sz="quarter" idx="13"/>
          </p:nvPr>
        </p:nvSpPr>
        <p:spPr>
          <a:xfrm>
            <a:off x="849446" y="1802675"/>
            <a:ext cx="8782234" cy="3814354"/>
          </a:xfrm>
        </p:spPr>
        <p:txBody>
          <a:bodyPr>
            <a:normAutofit/>
          </a:bodyPr>
          <a:lstStyle/>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Of the first 324,699 people referred (2016–2018), 53% attended an initial assessment, 36% attended at least one group session, and only 19% completed the intervention (&gt;60% of sessions)</a:t>
            </a:r>
          </a:p>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Uptake is lower among younger adults, those in deprived areas, ethnic minorities, and people with disabilities </a:t>
            </a:r>
          </a:p>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Digital delivery has improved uptake among younger and working-age adults, with digital uptake rates reported as high as 68% in pilot areas</a:t>
            </a:r>
          </a:p>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Attending at least seven sessions (54%) is associated with a significant reduction in risk of developing type 2 </a:t>
            </a:r>
            <a:r>
              <a:rPr lang="en-US" dirty="0" err="1">
                <a:latin typeface="Times New Roman" panose="02020603050405020304" pitchFamily="18" charset="0"/>
                <a:cs typeface="Times New Roman" panose="02020603050405020304" pitchFamily="18" charset="0"/>
              </a:rPr>
              <a:t>diabetesup</a:t>
            </a:r>
            <a:r>
              <a:rPr lang="en-US" dirty="0">
                <a:latin typeface="Times New Roman" panose="02020603050405020304" pitchFamily="18" charset="0"/>
                <a:cs typeface="Times New Roman" panose="02020603050405020304" pitchFamily="18" charset="0"/>
              </a:rPr>
              <a:t> to a 45.5% lower risk for full attendance</a:t>
            </a:r>
          </a:p>
          <a:p>
            <a:pPr algn="just"/>
            <a:r>
              <a:rPr lang="en-US" dirty="0">
                <a:latin typeface="Times New Roman" panose="02020603050405020304" pitchFamily="18" charset="0"/>
                <a:cs typeface="Times New Roman" panose="02020603050405020304" pitchFamily="18" charset="0"/>
              </a:rPr>
              <a:t>(Howarth et al., 2020; Chatzi et al., 2022; Whelan and Bell, 2022)</a:t>
            </a:r>
          </a:p>
        </p:txBody>
      </p:sp>
      <p:sp>
        <p:nvSpPr>
          <p:cNvPr id="6" name="Slide Number Placeholder 5">
            <a:extLst>
              <a:ext uri="{FF2B5EF4-FFF2-40B4-BE49-F238E27FC236}">
                <a16:creationId xmlns:a16="http://schemas.microsoft.com/office/drawing/2014/main" id="{F9FFF6C4-FA32-FE50-B3C0-E583AFEBC45D}"/>
              </a:ext>
            </a:extLst>
          </p:cNvPr>
          <p:cNvSpPr>
            <a:spLocks noGrp="1"/>
          </p:cNvSpPr>
          <p:nvPr>
            <p:ph type="sldNum" sz="quarter" idx="12"/>
          </p:nvPr>
        </p:nvSpPr>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13</a:t>
            </a:fld>
            <a:endParaRPr lang="en-US" sz="2000" dirty="0">
              <a:latin typeface="Times New Roman" panose="02020603050405020304" pitchFamily="18" charset="0"/>
              <a:cs typeface="Times New Roman" panose="02020603050405020304" pitchFamily="18" charset="0"/>
            </a:endParaRPr>
          </a:p>
        </p:txBody>
      </p:sp>
      <p:sp>
        <p:nvSpPr>
          <p:cNvPr id="7" name="Title 1">
            <a:extLst>
              <a:ext uri="{FF2B5EF4-FFF2-40B4-BE49-F238E27FC236}">
                <a16:creationId xmlns:a16="http://schemas.microsoft.com/office/drawing/2014/main" id="{0F6584DA-87AD-55FE-01B5-F3CE2E3C5FF5}"/>
              </a:ext>
            </a:extLst>
          </p:cNvPr>
          <p:cNvSpPr>
            <a:spLocks noGrp="1"/>
          </p:cNvSpPr>
          <p:nvPr>
            <p:ph type="title"/>
          </p:nvPr>
        </p:nvSpPr>
        <p:spPr>
          <a:xfrm>
            <a:off x="803365" y="296092"/>
            <a:ext cx="4700452" cy="832199"/>
          </a:xfrm>
        </p:spPr>
        <p:txBody>
          <a:bodyPr/>
          <a:lstStyle/>
          <a:p>
            <a:r>
              <a:rPr lang="en-US" sz="3000" dirty="0">
                <a:latin typeface="Times New Roman" panose="02020603050405020304" pitchFamily="18" charset="0"/>
                <a:cs typeface="Times New Roman" panose="02020603050405020304" pitchFamily="18" charset="0"/>
              </a:rPr>
              <a:t>Data Analysis</a:t>
            </a:r>
          </a:p>
        </p:txBody>
      </p:sp>
      <p:pic>
        <p:nvPicPr>
          <p:cNvPr id="9" name="Picture 8">
            <a:extLst>
              <a:ext uri="{FF2B5EF4-FFF2-40B4-BE49-F238E27FC236}">
                <a16:creationId xmlns:a16="http://schemas.microsoft.com/office/drawing/2014/main" id="{A563F45C-7756-F2D8-ABA6-1CE52D5FB375}"/>
              </a:ext>
            </a:extLst>
          </p:cNvPr>
          <p:cNvPicPr>
            <a:picLocks noChangeAspect="1"/>
          </p:cNvPicPr>
          <p:nvPr/>
        </p:nvPicPr>
        <p:blipFill>
          <a:blip r:embed="rId3">
            <a:extLst>
              <a:ext uri="{28A0092B-C50C-407E-A947-70E740481C1C}">
                <a14:useLocalDpi xmlns:a14="http://schemas.microsoft.com/office/drawing/2010/main" val="0"/>
              </a:ext>
            </a:extLst>
          </a:blip>
          <a:srcRect l="13197" t="20006" r="16663" b="19592"/>
          <a:stretch>
            <a:fillRect/>
          </a:stretch>
        </p:blipFill>
        <p:spPr>
          <a:xfrm>
            <a:off x="9701348" y="4713109"/>
            <a:ext cx="2490652" cy="2144891"/>
          </a:xfrm>
          <a:prstGeom prst="rect">
            <a:avLst/>
          </a:prstGeom>
        </p:spPr>
      </p:pic>
      <p:sp>
        <p:nvSpPr>
          <p:cNvPr id="10" name="TextBox 9">
            <a:extLst>
              <a:ext uri="{FF2B5EF4-FFF2-40B4-BE49-F238E27FC236}">
                <a16:creationId xmlns:a16="http://schemas.microsoft.com/office/drawing/2014/main" id="{930CED43-D4FC-2992-7777-91163270F102}"/>
              </a:ext>
            </a:extLst>
          </p:cNvPr>
          <p:cNvSpPr txBox="1"/>
          <p:nvPr/>
        </p:nvSpPr>
        <p:spPr>
          <a:xfrm>
            <a:off x="10598332" y="4554582"/>
            <a:ext cx="1593668" cy="415498"/>
          </a:xfrm>
          <a:prstGeom prst="rect">
            <a:avLst/>
          </a:prstGeom>
          <a:noFill/>
        </p:spPr>
        <p:txBody>
          <a:bodyPr wrap="square" rtlCol="0">
            <a:spAutoFit/>
          </a:bodyPr>
          <a:lstStyle/>
          <a:p>
            <a:pPr algn="r"/>
            <a:r>
              <a:rPr lang="en-US" sz="1050" dirty="0">
                <a:solidFill>
                  <a:schemeClr val="bg1"/>
                </a:solidFill>
                <a:latin typeface="Times New Roman" panose="02020603050405020304" pitchFamily="18" charset="0"/>
                <a:cs typeface="Times New Roman" panose="02020603050405020304" pitchFamily="18" charset="0"/>
              </a:rPr>
              <a:t>Image 13: Illustration of data analysis</a:t>
            </a:r>
          </a:p>
        </p:txBody>
      </p:sp>
    </p:spTree>
    <p:extLst>
      <p:ext uri="{BB962C8B-B14F-4D97-AF65-F5344CB8AC3E}">
        <p14:creationId xmlns:p14="http://schemas.microsoft.com/office/powerpoint/2010/main" val="1674550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1706B-D784-6E02-CB41-7D2B7D5B14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4CAEE3-5D64-7AA9-6F4C-0787A4B35189}"/>
              </a:ext>
            </a:extLst>
          </p:cNvPr>
          <p:cNvSpPr>
            <a:spLocks noGrp="1"/>
          </p:cNvSpPr>
          <p:nvPr>
            <p:ph type="title"/>
          </p:nvPr>
        </p:nvSpPr>
        <p:spPr>
          <a:xfrm>
            <a:off x="820783" y="505097"/>
            <a:ext cx="4421777" cy="701571"/>
          </a:xfrm>
        </p:spPr>
        <p:txBody>
          <a:bodyPr/>
          <a:lstStyle/>
          <a:p>
            <a:r>
              <a:rPr lang="en-US" sz="2800" dirty="0">
                <a:latin typeface="Times New Roman" panose="02020603050405020304" pitchFamily="18" charset="0"/>
                <a:cs typeface="Times New Roman" panose="02020603050405020304" pitchFamily="18" charset="0"/>
              </a:rPr>
              <a:t>Evaluation</a:t>
            </a:r>
          </a:p>
        </p:txBody>
      </p:sp>
      <p:sp>
        <p:nvSpPr>
          <p:cNvPr id="3" name="Content Placeholder 2">
            <a:extLst>
              <a:ext uri="{FF2B5EF4-FFF2-40B4-BE49-F238E27FC236}">
                <a16:creationId xmlns:a16="http://schemas.microsoft.com/office/drawing/2014/main" id="{B06FB9A7-DBB4-A2E0-B687-199A9B8DE06B}"/>
              </a:ext>
            </a:extLst>
          </p:cNvPr>
          <p:cNvSpPr>
            <a:spLocks noGrp="1"/>
          </p:cNvSpPr>
          <p:nvPr>
            <p:ph sz="quarter" idx="13"/>
          </p:nvPr>
        </p:nvSpPr>
        <p:spPr>
          <a:xfrm>
            <a:off x="797194" y="1925296"/>
            <a:ext cx="8938988" cy="3761401"/>
          </a:xfrm>
        </p:spPr>
        <p:txBody>
          <a:bodyPr>
            <a:normAutofit/>
          </a:bodyPr>
          <a:lstStyle/>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The preventative focus of NDPP encourages national scale behaviors change targeting high-risk individuals</a:t>
            </a:r>
          </a:p>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Funding pressures particularly NHS resource constraints makes the prevention investment of NDPP difficult </a:t>
            </a:r>
          </a:p>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Lower uptake and completion among deprived groups, ethnic minorities  and younger adults &amp; disabled people</a:t>
            </a:r>
          </a:p>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Lack of resources and workforce limitations within the primary care limits NDPP outreach and engagement capacity </a:t>
            </a:r>
          </a:p>
          <a:p>
            <a:pPr algn="just"/>
            <a:r>
              <a:rPr lang="en-US" dirty="0">
                <a:latin typeface="Times New Roman" panose="02020603050405020304" pitchFamily="18" charset="0"/>
                <a:cs typeface="Times New Roman" panose="02020603050405020304" pitchFamily="18" charset="0"/>
              </a:rPr>
              <a:t>(Whelan and Bell, 2022; Reeves et al., 2023)</a:t>
            </a:r>
          </a:p>
          <a:p>
            <a:pPr marL="342900" indent="-342900" algn="just">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DF6C98FE-C31F-2170-711A-7F841C24383C}"/>
              </a:ext>
            </a:extLst>
          </p:cNvPr>
          <p:cNvSpPr>
            <a:spLocks noGrp="1"/>
          </p:cNvSpPr>
          <p:nvPr>
            <p:ph type="sldNum" sz="quarter" idx="12"/>
          </p:nvPr>
        </p:nvSpPr>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14</a:t>
            </a:fld>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2527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A3D06-D6C3-0DCF-4A67-2DE2832AEF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EA89E7-8798-3D85-0220-420F493A43D4}"/>
              </a:ext>
            </a:extLst>
          </p:cNvPr>
          <p:cNvSpPr>
            <a:spLocks noGrp="1"/>
          </p:cNvSpPr>
          <p:nvPr>
            <p:ph type="title"/>
          </p:nvPr>
        </p:nvSpPr>
        <p:spPr>
          <a:xfrm>
            <a:off x="820783" y="505097"/>
            <a:ext cx="4421777" cy="701571"/>
          </a:xfrm>
        </p:spPr>
        <p:txBody>
          <a:bodyPr/>
          <a:lstStyle/>
          <a:p>
            <a:r>
              <a:rPr lang="en-US" sz="3000"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350B469B-F525-B97F-E6A1-B5A6C6466F95}"/>
              </a:ext>
            </a:extLst>
          </p:cNvPr>
          <p:cNvSpPr>
            <a:spLocks noGrp="1"/>
          </p:cNvSpPr>
          <p:nvPr>
            <p:ph sz="quarter" idx="13"/>
          </p:nvPr>
        </p:nvSpPr>
        <p:spPr>
          <a:xfrm>
            <a:off x="797194" y="1925297"/>
            <a:ext cx="8938988" cy="3169218"/>
          </a:xfrm>
        </p:spPr>
        <p:txBody>
          <a:bodyPr>
            <a:normAutofit/>
          </a:bodyPr>
          <a:lstStyle/>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Increase Targeted Outreach in Deprived Communities  for awareness improvement engagements and programme completion among high-risk population (Brunton et al., 2023)</a:t>
            </a:r>
          </a:p>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Expansion of culturally tailored interventions through language support or culturally relevant dietary and lifestyle guidance can improve acceptability and retention for minority populations (Pawson et al., 2026)</a:t>
            </a:r>
          </a:p>
          <a:p>
            <a:pPr marL="342900" indent="-342900"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Digital Inclusion Strategies should be improved to prevent digital exclusion among older adults and socioeconomically disadvantaged groups (Johnson et al., 2025)</a:t>
            </a:r>
          </a:p>
          <a:p>
            <a:pPr marL="342900" indent="-342900" algn="just">
              <a:buFont typeface="Wingdings" panose="05000000000000000000" pitchFamily="2" charset="2"/>
              <a:buChar char="v"/>
            </a:pPr>
            <a:endParaRPr lang="en-US"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CF062B13-87E3-786D-5D8B-9534CFCE45A9}"/>
              </a:ext>
            </a:extLst>
          </p:cNvPr>
          <p:cNvSpPr>
            <a:spLocks noGrp="1"/>
          </p:cNvSpPr>
          <p:nvPr>
            <p:ph type="sldNum" sz="quarter" idx="12"/>
          </p:nvPr>
        </p:nvSpPr>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15</a:t>
            </a:fld>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5543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CB9FE2-CD1F-E5EA-862F-9087D559F4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02376C-6794-FC3F-0A6E-148D0B128465}"/>
              </a:ext>
            </a:extLst>
          </p:cNvPr>
          <p:cNvSpPr>
            <a:spLocks noGrp="1"/>
          </p:cNvSpPr>
          <p:nvPr>
            <p:ph type="title"/>
          </p:nvPr>
        </p:nvSpPr>
        <p:spPr>
          <a:xfrm>
            <a:off x="820783" y="505097"/>
            <a:ext cx="4421777" cy="701571"/>
          </a:xfrm>
        </p:spPr>
        <p:txBody>
          <a:bodyPr/>
          <a:lstStyle/>
          <a:p>
            <a:r>
              <a:rPr lang="en-US" sz="3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2F7D794-5F54-51AB-EFDB-CA919321DCDB}"/>
              </a:ext>
            </a:extLst>
          </p:cNvPr>
          <p:cNvSpPr>
            <a:spLocks noGrp="1"/>
          </p:cNvSpPr>
          <p:nvPr>
            <p:ph sz="quarter" idx="13"/>
          </p:nvPr>
        </p:nvSpPr>
        <p:spPr>
          <a:xfrm>
            <a:off x="797193" y="1663337"/>
            <a:ext cx="10193023" cy="4632960"/>
          </a:xfrm>
        </p:spPr>
        <p:txBody>
          <a:bodyPr>
            <a:noAutofit/>
          </a:bodyPr>
          <a:lstStyle/>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WHO (no date). </a:t>
            </a:r>
            <a:r>
              <a:rPr lang="en-US" sz="1800" dirty="0">
                <a:latin typeface="Times New Roman" panose="02020603050405020304" pitchFamily="18" charset="0"/>
                <a:cs typeface="Times New Roman" panose="02020603050405020304" pitchFamily="18" charset="0"/>
                <a:hlinkClick r:id="rId3"/>
              </a:rPr>
              <a:t>https://www.who.int/about/governance/constitution</a:t>
            </a:r>
            <a:r>
              <a:rPr lang="en-US" sz="18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Sustainable development (no date). </a:t>
            </a:r>
            <a:r>
              <a:rPr lang="en-US" sz="1800" dirty="0">
                <a:latin typeface="Times New Roman" panose="02020603050405020304" pitchFamily="18" charset="0"/>
                <a:cs typeface="Times New Roman" panose="02020603050405020304" pitchFamily="18" charset="0"/>
                <a:hlinkClick r:id="rId4"/>
              </a:rPr>
              <a:t>https://www.iisd.org/mission-and-goals/sustainable-development</a:t>
            </a:r>
            <a:r>
              <a:rPr lang="en-US" sz="1800" dirty="0">
                <a:latin typeface="Times New Roman" panose="02020603050405020304" pitchFamily="18" charset="0"/>
                <a:cs typeface="Times New Roman" panose="02020603050405020304" pitchFamily="18" charset="0"/>
              </a:rPr>
              <a:t> (Accessed: June 9, 2026).</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Jarden, A. and Roache, A. (2023) 'What is wellbeing?,' International Journal of Environmental Research and Public Health, 20(6), p. 5006. </a:t>
            </a:r>
            <a:r>
              <a:rPr lang="en-US" sz="1800" dirty="0">
                <a:latin typeface="Times New Roman" panose="02020603050405020304" pitchFamily="18" charset="0"/>
                <a:cs typeface="Times New Roman" panose="02020603050405020304" pitchFamily="18" charset="0"/>
                <a:hlinkClick r:id="rId5"/>
              </a:rPr>
              <a:t>https://doi.org/10.3390/ijerph20065006</a:t>
            </a:r>
            <a:r>
              <a:rPr lang="en-US" sz="18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Martyushev-</a:t>
            </a:r>
            <a:r>
              <a:rPr lang="en-US" sz="1800" dirty="0" err="1">
                <a:latin typeface="Times New Roman" panose="02020603050405020304" pitchFamily="18" charset="0"/>
                <a:cs typeface="Times New Roman" panose="02020603050405020304" pitchFamily="18" charset="0"/>
              </a:rPr>
              <a:t>Poklad</a:t>
            </a:r>
            <a:r>
              <a:rPr lang="en-US" sz="1800" dirty="0">
                <a:latin typeface="Times New Roman" panose="02020603050405020304" pitchFamily="18" charset="0"/>
                <a:cs typeface="Times New Roman" panose="02020603050405020304" pitchFamily="18" charset="0"/>
              </a:rPr>
              <a:t>, A., </a:t>
            </a:r>
            <a:r>
              <a:rPr lang="en-US" sz="1800" dirty="0" err="1">
                <a:latin typeface="Times New Roman" panose="02020603050405020304" pitchFamily="18" charset="0"/>
                <a:cs typeface="Times New Roman" panose="02020603050405020304" pitchFamily="18" charset="0"/>
              </a:rPr>
              <a:t>Yankevich</a:t>
            </a:r>
            <a:r>
              <a:rPr lang="en-US" sz="1800" dirty="0">
                <a:latin typeface="Times New Roman" panose="02020603050405020304" pitchFamily="18" charset="0"/>
                <a:cs typeface="Times New Roman" panose="02020603050405020304" pitchFamily="18" charset="0"/>
              </a:rPr>
              <a:t>, D. and Petrova, M. (2022) 'Improving the Effectiveness of healthcare: Diagnosis-Centered Care vs. Person-Centered Health Promotion, a long forgotten new model,' Frontiers in Public Health, 10, p. 819096. </a:t>
            </a:r>
            <a:r>
              <a:rPr lang="en-US" sz="1800" dirty="0">
                <a:latin typeface="Times New Roman" panose="02020603050405020304" pitchFamily="18" charset="0"/>
                <a:cs typeface="Times New Roman" panose="02020603050405020304" pitchFamily="18" charset="0"/>
                <a:hlinkClick r:id="rId6"/>
              </a:rPr>
              <a:t>https://doi.org/10.3389/fpubh.2022.819096</a:t>
            </a:r>
            <a:r>
              <a:rPr lang="en-US" sz="18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Golden, T.L. and Wendel, M.L. (2020) 'Public health’s next step in advancing equity: re-evaluating epistemological assumptions to move social determinants from theory to practice,' Frontiers in Public Health, 8, p. 131. </a:t>
            </a:r>
            <a:r>
              <a:rPr lang="en-US" sz="1800" dirty="0">
                <a:latin typeface="Times New Roman" panose="02020603050405020304" pitchFamily="18" charset="0"/>
                <a:cs typeface="Times New Roman" panose="02020603050405020304" pitchFamily="18" charset="0"/>
                <a:hlinkClick r:id="rId7"/>
              </a:rPr>
              <a:t>https://doi.org/10.3389/fpubh.2020.00131</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err="1">
                <a:latin typeface="Times New Roman" panose="02020603050405020304" pitchFamily="18" charset="0"/>
                <a:cs typeface="Times New Roman" panose="02020603050405020304" pitchFamily="18" charset="0"/>
              </a:rPr>
              <a:t>Alitabar</a:t>
            </a:r>
            <a:r>
              <a:rPr lang="en-US" sz="1800" dirty="0">
                <a:latin typeface="Times New Roman" panose="02020603050405020304" pitchFamily="18" charset="0"/>
                <a:cs typeface="Times New Roman" panose="02020603050405020304" pitchFamily="18" charset="0"/>
              </a:rPr>
              <a:t>, S.H.S. (2025) 'The biopsychosocial model in modern Healthcare: Overcoming barriers to holistic Patient care,' International Journal of Body, Mind and Culture, 12(2), pp. 1–4. </a:t>
            </a:r>
            <a:r>
              <a:rPr lang="en-US" sz="1800" dirty="0">
                <a:latin typeface="Times New Roman" panose="02020603050405020304" pitchFamily="18" charset="0"/>
                <a:cs typeface="Times New Roman" panose="02020603050405020304" pitchFamily="18" charset="0"/>
                <a:hlinkClick r:id="rId8"/>
              </a:rPr>
              <a:t>https://doi.org/10.61838/ijbmc.v12i2.950</a:t>
            </a:r>
            <a:endParaRPr lang="en-US" sz="18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v"/>
            </a:pPr>
            <a:endParaRPr lang="en-US" sz="1800"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6B7B80BE-94C4-88C7-3790-9AEA55C70A88}"/>
              </a:ext>
            </a:extLst>
          </p:cNvPr>
          <p:cNvSpPr>
            <a:spLocks noGrp="1"/>
          </p:cNvSpPr>
          <p:nvPr>
            <p:ph type="sldNum" sz="quarter" idx="12"/>
          </p:nvPr>
        </p:nvSpPr>
        <p:spPr>
          <a:xfrm>
            <a:off x="254725" y="6332220"/>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16</a:t>
            </a:fld>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06288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BFF3B-7D2D-0679-3EA4-3755BFC699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EECEF5-CCB4-6E3E-DC5F-C689755998AB}"/>
              </a:ext>
            </a:extLst>
          </p:cNvPr>
          <p:cNvSpPr>
            <a:spLocks noGrp="1"/>
          </p:cNvSpPr>
          <p:nvPr>
            <p:ph type="title"/>
          </p:nvPr>
        </p:nvSpPr>
        <p:spPr>
          <a:xfrm>
            <a:off x="820783" y="505097"/>
            <a:ext cx="4421777" cy="701571"/>
          </a:xfrm>
        </p:spPr>
        <p:txBody>
          <a:bodyPr/>
          <a:lstStyle/>
          <a:p>
            <a:r>
              <a:rPr lang="en-US" sz="3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6018E7A-07CD-6F3A-91A3-0800FB053E85}"/>
              </a:ext>
            </a:extLst>
          </p:cNvPr>
          <p:cNvSpPr>
            <a:spLocks noGrp="1"/>
          </p:cNvSpPr>
          <p:nvPr>
            <p:ph sz="quarter" idx="13"/>
          </p:nvPr>
        </p:nvSpPr>
        <p:spPr>
          <a:xfrm>
            <a:off x="797193" y="1663336"/>
            <a:ext cx="10193023" cy="5007429"/>
          </a:xfrm>
        </p:spPr>
        <p:txBody>
          <a:bodyPr>
            <a:noAutofit/>
          </a:bodyPr>
          <a:lstStyle/>
          <a:p>
            <a:pPr marL="285750" indent="-285750" algn="just">
              <a:buFont typeface="Arial" panose="020B0604020202020204" pitchFamily="34" charset="0"/>
              <a:buChar char="•"/>
            </a:pPr>
            <a:r>
              <a:rPr lang="en-US" sz="1800" dirty="0" err="1">
                <a:latin typeface="Times New Roman" panose="02020603050405020304" pitchFamily="18" charset="0"/>
                <a:cs typeface="Times New Roman" panose="02020603050405020304" pitchFamily="18" charset="0"/>
              </a:rPr>
              <a:t>Kusnanto</a:t>
            </a:r>
            <a:r>
              <a:rPr lang="en-US" sz="1800" dirty="0">
                <a:latin typeface="Times New Roman" panose="02020603050405020304" pitchFamily="18" charset="0"/>
                <a:cs typeface="Times New Roman" panose="02020603050405020304" pitchFamily="18" charset="0"/>
              </a:rPr>
              <a:t>, H., </a:t>
            </a:r>
            <a:r>
              <a:rPr lang="en-US" sz="1800" dirty="0" err="1">
                <a:latin typeface="Times New Roman" panose="02020603050405020304" pitchFamily="18" charset="0"/>
                <a:cs typeface="Times New Roman" panose="02020603050405020304" pitchFamily="18" charset="0"/>
              </a:rPr>
              <a:t>Agustian</a:t>
            </a:r>
            <a:r>
              <a:rPr lang="en-US" sz="1800" dirty="0">
                <a:latin typeface="Times New Roman" panose="02020603050405020304" pitchFamily="18" charset="0"/>
                <a:cs typeface="Times New Roman" panose="02020603050405020304" pitchFamily="18" charset="0"/>
              </a:rPr>
              <a:t>, D. and </a:t>
            </a:r>
            <a:r>
              <a:rPr lang="en-US" sz="1800" dirty="0" err="1">
                <a:latin typeface="Times New Roman" panose="02020603050405020304" pitchFamily="18" charset="0"/>
                <a:cs typeface="Times New Roman" panose="02020603050405020304" pitchFamily="18" charset="0"/>
              </a:rPr>
              <a:t>Hilmanto</a:t>
            </a:r>
            <a:r>
              <a:rPr lang="en-US" sz="1800" dirty="0">
                <a:latin typeface="Times New Roman" panose="02020603050405020304" pitchFamily="18" charset="0"/>
                <a:cs typeface="Times New Roman" panose="02020603050405020304" pitchFamily="18" charset="0"/>
              </a:rPr>
              <a:t>, D. (2018) 'Biopsychosocial model of illnesses in primary care: A hermeneutic literature review,' Journal of Family Medicine and Primary Care, 7(3), p. 497. </a:t>
            </a:r>
            <a:r>
              <a:rPr lang="en-US" sz="1800" dirty="0">
                <a:latin typeface="Times New Roman" panose="02020603050405020304" pitchFamily="18" charset="0"/>
                <a:cs typeface="Times New Roman" panose="02020603050405020304" pitchFamily="18" charset="0"/>
                <a:hlinkClick r:id="rId3"/>
              </a:rPr>
              <a:t>https://doi.org/10.4103/jfmpc.jfmpc_145_17</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Williams, A.M. and Sahel, J.-A. (2022) 'Addressing social determinants of vision health,' Ophthalmology and Therapy, 11(4), pp. 1371–1382. </a:t>
            </a:r>
            <a:r>
              <a:rPr lang="en-US" sz="1800" dirty="0">
                <a:latin typeface="Times New Roman" panose="02020603050405020304" pitchFamily="18" charset="0"/>
                <a:cs typeface="Times New Roman" panose="02020603050405020304" pitchFamily="18" charset="0"/>
                <a:hlinkClick r:id="rId4"/>
              </a:rPr>
              <a:t>https://doi.org/10.1007/s40123-022-00531-w</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Miller, R., Glasby, J. and Dickinson, H. (2021) 'Integrated Health and Social Care in England: Ten years on,' International Journal of Integrated Care, 21(4), p. 6. </a:t>
            </a:r>
            <a:r>
              <a:rPr lang="en-US" sz="1800" dirty="0">
                <a:latin typeface="Times New Roman" panose="02020603050405020304" pitchFamily="18" charset="0"/>
                <a:cs typeface="Times New Roman" panose="02020603050405020304" pitchFamily="18" charset="0"/>
                <a:hlinkClick r:id="rId5"/>
              </a:rPr>
              <a:t>https://doi.org/10.5334/ijic.5666</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err="1">
                <a:latin typeface="Times New Roman" panose="02020603050405020304" pitchFamily="18" charset="0"/>
                <a:cs typeface="Times New Roman" panose="02020603050405020304" pitchFamily="18" charset="0"/>
              </a:rPr>
              <a:t>Ehiozee</a:t>
            </a:r>
            <a:r>
              <a:rPr lang="en-US" sz="1800" dirty="0">
                <a:latin typeface="Times New Roman" panose="02020603050405020304" pitchFamily="18" charset="0"/>
                <a:cs typeface="Times New Roman" panose="02020603050405020304" pitchFamily="18" charset="0"/>
              </a:rPr>
              <a:t>, C. (2025) 'Integrating Mental Health into Sustainable Development: Insights from the United Kingdom’s Policies and Practices for Advancing SDG 3,' International Multidisciplinary Research Journal, pp. 11–23. </a:t>
            </a:r>
            <a:r>
              <a:rPr lang="en-US" sz="1800" dirty="0">
                <a:latin typeface="Times New Roman" panose="02020603050405020304" pitchFamily="18" charset="0"/>
                <a:cs typeface="Times New Roman" panose="02020603050405020304" pitchFamily="18" charset="0"/>
                <a:hlinkClick r:id="rId6"/>
              </a:rPr>
              <a:t>https://doi.org/10.47722/imrj.2001.36</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Oldman, C. (2019) 'Preventive care and public health,' Journal of Health Visiting, 7(2), pp. 93–94. </a:t>
            </a:r>
            <a:r>
              <a:rPr lang="en-US" sz="1800" dirty="0">
                <a:latin typeface="Times New Roman" panose="02020603050405020304" pitchFamily="18" charset="0"/>
                <a:cs typeface="Times New Roman" panose="02020603050405020304" pitchFamily="18" charset="0"/>
                <a:hlinkClick r:id="rId7"/>
              </a:rPr>
              <a:t>https://doi.org/10.12968/johv.2019.7.2.93</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Chatzi, G. et al. (2022) 'Diabetes Prevention Programme and socioeconomic inequalities in Type 2 Diabetes in England,' European Journal of Public Health, 32(Supplement_3). </a:t>
            </a:r>
            <a:r>
              <a:rPr lang="en-US" sz="1800" dirty="0">
                <a:latin typeface="Times New Roman" panose="02020603050405020304" pitchFamily="18" charset="0"/>
                <a:cs typeface="Times New Roman" panose="02020603050405020304" pitchFamily="18" charset="0"/>
                <a:hlinkClick r:id="rId8"/>
              </a:rPr>
              <a:t>https://doi.org/10.1093/eurpub/ckac129.159</a:t>
            </a:r>
            <a:r>
              <a:rPr lang="en-US" sz="18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algn="just"/>
            <a:endParaRPr lang="en-US" sz="1800"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0C8027AA-24EA-9A34-C14A-876340CB09A1}"/>
              </a:ext>
            </a:extLst>
          </p:cNvPr>
          <p:cNvSpPr>
            <a:spLocks noGrp="1"/>
          </p:cNvSpPr>
          <p:nvPr>
            <p:ph type="sldNum" sz="quarter" idx="12"/>
          </p:nvPr>
        </p:nvSpPr>
        <p:spPr>
          <a:xfrm>
            <a:off x="254725" y="6332220"/>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17</a:t>
            </a:fld>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50014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1E435-F9E0-3BB0-DD1A-A3430491AE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019A35-C988-86E5-0451-00F2D1CB71DE}"/>
              </a:ext>
            </a:extLst>
          </p:cNvPr>
          <p:cNvSpPr>
            <a:spLocks noGrp="1"/>
          </p:cNvSpPr>
          <p:nvPr>
            <p:ph type="title"/>
          </p:nvPr>
        </p:nvSpPr>
        <p:spPr>
          <a:xfrm>
            <a:off x="820783" y="505097"/>
            <a:ext cx="4421777" cy="701571"/>
          </a:xfrm>
        </p:spPr>
        <p:txBody>
          <a:bodyPr/>
          <a:lstStyle/>
          <a:p>
            <a:r>
              <a:rPr lang="en-US" sz="3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95997F0-71F8-BF2A-7CE7-1856274D025A}"/>
              </a:ext>
            </a:extLst>
          </p:cNvPr>
          <p:cNvSpPr>
            <a:spLocks noGrp="1"/>
          </p:cNvSpPr>
          <p:nvPr>
            <p:ph sz="quarter" idx="13"/>
          </p:nvPr>
        </p:nvSpPr>
        <p:spPr>
          <a:xfrm>
            <a:off x="797193" y="1663337"/>
            <a:ext cx="10193023" cy="4632960"/>
          </a:xfrm>
        </p:spPr>
        <p:txBody>
          <a:bodyPr>
            <a:noAutofit/>
          </a:bodyPr>
          <a:lstStyle/>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Molnar, A. et al. (2016) 'Using Win-Win strategies to implement health in all Policies: A Cross-Case analysis,' </a:t>
            </a:r>
            <a:r>
              <a:rPr lang="en-US" sz="1800" dirty="0" err="1">
                <a:latin typeface="Times New Roman" panose="02020603050405020304" pitchFamily="18" charset="0"/>
                <a:cs typeface="Times New Roman" panose="02020603050405020304" pitchFamily="18" charset="0"/>
              </a:rPr>
              <a:t>PLoS</a:t>
            </a:r>
            <a:r>
              <a:rPr lang="en-US" sz="1800" dirty="0">
                <a:latin typeface="Times New Roman" panose="02020603050405020304" pitchFamily="18" charset="0"/>
                <a:cs typeface="Times New Roman" panose="02020603050405020304" pitchFamily="18" charset="0"/>
              </a:rPr>
              <a:t> ONE, 11(2), p. e0147003. </a:t>
            </a:r>
            <a:r>
              <a:rPr lang="en-US" sz="1800" dirty="0">
                <a:latin typeface="Times New Roman" panose="02020603050405020304" pitchFamily="18" charset="0"/>
                <a:cs typeface="Times New Roman" panose="02020603050405020304" pitchFamily="18" charset="0"/>
                <a:hlinkClick r:id="rId3"/>
              </a:rPr>
              <a:t>https://doi.org/10.1371/journal.pone.0147003</a:t>
            </a:r>
            <a:r>
              <a:rPr lang="en-US" sz="18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sz="1800" dirty="0" err="1">
                <a:latin typeface="Times New Roman" panose="02020603050405020304" pitchFamily="18" charset="0"/>
                <a:cs typeface="Times New Roman" panose="02020603050405020304" pitchFamily="18" charset="0"/>
              </a:rPr>
              <a:t>Thorlby</a:t>
            </a:r>
            <a:r>
              <a:rPr lang="en-US" sz="1800" dirty="0">
                <a:latin typeface="Times New Roman" panose="02020603050405020304" pitchFamily="18" charset="0"/>
                <a:cs typeface="Times New Roman" panose="02020603050405020304" pitchFamily="18" charset="0"/>
              </a:rPr>
              <a:t>, R. et al. (2021) The NHS Long Term Plan and COVID-19: Assessing progress and the pandemic’s impact. </a:t>
            </a:r>
            <a:r>
              <a:rPr lang="en-US" sz="1800" dirty="0">
                <a:latin typeface="Times New Roman" panose="02020603050405020304" pitchFamily="18" charset="0"/>
                <a:cs typeface="Times New Roman" panose="02020603050405020304" pitchFamily="18" charset="0"/>
                <a:hlinkClick r:id="rId4"/>
              </a:rPr>
              <a:t>https://doi.org/10.37829/hf-2021-p08</a:t>
            </a:r>
            <a:r>
              <a:rPr lang="en-US" sz="18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Thomson, L.J.M. and Chatterjee, H.J. (2024) 'Barriers and enablers of integrated care in the UK: a rapid evidence review of review articles and grey literature 2018–2022,' Frontiers in Public Health, 11, p. 1286479. </a:t>
            </a:r>
            <a:r>
              <a:rPr lang="en-US" sz="1800" dirty="0">
                <a:latin typeface="Times New Roman" panose="02020603050405020304" pitchFamily="18" charset="0"/>
                <a:cs typeface="Times New Roman" panose="02020603050405020304" pitchFamily="18" charset="0"/>
                <a:hlinkClick r:id="rId5"/>
              </a:rPr>
              <a:t>https://doi.org/10.3389/fpubh.2023.1286479</a:t>
            </a:r>
            <a:r>
              <a:rPr lang="en-US" sz="18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Miller, R., Glasby, J. and Dickinson, H. (2021b) 'Integrated Health and Social Care in England: Ten years on,' International Journal of Integrated Care, 21(4), p. 6. </a:t>
            </a:r>
            <a:r>
              <a:rPr lang="en-US" sz="1800" dirty="0">
                <a:latin typeface="Times New Roman" panose="02020603050405020304" pitchFamily="18" charset="0"/>
                <a:cs typeface="Times New Roman" panose="02020603050405020304" pitchFamily="18" charset="0"/>
                <a:hlinkClick r:id="rId6"/>
              </a:rPr>
              <a:t>https://doi.org/10.5334/ijic.5666</a:t>
            </a:r>
            <a:r>
              <a:rPr lang="en-US" sz="18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Howarth, E. et al. (2020) '‘Going the distance’: an independent cohort study of engagement and dropout among the first 100 000 referrals into a large-scale diabetes prevention program,' BMJ Open Diabetes Research &amp; Care, 8(2), p. e001835. </a:t>
            </a:r>
            <a:r>
              <a:rPr lang="en-US" sz="1800" dirty="0">
                <a:latin typeface="Times New Roman" panose="02020603050405020304" pitchFamily="18" charset="0"/>
                <a:cs typeface="Times New Roman" panose="02020603050405020304" pitchFamily="18" charset="0"/>
                <a:hlinkClick r:id="rId7"/>
              </a:rPr>
              <a:t>https://doi.org/10.1136/bmjdrc-2020-001835</a:t>
            </a:r>
            <a:r>
              <a:rPr lang="en-US" sz="18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algn="just"/>
            <a:endParaRPr lang="en-US" sz="1800"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FA702077-8EFF-96CD-3859-BEA85819AD2C}"/>
              </a:ext>
            </a:extLst>
          </p:cNvPr>
          <p:cNvSpPr>
            <a:spLocks noGrp="1"/>
          </p:cNvSpPr>
          <p:nvPr>
            <p:ph type="sldNum" sz="quarter" idx="12"/>
          </p:nvPr>
        </p:nvSpPr>
        <p:spPr>
          <a:xfrm>
            <a:off x="254725" y="6332220"/>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18</a:t>
            </a:fld>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0931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7C7E6-95FD-5B15-1A32-C885D6106E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6D82E0-68B0-A6CE-51D1-E99DAF2E8C2B}"/>
              </a:ext>
            </a:extLst>
          </p:cNvPr>
          <p:cNvSpPr>
            <a:spLocks noGrp="1"/>
          </p:cNvSpPr>
          <p:nvPr>
            <p:ph type="title"/>
          </p:nvPr>
        </p:nvSpPr>
        <p:spPr>
          <a:xfrm>
            <a:off x="820783" y="505097"/>
            <a:ext cx="4421777" cy="701571"/>
          </a:xfrm>
        </p:spPr>
        <p:txBody>
          <a:bodyPr/>
          <a:lstStyle/>
          <a:p>
            <a:r>
              <a:rPr lang="en-US" sz="3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6C89E43F-D346-2ECC-3DCA-06FA7E006385}"/>
              </a:ext>
            </a:extLst>
          </p:cNvPr>
          <p:cNvSpPr>
            <a:spLocks noGrp="1"/>
          </p:cNvSpPr>
          <p:nvPr>
            <p:ph sz="quarter" idx="13"/>
          </p:nvPr>
        </p:nvSpPr>
        <p:spPr>
          <a:xfrm>
            <a:off x="797193" y="1663336"/>
            <a:ext cx="10193023" cy="5347063"/>
          </a:xfrm>
        </p:spPr>
        <p:txBody>
          <a:bodyPr>
            <a:noAutofit/>
          </a:bodyPr>
          <a:lstStyle/>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Whelan, M. and Bell, L. (2022) 'The English national health service diabetes prevention programme (NHS DPP): A scoping review of existing evidence,' Diabetic Medicine, 39(7), p. e14855. </a:t>
            </a:r>
            <a:r>
              <a:rPr lang="en-US" sz="1800" dirty="0">
                <a:latin typeface="Times New Roman" panose="02020603050405020304" pitchFamily="18" charset="0"/>
                <a:cs typeface="Times New Roman" panose="02020603050405020304" pitchFamily="18" charset="0"/>
                <a:hlinkClick r:id="rId3"/>
              </a:rPr>
              <a:t>https://doi.org/10.1111/dme.14855</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Reeves, D. et al. (2023) 'The influence of demographic, health and psychosocial factors on patient uptake of the English NHS diabetes prevention programme,' BMC Health Services Research, 23(1), p. 352. </a:t>
            </a:r>
            <a:r>
              <a:rPr lang="en-US" sz="1800" dirty="0">
                <a:latin typeface="Times New Roman" panose="02020603050405020304" pitchFamily="18" charset="0"/>
                <a:cs typeface="Times New Roman" panose="02020603050405020304" pitchFamily="18" charset="0"/>
                <a:hlinkClick r:id="rId4"/>
              </a:rPr>
              <a:t>https://doi.org/10.1186/s12913-023-09195-z</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Brunton, L., </a:t>
            </a:r>
            <a:r>
              <a:rPr lang="en-US" sz="1800" dirty="0" err="1">
                <a:latin typeface="Times New Roman" panose="02020603050405020304" pitchFamily="18" charset="0"/>
                <a:cs typeface="Times New Roman" panose="02020603050405020304" pitchFamily="18" charset="0"/>
              </a:rPr>
              <a:t>Soiland</a:t>
            </a:r>
            <a:r>
              <a:rPr lang="en-US" sz="1800" dirty="0">
                <a:latin typeface="Times New Roman" panose="02020603050405020304" pitchFamily="18" charset="0"/>
                <a:cs typeface="Times New Roman" panose="02020603050405020304" pitchFamily="18" charset="0"/>
              </a:rPr>
              <a:t>-Reyes, C. and Wilson, P. (2023) 'A qualitative evaluation of the national rollout of a diabetes prevention programme in England,' BMC Health Services Research, 23(1), p. 1043. </a:t>
            </a:r>
            <a:r>
              <a:rPr lang="en-US" sz="1800" dirty="0">
                <a:latin typeface="Times New Roman" panose="02020603050405020304" pitchFamily="18" charset="0"/>
                <a:cs typeface="Times New Roman" panose="02020603050405020304" pitchFamily="18" charset="0"/>
                <a:hlinkClick r:id="rId5"/>
              </a:rPr>
              <a:t>https://doi.org/10.1186/s12913-023-10002-y</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Pawson, J.R. et al. (2026) 'Health service access for ethnically underrepresented communities: A scoping review of complex interventions,' </a:t>
            </a:r>
            <a:r>
              <a:rPr lang="en-US" sz="1800" dirty="0" err="1">
                <a:latin typeface="Times New Roman" panose="02020603050405020304" pitchFamily="18" charset="0"/>
                <a:cs typeface="Times New Roman" panose="02020603050405020304" pitchFamily="18" charset="0"/>
              </a:rPr>
              <a:t>PLoS</a:t>
            </a:r>
            <a:r>
              <a:rPr lang="en-US" sz="1800" dirty="0">
                <a:latin typeface="Times New Roman" panose="02020603050405020304" pitchFamily="18" charset="0"/>
                <a:cs typeface="Times New Roman" panose="02020603050405020304" pitchFamily="18" charset="0"/>
              </a:rPr>
              <a:t> ONE, 21(1), p. e0340079. </a:t>
            </a:r>
            <a:r>
              <a:rPr lang="en-US" sz="1800" dirty="0">
                <a:latin typeface="Times New Roman" panose="02020603050405020304" pitchFamily="18" charset="0"/>
                <a:cs typeface="Times New Roman" panose="02020603050405020304" pitchFamily="18" charset="0"/>
                <a:hlinkClick r:id="rId6"/>
              </a:rPr>
              <a:t>https://doi.org/10.1371/journal.pone.0340079</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Johnson, S.S., Castle, P.H. and Bosack, S. (2025) 'Leveraging technology and theory to change health behaviors, close gaps in Health-Related social needs, and increase enrollment in the National Diabetes Prevention Program,' Preventing Chronic Disease, 22, p. E10. </a:t>
            </a:r>
            <a:r>
              <a:rPr lang="en-US" sz="1800" dirty="0">
                <a:latin typeface="Times New Roman" panose="02020603050405020304" pitchFamily="18" charset="0"/>
                <a:cs typeface="Times New Roman" panose="02020603050405020304" pitchFamily="18" charset="0"/>
                <a:hlinkClick r:id="rId7"/>
              </a:rPr>
              <a:t>https://doi.org/10.5888/pcd22.240284</a:t>
            </a:r>
            <a:r>
              <a:rPr lang="en-US" sz="1800"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algn="just"/>
            <a:endParaRPr lang="en-US" sz="1800"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F7D2FC7A-D0F5-034B-460D-F35F93952707}"/>
              </a:ext>
            </a:extLst>
          </p:cNvPr>
          <p:cNvSpPr>
            <a:spLocks noGrp="1"/>
          </p:cNvSpPr>
          <p:nvPr>
            <p:ph type="sldNum" sz="quarter" idx="12"/>
          </p:nvPr>
        </p:nvSpPr>
        <p:spPr>
          <a:xfrm>
            <a:off x="254725" y="6332220"/>
            <a:ext cx="523240" cy="247651"/>
          </a:xfrm>
        </p:spPr>
        <p:txBody>
          <a:bodyPr/>
          <a:lstStyle/>
          <a:p>
            <a:fld id="{294A09A9-5501-47C1-A89A-A340965A2BE2}" type="slidenum">
              <a:rPr lang="en-US" sz="2000" smtClean="0">
                <a:latin typeface="Times New Roman" panose="02020603050405020304" pitchFamily="18" charset="0"/>
                <a:cs typeface="Times New Roman" panose="02020603050405020304" pitchFamily="18" charset="0"/>
              </a:rPr>
              <a:pPr/>
              <a:t>19</a:t>
            </a:fld>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2790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0C1B7-6E4E-3DEE-50C0-1CA3B14303EE}"/>
              </a:ext>
            </a:extLst>
          </p:cNvPr>
          <p:cNvSpPr>
            <a:spLocks noGrp="1"/>
          </p:cNvSpPr>
          <p:nvPr>
            <p:ph type="ctrTitle"/>
          </p:nvPr>
        </p:nvSpPr>
        <p:spPr>
          <a:xfrm>
            <a:off x="594360" y="2490651"/>
            <a:ext cx="5486400" cy="1212668"/>
          </a:xfrm>
        </p:spPr>
        <p:txBody>
          <a:bodyPr/>
          <a:lstStyle/>
          <a:p>
            <a:r>
              <a:rPr lang="en-US"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4261132419"/>
      </p:ext>
    </p:extLst>
  </p:cSld>
  <p:clrMapOvr>
    <a:masterClrMapping/>
  </p:clrMapOvr>
</p:sld>
</file>

<file path=ppt/theme/theme1.xml><?xml version="1.0" encoding="utf-8"?>
<a:theme xmlns:a="http://schemas.openxmlformats.org/drawingml/2006/main" name="Custom">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853419_Win32_SL_V5" id="{958D2C9E-948D-4354-BF9D-DF8AE3C2B240}" vid="{22D4A967-05D2-4D72-8594-54CFF34148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2DB9E12-8AC3-4138-BF4D-720A5525AB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4B194E-8B30-4377-8C59-ECFB902D2A26}">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C21FFAC0-05A2-416A-B06C-C248395482CF}">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Geometric annual presentation</Template>
  <TotalTime>1510</TotalTime>
  <Words>2424</Words>
  <Application>Microsoft Office PowerPoint</Application>
  <PresentationFormat>Widescreen</PresentationFormat>
  <Paragraphs>180</Paragraphs>
  <Slides>20</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Courier New</vt:lpstr>
      <vt:lpstr>Franklin Gothic Book</vt:lpstr>
      <vt:lpstr>Franklin Gothic Demi</vt:lpstr>
      <vt:lpstr>Times New Roman</vt:lpstr>
      <vt:lpstr>Wingdings</vt:lpstr>
      <vt:lpstr>Custom</vt:lpstr>
      <vt:lpstr>Name :Kwabena Mensah Yeboah Student No.2240875 Module Code:BMHP6030 Title: Component 1( Presentation) Lecturer’s Name: Phillip Jones </vt:lpstr>
      <vt:lpstr>Presentation Overview</vt:lpstr>
      <vt:lpstr>Introduction</vt:lpstr>
      <vt:lpstr>Key Concepts &amp; Definitions</vt:lpstr>
      <vt:lpstr>Theoretical Models</vt:lpstr>
      <vt:lpstr>Theoretical Models</vt:lpstr>
      <vt:lpstr>Theoretical Models</vt:lpstr>
      <vt:lpstr>Sustainable Development Goals (SDG)</vt:lpstr>
      <vt:lpstr>Sustainable Development Goals (SDG)</vt:lpstr>
      <vt:lpstr>Policy &amp; Governance</vt:lpstr>
      <vt:lpstr>Case Study - NHS Diabetes Prevention Program</vt:lpstr>
      <vt:lpstr>Applying Health Belief Model in NDPP</vt:lpstr>
      <vt:lpstr>Data Analysis</vt:lpstr>
      <vt:lpstr>Evaluation</vt:lpstr>
      <vt:lpstr>Recommendations</vt:lpstr>
      <vt:lpstr>References</vt:lpstr>
      <vt:lpstr>References</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Naomi Mumuni</dc:creator>
  <cp:lastModifiedBy>EUNICE ANSONG MENSAH YEBOAH</cp:lastModifiedBy>
  <cp:revision>9</cp:revision>
  <dcterms:created xsi:type="dcterms:W3CDTF">2026-06-16T20:41:30Z</dcterms:created>
  <dcterms:modified xsi:type="dcterms:W3CDTF">2026-06-19T22:31:27Z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