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2"/>
  </p:notesMasterIdLst>
  <p:sldIdLst>
    <p:sldId id="355" r:id="rId2"/>
    <p:sldId id="356" r:id="rId3"/>
    <p:sldId id="264" r:id="rId4"/>
    <p:sldId id="256" r:id="rId5"/>
    <p:sldId id="263" r:id="rId6"/>
    <p:sldId id="257" r:id="rId7"/>
    <p:sldId id="258" r:id="rId8"/>
    <p:sldId id="259" r:id="rId9"/>
    <p:sldId id="260" r:id="rId10"/>
    <p:sldId id="261" r:id="rId11"/>
    <p:sldId id="262" r:id="rId12"/>
    <p:sldId id="363" r:id="rId13"/>
    <p:sldId id="360" r:id="rId14"/>
    <p:sldId id="268" r:id="rId15"/>
    <p:sldId id="277" r:id="rId16"/>
    <p:sldId id="265" r:id="rId17"/>
    <p:sldId id="266" r:id="rId18"/>
    <p:sldId id="310" r:id="rId19"/>
    <p:sldId id="326" r:id="rId20"/>
    <p:sldId id="267" r:id="rId21"/>
    <p:sldId id="311" r:id="rId22"/>
    <p:sldId id="270" r:id="rId23"/>
    <p:sldId id="364" r:id="rId24"/>
    <p:sldId id="358" r:id="rId25"/>
    <p:sldId id="275" r:id="rId26"/>
    <p:sldId id="324" r:id="rId27"/>
    <p:sldId id="329" r:id="rId28"/>
    <p:sldId id="328" r:id="rId29"/>
    <p:sldId id="330" r:id="rId30"/>
    <p:sldId id="341" r:id="rId31"/>
    <p:sldId id="331" r:id="rId32"/>
    <p:sldId id="333" r:id="rId33"/>
    <p:sldId id="343" r:id="rId34"/>
    <p:sldId id="353" r:id="rId35"/>
    <p:sldId id="346" r:id="rId36"/>
    <p:sldId id="347" r:id="rId37"/>
    <p:sldId id="348" r:id="rId38"/>
    <p:sldId id="349" r:id="rId39"/>
    <p:sldId id="350" r:id="rId40"/>
    <p:sldId id="351" r:id="rId41"/>
    <p:sldId id="332" r:id="rId42"/>
    <p:sldId id="334" r:id="rId43"/>
    <p:sldId id="354" r:id="rId44"/>
    <p:sldId id="274" r:id="rId45"/>
    <p:sldId id="271" r:id="rId46"/>
    <p:sldId id="361" r:id="rId47"/>
    <p:sldId id="273" r:id="rId48"/>
    <p:sldId id="359" r:id="rId49"/>
    <p:sldId id="276" r:id="rId50"/>
    <p:sldId id="362"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6"/>
  </p:normalViewPr>
  <p:slideViewPr>
    <p:cSldViewPr snapToGrid="0" snapToObjects="1">
      <p:cViewPr varScale="1">
        <p:scale>
          <a:sx n="105" d="100"/>
          <a:sy n="105" d="100"/>
        </p:scale>
        <p:origin x="840" y="17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752F72-7E3E-A74E-A49C-833C0741F1BC}" type="datetimeFigureOut">
              <a:rPr lang="en-US" smtClean="0"/>
              <a:t>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78D01F-B3F3-1F4D-A3F6-367AF48C93FA}" type="slidenum">
              <a:rPr lang="en-US" smtClean="0"/>
              <a:t>‹#›</a:t>
            </a:fld>
            <a:endParaRPr lang="en-US"/>
          </a:p>
        </p:txBody>
      </p:sp>
    </p:spTree>
    <p:extLst>
      <p:ext uri="{BB962C8B-B14F-4D97-AF65-F5344CB8AC3E}">
        <p14:creationId xmlns:p14="http://schemas.microsoft.com/office/powerpoint/2010/main" val="3978552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6E717B8-29A3-A74B-8D3F-A46DB8F977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2305771C-8A17-1F40-ABB8-FCEDBFED19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78D01F-B3F3-1F4D-A3F6-367AF48C93FA}" type="slidenum">
              <a:rPr lang="en-US" smtClean="0"/>
              <a:t>36</a:t>
            </a:fld>
            <a:endParaRPr lang="en-US"/>
          </a:p>
        </p:txBody>
      </p:sp>
    </p:spTree>
    <p:extLst>
      <p:ext uri="{BB962C8B-B14F-4D97-AF65-F5344CB8AC3E}">
        <p14:creationId xmlns:p14="http://schemas.microsoft.com/office/powerpoint/2010/main" val="505361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C1F0C592-5299-B840-AD61-C7DD3E60A3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DC3DE77B-76A7-7348-AD70-77F12BF509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0180" name="Slide Number Placeholder 3">
            <a:extLst>
              <a:ext uri="{FF2B5EF4-FFF2-40B4-BE49-F238E27FC236}">
                <a16:creationId xmlns:a16="http://schemas.microsoft.com/office/drawing/2014/main" id="{D29FE584-08A1-F745-94D5-5A2DED607D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5419FFF-1AA8-7C41-876F-96D2BF7541A4}" type="slidenum">
              <a:rPr lang="en-GB" altLang="en-US" smtClean="0"/>
              <a:pPr>
                <a:spcBef>
                  <a:spcPct val="0"/>
                </a:spcBef>
              </a:pPr>
              <a:t>42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BA8C-5B30-EC46-8360-2544F30E663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3FD13F-1CCD-BB40-AB14-E5B0507B85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79A0041-6DAA-114B-BC7A-EB2C0C9D1317}"/>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5" name="Footer Placeholder 4">
            <a:extLst>
              <a:ext uri="{FF2B5EF4-FFF2-40B4-BE49-F238E27FC236}">
                <a16:creationId xmlns:a16="http://schemas.microsoft.com/office/drawing/2014/main" id="{573F8CEB-DF22-EB4F-A5B2-05A61F6BB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40ECF5-B6E2-3F4B-970E-5B82BF0F6E20}"/>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3458113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D1787-8065-5C45-A217-49C20A3703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904E62-265A-9841-885D-294CE7206B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219D46-4F72-1446-B061-04B6726A4B3D}"/>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5" name="Footer Placeholder 4">
            <a:extLst>
              <a:ext uri="{FF2B5EF4-FFF2-40B4-BE49-F238E27FC236}">
                <a16:creationId xmlns:a16="http://schemas.microsoft.com/office/drawing/2014/main" id="{F18B0731-CEAF-F046-A4CE-DE5E7D2DC1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A2A37-B2BF-B446-8341-942CF237FECA}"/>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2919965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EC230-B1AB-9348-93CF-A6CE493CD8F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ED6C5DE-3962-4644-AEFD-C01322CAB1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623893-E310-7D42-B19D-F5DDB250BAC0}"/>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5" name="Footer Placeholder 4">
            <a:extLst>
              <a:ext uri="{FF2B5EF4-FFF2-40B4-BE49-F238E27FC236}">
                <a16:creationId xmlns:a16="http://schemas.microsoft.com/office/drawing/2014/main" id="{4A374F42-0C4C-CD4E-8C62-CCFD3ECDE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CEDFE1-8A7E-E148-9C25-E6E95A1F85FE}"/>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992947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84E5-61F4-3D4D-8C60-C2888FD766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0CF9FE-97FF-BC42-B3C4-10CC272AF20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BAE553D-6DE8-0C47-A020-5E0B68075F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E05F6A2-4538-4A4B-8284-DDBBB75CCD10}"/>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6" name="Footer Placeholder 5">
            <a:extLst>
              <a:ext uri="{FF2B5EF4-FFF2-40B4-BE49-F238E27FC236}">
                <a16:creationId xmlns:a16="http://schemas.microsoft.com/office/drawing/2014/main" id="{18A53D34-246C-F64D-A672-F7E7060FCD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926B82-36F4-9F42-B2DB-4C0330156D36}"/>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4066044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EA5C0-E8F1-5144-ADA2-850007111F2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528391-A97B-7741-A504-BC70734366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D32C7A2-FCBC-1143-AFF8-C9D068E79AF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29853F5-6DCA-8740-B78B-DC65F527A8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AA11797-ABA4-164E-99B9-6AE2A81312F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DE043B8-4113-E043-A039-7761CC0F76F5}"/>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8" name="Footer Placeholder 7">
            <a:extLst>
              <a:ext uri="{FF2B5EF4-FFF2-40B4-BE49-F238E27FC236}">
                <a16:creationId xmlns:a16="http://schemas.microsoft.com/office/drawing/2014/main" id="{B8F951DB-B034-AD4A-9393-9551BDDA52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38839E-CE15-AB4A-ABF7-4D61725B6695}"/>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2310647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AF807-C533-C94C-95F3-14BD4CF9DF9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9F869C-1454-3747-8A18-92D7B1DC6437}"/>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4" name="Footer Placeholder 3">
            <a:extLst>
              <a:ext uri="{FF2B5EF4-FFF2-40B4-BE49-F238E27FC236}">
                <a16:creationId xmlns:a16="http://schemas.microsoft.com/office/drawing/2014/main" id="{083DC2A8-F861-3740-B03C-72EAD2F82C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4A345B-1EDA-3446-A87D-036B9D42F16E}"/>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3179162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26A5B2-C4E2-3647-B5BA-4759699DB5C2}"/>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3" name="Footer Placeholder 2">
            <a:extLst>
              <a:ext uri="{FF2B5EF4-FFF2-40B4-BE49-F238E27FC236}">
                <a16:creationId xmlns:a16="http://schemas.microsoft.com/office/drawing/2014/main" id="{0B12122C-B857-8C48-A2BA-4AFDCB5307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2BBA78-F27E-FB4E-A073-6F19D59695AB}"/>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1988311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8F8BD-E80A-584C-B7D4-3E7BC96985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A9C6819-DCC5-CA4F-ACBC-07DC1013FB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C967B67-5C6D-A946-B2BB-6CE2B19433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3CC7E5-3B76-5645-8390-D68FB820CD18}"/>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6" name="Footer Placeholder 5">
            <a:extLst>
              <a:ext uri="{FF2B5EF4-FFF2-40B4-BE49-F238E27FC236}">
                <a16:creationId xmlns:a16="http://schemas.microsoft.com/office/drawing/2014/main" id="{3F2FF2BA-CE1C-B745-BDA9-96F1521F36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8F4716-7C5B-444F-B53F-C282E1144F4B}"/>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2182531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E2D1B-0552-6E4A-BD35-001A3915CD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A52834C-AA9E-0249-B9BC-AD47D604BD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EFC163-1135-074B-869B-4CCB897488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06A270-AEC3-9941-A84A-40CC09F74889}"/>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6" name="Footer Placeholder 5">
            <a:extLst>
              <a:ext uri="{FF2B5EF4-FFF2-40B4-BE49-F238E27FC236}">
                <a16:creationId xmlns:a16="http://schemas.microsoft.com/office/drawing/2014/main" id="{E5F7C685-FE90-C04A-ABCC-9AB27EA97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DDC38A-2372-FD43-A60F-D8161F52EBF8}"/>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2977443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71F5A-4EC5-B341-AF52-C05D415BC7D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6F1C63A-96E8-7D48-957D-71862E7354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8C0C4E-B37F-F941-ACED-B0CF65C21CB8}"/>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5" name="Footer Placeholder 4">
            <a:extLst>
              <a:ext uri="{FF2B5EF4-FFF2-40B4-BE49-F238E27FC236}">
                <a16:creationId xmlns:a16="http://schemas.microsoft.com/office/drawing/2014/main" id="{A9B7BEBD-ACA5-B841-B3C5-6B3B24A29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6B560B-AF10-1247-BFD0-10B77C89E6EB}"/>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29582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E94225-E86F-D644-9468-9357867A33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DE9057-EDF4-5349-B332-1DE8A228D6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BB35A4-F4DB-6140-9442-15114EA09F7F}"/>
              </a:ext>
            </a:extLst>
          </p:cNvPr>
          <p:cNvSpPr>
            <a:spLocks noGrp="1"/>
          </p:cNvSpPr>
          <p:nvPr>
            <p:ph type="dt" sz="half" idx="10"/>
          </p:nvPr>
        </p:nvSpPr>
        <p:spPr/>
        <p:txBody>
          <a:bodyPr/>
          <a:lstStyle/>
          <a:p>
            <a:fld id="{0620F183-3EBC-B744-B003-4CC7E5F5F82C}" type="datetimeFigureOut">
              <a:rPr lang="en-US" smtClean="0"/>
              <a:t>2/1/22</a:t>
            </a:fld>
            <a:endParaRPr lang="en-US"/>
          </a:p>
        </p:txBody>
      </p:sp>
      <p:sp>
        <p:nvSpPr>
          <p:cNvPr id="5" name="Footer Placeholder 4">
            <a:extLst>
              <a:ext uri="{FF2B5EF4-FFF2-40B4-BE49-F238E27FC236}">
                <a16:creationId xmlns:a16="http://schemas.microsoft.com/office/drawing/2014/main" id="{A9017491-4256-B64E-96E2-26637C2EF6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1C3E12-7CB5-EC41-8B02-86E97CEB5D38}"/>
              </a:ext>
            </a:extLst>
          </p:cNvPr>
          <p:cNvSpPr>
            <a:spLocks noGrp="1"/>
          </p:cNvSpPr>
          <p:nvPr>
            <p:ph type="sldNum" sz="quarter" idx="12"/>
          </p:nvPr>
        </p:nvSpPr>
        <p:spPr/>
        <p:txBody>
          <a:bodyPr/>
          <a:lstStyle/>
          <a:p>
            <a:fld id="{6A03A177-7087-6242-B2E6-045E0D3D476A}" type="slidenum">
              <a:rPr lang="en-US" smtClean="0"/>
              <a:t>‹#›</a:t>
            </a:fld>
            <a:endParaRPr lang="en-US"/>
          </a:p>
        </p:txBody>
      </p:sp>
    </p:spTree>
    <p:extLst>
      <p:ext uri="{BB962C8B-B14F-4D97-AF65-F5344CB8AC3E}">
        <p14:creationId xmlns:p14="http://schemas.microsoft.com/office/powerpoint/2010/main" val="229652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37BD7B-CC25-D64A-BD89-4717B84F9D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05D499-1A36-3F45-9D4B-047EA8C1CE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2BE0B-6734-B048-9A6E-684BF0390C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20F183-3EBC-B744-B003-4CC7E5F5F82C}" type="datetimeFigureOut">
              <a:rPr lang="en-US" smtClean="0"/>
              <a:t>2/1/22</a:t>
            </a:fld>
            <a:endParaRPr lang="en-US"/>
          </a:p>
        </p:txBody>
      </p:sp>
      <p:sp>
        <p:nvSpPr>
          <p:cNvPr id="5" name="Footer Placeholder 4">
            <a:extLst>
              <a:ext uri="{FF2B5EF4-FFF2-40B4-BE49-F238E27FC236}">
                <a16:creationId xmlns:a16="http://schemas.microsoft.com/office/drawing/2014/main" id="{F166DD9D-25BD-4148-8FD0-1BD502F23F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AB984A-E79F-954B-84CC-7F8981D490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03A177-7087-6242-B2E6-045E0D3D476A}" type="slidenum">
              <a:rPr lang="en-US" smtClean="0"/>
              <a:t>‹#›</a:t>
            </a:fld>
            <a:endParaRPr lang="en-US"/>
          </a:p>
        </p:txBody>
      </p:sp>
    </p:spTree>
    <p:extLst>
      <p:ext uri="{BB962C8B-B14F-4D97-AF65-F5344CB8AC3E}">
        <p14:creationId xmlns:p14="http://schemas.microsoft.com/office/powerpoint/2010/main" val="22750375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mV0bUQpz46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139565/dh_4122427.pdf"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hyperlink" Target="https://edge.sagepub.com/moule" TargetMode="External"/><Relationship Id="rId13" Type="http://schemas.openxmlformats.org/officeDocument/2006/relationships/hyperlink" Target="https://www.nuffieldtrust.org.uk/" TargetMode="External"/><Relationship Id="rId3" Type="http://schemas.openxmlformats.org/officeDocument/2006/relationships/hyperlink" Target="http://www.cqc.org.uk/" TargetMode="External"/><Relationship Id="rId7" Type="http://schemas.openxmlformats.org/officeDocument/2006/relationships/hyperlink" Target="https://www.ons.gov.uk/" TargetMode="External"/><Relationship Id="rId12" Type="http://schemas.openxmlformats.org/officeDocument/2006/relationships/hyperlink" Target="https://www.jrf.org.uk/" TargetMode="External"/><Relationship Id="rId2" Type="http://schemas.openxmlformats.org/officeDocument/2006/relationships/hyperlink" Target="http://www.invo.org.uk/" TargetMode="External"/><Relationship Id="rId1" Type="http://schemas.openxmlformats.org/officeDocument/2006/relationships/slideLayout" Target="../slideLayouts/slideLayout2.xml"/><Relationship Id="rId6" Type="http://schemas.openxmlformats.org/officeDocument/2006/relationships/hyperlink" Target="http://www.who.int/publications/en/" TargetMode="External"/><Relationship Id="rId11" Type="http://schemas.openxmlformats.org/officeDocument/2006/relationships/hyperlink" Target="http://www.parliament.uk/business/committees/committees-a-z/commons-select/health-committee/publications/" TargetMode="External"/><Relationship Id="rId5" Type="http://schemas.openxmlformats.org/officeDocument/2006/relationships/hyperlink" Target="https://www.kingsfund.org.uk/" TargetMode="External"/><Relationship Id="rId10" Type="http://schemas.openxmlformats.org/officeDocument/2006/relationships/hyperlink" Target="https://www.gov.uk/" TargetMode="External"/><Relationship Id="rId4" Type="http://schemas.openxmlformats.org/officeDocument/2006/relationships/hyperlink" Target="https://www.scie.org.uk/" TargetMode="External"/><Relationship Id="rId9" Type="http://schemas.openxmlformats.org/officeDocument/2006/relationships/hyperlink" Target="http://gov.wales/?lang=en" TargetMode="External"/><Relationship Id="rId14" Type="http://schemas.openxmlformats.org/officeDocument/2006/relationships/hyperlink" Target="http://cssiw.org.uk/?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 flask with cylinder in blue science laboratory">
            <a:extLst>
              <a:ext uri="{FF2B5EF4-FFF2-40B4-BE49-F238E27FC236}">
                <a16:creationId xmlns:a16="http://schemas.microsoft.com/office/drawing/2014/main" id="{69D09033-56C8-423C-A8E1-F74752C21120}"/>
              </a:ext>
            </a:extLst>
          </p:cNvPr>
          <p:cNvPicPr>
            <a:picLocks noChangeAspect="1"/>
          </p:cNvPicPr>
          <p:nvPr/>
        </p:nvPicPr>
        <p:blipFill rotWithShape="1">
          <a:blip r:embed="rId2"/>
          <a:srcRect t="1638" b="13134"/>
          <a:stretch/>
        </p:blipFill>
        <p:spPr>
          <a:xfrm>
            <a:off x="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09DCD75-AA13-A745-9217-46B7017DE45E}"/>
              </a:ext>
            </a:extLst>
          </p:cNvPr>
          <p:cNvSpPr>
            <a:spLocks noGrp="1"/>
          </p:cNvSpPr>
          <p:nvPr>
            <p:ph type="ctrTitle"/>
          </p:nvPr>
        </p:nvSpPr>
        <p:spPr>
          <a:xfrm>
            <a:off x="8022021" y="3231931"/>
            <a:ext cx="3852041" cy="1834056"/>
          </a:xfrm>
        </p:spPr>
        <p:txBody>
          <a:bodyPr>
            <a:normAutofit/>
          </a:bodyPr>
          <a:lstStyle/>
          <a:p>
            <a:r>
              <a:rPr lang="en-US" sz="4000"/>
              <a:t>Research, Methodology and Methods</a:t>
            </a:r>
          </a:p>
        </p:txBody>
      </p:sp>
      <p:sp>
        <p:nvSpPr>
          <p:cNvPr id="3" name="Subtitle 2">
            <a:extLst>
              <a:ext uri="{FF2B5EF4-FFF2-40B4-BE49-F238E27FC236}">
                <a16:creationId xmlns:a16="http://schemas.microsoft.com/office/drawing/2014/main" id="{6E020AD9-D92D-0F45-AAFF-5537BEF615E0}"/>
              </a:ext>
            </a:extLst>
          </p:cNvPr>
          <p:cNvSpPr>
            <a:spLocks noGrp="1"/>
          </p:cNvSpPr>
          <p:nvPr>
            <p:ph type="subTitle" idx="1"/>
          </p:nvPr>
        </p:nvSpPr>
        <p:spPr>
          <a:xfrm>
            <a:off x="7782910" y="5242675"/>
            <a:ext cx="4330262" cy="683284"/>
          </a:xfrm>
        </p:spPr>
        <p:txBody>
          <a:bodyPr>
            <a:normAutofit/>
          </a:bodyPr>
          <a:lstStyle/>
          <a:p>
            <a:endParaRPr lang="en-US"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80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top view of books with different cover colours">
            <a:extLst>
              <a:ext uri="{FF2B5EF4-FFF2-40B4-BE49-F238E27FC236}">
                <a16:creationId xmlns:a16="http://schemas.microsoft.com/office/drawing/2014/main" id="{4FA9E6BD-BEF4-4C19-8CCF-F027B9E1D986}"/>
              </a:ext>
            </a:extLst>
          </p:cNvPr>
          <p:cNvPicPr>
            <a:picLocks noChangeAspect="1"/>
          </p:cNvPicPr>
          <p:nvPr/>
        </p:nvPicPr>
        <p:blipFill rotWithShape="1">
          <a:blip r:embed="rId2"/>
          <a:srcRect l="10345" r="1885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B3E669-76F0-AF45-B195-F64205F197AC}"/>
              </a:ext>
            </a:extLst>
          </p:cNvPr>
          <p:cNvSpPr>
            <a:spLocks noGrp="1"/>
          </p:cNvSpPr>
          <p:nvPr>
            <p:ph type="title"/>
          </p:nvPr>
        </p:nvSpPr>
        <p:spPr>
          <a:xfrm>
            <a:off x="5827048" y="407987"/>
            <a:ext cx="5721484" cy="1325563"/>
          </a:xfrm>
        </p:spPr>
        <p:txBody>
          <a:bodyPr>
            <a:normAutofit/>
          </a:bodyPr>
          <a:lstStyle/>
          <a:p>
            <a:pPr algn="ctr"/>
            <a:r>
              <a:rPr lang="en-US" dirty="0">
                <a:latin typeface="Times New Roman" panose="02020603050405020304" pitchFamily="18" charset="0"/>
                <a:cs typeface="Times New Roman" panose="02020603050405020304" pitchFamily="18" charset="0"/>
              </a:rPr>
              <a:t>Lesson aim and objectives</a:t>
            </a:r>
          </a:p>
        </p:txBody>
      </p:sp>
      <p:sp>
        <p:nvSpPr>
          <p:cNvPr id="3" name="Content Placeholder 2">
            <a:extLst>
              <a:ext uri="{FF2B5EF4-FFF2-40B4-BE49-F238E27FC236}">
                <a16:creationId xmlns:a16="http://schemas.microsoft.com/office/drawing/2014/main" id="{962697D1-0733-5C42-A3BE-5CD7A93C79A0}"/>
              </a:ext>
            </a:extLst>
          </p:cNvPr>
          <p:cNvSpPr>
            <a:spLocks noGrp="1"/>
          </p:cNvSpPr>
          <p:nvPr>
            <p:ph idx="1"/>
          </p:nvPr>
        </p:nvSpPr>
        <p:spPr>
          <a:xfrm>
            <a:off x="5827048" y="1868487"/>
            <a:ext cx="5721484" cy="4351338"/>
          </a:xfrm>
        </p:spPr>
        <p:txBody>
          <a:bodyPr>
            <a:normAutofit lnSpcReduction="10000"/>
          </a:bodyPr>
          <a:lstStyle/>
          <a:p>
            <a:pPr marL="0" indent="0">
              <a:buNone/>
            </a:pPr>
            <a:r>
              <a:rPr lang="en-US" sz="2200" dirty="0">
                <a:latin typeface="Times New Roman" panose="02020603050405020304" pitchFamily="18" charset="0"/>
                <a:cs typeface="Times New Roman" panose="02020603050405020304" pitchFamily="18" charset="0"/>
              </a:rPr>
              <a:t>Lesson aim: </a:t>
            </a:r>
          </a:p>
          <a:p>
            <a:r>
              <a:rPr lang="en-US" sz="2200" dirty="0">
                <a:latin typeface="Times New Roman" panose="02020603050405020304" pitchFamily="18" charset="0"/>
                <a:cs typeface="Times New Roman" panose="02020603050405020304" pitchFamily="18" charset="0"/>
              </a:rPr>
              <a:t>To gain an understanding and become familiar of research and its methodologies and methods.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Lessons objectives: </a:t>
            </a:r>
          </a:p>
          <a:p>
            <a:r>
              <a:rPr lang="en-US" sz="2200" dirty="0">
                <a:latin typeface="Times New Roman" panose="02020603050405020304" pitchFamily="18" charset="0"/>
                <a:cs typeface="Times New Roman" panose="02020603050405020304" pitchFamily="18" charset="0"/>
              </a:rPr>
              <a:t>To describe what is research and its methodologies and methods</a:t>
            </a:r>
          </a:p>
          <a:p>
            <a:r>
              <a:rPr lang="en-US" sz="2200" dirty="0">
                <a:latin typeface="Times New Roman" panose="02020603050405020304" pitchFamily="18" charset="0"/>
                <a:cs typeface="Times New Roman" panose="02020603050405020304" pitchFamily="18" charset="0"/>
              </a:rPr>
              <a:t>To identify the differences between different research methodology and methods</a:t>
            </a:r>
          </a:p>
          <a:p>
            <a:r>
              <a:rPr lang="en-US" sz="2200" dirty="0">
                <a:latin typeface="Times New Roman" panose="02020603050405020304" pitchFamily="18" charset="0"/>
                <a:cs typeface="Times New Roman" panose="02020603050405020304" pitchFamily="18" charset="0"/>
              </a:rPr>
              <a:t>To identify and explain key terminology used within research.</a:t>
            </a:r>
          </a:p>
          <a:p>
            <a:endParaRPr lang="en-US" sz="2200" dirty="0"/>
          </a:p>
        </p:txBody>
      </p:sp>
    </p:spTree>
    <p:extLst>
      <p:ext uri="{BB962C8B-B14F-4D97-AF65-F5344CB8AC3E}">
        <p14:creationId xmlns:p14="http://schemas.microsoft.com/office/powerpoint/2010/main" val="2315818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576F043-4C33-494F-9FBA-73A3D7AD3133}"/>
              </a:ext>
            </a:extLst>
          </p:cNvPr>
          <p:cNvSpPr>
            <a:spLocks noGrp="1"/>
          </p:cNvSpPr>
          <p:nvPr>
            <p:ph type="title"/>
          </p:nvPr>
        </p:nvSpPr>
        <p:spPr>
          <a:xfrm>
            <a:off x="1047280" y="759805"/>
            <a:ext cx="10306520" cy="1325563"/>
          </a:xfrm>
        </p:spPr>
        <p:txBody>
          <a:bodyPr>
            <a:normAutofit/>
          </a:bodyPr>
          <a:lstStyle/>
          <a:p>
            <a:r>
              <a:rPr lang="en-US" sz="4000" dirty="0">
                <a:solidFill>
                  <a:srgbClr val="FFFFFF"/>
                </a:solidFill>
              </a:rPr>
              <a:t>Last week task: </a:t>
            </a:r>
          </a:p>
        </p:txBody>
      </p:sp>
      <p:sp>
        <p:nvSpPr>
          <p:cNvPr id="3" name="Content Placeholder 2">
            <a:extLst>
              <a:ext uri="{FF2B5EF4-FFF2-40B4-BE49-F238E27FC236}">
                <a16:creationId xmlns:a16="http://schemas.microsoft.com/office/drawing/2014/main" id="{C01B024A-BFE6-874A-95EF-96125BB09069}"/>
              </a:ext>
            </a:extLst>
          </p:cNvPr>
          <p:cNvSpPr>
            <a:spLocks noGrp="1"/>
          </p:cNvSpPr>
          <p:nvPr>
            <p:ph idx="1"/>
          </p:nvPr>
        </p:nvSpPr>
        <p:spPr>
          <a:xfrm>
            <a:off x="1200242" y="2354089"/>
            <a:ext cx="7538186" cy="3563159"/>
          </a:xfrm>
        </p:spPr>
        <p:txBody>
          <a:bodyPr>
            <a:normAutofit/>
          </a:bodyPr>
          <a:lstStyle/>
          <a:p>
            <a:pPr marL="0" indent="0">
              <a:buClr>
                <a:srgbClr val="C00000"/>
              </a:buClr>
              <a:buNone/>
            </a:pPr>
            <a:r>
              <a:rPr lang="en-GB" altLang="en-US" sz="2400" dirty="0"/>
              <a:t>Building upon the task of finding a journal article, please discuss /report:</a:t>
            </a:r>
          </a:p>
          <a:p>
            <a:pPr>
              <a:buClr>
                <a:srgbClr val="C00000"/>
              </a:buClr>
            </a:pPr>
            <a:r>
              <a:rPr lang="en-GB" altLang="en-US" sz="2400" dirty="0"/>
              <a:t>How many journal articles did you find? </a:t>
            </a:r>
          </a:p>
          <a:p>
            <a:pPr>
              <a:buClr>
                <a:srgbClr val="C00000"/>
              </a:buClr>
            </a:pPr>
            <a:r>
              <a:rPr lang="en-GB" altLang="en-US" sz="2400" dirty="0"/>
              <a:t>What steps did you take to find the journal articles? (Please explain your process: what, where, how and why)</a:t>
            </a:r>
          </a:p>
          <a:p>
            <a:pPr>
              <a:buClr>
                <a:srgbClr val="C00000"/>
              </a:buClr>
            </a:pPr>
            <a:r>
              <a:rPr lang="en-GB" altLang="en-US" sz="2400" dirty="0"/>
              <a:t>What was your experience? (Positive or Negative)\What elements did you find challenging? </a:t>
            </a:r>
          </a:p>
        </p:txBody>
      </p:sp>
      <p:pic>
        <p:nvPicPr>
          <p:cNvPr id="4" name="Picture 2" descr="Research Design: Definition, Types &amp; Characteristics | Leverage Edu">
            <a:extLst>
              <a:ext uri="{FF2B5EF4-FFF2-40B4-BE49-F238E27FC236}">
                <a16:creationId xmlns:a16="http://schemas.microsoft.com/office/drawing/2014/main" id="{F2FAEB28-B9B4-9B46-B755-674115D863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746" r="24295" b="-1"/>
          <a:stretch/>
        </p:blipFill>
        <p:spPr bwMode="auto">
          <a:xfrm>
            <a:off x="8763879" y="3294628"/>
            <a:ext cx="3428121"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5857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C2AEB-6B0D-6044-842D-6100D61B440A}"/>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a:t>What is research? </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60CD1C8-6DD1-1F42-B379-CC24150AE5C7}"/>
              </a:ext>
            </a:extLst>
          </p:cNvPr>
          <p:cNvSpPr/>
          <p:nvPr/>
        </p:nvSpPr>
        <p:spPr>
          <a:xfrm>
            <a:off x="156867" y="2872898"/>
            <a:ext cx="4997969" cy="3985101"/>
          </a:xfrm>
        </p:spPr>
        <p:txBody>
          <a:bodyPr vert="horz" lIns="91440" tIns="45720" rIns="91440" bIns="45720" rtlCol="0">
            <a:normAutofit/>
          </a:bodyPr>
          <a:lstStyle/>
          <a:p>
            <a:pPr algn="ctr">
              <a:lnSpc>
                <a:spcPct val="150000"/>
              </a:lnSpc>
              <a:spcAft>
                <a:spcPts val="600"/>
              </a:spcAft>
            </a:pPr>
            <a:r>
              <a:rPr lang="en-US" sz="2200" dirty="0">
                <a:latin typeface="Times New Roman" panose="02020603050405020304" pitchFamily="18" charset="0"/>
                <a:cs typeface="Times New Roman" panose="02020603050405020304" pitchFamily="18" charset="0"/>
              </a:rPr>
              <a:t>Individually, think and write down what you think research means? And report your answers to the class? (5-10 mins)</a:t>
            </a:r>
          </a:p>
        </p:txBody>
      </p:sp>
      <p:pic>
        <p:nvPicPr>
          <p:cNvPr id="1026" name="Picture 2" descr="Research Digest – November 2016">
            <a:extLst>
              <a:ext uri="{FF2B5EF4-FFF2-40B4-BE49-F238E27FC236}">
                <a16:creationId xmlns:a16="http://schemas.microsoft.com/office/drawing/2014/main" id="{919E98EF-2156-D54C-9C37-6CF3B40C4B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0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339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1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2AFB7-2947-A74D-9029-B1CDA2CE15DF}"/>
              </a:ext>
            </a:extLst>
          </p:cNvPr>
          <p:cNvSpPr>
            <a:spLocks noGrp="1"/>
          </p:cNvSpPr>
          <p:nvPr>
            <p:ph type="title"/>
          </p:nvPr>
        </p:nvSpPr>
        <p:spPr>
          <a:xfrm>
            <a:off x="572493" y="238539"/>
            <a:ext cx="11018520" cy="1434415"/>
          </a:xfrm>
        </p:spPr>
        <p:txBody>
          <a:bodyPr anchor="b">
            <a:normAutofit/>
          </a:bodyPr>
          <a:lstStyle/>
          <a:p>
            <a:r>
              <a:rPr lang="en-US" sz="5400">
                <a:latin typeface="Times New Roman" panose="02020603050405020304" pitchFamily="18" charset="0"/>
                <a:cs typeface="Times New Roman" panose="02020603050405020304" pitchFamily="18" charset="0"/>
              </a:rPr>
              <a:t>Research in day-to-day life</a:t>
            </a:r>
          </a:p>
        </p:txBody>
      </p:sp>
      <p:sp>
        <p:nvSpPr>
          <p:cNvPr id="820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7BEF7D-ABDF-5B47-A483-2F88E482B565}"/>
              </a:ext>
            </a:extLst>
          </p:cNvPr>
          <p:cNvSpPr>
            <a:spLocks noGrp="1"/>
          </p:cNvSpPr>
          <p:nvPr>
            <p:ph idx="1"/>
          </p:nvPr>
        </p:nvSpPr>
        <p:spPr>
          <a:xfrm>
            <a:off x="572493" y="2071316"/>
            <a:ext cx="6713552" cy="4119172"/>
          </a:xfrm>
        </p:spPr>
        <p:txBody>
          <a:bodyPr anchor="t">
            <a:normAutofit/>
          </a:bodyPr>
          <a:lstStyle/>
          <a:p>
            <a:pPr>
              <a:buClr>
                <a:srgbClr val="C00000"/>
              </a:buClr>
            </a:pPr>
            <a:r>
              <a:rPr lang="en-GB" altLang="en-US" sz="2200" dirty="0"/>
              <a:t>Making enquiries (Buying a new home)</a:t>
            </a:r>
          </a:p>
          <a:p>
            <a:pPr>
              <a:buClr>
                <a:srgbClr val="C00000"/>
              </a:buClr>
            </a:pPr>
            <a:r>
              <a:rPr lang="en-GB" altLang="en-US" sz="2200" dirty="0"/>
              <a:t>Googling about a product, service or concept</a:t>
            </a:r>
          </a:p>
          <a:p>
            <a:pPr>
              <a:buClr>
                <a:srgbClr val="C00000"/>
              </a:buClr>
            </a:pPr>
            <a:r>
              <a:rPr lang="en-GB" altLang="en-US" sz="2200" dirty="0"/>
              <a:t>Reading comments on a product before making a buying decision  </a:t>
            </a:r>
          </a:p>
          <a:p>
            <a:pPr>
              <a:buClr>
                <a:srgbClr val="C00000"/>
              </a:buClr>
            </a:pPr>
            <a:r>
              <a:rPr lang="en-GB" altLang="en-US" sz="2200" dirty="0"/>
              <a:t>Observing what is going on around us is a form of research; this is a way of gathering data or information which we then organise in a coherent way</a:t>
            </a:r>
          </a:p>
          <a:p>
            <a:pPr>
              <a:buClr>
                <a:srgbClr val="C00000"/>
              </a:buClr>
            </a:pPr>
            <a:r>
              <a:rPr lang="en-GB" altLang="en-US" sz="2200" dirty="0"/>
              <a:t>This is personal level research which can help us further our knowledge and understanding of an area of personal interest</a:t>
            </a:r>
          </a:p>
          <a:p>
            <a:endParaRPr lang="en-US" sz="2200" dirty="0"/>
          </a:p>
        </p:txBody>
      </p:sp>
      <p:pic>
        <p:nvPicPr>
          <p:cNvPr id="8194" name="Picture 2" descr="Research Design: Definition, Types &amp; Characteristics | Leverage Edu">
            <a:extLst>
              <a:ext uri="{FF2B5EF4-FFF2-40B4-BE49-F238E27FC236}">
                <a16:creationId xmlns:a16="http://schemas.microsoft.com/office/drawing/2014/main" id="{4884108D-5A9C-A949-B916-70613963AA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746" r="24295"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870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73B5338-D4A9-1F44-A555-A77E8C8D9F60}"/>
              </a:ext>
            </a:extLst>
          </p:cNvPr>
          <p:cNvSpPr>
            <a:spLocks noGrp="1"/>
          </p:cNvSpPr>
          <p:nvPr>
            <p:ph type="title"/>
          </p:nvPr>
        </p:nvSpPr>
        <p:spPr>
          <a:xfrm>
            <a:off x="1047280" y="759805"/>
            <a:ext cx="10306520" cy="1325563"/>
          </a:xfrm>
        </p:spPr>
        <p:txBody>
          <a:bodyPr>
            <a:normAutofit/>
          </a:bodyPr>
          <a:lstStyle/>
          <a:p>
            <a:r>
              <a:rPr lang="en-GB" sz="4000">
                <a:solidFill>
                  <a:srgbClr val="FFFFFF"/>
                </a:solidFill>
                <a:latin typeface="Times New Roman" panose="02020603050405020304" pitchFamily="18" charset="0"/>
                <a:cs typeface="Times New Roman" panose="02020603050405020304" pitchFamily="18" charset="0"/>
              </a:rPr>
              <a:t>So, what is research? </a:t>
            </a:r>
            <a:endParaRPr lang="en-US"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758001-510C-0B4C-9595-570ADD3DF92F}"/>
              </a:ext>
            </a:extLst>
          </p:cNvPr>
          <p:cNvSpPr>
            <a:spLocks noGrp="1"/>
          </p:cNvSpPr>
          <p:nvPr>
            <p:ph idx="1"/>
          </p:nvPr>
        </p:nvSpPr>
        <p:spPr>
          <a:xfrm>
            <a:off x="1119322" y="2494450"/>
            <a:ext cx="5792504" cy="4214992"/>
          </a:xfrm>
        </p:spPr>
        <p:txBody>
          <a:bodyPr>
            <a:normAutofit/>
          </a:bodyPr>
          <a:lstStyle/>
          <a:p>
            <a:pPr marL="0" indent="0">
              <a:buClr>
                <a:srgbClr val="C00000"/>
              </a:buClr>
              <a:buNone/>
            </a:pPr>
            <a:r>
              <a:rPr lang="en-GB" sz="2400" dirty="0">
                <a:latin typeface="Times New Roman" panose="02020603050405020304" pitchFamily="18" charset="0"/>
                <a:cs typeface="Times New Roman" panose="02020603050405020304" pitchFamily="18" charset="0"/>
              </a:rPr>
              <a:t>There are numerous definitions of research, ranging from very broad to very narrow definitions, but most definitions include at least one of the following dimensions:</a:t>
            </a:r>
          </a:p>
          <a:p>
            <a:pPr>
              <a:buClr>
                <a:srgbClr val="C00000"/>
              </a:buClr>
            </a:pPr>
            <a:r>
              <a:rPr lang="en-GB" sz="2400" dirty="0">
                <a:latin typeface="Times New Roman" panose="02020603050405020304" pitchFamily="18" charset="0"/>
                <a:cs typeface="Times New Roman" panose="02020603050405020304" pitchFamily="18" charset="0"/>
              </a:rPr>
              <a:t>a </a:t>
            </a:r>
            <a:r>
              <a:rPr lang="en-GB" sz="2400" b="1" dirty="0">
                <a:latin typeface="Times New Roman" panose="02020603050405020304" pitchFamily="18" charset="0"/>
                <a:cs typeface="Times New Roman" panose="02020603050405020304" pitchFamily="18" charset="0"/>
              </a:rPr>
              <a:t>systematic</a:t>
            </a:r>
            <a:r>
              <a:rPr lang="en-GB" sz="2400" dirty="0">
                <a:latin typeface="Times New Roman" panose="02020603050405020304" pitchFamily="18" charset="0"/>
                <a:cs typeface="Times New Roman" panose="02020603050405020304" pitchFamily="18" charset="0"/>
              </a:rPr>
              <a:t> approach to enquiry</a:t>
            </a:r>
          </a:p>
          <a:p>
            <a:pPr>
              <a:buClr>
                <a:srgbClr val="C00000"/>
              </a:buClr>
            </a:pPr>
            <a:r>
              <a:rPr lang="en-GB" sz="2400" dirty="0">
                <a:latin typeface="Times New Roman" panose="02020603050405020304" pitchFamily="18" charset="0"/>
                <a:cs typeface="Times New Roman" panose="02020603050405020304" pitchFamily="18" charset="0"/>
              </a:rPr>
              <a:t>a focus on developing existing or creating new knowledge</a:t>
            </a:r>
          </a:p>
          <a:p>
            <a:pPr>
              <a:buClr>
                <a:srgbClr val="C00000"/>
              </a:buClr>
            </a:pPr>
            <a:r>
              <a:rPr lang="en-GB" sz="2400" dirty="0">
                <a:latin typeface="Times New Roman" panose="02020603050405020304" pitchFamily="18" charset="0"/>
                <a:cs typeface="Times New Roman" panose="02020603050405020304" pitchFamily="18" charset="0"/>
              </a:rPr>
              <a:t>activities that are planned and logical</a:t>
            </a:r>
          </a:p>
          <a:p>
            <a:pPr>
              <a:buClr>
                <a:srgbClr val="C00000"/>
              </a:buClr>
            </a:pPr>
            <a:r>
              <a:rPr lang="en-GB" sz="2400" dirty="0">
                <a:latin typeface="Times New Roman" panose="02020603050405020304" pitchFamily="18" charset="0"/>
                <a:cs typeface="Times New Roman" panose="02020603050405020304" pitchFamily="18" charset="0"/>
              </a:rPr>
              <a:t>a search for an answer to a question </a:t>
            </a:r>
          </a:p>
          <a:p>
            <a:pPr marL="0" indent="0">
              <a:buNone/>
            </a:pPr>
            <a:endParaRPr lang="en-US" sz="1900" dirty="0"/>
          </a:p>
        </p:txBody>
      </p:sp>
      <p:pic>
        <p:nvPicPr>
          <p:cNvPr id="2050" name="Picture 2" descr="Floor Research: NORD/LB">
            <a:extLst>
              <a:ext uri="{FF2B5EF4-FFF2-40B4-BE49-F238E27FC236}">
                <a16:creationId xmlns:a16="http://schemas.microsoft.com/office/drawing/2014/main" id="{85BB7BD2-22AE-C242-8C14-25DB78590B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27" r="2635" b="-2"/>
          <a:stretch/>
        </p:blipFill>
        <p:spPr bwMode="auto">
          <a:xfrm>
            <a:off x="6911826" y="2492375"/>
            <a:ext cx="5132536" cy="4217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101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72482-38D5-764C-BB66-42B42D004F90}"/>
              </a:ext>
            </a:extLst>
          </p:cNvPr>
          <p:cNvSpPr>
            <a:spLocks noGrp="1"/>
          </p:cNvSpPr>
          <p:nvPr>
            <p:ph type="title"/>
          </p:nvPr>
        </p:nvSpPr>
        <p:spPr>
          <a:xfrm>
            <a:off x="589560" y="856180"/>
            <a:ext cx="4560584" cy="1128068"/>
          </a:xfrm>
        </p:spPr>
        <p:txBody>
          <a:bodyPr anchor="ctr">
            <a:normAutofit/>
          </a:bodyPr>
          <a:lstStyle/>
          <a:p>
            <a:r>
              <a:rPr lang="en-US" sz="3700" dirty="0">
                <a:latin typeface="Times New Roman" panose="02020603050405020304" pitchFamily="18" charset="0"/>
                <a:cs typeface="Times New Roman" panose="02020603050405020304" pitchFamily="18" charset="0"/>
              </a:rPr>
              <a:t>So, what is Research? </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9"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8318B9-0A11-1E44-8810-158D86F9C2F3}"/>
              </a:ext>
            </a:extLst>
          </p:cNvPr>
          <p:cNvSpPr>
            <a:spLocks noGrp="1"/>
          </p:cNvSpPr>
          <p:nvPr>
            <p:ph idx="1"/>
          </p:nvPr>
        </p:nvSpPr>
        <p:spPr>
          <a:xfrm>
            <a:off x="43681" y="2172576"/>
            <a:ext cx="5598445" cy="4845685"/>
          </a:xfrm>
        </p:spPr>
        <p:txBody>
          <a:bodyPr anchor="ctr">
            <a:normAutofit/>
          </a:bodyPr>
          <a:lstStyle/>
          <a:p>
            <a:pPr marL="0" indent="0">
              <a:buNone/>
            </a:pPr>
            <a:r>
              <a:rPr lang="en-GB" dirty="0">
                <a:latin typeface="Times New Roman" panose="02020603050405020304" pitchFamily="18" charset="0"/>
                <a:cs typeface="Times New Roman" panose="02020603050405020304" pitchFamily="18" charset="0"/>
              </a:rPr>
              <a:t>The word ‘research’, taken for face value, can be considered as an act of investigating an area of particular interest (Ross, 2012).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According to </a:t>
            </a:r>
            <a:r>
              <a:rPr lang="en-GB" dirty="0" err="1">
                <a:latin typeface="Times New Roman" panose="02020603050405020304" pitchFamily="18" charset="0"/>
                <a:cs typeface="Times New Roman" panose="02020603050405020304" pitchFamily="18" charset="0"/>
              </a:rPr>
              <a:t>Pellisier</a:t>
            </a:r>
            <a:r>
              <a:rPr lang="en-GB" dirty="0">
                <a:latin typeface="Times New Roman" panose="02020603050405020304" pitchFamily="18" charset="0"/>
                <a:cs typeface="Times New Roman" panose="02020603050405020304" pitchFamily="18" charset="0"/>
              </a:rPr>
              <a:t> (2007) and Thomas (2021), research can be described as a </a:t>
            </a:r>
            <a:r>
              <a:rPr lang="en-GB" b="1" i="1" dirty="0">
                <a:latin typeface="Times New Roman" panose="02020603050405020304" pitchFamily="18" charset="0"/>
                <a:cs typeface="Times New Roman" panose="02020603050405020304" pitchFamily="18" charset="0"/>
              </a:rPr>
              <a:t>systematic</a:t>
            </a:r>
            <a:r>
              <a:rPr lang="en-GB" dirty="0">
                <a:latin typeface="Times New Roman" panose="02020603050405020304" pitchFamily="18" charset="0"/>
                <a:cs typeface="Times New Roman" panose="02020603050405020304" pitchFamily="18" charset="0"/>
              </a:rPr>
              <a:t> and </a:t>
            </a:r>
            <a:r>
              <a:rPr lang="en-GB" b="1" i="1" dirty="0">
                <a:latin typeface="Times New Roman" panose="02020603050405020304" pitchFamily="18" charset="0"/>
                <a:cs typeface="Times New Roman" panose="02020603050405020304" pitchFamily="18" charset="0"/>
              </a:rPr>
              <a:t>objective</a:t>
            </a:r>
            <a:r>
              <a:rPr lang="en-GB" dirty="0">
                <a:latin typeface="Times New Roman" panose="02020603050405020304" pitchFamily="18" charset="0"/>
                <a:cs typeface="Times New Roman" panose="02020603050405020304" pitchFamily="18" charset="0"/>
              </a:rPr>
              <a:t> process for acquiring new information, which can be used to develop remedies for social problems.  </a:t>
            </a:r>
          </a:p>
          <a:p>
            <a:pPr marL="0" indent="0">
              <a:buNone/>
            </a:pPr>
            <a:endParaRPr lang="en-US" sz="20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ndependent Research – VFR Consultants">
            <a:extLst>
              <a:ext uri="{FF2B5EF4-FFF2-40B4-BE49-F238E27FC236}">
                <a16:creationId xmlns:a16="http://schemas.microsoft.com/office/drawing/2014/main" id="{EE9B376D-530E-5140-89B4-EC29F58E0D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40" r="999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588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1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540B6DC-DE85-884E-9BE7-4AFB82F1904F}"/>
              </a:ext>
            </a:extLst>
          </p:cNvPr>
          <p:cNvSpPr>
            <a:spLocks noGrp="1"/>
          </p:cNvSpPr>
          <p:nvPr>
            <p:ph type="title"/>
          </p:nvPr>
        </p:nvSpPr>
        <p:spPr>
          <a:xfrm>
            <a:off x="1047280" y="759805"/>
            <a:ext cx="10306520" cy="1325563"/>
          </a:xfrm>
        </p:spPr>
        <p:txBody>
          <a:bodyPr>
            <a:normAutofit/>
          </a:bodyPr>
          <a:lstStyle/>
          <a:p>
            <a:r>
              <a:rPr lang="en-GB" sz="4000">
                <a:solidFill>
                  <a:srgbClr val="FFFFFF"/>
                </a:solidFill>
                <a:latin typeface="Times New Roman" panose="02020603050405020304" pitchFamily="18" charset="0"/>
                <a:cs typeface="Times New Roman" panose="02020603050405020304" pitchFamily="18" charset="0"/>
              </a:rPr>
              <a:t>So, what is research? </a:t>
            </a:r>
            <a:endParaRPr lang="en-US"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00B7636-E6DF-9048-96E7-5F0950FDC85C}"/>
              </a:ext>
            </a:extLst>
          </p:cNvPr>
          <p:cNvSpPr>
            <a:spLocks noGrp="1"/>
          </p:cNvSpPr>
          <p:nvPr>
            <p:ph idx="1"/>
          </p:nvPr>
        </p:nvSpPr>
        <p:spPr>
          <a:xfrm>
            <a:off x="0" y="3206346"/>
            <a:ext cx="7686675" cy="3563159"/>
          </a:xfrm>
        </p:spPr>
        <p:txBody>
          <a:bodyPr>
            <a:normAutofit/>
          </a:bodyPr>
          <a:lstStyle/>
          <a:p>
            <a:pPr marL="0" indent="0">
              <a:buClr>
                <a:srgbClr val="C00000"/>
              </a:buClr>
              <a:buNone/>
            </a:pPr>
            <a:r>
              <a:rPr lang="en-GB" sz="2400" dirty="0"/>
              <a:t>According to the Department of Health [DH] (2005, p.3), research is:	</a:t>
            </a:r>
          </a:p>
          <a:p>
            <a:pPr lvl="1">
              <a:buNone/>
            </a:pPr>
            <a:r>
              <a:rPr lang="en-GB" dirty="0"/>
              <a:t>	</a:t>
            </a:r>
          </a:p>
          <a:p>
            <a:pPr lvl="1">
              <a:buNone/>
            </a:pPr>
            <a:r>
              <a:rPr lang="en-GB" dirty="0"/>
              <a:t>	“…the attempt to derive generalisable new knowledge by addressing clearly defined questions with systematic and rigorous methods”</a:t>
            </a:r>
          </a:p>
          <a:p>
            <a:pPr marL="0" indent="0">
              <a:buNone/>
            </a:pPr>
            <a:endParaRPr lang="en-US" sz="2400" dirty="0"/>
          </a:p>
        </p:txBody>
      </p:sp>
      <p:pic>
        <p:nvPicPr>
          <p:cNvPr id="4" name="Picture 2" descr="Floor Research: NORD/LB">
            <a:extLst>
              <a:ext uri="{FF2B5EF4-FFF2-40B4-BE49-F238E27FC236}">
                <a16:creationId xmlns:a16="http://schemas.microsoft.com/office/drawing/2014/main" id="{D57E6766-BB95-7A47-8A8B-BF47498B65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27" r="2635" b="-2"/>
          <a:stretch/>
        </p:blipFill>
        <p:spPr bwMode="auto">
          <a:xfrm>
            <a:off x="7386548" y="3117851"/>
            <a:ext cx="4802404" cy="3563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63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67DDBD6-1D0F-D848-8AEE-BB74939A9603}"/>
              </a:ext>
            </a:extLst>
          </p:cNvPr>
          <p:cNvSpPr>
            <a:spLocks noGrp="1"/>
          </p:cNvSpPr>
          <p:nvPr>
            <p:ph type="title"/>
          </p:nvPr>
        </p:nvSpPr>
        <p:spPr>
          <a:xfrm>
            <a:off x="958506" y="800392"/>
            <a:ext cx="10264697" cy="1212102"/>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So, what is research? </a:t>
            </a:r>
          </a:p>
        </p:txBody>
      </p:sp>
      <p:sp>
        <p:nvSpPr>
          <p:cNvPr id="5" name="Content Placeholder 4">
            <a:extLst>
              <a:ext uri="{FF2B5EF4-FFF2-40B4-BE49-F238E27FC236}">
                <a16:creationId xmlns:a16="http://schemas.microsoft.com/office/drawing/2014/main" id="{DD2B1B06-5DC8-EE4B-98D3-D950DBBADD5E}"/>
              </a:ext>
            </a:extLst>
          </p:cNvPr>
          <p:cNvSpPr>
            <a:spLocks noGrp="1"/>
          </p:cNvSpPr>
          <p:nvPr>
            <p:ph idx="1"/>
          </p:nvPr>
        </p:nvSpPr>
        <p:spPr>
          <a:xfrm>
            <a:off x="1367624" y="2490436"/>
            <a:ext cx="9708995" cy="3567173"/>
          </a:xfrm>
        </p:spPr>
        <p:txBody>
          <a:bodyPr anchor="ctr">
            <a:normAutofit/>
          </a:bodyPr>
          <a:lstStyle/>
          <a:p>
            <a:pPr marL="0" indent="0">
              <a:buNone/>
            </a:pPr>
            <a:r>
              <a:rPr lang="en-US" sz="2400" dirty="0">
                <a:hlinkClick r:id="rId2"/>
              </a:rPr>
              <a:t>https://www.youtube.com/watch?v=mV0bUQpz468</a:t>
            </a:r>
            <a:r>
              <a:rPr lang="en-US" sz="2400" dirty="0"/>
              <a:t> </a:t>
            </a:r>
          </a:p>
          <a:p>
            <a:pPr marL="0" indent="0">
              <a:buNone/>
            </a:pPr>
            <a:endParaRPr lang="en-US" sz="2400" dirty="0"/>
          </a:p>
          <a:p>
            <a:pPr marL="0" indent="0">
              <a:buNone/>
            </a:pPr>
            <a:r>
              <a:rPr lang="en-US" sz="2400" dirty="0"/>
              <a:t>Video (5 minuets long). </a:t>
            </a:r>
          </a:p>
        </p:txBody>
      </p:sp>
    </p:spTree>
    <p:extLst>
      <p:ext uri="{BB962C8B-B14F-4D97-AF65-F5344CB8AC3E}">
        <p14:creationId xmlns:p14="http://schemas.microsoft.com/office/powerpoint/2010/main" val="103309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94"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Rectangle 197">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AF13224-2207-1643-B9CC-D8F2DA137B1A}"/>
              </a:ext>
            </a:extLst>
          </p:cNvPr>
          <p:cNvSpPr>
            <a:spLocks noGrp="1"/>
          </p:cNvSpPr>
          <p:nvPr>
            <p:ph type="title"/>
          </p:nvPr>
        </p:nvSpPr>
        <p:spPr>
          <a:xfrm>
            <a:off x="1047280" y="759805"/>
            <a:ext cx="10306520" cy="1325563"/>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Why is Research Important? </a:t>
            </a:r>
          </a:p>
        </p:txBody>
      </p:sp>
      <p:sp>
        <p:nvSpPr>
          <p:cNvPr id="3" name="Content Placeholder 2">
            <a:extLst>
              <a:ext uri="{FF2B5EF4-FFF2-40B4-BE49-F238E27FC236}">
                <a16:creationId xmlns:a16="http://schemas.microsoft.com/office/drawing/2014/main" id="{0FE45ED6-D305-9942-A97A-D722DB0E5D20}"/>
              </a:ext>
            </a:extLst>
          </p:cNvPr>
          <p:cNvSpPr>
            <a:spLocks noGrp="1"/>
          </p:cNvSpPr>
          <p:nvPr>
            <p:ph idx="1"/>
          </p:nvPr>
        </p:nvSpPr>
        <p:spPr>
          <a:xfrm>
            <a:off x="1119322" y="2494450"/>
            <a:ext cx="6967403" cy="4363550"/>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Building upon your answers to ‘what is research?’ </a:t>
            </a:r>
          </a:p>
          <a:p>
            <a:pPr marL="0" indent="0">
              <a:buNone/>
            </a:pPr>
            <a:r>
              <a:rPr lang="en-US" sz="2400" dirty="0">
                <a:latin typeface="Times New Roman" panose="02020603050405020304" pitchFamily="18" charset="0"/>
                <a:cs typeface="Times New Roman" panose="02020603050405020304" pitchFamily="18" charset="0"/>
              </a:rPr>
              <a:t>Think and discuss/feedback why do you think research is important. </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Tip: Think about its value and the need for research?</a:t>
            </a:r>
          </a:p>
          <a:p>
            <a:pPr marL="0" indent="0">
              <a:buNone/>
            </a:pPr>
            <a:endParaRPr lang="en-US" sz="2400" dirty="0"/>
          </a:p>
        </p:txBody>
      </p:sp>
      <p:pic>
        <p:nvPicPr>
          <p:cNvPr id="6146" name="Picture 2" descr="Why earn a Masters in Education? | Masters in Education | Advancing the  skills of educators">
            <a:extLst>
              <a:ext uri="{FF2B5EF4-FFF2-40B4-BE49-F238E27FC236}">
                <a16:creationId xmlns:a16="http://schemas.microsoft.com/office/drawing/2014/main" id="{2A8BC7D2-5D3F-254B-9D94-938CEEEC04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097"/>
          <a:stretch/>
        </p:blipFill>
        <p:spPr bwMode="auto">
          <a:xfrm>
            <a:off x="8513017" y="3294628"/>
            <a:ext cx="3675935"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1328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63051-E9B0-6644-887A-9F28BAFB6618}"/>
              </a:ext>
            </a:extLst>
          </p:cNvPr>
          <p:cNvSpPr>
            <a:spLocks noGrp="1"/>
          </p:cNvSpPr>
          <p:nvPr>
            <p:ph type="title"/>
          </p:nvPr>
        </p:nvSpPr>
        <p:spPr>
          <a:xfrm>
            <a:off x="572493" y="238539"/>
            <a:ext cx="11018520" cy="1434415"/>
          </a:xfrm>
        </p:spPr>
        <p:txBody>
          <a:bodyPr anchor="b">
            <a:normAutofit/>
          </a:bodyPr>
          <a:lstStyle/>
          <a:p>
            <a:r>
              <a:rPr lang="en-US" sz="5400">
                <a:latin typeface="Times New Roman" panose="02020603050405020304" pitchFamily="18" charset="0"/>
                <a:cs typeface="Times New Roman" panose="02020603050405020304" pitchFamily="18" charset="0"/>
              </a:rPr>
              <a:t>Why is research important? </a:t>
            </a:r>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1A01A8-924F-3843-B2CE-960E3B9D664B}"/>
              </a:ext>
            </a:extLst>
          </p:cNvPr>
          <p:cNvSpPr>
            <a:spLocks noGrp="1"/>
          </p:cNvSpPr>
          <p:nvPr>
            <p:ph idx="1"/>
          </p:nvPr>
        </p:nvSpPr>
        <p:spPr>
          <a:xfrm>
            <a:off x="0" y="2071316"/>
            <a:ext cx="8546592" cy="4795274"/>
          </a:xfrm>
        </p:spPr>
        <p:txBody>
          <a:bodyPr anchor="t">
            <a:normAutofit fontScale="85000" lnSpcReduction="20000"/>
          </a:bodyPr>
          <a:lstStyle/>
          <a:p>
            <a:pPr marL="0" indent="0">
              <a:buNone/>
            </a:pPr>
            <a:endParaRPr lang="en-GB" sz="700" dirty="0">
              <a:latin typeface="Times New Roman" panose="02020603050405020304" pitchFamily="18" charset="0"/>
              <a:cs typeface="Times New Roman" panose="02020603050405020304" pitchFamily="18" charset="0"/>
            </a:endParaRPr>
          </a:p>
          <a:p>
            <a:pPr marL="0" indent="0" algn="ctr">
              <a:buNone/>
            </a:pPr>
            <a:r>
              <a:rPr lang="en-GB" sz="1700" dirty="0">
                <a:latin typeface="Times New Roman" panose="02020603050405020304" pitchFamily="18" charset="0"/>
                <a:cs typeface="Times New Roman" panose="02020603050405020304" pitchFamily="18" charset="0"/>
              </a:rPr>
              <a:t>“</a:t>
            </a:r>
            <a:r>
              <a:rPr lang="en-GB" sz="1700" b="1" dirty="0">
                <a:latin typeface="Times New Roman" panose="02020603050405020304" pitchFamily="18" charset="0"/>
                <a:cs typeface="Times New Roman" panose="02020603050405020304" pitchFamily="18" charset="0"/>
              </a:rPr>
              <a:t>Life without inquiry is not worth living for a human being” </a:t>
            </a:r>
          </a:p>
          <a:p>
            <a:pPr marL="0" indent="0" algn="ctr">
              <a:buNone/>
            </a:pPr>
            <a:r>
              <a:rPr lang="en-GB" sz="1700" b="1" dirty="0">
                <a:latin typeface="Times New Roman" panose="02020603050405020304" pitchFamily="18" charset="0"/>
                <a:cs typeface="Times New Roman" panose="02020603050405020304" pitchFamily="18" charset="0"/>
              </a:rPr>
              <a:t>(Socrates, cited in Naidoo, 2011, p.47). </a:t>
            </a:r>
          </a:p>
          <a:p>
            <a:pPr marL="0" indent="0">
              <a:buNone/>
            </a:pPr>
            <a:endParaRPr lang="en-GB" sz="1700" dirty="0"/>
          </a:p>
          <a:p>
            <a:pPr marL="0" indent="0">
              <a:buNone/>
            </a:pPr>
            <a:r>
              <a:rPr lang="en-GB" sz="1700" b="1" i="1" dirty="0"/>
              <a:t>Research can</a:t>
            </a:r>
            <a:r>
              <a:rPr lang="en-GB" sz="1700" dirty="0"/>
              <a:t>:</a:t>
            </a:r>
          </a:p>
          <a:p>
            <a:r>
              <a:rPr lang="en-GB" sz="1700" dirty="0"/>
              <a:t>Find answers to things that are unknown</a:t>
            </a:r>
          </a:p>
          <a:p>
            <a:r>
              <a:rPr lang="en-GB" sz="1700" dirty="0"/>
              <a:t>Fill in gaps in knowledge</a:t>
            </a:r>
          </a:p>
          <a:p>
            <a:r>
              <a:rPr lang="en-US" sz="1700" dirty="0"/>
              <a:t>Influence practice (Evidence-Based Practice) </a:t>
            </a:r>
          </a:p>
          <a:p>
            <a:endParaRPr lang="en-US" sz="1700" dirty="0"/>
          </a:p>
          <a:p>
            <a:pPr marL="0" indent="0">
              <a:buNone/>
            </a:pPr>
            <a:r>
              <a:rPr lang="en-US" sz="1700" i="1" dirty="0"/>
              <a:t>Within the context of Health and social care, Research can</a:t>
            </a:r>
            <a:r>
              <a:rPr lang="en-US" sz="1700" dirty="0"/>
              <a:t>: </a:t>
            </a:r>
          </a:p>
          <a:p>
            <a:pPr marL="0" indent="0">
              <a:buNone/>
            </a:pPr>
            <a:endParaRPr lang="en-US" sz="1700" dirty="0"/>
          </a:p>
          <a:p>
            <a:r>
              <a:rPr lang="en-GB" sz="1700" dirty="0"/>
              <a:t>Identify and diagnose diseases and health problems. </a:t>
            </a:r>
          </a:p>
          <a:p>
            <a:r>
              <a:rPr lang="en-GB" sz="1700" dirty="0"/>
              <a:t>Prevent the development or recurrence of disease and reduce the number of people who become ill. </a:t>
            </a:r>
          </a:p>
          <a:p>
            <a:r>
              <a:rPr lang="en-GB" sz="1700" dirty="0"/>
              <a:t>Treat illness to improve survival rates or increase the number of people who are cured</a:t>
            </a:r>
          </a:p>
          <a:p>
            <a:r>
              <a:rPr lang="en-GB" sz="1700" dirty="0"/>
              <a:t>Improve the quality of life for people living with illness. </a:t>
            </a:r>
            <a:endParaRPr lang="en-US" sz="1700" dirty="0"/>
          </a:p>
          <a:p>
            <a:pPr marL="0" indent="0">
              <a:buNone/>
            </a:pPr>
            <a:endParaRPr lang="en-US" sz="1700" dirty="0"/>
          </a:p>
          <a:p>
            <a:pPr marL="0" indent="0">
              <a:buNone/>
            </a:pPr>
            <a:r>
              <a:rPr lang="en-US" sz="1700" dirty="0"/>
              <a:t>(National Health Service [NHS], 2020) </a:t>
            </a:r>
          </a:p>
          <a:p>
            <a:pPr marL="0" indent="0">
              <a:buNone/>
            </a:pPr>
            <a:endParaRPr lang="en-US" sz="700" dirty="0"/>
          </a:p>
        </p:txBody>
      </p:sp>
      <p:pic>
        <p:nvPicPr>
          <p:cNvPr id="13" name="Picture 2" descr="Floor Research: NORD/LB">
            <a:extLst>
              <a:ext uri="{FF2B5EF4-FFF2-40B4-BE49-F238E27FC236}">
                <a16:creationId xmlns:a16="http://schemas.microsoft.com/office/drawing/2014/main" id="{3E2E7E53-BC20-7346-94B5-E875382B9C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292" r="14505" b="2"/>
          <a:stretch/>
        </p:blipFill>
        <p:spPr bwMode="auto">
          <a:xfrm>
            <a:off x="8743474" y="3828288"/>
            <a:ext cx="3445477" cy="2935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828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A8637-00D3-7442-AA47-5B4B741AC597}"/>
              </a:ext>
            </a:extLst>
          </p:cNvPr>
          <p:cNvSpPr>
            <a:spLocks noGrp="1"/>
          </p:cNvSpPr>
          <p:nvPr>
            <p:ph type="title"/>
          </p:nvPr>
        </p:nvSpPr>
        <p:spPr>
          <a:xfrm>
            <a:off x="643467" y="321734"/>
            <a:ext cx="10905066" cy="1135737"/>
          </a:xfrm>
        </p:spPr>
        <p:txBody>
          <a:bodyPr>
            <a:normAutofit/>
          </a:bodyPr>
          <a:lstStyle/>
          <a:p>
            <a:r>
              <a:rPr lang="en-US" sz="3600">
                <a:latin typeface="Times New Roman" panose="02020603050405020304" pitchFamily="18" charset="0"/>
                <a:cs typeface="Times New Roman" panose="02020603050405020304" pitchFamily="18" charset="0"/>
              </a:rPr>
              <a:t>Questions/ Room for thought</a:t>
            </a:r>
          </a:p>
        </p:txBody>
      </p:sp>
      <p:sp>
        <p:nvSpPr>
          <p:cNvPr id="3" name="Content Placeholder 2">
            <a:extLst>
              <a:ext uri="{FF2B5EF4-FFF2-40B4-BE49-F238E27FC236}">
                <a16:creationId xmlns:a16="http://schemas.microsoft.com/office/drawing/2014/main" id="{1B400AEB-F4B2-1245-ADE4-9182F33FC173}"/>
              </a:ext>
            </a:extLst>
          </p:cNvPr>
          <p:cNvSpPr>
            <a:spLocks noGrp="1"/>
          </p:cNvSpPr>
          <p:nvPr>
            <p:ph idx="1"/>
          </p:nvPr>
        </p:nvSpPr>
        <p:spPr>
          <a:xfrm>
            <a:off x="643469" y="1782981"/>
            <a:ext cx="5590904" cy="4393982"/>
          </a:xfrm>
        </p:spPr>
        <p:txBody>
          <a:bodyPr>
            <a:normAutofit/>
          </a:bodyPr>
          <a:lstStyle/>
          <a:p>
            <a:pPr marL="0" indent="0" algn="ctr">
              <a:buNone/>
            </a:pPr>
            <a:r>
              <a:rPr lang="en-US" sz="2000" dirty="0"/>
              <a:t>On Break, think about the importance of research and whether this has impacted your professional practice? </a:t>
            </a:r>
          </a:p>
          <a:p>
            <a:pPr marL="0" indent="0" algn="ctr">
              <a:buNone/>
            </a:pPr>
            <a:r>
              <a:rPr lang="en-US" sz="2000" dirty="0"/>
              <a:t>Feedback your thoughts after break (10mins)</a:t>
            </a: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2" descr="Research Digest – November 2016">
            <a:extLst>
              <a:ext uri="{FF2B5EF4-FFF2-40B4-BE49-F238E27FC236}">
                <a16:creationId xmlns:a16="http://schemas.microsoft.com/office/drawing/2014/main" id="{E9907CBE-DC74-4B4B-8CCB-0BEC2358CB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01"/>
          <a:stretch/>
        </p:blipFill>
        <p:spPr bwMode="auto">
          <a:xfrm>
            <a:off x="6234374" y="1782981"/>
            <a:ext cx="4375104" cy="4361892"/>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311000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58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76413-96B3-644D-93AD-D7120EAEC7F9}"/>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i="1">
                <a:solidFill>
                  <a:srgbClr val="FFFFFF"/>
                </a:solidFill>
              </a:rPr>
              <a:t>Break Time </a:t>
            </a:r>
          </a:p>
        </p:txBody>
      </p:sp>
      <p:sp>
        <p:nvSpPr>
          <p:cNvPr id="75"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4" name="Picture 4" descr="Give Yourself a &amp;#39;Coffee Break&amp;#39; - Flying Cork">
            <a:extLst>
              <a:ext uri="{FF2B5EF4-FFF2-40B4-BE49-F238E27FC236}">
                <a16:creationId xmlns:a16="http://schemas.microsoft.com/office/drawing/2014/main" id="{8EC97831-86B5-3542-87FE-7FFB238A2A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61"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36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BA39C-3E28-DA45-97A7-D0D30815FF41}"/>
              </a:ext>
            </a:extLst>
          </p:cNvPr>
          <p:cNvSpPr>
            <a:spLocks noGrp="1"/>
          </p:cNvSpPr>
          <p:nvPr>
            <p:ph type="title"/>
          </p:nvPr>
        </p:nvSpPr>
        <p:spPr>
          <a:xfrm>
            <a:off x="643467" y="321734"/>
            <a:ext cx="10905066" cy="1135737"/>
          </a:xfrm>
        </p:spPr>
        <p:txBody>
          <a:bodyPr>
            <a:normAutofit/>
          </a:bodyPr>
          <a:lstStyle/>
          <a:p>
            <a:pPr algn="ctr"/>
            <a:r>
              <a:rPr lang="en-US" sz="3600" dirty="0">
                <a:latin typeface="Times New Roman" panose="02020603050405020304" pitchFamily="18" charset="0"/>
                <a:cs typeface="Times New Roman" panose="02020603050405020304" pitchFamily="18" charset="0"/>
              </a:rPr>
              <a:t>Primary and Secondary Research </a:t>
            </a:r>
          </a:p>
        </p:txBody>
      </p:sp>
      <p:sp>
        <p:nvSpPr>
          <p:cNvPr id="3" name="Content Placeholder 2">
            <a:extLst>
              <a:ext uri="{FF2B5EF4-FFF2-40B4-BE49-F238E27FC236}">
                <a16:creationId xmlns:a16="http://schemas.microsoft.com/office/drawing/2014/main" id="{2B984C3B-4FD7-0D42-9A36-377608E945E6}"/>
              </a:ext>
            </a:extLst>
          </p:cNvPr>
          <p:cNvSpPr>
            <a:spLocks noGrp="1"/>
          </p:cNvSpPr>
          <p:nvPr>
            <p:ph idx="1"/>
          </p:nvPr>
        </p:nvSpPr>
        <p:spPr>
          <a:xfrm>
            <a:off x="433293" y="1628673"/>
            <a:ext cx="4327321" cy="5229328"/>
          </a:xfrm>
        </p:spPr>
        <p:txBody>
          <a:bodyPr>
            <a:normAutofit/>
          </a:bodyPr>
          <a:lstStyle/>
          <a:p>
            <a:pPr marL="0" indent="0">
              <a:buNone/>
            </a:pPr>
            <a:r>
              <a:rPr lang="en-US" sz="2000" dirty="0">
                <a:latin typeface="Times New Roman" panose="02020603050405020304" pitchFamily="18" charset="0"/>
                <a:cs typeface="Times New Roman" panose="02020603050405020304" pitchFamily="18" charset="0"/>
              </a:rPr>
              <a:t>Research can be broadly divided into two categories: </a:t>
            </a:r>
          </a:p>
          <a:p>
            <a:pPr marL="0" indent="0">
              <a:buNone/>
            </a:pPr>
            <a:r>
              <a:rPr lang="en-US" sz="2000" b="1" dirty="0">
                <a:latin typeface="Times New Roman" panose="02020603050405020304" pitchFamily="18" charset="0"/>
                <a:cs typeface="Times New Roman" panose="02020603050405020304" pitchFamily="18" charset="0"/>
              </a:rPr>
              <a:t>Empirical/Primary</a:t>
            </a:r>
            <a:r>
              <a:rPr lang="en-US" sz="2000" dirty="0">
                <a:latin typeface="Times New Roman" panose="02020603050405020304" pitchFamily="18" charset="0"/>
                <a:cs typeface="Times New Roman" panose="02020603050405020304" pitchFamily="18" charset="0"/>
              </a:rPr>
              <a:t>: </a:t>
            </a:r>
          </a:p>
          <a:p>
            <a:r>
              <a:rPr lang="en-US" sz="2000" dirty="0">
                <a:latin typeface="Times New Roman" panose="02020603050405020304" pitchFamily="18" charset="0"/>
                <a:cs typeface="Times New Roman" panose="02020603050405020304" pitchFamily="18" charset="0"/>
              </a:rPr>
              <a:t>Refers to the process of investigating and gathering data by the research themselves</a:t>
            </a:r>
          </a:p>
          <a:p>
            <a:r>
              <a:rPr lang="en-US" sz="2000" dirty="0">
                <a:latin typeface="Times New Roman" panose="02020603050405020304" pitchFamily="18" charset="0"/>
                <a:cs typeface="Times New Roman" panose="02020603050405020304" pitchFamily="18" charset="0"/>
              </a:rPr>
              <a:t>Purpose of using gathered data to answer questions which have not been asked or explored before. </a:t>
            </a:r>
          </a:p>
          <a:p>
            <a:pPr marL="0" indent="0">
              <a:buNone/>
            </a:pPr>
            <a:r>
              <a:rPr lang="en-US" sz="2000" b="1" dirty="0">
                <a:latin typeface="Times New Roman" panose="02020603050405020304" pitchFamily="18" charset="0"/>
                <a:cs typeface="Times New Roman" panose="02020603050405020304" pitchFamily="18" charset="0"/>
              </a:rPr>
              <a:t>Secondary</a:t>
            </a:r>
            <a:r>
              <a:rPr lang="en-US" sz="2000" dirty="0">
                <a:latin typeface="Times New Roman" panose="02020603050405020304" pitchFamily="18" charset="0"/>
                <a:cs typeface="Times New Roman" panose="02020603050405020304" pitchFamily="18" charset="0"/>
              </a:rPr>
              <a:t>: </a:t>
            </a:r>
          </a:p>
          <a:p>
            <a:r>
              <a:rPr lang="en-US" sz="2000" dirty="0">
                <a:latin typeface="Times New Roman" panose="02020603050405020304" pitchFamily="18" charset="0"/>
                <a:cs typeface="Times New Roman" panose="02020603050405020304" pitchFamily="18" charset="0"/>
              </a:rPr>
              <a:t>Refers to data not obtained by the researcher</a:t>
            </a:r>
          </a:p>
          <a:p>
            <a:r>
              <a:rPr lang="en-US" sz="2000" dirty="0">
                <a:latin typeface="Times New Roman" panose="02020603050405020304" pitchFamily="18" charset="0"/>
                <a:cs typeface="Times New Roman" panose="02020603050405020304" pitchFamily="18" charset="0"/>
              </a:rPr>
              <a:t>The analysis of data gathered by someone else </a:t>
            </a:r>
          </a:p>
          <a:p>
            <a:pPr marL="0" indent="0">
              <a:buNone/>
            </a:pPr>
            <a:endParaRPr lang="en-US" sz="1700" dirty="0"/>
          </a:p>
        </p:txBody>
      </p:sp>
      <p:grpSp>
        <p:nvGrpSpPr>
          <p:cNvPr id="193" name="Group 19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94" name="Isosceles Triangle 19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Difference Between Primary and Secondary Research (with Comparison Chart) -  Key Differences">
            <a:extLst>
              <a:ext uri="{FF2B5EF4-FFF2-40B4-BE49-F238E27FC236}">
                <a16:creationId xmlns:a16="http://schemas.microsoft.com/office/drawing/2014/main" id="{DA055728-1D47-DC42-8429-0A5C4148E3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6763" y="2256503"/>
            <a:ext cx="6877888" cy="3163925"/>
          </a:xfrm>
          <a:prstGeom prst="rect">
            <a:avLst/>
          </a:prstGeom>
          <a:noFill/>
          <a:extLst>
            <a:ext uri="{909E8E84-426E-40DD-AFC4-6F175D3DCCD1}">
              <a14:hiddenFill xmlns:a14="http://schemas.microsoft.com/office/drawing/2010/main">
                <a:solidFill>
                  <a:srgbClr val="FFFFFF"/>
                </a:solidFill>
              </a14:hiddenFill>
            </a:ext>
          </a:extLst>
        </p:spPr>
      </p:pic>
      <p:grpSp>
        <p:nvGrpSpPr>
          <p:cNvPr id="196" name="Group 19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7" name="Rectangle 19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Isosceles Triangle 19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90195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0"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4340A1-98D5-A04F-B7FB-05966E94D552}"/>
              </a:ext>
            </a:extLst>
          </p:cNvPr>
          <p:cNvSpPr>
            <a:spLocks noGrp="1"/>
          </p:cNvSpPr>
          <p:nvPr>
            <p:ph type="title"/>
          </p:nvPr>
        </p:nvSpPr>
        <p:spPr>
          <a:xfrm>
            <a:off x="643467" y="321734"/>
            <a:ext cx="10905066" cy="1135737"/>
          </a:xfrm>
        </p:spPr>
        <p:txBody>
          <a:bodyPr>
            <a:normAutofit/>
          </a:bodyPr>
          <a:lstStyle/>
          <a:p>
            <a:pPr algn="ctr"/>
            <a:r>
              <a:rPr lang="en-US" sz="3600" dirty="0">
                <a:latin typeface="Times New Roman" panose="02020603050405020304" pitchFamily="18" charset="0"/>
                <a:cs typeface="Times New Roman" panose="02020603050405020304" pitchFamily="18" charset="0"/>
              </a:rPr>
              <a:t>Methodology </a:t>
            </a:r>
          </a:p>
        </p:txBody>
      </p:sp>
      <p:sp>
        <p:nvSpPr>
          <p:cNvPr id="3" name="Content Placeholder 2">
            <a:extLst>
              <a:ext uri="{FF2B5EF4-FFF2-40B4-BE49-F238E27FC236}">
                <a16:creationId xmlns:a16="http://schemas.microsoft.com/office/drawing/2014/main" id="{2CD26717-4B2C-7445-9053-AED4B1D1A0DE}"/>
              </a:ext>
            </a:extLst>
          </p:cNvPr>
          <p:cNvSpPr>
            <a:spLocks noGrp="1"/>
          </p:cNvSpPr>
          <p:nvPr>
            <p:ph idx="1"/>
          </p:nvPr>
        </p:nvSpPr>
        <p:spPr>
          <a:xfrm>
            <a:off x="0" y="1782980"/>
            <a:ext cx="7900416" cy="4983579"/>
          </a:xfrm>
        </p:spPr>
        <p:txBody>
          <a:bodyPr>
            <a:normAutofit/>
          </a:bodyPr>
          <a:lstStyle/>
          <a:p>
            <a:r>
              <a:rPr lang="en-GB" dirty="0">
                <a:latin typeface="Times New Roman" panose="02020603050405020304" pitchFamily="18" charset="0"/>
                <a:cs typeface="Times New Roman" panose="02020603050405020304" pitchFamily="18" charset="0"/>
              </a:rPr>
              <a:t>Methodology can be described as a systematic and theoretical analysis of the methods within a field of study. </a:t>
            </a:r>
          </a:p>
          <a:p>
            <a:r>
              <a:rPr lang="en-GB" dirty="0">
                <a:latin typeface="Times New Roman" panose="02020603050405020304" pitchFamily="18" charset="0"/>
                <a:cs typeface="Times New Roman" panose="02020603050405020304" pitchFamily="18" charset="0"/>
              </a:rPr>
              <a:t>Gilbert (2008) refers to methodology as ‘research design’. </a:t>
            </a:r>
          </a:p>
          <a:p>
            <a:r>
              <a:rPr lang="en-GB" dirty="0">
                <a:latin typeface="Times New Roman" panose="02020603050405020304" pitchFamily="18" charset="0"/>
                <a:cs typeface="Times New Roman" panose="02020603050405020304" pitchFamily="18" charset="0"/>
              </a:rPr>
              <a:t>Research design refers to the general structure of the research.</a:t>
            </a:r>
          </a:p>
          <a:p>
            <a:r>
              <a:rPr lang="en-GB" dirty="0">
                <a:latin typeface="Times New Roman" panose="02020603050405020304" pitchFamily="18" charset="0"/>
                <a:cs typeface="Times New Roman" panose="02020603050405020304" pitchFamily="18" charset="0"/>
              </a:rPr>
              <a:t>Research design includes procedures for gathering, analysing, interpreting, and reporting information accurately (Creswell and Plano-Clark, 2011). </a:t>
            </a:r>
          </a:p>
          <a:p>
            <a:r>
              <a:rPr lang="en-GB" dirty="0">
                <a:latin typeface="Times New Roman" panose="02020603050405020304" pitchFamily="18" charset="0"/>
                <a:cs typeface="Times New Roman" panose="02020603050405020304" pitchFamily="18" charset="0"/>
              </a:rPr>
              <a:t>‘Blueprint’</a:t>
            </a:r>
          </a:p>
          <a:p>
            <a:pPr marL="0" indent="0">
              <a:buNone/>
            </a:pPr>
            <a:endParaRPr lang="en-GB" sz="2000" dirty="0"/>
          </a:p>
          <a:p>
            <a:pPr marL="0" indent="0">
              <a:buNone/>
            </a:pPr>
            <a:endParaRPr lang="en-GB" sz="2000" dirty="0"/>
          </a:p>
          <a:p>
            <a:pPr marL="0" indent="0">
              <a:buNone/>
            </a:pPr>
            <a:endParaRPr lang="en-US" sz="2000" dirty="0"/>
          </a:p>
        </p:txBody>
      </p:sp>
      <p:pic>
        <p:nvPicPr>
          <p:cNvPr id="4098" name="Picture 2" descr="How to Turn a Blueprint into a Digital Floor Plan – Live Home 3D">
            <a:extLst>
              <a:ext uri="{FF2B5EF4-FFF2-40B4-BE49-F238E27FC236}">
                <a16:creationId xmlns:a16="http://schemas.microsoft.com/office/drawing/2014/main" id="{3EB753DB-3166-5F4B-82A3-24AC797D9D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958" r="17444"/>
          <a:stretch/>
        </p:blipFill>
        <p:spPr bwMode="auto">
          <a:xfrm>
            <a:off x="8375905" y="1976277"/>
            <a:ext cx="3816095" cy="4881723"/>
          </a:xfrm>
          <a:custGeom>
            <a:avLst/>
            <a:gdLst/>
            <a:ahLst/>
            <a:cxnLst/>
            <a:rect l="l" t="t" r="r" b="b"/>
            <a:pathLst>
              <a:path w="4414606" h="4881723">
                <a:moveTo>
                  <a:pt x="3151661" y="0"/>
                </a:moveTo>
                <a:lnTo>
                  <a:pt x="4414606" y="1262946"/>
                </a:lnTo>
                <a:lnTo>
                  <a:pt x="4414606" y="4881723"/>
                </a:lnTo>
                <a:lnTo>
                  <a:pt x="1730061" y="4881723"/>
                </a:lnTo>
                <a:lnTo>
                  <a:pt x="0" y="3151662"/>
                </a:lnTo>
                <a:close/>
              </a:path>
            </a:pathLst>
          </a:custGeom>
          <a:noFill/>
          <a:extLst>
            <a:ext uri="{909E8E84-426E-40DD-AFC4-6F175D3DCCD1}">
              <a14:hiddenFill xmlns:a14="http://schemas.microsoft.com/office/drawing/2010/main">
                <a:solidFill>
                  <a:srgbClr val="FFFFFF"/>
                </a:solidFill>
              </a14:hiddenFill>
            </a:ext>
          </a:extLst>
        </p:spPr>
      </p:pic>
      <p:sp>
        <p:nvSpPr>
          <p:cNvPr id="4101" name="Rectangle 7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2" name="Isosceles Triangle 7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3" name="Isosceles Triangle 7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4"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2718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4BDDE1E-CD49-A941-A903-80553BDB68E1}"/>
              </a:ext>
            </a:extLst>
          </p:cNvPr>
          <p:cNvSpPr>
            <a:spLocks noGrp="1"/>
          </p:cNvSpPr>
          <p:nvPr>
            <p:ph type="title"/>
          </p:nvPr>
        </p:nvSpPr>
        <p:spPr>
          <a:xfrm>
            <a:off x="1047280" y="759805"/>
            <a:ext cx="10306520" cy="1325563"/>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Types of Research </a:t>
            </a:r>
          </a:p>
        </p:txBody>
      </p:sp>
      <p:sp>
        <p:nvSpPr>
          <p:cNvPr id="3" name="Content Placeholder 2">
            <a:extLst>
              <a:ext uri="{FF2B5EF4-FFF2-40B4-BE49-F238E27FC236}">
                <a16:creationId xmlns:a16="http://schemas.microsoft.com/office/drawing/2014/main" id="{0E7B502D-3201-9448-91FD-93FE33F73814}"/>
              </a:ext>
            </a:extLst>
          </p:cNvPr>
          <p:cNvSpPr>
            <a:spLocks noGrp="1"/>
          </p:cNvSpPr>
          <p:nvPr>
            <p:ph idx="1"/>
          </p:nvPr>
        </p:nvSpPr>
        <p:spPr>
          <a:xfrm>
            <a:off x="1119322" y="2215808"/>
            <a:ext cx="6287485" cy="4642192"/>
          </a:xfrm>
        </p:spPr>
        <p:txBody>
          <a:bodyPr>
            <a:normAutofit/>
          </a:bodyPr>
          <a:lstStyle/>
          <a:p>
            <a:pPr marL="0" indent="0">
              <a:buNone/>
            </a:pPr>
            <a:r>
              <a:rPr lang="en-US" dirty="0">
                <a:latin typeface="Times New Roman" panose="02020603050405020304" pitchFamily="18" charset="0"/>
                <a:cs typeface="Times New Roman" panose="02020603050405020304" pitchFamily="18" charset="0"/>
              </a:rPr>
              <a:t>Although there are numerous types/ forms of research, Creswell (2003) asserts that focus should be directed towards the three most common forms of research, which are: </a:t>
            </a:r>
          </a:p>
          <a:p>
            <a:r>
              <a:rPr lang="en-US" dirty="0">
                <a:latin typeface="Times New Roman" panose="02020603050405020304" pitchFamily="18" charset="0"/>
                <a:cs typeface="Times New Roman" panose="02020603050405020304" pitchFamily="18" charset="0"/>
              </a:rPr>
              <a:t>Quantitative</a:t>
            </a:r>
          </a:p>
          <a:p>
            <a:r>
              <a:rPr lang="en-US" dirty="0">
                <a:latin typeface="Times New Roman" panose="02020603050405020304" pitchFamily="18" charset="0"/>
                <a:cs typeface="Times New Roman" panose="02020603050405020304" pitchFamily="18" charset="0"/>
              </a:rPr>
              <a:t>Qualitative </a:t>
            </a:r>
          </a:p>
          <a:p>
            <a:r>
              <a:rPr lang="en-US" dirty="0">
                <a:latin typeface="Times New Roman" panose="02020603050405020304" pitchFamily="18" charset="0"/>
                <a:cs typeface="Times New Roman" panose="02020603050405020304" pitchFamily="18" charset="0"/>
              </a:rPr>
              <a:t>Mixed Method </a:t>
            </a:r>
          </a:p>
          <a:p>
            <a:pPr marL="0" indent="0">
              <a:buNone/>
            </a:pPr>
            <a:endParaRPr lang="en-US" sz="2200" dirty="0"/>
          </a:p>
          <a:p>
            <a:pPr marL="0" indent="0">
              <a:buNone/>
            </a:pPr>
            <a:endParaRPr lang="en-US" sz="2200" dirty="0"/>
          </a:p>
        </p:txBody>
      </p:sp>
      <p:pic>
        <p:nvPicPr>
          <p:cNvPr id="2050" name="Picture 2" descr="Qualitative research methods - Optimal Workshop">
            <a:extLst>
              <a:ext uri="{FF2B5EF4-FFF2-40B4-BE49-F238E27FC236}">
                <a16:creationId xmlns:a16="http://schemas.microsoft.com/office/drawing/2014/main" id="{4B54F364-D3BA-E541-AA3C-82C05CECDF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84" r="8221"/>
          <a:stretch/>
        </p:blipFill>
        <p:spPr bwMode="auto">
          <a:xfrm>
            <a:off x="7406910" y="331394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371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Freeform: Shape 19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667B69-B337-304F-9595-991FC36C6782}"/>
              </a:ext>
            </a:extLst>
          </p:cNvPr>
          <p:cNvSpPr>
            <a:spLocks noGrp="1"/>
          </p:cNvSpPr>
          <p:nvPr>
            <p:ph type="title"/>
          </p:nvPr>
        </p:nvSpPr>
        <p:spPr>
          <a:xfrm>
            <a:off x="1137034" y="609597"/>
            <a:ext cx="9392421" cy="1330841"/>
          </a:xfrm>
        </p:spPr>
        <p:txBody>
          <a:bodyPr>
            <a:normAutofit/>
          </a:bodyPr>
          <a:lstStyle/>
          <a:p>
            <a:pPr algn="ctr"/>
            <a:r>
              <a:rPr lang="en-US" dirty="0">
                <a:latin typeface="Times New Roman" panose="02020603050405020304" pitchFamily="18" charset="0"/>
                <a:cs typeface="Times New Roman" panose="02020603050405020304" pitchFamily="18" charset="0"/>
              </a:rPr>
              <a:t>Quantitative</a:t>
            </a:r>
            <a:r>
              <a:rPr lang="en-US" dirty="0"/>
              <a:t> </a:t>
            </a:r>
          </a:p>
        </p:txBody>
      </p:sp>
      <p:sp>
        <p:nvSpPr>
          <p:cNvPr id="3" name="Content Placeholder 2">
            <a:extLst>
              <a:ext uri="{FF2B5EF4-FFF2-40B4-BE49-F238E27FC236}">
                <a16:creationId xmlns:a16="http://schemas.microsoft.com/office/drawing/2014/main" id="{4B6DF829-E0B5-1E43-8786-064C72DB05C2}"/>
              </a:ext>
            </a:extLst>
          </p:cNvPr>
          <p:cNvSpPr>
            <a:spLocks noGrp="1"/>
          </p:cNvSpPr>
          <p:nvPr>
            <p:ph idx="1"/>
          </p:nvPr>
        </p:nvSpPr>
        <p:spPr>
          <a:xfrm>
            <a:off x="722697" y="2291640"/>
            <a:ext cx="4958966" cy="3917773"/>
          </a:xfrm>
        </p:spPr>
        <p:txBody>
          <a:bodyPr>
            <a:normAutofit/>
          </a:bodyPr>
          <a:lstStyle/>
          <a:p>
            <a:pPr marL="0" indent="0" algn="ctr">
              <a:buNone/>
            </a:pPr>
            <a:r>
              <a:rPr lang="en-GB" sz="3200" dirty="0"/>
              <a:t>Quantitative research concerns itself with quantifying and analysing variables in order to get results. </a:t>
            </a:r>
          </a:p>
          <a:p>
            <a:pPr marL="0" indent="0">
              <a:buNone/>
            </a:pPr>
            <a:endParaRPr lang="en-GB" sz="3200" dirty="0"/>
          </a:p>
          <a:p>
            <a:pPr marL="0" indent="0" algn="ctr">
              <a:buNone/>
            </a:pPr>
            <a:r>
              <a:rPr lang="en-GB" sz="3200" b="1" dirty="0">
                <a:solidFill>
                  <a:srgbClr val="FF0000"/>
                </a:solidFill>
              </a:rPr>
              <a:t>Quant </a:t>
            </a:r>
            <a:r>
              <a:rPr lang="en-GB" sz="3200" dirty="0"/>
              <a:t>(Numerical</a:t>
            </a:r>
            <a:r>
              <a:rPr lang="en-GB" sz="3200" b="1" dirty="0">
                <a:solidFill>
                  <a:srgbClr val="FF0000"/>
                </a:solidFill>
              </a:rPr>
              <a:t>) </a:t>
            </a:r>
            <a:r>
              <a:rPr lang="en-GB" sz="3200" b="1" dirty="0" err="1">
                <a:solidFill>
                  <a:srgbClr val="FF0000"/>
                </a:solidFill>
              </a:rPr>
              <a:t>itative</a:t>
            </a:r>
            <a:endParaRPr lang="en-GB" sz="3200" b="1" dirty="0">
              <a:solidFill>
                <a:srgbClr val="FF0000"/>
              </a:solidFill>
            </a:endParaRPr>
          </a:p>
          <a:p>
            <a:pPr marL="0" indent="0">
              <a:buNone/>
            </a:pPr>
            <a:endParaRPr lang="en-US" sz="2000" dirty="0"/>
          </a:p>
        </p:txBody>
      </p:sp>
      <p:pic>
        <p:nvPicPr>
          <p:cNvPr id="3074" name="Picture 2" descr="The Complete Guide to Quantitative Market Research - Pollfish Resources">
            <a:extLst>
              <a:ext uri="{FF2B5EF4-FFF2-40B4-BE49-F238E27FC236}">
                <a16:creationId xmlns:a16="http://schemas.microsoft.com/office/drawing/2014/main" id="{63F3FC4D-86EA-314B-9F46-35719D01E3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36" r="10554" b="2"/>
          <a:stretch/>
        </p:blipFill>
        <p:spPr bwMode="auto">
          <a:xfrm>
            <a:off x="6305030" y="2429493"/>
            <a:ext cx="4788505" cy="3453312"/>
          </a:xfrm>
          <a:prstGeom prst="rect">
            <a:avLst/>
          </a:prstGeom>
          <a:noFill/>
          <a:extLst>
            <a:ext uri="{909E8E84-426E-40DD-AFC4-6F175D3DCCD1}">
              <a14:hiddenFill xmlns:a14="http://schemas.microsoft.com/office/drawing/2010/main">
                <a:solidFill>
                  <a:srgbClr val="FFFFFF"/>
                </a:solidFill>
              </a14:hiddenFill>
            </a:ext>
          </a:extLst>
        </p:spPr>
      </p:pic>
      <p:sp>
        <p:nvSpPr>
          <p:cNvPr id="194" name="Freeform: Shape 19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87245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FD2DFF53-A57B-8C41-A89D-F59CCA7615C3}"/>
              </a:ext>
            </a:extLst>
          </p:cNvPr>
          <p:cNvSpPr>
            <a:spLocks noGrp="1"/>
          </p:cNvSpPr>
          <p:nvPr>
            <p:ph type="title" idx="4294967295"/>
          </p:nvPr>
        </p:nvSpPr>
        <p:spPr bwMode="auto"/>
        <p:txBody>
          <a:bodyPr vert="horz" wrap="square" lIns="91440" tIns="45720" rIns="91440" bIns="45720" numCol="1" rtlCol="0" anchor="ctr" anchorCtr="0" compatLnSpc="1">
            <a:prstTxWarp prst="textNoShape">
              <a:avLst/>
            </a:prstTxWarp>
            <a:normAutofit/>
          </a:bodyPr>
          <a:lstStyle/>
          <a:p>
            <a:pPr>
              <a:defRPr/>
            </a:pPr>
            <a:r>
              <a:rPr lang="en-GB" dirty="0">
                <a:effectLst/>
                <a:latin typeface="Lucida Sans Unicode" pitchFamily="34" charset="0"/>
              </a:rPr>
              <a:t>Quantitative Research</a:t>
            </a:r>
          </a:p>
        </p:txBody>
      </p:sp>
      <p:sp>
        <p:nvSpPr>
          <p:cNvPr id="31747" name="Rectangle 3">
            <a:extLst>
              <a:ext uri="{FF2B5EF4-FFF2-40B4-BE49-F238E27FC236}">
                <a16:creationId xmlns:a16="http://schemas.microsoft.com/office/drawing/2014/main" id="{1239C88F-1421-A448-8130-313C532BC15B}"/>
              </a:ext>
            </a:extLst>
          </p:cNvPr>
          <p:cNvSpPr>
            <a:spLocks noGrp="1"/>
          </p:cNvSpPr>
          <p:nvPr>
            <p:ph type="body" idx="4294967295"/>
          </p:nvPr>
        </p:nvSpPr>
        <p:spPr/>
        <p:txBody>
          <a:bodyPr/>
          <a:lstStyle/>
          <a:p>
            <a:pPr>
              <a:buFont typeface="Wingdings 3" panose="05040102010807070707" pitchFamily="18" charset="2"/>
              <a:buChar char=""/>
              <a:defRPr/>
            </a:pPr>
            <a:r>
              <a:rPr lang="en-GB" sz="2400" dirty="0"/>
              <a:t>Quantitative research involves information or data in the form of numbers to be able to measure</a:t>
            </a:r>
            <a:r>
              <a:rPr lang="en-GB" sz="2400" i="1" dirty="0"/>
              <a:t> </a:t>
            </a:r>
            <a:r>
              <a:rPr lang="en-GB" sz="2400" dirty="0"/>
              <a:t>or to quantify</a:t>
            </a:r>
            <a:r>
              <a:rPr lang="en-GB" sz="2400" i="1" dirty="0"/>
              <a:t> </a:t>
            </a:r>
            <a:r>
              <a:rPr lang="en-GB" sz="2400" dirty="0"/>
              <a:t>a whole range of things. </a:t>
            </a:r>
          </a:p>
          <a:p>
            <a:pPr>
              <a:buFont typeface="Wingdings 3" panose="05040102010807070707" pitchFamily="18" charset="2"/>
              <a:buChar char=""/>
              <a:defRPr/>
            </a:pPr>
            <a:r>
              <a:rPr lang="en-GB" sz="2400" dirty="0"/>
              <a:t>It produces results which can be expressed using numbers or statistics</a:t>
            </a:r>
          </a:p>
          <a:p>
            <a:pPr>
              <a:buFont typeface="Wingdings 3" panose="05040102010807070707" pitchFamily="18" charset="2"/>
              <a:buChar char=""/>
              <a:defRPr/>
            </a:pPr>
            <a:r>
              <a:rPr lang="en-GB" sz="2400" dirty="0"/>
              <a:t>How many?</a:t>
            </a:r>
          </a:p>
          <a:p>
            <a:pPr>
              <a:buFont typeface="Wingdings 3" panose="05040102010807070707" pitchFamily="18" charset="2"/>
              <a:buChar char=""/>
              <a:defRPr/>
            </a:pPr>
            <a:r>
              <a:rPr lang="en-GB" sz="2400" dirty="0"/>
              <a:t>How often?</a:t>
            </a:r>
          </a:p>
          <a:p>
            <a:pPr>
              <a:buFont typeface="Wingdings 3" panose="05040102010807070707" pitchFamily="18" charset="2"/>
              <a:buChar char=""/>
              <a:defRPr/>
            </a:pPr>
            <a:r>
              <a:rPr lang="en-GB" sz="2400" dirty="0"/>
              <a:t>How many people think …?</a:t>
            </a:r>
          </a:p>
          <a:p>
            <a:pPr>
              <a:buFont typeface="Wingdings 3" panose="05040102010807070707" pitchFamily="18" charset="2"/>
              <a:buChar char=""/>
              <a:defRPr/>
            </a:pPr>
            <a:r>
              <a:rPr lang="en-GB" sz="2400" dirty="0"/>
              <a:t>How often do people go ...?</a:t>
            </a:r>
          </a:p>
        </p:txBody>
      </p:sp>
      <p:pic>
        <p:nvPicPr>
          <p:cNvPr id="28676" name="Picture 4">
            <a:extLst>
              <a:ext uri="{FF2B5EF4-FFF2-40B4-BE49-F238E27FC236}">
                <a16:creationId xmlns:a16="http://schemas.microsoft.com/office/drawing/2014/main" id="{DCCD8F4C-1C63-C741-9230-A50A92A5EE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1" y="3200400"/>
            <a:ext cx="2181225"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47C24585-A027-7D4E-9AA7-A4C57382BEFA}"/>
              </a:ext>
            </a:extLst>
          </p:cNvPr>
          <p:cNvSpPr>
            <a:spLocks noGrp="1"/>
          </p:cNvSpPr>
          <p:nvPr>
            <p:ph type="title" idx="4294967295"/>
          </p:nvPr>
        </p:nvSpPr>
        <p:spPr bwMode="auto"/>
        <p:txBody>
          <a:bodyPr vert="horz" wrap="square" lIns="91440" tIns="45720" rIns="91440" bIns="45720" numCol="1" rtlCol="0" anchor="ctr" anchorCtr="0" compatLnSpc="1">
            <a:prstTxWarp prst="textNoShape">
              <a:avLst/>
            </a:prstTxWarp>
            <a:normAutofit/>
          </a:bodyPr>
          <a:lstStyle/>
          <a:p>
            <a:pPr>
              <a:defRPr/>
            </a:pPr>
            <a:r>
              <a:rPr lang="en-GB" dirty="0">
                <a:effectLst/>
                <a:latin typeface="Lucida Sans Unicode" pitchFamily="34" charset="0"/>
              </a:rPr>
              <a:t>Quantitative Research</a:t>
            </a:r>
          </a:p>
        </p:txBody>
      </p:sp>
      <p:sp>
        <p:nvSpPr>
          <p:cNvPr id="32771" name="Rectangle 3">
            <a:extLst>
              <a:ext uri="{FF2B5EF4-FFF2-40B4-BE49-F238E27FC236}">
                <a16:creationId xmlns:a16="http://schemas.microsoft.com/office/drawing/2014/main" id="{B2325DD5-936E-8C47-AA59-12115260B4C0}"/>
              </a:ext>
            </a:extLst>
          </p:cNvPr>
          <p:cNvSpPr>
            <a:spLocks noGrp="1"/>
          </p:cNvSpPr>
          <p:nvPr>
            <p:ph type="body" idx="4294967295"/>
          </p:nvPr>
        </p:nvSpPr>
        <p:spPr/>
        <p:txBody>
          <a:bodyPr/>
          <a:lstStyle/>
          <a:p>
            <a:pPr marL="109537" indent="0">
              <a:buNone/>
              <a:defRPr/>
            </a:pPr>
            <a:r>
              <a:rPr lang="en-GB" dirty="0"/>
              <a:t>For example: </a:t>
            </a:r>
          </a:p>
          <a:p>
            <a:pPr>
              <a:buFont typeface="Wingdings 3" panose="05040102010807070707" pitchFamily="18" charset="2"/>
              <a:buChar char=""/>
              <a:defRPr/>
            </a:pPr>
            <a:r>
              <a:rPr lang="en-GB" dirty="0"/>
              <a:t>The number of people who live below the poverty line. </a:t>
            </a:r>
          </a:p>
          <a:p>
            <a:pPr>
              <a:buFont typeface="Wingdings 3" panose="05040102010807070707" pitchFamily="18" charset="2"/>
              <a:buChar char=""/>
              <a:defRPr/>
            </a:pPr>
            <a:r>
              <a:rPr lang="en-GB" dirty="0"/>
              <a:t>The number of children between specific ages who attend school.</a:t>
            </a:r>
          </a:p>
          <a:p>
            <a:pPr>
              <a:buFont typeface="Wingdings 3" panose="05040102010807070707" pitchFamily="18" charset="2"/>
              <a:buChar char=""/>
              <a:defRPr/>
            </a:pPr>
            <a:r>
              <a:rPr lang="en-GB" dirty="0"/>
              <a:t> The average spending power in a community. </a:t>
            </a:r>
          </a:p>
          <a:p>
            <a:pPr>
              <a:buFont typeface="Wingdings 3" panose="05040102010807070707" pitchFamily="18" charset="2"/>
              <a:buChar char=""/>
              <a:defRPr/>
            </a:pPr>
            <a:r>
              <a:rPr lang="en-GB" dirty="0"/>
              <a:t> The number of adults who have access to computers in a village or town.</a:t>
            </a:r>
            <a:endParaRPr lang="en-GB" dirty="0">
              <a:latin typeface="Lucida Sans Unicode" pitchFamily="34" charset="0"/>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C5517-ECD1-D048-AD79-F301B622FD6B}"/>
              </a:ext>
            </a:extLst>
          </p:cNvPr>
          <p:cNvSpPr>
            <a:spLocks noGrp="1"/>
          </p:cNvSpPr>
          <p:nvPr>
            <p:ph type="title"/>
          </p:nvPr>
        </p:nvSpPr>
        <p:spPr>
          <a:xfrm>
            <a:off x="589560" y="856180"/>
            <a:ext cx="4560584" cy="1128068"/>
          </a:xfrm>
        </p:spPr>
        <p:txBody>
          <a:bodyPr anchor="ctr">
            <a:normAutofit/>
          </a:bodyPr>
          <a:lstStyle/>
          <a:p>
            <a:pPr algn="ctr"/>
            <a:r>
              <a:rPr lang="en-US" sz="4000" i="1" dirty="0"/>
              <a:t>Qualitative Research</a:t>
            </a:r>
          </a:p>
        </p:txBody>
      </p:sp>
      <p:grpSp>
        <p:nvGrpSpPr>
          <p:cNvPr id="140" name="Group 13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1" name="Rectangle 1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4" name="Rectangle 14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B522AE-2603-0146-B79B-F19B25E2A21B}"/>
              </a:ext>
            </a:extLst>
          </p:cNvPr>
          <p:cNvSpPr>
            <a:spLocks noGrp="1"/>
          </p:cNvSpPr>
          <p:nvPr>
            <p:ph idx="1"/>
          </p:nvPr>
        </p:nvSpPr>
        <p:spPr>
          <a:xfrm>
            <a:off x="563193" y="2224322"/>
            <a:ext cx="4559425" cy="3979585"/>
          </a:xfrm>
        </p:spPr>
        <p:txBody>
          <a:bodyPr anchor="ctr">
            <a:normAutofit/>
          </a:bodyPr>
          <a:lstStyle/>
          <a:p>
            <a:pPr marL="0" indent="0">
              <a:buNone/>
            </a:pPr>
            <a:r>
              <a:rPr lang="en-GB" altLang="en-US" dirty="0">
                <a:latin typeface="Times New Roman" panose="02020603050405020304" pitchFamily="18" charset="0"/>
                <a:cs typeface="Times New Roman" panose="02020603050405020304" pitchFamily="18" charset="0"/>
              </a:rPr>
              <a:t>Qualitative research uses non-numerical data to study and explain social phenomena. It involves narrative description of phenomena. </a:t>
            </a:r>
          </a:p>
        </p:txBody>
      </p:sp>
      <p:sp>
        <p:nvSpPr>
          <p:cNvPr id="146" name="Rectangle 14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Rectangle 14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at is Qualitative Research? A Beginners Guide. | Yukti">
            <a:extLst>
              <a:ext uri="{FF2B5EF4-FFF2-40B4-BE49-F238E27FC236}">
                <a16:creationId xmlns:a16="http://schemas.microsoft.com/office/drawing/2014/main" id="{DBF1CED8-67B4-8041-8DA2-4DF2E7665F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811" r="22674"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006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B6968405-DE9A-C64F-87B3-6D716D833024}"/>
              </a:ext>
            </a:extLst>
          </p:cNvPr>
          <p:cNvSpPr>
            <a:spLocks noGrp="1"/>
          </p:cNvSpPr>
          <p:nvPr>
            <p:ph type="title" idx="4294967295"/>
          </p:nvPr>
        </p:nvSpPr>
        <p:spPr bwMode="auto">
          <a:xfrm>
            <a:off x="838200" y="1"/>
            <a:ext cx="10515600" cy="780288"/>
          </a:xfrm>
        </p:spPr>
        <p:txBody>
          <a:bodyPr vert="horz" wrap="square" lIns="91440" tIns="45720" rIns="91440" bIns="45720" numCol="1" rtlCol="0" anchor="ctr" anchorCtr="0" compatLnSpc="1">
            <a:prstTxWarp prst="textNoShape">
              <a:avLst/>
            </a:prstTxWarp>
            <a:normAutofit/>
          </a:bodyPr>
          <a:lstStyle/>
          <a:p>
            <a:pPr algn="ctr">
              <a:defRPr/>
            </a:pPr>
            <a:r>
              <a:rPr lang="en-GB" dirty="0">
                <a:effectLst/>
                <a:latin typeface="Times New Roman" panose="02020603050405020304" pitchFamily="18" charset="0"/>
                <a:cs typeface="Times New Roman" panose="02020603050405020304" pitchFamily="18" charset="0"/>
              </a:rPr>
              <a:t>Qualitative Research</a:t>
            </a:r>
          </a:p>
        </p:txBody>
      </p:sp>
      <p:sp>
        <p:nvSpPr>
          <p:cNvPr id="33795" name="Rectangle 3">
            <a:extLst>
              <a:ext uri="{FF2B5EF4-FFF2-40B4-BE49-F238E27FC236}">
                <a16:creationId xmlns:a16="http://schemas.microsoft.com/office/drawing/2014/main" id="{CE89719E-F918-754D-AE95-D6B3B74E60EC}"/>
              </a:ext>
            </a:extLst>
          </p:cNvPr>
          <p:cNvSpPr>
            <a:spLocks noGrp="1"/>
          </p:cNvSpPr>
          <p:nvPr>
            <p:ph type="body" idx="4294967295"/>
          </p:nvPr>
        </p:nvSpPr>
        <p:spPr>
          <a:xfrm>
            <a:off x="0" y="1295400"/>
            <a:ext cx="12082272" cy="5105400"/>
          </a:xfrm>
        </p:spPr>
        <p:txBody>
          <a:bodyPr>
            <a:normAutofit/>
          </a:bodyPr>
          <a:lstStyle/>
          <a:p>
            <a:pPr marL="566737" indent="-457200">
              <a:lnSpc>
                <a:spcPct val="80000"/>
              </a:lnSpc>
              <a:defRPr/>
            </a:pPr>
            <a:r>
              <a:rPr lang="en-GB" dirty="0">
                <a:latin typeface="Times New Roman" panose="02020603050405020304" pitchFamily="18" charset="0"/>
                <a:cs typeface="Times New Roman" panose="02020603050405020304" pitchFamily="18" charset="0"/>
              </a:rPr>
              <a:t>This is to deepen our understanding about something, helping us to ‘flesh out the story’</a:t>
            </a:r>
          </a:p>
          <a:p>
            <a:pPr marL="566737" indent="-457200">
              <a:lnSpc>
                <a:spcPct val="80000"/>
              </a:lnSpc>
              <a:defRPr/>
            </a:pPr>
            <a:r>
              <a:rPr lang="en-GB" dirty="0">
                <a:latin typeface="Times New Roman" panose="02020603050405020304" pitchFamily="18" charset="0"/>
                <a:cs typeface="Times New Roman" panose="02020603050405020304" pitchFamily="18" charset="0"/>
              </a:rPr>
              <a:t>It obtains viewpoints and personal feelings from its participants, which are not easily measured.</a:t>
            </a:r>
          </a:p>
          <a:p>
            <a:pPr marL="566737" indent="-457200">
              <a:lnSpc>
                <a:spcPct val="80000"/>
              </a:lnSpc>
              <a:defRPr/>
            </a:pPr>
            <a:r>
              <a:rPr lang="en-GB" dirty="0">
                <a:latin typeface="Times New Roman" panose="02020603050405020304" pitchFamily="18" charset="0"/>
                <a:cs typeface="Times New Roman" panose="02020603050405020304" pitchFamily="18" charset="0"/>
              </a:rPr>
              <a:t>Less concerned with how many? </a:t>
            </a:r>
          </a:p>
          <a:p>
            <a:pPr marL="566737" indent="-457200">
              <a:lnSpc>
                <a:spcPct val="80000"/>
              </a:lnSpc>
              <a:defRPr/>
            </a:pPr>
            <a:r>
              <a:rPr lang="en-GB" dirty="0">
                <a:latin typeface="Times New Roman" panose="02020603050405020304" pitchFamily="18" charset="0"/>
                <a:cs typeface="Times New Roman" panose="02020603050405020304" pitchFamily="18" charset="0"/>
              </a:rPr>
              <a:t>More concerned with What? and Why?</a:t>
            </a:r>
          </a:p>
          <a:p>
            <a:pPr marL="566737" indent="-457200">
              <a:lnSpc>
                <a:spcPct val="80000"/>
              </a:lnSpc>
              <a:defRPr/>
            </a:pPr>
            <a:r>
              <a:rPr lang="en-GB" dirty="0">
                <a:latin typeface="Times New Roman" panose="02020603050405020304" pitchFamily="18" charset="0"/>
                <a:cs typeface="Times New Roman" panose="02020603050405020304" pitchFamily="18" charset="0"/>
              </a:rPr>
              <a:t>Qualitative researchers aim to gain an insight into their topic rather than make an analysis of statistics.</a:t>
            </a:r>
          </a:p>
          <a:p>
            <a:pPr>
              <a:lnSpc>
                <a:spcPct val="80000"/>
              </a:lnSpc>
              <a:buFont typeface="Wingdings 3" panose="05040102010807070707" pitchFamily="18" charset="2"/>
              <a:buNone/>
              <a:defRPr/>
            </a:pPr>
            <a:endParaRPr lang="en-GB" sz="1800" dirty="0">
              <a:latin typeface="Lucida Sans Unicode" pitchFamily="34" charset="0"/>
            </a:endParaRPr>
          </a:p>
          <a:p>
            <a:pPr>
              <a:lnSpc>
                <a:spcPct val="80000"/>
              </a:lnSpc>
              <a:buFont typeface="Wingdings 3" panose="05040102010807070707" pitchFamily="18" charset="2"/>
              <a:buNone/>
              <a:defRPr/>
            </a:pPr>
            <a:endParaRPr lang="en-GB" sz="1800" dirty="0">
              <a:latin typeface="Lucida Sans Unicode" pitchFamily="34" charset="0"/>
            </a:endParaRPr>
          </a:p>
          <a:p>
            <a:pPr>
              <a:lnSpc>
                <a:spcPct val="80000"/>
              </a:lnSpc>
              <a:buFont typeface="Wingdings 3" panose="05040102010807070707" pitchFamily="18" charset="2"/>
              <a:buNone/>
              <a:defRPr/>
            </a:pPr>
            <a:endParaRPr lang="en-GB" sz="1800" dirty="0">
              <a:latin typeface="Lucida Sans Unicode" pitchFamily="34" charset="0"/>
            </a:endParaRP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26AB39B8-DF2D-3E4B-8EAD-0EC2183966B0}"/>
              </a:ext>
            </a:extLst>
          </p:cNvPr>
          <p:cNvPicPr>
            <a:picLocks noGrp="1" noChangeAspect="1"/>
          </p:cNvPicPr>
          <p:nvPr>
            <p:ph idx="1"/>
          </p:nvPr>
        </p:nvPicPr>
        <p:blipFill>
          <a:blip r:embed="rId2"/>
          <a:stretch>
            <a:fillRect/>
          </a:stretch>
        </p:blipFill>
        <p:spPr>
          <a:xfrm>
            <a:off x="0" y="0"/>
            <a:ext cx="12160250" cy="6858000"/>
          </a:xfrm>
        </p:spPr>
      </p:pic>
    </p:spTree>
    <p:extLst>
      <p:ext uri="{BB962C8B-B14F-4D97-AF65-F5344CB8AC3E}">
        <p14:creationId xmlns:p14="http://schemas.microsoft.com/office/powerpoint/2010/main" val="25478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A8637-00D3-7442-AA47-5B4B741AC597}"/>
              </a:ext>
            </a:extLst>
          </p:cNvPr>
          <p:cNvSpPr>
            <a:spLocks noGrp="1"/>
          </p:cNvSpPr>
          <p:nvPr>
            <p:ph type="title"/>
          </p:nvPr>
        </p:nvSpPr>
        <p:spPr>
          <a:xfrm>
            <a:off x="643467" y="321734"/>
            <a:ext cx="10905066" cy="1135737"/>
          </a:xfrm>
        </p:spPr>
        <p:txBody>
          <a:bodyPr>
            <a:normAutofit/>
          </a:bodyPr>
          <a:lstStyle/>
          <a:p>
            <a:r>
              <a:rPr lang="en-US" sz="3600">
                <a:latin typeface="Times New Roman" panose="02020603050405020304" pitchFamily="18" charset="0"/>
                <a:cs typeface="Times New Roman" panose="02020603050405020304" pitchFamily="18" charset="0"/>
              </a:rPr>
              <a:t>Questions/ Room for thought</a:t>
            </a:r>
          </a:p>
        </p:txBody>
      </p:sp>
      <p:sp>
        <p:nvSpPr>
          <p:cNvPr id="3" name="Content Placeholder 2">
            <a:extLst>
              <a:ext uri="{FF2B5EF4-FFF2-40B4-BE49-F238E27FC236}">
                <a16:creationId xmlns:a16="http://schemas.microsoft.com/office/drawing/2014/main" id="{1B400AEB-F4B2-1245-ADE4-9182F33FC173}"/>
              </a:ext>
            </a:extLst>
          </p:cNvPr>
          <p:cNvSpPr>
            <a:spLocks noGrp="1"/>
          </p:cNvSpPr>
          <p:nvPr>
            <p:ph idx="1"/>
          </p:nvPr>
        </p:nvSpPr>
        <p:spPr>
          <a:xfrm>
            <a:off x="643469" y="1782981"/>
            <a:ext cx="5590904" cy="4393982"/>
          </a:xfrm>
        </p:spPr>
        <p:txBody>
          <a:bodyPr>
            <a:normAutofit/>
          </a:bodyPr>
          <a:lstStyle/>
          <a:p>
            <a:pPr marL="0" indent="0" algn="ctr">
              <a:buNone/>
            </a:pPr>
            <a:r>
              <a:rPr lang="en-US" sz="2000" dirty="0"/>
              <a:t>On break, have a think about the differences between methodologies and methods? </a:t>
            </a:r>
          </a:p>
          <a:p>
            <a:pPr marL="0" indent="0" algn="ctr">
              <a:buNone/>
            </a:pPr>
            <a:endParaRPr lang="en-US" sz="2000" dirty="0"/>
          </a:p>
          <a:p>
            <a:pPr marL="0" indent="0" algn="ctr">
              <a:buNone/>
            </a:pPr>
            <a:endParaRPr lang="en-US" sz="2000" dirty="0"/>
          </a:p>
          <a:p>
            <a:pPr marL="0" indent="0" algn="ctr">
              <a:buNone/>
            </a:pPr>
            <a:r>
              <a:rPr lang="en-US" sz="2000" dirty="0"/>
              <a:t>Feedback your thoughts after break (10mins)</a:t>
            </a:r>
          </a:p>
        </p:txBody>
      </p:sp>
      <p:pic>
        <p:nvPicPr>
          <p:cNvPr id="4" name="Picture 2" descr="Research Digest – November 2016">
            <a:extLst>
              <a:ext uri="{FF2B5EF4-FFF2-40B4-BE49-F238E27FC236}">
                <a16:creationId xmlns:a16="http://schemas.microsoft.com/office/drawing/2014/main" id="{E9907CBE-DC74-4B4B-8CCB-0BEC2358CB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01"/>
          <a:stretch/>
        </p:blipFill>
        <p:spPr bwMode="auto">
          <a:xfrm>
            <a:off x="6234374" y="1782981"/>
            <a:ext cx="4375104" cy="436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4192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58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76413-96B3-644D-93AD-D7120EAEC7F9}"/>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i="1">
                <a:solidFill>
                  <a:srgbClr val="FFFFFF"/>
                </a:solidFill>
              </a:rPr>
              <a:t>Break Time </a:t>
            </a:r>
          </a:p>
        </p:txBody>
      </p:sp>
      <p:sp>
        <p:nvSpPr>
          <p:cNvPr id="7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4" name="Picture 4" descr="Give Yourself a &amp;#39;Coffee Break&amp;#39; - Flying Cork">
            <a:extLst>
              <a:ext uri="{FF2B5EF4-FFF2-40B4-BE49-F238E27FC236}">
                <a16:creationId xmlns:a16="http://schemas.microsoft.com/office/drawing/2014/main" id="{8EC97831-86B5-3542-87FE-7FFB238A2A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61"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449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44A1-6856-A943-924A-53D39F55DAFF}"/>
              </a:ext>
            </a:extLst>
          </p:cNvPr>
          <p:cNvSpPr>
            <a:spLocks noGrp="1"/>
          </p:cNvSpPr>
          <p:nvPr>
            <p:ph type="title"/>
          </p:nvPr>
        </p:nvSpPr>
        <p:spPr>
          <a:xfrm>
            <a:off x="0" y="0"/>
            <a:ext cx="4639056" cy="1622321"/>
          </a:xfrm>
        </p:spPr>
        <p:txBody>
          <a:bodyPr>
            <a:normAutofit/>
          </a:bodyPr>
          <a:lstStyle/>
          <a:p>
            <a:r>
              <a:rPr lang="en-US" dirty="0">
                <a:latin typeface="Times New Roman" panose="02020603050405020304" pitchFamily="18" charset="0"/>
                <a:cs typeface="Times New Roman" panose="02020603050405020304" pitchFamily="18" charset="0"/>
              </a:rPr>
              <a:t>Research Methods</a:t>
            </a:r>
            <a:r>
              <a:rPr lang="en-US" dirty="0"/>
              <a:t>: </a:t>
            </a:r>
          </a:p>
        </p:txBody>
      </p:sp>
      <p:sp>
        <p:nvSpPr>
          <p:cNvPr id="3" name="Content Placeholder 2">
            <a:extLst>
              <a:ext uri="{FF2B5EF4-FFF2-40B4-BE49-F238E27FC236}">
                <a16:creationId xmlns:a16="http://schemas.microsoft.com/office/drawing/2014/main" id="{5534FCF6-7CB9-9E48-BE57-A755391EFD33}"/>
              </a:ext>
            </a:extLst>
          </p:cNvPr>
          <p:cNvSpPr>
            <a:spLocks noGrp="1"/>
          </p:cNvSpPr>
          <p:nvPr>
            <p:ph idx="1"/>
          </p:nvPr>
        </p:nvSpPr>
        <p:spPr>
          <a:xfrm>
            <a:off x="0" y="1194208"/>
            <a:ext cx="4639056" cy="5663792"/>
          </a:xfrm>
        </p:spPr>
        <p:txBody>
          <a:bodyPr>
            <a:normAutofit lnSpcReduction="10000"/>
          </a:bodyPr>
          <a:lstStyle/>
          <a:p>
            <a:pPr marL="0" indent="0">
              <a:buNone/>
            </a:pPr>
            <a:r>
              <a:rPr lang="en-US" sz="2000" dirty="0">
                <a:latin typeface="Times New Roman" panose="02020603050405020304" pitchFamily="18" charset="0"/>
                <a:cs typeface="Times New Roman" panose="02020603050405020304" pitchFamily="18" charset="0"/>
              </a:rPr>
              <a:t>Within research, </a:t>
            </a:r>
            <a:r>
              <a:rPr lang="en-GB" sz="2000" dirty="0">
                <a:latin typeface="Times New Roman" panose="02020603050405020304" pitchFamily="18" charset="0"/>
                <a:cs typeface="Times New Roman" panose="02020603050405020304" pitchFamily="18" charset="0"/>
              </a:rPr>
              <a:t>a </a:t>
            </a:r>
            <a:r>
              <a:rPr lang="en-GB" sz="2000" b="1" dirty="0">
                <a:latin typeface="Times New Roman" panose="02020603050405020304" pitchFamily="18" charset="0"/>
                <a:cs typeface="Times New Roman" panose="02020603050405020304" pitchFamily="18" charset="0"/>
              </a:rPr>
              <a:t>method</a:t>
            </a:r>
            <a:r>
              <a:rPr lang="en-GB" sz="2000" dirty="0">
                <a:latin typeface="Times New Roman" panose="02020603050405020304" pitchFamily="18" charset="0"/>
                <a:cs typeface="Times New Roman" panose="02020603050405020304" pitchFamily="18" charset="0"/>
              </a:rPr>
              <a:t> is simply a tool used to answer your research question(s) and go about collecting data. </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Each methodology has attached suitable methods which helps one find out different things in different ways.</a:t>
            </a:r>
          </a:p>
          <a:p>
            <a:r>
              <a:rPr lang="en-GB" sz="2000" dirty="0">
                <a:latin typeface="Times New Roman" panose="02020603050405020304" pitchFamily="18" charset="0"/>
                <a:cs typeface="Times New Roman" panose="02020603050405020304" pitchFamily="18" charset="0"/>
              </a:rPr>
              <a:t>They can be used on their own, or in a variety of combinations. </a:t>
            </a:r>
          </a:p>
          <a:p>
            <a:r>
              <a:rPr lang="en-GB" sz="2000" dirty="0">
                <a:latin typeface="Times New Roman" panose="02020603050405020304" pitchFamily="18" charset="0"/>
                <a:cs typeface="Times New Roman" panose="02020603050405020304" pitchFamily="18" charset="0"/>
              </a:rPr>
              <a:t>You may even want to use elements of each to make up your own way of going about research. </a:t>
            </a:r>
          </a:p>
          <a:p>
            <a:r>
              <a:rPr lang="en-GB" sz="2000" dirty="0">
                <a:latin typeface="Times New Roman" panose="02020603050405020304" pitchFamily="18" charset="0"/>
                <a:cs typeface="Times New Roman" panose="02020603050405020304" pitchFamily="18" charset="0"/>
              </a:rPr>
              <a:t>First it is important to try to understand what each methodology entails. </a:t>
            </a:r>
          </a:p>
          <a:p>
            <a:pPr marL="0" indent="0">
              <a:buNone/>
            </a:pPr>
            <a:endParaRPr lang="en-GB" sz="1100" dirty="0"/>
          </a:p>
          <a:p>
            <a:pPr marL="0" indent="0">
              <a:buNone/>
            </a:pPr>
            <a:endParaRPr lang="en-GB" sz="1100" dirty="0"/>
          </a:p>
          <a:p>
            <a:pPr marL="0" indent="0">
              <a:buNone/>
            </a:pPr>
            <a:endParaRPr lang="en-GB" sz="1100" dirty="0"/>
          </a:p>
          <a:p>
            <a:pPr marL="0" indent="0">
              <a:buNone/>
            </a:pPr>
            <a:r>
              <a:rPr lang="en-GB" sz="1100" dirty="0"/>
              <a:t> </a:t>
            </a:r>
            <a:endParaRPr lang="en-US" sz="1100" dirty="0"/>
          </a:p>
        </p:txBody>
      </p:sp>
      <p:sp>
        <p:nvSpPr>
          <p:cNvPr id="138" name="Rectangle 13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890" name="Picture 2" descr="Methods - Enduring Love? - Open University">
            <a:extLst>
              <a:ext uri="{FF2B5EF4-FFF2-40B4-BE49-F238E27FC236}">
                <a16:creationId xmlns:a16="http://schemas.microsoft.com/office/drawing/2014/main" id="{27E76DBE-767A-1047-B6DD-013476D3FC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77" r="6239"/>
          <a:stretch/>
        </p:blipFill>
        <p:spPr bwMode="auto">
          <a:xfrm>
            <a:off x="5405862" y="1194208"/>
            <a:ext cx="6019331" cy="446633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1079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3A15360D-60FD-EF47-9ACF-98A9BD3D8692}"/>
              </a:ext>
            </a:extLst>
          </p:cNvPr>
          <p:cNvSpPr>
            <a:spLocks noGrp="1"/>
          </p:cNvSpPr>
          <p:nvPr>
            <p:ph type="title" idx="4294967295"/>
          </p:nvPr>
        </p:nvSpPr>
        <p:spPr bwMode="auto"/>
        <p:txBody>
          <a:bodyPr vert="horz" wrap="square" lIns="91440" tIns="45720" rIns="91440" bIns="45720" numCol="1" rtlCol="0" anchor="ctr" anchorCtr="0" compatLnSpc="1">
            <a:prstTxWarp prst="textNoShape">
              <a:avLst/>
            </a:prstTxWarp>
            <a:normAutofit/>
          </a:bodyPr>
          <a:lstStyle/>
          <a:p>
            <a:pPr algn="ctr">
              <a:defRPr/>
            </a:pPr>
            <a:r>
              <a:rPr lang="en-GB" dirty="0">
                <a:effectLst/>
                <a:latin typeface="Times New Roman" panose="02020603050405020304" pitchFamily="18" charset="0"/>
                <a:cs typeface="Times New Roman" panose="02020603050405020304" pitchFamily="18" charset="0"/>
              </a:rPr>
              <a:t>Basic Research Methods</a:t>
            </a:r>
          </a:p>
        </p:txBody>
      </p:sp>
      <p:sp>
        <p:nvSpPr>
          <p:cNvPr id="22531" name="Rectangle 3">
            <a:extLst>
              <a:ext uri="{FF2B5EF4-FFF2-40B4-BE49-F238E27FC236}">
                <a16:creationId xmlns:a16="http://schemas.microsoft.com/office/drawing/2014/main" id="{1C6F82DE-257B-ED46-829A-C536F18FDD21}"/>
              </a:ext>
            </a:extLst>
          </p:cNvPr>
          <p:cNvSpPr>
            <a:spLocks noGrp="1"/>
          </p:cNvSpPr>
          <p:nvPr>
            <p:ph type="body" idx="4294967295"/>
          </p:nvPr>
        </p:nvSpPr>
        <p:spPr>
          <a:xfrm>
            <a:off x="0" y="1520825"/>
            <a:ext cx="10515600" cy="4351338"/>
          </a:xfrm>
        </p:spPr>
        <p:txBody>
          <a:bodyPr/>
          <a:lstStyle/>
          <a:p>
            <a:pPr marL="0" indent="0">
              <a:lnSpc>
                <a:spcPct val="90000"/>
              </a:lnSpc>
              <a:buNone/>
              <a:defRPr/>
            </a:pPr>
            <a:r>
              <a:rPr lang="en-GB" sz="2400" dirty="0"/>
              <a:t>Here are some examples of common and basic research methods used within research:</a:t>
            </a:r>
          </a:p>
          <a:p>
            <a:pPr>
              <a:buFont typeface="Wingdings 3" panose="05040102010807070707" pitchFamily="18" charset="2"/>
              <a:buChar char=""/>
              <a:defRPr/>
            </a:pPr>
            <a:r>
              <a:rPr lang="en-GB" sz="2400" i="1" dirty="0"/>
              <a:t>Interviews</a:t>
            </a:r>
            <a:endParaRPr lang="en-GB" sz="2400" dirty="0"/>
          </a:p>
          <a:p>
            <a:pPr>
              <a:buFont typeface="Wingdings 3" panose="05040102010807070707" pitchFamily="18" charset="2"/>
              <a:buChar char=""/>
              <a:defRPr/>
            </a:pPr>
            <a:r>
              <a:rPr lang="en-GB" sz="2400" i="1" dirty="0"/>
              <a:t>Focus groups</a:t>
            </a:r>
          </a:p>
          <a:p>
            <a:pPr>
              <a:buFont typeface="Wingdings 3" panose="05040102010807070707" pitchFamily="18" charset="2"/>
              <a:buChar char=""/>
              <a:defRPr/>
            </a:pPr>
            <a:r>
              <a:rPr lang="en-GB" sz="2400" i="1" dirty="0"/>
              <a:t>Surveys</a:t>
            </a:r>
            <a:endParaRPr lang="en-GB" sz="2400" dirty="0"/>
          </a:p>
          <a:p>
            <a:pPr>
              <a:lnSpc>
                <a:spcPct val="90000"/>
              </a:lnSpc>
              <a:buFont typeface="Wingdings 3" panose="05040102010807070707" pitchFamily="18" charset="2"/>
              <a:buChar char=""/>
              <a:defRPr/>
            </a:pPr>
            <a:endParaRPr lang="en-GB" sz="2400" dirty="0">
              <a:latin typeface="Lucida Sans Unicode" pitchFamily="34" charset="0"/>
            </a:endParaRPr>
          </a:p>
          <a:p>
            <a:pPr>
              <a:lnSpc>
                <a:spcPct val="90000"/>
              </a:lnSpc>
              <a:buFont typeface="Wingdings 3" panose="05040102010807070707" pitchFamily="18" charset="2"/>
              <a:buChar char=""/>
              <a:defRPr/>
            </a:pPr>
            <a:endParaRPr lang="en-US" sz="2300" dirty="0">
              <a:latin typeface="Lucida Sans Unicode" pitchFamily="34" charset="0"/>
            </a:endParaRPr>
          </a:p>
        </p:txBody>
      </p:sp>
      <p:pic>
        <p:nvPicPr>
          <p:cNvPr id="14338" name="Picture 2" descr="Methods - Enduring Love? - Open University">
            <a:extLst>
              <a:ext uri="{FF2B5EF4-FFF2-40B4-BE49-F238E27FC236}">
                <a16:creationId xmlns:a16="http://schemas.microsoft.com/office/drawing/2014/main" id="{C5797A17-D9D1-B04B-BCEE-3FB50E937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0300" y="4471987"/>
            <a:ext cx="3441700" cy="2286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858" name="Rectangle 2">
            <a:extLst>
              <a:ext uri="{FF2B5EF4-FFF2-40B4-BE49-F238E27FC236}">
                <a16:creationId xmlns:a16="http://schemas.microsoft.com/office/drawing/2014/main" id="{DC5C2AD3-19F4-A14A-A6FA-33A09F68098B}"/>
              </a:ext>
            </a:extLst>
          </p:cNvPr>
          <p:cNvSpPr>
            <a:spLocks noGrp="1"/>
          </p:cNvSpPr>
          <p:nvPr>
            <p:ph type="title" idx="4294967295"/>
          </p:nvPr>
        </p:nvSpPr>
        <p:spPr bwMode="auto">
          <a:xfrm>
            <a:off x="1018506" y="338368"/>
            <a:ext cx="10066122" cy="1298448"/>
          </a:xfrm>
        </p:spPr>
        <p:txBody>
          <a:bodyPr vert="horz" lIns="91440" tIns="45720" rIns="91440" bIns="45720" numCol="1" rtlCol="0" anchor="b" anchorCtr="0" compatLnSpc="1">
            <a:prstTxWarp prst="textNoShape">
              <a:avLst/>
            </a:prstTxWarp>
            <a:normAutofit/>
          </a:bodyPr>
          <a:lstStyle/>
          <a:p>
            <a:pPr algn="ctr">
              <a:defRPr/>
            </a:pPr>
            <a:r>
              <a:rPr lang="en-US" sz="4800" i="1" kern="1200" dirty="0">
                <a:solidFill>
                  <a:schemeClr val="tx1"/>
                </a:solidFill>
                <a:effectLst/>
                <a:latin typeface="Times New Roman" panose="02020603050405020304" pitchFamily="18" charset="0"/>
                <a:cs typeface="Times New Roman" panose="02020603050405020304" pitchFamily="18" charset="0"/>
              </a:rPr>
              <a:t>Survey</a:t>
            </a:r>
          </a:p>
        </p:txBody>
      </p:sp>
      <p:sp>
        <p:nvSpPr>
          <p:cNvPr id="75" name="Rectangle 7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7" name="Rectangle 3">
            <a:extLst>
              <a:ext uri="{FF2B5EF4-FFF2-40B4-BE49-F238E27FC236}">
                <a16:creationId xmlns:a16="http://schemas.microsoft.com/office/drawing/2014/main" id="{1623BE3E-2C86-8144-A192-C3CAFFC4B236}"/>
              </a:ext>
            </a:extLst>
          </p:cNvPr>
          <p:cNvSpPr>
            <a:spLocks noGrp="1"/>
          </p:cNvSpPr>
          <p:nvPr>
            <p:ph type="body" idx="4294967295"/>
          </p:nvPr>
        </p:nvSpPr>
        <p:spPr>
          <a:xfrm>
            <a:off x="0" y="2599509"/>
            <a:ext cx="6051567" cy="3639450"/>
          </a:xfrm>
        </p:spPr>
        <p:txBody>
          <a:bodyPr vert="horz" lIns="91440" tIns="45720" rIns="91440" bIns="45720" rtlCol="0" anchor="ctr">
            <a:normAutofit/>
          </a:bodyPr>
          <a:lstStyle/>
          <a:p>
            <a:pPr>
              <a:defRPr/>
            </a:pPr>
            <a:r>
              <a:rPr lang="en-US" sz="2000" dirty="0"/>
              <a:t>The aim is to obtain answers to the same questions from a large number of individuals for the researcher to describe and compare characteristics.</a:t>
            </a:r>
          </a:p>
          <a:p>
            <a:pPr marL="107950">
              <a:defRPr/>
            </a:pPr>
            <a:endParaRPr lang="en-US" sz="2000" dirty="0"/>
          </a:p>
          <a:p>
            <a:pPr marL="107950">
              <a:defRPr/>
            </a:pPr>
            <a:r>
              <a:rPr lang="en-US" sz="2000" dirty="0"/>
              <a:t>Questions may be Self completing questionnaires </a:t>
            </a:r>
          </a:p>
          <a:p>
            <a:pPr marL="107950">
              <a:defRPr/>
            </a:pPr>
            <a:r>
              <a:rPr lang="en-US" sz="2000" dirty="0"/>
              <a:t>Interviews</a:t>
            </a:r>
          </a:p>
          <a:p>
            <a:pPr marL="107950">
              <a:defRPr/>
            </a:pPr>
            <a:r>
              <a:rPr lang="en-US" sz="2000" dirty="0"/>
              <a:t>Online questionnaires  (useful for geographical reach)</a:t>
            </a:r>
          </a:p>
        </p:txBody>
      </p:sp>
      <p:pic>
        <p:nvPicPr>
          <p:cNvPr id="34820" name="Picture 2" descr="http://t0.gstatic.com/images?q=tbn:ANd9GcTHc25DZnoAWSyR3afjES2DG9Z9GM2bW61LwZADqT8AK0_Vem8W">
            <a:extLst>
              <a:ext uri="{FF2B5EF4-FFF2-40B4-BE49-F238E27FC236}">
                <a16:creationId xmlns:a16="http://schemas.microsoft.com/office/drawing/2014/main" id="{F4E779F9-E92B-CF48-B244-E13BD4CF54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51567" y="2484255"/>
            <a:ext cx="4870207" cy="37142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 name="Rectangle 7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39" name="Rectangle 138">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Isosceles Triangle 139">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1858" name="Rectangle 2">
            <a:extLst>
              <a:ext uri="{FF2B5EF4-FFF2-40B4-BE49-F238E27FC236}">
                <a16:creationId xmlns:a16="http://schemas.microsoft.com/office/drawing/2014/main" id="{EA596B8E-464E-BB4D-92D0-7DEDE5665145}"/>
              </a:ext>
            </a:extLst>
          </p:cNvPr>
          <p:cNvSpPr>
            <a:spLocks noGrp="1"/>
          </p:cNvSpPr>
          <p:nvPr>
            <p:ph type="title" idx="4294967295"/>
          </p:nvPr>
        </p:nvSpPr>
        <p:spPr bwMode="auto">
          <a:xfrm>
            <a:off x="643467" y="321734"/>
            <a:ext cx="10905066" cy="1135737"/>
          </a:xfrm>
        </p:spPr>
        <p:txBody>
          <a:bodyPr vert="horz" lIns="91440" tIns="45720" rIns="91440" bIns="45720" numCol="1" rtlCol="0" anchor="ctr" anchorCtr="0" compatLnSpc="1">
            <a:prstTxWarp prst="textNoShape">
              <a:avLst/>
            </a:prstTxWarp>
            <a:normAutofit/>
          </a:bodyPr>
          <a:lstStyle/>
          <a:p>
            <a:pPr algn="ctr">
              <a:defRPr/>
            </a:pPr>
            <a:r>
              <a:rPr lang="en-US" sz="3600" i="1" kern="1200" dirty="0">
                <a:solidFill>
                  <a:schemeClr val="tx1"/>
                </a:solidFill>
                <a:effectLst/>
                <a:latin typeface="Times New Roman" panose="02020603050405020304" pitchFamily="18" charset="0"/>
                <a:cs typeface="Times New Roman" panose="02020603050405020304" pitchFamily="18" charset="0"/>
              </a:rPr>
              <a:t>Survey</a:t>
            </a:r>
          </a:p>
        </p:txBody>
      </p:sp>
      <p:sp>
        <p:nvSpPr>
          <p:cNvPr id="35843" name="Rectangle 3">
            <a:extLst>
              <a:ext uri="{FF2B5EF4-FFF2-40B4-BE49-F238E27FC236}">
                <a16:creationId xmlns:a16="http://schemas.microsoft.com/office/drawing/2014/main" id="{3D64E8FE-C0FA-2B42-A4EB-AEFF47EC9E83}"/>
              </a:ext>
            </a:extLst>
          </p:cNvPr>
          <p:cNvSpPr>
            <a:spLocks noGrp="1"/>
          </p:cNvSpPr>
          <p:nvPr>
            <p:ph type="body" idx="4294967295"/>
          </p:nvPr>
        </p:nvSpPr>
        <p:spPr>
          <a:xfrm>
            <a:off x="0" y="1782980"/>
            <a:ext cx="7486403" cy="5075019"/>
          </a:xfrm>
        </p:spPr>
        <p:txBody>
          <a:bodyPr vert="horz" lIns="91440" tIns="45720" rIns="91440" bIns="45720" rtlCol="0">
            <a:normAutofit/>
          </a:bodyPr>
          <a:lstStyle/>
          <a:p>
            <a:pPr>
              <a:defRPr/>
            </a:pPr>
            <a:r>
              <a:rPr lang="en-US" sz="2400" dirty="0">
                <a:latin typeface="Times New Roman" panose="02020603050405020304" pitchFamily="18" charset="0"/>
                <a:cs typeface="Times New Roman" panose="02020603050405020304" pitchFamily="18" charset="0"/>
              </a:rPr>
              <a:t>The census is a good example of a survey, it asks the same questions of the sample group, in this case the entire population.</a:t>
            </a:r>
          </a:p>
          <a:p>
            <a:pPr>
              <a:defRPr/>
            </a:pPr>
            <a:r>
              <a:rPr lang="en-US" sz="2400" dirty="0">
                <a:latin typeface="Times New Roman" panose="02020603050405020304" pitchFamily="18" charset="0"/>
                <a:cs typeface="Times New Roman" panose="02020603050405020304" pitchFamily="18" charset="0"/>
              </a:rPr>
              <a:t>However, most surveys obtain information from a selective group and  that data represents the population as a whole. </a:t>
            </a:r>
          </a:p>
          <a:p>
            <a:pPr>
              <a:defRPr/>
            </a:pPr>
            <a:r>
              <a:rPr lang="en-US" sz="2400" dirty="0">
                <a:latin typeface="Times New Roman" panose="02020603050405020304" pitchFamily="18" charset="0"/>
                <a:cs typeface="Times New Roman" panose="02020603050405020304" pitchFamily="18" charset="0"/>
              </a:rPr>
              <a:t>A sample group for a survey therefore must represent characteristics from the total population to ensure that the sample is reasonably representative.</a:t>
            </a:r>
          </a:p>
          <a:p>
            <a:pPr>
              <a:defRPr/>
            </a:pPr>
            <a:endParaRPr lang="en-US" sz="2400" dirty="0"/>
          </a:p>
          <a:p>
            <a:pPr>
              <a:defRPr/>
            </a:pPr>
            <a:endParaRPr lang="en-US" sz="2400" dirty="0"/>
          </a:p>
        </p:txBody>
      </p:sp>
      <p:grpSp>
        <p:nvGrpSpPr>
          <p:cNvPr id="142" name="Group 14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3" name="Isosceles Triangle 1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5362" name="Picture 2" descr="The 4 Steps To Perfect Customer Survey Design | Thematic">
            <a:extLst>
              <a:ext uri="{FF2B5EF4-FFF2-40B4-BE49-F238E27FC236}">
                <a16:creationId xmlns:a16="http://schemas.microsoft.com/office/drawing/2014/main" id="{838CF321-E072-BF46-9D61-D60E77CCC1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32318" y="1782981"/>
            <a:ext cx="3416214" cy="17852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858" name="Rectangle 2">
            <a:extLst>
              <a:ext uri="{FF2B5EF4-FFF2-40B4-BE49-F238E27FC236}">
                <a16:creationId xmlns:a16="http://schemas.microsoft.com/office/drawing/2014/main" id="{2BDBF05E-EF74-B04C-833C-C34A1F63D65F}"/>
              </a:ext>
            </a:extLst>
          </p:cNvPr>
          <p:cNvSpPr>
            <a:spLocks noGrp="1"/>
          </p:cNvSpPr>
          <p:nvPr>
            <p:ph type="title" idx="4294967295"/>
          </p:nvPr>
        </p:nvSpPr>
        <p:spPr bwMode="auto">
          <a:xfrm>
            <a:off x="630936" y="640080"/>
            <a:ext cx="4818888" cy="1481328"/>
          </a:xfrm>
        </p:spPr>
        <p:txBody>
          <a:bodyPr vert="horz" lIns="91440" tIns="45720" rIns="91440" bIns="45720" numCol="1" rtlCol="0" anchor="b" anchorCtr="0" compatLnSpc="1">
            <a:prstTxWarp prst="textNoShape">
              <a:avLst/>
            </a:prstTxWarp>
            <a:normAutofit/>
          </a:bodyPr>
          <a:lstStyle/>
          <a:p>
            <a:pPr>
              <a:defRPr/>
            </a:pPr>
            <a:r>
              <a:rPr lang="en-US" sz="5000" kern="1200">
                <a:solidFill>
                  <a:schemeClr val="tx1"/>
                </a:solidFill>
                <a:effectLst/>
                <a:latin typeface="+mj-lt"/>
                <a:ea typeface="+mj-ea"/>
                <a:cs typeface="+mj-cs"/>
              </a:rPr>
              <a:t>Advantages of Surveys</a:t>
            </a:r>
          </a:p>
        </p:txBody>
      </p:sp>
      <p:sp>
        <p:nvSpPr>
          <p:cNvPr id="7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Rectangle 3">
            <a:extLst>
              <a:ext uri="{FF2B5EF4-FFF2-40B4-BE49-F238E27FC236}">
                <a16:creationId xmlns:a16="http://schemas.microsoft.com/office/drawing/2014/main" id="{C2E96E9D-B842-3746-98BF-1132EC004BD6}"/>
              </a:ext>
            </a:extLst>
          </p:cNvPr>
          <p:cNvSpPr>
            <a:spLocks noGrp="1"/>
          </p:cNvSpPr>
          <p:nvPr>
            <p:ph type="body" idx="4294967295"/>
          </p:nvPr>
        </p:nvSpPr>
        <p:spPr>
          <a:xfrm>
            <a:off x="630936" y="2660904"/>
            <a:ext cx="4818888" cy="3547872"/>
          </a:xfrm>
        </p:spPr>
        <p:txBody>
          <a:bodyPr vert="horz" lIns="91440" tIns="45720" rIns="91440" bIns="45720" rtlCol="0" anchor="t">
            <a:normAutofit/>
          </a:bodyPr>
          <a:lstStyle/>
          <a:p>
            <a:pPr marL="0" indent="0">
              <a:buNone/>
              <a:defRPr/>
            </a:pPr>
            <a:r>
              <a:rPr lang="en-US" sz="2000" b="1" i="1" dirty="0"/>
              <a:t>Advantages of surveys:</a:t>
            </a:r>
          </a:p>
          <a:p>
            <a:pPr>
              <a:defRPr/>
            </a:pPr>
            <a:endParaRPr lang="en-US" sz="2000" dirty="0"/>
          </a:p>
          <a:p>
            <a:pPr>
              <a:defRPr/>
            </a:pPr>
            <a:r>
              <a:rPr lang="en-US" sz="2000" dirty="0"/>
              <a:t>Good for comparative analysis.</a:t>
            </a:r>
          </a:p>
          <a:p>
            <a:pPr>
              <a:defRPr/>
            </a:pPr>
            <a:r>
              <a:rPr lang="en-US" sz="2000" dirty="0"/>
              <a:t>Can gather large amounts of data in a relatively short space of time.</a:t>
            </a:r>
          </a:p>
          <a:p>
            <a:pPr>
              <a:defRPr/>
            </a:pPr>
            <a:r>
              <a:rPr lang="en-US" sz="2000" dirty="0"/>
              <a:t>Can be cost-effective (if you use the Internet, for example).</a:t>
            </a:r>
          </a:p>
          <a:p>
            <a:pPr>
              <a:defRPr/>
            </a:pPr>
            <a:r>
              <a:rPr lang="en-US" sz="2000" dirty="0"/>
              <a:t>Can take less time for respondents to complete (compared to an interview or focus group).</a:t>
            </a:r>
          </a:p>
          <a:p>
            <a:pPr marL="109537">
              <a:defRPr/>
            </a:pPr>
            <a:endParaRPr lang="en-US" sz="2000" dirty="0"/>
          </a:p>
        </p:txBody>
      </p:sp>
      <p:pic>
        <p:nvPicPr>
          <p:cNvPr id="17410" name="Picture 2" descr="5 Advantages And Disadvantages Of Using DNS In Networking | TinyDNS.org">
            <a:extLst>
              <a:ext uri="{FF2B5EF4-FFF2-40B4-BE49-F238E27FC236}">
                <a16:creationId xmlns:a16="http://schemas.microsoft.com/office/drawing/2014/main" id="{7E407077-F563-6047-954D-5779EB6FBC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858" name="Rectangle 2">
            <a:extLst>
              <a:ext uri="{FF2B5EF4-FFF2-40B4-BE49-F238E27FC236}">
                <a16:creationId xmlns:a16="http://schemas.microsoft.com/office/drawing/2014/main" id="{AF5EB43F-B244-3D47-A9E6-54BAE8DBE912}"/>
              </a:ext>
            </a:extLst>
          </p:cNvPr>
          <p:cNvSpPr>
            <a:spLocks noGrp="1"/>
          </p:cNvSpPr>
          <p:nvPr>
            <p:ph type="title" idx="4294967295"/>
          </p:nvPr>
        </p:nvSpPr>
        <p:spPr bwMode="auto">
          <a:xfrm>
            <a:off x="630936" y="640080"/>
            <a:ext cx="4818888" cy="1481328"/>
          </a:xfrm>
        </p:spPr>
        <p:txBody>
          <a:bodyPr vert="horz" lIns="91440" tIns="45720" rIns="91440" bIns="45720" numCol="1" rtlCol="0" anchor="b" anchorCtr="0" compatLnSpc="1">
            <a:prstTxWarp prst="textNoShape">
              <a:avLst/>
            </a:prstTxWarp>
            <a:normAutofit/>
          </a:bodyPr>
          <a:lstStyle/>
          <a:p>
            <a:pPr>
              <a:defRPr/>
            </a:pPr>
            <a:r>
              <a:rPr lang="en-US" sz="5000" kern="1200">
                <a:solidFill>
                  <a:schemeClr val="tx1"/>
                </a:solidFill>
                <a:effectLst/>
                <a:latin typeface="+mj-lt"/>
                <a:ea typeface="+mj-ea"/>
                <a:cs typeface="+mj-cs"/>
              </a:rPr>
              <a:t>Disadvantages of Surveys</a:t>
            </a:r>
          </a:p>
        </p:txBody>
      </p:sp>
      <p:sp>
        <p:nvSpPr>
          <p:cNvPr id="7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Rectangle 3">
            <a:extLst>
              <a:ext uri="{FF2B5EF4-FFF2-40B4-BE49-F238E27FC236}">
                <a16:creationId xmlns:a16="http://schemas.microsoft.com/office/drawing/2014/main" id="{211D2A6A-2DEA-E24C-804F-32A3F1CA246E}"/>
              </a:ext>
            </a:extLst>
          </p:cNvPr>
          <p:cNvSpPr>
            <a:spLocks noGrp="1"/>
          </p:cNvSpPr>
          <p:nvPr>
            <p:ph type="body" idx="4294967295"/>
          </p:nvPr>
        </p:nvSpPr>
        <p:spPr>
          <a:xfrm>
            <a:off x="630936" y="2660904"/>
            <a:ext cx="4818888" cy="3547872"/>
          </a:xfrm>
        </p:spPr>
        <p:txBody>
          <a:bodyPr vert="horz" lIns="91440" tIns="45720" rIns="91440" bIns="45720" rtlCol="0" anchor="t">
            <a:normAutofit/>
          </a:bodyPr>
          <a:lstStyle/>
          <a:p>
            <a:pPr marL="0" indent="0">
              <a:buNone/>
              <a:defRPr/>
            </a:pPr>
            <a:r>
              <a:rPr lang="en-US" sz="2200" b="1" i="1" dirty="0"/>
              <a:t>Disadvantages of surveys:</a:t>
            </a:r>
          </a:p>
          <a:p>
            <a:pPr>
              <a:defRPr/>
            </a:pPr>
            <a:endParaRPr lang="en-US" sz="2200" dirty="0"/>
          </a:p>
          <a:p>
            <a:pPr>
              <a:defRPr/>
            </a:pPr>
            <a:r>
              <a:rPr lang="en-US" sz="2200" dirty="0"/>
              <a:t>Responses may not be specific.</a:t>
            </a:r>
          </a:p>
          <a:p>
            <a:pPr>
              <a:defRPr/>
            </a:pPr>
            <a:r>
              <a:rPr lang="en-US" sz="2200" dirty="0"/>
              <a:t>Questions may be misinterpreted.</a:t>
            </a:r>
          </a:p>
          <a:p>
            <a:pPr>
              <a:defRPr/>
            </a:pPr>
            <a:r>
              <a:rPr lang="en-US" sz="2200" dirty="0"/>
              <a:t>May not obtain as many responses as you need.</a:t>
            </a:r>
          </a:p>
          <a:p>
            <a:pPr>
              <a:defRPr/>
            </a:pPr>
            <a:r>
              <a:rPr lang="en-US" sz="2200" dirty="0"/>
              <a:t>Don’t obtain the full story.</a:t>
            </a:r>
          </a:p>
          <a:p>
            <a:pPr marL="109537">
              <a:defRPr/>
            </a:pPr>
            <a:endParaRPr lang="en-US" sz="2200" dirty="0"/>
          </a:p>
        </p:txBody>
      </p:sp>
      <p:pic>
        <p:nvPicPr>
          <p:cNvPr id="18434" name="Picture 2" descr="5 Advantages And Disadvantages Of Using DNS In Networking | TinyDNS.org">
            <a:extLst>
              <a:ext uri="{FF2B5EF4-FFF2-40B4-BE49-F238E27FC236}">
                <a16:creationId xmlns:a16="http://schemas.microsoft.com/office/drawing/2014/main" id="{BC291BAC-1B5A-9A46-B99D-5FB100AD14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60"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1858" name="Rectangle 2">
            <a:extLst>
              <a:ext uri="{FF2B5EF4-FFF2-40B4-BE49-F238E27FC236}">
                <a16:creationId xmlns:a16="http://schemas.microsoft.com/office/drawing/2014/main" id="{C4C172BC-CEB6-9243-80F3-1B8908815BD4}"/>
              </a:ext>
            </a:extLst>
          </p:cNvPr>
          <p:cNvSpPr>
            <a:spLocks noGrp="1"/>
          </p:cNvSpPr>
          <p:nvPr>
            <p:ph type="title" idx="4294967295"/>
          </p:nvPr>
        </p:nvSpPr>
        <p:spPr bwMode="auto">
          <a:xfrm>
            <a:off x="643467" y="321734"/>
            <a:ext cx="10905066" cy="1135737"/>
          </a:xfrm>
        </p:spPr>
        <p:txBody>
          <a:bodyPr vert="horz" lIns="91440" tIns="45720" rIns="91440" bIns="45720" numCol="1" rtlCol="0" anchor="ctr" anchorCtr="0" compatLnSpc="1">
            <a:prstTxWarp prst="textNoShape">
              <a:avLst/>
            </a:prstTxWarp>
            <a:normAutofit/>
          </a:bodyPr>
          <a:lstStyle/>
          <a:p>
            <a:pPr algn="ctr">
              <a:defRPr/>
            </a:pPr>
            <a:r>
              <a:rPr lang="en-US" sz="3600" kern="1200" dirty="0">
                <a:solidFill>
                  <a:schemeClr val="tx1"/>
                </a:solidFill>
                <a:effectLst/>
                <a:latin typeface="Times New Roman" panose="02020603050405020304" pitchFamily="18" charset="0"/>
                <a:cs typeface="Times New Roman" panose="02020603050405020304" pitchFamily="18" charset="0"/>
              </a:rPr>
              <a:t>Interviews</a:t>
            </a:r>
          </a:p>
        </p:txBody>
      </p:sp>
      <p:sp>
        <p:nvSpPr>
          <p:cNvPr id="30723" name="Rectangle 3">
            <a:extLst>
              <a:ext uri="{FF2B5EF4-FFF2-40B4-BE49-F238E27FC236}">
                <a16:creationId xmlns:a16="http://schemas.microsoft.com/office/drawing/2014/main" id="{43CBB4F7-3FAC-2849-9D86-458C5041A1C6}"/>
              </a:ext>
            </a:extLst>
          </p:cNvPr>
          <p:cNvSpPr>
            <a:spLocks noGrp="1"/>
          </p:cNvSpPr>
          <p:nvPr>
            <p:ph type="body" idx="4294967295"/>
          </p:nvPr>
        </p:nvSpPr>
        <p:spPr>
          <a:xfrm>
            <a:off x="643467" y="1518568"/>
            <a:ext cx="4651851" cy="5339431"/>
          </a:xfrm>
        </p:spPr>
        <p:txBody>
          <a:bodyPr vert="horz" lIns="91440" tIns="45720" rIns="91440" bIns="45720" rtlCol="0">
            <a:normAutofit/>
          </a:bodyPr>
          <a:lstStyle/>
          <a:p>
            <a:pPr marL="0" indent="0">
              <a:buNone/>
              <a:defRPr/>
            </a:pPr>
            <a:r>
              <a:rPr lang="en-US" sz="2000" dirty="0">
                <a:latin typeface="Times New Roman" panose="02020603050405020304" pitchFamily="18" charset="0"/>
                <a:cs typeface="Times New Roman" panose="02020603050405020304" pitchFamily="18" charset="0"/>
              </a:rPr>
              <a:t>The most common forms of qualitative research:</a:t>
            </a:r>
          </a:p>
          <a:p>
            <a:pPr marL="0" indent="0">
              <a:buNone/>
              <a:defRPr/>
            </a:pPr>
            <a:endParaRPr lang="en-US" sz="2000" dirty="0">
              <a:latin typeface="Times New Roman" panose="02020603050405020304" pitchFamily="18" charset="0"/>
              <a:cs typeface="Times New Roman" panose="02020603050405020304" pitchFamily="18" charset="0"/>
            </a:endParaRPr>
          </a:p>
          <a:p>
            <a:pPr>
              <a:defRPr/>
            </a:pPr>
            <a:r>
              <a:rPr lang="en-US" sz="2000" dirty="0">
                <a:latin typeface="Times New Roman" panose="02020603050405020304" pitchFamily="18" charset="0"/>
                <a:cs typeface="Times New Roman" panose="02020603050405020304" pitchFamily="18" charset="0"/>
              </a:rPr>
              <a:t>Meeting someone in person and discussing various issues. </a:t>
            </a:r>
          </a:p>
          <a:p>
            <a:pPr>
              <a:defRPr/>
            </a:pPr>
            <a:endParaRPr lang="en-US" sz="2000" dirty="0">
              <a:latin typeface="Times New Roman" panose="02020603050405020304" pitchFamily="18" charset="0"/>
              <a:cs typeface="Times New Roman" panose="02020603050405020304" pitchFamily="18" charset="0"/>
            </a:endParaRPr>
          </a:p>
          <a:p>
            <a:pPr>
              <a:defRPr/>
            </a:pPr>
            <a:r>
              <a:rPr lang="en-US" sz="2000" dirty="0">
                <a:latin typeface="Times New Roman" panose="02020603050405020304" pitchFamily="18" charset="0"/>
                <a:cs typeface="Times New Roman" panose="02020603050405020304" pitchFamily="18" charset="0"/>
              </a:rPr>
              <a:t>The interviewee may be an expert in a particular field, or someone affected by the issues being researched. </a:t>
            </a:r>
          </a:p>
          <a:p>
            <a:pPr marL="0" indent="0">
              <a:buNone/>
              <a:defRPr/>
            </a:pPr>
            <a:endParaRPr lang="en-US" sz="2000" dirty="0">
              <a:latin typeface="Times New Roman" panose="02020603050405020304" pitchFamily="18" charset="0"/>
              <a:cs typeface="Times New Roman" panose="02020603050405020304" pitchFamily="18" charset="0"/>
            </a:endParaRPr>
          </a:p>
          <a:p>
            <a:pPr>
              <a:defRPr/>
            </a:pPr>
            <a:r>
              <a:rPr lang="en-US" sz="2000" dirty="0">
                <a:latin typeface="Times New Roman" panose="02020603050405020304" pitchFamily="18" charset="0"/>
                <a:cs typeface="Times New Roman" panose="02020603050405020304" pitchFamily="18" charset="0"/>
              </a:rPr>
              <a:t>Usually involves more than a ‘yes’ or ‘no’ as the aim is to understand the </a:t>
            </a:r>
            <a:r>
              <a:rPr lang="en-US" sz="2000" i="1" dirty="0">
                <a:latin typeface="Times New Roman" panose="02020603050405020304" pitchFamily="18" charset="0"/>
                <a:cs typeface="Times New Roman" panose="02020603050405020304" pitchFamily="18" charset="0"/>
              </a:rPr>
              <a:t>complexity</a:t>
            </a:r>
            <a:r>
              <a:rPr lang="en-US" sz="2000" dirty="0">
                <a:latin typeface="Times New Roman" panose="02020603050405020304" pitchFamily="18" charset="0"/>
                <a:cs typeface="Times New Roman" panose="02020603050405020304" pitchFamily="18" charset="0"/>
              </a:rPr>
              <a:t> of the issues being researched – the what and the why? </a:t>
            </a:r>
          </a:p>
          <a:p>
            <a:pPr marL="109537">
              <a:defRPr/>
            </a:pPr>
            <a:endParaRPr lang="en-US" sz="1700" dirty="0"/>
          </a:p>
        </p:txBody>
      </p:sp>
      <p:grpSp>
        <p:nvGrpSpPr>
          <p:cNvPr id="121861" name="Group 7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1862" name="Isosceles Triangle 7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863" name="Rectangle 7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482" name="Picture 2" descr="5 Reasons Your Job Interviews Aren't Becoming Job Offers">
            <a:extLst>
              <a:ext uri="{FF2B5EF4-FFF2-40B4-BE49-F238E27FC236}">
                <a16:creationId xmlns:a16="http://schemas.microsoft.com/office/drawing/2014/main" id="{F6E0B61C-7D2E-854B-AC94-7DB069768D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2015303"/>
            <a:ext cx="6253212" cy="3897248"/>
          </a:xfrm>
          <a:prstGeom prst="rect">
            <a:avLst/>
          </a:prstGeom>
          <a:noFill/>
          <a:extLst>
            <a:ext uri="{909E8E84-426E-40DD-AFC4-6F175D3DCCD1}">
              <a14:hiddenFill xmlns:a14="http://schemas.microsoft.com/office/drawing/2010/main">
                <a:solidFill>
                  <a:srgbClr val="FFFFFF"/>
                </a:solidFill>
              </a14:hiddenFill>
            </a:ext>
          </a:extLst>
        </p:spPr>
      </p:pic>
      <p:grpSp>
        <p:nvGrpSpPr>
          <p:cNvPr id="121864" name="Group 78">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80" name="Rectangle 79">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534C2BDC-4A00-B748-9B87-2764FCFA6D7E}"/>
              </a:ext>
            </a:extLst>
          </p:cNvPr>
          <p:cNvSpPr>
            <a:spLocks noGrp="1"/>
          </p:cNvSpPr>
          <p:nvPr>
            <p:ph type="title" idx="4294967295"/>
          </p:nvPr>
        </p:nvSpPr>
        <p:spPr bwMode="auto"/>
        <p:txBody>
          <a:bodyPr vert="horz" wrap="square" lIns="91440" tIns="45720" rIns="91440" bIns="45720" numCol="1" rtlCol="0" anchor="ctr" anchorCtr="0" compatLnSpc="1">
            <a:prstTxWarp prst="textNoShape">
              <a:avLst/>
            </a:prstTxWarp>
            <a:normAutofit/>
          </a:bodyPr>
          <a:lstStyle/>
          <a:p>
            <a:pPr>
              <a:defRPr/>
            </a:pPr>
            <a:r>
              <a:rPr lang="en-GB" dirty="0">
                <a:effectLst/>
                <a:latin typeface="Lucida Sans Unicode" pitchFamily="34" charset="0"/>
              </a:rPr>
              <a:t>Advantages  of Interviews</a:t>
            </a:r>
          </a:p>
        </p:txBody>
      </p:sp>
      <p:sp>
        <p:nvSpPr>
          <p:cNvPr id="30723" name="Rectangle 3">
            <a:extLst>
              <a:ext uri="{FF2B5EF4-FFF2-40B4-BE49-F238E27FC236}">
                <a16:creationId xmlns:a16="http://schemas.microsoft.com/office/drawing/2014/main" id="{E060E8F7-BBD5-1B4F-8F62-494C2208DED5}"/>
              </a:ext>
            </a:extLst>
          </p:cNvPr>
          <p:cNvSpPr>
            <a:spLocks noGrp="1"/>
          </p:cNvSpPr>
          <p:nvPr>
            <p:ph type="body" idx="4294967295"/>
          </p:nvPr>
        </p:nvSpPr>
        <p:spPr/>
        <p:txBody>
          <a:bodyPr/>
          <a:lstStyle/>
          <a:p>
            <a:pPr marL="0" indent="0">
              <a:buNone/>
              <a:defRPr/>
            </a:pPr>
            <a:r>
              <a:rPr lang="en-GB" b="1" i="1" dirty="0"/>
              <a:t>Advantages of face-to-face interviews :</a:t>
            </a:r>
          </a:p>
          <a:p>
            <a:pPr>
              <a:buFont typeface="Wingdings 3" panose="05040102010807070707" pitchFamily="18" charset="2"/>
              <a:buChar char=""/>
              <a:defRPr/>
            </a:pPr>
            <a:endParaRPr lang="en-GB" sz="1800" dirty="0"/>
          </a:p>
          <a:p>
            <a:pPr>
              <a:buFont typeface="Wingdings 3" panose="05040102010807070707" pitchFamily="18" charset="2"/>
              <a:buChar char=""/>
              <a:defRPr/>
            </a:pPr>
            <a:r>
              <a:rPr lang="en-GB" sz="2400" dirty="0"/>
              <a:t>Can allow for in-depth knowledge sharing</a:t>
            </a:r>
          </a:p>
          <a:p>
            <a:pPr>
              <a:buFont typeface="Wingdings 3" panose="05040102010807070707" pitchFamily="18" charset="2"/>
              <a:buChar char=""/>
              <a:defRPr/>
            </a:pPr>
            <a:r>
              <a:rPr lang="en-GB" sz="2400" dirty="0"/>
              <a:t>Helps to develop the bigger picture</a:t>
            </a:r>
          </a:p>
          <a:p>
            <a:pPr>
              <a:buFont typeface="Wingdings 3" panose="05040102010807070707" pitchFamily="18" charset="2"/>
              <a:buChar char=""/>
              <a:defRPr/>
            </a:pPr>
            <a:r>
              <a:rPr lang="en-GB" sz="2400" dirty="0"/>
              <a:t>Helps with analysis of results</a:t>
            </a:r>
          </a:p>
          <a:p>
            <a:pPr>
              <a:buFont typeface="Wingdings 3" panose="05040102010807070707" pitchFamily="18" charset="2"/>
              <a:buChar char=""/>
              <a:defRPr/>
            </a:pPr>
            <a:r>
              <a:rPr lang="en-GB" sz="2400" dirty="0"/>
              <a:t>Good for networking (you may be referred to other people </a:t>
            </a:r>
          </a:p>
          <a:p>
            <a:pPr marL="109537" indent="0">
              <a:buNone/>
              <a:defRPr/>
            </a:pPr>
            <a:r>
              <a:rPr lang="en-GB" sz="2400" dirty="0"/>
              <a:t>      to interview).</a:t>
            </a:r>
          </a:p>
          <a:p>
            <a:pPr marL="109537" indent="0">
              <a:buNone/>
              <a:defRPr/>
            </a:pPr>
            <a:r>
              <a:rPr lang="en-GB" sz="2400" dirty="0"/>
              <a:t> </a:t>
            </a:r>
          </a:p>
          <a:p>
            <a:pPr marL="109537" indent="0">
              <a:buNone/>
              <a:defRPr/>
            </a:pPr>
            <a:endParaRPr lang="en-GB" sz="2400" dirty="0">
              <a:latin typeface="Lucida Sans Unicode" pitchFamily="34" charset="0"/>
            </a:endParaRPr>
          </a:p>
        </p:txBody>
      </p:sp>
      <p:pic>
        <p:nvPicPr>
          <p:cNvPr id="6" name="Picture 2" descr="5 Advantages And Disadvantages Of Using DNS In Networking | TinyDNS.org">
            <a:extLst>
              <a:ext uri="{FF2B5EF4-FFF2-40B4-BE49-F238E27FC236}">
                <a16:creationId xmlns:a16="http://schemas.microsoft.com/office/drawing/2014/main" id="{DC0205CE-7DE3-AE4D-B350-0A9C3B7ED3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6566" y="1228725"/>
            <a:ext cx="4615434" cy="461543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44952A62-3CBB-F940-9FA8-319F1F8E67FE}"/>
              </a:ext>
            </a:extLst>
          </p:cNvPr>
          <p:cNvSpPr>
            <a:spLocks noGrp="1"/>
          </p:cNvSpPr>
          <p:nvPr>
            <p:ph type="title" idx="4294967295"/>
          </p:nvPr>
        </p:nvSpPr>
        <p:spPr bwMode="auto"/>
        <p:txBody>
          <a:bodyPr vert="horz" wrap="square" lIns="91440" tIns="45720" rIns="91440" bIns="45720" numCol="1" rtlCol="0" anchor="ctr" anchorCtr="0" compatLnSpc="1">
            <a:prstTxWarp prst="textNoShape">
              <a:avLst/>
            </a:prstTxWarp>
            <a:normAutofit/>
          </a:bodyPr>
          <a:lstStyle/>
          <a:p>
            <a:pPr algn="ctr">
              <a:defRPr/>
            </a:pPr>
            <a:r>
              <a:rPr lang="en-GB" dirty="0">
                <a:effectLst/>
                <a:latin typeface="Times New Roman" panose="02020603050405020304" pitchFamily="18" charset="0"/>
                <a:cs typeface="Times New Roman" panose="02020603050405020304" pitchFamily="18" charset="0"/>
              </a:rPr>
              <a:t>Disadvantages of Interviews</a:t>
            </a:r>
          </a:p>
        </p:txBody>
      </p:sp>
      <p:sp>
        <p:nvSpPr>
          <p:cNvPr id="30723" name="Rectangle 3">
            <a:extLst>
              <a:ext uri="{FF2B5EF4-FFF2-40B4-BE49-F238E27FC236}">
                <a16:creationId xmlns:a16="http://schemas.microsoft.com/office/drawing/2014/main" id="{2BB5B9D5-7156-804E-9C8C-D41F60644DE7}"/>
              </a:ext>
            </a:extLst>
          </p:cNvPr>
          <p:cNvSpPr>
            <a:spLocks noGrp="1"/>
          </p:cNvSpPr>
          <p:nvPr>
            <p:ph type="body" idx="4294967295"/>
          </p:nvPr>
        </p:nvSpPr>
        <p:spPr/>
        <p:txBody>
          <a:bodyPr/>
          <a:lstStyle/>
          <a:p>
            <a:pPr marL="109537" indent="0">
              <a:buNone/>
              <a:defRPr/>
            </a:pPr>
            <a:r>
              <a:rPr lang="en-GB" b="1" i="1" dirty="0">
                <a:latin typeface="Times New Roman" panose="02020603050405020304" pitchFamily="18" charset="0"/>
                <a:cs typeface="Times New Roman" panose="02020603050405020304" pitchFamily="18" charset="0"/>
              </a:rPr>
              <a:t>Disadvantages of face-to-face interviews:</a:t>
            </a:r>
          </a:p>
          <a:p>
            <a:pPr>
              <a:buFont typeface="Wingdings 3" panose="05040102010807070707" pitchFamily="18" charset="2"/>
              <a:buChar char=""/>
              <a:defRPr/>
            </a:pPr>
            <a:endParaRPr lang="en-GB" sz="1800" dirty="0">
              <a:latin typeface="Times New Roman" panose="02020603050405020304" pitchFamily="18" charset="0"/>
              <a:cs typeface="Times New Roman" panose="02020603050405020304" pitchFamily="18" charset="0"/>
            </a:endParaRPr>
          </a:p>
          <a:p>
            <a:pPr>
              <a:buFont typeface="Wingdings 3" panose="05040102010807070707" pitchFamily="18" charset="2"/>
              <a:buChar char=""/>
              <a:defRPr/>
            </a:pPr>
            <a:r>
              <a:rPr lang="en-GB" sz="2400" dirty="0">
                <a:latin typeface="Times New Roman" panose="02020603050405020304" pitchFamily="18" charset="0"/>
                <a:cs typeface="Times New Roman" panose="02020603050405020304" pitchFamily="18" charset="0"/>
              </a:rPr>
              <a:t>Can be time consuming</a:t>
            </a:r>
          </a:p>
          <a:p>
            <a:pPr>
              <a:buFont typeface="Wingdings 3" panose="05040102010807070707" pitchFamily="18" charset="2"/>
              <a:buChar char=""/>
              <a:defRPr/>
            </a:pPr>
            <a:r>
              <a:rPr lang="en-GB" sz="2400" dirty="0">
                <a:latin typeface="Times New Roman" panose="02020603050405020304" pitchFamily="18" charset="0"/>
                <a:cs typeface="Times New Roman" panose="02020603050405020304" pitchFamily="18" charset="0"/>
              </a:rPr>
              <a:t>May be difficult to arrange an interview time</a:t>
            </a:r>
          </a:p>
          <a:p>
            <a:pPr>
              <a:buFont typeface="Wingdings 3" panose="05040102010807070707" pitchFamily="18" charset="2"/>
              <a:buChar char=""/>
              <a:defRPr/>
            </a:pPr>
            <a:r>
              <a:rPr lang="en-GB" sz="2400" dirty="0">
                <a:latin typeface="Times New Roman" panose="02020603050405020304" pitchFamily="18" charset="0"/>
                <a:cs typeface="Times New Roman" panose="02020603050405020304" pitchFamily="18" charset="0"/>
              </a:rPr>
              <a:t>Can be difficult to compare and analyse information</a:t>
            </a:r>
            <a:r>
              <a:rPr lang="en-GB" sz="1800" dirty="0">
                <a:latin typeface="Times New Roman" panose="02020603050405020304" pitchFamily="18" charset="0"/>
                <a:cs typeface="Times New Roman" panose="02020603050405020304" pitchFamily="18" charset="0"/>
              </a:rPr>
              <a:t>. </a:t>
            </a:r>
          </a:p>
          <a:p>
            <a:pPr marL="109537" indent="0">
              <a:buNone/>
              <a:defRPr/>
            </a:pPr>
            <a:endParaRPr lang="en-GB" sz="1800" dirty="0">
              <a:latin typeface="Lucida Sans Unicode" pitchFamily="34" charset="0"/>
            </a:endParaRPr>
          </a:p>
        </p:txBody>
      </p:sp>
      <p:pic>
        <p:nvPicPr>
          <p:cNvPr id="4" name="Picture 2" descr="5 Advantages And Disadvantages Of Using DNS In Networking | TinyDNS.org">
            <a:extLst>
              <a:ext uri="{FF2B5EF4-FFF2-40B4-BE49-F238E27FC236}">
                <a16:creationId xmlns:a16="http://schemas.microsoft.com/office/drawing/2014/main" id="{414CAC59-BDA8-2640-8DE4-3B4EB36BDB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99832" y="1349883"/>
            <a:ext cx="4158234" cy="415823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E7815-8781-F64C-B57F-4C72534F8C94}"/>
              </a:ext>
            </a:extLst>
          </p:cNvPr>
          <p:cNvSpPr>
            <a:spLocks noGrp="1"/>
          </p:cNvSpPr>
          <p:nvPr>
            <p:ph type="title"/>
          </p:nvPr>
        </p:nvSpPr>
        <p:spPr>
          <a:xfrm>
            <a:off x="2002536" y="149352"/>
            <a:ext cx="7772400" cy="667512"/>
          </a:xfrm>
        </p:spPr>
        <p:txBody>
          <a:bodyPr/>
          <a:lstStyle/>
          <a:p>
            <a:pPr algn="ctr">
              <a:defRPr/>
            </a:pPr>
            <a:r>
              <a:rPr lang="en-GB" sz="3600" dirty="0">
                <a:latin typeface="Times New Roman" panose="02020603050405020304" pitchFamily="18" charset="0"/>
                <a:cs typeface="Times New Roman" panose="02020603050405020304" pitchFamily="18" charset="0"/>
              </a:rPr>
              <a:t>Different Types of Interviews</a:t>
            </a:r>
          </a:p>
        </p:txBody>
      </p:sp>
      <p:sp>
        <p:nvSpPr>
          <p:cNvPr id="40963" name="Text Placeholder 2">
            <a:extLst>
              <a:ext uri="{FF2B5EF4-FFF2-40B4-BE49-F238E27FC236}">
                <a16:creationId xmlns:a16="http://schemas.microsoft.com/office/drawing/2014/main" id="{ABB36795-4B7F-0C4D-A935-25E3D9B54E79}"/>
              </a:ext>
            </a:extLst>
          </p:cNvPr>
          <p:cNvSpPr>
            <a:spLocks noGrp="1"/>
          </p:cNvSpPr>
          <p:nvPr>
            <p:ph type="body" idx="1"/>
          </p:nvPr>
        </p:nvSpPr>
        <p:spPr>
          <a:xfrm>
            <a:off x="0" y="1484376"/>
            <a:ext cx="8686800" cy="4191000"/>
          </a:xfrm>
        </p:spPr>
        <p:txBody>
          <a:bodyPr/>
          <a:lstStyle/>
          <a:p>
            <a:pPr marL="285750" indent="-285750">
              <a:lnSpc>
                <a:spcPct val="150000"/>
              </a:lnSpc>
              <a:buFont typeface="Arial" panose="020B0604020202020204" pitchFamily="34" charset="0"/>
              <a:buChar char="•"/>
            </a:pPr>
            <a:r>
              <a:rPr lang="en-GB" altLang="en-US" sz="3600" dirty="0">
                <a:solidFill>
                  <a:schemeClr val="tx1"/>
                </a:solidFill>
                <a:latin typeface="Times New Roman" panose="02020603050405020304" pitchFamily="18" charset="0"/>
                <a:cs typeface="Times New Roman" panose="02020603050405020304" pitchFamily="18" charset="0"/>
              </a:rPr>
              <a:t>Structured interviews</a:t>
            </a:r>
          </a:p>
          <a:p>
            <a:pPr marL="285750" indent="-285750">
              <a:lnSpc>
                <a:spcPct val="150000"/>
              </a:lnSpc>
              <a:buFont typeface="Arial" panose="020B0604020202020204" pitchFamily="34" charset="0"/>
              <a:buChar char="•"/>
            </a:pPr>
            <a:r>
              <a:rPr lang="en-GB" altLang="en-US" sz="3600" dirty="0">
                <a:solidFill>
                  <a:schemeClr val="tx1"/>
                </a:solidFill>
                <a:latin typeface="Times New Roman" panose="02020603050405020304" pitchFamily="18" charset="0"/>
                <a:cs typeface="Times New Roman" panose="02020603050405020304" pitchFamily="18" charset="0"/>
              </a:rPr>
              <a:t>Semi-structured interviews</a:t>
            </a:r>
          </a:p>
          <a:p>
            <a:pPr marL="285750" indent="-285750">
              <a:lnSpc>
                <a:spcPct val="150000"/>
              </a:lnSpc>
              <a:buFont typeface="Arial" panose="020B0604020202020204" pitchFamily="34" charset="0"/>
              <a:buChar char="•"/>
            </a:pPr>
            <a:r>
              <a:rPr lang="en-GB" altLang="en-US" sz="3600" dirty="0">
                <a:solidFill>
                  <a:schemeClr val="tx1"/>
                </a:solidFill>
                <a:latin typeface="Times New Roman" panose="02020603050405020304" pitchFamily="18" charset="0"/>
                <a:cs typeface="Times New Roman" panose="02020603050405020304" pitchFamily="18" charset="0"/>
              </a:rPr>
              <a:t>Unstructured Interviews</a:t>
            </a:r>
          </a:p>
        </p:txBody>
      </p:sp>
      <p:pic>
        <p:nvPicPr>
          <p:cNvPr id="4" name="Picture 2" descr="5 Reasons Your Job Interviews Aren't Becoming Job Offers">
            <a:extLst>
              <a:ext uri="{FF2B5EF4-FFF2-40B4-BE49-F238E27FC236}">
                <a16:creationId xmlns:a16="http://schemas.microsoft.com/office/drawing/2014/main" id="{12B0E7BF-5B71-974F-A4C1-423DD26EB5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83572" y="1476376"/>
            <a:ext cx="6253212" cy="38972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47F9-11DC-844C-A2EB-7B3D75ADCD08}"/>
              </a:ext>
            </a:extLst>
          </p:cNvPr>
          <p:cNvSpPr>
            <a:spLocks noGrp="1"/>
          </p:cNvSpPr>
          <p:nvPr>
            <p:ph type="title"/>
          </p:nvPr>
        </p:nvSpPr>
        <p:spPr>
          <a:xfrm>
            <a:off x="1866900" y="240220"/>
            <a:ext cx="7772400" cy="738759"/>
          </a:xfrm>
        </p:spPr>
        <p:txBody>
          <a:bodyPr/>
          <a:lstStyle/>
          <a:p>
            <a:pPr algn="ctr">
              <a:defRPr/>
            </a:pPr>
            <a:r>
              <a:rPr lang="en-GB" sz="3600" dirty="0">
                <a:latin typeface="Times New Roman" panose="02020603050405020304" pitchFamily="18" charset="0"/>
                <a:cs typeface="Times New Roman" panose="02020603050405020304" pitchFamily="18" charset="0"/>
              </a:rPr>
              <a:t>Advantages of Structured Interviews</a:t>
            </a:r>
          </a:p>
        </p:txBody>
      </p:sp>
      <p:sp>
        <p:nvSpPr>
          <p:cNvPr id="41987" name="Text Placeholder 2">
            <a:extLst>
              <a:ext uri="{FF2B5EF4-FFF2-40B4-BE49-F238E27FC236}">
                <a16:creationId xmlns:a16="http://schemas.microsoft.com/office/drawing/2014/main" id="{F0D657B6-6218-7748-94F5-4C6F4FB9C817}"/>
              </a:ext>
            </a:extLst>
          </p:cNvPr>
          <p:cNvSpPr>
            <a:spLocks noGrp="1"/>
          </p:cNvSpPr>
          <p:nvPr>
            <p:ph type="body" idx="1"/>
          </p:nvPr>
        </p:nvSpPr>
        <p:spPr>
          <a:xfrm>
            <a:off x="0" y="1228725"/>
            <a:ext cx="10439400" cy="5019675"/>
          </a:xfrm>
        </p:spPr>
        <p:txBody>
          <a:bodyPr>
            <a:normAutofit/>
          </a:bodyPr>
          <a:lstStyle/>
          <a:p>
            <a:pPr marL="285750" indent="-285750">
              <a:lnSpc>
                <a:spcPct val="150000"/>
              </a:lnSpc>
              <a:buFont typeface="Arial" panose="020B0604020202020204" pitchFamily="34" charset="0"/>
              <a:buChar char="•"/>
            </a:pPr>
            <a:r>
              <a:rPr lang="en-GB" altLang="en-US" sz="1600" dirty="0">
                <a:solidFill>
                  <a:schemeClr val="tx1"/>
                </a:solidFill>
                <a:latin typeface="Times New Roman" panose="02020603050405020304" pitchFamily="18" charset="0"/>
                <a:cs typeface="Times New Roman" panose="02020603050405020304" pitchFamily="18" charset="0"/>
              </a:rPr>
              <a:t>Different respondents have different type of answers to the same structure of questions – answers obtained can be collectively analysed.</a:t>
            </a:r>
          </a:p>
          <a:p>
            <a:pPr marL="285750" indent="-285750">
              <a:lnSpc>
                <a:spcPct val="150000"/>
              </a:lnSpc>
              <a:buFont typeface="Arial" panose="020B0604020202020204" pitchFamily="34" charset="0"/>
              <a:buChar char="•"/>
            </a:pPr>
            <a:r>
              <a:rPr lang="en-GB" altLang="en-US" sz="1600" dirty="0">
                <a:solidFill>
                  <a:schemeClr val="tx1"/>
                </a:solidFill>
                <a:latin typeface="Times New Roman" panose="02020603050405020304" pitchFamily="18" charset="0"/>
                <a:cs typeface="Times New Roman" panose="02020603050405020304" pitchFamily="18" charset="0"/>
              </a:rPr>
              <a:t>They can be used to get in touch with a large sample of the target population.</a:t>
            </a:r>
          </a:p>
          <a:p>
            <a:pPr marL="285750" indent="-285750">
              <a:lnSpc>
                <a:spcPct val="150000"/>
              </a:lnSpc>
              <a:buFont typeface="Arial" panose="020B0604020202020204" pitchFamily="34" charset="0"/>
              <a:buChar char="•"/>
            </a:pPr>
            <a:r>
              <a:rPr lang="en-GB" altLang="en-US" sz="1600" dirty="0">
                <a:solidFill>
                  <a:schemeClr val="tx1"/>
                </a:solidFill>
                <a:latin typeface="Times New Roman" panose="02020603050405020304" pitchFamily="18" charset="0"/>
                <a:cs typeface="Times New Roman" panose="02020603050405020304" pitchFamily="18" charset="0"/>
              </a:rPr>
              <a:t>The interview procedure is made easy due to the standardization offered by structured interviews.</a:t>
            </a:r>
          </a:p>
          <a:p>
            <a:pPr marL="285750" indent="-285750">
              <a:lnSpc>
                <a:spcPct val="150000"/>
              </a:lnSpc>
              <a:buFont typeface="Arial" panose="020B0604020202020204" pitchFamily="34" charset="0"/>
              <a:buChar char="•"/>
            </a:pPr>
            <a:r>
              <a:rPr lang="en-GB" altLang="en-US" sz="1600" dirty="0">
                <a:solidFill>
                  <a:schemeClr val="tx1"/>
                </a:solidFill>
                <a:latin typeface="Times New Roman" panose="02020603050405020304" pitchFamily="18" charset="0"/>
                <a:cs typeface="Times New Roman" panose="02020603050405020304" pitchFamily="18" charset="0"/>
              </a:rPr>
              <a:t>Replication across multiple samples</a:t>
            </a:r>
            <a:r>
              <a:rPr lang="en-GB" altLang="en-US" sz="600" dirty="0">
                <a:solidFill>
                  <a:schemeClr val="tx1"/>
                </a:solidFill>
                <a:latin typeface="Times New Roman" panose="02020603050405020304" pitchFamily="18" charset="0"/>
                <a:cs typeface="Times New Roman" panose="02020603050405020304" pitchFamily="18" charset="0"/>
              </a:rPr>
              <a:t> </a:t>
            </a:r>
            <a:r>
              <a:rPr lang="en-GB" altLang="en-US" sz="1600" dirty="0">
                <a:solidFill>
                  <a:schemeClr val="tx1"/>
                </a:solidFill>
                <a:latin typeface="Times New Roman" panose="02020603050405020304" pitchFamily="18" charset="0"/>
                <a:cs typeface="Times New Roman" panose="02020603050405020304" pitchFamily="18" charset="0"/>
              </a:rPr>
              <a:t>becomes easy due to the same structure of interview, all participants are asked exactly the same questions with no flexibility to add or change questions.</a:t>
            </a:r>
            <a:endParaRPr lang="en-GB" altLang="en-US" sz="1100" dirty="0">
              <a:solidFill>
                <a:schemeClr val="tx1"/>
              </a:solidFill>
              <a:latin typeface="Times New Roman" panose="02020603050405020304" pitchFamily="18" charset="0"/>
              <a:cs typeface="Times New Roman" panose="02020603050405020304" pitchFamily="18" charset="0"/>
            </a:endParaRPr>
          </a:p>
        </p:txBody>
      </p:sp>
      <p:pic>
        <p:nvPicPr>
          <p:cNvPr id="4" name="Picture 2" descr="5 Advantages And Disadvantages Of Using DNS In Networking | TinyDNS.org">
            <a:extLst>
              <a:ext uri="{FF2B5EF4-FFF2-40B4-BE49-F238E27FC236}">
                <a16:creationId xmlns:a16="http://schemas.microsoft.com/office/drawing/2014/main" id="{C90F454F-7801-1644-B0C3-1A1136406B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908923" y="3574923"/>
            <a:ext cx="3283077" cy="32830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45DDB-3FB0-7748-84AF-B6A397B132C1}"/>
              </a:ext>
            </a:extLst>
          </p:cNvPr>
          <p:cNvSpPr>
            <a:spLocks noGrp="1"/>
          </p:cNvSpPr>
          <p:nvPr>
            <p:ph type="title"/>
          </p:nvPr>
        </p:nvSpPr>
        <p:spPr>
          <a:xfrm>
            <a:off x="2133600" y="70077"/>
            <a:ext cx="7772400" cy="1186996"/>
          </a:xfrm>
        </p:spPr>
        <p:txBody>
          <a:bodyPr>
            <a:normAutofit fontScale="90000"/>
          </a:bodyPr>
          <a:lstStyle/>
          <a:p>
            <a:pPr algn="ctr">
              <a:defRPr/>
            </a:pPr>
            <a:r>
              <a:rPr lang="en-GB" sz="4000" dirty="0">
                <a:latin typeface="Times New Roman" panose="02020603050405020304" pitchFamily="18" charset="0"/>
                <a:cs typeface="Times New Roman" panose="02020603050405020304" pitchFamily="18" charset="0"/>
              </a:rPr>
              <a:t>Disadvantages of structured interviews</a:t>
            </a:r>
          </a:p>
        </p:txBody>
      </p:sp>
      <p:sp>
        <p:nvSpPr>
          <p:cNvPr id="3" name="Text Placeholder 2">
            <a:extLst>
              <a:ext uri="{FF2B5EF4-FFF2-40B4-BE49-F238E27FC236}">
                <a16:creationId xmlns:a16="http://schemas.microsoft.com/office/drawing/2014/main" id="{03B18385-4C36-0446-A74E-4C91E6487AFC}"/>
              </a:ext>
            </a:extLst>
          </p:cNvPr>
          <p:cNvSpPr>
            <a:spLocks noGrp="1"/>
          </p:cNvSpPr>
          <p:nvPr>
            <p:ph type="body" idx="1"/>
          </p:nvPr>
        </p:nvSpPr>
        <p:spPr>
          <a:xfrm>
            <a:off x="0" y="1851025"/>
            <a:ext cx="9220200" cy="4343400"/>
          </a:xfrm>
        </p:spPr>
        <p:txBody>
          <a:bodyPr/>
          <a:lstStyle/>
          <a:p>
            <a:pPr marL="285750" indent="-285750">
              <a:lnSpc>
                <a:spcPct val="150000"/>
              </a:lnSpc>
              <a:buFont typeface="Arial" panose="020B0604020202020204" pitchFamily="34" charset="0"/>
              <a:buChar char="•"/>
              <a:defRPr/>
            </a:pPr>
            <a:r>
              <a:rPr lang="en-GB" sz="1800" dirty="0">
                <a:solidFill>
                  <a:schemeClr val="tx1"/>
                </a:solidFill>
              </a:rPr>
              <a:t>Limited scope of assessment of obtained results.</a:t>
            </a:r>
          </a:p>
          <a:p>
            <a:pPr marL="285750" indent="-285750">
              <a:lnSpc>
                <a:spcPct val="150000"/>
              </a:lnSpc>
              <a:buFont typeface="Arial" panose="020B0604020202020204" pitchFamily="34" charset="0"/>
              <a:buChar char="•"/>
              <a:defRPr/>
            </a:pPr>
            <a:r>
              <a:rPr lang="en-GB" sz="1800" dirty="0">
                <a:solidFill>
                  <a:schemeClr val="tx1"/>
                </a:solidFill>
              </a:rPr>
              <a:t>The accuracy of information overpowers the detail of information.</a:t>
            </a:r>
          </a:p>
          <a:p>
            <a:pPr marL="285750" indent="-285750">
              <a:lnSpc>
                <a:spcPct val="150000"/>
              </a:lnSpc>
              <a:buFont typeface="Arial" panose="020B0604020202020204" pitchFamily="34" charset="0"/>
              <a:buChar char="•"/>
              <a:defRPr/>
            </a:pPr>
            <a:r>
              <a:rPr lang="en-GB" sz="1800" dirty="0">
                <a:solidFill>
                  <a:schemeClr val="tx1"/>
                </a:solidFill>
              </a:rPr>
              <a:t>Respondents are forced to select from the provided answer options.</a:t>
            </a:r>
          </a:p>
          <a:p>
            <a:pPr marL="285750" indent="-285750">
              <a:lnSpc>
                <a:spcPct val="150000"/>
              </a:lnSpc>
              <a:buFont typeface="Arial" panose="020B0604020202020204" pitchFamily="34" charset="0"/>
              <a:buChar char="•"/>
              <a:defRPr/>
            </a:pPr>
            <a:r>
              <a:rPr lang="en-GB" sz="1800" dirty="0">
                <a:solidFill>
                  <a:schemeClr val="tx1"/>
                </a:solidFill>
              </a:rPr>
              <a:t>The researcher is expected to always adhere to the list of decided questions irrespective of how interesting the conversation is turning out to be with the participants.</a:t>
            </a:r>
          </a:p>
          <a:p>
            <a:pPr marL="285750" indent="-285750">
              <a:lnSpc>
                <a:spcPct val="150000"/>
              </a:lnSpc>
              <a:buFont typeface="Arial" panose="020B0604020202020204" pitchFamily="34" charset="0"/>
              <a:buChar char="•"/>
              <a:defRPr/>
            </a:pPr>
            <a:r>
              <a:rPr lang="en-GB" sz="1800" dirty="0">
                <a:solidFill>
                  <a:schemeClr val="tx1"/>
                </a:solidFill>
              </a:rPr>
              <a:t>A significant amount of time is required for a structured interview. </a:t>
            </a:r>
          </a:p>
          <a:p>
            <a:pPr>
              <a:buFont typeface="Wingdings 3" panose="05040102010807070707" pitchFamily="18" charset="2"/>
              <a:buNone/>
              <a:defRPr/>
            </a:pPr>
            <a:endParaRPr lang="en-GB" dirty="0">
              <a:solidFill>
                <a:schemeClr val="bg1"/>
              </a:solidFill>
            </a:endParaRPr>
          </a:p>
        </p:txBody>
      </p:sp>
      <p:pic>
        <p:nvPicPr>
          <p:cNvPr id="5" name="Picture 2" descr="5 Advantages And Disadvantages Of Using DNS In Networking | TinyDNS.org">
            <a:extLst>
              <a:ext uri="{FF2B5EF4-FFF2-40B4-BE49-F238E27FC236}">
                <a16:creationId xmlns:a16="http://schemas.microsoft.com/office/drawing/2014/main" id="{179640D4-B6CA-9F46-8C84-DE05CB2DD7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943974" y="2579973"/>
            <a:ext cx="2885503" cy="28855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4078A-45BD-BD4D-A1EB-FDC409F0D959}"/>
              </a:ext>
            </a:extLst>
          </p:cNvPr>
          <p:cNvSpPr>
            <a:spLocks noGrp="1"/>
          </p:cNvSpPr>
          <p:nvPr>
            <p:ph type="title"/>
          </p:nvPr>
        </p:nvSpPr>
        <p:spPr>
          <a:xfrm>
            <a:off x="2209800" y="114300"/>
            <a:ext cx="7772400" cy="1143000"/>
          </a:xfrm>
        </p:spPr>
        <p:txBody>
          <a:bodyPr/>
          <a:lstStyle/>
          <a:p>
            <a:pPr algn="ctr">
              <a:defRPr/>
            </a:pPr>
            <a:r>
              <a:rPr lang="en-GB" sz="3600" dirty="0">
                <a:latin typeface="Times New Roman" panose="02020603050405020304" pitchFamily="18" charset="0"/>
                <a:cs typeface="Times New Roman" panose="02020603050405020304" pitchFamily="18" charset="0"/>
              </a:rPr>
              <a:t>Advantages of Semi-Structured Interviews</a:t>
            </a:r>
          </a:p>
        </p:txBody>
      </p:sp>
      <p:sp>
        <p:nvSpPr>
          <p:cNvPr id="3" name="Text Placeholder 2">
            <a:extLst>
              <a:ext uri="{FF2B5EF4-FFF2-40B4-BE49-F238E27FC236}">
                <a16:creationId xmlns:a16="http://schemas.microsoft.com/office/drawing/2014/main" id="{28C9CD47-D141-8348-8C2B-B1C6FDBEED07}"/>
              </a:ext>
            </a:extLst>
          </p:cNvPr>
          <p:cNvSpPr>
            <a:spLocks noGrp="1"/>
          </p:cNvSpPr>
          <p:nvPr>
            <p:ph type="body" idx="1"/>
          </p:nvPr>
        </p:nvSpPr>
        <p:spPr>
          <a:xfrm>
            <a:off x="85344" y="1386840"/>
            <a:ext cx="10693400" cy="5135880"/>
          </a:xfrm>
        </p:spPr>
        <p:txBody>
          <a:bodyPr>
            <a:normAutofit lnSpcReduction="10000"/>
          </a:bodyPr>
          <a:lstStyle/>
          <a:p>
            <a:pPr>
              <a:buFont typeface="Wingdings 3" panose="05040102010807070707" pitchFamily="18" charset="2"/>
              <a:buNone/>
              <a:defRPr/>
            </a:pPr>
            <a:r>
              <a:rPr lang="en-GB" sz="2000" dirty="0">
                <a:solidFill>
                  <a:schemeClr val="tx1"/>
                </a:solidFill>
                <a:latin typeface="Times New Roman" panose="02020603050405020304" pitchFamily="18" charset="0"/>
                <a:cs typeface="Times New Roman" panose="02020603050405020304" pitchFamily="18" charset="0"/>
              </a:rPr>
              <a:t>Semi-structured interviews are guided conversations between researchers and interviewees – an appreciable flexibility is offered to the researchers. A researcher can be assured that multiple interview rounds will not be required in the presence of structure in this type of research interview.</a:t>
            </a:r>
          </a:p>
          <a:p>
            <a:pPr marL="285750" indent="-285750">
              <a:lnSpc>
                <a:spcPct val="150000"/>
              </a:lnSpc>
              <a:buFont typeface="Arial" panose="020B0604020202020204" pitchFamily="34" charset="0"/>
              <a:buChar char="•"/>
              <a:defRPr/>
            </a:pPr>
            <a:r>
              <a:rPr lang="en-GB" sz="2000" dirty="0">
                <a:solidFill>
                  <a:schemeClr val="tx1"/>
                </a:solidFill>
                <a:latin typeface="Times New Roman" panose="02020603050405020304" pitchFamily="18" charset="0"/>
                <a:cs typeface="Times New Roman" panose="02020603050405020304" pitchFamily="18" charset="0"/>
              </a:rPr>
              <a:t>Questions of semi-structured interviews are prepared before the scheduled interview, which provides the researcher with time to prepare and analyse the questions.</a:t>
            </a:r>
          </a:p>
          <a:p>
            <a:pPr marL="285750" indent="-285750">
              <a:lnSpc>
                <a:spcPct val="150000"/>
              </a:lnSpc>
              <a:buFont typeface="Arial" panose="020B0604020202020204" pitchFamily="34" charset="0"/>
              <a:buChar char="•"/>
              <a:defRPr/>
            </a:pPr>
            <a:r>
              <a:rPr lang="en-GB" sz="2000" dirty="0">
                <a:solidFill>
                  <a:schemeClr val="tx1"/>
                </a:solidFill>
                <a:latin typeface="Times New Roman" panose="02020603050405020304" pitchFamily="18" charset="0"/>
                <a:cs typeface="Times New Roman" panose="02020603050405020304" pitchFamily="18" charset="0"/>
              </a:rPr>
              <a:t>It is flexible to an extent while maintaining the research guidelines.</a:t>
            </a:r>
          </a:p>
          <a:p>
            <a:pPr marL="285750" indent="-285750">
              <a:lnSpc>
                <a:spcPct val="150000"/>
              </a:lnSpc>
              <a:buFont typeface="Arial" panose="020B0604020202020204" pitchFamily="34" charset="0"/>
              <a:buChar char="•"/>
              <a:defRPr/>
            </a:pPr>
            <a:r>
              <a:rPr lang="en-GB" sz="2000" dirty="0">
                <a:solidFill>
                  <a:schemeClr val="tx1"/>
                </a:solidFill>
                <a:latin typeface="Times New Roman" panose="02020603050405020304" pitchFamily="18" charset="0"/>
                <a:cs typeface="Times New Roman" panose="02020603050405020304" pitchFamily="18" charset="0"/>
              </a:rPr>
              <a:t>Researchers can express the interview questions in the format they prefer, unlike the structured interview.</a:t>
            </a:r>
          </a:p>
          <a:p>
            <a:pPr marL="285750" indent="-285750">
              <a:lnSpc>
                <a:spcPct val="150000"/>
              </a:lnSpc>
              <a:buFont typeface="Arial" panose="020B0604020202020204" pitchFamily="34" charset="0"/>
              <a:buChar char="•"/>
              <a:defRPr/>
            </a:pPr>
            <a:r>
              <a:rPr lang="en-GB" sz="2000" dirty="0">
                <a:solidFill>
                  <a:schemeClr val="tx1"/>
                </a:solidFill>
                <a:latin typeface="Times New Roman" panose="02020603050405020304" pitchFamily="18" charset="0"/>
                <a:cs typeface="Times New Roman" panose="02020603050405020304" pitchFamily="18" charset="0"/>
              </a:rPr>
              <a:t>Reliable qualitative data can be collected via these interviews.</a:t>
            </a:r>
          </a:p>
          <a:p>
            <a:pPr marL="285750" indent="-285750">
              <a:lnSpc>
                <a:spcPct val="150000"/>
              </a:lnSpc>
              <a:buFont typeface="Arial" panose="020B0604020202020204" pitchFamily="34" charset="0"/>
              <a:buChar char="•"/>
              <a:defRPr/>
            </a:pPr>
            <a:r>
              <a:rPr lang="en-GB" sz="2000" dirty="0">
                <a:solidFill>
                  <a:schemeClr val="tx1"/>
                </a:solidFill>
                <a:latin typeface="Times New Roman" panose="02020603050405020304" pitchFamily="18" charset="0"/>
                <a:cs typeface="Times New Roman" panose="02020603050405020304" pitchFamily="18" charset="0"/>
              </a:rPr>
              <a:t>Flexible structure of the interview allows for questions to be rephrased if needed or some additional questions added</a:t>
            </a:r>
            <a:r>
              <a:rPr lang="en-GB" sz="1400" dirty="0">
                <a:solidFill>
                  <a:schemeClr val="tx1"/>
                </a:solidFill>
                <a:latin typeface="Times New Roman" panose="02020603050405020304" pitchFamily="18" charset="0"/>
                <a:cs typeface="Times New Roman" panose="02020603050405020304" pitchFamily="18" charset="0"/>
              </a:rPr>
              <a:t>.</a:t>
            </a:r>
          </a:p>
        </p:txBody>
      </p:sp>
      <p:pic>
        <p:nvPicPr>
          <p:cNvPr id="4" name="Picture 2" descr="5 Advantages And Disadvantages Of Using DNS In Networking | TinyDNS.org">
            <a:extLst>
              <a:ext uri="{FF2B5EF4-FFF2-40B4-BE49-F238E27FC236}">
                <a16:creationId xmlns:a16="http://schemas.microsoft.com/office/drawing/2014/main" id="{5D0FB3CE-81DE-6F40-B88D-52C79B9AB9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424160" y="13716"/>
            <a:ext cx="1682496" cy="16824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FFC38-1E05-4841-BB41-03E1E5A6DAEE}"/>
              </a:ext>
            </a:extLst>
          </p:cNvPr>
          <p:cNvSpPr>
            <a:spLocks noGrp="1"/>
          </p:cNvSpPr>
          <p:nvPr>
            <p:ph type="title"/>
          </p:nvPr>
        </p:nvSpPr>
        <p:spPr>
          <a:xfrm>
            <a:off x="2209800" y="76200"/>
            <a:ext cx="7772400" cy="1176337"/>
          </a:xfrm>
        </p:spPr>
        <p:txBody>
          <a:bodyPr>
            <a:normAutofit fontScale="90000"/>
          </a:bodyPr>
          <a:lstStyle/>
          <a:p>
            <a:pPr algn="ctr">
              <a:defRPr/>
            </a:pPr>
            <a:r>
              <a:rPr lang="en-GB" sz="4000" dirty="0">
                <a:latin typeface="Times New Roman" panose="02020603050405020304" pitchFamily="18" charset="0"/>
                <a:cs typeface="Times New Roman" panose="02020603050405020304" pitchFamily="18" charset="0"/>
              </a:rPr>
              <a:t>Disadvantages of Semi-Structured Interviews</a:t>
            </a:r>
          </a:p>
        </p:txBody>
      </p:sp>
      <p:sp>
        <p:nvSpPr>
          <p:cNvPr id="45059" name="Text Placeholder 2">
            <a:extLst>
              <a:ext uri="{FF2B5EF4-FFF2-40B4-BE49-F238E27FC236}">
                <a16:creationId xmlns:a16="http://schemas.microsoft.com/office/drawing/2014/main" id="{EE7459D3-60C2-F941-8CDA-15AC47091916}"/>
              </a:ext>
            </a:extLst>
          </p:cNvPr>
          <p:cNvSpPr>
            <a:spLocks noGrp="1"/>
          </p:cNvSpPr>
          <p:nvPr>
            <p:ph type="body" idx="1"/>
          </p:nvPr>
        </p:nvSpPr>
        <p:spPr>
          <a:xfrm>
            <a:off x="0" y="1571625"/>
            <a:ext cx="10287000" cy="5210175"/>
          </a:xfrm>
        </p:spPr>
        <p:txBody>
          <a:bodyPr>
            <a:normAutofit/>
          </a:bodyPr>
          <a:lstStyle/>
          <a:p>
            <a:pPr marL="285750" indent="-285750">
              <a:lnSpc>
                <a:spcPct val="150000"/>
              </a:lnSpc>
              <a:buFont typeface="Arial" panose="020B0604020202020204" pitchFamily="34" charset="0"/>
              <a:buChar char="•"/>
            </a:pPr>
            <a:r>
              <a:rPr lang="en-GB" altLang="en-US" sz="2000" dirty="0">
                <a:solidFill>
                  <a:schemeClr val="tx1"/>
                </a:solidFill>
                <a:latin typeface="Times New Roman" panose="02020603050405020304" pitchFamily="18" charset="0"/>
                <a:cs typeface="Times New Roman" panose="02020603050405020304" pitchFamily="18" charset="0"/>
              </a:rPr>
              <a:t>Participants may question the reliability factor of these interviews due to the flexibility offered.</a:t>
            </a:r>
          </a:p>
          <a:p>
            <a:pPr marL="285750" indent="-285750">
              <a:lnSpc>
                <a:spcPct val="150000"/>
              </a:lnSpc>
              <a:buFont typeface="Arial" panose="020B0604020202020204" pitchFamily="34" charset="0"/>
              <a:buChar char="•"/>
            </a:pPr>
            <a:r>
              <a:rPr lang="en-GB" altLang="en-US" sz="2000" dirty="0">
                <a:solidFill>
                  <a:schemeClr val="tx1"/>
                </a:solidFill>
                <a:latin typeface="Times New Roman" panose="02020603050405020304" pitchFamily="18" charset="0"/>
                <a:cs typeface="Times New Roman" panose="02020603050405020304" pitchFamily="18" charset="0"/>
              </a:rPr>
              <a:t>Comparing two different answers becomes difficult as the guideline for conducting interviews is not entirely followed. No two questions will have the exact same structure and the result will be an inability to compare or infer results, due to different responses from participants. </a:t>
            </a:r>
          </a:p>
        </p:txBody>
      </p:sp>
      <p:pic>
        <p:nvPicPr>
          <p:cNvPr id="4" name="Picture 2" descr="5 Advantages And Disadvantages Of Using DNS In Networking | TinyDNS.org">
            <a:extLst>
              <a:ext uri="{FF2B5EF4-FFF2-40B4-BE49-F238E27FC236}">
                <a16:creationId xmlns:a16="http://schemas.microsoft.com/office/drawing/2014/main" id="{94544531-AB99-1F44-8ABF-46A63AF31F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877425" y="4543425"/>
            <a:ext cx="2314575" cy="23145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533C-8B01-BD41-8814-0E5E290966FF}"/>
              </a:ext>
            </a:extLst>
          </p:cNvPr>
          <p:cNvSpPr>
            <a:spLocks noGrp="1"/>
          </p:cNvSpPr>
          <p:nvPr>
            <p:ph type="title"/>
          </p:nvPr>
        </p:nvSpPr>
        <p:spPr>
          <a:xfrm>
            <a:off x="2368233" y="0"/>
            <a:ext cx="7772400" cy="1185672"/>
          </a:xfrm>
        </p:spPr>
        <p:txBody>
          <a:bodyPr>
            <a:normAutofit fontScale="90000"/>
          </a:bodyPr>
          <a:lstStyle/>
          <a:p>
            <a:pPr algn="ctr">
              <a:defRPr/>
            </a:pPr>
            <a:r>
              <a:rPr lang="en-GB" sz="4000">
                <a:latin typeface="Times New Roman" panose="02020603050405020304" pitchFamily="18" charset="0"/>
                <a:cs typeface="Times New Roman" panose="02020603050405020304" pitchFamily="18" charset="0"/>
              </a:rPr>
              <a:t>Advantages of Unstructured Interviews</a:t>
            </a:r>
            <a:endParaRPr lang="en-GB" sz="4000"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7104FAB0-56FB-DD4F-8F1F-74D9A42280F5}"/>
              </a:ext>
            </a:extLst>
          </p:cNvPr>
          <p:cNvSpPr>
            <a:spLocks noGrp="1"/>
          </p:cNvSpPr>
          <p:nvPr>
            <p:ph type="body" idx="1"/>
          </p:nvPr>
        </p:nvSpPr>
        <p:spPr>
          <a:xfrm>
            <a:off x="0" y="1386840"/>
            <a:ext cx="9363456" cy="5471160"/>
          </a:xfrm>
        </p:spPr>
        <p:txBody>
          <a:bodyPr/>
          <a:lstStyle/>
          <a:p>
            <a:pPr>
              <a:lnSpc>
                <a:spcPct val="150000"/>
              </a:lnSpc>
              <a:buFont typeface="Wingdings 3" panose="05040102010807070707" pitchFamily="18" charset="2"/>
              <a:buNone/>
              <a:defRPr/>
            </a:pPr>
            <a:r>
              <a:rPr lang="en-GB" sz="1800">
                <a:solidFill>
                  <a:schemeClr val="tx1"/>
                </a:solidFill>
                <a:latin typeface="Times New Roman" panose="02020603050405020304" pitchFamily="18" charset="0"/>
                <a:cs typeface="Times New Roman" panose="02020603050405020304" pitchFamily="18" charset="0"/>
              </a:rPr>
              <a:t>Unstructured interviews, also called as in-depth interviews, are usually described as conversations held with a purpose in mind – to gather data about the research study. These interviews have the least number of questions as they lean more towards a normal conversation but with an underlying subject.</a:t>
            </a:r>
          </a:p>
          <a:p>
            <a:pPr>
              <a:buFont typeface="Wingdings 3" panose="05040102010807070707" pitchFamily="18" charset="2"/>
              <a:buNone/>
              <a:defRPr/>
            </a:pPr>
            <a:endParaRPr lang="en-GB" sz="1800">
              <a:solidFill>
                <a:schemeClr val="tx1"/>
              </a:solidFill>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defRPr/>
            </a:pPr>
            <a:r>
              <a:rPr lang="en-GB" sz="1800">
                <a:solidFill>
                  <a:schemeClr val="tx1"/>
                </a:solidFill>
                <a:latin typeface="Times New Roman" panose="02020603050405020304" pitchFamily="18" charset="0"/>
                <a:cs typeface="Times New Roman" panose="02020603050405020304" pitchFamily="18" charset="0"/>
              </a:rPr>
              <a:t>Due to the informal nature of unstructured interviews – it becomes extremely easy for researchers to try and develop a friendly rapport with the participants. This leads to gaining insights in extreme detail without much conscious effort.</a:t>
            </a:r>
          </a:p>
          <a:p>
            <a:pPr marL="285750" indent="-285750">
              <a:lnSpc>
                <a:spcPct val="150000"/>
              </a:lnSpc>
              <a:buFont typeface="Arial" panose="020B0604020202020204" pitchFamily="34" charset="0"/>
              <a:buChar char="•"/>
              <a:defRPr/>
            </a:pPr>
            <a:r>
              <a:rPr lang="en-GB" sz="1800">
                <a:solidFill>
                  <a:schemeClr val="tx1"/>
                </a:solidFill>
                <a:latin typeface="Times New Roman" panose="02020603050405020304" pitchFamily="18" charset="0"/>
                <a:cs typeface="Times New Roman" panose="02020603050405020304" pitchFamily="18" charset="0"/>
              </a:rPr>
              <a:t>The participants can clarify all their doubts about the questions and the researcher can take each opportunity to explain his/her intention for better answers.</a:t>
            </a:r>
          </a:p>
          <a:p>
            <a:pPr marL="285750" indent="-285750">
              <a:lnSpc>
                <a:spcPct val="150000"/>
              </a:lnSpc>
              <a:buFont typeface="Arial" panose="020B0604020202020204" pitchFamily="34" charset="0"/>
              <a:buChar char="•"/>
              <a:defRPr/>
            </a:pPr>
            <a:r>
              <a:rPr lang="en-GB" sz="1800">
                <a:solidFill>
                  <a:schemeClr val="tx1"/>
                </a:solidFill>
                <a:latin typeface="Times New Roman" panose="02020603050405020304" pitchFamily="18" charset="0"/>
                <a:cs typeface="Times New Roman" panose="02020603050405020304" pitchFamily="18" charset="0"/>
              </a:rPr>
              <a:t>There are no questions which the researcher has to abide by and this usually increases the flexibility of the entire research process.</a:t>
            </a:r>
          </a:p>
          <a:p>
            <a:pPr>
              <a:buFont typeface="Wingdings 3" panose="05040102010807070707" pitchFamily="18" charset="2"/>
              <a:buNone/>
              <a:defRPr/>
            </a:pPr>
            <a:endParaRPr lang="en-GB" sz="1400">
              <a:solidFill>
                <a:schemeClr val="bg1"/>
              </a:solidFill>
            </a:endParaRPr>
          </a:p>
          <a:p>
            <a:pPr>
              <a:buFont typeface="Wingdings 3" panose="05040102010807070707" pitchFamily="18" charset="2"/>
              <a:buNone/>
              <a:defRPr/>
            </a:pPr>
            <a:endParaRPr lang="en-GB" sz="1400">
              <a:solidFill>
                <a:schemeClr val="bg1"/>
              </a:solidFill>
            </a:endParaRPr>
          </a:p>
          <a:p>
            <a:pPr>
              <a:buFont typeface="Wingdings 3" panose="05040102010807070707" pitchFamily="18" charset="2"/>
              <a:buNone/>
              <a:defRPr/>
            </a:pPr>
            <a:endParaRPr lang="en-GB" sz="1400">
              <a:solidFill>
                <a:schemeClr val="bg1"/>
              </a:solidFill>
            </a:endParaRPr>
          </a:p>
          <a:p>
            <a:pPr>
              <a:buFont typeface="Wingdings 3" panose="05040102010807070707" pitchFamily="18" charset="2"/>
              <a:buNone/>
              <a:defRPr/>
            </a:pPr>
            <a:endParaRPr lang="en-GB" sz="1400">
              <a:solidFill>
                <a:schemeClr val="bg1"/>
              </a:solidFill>
            </a:endParaRPr>
          </a:p>
          <a:p>
            <a:pPr>
              <a:buFont typeface="Wingdings 3" panose="05040102010807070707" pitchFamily="18" charset="2"/>
              <a:buNone/>
              <a:defRPr/>
            </a:pPr>
            <a:endParaRPr lang="en-GB" sz="1400" dirty="0">
              <a:solidFill>
                <a:schemeClr val="bg1"/>
              </a:solidFill>
            </a:endParaRPr>
          </a:p>
        </p:txBody>
      </p:sp>
      <p:pic>
        <p:nvPicPr>
          <p:cNvPr id="4" name="Picture 2" descr="5 Advantages And Disadvantages Of Using DNS In Networking | TinyDNS.org">
            <a:extLst>
              <a:ext uri="{FF2B5EF4-FFF2-40B4-BE49-F238E27FC236}">
                <a16:creationId xmlns:a16="http://schemas.microsoft.com/office/drawing/2014/main" id="{F72C1AFA-8C97-444B-B661-D5E3EFC4CC1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248775" y="2656523"/>
            <a:ext cx="2814637" cy="28146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140B-0035-704B-A306-CB131F6F1DC2}"/>
              </a:ext>
            </a:extLst>
          </p:cNvPr>
          <p:cNvSpPr>
            <a:spLocks noGrp="1"/>
          </p:cNvSpPr>
          <p:nvPr>
            <p:ph type="title"/>
          </p:nvPr>
        </p:nvSpPr>
        <p:spPr>
          <a:xfrm>
            <a:off x="1871662" y="14287"/>
            <a:ext cx="7772400" cy="1143000"/>
          </a:xfrm>
        </p:spPr>
        <p:txBody>
          <a:bodyPr>
            <a:normAutofit fontScale="90000"/>
          </a:bodyPr>
          <a:lstStyle/>
          <a:p>
            <a:pPr algn="ctr">
              <a:defRPr/>
            </a:pPr>
            <a:r>
              <a:rPr lang="en-GB" sz="4000" dirty="0">
                <a:latin typeface="Times New Roman" panose="02020603050405020304" pitchFamily="18" charset="0"/>
                <a:cs typeface="Times New Roman" panose="02020603050405020304" pitchFamily="18" charset="0"/>
              </a:rPr>
              <a:t>Disadvantages of Unstructured Interviews</a:t>
            </a:r>
          </a:p>
        </p:txBody>
      </p:sp>
      <p:sp>
        <p:nvSpPr>
          <p:cNvPr id="47107" name="Text Placeholder 2">
            <a:extLst>
              <a:ext uri="{FF2B5EF4-FFF2-40B4-BE49-F238E27FC236}">
                <a16:creationId xmlns:a16="http://schemas.microsoft.com/office/drawing/2014/main" id="{2478DAC6-9641-B642-ABC5-13CC13E8FE50}"/>
              </a:ext>
            </a:extLst>
          </p:cNvPr>
          <p:cNvSpPr>
            <a:spLocks noGrp="1"/>
          </p:cNvSpPr>
          <p:nvPr>
            <p:ph type="body" idx="1"/>
          </p:nvPr>
        </p:nvSpPr>
        <p:spPr>
          <a:xfrm>
            <a:off x="0" y="1828800"/>
            <a:ext cx="9644062" cy="4343400"/>
          </a:xfrm>
        </p:spPr>
        <p:txBody>
          <a:bodyPr>
            <a:normAutofit fontScale="92500" lnSpcReduction="10000"/>
          </a:bodyPr>
          <a:lstStyle/>
          <a:p>
            <a:pPr marL="285750" indent="-285750">
              <a:lnSpc>
                <a:spcPct val="150000"/>
              </a:lnSpc>
              <a:buFont typeface="Arial" panose="020B0604020202020204" pitchFamily="34" charset="0"/>
              <a:buChar char="•"/>
            </a:pPr>
            <a:r>
              <a:rPr lang="en-GB" altLang="en-US" dirty="0">
                <a:solidFill>
                  <a:schemeClr val="tx1"/>
                </a:solidFill>
                <a:latin typeface="Times New Roman" panose="02020603050405020304" pitchFamily="18" charset="0"/>
                <a:cs typeface="Times New Roman" panose="02020603050405020304" pitchFamily="18" charset="0"/>
              </a:rPr>
              <a:t>As there is no structure to the interview process, researchers take time to execute these interviews.</a:t>
            </a:r>
          </a:p>
          <a:p>
            <a:pPr marL="285750" indent="-285750">
              <a:lnSpc>
                <a:spcPct val="150000"/>
              </a:lnSpc>
              <a:buFont typeface="Arial" panose="020B0604020202020204" pitchFamily="34" charset="0"/>
              <a:buChar char="•"/>
            </a:pPr>
            <a:r>
              <a:rPr lang="en-GB" altLang="en-US" dirty="0">
                <a:solidFill>
                  <a:schemeClr val="tx1"/>
                </a:solidFill>
                <a:latin typeface="Times New Roman" panose="02020603050405020304" pitchFamily="18" charset="0"/>
                <a:cs typeface="Times New Roman" panose="02020603050405020304" pitchFamily="18" charset="0"/>
              </a:rPr>
              <a:t>The absence of a standardized set of questions and guidelines indicates that the reliability of unstructured interviews is questionable.</a:t>
            </a:r>
          </a:p>
          <a:p>
            <a:pPr marL="285750" indent="-285750">
              <a:lnSpc>
                <a:spcPct val="150000"/>
              </a:lnSpc>
              <a:buFont typeface="Arial" panose="020B0604020202020204" pitchFamily="34" charset="0"/>
              <a:buChar char="•"/>
            </a:pPr>
            <a:r>
              <a:rPr lang="en-GB" altLang="en-US" dirty="0">
                <a:solidFill>
                  <a:schemeClr val="tx1"/>
                </a:solidFill>
                <a:latin typeface="Times New Roman" panose="02020603050405020304" pitchFamily="18" charset="0"/>
                <a:cs typeface="Times New Roman" panose="02020603050405020304" pitchFamily="18" charset="0"/>
              </a:rPr>
              <a:t>Difficult to compare the responses of participants as they may not all have been asked the same or similar questions.</a:t>
            </a:r>
          </a:p>
          <a:p>
            <a:pPr marL="285750" indent="-285750">
              <a:lnSpc>
                <a:spcPct val="150000"/>
              </a:lnSpc>
              <a:buFont typeface="Arial" panose="020B0604020202020204" pitchFamily="34" charset="0"/>
              <a:buChar char="•"/>
            </a:pPr>
            <a:r>
              <a:rPr lang="en-GB" altLang="en-US" dirty="0">
                <a:solidFill>
                  <a:schemeClr val="tx1"/>
                </a:solidFill>
                <a:latin typeface="Times New Roman" panose="02020603050405020304" pitchFamily="18" charset="0"/>
                <a:cs typeface="Times New Roman" panose="02020603050405020304" pitchFamily="18" charset="0"/>
              </a:rPr>
              <a:t>In many cases, the ethics involved in these interviews are considered borderline upsetting.</a:t>
            </a:r>
          </a:p>
        </p:txBody>
      </p:sp>
      <p:pic>
        <p:nvPicPr>
          <p:cNvPr id="4" name="Picture 2" descr="5 Advantages And Disadvantages Of Using DNS In Networking | TinyDNS.org">
            <a:extLst>
              <a:ext uri="{FF2B5EF4-FFF2-40B4-BE49-F238E27FC236}">
                <a16:creationId xmlns:a16="http://schemas.microsoft.com/office/drawing/2014/main" id="{C6BFE7E2-5B82-FB47-9EF5-788ABEACA2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877425" y="4543425"/>
            <a:ext cx="2314575" cy="23145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60" name="Rectangle 72">
            <a:extLst>
              <a:ext uri="{FF2B5EF4-FFF2-40B4-BE49-F238E27FC236}">
                <a16:creationId xmlns:a16="http://schemas.microsoft.com/office/drawing/2014/main" id="{1A5ACB9A-B0E5-4B85-B616-BAAFCBF06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1861" name="Group 74">
            <a:extLst>
              <a:ext uri="{FF2B5EF4-FFF2-40B4-BE49-F238E27FC236}">
                <a16:creationId xmlns:a16="http://schemas.microsoft.com/office/drawing/2014/main" id="{72E88C85-0C12-45AB-AB38-7DD8508C1C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76" name="Rectangle 75">
              <a:extLst>
                <a:ext uri="{FF2B5EF4-FFF2-40B4-BE49-F238E27FC236}">
                  <a16:creationId xmlns:a16="http://schemas.microsoft.com/office/drawing/2014/main" id="{442F1C99-DC89-4C0E-9645-78ED266B8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rgbClr val="FFFFFF"/>
            </a:solidFill>
            <a:ln w="0">
              <a:noFill/>
              <a:prstDash val="solid"/>
              <a:round/>
              <a:headEnd/>
              <a:tailEnd/>
            </a:ln>
          </p:spPr>
          <p:txBody>
            <a:bodyPr rtlCol="0" anchor="ctr"/>
            <a:lstStyle/>
            <a:p>
              <a:pPr algn="ctr" defTabSz="457200"/>
              <a:endParaRPr lang="en-US">
                <a:solidFill>
                  <a:schemeClr val="tx1"/>
                </a:solidFill>
              </a:endParaRPr>
            </a:p>
          </p:txBody>
        </p:sp>
        <p:sp>
          <p:nvSpPr>
            <p:cNvPr id="121862" name="Rectangle 76">
              <a:extLst>
                <a:ext uri="{FF2B5EF4-FFF2-40B4-BE49-F238E27FC236}">
                  <a16:creationId xmlns:a16="http://schemas.microsoft.com/office/drawing/2014/main" id="{49EB5FB3-6DE8-43D7-9A37-2E1189B12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useBgFill="1">
        <p:nvSpPr>
          <p:cNvPr id="79" name="Freeform: Shape 78">
            <a:extLst>
              <a:ext uri="{FF2B5EF4-FFF2-40B4-BE49-F238E27FC236}">
                <a16:creationId xmlns:a16="http://schemas.microsoft.com/office/drawing/2014/main" id="{21CD0CBD-C727-43F9-BDFE-34D6D1A97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551875"/>
          </a:xfrm>
          <a:custGeom>
            <a:avLst/>
            <a:gdLst>
              <a:gd name="connsiteX0" fmla="*/ 0 w 12191999"/>
              <a:gd name="connsiteY0" fmla="*/ 0 h 6551875"/>
              <a:gd name="connsiteX1" fmla="*/ 12191999 w 12191999"/>
              <a:gd name="connsiteY1" fmla="*/ 0 h 6551875"/>
              <a:gd name="connsiteX2" fmla="*/ 12191999 w 12191999"/>
              <a:gd name="connsiteY2" fmla="*/ 6181404 h 6551875"/>
              <a:gd name="connsiteX3" fmla="*/ 12190147 w 12191999"/>
              <a:gd name="connsiteY3" fmla="*/ 6181361 h 6551875"/>
              <a:gd name="connsiteX4" fmla="*/ 12129821 w 12191999"/>
              <a:gd name="connsiteY4" fmla="*/ 6173424 h 6551875"/>
              <a:gd name="connsiteX5" fmla="*/ 12077433 w 12191999"/>
              <a:gd name="connsiteY5" fmla="*/ 6162311 h 6551875"/>
              <a:gd name="connsiteX6" fmla="*/ 12031397 w 12191999"/>
              <a:gd name="connsiteY6" fmla="*/ 6148023 h 6551875"/>
              <a:gd name="connsiteX7" fmla="*/ 11990121 w 12191999"/>
              <a:gd name="connsiteY7" fmla="*/ 6132148 h 6551875"/>
              <a:gd name="connsiteX8" fmla="*/ 11953609 w 12191999"/>
              <a:gd name="connsiteY8" fmla="*/ 6113098 h 6551875"/>
              <a:gd name="connsiteX9" fmla="*/ 11915509 w 12191999"/>
              <a:gd name="connsiteY9" fmla="*/ 6094048 h 6551875"/>
              <a:gd name="connsiteX10" fmla="*/ 11877409 w 12191999"/>
              <a:gd name="connsiteY10" fmla="*/ 6074998 h 6551875"/>
              <a:gd name="connsiteX11" fmla="*/ 11840897 w 12191999"/>
              <a:gd name="connsiteY11" fmla="*/ 6059123 h 6551875"/>
              <a:gd name="connsiteX12" fmla="*/ 11799621 w 12191999"/>
              <a:gd name="connsiteY12" fmla="*/ 6043248 h 6551875"/>
              <a:gd name="connsiteX13" fmla="*/ 11753583 w 12191999"/>
              <a:gd name="connsiteY13" fmla="*/ 6027373 h 6551875"/>
              <a:gd name="connsiteX14" fmla="*/ 11701197 w 12191999"/>
              <a:gd name="connsiteY14" fmla="*/ 6016261 h 6551875"/>
              <a:gd name="connsiteX15" fmla="*/ 11640871 w 12191999"/>
              <a:gd name="connsiteY15" fmla="*/ 6009911 h 6551875"/>
              <a:gd name="connsiteX16" fmla="*/ 11572609 w 12191999"/>
              <a:gd name="connsiteY16" fmla="*/ 6006736 h 6551875"/>
              <a:gd name="connsiteX17" fmla="*/ 11504347 w 12191999"/>
              <a:gd name="connsiteY17" fmla="*/ 6009911 h 6551875"/>
              <a:gd name="connsiteX18" fmla="*/ 11444021 w 12191999"/>
              <a:gd name="connsiteY18" fmla="*/ 6016261 h 6551875"/>
              <a:gd name="connsiteX19" fmla="*/ 11391633 w 12191999"/>
              <a:gd name="connsiteY19" fmla="*/ 6027373 h 6551875"/>
              <a:gd name="connsiteX20" fmla="*/ 11345597 w 12191999"/>
              <a:gd name="connsiteY20" fmla="*/ 6043248 h 6551875"/>
              <a:gd name="connsiteX21" fmla="*/ 11304321 w 12191999"/>
              <a:gd name="connsiteY21" fmla="*/ 6059123 h 6551875"/>
              <a:gd name="connsiteX22" fmla="*/ 11267809 w 12191999"/>
              <a:gd name="connsiteY22" fmla="*/ 6074998 h 6551875"/>
              <a:gd name="connsiteX23" fmla="*/ 11229709 w 12191999"/>
              <a:gd name="connsiteY23" fmla="*/ 6094048 h 6551875"/>
              <a:gd name="connsiteX24" fmla="*/ 11191609 w 12191999"/>
              <a:gd name="connsiteY24" fmla="*/ 6113098 h 6551875"/>
              <a:gd name="connsiteX25" fmla="*/ 11155097 w 12191999"/>
              <a:gd name="connsiteY25" fmla="*/ 6132148 h 6551875"/>
              <a:gd name="connsiteX26" fmla="*/ 11113821 w 12191999"/>
              <a:gd name="connsiteY26" fmla="*/ 6148023 h 6551875"/>
              <a:gd name="connsiteX27" fmla="*/ 11067783 w 12191999"/>
              <a:gd name="connsiteY27" fmla="*/ 6162311 h 6551875"/>
              <a:gd name="connsiteX28" fmla="*/ 11015397 w 12191999"/>
              <a:gd name="connsiteY28" fmla="*/ 6173423 h 6551875"/>
              <a:gd name="connsiteX29" fmla="*/ 10955071 w 12191999"/>
              <a:gd name="connsiteY29" fmla="*/ 6181361 h 6551875"/>
              <a:gd name="connsiteX30" fmla="*/ 10886809 w 12191999"/>
              <a:gd name="connsiteY30" fmla="*/ 6182948 h 6551875"/>
              <a:gd name="connsiteX31" fmla="*/ 10818547 w 12191999"/>
              <a:gd name="connsiteY31" fmla="*/ 6181361 h 6551875"/>
              <a:gd name="connsiteX32" fmla="*/ 10758221 w 12191999"/>
              <a:gd name="connsiteY32" fmla="*/ 6173423 h 6551875"/>
              <a:gd name="connsiteX33" fmla="*/ 10705833 w 12191999"/>
              <a:gd name="connsiteY33" fmla="*/ 6162311 h 6551875"/>
              <a:gd name="connsiteX34" fmla="*/ 10659797 w 12191999"/>
              <a:gd name="connsiteY34" fmla="*/ 6148023 h 6551875"/>
              <a:gd name="connsiteX35" fmla="*/ 10618521 w 12191999"/>
              <a:gd name="connsiteY35" fmla="*/ 6132148 h 6551875"/>
              <a:gd name="connsiteX36" fmla="*/ 10582009 w 12191999"/>
              <a:gd name="connsiteY36" fmla="*/ 6113098 h 6551875"/>
              <a:gd name="connsiteX37" fmla="*/ 10543909 w 12191999"/>
              <a:gd name="connsiteY37" fmla="*/ 6094048 h 6551875"/>
              <a:gd name="connsiteX38" fmla="*/ 10505809 w 12191999"/>
              <a:gd name="connsiteY38" fmla="*/ 6074998 h 6551875"/>
              <a:gd name="connsiteX39" fmla="*/ 10469297 w 12191999"/>
              <a:gd name="connsiteY39" fmla="*/ 6059123 h 6551875"/>
              <a:gd name="connsiteX40" fmla="*/ 10428021 w 12191999"/>
              <a:gd name="connsiteY40" fmla="*/ 6043248 h 6551875"/>
              <a:gd name="connsiteX41" fmla="*/ 10381983 w 12191999"/>
              <a:gd name="connsiteY41" fmla="*/ 6027373 h 6551875"/>
              <a:gd name="connsiteX42" fmla="*/ 10329597 w 12191999"/>
              <a:gd name="connsiteY42" fmla="*/ 6016261 h 6551875"/>
              <a:gd name="connsiteX43" fmla="*/ 10269271 w 12191999"/>
              <a:gd name="connsiteY43" fmla="*/ 6009911 h 6551875"/>
              <a:gd name="connsiteX44" fmla="*/ 10201009 w 12191999"/>
              <a:gd name="connsiteY44" fmla="*/ 6006736 h 6551875"/>
              <a:gd name="connsiteX45" fmla="*/ 10132747 w 12191999"/>
              <a:gd name="connsiteY45" fmla="*/ 6009911 h 6551875"/>
              <a:gd name="connsiteX46" fmla="*/ 10072421 w 12191999"/>
              <a:gd name="connsiteY46" fmla="*/ 6016261 h 6551875"/>
              <a:gd name="connsiteX47" fmla="*/ 10020033 w 12191999"/>
              <a:gd name="connsiteY47" fmla="*/ 6027373 h 6551875"/>
              <a:gd name="connsiteX48" fmla="*/ 9973997 w 12191999"/>
              <a:gd name="connsiteY48" fmla="*/ 6043248 h 6551875"/>
              <a:gd name="connsiteX49" fmla="*/ 9932721 w 12191999"/>
              <a:gd name="connsiteY49" fmla="*/ 6059123 h 6551875"/>
              <a:gd name="connsiteX50" fmla="*/ 9896209 w 12191999"/>
              <a:gd name="connsiteY50" fmla="*/ 6074998 h 6551875"/>
              <a:gd name="connsiteX51" fmla="*/ 9820009 w 12191999"/>
              <a:gd name="connsiteY51" fmla="*/ 6113098 h 6551875"/>
              <a:gd name="connsiteX52" fmla="*/ 9783497 w 12191999"/>
              <a:gd name="connsiteY52" fmla="*/ 6132148 h 6551875"/>
              <a:gd name="connsiteX53" fmla="*/ 9742221 w 12191999"/>
              <a:gd name="connsiteY53" fmla="*/ 6148023 h 6551875"/>
              <a:gd name="connsiteX54" fmla="*/ 9696183 w 12191999"/>
              <a:gd name="connsiteY54" fmla="*/ 6162311 h 6551875"/>
              <a:gd name="connsiteX55" fmla="*/ 9643797 w 12191999"/>
              <a:gd name="connsiteY55" fmla="*/ 6173423 h 6551875"/>
              <a:gd name="connsiteX56" fmla="*/ 9583471 w 12191999"/>
              <a:gd name="connsiteY56" fmla="*/ 6181361 h 6551875"/>
              <a:gd name="connsiteX57" fmla="*/ 9515209 w 12191999"/>
              <a:gd name="connsiteY57" fmla="*/ 6182948 h 6551875"/>
              <a:gd name="connsiteX58" fmla="*/ 9446947 w 12191999"/>
              <a:gd name="connsiteY58" fmla="*/ 6181361 h 6551875"/>
              <a:gd name="connsiteX59" fmla="*/ 9386621 w 12191999"/>
              <a:gd name="connsiteY59" fmla="*/ 6173423 h 6551875"/>
              <a:gd name="connsiteX60" fmla="*/ 9334233 w 12191999"/>
              <a:gd name="connsiteY60" fmla="*/ 6162311 h 6551875"/>
              <a:gd name="connsiteX61" fmla="*/ 9288197 w 12191999"/>
              <a:gd name="connsiteY61" fmla="*/ 6148023 h 6551875"/>
              <a:gd name="connsiteX62" fmla="*/ 9246921 w 12191999"/>
              <a:gd name="connsiteY62" fmla="*/ 6132148 h 6551875"/>
              <a:gd name="connsiteX63" fmla="*/ 9210409 w 12191999"/>
              <a:gd name="connsiteY63" fmla="*/ 6113098 h 6551875"/>
              <a:gd name="connsiteX64" fmla="*/ 9172309 w 12191999"/>
              <a:gd name="connsiteY64" fmla="*/ 6094048 h 6551875"/>
              <a:gd name="connsiteX65" fmla="*/ 9134209 w 12191999"/>
              <a:gd name="connsiteY65" fmla="*/ 6074998 h 6551875"/>
              <a:gd name="connsiteX66" fmla="*/ 9097697 w 12191999"/>
              <a:gd name="connsiteY66" fmla="*/ 6059123 h 6551875"/>
              <a:gd name="connsiteX67" fmla="*/ 9056421 w 12191999"/>
              <a:gd name="connsiteY67" fmla="*/ 6043248 h 6551875"/>
              <a:gd name="connsiteX68" fmla="*/ 9010383 w 12191999"/>
              <a:gd name="connsiteY68" fmla="*/ 6027373 h 6551875"/>
              <a:gd name="connsiteX69" fmla="*/ 8957997 w 12191999"/>
              <a:gd name="connsiteY69" fmla="*/ 6016261 h 6551875"/>
              <a:gd name="connsiteX70" fmla="*/ 8897671 w 12191999"/>
              <a:gd name="connsiteY70" fmla="*/ 6009911 h 6551875"/>
              <a:gd name="connsiteX71" fmla="*/ 8827821 w 12191999"/>
              <a:gd name="connsiteY71" fmla="*/ 6006736 h 6551875"/>
              <a:gd name="connsiteX72" fmla="*/ 8761147 w 12191999"/>
              <a:gd name="connsiteY72" fmla="*/ 6009911 h 6551875"/>
              <a:gd name="connsiteX73" fmla="*/ 8700821 w 12191999"/>
              <a:gd name="connsiteY73" fmla="*/ 6016261 h 6551875"/>
              <a:gd name="connsiteX74" fmla="*/ 8648433 w 12191999"/>
              <a:gd name="connsiteY74" fmla="*/ 6027373 h 6551875"/>
              <a:gd name="connsiteX75" fmla="*/ 8602397 w 12191999"/>
              <a:gd name="connsiteY75" fmla="*/ 6043248 h 6551875"/>
              <a:gd name="connsiteX76" fmla="*/ 8561121 w 12191999"/>
              <a:gd name="connsiteY76" fmla="*/ 6059123 h 6551875"/>
              <a:gd name="connsiteX77" fmla="*/ 8524609 w 12191999"/>
              <a:gd name="connsiteY77" fmla="*/ 6074998 h 6551875"/>
              <a:gd name="connsiteX78" fmla="*/ 8486509 w 12191999"/>
              <a:gd name="connsiteY78" fmla="*/ 6094048 h 6551875"/>
              <a:gd name="connsiteX79" fmla="*/ 8448409 w 12191999"/>
              <a:gd name="connsiteY79" fmla="*/ 6113098 h 6551875"/>
              <a:gd name="connsiteX80" fmla="*/ 8411897 w 12191999"/>
              <a:gd name="connsiteY80" fmla="*/ 6132148 h 6551875"/>
              <a:gd name="connsiteX81" fmla="*/ 8370622 w 12191999"/>
              <a:gd name="connsiteY81" fmla="*/ 6148023 h 6551875"/>
              <a:gd name="connsiteX82" fmla="*/ 8324584 w 12191999"/>
              <a:gd name="connsiteY82" fmla="*/ 6162311 h 6551875"/>
              <a:gd name="connsiteX83" fmla="*/ 8272197 w 12191999"/>
              <a:gd name="connsiteY83" fmla="*/ 6173423 h 6551875"/>
              <a:gd name="connsiteX84" fmla="*/ 8211872 w 12191999"/>
              <a:gd name="connsiteY84" fmla="*/ 6181361 h 6551875"/>
              <a:gd name="connsiteX85" fmla="*/ 8143609 w 12191999"/>
              <a:gd name="connsiteY85" fmla="*/ 6182948 h 6551875"/>
              <a:gd name="connsiteX86" fmla="*/ 8075347 w 12191999"/>
              <a:gd name="connsiteY86" fmla="*/ 6181361 h 6551875"/>
              <a:gd name="connsiteX87" fmla="*/ 8015022 w 12191999"/>
              <a:gd name="connsiteY87" fmla="*/ 6173423 h 6551875"/>
              <a:gd name="connsiteX88" fmla="*/ 7962634 w 12191999"/>
              <a:gd name="connsiteY88" fmla="*/ 6162311 h 6551875"/>
              <a:gd name="connsiteX89" fmla="*/ 7916597 w 12191999"/>
              <a:gd name="connsiteY89" fmla="*/ 6148023 h 6551875"/>
              <a:gd name="connsiteX90" fmla="*/ 7875322 w 12191999"/>
              <a:gd name="connsiteY90" fmla="*/ 6132148 h 6551875"/>
              <a:gd name="connsiteX91" fmla="*/ 7838809 w 12191999"/>
              <a:gd name="connsiteY91" fmla="*/ 6113098 h 6551875"/>
              <a:gd name="connsiteX92" fmla="*/ 7800709 w 12191999"/>
              <a:gd name="connsiteY92" fmla="*/ 6094048 h 6551875"/>
              <a:gd name="connsiteX93" fmla="*/ 7762609 w 12191999"/>
              <a:gd name="connsiteY93" fmla="*/ 6074998 h 6551875"/>
              <a:gd name="connsiteX94" fmla="*/ 7726097 w 12191999"/>
              <a:gd name="connsiteY94" fmla="*/ 6059123 h 6551875"/>
              <a:gd name="connsiteX95" fmla="*/ 7684822 w 12191999"/>
              <a:gd name="connsiteY95" fmla="*/ 6043248 h 6551875"/>
              <a:gd name="connsiteX96" fmla="*/ 7638784 w 12191999"/>
              <a:gd name="connsiteY96" fmla="*/ 6027373 h 6551875"/>
              <a:gd name="connsiteX97" fmla="*/ 7586397 w 12191999"/>
              <a:gd name="connsiteY97" fmla="*/ 6016261 h 6551875"/>
              <a:gd name="connsiteX98" fmla="*/ 7526072 w 12191999"/>
              <a:gd name="connsiteY98" fmla="*/ 6009911 h 6551875"/>
              <a:gd name="connsiteX99" fmla="*/ 7457809 w 12191999"/>
              <a:gd name="connsiteY99" fmla="*/ 6006736 h 6551875"/>
              <a:gd name="connsiteX100" fmla="*/ 7389547 w 12191999"/>
              <a:gd name="connsiteY100" fmla="*/ 6009911 h 6551875"/>
              <a:gd name="connsiteX101" fmla="*/ 7329222 w 12191999"/>
              <a:gd name="connsiteY101" fmla="*/ 6016261 h 6551875"/>
              <a:gd name="connsiteX102" fmla="*/ 7276834 w 12191999"/>
              <a:gd name="connsiteY102" fmla="*/ 6027373 h 6551875"/>
              <a:gd name="connsiteX103" fmla="*/ 7230797 w 12191999"/>
              <a:gd name="connsiteY103" fmla="*/ 6043248 h 6551875"/>
              <a:gd name="connsiteX104" fmla="*/ 7189522 w 12191999"/>
              <a:gd name="connsiteY104" fmla="*/ 6059123 h 6551875"/>
              <a:gd name="connsiteX105" fmla="*/ 7153009 w 12191999"/>
              <a:gd name="connsiteY105" fmla="*/ 6074998 h 6551875"/>
              <a:gd name="connsiteX106" fmla="*/ 7114909 w 12191999"/>
              <a:gd name="connsiteY106" fmla="*/ 6094048 h 6551875"/>
              <a:gd name="connsiteX107" fmla="*/ 7076809 w 12191999"/>
              <a:gd name="connsiteY107" fmla="*/ 6113098 h 6551875"/>
              <a:gd name="connsiteX108" fmla="*/ 7040297 w 12191999"/>
              <a:gd name="connsiteY108" fmla="*/ 6132148 h 6551875"/>
              <a:gd name="connsiteX109" fmla="*/ 6999022 w 12191999"/>
              <a:gd name="connsiteY109" fmla="*/ 6148023 h 6551875"/>
              <a:gd name="connsiteX110" fmla="*/ 6952984 w 12191999"/>
              <a:gd name="connsiteY110" fmla="*/ 6162311 h 6551875"/>
              <a:gd name="connsiteX111" fmla="*/ 6900597 w 12191999"/>
              <a:gd name="connsiteY111" fmla="*/ 6173423 h 6551875"/>
              <a:gd name="connsiteX112" fmla="*/ 6840272 w 12191999"/>
              <a:gd name="connsiteY112" fmla="*/ 6181361 h 6551875"/>
              <a:gd name="connsiteX113" fmla="*/ 6781800 w 12191999"/>
              <a:gd name="connsiteY113" fmla="*/ 6182721 h 6551875"/>
              <a:gd name="connsiteX114" fmla="*/ 6723328 w 12191999"/>
              <a:gd name="connsiteY114" fmla="*/ 6181361 h 6551875"/>
              <a:gd name="connsiteX115" fmla="*/ 6663003 w 12191999"/>
              <a:gd name="connsiteY115" fmla="*/ 6173423 h 6551875"/>
              <a:gd name="connsiteX116" fmla="*/ 6610615 w 12191999"/>
              <a:gd name="connsiteY116" fmla="*/ 6162311 h 6551875"/>
              <a:gd name="connsiteX117" fmla="*/ 6564578 w 12191999"/>
              <a:gd name="connsiteY117" fmla="*/ 6148023 h 6551875"/>
              <a:gd name="connsiteX118" fmla="*/ 6523303 w 12191999"/>
              <a:gd name="connsiteY118" fmla="*/ 6132148 h 6551875"/>
              <a:gd name="connsiteX119" fmla="*/ 6486790 w 12191999"/>
              <a:gd name="connsiteY119" fmla="*/ 6113098 h 6551875"/>
              <a:gd name="connsiteX120" fmla="*/ 6448690 w 12191999"/>
              <a:gd name="connsiteY120" fmla="*/ 6094048 h 6551875"/>
              <a:gd name="connsiteX121" fmla="*/ 6410590 w 12191999"/>
              <a:gd name="connsiteY121" fmla="*/ 6074998 h 6551875"/>
              <a:gd name="connsiteX122" fmla="*/ 6374078 w 12191999"/>
              <a:gd name="connsiteY122" fmla="*/ 6059123 h 6551875"/>
              <a:gd name="connsiteX123" fmla="*/ 6332803 w 12191999"/>
              <a:gd name="connsiteY123" fmla="*/ 6043248 h 6551875"/>
              <a:gd name="connsiteX124" fmla="*/ 6286765 w 12191999"/>
              <a:gd name="connsiteY124" fmla="*/ 6027373 h 6551875"/>
              <a:gd name="connsiteX125" fmla="*/ 6234378 w 12191999"/>
              <a:gd name="connsiteY125" fmla="*/ 6016261 h 6551875"/>
              <a:gd name="connsiteX126" fmla="*/ 6174053 w 12191999"/>
              <a:gd name="connsiteY126" fmla="*/ 6009911 h 6551875"/>
              <a:gd name="connsiteX127" fmla="*/ 6105790 w 12191999"/>
              <a:gd name="connsiteY127" fmla="*/ 6006736 h 6551875"/>
              <a:gd name="connsiteX128" fmla="*/ 6096000 w 12191999"/>
              <a:gd name="connsiteY128" fmla="*/ 6007191 h 6551875"/>
              <a:gd name="connsiteX129" fmla="*/ 6086211 w 12191999"/>
              <a:gd name="connsiteY129" fmla="*/ 6006736 h 6551875"/>
              <a:gd name="connsiteX130" fmla="*/ 6017949 w 12191999"/>
              <a:gd name="connsiteY130" fmla="*/ 6009911 h 6551875"/>
              <a:gd name="connsiteX131" fmla="*/ 5957622 w 12191999"/>
              <a:gd name="connsiteY131" fmla="*/ 6016261 h 6551875"/>
              <a:gd name="connsiteX132" fmla="*/ 5905235 w 12191999"/>
              <a:gd name="connsiteY132" fmla="*/ 6027373 h 6551875"/>
              <a:gd name="connsiteX133" fmla="*/ 5859197 w 12191999"/>
              <a:gd name="connsiteY133" fmla="*/ 6043248 h 6551875"/>
              <a:gd name="connsiteX134" fmla="*/ 5817922 w 12191999"/>
              <a:gd name="connsiteY134" fmla="*/ 6059123 h 6551875"/>
              <a:gd name="connsiteX135" fmla="*/ 5781409 w 12191999"/>
              <a:gd name="connsiteY135" fmla="*/ 6074998 h 6551875"/>
              <a:gd name="connsiteX136" fmla="*/ 5743309 w 12191999"/>
              <a:gd name="connsiteY136" fmla="*/ 6094048 h 6551875"/>
              <a:gd name="connsiteX137" fmla="*/ 5705211 w 12191999"/>
              <a:gd name="connsiteY137" fmla="*/ 6113098 h 6551875"/>
              <a:gd name="connsiteX138" fmla="*/ 5668697 w 12191999"/>
              <a:gd name="connsiteY138" fmla="*/ 6132148 h 6551875"/>
              <a:gd name="connsiteX139" fmla="*/ 5627422 w 12191999"/>
              <a:gd name="connsiteY139" fmla="*/ 6148023 h 6551875"/>
              <a:gd name="connsiteX140" fmla="*/ 5581384 w 12191999"/>
              <a:gd name="connsiteY140" fmla="*/ 6162311 h 6551875"/>
              <a:gd name="connsiteX141" fmla="*/ 5528997 w 12191999"/>
              <a:gd name="connsiteY141" fmla="*/ 6173423 h 6551875"/>
              <a:gd name="connsiteX142" fmla="*/ 5468672 w 12191999"/>
              <a:gd name="connsiteY142" fmla="*/ 6181361 h 6551875"/>
              <a:gd name="connsiteX143" fmla="*/ 5410200 w 12191999"/>
              <a:gd name="connsiteY143" fmla="*/ 6182721 h 6551875"/>
              <a:gd name="connsiteX144" fmla="*/ 5351728 w 12191999"/>
              <a:gd name="connsiteY144" fmla="*/ 6181361 h 6551875"/>
              <a:gd name="connsiteX145" fmla="*/ 5291402 w 12191999"/>
              <a:gd name="connsiteY145" fmla="*/ 6173423 h 6551875"/>
              <a:gd name="connsiteX146" fmla="*/ 5239015 w 12191999"/>
              <a:gd name="connsiteY146" fmla="*/ 6162311 h 6551875"/>
              <a:gd name="connsiteX147" fmla="*/ 5192979 w 12191999"/>
              <a:gd name="connsiteY147" fmla="*/ 6148023 h 6551875"/>
              <a:gd name="connsiteX148" fmla="*/ 5151703 w 12191999"/>
              <a:gd name="connsiteY148" fmla="*/ 6132148 h 6551875"/>
              <a:gd name="connsiteX149" fmla="*/ 5115190 w 12191999"/>
              <a:gd name="connsiteY149" fmla="*/ 6113098 h 6551875"/>
              <a:gd name="connsiteX150" fmla="*/ 5077092 w 12191999"/>
              <a:gd name="connsiteY150" fmla="*/ 6094048 h 6551875"/>
              <a:gd name="connsiteX151" fmla="*/ 5038990 w 12191999"/>
              <a:gd name="connsiteY151" fmla="*/ 6074998 h 6551875"/>
              <a:gd name="connsiteX152" fmla="*/ 5002479 w 12191999"/>
              <a:gd name="connsiteY152" fmla="*/ 6059123 h 6551875"/>
              <a:gd name="connsiteX153" fmla="*/ 4961203 w 12191999"/>
              <a:gd name="connsiteY153" fmla="*/ 6043248 h 6551875"/>
              <a:gd name="connsiteX154" fmla="*/ 4915166 w 12191999"/>
              <a:gd name="connsiteY154" fmla="*/ 6027373 h 6551875"/>
              <a:gd name="connsiteX155" fmla="*/ 4862778 w 12191999"/>
              <a:gd name="connsiteY155" fmla="*/ 6016261 h 6551875"/>
              <a:gd name="connsiteX156" fmla="*/ 4802454 w 12191999"/>
              <a:gd name="connsiteY156" fmla="*/ 6009911 h 6551875"/>
              <a:gd name="connsiteX157" fmla="*/ 4734190 w 12191999"/>
              <a:gd name="connsiteY157" fmla="*/ 6006736 h 6551875"/>
              <a:gd name="connsiteX158" fmla="*/ 4665929 w 12191999"/>
              <a:gd name="connsiteY158" fmla="*/ 6009911 h 6551875"/>
              <a:gd name="connsiteX159" fmla="*/ 4605603 w 12191999"/>
              <a:gd name="connsiteY159" fmla="*/ 6016261 h 6551875"/>
              <a:gd name="connsiteX160" fmla="*/ 4553217 w 12191999"/>
              <a:gd name="connsiteY160" fmla="*/ 6027373 h 6551875"/>
              <a:gd name="connsiteX161" fmla="*/ 4507178 w 12191999"/>
              <a:gd name="connsiteY161" fmla="*/ 6043248 h 6551875"/>
              <a:gd name="connsiteX162" fmla="*/ 4465903 w 12191999"/>
              <a:gd name="connsiteY162" fmla="*/ 6059123 h 6551875"/>
              <a:gd name="connsiteX163" fmla="*/ 4429390 w 12191999"/>
              <a:gd name="connsiteY163" fmla="*/ 6074998 h 6551875"/>
              <a:gd name="connsiteX164" fmla="*/ 4353190 w 12191999"/>
              <a:gd name="connsiteY164" fmla="*/ 6113098 h 6551875"/>
              <a:gd name="connsiteX165" fmla="*/ 4316678 w 12191999"/>
              <a:gd name="connsiteY165" fmla="*/ 6132148 h 6551875"/>
              <a:gd name="connsiteX166" fmla="*/ 4275403 w 12191999"/>
              <a:gd name="connsiteY166" fmla="*/ 6148023 h 6551875"/>
              <a:gd name="connsiteX167" fmla="*/ 4229365 w 12191999"/>
              <a:gd name="connsiteY167" fmla="*/ 6162311 h 6551875"/>
              <a:gd name="connsiteX168" fmla="*/ 4176978 w 12191999"/>
              <a:gd name="connsiteY168" fmla="*/ 6173423 h 6551875"/>
              <a:gd name="connsiteX169" fmla="*/ 4116653 w 12191999"/>
              <a:gd name="connsiteY169" fmla="*/ 6181361 h 6551875"/>
              <a:gd name="connsiteX170" fmla="*/ 4048390 w 12191999"/>
              <a:gd name="connsiteY170" fmla="*/ 6182948 h 6551875"/>
              <a:gd name="connsiteX171" fmla="*/ 3980128 w 12191999"/>
              <a:gd name="connsiteY171" fmla="*/ 6181361 h 6551875"/>
              <a:gd name="connsiteX172" fmla="*/ 3919803 w 12191999"/>
              <a:gd name="connsiteY172" fmla="*/ 6173423 h 6551875"/>
              <a:gd name="connsiteX173" fmla="*/ 3867415 w 12191999"/>
              <a:gd name="connsiteY173" fmla="*/ 6162311 h 6551875"/>
              <a:gd name="connsiteX174" fmla="*/ 3821378 w 12191999"/>
              <a:gd name="connsiteY174" fmla="*/ 6148023 h 6551875"/>
              <a:gd name="connsiteX175" fmla="*/ 3780103 w 12191999"/>
              <a:gd name="connsiteY175" fmla="*/ 6132148 h 6551875"/>
              <a:gd name="connsiteX176" fmla="*/ 3743590 w 12191999"/>
              <a:gd name="connsiteY176" fmla="*/ 6113098 h 6551875"/>
              <a:gd name="connsiteX177" fmla="*/ 3705490 w 12191999"/>
              <a:gd name="connsiteY177" fmla="*/ 6094048 h 6551875"/>
              <a:gd name="connsiteX178" fmla="*/ 3667390 w 12191999"/>
              <a:gd name="connsiteY178" fmla="*/ 6074998 h 6551875"/>
              <a:gd name="connsiteX179" fmla="*/ 3630878 w 12191999"/>
              <a:gd name="connsiteY179" fmla="*/ 6059123 h 6551875"/>
              <a:gd name="connsiteX180" fmla="*/ 3589603 w 12191999"/>
              <a:gd name="connsiteY180" fmla="*/ 6043248 h 6551875"/>
              <a:gd name="connsiteX181" fmla="*/ 3543565 w 12191999"/>
              <a:gd name="connsiteY181" fmla="*/ 6027373 h 6551875"/>
              <a:gd name="connsiteX182" fmla="*/ 3491178 w 12191999"/>
              <a:gd name="connsiteY182" fmla="*/ 6016261 h 6551875"/>
              <a:gd name="connsiteX183" fmla="*/ 3430853 w 12191999"/>
              <a:gd name="connsiteY183" fmla="*/ 6009911 h 6551875"/>
              <a:gd name="connsiteX184" fmla="*/ 3361003 w 12191999"/>
              <a:gd name="connsiteY184" fmla="*/ 6006736 h 6551875"/>
              <a:gd name="connsiteX185" fmla="*/ 3294328 w 12191999"/>
              <a:gd name="connsiteY185" fmla="*/ 6009911 h 6551875"/>
              <a:gd name="connsiteX186" fmla="*/ 3234003 w 12191999"/>
              <a:gd name="connsiteY186" fmla="*/ 6016261 h 6551875"/>
              <a:gd name="connsiteX187" fmla="*/ 3181615 w 12191999"/>
              <a:gd name="connsiteY187" fmla="*/ 6027373 h 6551875"/>
              <a:gd name="connsiteX188" fmla="*/ 3135578 w 12191999"/>
              <a:gd name="connsiteY188" fmla="*/ 6043248 h 6551875"/>
              <a:gd name="connsiteX189" fmla="*/ 3094303 w 12191999"/>
              <a:gd name="connsiteY189" fmla="*/ 6059123 h 6551875"/>
              <a:gd name="connsiteX190" fmla="*/ 3057790 w 12191999"/>
              <a:gd name="connsiteY190" fmla="*/ 6074998 h 6551875"/>
              <a:gd name="connsiteX191" fmla="*/ 3019690 w 12191999"/>
              <a:gd name="connsiteY191" fmla="*/ 6094048 h 6551875"/>
              <a:gd name="connsiteX192" fmla="*/ 2981590 w 12191999"/>
              <a:gd name="connsiteY192" fmla="*/ 6113098 h 6551875"/>
              <a:gd name="connsiteX193" fmla="*/ 2945078 w 12191999"/>
              <a:gd name="connsiteY193" fmla="*/ 6132148 h 6551875"/>
              <a:gd name="connsiteX194" fmla="*/ 2903803 w 12191999"/>
              <a:gd name="connsiteY194" fmla="*/ 6148023 h 6551875"/>
              <a:gd name="connsiteX195" fmla="*/ 2857765 w 12191999"/>
              <a:gd name="connsiteY195" fmla="*/ 6162311 h 6551875"/>
              <a:gd name="connsiteX196" fmla="*/ 2805378 w 12191999"/>
              <a:gd name="connsiteY196" fmla="*/ 6173423 h 6551875"/>
              <a:gd name="connsiteX197" fmla="*/ 2745053 w 12191999"/>
              <a:gd name="connsiteY197" fmla="*/ 6181361 h 6551875"/>
              <a:gd name="connsiteX198" fmla="*/ 2676790 w 12191999"/>
              <a:gd name="connsiteY198" fmla="*/ 6182948 h 6551875"/>
              <a:gd name="connsiteX199" fmla="*/ 2608528 w 12191999"/>
              <a:gd name="connsiteY199" fmla="*/ 6181361 h 6551875"/>
              <a:gd name="connsiteX200" fmla="*/ 2548203 w 12191999"/>
              <a:gd name="connsiteY200" fmla="*/ 6173423 h 6551875"/>
              <a:gd name="connsiteX201" fmla="*/ 2495815 w 12191999"/>
              <a:gd name="connsiteY201" fmla="*/ 6162311 h 6551875"/>
              <a:gd name="connsiteX202" fmla="*/ 2449778 w 12191999"/>
              <a:gd name="connsiteY202" fmla="*/ 6148023 h 6551875"/>
              <a:gd name="connsiteX203" fmla="*/ 2408503 w 12191999"/>
              <a:gd name="connsiteY203" fmla="*/ 6132148 h 6551875"/>
              <a:gd name="connsiteX204" fmla="*/ 2371990 w 12191999"/>
              <a:gd name="connsiteY204" fmla="*/ 6113098 h 6551875"/>
              <a:gd name="connsiteX205" fmla="*/ 2333890 w 12191999"/>
              <a:gd name="connsiteY205" fmla="*/ 6094048 h 6551875"/>
              <a:gd name="connsiteX206" fmla="*/ 2295790 w 12191999"/>
              <a:gd name="connsiteY206" fmla="*/ 6074998 h 6551875"/>
              <a:gd name="connsiteX207" fmla="*/ 2259278 w 12191999"/>
              <a:gd name="connsiteY207" fmla="*/ 6059123 h 6551875"/>
              <a:gd name="connsiteX208" fmla="*/ 2218003 w 12191999"/>
              <a:gd name="connsiteY208" fmla="*/ 6043248 h 6551875"/>
              <a:gd name="connsiteX209" fmla="*/ 2171965 w 12191999"/>
              <a:gd name="connsiteY209" fmla="*/ 6027373 h 6551875"/>
              <a:gd name="connsiteX210" fmla="*/ 2119578 w 12191999"/>
              <a:gd name="connsiteY210" fmla="*/ 6016261 h 6551875"/>
              <a:gd name="connsiteX211" fmla="*/ 2059253 w 12191999"/>
              <a:gd name="connsiteY211" fmla="*/ 6009911 h 6551875"/>
              <a:gd name="connsiteX212" fmla="*/ 1990990 w 12191999"/>
              <a:gd name="connsiteY212" fmla="*/ 6006736 h 6551875"/>
              <a:gd name="connsiteX213" fmla="*/ 1922728 w 12191999"/>
              <a:gd name="connsiteY213" fmla="*/ 6009911 h 6551875"/>
              <a:gd name="connsiteX214" fmla="*/ 1862403 w 12191999"/>
              <a:gd name="connsiteY214" fmla="*/ 6016261 h 6551875"/>
              <a:gd name="connsiteX215" fmla="*/ 1810015 w 12191999"/>
              <a:gd name="connsiteY215" fmla="*/ 6027373 h 6551875"/>
              <a:gd name="connsiteX216" fmla="*/ 1763978 w 12191999"/>
              <a:gd name="connsiteY216" fmla="*/ 6043248 h 6551875"/>
              <a:gd name="connsiteX217" fmla="*/ 1722703 w 12191999"/>
              <a:gd name="connsiteY217" fmla="*/ 6059123 h 6551875"/>
              <a:gd name="connsiteX218" fmla="*/ 1686190 w 12191999"/>
              <a:gd name="connsiteY218" fmla="*/ 6074998 h 6551875"/>
              <a:gd name="connsiteX219" fmla="*/ 1648090 w 12191999"/>
              <a:gd name="connsiteY219" fmla="*/ 6094048 h 6551875"/>
              <a:gd name="connsiteX220" fmla="*/ 1609990 w 12191999"/>
              <a:gd name="connsiteY220" fmla="*/ 6113098 h 6551875"/>
              <a:gd name="connsiteX221" fmla="*/ 1573478 w 12191999"/>
              <a:gd name="connsiteY221" fmla="*/ 6132148 h 6551875"/>
              <a:gd name="connsiteX222" fmla="*/ 1532203 w 12191999"/>
              <a:gd name="connsiteY222" fmla="*/ 6148023 h 6551875"/>
              <a:gd name="connsiteX223" fmla="*/ 1486165 w 12191999"/>
              <a:gd name="connsiteY223" fmla="*/ 6162311 h 6551875"/>
              <a:gd name="connsiteX224" fmla="*/ 1433778 w 12191999"/>
              <a:gd name="connsiteY224" fmla="*/ 6173423 h 6551875"/>
              <a:gd name="connsiteX225" fmla="*/ 1373453 w 12191999"/>
              <a:gd name="connsiteY225" fmla="*/ 6181361 h 6551875"/>
              <a:gd name="connsiteX226" fmla="*/ 1305190 w 12191999"/>
              <a:gd name="connsiteY226" fmla="*/ 6182948 h 6551875"/>
              <a:gd name="connsiteX227" fmla="*/ 1236928 w 12191999"/>
              <a:gd name="connsiteY227" fmla="*/ 6181361 h 6551875"/>
              <a:gd name="connsiteX228" fmla="*/ 1176603 w 12191999"/>
              <a:gd name="connsiteY228" fmla="*/ 6173423 h 6551875"/>
              <a:gd name="connsiteX229" fmla="*/ 1124215 w 12191999"/>
              <a:gd name="connsiteY229" fmla="*/ 6162311 h 6551875"/>
              <a:gd name="connsiteX230" fmla="*/ 1078178 w 12191999"/>
              <a:gd name="connsiteY230" fmla="*/ 6148023 h 6551875"/>
              <a:gd name="connsiteX231" fmla="*/ 1036903 w 12191999"/>
              <a:gd name="connsiteY231" fmla="*/ 6132148 h 6551875"/>
              <a:gd name="connsiteX232" fmla="*/ 1000390 w 12191999"/>
              <a:gd name="connsiteY232" fmla="*/ 6113098 h 6551875"/>
              <a:gd name="connsiteX233" fmla="*/ 962290 w 12191999"/>
              <a:gd name="connsiteY233" fmla="*/ 6094048 h 6551875"/>
              <a:gd name="connsiteX234" fmla="*/ 924190 w 12191999"/>
              <a:gd name="connsiteY234" fmla="*/ 6074998 h 6551875"/>
              <a:gd name="connsiteX235" fmla="*/ 887678 w 12191999"/>
              <a:gd name="connsiteY235" fmla="*/ 6059123 h 6551875"/>
              <a:gd name="connsiteX236" fmla="*/ 846403 w 12191999"/>
              <a:gd name="connsiteY236" fmla="*/ 6043248 h 6551875"/>
              <a:gd name="connsiteX237" fmla="*/ 800365 w 12191999"/>
              <a:gd name="connsiteY237" fmla="*/ 6027373 h 6551875"/>
              <a:gd name="connsiteX238" fmla="*/ 747978 w 12191999"/>
              <a:gd name="connsiteY238" fmla="*/ 6016261 h 6551875"/>
              <a:gd name="connsiteX239" fmla="*/ 687653 w 12191999"/>
              <a:gd name="connsiteY239" fmla="*/ 6009911 h 6551875"/>
              <a:gd name="connsiteX240" fmla="*/ 619390 w 12191999"/>
              <a:gd name="connsiteY240" fmla="*/ 6006736 h 6551875"/>
              <a:gd name="connsiteX241" fmla="*/ 551128 w 12191999"/>
              <a:gd name="connsiteY241" fmla="*/ 6009911 h 6551875"/>
              <a:gd name="connsiteX242" fmla="*/ 490803 w 12191999"/>
              <a:gd name="connsiteY242" fmla="*/ 6016261 h 6551875"/>
              <a:gd name="connsiteX243" fmla="*/ 438415 w 12191999"/>
              <a:gd name="connsiteY243" fmla="*/ 6027373 h 6551875"/>
              <a:gd name="connsiteX244" fmla="*/ 392378 w 12191999"/>
              <a:gd name="connsiteY244" fmla="*/ 6043248 h 6551875"/>
              <a:gd name="connsiteX245" fmla="*/ 351103 w 12191999"/>
              <a:gd name="connsiteY245" fmla="*/ 6059123 h 6551875"/>
              <a:gd name="connsiteX246" fmla="*/ 314590 w 12191999"/>
              <a:gd name="connsiteY246" fmla="*/ 6074998 h 6551875"/>
              <a:gd name="connsiteX247" fmla="*/ 276490 w 12191999"/>
              <a:gd name="connsiteY247" fmla="*/ 6094048 h 6551875"/>
              <a:gd name="connsiteX248" fmla="*/ 238390 w 12191999"/>
              <a:gd name="connsiteY248" fmla="*/ 6113098 h 6551875"/>
              <a:gd name="connsiteX249" fmla="*/ 201878 w 12191999"/>
              <a:gd name="connsiteY249" fmla="*/ 6132148 h 6551875"/>
              <a:gd name="connsiteX250" fmla="*/ 160603 w 12191999"/>
              <a:gd name="connsiteY250" fmla="*/ 6148023 h 6551875"/>
              <a:gd name="connsiteX251" fmla="*/ 114565 w 12191999"/>
              <a:gd name="connsiteY251" fmla="*/ 6162311 h 6551875"/>
              <a:gd name="connsiteX252" fmla="*/ 62178 w 12191999"/>
              <a:gd name="connsiteY252" fmla="*/ 6173423 h 6551875"/>
              <a:gd name="connsiteX253" fmla="*/ 1853 w 12191999"/>
              <a:gd name="connsiteY253" fmla="*/ 6181361 h 6551875"/>
              <a:gd name="connsiteX254" fmla="*/ 1 w 12191999"/>
              <a:gd name="connsiteY254" fmla="*/ 6181404 h 6551875"/>
              <a:gd name="connsiteX255" fmla="*/ 1 w 12191999"/>
              <a:gd name="connsiteY255" fmla="*/ 6551875 h 6551875"/>
              <a:gd name="connsiteX256" fmla="*/ 0 w 12191999"/>
              <a:gd name="connsiteY256" fmla="*/ 6551875 h 6551875"/>
              <a:gd name="connsiteX257" fmla="*/ 0 w 12191999"/>
              <a:gd name="connsiteY257" fmla="*/ 0 h 655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191999" h="6551875">
                <a:moveTo>
                  <a:pt x="0" y="0"/>
                </a:moveTo>
                <a:lnTo>
                  <a:pt x="12191999" y="0"/>
                </a:lnTo>
                <a:lnTo>
                  <a:pt x="12191999" y="6181404"/>
                </a:lnTo>
                <a:lnTo>
                  <a:pt x="12190147" y="6181361"/>
                </a:lnTo>
                <a:lnTo>
                  <a:pt x="12129821" y="6173424"/>
                </a:lnTo>
                <a:lnTo>
                  <a:pt x="12077433" y="6162311"/>
                </a:lnTo>
                <a:lnTo>
                  <a:pt x="12031397" y="6148023"/>
                </a:lnTo>
                <a:lnTo>
                  <a:pt x="11990121" y="6132148"/>
                </a:lnTo>
                <a:lnTo>
                  <a:pt x="11953609" y="6113098"/>
                </a:lnTo>
                <a:lnTo>
                  <a:pt x="11915509" y="6094048"/>
                </a:lnTo>
                <a:lnTo>
                  <a:pt x="11877409" y="6074998"/>
                </a:lnTo>
                <a:lnTo>
                  <a:pt x="11840897" y="6059123"/>
                </a:lnTo>
                <a:lnTo>
                  <a:pt x="11799621" y="6043248"/>
                </a:lnTo>
                <a:lnTo>
                  <a:pt x="11753583" y="6027373"/>
                </a:lnTo>
                <a:lnTo>
                  <a:pt x="11701197" y="6016261"/>
                </a:lnTo>
                <a:lnTo>
                  <a:pt x="11640871" y="6009911"/>
                </a:lnTo>
                <a:lnTo>
                  <a:pt x="11572609" y="6006736"/>
                </a:lnTo>
                <a:lnTo>
                  <a:pt x="11504347" y="6009911"/>
                </a:lnTo>
                <a:lnTo>
                  <a:pt x="11444021" y="6016261"/>
                </a:lnTo>
                <a:lnTo>
                  <a:pt x="11391633" y="6027373"/>
                </a:lnTo>
                <a:lnTo>
                  <a:pt x="11345597" y="6043248"/>
                </a:lnTo>
                <a:lnTo>
                  <a:pt x="11304321" y="6059123"/>
                </a:lnTo>
                <a:lnTo>
                  <a:pt x="11267809" y="6074998"/>
                </a:lnTo>
                <a:lnTo>
                  <a:pt x="11229709" y="6094048"/>
                </a:lnTo>
                <a:lnTo>
                  <a:pt x="11191609" y="6113098"/>
                </a:lnTo>
                <a:lnTo>
                  <a:pt x="11155097" y="6132148"/>
                </a:lnTo>
                <a:lnTo>
                  <a:pt x="11113821" y="6148023"/>
                </a:lnTo>
                <a:lnTo>
                  <a:pt x="11067783" y="6162311"/>
                </a:lnTo>
                <a:lnTo>
                  <a:pt x="11015397" y="6173423"/>
                </a:lnTo>
                <a:lnTo>
                  <a:pt x="10955071" y="6181361"/>
                </a:lnTo>
                <a:lnTo>
                  <a:pt x="10886809" y="6182948"/>
                </a:lnTo>
                <a:lnTo>
                  <a:pt x="10818547" y="6181361"/>
                </a:lnTo>
                <a:lnTo>
                  <a:pt x="10758221" y="6173423"/>
                </a:lnTo>
                <a:lnTo>
                  <a:pt x="10705833" y="6162311"/>
                </a:lnTo>
                <a:lnTo>
                  <a:pt x="10659797" y="6148023"/>
                </a:lnTo>
                <a:lnTo>
                  <a:pt x="10618521" y="6132148"/>
                </a:lnTo>
                <a:lnTo>
                  <a:pt x="10582009" y="6113098"/>
                </a:lnTo>
                <a:lnTo>
                  <a:pt x="10543909" y="6094048"/>
                </a:lnTo>
                <a:lnTo>
                  <a:pt x="10505809" y="6074998"/>
                </a:lnTo>
                <a:lnTo>
                  <a:pt x="10469297" y="6059123"/>
                </a:lnTo>
                <a:lnTo>
                  <a:pt x="10428021" y="6043248"/>
                </a:lnTo>
                <a:lnTo>
                  <a:pt x="10381983" y="6027373"/>
                </a:lnTo>
                <a:lnTo>
                  <a:pt x="10329597" y="6016261"/>
                </a:lnTo>
                <a:lnTo>
                  <a:pt x="10269271" y="6009911"/>
                </a:lnTo>
                <a:lnTo>
                  <a:pt x="10201009" y="6006736"/>
                </a:lnTo>
                <a:lnTo>
                  <a:pt x="10132747" y="6009911"/>
                </a:lnTo>
                <a:lnTo>
                  <a:pt x="10072421" y="6016261"/>
                </a:lnTo>
                <a:lnTo>
                  <a:pt x="10020033" y="6027373"/>
                </a:lnTo>
                <a:lnTo>
                  <a:pt x="9973997" y="6043248"/>
                </a:lnTo>
                <a:lnTo>
                  <a:pt x="9932721" y="6059123"/>
                </a:lnTo>
                <a:lnTo>
                  <a:pt x="9896209" y="6074998"/>
                </a:lnTo>
                <a:lnTo>
                  <a:pt x="9820009" y="6113098"/>
                </a:lnTo>
                <a:lnTo>
                  <a:pt x="9783497" y="6132148"/>
                </a:lnTo>
                <a:lnTo>
                  <a:pt x="9742221" y="6148023"/>
                </a:lnTo>
                <a:lnTo>
                  <a:pt x="9696183" y="6162311"/>
                </a:lnTo>
                <a:lnTo>
                  <a:pt x="9643797" y="6173423"/>
                </a:lnTo>
                <a:lnTo>
                  <a:pt x="9583471" y="6181361"/>
                </a:lnTo>
                <a:lnTo>
                  <a:pt x="9515209" y="6182948"/>
                </a:lnTo>
                <a:lnTo>
                  <a:pt x="9446947" y="6181361"/>
                </a:lnTo>
                <a:lnTo>
                  <a:pt x="9386621" y="6173423"/>
                </a:lnTo>
                <a:lnTo>
                  <a:pt x="9334233" y="6162311"/>
                </a:lnTo>
                <a:lnTo>
                  <a:pt x="9288197" y="6148023"/>
                </a:lnTo>
                <a:lnTo>
                  <a:pt x="9246921" y="6132148"/>
                </a:lnTo>
                <a:lnTo>
                  <a:pt x="9210409" y="6113098"/>
                </a:lnTo>
                <a:lnTo>
                  <a:pt x="9172309" y="6094048"/>
                </a:lnTo>
                <a:lnTo>
                  <a:pt x="9134209" y="6074998"/>
                </a:lnTo>
                <a:lnTo>
                  <a:pt x="9097697" y="6059123"/>
                </a:lnTo>
                <a:lnTo>
                  <a:pt x="9056421" y="6043248"/>
                </a:lnTo>
                <a:lnTo>
                  <a:pt x="9010383" y="6027373"/>
                </a:lnTo>
                <a:lnTo>
                  <a:pt x="8957997" y="6016261"/>
                </a:lnTo>
                <a:lnTo>
                  <a:pt x="8897671" y="6009911"/>
                </a:lnTo>
                <a:lnTo>
                  <a:pt x="8827821" y="6006736"/>
                </a:lnTo>
                <a:lnTo>
                  <a:pt x="8761147" y="6009911"/>
                </a:lnTo>
                <a:lnTo>
                  <a:pt x="8700821" y="6016261"/>
                </a:lnTo>
                <a:lnTo>
                  <a:pt x="8648433" y="6027373"/>
                </a:lnTo>
                <a:lnTo>
                  <a:pt x="8602397" y="6043248"/>
                </a:lnTo>
                <a:lnTo>
                  <a:pt x="8561121" y="6059123"/>
                </a:lnTo>
                <a:lnTo>
                  <a:pt x="8524609" y="6074998"/>
                </a:lnTo>
                <a:lnTo>
                  <a:pt x="8486509" y="6094048"/>
                </a:lnTo>
                <a:lnTo>
                  <a:pt x="8448409" y="6113098"/>
                </a:lnTo>
                <a:lnTo>
                  <a:pt x="8411897" y="6132148"/>
                </a:lnTo>
                <a:lnTo>
                  <a:pt x="8370622" y="6148023"/>
                </a:lnTo>
                <a:lnTo>
                  <a:pt x="8324584" y="6162311"/>
                </a:lnTo>
                <a:lnTo>
                  <a:pt x="8272197" y="6173423"/>
                </a:lnTo>
                <a:lnTo>
                  <a:pt x="8211872" y="6181361"/>
                </a:lnTo>
                <a:lnTo>
                  <a:pt x="8143609" y="6182948"/>
                </a:lnTo>
                <a:lnTo>
                  <a:pt x="8075347" y="6181361"/>
                </a:lnTo>
                <a:lnTo>
                  <a:pt x="8015022" y="6173423"/>
                </a:lnTo>
                <a:lnTo>
                  <a:pt x="7962634" y="6162311"/>
                </a:lnTo>
                <a:lnTo>
                  <a:pt x="7916597" y="6148023"/>
                </a:lnTo>
                <a:lnTo>
                  <a:pt x="7875322" y="6132148"/>
                </a:lnTo>
                <a:lnTo>
                  <a:pt x="7838809" y="6113098"/>
                </a:lnTo>
                <a:lnTo>
                  <a:pt x="7800709" y="6094048"/>
                </a:lnTo>
                <a:lnTo>
                  <a:pt x="7762609" y="6074998"/>
                </a:lnTo>
                <a:lnTo>
                  <a:pt x="7726097" y="6059123"/>
                </a:lnTo>
                <a:lnTo>
                  <a:pt x="7684822" y="6043248"/>
                </a:lnTo>
                <a:lnTo>
                  <a:pt x="7638784" y="6027373"/>
                </a:lnTo>
                <a:lnTo>
                  <a:pt x="7586397" y="6016261"/>
                </a:lnTo>
                <a:lnTo>
                  <a:pt x="7526072" y="6009911"/>
                </a:lnTo>
                <a:lnTo>
                  <a:pt x="7457809" y="6006736"/>
                </a:lnTo>
                <a:lnTo>
                  <a:pt x="7389547" y="6009911"/>
                </a:lnTo>
                <a:lnTo>
                  <a:pt x="7329222" y="6016261"/>
                </a:lnTo>
                <a:lnTo>
                  <a:pt x="7276834" y="6027373"/>
                </a:lnTo>
                <a:lnTo>
                  <a:pt x="7230797" y="6043248"/>
                </a:lnTo>
                <a:lnTo>
                  <a:pt x="7189522" y="6059123"/>
                </a:lnTo>
                <a:lnTo>
                  <a:pt x="7153009" y="6074998"/>
                </a:lnTo>
                <a:lnTo>
                  <a:pt x="7114909" y="6094048"/>
                </a:lnTo>
                <a:lnTo>
                  <a:pt x="7076809" y="6113098"/>
                </a:lnTo>
                <a:lnTo>
                  <a:pt x="7040297" y="6132148"/>
                </a:lnTo>
                <a:lnTo>
                  <a:pt x="6999022" y="6148023"/>
                </a:lnTo>
                <a:lnTo>
                  <a:pt x="6952984" y="6162311"/>
                </a:lnTo>
                <a:lnTo>
                  <a:pt x="6900597" y="6173423"/>
                </a:lnTo>
                <a:lnTo>
                  <a:pt x="6840272" y="6181361"/>
                </a:lnTo>
                <a:lnTo>
                  <a:pt x="6781800" y="6182721"/>
                </a:lnTo>
                <a:lnTo>
                  <a:pt x="6723328" y="6181361"/>
                </a:lnTo>
                <a:lnTo>
                  <a:pt x="6663003" y="6173423"/>
                </a:lnTo>
                <a:lnTo>
                  <a:pt x="6610615" y="6162311"/>
                </a:lnTo>
                <a:lnTo>
                  <a:pt x="6564578" y="6148023"/>
                </a:lnTo>
                <a:lnTo>
                  <a:pt x="6523303" y="6132148"/>
                </a:lnTo>
                <a:lnTo>
                  <a:pt x="6486790" y="6113098"/>
                </a:lnTo>
                <a:lnTo>
                  <a:pt x="6448690" y="6094048"/>
                </a:lnTo>
                <a:lnTo>
                  <a:pt x="6410590" y="6074998"/>
                </a:lnTo>
                <a:lnTo>
                  <a:pt x="6374078" y="6059123"/>
                </a:lnTo>
                <a:lnTo>
                  <a:pt x="6332803" y="6043248"/>
                </a:lnTo>
                <a:lnTo>
                  <a:pt x="6286765" y="6027373"/>
                </a:lnTo>
                <a:lnTo>
                  <a:pt x="6234378" y="6016261"/>
                </a:lnTo>
                <a:lnTo>
                  <a:pt x="6174053" y="6009911"/>
                </a:lnTo>
                <a:lnTo>
                  <a:pt x="6105790" y="6006736"/>
                </a:lnTo>
                <a:lnTo>
                  <a:pt x="6096000" y="6007191"/>
                </a:lnTo>
                <a:lnTo>
                  <a:pt x="6086211" y="6006736"/>
                </a:lnTo>
                <a:lnTo>
                  <a:pt x="6017949" y="6009911"/>
                </a:lnTo>
                <a:lnTo>
                  <a:pt x="5957622" y="6016261"/>
                </a:lnTo>
                <a:lnTo>
                  <a:pt x="5905235" y="6027373"/>
                </a:lnTo>
                <a:lnTo>
                  <a:pt x="5859197" y="6043248"/>
                </a:lnTo>
                <a:lnTo>
                  <a:pt x="5817922" y="6059123"/>
                </a:lnTo>
                <a:lnTo>
                  <a:pt x="5781409" y="6074998"/>
                </a:lnTo>
                <a:lnTo>
                  <a:pt x="5743309" y="6094048"/>
                </a:lnTo>
                <a:lnTo>
                  <a:pt x="5705211" y="6113098"/>
                </a:lnTo>
                <a:lnTo>
                  <a:pt x="5668697" y="6132148"/>
                </a:lnTo>
                <a:lnTo>
                  <a:pt x="5627422" y="6148023"/>
                </a:lnTo>
                <a:lnTo>
                  <a:pt x="5581384" y="6162311"/>
                </a:lnTo>
                <a:lnTo>
                  <a:pt x="5528997" y="6173423"/>
                </a:lnTo>
                <a:lnTo>
                  <a:pt x="5468672" y="6181361"/>
                </a:lnTo>
                <a:lnTo>
                  <a:pt x="5410200" y="6182721"/>
                </a:lnTo>
                <a:lnTo>
                  <a:pt x="5351728" y="6181361"/>
                </a:lnTo>
                <a:lnTo>
                  <a:pt x="5291402" y="6173423"/>
                </a:lnTo>
                <a:lnTo>
                  <a:pt x="5239015" y="6162311"/>
                </a:lnTo>
                <a:lnTo>
                  <a:pt x="5192979" y="6148023"/>
                </a:lnTo>
                <a:lnTo>
                  <a:pt x="5151703" y="6132148"/>
                </a:lnTo>
                <a:lnTo>
                  <a:pt x="5115190" y="6113098"/>
                </a:lnTo>
                <a:lnTo>
                  <a:pt x="5077092" y="6094048"/>
                </a:lnTo>
                <a:lnTo>
                  <a:pt x="5038990" y="6074998"/>
                </a:lnTo>
                <a:lnTo>
                  <a:pt x="5002479" y="6059123"/>
                </a:lnTo>
                <a:lnTo>
                  <a:pt x="4961203" y="6043248"/>
                </a:lnTo>
                <a:lnTo>
                  <a:pt x="4915166" y="6027373"/>
                </a:lnTo>
                <a:lnTo>
                  <a:pt x="4862778" y="6016261"/>
                </a:lnTo>
                <a:lnTo>
                  <a:pt x="4802454" y="6009911"/>
                </a:lnTo>
                <a:lnTo>
                  <a:pt x="4734190" y="6006736"/>
                </a:lnTo>
                <a:lnTo>
                  <a:pt x="4665929" y="6009911"/>
                </a:lnTo>
                <a:lnTo>
                  <a:pt x="4605603" y="6016261"/>
                </a:lnTo>
                <a:lnTo>
                  <a:pt x="4553217" y="6027373"/>
                </a:lnTo>
                <a:lnTo>
                  <a:pt x="4507178" y="6043248"/>
                </a:lnTo>
                <a:lnTo>
                  <a:pt x="4465903" y="6059123"/>
                </a:lnTo>
                <a:lnTo>
                  <a:pt x="4429390" y="6074998"/>
                </a:lnTo>
                <a:lnTo>
                  <a:pt x="4353190" y="6113098"/>
                </a:lnTo>
                <a:lnTo>
                  <a:pt x="4316678" y="6132148"/>
                </a:lnTo>
                <a:lnTo>
                  <a:pt x="4275403" y="6148023"/>
                </a:lnTo>
                <a:lnTo>
                  <a:pt x="4229365" y="6162311"/>
                </a:lnTo>
                <a:lnTo>
                  <a:pt x="4176978" y="6173423"/>
                </a:lnTo>
                <a:lnTo>
                  <a:pt x="4116653" y="6181361"/>
                </a:lnTo>
                <a:lnTo>
                  <a:pt x="4048390" y="6182948"/>
                </a:lnTo>
                <a:lnTo>
                  <a:pt x="3980128" y="6181361"/>
                </a:lnTo>
                <a:lnTo>
                  <a:pt x="3919803" y="6173423"/>
                </a:lnTo>
                <a:lnTo>
                  <a:pt x="3867415" y="6162311"/>
                </a:lnTo>
                <a:lnTo>
                  <a:pt x="3821378" y="6148023"/>
                </a:lnTo>
                <a:lnTo>
                  <a:pt x="3780103" y="6132148"/>
                </a:lnTo>
                <a:lnTo>
                  <a:pt x="3743590" y="6113098"/>
                </a:lnTo>
                <a:lnTo>
                  <a:pt x="3705490" y="6094048"/>
                </a:lnTo>
                <a:lnTo>
                  <a:pt x="3667390" y="6074998"/>
                </a:lnTo>
                <a:lnTo>
                  <a:pt x="3630878" y="6059123"/>
                </a:lnTo>
                <a:lnTo>
                  <a:pt x="3589603" y="6043248"/>
                </a:lnTo>
                <a:lnTo>
                  <a:pt x="3543565" y="6027373"/>
                </a:lnTo>
                <a:lnTo>
                  <a:pt x="3491178" y="6016261"/>
                </a:lnTo>
                <a:lnTo>
                  <a:pt x="3430853" y="6009911"/>
                </a:lnTo>
                <a:lnTo>
                  <a:pt x="3361003" y="6006736"/>
                </a:lnTo>
                <a:lnTo>
                  <a:pt x="3294328" y="6009911"/>
                </a:lnTo>
                <a:lnTo>
                  <a:pt x="3234003" y="6016261"/>
                </a:lnTo>
                <a:lnTo>
                  <a:pt x="3181615" y="6027373"/>
                </a:lnTo>
                <a:lnTo>
                  <a:pt x="3135578" y="6043248"/>
                </a:lnTo>
                <a:lnTo>
                  <a:pt x="3094303" y="6059123"/>
                </a:lnTo>
                <a:lnTo>
                  <a:pt x="3057790" y="6074998"/>
                </a:lnTo>
                <a:lnTo>
                  <a:pt x="3019690" y="6094048"/>
                </a:lnTo>
                <a:lnTo>
                  <a:pt x="2981590" y="6113098"/>
                </a:lnTo>
                <a:lnTo>
                  <a:pt x="2945078" y="6132148"/>
                </a:lnTo>
                <a:lnTo>
                  <a:pt x="2903803" y="6148023"/>
                </a:lnTo>
                <a:lnTo>
                  <a:pt x="2857765" y="6162311"/>
                </a:lnTo>
                <a:lnTo>
                  <a:pt x="2805378" y="6173423"/>
                </a:lnTo>
                <a:lnTo>
                  <a:pt x="2745053" y="6181361"/>
                </a:lnTo>
                <a:lnTo>
                  <a:pt x="2676790" y="6182948"/>
                </a:lnTo>
                <a:lnTo>
                  <a:pt x="2608528" y="6181361"/>
                </a:lnTo>
                <a:lnTo>
                  <a:pt x="2548203" y="6173423"/>
                </a:lnTo>
                <a:lnTo>
                  <a:pt x="2495815" y="6162311"/>
                </a:lnTo>
                <a:lnTo>
                  <a:pt x="2449778" y="6148023"/>
                </a:lnTo>
                <a:lnTo>
                  <a:pt x="2408503" y="6132148"/>
                </a:lnTo>
                <a:lnTo>
                  <a:pt x="2371990" y="6113098"/>
                </a:lnTo>
                <a:lnTo>
                  <a:pt x="2333890" y="6094048"/>
                </a:lnTo>
                <a:lnTo>
                  <a:pt x="2295790" y="6074998"/>
                </a:lnTo>
                <a:lnTo>
                  <a:pt x="2259278" y="6059123"/>
                </a:lnTo>
                <a:lnTo>
                  <a:pt x="2218003" y="6043248"/>
                </a:lnTo>
                <a:lnTo>
                  <a:pt x="2171965" y="6027373"/>
                </a:lnTo>
                <a:lnTo>
                  <a:pt x="2119578" y="6016261"/>
                </a:lnTo>
                <a:lnTo>
                  <a:pt x="2059253" y="6009911"/>
                </a:lnTo>
                <a:lnTo>
                  <a:pt x="1990990" y="6006736"/>
                </a:lnTo>
                <a:lnTo>
                  <a:pt x="1922728" y="6009911"/>
                </a:lnTo>
                <a:lnTo>
                  <a:pt x="1862403" y="6016261"/>
                </a:lnTo>
                <a:lnTo>
                  <a:pt x="1810015" y="6027373"/>
                </a:lnTo>
                <a:lnTo>
                  <a:pt x="1763978" y="6043248"/>
                </a:lnTo>
                <a:lnTo>
                  <a:pt x="1722703" y="6059123"/>
                </a:lnTo>
                <a:lnTo>
                  <a:pt x="1686190" y="6074998"/>
                </a:lnTo>
                <a:lnTo>
                  <a:pt x="1648090" y="6094048"/>
                </a:lnTo>
                <a:lnTo>
                  <a:pt x="1609990" y="6113098"/>
                </a:lnTo>
                <a:lnTo>
                  <a:pt x="1573478" y="6132148"/>
                </a:lnTo>
                <a:lnTo>
                  <a:pt x="1532203" y="6148023"/>
                </a:lnTo>
                <a:lnTo>
                  <a:pt x="1486165" y="6162311"/>
                </a:lnTo>
                <a:lnTo>
                  <a:pt x="1433778" y="6173423"/>
                </a:lnTo>
                <a:lnTo>
                  <a:pt x="1373453" y="6181361"/>
                </a:lnTo>
                <a:lnTo>
                  <a:pt x="1305190" y="6182948"/>
                </a:lnTo>
                <a:lnTo>
                  <a:pt x="1236928" y="6181361"/>
                </a:lnTo>
                <a:lnTo>
                  <a:pt x="1176603" y="6173423"/>
                </a:lnTo>
                <a:lnTo>
                  <a:pt x="1124215" y="6162311"/>
                </a:lnTo>
                <a:lnTo>
                  <a:pt x="1078178" y="6148023"/>
                </a:lnTo>
                <a:lnTo>
                  <a:pt x="1036903" y="6132148"/>
                </a:lnTo>
                <a:lnTo>
                  <a:pt x="1000390" y="6113098"/>
                </a:lnTo>
                <a:lnTo>
                  <a:pt x="962290" y="6094048"/>
                </a:lnTo>
                <a:lnTo>
                  <a:pt x="924190" y="6074998"/>
                </a:lnTo>
                <a:lnTo>
                  <a:pt x="887678" y="6059123"/>
                </a:lnTo>
                <a:lnTo>
                  <a:pt x="846403" y="6043248"/>
                </a:lnTo>
                <a:lnTo>
                  <a:pt x="800365" y="6027373"/>
                </a:lnTo>
                <a:lnTo>
                  <a:pt x="747978" y="6016261"/>
                </a:lnTo>
                <a:lnTo>
                  <a:pt x="687653" y="6009911"/>
                </a:lnTo>
                <a:lnTo>
                  <a:pt x="619390" y="6006736"/>
                </a:lnTo>
                <a:lnTo>
                  <a:pt x="551128" y="6009911"/>
                </a:lnTo>
                <a:lnTo>
                  <a:pt x="490803" y="6016261"/>
                </a:lnTo>
                <a:lnTo>
                  <a:pt x="438415" y="6027373"/>
                </a:lnTo>
                <a:lnTo>
                  <a:pt x="392378" y="6043248"/>
                </a:lnTo>
                <a:lnTo>
                  <a:pt x="351103" y="6059123"/>
                </a:lnTo>
                <a:lnTo>
                  <a:pt x="314590" y="6074998"/>
                </a:lnTo>
                <a:lnTo>
                  <a:pt x="276490" y="6094048"/>
                </a:lnTo>
                <a:lnTo>
                  <a:pt x="238390" y="6113098"/>
                </a:lnTo>
                <a:lnTo>
                  <a:pt x="201878" y="6132148"/>
                </a:lnTo>
                <a:lnTo>
                  <a:pt x="160603" y="6148023"/>
                </a:lnTo>
                <a:lnTo>
                  <a:pt x="114565" y="6162311"/>
                </a:lnTo>
                <a:lnTo>
                  <a:pt x="62178" y="6173423"/>
                </a:lnTo>
                <a:lnTo>
                  <a:pt x="1853" y="6181361"/>
                </a:lnTo>
                <a:lnTo>
                  <a:pt x="1" y="6181404"/>
                </a:lnTo>
                <a:lnTo>
                  <a:pt x="1" y="6551875"/>
                </a:lnTo>
                <a:lnTo>
                  <a:pt x="0" y="655187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858" name="Rectangle 2">
            <a:extLst>
              <a:ext uri="{FF2B5EF4-FFF2-40B4-BE49-F238E27FC236}">
                <a16:creationId xmlns:a16="http://schemas.microsoft.com/office/drawing/2014/main" id="{EE5ABBBA-764D-DF4C-A1EE-CD53B1C1C66E}"/>
              </a:ext>
            </a:extLst>
          </p:cNvPr>
          <p:cNvSpPr>
            <a:spLocks noGrp="1"/>
          </p:cNvSpPr>
          <p:nvPr>
            <p:ph type="title" idx="4294967295"/>
          </p:nvPr>
        </p:nvSpPr>
        <p:spPr bwMode="auto">
          <a:xfrm>
            <a:off x="766762" y="662399"/>
            <a:ext cx="10780830" cy="1494000"/>
          </a:xfrm>
        </p:spPr>
        <p:txBody>
          <a:bodyPr vert="horz" lIns="91440" tIns="45720" rIns="91440" bIns="45720" numCol="1" rtlCol="0" anchor="t" anchorCtr="0" compatLnSpc="1">
            <a:prstTxWarp prst="textNoShape">
              <a:avLst/>
            </a:prstTxWarp>
            <a:normAutofit/>
          </a:bodyPr>
          <a:lstStyle/>
          <a:p>
            <a:pPr algn="ctr">
              <a:defRPr/>
            </a:pPr>
            <a:r>
              <a:rPr lang="en-US" i="1" kern="1200" dirty="0">
                <a:solidFill>
                  <a:schemeClr val="tx1"/>
                </a:solidFill>
                <a:effectLst/>
                <a:latin typeface="+mj-lt"/>
                <a:ea typeface="+mj-ea"/>
                <a:cs typeface="+mj-cs"/>
              </a:rPr>
              <a:t>Focus Groups</a:t>
            </a:r>
          </a:p>
        </p:txBody>
      </p:sp>
      <p:sp>
        <p:nvSpPr>
          <p:cNvPr id="40963" name="Rectangle 3">
            <a:extLst>
              <a:ext uri="{FF2B5EF4-FFF2-40B4-BE49-F238E27FC236}">
                <a16:creationId xmlns:a16="http://schemas.microsoft.com/office/drawing/2014/main" id="{C7459139-1BB0-C04B-8187-CE23A2B2B2B1}"/>
              </a:ext>
            </a:extLst>
          </p:cNvPr>
          <p:cNvSpPr>
            <a:spLocks noGrp="1"/>
          </p:cNvSpPr>
          <p:nvPr>
            <p:ph type="body" idx="4294967295"/>
          </p:nvPr>
        </p:nvSpPr>
        <p:spPr>
          <a:xfrm>
            <a:off x="122356" y="1524000"/>
            <a:ext cx="6144331" cy="4084802"/>
          </a:xfrm>
        </p:spPr>
        <p:txBody>
          <a:bodyPr vert="horz" lIns="91440" tIns="45720" rIns="91440" bIns="45720" rtlCol="0">
            <a:normAutofit/>
          </a:bodyPr>
          <a:lstStyle/>
          <a:p>
            <a:pPr marL="450850" indent="-285750">
              <a:defRPr/>
            </a:pPr>
            <a:r>
              <a:rPr lang="en-US" sz="2400" dirty="0">
                <a:solidFill>
                  <a:schemeClr val="tx1">
                    <a:alpha val="60000"/>
                  </a:schemeClr>
                </a:solidFill>
                <a:latin typeface="Times New Roman" panose="02020603050405020304" pitchFamily="18" charset="0"/>
                <a:cs typeface="Times New Roman" panose="02020603050405020304" pitchFamily="18" charset="0"/>
              </a:rPr>
              <a:t>Focus groups involve discussions with two or more participants.</a:t>
            </a:r>
          </a:p>
          <a:p>
            <a:pPr marL="450850" indent="-285750">
              <a:defRPr/>
            </a:pPr>
            <a:r>
              <a:rPr lang="en-US" sz="2400" dirty="0">
                <a:solidFill>
                  <a:schemeClr val="tx1">
                    <a:alpha val="60000"/>
                  </a:schemeClr>
                </a:solidFill>
                <a:latin typeface="Times New Roman" panose="02020603050405020304" pitchFamily="18" charset="0"/>
                <a:cs typeface="Times New Roman" panose="02020603050405020304" pitchFamily="18" charset="0"/>
              </a:rPr>
              <a:t>Questions for focus groups need to be prepared to guide  and focus the discussions.</a:t>
            </a:r>
          </a:p>
          <a:p>
            <a:pPr marL="450850" indent="-285750">
              <a:defRPr/>
            </a:pPr>
            <a:r>
              <a:rPr lang="en-US" sz="2400" dirty="0">
                <a:solidFill>
                  <a:schemeClr val="tx1">
                    <a:alpha val="60000"/>
                  </a:schemeClr>
                </a:solidFill>
                <a:latin typeface="Times New Roman" panose="02020603050405020304" pitchFamily="18" charset="0"/>
                <a:cs typeface="Times New Roman" panose="02020603050405020304" pitchFamily="18" charset="0"/>
              </a:rPr>
              <a:t>The responses are often free-ranging, as the participants are encouraged to explore the issues at hand in an in-depth way.</a:t>
            </a:r>
          </a:p>
        </p:txBody>
      </p:sp>
      <p:pic>
        <p:nvPicPr>
          <p:cNvPr id="31746" name="Picture 2" descr="How to Conduct a Focus Group - Small Business Trends">
            <a:extLst>
              <a:ext uri="{FF2B5EF4-FFF2-40B4-BE49-F238E27FC236}">
                <a16:creationId xmlns:a16="http://schemas.microsoft.com/office/drawing/2014/main" id="{C94962C8-62D1-7C4B-A5C8-2C888938E0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8203" y="2125601"/>
            <a:ext cx="5451592" cy="30528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5" name="Rectangle 74">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Isosceles Triangle 75">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1858" name="Rectangle 2">
            <a:extLst>
              <a:ext uri="{FF2B5EF4-FFF2-40B4-BE49-F238E27FC236}">
                <a16:creationId xmlns:a16="http://schemas.microsoft.com/office/drawing/2014/main" id="{F11D8247-E851-E24A-97D4-80A3092366E2}"/>
              </a:ext>
            </a:extLst>
          </p:cNvPr>
          <p:cNvSpPr>
            <a:spLocks noGrp="1"/>
          </p:cNvSpPr>
          <p:nvPr>
            <p:ph type="title" idx="4294967295"/>
          </p:nvPr>
        </p:nvSpPr>
        <p:spPr bwMode="auto">
          <a:xfrm>
            <a:off x="643467" y="321734"/>
            <a:ext cx="10905066" cy="1135737"/>
          </a:xfrm>
        </p:spPr>
        <p:txBody>
          <a:bodyPr vert="horz" lIns="91440" tIns="45720" rIns="91440" bIns="45720" numCol="1" rtlCol="0" anchor="ctr" anchorCtr="0" compatLnSpc="1">
            <a:prstTxWarp prst="textNoShape">
              <a:avLst/>
            </a:prstTxWarp>
            <a:normAutofit/>
          </a:bodyPr>
          <a:lstStyle/>
          <a:p>
            <a:pPr algn="ctr">
              <a:defRPr/>
            </a:pPr>
            <a:r>
              <a:rPr lang="en-US" sz="3600" i="1" kern="1200" dirty="0">
                <a:solidFill>
                  <a:schemeClr val="tx1"/>
                </a:solidFill>
                <a:effectLst/>
                <a:latin typeface="Times New Roman" panose="02020603050405020304" pitchFamily="18" charset="0"/>
                <a:cs typeface="Times New Roman" panose="02020603050405020304" pitchFamily="18" charset="0"/>
              </a:rPr>
              <a:t>Advantages of Focus Groups</a:t>
            </a:r>
          </a:p>
        </p:txBody>
      </p:sp>
      <p:sp>
        <p:nvSpPr>
          <p:cNvPr id="41987" name="Rectangle 3">
            <a:extLst>
              <a:ext uri="{FF2B5EF4-FFF2-40B4-BE49-F238E27FC236}">
                <a16:creationId xmlns:a16="http://schemas.microsoft.com/office/drawing/2014/main" id="{FE64E57D-A506-1343-81E7-41A976CD8E76}"/>
              </a:ext>
            </a:extLst>
          </p:cNvPr>
          <p:cNvSpPr>
            <a:spLocks noGrp="1"/>
          </p:cNvSpPr>
          <p:nvPr>
            <p:ph type="body" idx="4294967295"/>
          </p:nvPr>
        </p:nvSpPr>
        <p:spPr>
          <a:xfrm>
            <a:off x="0" y="1782980"/>
            <a:ext cx="7486403" cy="5075019"/>
          </a:xfrm>
        </p:spPr>
        <p:txBody>
          <a:bodyPr vert="horz" lIns="91440" tIns="45720" rIns="91440" bIns="45720" rtlCol="0">
            <a:normAutofit/>
          </a:bodyPr>
          <a:lstStyle/>
          <a:p>
            <a:pPr marL="0" indent="0">
              <a:buNone/>
              <a:defRPr/>
            </a:pPr>
            <a:r>
              <a:rPr lang="en-US" sz="2400" b="1" i="1" dirty="0">
                <a:latin typeface="Times New Roman" panose="02020603050405020304" pitchFamily="18" charset="0"/>
                <a:cs typeface="Times New Roman" panose="02020603050405020304" pitchFamily="18" charset="0"/>
              </a:rPr>
              <a:t>Advantages of focus groups:</a:t>
            </a:r>
          </a:p>
          <a:p>
            <a:pPr marL="0">
              <a:defRPr/>
            </a:pPr>
            <a:endParaRPr lang="en-US" sz="2400" dirty="0">
              <a:latin typeface="Times New Roman" panose="02020603050405020304" pitchFamily="18" charset="0"/>
              <a:cs typeface="Times New Roman" panose="02020603050405020304" pitchFamily="18" charset="0"/>
            </a:endParaRPr>
          </a:p>
          <a:p>
            <a:pPr>
              <a:defRPr/>
            </a:pPr>
            <a:r>
              <a:rPr lang="en-US" sz="2400" dirty="0">
                <a:latin typeface="Times New Roman" panose="02020603050405020304" pitchFamily="18" charset="0"/>
                <a:cs typeface="Times New Roman" panose="02020603050405020304" pitchFamily="18" charset="0"/>
              </a:rPr>
              <a:t>Good for community participation. </a:t>
            </a:r>
          </a:p>
          <a:p>
            <a:pPr>
              <a:defRPr/>
            </a:pPr>
            <a:r>
              <a:rPr lang="en-US" sz="2400" dirty="0">
                <a:latin typeface="Times New Roman" panose="02020603050405020304" pitchFamily="18" charset="0"/>
                <a:cs typeface="Times New Roman" panose="02020603050405020304" pitchFamily="18" charset="0"/>
              </a:rPr>
              <a:t>Helpful in developing ideas and sharing knowledge spontaneously.</a:t>
            </a:r>
          </a:p>
          <a:p>
            <a:pPr>
              <a:defRPr/>
            </a:pPr>
            <a:r>
              <a:rPr lang="en-US" sz="2400" dirty="0">
                <a:latin typeface="Times New Roman" panose="02020603050405020304" pitchFamily="18" charset="0"/>
                <a:cs typeface="Times New Roman" panose="02020603050405020304" pitchFamily="18" charset="0"/>
              </a:rPr>
              <a:t>Enables you to obtain information from a number of individuals simultaneously.</a:t>
            </a:r>
          </a:p>
          <a:p>
            <a:pPr>
              <a:defRPr/>
            </a:pPr>
            <a:r>
              <a:rPr lang="en-US" sz="2400" dirty="0">
                <a:latin typeface="Times New Roman" panose="02020603050405020304" pitchFamily="18" charset="0"/>
                <a:cs typeface="Times New Roman" panose="02020603050405020304" pitchFamily="18" charset="0"/>
              </a:rPr>
              <a:t>Participants can be stimulated to contribute by hearing the contributions of others</a:t>
            </a:r>
            <a:r>
              <a:rPr lang="en-US" sz="2400" dirty="0"/>
              <a:t>.</a:t>
            </a:r>
          </a:p>
        </p:txBody>
      </p:sp>
      <p:grpSp>
        <p:nvGrpSpPr>
          <p:cNvPr id="78" name="Group 7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2" descr="5 Advantages And Disadvantages Of Using DNS In Networking | TinyDNS.org">
            <a:extLst>
              <a:ext uri="{FF2B5EF4-FFF2-40B4-BE49-F238E27FC236}">
                <a16:creationId xmlns:a16="http://schemas.microsoft.com/office/drawing/2014/main" id="{2ED12D57-756F-4942-A120-D7A780B798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32318" y="1782981"/>
            <a:ext cx="3416214" cy="341621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21858" name="Rectangle 2">
            <a:extLst>
              <a:ext uri="{FF2B5EF4-FFF2-40B4-BE49-F238E27FC236}">
                <a16:creationId xmlns:a16="http://schemas.microsoft.com/office/drawing/2014/main" id="{1896422E-8C60-2C44-9227-E18FA15CF80D}"/>
              </a:ext>
            </a:extLst>
          </p:cNvPr>
          <p:cNvSpPr>
            <a:spLocks noGrp="1"/>
          </p:cNvSpPr>
          <p:nvPr>
            <p:ph type="title" idx="4294967295"/>
          </p:nvPr>
        </p:nvSpPr>
        <p:spPr bwMode="auto">
          <a:xfrm>
            <a:off x="7307056" y="52862"/>
            <a:ext cx="4854782" cy="1433323"/>
          </a:xfrm>
        </p:spPr>
        <p:txBody>
          <a:bodyPr vert="horz" lIns="91440" tIns="45720" rIns="91440" bIns="45720" numCol="1" rtlCol="0" anchor="ctr" anchorCtr="0" compatLnSpc="1">
            <a:prstTxWarp prst="textNoShape">
              <a:avLst/>
            </a:prstTxWarp>
            <a:normAutofit/>
          </a:bodyPr>
          <a:lstStyle/>
          <a:p>
            <a:pPr algn="ctr">
              <a:defRPr/>
            </a:pPr>
            <a:r>
              <a:rPr lang="en-US" sz="3200" kern="1200" dirty="0">
                <a:solidFill>
                  <a:schemeClr val="tx1"/>
                </a:solidFill>
                <a:effectLst/>
                <a:latin typeface="Times New Roman" panose="02020603050405020304" pitchFamily="18" charset="0"/>
                <a:cs typeface="Times New Roman" panose="02020603050405020304" pitchFamily="18" charset="0"/>
              </a:rPr>
              <a:t>Disadvantages of Focus Groups</a:t>
            </a:r>
          </a:p>
        </p:txBody>
      </p:sp>
      <p:sp>
        <p:nvSpPr>
          <p:cNvPr id="97" name="Rectangle 9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B9644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5 Advantages And Disadvantages Of Using DNS In Networking | TinyDNS.org">
            <a:extLst>
              <a:ext uri="{FF2B5EF4-FFF2-40B4-BE49-F238E27FC236}">
                <a16:creationId xmlns:a16="http://schemas.microsoft.com/office/drawing/2014/main" id="{CCE2F434-5CBC-3144-AD1B-373E357EA2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33303" y="960214"/>
            <a:ext cx="4919472" cy="4919472"/>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51203" name="Rectangle 3">
            <a:extLst>
              <a:ext uri="{FF2B5EF4-FFF2-40B4-BE49-F238E27FC236}">
                <a16:creationId xmlns:a16="http://schemas.microsoft.com/office/drawing/2014/main" id="{99DFF031-B4A2-D645-B9F7-09344C2C0E74}"/>
              </a:ext>
            </a:extLst>
          </p:cNvPr>
          <p:cNvSpPr>
            <a:spLocks noGrp="1"/>
          </p:cNvSpPr>
          <p:nvPr>
            <p:ph type="body" idx="4294967295"/>
          </p:nvPr>
        </p:nvSpPr>
        <p:spPr>
          <a:xfrm>
            <a:off x="7112000" y="1595722"/>
            <a:ext cx="5093983" cy="4439954"/>
          </a:xfrm>
        </p:spPr>
        <p:txBody>
          <a:bodyPr vert="horz" lIns="91440" tIns="45720" rIns="91440" bIns="45720" rtlCol="0" anchor="ctr">
            <a:normAutofit/>
          </a:bodyPr>
          <a:lstStyle/>
          <a:p>
            <a:pPr marL="0" indent="0">
              <a:buClr>
                <a:srgbClr val="B9644E"/>
              </a:buClr>
              <a:buNone/>
            </a:pPr>
            <a:r>
              <a:rPr lang="en-US" altLang="en-US" sz="1700" b="1" i="1" dirty="0">
                <a:latin typeface="Times New Roman" panose="02020603050405020304" pitchFamily="18" charset="0"/>
                <a:cs typeface="Times New Roman" panose="02020603050405020304" pitchFamily="18" charset="0"/>
              </a:rPr>
              <a:t>Disadvantages of focus groups:</a:t>
            </a:r>
          </a:p>
          <a:p>
            <a:pPr>
              <a:buClr>
                <a:srgbClr val="B9644E"/>
              </a:buClr>
            </a:pPr>
            <a:endParaRPr lang="en-US" altLang="en-US" sz="1700" dirty="0">
              <a:latin typeface="Times New Roman" panose="02020603050405020304" pitchFamily="18" charset="0"/>
              <a:cs typeface="Times New Roman" panose="02020603050405020304" pitchFamily="18" charset="0"/>
            </a:endParaRPr>
          </a:p>
          <a:p>
            <a:pPr>
              <a:buClr>
                <a:srgbClr val="B9644E"/>
              </a:buClr>
            </a:pPr>
            <a:r>
              <a:rPr lang="en-US" altLang="en-US" sz="1700" dirty="0">
                <a:latin typeface="Times New Roman" panose="02020603050405020304" pitchFamily="18" charset="0"/>
                <a:cs typeface="Times New Roman" panose="02020603050405020304" pitchFamily="18" charset="0"/>
              </a:rPr>
              <a:t>Can be difficult to set up.</a:t>
            </a:r>
          </a:p>
          <a:p>
            <a:pPr>
              <a:buClr>
                <a:srgbClr val="B9644E"/>
              </a:buClr>
            </a:pPr>
            <a:r>
              <a:rPr lang="en-US" altLang="en-US" sz="1700" dirty="0">
                <a:latin typeface="Times New Roman" panose="02020603050405020304" pitchFamily="18" charset="0"/>
                <a:cs typeface="Times New Roman" panose="02020603050405020304" pitchFamily="18" charset="0"/>
              </a:rPr>
              <a:t>Participants may need to be paid.</a:t>
            </a:r>
          </a:p>
          <a:p>
            <a:pPr>
              <a:buClr>
                <a:srgbClr val="B9644E"/>
              </a:buClr>
            </a:pPr>
            <a:r>
              <a:rPr lang="en-US" altLang="en-US" sz="1700" dirty="0">
                <a:latin typeface="Times New Roman" panose="02020603050405020304" pitchFamily="18" charset="0"/>
                <a:cs typeface="Times New Roman" panose="02020603050405020304" pitchFamily="18" charset="0"/>
              </a:rPr>
              <a:t>Need to be sensitive to who the facilitator is.</a:t>
            </a:r>
          </a:p>
          <a:p>
            <a:pPr>
              <a:buClr>
                <a:srgbClr val="B9644E"/>
              </a:buClr>
            </a:pPr>
            <a:r>
              <a:rPr lang="en-US" altLang="en-US" sz="1700" dirty="0">
                <a:latin typeface="Times New Roman" panose="02020603050405020304" pitchFamily="18" charset="0"/>
                <a:cs typeface="Times New Roman" panose="02020603050405020304" pitchFamily="18" charset="0"/>
              </a:rPr>
              <a:t>May need a translator.</a:t>
            </a:r>
          </a:p>
          <a:p>
            <a:pPr>
              <a:buClr>
                <a:srgbClr val="B9644E"/>
              </a:buClr>
            </a:pPr>
            <a:r>
              <a:rPr lang="en-US" altLang="en-US" sz="1700" dirty="0">
                <a:latin typeface="Times New Roman" panose="02020603050405020304" pitchFamily="18" charset="0"/>
                <a:cs typeface="Times New Roman" panose="02020603050405020304" pitchFamily="18" charset="0"/>
              </a:rPr>
              <a:t>Can be difficult to manage and record what is being said.</a:t>
            </a:r>
          </a:p>
          <a:p>
            <a:pPr>
              <a:buClr>
                <a:srgbClr val="B9644E"/>
              </a:buClr>
            </a:pPr>
            <a:r>
              <a:rPr lang="en-US" altLang="en-US" sz="1700" dirty="0">
                <a:latin typeface="Times New Roman" panose="02020603050405020304" pitchFamily="18" charset="0"/>
                <a:cs typeface="Times New Roman" panose="02020603050405020304" pitchFamily="18" charset="0"/>
              </a:rPr>
              <a:t>Sometimes difficult to organize and </a:t>
            </a:r>
            <a:r>
              <a:rPr lang="en-US" altLang="en-US" sz="1700" dirty="0" err="1">
                <a:latin typeface="Times New Roman" panose="02020603050405020304" pitchFamily="18" charset="0"/>
                <a:cs typeface="Times New Roman" panose="02020603050405020304" pitchFamily="18" charset="0"/>
              </a:rPr>
              <a:t>analyse</a:t>
            </a:r>
            <a:r>
              <a:rPr lang="en-US" altLang="en-US" sz="1700" dirty="0">
                <a:latin typeface="Times New Roman" panose="02020603050405020304" pitchFamily="18" charset="0"/>
                <a:cs typeface="Times New Roman" panose="02020603050405020304" pitchFamily="18" charset="0"/>
              </a:rPr>
              <a:t> information.</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CBF53-0E51-4A49-86E4-A64968541083}"/>
              </a:ext>
            </a:extLst>
          </p:cNvPr>
          <p:cNvSpPr>
            <a:spLocks noGrp="1"/>
          </p:cNvSpPr>
          <p:nvPr>
            <p:ph type="title"/>
          </p:nvPr>
        </p:nvSpPr>
        <p:spPr>
          <a:xfrm>
            <a:off x="838200" y="78351"/>
            <a:ext cx="10515600" cy="1536137"/>
          </a:xfrm>
        </p:spPr>
        <p:txBody>
          <a:bodyPr/>
          <a:lstStyle/>
          <a:p>
            <a:pPr algn="ctr"/>
            <a:r>
              <a:rPr lang="en-US" dirty="0"/>
              <a:t> </a:t>
            </a:r>
            <a:r>
              <a:rPr lang="en-US" i="1" dirty="0"/>
              <a:t>Methodology differences</a:t>
            </a:r>
          </a:p>
        </p:txBody>
      </p:sp>
      <p:pic>
        <p:nvPicPr>
          <p:cNvPr id="5" name="Content Placeholder 4" descr="Table&#10;&#10;Description automatically generated">
            <a:extLst>
              <a:ext uri="{FF2B5EF4-FFF2-40B4-BE49-F238E27FC236}">
                <a16:creationId xmlns:a16="http://schemas.microsoft.com/office/drawing/2014/main" id="{23EF27CC-3C42-1E4E-B52E-F52D31B568C8}"/>
              </a:ext>
            </a:extLst>
          </p:cNvPr>
          <p:cNvPicPr>
            <a:picLocks noGrp="1" noChangeAspect="1"/>
          </p:cNvPicPr>
          <p:nvPr>
            <p:ph idx="1"/>
          </p:nvPr>
        </p:nvPicPr>
        <p:blipFill>
          <a:blip r:embed="rId2"/>
          <a:stretch>
            <a:fillRect/>
          </a:stretch>
        </p:blipFill>
        <p:spPr>
          <a:xfrm>
            <a:off x="1" y="1385888"/>
            <a:ext cx="12192000" cy="5393761"/>
          </a:xfrm>
        </p:spPr>
      </p:pic>
    </p:spTree>
    <p:extLst>
      <p:ext uri="{BB962C8B-B14F-4D97-AF65-F5344CB8AC3E}">
        <p14:creationId xmlns:p14="http://schemas.microsoft.com/office/powerpoint/2010/main" val="37148118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1B250-684E-D34C-B4E0-77945D69B707}"/>
              </a:ext>
            </a:extLst>
          </p:cNvPr>
          <p:cNvSpPr>
            <a:spLocks noGrp="1"/>
          </p:cNvSpPr>
          <p:nvPr>
            <p:ph type="title"/>
          </p:nvPr>
        </p:nvSpPr>
        <p:spPr>
          <a:xfrm>
            <a:off x="630936" y="640080"/>
            <a:ext cx="4818888" cy="1481328"/>
          </a:xfrm>
        </p:spPr>
        <p:txBody>
          <a:bodyPr anchor="b">
            <a:normAutofit/>
          </a:bodyPr>
          <a:lstStyle/>
          <a:p>
            <a:pPr algn="ctr"/>
            <a:r>
              <a:rPr lang="en-US" sz="5400" dirty="0">
                <a:latin typeface="Times New Roman" panose="02020603050405020304" pitchFamily="18" charset="0"/>
                <a:cs typeface="Times New Roman" panose="02020603050405020304" pitchFamily="18" charset="0"/>
              </a:rPr>
              <a:t>Class Task </a:t>
            </a:r>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37E9B1-3154-2D40-B284-F4BDB1F44538}"/>
              </a:ext>
            </a:extLst>
          </p:cNvPr>
          <p:cNvSpPr>
            <a:spLocks noGrp="1"/>
          </p:cNvSpPr>
          <p:nvPr>
            <p:ph idx="1"/>
          </p:nvPr>
        </p:nvSpPr>
        <p:spPr>
          <a:xfrm>
            <a:off x="630936" y="2660904"/>
            <a:ext cx="4818888" cy="3547872"/>
          </a:xfrm>
        </p:spPr>
        <p:txBody>
          <a:bodyPr anchor="t">
            <a:normAutofit/>
          </a:bodyPr>
          <a:lstStyle/>
          <a:p>
            <a:r>
              <a:rPr lang="en-US" sz="2200" dirty="0">
                <a:latin typeface="Times New Roman" panose="02020603050405020304" pitchFamily="18" charset="0"/>
                <a:cs typeface="Times New Roman" panose="02020603050405020304" pitchFamily="18" charset="0"/>
              </a:rPr>
              <a:t>With your identified and retrieved journal article, identify whether your journal article is either qualitative or quantitative? </a:t>
            </a:r>
          </a:p>
          <a:p>
            <a:r>
              <a:rPr lang="en-US" sz="2200" dirty="0">
                <a:latin typeface="Times New Roman" panose="02020603050405020304" pitchFamily="18" charset="0"/>
                <a:cs typeface="Times New Roman" panose="02020603050405020304" pitchFamily="18" charset="0"/>
              </a:rPr>
              <a:t>Why do you think it is either qualitative or quantitative? </a:t>
            </a:r>
          </a:p>
          <a:p>
            <a:r>
              <a:rPr lang="en-US" sz="2200" dirty="0">
                <a:latin typeface="Times New Roman" panose="02020603050405020304" pitchFamily="18" charset="0"/>
                <a:cs typeface="Times New Roman" panose="02020603050405020304" pitchFamily="18" charset="0"/>
              </a:rPr>
              <a:t>Report your findings to the class. </a:t>
            </a:r>
          </a:p>
          <a:p>
            <a:pPr marL="0" indent="0">
              <a:buNone/>
            </a:pPr>
            <a:endParaRPr lang="en-US" sz="2200" dirty="0"/>
          </a:p>
          <a:p>
            <a:pPr marL="0" indent="0">
              <a:buNone/>
            </a:pPr>
            <a:endParaRPr lang="en-US" sz="2200" dirty="0"/>
          </a:p>
          <a:p>
            <a:pPr marL="0" indent="0">
              <a:buNone/>
            </a:pPr>
            <a:endParaRPr lang="en-US" sz="2200" dirty="0"/>
          </a:p>
          <a:p>
            <a:pPr marL="0" indent="0">
              <a:buNone/>
            </a:pPr>
            <a:endParaRPr lang="en-US" sz="2200" dirty="0"/>
          </a:p>
        </p:txBody>
      </p:sp>
      <p:pic>
        <p:nvPicPr>
          <p:cNvPr id="38914" name="Picture 2" descr="Event, Task Management, Task Planning, Task Schedule, - Project Management  Icon - Free Transparent PNG Clipart Images Download">
            <a:extLst>
              <a:ext uri="{FF2B5EF4-FFF2-40B4-BE49-F238E27FC236}">
                <a16:creationId xmlns:a16="http://schemas.microsoft.com/office/drawing/2014/main" id="{65CE0F91-3E2A-6049-910F-67E34EF804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514287"/>
            <a:ext cx="5458968" cy="3829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59097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0" name="Rectangle 19">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E4E1E6C7-AC21-0142-B3D6-64D34B218100}"/>
              </a:ext>
            </a:extLst>
          </p:cNvPr>
          <p:cNvSpPr>
            <a:spLocks noGrp="1"/>
          </p:cNvSpPr>
          <p:nvPr>
            <p:ph type="title"/>
          </p:nvPr>
        </p:nvSpPr>
        <p:spPr>
          <a:xfrm>
            <a:off x="643467" y="321734"/>
            <a:ext cx="10905066" cy="1135737"/>
          </a:xfrm>
        </p:spPr>
        <p:txBody>
          <a:bodyPr>
            <a:normAutofit/>
          </a:bodyPr>
          <a:lstStyle/>
          <a:p>
            <a:r>
              <a:rPr lang="en-US" sz="3600"/>
              <a:t>Lesson Summary/ Q+A</a:t>
            </a:r>
          </a:p>
        </p:txBody>
      </p:sp>
      <p:sp>
        <p:nvSpPr>
          <p:cNvPr id="3" name="Content Placeholder 2">
            <a:extLst>
              <a:ext uri="{FF2B5EF4-FFF2-40B4-BE49-F238E27FC236}">
                <a16:creationId xmlns:a16="http://schemas.microsoft.com/office/drawing/2014/main" id="{7B6AA9CF-4751-3449-A21E-238595A753EC}"/>
              </a:ext>
            </a:extLst>
          </p:cNvPr>
          <p:cNvSpPr>
            <a:spLocks noGrp="1"/>
          </p:cNvSpPr>
          <p:nvPr>
            <p:ph idx="1"/>
          </p:nvPr>
        </p:nvSpPr>
        <p:spPr>
          <a:xfrm>
            <a:off x="643468" y="1782981"/>
            <a:ext cx="6842935" cy="4393982"/>
          </a:xfrm>
        </p:spPr>
        <p:txBody>
          <a:bodyPr>
            <a:normAutofit/>
          </a:bodyPr>
          <a:lstStyle/>
          <a:p>
            <a:pPr marL="0" indent="0">
              <a:buNone/>
            </a:pPr>
            <a:r>
              <a:rPr lang="en-US" sz="2000" dirty="0"/>
              <a:t>To recap the lesson and to determine whether we have met the lesson learning aim and objectives, can you answer the following? </a:t>
            </a:r>
          </a:p>
          <a:p>
            <a:r>
              <a:rPr lang="en-US" sz="2000" dirty="0"/>
              <a:t>What is research? </a:t>
            </a:r>
          </a:p>
          <a:p>
            <a:r>
              <a:rPr lang="en-US" sz="2000" dirty="0"/>
              <a:t>What is methodology and its two most common types? </a:t>
            </a:r>
          </a:p>
          <a:p>
            <a:r>
              <a:rPr lang="en-US" sz="2000" dirty="0"/>
              <a:t>What are research methods? </a:t>
            </a:r>
          </a:p>
          <a:p>
            <a:r>
              <a:rPr lang="en-US" sz="2000" dirty="0"/>
              <a:t>Can you name a research method and one advantage and disadvantage? </a:t>
            </a:r>
          </a:p>
          <a:p>
            <a:pPr marL="0" indent="0">
              <a:buNone/>
            </a:pPr>
            <a:endParaRPr lang="en-US" sz="2000" dirty="0"/>
          </a:p>
          <a:p>
            <a:endParaRPr lang="en-US" sz="2000" dirty="0"/>
          </a:p>
        </p:txBody>
      </p:sp>
      <p:grpSp>
        <p:nvGrpSpPr>
          <p:cNvPr id="23" name="Group 2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Graphic 13" descr="Bullseye">
            <a:extLst>
              <a:ext uri="{FF2B5EF4-FFF2-40B4-BE49-F238E27FC236}">
                <a16:creationId xmlns:a16="http://schemas.microsoft.com/office/drawing/2014/main" id="{E883C8FB-FAA8-4477-9A16-6AEC16D7C3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32318" y="1782981"/>
            <a:ext cx="3416214" cy="3416214"/>
          </a:xfrm>
          <a:prstGeom prst="rect">
            <a:avLst/>
          </a:prstGeom>
        </p:spPr>
      </p:pic>
    </p:spTree>
    <p:extLst>
      <p:ext uri="{BB962C8B-B14F-4D97-AF65-F5344CB8AC3E}">
        <p14:creationId xmlns:p14="http://schemas.microsoft.com/office/powerpoint/2010/main" val="37665901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C41CF-FBA2-6B48-91DA-15E9AF8E246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Times New Roman" panose="02020603050405020304" pitchFamily="18" charset="0"/>
                <a:cs typeface="Times New Roman" panose="02020603050405020304" pitchFamily="18" charset="0"/>
              </a:rPr>
              <a:t>Class activity for preparation for next week</a:t>
            </a:r>
          </a:p>
        </p:txBody>
      </p:sp>
      <p:sp>
        <p:nvSpPr>
          <p:cNvPr id="3" name="Content Placeholder 2">
            <a:extLst>
              <a:ext uri="{FF2B5EF4-FFF2-40B4-BE49-F238E27FC236}">
                <a16:creationId xmlns:a16="http://schemas.microsoft.com/office/drawing/2014/main" id="{FC85E83D-714A-3748-8852-24B350E14278}"/>
              </a:ext>
            </a:extLst>
          </p:cNvPr>
          <p:cNvSpPr>
            <a:spLocks noGrp="1"/>
          </p:cNvSpPr>
          <p:nvPr>
            <p:ph idx="1"/>
          </p:nvPr>
        </p:nvSpPr>
        <p:spPr>
          <a:xfrm>
            <a:off x="4037827" y="586854"/>
            <a:ext cx="8151126" cy="3387497"/>
          </a:xfrm>
        </p:spPr>
        <p:txBody>
          <a:bodyPr anchor="ctr">
            <a:normAutofit/>
          </a:bodyPr>
          <a:lstStyle/>
          <a:p>
            <a:pPr marL="0" indent="0" algn="ctr">
              <a:buNone/>
            </a:pPr>
            <a:r>
              <a:rPr lang="en-US" dirty="0">
                <a:latin typeface="Times New Roman" panose="02020603050405020304" pitchFamily="18" charset="0"/>
                <a:cs typeface="Times New Roman" panose="02020603050405020304" pitchFamily="18" charset="0"/>
              </a:rPr>
              <a:t>Individually or in groups, complete the ‘Research Terminology’ Glossary (Available on Moodle) by researching their definitions, which can then be used as a guide to help you navigate a journal article and understand the terminology used. </a:t>
            </a:r>
          </a:p>
        </p:txBody>
      </p:sp>
    </p:spTree>
    <p:extLst>
      <p:ext uri="{BB962C8B-B14F-4D97-AF65-F5344CB8AC3E}">
        <p14:creationId xmlns:p14="http://schemas.microsoft.com/office/powerpoint/2010/main" val="38230767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688BB-3C48-644F-B2F7-0E8170E8E9B7}"/>
              </a:ext>
            </a:extLst>
          </p:cNvPr>
          <p:cNvSpPr>
            <a:spLocks noGrp="1"/>
          </p:cNvSpPr>
          <p:nvPr>
            <p:ph type="title"/>
          </p:nvPr>
        </p:nvSpPr>
        <p:spPr>
          <a:xfrm>
            <a:off x="1171074" y="1396686"/>
            <a:ext cx="3240506" cy="4064628"/>
          </a:xfrm>
        </p:spPr>
        <p:txBody>
          <a:bodyPr>
            <a:normAutofit/>
          </a:bodyPr>
          <a:lstStyle/>
          <a:p>
            <a:r>
              <a:rPr lang="en-US" dirty="0">
                <a:solidFill>
                  <a:srgbClr val="FFFFFF"/>
                </a:solidFill>
              </a:rPr>
              <a:t>Next Week Lesson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AA8B652-2717-5146-81AC-23D72628DFEF}"/>
              </a:ext>
            </a:extLst>
          </p:cNvPr>
          <p:cNvSpPr>
            <a:spLocks noGrp="1"/>
          </p:cNvSpPr>
          <p:nvPr>
            <p:ph idx="1"/>
          </p:nvPr>
        </p:nvSpPr>
        <p:spPr>
          <a:xfrm>
            <a:off x="5370153" y="1526033"/>
            <a:ext cx="5536397" cy="3935281"/>
          </a:xfrm>
        </p:spPr>
        <p:txBody>
          <a:bodyPr>
            <a:normAutofit/>
          </a:bodyPr>
          <a:lstStyle/>
          <a:p>
            <a:pPr marL="0" indent="0">
              <a:buNone/>
            </a:pPr>
            <a:r>
              <a:rPr lang="en-US" dirty="0"/>
              <a:t>We will be exploring ‘Research Strategy’, which will assist you in conducting further research for this module and future modules. </a:t>
            </a:r>
          </a:p>
          <a:p>
            <a:pPr marL="0" indent="0">
              <a:buNone/>
            </a:pPr>
            <a:endParaRPr lang="en-US" dirty="0"/>
          </a:p>
        </p:txBody>
      </p:sp>
    </p:spTree>
    <p:extLst>
      <p:ext uri="{BB962C8B-B14F-4D97-AF65-F5344CB8AC3E}">
        <p14:creationId xmlns:p14="http://schemas.microsoft.com/office/powerpoint/2010/main" val="21590182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03269-2796-CD49-A165-6578A0361E33}"/>
              </a:ext>
            </a:extLst>
          </p:cNvPr>
          <p:cNvSpPr>
            <a:spLocks noGrp="1"/>
          </p:cNvSpPr>
          <p:nvPr>
            <p:ph type="title"/>
          </p:nvPr>
        </p:nvSpPr>
        <p:spPr>
          <a:xfrm>
            <a:off x="2682240" y="1"/>
            <a:ext cx="6620256" cy="1267968"/>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References and further reading </a:t>
            </a:r>
          </a:p>
        </p:txBody>
      </p:sp>
      <p:sp>
        <p:nvSpPr>
          <p:cNvPr id="3" name="Content Placeholder 2">
            <a:extLst>
              <a:ext uri="{FF2B5EF4-FFF2-40B4-BE49-F238E27FC236}">
                <a16:creationId xmlns:a16="http://schemas.microsoft.com/office/drawing/2014/main" id="{73B534F1-67BB-A84C-A810-AA29FD87B732}"/>
              </a:ext>
            </a:extLst>
          </p:cNvPr>
          <p:cNvSpPr>
            <a:spLocks noGrp="1"/>
          </p:cNvSpPr>
          <p:nvPr>
            <p:ph idx="1"/>
          </p:nvPr>
        </p:nvSpPr>
        <p:spPr>
          <a:xfrm>
            <a:off x="243840" y="1267968"/>
            <a:ext cx="11183112" cy="5590031"/>
          </a:xfrm>
        </p:spPr>
        <p:txBody>
          <a:bodyPr>
            <a:normAutofit fontScale="77500" lnSpcReduction="20000"/>
          </a:bodyPr>
          <a:lstStyle/>
          <a:p>
            <a:r>
              <a:rPr lang="en-GB" sz="1200" dirty="0">
                <a:latin typeface="Times New Roman" panose="02020603050405020304" pitchFamily="18" charset="0"/>
                <a:cs typeface="Times New Roman" panose="02020603050405020304" pitchFamily="18" charset="0"/>
              </a:rPr>
              <a:t> Creswell, J.W. (2003). Research design. Sage Publications: Thousand Oaks, CA. </a:t>
            </a:r>
          </a:p>
          <a:p>
            <a:pPr marL="0" indent="0">
              <a:lnSpc>
                <a:spcPct val="80000"/>
              </a:lnSpc>
              <a:buNone/>
              <a:defRPr/>
            </a:pPr>
            <a:r>
              <a:rPr lang="en-GB" sz="1200" dirty="0">
                <a:latin typeface="Times New Roman" panose="02020603050405020304" pitchFamily="18" charset="0"/>
                <a:cs typeface="Times New Roman" panose="02020603050405020304" pitchFamily="18" charset="0"/>
              </a:rPr>
              <a:t>Green, S. (2000) </a:t>
            </a:r>
            <a:r>
              <a:rPr lang="en-GB" sz="1200" i="1" dirty="0">
                <a:latin typeface="Times New Roman" panose="02020603050405020304" pitchFamily="18" charset="0"/>
                <a:cs typeface="Times New Roman" panose="02020603050405020304" pitchFamily="18" charset="0"/>
              </a:rPr>
              <a:t>Research Methods in Health and Social and Early Years Care.</a:t>
            </a:r>
            <a:r>
              <a:rPr lang="en-GB" sz="1200" dirty="0">
                <a:latin typeface="Times New Roman" panose="02020603050405020304" pitchFamily="18" charset="0"/>
                <a:cs typeface="Times New Roman" panose="02020603050405020304" pitchFamily="18" charset="0"/>
              </a:rPr>
              <a:t> Cheltenham: Stanley Thornes</a:t>
            </a:r>
          </a:p>
          <a:p>
            <a:pPr>
              <a:lnSpc>
                <a:spcPct val="170000"/>
              </a:lnSpc>
              <a:buNone/>
            </a:pPr>
            <a:r>
              <a:rPr lang="en-GB" sz="1200" dirty="0"/>
              <a:t>Aveyard, H.  (2014).  </a:t>
            </a:r>
            <a:r>
              <a:rPr lang="en-GB" sz="1200" i="1" dirty="0"/>
              <a:t>Doing a Literature Review in Health and Social Care: a Practical Guide</a:t>
            </a:r>
            <a:r>
              <a:rPr lang="en-GB" sz="1200" dirty="0"/>
              <a:t>.  (3</a:t>
            </a:r>
            <a:r>
              <a:rPr lang="en-GB" sz="1200" baseline="30000" dirty="0"/>
              <a:t>rd</a:t>
            </a:r>
            <a:r>
              <a:rPr lang="en-GB" sz="1200" dirty="0"/>
              <a:t> </a:t>
            </a:r>
            <a:r>
              <a:rPr lang="en-GB" sz="1200" dirty="0" err="1"/>
              <a:t>edn</a:t>
            </a:r>
            <a:r>
              <a:rPr lang="en-GB" sz="1200" dirty="0"/>
              <a:t>.).  Maidenhead: Open University Press/McGraw-Hill Education </a:t>
            </a:r>
          </a:p>
          <a:p>
            <a:pPr>
              <a:lnSpc>
                <a:spcPct val="170000"/>
              </a:lnSpc>
              <a:buNone/>
            </a:pPr>
            <a:r>
              <a:rPr lang="en-GB" sz="1200" dirty="0"/>
              <a:t>BEYEA, S.C. and SLATTERY, M.J., 2006. </a:t>
            </a:r>
            <a:r>
              <a:rPr lang="en-GB" sz="1200" i="1" dirty="0"/>
              <a:t>CHAPTER 1: What is evidence-based practice? </a:t>
            </a:r>
            <a:r>
              <a:rPr lang="en-GB" sz="1200" dirty="0"/>
              <a:t>Marblehead: </a:t>
            </a:r>
            <a:r>
              <a:rPr lang="en-GB" sz="1200" dirty="0" err="1"/>
              <a:t>HCPro</a:t>
            </a:r>
            <a:r>
              <a:rPr lang="en-GB" sz="1200" dirty="0"/>
              <a:t>, Inc.</a:t>
            </a:r>
            <a:endParaRPr lang="en-GB" sz="1800" dirty="0"/>
          </a:p>
          <a:p>
            <a:pPr>
              <a:lnSpc>
                <a:spcPct val="170000"/>
              </a:lnSpc>
              <a:buNone/>
            </a:pPr>
            <a:r>
              <a:rPr lang="en-GB" sz="1200" dirty="0"/>
              <a:t>Burns, T. and </a:t>
            </a:r>
            <a:r>
              <a:rPr lang="en-GB" sz="1200" dirty="0" err="1"/>
              <a:t>Sinfield</a:t>
            </a:r>
            <a:r>
              <a:rPr lang="en-GB" sz="1200" dirty="0"/>
              <a:t>, S.  (2016).  </a:t>
            </a:r>
            <a:r>
              <a:rPr lang="en-GB" sz="1200" i="1" dirty="0"/>
              <a:t>Essential Study Skills: The Complete Guide to Success at University. </a:t>
            </a:r>
            <a:r>
              <a:rPr lang="en-GB" sz="1200" dirty="0"/>
              <a:t>(4</a:t>
            </a:r>
            <a:r>
              <a:rPr lang="en-GB" sz="1200" baseline="30000" dirty="0"/>
              <a:t>th</a:t>
            </a:r>
            <a:r>
              <a:rPr lang="en-GB" sz="1200" dirty="0"/>
              <a:t> </a:t>
            </a:r>
            <a:r>
              <a:rPr lang="en-GB" sz="1200" dirty="0" err="1"/>
              <a:t>edn</a:t>
            </a:r>
            <a:r>
              <a:rPr lang="en-GB" sz="1200" dirty="0"/>
              <a:t>.).  London: Sage.  </a:t>
            </a:r>
          </a:p>
          <a:p>
            <a:pPr>
              <a:lnSpc>
                <a:spcPct val="170000"/>
              </a:lnSpc>
              <a:buNone/>
            </a:pPr>
            <a:r>
              <a:rPr lang="en-GB" sz="1200" dirty="0"/>
              <a:t>Davies, Davies, P. (2004, February). </a:t>
            </a:r>
            <a:r>
              <a:rPr lang="en-GB" sz="1200" i="1" dirty="0"/>
              <a:t>Is evidence-based government possible? The 2004 Jerry Lee Lecture</a:t>
            </a:r>
            <a:r>
              <a:rPr lang="en-GB" sz="1200" dirty="0"/>
              <a:t>. Paper presented at the 4th Annual Campbell Collaboration Colloquium, Washington, DC. </a:t>
            </a:r>
          </a:p>
          <a:p>
            <a:pPr>
              <a:lnSpc>
                <a:spcPct val="170000"/>
              </a:lnSpc>
              <a:buNone/>
            </a:pPr>
            <a:r>
              <a:rPr lang="en-GB" sz="1200" dirty="0"/>
              <a:t>Department of Health (DH) (2005).  </a:t>
            </a:r>
            <a:r>
              <a:rPr lang="en-GB" sz="1200" i="1" dirty="0"/>
              <a:t>Research governance framework for health and social care </a:t>
            </a:r>
            <a:r>
              <a:rPr lang="en-GB" sz="1200" dirty="0"/>
              <a:t>(2</a:t>
            </a:r>
            <a:r>
              <a:rPr lang="en-GB" sz="1200" baseline="30000" dirty="0"/>
              <a:t>nd</a:t>
            </a:r>
            <a:r>
              <a:rPr lang="en-GB" sz="1200" dirty="0"/>
              <a:t> </a:t>
            </a:r>
            <a:r>
              <a:rPr lang="en-GB" sz="1200" dirty="0" err="1"/>
              <a:t>edn</a:t>
            </a:r>
            <a:r>
              <a:rPr lang="en-GB" sz="1200" dirty="0"/>
              <a:t>.).  London: DH.  Available at: </a:t>
            </a:r>
            <a:r>
              <a:rPr lang="en-GB" sz="1200" dirty="0">
                <a:hlinkClick r:id="rId2"/>
              </a:rPr>
              <a:t>https://www.gov.uk/government/uploads/system/uploads/attachment_data/file/139565/dh_4122427.pdf</a:t>
            </a:r>
            <a:r>
              <a:rPr lang="en-GB" sz="1200" dirty="0"/>
              <a:t> (Accessed: 27th September, 2016). </a:t>
            </a:r>
          </a:p>
          <a:p>
            <a:pPr>
              <a:lnSpc>
                <a:spcPct val="170000"/>
              </a:lnSpc>
              <a:buNone/>
            </a:pPr>
            <a:r>
              <a:rPr lang="en-GB" sz="1200" dirty="0"/>
              <a:t>Higher Education Statistics Agency (2016). </a:t>
            </a:r>
            <a:r>
              <a:rPr lang="en-GB" sz="1200" i="1" dirty="0"/>
              <a:t> HE students by subject area and level of study 2014/15.  </a:t>
            </a:r>
            <a:r>
              <a:rPr lang="en-GB" sz="1200" dirty="0"/>
              <a:t>Cheltenham: Higher Education Statistics Agency.  Available at: https://</a:t>
            </a:r>
            <a:r>
              <a:rPr lang="en-GB" sz="1200" dirty="0" err="1"/>
              <a:t>www.hesa.ac.uk</a:t>
            </a:r>
            <a:r>
              <a:rPr lang="en-GB" sz="1200" dirty="0"/>
              <a:t>/files/heuk_1415_table_C.xlsx </a:t>
            </a:r>
            <a:r>
              <a:rPr lang="en-GB" sz="1200" dirty="0" err="1"/>
              <a:t>ppen</a:t>
            </a:r>
            <a:r>
              <a:rPr lang="en-GB" sz="1200" dirty="0"/>
              <a:t>.  (Accessed: 28</a:t>
            </a:r>
            <a:r>
              <a:rPr lang="en-GB" sz="1200" baseline="30000" dirty="0"/>
              <a:t>th</a:t>
            </a:r>
            <a:r>
              <a:rPr lang="en-GB" sz="1200" dirty="0"/>
              <a:t> September, 2016).</a:t>
            </a:r>
          </a:p>
          <a:p>
            <a:pPr>
              <a:lnSpc>
                <a:spcPct val="170000"/>
              </a:lnSpc>
              <a:buNone/>
            </a:pPr>
            <a:r>
              <a:rPr lang="en-GB" sz="1200" dirty="0"/>
              <a:t>Melnyk, B.M. and Fineout-Overholt, E. (2005a). ‘Making the case for  evidence-based practice’, in </a:t>
            </a:r>
            <a:r>
              <a:rPr lang="en-GB" sz="1200" dirty="0" err="1"/>
              <a:t>Melynk</a:t>
            </a:r>
            <a:r>
              <a:rPr lang="en-GB" sz="1200" dirty="0"/>
              <a:t>, B.M. and </a:t>
            </a:r>
            <a:r>
              <a:rPr lang="en-GB" sz="1200" dirty="0" err="1"/>
              <a:t>Finehout</a:t>
            </a:r>
            <a:r>
              <a:rPr lang="en-GB" sz="1200" dirty="0"/>
              <a:t>-Overholt, E. (Eds.) </a:t>
            </a:r>
            <a:r>
              <a:rPr lang="en-GB" sz="1200" i="1" dirty="0"/>
              <a:t>Evidence-based practice in nursing and healthcare: A guide to best practice. </a:t>
            </a:r>
            <a:r>
              <a:rPr lang="en-GB" sz="1200" dirty="0"/>
              <a:t>Philadelphia: Lippincott Williams and Wilkins, pp. 3 – 24. </a:t>
            </a:r>
          </a:p>
          <a:p>
            <a:pPr>
              <a:lnSpc>
                <a:spcPct val="170000"/>
              </a:lnSpc>
              <a:buNone/>
            </a:pPr>
            <a:r>
              <a:rPr lang="en-GB" sz="1200" dirty="0"/>
              <a:t>Moule, P.  (2015).  </a:t>
            </a:r>
            <a:r>
              <a:rPr lang="en-GB" sz="1200" i="1" dirty="0"/>
              <a:t>Making Sense of Research in Nursing, Health and Social Care.  </a:t>
            </a:r>
            <a:r>
              <a:rPr lang="en-GB" sz="1200" dirty="0"/>
              <a:t>(5</a:t>
            </a:r>
            <a:r>
              <a:rPr lang="en-GB" sz="1200" baseline="30000" dirty="0"/>
              <a:t>th</a:t>
            </a:r>
            <a:r>
              <a:rPr lang="en-GB" sz="1200" dirty="0"/>
              <a:t> </a:t>
            </a:r>
            <a:r>
              <a:rPr lang="en-GB" sz="1200" dirty="0" err="1"/>
              <a:t>edn</a:t>
            </a:r>
            <a:r>
              <a:rPr lang="en-GB" sz="1200" dirty="0"/>
              <a:t>.).  London: Sage</a:t>
            </a:r>
          </a:p>
          <a:p>
            <a:pPr>
              <a:lnSpc>
                <a:spcPct val="170000"/>
              </a:lnSpc>
              <a:buNone/>
            </a:pPr>
            <a:r>
              <a:rPr lang="en-US" sz="1100" dirty="0"/>
              <a:t>NHS. (2020)</a:t>
            </a:r>
            <a:r>
              <a:rPr lang="en-GB" sz="1100" dirty="0"/>
              <a:t> </a:t>
            </a:r>
            <a:r>
              <a:rPr lang="en-GB" sz="1100" i="1" dirty="0"/>
              <a:t>Why is Research Important? Available at: https://</a:t>
            </a:r>
            <a:r>
              <a:rPr lang="en-GB" sz="1100" i="1" dirty="0" err="1"/>
              <a:t>www.pat.nhs.uk</a:t>
            </a:r>
            <a:r>
              <a:rPr lang="en-GB" sz="1100" i="1" dirty="0"/>
              <a:t>/education-and-research/why-is-research-</a:t>
            </a:r>
            <a:r>
              <a:rPr lang="en-GB" sz="1100" i="1" dirty="0" err="1"/>
              <a:t>important.htm</a:t>
            </a:r>
            <a:r>
              <a:rPr lang="en-GB" sz="1100" i="1" dirty="0"/>
              <a:t> (Accessed at 25th January 2022)</a:t>
            </a:r>
          </a:p>
          <a:p>
            <a:pPr>
              <a:lnSpc>
                <a:spcPct val="170000"/>
              </a:lnSpc>
              <a:buNone/>
            </a:pPr>
            <a:r>
              <a:rPr lang="en-GB" sz="1100" dirty="0"/>
              <a:t>Naidoo, N (2011) ‘What is research? A conceptual understanding’, </a:t>
            </a:r>
            <a:r>
              <a:rPr lang="en-GB" sz="1100" i="1" dirty="0"/>
              <a:t>African Journal of Emergency Medicine</a:t>
            </a:r>
            <a:r>
              <a:rPr lang="en-GB" sz="1100" dirty="0"/>
              <a:t>. (1): pp. 47-48.</a:t>
            </a:r>
          </a:p>
          <a:p>
            <a:pPr>
              <a:lnSpc>
                <a:spcPct val="170000"/>
              </a:lnSpc>
              <a:buNone/>
            </a:pPr>
            <a:r>
              <a:rPr lang="en-GB" sz="1200" dirty="0"/>
              <a:t>Parahoo, K. (2006). </a:t>
            </a:r>
            <a:r>
              <a:rPr lang="en-GB" sz="1200" i="1" dirty="0"/>
              <a:t>Nursing Research: Principles, Process and Issues </a:t>
            </a:r>
            <a:r>
              <a:rPr lang="en-GB" sz="1200" dirty="0"/>
              <a:t>(2nd </a:t>
            </a:r>
            <a:r>
              <a:rPr lang="en-GB" sz="1200" dirty="0" err="1"/>
              <a:t>Edn</a:t>
            </a:r>
            <a:r>
              <a:rPr lang="en-GB" sz="1200" dirty="0"/>
              <a:t>.). Basingstoke: Palgrave MacMillan. </a:t>
            </a:r>
          </a:p>
          <a:p>
            <a:pPr>
              <a:lnSpc>
                <a:spcPct val="170000"/>
              </a:lnSpc>
              <a:buNone/>
            </a:pPr>
            <a:r>
              <a:rPr lang="en-GB" sz="1200" dirty="0"/>
              <a:t>Schmidt, N. and Brown, J.  (2011). </a:t>
            </a:r>
            <a:r>
              <a:rPr lang="en-GB" sz="1200" i="1" dirty="0"/>
              <a:t> Evidence based practice for nurses</a:t>
            </a:r>
            <a:r>
              <a:rPr lang="en-GB" sz="1200" dirty="0"/>
              <a:t>.  (2</a:t>
            </a:r>
            <a:r>
              <a:rPr lang="en-GB" sz="1200" baseline="30000" dirty="0"/>
              <a:t>nd</a:t>
            </a:r>
            <a:r>
              <a:rPr lang="en-GB" sz="1200" dirty="0"/>
              <a:t> </a:t>
            </a:r>
            <a:r>
              <a:rPr lang="en-GB" sz="1200" dirty="0" err="1"/>
              <a:t>edn</a:t>
            </a:r>
            <a:r>
              <a:rPr lang="en-GB" sz="1200" dirty="0"/>
              <a:t>.).  Sudbury, MA: Jones and Bartlett.</a:t>
            </a:r>
          </a:p>
          <a:p>
            <a:pPr>
              <a:lnSpc>
                <a:spcPct val="170000"/>
              </a:lnSpc>
              <a:buNone/>
            </a:pPr>
            <a:r>
              <a:rPr lang="en-GB" sz="1200" dirty="0"/>
              <a:t>Wakefield, A.J., Murch, S.H., Anthony, A. and Linnell, J.  (1998).  ‘Ileal-lymphoid-nodular hyperplasia, non-specific colitis and pervasive developmental disorder in children, </a:t>
            </a:r>
            <a:r>
              <a:rPr lang="en-GB" sz="1200" i="1" dirty="0"/>
              <a:t>Lancet</a:t>
            </a:r>
            <a:r>
              <a:rPr lang="en-GB" sz="1200" dirty="0"/>
              <a:t>, 351, pp. 637 – 641.  (Paper now withdrawn).  </a:t>
            </a:r>
          </a:p>
          <a:p>
            <a:pPr>
              <a:lnSpc>
                <a:spcPct val="80000"/>
              </a:lnSpc>
              <a:defRP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358260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28007-1707-4B41-ABC3-B79D6BACF125}"/>
              </a:ext>
            </a:extLst>
          </p:cNvPr>
          <p:cNvSpPr>
            <a:spLocks noGrp="1"/>
          </p:cNvSpPr>
          <p:nvPr>
            <p:ph type="title"/>
          </p:nvPr>
        </p:nvSpPr>
        <p:spPr>
          <a:xfrm>
            <a:off x="838200" y="267589"/>
            <a:ext cx="10515600" cy="1325563"/>
          </a:xfrm>
        </p:spPr>
        <p:txBody>
          <a:bodyPr/>
          <a:lstStyle/>
          <a:p>
            <a:pPr algn="ctr"/>
            <a:r>
              <a:rPr lang="en-US" dirty="0">
                <a:latin typeface="Times New Roman" panose="02020603050405020304" pitchFamily="18" charset="0"/>
                <a:cs typeface="Times New Roman" panose="02020603050405020304" pitchFamily="18" charset="0"/>
              </a:rPr>
              <a:t>Useful sites for background information</a:t>
            </a:r>
          </a:p>
        </p:txBody>
      </p:sp>
      <p:sp>
        <p:nvSpPr>
          <p:cNvPr id="3" name="Content Placeholder 2">
            <a:extLst>
              <a:ext uri="{FF2B5EF4-FFF2-40B4-BE49-F238E27FC236}">
                <a16:creationId xmlns:a16="http://schemas.microsoft.com/office/drawing/2014/main" id="{674A38E1-3602-B442-9A93-CAC94F1EF8D3}"/>
              </a:ext>
            </a:extLst>
          </p:cNvPr>
          <p:cNvSpPr>
            <a:spLocks noGrp="1"/>
          </p:cNvSpPr>
          <p:nvPr>
            <p:ph idx="1"/>
          </p:nvPr>
        </p:nvSpPr>
        <p:spPr/>
        <p:txBody>
          <a:bodyPr>
            <a:normAutofit fontScale="47500" lnSpcReduction="20000"/>
          </a:bodyPr>
          <a:lstStyle/>
          <a:p>
            <a:pPr>
              <a:buNone/>
            </a:pPr>
            <a:r>
              <a:rPr lang="en-GB" dirty="0"/>
              <a:t>	Involve:  </a:t>
            </a:r>
            <a:r>
              <a:rPr lang="en-GB" dirty="0">
                <a:hlinkClick r:id="rId2"/>
              </a:rPr>
              <a:t>www.invo.org.uk</a:t>
            </a:r>
            <a:endParaRPr lang="en-GB" dirty="0"/>
          </a:p>
          <a:p>
            <a:pPr>
              <a:buNone/>
            </a:pPr>
            <a:r>
              <a:rPr lang="en-GB" dirty="0"/>
              <a:t>	Care Quality Commission </a:t>
            </a:r>
            <a:r>
              <a:rPr lang="en-GB" dirty="0">
                <a:hlinkClick r:id="rId3"/>
              </a:rPr>
              <a:t>http://www.cqc.org.uk</a:t>
            </a:r>
            <a:r>
              <a:rPr lang="en-GB" dirty="0"/>
              <a:t> </a:t>
            </a:r>
          </a:p>
          <a:p>
            <a:pPr>
              <a:buNone/>
            </a:pPr>
            <a:r>
              <a:rPr lang="en-GB" dirty="0"/>
              <a:t>	Social Care Institute for Excellence: </a:t>
            </a:r>
            <a:r>
              <a:rPr lang="en-GB" dirty="0">
                <a:hlinkClick r:id="rId4"/>
              </a:rPr>
              <a:t>https://www.scie.org.uk/</a:t>
            </a:r>
            <a:r>
              <a:rPr lang="en-GB" dirty="0"/>
              <a:t> </a:t>
            </a:r>
          </a:p>
          <a:p>
            <a:pPr>
              <a:buNone/>
            </a:pPr>
            <a:r>
              <a:rPr lang="en-GB" dirty="0"/>
              <a:t>	King’s Fund: </a:t>
            </a:r>
            <a:r>
              <a:rPr lang="en-GB" dirty="0">
                <a:hlinkClick r:id="rId5"/>
              </a:rPr>
              <a:t>https://www.kingsfund.org.uk/</a:t>
            </a:r>
            <a:r>
              <a:rPr lang="en-GB" dirty="0"/>
              <a:t> </a:t>
            </a:r>
          </a:p>
          <a:p>
            <a:pPr>
              <a:buNone/>
            </a:pPr>
            <a:r>
              <a:rPr lang="en-GB" dirty="0"/>
              <a:t>	World Health Organisation: </a:t>
            </a:r>
            <a:r>
              <a:rPr lang="en-GB" dirty="0">
                <a:hlinkClick r:id="rId6"/>
              </a:rPr>
              <a:t>http://www.who.int/publications/en/</a:t>
            </a:r>
            <a:r>
              <a:rPr lang="en-GB" dirty="0"/>
              <a:t> </a:t>
            </a:r>
          </a:p>
          <a:p>
            <a:pPr>
              <a:buNone/>
            </a:pPr>
            <a:r>
              <a:rPr lang="en-GB" dirty="0"/>
              <a:t>	Office for National Statistics: </a:t>
            </a:r>
            <a:r>
              <a:rPr lang="en-GB" dirty="0">
                <a:hlinkClick r:id="rId7"/>
              </a:rPr>
              <a:t>https://www.ons.gov.uk/</a:t>
            </a:r>
            <a:r>
              <a:rPr lang="en-GB" dirty="0"/>
              <a:t> </a:t>
            </a:r>
          </a:p>
          <a:p>
            <a:pPr>
              <a:buNone/>
            </a:pPr>
            <a:r>
              <a:rPr lang="en-GB" dirty="0"/>
              <a:t>	Moule resources: </a:t>
            </a:r>
            <a:r>
              <a:rPr lang="en-GB" dirty="0">
                <a:hlinkClick r:id="rId8"/>
              </a:rPr>
              <a:t>https://edge.sagepub.com/moule</a:t>
            </a:r>
            <a:r>
              <a:rPr lang="en-GB" dirty="0"/>
              <a:t> </a:t>
            </a:r>
          </a:p>
          <a:p>
            <a:pPr>
              <a:buNone/>
            </a:pPr>
            <a:r>
              <a:rPr lang="en-GB" dirty="0"/>
              <a:t>	Welsh Government </a:t>
            </a:r>
            <a:r>
              <a:rPr lang="en-GB" dirty="0">
                <a:hlinkClick r:id="rId9"/>
              </a:rPr>
              <a:t>http://gov.wales/?lang=en</a:t>
            </a:r>
            <a:r>
              <a:rPr lang="en-GB" dirty="0"/>
              <a:t> </a:t>
            </a:r>
          </a:p>
          <a:p>
            <a:pPr>
              <a:buNone/>
            </a:pPr>
            <a:r>
              <a:rPr lang="en-GB" dirty="0"/>
              <a:t>	UK Government: </a:t>
            </a:r>
            <a:r>
              <a:rPr lang="en-GB" dirty="0">
                <a:hlinkClick r:id="rId10"/>
              </a:rPr>
              <a:t>https://www.gov.uk/</a:t>
            </a:r>
            <a:r>
              <a:rPr lang="en-GB" dirty="0"/>
              <a:t> </a:t>
            </a:r>
          </a:p>
          <a:p>
            <a:pPr>
              <a:buNone/>
            </a:pPr>
            <a:r>
              <a:rPr lang="en-GB" dirty="0"/>
              <a:t>	Health </a:t>
            </a:r>
            <a:r>
              <a:rPr lang="en-GB" dirty="0" err="1"/>
              <a:t>Committe</a:t>
            </a:r>
            <a:r>
              <a:rPr lang="en-GB" dirty="0"/>
              <a:t> Reports: </a:t>
            </a:r>
            <a:r>
              <a:rPr lang="en-GB" dirty="0">
                <a:hlinkClick r:id="rId11"/>
              </a:rPr>
              <a:t>http://www.parliament.uk/business/committees/committees-a-z/commons-select/health-committee/publications/</a:t>
            </a:r>
            <a:r>
              <a:rPr lang="en-GB" dirty="0"/>
              <a:t>   </a:t>
            </a:r>
          </a:p>
          <a:p>
            <a:pPr>
              <a:buNone/>
            </a:pPr>
            <a:r>
              <a:rPr lang="en-GB" dirty="0"/>
              <a:t>	Joseph Rowntree Foundation: </a:t>
            </a:r>
            <a:r>
              <a:rPr lang="en-GB" dirty="0">
                <a:hlinkClick r:id="rId12"/>
              </a:rPr>
              <a:t>https://www.jrf.org.uk/</a:t>
            </a:r>
            <a:endParaRPr lang="en-GB" dirty="0"/>
          </a:p>
          <a:p>
            <a:pPr>
              <a:buNone/>
            </a:pPr>
            <a:r>
              <a:rPr lang="en-GB" dirty="0"/>
              <a:t>	Nuffield Trust: </a:t>
            </a:r>
            <a:r>
              <a:rPr lang="en-GB" dirty="0">
                <a:hlinkClick r:id="rId13"/>
              </a:rPr>
              <a:t>https://www.nuffieldtrust.org.uk/</a:t>
            </a:r>
            <a:r>
              <a:rPr lang="en-GB" dirty="0"/>
              <a:t> </a:t>
            </a:r>
          </a:p>
          <a:p>
            <a:pPr>
              <a:buNone/>
            </a:pPr>
            <a:r>
              <a:rPr lang="en-GB" dirty="0"/>
              <a:t>	NICE: </a:t>
            </a:r>
            <a:r>
              <a:rPr lang="en-GB" dirty="0">
                <a:hlinkClick r:id="rId13"/>
              </a:rPr>
              <a:t>https://www.nuffieldtrust.org.uk/</a:t>
            </a:r>
            <a:r>
              <a:rPr lang="en-GB" dirty="0"/>
              <a:t>   </a:t>
            </a:r>
          </a:p>
          <a:p>
            <a:pPr>
              <a:buNone/>
            </a:pPr>
            <a:r>
              <a:rPr lang="en-GB" dirty="0"/>
              <a:t>	Care and Social Services Inspectorate Wales: </a:t>
            </a:r>
            <a:r>
              <a:rPr lang="en-GB" dirty="0">
                <a:hlinkClick r:id="rId14"/>
              </a:rPr>
              <a:t>http://cssiw.org.uk/?lang=en</a:t>
            </a:r>
            <a:r>
              <a:rPr lang="en-GB" dirty="0"/>
              <a:t>  </a:t>
            </a:r>
          </a:p>
          <a:p>
            <a:pPr>
              <a:buNone/>
            </a:pPr>
            <a:r>
              <a:rPr lang="en-GB" dirty="0"/>
              <a:t>	</a:t>
            </a:r>
          </a:p>
          <a:p>
            <a:pPr marL="0" indent="0">
              <a:buNone/>
            </a:pPr>
            <a:endParaRPr lang="en-US" dirty="0"/>
          </a:p>
        </p:txBody>
      </p:sp>
    </p:spTree>
    <p:extLst>
      <p:ext uri="{BB962C8B-B14F-4D97-AF65-F5344CB8AC3E}">
        <p14:creationId xmlns:p14="http://schemas.microsoft.com/office/powerpoint/2010/main" val="4274073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830</TotalTime>
  <Words>3212</Words>
  <Application>Microsoft Macintosh PowerPoint</Application>
  <PresentationFormat>Widescreen</PresentationFormat>
  <Paragraphs>292</Paragraphs>
  <Slides>50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Arial</vt:lpstr>
      <vt:lpstr>Calibri</vt:lpstr>
      <vt:lpstr>Calibri Light</vt:lpstr>
      <vt:lpstr>Lucida Sans Unicode</vt:lpstr>
      <vt:lpstr>Times New Roman</vt:lpstr>
      <vt:lpstr>Wingdings 3</vt:lpstr>
      <vt:lpstr>Office Theme</vt:lpstr>
      <vt:lpstr>Research, Methodology and Methods</vt:lpstr>
      <vt:lpstr>Lesson aim and objectives</vt:lpstr>
      <vt:lpstr>Last week task: </vt:lpstr>
      <vt:lpstr>What is research? </vt:lpstr>
      <vt:lpstr>Research in day-to-day life</vt:lpstr>
      <vt:lpstr>So, what is research? </vt:lpstr>
      <vt:lpstr>So, what is Research? </vt:lpstr>
      <vt:lpstr>So, what is research? </vt:lpstr>
      <vt:lpstr>So, what is research? </vt:lpstr>
      <vt:lpstr>Why is Research Important? </vt:lpstr>
      <vt:lpstr>Why is research important? </vt:lpstr>
      <vt:lpstr>Questions/ Room for thought</vt:lpstr>
      <vt:lpstr>Break Time </vt:lpstr>
      <vt:lpstr>Primary and Secondary Research </vt:lpstr>
      <vt:lpstr>Methodology </vt:lpstr>
      <vt:lpstr>Types of Research </vt:lpstr>
      <vt:lpstr>Quantitative </vt:lpstr>
      <vt:lpstr>Quantitative Research</vt:lpstr>
      <vt:lpstr>Quantitative Research</vt:lpstr>
      <vt:lpstr>Qualitative Research</vt:lpstr>
      <vt:lpstr>Qualitative Research</vt:lpstr>
      <vt:lpstr>PowerPoint Presentation</vt:lpstr>
      <vt:lpstr>Questions/ Room for thought</vt:lpstr>
      <vt:lpstr>Break Time </vt:lpstr>
      <vt:lpstr>Research Methods: </vt:lpstr>
      <vt:lpstr>Basic Research Methods</vt:lpstr>
      <vt:lpstr>Survey</vt:lpstr>
      <vt:lpstr>Survey</vt:lpstr>
      <vt:lpstr>Advantages of Surveys</vt:lpstr>
      <vt:lpstr>Disadvantages of Surveys</vt:lpstr>
      <vt:lpstr>Interviews</vt:lpstr>
      <vt:lpstr>Advantages  of Interviews</vt:lpstr>
      <vt:lpstr>Disadvantages of Interviews</vt:lpstr>
      <vt:lpstr>Different Types of Interviews</vt:lpstr>
      <vt:lpstr>Advantages of Structured Interviews</vt:lpstr>
      <vt:lpstr>Disadvantages of structured interviews</vt:lpstr>
      <vt:lpstr>Advantages of Semi-Structured Interviews</vt:lpstr>
      <vt:lpstr>Disadvantages of Semi-Structured Interviews</vt:lpstr>
      <vt:lpstr>Advantages of Unstructured Interviews</vt:lpstr>
      <vt:lpstr>Disadvantages of Unstructured Interviews</vt:lpstr>
      <vt:lpstr>Focus Groups</vt:lpstr>
      <vt:lpstr>Advantages of Focus Groups</vt:lpstr>
      <vt:lpstr>Disadvantages of Focus Groups</vt:lpstr>
      <vt:lpstr> Methodology differences</vt:lpstr>
      <vt:lpstr>Class Task </vt:lpstr>
      <vt:lpstr>Lesson Summary/ Q+A</vt:lpstr>
      <vt:lpstr>Class activity for preparation for next week</vt:lpstr>
      <vt:lpstr>Next Week Lesson</vt:lpstr>
      <vt:lpstr>References and further reading </vt:lpstr>
      <vt:lpstr>Useful sites for background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research? </dc:title>
  <dc:creator>Jonathan Andrew Wyatt (P144511)</dc:creator>
  <cp:lastModifiedBy>Jonathan Andrew Wyatt (P144511)</cp:lastModifiedBy>
  <cp:revision>12</cp:revision>
  <dcterms:created xsi:type="dcterms:W3CDTF">2022-01-31T10:33:58Z</dcterms:created>
  <dcterms:modified xsi:type="dcterms:W3CDTF">2022-02-01T13:23:39Z</dcterms:modified>
</cp:coreProperties>
</file>