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5"/>
  </p:notesMasterIdLst>
  <p:sldIdLst>
    <p:sldId id="256" r:id="rId5"/>
    <p:sldId id="258" r:id="rId6"/>
    <p:sldId id="260" r:id="rId7"/>
    <p:sldId id="284" r:id="rId8"/>
    <p:sldId id="285" r:id="rId9"/>
    <p:sldId id="286" r:id="rId10"/>
    <p:sldId id="287" r:id="rId11"/>
    <p:sldId id="288" r:id="rId12"/>
    <p:sldId id="264" r:id="rId13"/>
    <p:sldId id="283" r:id="rId14"/>
  </p:sldIdLst>
  <p:sldSz cx="18288000" cy="10287000"/>
  <p:notesSz cx="6858000" cy="9144000"/>
  <p:embeddedFontLst>
    <p:embeddedFont>
      <p:font typeface="Archivo Black"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5126" autoAdjust="0"/>
  </p:normalViewPr>
  <p:slideViewPr>
    <p:cSldViewPr>
      <p:cViewPr varScale="1">
        <p:scale>
          <a:sx n="41" d="100"/>
          <a:sy n="41" d="100"/>
        </p:scale>
        <p:origin x="147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27AF07-E8AE-489F-8A2C-8BB9AE588195}" type="datetimeFigureOut">
              <a:rPr lang="en-US" smtClean="0"/>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B83C8-9641-4D9D-ABB5-864B768B57F7}" type="slidenum">
              <a:rPr lang="en-US" smtClean="0"/>
              <a:t>‹#›</a:t>
            </a:fld>
            <a:endParaRPr lang="en-US"/>
          </a:p>
        </p:txBody>
      </p:sp>
    </p:spTree>
    <p:extLst>
      <p:ext uri="{BB962C8B-B14F-4D97-AF65-F5344CB8AC3E}">
        <p14:creationId xmlns:p14="http://schemas.microsoft.com/office/powerpoint/2010/main" val="297417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B83C8-9641-4D9D-ABB5-864B768B57F7}" type="slidenum">
              <a:rPr lang="en-US" smtClean="0"/>
              <a:t>1</a:t>
            </a:fld>
            <a:endParaRPr lang="en-US"/>
          </a:p>
        </p:txBody>
      </p:sp>
    </p:spTree>
    <p:extLst>
      <p:ext uri="{BB962C8B-B14F-4D97-AF65-F5344CB8AC3E}">
        <p14:creationId xmlns:p14="http://schemas.microsoft.com/office/powerpoint/2010/main" val="2486143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Chronic respiratory diseases are chronic conditions that affect a person's lungs, breathing and their quality of life and make a significant contribution to the global and national burden of disease (WHO, 2026). Chronic Obstructive Pulmonary Disease (COPD) is a progressive lung disease that causes a persistent reduction in airflow due to chronic inflammation of the airways and permanent damage to the lungs (Medscape, 2024). It is estimated that around 1.4 million people in the United Kingdom (UK) have diagnosed COPD, and the number of undiagnosed cases is likely to be higher (Asthma + Lung UK, 2025). The main risk factor is smoking, and occupational exposure to dust, exposure to environmental pollutants, and genetic susceptibility also result in an increased risk of the disease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Mallah</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2023). Common symptoms include chronic cough, sputum production, difficulty breathing, wheezing, and shortness of breath, as well as recurring respiratory infections, fatigue, chest tightness, and worsening functional limitations (NHS.UK, 2023). This presentation explores the understanding of COPD physiology, disease mechanisms and implementation of an evidence-based, person-centred care pathway consistent with contemporary clinical practice and national guidance.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2</a:t>
            </a:fld>
            <a:endParaRPr lang="en-US"/>
          </a:p>
        </p:txBody>
      </p:sp>
    </p:spTree>
    <p:extLst>
      <p:ext uri="{BB962C8B-B14F-4D97-AF65-F5344CB8AC3E}">
        <p14:creationId xmlns:p14="http://schemas.microsoft.com/office/powerpoint/2010/main" val="2109321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Anatomy and Physiology of the Respiratory System</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respiratory system comprises the upper and lower airways, lungs, pleura, respiratory muscles, and pulmonary vasculature, functioning collectively to maintain efficient gaseous exchange (Ko, 2026). Inspired air enters the nasal cavity, then passes through the pharynx, larynx, trachea, bronchi, bronchioles and finally enters the alveoli (Moussavi, 2022), which comprise ~480 million in the lungs of adults. Ventilation is regulated by the synchronous contraction of the diaphragm and intercostal muscles, creating pressure gradients to support inspiration and passive expiration under normal physiological conditions (Patel et al., 2022). According to the diffusion principles across the alveolar-capillary membrane, oxygen diffuses into the pulmonary capillaries and carbon dioxide diffuses into alveolar air. (ERS, 2025) Haemoglobin is responsible for the reversible binding of about 98.5% of oxygen in erythrocytes to facilitate its systemic delivery, while carbon dioxide is carried mainly as bicarbonate ion for pulmonary elimination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Mallah</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2023). Thus, effective lung function maintains oxygenation, carbon dioxide removal and homeostasis.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3</a:t>
            </a:fld>
            <a:endParaRPr lang="en-US"/>
          </a:p>
        </p:txBody>
      </p:sp>
    </p:spTree>
    <p:extLst>
      <p:ext uri="{BB962C8B-B14F-4D97-AF65-F5344CB8AC3E}">
        <p14:creationId xmlns:p14="http://schemas.microsoft.com/office/powerpoint/2010/main" val="3916221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Pathophysiology of COPD</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Chronic Obstructive Pulmonary Disease is a progressive condition which develops due to chronic airway inflammation that causes irreversible airflow limitation and leads to progressive damage of the bronchi, bronchioles, alveoli, and pulmonary vasculature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Azimjonovich</a:t>
            </a:r>
            <a:r>
              <a:rPr lang="en-GB" sz="1800" dirty="0">
                <a:effectLst/>
                <a:latin typeface="Times New Roman" panose="02020603050405020304" pitchFamily="18" charset="0"/>
                <a:ea typeface="Calibri" panose="020F0502020204030204" pitchFamily="34" charset="0"/>
                <a:cs typeface="Arial" panose="020B0604020202020204" pitchFamily="34" charset="0"/>
              </a:rPr>
              <a:t>, 2026). The persistent damage from cigarette smoking and other inhaled irritants causes inflammation, including by neutrophils, macrophages and CD8+ lymphocytes, leading to increased tissue damage and airway remodelling (Europe PMC, 2025). Goblet cell hyperplasia leads to increased mucus secretion, and ciliary dysfunction leads to diminished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mucociliary</a:t>
            </a:r>
            <a:r>
              <a:rPr lang="en-GB" sz="1800" dirty="0">
                <a:effectLst/>
                <a:latin typeface="Times New Roman" panose="02020603050405020304" pitchFamily="18" charset="0"/>
                <a:ea typeface="Calibri" panose="020F0502020204030204" pitchFamily="34" charset="0"/>
                <a:cs typeface="Arial" panose="020B0604020202020204" pitchFamily="34" charset="0"/>
              </a:rPr>
              <a:t> clearance, which leads to secretion retention, repeated infections and exacerbates airway obstruction (Ko, 2026). Simultaneously, the emphysematous destruction leads to a decrease in the alveolar surface area and in recoil properties, with the development of air trapping and hyperinflation, impaired expiratory airflow, and progressive gas-exchange impairment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Saladi</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2025), which results in chronic respiratory workload and a decrease in oxygenation. The pathological changes impair the matching of ventilation and perfusion and impair the diffusion of oxygen during the later phases of the disease and the elimination of carbon dioxide. This leads to progressive hypoxaemia, hypercapnia, increased respiratory workload and ultimately to dyspnoea, exercise intolerance, fatigue and declining functional capacity (British Thoracic Society, 2026). Therefore, evidence-based management preserves respiratory function and improves patient outcomes sustainably.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50000"/>
              </a:lnSpc>
              <a:spcBef>
                <a:spcPts val="200"/>
              </a:spcBef>
              <a:spcAft>
                <a:spcPts val="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4</a:t>
            </a:fld>
            <a:endParaRPr lang="en-US"/>
          </a:p>
        </p:txBody>
      </p:sp>
    </p:spTree>
    <p:extLst>
      <p:ext uri="{BB962C8B-B14F-4D97-AF65-F5344CB8AC3E}">
        <p14:creationId xmlns:p14="http://schemas.microsoft.com/office/powerpoint/2010/main" val="1991822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Patient Profile and Risk Factors</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Mr James Wilson is a 68-year-old retired construction worker who lives alone in Manchester with his wife, who was diagnosed with COPD five years ago and confirmed by spirometry. Medical history is significant for hypertension, hyperlipidaemia, and two hospital admissions for COPD exacerbations in the last year, and seasonal influenza infection. He has smoked about 40 pack-years and recently quit smoking, drinks little alcohol, has little exercise, and admits that he has bad eating habits that have led to overweight. Ongoing symptoms involve cough (productive), progressive increase in shortness of breath with exertion, wheezing, tiredness, decreased stamina to exercise, inability to sleep and frequent sputum production. There are other risk factors such as age, history of occupational dust exposure, heavy smoking, environmental pollution, male sex, cardiovascular comorbidities and deteriorating pulmonary function that increase exacerbation risk and use of health resources. Extensive assessment highlights modifiable behavioural risk factors along with known clinical risk factors and allows for multi-disciplinary management and personalised preventive approaches throughout disease progression. Thus, personalised approaches are effective and reduce risk and adverse effects on long-term respiratory outcomes.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15000"/>
              </a:lnSpc>
              <a:spcBef>
                <a:spcPts val="0"/>
              </a:spcBef>
              <a:spcAft>
                <a:spcPts val="12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5</a:t>
            </a:fld>
            <a:endParaRPr lang="en-US"/>
          </a:p>
        </p:txBody>
      </p:sp>
    </p:spTree>
    <p:extLst>
      <p:ext uri="{BB962C8B-B14F-4D97-AF65-F5344CB8AC3E}">
        <p14:creationId xmlns:p14="http://schemas.microsoft.com/office/powerpoint/2010/main" val="2113011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Evidence-Based Care Plan</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Initial assessment should include full evaluation of symptoms, spirometry, oxygen saturation measurement, exacerbation history, smoking status, BMI, nutritional assessment, inhaler technique and functional capacity to inform baseline clinical status and individualised treatment priorities (WHO, 2026). Daily care should support good inhaler adherence, regular exercise, breathing practices, fluid intake, a healthy diet, smoking cessation and strategies for conserving energy to reduce the burden of symptoms and support the functional independence of the person (NHS England, 2023). Pharmacological management should be personalised with short-acting bronchodilators for symptom control and long-acting bronchodilators with inhaled corticosteroid use only when clinically indicated based on exacerbation frequency and eosinophil count (GOLD, 2026). Regular monitoring should be carried out, such as spirometry, pulse oximetry, review of symptoms, surveillance of exacerbation, assessment of medication adherence, vaccination status and early identification of worsening clinical symptoms requiring prompt intervention (NHS.UK, 2023).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Optimal annual influenza vaccination, pneumococcal immunisation, pulmonary rehabilitation, nutritional optimisation and personal education to support sustained lifestyle changes and better disease self-management should be prioritised for health promotion (Europe PMC, 2025). Coordinated, holistic and person-centred care is provided across the healthcare setting through multidisciplinary working, with the involvement of respiratory physicians, specialist nurses, physiotherapists, pharmacists, dietitians, occupational therapists and general practitioners (Moussavi, 2022). Follow-up appointments should assess the effectiveness of treatment, review and reinforce self-management action plans, discuss exacerbation prevention measures, and review any new psychosocial issues in collaboration with patients using a shared decision-making approach, while maintaining continuous patient engagement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Azimjonovich</a:t>
            </a:r>
            <a:r>
              <a:rPr lang="en-GB" sz="1800" dirty="0">
                <a:effectLst/>
                <a:latin typeface="Times New Roman" panose="02020603050405020304" pitchFamily="18" charset="0"/>
                <a:ea typeface="Calibri" panose="020F0502020204030204" pitchFamily="34" charset="0"/>
                <a:cs typeface="Arial" panose="020B0604020202020204" pitchFamily="34" charset="0"/>
              </a:rPr>
              <a:t>, 2026). Consequently, evidence-based multidisciplinary care is a way of improving respiratory health, independence and wellbeing sustainably.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15000"/>
              </a:lnSpc>
              <a:spcBef>
                <a:spcPts val="0"/>
              </a:spcBef>
              <a:spcAft>
                <a:spcPts val="12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6</a:t>
            </a:fld>
            <a:endParaRPr lang="en-US"/>
          </a:p>
        </p:txBody>
      </p:sp>
    </p:spTree>
    <p:extLst>
      <p:ext uri="{BB962C8B-B14F-4D97-AF65-F5344CB8AC3E}">
        <p14:creationId xmlns:p14="http://schemas.microsoft.com/office/powerpoint/2010/main" val="3884959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Monitoring and Multidisciplinary Care</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Ongoing monitoring involves regular review of respiratory symptoms, oxygen saturation, spirometry, exercise tolerance, exacerbation frequency and inhaler technique to assess the disease's progression over time accurately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Georgakopoulou</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2025). Pulse oximetry should be used to keep target O2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sats</a:t>
            </a:r>
            <a:r>
              <a:rPr lang="en-GB" sz="1800" dirty="0">
                <a:effectLst/>
                <a:latin typeface="Times New Roman" panose="02020603050405020304" pitchFamily="18" charset="0"/>
                <a:ea typeface="Calibri" panose="020F0502020204030204" pitchFamily="34" charset="0"/>
                <a:cs typeface="Arial" panose="020B0604020202020204" pitchFamily="34" charset="0"/>
              </a:rPr>
              <a:t> individualised, and to prevent unnecessary hyperoxia in patients who are at risk of CO2 retention (British Thoracic Society, 2026). Objective assessment of airflow limitation, responsiveness to treatment and functional decline by scheduling spirometry can facilitate timely therapeutic changes and evidence-based clinical decision-making (GOLD, 2026). Acute exacerbations should be recognised promptly, optimised bronchodilator therapy should be given if needed, corticosteroid treatment if necessary, assessment of infection, and rapid escalation in case of respiratory failure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Saladi</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2025). Multidisciplinary, coordinated, person-centred care across the care system is delivered by respiratory physicians, specialist nurses, physiotherapists, pharmacists, dietitians, occupational therapists and general practitioners (WHO, 2026). Follow-up appointments help patients manage their condition, optimise medication adherence, coordinate care from multiple providers, prevent worsening of the condition, avoid hospitalisations, and enhance life quality over time. Thus, coordinated multidisciplinary monitoring allows for the greatest level of stability and avoids complications, improving outcomes.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15000"/>
              </a:lnSpc>
              <a:spcBef>
                <a:spcPts val="0"/>
              </a:spcBef>
              <a:spcAft>
                <a:spcPts val="12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7</a:t>
            </a:fld>
            <a:endParaRPr lang="en-US"/>
          </a:p>
        </p:txBody>
      </p:sp>
    </p:spTree>
    <p:extLst>
      <p:ext uri="{BB962C8B-B14F-4D97-AF65-F5344CB8AC3E}">
        <p14:creationId xmlns:p14="http://schemas.microsoft.com/office/powerpoint/2010/main" val="1528504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Communication and Ethical Considerations</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Person-centred communication ensures that information is communicated clearly, compassionately and tailored to each individual's health literacy, to enable informed engagement in COPD care (NHS England, 2023). Consent should be informed, meaning that patients are provided with easily understood information about assessments, options for treatment, benefits, risks, and alternatives prior to making a decision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Mallah</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2023). Confidentiality should be ensured by appropriate documentation and proper sharing of information in legal ways as per data protection laws, while maintaining patient privacy and accountability of the practitioner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Turkstani</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2025). Respectful and inclusive care is ensured through equality, dignity, safeguarding and shared decision making, which also acknowledges cultural, psychological and social needs (Patel et al., 2022). As a result, ethical communication raises trust, enables patients to be empowered, aids in adherence, and contributes to safe person-centred respiratory care in and out of the clinic.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15000"/>
              </a:lnSpc>
              <a:spcBef>
                <a:spcPts val="0"/>
              </a:spcBef>
              <a:spcAft>
                <a:spcPts val="12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8</a:t>
            </a:fld>
            <a:endParaRPr lang="en-US"/>
          </a:p>
        </p:txBody>
      </p:sp>
    </p:spTree>
    <p:extLst>
      <p:ext uri="{BB962C8B-B14F-4D97-AF65-F5344CB8AC3E}">
        <p14:creationId xmlns:p14="http://schemas.microsoft.com/office/powerpoint/2010/main" val="2163099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800"/>
              </a:spcBef>
              <a:spcAft>
                <a:spcPts val="6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conclusion, COPD is an extensive disease affecting the normal anatomy and physiology of the lungs and requires integrated, evidence-based, person-centred management to slow the progression of the disease and to maximise health outcomes. Being able to recognise how the pathophysiological mechanisms work allows for a proper evaluation, prompt treatment and appropriate long-term surveillance. The proposed care plan will combine pharmacological therapy, lifestyle modification, collaboration between multi-disciplinary services, patient education and ongoing monitoring to optimise respiratory function, minimise exacerbations, improve self-management and maintain independence. Collectively, these interventions help ensure that patients receive safer, better care, improve their health and well-being, and continue to benefit from improved clinical outcomes and quality of life.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9</a:t>
            </a:fld>
            <a:endParaRPr lang="en-US"/>
          </a:p>
        </p:txBody>
      </p:sp>
    </p:spTree>
    <p:extLst>
      <p:ext uri="{BB962C8B-B14F-4D97-AF65-F5344CB8AC3E}">
        <p14:creationId xmlns:p14="http://schemas.microsoft.com/office/powerpoint/2010/main" val="1318654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10</a:t>
            </a:fld>
            <a:endParaRPr lang="en-US"/>
          </a:p>
        </p:txBody>
      </p:sp>
    </p:spTree>
    <p:extLst>
      <p:ext uri="{BB962C8B-B14F-4D97-AF65-F5344CB8AC3E}">
        <p14:creationId xmlns:p14="http://schemas.microsoft.com/office/powerpoint/2010/main" val="2998726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microsoft.com/office/2007/relationships/media" Target="../media/media3.m4a"/><Relationship Id="rId7" Type="http://schemas.openxmlformats.org/officeDocument/2006/relationships/image" Target="../media/image6.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11" Type="http://schemas.openxmlformats.org/officeDocument/2006/relationships/image" Target="../media/image5.png"/><Relationship Id="rId5" Type="http://schemas.openxmlformats.org/officeDocument/2006/relationships/slideLayout" Target="../slideLayouts/slideLayout7.xml"/><Relationship Id="rId10" Type="http://schemas.openxmlformats.org/officeDocument/2006/relationships/image" Target="../media/image9.png"/><Relationship Id="rId4" Type="http://schemas.openxmlformats.org/officeDocument/2006/relationships/audio" Target="../media/media3.m4a"/><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microsoft.com/office/2007/relationships/hdphoto" Target="../media/hdphoto1.wdp"/><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jpe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microsoft.com/office/2007/relationships/hdphoto" Target="../media/hdphoto2.wdp"/><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3.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5.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png"/><Relationship Id="rId5" Type="http://schemas.openxmlformats.org/officeDocument/2006/relationships/image" Target="../media/image6.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microsoft.com/office/2007/relationships/hdphoto" Target="../media/hdphoto3.wdp"/><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6.png"/><Relationship Id="rId5" Type="http://schemas.openxmlformats.org/officeDocument/2006/relationships/image" Target="../media/image6.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17.sv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svg"/><Relationship Id="rId5" Type="http://schemas.openxmlformats.org/officeDocument/2006/relationships/image" Target="../media/image6.jpeg"/><Relationship Id="rId10" Type="http://schemas.openxmlformats.org/officeDocument/2006/relationships/image" Target="../media/image5.png"/><Relationship Id="rId4" Type="http://schemas.openxmlformats.org/officeDocument/2006/relationships/notesSlide" Target="../notesSlides/notesSlide9.xml"/><Relationship Id="rId9" Type="http://schemas.openxmlformats.org/officeDocument/2006/relationships/image" Target="../media/image18.jpeg"/></Relationships>
</file>

<file path=ppt/slides/_rels/slide10.xml.rels><?xml version="1.0" encoding="UTF-8" standalone="yes"?>
<Relationships xmlns="http://schemas.openxmlformats.org/package/2006/relationships"><Relationship Id="rId8" Type="http://schemas.openxmlformats.org/officeDocument/2006/relationships/hyperlink" Target="https://www.brit-thoracic.org.uk/document-library/guidelines/physiotherapy/btsacprc-guidelines-for-physiotherapy-management-of-the-adult-medical-spontaneously-breathing-patient/" TargetMode="External"/><Relationship Id="rId13"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3" Type="http://schemas.openxmlformats.org/officeDocument/2006/relationships/slideLayout" Target="../slideLayouts/slideLayout7.xml"/><Relationship Id="rId7" Type="http://schemas.openxmlformats.org/officeDocument/2006/relationships/hyperlink" Target="https://www.asthmaandlung.org.uk/sites/default/files/2023-03/delayed-diagnosis-unequal-care-executive-summary.pdf" TargetMode="External"/><Relationship Id="rId12" Type="http://schemas.openxmlformats.org/officeDocument/2006/relationships/hyperlink" Target="https://emedicine.medscape.com/article/297664-overview" TargetMode="External"/><Relationship Id="rId2" Type="http://schemas.openxmlformats.org/officeDocument/2006/relationships/audio" Target="../media/media11.m4a"/><Relationship Id="rId16" Type="http://schemas.openxmlformats.org/officeDocument/2006/relationships/image" Target="../media/image5.png"/><Relationship Id="rId1" Type="http://schemas.microsoft.com/office/2007/relationships/media" Target="../media/media11.m4a"/><Relationship Id="rId6" Type="http://schemas.openxmlformats.org/officeDocument/2006/relationships/image" Target="../media/image8.svg"/><Relationship Id="rId11" Type="http://schemas.openxmlformats.org/officeDocument/2006/relationships/hyperlink" Target="https://goldcopd.org/wp-content/uploads/2018/11/GOLD-2019-POCKET-GUIDE-DRAFT-v1.6-08Nov2018-wms.pdf" TargetMode="External"/><Relationship Id="rId5" Type="http://schemas.openxmlformats.org/officeDocument/2006/relationships/image" Target="../media/image1.jpeg"/><Relationship Id="rId15" Type="http://schemas.openxmlformats.org/officeDocument/2006/relationships/hyperlink" Target="https://www.who.int/europe/news-room/fact-sheets/item/chronic-respiratory-diseases" TargetMode="External"/><Relationship Id="rId10" Type="http://schemas.openxmlformats.org/officeDocument/2006/relationships/hyperlink" Target="https://europepmc.org/article/pmc/6831915" TargetMode="External"/><Relationship Id="rId4" Type="http://schemas.openxmlformats.org/officeDocument/2006/relationships/notesSlide" Target="../notesSlides/notesSlide10.xml"/><Relationship Id="rId9" Type="http://schemas.openxmlformats.org/officeDocument/2006/relationships/hyperlink" Target="https://www.10.1183/09031936.00037014" TargetMode="External"/><Relationship Id="rId14" Type="http://schemas.openxmlformats.org/officeDocument/2006/relationships/hyperlink" Target="https://www.nhs.uk/conditions/chronic-obstructive-pulmonary-disease-copd/sympt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Freeform 2"/>
          <p:cNvSpPr/>
          <p:nvPr/>
        </p:nvSpPr>
        <p:spPr>
          <a:xfrm>
            <a:off x="3628191" y="0"/>
            <a:ext cx="11031618" cy="10385488"/>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6"/>
            <a:stretch>
              <a:fillRect/>
            </a:stretch>
          </a:blipFill>
        </p:spPr>
        <p:txBody>
          <a:bodyPr/>
          <a:lstStyle/>
          <a:p>
            <a:endParaRPr lang="en-US" dirty="0"/>
          </a:p>
        </p:txBody>
      </p:sp>
      <p:sp>
        <p:nvSpPr>
          <p:cNvPr id="7" name="AutoShape 7"/>
          <p:cNvSpPr/>
          <p:nvPr/>
        </p:nvSpPr>
        <p:spPr>
          <a:xfrm>
            <a:off x="152400" y="10172700"/>
            <a:ext cx="13343712" cy="0"/>
          </a:xfrm>
          <a:prstGeom prst="line">
            <a:avLst/>
          </a:prstGeom>
          <a:ln w="28575" cap="flat">
            <a:solidFill>
              <a:srgbClr val="FFFFFF"/>
            </a:solidFill>
            <a:prstDash val="solid"/>
            <a:headEnd type="oval" w="lg" len="lg"/>
            <a:tailEnd type="oval" w="lg" len="lg"/>
          </a:ln>
        </p:spPr>
        <p:txBody>
          <a:bodyPr/>
          <a:lstStyle/>
          <a:p>
            <a:endParaRPr lang="en-US"/>
          </a:p>
        </p:txBody>
      </p:sp>
      <p:sp>
        <p:nvSpPr>
          <p:cNvPr id="9" name="AutoShape 9"/>
          <p:cNvSpPr/>
          <p:nvPr/>
        </p:nvSpPr>
        <p:spPr>
          <a:xfrm>
            <a:off x="10585303" y="114300"/>
            <a:ext cx="7617217" cy="68414"/>
          </a:xfrm>
          <a:prstGeom prst="line">
            <a:avLst/>
          </a:prstGeom>
          <a:ln w="28575" cap="flat">
            <a:solidFill>
              <a:srgbClr val="FFFFFF"/>
            </a:solidFill>
            <a:prstDash val="solid"/>
            <a:headEnd type="oval" w="lg" len="lg"/>
            <a:tailEnd type="oval" w="lg" len="lg"/>
          </a:ln>
        </p:spPr>
        <p:txBody>
          <a:bodyPr/>
          <a:lstStyle/>
          <a:p>
            <a:endParaRPr lang="en-US"/>
          </a:p>
        </p:txBody>
      </p:sp>
      <p:sp>
        <p:nvSpPr>
          <p:cNvPr id="13" name="TextBox 5">
            <a:extLst>
              <a:ext uri="{FF2B5EF4-FFF2-40B4-BE49-F238E27FC236}">
                <a16:creationId xmlns:a16="http://schemas.microsoft.com/office/drawing/2014/main" id="{40C5A81A-009B-435D-AC6B-5FFC012B28D0}"/>
              </a:ext>
            </a:extLst>
          </p:cNvPr>
          <p:cNvSpPr txBox="1"/>
          <p:nvPr/>
        </p:nvSpPr>
        <p:spPr>
          <a:xfrm>
            <a:off x="3801309" y="9334500"/>
            <a:ext cx="4411464" cy="1206741"/>
          </a:xfrm>
          <a:prstGeom prst="rect">
            <a:avLst/>
          </a:prstGeom>
          <a:solidFill>
            <a:srgbClr val="92D050"/>
          </a:solidFill>
        </p:spPr>
        <p:txBody>
          <a:bodyPr wrap="square" lIns="0" tIns="0" rIns="0" bIns="0" rtlCol="0" anchor="t">
            <a:spAutoFit/>
          </a:bodyPr>
          <a:lstStyle/>
          <a:p>
            <a:pPr algn="ctr">
              <a:lnSpc>
                <a:spcPct val="150000"/>
              </a:lnSpc>
            </a:pPr>
            <a:r>
              <a:rPr lang="en-US" dirty="0">
                <a:latin typeface="Archivo Black"/>
                <a:ea typeface="Archivo Black"/>
                <a:cs typeface="Archivo Black"/>
                <a:sym typeface="Archivo Black"/>
              </a:rPr>
              <a:t> STUDENT NAME: Ifat Batool Hussain </a:t>
            </a:r>
          </a:p>
          <a:p>
            <a:pPr algn="ctr">
              <a:lnSpc>
                <a:spcPct val="150000"/>
              </a:lnSpc>
            </a:pPr>
            <a:r>
              <a:rPr lang="en-US" dirty="0">
                <a:latin typeface="Archivo Black"/>
                <a:ea typeface="Archivo Black"/>
                <a:cs typeface="Archivo Black"/>
                <a:sym typeface="Archivo Black"/>
              </a:rPr>
              <a:t>STUDENT ID: 2419347</a:t>
            </a:r>
          </a:p>
        </p:txBody>
      </p:sp>
      <p:sp>
        <p:nvSpPr>
          <p:cNvPr id="8" name="TextBox 5">
            <a:extLst>
              <a:ext uri="{FF2B5EF4-FFF2-40B4-BE49-F238E27FC236}">
                <a16:creationId xmlns:a16="http://schemas.microsoft.com/office/drawing/2014/main" id="{C1CE0D7C-9A0D-41D2-8D99-8FFD0E35C011}"/>
              </a:ext>
            </a:extLst>
          </p:cNvPr>
          <p:cNvSpPr txBox="1"/>
          <p:nvPr/>
        </p:nvSpPr>
        <p:spPr>
          <a:xfrm>
            <a:off x="152400" y="3102769"/>
            <a:ext cx="11506200" cy="6155531"/>
          </a:xfrm>
          <a:prstGeom prst="rect">
            <a:avLst/>
          </a:prstGeom>
          <a:solidFill>
            <a:schemeClr val="accent5">
              <a:lumMod val="60000"/>
              <a:lumOff val="40000"/>
            </a:schemeClr>
          </a:solidFill>
        </p:spPr>
        <p:style>
          <a:lnRef idx="3">
            <a:schemeClr val="lt1"/>
          </a:lnRef>
          <a:fillRef idx="1">
            <a:schemeClr val="accent2"/>
          </a:fillRef>
          <a:effectRef idx="1">
            <a:schemeClr val="accent2"/>
          </a:effectRef>
          <a:fontRef idx="minor">
            <a:schemeClr val="lt1"/>
          </a:fontRef>
        </p:style>
        <p:txBody>
          <a:bodyPr wrap="square" lIns="0" tIns="0" rIns="0" bIns="0" rtlCol="0" anchor="t">
            <a:spAutoFit/>
          </a:bodyPr>
          <a:lstStyle/>
          <a:p>
            <a:pPr algn="ctr"/>
            <a:r>
              <a:rPr lang="en-US" sz="8000" dirty="0">
                <a:latin typeface="Archivo Black"/>
                <a:ea typeface="Archivo Black"/>
                <a:cs typeface="Archivo Black"/>
                <a:sym typeface="Archivo Black"/>
              </a:rPr>
              <a:t>ANATOMY, PHYSIOLOGY, PATHOPHYSIOLOGY AND PERSON-CENTRED CARE</a:t>
            </a:r>
          </a:p>
        </p:txBody>
      </p:sp>
      <p:sp>
        <p:nvSpPr>
          <p:cNvPr id="11" name="TextBox 5">
            <a:extLst>
              <a:ext uri="{FF2B5EF4-FFF2-40B4-BE49-F238E27FC236}">
                <a16:creationId xmlns:a16="http://schemas.microsoft.com/office/drawing/2014/main" id="{B3BB08AD-9E2A-44F0-8023-182EA5EA2418}"/>
              </a:ext>
            </a:extLst>
          </p:cNvPr>
          <p:cNvSpPr txBox="1"/>
          <p:nvPr/>
        </p:nvSpPr>
        <p:spPr>
          <a:xfrm>
            <a:off x="152400" y="84534"/>
            <a:ext cx="11506200" cy="3077766"/>
          </a:xfrm>
          <a:prstGeom prst="rect">
            <a:avLst/>
          </a:prstGeom>
          <a:solidFill>
            <a:schemeClr val="accent1">
              <a:lumMod val="75000"/>
            </a:schemeClr>
          </a:solidFill>
        </p:spPr>
        <p:style>
          <a:lnRef idx="3">
            <a:schemeClr val="lt1"/>
          </a:lnRef>
          <a:fillRef idx="1">
            <a:schemeClr val="accent2"/>
          </a:fillRef>
          <a:effectRef idx="1">
            <a:schemeClr val="accent2"/>
          </a:effectRef>
          <a:fontRef idx="minor">
            <a:schemeClr val="lt1"/>
          </a:fontRef>
        </p:style>
        <p:txBody>
          <a:bodyPr wrap="square" lIns="0" tIns="0" rIns="0" bIns="0" rtlCol="0" anchor="t">
            <a:spAutoFit/>
          </a:bodyPr>
          <a:lstStyle/>
          <a:p>
            <a:pPr algn="ctr"/>
            <a:r>
              <a:rPr lang="en-US" sz="5000" dirty="0">
                <a:latin typeface="Archivo Black"/>
                <a:ea typeface="Archivo Black"/>
                <a:cs typeface="Archivo Black"/>
                <a:sym typeface="Archivo Black"/>
              </a:rPr>
              <a:t>AN EVIDENCE-BASED CARE PLAN FOR A CHRONIC OBSTRUCTIVE PULMONARY DISEASE (COPD): </a:t>
            </a:r>
          </a:p>
        </p:txBody>
      </p:sp>
      <p:pic>
        <p:nvPicPr>
          <p:cNvPr id="5" name="Picture 4">
            <a:extLst>
              <a:ext uri="{FF2B5EF4-FFF2-40B4-BE49-F238E27FC236}">
                <a16:creationId xmlns:a16="http://schemas.microsoft.com/office/drawing/2014/main" id="{A926229C-4A1F-426E-A32B-A841CFB4581D}"/>
              </a:ext>
            </a:extLst>
          </p:cNvPr>
          <p:cNvPicPr>
            <a:picLocks noChangeAspect="1"/>
          </p:cNvPicPr>
          <p:nvPr/>
        </p:nvPicPr>
        <p:blipFill>
          <a:blip r:embed="rId7"/>
          <a:stretch>
            <a:fillRect/>
          </a:stretch>
        </p:blipFill>
        <p:spPr>
          <a:xfrm>
            <a:off x="11755485" y="182713"/>
            <a:ext cx="6447035" cy="6447517"/>
          </a:xfrm>
          <a:prstGeom prst="rect">
            <a:avLst/>
          </a:prstGeom>
        </p:spPr>
      </p:pic>
      <p:pic>
        <p:nvPicPr>
          <p:cNvPr id="12" name="Picture 11">
            <a:extLst>
              <a:ext uri="{FF2B5EF4-FFF2-40B4-BE49-F238E27FC236}">
                <a16:creationId xmlns:a16="http://schemas.microsoft.com/office/drawing/2014/main" id="{9C05E60D-9BA0-4A1F-8213-042524A789F2}"/>
              </a:ext>
            </a:extLst>
          </p:cNvPr>
          <p:cNvPicPr>
            <a:picLocks noChangeAspect="1"/>
          </p:cNvPicPr>
          <p:nvPr/>
        </p:nvPicPr>
        <p:blipFill>
          <a:blip r:embed="rId8"/>
          <a:stretch>
            <a:fillRect/>
          </a:stretch>
        </p:blipFill>
        <p:spPr>
          <a:xfrm>
            <a:off x="11755484" y="6630230"/>
            <a:ext cx="6447035" cy="3432560"/>
          </a:xfrm>
          <a:prstGeom prst="rect">
            <a:avLst/>
          </a:prstGeom>
        </p:spPr>
      </p:pic>
      <p:pic>
        <p:nvPicPr>
          <p:cNvPr id="22" name="Audio 21">
            <a:hlinkClick r:id="" action="ppaction://media"/>
            <a:extLst>
              <a:ext uri="{FF2B5EF4-FFF2-40B4-BE49-F238E27FC236}">
                <a16:creationId xmlns:a16="http://schemas.microsoft.com/office/drawing/2014/main" id="{7CA354DE-C284-D257-AEED-2FB76C3567B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154"/>
    </mc:Choice>
    <mc:Fallback>
      <p:transition spd="slow" advTm="22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7"/>
            <a:stretch>
              <a:fillRect t="-9222" b="-9222"/>
            </a:stretch>
          </a:blipFill>
        </p:spPr>
        <p:txBody>
          <a:bodyPr/>
          <a:lstStyle/>
          <a:p>
            <a:endParaRPr lang="en-US"/>
          </a:p>
        </p:txBody>
      </p:sp>
      <p:sp>
        <p:nvSpPr>
          <p:cNvPr id="9" name="Freeform 9"/>
          <p:cNvSpPr/>
          <p:nvPr/>
        </p:nvSpPr>
        <p:spPr>
          <a:xfrm>
            <a:off x="-19050" y="9980250"/>
            <a:ext cx="18288000" cy="215868"/>
          </a:xfrm>
          <a:custGeom>
            <a:avLst/>
            <a:gdLst/>
            <a:ahLst/>
            <a:cxnLst/>
            <a:rect l="l" t="t" r="r" b="b"/>
            <a:pathLst>
              <a:path w="18404260" h="1940813">
                <a:moveTo>
                  <a:pt x="0" y="0"/>
                </a:moveTo>
                <a:lnTo>
                  <a:pt x="18404260" y="0"/>
                </a:lnTo>
                <a:lnTo>
                  <a:pt x="18404260" y="1940812"/>
                </a:lnTo>
                <a:lnTo>
                  <a:pt x="0" y="194081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1555847" y="-179655"/>
            <a:ext cx="17582048" cy="990784"/>
          </a:xfrm>
          <a:prstGeom prst="rect">
            <a:avLst/>
          </a:prstGeom>
        </p:spPr>
        <p:txBody>
          <a:bodyPr wrap="square" lIns="0" tIns="0" rIns="0" bIns="0" rtlCol="0" anchor="t">
            <a:spAutoFit/>
          </a:bodyPr>
          <a:lstStyle/>
          <a:p>
            <a:pPr algn="l">
              <a:lnSpc>
                <a:spcPts val="8316"/>
              </a:lnSpc>
            </a:pPr>
            <a:r>
              <a:rPr lang="en-US" sz="4800" dirty="0">
                <a:solidFill>
                  <a:srgbClr val="252525"/>
                </a:solidFill>
                <a:latin typeface="Archivo Black"/>
                <a:ea typeface="Archivo Black"/>
                <a:cs typeface="Arial" panose="020B0604020202020204" pitchFamily="34" charset="0"/>
                <a:sym typeface="Archivo Black"/>
              </a:rPr>
              <a:t>INTRODUCTION</a:t>
            </a:r>
          </a:p>
        </p:txBody>
      </p:sp>
      <p:sp>
        <p:nvSpPr>
          <p:cNvPr id="11" name="TextBox 11"/>
          <p:cNvSpPr txBox="1"/>
          <p:nvPr/>
        </p:nvSpPr>
        <p:spPr>
          <a:xfrm>
            <a:off x="381000" y="1409700"/>
            <a:ext cx="9965871"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COPD causes progressive airflow limitation through chronic inflammation resulting lung damage (Medscape, 2024).</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Approximately 1.4 million people in the United Kingdom have diagnosed COPD (Asthma + Lung UK, 2025).</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Smoking remains principal risk factor (</a:t>
            </a:r>
            <a:r>
              <a:rPr lang="en-US" sz="3600" dirty="0" err="1">
                <a:latin typeface="Times New Roman" panose="02020603050405020304" pitchFamily="18" charset="0"/>
                <a:ea typeface="Lato"/>
                <a:cs typeface="Times New Roman" panose="02020603050405020304" pitchFamily="18" charset="0"/>
                <a:sym typeface="Lato"/>
              </a:rPr>
              <a:t>Mallah</a:t>
            </a:r>
            <a:r>
              <a:rPr lang="en-US" sz="3600" dirty="0">
                <a:latin typeface="Times New Roman" panose="02020603050405020304" pitchFamily="18" charset="0"/>
                <a:ea typeface="Lato"/>
                <a:cs typeface="Times New Roman" panose="02020603050405020304" pitchFamily="18" charset="0"/>
                <a:sym typeface="Lato"/>
              </a:rPr>
              <a:t> et al., 2023) alongside occupational exposures additionally.</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Common symptoms include cough, breathlessness, wheezing, sputum production and fatigue (NHS.UK, 2023) frequently.</a:t>
            </a:r>
          </a:p>
        </p:txBody>
      </p:sp>
      <p:sp>
        <p:nvSpPr>
          <p:cNvPr id="12" name="AutoShape 12"/>
          <p:cNvSpPr/>
          <p:nvPr/>
        </p:nvSpPr>
        <p:spPr>
          <a:xfrm>
            <a:off x="7924800" y="374634"/>
            <a:ext cx="10083091" cy="0"/>
          </a:xfrm>
          <a:prstGeom prst="line">
            <a:avLst/>
          </a:prstGeom>
          <a:ln w="38100" cap="flat">
            <a:solidFill>
              <a:srgbClr val="252525"/>
            </a:solidFill>
            <a:prstDash val="solid"/>
            <a:headEnd type="oval" w="lg" len="lg"/>
            <a:tailEnd type="oval" w="lg" len="lg"/>
          </a:ln>
        </p:spPr>
        <p:txBody>
          <a:bodyPr/>
          <a:lstStyle/>
          <a:p>
            <a:endParaRPr lang="en-US"/>
          </a:p>
        </p:txBody>
      </p:sp>
      <p:sp>
        <p:nvSpPr>
          <p:cNvPr id="13" name="Freeform 13"/>
          <p:cNvSpPr/>
          <p:nvPr/>
        </p:nvSpPr>
        <p:spPr>
          <a:xfrm>
            <a:off x="228600" y="158766"/>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6" name="Picture 5">
            <a:extLst>
              <a:ext uri="{FF2B5EF4-FFF2-40B4-BE49-F238E27FC236}">
                <a16:creationId xmlns:a16="http://schemas.microsoft.com/office/drawing/2014/main" id="{96060387-C67E-4932-89BB-FF12B3C55E0E}"/>
              </a:ext>
            </a:extLst>
          </p:cNvPr>
          <p:cNvPicPr>
            <a:picLocks noChangeAspect="1"/>
          </p:cNvPicPr>
          <p:nvPr/>
        </p:nvPicPr>
        <p:blipFill>
          <a:blip r:embed="rId10"/>
          <a:stretch>
            <a:fillRect/>
          </a:stretch>
        </p:blipFill>
        <p:spPr>
          <a:xfrm>
            <a:off x="10972800" y="811130"/>
            <a:ext cx="7143809" cy="8732626"/>
          </a:xfrm>
          <a:prstGeom prst="rect">
            <a:avLst/>
          </a:prstGeom>
        </p:spPr>
      </p:pic>
      <p:pic>
        <p:nvPicPr>
          <p:cNvPr id="4" name="Recorded Sound">
            <a:hlinkClick r:id="" action="ppaction://media"/>
            <a:extLst>
              <a:ext uri="{FF2B5EF4-FFF2-40B4-BE49-F238E27FC236}">
                <a16:creationId xmlns:a16="http://schemas.microsoft.com/office/drawing/2014/main" id="{71571E56-DF73-6CBD-9A2B-5835305CC4B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899525" y="4899025"/>
            <a:ext cx="487363" cy="487363"/>
          </a:xfrm>
          <a:prstGeom prst="rect">
            <a:avLst/>
          </a:prstGeom>
        </p:spPr>
      </p:pic>
      <p:pic>
        <p:nvPicPr>
          <p:cNvPr id="19" name="Audio 18">
            <a:hlinkClick r:id="" action="ppaction://media"/>
            <a:extLst>
              <a:ext uri="{FF2B5EF4-FFF2-40B4-BE49-F238E27FC236}">
                <a16:creationId xmlns:a16="http://schemas.microsoft.com/office/drawing/2014/main" id="{BA295CEB-B2B4-0091-2EE9-23984A4004A3}"/>
              </a:ext>
            </a:extLst>
          </p:cNvPr>
          <p:cNvPicPr>
            <a:picLocks noChangeAspect="1"/>
          </p:cNvPicPr>
          <p:nvPr>
            <a:audioFile r:link="rId4"/>
            <p:extLst>
              <p:ext uri="{DAA4B4D4-6D71-4841-9C94-3DE7FCFB9230}">
                <p14:media xmlns:p14="http://schemas.microsoft.com/office/powerpoint/2010/main" r:embed="rId3"/>
              </p:ext>
            </p:extLst>
          </p:nvPr>
        </p:nvPicPr>
        <p:blipFill>
          <a:blip r:embed="rId11"/>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8803"/>
    </mc:Choice>
    <mc:Fallback>
      <p:transition spd="slow" advTm="98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52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isNarration="1">
              <p:cMediaNode vol="80000" showWhenStopped="0">
                <p:cTn id="11" fill="hold" display="0">
                  <p:stCondLst>
                    <p:cond delay="indefinite"/>
                  </p:stCondLst>
                  <p:endCondLst>
                    <p:cond evt="onStopAudio" delay="0">
                      <p:tgtEl>
                        <p:sldTgt/>
                      </p:tgtEl>
                    </p:cond>
                  </p:endCondLst>
                </p:cTn>
                <p:tgtEl>
                  <p:spTgt spid="19"/>
                </p:tgtEl>
              </p:cMediaNode>
            </p:audio>
          </p:childTnLst>
        </p:cTn>
      </p:par>
    </p:tnLst>
  </p:timing>
  <p:extLst>
    <p:ext uri="{E180D4A7-C9FB-4DFB-919C-405C955672EB}">
      <p14:showEvtLst xmlns:p14="http://schemas.microsoft.com/office/powerpoint/2010/main">
        <p14:playEvt time="26" objId="4"/>
        <p14:stopEvt time="5256" objId="4"/>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txBody>
          <a:bodyPr/>
          <a:lstStyle/>
          <a:p>
            <a:endParaRPr lang="en-US"/>
          </a:p>
        </p:txBody>
      </p:sp>
      <p:grpSp>
        <p:nvGrpSpPr>
          <p:cNvPr id="3" name="Group 3"/>
          <p:cNvGrpSpPr/>
          <p:nvPr/>
        </p:nvGrpSpPr>
        <p:grpSpPr>
          <a:xfrm>
            <a:off x="14719573" y="1219384"/>
            <a:ext cx="3416027" cy="8953316"/>
            <a:chOff x="0" y="0"/>
            <a:chExt cx="970452" cy="2768540"/>
          </a:xfrm>
          <a:solidFill>
            <a:schemeClr val="accent2">
              <a:lumMod val="75000"/>
            </a:schemeClr>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txBody>
            <a:bodyPr/>
            <a:lstStyle/>
            <a:p>
              <a:endParaRPr lang="en-US"/>
            </a:p>
          </p:txBody>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122836" y="114300"/>
            <a:ext cx="14353310" cy="0"/>
          </a:xfrm>
          <a:prstGeom prst="line">
            <a:avLst/>
          </a:prstGeom>
          <a:ln w="38100" cap="flat">
            <a:solidFill>
              <a:srgbClr val="252525"/>
            </a:solidFill>
            <a:prstDash val="solid"/>
            <a:headEnd type="oval" w="lg" len="lg"/>
            <a:tailEnd type="oval" w="lg" len="lg"/>
          </a:ln>
        </p:spPr>
        <p:txBody>
          <a:bodyPr/>
          <a:lstStyle/>
          <a:p>
            <a:endParaRPr lang="en-US"/>
          </a:p>
        </p:txBody>
      </p:sp>
      <p:sp>
        <p:nvSpPr>
          <p:cNvPr id="15" name="TextBox 10">
            <a:extLst>
              <a:ext uri="{FF2B5EF4-FFF2-40B4-BE49-F238E27FC236}">
                <a16:creationId xmlns:a16="http://schemas.microsoft.com/office/drawing/2014/main" id="{056A7499-7F1A-47EA-8AA6-7490A2E3C8DB}"/>
              </a:ext>
            </a:extLst>
          </p:cNvPr>
          <p:cNvSpPr txBox="1"/>
          <p:nvPr/>
        </p:nvSpPr>
        <p:spPr>
          <a:xfrm>
            <a:off x="-19051" y="-38100"/>
            <a:ext cx="18423309" cy="940899"/>
          </a:xfrm>
          <a:prstGeom prst="rect">
            <a:avLst/>
          </a:prstGeom>
        </p:spPr>
        <p:txBody>
          <a:bodyPr wrap="square" lIns="0" tIns="0" rIns="0" bIns="0" rtlCol="0" anchor="t">
            <a:spAutoFit/>
          </a:bodyPr>
          <a:lstStyle/>
          <a:p>
            <a:pPr algn="ctr">
              <a:lnSpc>
                <a:spcPts val="8316"/>
              </a:lnSpc>
            </a:pPr>
            <a:r>
              <a:rPr lang="en-US" sz="4000" u="sng" dirty="0">
                <a:solidFill>
                  <a:srgbClr val="252525"/>
                </a:solidFill>
                <a:latin typeface="Archivo Black"/>
                <a:ea typeface="Archivo Black"/>
                <a:cs typeface="Archivo Black"/>
                <a:sym typeface="Archivo Black"/>
              </a:rPr>
              <a:t>ANATOMY AND PHYSIOLOGY OF THE RESPIRATORY SYSTEM</a:t>
            </a:r>
          </a:p>
        </p:txBody>
      </p:sp>
      <p:sp>
        <p:nvSpPr>
          <p:cNvPr id="17" name="TextBox 11">
            <a:extLst>
              <a:ext uri="{FF2B5EF4-FFF2-40B4-BE49-F238E27FC236}">
                <a16:creationId xmlns:a16="http://schemas.microsoft.com/office/drawing/2014/main" id="{7511A32D-DAD6-4A76-A7CD-150FD92F8AD0}"/>
              </a:ext>
            </a:extLst>
          </p:cNvPr>
          <p:cNvSpPr txBox="1"/>
          <p:nvPr/>
        </p:nvSpPr>
        <p:spPr>
          <a:xfrm>
            <a:off x="381000" y="1485900"/>
            <a:ext cx="10678430"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Respiratory system enables efficient gaseous exchange through coordinated airway structures continuously and effectively (Ko, 2026).</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Approximately 480 million alveoli facilitate pulmonary gas exchange within healthy adult lungs efficiently and continuously (Moussavi, 2022).</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Diaphragm and intercostal muscles regulate ventilation through physiological pressure gradients during breathing efficiently (Patel et al., 2022).</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err="1">
                <a:latin typeface="Times New Roman" panose="02020603050405020304" pitchFamily="18" charset="0"/>
                <a:ea typeface="Lato"/>
                <a:cs typeface="Times New Roman" panose="02020603050405020304" pitchFamily="18" charset="0"/>
                <a:sym typeface="Lato"/>
              </a:rPr>
              <a:t>Haemoglobin</a:t>
            </a:r>
            <a:r>
              <a:rPr lang="en-US" sz="3600" dirty="0">
                <a:latin typeface="Times New Roman" panose="02020603050405020304" pitchFamily="18" charset="0"/>
                <a:ea typeface="Lato"/>
                <a:cs typeface="Times New Roman" panose="02020603050405020304" pitchFamily="18" charset="0"/>
                <a:sym typeface="Lato"/>
              </a:rPr>
              <a:t> transports approximately 98.5% oxygen bound reversibly within erythrocytes efficiently and continuously (</a:t>
            </a:r>
            <a:r>
              <a:rPr lang="en-US" sz="3600" dirty="0" err="1">
                <a:latin typeface="Times New Roman" panose="02020603050405020304" pitchFamily="18" charset="0"/>
                <a:ea typeface="Lato"/>
                <a:cs typeface="Times New Roman" panose="02020603050405020304" pitchFamily="18" charset="0"/>
                <a:sym typeface="Lato"/>
              </a:rPr>
              <a:t>Mallah</a:t>
            </a:r>
            <a:r>
              <a:rPr lang="en-US" sz="3600" dirty="0">
                <a:latin typeface="Times New Roman" panose="02020603050405020304" pitchFamily="18" charset="0"/>
                <a:ea typeface="Lato"/>
                <a:cs typeface="Times New Roman" panose="02020603050405020304" pitchFamily="18" charset="0"/>
                <a:sym typeface="Lato"/>
              </a:rPr>
              <a:t> et al., 2023).</a:t>
            </a:r>
          </a:p>
        </p:txBody>
      </p:sp>
      <p:pic>
        <p:nvPicPr>
          <p:cNvPr id="8" name="Picture 7">
            <a:extLst>
              <a:ext uri="{FF2B5EF4-FFF2-40B4-BE49-F238E27FC236}">
                <a16:creationId xmlns:a16="http://schemas.microsoft.com/office/drawing/2014/main" id="{A2E9C474-DF26-4BDA-B252-6F24C0D0FD05}"/>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25000"/>
                    </a14:imgEffect>
                    <a14:imgEffect>
                      <a14:saturation sat="200000"/>
                    </a14:imgEffect>
                  </a14:imgLayer>
                </a14:imgProps>
              </a:ext>
            </a:extLst>
          </a:blip>
          <a:srcRect b="3832"/>
          <a:stretch/>
        </p:blipFill>
        <p:spPr>
          <a:xfrm>
            <a:off x="11658600" y="1485900"/>
            <a:ext cx="6295854" cy="8077200"/>
          </a:xfrm>
          <a:prstGeom prst="rect">
            <a:avLst/>
          </a:prstGeom>
        </p:spPr>
      </p:pic>
      <p:pic>
        <p:nvPicPr>
          <p:cNvPr id="14" name="Audio 13">
            <a:hlinkClick r:id="" action="ppaction://media"/>
            <a:extLst>
              <a:ext uri="{FF2B5EF4-FFF2-40B4-BE49-F238E27FC236}">
                <a16:creationId xmlns:a16="http://schemas.microsoft.com/office/drawing/2014/main" id="{E5775172-09E9-66C8-B1F8-D9FF97D2150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6441"/>
    </mc:Choice>
    <mc:Fallback>
      <p:transition spd="slow" advTm="106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txBody>
          <a:bodyPr/>
          <a:lstStyle/>
          <a:p>
            <a:endParaRPr lang="en-US"/>
          </a:p>
        </p:txBody>
      </p:sp>
      <p:grpSp>
        <p:nvGrpSpPr>
          <p:cNvPr id="3" name="Group 3"/>
          <p:cNvGrpSpPr/>
          <p:nvPr/>
        </p:nvGrpSpPr>
        <p:grpSpPr>
          <a:xfrm>
            <a:off x="14325601" y="1485900"/>
            <a:ext cx="3962400" cy="8763000"/>
            <a:chOff x="0" y="0"/>
            <a:chExt cx="970452" cy="2768540"/>
          </a:xfrm>
          <a:solidFill>
            <a:srgbClr val="92D050"/>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txBody>
            <a:bodyPr/>
            <a:lstStyle/>
            <a:p>
              <a:endParaRPr lang="en-US"/>
            </a:p>
          </p:txBody>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122836" y="190500"/>
            <a:ext cx="14353310" cy="0"/>
          </a:xfrm>
          <a:prstGeom prst="line">
            <a:avLst/>
          </a:prstGeom>
          <a:ln w="38100" cap="flat">
            <a:solidFill>
              <a:srgbClr val="252525"/>
            </a:solidFill>
            <a:prstDash val="solid"/>
            <a:headEnd type="oval" w="lg" len="lg"/>
            <a:tailEnd type="oval" w="lg" len="lg"/>
          </a:ln>
        </p:spPr>
        <p:txBody>
          <a:bodyPr/>
          <a:lstStyle/>
          <a:p>
            <a:endParaRPr lang="en-US"/>
          </a:p>
        </p:txBody>
      </p:sp>
      <p:sp>
        <p:nvSpPr>
          <p:cNvPr id="15" name="TextBox 10">
            <a:extLst>
              <a:ext uri="{FF2B5EF4-FFF2-40B4-BE49-F238E27FC236}">
                <a16:creationId xmlns:a16="http://schemas.microsoft.com/office/drawing/2014/main" id="{056A7499-7F1A-47EA-8AA6-7490A2E3C8DB}"/>
              </a:ext>
            </a:extLst>
          </p:cNvPr>
          <p:cNvSpPr txBox="1"/>
          <p:nvPr/>
        </p:nvSpPr>
        <p:spPr>
          <a:xfrm>
            <a:off x="-19050" y="114300"/>
            <a:ext cx="16935450" cy="990784"/>
          </a:xfrm>
          <a:prstGeom prst="rect">
            <a:avLst/>
          </a:prstGeom>
        </p:spPr>
        <p:txBody>
          <a:bodyPr wrap="square" lIns="0" tIns="0" rIns="0" bIns="0" rtlCol="0" anchor="t">
            <a:spAutoFit/>
          </a:bodyPr>
          <a:lstStyle/>
          <a:p>
            <a:pPr algn="ctr">
              <a:lnSpc>
                <a:spcPts val="8316"/>
              </a:lnSpc>
            </a:pPr>
            <a:r>
              <a:rPr lang="en-US" sz="4800" u="sng" dirty="0">
                <a:solidFill>
                  <a:srgbClr val="252525"/>
                </a:solidFill>
                <a:latin typeface="Archivo Black"/>
                <a:ea typeface="Archivo Black"/>
                <a:cs typeface="Archivo Black"/>
                <a:sym typeface="Archivo Black"/>
              </a:rPr>
              <a:t>PATHOPHYSIOLOGY OF COPD</a:t>
            </a:r>
          </a:p>
        </p:txBody>
      </p:sp>
      <p:sp>
        <p:nvSpPr>
          <p:cNvPr id="17" name="TextBox 11">
            <a:extLst>
              <a:ext uri="{FF2B5EF4-FFF2-40B4-BE49-F238E27FC236}">
                <a16:creationId xmlns:a16="http://schemas.microsoft.com/office/drawing/2014/main" id="{7511A32D-DAD6-4A76-A7CD-150FD92F8AD0}"/>
              </a:ext>
            </a:extLst>
          </p:cNvPr>
          <p:cNvSpPr txBox="1"/>
          <p:nvPr/>
        </p:nvSpPr>
        <p:spPr>
          <a:xfrm>
            <a:off x="287055" y="1714500"/>
            <a:ext cx="10685746"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Chronic inflammation progressively damages airways causing irreversible airflow limitation and lung destruction (</a:t>
            </a:r>
            <a:r>
              <a:rPr lang="en-US" sz="3600" dirty="0" err="1">
                <a:latin typeface="Times New Roman" panose="02020603050405020304" pitchFamily="18" charset="0"/>
                <a:ea typeface="Lato"/>
                <a:cs typeface="Times New Roman" panose="02020603050405020304" pitchFamily="18" charset="0"/>
                <a:sym typeface="Lato"/>
              </a:rPr>
              <a:t>Azimjonovich</a:t>
            </a:r>
            <a:r>
              <a:rPr lang="en-US" sz="3600" dirty="0">
                <a:latin typeface="Times New Roman" panose="02020603050405020304" pitchFamily="18" charset="0"/>
                <a:ea typeface="Lato"/>
                <a:cs typeface="Times New Roman" panose="02020603050405020304" pitchFamily="18" charset="0"/>
                <a:sym typeface="Lato"/>
              </a:rPr>
              <a:t>, 2026).</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Cigarette smoking triggers inflammatory cells promoting airway </a:t>
            </a:r>
            <a:r>
              <a:rPr lang="en-US" sz="3600" dirty="0" err="1">
                <a:latin typeface="Times New Roman" panose="02020603050405020304" pitchFamily="18" charset="0"/>
                <a:ea typeface="Lato"/>
                <a:cs typeface="Times New Roman" panose="02020603050405020304" pitchFamily="18" charset="0"/>
                <a:sym typeface="Lato"/>
              </a:rPr>
              <a:t>remodelling</a:t>
            </a:r>
            <a:r>
              <a:rPr lang="en-US" sz="3600" dirty="0">
                <a:latin typeface="Times New Roman" panose="02020603050405020304" pitchFamily="18" charset="0"/>
                <a:ea typeface="Lato"/>
                <a:cs typeface="Times New Roman" panose="02020603050405020304" pitchFamily="18" charset="0"/>
                <a:sym typeface="Lato"/>
              </a:rPr>
              <a:t> and tissue damage progressively (Europe PMC, 2025).</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Goblet cell hyperplasia increases mucus causing recurrent infections and worsening airway obstruction (Ko, 2026).</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Progressive </a:t>
            </a:r>
            <a:r>
              <a:rPr lang="en-US" sz="3600" dirty="0" err="1">
                <a:latin typeface="Times New Roman" panose="02020603050405020304" pitchFamily="18" charset="0"/>
                <a:ea typeface="Lato"/>
                <a:cs typeface="Times New Roman" panose="02020603050405020304" pitchFamily="18" charset="0"/>
                <a:sym typeface="Lato"/>
              </a:rPr>
              <a:t>hypoxaemia</a:t>
            </a:r>
            <a:r>
              <a:rPr lang="en-US" sz="3600" dirty="0">
                <a:latin typeface="Times New Roman" panose="02020603050405020304" pitchFamily="18" charset="0"/>
                <a:ea typeface="Lato"/>
                <a:cs typeface="Times New Roman" panose="02020603050405020304" pitchFamily="18" charset="0"/>
                <a:sym typeface="Lato"/>
              </a:rPr>
              <a:t> causes </a:t>
            </a:r>
            <a:r>
              <a:rPr lang="en-US" sz="3600" dirty="0" err="1">
                <a:latin typeface="Times New Roman" panose="02020603050405020304" pitchFamily="18" charset="0"/>
                <a:ea typeface="Lato"/>
                <a:cs typeface="Times New Roman" panose="02020603050405020304" pitchFamily="18" charset="0"/>
                <a:sym typeface="Lato"/>
              </a:rPr>
              <a:t>dyspnoea</a:t>
            </a:r>
            <a:r>
              <a:rPr lang="en-US" sz="3600" dirty="0">
                <a:latin typeface="Times New Roman" panose="02020603050405020304" pitchFamily="18" charset="0"/>
                <a:ea typeface="Lato"/>
                <a:cs typeface="Times New Roman" panose="02020603050405020304" pitchFamily="18" charset="0"/>
                <a:sym typeface="Lato"/>
              </a:rPr>
              <a:t>, fatigue and declining functional capacity significantly (British Thoracic Society, 2026).</a:t>
            </a:r>
          </a:p>
        </p:txBody>
      </p:sp>
      <p:pic>
        <p:nvPicPr>
          <p:cNvPr id="7" name="Picture 6">
            <a:extLst>
              <a:ext uri="{FF2B5EF4-FFF2-40B4-BE49-F238E27FC236}">
                <a16:creationId xmlns:a16="http://schemas.microsoft.com/office/drawing/2014/main" id="{B86527D7-D7CB-488F-B30A-8668A49671A6}"/>
              </a:ext>
            </a:extLst>
          </p:cNvPr>
          <p:cNvPicPr>
            <a:picLocks noChangeAspect="1"/>
          </p:cNvPicPr>
          <p:nvPr/>
        </p:nvPicPr>
        <p:blipFill>
          <a:blip r:embed="rId6"/>
          <a:stretch>
            <a:fillRect/>
          </a:stretch>
        </p:blipFill>
        <p:spPr>
          <a:xfrm>
            <a:off x="11454965" y="1555806"/>
            <a:ext cx="6680635" cy="8388293"/>
          </a:xfrm>
          <a:prstGeom prst="rect">
            <a:avLst/>
          </a:prstGeom>
        </p:spPr>
      </p:pic>
      <p:pic>
        <p:nvPicPr>
          <p:cNvPr id="14" name="Audio 13">
            <a:hlinkClick r:id="" action="ppaction://media"/>
            <a:extLst>
              <a:ext uri="{FF2B5EF4-FFF2-40B4-BE49-F238E27FC236}">
                <a16:creationId xmlns:a16="http://schemas.microsoft.com/office/drawing/2014/main" id="{C9E878A1-AE9C-8A7D-74FA-733A25B0703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815553798"/>
      </p:ext>
    </p:extLst>
  </p:cSld>
  <p:clrMapOvr>
    <a:masterClrMapping/>
  </p:clrMapOvr>
  <mc:AlternateContent xmlns:mc="http://schemas.openxmlformats.org/markup-compatibility/2006">
    <mc:Choice xmlns:p14="http://schemas.microsoft.com/office/powerpoint/2010/main" Requires="p14">
      <p:transition spd="slow" p14:dur="2000" advTm="135652"/>
    </mc:Choice>
    <mc:Fallback>
      <p:transition spd="slow" advTm="135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txBody>
          <a:bodyPr/>
          <a:lstStyle/>
          <a:p>
            <a:endParaRPr lang="en-US"/>
          </a:p>
        </p:txBody>
      </p:sp>
      <p:grpSp>
        <p:nvGrpSpPr>
          <p:cNvPr id="3" name="Group 3"/>
          <p:cNvGrpSpPr/>
          <p:nvPr/>
        </p:nvGrpSpPr>
        <p:grpSpPr>
          <a:xfrm>
            <a:off x="14719573" y="1562100"/>
            <a:ext cx="3568427" cy="8634224"/>
            <a:chOff x="0" y="0"/>
            <a:chExt cx="970452" cy="2768540"/>
          </a:xfrm>
          <a:solidFill>
            <a:schemeClr val="accent1"/>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txBody>
            <a:bodyPr/>
            <a:lstStyle/>
            <a:p>
              <a:endParaRPr lang="en-US"/>
            </a:p>
          </p:txBody>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581890" y="190500"/>
            <a:ext cx="14353310" cy="0"/>
          </a:xfrm>
          <a:prstGeom prst="line">
            <a:avLst/>
          </a:prstGeom>
          <a:ln w="38100" cap="flat">
            <a:solidFill>
              <a:srgbClr val="252525"/>
            </a:solidFill>
            <a:prstDash val="solid"/>
            <a:headEnd type="oval" w="lg" len="lg"/>
            <a:tailEnd type="oval" w="lg" len="lg"/>
          </a:ln>
        </p:spPr>
        <p:txBody>
          <a:bodyPr/>
          <a:lstStyle/>
          <a:p>
            <a:endParaRPr lang="en-US"/>
          </a:p>
        </p:txBody>
      </p:sp>
      <p:sp>
        <p:nvSpPr>
          <p:cNvPr id="15" name="TextBox 10">
            <a:extLst>
              <a:ext uri="{FF2B5EF4-FFF2-40B4-BE49-F238E27FC236}">
                <a16:creationId xmlns:a16="http://schemas.microsoft.com/office/drawing/2014/main" id="{056A7499-7F1A-47EA-8AA6-7490A2E3C8DB}"/>
              </a:ext>
            </a:extLst>
          </p:cNvPr>
          <p:cNvSpPr txBox="1"/>
          <p:nvPr/>
        </p:nvSpPr>
        <p:spPr>
          <a:xfrm>
            <a:off x="-838200" y="152964"/>
            <a:ext cx="19526250" cy="990784"/>
          </a:xfrm>
          <a:prstGeom prst="rect">
            <a:avLst/>
          </a:prstGeom>
        </p:spPr>
        <p:txBody>
          <a:bodyPr wrap="square" lIns="0" tIns="0" rIns="0" bIns="0" rtlCol="0" anchor="t">
            <a:spAutoFit/>
          </a:bodyPr>
          <a:lstStyle/>
          <a:p>
            <a:pPr algn="ctr">
              <a:lnSpc>
                <a:spcPts val="8316"/>
              </a:lnSpc>
            </a:pPr>
            <a:r>
              <a:rPr lang="en-US" sz="4800" u="sng" dirty="0">
                <a:solidFill>
                  <a:srgbClr val="252525"/>
                </a:solidFill>
                <a:latin typeface="Archivo Black"/>
                <a:ea typeface="Archivo Black"/>
                <a:cs typeface="Archivo Black"/>
                <a:sym typeface="Archivo Black"/>
              </a:rPr>
              <a:t>PATIENT PROFILE AND RISK FACTORS</a:t>
            </a:r>
          </a:p>
        </p:txBody>
      </p:sp>
      <p:sp>
        <p:nvSpPr>
          <p:cNvPr id="17" name="TextBox 11">
            <a:extLst>
              <a:ext uri="{FF2B5EF4-FFF2-40B4-BE49-F238E27FC236}">
                <a16:creationId xmlns:a16="http://schemas.microsoft.com/office/drawing/2014/main" id="{7511A32D-DAD6-4A76-A7CD-150FD92F8AD0}"/>
              </a:ext>
            </a:extLst>
          </p:cNvPr>
          <p:cNvSpPr txBox="1"/>
          <p:nvPr/>
        </p:nvSpPr>
        <p:spPr>
          <a:xfrm>
            <a:off x="304800" y="1595718"/>
            <a:ext cx="10344150"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err="1">
                <a:latin typeface="Times New Roman" panose="02020603050405020304" pitchFamily="18" charset="0"/>
                <a:ea typeface="Lato"/>
                <a:cs typeface="Times New Roman" panose="02020603050405020304" pitchFamily="18" charset="0"/>
                <a:sym typeface="Lato"/>
              </a:rPr>
              <a:t>Mr</a:t>
            </a:r>
            <a:r>
              <a:rPr lang="en-US" sz="3600" dirty="0">
                <a:latin typeface="Times New Roman" panose="02020603050405020304" pitchFamily="18" charset="0"/>
                <a:ea typeface="Lato"/>
                <a:cs typeface="Times New Roman" panose="02020603050405020304" pitchFamily="18" charset="0"/>
                <a:sym typeface="Lato"/>
              </a:rPr>
              <a:t> James Wilson is sixty-eight-year-old retired construction worker diagnosed with COPD through spirometry confirmation.</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Medical history includes hypertension, </a:t>
            </a:r>
            <a:r>
              <a:rPr lang="en-US" sz="3600" dirty="0" err="1">
                <a:latin typeface="Times New Roman" panose="02020603050405020304" pitchFamily="18" charset="0"/>
                <a:ea typeface="Lato"/>
                <a:cs typeface="Times New Roman" panose="02020603050405020304" pitchFamily="18" charset="0"/>
                <a:sym typeface="Lato"/>
              </a:rPr>
              <a:t>hyperlipidaemia</a:t>
            </a:r>
            <a:r>
              <a:rPr lang="en-US" sz="3600" dirty="0">
                <a:latin typeface="Times New Roman" panose="02020603050405020304" pitchFamily="18" charset="0"/>
                <a:ea typeface="Lato"/>
                <a:cs typeface="Times New Roman" panose="02020603050405020304" pitchFamily="18" charset="0"/>
                <a:sym typeface="Lato"/>
              </a:rPr>
              <a:t> and recurrent COPD exacerbations requiring hospital admissions previously.</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Heavy smoking, occupational dust exposure and physical inactivity substantially increased COPD progression risk significantly.</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Comprehensive assessment identifies modifiable risk factors supporting </a:t>
            </a:r>
            <a:r>
              <a:rPr lang="en-US" sz="3600" dirty="0" err="1">
                <a:latin typeface="Times New Roman" panose="02020603050405020304" pitchFamily="18" charset="0"/>
                <a:ea typeface="Lato"/>
                <a:cs typeface="Times New Roman" panose="02020603050405020304" pitchFamily="18" charset="0"/>
                <a:sym typeface="Lato"/>
              </a:rPr>
              <a:t>personalised</a:t>
            </a:r>
            <a:r>
              <a:rPr lang="en-US" sz="3600" dirty="0">
                <a:latin typeface="Times New Roman" panose="02020603050405020304" pitchFamily="18" charset="0"/>
                <a:ea typeface="Lato"/>
                <a:cs typeface="Times New Roman" panose="02020603050405020304" pitchFamily="18" charset="0"/>
                <a:sym typeface="Lato"/>
              </a:rPr>
              <a:t> multidisciplinary management and prevention strategies effectively.</a:t>
            </a:r>
          </a:p>
        </p:txBody>
      </p:sp>
      <p:pic>
        <p:nvPicPr>
          <p:cNvPr id="4098" name="Picture 2" descr="1,700+ Copd Women Stock Photos, Pictures &amp; Royalty-Free Images - iStock">
            <a:extLst>
              <a:ext uri="{FF2B5EF4-FFF2-40B4-BE49-F238E27FC236}">
                <a16:creationId xmlns:a16="http://schemas.microsoft.com/office/drawing/2014/main" id="{85F1F60A-7D7C-4C9B-BC62-E01C2F2A2E6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487150" y="1779950"/>
            <a:ext cx="6693273" cy="7510182"/>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C4F4AEB0-2C4D-4B5D-D68F-E99F8985DC3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669980051"/>
      </p:ext>
    </p:extLst>
  </p:cSld>
  <p:clrMapOvr>
    <a:masterClrMapping/>
  </p:clrMapOvr>
  <mc:AlternateContent xmlns:mc="http://schemas.openxmlformats.org/markup-compatibility/2006">
    <mc:Choice xmlns:p14="http://schemas.microsoft.com/office/powerpoint/2010/main" Requires="p14">
      <p:transition spd="slow" p14:dur="2000" advTm="112899"/>
    </mc:Choice>
    <mc:Fallback>
      <p:transition spd="slow" advTm="112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txBody>
          <a:bodyPr/>
          <a:lstStyle/>
          <a:p>
            <a:endParaRPr lang="en-US" dirty="0"/>
          </a:p>
        </p:txBody>
      </p:sp>
      <p:sp>
        <p:nvSpPr>
          <p:cNvPr id="4" name="Freeform 4"/>
          <p:cNvSpPr/>
          <p:nvPr/>
        </p:nvSpPr>
        <p:spPr>
          <a:xfrm>
            <a:off x="14476146" y="1028884"/>
            <a:ext cx="3684687" cy="9220016"/>
          </a:xfrm>
          <a:custGeom>
            <a:avLst/>
            <a:gdLst/>
            <a:ahLst/>
            <a:cxnLst/>
            <a:rect l="l" t="t" r="r" b="b"/>
            <a:pathLst>
              <a:path w="970452" h="2768540">
                <a:moveTo>
                  <a:pt x="0" y="0"/>
                </a:moveTo>
                <a:lnTo>
                  <a:pt x="970452" y="0"/>
                </a:lnTo>
                <a:lnTo>
                  <a:pt x="970452" y="2768540"/>
                </a:lnTo>
                <a:lnTo>
                  <a:pt x="0" y="2768540"/>
                </a:lnTo>
                <a:close/>
              </a:path>
            </a:pathLst>
          </a:custGeom>
          <a:solidFill>
            <a:schemeClr val="accent2">
              <a:lumMod val="60000"/>
              <a:lumOff val="40000"/>
            </a:schemeClr>
          </a:solidFill>
        </p:spPr>
        <p:txBody>
          <a:bodyPr/>
          <a:lstStyle/>
          <a:p>
            <a:endParaRPr lang="en-US"/>
          </a:p>
        </p:txBody>
      </p:sp>
      <p:sp>
        <p:nvSpPr>
          <p:cNvPr id="13" name="AutoShape 13"/>
          <p:cNvSpPr/>
          <p:nvPr/>
        </p:nvSpPr>
        <p:spPr>
          <a:xfrm>
            <a:off x="1191490" y="190500"/>
            <a:ext cx="14353310" cy="0"/>
          </a:xfrm>
          <a:prstGeom prst="line">
            <a:avLst/>
          </a:prstGeom>
          <a:ln w="38100" cap="flat">
            <a:solidFill>
              <a:srgbClr val="252525"/>
            </a:solidFill>
            <a:prstDash val="solid"/>
            <a:headEnd type="oval" w="lg" len="lg"/>
            <a:tailEnd type="oval" w="lg" len="lg"/>
          </a:ln>
        </p:spPr>
        <p:txBody>
          <a:bodyPr/>
          <a:lstStyle/>
          <a:p>
            <a:endParaRPr lang="en-US"/>
          </a:p>
        </p:txBody>
      </p:sp>
      <p:sp>
        <p:nvSpPr>
          <p:cNvPr id="15" name="TextBox 10">
            <a:extLst>
              <a:ext uri="{FF2B5EF4-FFF2-40B4-BE49-F238E27FC236}">
                <a16:creationId xmlns:a16="http://schemas.microsoft.com/office/drawing/2014/main" id="{056A7499-7F1A-47EA-8AA6-7490A2E3C8DB}"/>
              </a:ext>
            </a:extLst>
          </p:cNvPr>
          <p:cNvSpPr txBox="1"/>
          <p:nvPr/>
        </p:nvSpPr>
        <p:spPr>
          <a:xfrm>
            <a:off x="198042" y="38100"/>
            <a:ext cx="17708958" cy="990784"/>
          </a:xfrm>
          <a:prstGeom prst="rect">
            <a:avLst/>
          </a:prstGeom>
        </p:spPr>
        <p:txBody>
          <a:bodyPr wrap="square" lIns="0" tIns="0" rIns="0" bIns="0" rtlCol="0" anchor="t">
            <a:spAutoFit/>
          </a:bodyPr>
          <a:lstStyle/>
          <a:p>
            <a:pPr algn="ctr">
              <a:lnSpc>
                <a:spcPts val="8316"/>
              </a:lnSpc>
            </a:pPr>
            <a:r>
              <a:rPr lang="en-US" sz="4800" u="sng" dirty="0">
                <a:solidFill>
                  <a:srgbClr val="252525"/>
                </a:solidFill>
                <a:latin typeface="Archivo Black"/>
                <a:ea typeface="Archivo Black"/>
                <a:cs typeface="Archivo Black"/>
                <a:sym typeface="Archivo Black"/>
              </a:rPr>
              <a:t>EVIDENCE-BASED CARE PLAN</a:t>
            </a:r>
          </a:p>
        </p:txBody>
      </p:sp>
      <p:sp>
        <p:nvSpPr>
          <p:cNvPr id="17" name="TextBox 11">
            <a:extLst>
              <a:ext uri="{FF2B5EF4-FFF2-40B4-BE49-F238E27FC236}">
                <a16:creationId xmlns:a16="http://schemas.microsoft.com/office/drawing/2014/main" id="{7511A32D-DAD6-4A76-A7CD-150FD92F8AD0}"/>
              </a:ext>
            </a:extLst>
          </p:cNvPr>
          <p:cNvSpPr txBox="1"/>
          <p:nvPr/>
        </p:nvSpPr>
        <p:spPr>
          <a:xfrm>
            <a:off x="198042" y="1355725"/>
            <a:ext cx="10546158"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Comprehensive assessment establishes baseline status through spirometry, symptoms and oxygen saturation measurements (WHO, 2026).</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Daily care promotes inhaler adherence, exercise, smoking cessation and healthy nutrition consistently (NHS England, 2023).</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err="1">
                <a:latin typeface="Times New Roman" panose="02020603050405020304" pitchFamily="18" charset="0"/>
                <a:ea typeface="Lato"/>
                <a:cs typeface="Times New Roman" panose="02020603050405020304" pitchFamily="18" charset="0"/>
                <a:sym typeface="Lato"/>
              </a:rPr>
              <a:t>Individualised</a:t>
            </a:r>
            <a:r>
              <a:rPr lang="en-US" sz="3600" dirty="0">
                <a:latin typeface="Times New Roman" panose="02020603050405020304" pitchFamily="18" charset="0"/>
                <a:ea typeface="Lato"/>
                <a:cs typeface="Times New Roman" panose="02020603050405020304" pitchFamily="18" charset="0"/>
                <a:sym typeface="Lato"/>
              </a:rPr>
              <a:t> pharmacological treatment </a:t>
            </a:r>
            <a:r>
              <a:rPr lang="en-US" sz="3600" dirty="0" err="1">
                <a:latin typeface="Times New Roman" panose="02020603050405020304" pitchFamily="18" charset="0"/>
                <a:ea typeface="Lato"/>
                <a:cs typeface="Times New Roman" panose="02020603050405020304" pitchFamily="18" charset="0"/>
                <a:sym typeface="Lato"/>
              </a:rPr>
              <a:t>optimises</a:t>
            </a:r>
            <a:r>
              <a:rPr lang="en-US" sz="3600" dirty="0">
                <a:latin typeface="Times New Roman" panose="02020603050405020304" pitchFamily="18" charset="0"/>
                <a:ea typeface="Lato"/>
                <a:cs typeface="Times New Roman" panose="02020603050405020304" pitchFamily="18" charset="0"/>
                <a:sym typeface="Lato"/>
              </a:rPr>
              <a:t> symptom control using guideline-recommended bronchodilator therapy appropriately (GOLD, 2026).</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Multidisciplinary follow-up strengthens self-management, prevents exacerbations and improves long-term respiratory outcomes sustainably (</a:t>
            </a:r>
            <a:r>
              <a:rPr lang="en-US" sz="3600" dirty="0" err="1">
                <a:latin typeface="Times New Roman" panose="02020603050405020304" pitchFamily="18" charset="0"/>
                <a:ea typeface="Lato"/>
                <a:cs typeface="Times New Roman" panose="02020603050405020304" pitchFamily="18" charset="0"/>
                <a:sym typeface="Lato"/>
              </a:rPr>
              <a:t>Azimjonovich</a:t>
            </a:r>
            <a:r>
              <a:rPr lang="en-US" sz="3600" dirty="0">
                <a:latin typeface="Times New Roman" panose="02020603050405020304" pitchFamily="18" charset="0"/>
                <a:ea typeface="Lato"/>
                <a:cs typeface="Times New Roman" panose="02020603050405020304" pitchFamily="18" charset="0"/>
                <a:sym typeface="Lato"/>
              </a:rPr>
              <a:t>, 2026).</a:t>
            </a:r>
          </a:p>
        </p:txBody>
      </p:sp>
      <p:pic>
        <p:nvPicPr>
          <p:cNvPr id="5122" name="Picture 2" descr="Nursing Care Plan on Chronic obstructive pulmonary disease (COPD) -  Nurseslab">
            <a:extLst>
              <a:ext uri="{FF2B5EF4-FFF2-40B4-BE49-F238E27FC236}">
                <a16:creationId xmlns:a16="http://schemas.microsoft.com/office/drawing/2014/main" id="{82CE51DE-0821-4C63-9423-D8A1C6BF0855}"/>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l="6953"/>
          <a:stretch/>
        </p:blipFill>
        <p:spPr bwMode="auto">
          <a:xfrm>
            <a:off x="11353800" y="1219385"/>
            <a:ext cx="6553200" cy="8807150"/>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2BD97297-962B-C44A-CB5E-84FCC0D9439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671533012"/>
      </p:ext>
    </p:extLst>
  </p:cSld>
  <p:clrMapOvr>
    <a:masterClrMapping/>
  </p:clrMapOvr>
  <mc:AlternateContent xmlns:mc="http://schemas.openxmlformats.org/markup-compatibility/2006">
    <mc:Choice xmlns:p14="http://schemas.microsoft.com/office/powerpoint/2010/main" Requires="p14">
      <p:transition spd="slow" p14:dur="2000" advTm="185815"/>
    </mc:Choice>
    <mc:Fallback>
      <p:transition spd="slow" advTm="185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txBody>
          <a:bodyPr/>
          <a:lstStyle/>
          <a:p>
            <a:endParaRPr lang="en-US"/>
          </a:p>
        </p:txBody>
      </p:sp>
      <p:grpSp>
        <p:nvGrpSpPr>
          <p:cNvPr id="3" name="Group 3"/>
          <p:cNvGrpSpPr/>
          <p:nvPr/>
        </p:nvGrpSpPr>
        <p:grpSpPr>
          <a:xfrm>
            <a:off x="14630400" y="1409700"/>
            <a:ext cx="3568427" cy="8724336"/>
            <a:chOff x="0" y="0"/>
            <a:chExt cx="970452" cy="2768540"/>
          </a:xfrm>
          <a:solidFill>
            <a:schemeClr val="accent1"/>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txBody>
            <a:bodyPr/>
            <a:lstStyle/>
            <a:p>
              <a:endParaRPr lang="en-US"/>
            </a:p>
          </p:txBody>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581890" y="190500"/>
            <a:ext cx="14353310" cy="0"/>
          </a:xfrm>
          <a:prstGeom prst="line">
            <a:avLst/>
          </a:prstGeom>
          <a:ln w="38100" cap="flat">
            <a:solidFill>
              <a:srgbClr val="252525"/>
            </a:solidFill>
            <a:prstDash val="solid"/>
            <a:headEnd type="oval" w="lg" len="lg"/>
            <a:tailEnd type="oval" w="lg" len="lg"/>
          </a:ln>
        </p:spPr>
        <p:txBody>
          <a:bodyPr/>
          <a:lstStyle/>
          <a:p>
            <a:endParaRPr lang="en-US"/>
          </a:p>
        </p:txBody>
      </p:sp>
      <p:sp>
        <p:nvSpPr>
          <p:cNvPr id="15" name="TextBox 10">
            <a:extLst>
              <a:ext uri="{FF2B5EF4-FFF2-40B4-BE49-F238E27FC236}">
                <a16:creationId xmlns:a16="http://schemas.microsoft.com/office/drawing/2014/main" id="{056A7499-7F1A-47EA-8AA6-7490A2E3C8DB}"/>
              </a:ext>
            </a:extLst>
          </p:cNvPr>
          <p:cNvSpPr txBox="1"/>
          <p:nvPr/>
        </p:nvSpPr>
        <p:spPr>
          <a:xfrm>
            <a:off x="152400" y="152964"/>
            <a:ext cx="18036430" cy="990784"/>
          </a:xfrm>
          <a:prstGeom prst="rect">
            <a:avLst/>
          </a:prstGeom>
        </p:spPr>
        <p:txBody>
          <a:bodyPr wrap="square" lIns="0" tIns="0" rIns="0" bIns="0" rtlCol="0" anchor="t">
            <a:spAutoFit/>
          </a:bodyPr>
          <a:lstStyle/>
          <a:p>
            <a:pPr algn="ctr">
              <a:lnSpc>
                <a:spcPts val="8316"/>
              </a:lnSpc>
            </a:pPr>
            <a:r>
              <a:rPr lang="en-US" sz="4800" u="sng" dirty="0">
                <a:solidFill>
                  <a:srgbClr val="252525"/>
                </a:solidFill>
                <a:latin typeface="Archivo Black"/>
                <a:ea typeface="Archivo Black"/>
                <a:cs typeface="Archivo Black"/>
                <a:sym typeface="Archivo Black"/>
              </a:rPr>
              <a:t>MONITORING AND MULTIDISCIPLINARY CARE</a:t>
            </a:r>
          </a:p>
        </p:txBody>
      </p:sp>
      <p:sp>
        <p:nvSpPr>
          <p:cNvPr id="17" name="TextBox 11">
            <a:extLst>
              <a:ext uri="{FF2B5EF4-FFF2-40B4-BE49-F238E27FC236}">
                <a16:creationId xmlns:a16="http://schemas.microsoft.com/office/drawing/2014/main" id="{7511A32D-DAD6-4A76-A7CD-150FD92F8AD0}"/>
              </a:ext>
            </a:extLst>
          </p:cNvPr>
          <p:cNvSpPr txBox="1"/>
          <p:nvPr/>
        </p:nvSpPr>
        <p:spPr>
          <a:xfrm>
            <a:off x="285750" y="1485900"/>
            <a:ext cx="10344150"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Regular monitoring evaluates symptoms, spirometry, oxygen saturation and inhaler technique accurately over time (</a:t>
            </a:r>
            <a:r>
              <a:rPr lang="en-US" sz="3600" dirty="0" err="1">
                <a:latin typeface="Times New Roman" panose="02020603050405020304" pitchFamily="18" charset="0"/>
                <a:ea typeface="Lato"/>
                <a:cs typeface="Times New Roman" panose="02020603050405020304" pitchFamily="18" charset="0"/>
                <a:sym typeface="Lato"/>
              </a:rPr>
              <a:t>Georgakopoulou</a:t>
            </a:r>
            <a:r>
              <a:rPr lang="en-US" sz="3600" dirty="0">
                <a:latin typeface="Times New Roman" panose="02020603050405020304" pitchFamily="18" charset="0"/>
                <a:ea typeface="Lato"/>
                <a:cs typeface="Times New Roman" panose="02020603050405020304" pitchFamily="18" charset="0"/>
                <a:sym typeface="Lato"/>
              </a:rPr>
              <a:t> et al., 2025).</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Pulse oximetry maintains </a:t>
            </a:r>
            <a:r>
              <a:rPr lang="en-US" sz="3600" dirty="0" err="1">
                <a:latin typeface="Times New Roman" panose="02020603050405020304" pitchFamily="18" charset="0"/>
                <a:ea typeface="Lato"/>
                <a:cs typeface="Times New Roman" panose="02020603050405020304" pitchFamily="18" charset="0"/>
                <a:sym typeface="Lato"/>
              </a:rPr>
              <a:t>individualised</a:t>
            </a:r>
            <a:r>
              <a:rPr lang="en-US" sz="3600" dirty="0">
                <a:latin typeface="Times New Roman" panose="02020603050405020304" pitchFamily="18" charset="0"/>
                <a:ea typeface="Lato"/>
                <a:cs typeface="Times New Roman" panose="02020603050405020304" pitchFamily="18" charset="0"/>
                <a:sym typeface="Lato"/>
              </a:rPr>
              <a:t> oxygen saturation targets while preventing carbon dioxide retention complications (British Thoracic Society, 2026).</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Scheduled spirometry supports evidence-based therapeutic adjustments through objective assessment of airflow limitation consistently (GOLD, 2026).</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Multidisciplinary follow-up improves medication adherence, prevents </a:t>
            </a:r>
            <a:r>
              <a:rPr lang="en-US" sz="3600" dirty="0" err="1">
                <a:latin typeface="Times New Roman" panose="02020603050405020304" pitchFamily="18" charset="0"/>
                <a:ea typeface="Lato"/>
                <a:cs typeface="Times New Roman" panose="02020603050405020304" pitchFamily="18" charset="0"/>
                <a:sym typeface="Lato"/>
              </a:rPr>
              <a:t>hospitalisations</a:t>
            </a:r>
            <a:r>
              <a:rPr lang="en-US" sz="3600" dirty="0">
                <a:latin typeface="Times New Roman" panose="02020603050405020304" pitchFamily="18" charset="0"/>
                <a:ea typeface="Lato"/>
                <a:cs typeface="Times New Roman" panose="02020603050405020304" pitchFamily="18" charset="0"/>
                <a:sym typeface="Lato"/>
              </a:rPr>
              <a:t> and enhances patient quality of life (WHO, 2026).</a:t>
            </a:r>
          </a:p>
        </p:txBody>
      </p:sp>
      <p:pic>
        <p:nvPicPr>
          <p:cNvPr id="6146" name="Picture 2" descr="Multidisciplinary Care">
            <a:extLst>
              <a:ext uri="{FF2B5EF4-FFF2-40B4-BE49-F238E27FC236}">
                <a16:creationId xmlns:a16="http://schemas.microsoft.com/office/drawing/2014/main" id="{A934E211-D4EC-43D7-9538-746FA647A35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501" r="11666"/>
          <a:stretch/>
        </p:blipFill>
        <p:spPr bwMode="auto">
          <a:xfrm>
            <a:off x="11125200" y="1409700"/>
            <a:ext cx="706363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Multidisciplinary Images – Browse 3,698 Stock Photos, Vectors, and Video |  Adobe Stock">
            <a:extLst>
              <a:ext uri="{FF2B5EF4-FFF2-40B4-BE49-F238E27FC236}">
                <a16:creationId xmlns:a16="http://schemas.microsoft.com/office/drawing/2014/main" id="{648E758D-3B75-47BE-9A59-E886C963FB7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129963" y="6584062"/>
            <a:ext cx="7058867" cy="3429000"/>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638D36BD-CE58-3BB6-4FAB-C497D8A31A1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140828316"/>
      </p:ext>
    </p:extLst>
  </p:cSld>
  <p:clrMapOvr>
    <a:masterClrMapping/>
  </p:clrMapOvr>
  <mc:AlternateContent xmlns:mc="http://schemas.openxmlformats.org/markup-compatibility/2006">
    <mc:Choice xmlns:p14="http://schemas.microsoft.com/office/powerpoint/2010/main" Requires="p14">
      <p:transition spd="slow" p14:dur="2000" advTm="122106"/>
    </mc:Choice>
    <mc:Fallback>
      <p:transition spd="slow" advTm="122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txBody>
          <a:bodyPr/>
          <a:lstStyle/>
          <a:p>
            <a:endParaRPr lang="en-US"/>
          </a:p>
        </p:txBody>
      </p:sp>
      <p:grpSp>
        <p:nvGrpSpPr>
          <p:cNvPr id="3" name="Group 3"/>
          <p:cNvGrpSpPr/>
          <p:nvPr/>
        </p:nvGrpSpPr>
        <p:grpSpPr>
          <a:xfrm>
            <a:off x="14630400" y="1562100"/>
            <a:ext cx="3568427" cy="8634224"/>
            <a:chOff x="0" y="0"/>
            <a:chExt cx="970452" cy="2768540"/>
          </a:xfrm>
          <a:solidFill>
            <a:schemeClr val="accent5">
              <a:lumMod val="60000"/>
              <a:lumOff val="40000"/>
            </a:schemeClr>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txBody>
            <a:bodyPr/>
            <a:lstStyle/>
            <a:p>
              <a:endParaRPr lang="en-US"/>
            </a:p>
          </p:txBody>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285750" y="190500"/>
            <a:ext cx="17231590" cy="0"/>
          </a:xfrm>
          <a:prstGeom prst="line">
            <a:avLst/>
          </a:prstGeom>
          <a:ln w="38100" cap="flat">
            <a:solidFill>
              <a:srgbClr val="252525"/>
            </a:solidFill>
            <a:prstDash val="solid"/>
            <a:headEnd type="oval" w="lg" len="lg"/>
            <a:tailEnd type="oval" w="lg" len="lg"/>
          </a:ln>
        </p:spPr>
        <p:txBody>
          <a:bodyPr/>
          <a:lstStyle/>
          <a:p>
            <a:endParaRPr lang="en-US"/>
          </a:p>
        </p:txBody>
      </p:sp>
      <p:sp>
        <p:nvSpPr>
          <p:cNvPr id="15" name="TextBox 10">
            <a:extLst>
              <a:ext uri="{FF2B5EF4-FFF2-40B4-BE49-F238E27FC236}">
                <a16:creationId xmlns:a16="http://schemas.microsoft.com/office/drawing/2014/main" id="{056A7499-7F1A-47EA-8AA6-7490A2E3C8DB}"/>
              </a:ext>
            </a:extLst>
          </p:cNvPr>
          <p:cNvSpPr txBox="1"/>
          <p:nvPr/>
        </p:nvSpPr>
        <p:spPr>
          <a:xfrm>
            <a:off x="-619125" y="114300"/>
            <a:ext cx="19526250" cy="990784"/>
          </a:xfrm>
          <a:prstGeom prst="rect">
            <a:avLst/>
          </a:prstGeom>
        </p:spPr>
        <p:txBody>
          <a:bodyPr wrap="square" lIns="0" tIns="0" rIns="0" bIns="0" rtlCol="0" anchor="t">
            <a:spAutoFit/>
          </a:bodyPr>
          <a:lstStyle/>
          <a:p>
            <a:pPr algn="ctr">
              <a:lnSpc>
                <a:spcPts val="8316"/>
              </a:lnSpc>
            </a:pPr>
            <a:r>
              <a:rPr lang="en-US" sz="4800" u="sng" dirty="0">
                <a:solidFill>
                  <a:srgbClr val="252525"/>
                </a:solidFill>
                <a:latin typeface="Archivo Black"/>
                <a:ea typeface="Archivo Black"/>
                <a:cs typeface="Archivo Black"/>
                <a:sym typeface="Archivo Black"/>
              </a:rPr>
              <a:t>COMMUNICATION AND ETHICAL CONSIDERATIONS</a:t>
            </a:r>
          </a:p>
        </p:txBody>
      </p:sp>
      <p:sp>
        <p:nvSpPr>
          <p:cNvPr id="17" name="TextBox 11">
            <a:extLst>
              <a:ext uri="{FF2B5EF4-FFF2-40B4-BE49-F238E27FC236}">
                <a16:creationId xmlns:a16="http://schemas.microsoft.com/office/drawing/2014/main" id="{7511A32D-DAD6-4A76-A7CD-150FD92F8AD0}"/>
              </a:ext>
            </a:extLst>
          </p:cNvPr>
          <p:cNvSpPr txBox="1"/>
          <p:nvPr/>
        </p:nvSpPr>
        <p:spPr>
          <a:xfrm>
            <a:off x="285750" y="1562100"/>
            <a:ext cx="10344150"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Person-</a:t>
            </a:r>
            <a:r>
              <a:rPr lang="en-US" sz="3600" dirty="0" err="1">
                <a:latin typeface="Times New Roman" panose="02020603050405020304" pitchFamily="18" charset="0"/>
                <a:ea typeface="Lato"/>
                <a:cs typeface="Times New Roman" panose="02020603050405020304" pitchFamily="18" charset="0"/>
                <a:sym typeface="Lato"/>
              </a:rPr>
              <a:t>centred</a:t>
            </a:r>
            <a:r>
              <a:rPr lang="en-US" sz="3600" dirty="0">
                <a:latin typeface="Times New Roman" panose="02020603050405020304" pitchFamily="18" charset="0"/>
                <a:ea typeface="Lato"/>
                <a:cs typeface="Times New Roman" panose="02020603050405020304" pitchFamily="18" charset="0"/>
                <a:sym typeface="Lato"/>
              </a:rPr>
              <a:t> communication promotes informed engagement through clear, compassionate and tailored information delivery (NHS England, 2023).</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Informed consent requires understandable explanations regarding treatments, benefits, risks and available alternatives before decisions (</a:t>
            </a:r>
            <a:r>
              <a:rPr lang="en-US" sz="3600" dirty="0" err="1">
                <a:latin typeface="Times New Roman" panose="02020603050405020304" pitchFamily="18" charset="0"/>
                <a:ea typeface="Lato"/>
                <a:cs typeface="Times New Roman" panose="02020603050405020304" pitchFamily="18" charset="0"/>
                <a:sym typeface="Lato"/>
              </a:rPr>
              <a:t>Mallah</a:t>
            </a:r>
            <a:r>
              <a:rPr lang="en-US" sz="3600" dirty="0">
                <a:latin typeface="Times New Roman" panose="02020603050405020304" pitchFamily="18" charset="0"/>
                <a:ea typeface="Lato"/>
                <a:cs typeface="Times New Roman" panose="02020603050405020304" pitchFamily="18" charset="0"/>
                <a:sym typeface="Lato"/>
              </a:rPr>
              <a:t> et al., 2023).</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Confidentiality protects patient privacy through secure documentation and lawful information sharing practices consistently (</a:t>
            </a:r>
            <a:r>
              <a:rPr lang="en-US" sz="3600" dirty="0" err="1">
                <a:latin typeface="Times New Roman" panose="02020603050405020304" pitchFamily="18" charset="0"/>
                <a:ea typeface="Lato"/>
                <a:cs typeface="Times New Roman" panose="02020603050405020304" pitchFamily="18" charset="0"/>
                <a:sym typeface="Lato"/>
              </a:rPr>
              <a:t>Turkstani</a:t>
            </a:r>
            <a:r>
              <a:rPr lang="en-US" sz="3600" dirty="0">
                <a:latin typeface="Times New Roman" panose="02020603050405020304" pitchFamily="18" charset="0"/>
                <a:ea typeface="Lato"/>
                <a:cs typeface="Times New Roman" panose="02020603050405020304" pitchFamily="18" charset="0"/>
                <a:sym typeface="Lato"/>
              </a:rPr>
              <a:t> et al., 2025).</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Equality, dignity and safeguarding promote respectful person-</a:t>
            </a:r>
            <a:r>
              <a:rPr lang="en-US" sz="3600" dirty="0" err="1">
                <a:latin typeface="Times New Roman" panose="02020603050405020304" pitchFamily="18" charset="0"/>
                <a:ea typeface="Lato"/>
                <a:cs typeface="Times New Roman" panose="02020603050405020304" pitchFamily="18" charset="0"/>
                <a:sym typeface="Lato"/>
              </a:rPr>
              <a:t>centred</a:t>
            </a:r>
            <a:r>
              <a:rPr lang="en-US" sz="3600" dirty="0">
                <a:latin typeface="Times New Roman" panose="02020603050405020304" pitchFamily="18" charset="0"/>
                <a:ea typeface="Lato"/>
                <a:cs typeface="Times New Roman" panose="02020603050405020304" pitchFamily="18" charset="0"/>
                <a:sym typeface="Lato"/>
              </a:rPr>
              <a:t> care addressing diverse individual needs comprehensively (Patel et al., 2022).</a:t>
            </a:r>
          </a:p>
        </p:txBody>
      </p:sp>
      <p:pic>
        <p:nvPicPr>
          <p:cNvPr id="7" name="Picture 6">
            <a:extLst>
              <a:ext uri="{FF2B5EF4-FFF2-40B4-BE49-F238E27FC236}">
                <a16:creationId xmlns:a16="http://schemas.microsoft.com/office/drawing/2014/main" id="{4CF41BDA-D64C-4FF2-99C5-76017A02FE72}"/>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Lst>
          </a:blip>
          <a:stretch>
            <a:fillRect/>
          </a:stretch>
        </p:blipFill>
        <p:spPr>
          <a:xfrm>
            <a:off x="11125200" y="1790700"/>
            <a:ext cx="6967992" cy="7543800"/>
          </a:xfrm>
          <a:prstGeom prst="rect">
            <a:avLst/>
          </a:prstGeom>
        </p:spPr>
      </p:pic>
      <p:pic>
        <p:nvPicPr>
          <p:cNvPr id="10" name="Audio 9">
            <a:hlinkClick r:id="" action="ppaction://media"/>
            <a:extLst>
              <a:ext uri="{FF2B5EF4-FFF2-40B4-BE49-F238E27FC236}">
                <a16:creationId xmlns:a16="http://schemas.microsoft.com/office/drawing/2014/main" id="{CCE161E8-7D88-957A-2421-5E7C0534118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315512591"/>
      </p:ext>
    </p:extLst>
  </p:cSld>
  <p:clrMapOvr>
    <a:masterClrMapping/>
  </p:clrMapOvr>
  <mc:AlternateContent xmlns:mc="http://schemas.openxmlformats.org/markup-compatibility/2006">
    <mc:Choice xmlns:p14="http://schemas.microsoft.com/office/powerpoint/2010/main" Requires="p14">
      <p:transition spd="slow" p14:dur="2000" advTm="85853"/>
    </mc:Choice>
    <mc:Fallback>
      <p:transition spd="slow" advTm="85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930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txBody>
          <a:bodyPr/>
          <a:lstStyle/>
          <a:p>
            <a:endParaRPr lang="en-US"/>
          </a:p>
        </p:txBody>
      </p:sp>
      <p:sp>
        <p:nvSpPr>
          <p:cNvPr id="3" name="Freeform 3"/>
          <p:cNvSpPr/>
          <p:nvPr/>
        </p:nvSpPr>
        <p:spPr>
          <a:xfrm>
            <a:off x="29300" y="9863407"/>
            <a:ext cx="18258700" cy="537893"/>
          </a:xfrm>
          <a:custGeom>
            <a:avLst/>
            <a:gdLst/>
            <a:ahLst/>
            <a:cxnLst/>
            <a:rect l="l" t="t" r="r" b="b"/>
            <a:pathLst>
              <a:path w="18404260" h="1940813">
                <a:moveTo>
                  <a:pt x="0" y="0"/>
                </a:moveTo>
                <a:lnTo>
                  <a:pt x="18404260" y="0"/>
                </a:lnTo>
                <a:lnTo>
                  <a:pt x="18404260" y="1940812"/>
                </a:lnTo>
                <a:lnTo>
                  <a:pt x="0" y="194081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3555799">
            <a:off x="9399346" y="3974976"/>
            <a:ext cx="8975638" cy="4052305"/>
          </a:xfrm>
          <a:custGeom>
            <a:avLst/>
            <a:gdLst/>
            <a:ahLst/>
            <a:cxnLst/>
            <a:rect l="l" t="t" r="r" b="b"/>
            <a:pathLst>
              <a:path w="8925137" h="4462569">
                <a:moveTo>
                  <a:pt x="0" y="0"/>
                </a:moveTo>
                <a:lnTo>
                  <a:pt x="8925137" y="0"/>
                </a:lnTo>
                <a:lnTo>
                  <a:pt x="8925137" y="4462569"/>
                </a:lnTo>
                <a:lnTo>
                  <a:pt x="0" y="4462569"/>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TextBox 7"/>
          <p:cNvSpPr txBox="1"/>
          <p:nvPr/>
        </p:nvSpPr>
        <p:spPr>
          <a:xfrm>
            <a:off x="1676401" y="0"/>
            <a:ext cx="16078200" cy="892424"/>
          </a:xfrm>
          <a:prstGeom prst="rect">
            <a:avLst/>
          </a:prstGeom>
        </p:spPr>
        <p:txBody>
          <a:bodyPr wrap="square" lIns="0" tIns="0" rIns="0" bIns="0" rtlCol="0" anchor="t">
            <a:spAutoFit/>
          </a:bodyPr>
          <a:lstStyle/>
          <a:p>
            <a:pPr algn="l">
              <a:lnSpc>
                <a:spcPts val="7476"/>
              </a:lnSpc>
            </a:pPr>
            <a:r>
              <a:rPr lang="en-US" sz="4800" dirty="0">
                <a:solidFill>
                  <a:srgbClr val="252525"/>
                </a:solidFill>
                <a:latin typeface="Archivo Black"/>
                <a:ea typeface="Archivo Black"/>
                <a:cs typeface="Archivo Black"/>
                <a:sym typeface="Archivo Black"/>
              </a:rPr>
              <a:t>CONCLUSION</a:t>
            </a:r>
          </a:p>
        </p:txBody>
      </p:sp>
      <p:sp>
        <p:nvSpPr>
          <p:cNvPr id="9" name="Freeform 9"/>
          <p:cNvSpPr/>
          <p:nvPr/>
        </p:nvSpPr>
        <p:spPr>
          <a:xfrm>
            <a:off x="232641" y="266700"/>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1" name="TextBox 11">
            <a:extLst>
              <a:ext uri="{FF2B5EF4-FFF2-40B4-BE49-F238E27FC236}">
                <a16:creationId xmlns:a16="http://schemas.microsoft.com/office/drawing/2014/main" id="{7142E4FF-A3BB-4DF8-A3E2-590B3F2A98D8}"/>
              </a:ext>
            </a:extLst>
          </p:cNvPr>
          <p:cNvSpPr txBox="1"/>
          <p:nvPr/>
        </p:nvSpPr>
        <p:spPr>
          <a:xfrm>
            <a:off x="365611" y="1333500"/>
            <a:ext cx="10604180"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COPD significantly impairs respiratory anatomy and physiology requiring comprehensive evidence-based person-</a:t>
            </a:r>
            <a:r>
              <a:rPr lang="en-US" sz="3600" dirty="0" err="1">
                <a:latin typeface="Times New Roman" panose="02020603050405020304" pitchFamily="18" charset="0"/>
                <a:ea typeface="Lato"/>
                <a:cs typeface="Times New Roman" panose="02020603050405020304" pitchFamily="18" charset="0"/>
                <a:sym typeface="Lato"/>
              </a:rPr>
              <a:t>centred</a:t>
            </a:r>
            <a:r>
              <a:rPr lang="en-US" sz="3600" dirty="0">
                <a:latin typeface="Times New Roman" panose="02020603050405020304" pitchFamily="18" charset="0"/>
                <a:ea typeface="Lato"/>
                <a:cs typeface="Times New Roman" panose="02020603050405020304" pitchFamily="18" charset="0"/>
                <a:sym typeface="Lato"/>
              </a:rPr>
              <a:t> management strategies.</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Understanding pathophysiology enables accurate assessment, timely interventions and effective long-term disease monitoring consistently.</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Integrated multidisciplinary care improves respiratory function, independence and overall patient quality of life sustainably.</a:t>
            </a:r>
          </a:p>
          <a:p>
            <a:pPr marL="342900" indent="-342900" algn="just">
              <a:lnSpc>
                <a:spcPts val="4000"/>
              </a:lnSpc>
              <a:buFont typeface="Wingdings" panose="05000000000000000000" pitchFamily="2" charset="2"/>
              <a:buChar char="q"/>
            </a:pPr>
            <a:endParaRPr lang="en-US" sz="36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3600" dirty="0">
                <a:latin typeface="Times New Roman" panose="02020603050405020304" pitchFamily="18" charset="0"/>
                <a:ea typeface="Lato"/>
                <a:cs typeface="Times New Roman" panose="02020603050405020304" pitchFamily="18" charset="0"/>
                <a:sym typeface="Lato"/>
              </a:rPr>
              <a:t>Evidence-based interventions reduce exacerbations, enhance self-management and </a:t>
            </a:r>
            <a:r>
              <a:rPr lang="en-US" sz="3600" dirty="0" err="1">
                <a:latin typeface="Times New Roman" panose="02020603050405020304" pitchFamily="18" charset="0"/>
                <a:ea typeface="Lato"/>
                <a:cs typeface="Times New Roman" panose="02020603050405020304" pitchFamily="18" charset="0"/>
                <a:sym typeface="Lato"/>
              </a:rPr>
              <a:t>optimise</a:t>
            </a:r>
            <a:r>
              <a:rPr lang="en-US" sz="3600" dirty="0">
                <a:latin typeface="Times New Roman" panose="02020603050405020304" pitchFamily="18" charset="0"/>
                <a:ea typeface="Lato"/>
                <a:cs typeface="Times New Roman" panose="02020603050405020304" pitchFamily="18" charset="0"/>
                <a:sym typeface="Lato"/>
              </a:rPr>
              <a:t> long-term clinical outcomes effectively.</a:t>
            </a:r>
          </a:p>
        </p:txBody>
      </p:sp>
      <p:pic>
        <p:nvPicPr>
          <p:cNvPr id="5" name="Picture 2" descr="COPD: n overview of progressive lung disease - Health Europa">
            <a:extLst>
              <a:ext uri="{FF2B5EF4-FFF2-40B4-BE49-F238E27FC236}">
                <a16:creationId xmlns:a16="http://schemas.microsoft.com/office/drawing/2014/main" id="{8D5ABB84-A4BE-441A-A92B-795AD2D962B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100271" y="917077"/>
            <a:ext cx="8349291" cy="7829607"/>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63BFAD4E-21EF-FF02-9BF4-538C77B613E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9900"/>
    </mc:Choice>
    <mc:Fallback>
      <p:transition spd="slow" advTm="69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4" name="TextBox 4"/>
          <p:cNvSpPr txBox="1"/>
          <p:nvPr/>
        </p:nvSpPr>
        <p:spPr>
          <a:xfrm>
            <a:off x="990600" y="-38100"/>
            <a:ext cx="17114983" cy="875368"/>
          </a:xfrm>
          <a:prstGeom prst="rect">
            <a:avLst/>
          </a:prstGeom>
        </p:spPr>
        <p:txBody>
          <a:bodyPr wrap="square" lIns="0" tIns="0" rIns="0" bIns="0" rtlCol="0" anchor="t">
            <a:spAutoFit/>
          </a:bodyPr>
          <a:lstStyle/>
          <a:p>
            <a:pPr algn="ctr">
              <a:lnSpc>
                <a:spcPts val="7100"/>
              </a:lnSpc>
            </a:pPr>
            <a:r>
              <a:rPr lang="en-US" sz="4800" dirty="0">
                <a:solidFill>
                  <a:srgbClr val="252525"/>
                </a:solidFill>
                <a:latin typeface="Archivo Black"/>
                <a:ea typeface="Archivo Black"/>
                <a:cs typeface="Archivo Black"/>
                <a:sym typeface="Archivo Black"/>
              </a:rPr>
              <a:t>REFERENCES</a:t>
            </a:r>
          </a:p>
        </p:txBody>
      </p:sp>
      <p:sp>
        <p:nvSpPr>
          <p:cNvPr id="14" name="Freeform 14"/>
          <p:cNvSpPr/>
          <p:nvPr/>
        </p:nvSpPr>
        <p:spPr>
          <a:xfrm>
            <a:off x="283029" y="318290"/>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1" name="TextBox 10">
            <a:extLst>
              <a:ext uri="{FF2B5EF4-FFF2-40B4-BE49-F238E27FC236}">
                <a16:creationId xmlns:a16="http://schemas.microsoft.com/office/drawing/2014/main" id="{BA9BE81C-14DE-4E49-9ADE-5867CDE5EC28}"/>
              </a:ext>
            </a:extLst>
          </p:cNvPr>
          <p:cNvSpPr txBox="1"/>
          <p:nvPr/>
        </p:nvSpPr>
        <p:spPr>
          <a:xfrm>
            <a:off x="0" y="866403"/>
            <a:ext cx="18288000" cy="9351278"/>
          </a:xfrm>
          <a:prstGeom prst="rect">
            <a:avLst/>
          </a:prstGeom>
          <a:solidFill>
            <a:schemeClr val="bg2">
              <a:lumMod val="90000"/>
            </a:schemeClr>
          </a:solidFill>
        </p:spPr>
        <p:txBody>
          <a:bodyPr wrap="square">
            <a:spAutoFit/>
          </a:bodyPr>
          <a:lstStyle/>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Asthma + Lung UK (2025). COPD in the UK: Delayed diagnosis and unequal care. [online] Asthmaandlung.org.uk.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7"/>
              </a:rPr>
              <a:t>https://www.asthmaandlung.org.uk/sites/default/files/2023-03/delayed-diagnosis-unequal-care-executive-summary.pdf</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a:t>
            </a:r>
          </a:p>
          <a:p>
            <a:pPr marL="457200" marR="0" indent="-457200">
              <a:spcBef>
                <a:spcPts val="0"/>
              </a:spcBef>
              <a:spcAft>
                <a:spcPts val="800"/>
              </a:spcAft>
              <a:buFont typeface="Wingdings" panose="05000000000000000000" pitchFamily="2" charset="2"/>
              <a:buChar char="q"/>
            </a:pPr>
            <a:r>
              <a:rPr lang="en-GB" sz="1650" dirty="0" err="1">
                <a:effectLst/>
                <a:latin typeface="Arial" panose="020B0604020202020204" pitchFamily="34" charset="0"/>
                <a:ea typeface="Calibri" panose="020F0502020204030204" pitchFamily="34" charset="0"/>
                <a:cs typeface="Arial" panose="020B0604020202020204" pitchFamily="34" charset="0"/>
              </a:rPr>
              <a:t>Azimjonovich</a:t>
            </a:r>
            <a:r>
              <a:rPr lang="en-GB" sz="1650" dirty="0">
                <a:effectLst/>
                <a:latin typeface="Arial" panose="020B0604020202020204" pitchFamily="34" charset="0"/>
                <a:ea typeface="Calibri" panose="020F0502020204030204" pitchFamily="34" charset="0"/>
                <a:cs typeface="Arial" panose="020B0604020202020204" pitchFamily="34" charset="0"/>
              </a:rPr>
              <a:t>, A. S. (2026). PATHOLOGICAL-ANATOMICAL CHANGES IN LUNG TISSUE DURING CHRONIC OBSTRUCTIVE PULMONARY DISEASE AND THEIR ROLE IN DISEASE PROGRESSION. International journal of technology and academic research, 6(5), 98-100. </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British Thoracic Society (2026). Guidelines for the physiotherapy management of the adult. [online] Brit-thoracic.org.uk.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8"/>
              </a:rPr>
              <a:t>https://www.brit-thoracic.org.uk/document-library/guidelines/physiotherapy/btsacprc-guidelines-for-physiotherapy-management-of-the-adult-medical-spontaneously-breathing-patient/</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ERS (2025). Gas exchange and ventilation–perfusion relationships in the lung | European Respiratory Society. European Respiratory Journal, [online] 44(4), pp.1023–1041. </a:t>
            </a:r>
            <a:r>
              <a:rPr lang="en-GB" sz="1650" dirty="0" err="1">
                <a:effectLst/>
                <a:latin typeface="Arial" panose="020B0604020202020204" pitchFamily="34" charset="0"/>
                <a:ea typeface="Calibri" panose="020F0502020204030204" pitchFamily="34" charset="0"/>
                <a:cs typeface="Arial" panose="020B0604020202020204" pitchFamily="34" charset="0"/>
              </a:rPr>
              <a:t>doi</a:t>
            </a:r>
            <a:r>
              <a:rPr lang="en-GB" sz="1650" dirty="0">
                <a:effectLst/>
                <a:latin typeface="Arial" panose="020B0604020202020204" pitchFamily="34" charset="0"/>
                <a:ea typeface="Calibri" panose="020F0502020204030204" pitchFamily="34" charset="0"/>
                <a:cs typeface="Arial" panose="020B0604020202020204" pitchFamily="34" charset="0"/>
              </a:rPr>
              <a:t>:  </a:t>
            </a:r>
            <a:r>
              <a:rPr lang="en-GB" sz="1650" dirty="0">
                <a:effectLst/>
                <a:latin typeface="Arial" panose="020B0604020202020204" pitchFamily="34" charset="0"/>
                <a:ea typeface="Calibri" panose="020F0502020204030204" pitchFamily="34" charset="0"/>
                <a:cs typeface="Arial" panose="020B0604020202020204" pitchFamily="34" charset="0"/>
                <a:hlinkClick r:id="rId9"/>
              </a:rPr>
              <a:t>https://www.10.1183/09031936.00037014</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Europe PMC (2025). Pathogenesis of chronic obstructive pulmonary disease. [online] Europepmc.org.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10"/>
              </a:rPr>
              <a:t>https://europepmc.org/article/pmc/6831915</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 </a:t>
            </a:r>
          </a:p>
          <a:p>
            <a:pPr marL="457200" marR="0" indent="-457200">
              <a:spcBef>
                <a:spcPts val="0"/>
              </a:spcBef>
              <a:spcAft>
                <a:spcPts val="800"/>
              </a:spcAft>
              <a:buFont typeface="Wingdings" panose="05000000000000000000" pitchFamily="2" charset="2"/>
              <a:buChar char="q"/>
            </a:pPr>
            <a:r>
              <a:rPr lang="en-GB" sz="1650" dirty="0" err="1">
                <a:effectLst/>
                <a:latin typeface="Arial" panose="020B0604020202020204" pitchFamily="34" charset="0"/>
                <a:ea typeface="Calibri" panose="020F0502020204030204" pitchFamily="34" charset="0"/>
                <a:cs typeface="Arial" panose="020B0604020202020204" pitchFamily="34" charset="0"/>
              </a:rPr>
              <a:t>Georgakopoulou</a:t>
            </a:r>
            <a:r>
              <a:rPr lang="en-GB" sz="1650" dirty="0">
                <a:effectLst/>
                <a:latin typeface="Arial" panose="020B0604020202020204" pitchFamily="34" charset="0"/>
                <a:ea typeface="Calibri" panose="020F0502020204030204" pitchFamily="34" charset="0"/>
                <a:cs typeface="Arial" panose="020B0604020202020204" pitchFamily="34" charset="0"/>
              </a:rPr>
              <a:t>, V. E., </a:t>
            </a:r>
            <a:r>
              <a:rPr lang="en-GB" sz="1650" dirty="0" err="1">
                <a:effectLst/>
                <a:latin typeface="Arial" panose="020B0604020202020204" pitchFamily="34" charset="0"/>
                <a:ea typeface="Calibri" panose="020F0502020204030204" pitchFamily="34" charset="0"/>
                <a:cs typeface="Arial" panose="020B0604020202020204" pitchFamily="34" charset="0"/>
              </a:rPr>
              <a:t>Spandidos</a:t>
            </a:r>
            <a:r>
              <a:rPr lang="en-GB" sz="1650" dirty="0">
                <a:effectLst/>
                <a:latin typeface="Arial" panose="020B0604020202020204" pitchFamily="34" charset="0"/>
                <a:ea typeface="Calibri" panose="020F0502020204030204" pitchFamily="34" charset="0"/>
                <a:cs typeface="Arial" panose="020B0604020202020204" pitchFamily="34" charset="0"/>
              </a:rPr>
              <a:t>, D. A., and </a:t>
            </a:r>
            <a:r>
              <a:rPr lang="en-GB" sz="1650" dirty="0" err="1">
                <a:effectLst/>
                <a:latin typeface="Arial" panose="020B0604020202020204" pitchFamily="34" charset="0"/>
                <a:ea typeface="Calibri" panose="020F0502020204030204" pitchFamily="34" charset="0"/>
                <a:cs typeface="Arial" panose="020B0604020202020204" pitchFamily="34" charset="0"/>
              </a:rPr>
              <a:t>Corlateanu</a:t>
            </a:r>
            <a:r>
              <a:rPr lang="en-GB" sz="1650" dirty="0">
                <a:effectLst/>
                <a:latin typeface="Arial" panose="020B0604020202020204" pitchFamily="34" charset="0"/>
                <a:ea typeface="Calibri" panose="020F0502020204030204" pitchFamily="34" charset="0"/>
                <a:cs typeface="Arial" panose="020B0604020202020204" pitchFamily="34" charset="0"/>
              </a:rPr>
              <a:t>, A. (2025). Diagnostic tools in respiratory medicine. Biomedical Reports, 23(1), 112. </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GOLD (2026). Global Initiative for Chronic Obstructive Lung Disease Global Initiative for Chronic Obstructive Lung Disease POCKET GUIDE TO COPD DIAGNOSIS, MANAGEMENT, AND PREVENTION A Guide for Health Care Professionals | Global Initiative for Chronic Obstructive Lung Disease. [online]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11"/>
              </a:rPr>
              <a:t>https://goldcopd.org/wp-content/uploads/2018/11/GOLD-2019-POCKET-GUIDE-DRAFT-v1.6-08Nov2018-wms.pdf</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 </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Ko, H. Y. (2026). Anatomical Organization of the Respiratory System. In Practical Functional Anatomy for Spinal Cord Injury Rehabilitation: A Guide for Physiatrists and Rehabilitation Specialists (pp. 531-583). Singapore: Springer Nature Singapore. </a:t>
            </a:r>
          </a:p>
          <a:p>
            <a:pPr marL="457200" marR="0" indent="-457200">
              <a:spcBef>
                <a:spcPts val="0"/>
              </a:spcBef>
              <a:spcAft>
                <a:spcPts val="800"/>
              </a:spcAft>
              <a:buFont typeface="Wingdings" panose="05000000000000000000" pitchFamily="2" charset="2"/>
              <a:buChar char="q"/>
            </a:pPr>
            <a:r>
              <a:rPr lang="en-GB" sz="1650" dirty="0" err="1">
                <a:effectLst/>
                <a:latin typeface="Arial" panose="020B0604020202020204" pitchFamily="34" charset="0"/>
                <a:ea typeface="Calibri" panose="020F0502020204030204" pitchFamily="34" charset="0"/>
                <a:cs typeface="Arial" panose="020B0604020202020204" pitchFamily="34" charset="0"/>
              </a:rPr>
              <a:t>Mallah</a:t>
            </a:r>
            <a:r>
              <a:rPr lang="en-GB" sz="1650" dirty="0">
                <a:effectLst/>
                <a:latin typeface="Arial" panose="020B0604020202020204" pitchFamily="34" charset="0"/>
                <a:ea typeface="Calibri" panose="020F0502020204030204" pitchFamily="34" charset="0"/>
                <a:cs typeface="Arial" panose="020B0604020202020204" pitchFamily="34" charset="0"/>
              </a:rPr>
              <a:t>, M. A., Soomro, T., Ali, M., Noreen, S., Khatoon, N., </a:t>
            </a:r>
            <a:r>
              <a:rPr lang="en-GB" sz="1650" dirty="0" err="1">
                <a:effectLst/>
                <a:latin typeface="Arial" panose="020B0604020202020204" pitchFamily="34" charset="0"/>
                <a:ea typeface="Calibri" panose="020F0502020204030204" pitchFamily="34" charset="0"/>
                <a:cs typeface="Arial" panose="020B0604020202020204" pitchFamily="34" charset="0"/>
              </a:rPr>
              <a:t>Kafle</a:t>
            </a:r>
            <a:r>
              <a:rPr lang="en-GB" sz="1650" dirty="0">
                <a:effectLst/>
                <a:latin typeface="Arial" panose="020B0604020202020204" pitchFamily="34" charset="0"/>
                <a:ea typeface="Calibri" panose="020F0502020204030204" pitchFamily="34" charset="0"/>
                <a:cs typeface="Arial" panose="020B0604020202020204" pitchFamily="34" charset="0"/>
              </a:rPr>
              <a:t>, A., ... and Zhang, Q. (2023). Cigarette smoking and air pollution exposure and their effects on cardiovascular diseases. Frontiers in public health, 11, 967047.</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Medscape (2024). Chronic Obstructive Pulmonary Disease (COPD): Practice Essentials, Background, Pathophysiology. [online] Medscape.com.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12"/>
              </a:rPr>
              <a:t>https://emedicine.medscape.com/article/297664-overview</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Moussavi, Z. (2022). Anatomy and Physiology of Respiratory System. In Fundamentals of Respiratory System and Sounds Analysis (pp. 1-8). Cham: Springer International Publishing. </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NHS England (2023). Improving Personal Health and Wellbeing. [online] Www.england.nhs.uk.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13"/>
              </a:rPr>
              <a:t>https://www.england.nhs.uk/supporting-our-nhs-people/health-and-wellbeing-programmes/nhs-health-and-wellbeing-framework/elements-of-health-and-wellbeing/improving-personal-health-and-wellbeing/</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NHS.UK (2023). Symptoms - Chronic Obstructive Pulmonary Disease (COPD). [online] NHS.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14"/>
              </a:rPr>
              <a:t>https://www.nhs.uk/conditions/chronic-obstructive-pulmonary-disease-copd/symptoms/</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Patel, N., Chong, K., and </a:t>
            </a:r>
            <a:r>
              <a:rPr lang="en-GB" sz="1650" dirty="0" err="1">
                <a:effectLst/>
                <a:latin typeface="Arial" panose="020B0604020202020204" pitchFamily="34" charset="0"/>
                <a:ea typeface="Calibri" panose="020F0502020204030204" pitchFamily="34" charset="0"/>
                <a:cs typeface="Arial" panose="020B0604020202020204" pitchFamily="34" charset="0"/>
              </a:rPr>
              <a:t>Baydur</a:t>
            </a:r>
            <a:r>
              <a:rPr lang="en-GB" sz="1650" dirty="0">
                <a:effectLst/>
                <a:latin typeface="Arial" panose="020B0604020202020204" pitchFamily="34" charset="0"/>
                <a:ea typeface="Calibri" panose="020F0502020204030204" pitchFamily="34" charset="0"/>
                <a:cs typeface="Arial" panose="020B0604020202020204" pitchFamily="34" charset="0"/>
              </a:rPr>
              <a:t>, A. (2022). Methods and applications in respiratory physiology: respiratory mechanics, drive and muscle function in neuromuscular and chest wall disorders. Frontiers in Physiology, 13, 838414.</a:t>
            </a:r>
          </a:p>
          <a:p>
            <a:pPr marL="457200" marR="0" indent="-457200">
              <a:spcBef>
                <a:spcPts val="0"/>
              </a:spcBef>
              <a:spcAft>
                <a:spcPts val="800"/>
              </a:spcAft>
              <a:buFont typeface="Wingdings" panose="05000000000000000000" pitchFamily="2" charset="2"/>
              <a:buChar char="q"/>
            </a:pPr>
            <a:r>
              <a:rPr lang="en-GB" sz="1650" dirty="0" err="1">
                <a:effectLst/>
                <a:latin typeface="Arial" panose="020B0604020202020204" pitchFamily="34" charset="0"/>
                <a:ea typeface="Calibri" panose="020F0502020204030204" pitchFamily="34" charset="0"/>
                <a:cs typeface="Arial" panose="020B0604020202020204" pitchFamily="34" charset="0"/>
              </a:rPr>
              <a:t>Saladi</a:t>
            </a:r>
            <a:r>
              <a:rPr lang="en-GB" sz="1650" dirty="0">
                <a:effectLst/>
                <a:latin typeface="Arial" panose="020B0604020202020204" pitchFamily="34" charset="0"/>
                <a:ea typeface="Calibri" panose="020F0502020204030204" pitchFamily="34" charset="0"/>
                <a:cs typeface="Arial" panose="020B0604020202020204" pitchFamily="34" charset="0"/>
              </a:rPr>
              <a:t>, P. A. V. L., Kamala, G. R., Ch, H., and BLS, H. (2025). Pathophysiology and Risk Factors for Chronic Respiratory Diseases. Journal of Pharma Insights and Research, 3(5), 182-189.</a:t>
            </a:r>
          </a:p>
          <a:p>
            <a:pPr marL="457200" marR="0" indent="-457200">
              <a:spcBef>
                <a:spcPts val="0"/>
              </a:spcBef>
              <a:spcAft>
                <a:spcPts val="800"/>
              </a:spcAft>
              <a:buFont typeface="Wingdings" panose="05000000000000000000" pitchFamily="2" charset="2"/>
              <a:buChar char="q"/>
            </a:pPr>
            <a:r>
              <a:rPr lang="en-GB" sz="1650" dirty="0" err="1">
                <a:effectLst/>
                <a:latin typeface="Arial" panose="020B0604020202020204" pitchFamily="34" charset="0"/>
                <a:ea typeface="Calibri" panose="020F0502020204030204" pitchFamily="34" charset="0"/>
                <a:cs typeface="Arial" panose="020B0604020202020204" pitchFamily="34" charset="0"/>
              </a:rPr>
              <a:t>Turkstani</a:t>
            </a:r>
            <a:r>
              <a:rPr lang="en-GB" sz="1650" dirty="0">
                <a:effectLst/>
                <a:latin typeface="Arial" panose="020B0604020202020204" pitchFamily="34" charset="0"/>
                <a:ea typeface="Calibri" panose="020F0502020204030204" pitchFamily="34" charset="0"/>
                <a:cs typeface="Arial" panose="020B0604020202020204" pitchFamily="34" charset="0"/>
              </a:rPr>
              <a:t>, H. A., </a:t>
            </a:r>
            <a:r>
              <a:rPr lang="en-GB" sz="1650" dirty="0" err="1">
                <a:effectLst/>
                <a:latin typeface="Arial" panose="020B0604020202020204" pitchFamily="34" charset="0"/>
                <a:ea typeface="Calibri" panose="020F0502020204030204" pitchFamily="34" charset="0"/>
                <a:cs typeface="Arial" panose="020B0604020202020204" pitchFamily="34" charset="0"/>
              </a:rPr>
              <a:t>Almutawah</a:t>
            </a:r>
            <a:r>
              <a:rPr lang="en-GB" sz="1650" dirty="0">
                <a:effectLst/>
                <a:latin typeface="Arial" panose="020B0604020202020204" pitchFamily="34" charset="0"/>
                <a:ea typeface="Calibri" panose="020F0502020204030204" pitchFamily="34" charset="0"/>
                <a:cs typeface="Arial" panose="020B0604020202020204" pitchFamily="34" charset="0"/>
              </a:rPr>
              <a:t>, F. N., </a:t>
            </a:r>
            <a:r>
              <a:rPr lang="en-GB" sz="1650" dirty="0" err="1">
                <a:effectLst/>
                <a:latin typeface="Arial" panose="020B0604020202020204" pitchFamily="34" charset="0"/>
                <a:ea typeface="Calibri" panose="020F0502020204030204" pitchFamily="34" charset="0"/>
                <a:cs typeface="Arial" panose="020B0604020202020204" pitchFamily="34" charset="0"/>
              </a:rPr>
              <a:t>AlZamel</a:t>
            </a:r>
            <a:r>
              <a:rPr lang="en-GB" sz="1650" dirty="0">
                <a:effectLst/>
                <a:latin typeface="Arial" panose="020B0604020202020204" pitchFamily="34" charset="0"/>
                <a:ea typeface="Calibri" panose="020F0502020204030204" pitchFamily="34" charset="0"/>
                <a:cs typeface="Arial" panose="020B0604020202020204" pitchFamily="34" charset="0"/>
              </a:rPr>
              <a:t>, N. A., Zaid, M., </a:t>
            </a:r>
            <a:r>
              <a:rPr lang="en-GB" sz="1650" dirty="0" err="1">
                <a:effectLst/>
                <a:latin typeface="Arial" panose="020B0604020202020204" pitchFamily="34" charset="0"/>
                <a:ea typeface="Calibri" panose="020F0502020204030204" pitchFamily="34" charset="0"/>
                <a:cs typeface="Arial" panose="020B0604020202020204" pitchFamily="34" charset="0"/>
              </a:rPr>
              <a:t>Alshammari</a:t>
            </a:r>
            <a:r>
              <a:rPr lang="en-GB" sz="1650" dirty="0">
                <a:effectLst/>
                <a:latin typeface="Arial" panose="020B0604020202020204" pitchFamily="34" charset="0"/>
                <a:ea typeface="Calibri" panose="020F0502020204030204" pitchFamily="34" charset="0"/>
                <a:cs typeface="Arial" panose="020B0604020202020204" pitchFamily="34" charset="0"/>
              </a:rPr>
              <a:t>, A. A. A., </a:t>
            </a:r>
            <a:r>
              <a:rPr lang="en-GB" sz="1650" dirty="0" err="1">
                <a:effectLst/>
                <a:latin typeface="Arial" panose="020B0604020202020204" pitchFamily="34" charset="0"/>
                <a:ea typeface="Calibri" panose="020F0502020204030204" pitchFamily="34" charset="0"/>
                <a:cs typeface="Arial" panose="020B0604020202020204" pitchFamily="34" charset="0"/>
              </a:rPr>
              <a:t>Algharbi</a:t>
            </a:r>
            <a:r>
              <a:rPr lang="en-GB" sz="1650" dirty="0">
                <a:effectLst/>
                <a:latin typeface="Arial" panose="020B0604020202020204" pitchFamily="34" charset="0"/>
                <a:ea typeface="Calibri" panose="020F0502020204030204" pitchFamily="34" charset="0"/>
                <a:cs typeface="Arial" panose="020B0604020202020204" pitchFamily="34" charset="0"/>
              </a:rPr>
              <a:t>, M. T., ... and Alnemer10, A. F. (2025). Privacy and Confidentiality in Healthcare: Best Practices for Protecting Patient Information. J. </a:t>
            </a:r>
            <a:r>
              <a:rPr lang="en-GB" sz="1650" dirty="0" err="1">
                <a:effectLst/>
                <a:latin typeface="Arial" panose="020B0604020202020204" pitchFamily="34" charset="0"/>
                <a:ea typeface="Calibri" panose="020F0502020204030204" pitchFamily="34" charset="0"/>
                <a:cs typeface="Arial" panose="020B0604020202020204" pitchFamily="34" charset="0"/>
              </a:rPr>
              <a:t>Healthc</a:t>
            </a:r>
            <a:r>
              <a:rPr lang="en-GB" sz="1650" dirty="0">
                <a:effectLst/>
                <a:latin typeface="Arial" panose="020B0604020202020204" pitchFamily="34" charset="0"/>
                <a:ea typeface="Calibri" panose="020F0502020204030204" pitchFamily="34" charset="0"/>
                <a:cs typeface="Arial" panose="020B0604020202020204" pitchFamily="34" charset="0"/>
              </a:rPr>
              <a:t>. Sci, 5(10.52533). </a:t>
            </a:r>
          </a:p>
          <a:p>
            <a:pPr marL="457200" marR="0" indent="-457200">
              <a:spcBef>
                <a:spcPts val="0"/>
              </a:spcBef>
              <a:spcAft>
                <a:spcPts val="800"/>
              </a:spcAft>
              <a:buFont typeface="Wingdings" panose="05000000000000000000" pitchFamily="2" charset="2"/>
              <a:buChar char="q"/>
            </a:pPr>
            <a:r>
              <a:rPr lang="en-GB" sz="1650" dirty="0">
                <a:effectLst/>
                <a:latin typeface="Arial" panose="020B0604020202020204" pitchFamily="34" charset="0"/>
                <a:ea typeface="Calibri" panose="020F0502020204030204" pitchFamily="34" charset="0"/>
                <a:cs typeface="Arial" panose="020B0604020202020204" pitchFamily="34" charset="0"/>
              </a:rPr>
              <a:t>WHO (2026). Chronic respiratory diseases. [online] Www.who.int. Available at: </a:t>
            </a:r>
            <a:r>
              <a:rPr lang="en-GB" sz="1650" dirty="0">
                <a:effectLst/>
                <a:latin typeface="Arial" panose="020B0604020202020204" pitchFamily="34" charset="0"/>
                <a:ea typeface="Calibri" panose="020F0502020204030204" pitchFamily="34" charset="0"/>
                <a:cs typeface="Arial" panose="020B0604020202020204" pitchFamily="34" charset="0"/>
                <a:hlinkClick r:id="rId15"/>
              </a:rPr>
              <a:t>https://www.who.int/europe/news-room/fact-sheets/item/chronic-respiratory-diseases</a:t>
            </a:r>
            <a:r>
              <a:rPr lang="en-GB" sz="1650" dirty="0">
                <a:effectLst/>
                <a:latin typeface="Arial" panose="020B0604020202020204" pitchFamily="34" charset="0"/>
                <a:ea typeface="Calibri" panose="020F0502020204030204" pitchFamily="34" charset="0"/>
                <a:cs typeface="Arial" panose="020B0604020202020204" pitchFamily="34" charset="0"/>
              </a:rPr>
              <a:t> [Accessed 8 July 2026]. </a:t>
            </a:r>
          </a:p>
        </p:txBody>
      </p:sp>
      <p:pic>
        <p:nvPicPr>
          <p:cNvPr id="6" name="Audio 5">
            <a:hlinkClick r:id="" action="ppaction://media"/>
            <a:extLst>
              <a:ext uri="{FF2B5EF4-FFF2-40B4-BE49-F238E27FC236}">
                <a16:creationId xmlns:a16="http://schemas.microsoft.com/office/drawing/2014/main" id="{3EB41312-7C17-8B5F-D055-E374144BDB33}"/>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629267399"/>
      </p:ext>
    </p:extLst>
  </p:cSld>
  <p:clrMapOvr>
    <a:masterClrMapping/>
  </p:clrMapOvr>
  <mc:AlternateContent xmlns:mc="http://schemas.openxmlformats.org/markup-compatibility/2006">
    <mc:Choice xmlns:p14="http://schemas.microsoft.com/office/powerpoint/2010/main" Requires="p14">
      <p:transition spd="slow" p14:dur="2000" advTm="2123"/>
    </mc:Choice>
    <mc:Fallback>
      <p:transition spd="slow" advTm="2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414ddf80abeea03cfee30d5ae77eaeef">
  <xsd:schema xmlns:xsd="http://www.w3.org/2001/XMLSchema" xmlns:xs="http://www.w3.org/2001/XMLSchema" xmlns:p="http://schemas.microsoft.com/office/2006/metadata/properties" xmlns:ns3="ccfc14db-0f45-423b-b2f5-752f8f8a0ada" targetNamespace="http://schemas.microsoft.com/office/2006/metadata/properties" ma:root="true" ma:fieldsID="1eb82cd22aedb09177826934d55c186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42DF5325-8AF0-4B00-9FC1-BCE7EE663A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53ED8A-E19F-4363-9A64-BB8F16B1930C}">
  <ds:schemaRefs>
    <ds:schemaRef ds:uri="http://schemas.microsoft.com/sharepoint/v3/contenttype/forms"/>
  </ds:schemaRefs>
</ds:datastoreItem>
</file>

<file path=customXml/itemProps3.xml><?xml version="1.0" encoding="utf-8"?>
<ds:datastoreItem xmlns:ds="http://schemas.openxmlformats.org/officeDocument/2006/customXml" ds:itemID="{11F4E976-D43A-480A-998F-B743E1BA3ED2}">
  <ds:schemaRefs>
    <ds:schemaRef ds:uri="http://schemas.microsoft.com/office/2006/metadata/properties"/>
    <ds:schemaRef ds:uri="http://schemas.microsoft.com/office/infopath/2007/PartnerControl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1011</TotalTime>
  <Words>3189</Words>
  <Application>Microsoft Office PowerPoint</Application>
  <PresentationFormat>Custom</PresentationFormat>
  <Paragraphs>113</Paragraphs>
  <Slides>10</Slides>
  <Notes>10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Times New Roman</vt:lpstr>
      <vt:lpstr>Arial</vt:lpstr>
      <vt:lpstr>Wingdings</vt:lpstr>
      <vt:lpstr>Calibri</vt:lpstr>
      <vt:lpstr>Archivo 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Ifat Hussain</dc:creator>
  <cp:lastModifiedBy>Ifat Hussain (2419347)</cp:lastModifiedBy>
  <cp:revision>4</cp:revision>
  <dcterms:created xsi:type="dcterms:W3CDTF">2006-08-16T00:00:00Z</dcterms:created>
  <dcterms:modified xsi:type="dcterms:W3CDTF">2026-07-17T13:43:21Z</dcterms:modified>
  <dc:identifier>DAG4Tf4fVdc</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