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84" r:id="rId4"/>
    <p:sldId id="259" r:id="rId5"/>
    <p:sldId id="261" r:id="rId6"/>
    <p:sldId id="265" r:id="rId7"/>
    <p:sldId id="262" r:id="rId8"/>
    <p:sldId id="264" r:id="rId9"/>
    <p:sldId id="263" r:id="rId10"/>
    <p:sldId id="267" r:id="rId11"/>
    <p:sldId id="268" r:id="rId12"/>
    <p:sldId id="269" r:id="rId13"/>
    <p:sldId id="260" r:id="rId14"/>
    <p:sldId id="266" r:id="rId15"/>
    <p:sldId id="270" r:id="rId16"/>
    <p:sldId id="273" r:id="rId17"/>
    <p:sldId id="274" r:id="rId18"/>
    <p:sldId id="275" r:id="rId19"/>
    <p:sldId id="271" r:id="rId20"/>
    <p:sldId id="272" r:id="rId21"/>
    <p:sldId id="276" r:id="rId22"/>
    <p:sldId id="277" r:id="rId23"/>
    <p:sldId id="278" r:id="rId24"/>
    <p:sldId id="279" r:id="rId25"/>
    <p:sldId id="283" r:id="rId26"/>
    <p:sldId id="280" r:id="rId27"/>
    <p:sldId id="281" r:id="rId28"/>
    <p:sldId id="28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67" d="100"/>
          <a:sy n="67" d="100"/>
        </p:scale>
        <p:origin x="22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16/10/2023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82829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Sports &amp; Tourism </a:t>
            </a:r>
            <a:b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95980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Sports Tourism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Review – Event Impacts &amp; Legacies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779CF24-42FA-FECC-2C91-D6792565F3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5575" y="1502505"/>
            <a:ext cx="6143625" cy="404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95FEF-756D-8A1B-2190-20D302DBD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Butler’s Tourism Development  Model (1980)</a:t>
            </a:r>
          </a:p>
        </p:txBody>
      </p:sp>
      <p:pic>
        <p:nvPicPr>
          <p:cNvPr id="4098" name="Picture 2" descr="PPT - Tourism Development PowerPoint Presentation, free download -  ID:9607960">
            <a:extLst>
              <a:ext uri="{FF2B5EF4-FFF2-40B4-BE49-F238E27FC236}">
                <a16:creationId xmlns:a16="http://schemas.microsoft.com/office/drawing/2014/main" id="{48713F2C-438E-65B6-FC4D-AE4CCD6F51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108" y="1444625"/>
            <a:ext cx="5801784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6079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D5CFE-0B24-5A50-C13B-BD228ECEB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3400" y="-342899"/>
            <a:ext cx="7010400" cy="2033588"/>
          </a:xfrm>
        </p:spPr>
        <p:txBody>
          <a:bodyPr/>
          <a:lstStyle/>
          <a:p>
            <a:r>
              <a:rPr lang="en-GB" dirty="0"/>
              <a:t>Defining Sport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11292-33D8-35EF-B0BC-EAE2D0896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925"/>
            <a:ext cx="10515600" cy="6015039"/>
          </a:xfrm>
        </p:spPr>
        <p:txBody>
          <a:bodyPr/>
          <a:lstStyle/>
          <a:p>
            <a:pPr marL="0" indent="0">
              <a:buNone/>
            </a:pPr>
            <a:endParaRPr lang="en-GB" b="1" dirty="0"/>
          </a:p>
          <a:p>
            <a:r>
              <a:rPr lang="en-GB" dirty="0"/>
              <a:t>Active</a:t>
            </a:r>
          </a:p>
          <a:p>
            <a:r>
              <a:rPr lang="en-GB" dirty="0"/>
              <a:t>Organised</a:t>
            </a:r>
          </a:p>
          <a:p>
            <a:r>
              <a:rPr lang="en-GB" dirty="0"/>
              <a:t>Codified</a:t>
            </a:r>
          </a:p>
          <a:p>
            <a:r>
              <a:rPr lang="en-GB" dirty="0"/>
              <a:t>Competitive</a:t>
            </a:r>
          </a:p>
          <a:p>
            <a:r>
              <a:rPr lang="en-GB" dirty="0"/>
              <a:t>Outcome</a:t>
            </a:r>
          </a:p>
          <a:p>
            <a:endParaRPr lang="en-GB" dirty="0"/>
          </a:p>
          <a:p>
            <a:r>
              <a:rPr lang="en-GB" dirty="0"/>
              <a:t>Professional </a:t>
            </a:r>
          </a:p>
          <a:p>
            <a:r>
              <a:rPr lang="en-GB" dirty="0"/>
              <a:t>Amateur</a:t>
            </a:r>
          </a:p>
          <a:p>
            <a:r>
              <a:rPr lang="en-GB" dirty="0"/>
              <a:t>Leisure</a:t>
            </a:r>
          </a:p>
          <a:p>
            <a:r>
              <a:rPr lang="en-GB" dirty="0"/>
              <a:t>Spectator</a:t>
            </a:r>
          </a:p>
        </p:txBody>
      </p:sp>
      <p:pic>
        <p:nvPicPr>
          <p:cNvPr id="5122" name="Picture 2" descr="488,300+ Sports Event Stock Photos, Pictures &amp; Royalty-Free ...">
            <a:extLst>
              <a:ext uri="{FF2B5EF4-FFF2-40B4-BE49-F238E27FC236}">
                <a16:creationId xmlns:a16="http://schemas.microsoft.com/office/drawing/2014/main" id="{9ED290F5-0601-F01B-D975-455AE519AC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650" y="1686940"/>
            <a:ext cx="5572125" cy="385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3985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0070B-EEF0-724C-4F93-F57A33D14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61949"/>
            <a:ext cx="10515600" cy="1562099"/>
          </a:xfrm>
        </p:spPr>
        <p:txBody>
          <a:bodyPr/>
          <a:lstStyle/>
          <a:p>
            <a:r>
              <a:rPr lang="en-GB" dirty="0"/>
              <a:t>Sports Tourism – Niche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FE4E3-BCA3-38CF-6CF2-95167F609F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85775"/>
            <a:ext cx="22838979" cy="8179741"/>
          </a:xfrm>
        </p:spPr>
        <p:txBody>
          <a:bodyPr>
            <a:normAutofit/>
          </a:bodyPr>
          <a:lstStyle/>
          <a:p>
            <a:r>
              <a:rPr lang="en-GB" dirty="0"/>
              <a:t>Diverse</a:t>
            </a:r>
          </a:p>
          <a:p>
            <a:r>
              <a:rPr lang="en-GB" dirty="0"/>
              <a:t>Mega Event </a:t>
            </a:r>
          </a:p>
          <a:p>
            <a:r>
              <a:rPr lang="en-GB" dirty="0"/>
              <a:t>Active – Training, Playing, Competing</a:t>
            </a:r>
          </a:p>
          <a:p>
            <a:r>
              <a:rPr lang="en-GB" dirty="0"/>
              <a:t>Sport – Golf, Ski, Cycle, </a:t>
            </a:r>
            <a:r>
              <a:rPr lang="en-GB" dirty="0" err="1"/>
              <a:t>Watersports</a:t>
            </a:r>
            <a:r>
              <a:rPr lang="en-GB" dirty="0"/>
              <a:t>, Diving, Fishing, Adrenalin </a:t>
            </a:r>
            <a:r>
              <a:rPr lang="en-GB" dirty="0" err="1"/>
              <a:t>Activities,Triathlons</a:t>
            </a:r>
            <a:endParaRPr lang="en-GB" dirty="0"/>
          </a:p>
          <a:p>
            <a:r>
              <a:rPr lang="en-GB" dirty="0"/>
              <a:t>Passive – Spectating Sport</a:t>
            </a:r>
          </a:p>
          <a:p>
            <a:r>
              <a:rPr lang="en-GB" dirty="0"/>
              <a:t>Segmentation</a:t>
            </a:r>
          </a:p>
          <a:p>
            <a:r>
              <a:rPr lang="en-GB" dirty="0"/>
              <a:t>Visitor Profile</a:t>
            </a:r>
          </a:p>
          <a:p>
            <a:r>
              <a:rPr lang="en-GB" dirty="0"/>
              <a:t>Individual / Group</a:t>
            </a:r>
          </a:p>
          <a:p>
            <a:r>
              <a:rPr lang="en-GB" dirty="0"/>
              <a:t>Economic Impact</a:t>
            </a:r>
          </a:p>
          <a:p>
            <a:r>
              <a:rPr lang="en-GB" dirty="0"/>
              <a:t>Fan Impacts – Immersive </a:t>
            </a:r>
          </a:p>
          <a:p>
            <a:endParaRPr lang="en-GB" dirty="0"/>
          </a:p>
        </p:txBody>
      </p:sp>
      <p:pic>
        <p:nvPicPr>
          <p:cNvPr id="6146" name="Picture 2" descr="483,300+ Sport Events Stock Photos, Pictures &amp; Royalty-Free ...">
            <a:extLst>
              <a:ext uri="{FF2B5EF4-FFF2-40B4-BE49-F238E27FC236}">
                <a16:creationId xmlns:a16="http://schemas.microsoft.com/office/drawing/2014/main" id="{20581DE3-77FE-F6EA-3B09-FD5055070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035" y="2598761"/>
            <a:ext cx="4874316" cy="2731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3081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C98DC-6149-13CA-E4E8-424BEDBB7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083BA-D106-561A-7E6D-8C4FFDB02E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 Participation</a:t>
            </a:r>
          </a:p>
          <a:p>
            <a:r>
              <a:rPr lang="en-GB" dirty="0"/>
              <a:t>Educational Sports Tours</a:t>
            </a:r>
          </a:p>
          <a:p>
            <a:r>
              <a:rPr lang="en-GB" dirty="0"/>
              <a:t>X Selling</a:t>
            </a:r>
          </a:p>
          <a:p>
            <a:r>
              <a:rPr lang="en-GB" dirty="0"/>
              <a:t>Mega Sports Fans</a:t>
            </a:r>
          </a:p>
          <a:p>
            <a:r>
              <a:rPr lang="en-GB" dirty="0"/>
              <a:t>Semi Pro Athletes</a:t>
            </a:r>
          </a:p>
          <a:p>
            <a:r>
              <a:rPr lang="en-GB" dirty="0"/>
              <a:t>Sports Heritage – Museums &amp; Stadia</a:t>
            </a:r>
          </a:p>
        </p:txBody>
      </p:sp>
      <p:pic>
        <p:nvPicPr>
          <p:cNvPr id="7170" name="Picture 2" descr="Sports Event Pictures | Download Free Images on Unsplash">
            <a:extLst>
              <a:ext uri="{FF2B5EF4-FFF2-40B4-BE49-F238E27FC236}">
                <a16:creationId xmlns:a16="http://schemas.microsoft.com/office/drawing/2014/main" id="{1A446C34-5382-DF17-13D5-7EF041F7A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5353" y="1587361"/>
            <a:ext cx="3911844" cy="267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0789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7DFEE-88A3-EEEE-7DFF-8CD5B2868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04799"/>
            <a:ext cx="10515600" cy="1190624"/>
          </a:xfrm>
        </p:spPr>
        <p:txBody>
          <a:bodyPr/>
          <a:lstStyle/>
          <a:p>
            <a:r>
              <a:rPr lang="en-GB" dirty="0"/>
              <a:t>Sports Tourism Typologies &amp; Leverages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BCB95-363E-6569-6E69-913CB8DF1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23900"/>
            <a:ext cx="10515600" cy="5453064"/>
          </a:xfrm>
        </p:spPr>
        <p:txBody>
          <a:bodyPr>
            <a:normAutofit/>
          </a:bodyPr>
          <a:lstStyle/>
          <a:p>
            <a:r>
              <a:rPr lang="en-GB" dirty="0"/>
              <a:t>Outbound, Inbound &amp; Domestic</a:t>
            </a:r>
          </a:p>
          <a:p>
            <a:r>
              <a:rPr lang="en-GB" dirty="0"/>
              <a:t>Hard – Number of Competitors – Mega Event</a:t>
            </a:r>
          </a:p>
          <a:p>
            <a:r>
              <a:rPr lang="en-GB" dirty="0"/>
              <a:t>Soft – Hiking, Ski &amp; Canoe</a:t>
            </a:r>
          </a:p>
          <a:p>
            <a:r>
              <a:rPr lang="en-GB" dirty="0"/>
              <a:t>Immersive Experiences</a:t>
            </a:r>
          </a:p>
          <a:p>
            <a:r>
              <a:rPr lang="en-GB" dirty="0"/>
              <a:t>Travel </a:t>
            </a:r>
          </a:p>
          <a:p>
            <a:r>
              <a:rPr lang="en-GB" dirty="0"/>
              <a:t>Nostalgic Sports Tourism</a:t>
            </a:r>
          </a:p>
          <a:p>
            <a:r>
              <a:rPr lang="en-GB" dirty="0"/>
              <a:t>Cultural Tourism</a:t>
            </a:r>
          </a:p>
          <a:p>
            <a:r>
              <a:rPr lang="en-GB" dirty="0"/>
              <a:t>Adventure Tourism</a:t>
            </a:r>
          </a:p>
          <a:p>
            <a:r>
              <a:rPr lang="en-GB" dirty="0"/>
              <a:t>Nature Tourism</a:t>
            </a:r>
          </a:p>
          <a:p>
            <a:r>
              <a:rPr lang="en-GB" dirty="0"/>
              <a:t>E Sports – Estimated 1.3B Euros (EU)</a:t>
            </a:r>
          </a:p>
        </p:txBody>
      </p:sp>
      <p:pic>
        <p:nvPicPr>
          <p:cNvPr id="8194" name="Picture 2" descr="IPL, Boston Marathon &amp; more: A look at the top sporting ...">
            <a:extLst>
              <a:ext uri="{FF2B5EF4-FFF2-40B4-BE49-F238E27FC236}">
                <a16:creationId xmlns:a16="http://schemas.microsoft.com/office/drawing/2014/main" id="{50F45033-ED07-C23E-5474-A739B4A79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786" y="1814343"/>
            <a:ext cx="4780847" cy="3592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8848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66F0A-16BB-AF4D-7643-3D699E089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14299"/>
            <a:ext cx="10515600" cy="1804988"/>
          </a:xfrm>
        </p:spPr>
        <p:txBody>
          <a:bodyPr/>
          <a:lstStyle/>
          <a:p>
            <a:r>
              <a:rPr lang="en-GB" dirty="0"/>
              <a:t>Niche Markets Pre Covid </a:t>
            </a:r>
            <a:r>
              <a:rPr lang="en-GB" sz="2000" dirty="0"/>
              <a:t>ETFI (2021)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5798E-CA13-6F77-3F2A-72752EC08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4900"/>
            <a:ext cx="10515600" cy="5072063"/>
          </a:xfrm>
        </p:spPr>
        <p:txBody>
          <a:bodyPr/>
          <a:lstStyle/>
          <a:p>
            <a:r>
              <a:rPr lang="en-GB" dirty="0"/>
              <a:t>Water-Sports 20% - Surfing, Canoe &amp; Kayak</a:t>
            </a:r>
          </a:p>
          <a:p>
            <a:r>
              <a:rPr lang="en-GB" dirty="0"/>
              <a:t>Diving 20%</a:t>
            </a:r>
          </a:p>
          <a:p>
            <a:r>
              <a:rPr lang="en-GB" dirty="0"/>
              <a:t>Fishing 14%</a:t>
            </a:r>
          </a:p>
          <a:p>
            <a:r>
              <a:rPr lang="en-GB" dirty="0"/>
              <a:t>Golf 12%</a:t>
            </a:r>
          </a:p>
          <a:p>
            <a:r>
              <a:rPr lang="en-GB" dirty="0"/>
              <a:t>Adrenalin 10%</a:t>
            </a:r>
          </a:p>
          <a:p>
            <a:r>
              <a:rPr lang="en-GB" dirty="0"/>
              <a:t>Cycle 9%</a:t>
            </a:r>
          </a:p>
          <a:p>
            <a:r>
              <a:rPr lang="en-GB" dirty="0"/>
              <a:t>Sports Tourism Trips 7%</a:t>
            </a:r>
          </a:p>
          <a:p>
            <a:r>
              <a:rPr lang="en-GB" dirty="0"/>
              <a:t>Ski Tourism 7%</a:t>
            </a:r>
          </a:p>
          <a:p>
            <a:r>
              <a:rPr lang="en-GB" dirty="0"/>
              <a:t>Rugby 1%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218" name="Picture 2" descr="Increase Attendance at Sport Events &amp; Sell Tickets | Eventbrite">
            <a:extLst>
              <a:ext uri="{FF2B5EF4-FFF2-40B4-BE49-F238E27FC236}">
                <a16:creationId xmlns:a16="http://schemas.microsoft.com/office/drawing/2014/main" id="{121A8DF2-AC4F-3097-CDAB-B421D98A24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219" y="1874985"/>
            <a:ext cx="6140059" cy="3531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9387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E3DEC-1A3B-9874-7C06-67193EFE1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895350"/>
          </a:xfrm>
        </p:spPr>
        <p:txBody>
          <a:bodyPr/>
          <a:lstStyle/>
          <a:p>
            <a:r>
              <a:rPr lang="en-GB" dirty="0"/>
              <a:t>Sports Tourism Trends </a:t>
            </a:r>
            <a:r>
              <a:rPr lang="en-GB" sz="2000" dirty="0"/>
              <a:t>ETFI (2021)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CBB77-4E73-0CBC-EC1C-EE9C67322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53498"/>
            <a:ext cx="12287250" cy="5434013"/>
          </a:xfrm>
        </p:spPr>
        <p:txBody>
          <a:bodyPr/>
          <a:lstStyle/>
          <a:p>
            <a:r>
              <a:rPr lang="en-GB" dirty="0"/>
              <a:t>2018 Global Market worth 1.5B Euros – Expected to have been 7B Euros by 2023</a:t>
            </a:r>
          </a:p>
          <a:p>
            <a:r>
              <a:rPr lang="en-GB" dirty="0"/>
              <a:t>2019 Europe was the largest market for Sports Tourism followed by N America</a:t>
            </a:r>
          </a:p>
          <a:p>
            <a:r>
              <a:rPr lang="en-GB" dirty="0"/>
              <a:t>10% of Global Tourism Expenditure = Sport</a:t>
            </a:r>
          </a:p>
          <a:p>
            <a:r>
              <a:rPr lang="en-GB" dirty="0"/>
              <a:t>EU expect 35% Growth in Sports Tourism</a:t>
            </a:r>
          </a:p>
          <a:p>
            <a:r>
              <a:rPr lang="en-GB" dirty="0"/>
              <a:t>Fastest Growing Tourism Market</a:t>
            </a:r>
          </a:p>
          <a:p>
            <a:r>
              <a:rPr lang="en-GB" dirty="0"/>
              <a:t>Health Benefits</a:t>
            </a:r>
          </a:p>
          <a:p>
            <a:r>
              <a:rPr lang="en-GB" dirty="0"/>
              <a:t>Facilities Benefit</a:t>
            </a:r>
          </a:p>
          <a:p>
            <a:r>
              <a:rPr lang="en-GB" dirty="0"/>
              <a:t>Impacts depend on Sport, Event &amp; Visitor Profile</a:t>
            </a:r>
          </a:p>
          <a:p>
            <a:r>
              <a:rPr lang="en-GB" dirty="0"/>
              <a:t>Covid – Impact on Demand</a:t>
            </a:r>
          </a:p>
          <a:p>
            <a:r>
              <a:rPr lang="en-GB" dirty="0"/>
              <a:t>Post Covid Boost to  Spectator Sports Events</a:t>
            </a:r>
          </a:p>
        </p:txBody>
      </p:sp>
      <p:pic>
        <p:nvPicPr>
          <p:cNvPr id="10242" name="Picture 2" descr="The 7 Biggest Sporting Events in the World | Ultimate List">
            <a:extLst>
              <a:ext uri="{FF2B5EF4-FFF2-40B4-BE49-F238E27FC236}">
                <a16:creationId xmlns:a16="http://schemas.microsoft.com/office/drawing/2014/main" id="{ED2BF2F7-0286-EF27-3663-9A030D9718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8075" y="2124075"/>
            <a:ext cx="4107968" cy="3257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723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251AB-84D4-1229-552B-BA8D24402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638174"/>
            <a:ext cx="10515600" cy="1962150"/>
          </a:xfrm>
        </p:spPr>
        <p:txBody>
          <a:bodyPr/>
          <a:lstStyle/>
          <a:p>
            <a:r>
              <a:rPr lang="en-GB" dirty="0"/>
              <a:t>European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46AE1-22C0-3FD7-176A-4F003E9A4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6674" y="914400"/>
            <a:ext cx="11487150" cy="5043488"/>
          </a:xfrm>
        </p:spPr>
        <p:txBody>
          <a:bodyPr/>
          <a:lstStyle/>
          <a:p>
            <a:r>
              <a:rPr lang="en-GB" dirty="0"/>
              <a:t>Germany, France &amp; UK Industry Leaders</a:t>
            </a:r>
          </a:p>
          <a:p>
            <a:r>
              <a:rPr lang="en-GB" dirty="0"/>
              <a:t>Denmark, Finland and Austria smaller markets</a:t>
            </a:r>
          </a:p>
          <a:p>
            <a:r>
              <a:rPr lang="en-GB" dirty="0"/>
              <a:t>Spain – 2/3rds Germans prefer to engage in sport on holidays</a:t>
            </a:r>
          </a:p>
          <a:p>
            <a:r>
              <a:rPr lang="en-GB" dirty="0"/>
              <a:t>2017 34m Euros Spent on Wellness</a:t>
            </a:r>
          </a:p>
          <a:p>
            <a:r>
              <a:rPr lang="en-GB" dirty="0"/>
              <a:t>66% Sports Activities</a:t>
            </a:r>
          </a:p>
          <a:p>
            <a:r>
              <a:rPr lang="en-GB" dirty="0"/>
              <a:t>Germans  4.8m Ski Trips &amp; 1.4m Snowboard Trips</a:t>
            </a:r>
          </a:p>
          <a:p>
            <a:r>
              <a:rPr lang="en-GB" dirty="0"/>
              <a:t>Cycling 270k. Golf 250K &amp; Football 210K</a:t>
            </a:r>
          </a:p>
          <a:p>
            <a:r>
              <a:rPr lang="en-GB" dirty="0"/>
              <a:t>Golf Tournaments</a:t>
            </a:r>
          </a:p>
          <a:p>
            <a:r>
              <a:rPr lang="en-GB" dirty="0"/>
              <a:t>Tour de France</a:t>
            </a:r>
          </a:p>
          <a:p>
            <a:endParaRPr lang="en-GB" dirty="0"/>
          </a:p>
        </p:txBody>
      </p:sp>
      <p:pic>
        <p:nvPicPr>
          <p:cNvPr id="11266" name="Picture 2" descr="Fans show confidence in return to sports events | The University of  Edinburgh">
            <a:extLst>
              <a:ext uri="{FF2B5EF4-FFF2-40B4-BE49-F238E27FC236}">
                <a16:creationId xmlns:a16="http://schemas.microsoft.com/office/drawing/2014/main" id="{A002B98B-0CAD-0A61-FF94-38344246BB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3850" y="2648619"/>
            <a:ext cx="3652839" cy="292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795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CCA27-5310-82A6-072A-43D6F92FD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0926" y="0"/>
            <a:ext cx="7762874" cy="1057276"/>
          </a:xfrm>
        </p:spPr>
        <p:txBody>
          <a:bodyPr>
            <a:normAutofit/>
          </a:bodyPr>
          <a:lstStyle/>
          <a:p>
            <a:r>
              <a:rPr lang="en-GB" dirty="0"/>
              <a:t>UK Sports Tourism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478C9-410A-8EE9-A769-DA93FD31F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38176"/>
            <a:ext cx="11353800" cy="5538788"/>
          </a:xfrm>
        </p:spPr>
        <p:txBody>
          <a:bodyPr/>
          <a:lstStyle/>
          <a:p>
            <a:r>
              <a:rPr lang="en-GB" dirty="0"/>
              <a:t>Football Tourism</a:t>
            </a:r>
          </a:p>
          <a:p>
            <a:r>
              <a:rPr lang="en-GB" dirty="0"/>
              <a:t>Rugby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largest revenue after USA</a:t>
            </a:r>
          </a:p>
          <a:p>
            <a:r>
              <a:rPr lang="en-GB" dirty="0"/>
              <a:t>3.2m Sports Tourism Visitors</a:t>
            </a:r>
          </a:p>
          <a:p>
            <a:r>
              <a:rPr lang="en-GB" dirty="0"/>
              <a:t>Pre Covid Expected to rise to 627m Euros by 2020</a:t>
            </a:r>
          </a:p>
          <a:p>
            <a:r>
              <a:rPr lang="en-GB" dirty="0"/>
              <a:t>25% Britain’s Holidays include Football</a:t>
            </a:r>
          </a:p>
          <a:p>
            <a:r>
              <a:rPr lang="en-GB" dirty="0"/>
              <a:t>2018 11.5m monthly Football trips</a:t>
            </a:r>
          </a:p>
          <a:p>
            <a:r>
              <a:rPr lang="en-GB" dirty="0"/>
              <a:t>50.5m Attended Football</a:t>
            </a:r>
          </a:p>
          <a:p>
            <a:r>
              <a:rPr lang="en-GB" dirty="0"/>
              <a:t>5.9m Attended Racing – Daily TV Impact too!</a:t>
            </a:r>
          </a:p>
          <a:p>
            <a:r>
              <a:rPr lang="en-GB" dirty="0"/>
              <a:t>4.3m Attended Rugby</a:t>
            </a:r>
          </a:p>
        </p:txBody>
      </p:sp>
      <p:pic>
        <p:nvPicPr>
          <p:cNvPr id="12290" name="Picture 2" descr="Sports Events Insurance- The Beginning To A Successful Sports Event">
            <a:extLst>
              <a:ext uri="{FF2B5EF4-FFF2-40B4-BE49-F238E27FC236}">
                <a16:creationId xmlns:a16="http://schemas.microsoft.com/office/drawing/2014/main" id="{03B56D1C-EB48-D713-F358-2051431A08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850" y="1631158"/>
            <a:ext cx="4206767" cy="3552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5715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9F9C8-8172-4E3B-5B83-370619B6B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628649"/>
            <a:ext cx="10515600" cy="2319338"/>
          </a:xfrm>
        </p:spPr>
        <p:txBody>
          <a:bodyPr/>
          <a:lstStyle/>
          <a:p>
            <a:r>
              <a:rPr lang="en-GB" dirty="0"/>
              <a:t>UNWTO – Sports Tourism Stance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B678B-A69A-5862-6134-7E7190EC8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81050"/>
            <a:ext cx="10515600" cy="5395913"/>
          </a:xfrm>
        </p:spPr>
        <p:txBody>
          <a:bodyPr/>
          <a:lstStyle/>
          <a:p>
            <a:r>
              <a:rPr lang="en-GB" dirty="0"/>
              <a:t>Tourism &amp; Sport </a:t>
            </a:r>
            <a:r>
              <a:rPr lang="en-GB" dirty="0" err="1"/>
              <a:t>Interelated</a:t>
            </a:r>
            <a:r>
              <a:rPr lang="en-GB" dirty="0"/>
              <a:t> &amp; Complementary</a:t>
            </a:r>
          </a:p>
          <a:p>
            <a:r>
              <a:rPr lang="en-GB" dirty="0"/>
              <a:t>Fastest growing Sector</a:t>
            </a:r>
          </a:p>
          <a:p>
            <a:r>
              <a:rPr lang="en-GB" dirty="0"/>
              <a:t>Participation</a:t>
            </a:r>
          </a:p>
          <a:p>
            <a:r>
              <a:rPr lang="en-GB" dirty="0"/>
              <a:t>Spectators</a:t>
            </a:r>
          </a:p>
          <a:p>
            <a:r>
              <a:rPr lang="en-GB" dirty="0"/>
              <a:t>Authentic Experiences</a:t>
            </a:r>
          </a:p>
          <a:p>
            <a:r>
              <a:rPr lang="en-GB" dirty="0"/>
              <a:t>Globalised – Fan Engagement</a:t>
            </a:r>
          </a:p>
          <a:p>
            <a:r>
              <a:rPr lang="en-GB" dirty="0"/>
              <a:t>Televised / Streamed</a:t>
            </a:r>
          </a:p>
          <a:p>
            <a:r>
              <a:rPr lang="en-GB" dirty="0"/>
              <a:t>Media</a:t>
            </a:r>
          </a:p>
          <a:p>
            <a:r>
              <a:rPr lang="en-GB" dirty="0" err="1"/>
              <a:t>Sportification</a:t>
            </a:r>
            <a:endParaRPr lang="en-GB" dirty="0"/>
          </a:p>
          <a:p>
            <a:r>
              <a:rPr lang="en-GB" dirty="0"/>
              <a:t>Consumerism – Secondary Spend / Kit </a:t>
            </a:r>
          </a:p>
          <a:p>
            <a:endParaRPr lang="en-GB" dirty="0"/>
          </a:p>
        </p:txBody>
      </p:sp>
      <p:pic>
        <p:nvPicPr>
          <p:cNvPr id="13314" name="Picture 2" descr="Travel the Globe for These World-Class Sports Events">
            <a:extLst>
              <a:ext uri="{FF2B5EF4-FFF2-40B4-BE49-F238E27FC236}">
                <a16:creationId xmlns:a16="http://schemas.microsoft.com/office/drawing/2014/main" id="{C38B29B5-FF26-A17B-958E-DF50E2A176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776" y="1504950"/>
            <a:ext cx="5362574" cy="311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3703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37166-9BAD-BD6E-ABCA-7E3E08996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14299"/>
            <a:ext cx="10515600" cy="1804988"/>
          </a:xfrm>
        </p:spPr>
        <p:txBody>
          <a:bodyPr/>
          <a:lstStyle/>
          <a:p>
            <a:r>
              <a:rPr lang="en-GB" dirty="0"/>
              <a:t>Sports Events Tourism – Destination Impacts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28162-88DC-EBDF-4D27-7C93DD4A3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5400"/>
            <a:ext cx="10515600" cy="4881563"/>
          </a:xfrm>
        </p:spPr>
        <p:txBody>
          <a:bodyPr/>
          <a:lstStyle/>
          <a:p>
            <a:r>
              <a:rPr lang="en-GB" dirty="0"/>
              <a:t>Tourism Stimulator</a:t>
            </a:r>
          </a:p>
          <a:p>
            <a:r>
              <a:rPr lang="en-GB" dirty="0"/>
              <a:t>Hosting – Attracts Attention &amp; Visitors</a:t>
            </a:r>
          </a:p>
          <a:p>
            <a:r>
              <a:rPr lang="en-GB" dirty="0"/>
              <a:t>Brand Building for Destinations </a:t>
            </a:r>
          </a:p>
          <a:p>
            <a:r>
              <a:rPr lang="en-GB" dirty="0"/>
              <a:t>Develop Features of the Destination</a:t>
            </a:r>
          </a:p>
          <a:p>
            <a:r>
              <a:rPr lang="en-GB" dirty="0"/>
              <a:t>Impacts depend on the nature of the Event</a:t>
            </a:r>
          </a:p>
          <a:p>
            <a:r>
              <a:rPr lang="en-GB" dirty="0"/>
              <a:t>Opportunities &amp; Risks Vary</a:t>
            </a:r>
          </a:p>
          <a:p>
            <a:r>
              <a:rPr lang="en-GB" dirty="0"/>
              <a:t>Incorporate Destination Strategies</a:t>
            </a:r>
          </a:p>
          <a:p>
            <a:r>
              <a:rPr lang="en-GB" dirty="0"/>
              <a:t>Branding</a:t>
            </a:r>
          </a:p>
          <a:p>
            <a:r>
              <a:rPr lang="en-GB" dirty="0"/>
              <a:t>Cross Leverage</a:t>
            </a:r>
          </a:p>
          <a:p>
            <a:endParaRPr lang="en-GB" dirty="0"/>
          </a:p>
        </p:txBody>
      </p:sp>
      <p:pic>
        <p:nvPicPr>
          <p:cNvPr id="14338" name="Picture 2" descr="About FISU">
            <a:extLst>
              <a:ext uri="{FF2B5EF4-FFF2-40B4-BE49-F238E27FC236}">
                <a16:creationId xmlns:a16="http://schemas.microsoft.com/office/drawing/2014/main" id="{ACAAD6AE-2C93-8DB9-DA05-9C54C81EE8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059" y="1952625"/>
            <a:ext cx="4186705" cy="3336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31226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80B08-4E2F-96B0-42F9-59D95BB86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23849"/>
            <a:ext cx="10515600" cy="1133474"/>
          </a:xfrm>
        </p:spPr>
        <p:txBody>
          <a:bodyPr/>
          <a:lstStyle/>
          <a:p>
            <a:r>
              <a:rPr lang="en-GB" dirty="0"/>
              <a:t>Sports Events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E7C3A-2003-9AB5-B9A1-3BB16F668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" y="523875"/>
            <a:ext cx="11249025" cy="5653089"/>
          </a:xfrm>
        </p:spPr>
        <p:txBody>
          <a:bodyPr/>
          <a:lstStyle/>
          <a:p>
            <a:r>
              <a:rPr lang="en-GB" dirty="0"/>
              <a:t>Disruption</a:t>
            </a:r>
          </a:p>
          <a:p>
            <a:r>
              <a:rPr lang="en-GB" dirty="0"/>
              <a:t>Risks of Over Tourism</a:t>
            </a:r>
          </a:p>
          <a:p>
            <a:r>
              <a:rPr lang="en-GB" dirty="0"/>
              <a:t>Mass Consumption</a:t>
            </a:r>
          </a:p>
          <a:p>
            <a:r>
              <a:rPr lang="en-GB" dirty="0"/>
              <a:t>Fan Behaviour – Alcohol / Gangs / Noise </a:t>
            </a:r>
          </a:p>
          <a:p>
            <a:r>
              <a:rPr lang="en-GB" dirty="0"/>
              <a:t>Conflict &amp; Competition – Detrimental </a:t>
            </a:r>
          </a:p>
          <a:p>
            <a:r>
              <a:rPr lang="en-GB" dirty="0"/>
              <a:t>Social Impacts</a:t>
            </a:r>
          </a:p>
          <a:p>
            <a:r>
              <a:rPr lang="en-GB" dirty="0"/>
              <a:t>Environmental Impacts – Carbon Footprint</a:t>
            </a:r>
          </a:p>
          <a:p>
            <a:r>
              <a:rPr lang="en-GB" dirty="0"/>
              <a:t>Digitalisation</a:t>
            </a:r>
          </a:p>
          <a:p>
            <a:r>
              <a:rPr lang="en-GB" dirty="0"/>
              <a:t>Trends</a:t>
            </a:r>
          </a:p>
          <a:p>
            <a:r>
              <a:rPr lang="en-GB" dirty="0"/>
              <a:t>Demand for Sustainable Events</a:t>
            </a:r>
          </a:p>
          <a:p>
            <a:endParaRPr lang="en-GB" dirty="0"/>
          </a:p>
        </p:txBody>
      </p:sp>
      <p:pic>
        <p:nvPicPr>
          <p:cNvPr id="15362" name="Picture 2" descr="Why do professional sports teams hire women as broadcasters, coaches, and  general managers? - Quora">
            <a:extLst>
              <a:ext uri="{FF2B5EF4-FFF2-40B4-BE49-F238E27FC236}">
                <a16:creationId xmlns:a16="http://schemas.microsoft.com/office/drawing/2014/main" id="{66E0F58B-1054-FC33-DF1F-E44FB8FB05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1994535"/>
            <a:ext cx="4781550" cy="2868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97675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DFF8D-BAAB-7F02-6974-5A17026D2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04799"/>
            <a:ext cx="10515600" cy="1995488"/>
          </a:xfrm>
        </p:spPr>
        <p:txBody>
          <a:bodyPr/>
          <a:lstStyle/>
          <a:p>
            <a:r>
              <a:rPr lang="en-GB" dirty="0"/>
              <a:t>Catalyst for Tourism &amp;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C0DEC-075A-F47A-EB62-B5F0DC401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7776"/>
            <a:ext cx="10515600" cy="4929188"/>
          </a:xfrm>
        </p:spPr>
        <p:txBody>
          <a:bodyPr/>
          <a:lstStyle/>
          <a:p>
            <a:r>
              <a:rPr lang="en-GB" dirty="0"/>
              <a:t>Leverage – Destination Branding</a:t>
            </a:r>
          </a:p>
          <a:p>
            <a:r>
              <a:rPr lang="en-GB" dirty="0"/>
              <a:t>Events</a:t>
            </a:r>
          </a:p>
          <a:p>
            <a:r>
              <a:rPr lang="en-GB" dirty="0"/>
              <a:t>Infrastructure Development</a:t>
            </a:r>
          </a:p>
          <a:p>
            <a:r>
              <a:rPr lang="en-GB" dirty="0"/>
              <a:t>Relaunch </a:t>
            </a:r>
          </a:p>
          <a:p>
            <a:r>
              <a:rPr lang="en-GB" dirty="0"/>
              <a:t>Rejuvenation</a:t>
            </a:r>
          </a:p>
          <a:p>
            <a:r>
              <a:rPr lang="en-GB" dirty="0"/>
              <a:t>Social </a:t>
            </a:r>
            <a:r>
              <a:rPr lang="en-GB" dirty="0" err="1"/>
              <a:t>Phenomenum</a:t>
            </a:r>
            <a:endParaRPr lang="en-GB" dirty="0"/>
          </a:p>
          <a:p>
            <a:r>
              <a:rPr lang="en-GB" dirty="0"/>
              <a:t>Cultural Relationships</a:t>
            </a:r>
          </a:p>
          <a:p>
            <a:r>
              <a:rPr lang="en-GB" dirty="0"/>
              <a:t>Wellness &amp; Peace</a:t>
            </a:r>
          </a:p>
          <a:p>
            <a:r>
              <a:rPr lang="en-GB" dirty="0"/>
              <a:t>Economic Drivers</a:t>
            </a:r>
          </a:p>
        </p:txBody>
      </p:sp>
      <p:pic>
        <p:nvPicPr>
          <p:cNvPr id="16386" name="Picture 2" descr="Sporting Events – Relaxing Vacations Travel Agency, LLC">
            <a:extLst>
              <a:ext uri="{FF2B5EF4-FFF2-40B4-BE49-F238E27FC236}">
                <a16:creationId xmlns:a16="http://schemas.microsoft.com/office/drawing/2014/main" id="{A69DBFE0-E4D9-AC3B-F63A-B9416D76B7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233" y="1866900"/>
            <a:ext cx="5702606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6894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EF279-13E5-A9E2-C6E2-3705CA992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38125"/>
            <a:ext cx="10515600" cy="1928813"/>
          </a:xfrm>
        </p:spPr>
        <p:txBody>
          <a:bodyPr/>
          <a:lstStyle/>
          <a:p>
            <a:r>
              <a:rPr lang="en-GB" dirty="0"/>
              <a:t>Destination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8FE88-10B8-AB84-868A-0A62F95C7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5400"/>
            <a:ext cx="10515600" cy="4881563"/>
          </a:xfrm>
        </p:spPr>
        <p:txBody>
          <a:bodyPr/>
          <a:lstStyle/>
          <a:p>
            <a:r>
              <a:rPr lang="en-GB" dirty="0"/>
              <a:t>Sustainability</a:t>
            </a:r>
          </a:p>
          <a:p>
            <a:r>
              <a:rPr lang="en-GB" dirty="0"/>
              <a:t>Transport</a:t>
            </a:r>
          </a:p>
          <a:p>
            <a:r>
              <a:rPr lang="en-GB" dirty="0"/>
              <a:t>Infrastructure</a:t>
            </a:r>
          </a:p>
          <a:p>
            <a:r>
              <a:rPr lang="en-GB" dirty="0"/>
              <a:t>Sport</a:t>
            </a:r>
          </a:p>
          <a:p>
            <a:r>
              <a:rPr lang="en-GB" dirty="0"/>
              <a:t>Inclusivity</a:t>
            </a:r>
          </a:p>
          <a:p>
            <a:r>
              <a:rPr lang="en-GB" dirty="0"/>
              <a:t>Safe, resilient &amp; sustainable</a:t>
            </a:r>
          </a:p>
          <a:p>
            <a:r>
              <a:rPr lang="en-GB" dirty="0"/>
              <a:t>Sustainable Development Goals </a:t>
            </a:r>
          </a:p>
          <a:p>
            <a:r>
              <a:rPr lang="en-GB" dirty="0"/>
              <a:t>Education – Tourists &amp; Locals</a:t>
            </a:r>
          </a:p>
          <a:p>
            <a:r>
              <a:rPr lang="en-GB" dirty="0"/>
              <a:t>Promote Mutual Understanding &amp; Peace</a:t>
            </a:r>
          </a:p>
        </p:txBody>
      </p:sp>
      <p:pic>
        <p:nvPicPr>
          <p:cNvPr id="18434" name="Picture 2" descr="Investing in events | UK Sport">
            <a:extLst>
              <a:ext uri="{FF2B5EF4-FFF2-40B4-BE49-F238E27FC236}">
                <a16:creationId xmlns:a16="http://schemas.microsoft.com/office/drawing/2014/main" id="{7058CD09-7922-2049-DE6A-21FC781BF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897" y="1435894"/>
            <a:ext cx="5124592" cy="3576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8931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8597B-FE1B-30E5-A82A-0DCF93F717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Stadium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2CF27-927F-5045-86E2-400794C2BC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Mass Participation Events</a:t>
            </a:r>
          </a:p>
          <a:p>
            <a:r>
              <a:rPr lang="en-GB" dirty="0"/>
              <a:t>Global Impacts</a:t>
            </a:r>
          </a:p>
          <a:p>
            <a:r>
              <a:rPr lang="en-GB" dirty="0"/>
              <a:t>Supporting Infrastructure &amp; Facilities</a:t>
            </a:r>
          </a:p>
          <a:p>
            <a:r>
              <a:rPr lang="en-GB" dirty="0"/>
              <a:t>Stadium Tours</a:t>
            </a:r>
          </a:p>
          <a:p>
            <a:r>
              <a:rPr lang="en-GB" dirty="0"/>
              <a:t>Economic Benefits</a:t>
            </a:r>
          </a:p>
          <a:p>
            <a:r>
              <a:rPr lang="en-GB" dirty="0"/>
              <a:t>Technical Benefits</a:t>
            </a:r>
          </a:p>
          <a:p>
            <a:r>
              <a:rPr lang="en-GB" dirty="0"/>
              <a:t>Passive Sports Tourism generates $600B annually</a:t>
            </a:r>
          </a:p>
        </p:txBody>
      </p:sp>
      <p:pic>
        <p:nvPicPr>
          <p:cNvPr id="17410" name="Picture 2" descr="Conventions - Sport">
            <a:extLst>
              <a:ext uri="{FF2B5EF4-FFF2-40B4-BE49-F238E27FC236}">
                <a16:creationId xmlns:a16="http://schemas.microsoft.com/office/drawing/2014/main" id="{5287BF59-56E2-B522-DE14-8ABCC9DB5D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728" y="1237455"/>
            <a:ext cx="4060636" cy="3220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41147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A134B-9B33-90D3-AF49-3FD466A00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20615-8AF9-D6D9-AA80-1781C372B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Community Relations</a:t>
            </a:r>
          </a:p>
          <a:p>
            <a:r>
              <a:rPr lang="en-GB" dirty="0"/>
              <a:t>Youth Opportunities</a:t>
            </a:r>
          </a:p>
          <a:p>
            <a:r>
              <a:rPr lang="en-GB" dirty="0"/>
              <a:t>Entertainment</a:t>
            </a:r>
          </a:p>
          <a:p>
            <a:r>
              <a:rPr lang="en-GB" dirty="0"/>
              <a:t>High Yield Visitors</a:t>
            </a:r>
          </a:p>
          <a:p>
            <a:r>
              <a:rPr lang="en-GB" dirty="0"/>
              <a:t>Generates Constructive Image for Destinations</a:t>
            </a:r>
          </a:p>
          <a:p>
            <a:r>
              <a:rPr lang="en-GB" dirty="0"/>
              <a:t>Infrastructure Developments</a:t>
            </a:r>
          </a:p>
        </p:txBody>
      </p:sp>
      <p:pic>
        <p:nvPicPr>
          <p:cNvPr id="19458" name="Picture 2" descr="Sports events &amp; leisure sports in Berlin | visitBerlin.de">
            <a:extLst>
              <a:ext uri="{FF2B5EF4-FFF2-40B4-BE49-F238E27FC236}">
                <a16:creationId xmlns:a16="http://schemas.microsoft.com/office/drawing/2014/main" id="{7BEBCFA2-FD90-9CAF-267D-D59D807972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698" y="681037"/>
            <a:ext cx="4438652" cy="2909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86458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88774-8236-5584-12F8-D777ADF5D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FEB3A-CACA-F52B-FE87-458023B66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Engagement with Physical Activity</a:t>
            </a:r>
          </a:p>
          <a:p>
            <a:r>
              <a:rPr lang="en-GB" dirty="0"/>
              <a:t>Opportunity for Social Interaction</a:t>
            </a:r>
          </a:p>
          <a:p>
            <a:r>
              <a:rPr lang="en-GB" dirty="0"/>
              <a:t>High Development Potential</a:t>
            </a:r>
          </a:p>
          <a:p>
            <a:r>
              <a:rPr lang="en-GB" dirty="0"/>
              <a:t>Partnerships &amp; Communities</a:t>
            </a:r>
          </a:p>
          <a:p>
            <a:r>
              <a:rPr lang="en-GB" dirty="0"/>
              <a:t>Support Locals </a:t>
            </a:r>
          </a:p>
          <a:p>
            <a:r>
              <a:rPr lang="en-GB" dirty="0"/>
              <a:t>Support Events </a:t>
            </a:r>
          </a:p>
          <a:p>
            <a:r>
              <a:rPr lang="en-GB" dirty="0"/>
              <a:t>National Identity and Pride</a:t>
            </a:r>
          </a:p>
        </p:txBody>
      </p:sp>
      <p:pic>
        <p:nvPicPr>
          <p:cNvPr id="20482" name="Picture 2" descr="Top 10 Most Famous Sporting Events in The World - Ataax">
            <a:extLst>
              <a:ext uri="{FF2B5EF4-FFF2-40B4-BE49-F238E27FC236}">
                <a16:creationId xmlns:a16="http://schemas.microsoft.com/office/drawing/2014/main" id="{70E1A2AA-1A77-04DE-DEB1-837937C113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747" y="1200150"/>
            <a:ext cx="4884242" cy="404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2089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31D88-3374-5676-8334-C93293BEB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95C2F-DF79-F83C-648E-6C633BF2B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New Sport Participation</a:t>
            </a:r>
          </a:p>
          <a:p>
            <a:r>
              <a:rPr lang="en-GB" dirty="0"/>
              <a:t>Facilities</a:t>
            </a:r>
          </a:p>
          <a:p>
            <a:r>
              <a:rPr lang="en-GB" dirty="0"/>
              <a:t>Technology</a:t>
            </a:r>
          </a:p>
          <a:p>
            <a:r>
              <a:rPr lang="en-GB" dirty="0"/>
              <a:t>Safety Issues </a:t>
            </a:r>
          </a:p>
          <a:p>
            <a:r>
              <a:rPr lang="en-GB" dirty="0"/>
              <a:t>Well being</a:t>
            </a:r>
          </a:p>
          <a:p>
            <a:r>
              <a:rPr lang="en-GB" dirty="0"/>
              <a:t>Gender Equality </a:t>
            </a:r>
          </a:p>
          <a:p>
            <a:r>
              <a:rPr lang="en-GB" dirty="0"/>
              <a:t>Athletes – Role Models</a:t>
            </a:r>
          </a:p>
        </p:txBody>
      </p:sp>
      <p:pic>
        <p:nvPicPr>
          <p:cNvPr id="21506" name="Picture 2" descr="Sports Events Photographer | Sports Events Photographers">
            <a:extLst>
              <a:ext uri="{FF2B5EF4-FFF2-40B4-BE49-F238E27FC236}">
                <a16:creationId xmlns:a16="http://schemas.microsoft.com/office/drawing/2014/main" id="{55D900D8-F374-1E63-C083-ACC2E81BCF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1213" y="849459"/>
            <a:ext cx="5357812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08723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08933-52AC-1B56-B31D-52D7D6F53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925" y="365125"/>
            <a:ext cx="10706100" cy="1325563"/>
          </a:xfrm>
        </p:spPr>
        <p:txBody>
          <a:bodyPr/>
          <a:lstStyle/>
          <a:p>
            <a:r>
              <a:rPr lang="en-GB" dirty="0"/>
              <a:t>Sport &amp; Tourism Intersection </a:t>
            </a:r>
            <a:r>
              <a:rPr lang="en-GB" sz="2800" dirty="0"/>
              <a:t>Higham &amp; </a:t>
            </a:r>
            <a:r>
              <a:rPr lang="en-GB" sz="2800" dirty="0" err="1"/>
              <a:t>Hinch</a:t>
            </a:r>
            <a:r>
              <a:rPr lang="en-GB" sz="2800" dirty="0"/>
              <a:t> 2018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A714B-1661-BCCC-82CC-D5FD6E1C9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8275"/>
            <a:ext cx="10515600" cy="4738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Overlap</a:t>
            </a:r>
          </a:p>
          <a:p>
            <a:pPr marL="0" indent="0">
              <a:buNone/>
            </a:pPr>
            <a:r>
              <a:rPr lang="en-GB" dirty="0"/>
              <a:t>Strategically Plan from outset</a:t>
            </a:r>
          </a:p>
          <a:p>
            <a:pPr marL="0" indent="0">
              <a:buNone/>
            </a:pPr>
            <a:r>
              <a:rPr lang="en-GB" dirty="0"/>
              <a:t>Design </a:t>
            </a:r>
            <a:br>
              <a:rPr lang="en-GB" dirty="0"/>
            </a:br>
            <a:r>
              <a:rPr lang="en-GB" dirty="0"/>
              <a:t>Structure</a:t>
            </a:r>
          </a:p>
          <a:p>
            <a:pPr marL="0" indent="0">
              <a:buNone/>
            </a:pPr>
            <a:r>
              <a:rPr lang="en-GB" dirty="0"/>
              <a:t>Marketability</a:t>
            </a:r>
          </a:p>
          <a:p>
            <a:pPr marL="0" indent="0">
              <a:buNone/>
            </a:pPr>
            <a:r>
              <a:rPr lang="en-GB" dirty="0"/>
              <a:t>Manage</a:t>
            </a:r>
          </a:p>
          <a:p>
            <a:pPr marL="0" indent="0">
              <a:buNone/>
            </a:pPr>
            <a:r>
              <a:rPr lang="en-GB" dirty="0"/>
              <a:t>Legacy Planning - Future</a:t>
            </a:r>
          </a:p>
          <a:p>
            <a:pPr marL="0" indent="0">
              <a:buNone/>
            </a:pPr>
            <a:r>
              <a:rPr lang="en-GB" dirty="0"/>
              <a:t>Attract New Tourism</a:t>
            </a:r>
          </a:p>
          <a:p>
            <a:pPr marL="0" indent="0">
              <a:buNone/>
            </a:pPr>
            <a:r>
              <a:rPr lang="en-GB" dirty="0"/>
              <a:t>New Tourist Profiles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2530" name="Picture 2" descr="The Most Watched Sporting Events in The World - Roadtrips">
            <a:extLst>
              <a:ext uri="{FF2B5EF4-FFF2-40B4-BE49-F238E27FC236}">
                <a16:creationId xmlns:a16="http://schemas.microsoft.com/office/drawing/2014/main" id="{329BE958-5FE8-971D-CDE4-CA997D72B1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737" y="1995488"/>
            <a:ext cx="5589463" cy="309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56391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24701-7613-078B-751D-8150CA0D8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Tourism Destination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FEAAB-7690-5E74-A0E0-4638294DA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Entertainment – Recurring &amp; Non Recurring</a:t>
            </a:r>
          </a:p>
          <a:p>
            <a:r>
              <a:rPr lang="en-GB" dirty="0"/>
              <a:t>Mega v Small </a:t>
            </a:r>
          </a:p>
          <a:p>
            <a:r>
              <a:rPr lang="en-GB" dirty="0"/>
              <a:t>Impact on Residents Quality of Life – Planning</a:t>
            </a:r>
          </a:p>
          <a:p>
            <a:r>
              <a:rPr lang="en-GB" dirty="0"/>
              <a:t>Volunteer Perspectives</a:t>
            </a:r>
          </a:p>
          <a:p>
            <a:r>
              <a:rPr lang="en-GB" dirty="0"/>
              <a:t>Reality v Overestimated Promise</a:t>
            </a:r>
          </a:p>
          <a:p>
            <a:r>
              <a:rPr lang="en-GB" dirty="0"/>
              <a:t>Sustainability</a:t>
            </a:r>
          </a:p>
          <a:p>
            <a:r>
              <a:rPr lang="en-GB" dirty="0"/>
              <a:t>Brand Image Dimension</a:t>
            </a:r>
          </a:p>
          <a:p>
            <a:r>
              <a:rPr lang="en-GB" dirty="0"/>
              <a:t>Stakeholder Perceptions &amp; Ownership</a:t>
            </a:r>
          </a:p>
          <a:p>
            <a:endParaRPr lang="en-GB" dirty="0"/>
          </a:p>
        </p:txBody>
      </p:sp>
      <p:pic>
        <p:nvPicPr>
          <p:cNvPr id="23554" name="Picture 2" descr="These Are The 5 Biggest Sporting Events In The World - Pledge Sports">
            <a:extLst>
              <a:ext uri="{FF2B5EF4-FFF2-40B4-BE49-F238E27FC236}">
                <a16:creationId xmlns:a16="http://schemas.microsoft.com/office/drawing/2014/main" id="{FCC4F508-8819-2123-8E98-0D051EB609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2926" y="2081213"/>
            <a:ext cx="3462338" cy="2967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5033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E9BA3-D4CC-BBDA-D3FB-A85433A9A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95249"/>
            <a:ext cx="10515600" cy="971550"/>
          </a:xfrm>
        </p:spPr>
        <p:txBody>
          <a:bodyPr>
            <a:normAutofit/>
          </a:bodyPr>
          <a:lstStyle/>
          <a:p>
            <a:r>
              <a:rPr lang="en-GB" dirty="0"/>
              <a:t>Sports Tourism Destination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1E294-98DA-6396-21BA-4A301E84E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76301"/>
            <a:ext cx="10515600" cy="5081588"/>
          </a:xfrm>
        </p:spPr>
        <p:txBody>
          <a:bodyPr/>
          <a:lstStyle/>
          <a:p>
            <a:r>
              <a:rPr lang="en-GB" dirty="0"/>
              <a:t>Rebranding – Knott et al (2015)</a:t>
            </a:r>
          </a:p>
          <a:p>
            <a:r>
              <a:rPr lang="en-GB" dirty="0"/>
              <a:t>Political Change to Destination </a:t>
            </a:r>
          </a:p>
          <a:p>
            <a:r>
              <a:rPr lang="en-GB" dirty="0"/>
              <a:t>International Marketing </a:t>
            </a:r>
          </a:p>
          <a:p>
            <a:r>
              <a:rPr lang="en-GB" dirty="0"/>
              <a:t>Public Relations</a:t>
            </a:r>
          </a:p>
          <a:p>
            <a:r>
              <a:rPr lang="en-GB" dirty="0"/>
              <a:t>Persistent Spill Over Tourism – Dong &amp; </a:t>
            </a:r>
            <a:r>
              <a:rPr lang="en-GB" dirty="0" err="1"/>
              <a:t>Duyster</a:t>
            </a:r>
            <a:r>
              <a:rPr lang="en-GB" dirty="0"/>
              <a:t> (2015)</a:t>
            </a:r>
          </a:p>
          <a:p>
            <a:r>
              <a:rPr lang="en-GB" dirty="0"/>
              <a:t>Event Planning &amp; Managing Resources – </a:t>
            </a:r>
            <a:r>
              <a:rPr lang="en-GB" dirty="0" err="1"/>
              <a:t>Ziakas</a:t>
            </a:r>
            <a:r>
              <a:rPr lang="en-GB" dirty="0"/>
              <a:t> &amp; Costa (2011)</a:t>
            </a:r>
          </a:p>
          <a:p>
            <a:r>
              <a:rPr lang="en-GB" dirty="0"/>
              <a:t>Awareness of Pre Event Perceptions </a:t>
            </a:r>
            <a:r>
              <a:rPr lang="en-GB" dirty="0" err="1"/>
              <a:t>Kaplandinov</a:t>
            </a:r>
            <a:r>
              <a:rPr lang="en-GB" dirty="0"/>
              <a:t> et al (2016)</a:t>
            </a:r>
          </a:p>
          <a:p>
            <a:r>
              <a:rPr lang="en-GB" dirty="0"/>
              <a:t>Strategies to retain ST/LT Impacts Tang &amp; Wang (2016)</a:t>
            </a:r>
          </a:p>
          <a:p>
            <a:r>
              <a:rPr lang="en-GB" dirty="0"/>
              <a:t>Links to Destination Strategies – Synergies &amp; Stakeholder involvement</a:t>
            </a:r>
          </a:p>
        </p:txBody>
      </p:sp>
      <p:pic>
        <p:nvPicPr>
          <p:cNvPr id="24578" name="Picture 2" descr="Sports Guide 2023 &amp; 2024 | Events, Matches &amp; Fixtures | Ticketmaster UK">
            <a:extLst>
              <a:ext uri="{FF2B5EF4-FFF2-40B4-BE49-F238E27FC236}">
                <a16:creationId xmlns:a16="http://schemas.microsoft.com/office/drawing/2014/main" id="{23D521F5-CCBF-CA3E-0A4F-E528D817F4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221" y="714376"/>
            <a:ext cx="5726904" cy="210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73393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84DEE-18FD-ADC1-3C84-A1B4BC4BF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Triple Bottom 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5DD6D-75E3-58A4-E26F-299FBEC94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1353800" cy="4351338"/>
          </a:xfrm>
        </p:spPr>
        <p:txBody>
          <a:bodyPr/>
          <a:lstStyle/>
          <a:p>
            <a:r>
              <a:rPr lang="en-GB" dirty="0"/>
              <a:t>Economic, Social &amp; Environmental</a:t>
            </a:r>
          </a:p>
          <a:p>
            <a:r>
              <a:rPr lang="en-GB" dirty="0"/>
              <a:t>Legacy – Planned &amp; Unplanned Framework</a:t>
            </a:r>
          </a:p>
          <a:p>
            <a:r>
              <a:rPr lang="en-GB" dirty="0"/>
              <a:t>Opportunity Costs</a:t>
            </a:r>
          </a:p>
          <a:p>
            <a:r>
              <a:rPr lang="en-GB" dirty="0"/>
              <a:t>Potential to develop Image – Feasibility?</a:t>
            </a:r>
          </a:p>
          <a:p>
            <a:r>
              <a:rPr lang="en-GB" dirty="0"/>
              <a:t>Evidence of Tourism Objectives – </a:t>
            </a:r>
            <a:r>
              <a:rPr lang="en-GB" dirty="0" err="1"/>
              <a:t>Mhuana</a:t>
            </a:r>
            <a:r>
              <a:rPr lang="en-GB" dirty="0"/>
              <a:t> et al (2017)</a:t>
            </a:r>
          </a:p>
          <a:p>
            <a:r>
              <a:rPr lang="en-GB" dirty="0"/>
              <a:t>Visitor Stay &amp; Spends </a:t>
            </a:r>
          </a:p>
          <a:p>
            <a:r>
              <a:rPr lang="en-GB" dirty="0"/>
              <a:t>Very few Sports Events have lived up to promises</a:t>
            </a:r>
          </a:p>
          <a:p>
            <a:r>
              <a:rPr lang="en-GB" dirty="0"/>
              <a:t>Covid</a:t>
            </a:r>
          </a:p>
          <a:p>
            <a:endParaRPr lang="en-GB" dirty="0"/>
          </a:p>
        </p:txBody>
      </p:sp>
      <p:pic>
        <p:nvPicPr>
          <p:cNvPr id="25602" name="Picture 2" descr="Sports Tickets 2023 | Vivid Seats">
            <a:extLst>
              <a:ext uri="{FF2B5EF4-FFF2-40B4-BE49-F238E27FC236}">
                <a16:creationId xmlns:a16="http://schemas.microsoft.com/office/drawing/2014/main" id="{360432E5-86DB-46C6-6C9E-C5A9F60C31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374" y="327818"/>
            <a:ext cx="5124451" cy="3386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928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BA63B69-B653-65EC-830B-570096AFC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" y="1"/>
            <a:ext cx="12058650" cy="1690688"/>
          </a:xfrm>
        </p:spPr>
        <p:txBody>
          <a:bodyPr/>
          <a:lstStyle/>
          <a:p>
            <a:r>
              <a:rPr lang="en-GB" dirty="0"/>
              <a:t>                                      Learning Review </a:t>
            </a:r>
            <a:br>
              <a:rPr lang="en-GB" dirty="0"/>
            </a:br>
            <a:r>
              <a:rPr lang="en-GB" dirty="0"/>
              <a:t> Butler’s TALC Destination Development (1980) </a:t>
            </a:r>
          </a:p>
        </p:txBody>
      </p:sp>
      <p:pic>
        <p:nvPicPr>
          <p:cNvPr id="2052" name="Picture 4" descr="PPT - Tourism Development PowerPoint Presentation, free download -  ID:9607960">
            <a:extLst>
              <a:ext uri="{FF2B5EF4-FFF2-40B4-BE49-F238E27FC236}">
                <a16:creationId xmlns:a16="http://schemas.microsoft.com/office/drawing/2014/main" id="{C2F1BA4D-7EF0-784F-60A9-8503A133AF3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583" y="1405731"/>
            <a:ext cx="5801784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0008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D26F7-CD87-05AA-4889-B3B7262AB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1"/>
            <a:ext cx="11372850" cy="933450"/>
          </a:xfrm>
        </p:spPr>
        <p:txBody>
          <a:bodyPr/>
          <a:lstStyle/>
          <a:p>
            <a:r>
              <a:rPr lang="en-GB" dirty="0"/>
              <a:t>Sports Tourism – Power House </a:t>
            </a:r>
            <a:r>
              <a:rPr lang="en-GB" sz="2000" dirty="0"/>
              <a:t>Decker, E (2023)</a:t>
            </a:r>
            <a:r>
              <a:rPr lang="en-GB" dirty="0"/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FBBA2-D527-BD1B-3333-A8D884A18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666750"/>
            <a:ext cx="11125200" cy="5510214"/>
          </a:xfrm>
        </p:spPr>
        <p:txBody>
          <a:bodyPr>
            <a:normAutofit/>
          </a:bodyPr>
          <a:lstStyle/>
          <a:p>
            <a:r>
              <a:rPr lang="en-GB" dirty="0"/>
              <a:t>Fusion – Travel&amp; Sport</a:t>
            </a:r>
          </a:p>
          <a:p>
            <a:r>
              <a:rPr lang="en-GB" dirty="0"/>
              <a:t>Siren Call  - Buzz to Boom</a:t>
            </a:r>
          </a:p>
          <a:p>
            <a:r>
              <a:rPr lang="en-GB" dirty="0"/>
              <a:t>Increase facilities, enhance infrastructure – pivotal role</a:t>
            </a:r>
          </a:p>
          <a:p>
            <a:r>
              <a:rPr lang="en-GB" dirty="0"/>
              <a:t>Generate Media Coverage &amp; Marketing Campaigns</a:t>
            </a:r>
          </a:p>
          <a:p>
            <a:r>
              <a:rPr lang="en-GB" dirty="0"/>
              <a:t>Visitor Surge </a:t>
            </a:r>
          </a:p>
          <a:p>
            <a:r>
              <a:rPr lang="en-GB" dirty="0"/>
              <a:t>Benefit Local Workforce</a:t>
            </a:r>
          </a:p>
          <a:p>
            <a:r>
              <a:rPr lang="en-GB" dirty="0"/>
              <a:t>Marketing Campaigns</a:t>
            </a:r>
          </a:p>
          <a:p>
            <a:r>
              <a:rPr lang="en-GB" dirty="0"/>
              <a:t>Pre Event Fan Zones, Landmarks, Experiences, Showcase </a:t>
            </a:r>
          </a:p>
          <a:p>
            <a:r>
              <a:rPr lang="en-GB" dirty="0"/>
              <a:t>Logistics &amp; Transport</a:t>
            </a:r>
          </a:p>
          <a:p>
            <a:r>
              <a:rPr lang="en-GB" dirty="0"/>
              <a:t>Ripple Effect – Economic Tracking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26626" name="Picture 2" descr="IOC EB urges all International Federations to relocate or cancel their sports  events currently planned in Russia or Belarus - Olympic News">
            <a:extLst>
              <a:ext uri="{FF2B5EF4-FFF2-40B4-BE49-F238E27FC236}">
                <a16:creationId xmlns:a16="http://schemas.microsoft.com/office/drawing/2014/main" id="{11EC18AF-5B50-DCD5-89DC-471489EEC6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3450" y="1123950"/>
            <a:ext cx="3505200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5013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0999D-C25E-BEEE-6B09-5D9A18EEB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" y="365125"/>
            <a:ext cx="11753850" cy="1325563"/>
          </a:xfrm>
        </p:spPr>
        <p:txBody>
          <a:bodyPr/>
          <a:lstStyle/>
          <a:p>
            <a:r>
              <a:rPr lang="en-GB" dirty="0"/>
              <a:t>BUT…Is it a Game Changing </a:t>
            </a:r>
            <a:r>
              <a:rPr lang="en-GB" dirty="0" err="1"/>
              <a:t>Phenomenum</a:t>
            </a:r>
            <a:r>
              <a:rPr lang="en-GB" dirty="0"/>
              <a:t>? </a:t>
            </a:r>
            <a:r>
              <a:rPr lang="en-GB" sz="2000" dirty="0"/>
              <a:t>Decker, E (2023)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F5C34-5D14-AACF-249D-A57603FC4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COSTS……</a:t>
            </a:r>
          </a:p>
          <a:p>
            <a:r>
              <a:rPr lang="en-GB" dirty="0"/>
              <a:t>RISKS…….</a:t>
            </a:r>
          </a:p>
          <a:p>
            <a:r>
              <a:rPr lang="en-GB" dirty="0"/>
              <a:t>DEPENDS ON HOME TEAM RESULTS…..</a:t>
            </a:r>
          </a:p>
          <a:p>
            <a:r>
              <a:rPr lang="en-GB" dirty="0"/>
              <a:t>WEATHER DEPENDENT……</a:t>
            </a:r>
          </a:p>
          <a:p>
            <a:r>
              <a:rPr lang="en-GB" dirty="0"/>
              <a:t>DEPENDENT ON ECONOMY……</a:t>
            </a:r>
          </a:p>
          <a:p>
            <a:r>
              <a:rPr lang="en-GB" dirty="0"/>
              <a:t>TERRORISM…….</a:t>
            </a:r>
          </a:p>
          <a:p>
            <a:r>
              <a:rPr lang="en-GB" dirty="0"/>
              <a:t>LOOK AT COVID……</a:t>
            </a:r>
          </a:p>
        </p:txBody>
      </p:sp>
      <p:pic>
        <p:nvPicPr>
          <p:cNvPr id="27652" name="Picture 4" descr="Athletic events in Hamburg! | Discover now!">
            <a:extLst>
              <a:ext uri="{FF2B5EF4-FFF2-40B4-BE49-F238E27FC236}">
                <a16:creationId xmlns:a16="http://schemas.microsoft.com/office/drawing/2014/main" id="{738FADB7-6B16-3CB4-0177-81F750EED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529" y="1628262"/>
            <a:ext cx="5043046" cy="376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00465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87705-79D6-1683-280A-336CA31A9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365125"/>
            <a:ext cx="11096625" cy="1325563"/>
          </a:xfrm>
        </p:spPr>
        <p:txBody>
          <a:bodyPr/>
          <a:lstStyle/>
          <a:p>
            <a:r>
              <a:rPr lang="en-GB" dirty="0"/>
              <a:t>Learning Review – The Sports Event Legacy Cube 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3C7303B0-6159-FE27-71F2-2EBD3D2F5D3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239" y="1613693"/>
            <a:ext cx="5547011" cy="3653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45318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929</Words>
  <Application>Microsoft Office PowerPoint</Application>
  <PresentationFormat>Widescreen</PresentationFormat>
  <Paragraphs>229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PowerPoint Presentation</vt:lpstr>
      <vt:lpstr>Learning Review – Event Impacts &amp; Legacies</vt:lpstr>
      <vt:lpstr>Butler’s Tourism Development  Model (1980)</vt:lpstr>
      <vt:lpstr>Defining Sport</vt:lpstr>
      <vt:lpstr>Sports Tourism – Niche Market</vt:lpstr>
      <vt:lpstr>Markets</vt:lpstr>
      <vt:lpstr>Sports Tourism Typologies &amp; Leverages</vt:lpstr>
      <vt:lpstr>Niche Markets Pre Covid ETFI (2021)</vt:lpstr>
      <vt:lpstr>Sports Tourism Trends ETFI (2021)</vt:lpstr>
      <vt:lpstr>European Market</vt:lpstr>
      <vt:lpstr>UK Sports Tourism Market</vt:lpstr>
      <vt:lpstr>UNWTO – Sports Tourism Stance</vt:lpstr>
      <vt:lpstr>Sports Events Tourism – Destination Impacts </vt:lpstr>
      <vt:lpstr>Sports Events Issues</vt:lpstr>
      <vt:lpstr>Catalyst for Tourism &amp; Development </vt:lpstr>
      <vt:lpstr>Destination Development</vt:lpstr>
      <vt:lpstr>Stadium Development</vt:lpstr>
      <vt:lpstr>Product Development</vt:lpstr>
      <vt:lpstr>Sustainable Development</vt:lpstr>
      <vt:lpstr>Competitiveness</vt:lpstr>
      <vt:lpstr>Sport &amp; Tourism Intersection Higham &amp; Hinch 2018</vt:lpstr>
      <vt:lpstr>Tourism Destination Considerations</vt:lpstr>
      <vt:lpstr>Sports Tourism Destination Research</vt:lpstr>
      <vt:lpstr>Triple Bottom Line</vt:lpstr>
      <vt:lpstr>                                      Learning Review   Butler’s TALC Destination Development (1980) </vt:lpstr>
      <vt:lpstr>Sports Tourism – Power House Decker, E (2023)  </vt:lpstr>
      <vt:lpstr>BUT…Is it a Game Changing Phenomenum? Decker, E (2023)</vt:lpstr>
      <vt:lpstr>Learning Review – The Sports Event Legacy Cube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5</cp:revision>
  <dcterms:created xsi:type="dcterms:W3CDTF">2023-09-15T09:31:09Z</dcterms:created>
  <dcterms:modified xsi:type="dcterms:W3CDTF">2023-10-16T17:20:14Z</dcterms:modified>
</cp:coreProperties>
</file>