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9" r:id="rId2"/>
    <p:sldId id="260" r:id="rId3"/>
    <p:sldId id="261" r:id="rId4"/>
    <p:sldId id="266" r:id="rId5"/>
    <p:sldId id="267" r:id="rId6"/>
    <p:sldId id="268" r:id="rId7"/>
    <p:sldId id="263" r:id="rId8"/>
    <p:sldId id="271" r:id="rId9"/>
    <p:sldId id="272" r:id="rId10"/>
    <p:sldId id="273" r:id="rId11"/>
    <p:sldId id="257" r:id="rId12"/>
    <p:sldId id="264" r:id="rId13"/>
    <p:sldId id="265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No. of Defects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May</c:v>
                </c:pt>
                <c:pt idx="1">
                  <c:v>Jun</c:v>
                </c:pt>
                <c:pt idx="2">
                  <c:v>Jul</c:v>
                </c:pt>
                <c:pt idx="3">
                  <c:v>Aug</c:v>
                </c:pt>
                <c:pt idx="4">
                  <c:v>Sep</c:v>
                </c:pt>
                <c:pt idx="5">
                  <c:v>Oct</c:v>
                </c:pt>
                <c:pt idx="6">
                  <c:v>Nov</c:v>
                </c:pt>
                <c:pt idx="7">
                  <c:v>Dec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6</c:v>
                </c:pt>
                <c:pt idx="1">
                  <c:v>7</c:v>
                </c:pt>
                <c:pt idx="2">
                  <c:v>9</c:v>
                </c:pt>
                <c:pt idx="3">
                  <c:v>10</c:v>
                </c:pt>
                <c:pt idx="4">
                  <c:v>11</c:v>
                </c:pt>
                <c:pt idx="5">
                  <c:v>6</c:v>
                </c:pt>
                <c:pt idx="6">
                  <c:v>2</c:v>
                </c:pt>
                <c:pt idx="7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945-436C-9188-0C8CC90934B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May</c:v>
                </c:pt>
                <c:pt idx="1">
                  <c:v>Jun</c:v>
                </c:pt>
                <c:pt idx="2">
                  <c:v>Jul</c:v>
                </c:pt>
                <c:pt idx="3">
                  <c:v>Aug</c:v>
                </c:pt>
                <c:pt idx="4">
                  <c:v>Sep</c:v>
                </c:pt>
                <c:pt idx="5">
                  <c:v>Oct</c:v>
                </c:pt>
                <c:pt idx="6">
                  <c:v>Nov</c:v>
                </c:pt>
                <c:pt idx="7">
                  <c:v>Dec</c:v>
                </c:pt>
              </c:strCache>
            </c:strRef>
          </c:cat>
          <c:val>
            <c:numRef>
              <c:f>Sheet1!$C$2:$C$9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945-436C-9188-0C8CC90934B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Sheet1!$A$2:$A$9</c:f>
              <c:strCache>
                <c:ptCount val="8"/>
                <c:pt idx="0">
                  <c:v>May</c:v>
                </c:pt>
                <c:pt idx="1">
                  <c:v>Jun</c:v>
                </c:pt>
                <c:pt idx="2">
                  <c:v>Jul</c:v>
                </c:pt>
                <c:pt idx="3">
                  <c:v>Aug</c:v>
                </c:pt>
                <c:pt idx="4">
                  <c:v>Sep</c:v>
                </c:pt>
                <c:pt idx="5">
                  <c:v>Oct</c:v>
                </c:pt>
                <c:pt idx="6">
                  <c:v>Nov</c:v>
                </c:pt>
                <c:pt idx="7">
                  <c:v>Dec</c:v>
                </c:pt>
              </c:strCache>
            </c:strRef>
          </c:cat>
          <c:val>
            <c:numRef>
              <c:f>Sheet1!$D$2:$D$9</c:f>
              <c:numCache>
                <c:formatCode>General</c:formatCode>
                <c:ptCount val="8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945-436C-9188-0C8CC90934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40325304"/>
        <c:axId val="640326288"/>
      </c:lineChart>
      <c:catAx>
        <c:axId val="64032530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Month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0326288"/>
        <c:crosses val="autoZero"/>
        <c:auto val="1"/>
        <c:lblAlgn val="ctr"/>
        <c:lblOffset val="100"/>
        <c:noMultiLvlLbl val="0"/>
      </c:catAx>
      <c:valAx>
        <c:axId val="6403262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No. of Defects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40325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205CE-78A7-4B20-9118-05B69F3A59CD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38FB2A-E2AE-4484-A2A2-D888BE4D2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78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32CCE-6D4B-4B15-9B10-9EDBA81E69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1872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643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B86591F-0D9A-444F-B361-19BA71C335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6100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57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54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93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816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407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775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070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62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645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93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4904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C4134CC3-80E6-4853-8340-9A1626D255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D400BBAA-80E1-4A4C-AFE4-B015A54BE4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20148AEC-839C-4755-9C93-7BE8634159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CC141A-24FF-4198-9A8C-3DF0AD17DE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863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419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nixmen.com/list-free-open-source-monitoring-system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509954" y="1368370"/>
            <a:ext cx="10814538" cy="45365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BMSK 4004 </a:t>
            </a:r>
            <a:br>
              <a:rPr lang="en-GB" altLang="en-US" sz="4000" dirty="0"/>
            </a:br>
            <a:r>
              <a:rPr lang="en-GB" sz="4000" b="1" dirty="0"/>
              <a:t>Problem Solving and Decision Making</a:t>
            </a:r>
            <a:br>
              <a:rPr lang="en-GB" sz="4000" b="1" dirty="0"/>
            </a:br>
            <a:br>
              <a:rPr lang="en-GB" altLang="en-US" sz="2000" dirty="0"/>
            </a:br>
            <a:r>
              <a:rPr lang="en-GB" altLang="en-US" sz="2800" dirty="0"/>
              <a:t>Online Session 9</a:t>
            </a:r>
          </a:p>
        </p:txBody>
      </p:sp>
    </p:spTree>
    <p:extLst>
      <p:ext uri="{BB962C8B-B14F-4D97-AF65-F5344CB8AC3E}">
        <p14:creationId xmlns:p14="http://schemas.microsoft.com/office/powerpoint/2010/main" val="2518625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1D90C9-E443-40DD-8DAC-A5E71C3FC66B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A261F-CA3E-435C-A4C3-0889DCABF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70179"/>
            <a:ext cx="10972800" cy="3847053"/>
          </a:xfrm>
        </p:spPr>
        <p:txBody>
          <a:bodyPr/>
          <a:lstStyle/>
          <a:p>
            <a:r>
              <a:rPr lang="en-GB" altLang="en-US" dirty="0">
                <a:latin typeface="Arial" charset="0"/>
                <a:cs typeface="Arial" charset="0"/>
              </a:rPr>
              <a:t>Appropriate monitoring techniques</a:t>
            </a:r>
          </a:p>
          <a:p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9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2FC4176-547A-495B-B058-4A7B2C87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</a:p>
        </p:txBody>
      </p:sp>
    </p:spTree>
    <p:extLst>
      <p:ext uri="{BB962C8B-B14F-4D97-AF65-F5344CB8AC3E}">
        <p14:creationId xmlns:p14="http://schemas.microsoft.com/office/powerpoint/2010/main" val="3039284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97620" y="1054469"/>
            <a:ext cx="11275280" cy="39659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sz="1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altLang="en-US" sz="2800" b="1" i="1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1D90C9-E443-40DD-8DAC-A5E71C3FC66B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915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26" y="60326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90A8987-56C9-45DB-855B-839C6BA65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265113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Aims &amp; Objectives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2CB3B5AB-4FA6-43BC-A5D2-CC111913C5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0707" y="1399749"/>
            <a:ext cx="112315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itchFamily="34" charset="0"/>
                <a:ea typeface="+mn-ea"/>
                <a:cs typeface="+mn-cs"/>
              </a:rPr>
              <a:t>AIM: </a:t>
            </a:r>
            <a:r>
              <a:rPr kumimoji="0" lang="en-GB" altLang="en-US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itchFamily="34" charset="0"/>
                <a:ea typeface="+mn-ea"/>
                <a:cs typeface="+mn-cs"/>
              </a:rPr>
              <a:t>To enable learners to make effective decisions to solve complex problems in the workplace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itchFamily="18" charset="0"/>
                <a:ea typeface="+mn-ea"/>
                <a:cs typeface="+mn-cs"/>
              </a:rPr>
              <a:t>.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A004F461-24CE-474A-AF89-A0C24CAC7B95}"/>
              </a:ext>
            </a:extLst>
          </p:cNvPr>
          <p:cNvSpPr txBox="1">
            <a:spLocks/>
          </p:cNvSpPr>
          <p:nvPr/>
        </p:nvSpPr>
        <p:spPr>
          <a:xfrm>
            <a:off x="118534" y="2593790"/>
            <a:ext cx="11683674" cy="36195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9062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- At the end of this module the learner will:</a:t>
            </a:r>
          </a:p>
          <a:p>
            <a:pPr marL="119062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able to effectively monitor</a:t>
            </a:r>
            <a:r>
              <a:rPr kumimoji="0" lang="en-GB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progress to ensure successful implementation of the solution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06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EE5B3-92DD-4A59-A299-91786DB34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Why do we need to plan?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56700C-51E7-483C-B447-999A28C0EE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5768" y="1547446"/>
            <a:ext cx="5945032" cy="39163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5FD3A9-05BE-48DA-981D-398AD9300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2685" y="1610663"/>
            <a:ext cx="5213840" cy="378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510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09668D-4062-4F95-8109-83B8AB6BB7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4165" y="1417638"/>
            <a:ext cx="7407420" cy="421044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290DDEF-2257-46EF-8CCC-A13748231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Your Plan</a:t>
            </a:r>
          </a:p>
        </p:txBody>
      </p:sp>
    </p:spTree>
    <p:extLst>
      <p:ext uri="{BB962C8B-B14F-4D97-AF65-F5344CB8AC3E}">
        <p14:creationId xmlns:p14="http://schemas.microsoft.com/office/powerpoint/2010/main" val="2761201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1B7F4-44DC-412A-81C7-6A78D3F8D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Reality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AE50FF3-11F1-4218-97D6-B88E78FF5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1481" y="1503484"/>
            <a:ext cx="7103754" cy="409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935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6AF0B-4E75-44FD-B7C9-757BB2060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monitoring techniques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C0F5F8-AE36-4CDA-A781-480DF4B096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761780"/>
              </p:ext>
            </p:extLst>
          </p:nvPr>
        </p:nvGraphicFramePr>
        <p:xfrm>
          <a:off x="296008" y="1249680"/>
          <a:ext cx="11895992" cy="4358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958861">
                  <a:extLst>
                    <a:ext uri="{9D8B030D-6E8A-4147-A177-3AD203B41FA5}">
                      <a16:colId xmlns:a16="http://schemas.microsoft.com/office/drawing/2014/main" val="3425401558"/>
                    </a:ext>
                  </a:extLst>
                </a:gridCol>
                <a:gridCol w="6937131">
                  <a:extLst>
                    <a:ext uri="{9D8B030D-6E8A-4147-A177-3AD203B41FA5}">
                      <a16:colId xmlns:a16="http://schemas.microsoft.com/office/drawing/2014/main" val="3012137316"/>
                    </a:ext>
                  </a:extLst>
                </a:gridCol>
              </a:tblGrid>
              <a:tr h="3552092">
                <a:tc>
                  <a:txBody>
                    <a:bodyPr/>
                    <a:lstStyle/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Run or </a:t>
                      </a:r>
                      <a:r>
                        <a:rPr lang="en-GB" sz="4000" i="1" dirty="0"/>
                        <a:t>Trend</a:t>
                      </a:r>
                      <a:r>
                        <a:rPr lang="en-GB" sz="4000" dirty="0"/>
                        <a:t> Charts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Gantt chart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Action plan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Schedule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Informal Meeting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r>
                        <a:rPr lang="en-GB" sz="4000" dirty="0"/>
                        <a:t>Formal Meeting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One to One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Mark sheet and feedback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Progress Report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Monthly Report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Performance appraisal</a:t>
                      </a:r>
                    </a:p>
                    <a:p>
                      <a:pPr marL="571500" marR="0" lvl="0" indent="-5715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4000" dirty="0"/>
                        <a:t>PDP</a:t>
                      </a:r>
                    </a:p>
                    <a:p>
                      <a:pPr marL="571500" indent="-571500">
                        <a:buFont typeface="Arial" panose="020B0604020202020204" pitchFamily="34" charset="0"/>
                        <a:buChar char="•"/>
                      </a:pPr>
                      <a:endParaRPr lang="en-GB" sz="4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8390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9569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57D32-4336-4480-A7A2-14D38E568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or </a:t>
            </a:r>
            <a:r>
              <a:rPr lang="en-GB" i="1" dirty="0"/>
              <a:t>Trend</a:t>
            </a:r>
            <a:r>
              <a:rPr lang="en-GB" dirty="0"/>
              <a:t>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C33FE-F1BC-487A-8A99-74E51F326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a primary tool for recognising problems</a:t>
            </a:r>
          </a:p>
          <a:p>
            <a:r>
              <a:rPr lang="en-GB" dirty="0"/>
              <a:t>They indicate ‘spikes’</a:t>
            </a:r>
          </a:p>
          <a:p>
            <a:r>
              <a:rPr lang="en-GB" dirty="0"/>
              <a:t>They show us trends over time</a:t>
            </a:r>
          </a:p>
          <a:p>
            <a:r>
              <a:rPr lang="en-GB" dirty="0"/>
              <a:t>They highlight problems we might not otherwise notice</a:t>
            </a:r>
          </a:p>
          <a:p>
            <a:r>
              <a:rPr lang="en-GB" dirty="0"/>
              <a:t>They give us a perspective over time</a:t>
            </a:r>
          </a:p>
        </p:txBody>
      </p:sp>
    </p:spTree>
    <p:extLst>
      <p:ext uri="{BB962C8B-B14F-4D97-AF65-F5344CB8AC3E}">
        <p14:creationId xmlns:p14="http://schemas.microsoft.com/office/powerpoint/2010/main" val="1829942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5B0D2-2D4E-482C-8BD6-75F275FDA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or </a:t>
            </a:r>
            <a:r>
              <a:rPr lang="en-GB" i="1" dirty="0"/>
              <a:t>Trend</a:t>
            </a:r>
            <a:r>
              <a:rPr lang="en-GB" dirty="0"/>
              <a:t> Charts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8A4A65-87D9-4AAD-9A0F-E7104C04D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84" y="1224851"/>
            <a:ext cx="6777853" cy="440829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A80BEC-78BA-482B-A45E-6863264A0CCE}"/>
              </a:ext>
            </a:extLst>
          </p:cNvPr>
          <p:cNvSpPr txBox="1"/>
          <p:nvPr/>
        </p:nvSpPr>
        <p:spPr>
          <a:xfrm>
            <a:off x="7549563" y="1849485"/>
            <a:ext cx="403283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this chart was measuring, say, </a:t>
            </a:r>
            <a:r>
              <a:rPr lang="en-GB" sz="2400" b="1" i="1" dirty="0">
                <a:solidFill>
                  <a:srgbClr val="FF0000"/>
                </a:solidFill>
              </a:rPr>
              <a:t>‘No. of Defects’</a:t>
            </a:r>
            <a:r>
              <a:rPr lang="en-GB" sz="2400" dirty="0">
                <a:solidFill>
                  <a:srgbClr val="FF0000"/>
                </a:solidFill>
              </a:rPr>
              <a:t>,</a:t>
            </a:r>
            <a:r>
              <a:rPr lang="en-GB" sz="2400" dirty="0"/>
              <a:t> then this trend would clearly indicate the problem was getting worse, and that </a:t>
            </a:r>
            <a:r>
              <a:rPr lang="en-GB" sz="2400" i="1" dirty="0">
                <a:solidFill>
                  <a:srgbClr val="0070C0"/>
                </a:solidFill>
              </a:rPr>
              <a:t>ACTION</a:t>
            </a:r>
            <a:r>
              <a:rPr lang="en-GB" sz="2400" dirty="0"/>
              <a:t> was needed.</a:t>
            </a:r>
          </a:p>
        </p:txBody>
      </p:sp>
    </p:spTree>
    <p:extLst>
      <p:ext uri="{BB962C8B-B14F-4D97-AF65-F5344CB8AC3E}">
        <p14:creationId xmlns:p14="http://schemas.microsoft.com/office/powerpoint/2010/main" val="1163950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950CC-2F05-4552-9530-31F699F6B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or </a:t>
            </a:r>
            <a:r>
              <a:rPr lang="en-GB" i="1" dirty="0"/>
              <a:t>Trend</a:t>
            </a:r>
            <a:r>
              <a:rPr lang="en-GB" dirty="0"/>
              <a:t> Charts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80D41733-89EA-40AD-8032-20F0BB7016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5231428"/>
              </p:ext>
            </p:extLst>
          </p:nvPr>
        </p:nvGraphicFramePr>
        <p:xfrm>
          <a:off x="403412" y="1196788"/>
          <a:ext cx="7543800" cy="40744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4FE191E-27BB-4634-A078-FD319099BEB0}"/>
              </a:ext>
            </a:extLst>
          </p:cNvPr>
          <p:cNvSpPr txBox="1"/>
          <p:nvPr/>
        </p:nvSpPr>
        <p:spPr>
          <a:xfrm>
            <a:off x="8596385" y="1622483"/>
            <a:ext cx="29860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can use the same chart to </a:t>
            </a:r>
            <a:r>
              <a:rPr lang="en-GB" b="1" i="1" dirty="0">
                <a:solidFill>
                  <a:srgbClr val="FF0000"/>
                </a:solidFill>
              </a:rPr>
              <a:t>monitor</a:t>
            </a:r>
            <a:r>
              <a:rPr lang="en-GB" dirty="0"/>
              <a:t> the effect of any corrective actions we take, in order to see if they have the </a:t>
            </a:r>
            <a:r>
              <a:rPr lang="en-GB" b="1" i="1" dirty="0">
                <a:solidFill>
                  <a:srgbClr val="0070C0"/>
                </a:solidFill>
              </a:rPr>
              <a:t>desired effect</a:t>
            </a:r>
            <a:r>
              <a:rPr lang="en-GB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D6EA01-280D-428C-B665-47C82027BD30}"/>
              </a:ext>
            </a:extLst>
          </p:cNvPr>
          <p:cNvSpPr txBox="1"/>
          <p:nvPr/>
        </p:nvSpPr>
        <p:spPr>
          <a:xfrm>
            <a:off x="8596385" y="3388858"/>
            <a:ext cx="2462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 this case; they have!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1D601-FC42-44E5-A384-E49A289871CD}"/>
              </a:ext>
            </a:extLst>
          </p:cNvPr>
          <p:cNvSpPr txBox="1"/>
          <p:nvPr/>
        </p:nvSpPr>
        <p:spPr>
          <a:xfrm>
            <a:off x="8596385" y="4047237"/>
            <a:ext cx="32830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can, therefore, use this type of chart to help identify issues as they arise, but also </a:t>
            </a:r>
            <a:r>
              <a:rPr lang="en-GB" b="1" i="1" dirty="0">
                <a:solidFill>
                  <a:srgbClr val="00B050"/>
                </a:solidFill>
              </a:rPr>
              <a:t>monitor the effectiveness </a:t>
            </a:r>
            <a:r>
              <a:rPr lang="en-GB" dirty="0"/>
              <a:t>of our solutions….</a:t>
            </a:r>
            <a:r>
              <a:rPr lang="en-GB" b="1" i="1" dirty="0">
                <a:solidFill>
                  <a:srgbClr val="00B050"/>
                </a:solidFill>
              </a:rPr>
              <a:t>over time!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7EBB51-F3EC-4556-9A87-08DA491BA0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571893" y="145155"/>
            <a:ext cx="1823402" cy="147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628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4E974109-869E-4B95-AED0-FC4773D8E1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612" y="335902"/>
            <a:ext cx="11395788" cy="923731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ja-JP" b="1" dirty="0">
                <a:ea typeface="MS PGothic" panose="020B0600070205080204" pitchFamily="34" charset="-128"/>
              </a:rPr>
              <a:t>Gantt Chart</a:t>
            </a:r>
            <a:r>
              <a:rPr lang="en-GB" altLang="en-US" b="1" dirty="0"/>
              <a:t> - Key points: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242E9A66-C28F-4CFC-AC2A-5FD50F0E2C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6612" y="1259633"/>
            <a:ext cx="11793894" cy="433873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Gantt charts are useful tools for planning and scheduling projects.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help you to assess how long a project will take to complete, determine the resources needed, and lay out the order in which tasks need to be carried out.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are useful in managing the dependencies between tasks.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When a project is under way, Gantt charts are useful for monitoring its progress.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can immediately see what should have been achieved at a particular point in time, and can therefore take remedial action to bring the project back on course if needed.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This can be essential for the successful and profitable implementation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863005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4E974109-869E-4B95-AED0-FC4773D8E1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612" y="335902"/>
            <a:ext cx="11395788" cy="923731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ja-JP" b="1" dirty="0">
                <a:ea typeface="MS PGothic" panose="020B0600070205080204" pitchFamily="34" charset="-128"/>
              </a:rPr>
              <a:t>Action Plan</a:t>
            </a:r>
            <a:r>
              <a:rPr lang="en-GB" altLang="en-US" b="1" dirty="0"/>
              <a:t>- Key points: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242E9A66-C28F-4CFC-AC2A-5FD50F0E2C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6612" y="1696915"/>
            <a:ext cx="11793894" cy="390145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Action plans are useful tools for planning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 simpler version of Gantt charts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Tend to be used by one person for one person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They are more flexible (as they rarely involve more than one person)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help you keep an eye on deadlines and resources needed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do not show the dependencies between tasks.</a:t>
            </a:r>
          </a:p>
        </p:txBody>
      </p:sp>
    </p:spTree>
    <p:extLst>
      <p:ext uri="{BB962C8B-B14F-4D97-AF65-F5344CB8AC3E}">
        <p14:creationId xmlns:p14="http://schemas.microsoft.com/office/powerpoint/2010/main" val="2739840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11020-1A21-4ADF-8D7A-156C9A00E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8024"/>
          </a:xfrm>
        </p:spPr>
        <p:txBody>
          <a:bodyPr/>
          <a:lstStyle/>
          <a:p>
            <a:pPr algn="l"/>
            <a:r>
              <a:rPr lang="en-GB" b="1" dirty="0"/>
              <a:t>An Example of an Action Plan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D7168E-905D-4429-AD7D-30A173CC9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008" y="1186962"/>
            <a:ext cx="11139853" cy="453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80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7BF6B-96B3-4680-9467-A825CC0CE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Formal vs Informal meeting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27F49-6D01-4D67-BFB9-F568F3F5B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dirty="0"/>
              <a:t>Formal meeting would have:</a:t>
            </a:r>
          </a:p>
          <a:p>
            <a:pPr lvl="1"/>
            <a:r>
              <a:rPr lang="en-GB" dirty="0"/>
              <a:t>A set agenda</a:t>
            </a:r>
          </a:p>
          <a:p>
            <a:pPr lvl="1"/>
            <a:r>
              <a:rPr lang="en-GB" dirty="0"/>
              <a:t>A chairperson</a:t>
            </a:r>
          </a:p>
          <a:p>
            <a:pPr lvl="1"/>
            <a:r>
              <a:rPr lang="en-GB" dirty="0"/>
              <a:t>Minutes of the meeting</a:t>
            </a:r>
          </a:p>
          <a:p>
            <a:pPr lvl="1"/>
            <a:r>
              <a:rPr lang="en-GB" dirty="0"/>
              <a:t>Actions following the meeting</a:t>
            </a:r>
          </a:p>
          <a:p>
            <a:pPr lvl="1"/>
            <a:r>
              <a:rPr lang="en-GB" dirty="0"/>
              <a:t>Records that meeting took place</a:t>
            </a:r>
          </a:p>
          <a:p>
            <a:r>
              <a:rPr lang="en-GB" dirty="0"/>
              <a:t>Informal meeting wouldn't have these things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007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309D3-5322-4E99-BD9C-20EC7DA99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2CBCD-064B-4EE6-AE3A-FCF253D0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69477"/>
            <a:ext cx="10972800" cy="3547756"/>
          </a:xfrm>
        </p:spPr>
        <p:txBody>
          <a:bodyPr/>
          <a:lstStyle/>
          <a:p>
            <a:r>
              <a:rPr lang="en-GB" dirty="0"/>
              <a:t>Consider how you could monitor progress of the implementation of the solution for the problem you have identified for your assignment </a:t>
            </a:r>
          </a:p>
          <a:p>
            <a:r>
              <a:rPr lang="en-GB" dirty="0"/>
              <a:t>Why did you choose the those particular monitoring and review techniques?</a:t>
            </a:r>
          </a:p>
        </p:txBody>
      </p:sp>
    </p:spTree>
    <p:extLst>
      <p:ext uri="{BB962C8B-B14F-4D97-AF65-F5344CB8AC3E}">
        <p14:creationId xmlns:p14="http://schemas.microsoft.com/office/powerpoint/2010/main" val="25427740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530</Words>
  <Application>Microsoft Office PowerPoint</Application>
  <PresentationFormat>Widescreen</PresentationFormat>
  <Paragraphs>72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Corbel</vt:lpstr>
      <vt:lpstr>Garamond</vt:lpstr>
      <vt:lpstr>Myriad Pro</vt:lpstr>
      <vt:lpstr>20140311PresentationUWTSDTemplate</vt:lpstr>
      <vt:lpstr> CertHE Skills for the Workplace  Module: BMSK 4004  Problem Solving and Decision Making  Online Session 9</vt:lpstr>
      <vt:lpstr>Today’s Session</vt:lpstr>
      <vt:lpstr>Aims &amp; Objectives</vt:lpstr>
      <vt:lpstr>Why do we need to plan?</vt:lpstr>
      <vt:lpstr>Your Plan</vt:lpstr>
      <vt:lpstr>Reality</vt:lpstr>
      <vt:lpstr>Some of the monitoring techniques</vt:lpstr>
      <vt:lpstr>Run or Trend Charts</vt:lpstr>
      <vt:lpstr>Run or Trend Charts</vt:lpstr>
      <vt:lpstr>Run or Trend Charts</vt:lpstr>
      <vt:lpstr>Gantt Chart - Key points:</vt:lpstr>
      <vt:lpstr>Action Plan- Key points:</vt:lpstr>
      <vt:lpstr>An Example of an Action Plan</vt:lpstr>
      <vt:lpstr>Formal vs Informal meeting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 Module: BMSK 4004  Problem Solving and Decision Making  Day Session 2</dc:title>
  <dc:creator>Michaela Schriek</dc:creator>
  <cp:lastModifiedBy>Michaela Schriek</cp:lastModifiedBy>
  <cp:revision>12</cp:revision>
  <dcterms:created xsi:type="dcterms:W3CDTF">2018-02-15T12:11:45Z</dcterms:created>
  <dcterms:modified xsi:type="dcterms:W3CDTF">2020-05-05T16:37:42Z</dcterms:modified>
</cp:coreProperties>
</file>