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4"/>
    <p:sldMasterId id="2147483697" r:id="rId5"/>
  </p:sldMasterIdLst>
  <p:notesMasterIdLst>
    <p:notesMasterId r:id="rId55"/>
  </p:notesMasterIdLst>
  <p:handoutMasterIdLst>
    <p:handoutMasterId r:id="rId56"/>
  </p:handoutMasterIdLst>
  <p:sldIdLst>
    <p:sldId id="414" r:id="rId6"/>
    <p:sldId id="416" r:id="rId7"/>
    <p:sldId id="417" r:id="rId8"/>
    <p:sldId id="418" r:id="rId9"/>
    <p:sldId id="419" r:id="rId10"/>
    <p:sldId id="481" r:id="rId11"/>
    <p:sldId id="421" r:id="rId12"/>
    <p:sldId id="422" r:id="rId13"/>
    <p:sldId id="423" r:id="rId14"/>
    <p:sldId id="425" r:id="rId15"/>
    <p:sldId id="482" r:id="rId16"/>
    <p:sldId id="426" r:id="rId17"/>
    <p:sldId id="428" r:id="rId18"/>
    <p:sldId id="429" r:id="rId19"/>
    <p:sldId id="430" r:id="rId20"/>
    <p:sldId id="431" r:id="rId21"/>
    <p:sldId id="433" r:id="rId22"/>
    <p:sldId id="434" r:id="rId23"/>
    <p:sldId id="480" r:id="rId24"/>
    <p:sldId id="478" r:id="rId25"/>
    <p:sldId id="477" r:id="rId26"/>
    <p:sldId id="474" r:id="rId27"/>
    <p:sldId id="473" r:id="rId28"/>
    <p:sldId id="472" r:id="rId29"/>
    <p:sldId id="471" r:id="rId30"/>
    <p:sldId id="470" r:id="rId31"/>
    <p:sldId id="469" r:id="rId32"/>
    <p:sldId id="468" r:id="rId33"/>
    <p:sldId id="467" r:id="rId34"/>
    <p:sldId id="465" r:id="rId35"/>
    <p:sldId id="464" r:id="rId36"/>
    <p:sldId id="463" r:id="rId37"/>
    <p:sldId id="462" r:id="rId38"/>
    <p:sldId id="461" r:id="rId39"/>
    <p:sldId id="460" r:id="rId40"/>
    <p:sldId id="459" r:id="rId41"/>
    <p:sldId id="458" r:id="rId42"/>
    <p:sldId id="457" r:id="rId43"/>
    <p:sldId id="456" r:id="rId44"/>
    <p:sldId id="454" r:id="rId45"/>
    <p:sldId id="455" r:id="rId46"/>
    <p:sldId id="452" r:id="rId47"/>
    <p:sldId id="448" r:id="rId48"/>
    <p:sldId id="447" r:id="rId49"/>
    <p:sldId id="445" r:id="rId50"/>
    <p:sldId id="439" r:id="rId51"/>
    <p:sldId id="438" r:id="rId52"/>
    <p:sldId id="437" r:id="rId53"/>
    <p:sldId id="436" r:id="rId54"/>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7"/>
    <a:srgbClr val="FFFFD7"/>
    <a:srgbClr val="FFFFE1"/>
    <a:srgbClr val="FFFF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37" autoAdjust="0"/>
  </p:normalViewPr>
  <p:slideViewPr>
    <p:cSldViewPr>
      <p:cViewPr varScale="1">
        <p:scale>
          <a:sx n="96" d="100"/>
          <a:sy n="96" d="100"/>
        </p:scale>
        <p:origin x="203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EE5B1-4A94-4BFD-80DC-F69FC9E6BA8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BFC211E-694B-47C9-B70E-B6875633418B}">
      <dgm:prSet phldrT="[Text]" custT="1"/>
      <dgm:spPr/>
      <dgm:t>
        <a:bodyPr/>
        <a:lstStyle/>
        <a:p>
          <a:r>
            <a:rPr lang="en-GB" sz="2400" dirty="0">
              <a:solidFill>
                <a:schemeClr val="bg1"/>
              </a:solidFill>
              <a:latin typeface="Arial" panose="020B0604020202020204" pitchFamily="34" charset="0"/>
            </a:rPr>
            <a:t>Negative experience</a:t>
          </a:r>
        </a:p>
      </dgm:t>
    </dgm:pt>
    <dgm:pt modelId="{FED95A09-4213-4143-998C-F5A5D436D9E6}" type="parTrans" cxnId="{F413366C-773F-4235-9171-F8987F39D21E}">
      <dgm:prSet/>
      <dgm:spPr/>
      <dgm:t>
        <a:bodyPr/>
        <a:lstStyle/>
        <a:p>
          <a:endParaRPr lang="en-GB"/>
        </a:p>
      </dgm:t>
    </dgm:pt>
    <dgm:pt modelId="{B7824100-6FFB-41CD-8414-5576664FE812}" type="sibTrans" cxnId="{F413366C-773F-4235-9171-F8987F39D21E}">
      <dgm:prSet/>
      <dgm:spPr/>
      <dgm:t>
        <a:bodyPr/>
        <a:lstStyle/>
        <a:p>
          <a:endParaRPr lang="en-GB"/>
        </a:p>
      </dgm:t>
    </dgm:pt>
    <dgm:pt modelId="{1B60160F-9F7B-4B76-8F05-06DAB36E47E9}" type="asst">
      <dgm:prSet phldrT="[Text]" custT="1"/>
      <dgm:spPr/>
      <dgm:t>
        <a:bodyPr/>
        <a:lstStyle/>
        <a:p>
          <a:r>
            <a:rPr lang="en-GB" sz="2000" dirty="0">
              <a:solidFill>
                <a:schemeClr val="bg1"/>
              </a:solidFill>
              <a:latin typeface="Arial" panose="020B0604020202020204" pitchFamily="34" charset="0"/>
            </a:rPr>
            <a:t>Poor language development by 3 years</a:t>
          </a:r>
        </a:p>
      </dgm:t>
    </dgm:pt>
    <dgm:pt modelId="{3DEC96CC-178E-470A-91FD-5D413EAF1D01}" type="parTrans" cxnId="{59046C6F-185C-4C3E-93E2-6D235E6F6E6E}">
      <dgm:prSet/>
      <dgm:spPr/>
      <dgm:t>
        <a:bodyPr/>
        <a:lstStyle/>
        <a:p>
          <a:endParaRPr lang="en-GB"/>
        </a:p>
      </dgm:t>
    </dgm:pt>
    <dgm:pt modelId="{426E2A19-3492-4D5F-A586-4320F34306EF}" type="sibTrans" cxnId="{59046C6F-185C-4C3E-93E2-6D235E6F6E6E}">
      <dgm:prSet/>
      <dgm:spPr/>
      <dgm:t>
        <a:bodyPr/>
        <a:lstStyle/>
        <a:p>
          <a:endParaRPr lang="en-GB"/>
        </a:p>
      </dgm:t>
    </dgm:pt>
    <dgm:pt modelId="{8AC9FECA-7472-4E56-8893-B162AD703130}">
      <dgm:prSet phldrT="[Text]" custT="1"/>
      <dgm:spPr/>
      <dgm:t>
        <a:bodyPr/>
        <a:lstStyle/>
        <a:p>
          <a:r>
            <a:rPr lang="en-GB" sz="2000" dirty="0">
              <a:solidFill>
                <a:schemeClr val="bg1"/>
              </a:solidFill>
              <a:latin typeface="Arial" panose="020B0604020202020204" pitchFamily="34" charset="0"/>
            </a:rPr>
            <a:t>Behavioural problems</a:t>
          </a:r>
        </a:p>
      </dgm:t>
    </dgm:pt>
    <dgm:pt modelId="{F3F7483E-20B1-4BED-B3FC-F15A8C998355}" type="parTrans" cxnId="{2DE2BCCE-7BDD-48FA-8D8A-3F0B65139D99}">
      <dgm:prSet/>
      <dgm:spPr/>
      <dgm:t>
        <a:bodyPr/>
        <a:lstStyle/>
        <a:p>
          <a:endParaRPr lang="en-GB"/>
        </a:p>
      </dgm:t>
    </dgm:pt>
    <dgm:pt modelId="{81012EC6-0598-4184-A22B-35B040264287}" type="sibTrans" cxnId="{2DE2BCCE-7BDD-48FA-8D8A-3F0B65139D99}">
      <dgm:prSet/>
      <dgm:spPr/>
      <dgm:t>
        <a:bodyPr/>
        <a:lstStyle/>
        <a:p>
          <a:endParaRPr lang="en-GB"/>
        </a:p>
      </dgm:t>
    </dgm:pt>
    <dgm:pt modelId="{5388BEA8-D728-421C-8750-7E6F32C8121A}">
      <dgm:prSet phldrT="[Text]" custT="1"/>
      <dgm:spPr/>
      <dgm:t>
        <a:bodyPr/>
        <a:lstStyle/>
        <a:p>
          <a:r>
            <a:rPr lang="en-GB" sz="2000" dirty="0">
              <a:solidFill>
                <a:schemeClr val="bg1"/>
              </a:solidFill>
              <a:latin typeface="Arial" panose="020B0604020202020204" pitchFamily="34" charset="0"/>
            </a:rPr>
            <a:t>Delays in school readiness</a:t>
          </a:r>
        </a:p>
      </dgm:t>
    </dgm:pt>
    <dgm:pt modelId="{F6AA79A4-DA8B-4411-A20C-F334782BB2F3}" type="parTrans" cxnId="{B8731E35-7085-4F7E-B999-00EDBF1E4794}">
      <dgm:prSet/>
      <dgm:spPr/>
      <dgm:t>
        <a:bodyPr/>
        <a:lstStyle/>
        <a:p>
          <a:endParaRPr lang="en-GB"/>
        </a:p>
      </dgm:t>
    </dgm:pt>
    <dgm:pt modelId="{A3DF8111-9A58-43F6-8C2C-1326571E3DFE}" type="sibTrans" cxnId="{B8731E35-7085-4F7E-B999-00EDBF1E4794}">
      <dgm:prSet/>
      <dgm:spPr/>
      <dgm:t>
        <a:bodyPr/>
        <a:lstStyle/>
        <a:p>
          <a:endParaRPr lang="en-GB"/>
        </a:p>
      </dgm:t>
    </dgm:pt>
    <dgm:pt modelId="{302650B2-BE42-4671-807A-B116E5DBDF7E}">
      <dgm:prSet phldrT="[Text]" custT="1"/>
      <dgm:spPr/>
      <dgm:t>
        <a:bodyPr/>
        <a:lstStyle/>
        <a:p>
          <a:r>
            <a:rPr lang="en-GB" sz="2000" dirty="0">
              <a:solidFill>
                <a:schemeClr val="bg1"/>
              </a:solidFill>
              <a:latin typeface="Arial" panose="020B0604020202020204" pitchFamily="34" charset="0"/>
            </a:rPr>
            <a:t>Stress</a:t>
          </a:r>
        </a:p>
      </dgm:t>
    </dgm:pt>
    <dgm:pt modelId="{933E3064-B02B-4A4A-A936-E8DFFE2BE89B}" type="parTrans" cxnId="{4091AD1B-F155-453E-976E-B073B0E7DB9B}">
      <dgm:prSet/>
      <dgm:spPr/>
      <dgm:t>
        <a:bodyPr/>
        <a:lstStyle/>
        <a:p>
          <a:endParaRPr lang="en-GB"/>
        </a:p>
      </dgm:t>
    </dgm:pt>
    <dgm:pt modelId="{44EF6B5E-3221-416D-9FC1-43BB5C6CC6EB}" type="sibTrans" cxnId="{4091AD1B-F155-453E-976E-B073B0E7DB9B}">
      <dgm:prSet/>
      <dgm:spPr/>
      <dgm:t>
        <a:bodyPr/>
        <a:lstStyle/>
        <a:p>
          <a:endParaRPr lang="en-GB"/>
        </a:p>
      </dgm:t>
    </dgm:pt>
    <dgm:pt modelId="{47B4EE68-BB1B-4E0A-A8E0-C78539E5ABB3}" type="pres">
      <dgm:prSet presAssocID="{35EEE5B1-4A94-4BFD-80DC-F69FC9E6BA87}" presName="hierChild1" presStyleCnt="0">
        <dgm:presLayoutVars>
          <dgm:orgChart val="1"/>
          <dgm:chPref val="1"/>
          <dgm:dir/>
          <dgm:animOne val="branch"/>
          <dgm:animLvl val="lvl"/>
          <dgm:resizeHandles/>
        </dgm:presLayoutVars>
      </dgm:prSet>
      <dgm:spPr/>
      <dgm:t>
        <a:bodyPr/>
        <a:lstStyle/>
        <a:p>
          <a:endParaRPr lang="en-US"/>
        </a:p>
      </dgm:t>
    </dgm:pt>
    <dgm:pt modelId="{F4D14209-57CB-459E-91C2-E8C2F50AEDC4}" type="pres">
      <dgm:prSet presAssocID="{FBFC211E-694B-47C9-B70E-B6875633418B}" presName="hierRoot1" presStyleCnt="0">
        <dgm:presLayoutVars>
          <dgm:hierBranch val="init"/>
        </dgm:presLayoutVars>
      </dgm:prSet>
      <dgm:spPr/>
    </dgm:pt>
    <dgm:pt modelId="{98F00897-54E1-439D-B3B6-DEFE17BEDC28}" type="pres">
      <dgm:prSet presAssocID="{FBFC211E-694B-47C9-B70E-B6875633418B}" presName="rootComposite1" presStyleCnt="0"/>
      <dgm:spPr/>
    </dgm:pt>
    <dgm:pt modelId="{68B1CDCD-83DD-4E91-B5E8-59BE0ADC5AA3}" type="pres">
      <dgm:prSet presAssocID="{FBFC211E-694B-47C9-B70E-B6875633418B}" presName="rootText1" presStyleLbl="node0" presStyleIdx="0" presStyleCnt="1" custScaleX="248452">
        <dgm:presLayoutVars>
          <dgm:chPref val="3"/>
        </dgm:presLayoutVars>
      </dgm:prSet>
      <dgm:spPr/>
      <dgm:t>
        <a:bodyPr/>
        <a:lstStyle/>
        <a:p>
          <a:endParaRPr lang="en-US"/>
        </a:p>
      </dgm:t>
    </dgm:pt>
    <dgm:pt modelId="{51CF7FF2-E9BC-4BED-942B-B1814A7187B8}" type="pres">
      <dgm:prSet presAssocID="{FBFC211E-694B-47C9-B70E-B6875633418B}" presName="rootConnector1" presStyleLbl="node1" presStyleIdx="0" presStyleCnt="0"/>
      <dgm:spPr/>
      <dgm:t>
        <a:bodyPr/>
        <a:lstStyle/>
        <a:p>
          <a:endParaRPr lang="en-US"/>
        </a:p>
      </dgm:t>
    </dgm:pt>
    <dgm:pt modelId="{39F91CBF-1B3D-489F-B1CC-E755BBD5DCC8}" type="pres">
      <dgm:prSet presAssocID="{FBFC211E-694B-47C9-B70E-B6875633418B}" presName="hierChild2" presStyleCnt="0"/>
      <dgm:spPr/>
    </dgm:pt>
    <dgm:pt modelId="{41BB99E9-67A2-4E86-A5B5-58AADEE56478}" type="pres">
      <dgm:prSet presAssocID="{F3F7483E-20B1-4BED-B3FC-F15A8C998355}" presName="Name37" presStyleLbl="parChTrans1D2" presStyleIdx="0" presStyleCnt="4"/>
      <dgm:spPr/>
      <dgm:t>
        <a:bodyPr/>
        <a:lstStyle/>
        <a:p>
          <a:endParaRPr lang="en-US"/>
        </a:p>
      </dgm:t>
    </dgm:pt>
    <dgm:pt modelId="{722A3E1B-2078-4FBA-BFD2-BAC0AB4A26A1}" type="pres">
      <dgm:prSet presAssocID="{8AC9FECA-7472-4E56-8893-B162AD703130}" presName="hierRoot2" presStyleCnt="0">
        <dgm:presLayoutVars>
          <dgm:hierBranch val="init"/>
        </dgm:presLayoutVars>
      </dgm:prSet>
      <dgm:spPr/>
    </dgm:pt>
    <dgm:pt modelId="{2B9E475C-CBC6-423C-817A-4D7A9AD36E68}" type="pres">
      <dgm:prSet presAssocID="{8AC9FECA-7472-4E56-8893-B162AD703130}" presName="rootComposite" presStyleCnt="0"/>
      <dgm:spPr/>
    </dgm:pt>
    <dgm:pt modelId="{60783FA9-B5D6-487E-888E-DC7FCA6D0821}" type="pres">
      <dgm:prSet presAssocID="{8AC9FECA-7472-4E56-8893-B162AD703130}" presName="rootText" presStyleLbl="node2" presStyleIdx="0" presStyleCnt="3" custScaleX="150845" custScaleY="156990">
        <dgm:presLayoutVars>
          <dgm:chPref val="3"/>
        </dgm:presLayoutVars>
      </dgm:prSet>
      <dgm:spPr/>
      <dgm:t>
        <a:bodyPr/>
        <a:lstStyle/>
        <a:p>
          <a:endParaRPr lang="en-US"/>
        </a:p>
      </dgm:t>
    </dgm:pt>
    <dgm:pt modelId="{E44418A7-ADF0-4EFD-9FDC-F78002AC168A}" type="pres">
      <dgm:prSet presAssocID="{8AC9FECA-7472-4E56-8893-B162AD703130}" presName="rootConnector" presStyleLbl="node2" presStyleIdx="0" presStyleCnt="3"/>
      <dgm:spPr/>
      <dgm:t>
        <a:bodyPr/>
        <a:lstStyle/>
        <a:p>
          <a:endParaRPr lang="en-US"/>
        </a:p>
      </dgm:t>
    </dgm:pt>
    <dgm:pt modelId="{6A5BE271-CDC4-4E9E-BEE1-5D7E5F377F07}" type="pres">
      <dgm:prSet presAssocID="{8AC9FECA-7472-4E56-8893-B162AD703130}" presName="hierChild4" presStyleCnt="0"/>
      <dgm:spPr/>
    </dgm:pt>
    <dgm:pt modelId="{7267CDB3-5E87-454F-8975-D0BA7D3D341A}" type="pres">
      <dgm:prSet presAssocID="{8AC9FECA-7472-4E56-8893-B162AD703130}" presName="hierChild5" presStyleCnt="0"/>
      <dgm:spPr/>
    </dgm:pt>
    <dgm:pt modelId="{013457A0-30EA-4024-9245-5F8E04FE0E03}" type="pres">
      <dgm:prSet presAssocID="{F6AA79A4-DA8B-4411-A20C-F334782BB2F3}" presName="Name37" presStyleLbl="parChTrans1D2" presStyleIdx="1" presStyleCnt="4"/>
      <dgm:spPr/>
      <dgm:t>
        <a:bodyPr/>
        <a:lstStyle/>
        <a:p>
          <a:endParaRPr lang="en-US"/>
        </a:p>
      </dgm:t>
    </dgm:pt>
    <dgm:pt modelId="{EA587878-A261-4D9F-B783-D084E373B90D}" type="pres">
      <dgm:prSet presAssocID="{5388BEA8-D728-421C-8750-7E6F32C8121A}" presName="hierRoot2" presStyleCnt="0">
        <dgm:presLayoutVars>
          <dgm:hierBranch val="init"/>
        </dgm:presLayoutVars>
      </dgm:prSet>
      <dgm:spPr/>
    </dgm:pt>
    <dgm:pt modelId="{7E05A84E-F7E7-439B-A3A9-981704B17B9D}" type="pres">
      <dgm:prSet presAssocID="{5388BEA8-D728-421C-8750-7E6F32C8121A}" presName="rootComposite" presStyleCnt="0"/>
      <dgm:spPr/>
    </dgm:pt>
    <dgm:pt modelId="{0556AC41-8B96-4384-ADFA-8966CD072030}" type="pres">
      <dgm:prSet presAssocID="{5388BEA8-D728-421C-8750-7E6F32C8121A}" presName="rootText" presStyleLbl="node2" presStyleIdx="1" presStyleCnt="3" custScaleY="283993">
        <dgm:presLayoutVars>
          <dgm:chPref val="3"/>
        </dgm:presLayoutVars>
      </dgm:prSet>
      <dgm:spPr/>
      <dgm:t>
        <a:bodyPr/>
        <a:lstStyle/>
        <a:p>
          <a:endParaRPr lang="en-US"/>
        </a:p>
      </dgm:t>
    </dgm:pt>
    <dgm:pt modelId="{010E488D-6CBE-4AF5-8E77-8904AB4EE4EF}" type="pres">
      <dgm:prSet presAssocID="{5388BEA8-D728-421C-8750-7E6F32C8121A}" presName="rootConnector" presStyleLbl="node2" presStyleIdx="1" presStyleCnt="3"/>
      <dgm:spPr/>
      <dgm:t>
        <a:bodyPr/>
        <a:lstStyle/>
        <a:p>
          <a:endParaRPr lang="en-US"/>
        </a:p>
      </dgm:t>
    </dgm:pt>
    <dgm:pt modelId="{AD0A367C-57BD-4C4D-B174-D1969099330D}" type="pres">
      <dgm:prSet presAssocID="{5388BEA8-D728-421C-8750-7E6F32C8121A}" presName="hierChild4" presStyleCnt="0"/>
      <dgm:spPr/>
    </dgm:pt>
    <dgm:pt modelId="{C53A38CA-FA94-4E63-B2EC-0E079F55D60C}" type="pres">
      <dgm:prSet presAssocID="{5388BEA8-D728-421C-8750-7E6F32C8121A}" presName="hierChild5" presStyleCnt="0"/>
      <dgm:spPr/>
    </dgm:pt>
    <dgm:pt modelId="{BDC218F5-495D-4FEF-944F-9610908B7D01}" type="pres">
      <dgm:prSet presAssocID="{933E3064-B02B-4A4A-A936-E8DFFE2BE89B}" presName="Name37" presStyleLbl="parChTrans1D2" presStyleIdx="2" presStyleCnt="4"/>
      <dgm:spPr/>
      <dgm:t>
        <a:bodyPr/>
        <a:lstStyle/>
        <a:p>
          <a:endParaRPr lang="en-US"/>
        </a:p>
      </dgm:t>
    </dgm:pt>
    <dgm:pt modelId="{46B1776F-51A4-472F-A695-50F49939B04E}" type="pres">
      <dgm:prSet presAssocID="{302650B2-BE42-4671-807A-B116E5DBDF7E}" presName="hierRoot2" presStyleCnt="0">
        <dgm:presLayoutVars>
          <dgm:hierBranch val="init"/>
        </dgm:presLayoutVars>
      </dgm:prSet>
      <dgm:spPr/>
    </dgm:pt>
    <dgm:pt modelId="{BDE26136-1A8C-44DF-95A9-B4CEEC2081F6}" type="pres">
      <dgm:prSet presAssocID="{302650B2-BE42-4671-807A-B116E5DBDF7E}" presName="rootComposite" presStyleCnt="0"/>
      <dgm:spPr/>
    </dgm:pt>
    <dgm:pt modelId="{80B99DD4-1B7A-4040-ADCB-5D83975096AC}" type="pres">
      <dgm:prSet presAssocID="{302650B2-BE42-4671-807A-B116E5DBDF7E}" presName="rootText" presStyleLbl="node2" presStyleIdx="2" presStyleCnt="3">
        <dgm:presLayoutVars>
          <dgm:chPref val="3"/>
        </dgm:presLayoutVars>
      </dgm:prSet>
      <dgm:spPr/>
      <dgm:t>
        <a:bodyPr/>
        <a:lstStyle/>
        <a:p>
          <a:endParaRPr lang="en-US"/>
        </a:p>
      </dgm:t>
    </dgm:pt>
    <dgm:pt modelId="{9BF723E2-23ED-47F5-B2F0-EF0884DA2D7A}" type="pres">
      <dgm:prSet presAssocID="{302650B2-BE42-4671-807A-B116E5DBDF7E}" presName="rootConnector" presStyleLbl="node2" presStyleIdx="2" presStyleCnt="3"/>
      <dgm:spPr/>
      <dgm:t>
        <a:bodyPr/>
        <a:lstStyle/>
        <a:p>
          <a:endParaRPr lang="en-US"/>
        </a:p>
      </dgm:t>
    </dgm:pt>
    <dgm:pt modelId="{B99E995D-DB3D-4E37-A3E9-F0279FE3B0E6}" type="pres">
      <dgm:prSet presAssocID="{302650B2-BE42-4671-807A-B116E5DBDF7E}" presName="hierChild4" presStyleCnt="0"/>
      <dgm:spPr/>
    </dgm:pt>
    <dgm:pt modelId="{37C56200-6B1E-4CD7-9E88-BD960F1BE8E2}" type="pres">
      <dgm:prSet presAssocID="{302650B2-BE42-4671-807A-B116E5DBDF7E}" presName="hierChild5" presStyleCnt="0"/>
      <dgm:spPr/>
    </dgm:pt>
    <dgm:pt modelId="{0C1FD818-29F0-49BE-9821-53C71CA2A73E}" type="pres">
      <dgm:prSet presAssocID="{FBFC211E-694B-47C9-B70E-B6875633418B}" presName="hierChild3" presStyleCnt="0"/>
      <dgm:spPr/>
    </dgm:pt>
    <dgm:pt modelId="{10BE55F5-14F7-49EB-9CF7-35D8EECEBEAB}" type="pres">
      <dgm:prSet presAssocID="{3DEC96CC-178E-470A-91FD-5D413EAF1D01}" presName="Name111" presStyleLbl="parChTrans1D2" presStyleIdx="3" presStyleCnt="4"/>
      <dgm:spPr/>
      <dgm:t>
        <a:bodyPr/>
        <a:lstStyle/>
        <a:p>
          <a:endParaRPr lang="en-US"/>
        </a:p>
      </dgm:t>
    </dgm:pt>
    <dgm:pt modelId="{AAA33860-5975-4C93-8BDA-8E4CE74C8FB4}" type="pres">
      <dgm:prSet presAssocID="{1B60160F-9F7B-4B76-8F05-06DAB36E47E9}" presName="hierRoot3" presStyleCnt="0">
        <dgm:presLayoutVars>
          <dgm:hierBranch val="init"/>
        </dgm:presLayoutVars>
      </dgm:prSet>
      <dgm:spPr/>
    </dgm:pt>
    <dgm:pt modelId="{72A5E3A7-D0F3-41C6-8F80-002A716C4DE5}" type="pres">
      <dgm:prSet presAssocID="{1B60160F-9F7B-4B76-8F05-06DAB36E47E9}" presName="rootComposite3" presStyleCnt="0"/>
      <dgm:spPr/>
    </dgm:pt>
    <dgm:pt modelId="{19C91B67-3389-4E0F-B3E7-603C6DEEDB39}" type="pres">
      <dgm:prSet presAssocID="{1B60160F-9F7B-4B76-8F05-06DAB36E47E9}" presName="rootText3" presStyleLbl="asst1" presStyleIdx="0" presStyleCnt="1" custScaleX="257213" custScaleY="113656">
        <dgm:presLayoutVars>
          <dgm:chPref val="3"/>
        </dgm:presLayoutVars>
      </dgm:prSet>
      <dgm:spPr/>
      <dgm:t>
        <a:bodyPr/>
        <a:lstStyle/>
        <a:p>
          <a:endParaRPr lang="en-US"/>
        </a:p>
      </dgm:t>
    </dgm:pt>
    <dgm:pt modelId="{0AD10CD8-2D46-40BA-A340-6D97F2567150}" type="pres">
      <dgm:prSet presAssocID="{1B60160F-9F7B-4B76-8F05-06DAB36E47E9}" presName="rootConnector3" presStyleLbl="asst1" presStyleIdx="0" presStyleCnt="1"/>
      <dgm:spPr/>
      <dgm:t>
        <a:bodyPr/>
        <a:lstStyle/>
        <a:p>
          <a:endParaRPr lang="en-US"/>
        </a:p>
      </dgm:t>
    </dgm:pt>
    <dgm:pt modelId="{C9998A41-AFC3-4756-9C9D-62071130F327}" type="pres">
      <dgm:prSet presAssocID="{1B60160F-9F7B-4B76-8F05-06DAB36E47E9}" presName="hierChild6" presStyleCnt="0"/>
      <dgm:spPr/>
    </dgm:pt>
    <dgm:pt modelId="{94181581-9D11-437B-B6A9-A66ADD2CA28C}" type="pres">
      <dgm:prSet presAssocID="{1B60160F-9F7B-4B76-8F05-06DAB36E47E9}" presName="hierChild7" presStyleCnt="0"/>
      <dgm:spPr/>
    </dgm:pt>
  </dgm:ptLst>
  <dgm:cxnLst>
    <dgm:cxn modelId="{A4EA61AB-2066-4D14-BAA7-5E50CDD84643}" type="presOf" srcId="{F6AA79A4-DA8B-4411-A20C-F334782BB2F3}" destId="{013457A0-30EA-4024-9245-5F8E04FE0E03}" srcOrd="0" destOrd="0" presId="urn:microsoft.com/office/officeart/2005/8/layout/orgChart1"/>
    <dgm:cxn modelId="{FEE7B0E3-4B2E-4A0E-A22E-29CA7C264B11}" type="presOf" srcId="{3DEC96CC-178E-470A-91FD-5D413EAF1D01}" destId="{10BE55F5-14F7-49EB-9CF7-35D8EECEBEAB}" srcOrd="0" destOrd="0" presId="urn:microsoft.com/office/officeart/2005/8/layout/orgChart1"/>
    <dgm:cxn modelId="{1137C144-546A-4750-AF91-AB686DB17520}" type="presOf" srcId="{1B60160F-9F7B-4B76-8F05-06DAB36E47E9}" destId="{19C91B67-3389-4E0F-B3E7-603C6DEEDB39}" srcOrd="0" destOrd="0" presId="urn:microsoft.com/office/officeart/2005/8/layout/orgChart1"/>
    <dgm:cxn modelId="{2DE2BCCE-7BDD-48FA-8D8A-3F0B65139D99}" srcId="{FBFC211E-694B-47C9-B70E-B6875633418B}" destId="{8AC9FECA-7472-4E56-8893-B162AD703130}" srcOrd="1" destOrd="0" parTransId="{F3F7483E-20B1-4BED-B3FC-F15A8C998355}" sibTransId="{81012EC6-0598-4184-A22B-35B040264287}"/>
    <dgm:cxn modelId="{B8731E35-7085-4F7E-B999-00EDBF1E4794}" srcId="{FBFC211E-694B-47C9-B70E-B6875633418B}" destId="{5388BEA8-D728-421C-8750-7E6F32C8121A}" srcOrd="2" destOrd="0" parTransId="{F6AA79A4-DA8B-4411-A20C-F334782BB2F3}" sibTransId="{A3DF8111-9A58-43F6-8C2C-1326571E3DFE}"/>
    <dgm:cxn modelId="{10BD69F6-A04A-4ED5-8A5D-5A7D2DC0E26B}" type="presOf" srcId="{8AC9FECA-7472-4E56-8893-B162AD703130}" destId="{60783FA9-B5D6-487E-888E-DC7FCA6D0821}" srcOrd="0" destOrd="0" presId="urn:microsoft.com/office/officeart/2005/8/layout/orgChart1"/>
    <dgm:cxn modelId="{2F5BDE22-3B42-456B-B582-37C1B8C9D280}" type="presOf" srcId="{302650B2-BE42-4671-807A-B116E5DBDF7E}" destId="{80B99DD4-1B7A-4040-ADCB-5D83975096AC}" srcOrd="0" destOrd="0" presId="urn:microsoft.com/office/officeart/2005/8/layout/orgChart1"/>
    <dgm:cxn modelId="{D0A493AB-964A-47A3-8FEB-A107F5AD05A1}" type="presOf" srcId="{1B60160F-9F7B-4B76-8F05-06DAB36E47E9}" destId="{0AD10CD8-2D46-40BA-A340-6D97F2567150}" srcOrd="1" destOrd="0" presId="urn:microsoft.com/office/officeart/2005/8/layout/orgChart1"/>
    <dgm:cxn modelId="{65B18653-ADAE-4BB0-9B3B-30C89B6623B1}" type="presOf" srcId="{FBFC211E-694B-47C9-B70E-B6875633418B}" destId="{68B1CDCD-83DD-4E91-B5E8-59BE0ADC5AA3}" srcOrd="0" destOrd="0" presId="urn:microsoft.com/office/officeart/2005/8/layout/orgChart1"/>
    <dgm:cxn modelId="{F413366C-773F-4235-9171-F8987F39D21E}" srcId="{35EEE5B1-4A94-4BFD-80DC-F69FC9E6BA87}" destId="{FBFC211E-694B-47C9-B70E-B6875633418B}" srcOrd="0" destOrd="0" parTransId="{FED95A09-4213-4143-998C-F5A5D436D9E6}" sibTransId="{B7824100-6FFB-41CD-8414-5576664FE812}"/>
    <dgm:cxn modelId="{4091AD1B-F155-453E-976E-B073B0E7DB9B}" srcId="{FBFC211E-694B-47C9-B70E-B6875633418B}" destId="{302650B2-BE42-4671-807A-B116E5DBDF7E}" srcOrd="3" destOrd="0" parTransId="{933E3064-B02B-4A4A-A936-E8DFFE2BE89B}" sibTransId="{44EF6B5E-3221-416D-9FC1-43BB5C6CC6EB}"/>
    <dgm:cxn modelId="{630D07CE-DE19-4811-9C84-129029D5D946}" type="presOf" srcId="{FBFC211E-694B-47C9-B70E-B6875633418B}" destId="{51CF7FF2-E9BC-4BED-942B-B1814A7187B8}" srcOrd="1" destOrd="0" presId="urn:microsoft.com/office/officeart/2005/8/layout/orgChart1"/>
    <dgm:cxn modelId="{F3D00AE8-DD34-47FD-96B8-BCBDA8EB6963}" type="presOf" srcId="{F3F7483E-20B1-4BED-B3FC-F15A8C998355}" destId="{41BB99E9-67A2-4E86-A5B5-58AADEE56478}" srcOrd="0" destOrd="0" presId="urn:microsoft.com/office/officeart/2005/8/layout/orgChart1"/>
    <dgm:cxn modelId="{BB67F625-2CBD-4304-BDF9-AECE16050E62}" type="presOf" srcId="{5388BEA8-D728-421C-8750-7E6F32C8121A}" destId="{0556AC41-8B96-4384-ADFA-8966CD072030}" srcOrd="0" destOrd="0" presId="urn:microsoft.com/office/officeart/2005/8/layout/orgChart1"/>
    <dgm:cxn modelId="{767AFEE9-0156-4E29-9728-B976ECCC8639}" type="presOf" srcId="{933E3064-B02B-4A4A-A936-E8DFFE2BE89B}" destId="{BDC218F5-495D-4FEF-944F-9610908B7D01}" srcOrd="0" destOrd="0" presId="urn:microsoft.com/office/officeart/2005/8/layout/orgChart1"/>
    <dgm:cxn modelId="{6E7F858A-32EE-4203-AC0F-0D656559A363}" type="presOf" srcId="{5388BEA8-D728-421C-8750-7E6F32C8121A}" destId="{010E488D-6CBE-4AF5-8E77-8904AB4EE4EF}" srcOrd="1" destOrd="0" presId="urn:microsoft.com/office/officeart/2005/8/layout/orgChart1"/>
    <dgm:cxn modelId="{70C7FA21-50CB-40A9-8E50-1D15E886801E}" type="presOf" srcId="{302650B2-BE42-4671-807A-B116E5DBDF7E}" destId="{9BF723E2-23ED-47F5-B2F0-EF0884DA2D7A}" srcOrd="1" destOrd="0" presId="urn:microsoft.com/office/officeart/2005/8/layout/orgChart1"/>
    <dgm:cxn modelId="{F0EF4D02-66C7-479A-89D1-D77183AB6AA2}" type="presOf" srcId="{35EEE5B1-4A94-4BFD-80DC-F69FC9E6BA87}" destId="{47B4EE68-BB1B-4E0A-A8E0-C78539E5ABB3}" srcOrd="0" destOrd="0" presId="urn:microsoft.com/office/officeart/2005/8/layout/orgChart1"/>
    <dgm:cxn modelId="{59046C6F-185C-4C3E-93E2-6D235E6F6E6E}" srcId="{FBFC211E-694B-47C9-B70E-B6875633418B}" destId="{1B60160F-9F7B-4B76-8F05-06DAB36E47E9}" srcOrd="0" destOrd="0" parTransId="{3DEC96CC-178E-470A-91FD-5D413EAF1D01}" sibTransId="{426E2A19-3492-4D5F-A586-4320F34306EF}"/>
    <dgm:cxn modelId="{D4FC6F81-3858-4A8E-9C9F-9EAE25BD0EE4}" type="presOf" srcId="{8AC9FECA-7472-4E56-8893-B162AD703130}" destId="{E44418A7-ADF0-4EFD-9FDC-F78002AC168A}" srcOrd="1" destOrd="0" presId="urn:microsoft.com/office/officeart/2005/8/layout/orgChart1"/>
    <dgm:cxn modelId="{16BC4DD2-77BB-4E92-95C5-E85A6C8851EB}" type="presParOf" srcId="{47B4EE68-BB1B-4E0A-A8E0-C78539E5ABB3}" destId="{F4D14209-57CB-459E-91C2-E8C2F50AEDC4}" srcOrd="0" destOrd="0" presId="urn:microsoft.com/office/officeart/2005/8/layout/orgChart1"/>
    <dgm:cxn modelId="{B236024A-B7E4-49DB-9425-6CD8795E1590}" type="presParOf" srcId="{F4D14209-57CB-459E-91C2-E8C2F50AEDC4}" destId="{98F00897-54E1-439D-B3B6-DEFE17BEDC28}" srcOrd="0" destOrd="0" presId="urn:microsoft.com/office/officeart/2005/8/layout/orgChart1"/>
    <dgm:cxn modelId="{CB1DBBE5-AB45-4232-83E3-0024D9829106}" type="presParOf" srcId="{98F00897-54E1-439D-B3B6-DEFE17BEDC28}" destId="{68B1CDCD-83DD-4E91-B5E8-59BE0ADC5AA3}" srcOrd="0" destOrd="0" presId="urn:microsoft.com/office/officeart/2005/8/layout/orgChart1"/>
    <dgm:cxn modelId="{3DE66AD7-9E46-410C-ADF2-22F46E3C9465}" type="presParOf" srcId="{98F00897-54E1-439D-B3B6-DEFE17BEDC28}" destId="{51CF7FF2-E9BC-4BED-942B-B1814A7187B8}" srcOrd="1" destOrd="0" presId="urn:microsoft.com/office/officeart/2005/8/layout/orgChart1"/>
    <dgm:cxn modelId="{615B7C27-FDE4-42BD-8040-A1E03559F800}" type="presParOf" srcId="{F4D14209-57CB-459E-91C2-E8C2F50AEDC4}" destId="{39F91CBF-1B3D-489F-B1CC-E755BBD5DCC8}" srcOrd="1" destOrd="0" presId="urn:microsoft.com/office/officeart/2005/8/layout/orgChart1"/>
    <dgm:cxn modelId="{E68CFD91-572D-4F37-B4A6-DB727A86EA0E}" type="presParOf" srcId="{39F91CBF-1B3D-489F-B1CC-E755BBD5DCC8}" destId="{41BB99E9-67A2-4E86-A5B5-58AADEE56478}" srcOrd="0" destOrd="0" presId="urn:microsoft.com/office/officeart/2005/8/layout/orgChart1"/>
    <dgm:cxn modelId="{5615ACF7-128C-43A6-9117-1695502F5C91}" type="presParOf" srcId="{39F91CBF-1B3D-489F-B1CC-E755BBD5DCC8}" destId="{722A3E1B-2078-4FBA-BFD2-BAC0AB4A26A1}" srcOrd="1" destOrd="0" presId="urn:microsoft.com/office/officeart/2005/8/layout/orgChart1"/>
    <dgm:cxn modelId="{32719971-6FBC-4F0E-8CDC-D191F8FA1759}" type="presParOf" srcId="{722A3E1B-2078-4FBA-BFD2-BAC0AB4A26A1}" destId="{2B9E475C-CBC6-423C-817A-4D7A9AD36E68}" srcOrd="0" destOrd="0" presId="urn:microsoft.com/office/officeart/2005/8/layout/orgChart1"/>
    <dgm:cxn modelId="{61272F1D-02B4-4047-A622-416DD49878BD}" type="presParOf" srcId="{2B9E475C-CBC6-423C-817A-4D7A9AD36E68}" destId="{60783FA9-B5D6-487E-888E-DC7FCA6D0821}" srcOrd="0" destOrd="0" presId="urn:microsoft.com/office/officeart/2005/8/layout/orgChart1"/>
    <dgm:cxn modelId="{AF2D15E5-4A69-490A-ADAA-760A91084EBE}" type="presParOf" srcId="{2B9E475C-CBC6-423C-817A-4D7A9AD36E68}" destId="{E44418A7-ADF0-4EFD-9FDC-F78002AC168A}" srcOrd="1" destOrd="0" presId="urn:microsoft.com/office/officeart/2005/8/layout/orgChart1"/>
    <dgm:cxn modelId="{8631CBB1-C888-40F8-A244-38342431C5D6}" type="presParOf" srcId="{722A3E1B-2078-4FBA-BFD2-BAC0AB4A26A1}" destId="{6A5BE271-CDC4-4E9E-BEE1-5D7E5F377F07}" srcOrd="1" destOrd="0" presId="urn:microsoft.com/office/officeart/2005/8/layout/orgChart1"/>
    <dgm:cxn modelId="{900C2CCD-0A5A-4FF7-AE99-93823C493946}" type="presParOf" srcId="{722A3E1B-2078-4FBA-BFD2-BAC0AB4A26A1}" destId="{7267CDB3-5E87-454F-8975-D0BA7D3D341A}" srcOrd="2" destOrd="0" presId="urn:microsoft.com/office/officeart/2005/8/layout/orgChart1"/>
    <dgm:cxn modelId="{B4AE3BF7-AB4A-45AF-95EB-A2AC3305F9EE}" type="presParOf" srcId="{39F91CBF-1B3D-489F-B1CC-E755BBD5DCC8}" destId="{013457A0-30EA-4024-9245-5F8E04FE0E03}" srcOrd="2" destOrd="0" presId="urn:microsoft.com/office/officeart/2005/8/layout/orgChart1"/>
    <dgm:cxn modelId="{8165C8B5-9D5E-4304-8346-AD1982BEEF1A}" type="presParOf" srcId="{39F91CBF-1B3D-489F-B1CC-E755BBD5DCC8}" destId="{EA587878-A261-4D9F-B783-D084E373B90D}" srcOrd="3" destOrd="0" presId="urn:microsoft.com/office/officeart/2005/8/layout/orgChart1"/>
    <dgm:cxn modelId="{C327396A-0E99-4275-9903-4AEA42C56976}" type="presParOf" srcId="{EA587878-A261-4D9F-B783-D084E373B90D}" destId="{7E05A84E-F7E7-439B-A3A9-981704B17B9D}" srcOrd="0" destOrd="0" presId="urn:microsoft.com/office/officeart/2005/8/layout/orgChart1"/>
    <dgm:cxn modelId="{6C6F172D-68C0-44DC-B99F-24E869DF6E2A}" type="presParOf" srcId="{7E05A84E-F7E7-439B-A3A9-981704B17B9D}" destId="{0556AC41-8B96-4384-ADFA-8966CD072030}" srcOrd="0" destOrd="0" presId="urn:microsoft.com/office/officeart/2005/8/layout/orgChart1"/>
    <dgm:cxn modelId="{BDD3DDD0-4A10-45A2-B7D7-DB7691E4FD09}" type="presParOf" srcId="{7E05A84E-F7E7-439B-A3A9-981704B17B9D}" destId="{010E488D-6CBE-4AF5-8E77-8904AB4EE4EF}" srcOrd="1" destOrd="0" presId="urn:microsoft.com/office/officeart/2005/8/layout/orgChart1"/>
    <dgm:cxn modelId="{60E8C6F6-3B70-4D8B-ABA2-2EB56E95C06E}" type="presParOf" srcId="{EA587878-A261-4D9F-B783-D084E373B90D}" destId="{AD0A367C-57BD-4C4D-B174-D1969099330D}" srcOrd="1" destOrd="0" presId="urn:microsoft.com/office/officeart/2005/8/layout/orgChart1"/>
    <dgm:cxn modelId="{E9AA1008-5C9D-42AC-ABB9-0DFD98D98866}" type="presParOf" srcId="{EA587878-A261-4D9F-B783-D084E373B90D}" destId="{C53A38CA-FA94-4E63-B2EC-0E079F55D60C}" srcOrd="2" destOrd="0" presId="urn:microsoft.com/office/officeart/2005/8/layout/orgChart1"/>
    <dgm:cxn modelId="{57710148-EC3F-4A63-9917-B88B30D7E825}" type="presParOf" srcId="{39F91CBF-1B3D-489F-B1CC-E755BBD5DCC8}" destId="{BDC218F5-495D-4FEF-944F-9610908B7D01}" srcOrd="4" destOrd="0" presId="urn:microsoft.com/office/officeart/2005/8/layout/orgChart1"/>
    <dgm:cxn modelId="{6F937C98-D053-4ACE-AFC2-B0C24418E7BD}" type="presParOf" srcId="{39F91CBF-1B3D-489F-B1CC-E755BBD5DCC8}" destId="{46B1776F-51A4-472F-A695-50F49939B04E}" srcOrd="5" destOrd="0" presId="urn:microsoft.com/office/officeart/2005/8/layout/orgChart1"/>
    <dgm:cxn modelId="{4EF57882-9342-40EB-8390-6EF36AF9F5E2}" type="presParOf" srcId="{46B1776F-51A4-472F-A695-50F49939B04E}" destId="{BDE26136-1A8C-44DF-95A9-B4CEEC2081F6}" srcOrd="0" destOrd="0" presId="urn:microsoft.com/office/officeart/2005/8/layout/orgChart1"/>
    <dgm:cxn modelId="{812F171A-4A50-4A51-8515-72689B81D87E}" type="presParOf" srcId="{BDE26136-1A8C-44DF-95A9-B4CEEC2081F6}" destId="{80B99DD4-1B7A-4040-ADCB-5D83975096AC}" srcOrd="0" destOrd="0" presId="urn:microsoft.com/office/officeart/2005/8/layout/orgChart1"/>
    <dgm:cxn modelId="{5FAFE881-EEF7-4AAD-87C8-8E35E08F2B6C}" type="presParOf" srcId="{BDE26136-1A8C-44DF-95A9-B4CEEC2081F6}" destId="{9BF723E2-23ED-47F5-B2F0-EF0884DA2D7A}" srcOrd="1" destOrd="0" presId="urn:microsoft.com/office/officeart/2005/8/layout/orgChart1"/>
    <dgm:cxn modelId="{FD5C87F3-F4D1-406A-AC6B-44283E5BC58D}" type="presParOf" srcId="{46B1776F-51A4-472F-A695-50F49939B04E}" destId="{B99E995D-DB3D-4E37-A3E9-F0279FE3B0E6}" srcOrd="1" destOrd="0" presId="urn:microsoft.com/office/officeart/2005/8/layout/orgChart1"/>
    <dgm:cxn modelId="{20681310-A65F-4AB4-8053-B2409CDC64D0}" type="presParOf" srcId="{46B1776F-51A4-472F-A695-50F49939B04E}" destId="{37C56200-6B1E-4CD7-9E88-BD960F1BE8E2}" srcOrd="2" destOrd="0" presId="urn:microsoft.com/office/officeart/2005/8/layout/orgChart1"/>
    <dgm:cxn modelId="{506C15AA-A9E4-4C60-84ED-1584C308C46D}" type="presParOf" srcId="{F4D14209-57CB-459E-91C2-E8C2F50AEDC4}" destId="{0C1FD818-29F0-49BE-9821-53C71CA2A73E}" srcOrd="2" destOrd="0" presId="urn:microsoft.com/office/officeart/2005/8/layout/orgChart1"/>
    <dgm:cxn modelId="{79753D0A-7C99-45FA-8C69-7596ADFC55E5}" type="presParOf" srcId="{0C1FD818-29F0-49BE-9821-53C71CA2A73E}" destId="{10BE55F5-14F7-49EB-9CF7-35D8EECEBEAB}" srcOrd="0" destOrd="0" presId="urn:microsoft.com/office/officeart/2005/8/layout/orgChart1"/>
    <dgm:cxn modelId="{920CC338-E6B2-4946-A762-D0A6D4F3B03C}" type="presParOf" srcId="{0C1FD818-29F0-49BE-9821-53C71CA2A73E}" destId="{AAA33860-5975-4C93-8BDA-8E4CE74C8FB4}" srcOrd="1" destOrd="0" presId="urn:microsoft.com/office/officeart/2005/8/layout/orgChart1"/>
    <dgm:cxn modelId="{F38DD091-32D3-4293-9C52-FF7040988A08}" type="presParOf" srcId="{AAA33860-5975-4C93-8BDA-8E4CE74C8FB4}" destId="{72A5E3A7-D0F3-41C6-8F80-002A716C4DE5}" srcOrd="0" destOrd="0" presId="urn:microsoft.com/office/officeart/2005/8/layout/orgChart1"/>
    <dgm:cxn modelId="{FAB3BAD1-916D-4974-AC7D-5B623EA1D3E6}" type="presParOf" srcId="{72A5E3A7-D0F3-41C6-8F80-002A716C4DE5}" destId="{19C91B67-3389-4E0F-B3E7-603C6DEEDB39}" srcOrd="0" destOrd="0" presId="urn:microsoft.com/office/officeart/2005/8/layout/orgChart1"/>
    <dgm:cxn modelId="{C3CF57FE-3A1D-4259-AEE6-E6E7BAE909D4}" type="presParOf" srcId="{72A5E3A7-D0F3-41C6-8F80-002A716C4DE5}" destId="{0AD10CD8-2D46-40BA-A340-6D97F2567150}" srcOrd="1" destOrd="0" presId="urn:microsoft.com/office/officeart/2005/8/layout/orgChart1"/>
    <dgm:cxn modelId="{5B189B0F-4826-4993-93BE-9E4293902993}" type="presParOf" srcId="{AAA33860-5975-4C93-8BDA-8E4CE74C8FB4}" destId="{C9998A41-AFC3-4756-9C9D-62071130F327}" srcOrd="1" destOrd="0" presId="urn:microsoft.com/office/officeart/2005/8/layout/orgChart1"/>
    <dgm:cxn modelId="{E89652F7-4F7C-4A76-8989-AC380086E53F}" type="presParOf" srcId="{AAA33860-5975-4C93-8BDA-8E4CE74C8FB4}" destId="{94181581-9D11-437B-B6A9-A66ADD2CA28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E55F5-14F7-49EB-9CF7-35D8EECEBEAB}">
      <dsp:nvSpPr>
        <dsp:cNvPr id="0" name=""/>
        <dsp:cNvSpPr/>
      </dsp:nvSpPr>
      <dsp:spPr>
        <a:xfrm>
          <a:off x="4638648" y="883657"/>
          <a:ext cx="185479" cy="872882"/>
        </a:xfrm>
        <a:custGeom>
          <a:avLst/>
          <a:gdLst/>
          <a:ahLst/>
          <a:cxnLst/>
          <a:rect l="0" t="0" r="0" b="0"/>
          <a:pathLst>
            <a:path>
              <a:moveTo>
                <a:pt x="185479" y="0"/>
              </a:moveTo>
              <a:lnTo>
                <a:pt x="185479" y="872882"/>
              </a:lnTo>
              <a:lnTo>
                <a:pt x="0" y="87288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218F5-495D-4FEF-944F-9610908B7D01}">
      <dsp:nvSpPr>
        <dsp:cNvPr id="0" name=""/>
        <dsp:cNvSpPr/>
      </dsp:nvSpPr>
      <dsp:spPr>
        <a:xfrm>
          <a:off x="4824128" y="883657"/>
          <a:ext cx="2586506" cy="1745765"/>
        </a:xfrm>
        <a:custGeom>
          <a:avLst/>
          <a:gdLst/>
          <a:ahLst/>
          <a:cxnLst/>
          <a:rect l="0" t="0" r="0" b="0"/>
          <a:pathLst>
            <a:path>
              <a:moveTo>
                <a:pt x="0" y="0"/>
              </a:moveTo>
              <a:lnTo>
                <a:pt x="0" y="1560286"/>
              </a:lnTo>
              <a:lnTo>
                <a:pt x="2586506" y="1560286"/>
              </a:lnTo>
              <a:lnTo>
                <a:pt x="2586506"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3457A0-30EA-4024-9245-5F8E04FE0E03}">
      <dsp:nvSpPr>
        <dsp:cNvPr id="0" name=""/>
        <dsp:cNvSpPr/>
      </dsp:nvSpPr>
      <dsp:spPr>
        <a:xfrm>
          <a:off x="4824128" y="883657"/>
          <a:ext cx="449080" cy="1745765"/>
        </a:xfrm>
        <a:custGeom>
          <a:avLst/>
          <a:gdLst/>
          <a:ahLst/>
          <a:cxnLst/>
          <a:rect l="0" t="0" r="0" b="0"/>
          <a:pathLst>
            <a:path>
              <a:moveTo>
                <a:pt x="0" y="0"/>
              </a:moveTo>
              <a:lnTo>
                <a:pt x="0" y="1560286"/>
              </a:lnTo>
              <a:lnTo>
                <a:pt x="449080" y="1560286"/>
              </a:lnTo>
              <a:lnTo>
                <a:pt x="44908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BB99E9-67A2-4E86-A5B5-58AADEE56478}">
      <dsp:nvSpPr>
        <dsp:cNvPr id="0" name=""/>
        <dsp:cNvSpPr/>
      </dsp:nvSpPr>
      <dsp:spPr>
        <a:xfrm>
          <a:off x="2686701" y="883657"/>
          <a:ext cx="2137426" cy="1745765"/>
        </a:xfrm>
        <a:custGeom>
          <a:avLst/>
          <a:gdLst/>
          <a:ahLst/>
          <a:cxnLst/>
          <a:rect l="0" t="0" r="0" b="0"/>
          <a:pathLst>
            <a:path>
              <a:moveTo>
                <a:pt x="2137426" y="0"/>
              </a:moveTo>
              <a:lnTo>
                <a:pt x="2137426" y="1560286"/>
              </a:lnTo>
              <a:lnTo>
                <a:pt x="0" y="1560286"/>
              </a:lnTo>
              <a:lnTo>
                <a:pt x="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B1CDCD-83DD-4E91-B5E8-59BE0ADC5AA3}">
      <dsp:nvSpPr>
        <dsp:cNvPr id="0" name=""/>
        <dsp:cNvSpPr/>
      </dsp:nvSpPr>
      <dsp:spPr>
        <a:xfrm>
          <a:off x="2629715" y="423"/>
          <a:ext cx="4388825"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kern="1200" dirty="0">
              <a:solidFill>
                <a:schemeClr val="bg1"/>
              </a:solidFill>
              <a:latin typeface="Arial" panose="020B0604020202020204" pitchFamily="34" charset="0"/>
            </a:rPr>
            <a:t>Negative experience</a:t>
          </a:r>
        </a:p>
      </dsp:txBody>
      <dsp:txXfrm>
        <a:off x="2629715" y="423"/>
        <a:ext cx="4388825" cy="883234"/>
      </dsp:txXfrm>
    </dsp:sp>
    <dsp:sp modelId="{60783FA9-B5D6-487E-888E-DC7FCA6D0821}">
      <dsp:nvSpPr>
        <dsp:cNvPr id="0" name=""/>
        <dsp:cNvSpPr/>
      </dsp:nvSpPr>
      <dsp:spPr>
        <a:xfrm>
          <a:off x="1354386" y="2629423"/>
          <a:ext cx="2664628" cy="13865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solidFill>
                <a:schemeClr val="bg1"/>
              </a:solidFill>
              <a:latin typeface="Arial" panose="020B0604020202020204" pitchFamily="34" charset="0"/>
            </a:rPr>
            <a:t>Behavioural problems</a:t>
          </a:r>
        </a:p>
      </dsp:txBody>
      <dsp:txXfrm>
        <a:off x="1354386" y="2629423"/>
        <a:ext cx="2664628" cy="1386589"/>
      </dsp:txXfrm>
    </dsp:sp>
    <dsp:sp modelId="{0556AC41-8B96-4384-ADFA-8966CD072030}">
      <dsp:nvSpPr>
        <dsp:cNvPr id="0" name=""/>
        <dsp:cNvSpPr/>
      </dsp:nvSpPr>
      <dsp:spPr>
        <a:xfrm>
          <a:off x="4389974" y="2629423"/>
          <a:ext cx="1766468" cy="2508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solidFill>
                <a:schemeClr val="bg1"/>
              </a:solidFill>
              <a:latin typeface="Arial" panose="020B0604020202020204" pitchFamily="34" charset="0"/>
            </a:rPr>
            <a:t>Delays in school readiness</a:t>
          </a:r>
        </a:p>
      </dsp:txBody>
      <dsp:txXfrm>
        <a:off x="4389974" y="2629423"/>
        <a:ext cx="1766468" cy="2508323"/>
      </dsp:txXfrm>
    </dsp:sp>
    <dsp:sp modelId="{80B99DD4-1B7A-4040-ADCB-5D83975096AC}">
      <dsp:nvSpPr>
        <dsp:cNvPr id="0" name=""/>
        <dsp:cNvSpPr/>
      </dsp:nvSpPr>
      <dsp:spPr>
        <a:xfrm>
          <a:off x="6527400" y="2629423"/>
          <a:ext cx="1766468"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solidFill>
                <a:schemeClr val="bg1"/>
              </a:solidFill>
              <a:latin typeface="Arial" panose="020B0604020202020204" pitchFamily="34" charset="0"/>
            </a:rPr>
            <a:t>Stress</a:t>
          </a:r>
        </a:p>
      </dsp:txBody>
      <dsp:txXfrm>
        <a:off x="6527400" y="2629423"/>
        <a:ext cx="1766468" cy="883234"/>
      </dsp:txXfrm>
    </dsp:sp>
    <dsp:sp modelId="{19C91B67-3389-4E0F-B3E7-603C6DEEDB39}">
      <dsp:nvSpPr>
        <dsp:cNvPr id="0" name=""/>
        <dsp:cNvSpPr/>
      </dsp:nvSpPr>
      <dsp:spPr>
        <a:xfrm>
          <a:off x="95062" y="1254616"/>
          <a:ext cx="4543585" cy="10038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solidFill>
                <a:schemeClr val="bg1"/>
              </a:solidFill>
              <a:latin typeface="Arial" panose="020B0604020202020204" pitchFamily="34" charset="0"/>
            </a:rPr>
            <a:t>Poor language development by 3 years</a:t>
          </a:r>
        </a:p>
      </dsp:txBody>
      <dsp:txXfrm>
        <a:off x="95062" y="1254616"/>
        <a:ext cx="4543585" cy="100384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Depending on your lecturing style, how students feed back is up to you.</a:t>
            </a:r>
          </a:p>
          <a:p>
            <a:endParaRPr lang="en-GB" dirty="0"/>
          </a:p>
          <a:p>
            <a:r>
              <a:rPr lang="en-GB" dirty="0"/>
              <a:t>I usually open a Word document on the screen and add a table with headings:</a:t>
            </a:r>
          </a:p>
          <a:p>
            <a:endParaRPr lang="en-GB" dirty="0"/>
          </a:p>
          <a:p>
            <a:pPr marL="228600" indent="-228600">
              <a:buAutoNum type="arabicPeriod"/>
            </a:pPr>
            <a:r>
              <a:rPr lang="en-GB" dirty="0"/>
              <a:t>Theorist</a:t>
            </a:r>
          </a:p>
          <a:p>
            <a:pPr marL="228600" indent="-228600">
              <a:buAutoNum type="arabicPeriod"/>
            </a:pPr>
            <a:r>
              <a:rPr lang="en-GB" dirty="0"/>
              <a:t>Main ideas</a:t>
            </a:r>
          </a:p>
          <a:p>
            <a:pPr marL="228600" indent="-228600">
              <a:buAutoNum type="arabicPeriod"/>
            </a:pPr>
            <a:r>
              <a:rPr lang="en-GB" dirty="0"/>
              <a:t>Similar to/Agrees with….</a:t>
            </a:r>
          </a:p>
          <a:p>
            <a:pPr marL="228600" indent="-228600">
              <a:buAutoNum type="arabicPeriod"/>
            </a:pPr>
            <a:r>
              <a:rPr lang="en-GB" dirty="0"/>
              <a:t>Different to/Disagrees with…</a:t>
            </a:r>
          </a:p>
          <a:p>
            <a:pPr marL="228600" indent="-228600">
              <a:buAutoNum type="arabicPeriod"/>
            </a:pPr>
            <a:endParaRPr lang="en-GB" dirty="0"/>
          </a:p>
          <a:p>
            <a:pPr marL="0" indent="0">
              <a:buNone/>
            </a:pPr>
            <a:r>
              <a:rPr lang="en-GB" dirty="0"/>
              <a:t>This is usually helpful for students as it encourages them to synthesise and critique</a:t>
            </a:r>
          </a:p>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6</a:t>
            </a:fld>
            <a:endParaRPr lang="en-GB" altLang="cy-GB"/>
          </a:p>
        </p:txBody>
      </p:sp>
    </p:spTree>
    <p:extLst>
      <p:ext uri="{BB962C8B-B14F-4D97-AF65-F5344CB8AC3E}">
        <p14:creationId xmlns:p14="http://schemas.microsoft.com/office/powerpoint/2010/main" val="3541980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students understand the difference between receptive language and expressive language?</a:t>
            </a:r>
          </a:p>
          <a:p>
            <a:endParaRPr lang="en-GB" dirty="0"/>
          </a:p>
          <a:p>
            <a:r>
              <a:rPr lang="en-GB" dirty="0"/>
              <a:t/>
            </a:r>
            <a:br>
              <a:rPr lang="en-GB" dirty="0"/>
            </a:br>
            <a:r>
              <a:rPr lang="en-GB" b="1" i="0" dirty="0">
                <a:solidFill>
                  <a:srgbClr val="202124"/>
                </a:solidFill>
                <a:effectLst/>
                <a:latin typeface="arial" panose="020B0604020202020204" pitchFamily="34" charset="0"/>
              </a:rPr>
              <a:t>Receptive language </a:t>
            </a:r>
            <a:r>
              <a:rPr lang="en-GB" b="0" i="0" dirty="0">
                <a:solidFill>
                  <a:srgbClr val="202124"/>
                </a:solidFill>
                <a:effectLst/>
                <a:latin typeface="arial" panose="020B0604020202020204" pitchFamily="34" charset="0"/>
              </a:rPr>
              <a:t>is the “input” of language, the ability to understand and comprehend spoken language that you hear or read. For example, a child's ability to listen and follow directions (e.g. “put on your coat”) relies on the child's receptive language skills.</a:t>
            </a:r>
            <a:endParaRPr lang="en-GB" b="0" dirty="0"/>
          </a:p>
          <a:p>
            <a:endParaRPr lang="en-GB" dirty="0"/>
          </a:p>
          <a:p>
            <a:endParaRPr lang="en-GB" dirty="0"/>
          </a:p>
          <a:p>
            <a:r>
              <a:rPr lang="en-GB" b="1" i="0" dirty="0">
                <a:solidFill>
                  <a:srgbClr val="202124"/>
                </a:solidFill>
                <a:effectLst/>
                <a:latin typeface="arial" panose="020B0604020202020204" pitchFamily="34" charset="0"/>
              </a:rPr>
              <a:t>Expressive language </a:t>
            </a:r>
            <a:r>
              <a:rPr lang="en-GB" b="0" i="0" dirty="0">
                <a:solidFill>
                  <a:srgbClr val="202124"/>
                </a:solidFill>
                <a:effectLst/>
                <a:latin typeface="arial" panose="020B0604020202020204" pitchFamily="34" charset="0"/>
              </a:rPr>
              <a:t>is the ability to request objects, make choices, ask questions, answer, and describe events. Speaking, gesturing (waving, pointing), writing (texting, emailing), facial expressions (crying, smiling), and vocalizations (crying, yelling) are all variations of expressive language.</a:t>
            </a:r>
            <a:endParaRPr lang="en-GB" dirty="0"/>
          </a:p>
          <a:p>
            <a:endParaRPr lang="en-GB" dirty="0"/>
          </a:p>
          <a:p>
            <a:r>
              <a:rPr lang="en-GB" dirty="0"/>
              <a:t>Important that students understand that this is what is expected at these age ranges…However…leads to next slide…</a:t>
            </a:r>
          </a:p>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7</a:t>
            </a:fld>
            <a:endParaRPr lang="en-GB" altLang="cy-GB"/>
          </a:p>
        </p:txBody>
      </p:sp>
    </p:spTree>
    <p:extLst>
      <p:ext uri="{BB962C8B-B14F-4D97-AF65-F5344CB8AC3E}">
        <p14:creationId xmlns:p14="http://schemas.microsoft.com/office/powerpoint/2010/main" val="4184962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Discuss…</a:t>
            </a:r>
          </a:p>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8</a:t>
            </a:fld>
            <a:endParaRPr lang="en-GB" altLang="cy-GB"/>
          </a:p>
        </p:txBody>
      </p:sp>
    </p:spTree>
    <p:extLst>
      <p:ext uri="{BB962C8B-B14F-4D97-AF65-F5344CB8AC3E}">
        <p14:creationId xmlns:p14="http://schemas.microsoft.com/office/powerpoint/2010/main" val="12540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9</a:t>
            </a:fld>
            <a:endParaRPr lang="en-GB" altLang="cy-GB"/>
          </a:p>
        </p:txBody>
      </p:sp>
    </p:spTree>
    <p:extLst>
      <p:ext uri="{BB962C8B-B14F-4D97-AF65-F5344CB8AC3E}">
        <p14:creationId xmlns:p14="http://schemas.microsoft.com/office/powerpoint/2010/main" val="2276330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 concern for Welsh Government?</a:t>
            </a:r>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10</a:t>
            </a:fld>
            <a:endParaRPr lang="en-GB" altLang="cy-GB"/>
          </a:p>
        </p:txBody>
      </p:sp>
    </p:spTree>
    <p:extLst>
      <p:ext uri="{BB962C8B-B14F-4D97-AF65-F5344CB8AC3E}">
        <p14:creationId xmlns:p14="http://schemas.microsoft.com/office/powerpoint/2010/main" val="3287120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11</a:t>
            </a:fld>
            <a:endParaRPr lang="en-GB" altLang="cy-GB"/>
          </a:p>
        </p:txBody>
      </p:sp>
    </p:spTree>
    <p:extLst>
      <p:ext uri="{BB962C8B-B14F-4D97-AF65-F5344CB8AC3E}">
        <p14:creationId xmlns:p14="http://schemas.microsoft.com/office/powerpoint/2010/main" val="75268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12</a:t>
            </a:fld>
            <a:endParaRPr lang="en-GB" altLang="cy-GB"/>
          </a:p>
        </p:txBody>
      </p:sp>
    </p:spTree>
    <p:extLst>
      <p:ext uri="{BB962C8B-B14F-4D97-AF65-F5344CB8AC3E}">
        <p14:creationId xmlns:p14="http://schemas.microsoft.com/office/powerpoint/2010/main" val="174226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16</a:t>
            </a:fld>
            <a:endParaRPr lang="en-GB" altLang="cy-GB"/>
          </a:p>
        </p:txBody>
      </p:sp>
    </p:spTree>
    <p:extLst>
      <p:ext uri="{BB962C8B-B14F-4D97-AF65-F5344CB8AC3E}">
        <p14:creationId xmlns:p14="http://schemas.microsoft.com/office/powerpoint/2010/main" val="4234982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17</a:t>
            </a:fld>
            <a:endParaRPr lang="en-GB" altLang="cy-GB"/>
          </a:p>
        </p:txBody>
      </p:sp>
    </p:spTree>
    <p:extLst>
      <p:ext uri="{BB962C8B-B14F-4D97-AF65-F5344CB8AC3E}">
        <p14:creationId xmlns:p14="http://schemas.microsoft.com/office/powerpoint/2010/main" val="3813504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19</a:t>
            </a:fld>
            <a:endParaRPr lang="en-GB" altLang="cy-GB"/>
          </a:p>
        </p:txBody>
      </p:sp>
    </p:spTree>
    <p:extLst>
      <p:ext uri="{BB962C8B-B14F-4D97-AF65-F5344CB8AC3E}">
        <p14:creationId xmlns:p14="http://schemas.microsoft.com/office/powerpoint/2010/main" val="301832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pPr>
              <a:spcBef>
                <a:spcPct val="20000"/>
              </a:spcBef>
            </a:pPr>
            <a:r>
              <a:rPr lang="en-GB" altLang="cy-GB" dirty="0">
                <a:latin typeface="Arial" panose="020B0604020202020204" pitchFamily="34" charset="0"/>
              </a:rPr>
              <a:t>Occasionally, we may have twins as students.</a:t>
            </a:r>
          </a:p>
          <a:p>
            <a:pPr>
              <a:spcBef>
                <a:spcPct val="20000"/>
              </a:spcBef>
            </a:pPr>
            <a:endParaRPr lang="en-GB" altLang="cy-GB" dirty="0">
              <a:latin typeface="Arial" panose="020B0604020202020204" pitchFamily="34" charset="0"/>
            </a:endParaRPr>
          </a:p>
          <a:p>
            <a:pPr>
              <a:spcBef>
                <a:spcPct val="20000"/>
              </a:spcBef>
            </a:pPr>
            <a:r>
              <a:rPr lang="en-GB" altLang="cy-GB" dirty="0">
                <a:latin typeface="Arial" panose="020B0604020202020204" pitchFamily="34" charset="0"/>
              </a:rPr>
              <a:t>Interesting to hear their experiences/perspectives….</a:t>
            </a:r>
          </a:p>
          <a:p>
            <a:pPr>
              <a:spcBef>
                <a:spcPct val="20000"/>
              </a:spcBef>
            </a:pPr>
            <a:endParaRPr lang="en-GB" altLang="cy-GB" dirty="0">
              <a:latin typeface="Arial" panose="020B0604020202020204" pitchFamily="34" charset="0"/>
            </a:endParaRPr>
          </a:p>
          <a:p>
            <a:pPr>
              <a:spcBef>
                <a:spcPct val="20000"/>
              </a:spcBef>
            </a:pPr>
            <a:r>
              <a:rPr lang="en-GB" altLang="cy-GB" dirty="0" err="1">
                <a:latin typeface="Arial" panose="020B0604020202020204" pitchFamily="34" charset="0"/>
              </a:rPr>
              <a:t>Idioglossia</a:t>
            </a:r>
            <a:r>
              <a:rPr lang="en-GB" altLang="cy-GB" dirty="0">
                <a:latin typeface="Arial" panose="020B0604020202020204" pitchFamily="34" charset="0"/>
              </a:rPr>
              <a:t> – ask if they’re familiar with the term…Name for ‘secret language’ usually spoken by twins to each other</a:t>
            </a:r>
          </a:p>
          <a:p>
            <a:pPr>
              <a:spcBef>
                <a:spcPct val="20000"/>
              </a:spcBef>
            </a:pPr>
            <a:endParaRPr lang="en-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B0AD9B-80CC-4C82-8CF1-02B06DF56CAF}" type="slidenum">
              <a:rPr lang="en-GB" altLang="cy-GB" smtClean="0"/>
              <a:pPr>
                <a:spcBef>
                  <a:spcPct val="0"/>
                </a:spcBef>
              </a:pPr>
              <a:t>20</a:t>
            </a:fld>
            <a:endParaRPr lang="en-GB" altLang="cy-GB"/>
          </a:p>
        </p:txBody>
      </p:sp>
    </p:spTree>
    <p:extLst>
      <p:ext uri="{BB962C8B-B14F-4D97-AF65-F5344CB8AC3E}">
        <p14:creationId xmlns:p14="http://schemas.microsoft.com/office/powerpoint/2010/main" val="21773375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87F894-F33F-4EB2-BBA4-83834AB16DD2}" type="slidenum">
              <a:rPr lang="en-GB" altLang="cy-GB" smtClean="0"/>
              <a:pPr>
                <a:spcBef>
                  <a:spcPct val="0"/>
                </a:spcBef>
              </a:pPr>
              <a:t>21</a:t>
            </a:fld>
            <a:endParaRPr lang="en-GB" altLang="cy-GB"/>
          </a:p>
        </p:txBody>
      </p:sp>
    </p:spTree>
    <p:extLst>
      <p:ext uri="{BB962C8B-B14F-4D97-AF65-F5344CB8AC3E}">
        <p14:creationId xmlns:p14="http://schemas.microsoft.com/office/powerpoint/2010/main" val="441670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22</a:t>
            </a:fld>
            <a:endParaRPr lang="en-GB" altLang="cy-GB"/>
          </a:p>
        </p:txBody>
      </p:sp>
    </p:spTree>
    <p:extLst>
      <p:ext uri="{BB962C8B-B14F-4D97-AF65-F5344CB8AC3E}">
        <p14:creationId xmlns:p14="http://schemas.microsoft.com/office/powerpoint/2010/main" val="10440604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23</a:t>
            </a:fld>
            <a:endParaRPr lang="en-GB" altLang="cy-GB"/>
          </a:p>
        </p:txBody>
      </p:sp>
    </p:spTree>
    <p:extLst>
      <p:ext uri="{BB962C8B-B14F-4D97-AF65-F5344CB8AC3E}">
        <p14:creationId xmlns:p14="http://schemas.microsoft.com/office/powerpoint/2010/main" val="2804243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24</a:t>
            </a:fld>
            <a:endParaRPr lang="en-GB" altLang="cy-GB"/>
          </a:p>
        </p:txBody>
      </p:sp>
    </p:spTree>
    <p:extLst>
      <p:ext uri="{BB962C8B-B14F-4D97-AF65-F5344CB8AC3E}">
        <p14:creationId xmlns:p14="http://schemas.microsoft.com/office/powerpoint/2010/main" val="1220426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25</a:t>
            </a:fld>
            <a:endParaRPr lang="en-GB" altLang="cy-GB"/>
          </a:p>
        </p:txBody>
      </p:sp>
    </p:spTree>
    <p:extLst>
      <p:ext uri="{BB962C8B-B14F-4D97-AF65-F5344CB8AC3E}">
        <p14:creationId xmlns:p14="http://schemas.microsoft.com/office/powerpoint/2010/main" val="18958774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26</a:t>
            </a:fld>
            <a:endParaRPr lang="en-GB" altLang="cy-GB"/>
          </a:p>
        </p:txBody>
      </p:sp>
    </p:spTree>
    <p:extLst>
      <p:ext uri="{BB962C8B-B14F-4D97-AF65-F5344CB8AC3E}">
        <p14:creationId xmlns:p14="http://schemas.microsoft.com/office/powerpoint/2010/main" val="4084223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27</a:t>
            </a:fld>
            <a:endParaRPr lang="en-GB" altLang="cy-GB"/>
          </a:p>
        </p:txBody>
      </p:sp>
    </p:spTree>
    <p:extLst>
      <p:ext uri="{BB962C8B-B14F-4D97-AF65-F5344CB8AC3E}">
        <p14:creationId xmlns:p14="http://schemas.microsoft.com/office/powerpoint/2010/main" val="42170930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Again, next few slides will focus on these…</a:t>
            </a:r>
          </a:p>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28</a:t>
            </a:fld>
            <a:endParaRPr lang="en-GB" altLang="cy-GB"/>
          </a:p>
        </p:txBody>
      </p:sp>
    </p:spTree>
    <p:extLst>
      <p:ext uri="{BB962C8B-B14F-4D97-AF65-F5344CB8AC3E}">
        <p14:creationId xmlns:p14="http://schemas.microsoft.com/office/powerpoint/2010/main" val="3315709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30</a:t>
            </a:fld>
            <a:endParaRPr lang="en-GB" altLang="cy-GB"/>
          </a:p>
        </p:txBody>
      </p:sp>
    </p:spTree>
    <p:extLst>
      <p:ext uri="{BB962C8B-B14F-4D97-AF65-F5344CB8AC3E}">
        <p14:creationId xmlns:p14="http://schemas.microsoft.com/office/powerpoint/2010/main" val="13003236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31</a:t>
            </a:fld>
            <a:endParaRPr lang="en-GB" altLang="cy-GB"/>
          </a:p>
        </p:txBody>
      </p:sp>
    </p:spTree>
    <p:extLst>
      <p:ext uri="{BB962C8B-B14F-4D97-AF65-F5344CB8AC3E}">
        <p14:creationId xmlns:p14="http://schemas.microsoft.com/office/powerpoint/2010/main" val="938273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32</a:t>
            </a:fld>
            <a:endParaRPr lang="en-GB" altLang="cy-GB"/>
          </a:p>
        </p:txBody>
      </p:sp>
    </p:spTree>
    <p:extLst>
      <p:ext uri="{BB962C8B-B14F-4D97-AF65-F5344CB8AC3E}">
        <p14:creationId xmlns:p14="http://schemas.microsoft.com/office/powerpoint/2010/main" val="3237488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34</a:t>
            </a:fld>
            <a:endParaRPr lang="en-GB" altLang="cy-GB"/>
          </a:p>
        </p:txBody>
      </p:sp>
    </p:spTree>
    <p:extLst>
      <p:ext uri="{BB962C8B-B14F-4D97-AF65-F5344CB8AC3E}">
        <p14:creationId xmlns:p14="http://schemas.microsoft.com/office/powerpoint/2010/main" val="32335170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35</a:t>
            </a:fld>
            <a:endParaRPr lang="en-GB" altLang="cy-GB"/>
          </a:p>
        </p:txBody>
      </p:sp>
    </p:spTree>
    <p:extLst>
      <p:ext uri="{BB962C8B-B14F-4D97-AF65-F5344CB8AC3E}">
        <p14:creationId xmlns:p14="http://schemas.microsoft.com/office/powerpoint/2010/main" val="2293400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altLang="en-US" dirty="0">
                <a:latin typeface="Arial" panose="020B0604020202020204" pitchFamily="34" charset="0"/>
              </a:rPr>
              <a:t>It </a:t>
            </a:r>
            <a:r>
              <a:rPr lang="cy-GB" altLang="en-US" dirty="0" err="1">
                <a:latin typeface="Arial" panose="020B0604020202020204" pitchFamily="34" charset="0"/>
              </a:rPr>
              <a:t>would</a:t>
            </a:r>
            <a:r>
              <a:rPr lang="cy-GB" altLang="en-US" dirty="0">
                <a:latin typeface="Arial" panose="020B0604020202020204" pitchFamily="34" charset="0"/>
              </a:rPr>
              <a:t> be </a:t>
            </a:r>
            <a:r>
              <a:rPr lang="cy-GB" altLang="en-US" dirty="0" err="1">
                <a:latin typeface="Arial" panose="020B0604020202020204" pitchFamily="34" charset="0"/>
              </a:rPr>
              <a:t>interesting</a:t>
            </a:r>
            <a:r>
              <a:rPr lang="cy-GB" altLang="en-US" dirty="0">
                <a:latin typeface="Arial" panose="020B0604020202020204" pitchFamily="34" charset="0"/>
              </a:rPr>
              <a:t> to </a:t>
            </a:r>
            <a:r>
              <a:rPr lang="cy-GB" altLang="en-US" dirty="0" err="1">
                <a:latin typeface="Arial" panose="020B0604020202020204" pitchFamily="34" charset="0"/>
              </a:rPr>
              <a:t>find</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a:t>
            </a:r>
            <a:r>
              <a:rPr lang="cy-GB" altLang="en-US" dirty="0" err="1">
                <a:latin typeface="Arial" panose="020B0604020202020204" pitchFamily="34" charset="0"/>
              </a:rPr>
              <a:t>whether</a:t>
            </a:r>
            <a:r>
              <a:rPr lang="cy-GB" altLang="en-US" dirty="0">
                <a:latin typeface="Arial" panose="020B0604020202020204" pitchFamily="34" charset="0"/>
              </a:rPr>
              <a:t> </a:t>
            </a:r>
            <a:r>
              <a:rPr lang="cy-GB" altLang="en-US" dirty="0" err="1">
                <a:latin typeface="Arial" panose="020B0604020202020204" pitchFamily="34" charset="0"/>
              </a:rPr>
              <a:t>students</a:t>
            </a:r>
            <a:r>
              <a:rPr lang="cy-GB" altLang="en-US" dirty="0">
                <a:latin typeface="Arial" panose="020B0604020202020204" pitchFamily="34" charset="0"/>
              </a:rPr>
              <a:t>’ </a:t>
            </a:r>
            <a:r>
              <a:rPr lang="cy-GB" altLang="en-US" dirty="0" err="1">
                <a:latin typeface="Arial" panose="020B0604020202020204" pitchFamily="34" charset="0"/>
              </a:rPr>
              <a:t>with</a:t>
            </a:r>
            <a:r>
              <a:rPr lang="cy-GB" altLang="en-US" dirty="0">
                <a:latin typeface="Arial" panose="020B0604020202020204" pitchFamily="34" charset="0"/>
              </a:rPr>
              <a:t> </a:t>
            </a:r>
            <a:r>
              <a:rPr lang="cy-GB" altLang="en-US" dirty="0" err="1">
                <a:latin typeface="Arial" panose="020B0604020202020204" pitchFamily="34" charset="0"/>
              </a:rPr>
              <a:t>children</a:t>
            </a:r>
            <a:r>
              <a:rPr lang="cy-GB" altLang="en-US" dirty="0">
                <a:latin typeface="Arial" panose="020B0604020202020204" pitchFamily="34" charset="0"/>
              </a:rPr>
              <a:t> </a:t>
            </a:r>
            <a:r>
              <a:rPr lang="cy-GB" altLang="en-US" dirty="0" err="1">
                <a:latin typeface="Arial" panose="020B0604020202020204" pitchFamily="34" charset="0"/>
              </a:rPr>
              <a:t>rely</a:t>
            </a:r>
            <a:r>
              <a:rPr lang="cy-GB" altLang="en-US" dirty="0">
                <a:latin typeface="Arial" panose="020B0604020202020204" pitchFamily="34" charset="0"/>
              </a:rPr>
              <a:t> on </a:t>
            </a:r>
            <a:r>
              <a:rPr lang="cy-GB" altLang="en-US" dirty="0" err="1">
                <a:latin typeface="Arial" panose="020B0604020202020204" pitchFamily="34" charset="0"/>
              </a:rPr>
              <a:t>grandparents</a:t>
            </a:r>
            <a:r>
              <a:rPr lang="cy-GB" altLang="en-US" dirty="0">
                <a:latin typeface="Arial" panose="020B0604020202020204" pitchFamily="34" charset="0"/>
              </a:rPr>
              <a:t> on </a:t>
            </a:r>
            <a:r>
              <a:rPr lang="cy-GB" altLang="en-US" dirty="0" err="1">
                <a:latin typeface="Arial" panose="020B0604020202020204" pitchFamily="34" charset="0"/>
              </a:rPr>
              <a:t>childcare</a:t>
            </a:r>
            <a:r>
              <a:rPr lang="cy-GB" altLang="en-US" dirty="0">
                <a:latin typeface="Arial" panose="020B0604020202020204" pitchFamily="34" charset="0"/>
              </a:rPr>
              <a:t>...and </a:t>
            </a:r>
            <a:r>
              <a:rPr lang="cy-GB" altLang="en-US" dirty="0" err="1">
                <a:latin typeface="Arial" panose="020B0604020202020204" pitchFamily="34" charset="0"/>
              </a:rPr>
              <a:t>whether</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a:t>
            </a:r>
            <a:r>
              <a:rPr lang="cy-GB" altLang="en-US" dirty="0" err="1">
                <a:latin typeface="Arial" panose="020B0604020202020204" pitchFamily="34" charset="0"/>
              </a:rPr>
              <a:t>noted</a:t>
            </a:r>
            <a:r>
              <a:rPr lang="cy-GB" altLang="en-US" dirty="0">
                <a:latin typeface="Arial" panose="020B0604020202020204" pitchFamily="34" charset="0"/>
              </a:rPr>
              <a:t> </a:t>
            </a:r>
            <a:r>
              <a:rPr lang="cy-GB" altLang="en-US" dirty="0" err="1">
                <a:latin typeface="Arial" panose="020B0604020202020204" pitchFamily="34" charset="0"/>
              </a:rPr>
              <a:t>anthing</a:t>
            </a:r>
            <a:r>
              <a:rPr lang="cy-GB" altLang="en-US" dirty="0">
                <a:latin typeface="Arial" panose="020B0604020202020204" pitchFamily="34" charset="0"/>
              </a:rPr>
              <a:t> </a:t>
            </a:r>
            <a:r>
              <a:rPr lang="cy-GB" altLang="en-US" dirty="0" err="1">
                <a:latin typeface="Arial" panose="020B0604020202020204" pitchFamily="34" charset="0"/>
              </a:rPr>
              <a:t>related</a:t>
            </a:r>
            <a:r>
              <a:rPr lang="cy-GB" altLang="en-US" dirty="0">
                <a:latin typeface="Arial" panose="020B0604020202020204" pitchFamily="34" charset="0"/>
              </a:rPr>
              <a:t> to </a:t>
            </a:r>
            <a:r>
              <a:rPr lang="cy-GB" altLang="en-US" dirty="0" err="1">
                <a:latin typeface="Arial" panose="020B0604020202020204" pitchFamily="34" charset="0"/>
              </a:rPr>
              <a:t>language</a:t>
            </a:r>
            <a:r>
              <a:rPr lang="cy-GB" altLang="en-US" dirty="0">
                <a:latin typeface="Arial" panose="020B0604020202020204" pitchFamily="34" charset="0"/>
              </a:rPr>
              <a:t> </a:t>
            </a:r>
            <a:r>
              <a:rPr lang="cy-GB" altLang="en-US" dirty="0" err="1">
                <a:latin typeface="Arial" panose="020B0604020202020204" pitchFamily="34" charset="0"/>
              </a:rPr>
              <a:t>development</a:t>
            </a:r>
            <a:r>
              <a:rPr lang="cy-GB" altLang="en-US" dirty="0">
                <a:latin typeface="Arial" panose="020B0604020202020204" pitchFamily="34" charset="0"/>
              </a:rPr>
              <a:t>....</a:t>
            </a:r>
          </a:p>
          <a:p>
            <a:endParaRPr lang="cy-GB" altLang="en-US"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36</a:t>
            </a:fld>
            <a:endParaRPr lang="en-GB" altLang="cy-GB"/>
          </a:p>
        </p:txBody>
      </p:sp>
    </p:spTree>
    <p:extLst>
      <p:ext uri="{BB962C8B-B14F-4D97-AF65-F5344CB8AC3E}">
        <p14:creationId xmlns:p14="http://schemas.microsoft.com/office/powerpoint/2010/main" val="42160181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few slides, will look at these</a:t>
            </a:r>
          </a:p>
          <a:p>
            <a:endParaRPr lang="en-GB" dirty="0"/>
          </a:p>
          <a:p>
            <a:pPr>
              <a:defRPr/>
            </a:pPr>
            <a:r>
              <a:rPr lang="en-GB" altLang="cy-GB" sz="1200" dirty="0">
                <a:solidFill>
                  <a:srgbClr val="0000FF"/>
                </a:solidFill>
                <a:latin typeface="Arial" panose="020B0604020202020204" pitchFamily="34" charset="0"/>
              </a:rPr>
              <a:t>Hostile environment</a:t>
            </a:r>
          </a:p>
          <a:p>
            <a:pPr>
              <a:defRPr/>
            </a:pPr>
            <a:r>
              <a:rPr lang="en-GB" altLang="cy-GB" sz="1200" dirty="0">
                <a:solidFill>
                  <a:srgbClr val="0000FF"/>
                </a:solidFill>
                <a:latin typeface="Arial" panose="020B0604020202020204" pitchFamily="34" charset="0"/>
              </a:rPr>
              <a:t>Accident - Aphasia</a:t>
            </a:r>
          </a:p>
          <a:p>
            <a:pPr>
              <a:defRPr/>
            </a:pPr>
            <a:r>
              <a:rPr lang="en-GB" altLang="cy-GB" sz="1200" dirty="0">
                <a:solidFill>
                  <a:srgbClr val="0000FF"/>
                </a:solidFill>
                <a:latin typeface="Arial" panose="020B0604020202020204" pitchFamily="34" charset="0"/>
              </a:rPr>
              <a:t>Lack of stimulus</a:t>
            </a:r>
          </a:p>
          <a:p>
            <a:pPr>
              <a:buFontTx/>
              <a:buChar char="-"/>
              <a:defRPr/>
            </a:pPr>
            <a:r>
              <a:rPr lang="en-GB" altLang="cy-GB" sz="1200" dirty="0">
                <a:solidFill>
                  <a:srgbClr val="0000FF"/>
                </a:solidFill>
                <a:latin typeface="Arial" panose="020B0604020202020204" pitchFamily="34" charset="0"/>
              </a:rPr>
              <a:t>feral children</a:t>
            </a:r>
          </a:p>
          <a:p>
            <a:pPr>
              <a:buFontTx/>
              <a:buChar char="-"/>
              <a:defRPr/>
            </a:pPr>
            <a:r>
              <a:rPr lang="en-GB" altLang="cy-GB" sz="1200" dirty="0">
                <a:solidFill>
                  <a:srgbClr val="0000FF"/>
                </a:solidFill>
                <a:latin typeface="Arial" panose="020B0604020202020204" pitchFamily="34" charset="0"/>
              </a:rPr>
              <a:t>technology</a:t>
            </a:r>
          </a:p>
          <a:p>
            <a:pPr>
              <a:defRPr/>
            </a:pPr>
            <a:r>
              <a:rPr lang="en-GB" altLang="cy-GB" sz="1200" dirty="0">
                <a:solidFill>
                  <a:srgbClr val="0000FF"/>
                </a:solidFill>
                <a:latin typeface="Arial" panose="020B0604020202020204" pitchFamily="34" charset="0"/>
              </a:rPr>
              <a:t>Pandemic</a:t>
            </a:r>
          </a:p>
          <a:p>
            <a:pPr>
              <a:defRPr/>
            </a:pPr>
            <a:r>
              <a:rPr lang="en-GB" altLang="cy-GB" sz="1200" dirty="0">
                <a:solidFill>
                  <a:srgbClr val="0000FF"/>
                </a:solidFill>
                <a:latin typeface="Arial" panose="020B0604020202020204" pitchFamily="34" charset="0"/>
              </a:rPr>
              <a:t>Exposure to other languages</a:t>
            </a:r>
          </a:p>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37</a:t>
            </a:fld>
            <a:endParaRPr lang="en-GB" altLang="cy-GB"/>
          </a:p>
        </p:txBody>
      </p:sp>
    </p:spTree>
    <p:extLst>
      <p:ext uri="{BB962C8B-B14F-4D97-AF65-F5344CB8AC3E}">
        <p14:creationId xmlns:p14="http://schemas.microsoft.com/office/powerpoint/2010/main" val="190378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38</a:t>
            </a:fld>
            <a:endParaRPr lang="en-GB" altLang="cy-GB"/>
          </a:p>
        </p:txBody>
      </p:sp>
    </p:spTree>
    <p:extLst>
      <p:ext uri="{BB962C8B-B14F-4D97-AF65-F5344CB8AC3E}">
        <p14:creationId xmlns:p14="http://schemas.microsoft.com/office/powerpoint/2010/main" val="11734189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39</a:t>
            </a:fld>
            <a:endParaRPr lang="en-GB" altLang="cy-GB"/>
          </a:p>
        </p:txBody>
      </p:sp>
    </p:spTree>
    <p:extLst>
      <p:ext uri="{BB962C8B-B14F-4D97-AF65-F5344CB8AC3E}">
        <p14:creationId xmlns:p14="http://schemas.microsoft.com/office/powerpoint/2010/main" val="21548647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40</a:t>
            </a:fld>
            <a:endParaRPr lang="en-GB" altLang="cy-GB"/>
          </a:p>
        </p:txBody>
      </p:sp>
    </p:spTree>
    <p:extLst>
      <p:ext uri="{BB962C8B-B14F-4D97-AF65-F5344CB8AC3E}">
        <p14:creationId xmlns:p14="http://schemas.microsoft.com/office/powerpoint/2010/main" val="42584692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cy-GB" dirty="0">
                <a:latin typeface="Arial" panose="020B0604020202020204" pitchFamily="34" charset="0"/>
              </a:rPr>
              <a:t>Dr Catherine Birken for  </a:t>
            </a:r>
            <a:r>
              <a:rPr lang="en-GB" b="0" i="0" dirty="0" err="1">
                <a:solidFill>
                  <a:srgbClr val="333333"/>
                </a:solidFill>
                <a:effectLst/>
                <a:latin typeface="Fira Sans" panose="020B0503050000020004" pitchFamily="34" charset="0"/>
              </a:rPr>
              <a:t>TARGet</a:t>
            </a:r>
            <a:r>
              <a:rPr lang="en-GB" b="0" i="0" dirty="0">
                <a:solidFill>
                  <a:srgbClr val="333333"/>
                </a:solidFill>
                <a:effectLst/>
                <a:latin typeface="Fira Sans" panose="020B0503050000020004" pitchFamily="34" charset="0"/>
              </a:rPr>
              <a:t> Kids! primary care research network (Canada)</a:t>
            </a:r>
            <a:endParaRPr lang="en-GB" altLang="cy-GB" dirty="0">
              <a:latin typeface="Arial" panose="020B0604020202020204" pitchFamily="34" charset="0"/>
            </a:endParaRPr>
          </a:p>
          <a:p>
            <a:pPr eaLnBrk="1" hangingPunct="1"/>
            <a:r>
              <a:rPr lang="en-GB" altLang="cy-GB" b="1" dirty="0">
                <a:latin typeface="Arial" panose="020B0604020202020204" pitchFamily="34" charset="0"/>
              </a:rPr>
              <a:t>van den Heuvel </a:t>
            </a:r>
            <a:r>
              <a:rPr lang="en-GB" altLang="cy-GB" b="1" i="1" dirty="0">
                <a:latin typeface="Arial" panose="020B0604020202020204" pitchFamily="34" charset="0"/>
              </a:rPr>
              <a:t>et al. </a:t>
            </a:r>
            <a:r>
              <a:rPr lang="en-GB" altLang="cy-GB" b="1" dirty="0">
                <a:latin typeface="Arial" panose="020B0604020202020204" pitchFamily="34" charset="0"/>
              </a:rPr>
              <a:t>(2019) in the reference list.</a:t>
            </a: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41</a:t>
            </a:fld>
            <a:endParaRPr lang="en-GB" altLang="cy-GB"/>
          </a:p>
        </p:txBody>
      </p:sp>
    </p:spTree>
    <p:extLst>
      <p:ext uri="{BB962C8B-B14F-4D97-AF65-F5344CB8AC3E}">
        <p14:creationId xmlns:p14="http://schemas.microsoft.com/office/powerpoint/2010/main" val="36977440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42</a:t>
            </a:fld>
            <a:endParaRPr lang="en-GB" altLang="cy-GB"/>
          </a:p>
        </p:txBody>
      </p:sp>
    </p:spTree>
    <p:extLst>
      <p:ext uri="{BB962C8B-B14F-4D97-AF65-F5344CB8AC3E}">
        <p14:creationId xmlns:p14="http://schemas.microsoft.com/office/powerpoint/2010/main" val="5525704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Hyperlink takes you to the article.</a:t>
            </a:r>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43</a:t>
            </a:fld>
            <a:endParaRPr lang="en-GB" altLang="cy-GB"/>
          </a:p>
        </p:txBody>
      </p:sp>
    </p:spTree>
    <p:extLst>
      <p:ext uri="{BB962C8B-B14F-4D97-AF65-F5344CB8AC3E}">
        <p14:creationId xmlns:p14="http://schemas.microsoft.com/office/powerpoint/2010/main" val="41313685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r>
              <a:rPr lang="cy-GB" altLang="cy-GB" dirty="0">
                <a:latin typeface="Arial" panose="020B0604020202020204" pitchFamily="34" charset="0"/>
              </a:rPr>
              <a:t>Colin Baker, a prominent name in bilingualism</a:t>
            </a:r>
            <a:r>
              <a:rPr lang="cy-GB" altLang="cy-GB" dirty="0" smtClean="0">
                <a:latin typeface="Arial" panose="020B0604020202020204" pitchFamily="34" charset="0"/>
              </a:rPr>
              <a:t>. – This is a recap they should</a:t>
            </a:r>
            <a:r>
              <a:rPr lang="cy-GB" altLang="cy-GB" baseline="0" dirty="0" smtClean="0">
                <a:latin typeface="Arial" panose="020B0604020202020204" pitchFamily="34" charset="0"/>
              </a:rPr>
              <a:t> remember this from Multilinguism. </a:t>
            </a:r>
            <a:endParaRPr lang="cy-GB" altLang="cy-GB" dirty="0">
              <a:latin typeface="Arial" panose="020B0604020202020204" pitchFamily="34" charset="0"/>
            </a:endParaRPr>
          </a:p>
          <a:p>
            <a:endParaRPr lang="cy-GB" altLang="cy-GB" dirty="0">
              <a:latin typeface="Arial" panose="020B0604020202020204" pitchFamily="34" charset="0"/>
            </a:endParaRPr>
          </a:p>
          <a:p>
            <a:r>
              <a:rPr lang="cy-GB" altLang="cy-GB" dirty="0" err="1">
                <a:latin typeface="Arial" panose="020B0604020202020204" pitchFamily="34" charset="0"/>
              </a:rPr>
              <a:t>Later</a:t>
            </a:r>
            <a:r>
              <a:rPr lang="cy-GB" altLang="cy-GB" dirty="0">
                <a:latin typeface="Arial" panose="020B0604020202020204" pitchFamily="34" charset="0"/>
              </a:rPr>
              <a:t> </a:t>
            </a:r>
            <a:r>
              <a:rPr lang="cy-GB" altLang="cy-GB" dirty="0" err="1">
                <a:latin typeface="Arial" panose="020B0604020202020204" pitchFamily="34" charset="0"/>
              </a:rPr>
              <a:t>slide</a:t>
            </a:r>
            <a:r>
              <a:rPr lang="cy-GB" altLang="cy-GB" dirty="0">
                <a:latin typeface="Arial" panose="020B0604020202020204" pitchFamily="34" charset="0"/>
              </a:rPr>
              <a:t>, </a:t>
            </a:r>
            <a:r>
              <a:rPr lang="cy-GB" altLang="cy-GB" dirty="0" err="1">
                <a:latin typeface="Arial" panose="020B0604020202020204" pitchFamily="34" charset="0"/>
              </a:rPr>
              <a:t>argues</a:t>
            </a:r>
            <a:r>
              <a:rPr lang="cy-GB" altLang="cy-GB" dirty="0">
                <a:latin typeface="Arial" panose="020B0604020202020204" pitchFamily="34" charset="0"/>
              </a:rPr>
              <a:t> </a:t>
            </a:r>
            <a:r>
              <a:rPr lang="cy-GB" altLang="cy-GB" dirty="0" err="1">
                <a:latin typeface="Arial" panose="020B0604020202020204" pitchFamily="34" charset="0"/>
              </a:rPr>
              <a:t>that</a:t>
            </a:r>
            <a:r>
              <a:rPr lang="cy-GB" altLang="cy-GB" dirty="0">
                <a:latin typeface="Arial" panose="020B0604020202020204" pitchFamily="34" charset="0"/>
              </a:rPr>
              <a:t> </a:t>
            </a:r>
            <a:r>
              <a:rPr lang="cy-GB" altLang="cy-GB" dirty="0" err="1">
                <a:latin typeface="Arial" panose="020B0604020202020204" pitchFamily="34" charset="0"/>
              </a:rPr>
              <a:t>bilingualism</a:t>
            </a:r>
            <a:r>
              <a:rPr lang="cy-GB" altLang="cy-GB" dirty="0">
                <a:latin typeface="Arial" panose="020B0604020202020204" pitchFamily="34" charset="0"/>
              </a:rPr>
              <a:t> does not </a:t>
            </a:r>
            <a:r>
              <a:rPr lang="cy-GB" altLang="cy-GB" dirty="0" err="1">
                <a:latin typeface="Arial" panose="020B0604020202020204" pitchFamily="34" charset="0"/>
              </a:rPr>
              <a:t>cause</a:t>
            </a:r>
            <a:r>
              <a:rPr lang="cy-GB" altLang="cy-GB" dirty="0">
                <a:latin typeface="Arial" panose="020B0604020202020204" pitchFamily="34" charset="0"/>
              </a:rPr>
              <a:t> </a:t>
            </a:r>
            <a:r>
              <a:rPr lang="cy-GB" altLang="cy-GB" dirty="0" err="1">
                <a:latin typeface="Arial" panose="020B0604020202020204" pitchFamily="34" charset="0"/>
              </a:rPr>
              <a:t>language</a:t>
            </a:r>
            <a:r>
              <a:rPr lang="cy-GB" altLang="cy-GB" dirty="0">
                <a:latin typeface="Arial" panose="020B0604020202020204" pitchFamily="34" charset="0"/>
              </a:rPr>
              <a:t> </a:t>
            </a:r>
            <a:r>
              <a:rPr lang="cy-GB" altLang="cy-GB" dirty="0" err="1">
                <a:latin typeface="Arial" panose="020B0604020202020204" pitchFamily="34" charset="0"/>
              </a:rPr>
              <a:t>delay</a:t>
            </a:r>
            <a:r>
              <a:rPr lang="cy-GB" altLang="cy-GB" dirty="0">
                <a:latin typeface="Arial" panose="020B0604020202020204" pitchFamily="34" charset="0"/>
              </a:rPr>
              <a:t>.</a:t>
            </a:r>
          </a:p>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44</a:t>
            </a:fld>
            <a:endParaRPr lang="en-GB" altLang="cy-GB"/>
          </a:p>
        </p:txBody>
      </p:sp>
    </p:spTree>
    <p:extLst>
      <p:ext uri="{BB962C8B-B14F-4D97-AF65-F5344CB8AC3E}">
        <p14:creationId xmlns:p14="http://schemas.microsoft.com/office/powerpoint/2010/main" val="22190777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r>
              <a:rPr lang="cy-GB" altLang="cy-GB" dirty="0" smtClean="0">
                <a:latin typeface="Arial" panose="020B0604020202020204" pitchFamily="34" charset="0"/>
              </a:rPr>
              <a:t>Again,</a:t>
            </a:r>
            <a:r>
              <a:rPr lang="cy-GB" altLang="cy-GB" baseline="0" dirty="0" smtClean="0">
                <a:latin typeface="Arial" panose="020B0604020202020204" pitchFamily="34" charset="0"/>
              </a:rPr>
              <a:t> this is something that has already been covered – it is more of a recap. </a:t>
            </a:r>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45</a:t>
            </a:fld>
            <a:endParaRPr lang="en-GB" altLang="cy-GB"/>
          </a:p>
        </p:txBody>
      </p:sp>
    </p:spTree>
    <p:extLst>
      <p:ext uri="{BB962C8B-B14F-4D97-AF65-F5344CB8AC3E}">
        <p14:creationId xmlns:p14="http://schemas.microsoft.com/office/powerpoint/2010/main" val="1430702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15119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739622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974532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96961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80111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18218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71517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869883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073692288"/>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5709742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bbc.co.uk/news/uk-wales-52209165" TargetMode="External"/><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hyperlink" Target="https://www.ncbi.nlm.nih.gov/pmc/articles/PMC7376500.1/"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theguardian.com/world/2021/aug/30/china-cuts-amount-of-time-minors-can-spend-playing-video-games" TargetMode="Externa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080/02687038.2020.1770196" TargetMode="External"/><Relationship Id="rId2" Type="http://schemas.openxmlformats.org/officeDocument/2006/relationships/hyperlink" Target="http://twins.wjh.harvard.edu/delaylit.html" TargetMode="External"/><Relationship Id="rId1" Type="http://schemas.openxmlformats.org/officeDocument/2006/relationships/slideLayout" Target="../slideLayouts/slideLayout5.xml"/><Relationship Id="rId5" Type="http://schemas.openxmlformats.org/officeDocument/2006/relationships/hyperlink" Target="https://www.hilarispublisher.com/open-access/the-effect-of-breastfeeding-on-the-cognitive-and-language-development-ofchildren-under-3-years-of-age-results-of-balochistanearly-2329-9126-1000305.pdf" TargetMode="External"/><Relationship Id="rId4" Type="http://schemas.openxmlformats.org/officeDocument/2006/relationships/hyperlink" Target="https://etheses.whiterose.ac.uk/33160/1/Victoria%20Horsnall%20Thesis.pdf"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nuffieldfoundation.org/" TargetMode="External"/><Relationship Id="rId2" Type="http://schemas.openxmlformats.org/officeDocument/2006/relationships/hyperlink" Target="https://www.proquest.com/docview/1964391622?pq-origsite=gscholar&amp;fromopenview=true&amp;sourcetype=Dissertations%20&amp;%20Theses" TargetMode="External"/><Relationship Id="rId1" Type="http://schemas.openxmlformats.org/officeDocument/2006/relationships/slideLayout" Target="../slideLayouts/slideLayout5.xml"/><Relationship Id="rId4" Type="http://schemas.openxmlformats.org/officeDocument/2006/relationships/hyperlink" Target="https://doi.org/10.3390/children8040282"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journals.lww.com/jrnldbp/Fulltext/2019/02000/Mobile_Media_Device_Use_is_Associated_with.3.aspx#:~:text=No%20relationship%20was%20observed%20between%20mobile%20media%20device,and%20parent-reported%20expressive%20speech%20delay%20in%2018-month-old%20children." TargetMode="External"/><Relationship Id="rId2" Type="http://schemas.openxmlformats.org/officeDocument/2006/relationships/hyperlink" Target="https://borgenproject.org/poverty-affects-childrens-language-skills/#:~:text=Decades%20worth%20of%20research%20has,on%20standardized%20language%20development%20tests" TargetMode="External"/><Relationship Id="rId1" Type="http://schemas.openxmlformats.org/officeDocument/2006/relationships/slideLayout" Target="../slideLayouts/slideLayout5.xml"/><Relationship Id="rId5" Type="http://schemas.openxmlformats.org/officeDocument/2006/relationships/hyperlink" Target="https://www.exchangewales.org/wp-content/uploads/sites/14/2020/10/Megan-Wright-slides.pdf" TargetMode="External"/><Relationship Id="rId4" Type="http://schemas.openxmlformats.org/officeDocument/2006/relationships/hyperlink" Target="https://gov.wales/sites/default/files/consultations/2020-01/speech-language-consultation-docu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67544" y="1385455"/>
            <a:ext cx="8434001"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delay</a:t>
            </a:r>
          </a:p>
          <a:p>
            <a:endParaRPr lang="en-GB" dirty="0"/>
          </a:p>
        </p:txBody>
      </p:sp>
    </p:spTree>
    <p:extLst>
      <p:ext uri="{BB962C8B-B14F-4D97-AF65-F5344CB8AC3E}">
        <p14:creationId xmlns:p14="http://schemas.microsoft.com/office/powerpoint/2010/main" val="2335375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b="1" dirty="0" err="1">
                <a:latin typeface="Arial" panose="020B0604020202020204" pitchFamily="34" charset="0"/>
                <a:cs typeface="Arial" panose="020B0604020202020204" pitchFamily="34" charset="0"/>
              </a:rPr>
              <a:t>Contents</a:t>
            </a:r>
            <a:endParaRPr lang="en-GB" b="1"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323528" y="1556792"/>
            <a:ext cx="8047806" cy="3809862"/>
          </a:xfrm>
        </p:spPr>
        <p:txBody>
          <a:bodyPr>
            <a:normAutofit/>
          </a:bodyPr>
          <a:lstStyle/>
          <a:p>
            <a:pPr>
              <a:lnSpc>
                <a:spcPct val="150000"/>
              </a:lnSpc>
              <a:defRPr/>
            </a:pPr>
            <a:r>
              <a:rPr lang="en-GB" altLang="cy-GB" dirty="0">
                <a:latin typeface="Arial" panose="020B0604020202020204" pitchFamily="34" charset="0"/>
              </a:rPr>
              <a:t>Meaning of ‘language delay’;</a:t>
            </a:r>
          </a:p>
          <a:p>
            <a:pPr>
              <a:lnSpc>
                <a:spcPct val="150000"/>
              </a:lnSpc>
              <a:defRPr/>
            </a:pPr>
            <a:r>
              <a:rPr lang="en-GB" altLang="cy-GB" dirty="0">
                <a:latin typeface="Arial" panose="020B0604020202020204" pitchFamily="34" charset="0"/>
              </a:rPr>
              <a:t>Genetic/Environmental factors;</a:t>
            </a:r>
          </a:p>
          <a:p>
            <a:pPr>
              <a:lnSpc>
                <a:spcPct val="150000"/>
              </a:lnSpc>
              <a:defRPr/>
            </a:pPr>
            <a:r>
              <a:rPr lang="en-GB" altLang="cy-GB" dirty="0">
                <a:latin typeface="Arial" panose="020B0604020202020204" pitchFamily="34" charset="0"/>
              </a:rPr>
              <a:t>Experiences;</a:t>
            </a:r>
          </a:p>
          <a:p>
            <a:pPr>
              <a:lnSpc>
                <a:spcPct val="150000"/>
              </a:lnSpc>
              <a:defRPr/>
            </a:pPr>
            <a:r>
              <a:rPr lang="en-GB" altLang="cy-GB" dirty="0">
                <a:latin typeface="Arial" panose="020B0604020202020204" pitchFamily="34" charset="0"/>
              </a:rPr>
              <a:t>Bilingualism;</a:t>
            </a:r>
          </a:p>
          <a:p>
            <a:pPr>
              <a:lnSpc>
                <a:spcPct val="150000"/>
              </a:lnSpc>
              <a:defRPr/>
            </a:pPr>
            <a:r>
              <a:rPr lang="en-GB" altLang="cy-GB" dirty="0">
                <a:latin typeface="Arial" panose="020B0604020202020204" pitchFamily="34" charset="0"/>
              </a:rPr>
              <a:t>Training.</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4475819" y="3140968"/>
            <a:ext cx="3895515" cy="2592288"/>
          </a:xfrm>
          <a:prstGeom prst="rect">
            <a:avLst/>
          </a:prstGeom>
        </p:spPr>
      </p:pic>
    </p:spTree>
    <p:extLst>
      <p:ext uri="{BB962C8B-B14F-4D97-AF65-F5344CB8AC3E}">
        <p14:creationId xmlns:p14="http://schemas.microsoft.com/office/powerpoint/2010/main" val="3134522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64BA4-75DA-0688-B73A-BBBE1A3850B3}"/>
              </a:ext>
            </a:extLst>
          </p:cNvPr>
          <p:cNvSpPr>
            <a:spLocks noGrp="1"/>
          </p:cNvSpPr>
          <p:nvPr>
            <p:ph type="title"/>
          </p:nvPr>
        </p:nvSpPr>
        <p:spPr>
          <a:xfrm>
            <a:off x="179512" y="365125"/>
            <a:ext cx="8856984" cy="1325563"/>
          </a:xfrm>
        </p:spPr>
        <p:txBody>
          <a:bodyPr>
            <a:normAutofit/>
          </a:bodyPr>
          <a:lstStyle/>
          <a:p>
            <a:pPr algn="ctr"/>
            <a:r>
              <a:rPr lang="en-GB" sz="4400" b="1" dirty="0">
                <a:latin typeface="Arial" panose="020B0604020202020204" pitchFamily="34" charset="0"/>
              </a:rPr>
              <a:t>Employability/Transferable Skills</a:t>
            </a:r>
            <a:endParaRPr lang="en-GB" b="1" dirty="0"/>
          </a:p>
        </p:txBody>
      </p:sp>
      <p:sp>
        <p:nvSpPr>
          <p:cNvPr id="4" name="Content Placeholder 3">
            <a:extLst>
              <a:ext uri="{FF2B5EF4-FFF2-40B4-BE49-F238E27FC236}">
                <a16:creationId xmlns:a16="http://schemas.microsoft.com/office/drawing/2014/main" id="{245B9F2E-C6DF-3E3F-90A5-4683CC3F4528}"/>
              </a:ext>
            </a:extLst>
          </p:cNvPr>
          <p:cNvSpPr>
            <a:spLocks noGrp="1"/>
          </p:cNvSpPr>
          <p:nvPr>
            <p:ph sz="half" idx="2"/>
          </p:nvPr>
        </p:nvSpPr>
        <p:spPr>
          <a:xfrm>
            <a:off x="323528" y="1690689"/>
            <a:ext cx="8191822" cy="3944798"/>
          </a:xfrm>
        </p:spPr>
        <p:txBody>
          <a:bodyPr>
            <a:normAutofit fontScale="92500" lnSpcReduction="20000"/>
          </a:bodyPr>
          <a:lstStyle/>
          <a:p>
            <a:pPr>
              <a:lnSpc>
                <a:spcPct val="150000"/>
              </a:lnSpc>
            </a:pPr>
            <a:r>
              <a:rPr lang="en-GB" dirty="0">
                <a:latin typeface="Arial" panose="020B0604020202020204" pitchFamily="34" charset="0"/>
              </a:rPr>
              <a:t>Organisation;</a:t>
            </a:r>
          </a:p>
          <a:p>
            <a:pPr>
              <a:lnSpc>
                <a:spcPct val="150000"/>
              </a:lnSpc>
            </a:pPr>
            <a:r>
              <a:rPr lang="en-GB" dirty="0">
                <a:latin typeface="Arial" panose="020B0604020202020204" pitchFamily="34" charset="0"/>
              </a:rPr>
              <a:t>Planning;</a:t>
            </a:r>
          </a:p>
          <a:p>
            <a:pPr>
              <a:lnSpc>
                <a:spcPct val="150000"/>
              </a:lnSpc>
            </a:pPr>
            <a:r>
              <a:rPr lang="en-GB" dirty="0">
                <a:latin typeface="Arial" panose="020B0604020202020204" pitchFamily="34" charset="0"/>
              </a:rPr>
              <a:t>Researching;</a:t>
            </a:r>
          </a:p>
          <a:p>
            <a:pPr>
              <a:lnSpc>
                <a:spcPct val="150000"/>
              </a:lnSpc>
            </a:pPr>
            <a:r>
              <a:rPr lang="en-GB" dirty="0">
                <a:latin typeface="Arial" panose="020B0604020202020204" pitchFamily="34" charset="0"/>
              </a:rPr>
              <a:t>Note taking;</a:t>
            </a:r>
          </a:p>
          <a:p>
            <a:pPr>
              <a:lnSpc>
                <a:spcPct val="150000"/>
              </a:lnSpc>
            </a:pPr>
            <a:r>
              <a:rPr lang="en-GB" dirty="0">
                <a:latin typeface="Arial" panose="020B0604020202020204" pitchFamily="34" charset="0"/>
              </a:rPr>
              <a:t>Communication;</a:t>
            </a:r>
          </a:p>
          <a:p>
            <a:pPr>
              <a:lnSpc>
                <a:spcPct val="150000"/>
              </a:lnSpc>
            </a:pPr>
            <a:r>
              <a:rPr lang="en-GB" dirty="0">
                <a:latin typeface="Arial" panose="020B0604020202020204" pitchFamily="34" charset="0"/>
              </a:rPr>
              <a:t>Presenting.</a:t>
            </a:r>
            <a:endParaRPr lang="en-US" dirty="0">
              <a:latin typeface="Arial" panose="020B0604020202020204" pitchFamily="34" charset="0"/>
            </a:endParaRPr>
          </a:p>
          <a:p>
            <a:pPr marL="0" indent="0">
              <a:buNone/>
            </a:pPr>
            <a:endParaRPr lang="en-GB" dirty="0"/>
          </a:p>
        </p:txBody>
      </p:sp>
      <p:pic>
        <p:nvPicPr>
          <p:cNvPr id="5" name="Picture 4"/>
          <p:cNvPicPr>
            <a:picLocks noChangeAspect="1"/>
          </p:cNvPicPr>
          <p:nvPr/>
        </p:nvPicPr>
        <p:blipFill>
          <a:blip r:embed="rId2"/>
          <a:stretch>
            <a:fillRect/>
          </a:stretch>
        </p:blipFill>
        <p:spPr>
          <a:xfrm>
            <a:off x="3912173" y="2276872"/>
            <a:ext cx="4629086" cy="2592288"/>
          </a:xfrm>
          <a:prstGeom prst="rect">
            <a:avLst/>
          </a:prstGeom>
        </p:spPr>
      </p:pic>
    </p:spTree>
    <p:extLst>
      <p:ext uri="{BB962C8B-B14F-4D97-AF65-F5344CB8AC3E}">
        <p14:creationId xmlns:p14="http://schemas.microsoft.com/office/powerpoint/2010/main" val="1276261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4A56-C986-E8CA-7494-E82B9994DFF7}"/>
              </a:ext>
            </a:extLst>
          </p:cNvPr>
          <p:cNvSpPr>
            <a:spLocks noGrp="1"/>
          </p:cNvSpPr>
          <p:nvPr>
            <p:ph type="title"/>
          </p:nvPr>
        </p:nvSpPr>
        <p:spPr/>
        <p:txBody>
          <a:bodyPr/>
          <a:lstStyle/>
          <a:p>
            <a:pPr algn="ctr"/>
            <a:r>
              <a:rPr lang="en-GB" sz="4400" b="1" dirty="0">
                <a:latin typeface="Arial" panose="020B0604020202020204" pitchFamily="34" charset="0"/>
              </a:rPr>
              <a:t>Resources</a:t>
            </a:r>
            <a:endParaRPr lang="en-GB" b="1" dirty="0"/>
          </a:p>
        </p:txBody>
      </p:sp>
      <p:sp>
        <p:nvSpPr>
          <p:cNvPr id="4" name="Content Placeholder 3">
            <a:extLst>
              <a:ext uri="{FF2B5EF4-FFF2-40B4-BE49-F238E27FC236}">
                <a16:creationId xmlns:a16="http://schemas.microsoft.com/office/drawing/2014/main" id="{EA7A743B-C836-E8ED-1D9F-5DA0BB05238B}"/>
              </a:ext>
            </a:extLst>
          </p:cNvPr>
          <p:cNvSpPr>
            <a:spLocks noGrp="1"/>
          </p:cNvSpPr>
          <p:nvPr>
            <p:ph sz="half" idx="2"/>
          </p:nvPr>
        </p:nvSpPr>
        <p:spPr>
          <a:xfrm>
            <a:off x="467544" y="1659418"/>
            <a:ext cx="7886700" cy="3809862"/>
          </a:xfrm>
        </p:spPr>
        <p:txBody>
          <a:bodyPr/>
          <a:lstStyle/>
          <a:p>
            <a:pPr>
              <a:lnSpc>
                <a:spcPct val="150000"/>
              </a:lnSpc>
            </a:pPr>
            <a:r>
              <a:rPr lang="en-GB" dirty="0">
                <a:latin typeface="Arial" panose="020B0604020202020204" pitchFamily="34" charset="0"/>
              </a:rPr>
              <a:t>PP for the lecture;</a:t>
            </a:r>
          </a:p>
          <a:p>
            <a:pPr>
              <a:lnSpc>
                <a:spcPct val="150000"/>
              </a:lnSpc>
            </a:pPr>
            <a:r>
              <a:rPr lang="en-GB" dirty="0">
                <a:latin typeface="Arial" panose="020B0604020202020204" pitchFamily="34" charset="0"/>
              </a:rPr>
              <a:t>Research;</a:t>
            </a:r>
          </a:p>
          <a:p>
            <a:pPr>
              <a:lnSpc>
                <a:spcPct val="150000"/>
              </a:lnSpc>
            </a:pPr>
            <a:r>
              <a:rPr lang="en-GB" dirty="0">
                <a:latin typeface="Arial" panose="020B0604020202020204" pitchFamily="34" charset="0"/>
              </a:rPr>
              <a:t>Video clips;</a:t>
            </a:r>
          </a:p>
          <a:p>
            <a:pPr>
              <a:lnSpc>
                <a:spcPct val="150000"/>
              </a:lnSpc>
            </a:pPr>
            <a:r>
              <a:rPr lang="en-GB" dirty="0">
                <a:latin typeface="Arial" panose="020B0604020202020204" pitchFamily="34" charset="0"/>
              </a:rPr>
              <a:t>Websites;</a:t>
            </a:r>
          </a:p>
          <a:p>
            <a:pPr>
              <a:lnSpc>
                <a:spcPct val="150000"/>
              </a:lnSpc>
            </a:pPr>
            <a:r>
              <a:rPr lang="en-GB" dirty="0">
                <a:latin typeface="Arial" panose="020B0604020202020204" pitchFamily="34" charset="0"/>
              </a:rPr>
              <a:t>Training opportunities.</a:t>
            </a:r>
          </a:p>
          <a:p>
            <a:pPr marL="0" indent="0">
              <a:buNone/>
            </a:pPr>
            <a:endParaRPr lang="en-GB" dirty="0"/>
          </a:p>
        </p:txBody>
      </p:sp>
      <p:pic>
        <p:nvPicPr>
          <p:cNvPr id="5" name="Picture 2" descr="White papers, working papers, preprints: What's the differ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2718" y="2276872"/>
            <a:ext cx="4252488" cy="23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761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DF90B-E80D-71AB-F4E7-9E7B8A0578CC}"/>
              </a:ext>
            </a:extLst>
          </p:cNvPr>
          <p:cNvSpPr>
            <a:spLocks noGrp="1"/>
          </p:cNvSpPr>
          <p:nvPr>
            <p:ph type="title"/>
          </p:nvPr>
        </p:nvSpPr>
        <p:spPr>
          <a:xfrm>
            <a:off x="251520" y="365125"/>
            <a:ext cx="8712968" cy="1325563"/>
          </a:xfrm>
        </p:spPr>
        <p:txBody>
          <a:bodyPr>
            <a:normAutofit/>
          </a:bodyPr>
          <a:lstStyle/>
          <a:p>
            <a:pPr algn="ctr"/>
            <a:r>
              <a:rPr lang="en-GB" sz="4400" b="1" dirty="0">
                <a:latin typeface="Arial" panose="020B0604020202020204" pitchFamily="34" charset="0"/>
              </a:rPr>
              <a:t>Early Years Practitioner programme</a:t>
            </a:r>
            <a:endParaRPr lang="en-GB" b="1" dirty="0"/>
          </a:p>
        </p:txBody>
      </p:sp>
      <p:sp>
        <p:nvSpPr>
          <p:cNvPr id="4" name="Content Placeholder 3">
            <a:extLst>
              <a:ext uri="{FF2B5EF4-FFF2-40B4-BE49-F238E27FC236}">
                <a16:creationId xmlns:a16="http://schemas.microsoft.com/office/drawing/2014/main" id="{FB45ABF1-6B3E-57E4-E1A3-16734F50E33D}"/>
              </a:ext>
            </a:extLst>
          </p:cNvPr>
          <p:cNvSpPr>
            <a:spLocks noGrp="1"/>
          </p:cNvSpPr>
          <p:nvPr>
            <p:ph sz="half" idx="2"/>
          </p:nvPr>
        </p:nvSpPr>
        <p:spPr>
          <a:xfrm>
            <a:off x="251520" y="1825625"/>
            <a:ext cx="8263830" cy="3809862"/>
          </a:xfrm>
        </p:spPr>
        <p:txBody>
          <a:bodyPr>
            <a:normAutofit/>
          </a:bodyPr>
          <a:lstStyle/>
          <a:p>
            <a:pPr marL="0" indent="0">
              <a:buNone/>
            </a:pPr>
            <a:r>
              <a:rPr lang="en-GB" dirty="0">
                <a:latin typeface="Arial" panose="020B0604020202020204" pitchFamily="34" charset="0"/>
              </a:rPr>
              <a:t>The NOS criteria met in this lecture:</a:t>
            </a:r>
          </a:p>
          <a:p>
            <a:pPr marL="0" indent="0">
              <a:buNone/>
            </a:pPr>
            <a:endParaRPr lang="en-GB" dirty="0">
              <a:latin typeface="Arial" panose="020B0604020202020204" pitchFamily="34" charset="0"/>
            </a:endParaRP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Core – K2, K26, K27</a:t>
            </a:r>
          </a:p>
          <a:p>
            <a:pPr marL="0" indent="0">
              <a:buNone/>
            </a:pPr>
            <a:r>
              <a:rPr lang="en-GB" dirty="0">
                <a:latin typeface="Arial" panose="020B0604020202020204" pitchFamily="34" charset="0"/>
              </a:rPr>
              <a:t>0401 – K57, K58, K59, K60; P3, P4, P7, P8</a:t>
            </a:r>
          </a:p>
          <a:p>
            <a:pPr marL="0" indent="0">
              <a:buNone/>
            </a:pPr>
            <a:r>
              <a:rPr lang="en-GB" dirty="0">
                <a:latin typeface="Arial" panose="020B0604020202020204" pitchFamily="34" charset="0"/>
              </a:rPr>
              <a:t>0403 – K57, K58, K61</a:t>
            </a:r>
          </a:p>
          <a:p>
            <a:pPr marL="0" indent="0">
              <a:buNone/>
            </a:pPr>
            <a:r>
              <a:rPr lang="en-GB" dirty="0">
                <a:latin typeface="Arial" panose="020B0604020202020204" pitchFamily="34" charset="0"/>
              </a:rPr>
              <a:t>0409 – K62, K63, K64, K65, K66, K70, K71, K72</a:t>
            </a:r>
          </a:p>
          <a:p>
            <a:pPr marL="0" indent="0">
              <a:buNone/>
            </a:pPr>
            <a:endParaRPr lang="en-GB" dirty="0"/>
          </a:p>
        </p:txBody>
      </p:sp>
    </p:spTree>
    <p:extLst>
      <p:ext uri="{BB962C8B-B14F-4D97-AF65-F5344CB8AC3E}">
        <p14:creationId xmlns:p14="http://schemas.microsoft.com/office/powerpoint/2010/main" val="3251854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B7333-9D5E-E420-6D40-C5A5DD3F6711}"/>
              </a:ext>
            </a:extLst>
          </p:cNvPr>
          <p:cNvSpPr>
            <a:spLocks noGrp="1"/>
          </p:cNvSpPr>
          <p:nvPr>
            <p:ph type="title"/>
          </p:nvPr>
        </p:nvSpPr>
        <p:spPr/>
        <p:txBody>
          <a:bodyPr/>
          <a:lstStyle/>
          <a:p>
            <a:pPr algn="ctr"/>
            <a:r>
              <a:rPr lang="en-GB" sz="4400" b="1" dirty="0">
                <a:latin typeface="Arial" panose="020B0604020202020204" pitchFamily="34" charset="0"/>
              </a:rPr>
              <a:t>Research task</a:t>
            </a:r>
            <a:endParaRPr lang="en-GB" b="1" dirty="0"/>
          </a:p>
        </p:txBody>
      </p:sp>
      <p:sp>
        <p:nvSpPr>
          <p:cNvPr id="4" name="Content Placeholder 3">
            <a:extLst>
              <a:ext uri="{FF2B5EF4-FFF2-40B4-BE49-F238E27FC236}">
                <a16:creationId xmlns:a16="http://schemas.microsoft.com/office/drawing/2014/main" id="{90D5A153-CDB5-5A31-ACB4-070387477BE5}"/>
              </a:ext>
            </a:extLst>
          </p:cNvPr>
          <p:cNvSpPr>
            <a:spLocks noGrp="1"/>
          </p:cNvSpPr>
          <p:nvPr>
            <p:ph sz="half" idx="2"/>
          </p:nvPr>
        </p:nvSpPr>
        <p:spPr>
          <a:xfrm>
            <a:off x="251520" y="1556792"/>
            <a:ext cx="8640960" cy="4123655"/>
          </a:xfrm>
        </p:spPr>
        <p:txBody>
          <a:bodyPr>
            <a:normAutofit/>
          </a:bodyPr>
          <a:lstStyle/>
          <a:p>
            <a:pPr>
              <a:lnSpc>
                <a:spcPct val="150000"/>
              </a:lnSpc>
            </a:pPr>
            <a:r>
              <a:rPr lang="en-GB" dirty="0">
                <a:latin typeface="Arial" panose="020B0604020202020204" pitchFamily="34" charset="0"/>
              </a:rPr>
              <a:t>What did you find out?</a:t>
            </a:r>
          </a:p>
          <a:p>
            <a:pPr>
              <a:lnSpc>
                <a:spcPct val="150000"/>
              </a:lnSpc>
            </a:pPr>
            <a:r>
              <a:rPr lang="en-GB" dirty="0">
                <a:latin typeface="Arial" panose="020B0604020202020204" pitchFamily="34" charset="0"/>
              </a:rPr>
              <a:t>Compare and contrast;</a:t>
            </a:r>
          </a:p>
          <a:p>
            <a:pPr>
              <a:lnSpc>
                <a:spcPct val="150000"/>
              </a:lnSpc>
            </a:pPr>
            <a:r>
              <a:rPr lang="en-GB" dirty="0">
                <a:latin typeface="Arial" panose="020B0604020202020204" pitchFamily="34" charset="0"/>
              </a:rPr>
              <a:t>Any similarities/differences?</a:t>
            </a:r>
          </a:p>
          <a:p>
            <a:pPr>
              <a:lnSpc>
                <a:spcPct val="150000"/>
              </a:lnSpc>
            </a:pPr>
            <a:r>
              <a:rPr lang="en-GB" dirty="0">
                <a:latin typeface="Arial" panose="020B0604020202020204" pitchFamily="34" charset="0"/>
              </a:rPr>
              <a:t>Which theorists could you include in your assignment?</a:t>
            </a:r>
          </a:p>
          <a:p>
            <a:pPr marL="0" indent="0">
              <a:buNone/>
            </a:pPr>
            <a:endParaRPr lang="en-GB" dirty="0"/>
          </a:p>
        </p:txBody>
      </p:sp>
    </p:spTree>
    <p:extLst>
      <p:ext uri="{BB962C8B-B14F-4D97-AF65-F5344CB8AC3E}">
        <p14:creationId xmlns:p14="http://schemas.microsoft.com/office/powerpoint/2010/main" val="423240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0EA367E-8882-FECF-7A7F-3F5B4804D188}"/>
              </a:ext>
            </a:extLst>
          </p:cNvPr>
          <p:cNvSpPr>
            <a:spLocks noGrp="1"/>
          </p:cNvSpPr>
          <p:nvPr>
            <p:ph sz="half" idx="2"/>
          </p:nvPr>
        </p:nvSpPr>
        <p:spPr>
          <a:xfrm>
            <a:off x="518984" y="1340768"/>
            <a:ext cx="7996366" cy="4294719"/>
          </a:xfrm>
        </p:spPr>
        <p:txBody>
          <a:bodyPr>
            <a:normAutofit/>
          </a:bodyPr>
          <a:lstStyle/>
          <a:p>
            <a:r>
              <a:rPr lang="en-GB" b="1" dirty="0">
                <a:latin typeface="Arial" panose="020B0604020202020204" pitchFamily="34" charset="0"/>
              </a:rPr>
              <a:t>Receptive </a:t>
            </a:r>
            <a:r>
              <a:rPr lang="en-GB" b="1" dirty="0" smtClean="0">
                <a:latin typeface="Arial" panose="020B0604020202020204" pitchFamily="34" charset="0"/>
              </a:rPr>
              <a:t>language </a:t>
            </a:r>
            <a:endParaRPr lang="en-GB" b="1" dirty="0">
              <a:latin typeface="Arial" panose="020B0604020202020204" pitchFamily="34" charset="0"/>
            </a:endParaRPr>
          </a:p>
          <a:p>
            <a:pPr>
              <a:buFontTx/>
              <a:buChar char="-"/>
            </a:pPr>
            <a:r>
              <a:rPr lang="en-GB" dirty="0">
                <a:latin typeface="Arial" panose="020B0604020202020204" pitchFamily="34" charset="0"/>
              </a:rPr>
              <a:t>Word comprehension;</a:t>
            </a:r>
          </a:p>
          <a:p>
            <a:pPr>
              <a:buFontTx/>
              <a:buChar char="-"/>
            </a:pPr>
            <a:r>
              <a:rPr lang="en-GB" dirty="0">
                <a:latin typeface="Arial" panose="020B0604020202020204" pitchFamily="34" charset="0"/>
              </a:rPr>
              <a:t>6 – 9 months</a:t>
            </a:r>
            <a:r>
              <a:rPr lang="en-GB" dirty="0" smtClean="0">
                <a:latin typeface="Arial" panose="020B0604020202020204" pitchFamily="34" charset="0"/>
              </a:rPr>
              <a:t>.</a:t>
            </a:r>
          </a:p>
          <a:p>
            <a:pPr>
              <a:buFontTx/>
              <a:buChar char="-"/>
            </a:pPr>
            <a:endParaRPr lang="en-GB" dirty="0">
              <a:latin typeface="Arial" panose="020B0604020202020204" pitchFamily="34" charset="0"/>
            </a:endParaRPr>
          </a:p>
          <a:p>
            <a:r>
              <a:rPr lang="en-GB" b="1" dirty="0">
                <a:latin typeface="Arial" panose="020B0604020202020204" pitchFamily="34" charset="0"/>
              </a:rPr>
              <a:t>Expressive language</a:t>
            </a:r>
          </a:p>
          <a:p>
            <a:pPr>
              <a:buFontTx/>
              <a:buChar char="-"/>
            </a:pPr>
            <a:r>
              <a:rPr lang="en-GB" dirty="0">
                <a:latin typeface="Arial" panose="020B0604020202020204" pitchFamily="34" charset="0"/>
              </a:rPr>
              <a:t>Spontaneous production of words;</a:t>
            </a:r>
          </a:p>
          <a:p>
            <a:pPr>
              <a:buFontTx/>
              <a:buChar char="-"/>
            </a:pPr>
            <a:r>
              <a:rPr lang="en-GB" dirty="0">
                <a:latin typeface="Arial" panose="020B0604020202020204" pitchFamily="34" charset="0"/>
              </a:rPr>
              <a:t>10 – 15 months.</a:t>
            </a:r>
          </a:p>
          <a:p>
            <a:pPr marL="0" indent="0" algn="r">
              <a:buNone/>
            </a:pPr>
            <a:r>
              <a:rPr lang="en-GB" sz="1900" dirty="0">
                <a:latin typeface="Arial" panose="020B0604020202020204" pitchFamily="34" charset="0"/>
              </a:rPr>
              <a:t>(Dickinson and Morse, 2019)</a:t>
            </a:r>
          </a:p>
          <a:p>
            <a:pPr marL="0" indent="0">
              <a:buNone/>
            </a:pPr>
            <a:endParaRPr lang="en-GB" dirty="0">
              <a:solidFill>
                <a:srgbClr val="0070C0"/>
              </a:solidFill>
              <a:latin typeface="Arial" panose="020B0604020202020204" pitchFamily="34" charset="0"/>
            </a:endParaRPr>
          </a:p>
          <a:p>
            <a:pPr marL="0" indent="0">
              <a:buNone/>
            </a:pPr>
            <a:endParaRPr lang="en-GB" dirty="0"/>
          </a:p>
        </p:txBody>
      </p:sp>
      <p:sp>
        <p:nvSpPr>
          <p:cNvPr id="8" name="Title 1">
            <a:extLst>
              <a:ext uri="{FF2B5EF4-FFF2-40B4-BE49-F238E27FC236}">
                <a16:creationId xmlns:a16="http://schemas.microsoft.com/office/drawing/2014/main" id="{E728FE43-1044-3EAE-5EC0-6F4FB7E8190E}"/>
              </a:ext>
            </a:extLst>
          </p:cNvPr>
          <p:cNvSpPr>
            <a:spLocks noGrp="1"/>
          </p:cNvSpPr>
          <p:nvPr>
            <p:ph type="title"/>
          </p:nvPr>
        </p:nvSpPr>
        <p:spPr>
          <a:xfrm>
            <a:off x="628650" y="365125"/>
            <a:ext cx="7886700" cy="1325563"/>
          </a:xfrm>
        </p:spPr>
        <p:txBody>
          <a:bodyPr>
            <a:normAutofit/>
          </a:bodyPr>
          <a:lstStyle/>
          <a:p>
            <a:pPr algn="ctr"/>
            <a:r>
              <a:rPr lang="en-GB" sz="3600" b="1" dirty="0">
                <a:latin typeface="Arial" panose="020B0604020202020204" pitchFamily="34" charset="0"/>
              </a:rPr>
              <a:t>Normative language development</a:t>
            </a:r>
            <a:r>
              <a:rPr lang="en-GB" sz="2800" b="1" dirty="0">
                <a:solidFill>
                  <a:srgbClr val="0070C0"/>
                </a:solidFill>
                <a:latin typeface="Arial" panose="020B0604020202020204" pitchFamily="34" charset="0"/>
              </a:rPr>
              <a:t/>
            </a:r>
            <a:br>
              <a:rPr lang="en-GB" sz="2800" b="1" dirty="0">
                <a:solidFill>
                  <a:srgbClr val="0070C0"/>
                </a:solidFill>
                <a:latin typeface="Arial" panose="020B0604020202020204" pitchFamily="34" charset="0"/>
              </a:rPr>
            </a:br>
            <a:endParaRPr lang="en-GB" sz="3600" b="1" dirty="0"/>
          </a:p>
        </p:txBody>
      </p:sp>
    </p:spTree>
    <p:extLst>
      <p:ext uri="{BB962C8B-B14F-4D97-AF65-F5344CB8AC3E}">
        <p14:creationId xmlns:p14="http://schemas.microsoft.com/office/powerpoint/2010/main" val="425093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1188108-F31B-1B37-82EA-678CA6274552}"/>
              </a:ext>
            </a:extLst>
          </p:cNvPr>
          <p:cNvSpPr>
            <a:spLocks noGrp="1"/>
          </p:cNvSpPr>
          <p:nvPr>
            <p:ph sz="half" idx="2"/>
          </p:nvPr>
        </p:nvSpPr>
        <p:spPr>
          <a:xfrm>
            <a:off x="611560" y="980728"/>
            <a:ext cx="8064896" cy="4654759"/>
          </a:xfrm>
        </p:spPr>
        <p:txBody>
          <a:bodyPr/>
          <a:lstStyle/>
          <a:p>
            <a:pPr marL="0" indent="0">
              <a:lnSpc>
                <a:spcPct val="150000"/>
              </a:lnSpc>
              <a:buNone/>
            </a:pPr>
            <a:r>
              <a:rPr lang="en-GB" sz="3600" dirty="0">
                <a:latin typeface="Arial" panose="020B0604020202020204" pitchFamily="34" charset="0"/>
              </a:rPr>
              <a:t>However, why doesn't every child's language develop in the same way?</a:t>
            </a:r>
          </a:p>
          <a:p>
            <a:endParaRPr lang="en-GB" dirty="0"/>
          </a:p>
        </p:txBody>
      </p:sp>
      <p:pic>
        <p:nvPicPr>
          <p:cNvPr id="1026" name="Picture 2" descr="4 ways to boost children's language development | Faml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23827" y="2996952"/>
            <a:ext cx="3840361" cy="2880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37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C963-4CB8-23BA-BC2B-A8977E564429}"/>
              </a:ext>
            </a:extLst>
          </p:cNvPr>
          <p:cNvSpPr>
            <a:spLocks noGrp="1"/>
          </p:cNvSpPr>
          <p:nvPr>
            <p:ph type="title"/>
          </p:nvPr>
        </p:nvSpPr>
        <p:spPr/>
        <p:txBody>
          <a:bodyPr/>
          <a:lstStyle/>
          <a:p>
            <a:pPr algn="ctr"/>
            <a:r>
              <a:rPr lang="en-GB" altLang="cy-GB" sz="4400" b="1" dirty="0">
                <a:latin typeface="Arial" panose="020B0604020202020204" pitchFamily="34" charset="0"/>
              </a:rPr>
              <a:t>Language delay</a:t>
            </a:r>
            <a:endParaRPr lang="en-GB" b="1" dirty="0"/>
          </a:p>
        </p:txBody>
      </p:sp>
      <p:sp>
        <p:nvSpPr>
          <p:cNvPr id="4" name="Content Placeholder 3">
            <a:extLst>
              <a:ext uri="{FF2B5EF4-FFF2-40B4-BE49-F238E27FC236}">
                <a16:creationId xmlns:a16="http://schemas.microsoft.com/office/drawing/2014/main" id="{B9330344-EEC6-1B73-46FD-19B86DB11F0D}"/>
              </a:ext>
            </a:extLst>
          </p:cNvPr>
          <p:cNvSpPr>
            <a:spLocks noGrp="1"/>
          </p:cNvSpPr>
          <p:nvPr>
            <p:ph sz="half" idx="2"/>
          </p:nvPr>
        </p:nvSpPr>
        <p:spPr>
          <a:xfrm>
            <a:off x="539552" y="1556792"/>
            <a:ext cx="7975798" cy="4078695"/>
          </a:xfrm>
        </p:spPr>
        <p:txBody>
          <a:bodyPr>
            <a:normAutofit/>
          </a:bodyPr>
          <a:lstStyle/>
          <a:p>
            <a:pPr>
              <a:lnSpc>
                <a:spcPct val="150000"/>
              </a:lnSpc>
              <a:defRPr/>
            </a:pPr>
            <a:r>
              <a:rPr lang="en-GB" altLang="cy-GB" dirty="0">
                <a:latin typeface="Arial" panose="020B0604020202020204" pitchFamily="34" charset="0"/>
              </a:rPr>
              <a:t>Common among 2- and 3-year-olds;</a:t>
            </a:r>
          </a:p>
          <a:p>
            <a:pPr>
              <a:lnSpc>
                <a:spcPct val="150000"/>
              </a:lnSpc>
              <a:defRPr/>
            </a:pPr>
            <a:r>
              <a:rPr lang="en-GB" altLang="cy-GB" dirty="0">
                <a:latin typeface="Arial" panose="020B0604020202020204" pitchFamily="34" charset="0"/>
              </a:rPr>
              <a:t>Causes concern;</a:t>
            </a:r>
          </a:p>
          <a:p>
            <a:pPr>
              <a:lnSpc>
                <a:spcPct val="150000"/>
              </a:lnSpc>
              <a:defRPr/>
            </a:pPr>
            <a:r>
              <a:rPr lang="en-GB" altLang="cy-GB" dirty="0">
                <a:latin typeface="Arial" panose="020B0604020202020204" pitchFamily="34" charset="0"/>
              </a:rPr>
              <a:t>Can result in long-term problems. </a:t>
            </a:r>
          </a:p>
          <a:p>
            <a:pPr marL="0" indent="0" algn="r">
              <a:buFontTx/>
              <a:buNone/>
              <a:defRPr/>
            </a:pPr>
            <a:r>
              <a:rPr lang="en-GB" altLang="cy-GB" sz="1800" dirty="0">
                <a:latin typeface="Arial" panose="020B0604020202020204" pitchFamily="34" charset="0"/>
              </a:rPr>
              <a:t>(Perez-Pereira, 2021)</a:t>
            </a:r>
          </a:p>
          <a:p>
            <a:pPr marL="0" indent="0" algn="r">
              <a:buFontTx/>
              <a:buNone/>
              <a:defRPr/>
            </a:pPr>
            <a:endParaRPr lang="en-GB" altLang="cy-GB"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418574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6967D-EA5C-B671-FE74-8E1901499682}"/>
              </a:ext>
            </a:extLst>
          </p:cNvPr>
          <p:cNvSpPr>
            <a:spLocks noGrp="1"/>
          </p:cNvSpPr>
          <p:nvPr>
            <p:ph type="title"/>
          </p:nvPr>
        </p:nvSpPr>
        <p:spPr/>
        <p:txBody>
          <a:bodyPr/>
          <a:lstStyle/>
          <a:p>
            <a:pPr algn="ctr"/>
            <a:r>
              <a:rPr lang="en-GB" altLang="cy-GB" b="1" dirty="0">
                <a:latin typeface="Arial" panose="020B0604020202020204" pitchFamily="34" charset="0"/>
              </a:rPr>
              <a:t>Language delay</a:t>
            </a:r>
            <a:br>
              <a:rPr lang="en-GB" altLang="cy-GB" b="1" dirty="0">
                <a:latin typeface="Arial" panose="020B0604020202020204" pitchFamily="34" charset="0"/>
              </a:rPr>
            </a:br>
            <a:r>
              <a:rPr lang="en-GB" altLang="cy-GB" b="1" dirty="0">
                <a:latin typeface="Arial" panose="020B0604020202020204" pitchFamily="34" charset="0"/>
              </a:rPr>
              <a:t> </a:t>
            </a:r>
            <a:r>
              <a:rPr lang="en-GB" altLang="cy-GB" sz="2000" b="1" dirty="0">
                <a:latin typeface="Arial" panose="020B0604020202020204" pitchFamily="34" charset="0"/>
              </a:rPr>
              <a:t>(Welsh Government, 2020)</a:t>
            </a:r>
            <a:endParaRPr lang="en-GB" b="1" dirty="0"/>
          </a:p>
        </p:txBody>
      </p:sp>
      <p:sp>
        <p:nvSpPr>
          <p:cNvPr id="3" name="Content Placeholder 2">
            <a:extLst>
              <a:ext uri="{FF2B5EF4-FFF2-40B4-BE49-F238E27FC236}">
                <a16:creationId xmlns:a16="http://schemas.microsoft.com/office/drawing/2014/main" id="{AFA02039-8D93-8371-4474-D87B1BCE1EB2}"/>
              </a:ext>
            </a:extLst>
          </p:cNvPr>
          <p:cNvSpPr>
            <a:spLocks noGrp="1"/>
          </p:cNvSpPr>
          <p:nvPr>
            <p:ph sz="half" idx="1"/>
          </p:nvPr>
        </p:nvSpPr>
        <p:spPr>
          <a:xfrm>
            <a:off x="467544" y="1484784"/>
            <a:ext cx="8047806" cy="4150703"/>
          </a:xfrm>
        </p:spPr>
        <p:txBody>
          <a:bodyPr>
            <a:noAutofit/>
          </a:bodyPr>
          <a:lstStyle/>
          <a:p>
            <a:pPr>
              <a:lnSpc>
                <a:spcPct val="170000"/>
              </a:lnSpc>
              <a:defRPr/>
            </a:pPr>
            <a:r>
              <a:rPr lang="en-GB" sz="1500" dirty="0">
                <a:latin typeface="Arial" panose="020B0604020202020204" pitchFamily="34" charset="0"/>
              </a:rPr>
              <a:t>More than 10% of children (and young people) have long-term SLC needs which create barriers to communication or learning;</a:t>
            </a:r>
          </a:p>
          <a:p>
            <a:pPr>
              <a:lnSpc>
                <a:spcPct val="170000"/>
              </a:lnSpc>
              <a:defRPr/>
            </a:pPr>
            <a:r>
              <a:rPr lang="en-GB" sz="1500" dirty="0">
                <a:latin typeface="Arial" panose="020B0604020202020204" pitchFamily="34" charset="0"/>
              </a:rPr>
              <a:t>Over 50% of children in socially deprived areas may start school with impoverished speech, language and communication skills;</a:t>
            </a:r>
          </a:p>
          <a:p>
            <a:pPr>
              <a:lnSpc>
                <a:spcPct val="170000"/>
              </a:lnSpc>
              <a:defRPr/>
            </a:pPr>
            <a:r>
              <a:rPr lang="en-GB" sz="1500" dirty="0">
                <a:latin typeface="Arial" panose="020B0604020202020204" pitchFamily="34" charset="0"/>
              </a:rPr>
              <a:t>One in four children who struggle with language at age five do not reach the expected standard in English at the end of primary school;</a:t>
            </a:r>
          </a:p>
          <a:p>
            <a:pPr>
              <a:lnSpc>
                <a:spcPct val="170000"/>
              </a:lnSpc>
              <a:defRPr/>
            </a:pPr>
            <a:r>
              <a:rPr lang="en-GB" sz="1500" dirty="0">
                <a:latin typeface="Arial" panose="020B0604020202020204" pitchFamily="34" charset="0"/>
              </a:rPr>
              <a:t>Children who had normal non-verbal skills but a poor vocabulary at age 5 were, at age 34, one and a half times more likely to be poor readers or have mental health problems and more than twice as likely to be unemployed as children who had normally developing language at age 5.</a:t>
            </a:r>
            <a:endParaRPr lang="cy-GB" altLang="cy-GB" sz="1500"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5668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6967D-EA5C-B671-FE74-8E1901499682}"/>
              </a:ext>
            </a:extLst>
          </p:cNvPr>
          <p:cNvSpPr>
            <a:spLocks noGrp="1"/>
          </p:cNvSpPr>
          <p:nvPr>
            <p:ph type="title"/>
          </p:nvPr>
        </p:nvSpPr>
        <p:spPr/>
        <p:txBody>
          <a:bodyPr>
            <a:normAutofit fontScale="90000"/>
          </a:bodyPr>
          <a:lstStyle/>
          <a:p>
            <a:pPr algn="ctr"/>
            <a:r>
              <a:rPr lang="en-GB" altLang="cy-GB" b="1" dirty="0">
                <a:latin typeface="Arial" panose="020B0604020202020204" pitchFamily="34" charset="0"/>
              </a:rPr>
              <a:t>Language delay</a:t>
            </a:r>
            <a:br>
              <a:rPr lang="en-GB" altLang="cy-GB" b="1" dirty="0">
                <a:latin typeface="Arial" panose="020B0604020202020204" pitchFamily="34" charset="0"/>
              </a:rPr>
            </a:br>
            <a:r>
              <a:rPr lang="en-GB" altLang="cy-GB" b="1" dirty="0">
                <a:latin typeface="Arial" panose="020B0604020202020204" pitchFamily="34" charset="0"/>
              </a:rPr>
              <a:t> </a:t>
            </a:r>
            <a:r>
              <a:rPr lang="en-GB" altLang="cy-GB" sz="2000" b="1" dirty="0" smtClean="0">
                <a:latin typeface="Arial" panose="020B0604020202020204" pitchFamily="34" charset="0"/>
              </a:rPr>
              <a:t>(Speech and Language, 2024)</a:t>
            </a:r>
            <a:br>
              <a:rPr lang="en-GB" altLang="cy-GB" sz="2000" b="1" dirty="0" smtClean="0">
                <a:latin typeface="Arial" panose="020B0604020202020204" pitchFamily="34" charset="0"/>
              </a:rPr>
            </a:br>
            <a:endParaRPr lang="en-GB" b="1" dirty="0"/>
          </a:p>
        </p:txBody>
      </p:sp>
      <p:sp>
        <p:nvSpPr>
          <p:cNvPr id="3" name="Content Placeholder 2">
            <a:extLst>
              <a:ext uri="{FF2B5EF4-FFF2-40B4-BE49-F238E27FC236}">
                <a16:creationId xmlns:a16="http://schemas.microsoft.com/office/drawing/2014/main" id="{AFA02039-8D93-8371-4474-D87B1BCE1EB2}"/>
              </a:ext>
            </a:extLst>
          </p:cNvPr>
          <p:cNvSpPr>
            <a:spLocks noGrp="1"/>
          </p:cNvSpPr>
          <p:nvPr>
            <p:ph sz="half" idx="1"/>
          </p:nvPr>
        </p:nvSpPr>
        <p:spPr>
          <a:xfrm>
            <a:off x="251520" y="1484784"/>
            <a:ext cx="8892480" cy="4536504"/>
          </a:xfrm>
        </p:spPr>
        <p:txBody>
          <a:bodyPr>
            <a:noAutofit/>
          </a:bodyPr>
          <a:lstStyle/>
          <a:p>
            <a:pPr>
              <a:lnSpc>
                <a:spcPct val="150000"/>
              </a:lnSpc>
            </a:pPr>
            <a:r>
              <a:rPr lang="en-GB" sz="1300" dirty="0">
                <a:latin typeface="Arial" panose="020B0604020202020204" pitchFamily="34" charset="0"/>
                <a:cs typeface="Arial" panose="020B0604020202020204" pitchFamily="34" charset="0"/>
              </a:rPr>
              <a:t>“Despite improving attendance numbers across the board, it’s important that we don’t lose sight of the fact that the 1 in 5 children with speech and language challenges remain at an increased risk of not attending school. So far this academic year, overall absences are at 7.5%. This is an improvement on last year’s final number of 10.7% and we certainly hope that this trend continues. However, the absence rate remains higher for SEND children, and the improvement in attendance is smaller than for other children and young people.</a:t>
            </a:r>
          </a:p>
          <a:p>
            <a:pPr>
              <a:lnSpc>
                <a:spcPct val="150000"/>
              </a:lnSpc>
            </a:pPr>
            <a:r>
              <a:rPr lang="en-GB" sz="1300" dirty="0">
                <a:latin typeface="Arial" panose="020B0604020202020204" pitchFamily="34" charset="0"/>
                <a:cs typeface="Arial" panose="020B0604020202020204" pitchFamily="34" charset="0"/>
              </a:rPr>
              <a:t>If the </a:t>
            </a:r>
            <a:r>
              <a:rPr lang="en-GB" sz="1300" dirty="0" err="1">
                <a:latin typeface="Arial" panose="020B0604020202020204" pitchFamily="34" charset="0"/>
                <a:cs typeface="Arial" panose="020B0604020202020204" pitchFamily="34" charset="0"/>
              </a:rPr>
              <a:t>DfE</a:t>
            </a:r>
            <a:r>
              <a:rPr lang="en-GB" sz="1300" dirty="0">
                <a:latin typeface="Arial" panose="020B0604020202020204" pitchFamily="34" charset="0"/>
                <a:cs typeface="Arial" panose="020B0604020202020204" pitchFamily="34" charset="0"/>
              </a:rPr>
              <a:t> wants to help children struggling with talking and understanding words so they find it easier to attend school, all teachers need to have the right training to develop children’s speech, language and communication skills and spot those who may need additional support. We also need to prioritise early years programmes, so children aren’t starting school significantly behind with their speech and language and having to catch up.</a:t>
            </a:r>
          </a:p>
          <a:p>
            <a:pPr>
              <a:lnSpc>
                <a:spcPct val="150000"/>
              </a:lnSpc>
            </a:pPr>
            <a:r>
              <a:rPr lang="en-GB" sz="1300" dirty="0">
                <a:latin typeface="Arial" panose="020B0604020202020204" pitchFamily="34" charset="0"/>
                <a:cs typeface="Arial" panose="020B0604020202020204" pitchFamily="34" charset="0"/>
              </a:rPr>
              <a:t>Until the Government starts supporting the 1 in 5 children with speech and language challenges, it is likely that many will continue to disengage from school. The </a:t>
            </a:r>
            <a:r>
              <a:rPr lang="en-GB" sz="1300" dirty="0" err="1">
                <a:latin typeface="Arial" panose="020B0604020202020204" pitchFamily="34" charset="0"/>
                <a:cs typeface="Arial" panose="020B0604020202020204" pitchFamily="34" charset="0"/>
              </a:rPr>
              <a:t>DfE</a:t>
            </a:r>
            <a:r>
              <a:rPr lang="en-GB" sz="1300" dirty="0">
                <a:latin typeface="Arial" panose="020B0604020202020204" pitchFamily="34" charset="0"/>
                <a:cs typeface="Arial" panose="020B0604020202020204" pitchFamily="34" charset="0"/>
              </a:rPr>
              <a:t> must do more to make sure schools work for children and young people with speech and language challenges.”</a:t>
            </a:r>
          </a:p>
          <a:p>
            <a:pPr>
              <a:lnSpc>
                <a:spcPct val="150000"/>
              </a:lnSpc>
            </a:pPr>
            <a:r>
              <a:rPr lang="en-GB" sz="1300" b="1" dirty="0">
                <a:latin typeface="Arial" panose="020B0604020202020204" pitchFamily="34" charset="0"/>
                <a:cs typeface="Arial" panose="020B0604020202020204" pitchFamily="34" charset="0"/>
              </a:rPr>
              <a:t>Jane Harris, Chief Executive of Speech and Language UK</a:t>
            </a:r>
            <a:endParaRPr lang="en-GB" sz="1300" dirty="0">
              <a:latin typeface="Arial" panose="020B0604020202020204" pitchFamily="34" charset="0"/>
              <a:cs typeface="Arial" panose="020B0604020202020204" pitchFamily="34" charset="0"/>
            </a:endParaRPr>
          </a:p>
          <a:p>
            <a:pPr marL="0" indent="0">
              <a:lnSpc>
                <a:spcPct val="150000"/>
              </a:lnSpc>
              <a:buNone/>
            </a:pP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1902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C8017-BCCC-0CB0-A5EE-7673ED5D18E0}"/>
              </a:ext>
            </a:extLst>
          </p:cNvPr>
          <p:cNvSpPr>
            <a:spLocks noGrp="1"/>
          </p:cNvSpPr>
          <p:nvPr>
            <p:ph type="title"/>
          </p:nvPr>
        </p:nvSpPr>
        <p:spPr/>
        <p:txBody>
          <a:bodyPr>
            <a:normAutofit/>
          </a:bodyPr>
          <a:lstStyle/>
          <a:p>
            <a:pPr algn="ctr"/>
            <a:r>
              <a:rPr lang="en-GB" altLang="cy-GB" b="1" dirty="0">
                <a:latin typeface="Arial" panose="020B0604020202020204" pitchFamily="34" charset="0"/>
              </a:rPr>
              <a:t>Genetic factors </a:t>
            </a:r>
            <a:br>
              <a:rPr lang="en-GB" altLang="cy-GB" b="1" dirty="0">
                <a:latin typeface="Arial" panose="020B0604020202020204" pitchFamily="34" charset="0"/>
              </a:rPr>
            </a:br>
            <a:r>
              <a:rPr lang="en-GB" altLang="cy-GB" sz="2000" b="1" dirty="0">
                <a:latin typeface="Arial" panose="020B0604020202020204" pitchFamily="34" charset="0"/>
              </a:rPr>
              <a:t>(University of Edinburgh, 2020, no page</a:t>
            </a:r>
            <a:r>
              <a:rPr lang="en-GB" altLang="cy-GB" sz="2000" b="1" dirty="0">
                <a:solidFill>
                  <a:srgbClr val="0070C0"/>
                </a:solidFill>
                <a:latin typeface="Arial" panose="020B0604020202020204" pitchFamily="34" charset="0"/>
              </a:rPr>
              <a:t>)</a:t>
            </a:r>
            <a:endParaRPr lang="en-GB" b="1" dirty="0"/>
          </a:p>
        </p:txBody>
      </p:sp>
      <p:sp>
        <p:nvSpPr>
          <p:cNvPr id="3" name="Content Placeholder 2">
            <a:extLst>
              <a:ext uri="{FF2B5EF4-FFF2-40B4-BE49-F238E27FC236}">
                <a16:creationId xmlns:a16="http://schemas.microsoft.com/office/drawing/2014/main" id="{4CC66CB8-ABBD-0ABA-586C-0F032F2CEA17}"/>
              </a:ext>
            </a:extLst>
          </p:cNvPr>
          <p:cNvSpPr>
            <a:spLocks noGrp="1"/>
          </p:cNvSpPr>
          <p:nvPr>
            <p:ph sz="half" idx="1"/>
          </p:nvPr>
        </p:nvSpPr>
        <p:spPr>
          <a:xfrm>
            <a:off x="467544" y="1484784"/>
            <a:ext cx="8280920" cy="4150703"/>
          </a:xfrm>
        </p:spPr>
        <p:txBody>
          <a:bodyPr>
            <a:normAutofit fontScale="77500" lnSpcReduction="20000"/>
          </a:bodyPr>
          <a:lstStyle/>
          <a:p>
            <a:pPr marL="0" indent="0">
              <a:lnSpc>
                <a:spcPct val="170000"/>
              </a:lnSpc>
              <a:buNone/>
              <a:defRPr/>
            </a:pPr>
            <a:r>
              <a:rPr lang="en-GB" altLang="cy-GB" b="1" dirty="0">
                <a:latin typeface="Arial" panose="020B0604020202020204" pitchFamily="34" charset="0"/>
              </a:rPr>
              <a:t>ROBO1 gene</a:t>
            </a:r>
          </a:p>
          <a:p>
            <a:pPr>
              <a:lnSpc>
                <a:spcPct val="170000"/>
              </a:lnSpc>
              <a:defRPr/>
            </a:pPr>
            <a:r>
              <a:rPr lang="en-GB" altLang="cy-GB" dirty="0">
                <a:latin typeface="Arial" panose="020B0604020202020204" pitchFamily="34" charset="0"/>
              </a:rPr>
              <a:t>Linked to mechanism in the brain;</a:t>
            </a:r>
          </a:p>
          <a:p>
            <a:pPr>
              <a:lnSpc>
                <a:spcPct val="170000"/>
              </a:lnSpc>
              <a:defRPr/>
            </a:pPr>
            <a:r>
              <a:rPr lang="en-GB" altLang="cy-GB" dirty="0">
                <a:latin typeface="Arial" panose="020B0604020202020204" pitchFamily="34" charset="0"/>
              </a:rPr>
              <a:t>Helps infants develop speech;</a:t>
            </a:r>
          </a:p>
          <a:p>
            <a:pPr>
              <a:lnSpc>
                <a:spcPct val="170000"/>
              </a:lnSpc>
              <a:defRPr/>
            </a:pPr>
            <a:r>
              <a:rPr lang="en-GB" altLang="cy-GB" dirty="0">
                <a:latin typeface="Arial" panose="020B0604020202020204" pitchFamily="34" charset="0"/>
              </a:rPr>
              <a:t>Helps infants store and translate speech sounds</a:t>
            </a:r>
            <a:r>
              <a:rPr lang="en-GB" altLang="cy-GB" dirty="0" smtClean="0">
                <a:latin typeface="Arial" panose="020B0604020202020204" pitchFamily="34" charset="0"/>
              </a:rPr>
              <a:t>;</a:t>
            </a:r>
          </a:p>
          <a:p>
            <a:pPr marL="0" indent="0">
              <a:lnSpc>
                <a:spcPct val="170000"/>
              </a:lnSpc>
              <a:buNone/>
              <a:defRPr/>
            </a:pPr>
            <a:r>
              <a:rPr lang="en-GB" i="1" dirty="0">
                <a:latin typeface="Arial" panose="020B0604020202020204" pitchFamily="34" charset="0"/>
                <a:cs typeface="Arial" panose="020B0604020202020204" pitchFamily="34" charset="0"/>
              </a:rPr>
              <a:t>“an essential part of the language learning process for the very young when words are at first meaningless until associated with an object or concept.”</a:t>
            </a:r>
          </a:p>
          <a:p>
            <a:pPr>
              <a:lnSpc>
                <a:spcPct val="150000"/>
              </a:lnSpc>
              <a:defRPr/>
            </a:pPr>
            <a:endParaRPr lang="en-GB" altLang="cy-GB" dirty="0">
              <a:latin typeface="Arial" panose="020B0604020202020204" pitchFamily="34" charset="0"/>
            </a:endParaRPr>
          </a:p>
          <a:p>
            <a:pPr marL="0" indent="0">
              <a:buNone/>
              <a:defRPr/>
            </a:pPr>
            <a:endParaRPr lang="cy-GB" altLang="cy-GB"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51580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348D5-8474-7D62-DD1B-0837DF1150A1}"/>
              </a:ext>
            </a:extLst>
          </p:cNvPr>
          <p:cNvSpPr>
            <a:spLocks noGrp="1"/>
          </p:cNvSpPr>
          <p:nvPr>
            <p:ph type="title"/>
          </p:nvPr>
        </p:nvSpPr>
        <p:spPr>
          <a:xfrm>
            <a:off x="700658" y="188640"/>
            <a:ext cx="7886700" cy="1325563"/>
          </a:xfrm>
        </p:spPr>
        <p:txBody>
          <a:bodyPr/>
          <a:lstStyle/>
          <a:p>
            <a:pPr algn="ctr"/>
            <a:r>
              <a:rPr lang="en-GB" altLang="cy-GB" sz="4400" b="1" dirty="0">
                <a:latin typeface="Arial" panose="020B0604020202020204" pitchFamily="34" charset="0"/>
              </a:rPr>
              <a:t>Genetic factors </a:t>
            </a:r>
            <a:endParaRPr lang="en-GB" b="1" dirty="0"/>
          </a:p>
        </p:txBody>
      </p:sp>
      <p:sp>
        <p:nvSpPr>
          <p:cNvPr id="4" name="Content Placeholder 3">
            <a:extLst>
              <a:ext uri="{FF2B5EF4-FFF2-40B4-BE49-F238E27FC236}">
                <a16:creationId xmlns:a16="http://schemas.microsoft.com/office/drawing/2014/main" id="{7EC99017-CE91-1009-04AE-36273D964BCA}"/>
              </a:ext>
            </a:extLst>
          </p:cNvPr>
          <p:cNvSpPr>
            <a:spLocks noGrp="1"/>
          </p:cNvSpPr>
          <p:nvPr>
            <p:ph sz="half" idx="2"/>
          </p:nvPr>
        </p:nvSpPr>
        <p:spPr>
          <a:xfrm>
            <a:off x="251520" y="1268760"/>
            <a:ext cx="8784976" cy="4752527"/>
          </a:xfrm>
        </p:spPr>
        <p:txBody>
          <a:bodyPr>
            <a:noAutofit/>
          </a:bodyPr>
          <a:lstStyle/>
          <a:p>
            <a:pPr marL="0" indent="0">
              <a:lnSpc>
                <a:spcPct val="170000"/>
              </a:lnSpc>
              <a:buNone/>
              <a:defRPr/>
            </a:pPr>
            <a:r>
              <a:rPr lang="en-GB" altLang="cy-GB" sz="2000" dirty="0">
                <a:latin typeface="Arial" panose="020B0604020202020204" pitchFamily="34" charset="0"/>
              </a:rPr>
              <a:t>Impairment to ROBO1 gene = </a:t>
            </a:r>
          </a:p>
          <a:p>
            <a:pPr>
              <a:lnSpc>
                <a:spcPct val="170000"/>
              </a:lnSpc>
              <a:defRPr/>
            </a:pPr>
            <a:r>
              <a:rPr lang="en-GB" altLang="cy-GB" sz="2000" dirty="0">
                <a:latin typeface="Arial" panose="020B0604020202020204" pitchFamily="34" charset="0"/>
              </a:rPr>
              <a:t>Autism;</a:t>
            </a:r>
          </a:p>
          <a:p>
            <a:pPr>
              <a:lnSpc>
                <a:spcPct val="170000"/>
              </a:lnSpc>
              <a:defRPr/>
            </a:pPr>
            <a:r>
              <a:rPr lang="en-GB" altLang="cy-GB" sz="2000" dirty="0">
                <a:latin typeface="Arial" panose="020B0604020202020204" pitchFamily="34" charset="0"/>
              </a:rPr>
              <a:t>Dyslexia;</a:t>
            </a:r>
          </a:p>
          <a:p>
            <a:pPr>
              <a:lnSpc>
                <a:spcPct val="170000"/>
              </a:lnSpc>
              <a:defRPr/>
            </a:pPr>
            <a:r>
              <a:rPr lang="en-GB" altLang="cy-GB" sz="2000" dirty="0">
                <a:latin typeface="Arial" panose="020B0604020202020204" pitchFamily="34" charset="0"/>
              </a:rPr>
              <a:t>Speech-sound disorders;</a:t>
            </a:r>
          </a:p>
          <a:p>
            <a:pPr>
              <a:lnSpc>
                <a:spcPct val="170000"/>
              </a:lnSpc>
              <a:defRPr/>
            </a:pPr>
            <a:r>
              <a:rPr lang="en-GB" altLang="cy-GB" sz="2000" dirty="0">
                <a:latin typeface="Arial" panose="020B0604020202020204" pitchFamily="34" charset="0"/>
              </a:rPr>
              <a:t>Delayed reading development.</a:t>
            </a:r>
          </a:p>
          <a:p>
            <a:pPr marL="0" indent="0" algn="r">
              <a:lnSpc>
                <a:spcPct val="170000"/>
              </a:lnSpc>
              <a:buNone/>
              <a:defRPr/>
            </a:pPr>
            <a:r>
              <a:rPr lang="en-GB" altLang="cy-GB" sz="1600" dirty="0">
                <a:latin typeface="Arial" panose="020B0604020202020204" pitchFamily="34" charset="0"/>
              </a:rPr>
              <a:t>(Wright, 2020</a:t>
            </a:r>
            <a:r>
              <a:rPr lang="en-GB" altLang="cy-GB" sz="1600" dirty="0" smtClean="0">
                <a:latin typeface="Arial" panose="020B0604020202020204" pitchFamily="34" charset="0"/>
              </a:rPr>
              <a:t>)</a:t>
            </a:r>
            <a:endParaRPr lang="en-GB" altLang="cy-GB" sz="1800" dirty="0">
              <a:latin typeface="Arial" panose="020B0604020202020204" pitchFamily="34" charset="0"/>
            </a:endParaRPr>
          </a:p>
          <a:p>
            <a:pPr marL="0" indent="0" algn="just">
              <a:lnSpc>
                <a:spcPct val="170000"/>
              </a:lnSpc>
              <a:buNone/>
              <a:defRPr/>
            </a:pPr>
            <a:r>
              <a:rPr lang="en-GB" altLang="cy-GB" sz="1800" dirty="0">
                <a:latin typeface="Arial" panose="020B0604020202020204" pitchFamily="34" charset="0"/>
              </a:rPr>
              <a:t>ROBO1 gene not found in children with developmental delay or who have congenital anomalies (such as Down Syndrome).</a:t>
            </a:r>
          </a:p>
          <a:p>
            <a:pPr marL="0" indent="0">
              <a:buNone/>
            </a:pPr>
            <a:endParaRPr lang="en-GB" dirty="0"/>
          </a:p>
        </p:txBody>
      </p:sp>
    </p:spTree>
    <p:extLst>
      <p:ext uri="{BB962C8B-B14F-4D97-AF65-F5344CB8AC3E}">
        <p14:creationId xmlns:p14="http://schemas.microsoft.com/office/powerpoint/2010/main" val="2849998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9EEF7-F6AD-9AFE-44E7-958D198DF8F8}"/>
              </a:ext>
            </a:extLst>
          </p:cNvPr>
          <p:cNvSpPr>
            <a:spLocks noGrp="1"/>
          </p:cNvSpPr>
          <p:nvPr>
            <p:ph type="title"/>
          </p:nvPr>
        </p:nvSpPr>
        <p:spPr/>
        <p:txBody>
          <a:bodyPr/>
          <a:lstStyle/>
          <a:p>
            <a:pPr algn="ctr"/>
            <a:r>
              <a:rPr lang="en-GB" sz="4400" b="1" dirty="0">
                <a:latin typeface="Arial" panose="020B0604020202020204" pitchFamily="34" charset="0"/>
              </a:rPr>
              <a:t>Hearing impairment</a:t>
            </a:r>
            <a:endParaRPr lang="en-GB" b="1" dirty="0"/>
          </a:p>
        </p:txBody>
      </p:sp>
      <p:sp>
        <p:nvSpPr>
          <p:cNvPr id="3" name="Content Placeholder 2">
            <a:extLst>
              <a:ext uri="{FF2B5EF4-FFF2-40B4-BE49-F238E27FC236}">
                <a16:creationId xmlns:a16="http://schemas.microsoft.com/office/drawing/2014/main" id="{F0DA9547-1F48-84CF-422F-E79EBD28ACF9}"/>
              </a:ext>
            </a:extLst>
          </p:cNvPr>
          <p:cNvSpPr>
            <a:spLocks noGrp="1"/>
          </p:cNvSpPr>
          <p:nvPr>
            <p:ph sz="half" idx="1"/>
          </p:nvPr>
        </p:nvSpPr>
        <p:spPr>
          <a:xfrm>
            <a:off x="539552" y="1556792"/>
            <a:ext cx="8136904" cy="4320480"/>
          </a:xfrm>
        </p:spPr>
        <p:txBody>
          <a:bodyPr>
            <a:normAutofit/>
          </a:bodyPr>
          <a:lstStyle/>
          <a:p>
            <a:pPr marL="0" indent="0">
              <a:lnSpc>
                <a:spcPct val="150000"/>
              </a:lnSpc>
              <a:buNone/>
            </a:pPr>
            <a:r>
              <a:rPr lang="en-GB" i="1" dirty="0">
                <a:latin typeface="Arial" panose="020B0604020202020204" pitchFamily="34" charset="0"/>
              </a:rPr>
              <a:t>“There are 45,000 children in the UK diagnosed with a hearing impairment. Childhood hearing impairment can impact on development, speech, language, auditory processing, listening skills, behaviour, self-esteem, quality of life and learning”</a:t>
            </a:r>
          </a:p>
          <a:p>
            <a:pPr marL="0" indent="0">
              <a:buNone/>
            </a:pPr>
            <a:endParaRPr lang="en-GB" i="1" dirty="0">
              <a:latin typeface="Arial" panose="020B0604020202020204" pitchFamily="34" charset="0"/>
            </a:endParaRPr>
          </a:p>
          <a:p>
            <a:pPr marL="0" indent="0" algn="r">
              <a:buNone/>
            </a:pPr>
            <a:r>
              <a:rPr lang="en-GB" dirty="0">
                <a:latin typeface="Arial" panose="020B0604020202020204" pitchFamily="34" charset="0"/>
              </a:rPr>
              <a:t>(Brown, 2020, p.6).</a:t>
            </a:r>
          </a:p>
          <a:p>
            <a:pPr marL="0" indent="0">
              <a:buNone/>
            </a:pPr>
            <a:endParaRPr lang="en-GB" dirty="0"/>
          </a:p>
        </p:txBody>
      </p:sp>
    </p:spTree>
    <p:extLst>
      <p:ext uri="{BB962C8B-B14F-4D97-AF65-F5344CB8AC3E}">
        <p14:creationId xmlns:p14="http://schemas.microsoft.com/office/powerpoint/2010/main" val="3935853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D339-B23C-4784-9A7D-5EAE4DF4BB59}"/>
              </a:ext>
            </a:extLst>
          </p:cNvPr>
          <p:cNvSpPr>
            <a:spLocks noGrp="1"/>
          </p:cNvSpPr>
          <p:nvPr>
            <p:ph type="title"/>
          </p:nvPr>
        </p:nvSpPr>
        <p:spPr/>
        <p:txBody>
          <a:bodyPr/>
          <a:lstStyle/>
          <a:p>
            <a:pPr algn="ctr"/>
            <a:r>
              <a:rPr lang="en-GB" sz="4400" b="1" dirty="0">
                <a:latin typeface="Arial" panose="020B0604020202020204" pitchFamily="34" charset="0"/>
              </a:rPr>
              <a:t>Hearing impairment</a:t>
            </a:r>
            <a:endParaRPr lang="en-GB" b="1" dirty="0"/>
          </a:p>
        </p:txBody>
      </p:sp>
      <p:sp>
        <p:nvSpPr>
          <p:cNvPr id="4" name="Content Placeholder 3">
            <a:extLst>
              <a:ext uri="{FF2B5EF4-FFF2-40B4-BE49-F238E27FC236}">
                <a16:creationId xmlns:a16="http://schemas.microsoft.com/office/drawing/2014/main" id="{28F13E52-64FE-19B0-CF7F-FA4BFF0968EE}"/>
              </a:ext>
            </a:extLst>
          </p:cNvPr>
          <p:cNvSpPr>
            <a:spLocks noGrp="1"/>
          </p:cNvSpPr>
          <p:nvPr>
            <p:ph sz="half" idx="2"/>
          </p:nvPr>
        </p:nvSpPr>
        <p:spPr>
          <a:xfrm>
            <a:off x="179512" y="1825624"/>
            <a:ext cx="8784976" cy="4195663"/>
          </a:xfrm>
        </p:spPr>
        <p:txBody>
          <a:bodyPr>
            <a:normAutofit/>
          </a:bodyPr>
          <a:lstStyle/>
          <a:p>
            <a:pPr>
              <a:lnSpc>
                <a:spcPct val="150000"/>
              </a:lnSpc>
            </a:pPr>
            <a:r>
              <a:rPr lang="en-GB" dirty="0">
                <a:latin typeface="Arial" panose="020B0604020202020204" pitchFamily="34" charset="0"/>
              </a:rPr>
              <a:t>2 in 1000 UK children have permanent hearing loss;</a:t>
            </a:r>
          </a:p>
          <a:p>
            <a:pPr>
              <a:lnSpc>
                <a:spcPct val="150000"/>
              </a:lnSpc>
            </a:pPr>
            <a:r>
              <a:rPr lang="en-GB" dirty="0">
                <a:latin typeface="Arial" panose="020B0604020202020204" pitchFamily="34" charset="0"/>
              </a:rPr>
              <a:t>1 in 10 UK children have temporary hearing loss, often from Otitis Media (glue ear);</a:t>
            </a:r>
          </a:p>
          <a:p>
            <a:pPr marL="0" indent="0">
              <a:lnSpc>
                <a:spcPct val="150000"/>
              </a:lnSpc>
              <a:buNone/>
            </a:pPr>
            <a:r>
              <a:rPr lang="en-GB" i="1" dirty="0">
                <a:latin typeface="Arial" panose="020B0604020202020204" pitchFamily="34" charset="0"/>
              </a:rPr>
              <a:t>“Early identification is important to minimize developmental, speech, language, social and economical impact on a child’s life” </a:t>
            </a:r>
            <a:r>
              <a:rPr lang="en-GB" sz="1900" dirty="0">
                <a:latin typeface="Arial" panose="020B0604020202020204" pitchFamily="34" charset="0"/>
              </a:rPr>
              <a:t>(Brown, 2020, p. 2).</a:t>
            </a:r>
          </a:p>
          <a:p>
            <a:pPr marL="0" indent="0">
              <a:buNone/>
            </a:pPr>
            <a:endParaRPr lang="en-GB" dirty="0"/>
          </a:p>
        </p:txBody>
      </p:sp>
    </p:spTree>
    <p:extLst>
      <p:ext uri="{BB962C8B-B14F-4D97-AF65-F5344CB8AC3E}">
        <p14:creationId xmlns:p14="http://schemas.microsoft.com/office/powerpoint/2010/main" val="4127645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1C71-49DE-9E70-AB6D-4798421778E2}"/>
              </a:ext>
            </a:extLst>
          </p:cNvPr>
          <p:cNvSpPr>
            <a:spLocks noGrp="1"/>
          </p:cNvSpPr>
          <p:nvPr>
            <p:ph type="title"/>
          </p:nvPr>
        </p:nvSpPr>
        <p:spPr>
          <a:xfrm>
            <a:off x="700658" y="7932"/>
            <a:ext cx="7886700" cy="1325563"/>
          </a:xfrm>
        </p:spPr>
        <p:txBody>
          <a:bodyPr>
            <a:normAutofit/>
          </a:bodyPr>
          <a:lstStyle/>
          <a:p>
            <a:pPr algn="ctr"/>
            <a:r>
              <a:rPr lang="en-GB" sz="3600" b="1" dirty="0">
                <a:latin typeface="Arial" panose="020B0604020202020204" pitchFamily="34" charset="0"/>
              </a:rPr>
              <a:t>Types of hearing loss in children</a:t>
            </a:r>
            <a:endParaRPr lang="en-GB" sz="3600" b="1" dirty="0"/>
          </a:p>
        </p:txBody>
      </p:sp>
      <p:sp>
        <p:nvSpPr>
          <p:cNvPr id="4" name="Content Placeholder 3">
            <a:extLst>
              <a:ext uri="{FF2B5EF4-FFF2-40B4-BE49-F238E27FC236}">
                <a16:creationId xmlns:a16="http://schemas.microsoft.com/office/drawing/2014/main" id="{37FEA9A9-1D3B-7B58-E448-A4BF3025A3C5}"/>
              </a:ext>
            </a:extLst>
          </p:cNvPr>
          <p:cNvSpPr>
            <a:spLocks noGrp="1"/>
          </p:cNvSpPr>
          <p:nvPr>
            <p:ph sz="half" idx="2"/>
          </p:nvPr>
        </p:nvSpPr>
        <p:spPr>
          <a:xfrm>
            <a:off x="251520" y="1052736"/>
            <a:ext cx="8784976" cy="4582751"/>
          </a:xfrm>
        </p:spPr>
        <p:txBody>
          <a:bodyPr>
            <a:noAutofit/>
          </a:bodyPr>
          <a:lstStyle/>
          <a:p>
            <a:pPr>
              <a:lnSpc>
                <a:spcPct val="170000"/>
              </a:lnSpc>
            </a:pPr>
            <a:r>
              <a:rPr lang="en-GB" sz="1400" dirty="0">
                <a:latin typeface="Arial" panose="020B0604020202020204" pitchFamily="34" charset="0"/>
                <a:cs typeface="Arial" panose="020B0604020202020204" pitchFamily="34" charset="0"/>
              </a:rPr>
              <a:t>Sensorineural</a:t>
            </a:r>
            <a:r>
              <a:rPr lang="en-GB" sz="1400"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Damage </a:t>
            </a:r>
            <a:r>
              <a:rPr lang="en-GB" sz="1400" dirty="0">
                <a:latin typeface="Arial" panose="020B0604020202020204" pitchFamily="34" charset="0"/>
                <a:cs typeface="Arial" panose="020B0604020202020204" pitchFamily="34" charset="0"/>
              </a:rPr>
              <a:t>to the inner ear cochlear and 8th cranial nerve.</a:t>
            </a:r>
          </a:p>
          <a:p>
            <a:pPr>
              <a:lnSpc>
                <a:spcPct val="170000"/>
              </a:lnSpc>
            </a:pPr>
            <a:r>
              <a:rPr lang="en-GB" sz="1400" dirty="0" smtClean="0">
                <a:latin typeface="Arial" panose="020B0604020202020204" pitchFamily="34" charset="0"/>
                <a:cs typeface="Arial" panose="020B0604020202020204" pitchFamily="34" charset="0"/>
              </a:rPr>
              <a:t>Conductive; </a:t>
            </a:r>
            <a:r>
              <a:rPr lang="en-GB" sz="1400" dirty="0">
                <a:latin typeface="Arial" panose="020B0604020202020204" pitchFamily="34" charset="0"/>
                <a:cs typeface="Arial" panose="020B0604020202020204" pitchFamily="34" charset="0"/>
              </a:rPr>
              <a:t>Sound waves impeded from transferring from the outer ear or ear drum or across the middle ear </a:t>
            </a:r>
            <a:r>
              <a:rPr lang="en-GB" sz="1400" dirty="0" smtClean="0">
                <a:latin typeface="Arial" panose="020B0604020202020204" pitchFamily="34" charset="0"/>
                <a:cs typeface="Arial" panose="020B0604020202020204" pitchFamily="34" charset="0"/>
              </a:rPr>
              <a:t>ossicles</a:t>
            </a:r>
            <a:endParaRPr lang="en-GB" sz="1400" dirty="0">
              <a:latin typeface="Arial" panose="020B0604020202020204" pitchFamily="34" charset="0"/>
              <a:cs typeface="Arial" panose="020B0604020202020204" pitchFamily="34" charset="0"/>
            </a:endParaRPr>
          </a:p>
          <a:p>
            <a:pPr>
              <a:lnSpc>
                <a:spcPct val="170000"/>
              </a:lnSpc>
            </a:pPr>
            <a:r>
              <a:rPr lang="en-GB" sz="1400" dirty="0">
                <a:latin typeface="Arial" panose="020B0604020202020204" pitchFamily="34" charset="0"/>
                <a:cs typeface="Arial" panose="020B0604020202020204" pitchFamily="34" charset="0"/>
              </a:rPr>
              <a:t>Mixed</a:t>
            </a:r>
            <a:r>
              <a:rPr lang="en-GB" sz="1400" dirty="0" smtClean="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Both sensorineural and conductive </a:t>
            </a:r>
            <a:r>
              <a:rPr lang="en-GB" sz="1400" dirty="0" smtClean="0">
                <a:latin typeface="Arial" panose="020B0604020202020204" pitchFamily="34" charset="0"/>
                <a:cs typeface="Arial" panose="020B0604020202020204" pitchFamily="34" charset="0"/>
              </a:rPr>
              <a:t>loss</a:t>
            </a:r>
            <a:endParaRPr lang="en-GB" sz="1400" dirty="0">
              <a:latin typeface="Arial" panose="020B0604020202020204" pitchFamily="34" charset="0"/>
              <a:cs typeface="Arial" panose="020B0604020202020204" pitchFamily="34" charset="0"/>
            </a:endParaRPr>
          </a:p>
          <a:p>
            <a:pPr>
              <a:lnSpc>
                <a:spcPct val="170000"/>
              </a:lnSpc>
            </a:pPr>
            <a:r>
              <a:rPr lang="en-GB" sz="1400" dirty="0">
                <a:latin typeface="Arial" panose="020B0604020202020204" pitchFamily="34" charset="0"/>
                <a:cs typeface="Arial" panose="020B0604020202020204" pitchFamily="34" charset="0"/>
              </a:rPr>
              <a:t>Auditory neuropathy</a:t>
            </a:r>
            <a:r>
              <a:rPr lang="en-GB" sz="1400" dirty="0" smtClean="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8th cranial nerve and linked nerve pathways across the brainstem are unable to transfer a clear auditory signal. A loss of neural synchrony. Often described as trying to tune in an old-school radio that has a poor </a:t>
            </a:r>
            <a:r>
              <a:rPr lang="en-GB" sz="1400" dirty="0" smtClean="0">
                <a:latin typeface="Arial" panose="020B0604020202020204" pitchFamily="34" charset="0"/>
                <a:cs typeface="Arial" panose="020B0604020202020204" pitchFamily="34" charset="0"/>
              </a:rPr>
              <a:t>signal</a:t>
            </a:r>
            <a:endParaRPr lang="en-GB" sz="1400" dirty="0">
              <a:latin typeface="Arial" panose="020B0604020202020204" pitchFamily="34" charset="0"/>
              <a:cs typeface="Arial" panose="020B0604020202020204" pitchFamily="34" charset="0"/>
            </a:endParaRPr>
          </a:p>
          <a:p>
            <a:pPr>
              <a:lnSpc>
                <a:spcPct val="170000"/>
              </a:lnSpc>
            </a:pPr>
            <a:r>
              <a:rPr lang="en-GB" sz="1400" dirty="0">
                <a:latin typeface="Arial" panose="020B0604020202020204" pitchFamily="34" charset="0"/>
                <a:cs typeface="Arial" panose="020B0604020202020204" pitchFamily="34" charset="0"/>
              </a:rPr>
              <a:t>Auditory processing</a:t>
            </a:r>
            <a:r>
              <a:rPr lang="en-GB" sz="1400" dirty="0" smtClean="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The brain has cognitive difficulty processing the sounds heard</a:t>
            </a:r>
            <a:r>
              <a:rPr lang="en-GB" sz="1400" dirty="0" smtClean="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pPr>
              <a:lnSpc>
                <a:spcPct val="170000"/>
              </a:lnSpc>
            </a:pPr>
            <a:r>
              <a:rPr lang="en-GB" sz="1400" dirty="0">
                <a:latin typeface="Arial" panose="020B0604020202020204" pitchFamily="34" charset="0"/>
                <a:cs typeface="Arial" panose="020B0604020202020204" pitchFamily="34" charset="0"/>
              </a:rPr>
              <a:t>Unilateral hearing </a:t>
            </a:r>
            <a:r>
              <a:rPr lang="en-GB" sz="1400" dirty="0" smtClean="0">
                <a:latin typeface="Arial" panose="020B0604020202020204" pitchFamily="34" charset="0"/>
                <a:cs typeface="Arial" panose="020B0604020202020204" pitchFamily="34" charset="0"/>
              </a:rPr>
              <a:t>loss; </a:t>
            </a:r>
            <a:r>
              <a:rPr lang="en-GB" sz="1400" dirty="0">
                <a:latin typeface="Arial" panose="020B0604020202020204" pitchFamily="34" charset="0"/>
                <a:cs typeface="Arial" panose="020B0604020202020204" pitchFamily="34" charset="0"/>
              </a:rPr>
              <a:t>Hearing loss in one ear. People can be born with unilateral hearing loss, or develop it later as a child or </a:t>
            </a:r>
            <a:r>
              <a:rPr lang="en-GB" sz="1400" dirty="0" smtClean="0">
                <a:latin typeface="Arial" panose="020B0604020202020204" pitchFamily="34" charset="0"/>
                <a:cs typeface="Arial" panose="020B0604020202020204" pitchFamily="34" charset="0"/>
              </a:rPr>
              <a:t>adult.</a:t>
            </a:r>
            <a:endParaRPr lang="en-GB" sz="1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427466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A53DD-8A88-4C44-B8BD-8E16F4980DA8}"/>
              </a:ext>
            </a:extLst>
          </p:cNvPr>
          <p:cNvSpPr>
            <a:spLocks noGrp="1"/>
          </p:cNvSpPr>
          <p:nvPr>
            <p:ph type="title"/>
          </p:nvPr>
        </p:nvSpPr>
        <p:spPr/>
        <p:txBody>
          <a:bodyPr>
            <a:normAutofit/>
          </a:bodyPr>
          <a:lstStyle/>
          <a:p>
            <a:pPr algn="ctr"/>
            <a:r>
              <a:rPr lang="en-GB" altLang="cy-GB" sz="4400" b="1" dirty="0">
                <a:latin typeface="Arial" panose="020B0604020202020204" pitchFamily="34" charset="0"/>
              </a:rPr>
              <a:t>Environmental factors </a:t>
            </a:r>
            <a:endParaRPr lang="en-GB" b="1" dirty="0"/>
          </a:p>
        </p:txBody>
      </p:sp>
      <p:sp>
        <p:nvSpPr>
          <p:cNvPr id="4" name="Content Placeholder 3">
            <a:extLst>
              <a:ext uri="{FF2B5EF4-FFF2-40B4-BE49-F238E27FC236}">
                <a16:creationId xmlns:a16="http://schemas.microsoft.com/office/drawing/2014/main" id="{DA3CB9C9-8B4B-512C-2B96-FAA07620E334}"/>
              </a:ext>
            </a:extLst>
          </p:cNvPr>
          <p:cNvSpPr>
            <a:spLocks noGrp="1"/>
          </p:cNvSpPr>
          <p:nvPr>
            <p:ph sz="half" idx="2"/>
          </p:nvPr>
        </p:nvSpPr>
        <p:spPr>
          <a:xfrm>
            <a:off x="467544" y="1825625"/>
            <a:ext cx="8047806" cy="3809862"/>
          </a:xfrm>
        </p:spPr>
        <p:txBody>
          <a:bodyPr/>
          <a:lstStyle/>
          <a:p>
            <a:pPr>
              <a:lnSpc>
                <a:spcPct val="150000"/>
              </a:lnSpc>
              <a:defRPr/>
            </a:pPr>
            <a:r>
              <a:rPr lang="en-GB" altLang="cy-GB" sz="2800" dirty="0">
                <a:latin typeface="Arial" panose="020B0604020202020204" pitchFamily="34" charset="0"/>
              </a:rPr>
              <a:t>Number of siblings;</a:t>
            </a:r>
          </a:p>
          <a:p>
            <a:pPr>
              <a:lnSpc>
                <a:spcPct val="150000"/>
              </a:lnSpc>
              <a:defRPr/>
            </a:pPr>
            <a:r>
              <a:rPr lang="en-GB" altLang="cy-GB" sz="2800" dirty="0">
                <a:latin typeface="Arial" panose="020B0604020202020204" pitchFamily="34" charset="0"/>
              </a:rPr>
              <a:t>Number of books;</a:t>
            </a:r>
          </a:p>
          <a:p>
            <a:pPr>
              <a:lnSpc>
                <a:spcPct val="150000"/>
              </a:lnSpc>
              <a:defRPr/>
            </a:pPr>
            <a:r>
              <a:rPr lang="en-GB" altLang="cy-GB" sz="2800" dirty="0">
                <a:latin typeface="Arial" panose="020B0604020202020204" pitchFamily="34" charset="0"/>
              </a:rPr>
              <a:t>CHAOS Scale;</a:t>
            </a:r>
          </a:p>
          <a:p>
            <a:pPr>
              <a:lnSpc>
                <a:spcPct val="150000"/>
              </a:lnSpc>
              <a:defRPr/>
            </a:pPr>
            <a:r>
              <a:rPr lang="en-GB" altLang="cy-GB" sz="2800" dirty="0">
                <a:latin typeface="Arial" panose="020B0604020202020204" pitchFamily="34" charset="0"/>
              </a:rPr>
              <a:t>Breastfeeding;</a:t>
            </a:r>
          </a:p>
          <a:p>
            <a:pPr>
              <a:lnSpc>
                <a:spcPct val="150000"/>
              </a:lnSpc>
              <a:defRPr/>
            </a:pPr>
            <a:r>
              <a:rPr lang="en-GB" altLang="cy-GB" sz="2800" dirty="0">
                <a:latin typeface="Arial" panose="020B0604020202020204" pitchFamily="34" charset="0"/>
              </a:rPr>
              <a:t>Nursery/Childcare.</a:t>
            </a:r>
          </a:p>
          <a:p>
            <a:pPr marL="0" indent="0">
              <a:buNone/>
            </a:pPr>
            <a:endParaRPr lang="en-GB" dirty="0"/>
          </a:p>
        </p:txBody>
      </p:sp>
    </p:spTree>
    <p:extLst>
      <p:ext uri="{BB962C8B-B14F-4D97-AF65-F5344CB8AC3E}">
        <p14:creationId xmlns:p14="http://schemas.microsoft.com/office/powerpoint/2010/main" val="1777380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3FD5-DE38-95DB-4CA2-904359CA94F4}"/>
              </a:ext>
            </a:extLst>
          </p:cNvPr>
          <p:cNvSpPr>
            <a:spLocks noGrp="1"/>
          </p:cNvSpPr>
          <p:nvPr>
            <p:ph type="title"/>
          </p:nvPr>
        </p:nvSpPr>
        <p:spPr/>
        <p:txBody>
          <a:bodyPr/>
          <a:lstStyle/>
          <a:p>
            <a:pPr algn="ctr"/>
            <a:r>
              <a:rPr lang="en-GB" altLang="cy-GB" sz="4400" b="1" dirty="0">
                <a:latin typeface="Arial" panose="020B0604020202020204" pitchFamily="34" charset="0"/>
              </a:rPr>
              <a:t>Siblings</a:t>
            </a:r>
            <a:endParaRPr lang="en-GB" b="1" dirty="0"/>
          </a:p>
        </p:txBody>
      </p:sp>
      <p:sp>
        <p:nvSpPr>
          <p:cNvPr id="4" name="Content Placeholder 3">
            <a:extLst>
              <a:ext uri="{FF2B5EF4-FFF2-40B4-BE49-F238E27FC236}">
                <a16:creationId xmlns:a16="http://schemas.microsoft.com/office/drawing/2014/main" id="{24BC3291-A87F-735D-618D-09588C7A7598}"/>
              </a:ext>
            </a:extLst>
          </p:cNvPr>
          <p:cNvSpPr>
            <a:spLocks noGrp="1"/>
          </p:cNvSpPr>
          <p:nvPr>
            <p:ph sz="half" idx="2"/>
          </p:nvPr>
        </p:nvSpPr>
        <p:spPr>
          <a:xfrm>
            <a:off x="539552" y="1556792"/>
            <a:ext cx="7975798" cy="4078695"/>
          </a:xfrm>
        </p:spPr>
        <p:txBody>
          <a:bodyPr>
            <a:normAutofit fontScale="92500" lnSpcReduction="10000"/>
          </a:bodyPr>
          <a:lstStyle/>
          <a:p>
            <a:pPr>
              <a:lnSpc>
                <a:spcPct val="150000"/>
              </a:lnSpc>
              <a:defRPr/>
            </a:pPr>
            <a:r>
              <a:rPr lang="en-GB" altLang="cy-GB" dirty="0">
                <a:latin typeface="Arial" panose="020B0604020202020204" pitchFamily="34" charset="0"/>
              </a:rPr>
              <a:t>Number of siblings;</a:t>
            </a:r>
          </a:p>
          <a:p>
            <a:pPr>
              <a:lnSpc>
                <a:spcPct val="150000"/>
              </a:lnSpc>
              <a:defRPr/>
            </a:pPr>
            <a:r>
              <a:rPr lang="en-GB" altLang="cy-GB" dirty="0">
                <a:latin typeface="Arial" panose="020B0604020202020204" pitchFamily="34" charset="0"/>
              </a:rPr>
              <a:t>Position in family;</a:t>
            </a:r>
          </a:p>
          <a:p>
            <a:pPr>
              <a:lnSpc>
                <a:spcPct val="150000"/>
              </a:lnSpc>
              <a:buFontTx/>
              <a:buChar char="-"/>
              <a:defRPr/>
            </a:pPr>
            <a:r>
              <a:rPr lang="en-GB" altLang="cy-GB" dirty="0">
                <a:latin typeface="Arial" panose="020B0604020202020204" pitchFamily="34" charset="0"/>
              </a:rPr>
              <a:t>First born;</a:t>
            </a:r>
          </a:p>
          <a:p>
            <a:pPr>
              <a:lnSpc>
                <a:spcPct val="150000"/>
              </a:lnSpc>
              <a:buFontTx/>
              <a:buChar char="-"/>
              <a:defRPr/>
            </a:pPr>
            <a:r>
              <a:rPr lang="en-GB" altLang="cy-GB" dirty="0">
                <a:latin typeface="Arial" panose="020B0604020202020204" pitchFamily="34" charset="0"/>
              </a:rPr>
              <a:t>Middle child;</a:t>
            </a:r>
          </a:p>
          <a:p>
            <a:pPr>
              <a:lnSpc>
                <a:spcPct val="150000"/>
              </a:lnSpc>
              <a:buFontTx/>
              <a:buChar char="-"/>
              <a:defRPr/>
            </a:pPr>
            <a:r>
              <a:rPr lang="en-GB" altLang="cy-GB" dirty="0">
                <a:latin typeface="Arial" panose="020B0604020202020204" pitchFamily="34" charset="0"/>
              </a:rPr>
              <a:t>Youngest;</a:t>
            </a:r>
          </a:p>
          <a:p>
            <a:pPr>
              <a:lnSpc>
                <a:spcPct val="150000"/>
              </a:lnSpc>
              <a:buFontTx/>
              <a:buChar char="-"/>
              <a:defRPr/>
            </a:pPr>
            <a:r>
              <a:rPr lang="en-GB" altLang="cy-GB" dirty="0">
                <a:latin typeface="Arial" panose="020B0604020202020204" pitchFamily="34" charset="0"/>
              </a:rPr>
              <a:t>Twin.</a:t>
            </a:r>
          </a:p>
          <a:p>
            <a:pPr marL="0" indent="0">
              <a:buNone/>
            </a:pPr>
            <a:endParaRPr lang="en-GB" dirty="0"/>
          </a:p>
        </p:txBody>
      </p:sp>
      <p:pic>
        <p:nvPicPr>
          <p:cNvPr id="3" name="Picture 2"/>
          <p:cNvPicPr>
            <a:picLocks noChangeAspect="1"/>
          </p:cNvPicPr>
          <p:nvPr/>
        </p:nvPicPr>
        <p:blipFill>
          <a:blip r:embed="rId2"/>
          <a:stretch>
            <a:fillRect/>
          </a:stretch>
        </p:blipFill>
        <p:spPr>
          <a:xfrm>
            <a:off x="3923928" y="2274505"/>
            <a:ext cx="4497588" cy="2803074"/>
          </a:xfrm>
          <a:prstGeom prst="rect">
            <a:avLst/>
          </a:prstGeom>
        </p:spPr>
      </p:pic>
    </p:spTree>
    <p:extLst>
      <p:ext uri="{BB962C8B-B14F-4D97-AF65-F5344CB8AC3E}">
        <p14:creationId xmlns:p14="http://schemas.microsoft.com/office/powerpoint/2010/main" val="3905441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764705"/>
            <a:ext cx="8047806" cy="313148"/>
          </a:xfrm>
        </p:spPr>
        <p:txBody>
          <a:bodyPr>
            <a:noAutofit/>
          </a:bodyPr>
          <a:lstStyle/>
          <a:p>
            <a:pPr algn="ctr"/>
            <a:r>
              <a:rPr lang="en-GB" altLang="cy-GB" sz="4000" b="1" dirty="0">
                <a:latin typeface="Arial" panose="020B0604020202020204" pitchFamily="34" charset="0"/>
              </a:rPr>
              <a:t>Siblings</a:t>
            </a:r>
            <a:endParaRPr lang="en-GB" sz="4000" b="1" dirty="0"/>
          </a:p>
        </p:txBody>
      </p:sp>
      <p:sp>
        <p:nvSpPr>
          <p:cNvPr id="6" name="Content Placeholder 5"/>
          <p:cNvSpPr>
            <a:spLocks noGrp="1"/>
          </p:cNvSpPr>
          <p:nvPr>
            <p:ph sz="half" idx="2"/>
          </p:nvPr>
        </p:nvSpPr>
        <p:spPr>
          <a:xfrm>
            <a:off x="251520" y="1412776"/>
            <a:ext cx="8712968" cy="4176464"/>
          </a:xfrm>
        </p:spPr>
        <p:txBody>
          <a:bodyPr>
            <a:normAutofit fontScale="70000" lnSpcReduction="20000"/>
          </a:bodyPr>
          <a:lstStyle/>
          <a:p>
            <a:pPr>
              <a:lnSpc>
                <a:spcPct val="170000"/>
              </a:lnSpc>
              <a:defRPr/>
            </a:pPr>
            <a:r>
              <a:rPr lang="en-GB" altLang="cy-GB" sz="3200" dirty="0">
                <a:latin typeface="Arial" panose="020B0604020202020204" pitchFamily="34" charset="0"/>
              </a:rPr>
              <a:t>First-born children advanced in vocabulary and grammatical development;</a:t>
            </a:r>
          </a:p>
          <a:p>
            <a:pPr>
              <a:lnSpc>
                <a:spcPct val="170000"/>
              </a:lnSpc>
              <a:defRPr/>
            </a:pPr>
            <a:r>
              <a:rPr lang="en-GB" altLang="cy-GB" sz="3200" dirty="0">
                <a:latin typeface="Arial" panose="020B0604020202020204" pitchFamily="34" charset="0"/>
              </a:rPr>
              <a:t>Later-born children advanced in conversational skills;</a:t>
            </a:r>
          </a:p>
          <a:p>
            <a:pPr>
              <a:lnSpc>
                <a:spcPct val="170000"/>
              </a:lnSpc>
              <a:defRPr/>
            </a:pPr>
            <a:r>
              <a:rPr lang="en-GB" altLang="cy-GB" sz="3200" dirty="0">
                <a:latin typeface="Arial" panose="020B0604020202020204" pitchFamily="34" charset="0"/>
              </a:rPr>
              <a:t>50-word milestone reached earlier by first-born children;</a:t>
            </a:r>
          </a:p>
          <a:p>
            <a:pPr>
              <a:lnSpc>
                <a:spcPct val="170000"/>
              </a:lnSpc>
              <a:defRPr/>
            </a:pPr>
            <a:r>
              <a:rPr lang="en-GB" altLang="cy-GB" sz="3200" dirty="0">
                <a:latin typeface="Arial" panose="020B0604020202020204" pitchFamily="34" charset="0"/>
              </a:rPr>
              <a:t>Do first-born children benefit from more 1-1 attention?;</a:t>
            </a:r>
          </a:p>
          <a:p>
            <a:pPr>
              <a:lnSpc>
                <a:spcPct val="170000"/>
              </a:lnSpc>
              <a:defRPr/>
            </a:pPr>
            <a:r>
              <a:rPr lang="en-GB" altLang="cy-GB" sz="3200" dirty="0">
                <a:latin typeface="Arial" panose="020B0604020202020204" pitchFamily="34" charset="0"/>
              </a:rPr>
              <a:t>Do later-born children benefit from overhearing conversations?</a:t>
            </a:r>
          </a:p>
        </p:txBody>
      </p:sp>
    </p:spTree>
    <p:extLst>
      <p:ext uri="{BB962C8B-B14F-4D97-AF65-F5344CB8AC3E}">
        <p14:creationId xmlns:p14="http://schemas.microsoft.com/office/powerpoint/2010/main" val="198857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8650" y="365127"/>
            <a:ext cx="7886700" cy="543594"/>
          </a:xfrm>
        </p:spPr>
        <p:txBody>
          <a:bodyPr>
            <a:normAutofit fontScale="90000"/>
          </a:bodyPr>
          <a:lstStyle/>
          <a:p>
            <a:pPr algn="ctr"/>
            <a:r>
              <a:rPr lang="en-GB" altLang="cy-GB" sz="4000" b="1" dirty="0">
                <a:latin typeface="Arial" panose="020B0604020202020204" pitchFamily="34" charset="0"/>
              </a:rPr>
              <a:t>Twins</a:t>
            </a:r>
            <a:endParaRPr lang="cy-GB" altLang="cy-GB" sz="4000" b="1" dirty="0">
              <a:latin typeface="Arial" panose="020B0604020202020204" pitchFamily="34" charset="0"/>
            </a:endParaRPr>
          </a:p>
        </p:txBody>
      </p:sp>
      <p:sp>
        <p:nvSpPr>
          <p:cNvPr id="7172" name="Content Placeholder 3"/>
          <p:cNvSpPr>
            <a:spLocks noGrp="1"/>
          </p:cNvSpPr>
          <p:nvPr>
            <p:ph sz="half" idx="2"/>
          </p:nvPr>
        </p:nvSpPr>
        <p:spPr>
          <a:xfrm>
            <a:off x="323528" y="1052736"/>
            <a:ext cx="8641085" cy="4536504"/>
          </a:xfrm>
        </p:spPr>
        <p:txBody>
          <a:bodyPr>
            <a:normAutofit fontScale="92500" lnSpcReduction="20000"/>
          </a:bodyPr>
          <a:lstStyle/>
          <a:p>
            <a:pPr>
              <a:lnSpc>
                <a:spcPct val="150000"/>
              </a:lnSpc>
              <a:defRPr/>
            </a:pPr>
            <a:r>
              <a:rPr lang="en-GB" altLang="cy-GB" dirty="0">
                <a:latin typeface="Arial" panose="020B0604020202020204" pitchFamily="34" charset="0"/>
              </a:rPr>
              <a:t>Language development slower than single-born children;</a:t>
            </a:r>
          </a:p>
          <a:p>
            <a:pPr>
              <a:lnSpc>
                <a:spcPct val="150000"/>
              </a:lnSpc>
              <a:defRPr/>
            </a:pPr>
            <a:r>
              <a:rPr lang="en-GB" altLang="cy-GB" dirty="0">
                <a:latin typeface="Arial" panose="020B0604020202020204" pitchFamily="34" charset="0"/>
              </a:rPr>
              <a:t>Interact more with child at same developmental level;</a:t>
            </a:r>
          </a:p>
          <a:p>
            <a:pPr>
              <a:lnSpc>
                <a:spcPct val="150000"/>
              </a:lnSpc>
              <a:defRPr/>
            </a:pPr>
            <a:r>
              <a:rPr lang="en-GB" altLang="cy-GB" dirty="0">
                <a:latin typeface="Arial" panose="020B0604020202020204" pitchFamily="34" charset="0"/>
              </a:rPr>
              <a:t>6 times more likely to be born with Cerebral Palsy (compared to single-born children);</a:t>
            </a:r>
          </a:p>
          <a:p>
            <a:pPr>
              <a:lnSpc>
                <a:spcPct val="150000"/>
              </a:lnSpc>
              <a:defRPr/>
            </a:pPr>
            <a:r>
              <a:rPr lang="en-GB" altLang="cy-GB" dirty="0">
                <a:latin typeface="Arial" panose="020B0604020202020204" pitchFamily="34" charset="0"/>
              </a:rPr>
              <a:t>More likely to be premature;</a:t>
            </a:r>
            <a:endParaRPr lang="en-GB" sz="2400" dirty="0">
              <a:latin typeface="Arial" panose="020B0604020202020204" pitchFamily="34" charset="0"/>
            </a:endParaRPr>
          </a:p>
          <a:p>
            <a:pPr algn="just">
              <a:lnSpc>
                <a:spcPct val="150000"/>
              </a:lnSpc>
              <a:defRPr/>
            </a:pPr>
            <a:r>
              <a:rPr lang="en-GB" altLang="cy-GB" dirty="0" err="1">
                <a:latin typeface="Arial" panose="020B0604020202020204" pitchFamily="34" charset="0"/>
              </a:rPr>
              <a:t>Idioglossia</a:t>
            </a:r>
            <a:r>
              <a:rPr lang="en-GB" altLang="cy-GB" dirty="0">
                <a:latin typeface="Arial" panose="020B0604020202020204" pitchFamily="34" charset="0"/>
              </a:rPr>
              <a:t>.</a:t>
            </a:r>
          </a:p>
          <a:p>
            <a:pPr marL="0" indent="0" algn="r">
              <a:buFontTx/>
              <a:buNone/>
              <a:defRPr/>
            </a:pPr>
            <a:r>
              <a:rPr lang="en-GB" altLang="cy-GB" sz="1800" dirty="0">
                <a:latin typeface="Arial" panose="020B0604020202020204" pitchFamily="34" charset="0"/>
              </a:rPr>
              <a:t>(</a:t>
            </a:r>
            <a:r>
              <a:rPr lang="en-GB" altLang="cy-GB" sz="1800" dirty="0" err="1">
                <a:latin typeface="Arial" panose="020B0604020202020204" pitchFamily="34" charset="0"/>
              </a:rPr>
              <a:t>Horsnall</a:t>
            </a:r>
            <a:r>
              <a:rPr lang="en-GB" altLang="cy-GB" sz="1800" dirty="0">
                <a:latin typeface="Arial" panose="020B0604020202020204" pitchFamily="34" charset="0"/>
              </a:rPr>
              <a:t>, 2023)</a:t>
            </a:r>
          </a:p>
        </p:txBody>
      </p:sp>
    </p:spTree>
    <p:extLst>
      <p:ext uri="{BB962C8B-B14F-4D97-AF65-F5344CB8AC3E}">
        <p14:creationId xmlns:p14="http://schemas.microsoft.com/office/powerpoint/2010/main" val="74448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4"/>
          <p:cNvSpPr>
            <a:spLocks noGrp="1"/>
          </p:cNvSpPr>
          <p:nvPr>
            <p:ph type="title"/>
          </p:nvPr>
        </p:nvSpPr>
        <p:spPr/>
        <p:txBody>
          <a:bodyPr>
            <a:normAutofit/>
          </a:bodyPr>
          <a:lstStyle/>
          <a:p>
            <a:pPr algn="ctr"/>
            <a:r>
              <a:rPr lang="en-GB" altLang="cy-GB" sz="4000" b="1" dirty="0">
                <a:latin typeface="Arial" panose="020B0604020202020204" pitchFamily="34" charset="0"/>
              </a:rPr>
              <a:t>Twin studies</a:t>
            </a:r>
            <a:endParaRPr lang="cy-GB" altLang="cy-GB" sz="4000" b="1" dirty="0"/>
          </a:p>
        </p:txBody>
      </p:sp>
      <p:sp>
        <p:nvSpPr>
          <p:cNvPr id="16387" name="Content Placeholder 1"/>
          <p:cNvSpPr>
            <a:spLocks noGrp="1"/>
          </p:cNvSpPr>
          <p:nvPr>
            <p:ph idx="1"/>
          </p:nvPr>
        </p:nvSpPr>
        <p:spPr>
          <a:xfrm>
            <a:off x="179512" y="1600201"/>
            <a:ext cx="8784976" cy="3917032"/>
          </a:xfrm>
        </p:spPr>
        <p:txBody>
          <a:bodyPr>
            <a:normAutofit lnSpcReduction="10000"/>
          </a:bodyPr>
          <a:lstStyle/>
          <a:p>
            <a:pPr marL="0" indent="0" algn="just">
              <a:buFontTx/>
              <a:buNone/>
            </a:pPr>
            <a:r>
              <a:rPr lang="en-GB" b="0" i="0" dirty="0">
                <a:solidFill>
                  <a:srgbClr val="222222"/>
                </a:solidFill>
                <a:effectLst/>
                <a:latin typeface="Arial" panose="020B0604020202020204" pitchFamily="34" charset="0"/>
              </a:rPr>
              <a:t>Krystian, M. (2019</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The dynamics of the language development of twins with perinatal difficulties from a </a:t>
            </a:r>
            <a:r>
              <a:rPr lang="en-GB" b="0" i="0" dirty="0" err="1">
                <a:solidFill>
                  <a:srgbClr val="222222"/>
                </a:solidFill>
                <a:effectLst/>
                <a:latin typeface="Arial" panose="020B0604020202020204" pitchFamily="34" charset="0"/>
              </a:rPr>
              <a:t>neurologopedic</a:t>
            </a:r>
            <a:r>
              <a:rPr lang="en-GB" b="0" i="0" dirty="0">
                <a:solidFill>
                  <a:srgbClr val="222222"/>
                </a:solidFill>
                <a:effectLst/>
                <a:latin typeface="Arial" panose="020B0604020202020204" pitchFamily="34" charset="0"/>
              </a:rPr>
              <a:t> perspective’, </a:t>
            </a:r>
            <a:r>
              <a:rPr lang="en-GB" b="0" i="1" dirty="0" err="1">
                <a:solidFill>
                  <a:srgbClr val="222222"/>
                </a:solidFill>
                <a:effectLst/>
                <a:latin typeface="Arial" panose="020B0604020202020204" pitchFamily="34" charset="0"/>
              </a:rPr>
              <a:t>Interdyscyplinarne</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Konteksty</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Pedagogiki</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Specjalnej</a:t>
            </a:r>
            <a:r>
              <a:rPr lang="en-GB" b="0" i="0" dirty="0">
                <a:solidFill>
                  <a:srgbClr val="222222"/>
                </a:solidFill>
                <a:effectLst/>
                <a:latin typeface="Arial" panose="020B0604020202020204" pitchFamily="34" charset="0"/>
              </a:rPr>
              <a:t>, (27), pp.273-298. </a:t>
            </a:r>
          </a:p>
          <a:p>
            <a:pPr marL="0" indent="0" algn="just">
              <a:buFontTx/>
              <a:buNone/>
            </a:pPr>
            <a:endParaRPr lang="en-GB" b="0" i="0" dirty="0">
              <a:solidFill>
                <a:srgbClr val="222222"/>
              </a:solidFill>
              <a:effectLst/>
              <a:latin typeface="Arial" panose="020B0604020202020204" pitchFamily="34" charset="0"/>
            </a:endParaRPr>
          </a:p>
          <a:p>
            <a:pPr marL="0" indent="0" algn="just">
              <a:buFontTx/>
              <a:buNone/>
            </a:pPr>
            <a:r>
              <a:rPr lang="en-GB" b="0" i="0" dirty="0">
                <a:solidFill>
                  <a:srgbClr val="222222"/>
                </a:solidFill>
                <a:effectLst/>
                <a:latin typeface="Arial" panose="020B0604020202020204" pitchFamily="34" charset="0"/>
              </a:rPr>
              <a:t>Rice, M.L.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(2018) ‘Longitudinal study of language and speech of twins at 4 and 6 years: Twinning effects decrease, zygosity effects disappear, and heritability increases’, </a:t>
            </a:r>
            <a:r>
              <a:rPr lang="en-GB" b="0" i="1" dirty="0">
                <a:solidFill>
                  <a:srgbClr val="222222"/>
                </a:solidFill>
                <a:effectLst/>
                <a:latin typeface="Arial" panose="020B0604020202020204" pitchFamily="34" charset="0"/>
              </a:rPr>
              <a:t>Journal of Speech, Language, and Hearing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61</a:t>
            </a:r>
            <a:r>
              <a:rPr lang="en-GB" b="0" i="0" dirty="0">
                <a:solidFill>
                  <a:srgbClr val="222222"/>
                </a:solidFill>
                <a:effectLst/>
                <a:latin typeface="Arial" panose="020B0604020202020204" pitchFamily="34" charset="0"/>
              </a:rPr>
              <a:t>(1), pp.79-93.</a:t>
            </a:r>
            <a:endParaRPr lang="en-GB" altLang="cy-GB" dirty="0">
              <a:latin typeface="Arial" panose="020B0604020202020204" pitchFamily="34" charset="0"/>
            </a:endParaRPr>
          </a:p>
        </p:txBody>
      </p:sp>
    </p:spTree>
    <p:extLst>
      <p:ext uri="{BB962C8B-B14F-4D97-AF65-F5344CB8AC3E}">
        <p14:creationId xmlns:p14="http://schemas.microsoft.com/office/powerpoint/2010/main" val="3845622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675" y="-144463"/>
            <a:ext cx="7886700" cy="997419"/>
          </a:xfrm>
          <a:noFill/>
        </p:spPr>
        <p:txBody>
          <a:bodyPr>
            <a:normAutofit fontScale="90000"/>
          </a:bodyPr>
          <a:lstStyle/>
          <a:p>
            <a:pPr algn="ctr"/>
            <a:r>
              <a:rPr lang="cy-GB" altLang="cy-GB" sz="3200" b="1" dirty="0">
                <a:latin typeface="Arial" panose="020B0604020202020204" pitchFamily="34" charset="0"/>
              </a:rPr>
              <a:t/>
            </a:r>
            <a:br>
              <a:rPr lang="cy-GB" altLang="cy-GB" sz="3200" b="1" dirty="0">
                <a:latin typeface="Arial" panose="020B0604020202020204" pitchFamily="34" charset="0"/>
              </a:rPr>
            </a:br>
            <a:r>
              <a:rPr lang="en-GB" altLang="cy-GB" b="1" dirty="0">
                <a:latin typeface="Arial" panose="020B0604020202020204" pitchFamily="34" charset="0"/>
              </a:rPr>
              <a:t>Number of books</a:t>
            </a:r>
            <a:endParaRPr lang="en-GB" sz="4000" b="1" dirty="0"/>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675" y="1556792"/>
            <a:ext cx="3528269" cy="3267621"/>
          </a:xfrm>
          <a:solidFill>
            <a:srgbClr val="FFFFE7"/>
          </a:solidFill>
        </p:spPr>
      </p:pic>
      <p:sp>
        <p:nvSpPr>
          <p:cNvPr id="6" name="Content Placeholder 5"/>
          <p:cNvSpPr>
            <a:spLocks noGrp="1"/>
          </p:cNvSpPr>
          <p:nvPr>
            <p:ph sz="half" idx="2"/>
          </p:nvPr>
        </p:nvSpPr>
        <p:spPr>
          <a:xfrm>
            <a:off x="4283969" y="836713"/>
            <a:ext cx="4680520" cy="4248472"/>
          </a:xfrm>
          <a:noFill/>
        </p:spPr>
        <p:txBody>
          <a:bodyPr>
            <a:noAutofit/>
          </a:bodyPr>
          <a:lstStyle/>
          <a:p>
            <a:pPr>
              <a:lnSpc>
                <a:spcPct val="150000"/>
              </a:lnSpc>
            </a:pPr>
            <a:r>
              <a:rPr lang="en-GB" sz="2400" dirty="0">
                <a:latin typeface="Arial" panose="020B0604020202020204" pitchFamily="34" charset="0"/>
              </a:rPr>
              <a:t>Almost 400,000 children do not have books at home;</a:t>
            </a:r>
          </a:p>
          <a:p>
            <a:pPr>
              <a:lnSpc>
                <a:spcPct val="150000"/>
              </a:lnSpc>
            </a:pPr>
            <a:r>
              <a:rPr lang="en-GB" sz="2400" dirty="0">
                <a:latin typeface="Arial" panose="020B0604020202020204" pitchFamily="34" charset="0"/>
              </a:rPr>
              <a:t>Children who own books are 6 times more likely to have a higher-than-expected reading age;</a:t>
            </a:r>
          </a:p>
          <a:p>
            <a:pPr>
              <a:lnSpc>
                <a:spcPct val="150000"/>
              </a:lnSpc>
            </a:pPr>
            <a:r>
              <a:rPr lang="en-GB" sz="2400" dirty="0">
                <a:latin typeface="Arial" panose="020B0604020202020204" pitchFamily="34" charset="0"/>
              </a:rPr>
              <a:t>Growing up in a house full of books is major boost to literacy and numeracy</a:t>
            </a:r>
            <a:r>
              <a:rPr lang="en-GB" sz="2400" dirty="0" smtClean="0">
                <a:latin typeface="Arial" panose="020B0604020202020204" pitchFamily="34" charset="0"/>
              </a:rPr>
              <a:t>.</a:t>
            </a:r>
            <a:endParaRPr lang="en-GB" sz="2400" dirty="0">
              <a:latin typeface="Arial" panose="020B0604020202020204" pitchFamily="34" charset="0"/>
            </a:endParaRPr>
          </a:p>
        </p:txBody>
      </p:sp>
      <p:sp>
        <p:nvSpPr>
          <p:cNvPr id="3" name="TextBox 2"/>
          <p:cNvSpPr txBox="1"/>
          <p:nvPr/>
        </p:nvSpPr>
        <p:spPr>
          <a:xfrm>
            <a:off x="467544" y="5085184"/>
            <a:ext cx="2621230" cy="369332"/>
          </a:xfrm>
          <a:prstGeom prst="rect">
            <a:avLst/>
          </a:prstGeom>
          <a:noFill/>
        </p:spPr>
        <p:txBody>
          <a:bodyPr wrap="none" rtlCol="0">
            <a:spAutoFit/>
          </a:bodyPr>
          <a:lstStyle/>
          <a:p>
            <a:r>
              <a:rPr lang="en-GB" dirty="0"/>
              <a:t>(Source: </a:t>
            </a:r>
            <a:r>
              <a:rPr lang="en-GB" dirty="0" err="1"/>
              <a:t>Deavita</a:t>
            </a:r>
            <a:r>
              <a:rPr lang="en-GB" dirty="0"/>
              <a:t>, 2020)</a:t>
            </a:r>
          </a:p>
        </p:txBody>
      </p:sp>
      <p:sp>
        <p:nvSpPr>
          <p:cNvPr id="5" name="AutoShape 2" descr="How to Raise Siblings Who Are Friends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888556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pPr algn="ctr"/>
            <a:r>
              <a:rPr lang="cy-GB" altLang="cy-GB" sz="4000" b="1" dirty="0">
                <a:latin typeface="Arial" panose="020B0604020202020204" pitchFamily="34" charset="0"/>
              </a:rPr>
              <a:t>CHAOS Scale</a:t>
            </a:r>
            <a:endParaRPr lang="en-GB" sz="4000" b="1" dirty="0"/>
          </a:p>
        </p:txBody>
      </p:sp>
      <p:sp>
        <p:nvSpPr>
          <p:cNvPr id="6" name="Content Placeholder 5"/>
          <p:cNvSpPr>
            <a:spLocks noGrp="1"/>
          </p:cNvSpPr>
          <p:nvPr>
            <p:ph sz="half" idx="2"/>
          </p:nvPr>
        </p:nvSpPr>
        <p:spPr>
          <a:xfrm>
            <a:off x="395536" y="1556792"/>
            <a:ext cx="8568952" cy="4032448"/>
          </a:xfrm>
        </p:spPr>
        <p:txBody>
          <a:bodyPr>
            <a:normAutofit/>
          </a:bodyPr>
          <a:lstStyle/>
          <a:p>
            <a:pPr>
              <a:lnSpc>
                <a:spcPct val="150000"/>
              </a:lnSpc>
              <a:defRPr/>
            </a:pPr>
            <a:r>
              <a:rPr lang="en-GB" sz="3200" dirty="0">
                <a:latin typeface="Arial" panose="020B0604020202020204" pitchFamily="34" charset="0"/>
              </a:rPr>
              <a:t>CHAOS – Confusion, Hubbub and Order scale;</a:t>
            </a:r>
          </a:p>
          <a:p>
            <a:pPr>
              <a:lnSpc>
                <a:spcPct val="150000"/>
              </a:lnSpc>
              <a:defRPr/>
            </a:pPr>
            <a:r>
              <a:rPr lang="en-GB" altLang="cy-GB" sz="3200" dirty="0">
                <a:latin typeface="Arial" panose="020B0604020202020204" pitchFamily="34" charset="0"/>
              </a:rPr>
              <a:t>Questionnaire completed by parents;</a:t>
            </a:r>
            <a:endParaRPr lang="en-GB" sz="3200" dirty="0">
              <a:latin typeface="Arial" panose="020B0604020202020204" pitchFamily="34" charset="0"/>
            </a:endParaRPr>
          </a:p>
          <a:p>
            <a:pPr>
              <a:lnSpc>
                <a:spcPct val="150000"/>
              </a:lnSpc>
              <a:defRPr/>
            </a:pPr>
            <a:r>
              <a:rPr lang="en-GB" sz="3200" dirty="0">
                <a:latin typeface="Arial" panose="020B0604020202020204" pitchFamily="34" charset="0"/>
              </a:rPr>
              <a:t>Designed to assess level of confusion and disorganisation in a child’s home.</a:t>
            </a:r>
            <a:endParaRPr lang="en-GB" altLang="cy-GB" sz="3200" dirty="0">
              <a:latin typeface="Arial" panose="020B0604020202020204" pitchFamily="34" charset="0"/>
            </a:endParaRPr>
          </a:p>
        </p:txBody>
      </p:sp>
    </p:spTree>
    <p:extLst>
      <p:ext uri="{BB962C8B-B14F-4D97-AF65-F5344CB8AC3E}">
        <p14:creationId xmlns:p14="http://schemas.microsoft.com/office/powerpoint/2010/main" val="889566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1"/>
            <a:ext cx="7886700" cy="637380"/>
          </a:xfrm>
        </p:spPr>
        <p:txBody>
          <a:bodyPr>
            <a:noAutofit/>
          </a:bodyPr>
          <a:lstStyle/>
          <a:p>
            <a:pPr algn="ctr"/>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395536" y="1340768"/>
            <a:ext cx="8496944" cy="4248474"/>
          </a:xfrm>
        </p:spPr>
        <p:txBody>
          <a:bodyPr>
            <a:noAutofit/>
          </a:bodyPr>
          <a:lstStyle/>
          <a:p>
            <a:pPr>
              <a:lnSpc>
                <a:spcPct val="150000"/>
              </a:lnSpc>
              <a:defRPr/>
            </a:pPr>
            <a:r>
              <a:rPr lang="en-GB" dirty="0">
                <a:latin typeface="Arial" panose="020B0604020202020204" pitchFamily="34" charset="0"/>
              </a:rPr>
              <a:t>high levels of background stimulation;</a:t>
            </a:r>
          </a:p>
          <a:p>
            <a:pPr>
              <a:lnSpc>
                <a:spcPct val="150000"/>
              </a:lnSpc>
              <a:defRPr/>
            </a:pPr>
            <a:r>
              <a:rPr lang="en-GB" dirty="0">
                <a:latin typeface="Arial" panose="020B0604020202020204" pitchFamily="34" charset="0"/>
              </a:rPr>
              <a:t>lack of family routines;</a:t>
            </a:r>
          </a:p>
          <a:p>
            <a:pPr>
              <a:lnSpc>
                <a:spcPct val="150000"/>
              </a:lnSpc>
              <a:defRPr/>
            </a:pPr>
            <a:r>
              <a:rPr lang="en-GB" dirty="0">
                <a:latin typeface="Arial" panose="020B0604020202020204" pitchFamily="34" charset="0"/>
              </a:rPr>
              <a:t>absence of predictability and structure in daily activities;</a:t>
            </a:r>
          </a:p>
          <a:p>
            <a:pPr>
              <a:lnSpc>
                <a:spcPct val="150000"/>
              </a:lnSpc>
              <a:defRPr/>
            </a:pPr>
            <a:r>
              <a:rPr lang="en-GB" dirty="0">
                <a:latin typeface="Arial" panose="020B0604020202020204" pitchFamily="34" charset="0"/>
              </a:rPr>
              <a:t>overly fast pace of family life. </a:t>
            </a:r>
          </a:p>
          <a:p>
            <a:pPr marL="0" indent="0">
              <a:buNone/>
              <a:defRPr/>
            </a:pPr>
            <a:endParaRPr lang="en-GB" dirty="0">
              <a:latin typeface="Arial" panose="020B0604020202020204" pitchFamily="34" charset="0"/>
            </a:endParaRPr>
          </a:p>
          <a:p>
            <a:pPr marL="0" indent="0">
              <a:buNone/>
              <a:defRPr/>
            </a:pPr>
            <a:endParaRPr lang="en-GB" sz="1800" b="1" dirty="0">
              <a:latin typeface="Arial" panose="020B0604020202020204" pitchFamily="34" charset="0"/>
            </a:endParaRPr>
          </a:p>
        </p:txBody>
      </p:sp>
    </p:spTree>
    <p:extLst>
      <p:ext uri="{BB962C8B-B14F-4D97-AF65-F5344CB8AC3E}">
        <p14:creationId xmlns:p14="http://schemas.microsoft.com/office/powerpoint/2010/main" val="370841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1"/>
            <a:ext cx="7886700" cy="637380"/>
          </a:xfrm>
        </p:spPr>
        <p:txBody>
          <a:bodyPr>
            <a:noAutofit/>
          </a:bodyPr>
          <a:lstStyle/>
          <a:p>
            <a:pPr algn="ctr"/>
            <a:r>
              <a:rPr lang="cy-GB" altLang="cy-GB" sz="4000" b="1" dirty="0">
                <a:latin typeface="Arial" panose="020B0604020202020204" pitchFamily="34" charset="0"/>
              </a:rPr>
              <a:t>CHAOS Scale</a:t>
            </a:r>
            <a:endParaRPr lang="en-GB" sz="4000" b="1" dirty="0"/>
          </a:p>
        </p:txBody>
      </p:sp>
      <p:sp>
        <p:nvSpPr>
          <p:cNvPr id="6" name="Content Placeholder 5"/>
          <p:cNvSpPr>
            <a:spLocks noGrp="1"/>
          </p:cNvSpPr>
          <p:nvPr>
            <p:ph sz="half" idx="2"/>
          </p:nvPr>
        </p:nvSpPr>
        <p:spPr>
          <a:xfrm>
            <a:off x="539552" y="980729"/>
            <a:ext cx="8424936" cy="4608512"/>
          </a:xfrm>
        </p:spPr>
        <p:txBody>
          <a:bodyPr>
            <a:normAutofit/>
          </a:bodyPr>
          <a:lstStyle/>
          <a:p>
            <a:pPr marL="0" indent="0">
              <a:lnSpc>
                <a:spcPct val="150000"/>
              </a:lnSpc>
              <a:buNone/>
              <a:defRPr/>
            </a:pPr>
            <a:r>
              <a:rPr lang="en-GB" b="1" dirty="0" smtClean="0">
                <a:latin typeface="Arial" panose="020B0604020202020204" pitchFamily="34" charset="0"/>
              </a:rPr>
              <a:t>Results </a:t>
            </a:r>
            <a:r>
              <a:rPr lang="en-GB" b="1" dirty="0">
                <a:latin typeface="Arial" panose="020B0604020202020204" pitchFamily="34" charset="0"/>
              </a:rPr>
              <a:t>in:</a:t>
            </a:r>
          </a:p>
          <a:p>
            <a:pPr>
              <a:lnSpc>
                <a:spcPct val="150000"/>
              </a:lnSpc>
              <a:defRPr/>
            </a:pPr>
            <a:r>
              <a:rPr lang="en-GB" dirty="0">
                <a:latin typeface="Arial" panose="020B0604020202020204" pitchFamily="34" charset="0"/>
              </a:rPr>
              <a:t>adverse childhood outcomes;</a:t>
            </a:r>
          </a:p>
          <a:p>
            <a:pPr>
              <a:lnSpc>
                <a:spcPct val="150000"/>
              </a:lnSpc>
              <a:defRPr/>
            </a:pPr>
            <a:r>
              <a:rPr lang="en-GB" dirty="0">
                <a:latin typeface="Arial" panose="020B0604020202020204" pitchFamily="34" charset="0"/>
              </a:rPr>
              <a:t>poorer social-emotional functioning;</a:t>
            </a:r>
          </a:p>
          <a:p>
            <a:pPr>
              <a:lnSpc>
                <a:spcPct val="150000"/>
              </a:lnSpc>
              <a:defRPr/>
            </a:pPr>
            <a:r>
              <a:rPr lang="en-GB" dirty="0">
                <a:latin typeface="Arial" panose="020B0604020202020204" pitchFamily="34" charset="0"/>
              </a:rPr>
              <a:t>cognitive development;</a:t>
            </a:r>
          </a:p>
          <a:p>
            <a:pPr>
              <a:lnSpc>
                <a:spcPct val="150000"/>
              </a:lnSpc>
              <a:defRPr/>
            </a:pPr>
            <a:r>
              <a:rPr lang="en-GB" dirty="0">
                <a:latin typeface="Arial" panose="020B0604020202020204" pitchFamily="34" charset="0"/>
              </a:rPr>
              <a:t>academic achievement;</a:t>
            </a:r>
          </a:p>
          <a:p>
            <a:pPr>
              <a:lnSpc>
                <a:spcPct val="150000"/>
              </a:lnSpc>
              <a:defRPr/>
            </a:pPr>
            <a:r>
              <a:rPr lang="en-GB" dirty="0">
                <a:latin typeface="Arial" panose="020B0604020202020204" pitchFamily="34" charset="0"/>
              </a:rPr>
              <a:t>behavioural problems.</a:t>
            </a:r>
            <a:endParaRPr lang="en-GB" altLang="cy-GB" sz="3200" dirty="0">
              <a:latin typeface="Arial" panose="020B0604020202020204" pitchFamily="34" charset="0"/>
            </a:endParaRPr>
          </a:p>
        </p:txBody>
      </p:sp>
    </p:spTree>
    <p:extLst>
      <p:ext uri="{BB962C8B-B14F-4D97-AF65-F5344CB8AC3E}">
        <p14:creationId xmlns:p14="http://schemas.microsoft.com/office/powerpoint/2010/main" val="401628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71340"/>
            <a:ext cx="8335838" cy="997419"/>
          </a:xfrm>
        </p:spPr>
        <p:txBody>
          <a:bodyPr>
            <a:noAutofit/>
          </a:bodyPr>
          <a:lstStyle/>
          <a:p>
            <a:pPr algn="ctr"/>
            <a:r>
              <a:rPr lang="cy-GB" altLang="cy-GB" sz="3600" b="1" dirty="0" err="1">
                <a:latin typeface="Arial" panose="020B0604020202020204" pitchFamily="34" charset="0"/>
              </a:rPr>
              <a:t>Increased</a:t>
            </a:r>
            <a:r>
              <a:rPr lang="cy-GB" altLang="cy-GB" sz="3600" b="1" dirty="0">
                <a:latin typeface="Arial" panose="020B0604020202020204" pitchFamily="34" charset="0"/>
              </a:rPr>
              <a:t> </a:t>
            </a:r>
            <a:r>
              <a:rPr lang="cy-GB" altLang="cy-GB" sz="3600" b="1" dirty="0" err="1">
                <a:latin typeface="Arial" panose="020B0604020202020204" pitchFamily="34" charset="0"/>
              </a:rPr>
              <a:t>duration</a:t>
            </a:r>
            <a:r>
              <a:rPr lang="cy-GB" altLang="cy-GB" sz="3600" b="1" dirty="0">
                <a:latin typeface="Arial" panose="020B0604020202020204" pitchFamily="34" charset="0"/>
              </a:rPr>
              <a:t> of </a:t>
            </a:r>
            <a:r>
              <a:rPr lang="cy-GB" altLang="cy-GB" sz="3600" b="1" dirty="0" err="1">
                <a:latin typeface="Arial" panose="020B0604020202020204" pitchFamily="34" charset="0"/>
              </a:rPr>
              <a:t>breastfeeding</a:t>
            </a:r>
            <a:endParaRPr lang="en-GB" sz="3600" b="1" dirty="0"/>
          </a:p>
        </p:txBody>
      </p:sp>
      <p:sp>
        <p:nvSpPr>
          <p:cNvPr id="6" name="Content Placeholder 5"/>
          <p:cNvSpPr>
            <a:spLocks noGrp="1"/>
          </p:cNvSpPr>
          <p:nvPr>
            <p:ph sz="half" idx="2"/>
          </p:nvPr>
        </p:nvSpPr>
        <p:spPr>
          <a:xfrm>
            <a:off x="323528" y="1484783"/>
            <a:ext cx="8640960" cy="4464497"/>
          </a:xfrm>
        </p:spPr>
        <p:txBody>
          <a:bodyPr>
            <a:normAutofit fontScale="77500" lnSpcReduction="20000"/>
          </a:bodyPr>
          <a:lstStyle/>
          <a:p>
            <a:pPr>
              <a:lnSpc>
                <a:spcPct val="150000"/>
              </a:lnSpc>
              <a:defRPr/>
            </a:pPr>
            <a:r>
              <a:rPr lang="en-GB" altLang="cy-GB" sz="3200" dirty="0">
                <a:latin typeface="Arial" panose="020B0604020202020204" pitchFamily="34" charset="0"/>
              </a:rPr>
              <a:t>Breast milk has long chain of polyunsaturated fatty acids (PUFAs), not found in cow’s milk;</a:t>
            </a:r>
          </a:p>
          <a:p>
            <a:pPr>
              <a:lnSpc>
                <a:spcPct val="150000"/>
              </a:lnSpc>
              <a:defRPr/>
            </a:pPr>
            <a:r>
              <a:rPr lang="en-GB" altLang="cy-GB" sz="3200" dirty="0">
                <a:latin typeface="Arial" panose="020B0604020202020204" pitchFamily="34" charset="0"/>
              </a:rPr>
              <a:t>High concentration of PUFAs found in brain and retina;</a:t>
            </a:r>
          </a:p>
          <a:p>
            <a:pPr>
              <a:lnSpc>
                <a:spcPct val="150000"/>
              </a:lnSpc>
              <a:defRPr/>
            </a:pPr>
            <a:r>
              <a:rPr lang="en-GB" altLang="cy-GB" sz="3200" dirty="0">
                <a:latin typeface="Arial" panose="020B0604020202020204" pitchFamily="34" charset="0"/>
              </a:rPr>
              <a:t>Leads to significantly improved cognitive and language development in infants;</a:t>
            </a:r>
          </a:p>
          <a:p>
            <a:pPr>
              <a:lnSpc>
                <a:spcPct val="150000"/>
              </a:lnSpc>
              <a:defRPr/>
            </a:pPr>
            <a:r>
              <a:rPr lang="en-GB" altLang="cy-GB" sz="3200" dirty="0">
                <a:latin typeface="Arial" panose="020B0604020202020204" pitchFamily="34" charset="0"/>
              </a:rPr>
              <a:t>Leads to protection against language delay.</a:t>
            </a:r>
          </a:p>
          <a:p>
            <a:pPr marL="0" indent="0" algn="r">
              <a:buNone/>
              <a:defRPr/>
            </a:pPr>
            <a:r>
              <a:rPr lang="en-GB" altLang="cy-GB" sz="2100" dirty="0">
                <a:latin typeface="Arial" panose="020B0604020202020204" pitchFamily="34" charset="0"/>
              </a:rPr>
              <a:t>(Iqbal </a:t>
            </a:r>
            <a:r>
              <a:rPr lang="en-GB" altLang="cy-GB" sz="2100" i="1" dirty="0">
                <a:latin typeface="Arial" panose="020B0604020202020204" pitchFamily="34" charset="0"/>
              </a:rPr>
              <a:t>et al., </a:t>
            </a:r>
            <a:r>
              <a:rPr lang="en-GB" altLang="cy-GB" sz="2100" dirty="0">
                <a:latin typeface="Arial" panose="020B0604020202020204" pitchFamily="34" charset="0"/>
              </a:rPr>
              <a:t>2017</a:t>
            </a:r>
            <a:r>
              <a:rPr lang="en-GB" altLang="cy-GB" sz="2100" dirty="0">
                <a:solidFill>
                  <a:srgbClr val="0070C0"/>
                </a:solidFill>
                <a:latin typeface="Arial" panose="020B0604020202020204" pitchFamily="34" charset="0"/>
              </a:rPr>
              <a:t>)</a:t>
            </a:r>
          </a:p>
        </p:txBody>
      </p:sp>
    </p:spTree>
    <p:extLst>
      <p:ext uri="{BB962C8B-B14F-4D97-AF65-F5344CB8AC3E}">
        <p14:creationId xmlns:p14="http://schemas.microsoft.com/office/powerpoint/2010/main" val="23857571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pPr algn="ctr"/>
            <a:r>
              <a:rPr lang="cy-GB" altLang="cy-GB" sz="4000" b="1" dirty="0">
                <a:latin typeface="Arial" panose="020B0604020202020204" pitchFamily="34" charset="0"/>
              </a:rPr>
              <a:t>Childcare</a:t>
            </a:r>
            <a:r>
              <a:rPr lang="cy-GB" altLang="cy-GB" sz="3200" b="1" dirty="0">
                <a:latin typeface="Arial" panose="020B0604020202020204" pitchFamily="34" charset="0"/>
              </a:rPr>
              <a:t> </a:t>
            </a:r>
            <a:r>
              <a:rPr lang="cy-GB" altLang="cy-GB" sz="1800" b="1" dirty="0">
                <a:latin typeface="Arial" panose="020B0604020202020204" pitchFamily="34" charset="0"/>
              </a:rPr>
              <a:t>(</a:t>
            </a:r>
            <a:r>
              <a:rPr lang="cy-GB" altLang="cy-GB" sz="1800" b="1" dirty="0" err="1">
                <a:latin typeface="Arial" panose="020B0604020202020204" pitchFamily="34" charset="0"/>
              </a:rPr>
              <a:t>Nihtianova</a:t>
            </a:r>
            <a:r>
              <a:rPr lang="cy-GB" altLang="cy-GB" sz="1800" b="1" dirty="0">
                <a:latin typeface="Arial" panose="020B0604020202020204" pitchFamily="34" charset="0"/>
              </a:rPr>
              <a:t>, 2017)</a:t>
            </a:r>
            <a:endParaRPr lang="en-GB" sz="1800" b="1" dirty="0"/>
          </a:p>
        </p:txBody>
      </p:sp>
      <p:sp>
        <p:nvSpPr>
          <p:cNvPr id="6" name="Content Placeholder 5"/>
          <p:cNvSpPr>
            <a:spLocks noGrp="1"/>
          </p:cNvSpPr>
          <p:nvPr>
            <p:ph sz="half" idx="2"/>
          </p:nvPr>
        </p:nvSpPr>
        <p:spPr>
          <a:xfrm>
            <a:off x="467544" y="1484784"/>
            <a:ext cx="8496944" cy="4104456"/>
          </a:xfrm>
        </p:spPr>
        <p:txBody>
          <a:bodyPr>
            <a:normAutofit fontScale="92500"/>
          </a:bodyPr>
          <a:lstStyle/>
          <a:p>
            <a:pPr>
              <a:lnSpc>
                <a:spcPct val="150000"/>
              </a:lnSpc>
              <a:defRPr/>
            </a:pPr>
            <a:r>
              <a:rPr lang="en-GB" dirty="0">
                <a:latin typeface="Arial" panose="020B0604020202020204" pitchFamily="34" charset="0"/>
                <a:cs typeface="Arial" panose="020B0604020202020204" pitchFamily="34" charset="0"/>
              </a:rPr>
              <a:t>Amount of adult language input heard by a child varies;</a:t>
            </a:r>
          </a:p>
          <a:p>
            <a:pPr>
              <a:lnSpc>
                <a:spcPct val="150000"/>
              </a:lnSpc>
              <a:defRPr/>
            </a:pPr>
            <a:r>
              <a:rPr lang="en-GB" dirty="0">
                <a:latin typeface="Arial" panose="020B0604020202020204" pitchFamily="34" charset="0"/>
                <a:cs typeface="Arial" panose="020B0604020202020204" pitchFamily="34" charset="0"/>
              </a:rPr>
              <a:t>Higher quality language environments are associated with better language outcomes;</a:t>
            </a:r>
          </a:p>
          <a:p>
            <a:pPr>
              <a:lnSpc>
                <a:spcPct val="150000"/>
              </a:lnSpc>
              <a:defRPr/>
            </a:pPr>
            <a:r>
              <a:rPr lang="en-GB" dirty="0">
                <a:latin typeface="Arial" panose="020B0604020202020204" pitchFamily="34" charset="0"/>
                <a:cs typeface="Arial" panose="020B0604020202020204" pitchFamily="34" charset="0"/>
              </a:rPr>
              <a:t>Type of activity plays an important role; </a:t>
            </a:r>
          </a:p>
          <a:p>
            <a:pPr>
              <a:lnSpc>
                <a:spcPct val="150000"/>
              </a:lnSpc>
              <a:defRPr/>
            </a:pPr>
            <a:r>
              <a:rPr lang="en-GB" dirty="0">
                <a:latin typeface="Arial" panose="020B0604020202020204" pitchFamily="34" charset="0"/>
                <a:cs typeface="Arial" panose="020B0604020202020204" pitchFamily="34" charset="0"/>
              </a:rPr>
              <a:t>Reading-related activities are associated with better language development.</a:t>
            </a:r>
            <a:endParaRPr lang="en-GB" altLang="cy-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56209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Autofit/>
          </a:bodyPr>
          <a:lstStyle/>
          <a:p>
            <a:pPr algn="ctr"/>
            <a:r>
              <a:rPr lang="en-GB" altLang="cy-GB" sz="4000" b="1" dirty="0">
                <a:latin typeface="Arial" panose="020B0604020202020204" pitchFamily="34" charset="0"/>
              </a:rPr>
              <a:t>Environmental factors </a:t>
            </a:r>
            <a:endParaRPr lang="en-GB" sz="4000" b="1" dirty="0"/>
          </a:p>
        </p:txBody>
      </p:sp>
      <p:sp>
        <p:nvSpPr>
          <p:cNvPr id="6" name="Content Placeholder 5"/>
          <p:cNvSpPr>
            <a:spLocks noGrp="1"/>
          </p:cNvSpPr>
          <p:nvPr>
            <p:ph sz="half" idx="2"/>
          </p:nvPr>
        </p:nvSpPr>
        <p:spPr>
          <a:xfrm>
            <a:off x="467544" y="1484783"/>
            <a:ext cx="8496944" cy="4104457"/>
          </a:xfrm>
        </p:spPr>
        <p:txBody>
          <a:bodyPr>
            <a:normAutofit fontScale="92500" lnSpcReduction="10000"/>
          </a:bodyPr>
          <a:lstStyle/>
          <a:p>
            <a:pPr marL="0" indent="0" algn="ctr">
              <a:lnSpc>
                <a:spcPct val="150000"/>
              </a:lnSpc>
              <a:buNone/>
              <a:defRPr/>
            </a:pPr>
            <a:r>
              <a:rPr lang="en-GB" altLang="cy-GB" b="1" dirty="0">
                <a:latin typeface="Arial" panose="020B0604020202020204" pitchFamily="34" charset="0"/>
              </a:rPr>
              <a:t>Neighbourhood Environment</a:t>
            </a:r>
          </a:p>
          <a:p>
            <a:pPr algn="ctr">
              <a:lnSpc>
                <a:spcPct val="150000"/>
              </a:lnSpc>
              <a:defRPr/>
            </a:pPr>
            <a:r>
              <a:rPr lang="en-GB" altLang="cy-GB" dirty="0">
                <a:latin typeface="Arial" panose="020B0604020202020204" pitchFamily="34" charset="0"/>
              </a:rPr>
              <a:t>Proximity to green spaces;</a:t>
            </a:r>
          </a:p>
          <a:p>
            <a:pPr algn="ctr">
              <a:lnSpc>
                <a:spcPct val="150000"/>
              </a:lnSpc>
              <a:defRPr/>
            </a:pPr>
            <a:r>
              <a:rPr lang="en-GB" altLang="cy-GB" dirty="0">
                <a:latin typeface="Arial" panose="020B0604020202020204" pitchFamily="34" charset="0"/>
              </a:rPr>
              <a:t>Pollution;</a:t>
            </a:r>
          </a:p>
          <a:p>
            <a:pPr algn="ctr">
              <a:lnSpc>
                <a:spcPct val="150000"/>
              </a:lnSpc>
              <a:defRPr/>
            </a:pPr>
            <a:r>
              <a:rPr lang="en-GB" altLang="cy-GB" dirty="0">
                <a:latin typeface="Arial" panose="020B0604020202020204" pitchFamily="34" charset="0"/>
              </a:rPr>
              <a:t>Traffic density;</a:t>
            </a:r>
          </a:p>
          <a:p>
            <a:pPr algn="ctr">
              <a:lnSpc>
                <a:spcPct val="150000"/>
              </a:lnSpc>
              <a:defRPr/>
            </a:pPr>
            <a:r>
              <a:rPr lang="en-GB" altLang="cy-GB" dirty="0">
                <a:latin typeface="Arial" panose="020B0604020202020204" pitchFamily="34" charset="0"/>
              </a:rPr>
              <a:t>Crime rate;</a:t>
            </a:r>
          </a:p>
          <a:p>
            <a:pPr algn="ctr">
              <a:lnSpc>
                <a:spcPct val="150000"/>
              </a:lnSpc>
              <a:defRPr/>
            </a:pPr>
            <a:r>
              <a:rPr lang="en-GB" altLang="cy-GB" dirty="0">
                <a:latin typeface="Arial" panose="020B0604020202020204" pitchFamily="34" charset="0"/>
              </a:rPr>
              <a:t>Income decile.</a:t>
            </a:r>
          </a:p>
        </p:txBody>
      </p:sp>
    </p:spTree>
    <p:extLst>
      <p:ext uri="{BB962C8B-B14F-4D97-AF65-F5344CB8AC3E}">
        <p14:creationId xmlns:p14="http://schemas.microsoft.com/office/powerpoint/2010/main" val="1276745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noAutofit/>
          </a:bodyPr>
          <a:lstStyle/>
          <a:p>
            <a:pPr algn="ctr"/>
            <a:r>
              <a:rPr lang="en-GB" sz="4000" b="1" dirty="0">
                <a:latin typeface="Arial" panose="020B0604020202020204" pitchFamily="34" charset="0"/>
              </a:rPr>
              <a:t>Proximity to green spaces</a:t>
            </a:r>
          </a:p>
        </p:txBody>
      </p:sp>
      <p:sp>
        <p:nvSpPr>
          <p:cNvPr id="4" name="Content Placeholder 3"/>
          <p:cNvSpPr>
            <a:spLocks noGrp="1"/>
          </p:cNvSpPr>
          <p:nvPr>
            <p:ph sz="half" idx="2"/>
          </p:nvPr>
        </p:nvSpPr>
        <p:spPr>
          <a:xfrm>
            <a:off x="467544" y="1556793"/>
            <a:ext cx="8424936" cy="4320480"/>
          </a:xfrm>
        </p:spPr>
        <p:txBody>
          <a:bodyPr>
            <a:normAutofit fontScale="70000" lnSpcReduction="20000"/>
          </a:bodyPr>
          <a:lstStyle/>
          <a:p>
            <a:pPr>
              <a:lnSpc>
                <a:spcPct val="160000"/>
              </a:lnSpc>
            </a:pPr>
            <a:r>
              <a:rPr lang="en-GB" dirty="0">
                <a:latin typeface="Arial" panose="020B0604020202020204" pitchFamily="34" charset="0"/>
              </a:rPr>
              <a:t>Contact with nature important for brain development;</a:t>
            </a:r>
          </a:p>
          <a:p>
            <a:pPr>
              <a:lnSpc>
                <a:spcPct val="160000"/>
              </a:lnSpc>
            </a:pPr>
            <a:r>
              <a:rPr lang="en-GB" dirty="0">
                <a:latin typeface="Arial" panose="020B0604020202020204" pitchFamily="34" charset="0"/>
              </a:rPr>
              <a:t>Correlation between natural land and working memory;</a:t>
            </a:r>
          </a:p>
          <a:p>
            <a:pPr>
              <a:lnSpc>
                <a:spcPct val="160000"/>
              </a:lnSpc>
            </a:pPr>
            <a:r>
              <a:rPr lang="en-GB" dirty="0">
                <a:latin typeface="Arial" panose="020B0604020202020204" pitchFamily="34" charset="0"/>
              </a:rPr>
              <a:t>Unique opportunities for:</a:t>
            </a:r>
          </a:p>
          <a:p>
            <a:pPr>
              <a:lnSpc>
                <a:spcPct val="160000"/>
              </a:lnSpc>
              <a:buFontTx/>
              <a:buChar char="-"/>
            </a:pPr>
            <a:r>
              <a:rPr lang="en-GB" dirty="0">
                <a:latin typeface="Arial" panose="020B0604020202020204" pitchFamily="34" charset="0"/>
              </a:rPr>
              <a:t>Discovery;</a:t>
            </a:r>
          </a:p>
          <a:p>
            <a:pPr>
              <a:lnSpc>
                <a:spcPct val="160000"/>
              </a:lnSpc>
              <a:buFontTx/>
              <a:buChar char="-"/>
            </a:pPr>
            <a:r>
              <a:rPr lang="en-GB" dirty="0">
                <a:latin typeface="Arial" panose="020B0604020202020204" pitchFamily="34" charset="0"/>
              </a:rPr>
              <a:t>Creativity;</a:t>
            </a:r>
          </a:p>
          <a:p>
            <a:pPr>
              <a:lnSpc>
                <a:spcPct val="160000"/>
              </a:lnSpc>
              <a:buFontTx/>
              <a:buChar char="-"/>
            </a:pPr>
            <a:r>
              <a:rPr lang="en-GB" dirty="0">
                <a:latin typeface="Arial" panose="020B0604020202020204" pitchFamily="34" charset="0"/>
              </a:rPr>
              <a:t>Risk taking;</a:t>
            </a:r>
          </a:p>
          <a:p>
            <a:pPr>
              <a:lnSpc>
                <a:spcPct val="160000"/>
              </a:lnSpc>
            </a:pPr>
            <a:r>
              <a:rPr lang="en-GB" dirty="0">
                <a:latin typeface="Arial" panose="020B0604020202020204" pitchFamily="34" charset="0"/>
              </a:rPr>
              <a:t>Higher levels of physical activity.</a:t>
            </a:r>
          </a:p>
          <a:p>
            <a:pPr marL="0" indent="0" algn="r">
              <a:buNone/>
            </a:pPr>
            <a:r>
              <a:rPr lang="en-GB" sz="2100" dirty="0">
                <a:latin typeface="Arial" panose="020B0604020202020204" pitchFamily="34" charset="0"/>
              </a:rPr>
              <a:t>(Dadvand </a:t>
            </a:r>
            <a:r>
              <a:rPr lang="en-GB" sz="2100" i="1" dirty="0">
                <a:latin typeface="Arial" panose="020B0604020202020204" pitchFamily="34" charset="0"/>
              </a:rPr>
              <a:t>et al</a:t>
            </a:r>
            <a:r>
              <a:rPr lang="en-GB" sz="2100" dirty="0">
                <a:latin typeface="Arial" panose="020B0604020202020204" pitchFamily="34" charset="0"/>
              </a:rPr>
              <a:t>., 2015)</a:t>
            </a:r>
          </a:p>
        </p:txBody>
      </p:sp>
      <p:pic>
        <p:nvPicPr>
          <p:cNvPr id="5" name="Picture 4"/>
          <p:cNvPicPr>
            <a:picLocks noChangeAspect="1"/>
          </p:cNvPicPr>
          <p:nvPr/>
        </p:nvPicPr>
        <p:blipFill>
          <a:blip r:embed="rId2"/>
          <a:stretch>
            <a:fillRect/>
          </a:stretch>
        </p:blipFill>
        <p:spPr>
          <a:xfrm>
            <a:off x="5004048" y="2924944"/>
            <a:ext cx="3024336" cy="2012558"/>
          </a:xfrm>
          <a:prstGeom prst="rect">
            <a:avLst/>
          </a:prstGeom>
        </p:spPr>
      </p:pic>
    </p:spTree>
    <p:extLst>
      <p:ext uri="{BB962C8B-B14F-4D97-AF65-F5344CB8AC3E}">
        <p14:creationId xmlns:p14="http://schemas.microsoft.com/office/powerpoint/2010/main" val="22258483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57200"/>
            <a:ext cx="3528392" cy="1017712"/>
          </a:xfrm>
        </p:spPr>
        <p:txBody>
          <a:bodyPr>
            <a:noAutofit/>
          </a:bodyPr>
          <a:lstStyle/>
          <a:p>
            <a:r>
              <a:rPr lang="en-GB" b="1" dirty="0">
                <a:latin typeface="Arial" panose="020B0604020202020204" pitchFamily="34" charset="0"/>
              </a:rPr>
              <a:t>Pollution/Traffic density </a:t>
            </a:r>
            <a:r>
              <a:rPr lang="en-GB" sz="1400" b="1" dirty="0">
                <a:latin typeface="Arial" panose="020B0604020202020204" pitchFamily="34" charset="0"/>
              </a:rPr>
              <a:t>(</a:t>
            </a:r>
            <a:r>
              <a:rPr lang="en-GB" sz="1400" b="1" dirty="0" err="1">
                <a:latin typeface="Arial" panose="020B0604020202020204" pitchFamily="34" charset="0"/>
              </a:rPr>
              <a:t>Sunyer</a:t>
            </a:r>
            <a:r>
              <a:rPr lang="en-GB" sz="1400" b="1" dirty="0">
                <a:latin typeface="Arial" panose="020B0604020202020204" pitchFamily="34" charset="0"/>
              </a:rPr>
              <a:t> et al., 2017)</a:t>
            </a:r>
            <a:endParaRPr lang="en-GB" sz="2800" b="1" dirty="0"/>
          </a:p>
        </p:txBody>
      </p:sp>
      <p:sp>
        <p:nvSpPr>
          <p:cNvPr id="3" name="Content Placeholder 2"/>
          <p:cNvSpPr>
            <a:spLocks noGrp="1"/>
          </p:cNvSpPr>
          <p:nvPr>
            <p:ph idx="1"/>
          </p:nvPr>
        </p:nvSpPr>
        <p:spPr>
          <a:xfrm>
            <a:off x="3728244" y="620688"/>
            <a:ext cx="5164235" cy="5287255"/>
          </a:xfrm>
        </p:spPr>
        <p:txBody>
          <a:bodyPr>
            <a:normAutofit fontScale="85000" lnSpcReduction="20000"/>
          </a:bodyPr>
          <a:lstStyle/>
          <a:p>
            <a:pPr>
              <a:lnSpc>
                <a:spcPct val="150000"/>
              </a:lnSpc>
            </a:pPr>
            <a:r>
              <a:rPr lang="en-GB" sz="2800" dirty="0">
                <a:latin typeface="Arial" panose="020B0604020202020204" pitchFamily="34" charset="0"/>
                <a:cs typeface="Arial" panose="020B0604020202020204" pitchFamily="34" charset="0"/>
              </a:rPr>
              <a:t>TRAP – Traffic-Related Air Pollution;</a:t>
            </a:r>
          </a:p>
          <a:p>
            <a:pPr>
              <a:lnSpc>
                <a:spcPct val="150000"/>
              </a:lnSpc>
            </a:pPr>
            <a:r>
              <a:rPr lang="en-GB" sz="2800" dirty="0">
                <a:latin typeface="Arial" panose="020B0604020202020204" pitchFamily="34" charset="0"/>
                <a:cs typeface="Arial" panose="020B0604020202020204" pitchFamily="34" charset="0"/>
              </a:rPr>
              <a:t>Air pollutants have an effect on neurodevelopment;</a:t>
            </a:r>
          </a:p>
          <a:p>
            <a:pPr>
              <a:lnSpc>
                <a:spcPct val="150000"/>
              </a:lnSpc>
            </a:pPr>
            <a:r>
              <a:rPr lang="en-GB" sz="2800" dirty="0">
                <a:latin typeface="Arial" panose="020B0604020202020204" pitchFamily="34" charset="0"/>
                <a:cs typeface="Arial" panose="020B0604020202020204" pitchFamily="34" charset="0"/>
              </a:rPr>
              <a:t>Damages lung development;</a:t>
            </a:r>
          </a:p>
          <a:p>
            <a:pPr>
              <a:lnSpc>
                <a:spcPct val="150000"/>
              </a:lnSpc>
            </a:pPr>
            <a:r>
              <a:rPr lang="en-GB" sz="2800" dirty="0">
                <a:latin typeface="Arial" panose="020B0604020202020204" pitchFamily="34" charset="0"/>
                <a:cs typeface="Arial" panose="020B0604020202020204" pitchFamily="34" charset="0"/>
              </a:rPr>
              <a:t>Noisy;</a:t>
            </a:r>
          </a:p>
          <a:p>
            <a:pPr>
              <a:lnSpc>
                <a:spcPct val="150000"/>
              </a:lnSpc>
            </a:pPr>
            <a:r>
              <a:rPr lang="en-GB" sz="2800" dirty="0">
                <a:latin typeface="Arial" panose="020B0604020202020204" pitchFamily="34" charset="0"/>
                <a:cs typeface="Arial" panose="020B0604020202020204" pitchFamily="34" charset="0"/>
              </a:rPr>
              <a:t>Less outdoor play;</a:t>
            </a:r>
          </a:p>
          <a:p>
            <a:pPr>
              <a:lnSpc>
                <a:spcPct val="150000"/>
              </a:lnSpc>
            </a:pPr>
            <a:r>
              <a:rPr lang="en-GB" sz="2800" dirty="0">
                <a:latin typeface="Arial" panose="020B0604020202020204" pitchFamily="34" charset="0"/>
                <a:cs typeface="Arial" panose="020B0604020202020204" pitchFamily="34" charset="0"/>
              </a:rPr>
              <a:t>Can cause inattention, forgetfulness, </a:t>
            </a:r>
            <a:r>
              <a:rPr lang="en-GB" sz="2800" dirty="0" smtClean="0">
                <a:latin typeface="Arial" panose="020B0604020202020204" pitchFamily="34" charset="0"/>
                <a:cs typeface="Arial" panose="020B0604020202020204" pitchFamily="34" charset="0"/>
              </a:rPr>
              <a:t>disorganisation</a:t>
            </a:r>
            <a:r>
              <a:rPr lang="en-GB" sz="2800" dirty="0">
                <a:latin typeface="Arial" panose="020B0604020202020204" pitchFamily="34" charset="0"/>
                <a:cs typeface="Arial" panose="020B0604020202020204" pitchFamily="34" charset="0"/>
              </a:rPr>
              <a:t>. </a:t>
            </a:r>
          </a:p>
          <a:p>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1180" y="2169968"/>
            <a:ext cx="3404716" cy="1800225"/>
          </a:xfrm>
        </p:spPr>
      </p:pic>
      <p:pic>
        <p:nvPicPr>
          <p:cNvPr id="6" name="Picture 5"/>
          <p:cNvPicPr>
            <a:picLocks noChangeAspect="1"/>
          </p:cNvPicPr>
          <p:nvPr/>
        </p:nvPicPr>
        <p:blipFill>
          <a:blip r:embed="rId4"/>
          <a:stretch>
            <a:fillRect/>
          </a:stretch>
        </p:blipFill>
        <p:spPr>
          <a:xfrm>
            <a:off x="323528" y="2171716"/>
            <a:ext cx="3312368" cy="2481419"/>
          </a:xfrm>
          <a:prstGeom prst="rect">
            <a:avLst/>
          </a:prstGeom>
        </p:spPr>
      </p:pic>
      <p:sp>
        <p:nvSpPr>
          <p:cNvPr id="7" name="Rectangle 6"/>
          <p:cNvSpPr/>
          <p:nvPr/>
        </p:nvSpPr>
        <p:spPr>
          <a:xfrm rot="10800000" flipH="1" flipV="1">
            <a:off x="231180" y="5075311"/>
            <a:ext cx="3476724" cy="307777"/>
          </a:xfrm>
          <a:prstGeom prst="rect">
            <a:avLst/>
          </a:prstGeom>
        </p:spPr>
        <p:txBody>
          <a:bodyPr wrap="square">
            <a:spAutoFit/>
          </a:bodyPr>
          <a:lstStyle/>
          <a:p>
            <a:r>
              <a:rPr lang="en-GB" sz="1400" dirty="0"/>
              <a:t>(Source: Friends of the Earth, no date)</a:t>
            </a:r>
          </a:p>
        </p:txBody>
      </p:sp>
    </p:spTree>
    <p:extLst>
      <p:ext uri="{BB962C8B-B14F-4D97-AF65-F5344CB8AC3E}">
        <p14:creationId xmlns:p14="http://schemas.microsoft.com/office/powerpoint/2010/main" val="3060339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Autofit/>
          </a:bodyPr>
          <a:lstStyle/>
          <a:p>
            <a:pPr algn="ctr"/>
            <a:r>
              <a:rPr lang="en-GB" sz="4000" b="1" dirty="0">
                <a:latin typeface="Arial" panose="020B0604020202020204" pitchFamily="34" charset="0"/>
              </a:rPr>
              <a:t>Crime rate</a:t>
            </a:r>
            <a:endParaRPr lang="en-GB" sz="4000" b="1" dirty="0"/>
          </a:p>
        </p:txBody>
      </p:sp>
      <p:sp>
        <p:nvSpPr>
          <p:cNvPr id="4" name="Content Placeholder 3"/>
          <p:cNvSpPr>
            <a:spLocks noGrp="1"/>
          </p:cNvSpPr>
          <p:nvPr>
            <p:ph sz="half" idx="2"/>
          </p:nvPr>
        </p:nvSpPr>
        <p:spPr>
          <a:xfrm>
            <a:off x="251520" y="1268761"/>
            <a:ext cx="8784976" cy="4536504"/>
          </a:xfrm>
        </p:spPr>
        <p:txBody>
          <a:bodyPr>
            <a:normAutofit/>
          </a:bodyPr>
          <a:lstStyle/>
          <a:p>
            <a:pPr>
              <a:lnSpc>
                <a:spcPct val="150000"/>
              </a:lnSpc>
            </a:pPr>
            <a:r>
              <a:rPr lang="en-GB" sz="3200" dirty="0">
                <a:latin typeface="Arial" panose="020B0604020202020204" pitchFamily="34" charset="0"/>
              </a:rPr>
              <a:t>Speech, language and communication difficulties thought to contribute to problems with literacy and “education failure”;</a:t>
            </a:r>
          </a:p>
          <a:p>
            <a:pPr>
              <a:lnSpc>
                <a:spcPct val="150000"/>
              </a:lnSpc>
            </a:pPr>
            <a:r>
              <a:rPr lang="en-GB" sz="3200" dirty="0">
                <a:latin typeface="Arial" panose="020B0604020202020204" pitchFamily="34" charset="0"/>
              </a:rPr>
              <a:t>Puts young people at risk of offending.</a:t>
            </a:r>
          </a:p>
          <a:p>
            <a:pPr marL="0" indent="0" algn="r">
              <a:buNone/>
            </a:pPr>
            <a:r>
              <a:rPr lang="en-GB" sz="1700" dirty="0">
                <a:latin typeface="Arial" panose="020B0604020202020204" pitchFamily="34" charset="0"/>
              </a:rPr>
              <a:t>(Bryan </a:t>
            </a:r>
            <a:r>
              <a:rPr lang="en-GB" sz="1700" i="1" dirty="0">
                <a:latin typeface="Arial" panose="020B0604020202020204" pitchFamily="34" charset="0"/>
              </a:rPr>
              <a:t>et al., </a:t>
            </a:r>
            <a:r>
              <a:rPr lang="en-GB" sz="1700" dirty="0">
                <a:latin typeface="Arial" panose="020B0604020202020204" pitchFamily="34" charset="0"/>
              </a:rPr>
              <a:t>2015)</a:t>
            </a:r>
          </a:p>
          <a:p>
            <a:pPr marL="0" indent="0" algn="just">
              <a:buNone/>
            </a:pPr>
            <a:endParaRPr lang="en-GB" dirty="0"/>
          </a:p>
        </p:txBody>
      </p:sp>
    </p:spTree>
    <p:extLst>
      <p:ext uri="{BB962C8B-B14F-4D97-AF65-F5344CB8AC3E}">
        <p14:creationId xmlns:p14="http://schemas.microsoft.com/office/powerpoint/2010/main" val="26064661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Autofit/>
          </a:bodyPr>
          <a:lstStyle/>
          <a:p>
            <a:pPr algn="ctr"/>
            <a:r>
              <a:rPr lang="en-GB" sz="4000" b="1" dirty="0">
                <a:latin typeface="Arial" panose="020B0604020202020204" pitchFamily="34" charset="0"/>
              </a:rPr>
              <a:t>Crime rate</a:t>
            </a:r>
            <a:endParaRPr lang="en-GB" sz="4000" b="1" dirty="0"/>
          </a:p>
        </p:txBody>
      </p:sp>
      <p:sp>
        <p:nvSpPr>
          <p:cNvPr id="4" name="Content Placeholder 3"/>
          <p:cNvSpPr>
            <a:spLocks noGrp="1"/>
          </p:cNvSpPr>
          <p:nvPr>
            <p:ph sz="half" idx="2"/>
          </p:nvPr>
        </p:nvSpPr>
        <p:spPr>
          <a:xfrm>
            <a:off x="251520" y="1196753"/>
            <a:ext cx="8784976" cy="4608512"/>
          </a:xfrm>
        </p:spPr>
        <p:txBody>
          <a:bodyPr>
            <a:normAutofit fontScale="92500" lnSpcReduction="20000"/>
          </a:bodyPr>
          <a:lstStyle/>
          <a:p>
            <a:pPr>
              <a:lnSpc>
                <a:spcPct val="150000"/>
              </a:lnSpc>
            </a:pPr>
            <a:r>
              <a:rPr lang="en-GB" sz="3200" dirty="0">
                <a:latin typeface="Arial" panose="020B0604020202020204" pitchFamily="34" charset="0"/>
              </a:rPr>
              <a:t>High number of offenders have developmental language disorders (DLDs);</a:t>
            </a:r>
          </a:p>
          <a:p>
            <a:pPr>
              <a:lnSpc>
                <a:spcPct val="150000"/>
              </a:lnSpc>
            </a:pPr>
            <a:r>
              <a:rPr lang="en-GB" sz="3200" dirty="0">
                <a:latin typeface="Arial" panose="020B0604020202020204" pitchFamily="34" charset="0"/>
              </a:rPr>
              <a:t>Offenders have poor oral language skills;</a:t>
            </a:r>
          </a:p>
          <a:p>
            <a:pPr>
              <a:lnSpc>
                <a:spcPct val="150000"/>
              </a:lnSpc>
            </a:pPr>
            <a:r>
              <a:rPr lang="en-GB" sz="3200" dirty="0">
                <a:latin typeface="Arial" panose="020B0604020202020204" pitchFamily="34" charset="0"/>
              </a:rPr>
              <a:t>Unable to give clear narratives of incidents when interviewed;</a:t>
            </a:r>
          </a:p>
          <a:p>
            <a:pPr>
              <a:lnSpc>
                <a:spcPct val="150000"/>
              </a:lnSpc>
            </a:pPr>
            <a:r>
              <a:rPr lang="en-GB" sz="3200" dirty="0">
                <a:latin typeface="Arial" panose="020B0604020202020204" pitchFamily="34" charset="0"/>
              </a:rPr>
              <a:t>Higher risk of being charged.</a:t>
            </a:r>
          </a:p>
          <a:p>
            <a:pPr marL="0" indent="0" algn="r">
              <a:buNone/>
            </a:pPr>
            <a:r>
              <a:rPr lang="en-GB" sz="1900" dirty="0">
                <a:latin typeface="Arial" panose="020B0604020202020204" pitchFamily="34" charset="0"/>
              </a:rPr>
              <a:t>(</a:t>
            </a:r>
            <a:r>
              <a:rPr lang="en-GB" sz="1900" dirty="0" err="1">
                <a:latin typeface="Arial" panose="020B0604020202020204" pitchFamily="34" charset="0"/>
              </a:rPr>
              <a:t>Winstanley</a:t>
            </a:r>
            <a:r>
              <a:rPr lang="en-GB" sz="1900" dirty="0">
                <a:latin typeface="Arial" panose="020B0604020202020204" pitchFamily="34" charset="0"/>
              </a:rPr>
              <a:t> </a:t>
            </a:r>
            <a:r>
              <a:rPr lang="en-GB" sz="1900" i="1" dirty="0">
                <a:latin typeface="Arial" panose="020B0604020202020204" pitchFamily="34" charset="0"/>
              </a:rPr>
              <a:t>et al</a:t>
            </a:r>
            <a:r>
              <a:rPr lang="en-GB" sz="1900" dirty="0">
                <a:latin typeface="Arial" panose="020B0604020202020204" pitchFamily="34" charset="0"/>
              </a:rPr>
              <a:t>., 2018)</a:t>
            </a:r>
          </a:p>
          <a:p>
            <a:pPr marL="0" indent="0">
              <a:buNone/>
            </a:pPr>
            <a:endParaRPr lang="en-GB" sz="2000" dirty="0">
              <a:solidFill>
                <a:srgbClr val="0070C0"/>
              </a:solidFill>
            </a:endParaRPr>
          </a:p>
          <a:p>
            <a:pPr marL="0" indent="0" algn="just">
              <a:buNone/>
            </a:pPr>
            <a:endParaRPr lang="en-GB" dirty="0"/>
          </a:p>
        </p:txBody>
      </p:sp>
    </p:spTree>
    <p:extLst>
      <p:ext uri="{BB962C8B-B14F-4D97-AF65-F5344CB8AC3E}">
        <p14:creationId xmlns:p14="http://schemas.microsoft.com/office/powerpoint/2010/main" val="2973343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178" y="188640"/>
            <a:ext cx="8191822" cy="903634"/>
          </a:xfrm>
        </p:spPr>
        <p:txBody>
          <a:bodyPr>
            <a:noAutofit/>
          </a:bodyPr>
          <a:lstStyle/>
          <a:p>
            <a:pPr algn="ctr"/>
            <a:r>
              <a:rPr lang="en-GB" sz="4000" b="1" dirty="0">
                <a:latin typeface="Arial" panose="020B0604020202020204" pitchFamily="34" charset="0"/>
              </a:rPr>
              <a:t>Income decile</a:t>
            </a:r>
            <a:endParaRPr lang="en-GB" sz="4000" b="1" dirty="0"/>
          </a:p>
        </p:txBody>
      </p:sp>
      <p:sp>
        <p:nvSpPr>
          <p:cNvPr id="4" name="Content Placeholder 3"/>
          <p:cNvSpPr>
            <a:spLocks noGrp="1"/>
          </p:cNvSpPr>
          <p:nvPr>
            <p:ph sz="half" idx="2"/>
          </p:nvPr>
        </p:nvSpPr>
        <p:spPr>
          <a:xfrm>
            <a:off x="349178" y="645001"/>
            <a:ext cx="8511802" cy="5249647"/>
          </a:xfrm>
        </p:spPr>
        <p:txBody>
          <a:bodyPr>
            <a:noAutofit/>
          </a:bodyPr>
          <a:lstStyle/>
          <a:p>
            <a:pPr>
              <a:lnSpc>
                <a:spcPct val="150000"/>
              </a:lnSpc>
            </a:pPr>
            <a:r>
              <a:rPr lang="en-GB" dirty="0">
                <a:latin typeface="Arial" panose="020B0604020202020204" pitchFamily="34" charset="0"/>
              </a:rPr>
              <a:t>Many children living in poverty have delayed language;</a:t>
            </a:r>
          </a:p>
          <a:p>
            <a:pPr>
              <a:lnSpc>
                <a:spcPct val="150000"/>
              </a:lnSpc>
            </a:pPr>
            <a:r>
              <a:rPr lang="en-GB" dirty="0">
                <a:latin typeface="Arial" panose="020B0604020202020204" pitchFamily="34" charset="0"/>
              </a:rPr>
              <a:t>Struggles with phonological awareness;</a:t>
            </a:r>
          </a:p>
          <a:p>
            <a:pPr>
              <a:lnSpc>
                <a:spcPct val="150000"/>
              </a:lnSpc>
            </a:pPr>
            <a:r>
              <a:rPr lang="en-GB" dirty="0">
                <a:latin typeface="Arial" panose="020B0604020202020204" pitchFamily="34" charset="0"/>
              </a:rPr>
              <a:t>Lower reading and writing skills;</a:t>
            </a:r>
          </a:p>
          <a:p>
            <a:pPr>
              <a:lnSpc>
                <a:spcPct val="150000"/>
              </a:lnSpc>
            </a:pPr>
            <a:r>
              <a:rPr lang="en-GB" dirty="0">
                <a:latin typeface="Arial" panose="020B0604020202020204" pitchFamily="34" charset="0"/>
              </a:rPr>
              <a:t>Increased likelihood of dropping out of school;</a:t>
            </a:r>
          </a:p>
          <a:p>
            <a:pPr>
              <a:lnSpc>
                <a:spcPct val="150000"/>
              </a:lnSpc>
            </a:pPr>
            <a:r>
              <a:rPr lang="en-GB" dirty="0">
                <a:latin typeface="Arial" panose="020B0604020202020204" pitchFamily="34" charset="0"/>
              </a:rPr>
              <a:t>Poor communication skills passed down from parents.</a:t>
            </a:r>
          </a:p>
          <a:p>
            <a:pPr marL="0" indent="0" algn="r">
              <a:buNone/>
            </a:pPr>
            <a:r>
              <a:rPr lang="en-GB" sz="1400" dirty="0">
                <a:latin typeface="Arial" panose="020B0604020202020204" pitchFamily="34" charset="0"/>
              </a:rPr>
              <a:t>(The </a:t>
            </a:r>
            <a:r>
              <a:rPr lang="en-GB" sz="1400" dirty="0" err="1">
                <a:latin typeface="Arial" panose="020B0604020202020204" pitchFamily="34" charset="0"/>
              </a:rPr>
              <a:t>Borgen</a:t>
            </a:r>
            <a:r>
              <a:rPr lang="en-GB" sz="1400" dirty="0">
                <a:latin typeface="Arial" panose="020B0604020202020204" pitchFamily="34" charset="0"/>
              </a:rPr>
              <a:t> Project, 2015; Welsh Government, 2020)</a:t>
            </a:r>
            <a:endParaRPr lang="en-GB" sz="1200" dirty="0">
              <a:latin typeface="Arial" panose="020B0604020202020204" pitchFamily="34" charset="0"/>
            </a:endParaRPr>
          </a:p>
        </p:txBody>
      </p:sp>
    </p:spTree>
    <p:extLst>
      <p:ext uri="{BB962C8B-B14F-4D97-AF65-F5344CB8AC3E}">
        <p14:creationId xmlns:p14="http://schemas.microsoft.com/office/powerpoint/2010/main" val="31921047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Autofit/>
          </a:bodyPr>
          <a:lstStyle/>
          <a:p>
            <a:pPr algn="ctr"/>
            <a:r>
              <a:rPr lang="en-GB" altLang="cy-GB" sz="4000" b="1" dirty="0">
                <a:latin typeface="Arial" panose="020B0604020202020204" pitchFamily="34" charset="0"/>
              </a:rPr>
              <a:t>Family</a:t>
            </a:r>
            <a:endParaRPr lang="cy-GB" altLang="cy-GB" sz="4000" b="1" dirty="0">
              <a:latin typeface="Arial" panose="020B0604020202020204" pitchFamily="34" charset="0"/>
            </a:endParaRPr>
          </a:p>
        </p:txBody>
      </p:sp>
      <p:sp>
        <p:nvSpPr>
          <p:cNvPr id="4" name="Content Placeholder 3"/>
          <p:cNvSpPr>
            <a:spLocks noGrp="1"/>
          </p:cNvSpPr>
          <p:nvPr>
            <p:ph sz="half" idx="2"/>
          </p:nvPr>
        </p:nvSpPr>
        <p:spPr>
          <a:xfrm>
            <a:off x="395536" y="1052737"/>
            <a:ext cx="8568952" cy="4824535"/>
          </a:xfrm>
        </p:spPr>
        <p:txBody>
          <a:bodyPr>
            <a:normAutofit/>
          </a:bodyPr>
          <a:lstStyle/>
          <a:p>
            <a:pPr>
              <a:lnSpc>
                <a:spcPct val="150000"/>
              </a:lnSpc>
              <a:defRPr/>
            </a:pPr>
            <a:r>
              <a:rPr lang="en-GB" dirty="0">
                <a:latin typeface="Arial" panose="020B0604020202020204" pitchFamily="34" charset="0"/>
              </a:rPr>
              <a:t>Mothers;</a:t>
            </a:r>
          </a:p>
          <a:p>
            <a:pPr>
              <a:lnSpc>
                <a:spcPct val="150000"/>
              </a:lnSpc>
              <a:defRPr/>
            </a:pPr>
            <a:r>
              <a:rPr lang="en-GB" dirty="0">
                <a:latin typeface="Arial" panose="020B0604020202020204" pitchFamily="34" charset="0"/>
              </a:rPr>
              <a:t>Parents at home;</a:t>
            </a:r>
          </a:p>
          <a:p>
            <a:pPr>
              <a:lnSpc>
                <a:spcPct val="150000"/>
              </a:lnSpc>
              <a:defRPr/>
            </a:pPr>
            <a:r>
              <a:rPr lang="en-GB" dirty="0">
                <a:latin typeface="Arial" panose="020B0604020202020204" pitchFamily="34" charset="0"/>
              </a:rPr>
              <a:t>Working parents;</a:t>
            </a:r>
          </a:p>
          <a:p>
            <a:pPr>
              <a:lnSpc>
                <a:spcPct val="150000"/>
              </a:lnSpc>
              <a:defRPr/>
            </a:pPr>
            <a:r>
              <a:rPr lang="en-GB" dirty="0">
                <a:latin typeface="Arial" panose="020B0604020202020204" pitchFamily="34" charset="0"/>
              </a:rPr>
              <a:t>Socio-economic status of family;</a:t>
            </a:r>
          </a:p>
          <a:p>
            <a:pPr>
              <a:lnSpc>
                <a:spcPct val="150000"/>
              </a:lnSpc>
              <a:defRPr/>
            </a:pPr>
            <a:r>
              <a:rPr lang="en-GB" dirty="0">
                <a:latin typeface="Arial" panose="020B0604020202020204" pitchFamily="34" charset="0"/>
              </a:rPr>
              <a:t>Grandparents.</a:t>
            </a:r>
          </a:p>
          <a:p>
            <a:pPr marL="0" indent="0">
              <a:buNone/>
              <a:defRPr/>
            </a:pPr>
            <a:endParaRPr lang="en-GB" sz="2100" dirty="0">
              <a:latin typeface="Arial" panose="020B0604020202020204" pitchFamily="34" charset="0"/>
            </a:endParaRPr>
          </a:p>
          <a:p>
            <a:pPr marL="0" indent="0" algn="r">
              <a:buFontTx/>
              <a:buNone/>
              <a:defRPr/>
            </a:pPr>
            <a:r>
              <a:rPr lang="en-GB" sz="1600" dirty="0">
                <a:latin typeface="Arial" panose="020B0604020202020204" pitchFamily="34" charset="0"/>
              </a:rPr>
              <a:t>(Nuffield Foundation, 2014).</a:t>
            </a:r>
            <a:endParaRPr lang="cy-GB" sz="1600" dirty="0">
              <a:latin typeface="Arial" panose="020B0604020202020204" pitchFamily="34" charset="0"/>
            </a:endParaRPr>
          </a:p>
        </p:txBody>
      </p:sp>
    </p:spTree>
    <p:extLst>
      <p:ext uri="{BB962C8B-B14F-4D97-AF65-F5344CB8AC3E}">
        <p14:creationId xmlns:p14="http://schemas.microsoft.com/office/powerpoint/2010/main" val="42601256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95536" y="365127"/>
            <a:ext cx="8119814" cy="687610"/>
          </a:xfrm>
        </p:spPr>
        <p:txBody>
          <a:bodyPr>
            <a:noAutofit/>
          </a:bodyPr>
          <a:lstStyle/>
          <a:p>
            <a:r>
              <a:rPr lang="en-GB" altLang="cy-GB" sz="4000" b="1" dirty="0">
                <a:latin typeface="Arial" panose="020B0604020202020204" pitchFamily="34" charset="0"/>
              </a:rPr>
              <a:t>Discuss…</a:t>
            </a:r>
            <a:endParaRPr lang="cy-GB" altLang="cy-GB" sz="4000" b="1" dirty="0">
              <a:latin typeface="Arial" panose="020B0604020202020204" pitchFamily="34" charset="0"/>
            </a:endParaRPr>
          </a:p>
        </p:txBody>
      </p:sp>
      <p:sp>
        <p:nvSpPr>
          <p:cNvPr id="3" name="Content Placeholder 2"/>
          <p:cNvSpPr>
            <a:spLocks noGrp="1"/>
          </p:cNvSpPr>
          <p:nvPr>
            <p:ph sz="half" idx="1"/>
          </p:nvPr>
        </p:nvSpPr>
        <p:spPr>
          <a:xfrm>
            <a:off x="134963" y="1340768"/>
            <a:ext cx="8640960" cy="4464496"/>
          </a:xfrm>
        </p:spPr>
        <p:txBody>
          <a:bodyPr>
            <a:normAutofit fontScale="70000" lnSpcReduction="20000"/>
          </a:bodyPr>
          <a:lstStyle/>
          <a:p>
            <a:pPr marL="0" indent="0">
              <a:lnSpc>
                <a:spcPct val="170000"/>
              </a:lnSpc>
              <a:buFontTx/>
              <a:buNone/>
              <a:defRPr/>
            </a:pPr>
            <a:r>
              <a:rPr lang="en-GB" i="1" dirty="0">
                <a:latin typeface="Arial" panose="020B0604020202020204" pitchFamily="34" charset="0"/>
                <a:cs typeface="Arial" panose="020B0604020202020204" pitchFamily="34" charset="0"/>
              </a:rPr>
              <a:t>“Mothers’ education might relate to the functions of language use. Schooling may equip mothers with complex vocabulary and grammar and knowledge about the importance of talking to infants. Additionally, mothers with high levels of education may be likely to describe objects and events in the environment to build vocabulary and encourage infants to vocalize through questions and elicitations. Conversely, mothers with relatively fewer years of education may use language primarily to socialize </a:t>
            </a:r>
            <a:r>
              <a:rPr lang="en-GB" i="1" dirty="0" err="1">
                <a:latin typeface="Arial" panose="020B0604020202020204" pitchFamily="34" charset="0"/>
                <a:cs typeface="Arial" panose="020B0604020202020204" pitchFamily="34" charset="0"/>
              </a:rPr>
              <a:t>behavior</a:t>
            </a:r>
            <a:r>
              <a:rPr lang="en-GB" i="1" dirty="0">
                <a:latin typeface="Arial" panose="020B0604020202020204" pitchFamily="34" charset="0"/>
                <a:cs typeface="Arial" panose="020B0604020202020204" pitchFamily="34" charset="0"/>
              </a:rPr>
              <a:t>, which might result in the high use of regulatory language” </a:t>
            </a:r>
          </a:p>
          <a:p>
            <a:pPr marL="0" indent="0" algn="r">
              <a:buFontTx/>
              <a:buNone/>
              <a:defRPr/>
            </a:pPr>
            <a:r>
              <a:rPr lang="en-GB" sz="2200" dirty="0">
                <a:latin typeface="Arial" panose="020B0604020202020204" pitchFamily="34" charset="0"/>
                <a:cs typeface="Arial" panose="020B0604020202020204" pitchFamily="34" charset="0"/>
              </a:rPr>
              <a:t>(</a:t>
            </a:r>
            <a:r>
              <a:rPr lang="en-GB" sz="2200" dirty="0" err="1">
                <a:latin typeface="Arial" panose="020B0604020202020204" pitchFamily="34" charset="0"/>
                <a:cs typeface="Arial" panose="020B0604020202020204" pitchFamily="34" charset="0"/>
              </a:rPr>
              <a:t>Kuchirko</a:t>
            </a:r>
            <a:r>
              <a:rPr lang="en-GB" sz="2200" dirty="0">
                <a:latin typeface="Arial" panose="020B0604020202020204" pitchFamily="34" charset="0"/>
                <a:cs typeface="Arial" panose="020B0604020202020204" pitchFamily="34" charset="0"/>
              </a:rPr>
              <a:t>, 2019, p. 4).</a:t>
            </a:r>
          </a:p>
        </p:txBody>
      </p:sp>
    </p:spTree>
    <p:extLst>
      <p:ext uri="{BB962C8B-B14F-4D97-AF65-F5344CB8AC3E}">
        <p14:creationId xmlns:p14="http://schemas.microsoft.com/office/powerpoint/2010/main" val="1705613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Autofit/>
          </a:bodyPr>
          <a:lstStyle/>
          <a:p>
            <a:r>
              <a:rPr lang="en-GB" altLang="cy-GB" sz="4000" b="1" dirty="0">
                <a:latin typeface="Arial" panose="020B0604020202020204" pitchFamily="34" charset="0"/>
              </a:rPr>
              <a:t>Discuss…</a:t>
            </a:r>
            <a:endParaRPr lang="cy-GB" altLang="cy-GB" sz="4000" b="1" dirty="0">
              <a:latin typeface="Arial" panose="020B0604020202020204" pitchFamily="34" charset="0"/>
            </a:endParaRPr>
          </a:p>
        </p:txBody>
      </p:sp>
      <p:sp>
        <p:nvSpPr>
          <p:cNvPr id="3" name="Content Placeholder 2"/>
          <p:cNvSpPr>
            <a:spLocks noGrp="1"/>
          </p:cNvSpPr>
          <p:nvPr>
            <p:ph sz="half" idx="1"/>
          </p:nvPr>
        </p:nvSpPr>
        <p:spPr>
          <a:xfrm>
            <a:off x="179512" y="1268760"/>
            <a:ext cx="8640960" cy="4908203"/>
          </a:xfrm>
        </p:spPr>
        <p:txBody>
          <a:bodyPr>
            <a:normAutofit/>
          </a:bodyPr>
          <a:lstStyle/>
          <a:p>
            <a:pPr marL="0" indent="0">
              <a:buFontTx/>
              <a:buNone/>
              <a:defRPr/>
            </a:pPr>
            <a:endParaRPr lang="en-GB" i="1" dirty="0"/>
          </a:p>
          <a:p>
            <a:pPr marL="0" indent="0">
              <a:lnSpc>
                <a:spcPct val="150000"/>
              </a:lnSpc>
              <a:buFontTx/>
              <a:buNone/>
              <a:defRPr/>
            </a:pPr>
            <a:r>
              <a:rPr lang="en-GB" i="1" dirty="0">
                <a:latin typeface="Arial" panose="020B0604020202020204" pitchFamily="34" charset="0"/>
                <a:cs typeface="Arial" panose="020B0604020202020204" pitchFamily="34" charset="0"/>
              </a:rPr>
              <a:t>“In terms of cognitive development, studies showed that co-residence with grandparents strengthened grandchildren's communication skills, language development skills, and overall educational attainment”</a:t>
            </a:r>
          </a:p>
          <a:p>
            <a:pPr marL="0" indent="0" algn="r">
              <a:buFontTx/>
              <a:buNone/>
              <a:defRPr/>
            </a:pPr>
            <a:r>
              <a:rPr lang="en-GB" sz="1900" dirty="0">
                <a:latin typeface="Arial" panose="020B0604020202020204" pitchFamily="34" charset="0"/>
                <a:cs typeface="Arial" panose="020B0604020202020204" pitchFamily="34" charset="0"/>
              </a:rPr>
              <a:t>(Sadruddin </a:t>
            </a:r>
            <a:r>
              <a:rPr lang="en-GB" sz="1900" i="1" dirty="0">
                <a:latin typeface="Arial" panose="020B0604020202020204" pitchFamily="34" charset="0"/>
                <a:cs typeface="Arial" panose="020B0604020202020204" pitchFamily="34" charset="0"/>
              </a:rPr>
              <a:t>et al</a:t>
            </a:r>
            <a:r>
              <a:rPr lang="en-GB" sz="1900" dirty="0">
                <a:latin typeface="Arial" panose="020B0604020202020204" pitchFamily="34" charset="0"/>
                <a:cs typeface="Arial" panose="020B0604020202020204" pitchFamily="34" charset="0"/>
              </a:rPr>
              <a:t>., 2019, p. 42).</a:t>
            </a:r>
            <a:endParaRPr lang="cy-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749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1263673"/>
          </a:xfrm>
        </p:spPr>
        <p:txBody>
          <a:bodyPr>
            <a:noAutofit/>
          </a:bodyPr>
          <a:lstStyle/>
          <a:p>
            <a:pPr algn="ctr"/>
            <a:r>
              <a:rPr lang="en-GB" altLang="cy-GB" sz="4000" b="1" dirty="0">
                <a:latin typeface="Arial" panose="020B0604020202020204" pitchFamily="34" charset="0"/>
              </a:rPr>
              <a:t>Experiences</a:t>
            </a:r>
            <a:endParaRPr lang="en-GB" sz="4000" b="1" dirty="0"/>
          </a:p>
        </p:txBody>
      </p:sp>
      <p:sp>
        <p:nvSpPr>
          <p:cNvPr id="6" name="Content Placeholder 5"/>
          <p:cNvSpPr>
            <a:spLocks noGrp="1"/>
          </p:cNvSpPr>
          <p:nvPr>
            <p:ph sz="half" idx="2"/>
          </p:nvPr>
        </p:nvSpPr>
        <p:spPr>
          <a:xfrm>
            <a:off x="323528" y="1484784"/>
            <a:ext cx="8496944" cy="3600401"/>
          </a:xfrm>
        </p:spPr>
        <p:txBody>
          <a:bodyPr>
            <a:normAutofit/>
          </a:bodyPr>
          <a:lstStyle/>
          <a:p>
            <a:pPr marL="0" indent="0">
              <a:lnSpc>
                <a:spcPct val="150000"/>
              </a:lnSpc>
              <a:buNone/>
              <a:defRPr/>
            </a:pPr>
            <a:r>
              <a:rPr lang="en-GB" altLang="cy-GB" dirty="0">
                <a:latin typeface="Arial" panose="020B0604020202020204" pitchFamily="34" charset="0"/>
              </a:rPr>
              <a:t>How can experiences have an impact on language development?</a:t>
            </a:r>
          </a:p>
        </p:txBody>
      </p:sp>
      <p:pic>
        <p:nvPicPr>
          <p:cNvPr id="2" name="Picture 1"/>
          <p:cNvPicPr>
            <a:picLocks noChangeAspect="1"/>
          </p:cNvPicPr>
          <p:nvPr/>
        </p:nvPicPr>
        <p:blipFill>
          <a:blip r:embed="rId3"/>
          <a:stretch>
            <a:fillRect/>
          </a:stretch>
        </p:blipFill>
        <p:spPr>
          <a:xfrm>
            <a:off x="2051720" y="2996952"/>
            <a:ext cx="4996036" cy="2797780"/>
          </a:xfrm>
          <a:prstGeom prst="rect">
            <a:avLst/>
          </a:prstGeom>
        </p:spPr>
      </p:pic>
    </p:spTree>
    <p:extLst>
      <p:ext uri="{BB962C8B-B14F-4D97-AF65-F5344CB8AC3E}">
        <p14:creationId xmlns:p14="http://schemas.microsoft.com/office/powerpoint/2010/main" val="39570526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74637"/>
            <a:ext cx="8229600" cy="958257"/>
          </a:xfrm>
        </p:spPr>
        <p:txBody>
          <a:bodyPr>
            <a:normAutofit/>
          </a:bodyPr>
          <a:lstStyle/>
          <a:p>
            <a:pPr algn="ctr" eaLnBrk="1" hangingPunct="1"/>
            <a:r>
              <a:rPr lang="en-GB" altLang="cy-GB" sz="2800" b="1" dirty="0">
                <a:latin typeface="Arial" panose="020B0604020202020204" pitchFamily="34" charset="0"/>
              </a:rPr>
              <a:t>Hostile environment</a:t>
            </a:r>
            <a:endParaRPr lang="cy-GB" altLang="cy-GB" sz="2800" b="1" dirty="0"/>
          </a:p>
        </p:txBody>
      </p:sp>
      <p:sp>
        <p:nvSpPr>
          <p:cNvPr id="6148" name="Content Placeholder 3"/>
          <p:cNvSpPr>
            <a:spLocks noGrp="1"/>
          </p:cNvSpPr>
          <p:nvPr>
            <p:ph idx="1"/>
          </p:nvPr>
        </p:nvSpPr>
        <p:spPr>
          <a:xfrm>
            <a:off x="442699" y="1628800"/>
            <a:ext cx="8229600" cy="4813995"/>
          </a:xfrm>
        </p:spPr>
        <p:txBody>
          <a:bodyPr/>
          <a:lstStyle/>
          <a:p>
            <a:pPr marL="0" indent="0" eaLnBrk="1" hangingPunct="1">
              <a:buFontTx/>
              <a:buNone/>
              <a:defRPr/>
            </a:pPr>
            <a:endParaRPr lang="en-GB" altLang="cy-GB" dirty="0">
              <a:solidFill>
                <a:srgbClr val="0000FF"/>
              </a:solidFill>
              <a:latin typeface="Arial" panose="020B0604020202020204" pitchFamily="34" charset="0"/>
            </a:endParaRPr>
          </a:p>
          <a:p>
            <a:pPr marL="0" indent="0" eaLnBrk="1" hangingPunct="1">
              <a:buFontTx/>
              <a:buNone/>
              <a:defRPr/>
            </a:pPr>
            <a:endParaRPr lang="cy-GB" altLang="cy-GB" dirty="0">
              <a:solidFill>
                <a:srgbClr val="0000FF"/>
              </a:solidFill>
              <a:latin typeface="Arial" panose="020B0604020202020204" pitchFamily="34" charset="0"/>
            </a:endParaRPr>
          </a:p>
        </p:txBody>
      </p:sp>
      <p:graphicFrame>
        <p:nvGraphicFramePr>
          <p:cNvPr id="2" name="Diagram 1"/>
          <p:cNvGraphicFramePr/>
          <p:nvPr>
            <p:extLst>
              <p:ext uri="{D42A27DB-BD31-4B8C-83A1-F6EECF244321}">
                <p14:modId xmlns:p14="http://schemas.microsoft.com/office/powerpoint/2010/main" val="832149349"/>
              </p:ext>
            </p:extLst>
          </p:nvPr>
        </p:nvGraphicFramePr>
        <p:xfrm>
          <a:off x="539552" y="1268760"/>
          <a:ext cx="8388932" cy="5138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45197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60350"/>
            <a:ext cx="8229600" cy="1008410"/>
          </a:xfrm>
        </p:spPr>
        <p:txBody>
          <a:bodyPr>
            <a:normAutofit/>
          </a:bodyPr>
          <a:lstStyle/>
          <a:p>
            <a:pPr algn="ctr" eaLnBrk="1" hangingPunct="1"/>
            <a:r>
              <a:rPr lang="en-GB" altLang="cy-GB" sz="4000" b="1" dirty="0">
                <a:latin typeface="Arial" panose="020B0604020202020204" pitchFamily="34" charset="0"/>
              </a:rPr>
              <a:t>Aphasia</a:t>
            </a:r>
            <a:endParaRPr lang="cy-GB" altLang="cy-GB" b="1" dirty="0"/>
          </a:p>
        </p:txBody>
      </p:sp>
      <p:sp>
        <p:nvSpPr>
          <p:cNvPr id="6148" name="Content Placeholder 3"/>
          <p:cNvSpPr>
            <a:spLocks noGrp="1"/>
          </p:cNvSpPr>
          <p:nvPr>
            <p:ph sz="half" idx="2"/>
          </p:nvPr>
        </p:nvSpPr>
        <p:spPr>
          <a:xfrm>
            <a:off x="251520" y="1243887"/>
            <a:ext cx="8640960" cy="4752950"/>
          </a:xfrm>
        </p:spPr>
        <p:txBody>
          <a:bodyPr>
            <a:normAutofit lnSpcReduction="10000"/>
          </a:bodyPr>
          <a:lstStyle/>
          <a:p>
            <a:pPr eaLnBrk="1" hangingPunct="1">
              <a:lnSpc>
                <a:spcPct val="150000"/>
              </a:lnSpc>
              <a:defRPr/>
            </a:pPr>
            <a:r>
              <a:rPr lang="en-GB" altLang="cy-GB" dirty="0">
                <a:latin typeface="Arial" panose="020B0604020202020204" pitchFamily="34" charset="0"/>
              </a:rPr>
              <a:t>Damage to left hemisphere of brain;</a:t>
            </a:r>
          </a:p>
          <a:p>
            <a:pPr eaLnBrk="1" hangingPunct="1">
              <a:lnSpc>
                <a:spcPct val="150000"/>
              </a:lnSpc>
              <a:defRPr/>
            </a:pPr>
            <a:r>
              <a:rPr lang="en-GB" altLang="cy-GB" dirty="0">
                <a:latin typeface="Arial" panose="020B0604020202020204" pitchFamily="34" charset="0"/>
              </a:rPr>
              <a:t>Children can have difficulties:</a:t>
            </a:r>
          </a:p>
          <a:p>
            <a:pPr eaLnBrk="1" hangingPunct="1">
              <a:lnSpc>
                <a:spcPct val="150000"/>
              </a:lnSpc>
              <a:buFontTx/>
              <a:buChar char="-"/>
              <a:defRPr/>
            </a:pPr>
            <a:r>
              <a:rPr lang="en-GB" altLang="cy-GB" dirty="0">
                <a:latin typeface="Arial" panose="020B0604020202020204" pitchFamily="34" charset="0"/>
              </a:rPr>
              <a:t>Talking;</a:t>
            </a:r>
          </a:p>
          <a:p>
            <a:pPr eaLnBrk="1" hangingPunct="1">
              <a:lnSpc>
                <a:spcPct val="150000"/>
              </a:lnSpc>
              <a:buFontTx/>
              <a:buChar char="-"/>
              <a:defRPr/>
            </a:pPr>
            <a:r>
              <a:rPr lang="en-GB" altLang="cy-GB" dirty="0">
                <a:latin typeface="Arial" panose="020B0604020202020204" pitchFamily="34" charset="0"/>
              </a:rPr>
              <a:t>Listening;</a:t>
            </a:r>
          </a:p>
          <a:p>
            <a:pPr eaLnBrk="1" hangingPunct="1">
              <a:lnSpc>
                <a:spcPct val="150000"/>
              </a:lnSpc>
              <a:buFontTx/>
              <a:buChar char="-"/>
              <a:defRPr/>
            </a:pPr>
            <a:r>
              <a:rPr lang="en-GB" altLang="cy-GB" dirty="0">
                <a:latin typeface="Arial" panose="020B0604020202020204" pitchFamily="34" charset="0"/>
              </a:rPr>
              <a:t>Reading;</a:t>
            </a:r>
          </a:p>
          <a:p>
            <a:pPr eaLnBrk="1" hangingPunct="1">
              <a:lnSpc>
                <a:spcPct val="150000"/>
              </a:lnSpc>
              <a:buFontTx/>
              <a:buChar char="-"/>
              <a:defRPr/>
            </a:pPr>
            <a:r>
              <a:rPr lang="en-GB" altLang="cy-GB" dirty="0">
                <a:latin typeface="Arial" panose="020B0604020202020204" pitchFamily="34" charset="0"/>
              </a:rPr>
              <a:t>Writing.</a:t>
            </a:r>
          </a:p>
          <a:p>
            <a:pPr marL="0" indent="0" algn="r" eaLnBrk="1" hangingPunct="1">
              <a:buNone/>
              <a:defRPr/>
            </a:pPr>
            <a:r>
              <a:rPr lang="en-GB" altLang="cy-GB" sz="2000" dirty="0">
                <a:latin typeface="Arial" panose="020B0604020202020204" pitchFamily="34" charset="0"/>
              </a:rPr>
              <a:t>(</a:t>
            </a:r>
            <a:r>
              <a:rPr lang="en-GB" altLang="cy-GB" sz="2000" dirty="0" err="1">
                <a:latin typeface="Arial" panose="020B0604020202020204" pitchFamily="34" charset="0"/>
              </a:rPr>
              <a:t>Garraffa</a:t>
            </a:r>
            <a:r>
              <a:rPr lang="en-GB" altLang="cy-GB" sz="2000" dirty="0">
                <a:latin typeface="Arial" panose="020B0604020202020204" pitchFamily="34" charset="0"/>
              </a:rPr>
              <a:t> and </a:t>
            </a:r>
            <a:r>
              <a:rPr lang="en-GB" altLang="cy-GB" sz="2000" dirty="0" err="1">
                <a:latin typeface="Arial" panose="020B0604020202020204" pitchFamily="34" charset="0"/>
              </a:rPr>
              <a:t>Fyndanis</a:t>
            </a:r>
            <a:r>
              <a:rPr lang="en-GB" altLang="cy-GB" sz="2000" dirty="0">
                <a:latin typeface="Arial" panose="020B0604020202020204" pitchFamily="34" charset="0"/>
              </a:rPr>
              <a:t>, 2020)</a:t>
            </a:r>
          </a:p>
          <a:p>
            <a:pPr marL="0" indent="0" algn="r" eaLnBrk="1" hangingPunct="1">
              <a:buFontTx/>
              <a:buNone/>
              <a:defRPr/>
            </a:pPr>
            <a:endParaRPr lang="en-GB" altLang="cy-GB" sz="1800" dirty="0">
              <a:solidFill>
                <a:srgbClr val="0000FF"/>
              </a:solidFill>
              <a:latin typeface="Arial" panose="020B0604020202020204" pitchFamily="34" charset="0"/>
            </a:endParaRPr>
          </a:p>
          <a:p>
            <a:pPr marL="0" indent="0" eaLnBrk="1" hangingPunct="1">
              <a:buFontTx/>
              <a:buNone/>
              <a:defRPr/>
            </a:pPr>
            <a:endParaRPr lang="en-GB" altLang="cy-GB" dirty="0">
              <a:solidFill>
                <a:srgbClr val="0000FF"/>
              </a:solidFill>
              <a:latin typeface="Arial" panose="020B0604020202020204" pitchFamily="34" charset="0"/>
            </a:endParaRPr>
          </a:p>
          <a:p>
            <a:pPr marL="0" indent="0" eaLnBrk="1" hangingPunct="1">
              <a:buFontTx/>
              <a:buNone/>
              <a:defRPr/>
            </a:pPr>
            <a:endParaRPr lang="cy-GB" altLang="cy-GB" dirty="0">
              <a:solidFill>
                <a:srgbClr val="0000FF"/>
              </a:solidFill>
              <a:latin typeface="Arial" panose="020B0604020202020204" pitchFamily="34" charset="0"/>
            </a:endParaRPr>
          </a:p>
        </p:txBody>
      </p:sp>
      <p:pic>
        <p:nvPicPr>
          <p:cNvPr id="5122" name="Picture 2" descr="Aphasia and Speech Therapy - Kinetic Physical Therap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5816" y="2780928"/>
            <a:ext cx="5056398" cy="2500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4212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pPr algn="ctr" eaLnBrk="1" hangingPunct="1"/>
            <a:r>
              <a:rPr lang="cy-GB" altLang="cy-GB" sz="4000" b="1" dirty="0">
                <a:latin typeface="Arial" panose="020B0604020202020204" pitchFamily="34" charset="0"/>
              </a:rPr>
              <a:t>T</a:t>
            </a:r>
            <a:r>
              <a:rPr lang="en-GB" altLang="cy-GB" sz="4000" b="1" dirty="0" err="1">
                <a:latin typeface="Arial" panose="020B0604020202020204" pitchFamily="34" charset="0"/>
              </a:rPr>
              <a:t>echnology</a:t>
            </a:r>
            <a:endParaRPr lang="cy-GB" altLang="cy-GB" b="1" dirty="0"/>
          </a:p>
        </p:txBody>
      </p:sp>
      <p:sp>
        <p:nvSpPr>
          <p:cNvPr id="6148" name="Content Placeholder 3"/>
          <p:cNvSpPr>
            <a:spLocks noGrp="1"/>
          </p:cNvSpPr>
          <p:nvPr>
            <p:ph idx="1"/>
          </p:nvPr>
        </p:nvSpPr>
        <p:spPr>
          <a:xfrm>
            <a:off x="457200" y="1268760"/>
            <a:ext cx="8229600" cy="4857403"/>
          </a:xfrm>
        </p:spPr>
        <p:txBody>
          <a:bodyPr>
            <a:normAutofit fontScale="92500" lnSpcReduction="20000"/>
          </a:bodyPr>
          <a:lstStyle/>
          <a:p>
            <a:pPr marL="0" indent="0" algn="r" eaLnBrk="1" hangingPunct="1">
              <a:lnSpc>
                <a:spcPct val="150000"/>
              </a:lnSpc>
              <a:buFontTx/>
              <a:buNone/>
              <a:defRPr/>
            </a:pPr>
            <a:endParaRPr lang="en-GB" altLang="cy-GB" sz="1800" dirty="0">
              <a:solidFill>
                <a:srgbClr val="0000FF"/>
              </a:solidFill>
              <a:latin typeface="Arial" panose="020B0604020202020204" pitchFamily="34" charset="0"/>
            </a:endParaRPr>
          </a:p>
          <a:p>
            <a:pPr marL="0" indent="0" eaLnBrk="1" hangingPunct="1">
              <a:lnSpc>
                <a:spcPct val="150000"/>
              </a:lnSpc>
              <a:buFontTx/>
              <a:buNone/>
              <a:defRPr/>
            </a:pPr>
            <a:r>
              <a:rPr lang="en-GB" sz="2800" i="1" dirty="0">
                <a:latin typeface="Arial" panose="020B0604020202020204" pitchFamily="34" charset="0"/>
              </a:rPr>
              <a:t>“For each 30-minute increase in handheld screen time, researchers found a 49 percent increased risk of expressive speech delay.”</a:t>
            </a:r>
          </a:p>
          <a:p>
            <a:pPr marL="0" indent="0" eaLnBrk="1" hangingPunct="1">
              <a:lnSpc>
                <a:spcPct val="150000"/>
              </a:lnSpc>
              <a:buFontTx/>
              <a:buNone/>
              <a:defRPr/>
            </a:pPr>
            <a:endParaRPr lang="en-GB" altLang="cy-GB" sz="2800" dirty="0">
              <a:latin typeface="Arial" panose="020B0604020202020204" pitchFamily="34" charset="0"/>
            </a:endParaRPr>
          </a:p>
          <a:p>
            <a:pPr marL="0" indent="0" eaLnBrk="1" hangingPunct="1">
              <a:lnSpc>
                <a:spcPct val="150000"/>
              </a:lnSpc>
              <a:buFontTx/>
              <a:buNone/>
              <a:defRPr/>
            </a:pPr>
            <a:r>
              <a:rPr lang="en-GB" sz="2800" i="1" dirty="0">
                <a:latin typeface="Arial" panose="020B0604020202020204" pitchFamily="34" charset="0"/>
              </a:rPr>
              <a:t>“This is the first study to report an association between handheld screen time and increased risk of expressive language delay.”</a:t>
            </a:r>
            <a:endParaRPr lang="en-GB" altLang="cy-GB" sz="2800" i="1" dirty="0">
              <a:latin typeface="Arial" panose="020B0604020202020204" pitchFamily="34" charset="0"/>
            </a:endParaRPr>
          </a:p>
          <a:p>
            <a:pPr marL="0" indent="0" algn="r" eaLnBrk="1" hangingPunct="1">
              <a:buFontTx/>
              <a:buNone/>
              <a:defRPr/>
            </a:pPr>
            <a:r>
              <a:rPr lang="cy-GB" altLang="cy-GB" sz="2400" dirty="0">
                <a:latin typeface="Arial" panose="020B0604020202020204" pitchFamily="34" charset="0"/>
              </a:rPr>
              <a:t>(</a:t>
            </a:r>
            <a:r>
              <a:rPr lang="cy-GB" altLang="cy-GB" sz="2400" dirty="0" err="1">
                <a:latin typeface="Arial" panose="020B0604020202020204" pitchFamily="34" charset="0"/>
              </a:rPr>
              <a:t>Birken</a:t>
            </a:r>
            <a:r>
              <a:rPr lang="cy-GB" altLang="cy-GB" sz="2400" dirty="0">
                <a:latin typeface="Arial" panose="020B0604020202020204" pitchFamily="34" charset="0"/>
              </a:rPr>
              <a:t>, 2017)</a:t>
            </a:r>
          </a:p>
        </p:txBody>
      </p:sp>
    </p:spTree>
    <p:extLst>
      <p:ext uri="{BB962C8B-B14F-4D97-AF65-F5344CB8AC3E}">
        <p14:creationId xmlns:p14="http://schemas.microsoft.com/office/powerpoint/2010/main" val="2849416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2292" y="94372"/>
            <a:ext cx="8229600" cy="1143000"/>
          </a:xfrm>
        </p:spPr>
        <p:txBody>
          <a:bodyPr>
            <a:normAutofit/>
          </a:bodyPr>
          <a:lstStyle/>
          <a:p>
            <a:pPr algn="ctr" eaLnBrk="1" hangingPunct="1"/>
            <a:r>
              <a:rPr lang="en-GB" altLang="cy-GB" sz="4000" b="1" dirty="0">
                <a:latin typeface="Arial" panose="020B0604020202020204" pitchFamily="34" charset="0"/>
              </a:rPr>
              <a:t>Technology</a:t>
            </a:r>
            <a:r>
              <a:rPr lang="en-GB" altLang="cy-GB" sz="4000" b="1" dirty="0">
                <a:solidFill>
                  <a:srgbClr val="0070C0"/>
                </a:solidFill>
                <a:latin typeface="Arial" panose="020B0604020202020204" pitchFamily="34" charset="0"/>
              </a:rPr>
              <a:t> </a:t>
            </a:r>
            <a:endParaRPr lang="cy-GB" altLang="cy-GB" b="1" dirty="0">
              <a:solidFill>
                <a:srgbClr val="0070C0"/>
              </a:solidFill>
            </a:endParaRPr>
          </a:p>
        </p:txBody>
      </p:sp>
      <p:sp>
        <p:nvSpPr>
          <p:cNvPr id="2" name="Content Placeholder 1"/>
          <p:cNvSpPr>
            <a:spLocks noGrp="1"/>
          </p:cNvSpPr>
          <p:nvPr>
            <p:ph sz="half" idx="2"/>
          </p:nvPr>
        </p:nvSpPr>
        <p:spPr>
          <a:xfrm>
            <a:off x="285750" y="1556792"/>
            <a:ext cx="8229600" cy="4620171"/>
          </a:xfrm>
        </p:spPr>
        <p:txBody>
          <a:bodyPr>
            <a:normAutofit/>
          </a:bodyPr>
          <a:lstStyle/>
          <a:p>
            <a:pPr>
              <a:lnSpc>
                <a:spcPct val="150000"/>
              </a:lnSpc>
            </a:pPr>
            <a:r>
              <a:rPr lang="en-GB" dirty="0">
                <a:latin typeface="Arial" panose="020B0604020202020204" pitchFamily="34" charset="0"/>
              </a:rPr>
              <a:t>894 children;</a:t>
            </a:r>
          </a:p>
          <a:p>
            <a:pPr>
              <a:lnSpc>
                <a:spcPct val="150000"/>
              </a:lnSpc>
            </a:pPr>
            <a:r>
              <a:rPr lang="en-GB" dirty="0">
                <a:latin typeface="Arial" panose="020B0604020202020204" pitchFamily="34" charset="0"/>
              </a:rPr>
              <a:t>6 months – 2 years;</a:t>
            </a:r>
          </a:p>
          <a:p>
            <a:pPr>
              <a:lnSpc>
                <a:spcPct val="150000"/>
              </a:lnSpc>
            </a:pPr>
            <a:r>
              <a:rPr lang="en-GB" dirty="0">
                <a:latin typeface="Arial" panose="020B0604020202020204" pitchFamily="34" charset="0"/>
              </a:rPr>
              <a:t>By 18 months, 20% spend approx. 28 minutes using screens;</a:t>
            </a:r>
          </a:p>
          <a:p>
            <a:pPr>
              <a:lnSpc>
                <a:spcPct val="150000"/>
              </a:lnSpc>
            </a:pPr>
            <a:r>
              <a:rPr lang="en-GB" dirty="0">
                <a:latin typeface="Arial" panose="020B0604020202020204" pitchFamily="34" charset="0"/>
              </a:rPr>
              <a:t>40% of children under 2 have used a mobile device.</a:t>
            </a:r>
          </a:p>
        </p:txBody>
      </p:sp>
    </p:spTree>
    <p:extLst>
      <p:ext uri="{BB962C8B-B14F-4D97-AF65-F5344CB8AC3E}">
        <p14:creationId xmlns:p14="http://schemas.microsoft.com/office/powerpoint/2010/main" val="17472338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rPr>
              <a:t>Pandemic</a:t>
            </a:r>
          </a:p>
        </p:txBody>
      </p:sp>
      <p:sp>
        <p:nvSpPr>
          <p:cNvPr id="3" name="Content Placeholder 2"/>
          <p:cNvSpPr>
            <a:spLocks noGrp="1"/>
          </p:cNvSpPr>
          <p:nvPr>
            <p:ph sz="half" idx="1"/>
          </p:nvPr>
        </p:nvSpPr>
        <p:spPr>
          <a:xfrm>
            <a:off x="4495800" y="1268761"/>
            <a:ext cx="4648200" cy="4392488"/>
          </a:xfrm>
        </p:spPr>
        <p:txBody>
          <a:bodyPr>
            <a:normAutofit fontScale="77500" lnSpcReduction="20000"/>
          </a:bodyPr>
          <a:lstStyle/>
          <a:p>
            <a:pPr marL="0" indent="0">
              <a:lnSpc>
                <a:spcPct val="150000"/>
              </a:lnSpc>
              <a:buNone/>
            </a:pPr>
            <a:r>
              <a:rPr lang="en-GB" dirty="0">
                <a:latin typeface="Arial" panose="020B0604020202020204" pitchFamily="34" charset="0"/>
                <a:cs typeface="Arial" panose="020B0604020202020204" pitchFamily="34" charset="0"/>
                <a:hlinkClick r:id="rId3"/>
              </a:rPr>
              <a:t>Coronavirus: </a:t>
            </a:r>
            <a:r>
              <a:rPr lang="en-GB" dirty="0" err="1">
                <a:latin typeface="Arial" panose="020B0604020202020204" pitchFamily="34" charset="0"/>
                <a:cs typeface="Arial" panose="020B0604020202020204" pitchFamily="34" charset="0"/>
                <a:hlinkClick r:id="rId3"/>
              </a:rPr>
              <a:t>Homeschooling</a:t>
            </a:r>
            <a:r>
              <a:rPr lang="en-GB" dirty="0">
                <a:latin typeface="Arial" panose="020B0604020202020204" pitchFamily="34" charset="0"/>
                <a:cs typeface="Arial" panose="020B0604020202020204" pitchFamily="34" charset="0"/>
                <a:hlinkClick r:id="rId3"/>
              </a:rPr>
              <a:t> in a language you don't speak</a:t>
            </a:r>
            <a:endParaRPr lang="en-GB" dirty="0">
              <a:latin typeface="Arial" panose="020B0604020202020204" pitchFamily="34" charset="0"/>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hlinkClick r:id="rId4"/>
              </a:rPr>
              <a:t>Impact of COVID-19 on the access to hearing health care services for children with cochlear implants: a survey of </a:t>
            </a:r>
            <a:r>
              <a:rPr lang="en-GB" dirty="0" smtClean="0">
                <a:latin typeface="Arial" panose="020B0604020202020204" pitchFamily="34" charset="0"/>
                <a:cs typeface="Arial" panose="020B0604020202020204" pitchFamily="34" charset="0"/>
                <a:hlinkClick r:id="rId4"/>
              </a:rPr>
              <a:t>parents</a:t>
            </a: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These are available on Moodle</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323528" y="1681785"/>
            <a:ext cx="4172272" cy="3809862"/>
          </a:xfrm>
        </p:spPr>
        <p:txBody>
          <a:bodyPr>
            <a:normAutofit fontScale="77500" lnSpcReduction="20000"/>
          </a:bodyPr>
          <a:lstStyle/>
          <a:p>
            <a:pPr>
              <a:lnSpc>
                <a:spcPct val="150000"/>
              </a:lnSpc>
            </a:pPr>
            <a:r>
              <a:rPr lang="en-GB" dirty="0" smtClean="0"/>
              <a:t>Do you believe COVID-19 has had an impact on Speech and Language? </a:t>
            </a:r>
          </a:p>
          <a:p>
            <a:pPr>
              <a:lnSpc>
                <a:spcPct val="150000"/>
              </a:lnSpc>
            </a:pPr>
            <a:endParaRPr lang="en-GB" dirty="0"/>
          </a:p>
          <a:p>
            <a:pPr>
              <a:lnSpc>
                <a:spcPct val="150000"/>
              </a:lnSpc>
            </a:pPr>
            <a:r>
              <a:rPr lang="en-GB" dirty="0" smtClean="0"/>
              <a:t>How so?</a:t>
            </a:r>
            <a:endParaRPr lang="en-GB" dirty="0"/>
          </a:p>
        </p:txBody>
      </p:sp>
    </p:spTree>
    <p:extLst>
      <p:ext uri="{BB962C8B-B14F-4D97-AF65-F5344CB8AC3E}">
        <p14:creationId xmlns:p14="http://schemas.microsoft.com/office/powerpoint/2010/main" val="414553680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0383-A513-468D-A3F3-3699D00747CF}"/>
              </a:ext>
            </a:extLst>
          </p:cNvPr>
          <p:cNvSpPr>
            <a:spLocks noGrp="1"/>
          </p:cNvSpPr>
          <p:nvPr>
            <p:ph type="title"/>
          </p:nvPr>
        </p:nvSpPr>
        <p:spPr>
          <a:xfrm>
            <a:off x="629841" y="457200"/>
            <a:ext cx="2949178" cy="955576"/>
          </a:xfrm>
          <a:noFill/>
        </p:spPr>
        <p:txBody>
          <a:bodyPr>
            <a:normAutofit/>
          </a:bodyPr>
          <a:lstStyle/>
          <a:p>
            <a:r>
              <a:rPr lang="en-GB" b="1" dirty="0">
                <a:latin typeface="Arial" panose="020B0604020202020204" pitchFamily="34" charset="0"/>
              </a:rPr>
              <a:t>China</a:t>
            </a:r>
          </a:p>
        </p:txBody>
      </p:sp>
      <p:sp>
        <p:nvSpPr>
          <p:cNvPr id="5" name="Content Placeholder 4">
            <a:extLst>
              <a:ext uri="{FF2B5EF4-FFF2-40B4-BE49-F238E27FC236}">
                <a16:creationId xmlns:a16="http://schemas.microsoft.com/office/drawing/2014/main" id="{8FDB9B60-2CAA-43E9-AD12-5F1E7468B10E}"/>
              </a:ext>
            </a:extLst>
          </p:cNvPr>
          <p:cNvSpPr>
            <a:spLocks noGrp="1"/>
          </p:cNvSpPr>
          <p:nvPr>
            <p:ph idx="1"/>
          </p:nvPr>
        </p:nvSpPr>
        <p:spPr>
          <a:xfrm>
            <a:off x="5004047" y="2132856"/>
            <a:ext cx="3512493" cy="3728195"/>
          </a:xfrm>
          <a:noFill/>
        </p:spPr>
        <p:txBody>
          <a:bodyPr>
            <a:normAutofit/>
          </a:bodyPr>
          <a:lstStyle/>
          <a:p>
            <a:pPr marL="0" indent="0">
              <a:buNone/>
            </a:pPr>
            <a:endParaRPr lang="en-GB" dirty="0">
              <a:hlinkClick r:id="rId3"/>
            </a:endParaRPr>
          </a:p>
          <a:p>
            <a:pPr marL="0" indent="0">
              <a:buNone/>
            </a:pPr>
            <a:endParaRPr lang="en-GB" dirty="0">
              <a:hlinkClick r:id="rId3"/>
            </a:endParaRPr>
          </a:p>
          <a:p>
            <a:pPr marL="0" indent="0">
              <a:buNone/>
            </a:pPr>
            <a:endParaRPr lang="en-GB" dirty="0">
              <a:hlinkClick r:id="rId3"/>
            </a:endParaRPr>
          </a:p>
          <a:p>
            <a:pPr marL="0" indent="0">
              <a:buNone/>
            </a:pPr>
            <a:r>
              <a:rPr lang="en-GB" sz="2800" dirty="0">
                <a:latin typeface="Arial" panose="020B0604020202020204" pitchFamily="34" charset="0"/>
                <a:cs typeface="Arial" panose="020B0604020202020204" pitchFamily="34" charset="0"/>
                <a:hlinkClick r:id="rId3"/>
              </a:rPr>
              <a:t>China cuts amount of time minors can spend playing online video games</a:t>
            </a:r>
            <a:endParaRPr lang="en-GB" sz="2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1B67D1E-5354-469D-9BB4-E30D23F31D2D}"/>
              </a:ext>
            </a:extLst>
          </p:cNvPr>
          <p:cNvPicPr>
            <a:picLocks noChangeAspect="1"/>
          </p:cNvPicPr>
          <p:nvPr/>
        </p:nvPicPr>
        <p:blipFill>
          <a:blip r:embed="rId4"/>
          <a:stretch>
            <a:fillRect/>
          </a:stretch>
        </p:blipFill>
        <p:spPr>
          <a:xfrm>
            <a:off x="323528" y="1700808"/>
            <a:ext cx="4464496" cy="4160243"/>
          </a:xfrm>
          <a:prstGeom prst="rect">
            <a:avLst/>
          </a:prstGeom>
        </p:spPr>
      </p:pic>
      <p:sp>
        <p:nvSpPr>
          <p:cNvPr id="6" name="Text Placeholder 5">
            <a:extLst>
              <a:ext uri="{FF2B5EF4-FFF2-40B4-BE49-F238E27FC236}">
                <a16:creationId xmlns:a16="http://schemas.microsoft.com/office/drawing/2014/main" id="{AD92903E-CE22-48FB-9FB1-DB9F348CF4DA}"/>
              </a:ext>
            </a:extLst>
          </p:cNvPr>
          <p:cNvSpPr>
            <a:spLocks noGrp="1"/>
          </p:cNvSpPr>
          <p:nvPr>
            <p:ph type="body" sz="half" idx="2"/>
          </p:nvPr>
        </p:nvSpPr>
        <p:spPr>
          <a:xfrm>
            <a:off x="629840" y="1700808"/>
            <a:ext cx="4230191" cy="4168180"/>
          </a:xfrm>
        </p:spPr>
        <p:txBody>
          <a:bodyPr/>
          <a:lstStyle/>
          <a:p>
            <a:endParaRPr lang="en-GB" dirty="0"/>
          </a:p>
        </p:txBody>
      </p:sp>
      <p:sp>
        <p:nvSpPr>
          <p:cNvPr id="3" name="TextBox 2">
            <a:extLst>
              <a:ext uri="{FF2B5EF4-FFF2-40B4-BE49-F238E27FC236}">
                <a16:creationId xmlns:a16="http://schemas.microsoft.com/office/drawing/2014/main" id="{B712E56A-A79E-675F-4567-5476ABE023DE}"/>
              </a:ext>
            </a:extLst>
          </p:cNvPr>
          <p:cNvSpPr txBox="1"/>
          <p:nvPr/>
        </p:nvSpPr>
        <p:spPr>
          <a:xfrm>
            <a:off x="5094336" y="980728"/>
            <a:ext cx="3870152" cy="2585323"/>
          </a:xfrm>
          <a:prstGeom prst="rect">
            <a:avLst/>
          </a:prstGeom>
          <a:noFill/>
        </p:spPr>
        <p:txBody>
          <a:bodyPr wrap="square" rtlCol="0">
            <a:spAutoFit/>
          </a:bodyPr>
          <a:lstStyle/>
          <a:p>
            <a:r>
              <a:rPr lang="en-GB" dirty="0"/>
              <a:t>Ni, V. (2021) </a:t>
            </a:r>
            <a:r>
              <a:rPr lang="en-GB" i="1" dirty="0"/>
              <a:t>China cuts amount  </a:t>
            </a:r>
          </a:p>
          <a:p>
            <a:r>
              <a:rPr lang="en-GB" i="1" dirty="0"/>
              <a:t>Of time minors can spend playing online video games. </a:t>
            </a:r>
            <a:r>
              <a:rPr lang="en-GB" dirty="0"/>
              <a:t>Available at: </a:t>
            </a:r>
          </a:p>
          <a:p>
            <a:r>
              <a:rPr lang="en-GB" dirty="0">
                <a:hlinkClick r:id="rId3"/>
              </a:rPr>
              <a:t>https://www.theguardian.com/world/2021/aug/30/china-cuts-amount-of-time-minors-can-spend-playing-video-games</a:t>
            </a:r>
            <a:r>
              <a:rPr lang="en-GB" dirty="0"/>
              <a:t> [Accessed: August 9 2023].</a:t>
            </a:r>
          </a:p>
          <a:p>
            <a:r>
              <a:rPr lang="en-GB" dirty="0"/>
              <a:t> </a:t>
            </a:r>
          </a:p>
        </p:txBody>
      </p:sp>
    </p:spTree>
    <p:extLst>
      <p:ext uri="{BB962C8B-B14F-4D97-AF65-F5344CB8AC3E}">
        <p14:creationId xmlns:p14="http://schemas.microsoft.com/office/powerpoint/2010/main" val="27385183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noFill/>
        </p:spPr>
        <p:txBody>
          <a:bodyPr>
            <a:normAutofit/>
          </a:bodyPr>
          <a:lstStyle/>
          <a:p>
            <a:pPr algn="ctr"/>
            <a:r>
              <a:rPr lang="en-GB" altLang="cy-GB" sz="4000" b="1" dirty="0">
                <a:latin typeface="Arial" panose="020B0604020202020204" pitchFamily="34" charset="0"/>
              </a:rPr>
              <a:t>Bilingualism</a:t>
            </a:r>
            <a:endParaRPr lang="cy-GB" altLang="cy-GB" sz="4000" b="1" dirty="0">
              <a:latin typeface="Arial" panose="020B0604020202020204" pitchFamily="34" charset="0"/>
            </a:endParaRPr>
          </a:p>
        </p:txBody>
      </p:sp>
      <p:sp>
        <p:nvSpPr>
          <p:cNvPr id="11268" name="Content Placeholder 3"/>
          <p:cNvSpPr>
            <a:spLocks noGrp="1"/>
          </p:cNvSpPr>
          <p:nvPr>
            <p:ph sz="half" idx="2"/>
          </p:nvPr>
        </p:nvSpPr>
        <p:spPr>
          <a:xfrm>
            <a:off x="628650" y="1268760"/>
            <a:ext cx="8058150" cy="4852988"/>
          </a:xfrm>
          <a:noFill/>
        </p:spPr>
        <p:txBody>
          <a:bodyPr/>
          <a:lstStyle/>
          <a:p>
            <a:pPr>
              <a:lnSpc>
                <a:spcPct val="150000"/>
              </a:lnSpc>
              <a:defRPr/>
            </a:pPr>
            <a:r>
              <a:rPr lang="en-GB" altLang="cy-GB" sz="3200" dirty="0">
                <a:latin typeface="Arial" panose="020B0604020202020204" pitchFamily="34" charset="0"/>
              </a:rPr>
              <a:t>Code switching;</a:t>
            </a:r>
          </a:p>
          <a:p>
            <a:pPr>
              <a:lnSpc>
                <a:spcPct val="150000"/>
              </a:lnSpc>
              <a:defRPr/>
            </a:pPr>
            <a:r>
              <a:rPr lang="en-GB" altLang="cy-GB" sz="3200" dirty="0">
                <a:latin typeface="Arial" panose="020B0604020202020204" pitchFamily="34" charset="0"/>
              </a:rPr>
              <a:t>Simultaneous bilingualism;</a:t>
            </a:r>
          </a:p>
          <a:p>
            <a:pPr>
              <a:lnSpc>
                <a:spcPct val="150000"/>
              </a:lnSpc>
              <a:defRPr/>
            </a:pPr>
            <a:r>
              <a:rPr lang="en-GB" altLang="cy-GB" sz="3200" dirty="0">
                <a:latin typeface="Arial" panose="020B0604020202020204" pitchFamily="34" charset="0"/>
              </a:rPr>
              <a:t>Sequential bilingualism.</a:t>
            </a:r>
          </a:p>
          <a:p>
            <a:pPr marL="0" indent="0" algn="r">
              <a:lnSpc>
                <a:spcPct val="150000"/>
              </a:lnSpc>
              <a:buNone/>
              <a:defRPr/>
            </a:pPr>
            <a:r>
              <a:rPr lang="en-GB" altLang="cy-GB" sz="2000" dirty="0">
                <a:latin typeface="Arial" panose="020B0604020202020204" pitchFamily="34" charset="0"/>
              </a:rPr>
              <a:t>(Baker and Wright, 2017)</a:t>
            </a:r>
          </a:p>
          <a:p>
            <a:pPr marL="0" indent="0">
              <a:lnSpc>
                <a:spcPct val="150000"/>
              </a:lnSpc>
              <a:buFontTx/>
              <a:buNone/>
              <a:defRPr/>
            </a:pPr>
            <a:endParaRPr lang="en-GB" altLang="cy-GB" sz="3200" dirty="0">
              <a:latin typeface="Arial" panose="020B0604020202020204" pitchFamily="34" charset="0"/>
            </a:endParaRPr>
          </a:p>
          <a:p>
            <a:pPr>
              <a:lnSpc>
                <a:spcPct val="150000"/>
              </a:lnSpc>
              <a:defRPr/>
            </a:pPr>
            <a:r>
              <a:rPr lang="en-GB" altLang="cy-GB" sz="3200" dirty="0">
                <a:latin typeface="Arial" panose="020B0604020202020204" pitchFamily="34" charset="0"/>
              </a:rPr>
              <a:t>Language delay?</a:t>
            </a:r>
            <a:endParaRPr lang="cy-GB" altLang="cy-GB" sz="3200" dirty="0">
              <a:latin typeface="Arial" panose="020B0604020202020204" pitchFamily="34" charset="0"/>
            </a:endParaRPr>
          </a:p>
        </p:txBody>
      </p:sp>
    </p:spTree>
    <p:extLst>
      <p:ext uri="{BB962C8B-B14F-4D97-AF65-F5344CB8AC3E}">
        <p14:creationId xmlns:p14="http://schemas.microsoft.com/office/powerpoint/2010/main" val="41269311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79512" y="365127"/>
            <a:ext cx="8856984" cy="975642"/>
          </a:xfrm>
          <a:noFill/>
        </p:spPr>
        <p:txBody>
          <a:bodyPr>
            <a:noAutofit/>
          </a:bodyPr>
          <a:lstStyle/>
          <a:p>
            <a:pPr algn="ctr"/>
            <a:r>
              <a:rPr lang="en-GB" altLang="cy-GB" sz="4000" b="1" dirty="0">
                <a:latin typeface="Arial" panose="020B0604020202020204" pitchFamily="34" charset="0"/>
              </a:rPr>
              <a:t>Types of Bilingualism</a:t>
            </a:r>
            <a:endParaRPr lang="cy-GB" altLang="cy-GB" sz="4000" b="1" dirty="0">
              <a:latin typeface="Arial" panose="020B0604020202020204" pitchFamily="34" charset="0"/>
            </a:endParaRPr>
          </a:p>
        </p:txBody>
      </p:sp>
      <p:sp>
        <p:nvSpPr>
          <p:cNvPr id="10243" name="Content Placeholder 2"/>
          <p:cNvSpPr>
            <a:spLocks noGrp="1"/>
          </p:cNvSpPr>
          <p:nvPr>
            <p:ph sz="half" idx="1"/>
          </p:nvPr>
        </p:nvSpPr>
        <p:spPr>
          <a:xfrm>
            <a:off x="35496" y="1196752"/>
            <a:ext cx="8928992" cy="5327873"/>
          </a:xfrm>
          <a:noFill/>
        </p:spPr>
        <p:txBody>
          <a:bodyPr>
            <a:normAutofit fontScale="77500" lnSpcReduction="20000"/>
          </a:bodyPr>
          <a:lstStyle/>
          <a:p>
            <a:pPr>
              <a:lnSpc>
                <a:spcPct val="150000"/>
              </a:lnSpc>
              <a:defRPr/>
            </a:pPr>
            <a:r>
              <a:rPr lang="en-GB" dirty="0">
                <a:latin typeface="Arial" panose="020B0604020202020204" pitchFamily="34" charset="0"/>
                <a:cs typeface="Arial" panose="020B0604020202020204" pitchFamily="34" charset="0"/>
              </a:rPr>
              <a:t>Simultaneous bilingualism</a:t>
            </a:r>
          </a:p>
          <a:p>
            <a:pPr marL="0" indent="0">
              <a:lnSpc>
                <a:spcPct val="150000"/>
              </a:lnSpc>
              <a:buNone/>
              <a:defRPr/>
            </a:pPr>
            <a:r>
              <a:rPr lang="en-GB" dirty="0">
                <a:latin typeface="Arial" panose="020B0604020202020204" pitchFamily="34" charset="0"/>
                <a:cs typeface="Arial" panose="020B0604020202020204" pitchFamily="34" charset="0"/>
              </a:rPr>
              <a:t>- Acquires 2 languages as “first” language.</a:t>
            </a:r>
          </a:p>
          <a:p>
            <a:pPr>
              <a:lnSpc>
                <a:spcPct val="150000"/>
              </a:lnSpc>
              <a:defRPr/>
            </a:pPr>
            <a:endParaRPr lang="en-GB" dirty="0">
              <a:latin typeface="Arial" panose="020B0604020202020204" pitchFamily="34" charset="0"/>
              <a:cs typeface="Arial" panose="020B0604020202020204" pitchFamily="34" charset="0"/>
            </a:endParaRPr>
          </a:p>
          <a:p>
            <a:pPr>
              <a:lnSpc>
                <a:spcPct val="150000"/>
              </a:lnSpc>
              <a:defRPr/>
            </a:pPr>
            <a:r>
              <a:rPr lang="en-GB" dirty="0">
                <a:latin typeface="Arial" panose="020B0604020202020204" pitchFamily="34" charset="0"/>
                <a:cs typeface="Arial" panose="020B0604020202020204" pitchFamily="34" charset="0"/>
              </a:rPr>
              <a:t>Receptive bilingualism</a:t>
            </a:r>
          </a:p>
          <a:p>
            <a:pPr>
              <a:lnSpc>
                <a:spcPct val="150000"/>
              </a:lnSpc>
              <a:buFontTx/>
              <a:buChar char="-"/>
              <a:defRPr/>
            </a:pPr>
            <a:r>
              <a:rPr lang="en-GB" dirty="0" smtClean="0">
                <a:latin typeface="Arial" panose="020B0604020202020204" pitchFamily="34" charset="0"/>
                <a:cs typeface="Arial" panose="020B0604020202020204" pitchFamily="34" charset="0"/>
              </a:rPr>
              <a:t>Able </a:t>
            </a:r>
            <a:r>
              <a:rPr lang="en-GB" dirty="0">
                <a:latin typeface="Arial" panose="020B0604020202020204" pitchFamily="34" charset="0"/>
                <a:cs typeface="Arial" panose="020B0604020202020204" pitchFamily="34" charset="0"/>
              </a:rPr>
              <a:t>to understand 2 languages but expresses in only 1 language</a:t>
            </a:r>
            <a:r>
              <a:rPr lang="en-GB" dirty="0" smtClean="0">
                <a:latin typeface="Arial" panose="020B0604020202020204" pitchFamily="34" charset="0"/>
                <a:cs typeface="Arial" panose="020B0604020202020204" pitchFamily="34" charset="0"/>
              </a:rPr>
              <a:t>.</a:t>
            </a:r>
          </a:p>
          <a:p>
            <a:pPr>
              <a:lnSpc>
                <a:spcPct val="150000"/>
              </a:lnSpc>
              <a:buFontTx/>
              <a:buChar char="-"/>
              <a:defRPr/>
            </a:pPr>
            <a:endParaRPr lang="en-GB" dirty="0">
              <a:latin typeface="Arial" panose="020B0604020202020204" pitchFamily="34" charset="0"/>
              <a:cs typeface="Arial" panose="020B0604020202020204" pitchFamily="34" charset="0"/>
            </a:endParaRPr>
          </a:p>
          <a:p>
            <a:pPr>
              <a:lnSpc>
                <a:spcPct val="150000"/>
              </a:lnSpc>
              <a:defRPr/>
            </a:pPr>
            <a:r>
              <a:rPr lang="en-GB" altLang="cy-GB" dirty="0">
                <a:latin typeface="Arial" panose="020B0604020202020204" pitchFamily="34" charset="0"/>
              </a:rPr>
              <a:t>Sequential bilingualism</a:t>
            </a:r>
          </a:p>
          <a:p>
            <a:pPr marL="0" indent="0">
              <a:lnSpc>
                <a:spcPct val="150000"/>
              </a:lnSpc>
              <a:buNone/>
              <a:defRPr/>
            </a:pPr>
            <a:r>
              <a:rPr lang="en-GB" altLang="cy-GB" dirty="0">
                <a:latin typeface="Arial" panose="020B0604020202020204" pitchFamily="34" charset="0"/>
              </a:rPr>
              <a:t>- Learns 1 language after first language has already been established.</a:t>
            </a:r>
          </a:p>
          <a:p>
            <a:pPr>
              <a:buFontTx/>
              <a:buChar char="-"/>
              <a:defRPr/>
            </a:pPr>
            <a:endParaRPr lang="en-GB" dirty="0">
              <a:latin typeface="Arial" panose="020B0604020202020204" pitchFamily="34" charset="0"/>
              <a:cs typeface="Arial" panose="020B0604020202020204" pitchFamily="34" charset="0"/>
            </a:endParaRPr>
          </a:p>
          <a:p>
            <a:pPr marL="0" indent="0">
              <a:buNone/>
              <a:defRPr/>
            </a:pPr>
            <a:endParaRPr lang="cy-GB" altLang="cy-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57952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68FF-A786-9EC5-7370-236A15F126DF}"/>
              </a:ext>
            </a:extLst>
          </p:cNvPr>
          <p:cNvSpPr>
            <a:spLocks noGrp="1"/>
          </p:cNvSpPr>
          <p:nvPr>
            <p:ph type="title"/>
          </p:nvPr>
        </p:nvSpPr>
        <p:spPr/>
        <p:txBody>
          <a:bodyPr>
            <a:normAutofit/>
          </a:bodyPr>
          <a:lstStyle/>
          <a:p>
            <a:pPr algn="ctr"/>
            <a:r>
              <a:rPr kumimoji="0" lang="en-GB" altLang="cy-GB" b="1" i="0" u="none" strike="noStrike" kern="1200" cap="none" spc="0" normalizeH="0" baseline="0" noProof="0" dirty="0">
                <a:ln>
                  <a:noFill/>
                </a:ln>
                <a:effectLst/>
                <a:uLnTx/>
                <a:uFillTx/>
                <a:latin typeface="Arial" panose="020B0604020202020204" pitchFamily="34" charset="0"/>
              </a:rPr>
              <a:t>References</a:t>
            </a:r>
            <a:endParaRPr lang="en-GB" sz="5400" b="1" dirty="0"/>
          </a:p>
        </p:txBody>
      </p:sp>
      <p:sp>
        <p:nvSpPr>
          <p:cNvPr id="3" name="Content Placeholder 2">
            <a:extLst>
              <a:ext uri="{FF2B5EF4-FFF2-40B4-BE49-F238E27FC236}">
                <a16:creationId xmlns:a16="http://schemas.microsoft.com/office/drawing/2014/main" id="{90126E01-417E-604B-68DD-9C33915F1911}"/>
              </a:ext>
            </a:extLst>
          </p:cNvPr>
          <p:cNvSpPr>
            <a:spLocks noGrp="1"/>
          </p:cNvSpPr>
          <p:nvPr>
            <p:ph sz="half" idx="1"/>
          </p:nvPr>
        </p:nvSpPr>
        <p:spPr>
          <a:xfrm>
            <a:off x="395536" y="1268760"/>
            <a:ext cx="8280920" cy="4366727"/>
          </a:xfrm>
        </p:spPr>
        <p:txBody>
          <a:bodyPr>
            <a:normAutofit fontScale="55000" lnSpcReduction="20000"/>
          </a:bodyPr>
          <a:lstStyle/>
          <a:p>
            <a:pPr marL="0" indent="0" algn="just">
              <a:lnSpc>
                <a:spcPct val="170000"/>
              </a:lnSpc>
              <a:buFontTx/>
              <a:buNone/>
            </a:pPr>
            <a:r>
              <a:rPr lang="en-GB" altLang="cy-GB" sz="2800" dirty="0">
                <a:solidFill>
                  <a:srgbClr val="000000"/>
                </a:solidFill>
                <a:latin typeface="Arial" panose="020B0604020202020204" pitchFamily="34" charset="0"/>
              </a:rPr>
              <a:t>Baker, C. and Wright, W. E. (2017) </a:t>
            </a:r>
            <a:r>
              <a:rPr lang="en-GB" altLang="cy-GB" sz="2800" i="1" dirty="0">
                <a:solidFill>
                  <a:srgbClr val="000000"/>
                </a:solidFill>
                <a:latin typeface="Arial" panose="020B0604020202020204" pitchFamily="34" charset="0"/>
              </a:rPr>
              <a:t>Foundations of bilingual education and bilingualism 6</a:t>
            </a:r>
            <a:r>
              <a:rPr lang="en-GB" altLang="cy-GB" sz="2800" i="1" baseline="30000" dirty="0">
                <a:solidFill>
                  <a:srgbClr val="000000"/>
                </a:solidFill>
                <a:latin typeface="Arial" panose="020B0604020202020204" pitchFamily="34" charset="0"/>
              </a:rPr>
              <a:t>th </a:t>
            </a:r>
            <a:r>
              <a:rPr lang="en-GB" altLang="cy-GB" sz="2800" i="1" dirty="0">
                <a:solidFill>
                  <a:srgbClr val="000000"/>
                </a:solidFill>
                <a:latin typeface="Arial" panose="020B0604020202020204" pitchFamily="34" charset="0"/>
              </a:rPr>
              <a:t> ed.). </a:t>
            </a:r>
            <a:r>
              <a:rPr lang="en-GB" altLang="cy-GB" sz="2800" dirty="0">
                <a:solidFill>
                  <a:srgbClr val="000000"/>
                </a:solidFill>
                <a:latin typeface="Arial" panose="020B0604020202020204" pitchFamily="34" charset="0"/>
              </a:rPr>
              <a:t>Clevedon: Multilingual Matters Ltd.</a:t>
            </a:r>
          </a:p>
          <a:p>
            <a:pPr marL="0" indent="0" algn="just">
              <a:lnSpc>
                <a:spcPct val="170000"/>
              </a:lnSpc>
              <a:buFontTx/>
              <a:buNone/>
            </a:pPr>
            <a:r>
              <a:rPr lang="en-GB" altLang="cy-GB" sz="2800" dirty="0">
                <a:solidFill>
                  <a:srgbClr val="000000"/>
                </a:solidFill>
                <a:latin typeface="Arial" panose="020B0604020202020204" pitchFamily="34" charset="0"/>
              </a:rPr>
              <a:t>Brown, T. H. (2020) ‘Childhood hearing impairment’, </a:t>
            </a:r>
            <a:r>
              <a:rPr lang="en-GB" altLang="cy-GB" sz="2800" i="1" dirty="0">
                <a:solidFill>
                  <a:srgbClr val="000000"/>
                </a:solidFill>
                <a:latin typeface="Arial" panose="020B0604020202020204" pitchFamily="34" charset="0"/>
              </a:rPr>
              <a:t>Paediatrics and Child Health, </a:t>
            </a:r>
            <a:r>
              <a:rPr lang="en-GB" altLang="cy-GB" sz="2800" dirty="0">
                <a:solidFill>
                  <a:srgbClr val="000000"/>
                </a:solidFill>
                <a:latin typeface="Arial" panose="020B0604020202020204" pitchFamily="34" charset="0"/>
              </a:rPr>
              <a:t>30(1), pp. 6-13.</a:t>
            </a:r>
          </a:p>
          <a:p>
            <a:pPr marL="0" indent="0">
              <a:lnSpc>
                <a:spcPct val="170000"/>
              </a:lnSpc>
              <a:buFontTx/>
              <a:buNone/>
            </a:pPr>
            <a:r>
              <a:rPr lang="en-GB" altLang="cy-GB" sz="2800" dirty="0">
                <a:solidFill>
                  <a:srgbClr val="000000"/>
                </a:solidFill>
                <a:latin typeface="Arial" panose="020B0604020202020204" pitchFamily="34" charset="0"/>
              </a:rPr>
              <a:t>Bryan, K. </a:t>
            </a:r>
            <a:r>
              <a:rPr lang="en-GB" altLang="cy-GB" sz="2800" i="1" dirty="0">
                <a:solidFill>
                  <a:srgbClr val="000000"/>
                </a:solidFill>
                <a:latin typeface="Arial" panose="020B0604020202020204" pitchFamily="34" charset="0"/>
              </a:rPr>
              <a:t>et al</a:t>
            </a:r>
            <a:r>
              <a:rPr lang="en-GB" altLang="cy-GB" sz="2800" dirty="0">
                <a:solidFill>
                  <a:srgbClr val="000000"/>
                </a:solidFill>
                <a:latin typeface="Arial" panose="020B0604020202020204" pitchFamily="34" charset="0"/>
              </a:rPr>
              <a:t>., (2015) ‘Language difficulties and criminal justice: the need for earlier identification’,</a:t>
            </a:r>
            <a:r>
              <a:rPr lang="en-GB" altLang="cy-GB" sz="2800" i="1" dirty="0">
                <a:solidFill>
                  <a:srgbClr val="000000"/>
                </a:solidFill>
                <a:latin typeface="Arial" panose="020B0604020202020204" pitchFamily="34" charset="0"/>
              </a:rPr>
              <a:t> International journal of language &amp; communication disorders</a:t>
            </a:r>
            <a:r>
              <a:rPr lang="en-GB" altLang="cy-GB" sz="2800" dirty="0">
                <a:solidFill>
                  <a:srgbClr val="000000"/>
                </a:solidFill>
                <a:latin typeface="Arial" panose="020B0604020202020204" pitchFamily="34" charset="0"/>
              </a:rPr>
              <a:t>, 50(6), pp.763-775. </a:t>
            </a:r>
            <a:r>
              <a:rPr lang="en-GB" altLang="cy-GB" sz="2800" dirty="0" err="1">
                <a:solidFill>
                  <a:srgbClr val="000000"/>
                </a:solidFill>
                <a:latin typeface="Arial" panose="020B0604020202020204" pitchFamily="34" charset="0"/>
              </a:rPr>
              <a:t>Dadvand</a:t>
            </a:r>
            <a:r>
              <a:rPr lang="en-GB" altLang="cy-GB" sz="2800" dirty="0">
                <a:solidFill>
                  <a:srgbClr val="000000"/>
                </a:solidFill>
                <a:latin typeface="Arial" panose="020B0604020202020204" pitchFamily="34" charset="0"/>
              </a:rPr>
              <a:t>, P. </a:t>
            </a:r>
            <a:r>
              <a:rPr lang="en-GB" altLang="cy-GB" sz="2800" i="1" dirty="0">
                <a:solidFill>
                  <a:srgbClr val="000000"/>
                </a:solidFill>
                <a:latin typeface="Arial" panose="020B0604020202020204" pitchFamily="34" charset="0"/>
              </a:rPr>
              <a:t>et al., </a:t>
            </a:r>
            <a:r>
              <a:rPr lang="en-GB" altLang="cy-GB" sz="2800" dirty="0">
                <a:solidFill>
                  <a:srgbClr val="000000"/>
                </a:solidFill>
                <a:latin typeface="Arial" panose="020B0604020202020204" pitchFamily="34" charset="0"/>
              </a:rPr>
              <a:t>(2015) ‘Green spaces and cognitive development in primary schoolchildren’, </a:t>
            </a:r>
            <a:r>
              <a:rPr lang="en-GB" altLang="cy-GB" sz="2800" i="1" dirty="0">
                <a:solidFill>
                  <a:srgbClr val="000000"/>
                </a:solidFill>
                <a:latin typeface="Arial" panose="020B0604020202020204" pitchFamily="34" charset="0"/>
              </a:rPr>
              <a:t>PNAS, </a:t>
            </a:r>
            <a:r>
              <a:rPr lang="en-GB" altLang="cy-GB" sz="2800" dirty="0">
                <a:solidFill>
                  <a:srgbClr val="000000"/>
                </a:solidFill>
                <a:latin typeface="Arial" panose="020B0604020202020204" pitchFamily="34" charset="0"/>
              </a:rPr>
              <a:t>112(26), pp. 7937-7942.</a:t>
            </a:r>
          </a:p>
          <a:p>
            <a:pPr marL="0" indent="0">
              <a:lnSpc>
                <a:spcPct val="170000"/>
              </a:lnSpc>
              <a:buFontTx/>
              <a:buNone/>
            </a:pPr>
            <a:r>
              <a:rPr lang="en-GB" altLang="cy-GB" sz="2800" dirty="0">
                <a:solidFill>
                  <a:srgbClr val="000000"/>
                </a:solidFill>
                <a:latin typeface="Arial" panose="020B0604020202020204" pitchFamily="34" charset="0"/>
              </a:rPr>
              <a:t>Dickinson, D. </a:t>
            </a:r>
            <a:r>
              <a:rPr lang="en-GB" altLang="cy-GB" dirty="0">
                <a:solidFill>
                  <a:srgbClr val="000000"/>
                </a:solidFill>
                <a:latin typeface="Arial" panose="020B0604020202020204" pitchFamily="34" charset="0"/>
              </a:rPr>
              <a:t>K. and Morse, A. B. (2019) </a:t>
            </a:r>
            <a:r>
              <a:rPr lang="en-GB" altLang="cy-GB" i="1" dirty="0">
                <a:solidFill>
                  <a:srgbClr val="000000"/>
                </a:solidFill>
                <a:latin typeface="Arial" panose="020B0604020202020204" pitchFamily="34" charset="0"/>
              </a:rPr>
              <a:t>Connecting through talk: Nurturing children’s development with language. </a:t>
            </a:r>
            <a:r>
              <a:rPr lang="en-GB" altLang="cy-GB" dirty="0">
                <a:solidFill>
                  <a:srgbClr val="000000"/>
                </a:solidFill>
                <a:latin typeface="Arial" panose="020B0604020202020204" pitchFamily="34" charset="0"/>
              </a:rPr>
              <a:t>Baltimore: Paul H. Brookes Publishing Co. </a:t>
            </a:r>
            <a:endParaRPr lang="en-GB" altLang="cy-GB" sz="2800" dirty="0">
              <a:solidFill>
                <a:srgbClr val="000000"/>
              </a:solidFill>
              <a:latin typeface="Arial" panose="020B0604020202020204" pitchFamily="34" charset="0"/>
            </a:endParaRPr>
          </a:p>
          <a:p>
            <a:pPr marL="0" indent="0" algn="just">
              <a:buFontTx/>
              <a:buNone/>
            </a:pPr>
            <a:endParaRPr lang="en-GB" altLang="cy-GB" sz="2800" dirty="0">
              <a:solidFill>
                <a:srgbClr val="000000"/>
              </a:solidFill>
              <a:latin typeface="Arial" panose="020B0604020202020204" pitchFamily="34" charset="0"/>
            </a:endParaRPr>
          </a:p>
          <a:p>
            <a:pPr marL="0" indent="0" algn="just">
              <a:buFontTx/>
              <a:buNone/>
            </a:pPr>
            <a:endParaRPr lang="en-GB" altLang="cy-GB" sz="2800"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373044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5834D-73B6-95E2-994E-B21AB6474FB8}"/>
              </a:ext>
            </a:extLst>
          </p:cNvPr>
          <p:cNvSpPr>
            <a:spLocks noGrp="1"/>
          </p:cNvSpPr>
          <p:nvPr>
            <p:ph type="title"/>
          </p:nvPr>
        </p:nvSpPr>
        <p:spPr/>
        <p:txBody>
          <a:bodyPr/>
          <a:lstStyle/>
          <a:p>
            <a:pPr algn="ctr"/>
            <a:r>
              <a:rPr lang="en-GB" altLang="cy-GB" sz="4400" b="1" dirty="0">
                <a:latin typeface="Arial" panose="020B0604020202020204" pitchFamily="34" charset="0"/>
              </a:rPr>
              <a:t>References</a:t>
            </a:r>
            <a:endParaRPr lang="en-GB" b="1" dirty="0"/>
          </a:p>
        </p:txBody>
      </p:sp>
      <p:sp>
        <p:nvSpPr>
          <p:cNvPr id="3" name="Content Placeholder 2">
            <a:extLst>
              <a:ext uri="{FF2B5EF4-FFF2-40B4-BE49-F238E27FC236}">
                <a16:creationId xmlns:a16="http://schemas.microsoft.com/office/drawing/2014/main" id="{C6FCFC19-4DBE-2643-230A-03CD97ED2B1E}"/>
              </a:ext>
            </a:extLst>
          </p:cNvPr>
          <p:cNvSpPr>
            <a:spLocks noGrp="1"/>
          </p:cNvSpPr>
          <p:nvPr>
            <p:ph sz="half" idx="1"/>
          </p:nvPr>
        </p:nvSpPr>
        <p:spPr>
          <a:xfrm>
            <a:off x="179512" y="1340768"/>
            <a:ext cx="8856984" cy="4608511"/>
          </a:xfrm>
        </p:spPr>
        <p:txBody>
          <a:bodyPr>
            <a:normAutofit fontScale="47500" lnSpcReduction="20000"/>
          </a:bodyPr>
          <a:lstStyle/>
          <a:p>
            <a:pPr marL="0" indent="0">
              <a:lnSpc>
                <a:spcPct val="170000"/>
              </a:lnSpc>
              <a:buFontTx/>
              <a:buNone/>
            </a:pPr>
            <a:r>
              <a:rPr lang="en-GB" altLang="cy-GB" sz="2800" dirty="0">
                <a:solidFill>
                  <a:srgbClr val="000000"/>
                </a:solidFill>
                <a:latin typeface="Arial" panose="020B0604020202020204" pitchFamily="34" charset="0"/>
              </a:rPr>
              <a:t>Ganger, J. (no date) </a:t>
            </a:r>
            <a:r>
              <a:rPr lang="en-GB" altLang="cy-GB" sz="2800" i="1" dirty="0">
                <a:solidFill>
                  <a:srgbClr val="000000"/>
                </a:solidFill>
                <a:latin typeface="Arial" panose="020B0604020202020204" pitchFamily="34" charset="0"/>
              </a:rPr>
              <a:t>Are twins delayed in language development? </a:t>
            </a:r>
            <a:r>
              <a:rPr lang="en-GB" altLang="cy-GB" sz="2800" dirty="0">
                <a:solidFill>
                  <a:srgbClr val="000000"/>
                </a:solidFill>
                <a:latin typeface="Arial" panose="020B0604020202020204" pitchFamily="34" charset="0"/>
                <a:hlinkClick r:id="rId2"/>
              </a:rPr>
              <a:t>http://twins.wjh.harvard.edu/delaylit.html</a:t>
            </a:r>
            <a:r>
              <a:rPr lang="en-GB" altLang="cy-GB" sz="2800" dirty="0">
                <a:solidFill>
                  <a:srgbClr val="000000"/>
                </a:solidFill>
                <a:latin typeface="Arial" panose="020B0604020202020204" pitchFamily="34" charset="0"/>
              </a:rPr>
              <a:t> [Accessed: February 26 2014].</a:t>
            </a:r>
          </a:p>
          <a:p>
            <a:pPr marL="0" indent="0">
              <a:lnSpc>
                <a:spcPct val="170000"/>
              </a:lnSpc>
              <a:buNone/>
            </a:pPr>
            <a:r>
              <a:rPr lang="en-GB" altLang="cy-GB" dirty="0" err="1">
                <a:solidFill>
                  <a:srgbClr val="000000"/>
                </a:solidFill>
                <a:latin typeface="Arial" panose="020B0604020202020204" pitchFamily="34" charset="0"/>
              </a:rPr>
              <a:t>Garraffa</a:t>
            </a:r>
            <a:r>
              <a:rPr lang="en-GB" altLang="cy-GB" dirty="0">
                <a:solidFill>
                  <a:srgbClr val="000000"/>
                </a:solidFill>
                <a:latin typeface="Arial" panose="020B0604020202020204" pitchFamily="34" charset="0"/>
              </a:rPr>
              <a:t>, M. and </a:t>
            </a:r>
            <a:r>
              <a:rPr lang="en-GB" altLang="cy-GB" dirty="0" err="1">
                <a:solidFill>
                  <a:srgbClr val="000000"/>
                </a:solidFill>
                <a:latin typeface="Arial" panose="020B0604020202020204" pitchFamily="34" charset="0"/>
              </a:rPr>
              <a:t>Fyndanis</a:t>
            </a:r>
            <a:r>
              <a:rPr lang="en-GB" altLang="cy-GB" dirty="0">
                <a:solidFill>
                  <a:srgbClr val="000000"/>
                </a:solidFill>
                <a:latin typeface="Arial" panose="020B0604020202020204" pitchFamily="34" charset="0"/>
              </a:rPr>
              <a:t>, V. (2020) ‘Linguistic theory and aphasia: an overview’, </a:t>
            </a:r>
            <a:r>
              <a:rPr lang="en-GB" altLang="cy-GB" i="1" dirty="0">
                <a:solidFill>
                  <a:srgbClr val="000000"/>
                </a:solidFill>
                <a:latin typeface="Arial" panose="020B0604020202020204" pitchFamily="34" charset="0"/>
              </a:rPr>
              <a:t>Aphasiology, </a:t>
            </a:r>
            <a:r>
              <a:rPr lang="en-GB" altLang="cy-GB" dirty="0">
                <a:solidFill>
                  <a:srgbClr val="000000"/>
                </a:solidFill>
                <a:latin typeface="Arial" panose="020B0604020202020204" pitchFamily="34" charset="0"/>
              </a:rPr>
              <a:t>34(8), pp. 905-926. Available at: </a:t>
            </a:r>
            <a:r>
              <a:rPr lang="en-GB" altLang="cy-GB" dirty="0">
                <a:solidFill>
                  <a:srgbClr val="000000"/>
                </a:solidFill>
                <a:latin typeface="Arial" panose="020B0604020202020204" pitchFamily="34" charset="0"/>
                <a:hlinkClick r:id="rId3"/>
              </a:rPr>
              <a:t>https://doi.org/10.1080/02687038.2020.1770196</a:t>
            </a:r>
            <a:r>
              <a:rPr lang="en-GB" altLang="cy-GB" dirty="0">
                <a:solidFill>
                  <a:srgbClr val="000000"/>
                </a:solidFill>
                <a:latin typeface="Arial" panose="020B0604020202020204" pitchFamily="34" charset="0"/>
              </a:rPr>
              <a:t> </a:t>
            </a:r>
            <a:r>
              <a:rPr lang="en-GB" altLang="cy-GB" sz="2800" dirty="0">
                <a:solidFill>
                  <a:srgbClr val="000000"/>
                </a:solidFill>
                <a:latin typeface="Arial" panose="020B0604020202020204" pitchFamily="34" charset="0"/>
              </a:rPr>
              <a:t>[Accessed: August 20 2024].</a:t>
            </a:r>
          </a:p>
          <a:p>
            <a:pPr marL="0" indent="0">
              <a:lnSpc>
                <a:spcPct val="170000"/>
              </a:lnSpc>
              <a:buFontTx/>
              <a:buNone/>
            </a:pPr>
            <a:r>
              <a:rPr lang="en-GB" altLang="cy-GB" sz="2800" dirty="0" err="1">
                <a:solidFill>
                  <a:srgbClr val="000000"/>
                </a:solidFill>
                <a:latin typeface="Arial" panose="020B0604020202020204" pitchFamily="34" charset="0"/>
              </a:rPr>
              <a:t>Horsnall</a:t>
            </a:r>
            <a:r>
              <a:rPr lang="en-GB" altLang="cy-GB" sz="2800" dirty="0">
                <a:solidFill>
                  <a:srgbClr val="000000"/>
                </a:solidFill>
                <a:latin typeface="Arial" panose="020B0604020202020204" pitchFamily="34" charset="0"/>
              </a:rPr>
              <a:t>, V. (2023) ‘The secret life of twins: we’d tell you if we could’. [online]. Available at: </a:t>
            </a:r>
            <a:r>
              <a:rPr lang="en-GB" altLang="cy-GB" sz="2800" dirty="0">
                <a:solidFill>
                  <a:srgbClr val="000000"/>
                </a:solidFill>
                <a:latin typeface="Arial" panose="020B0604020202020204" pitchFamily="34" charset="0"/>
                <a:hlinkClick r:id="rId4"/>
              </a:rPr>
              <a:t>https://etheses.whiterose.ac.uk/33160/1/Victoria%20Horsnall%20Thesis.pdf</a:t>
            </a:r>
            <a:r>
              <a:rPr lang="en-GB" altLang="cy-GB" sz="2800" dirty="0">
                <a:solidFill>
                  <a:srgbClr val="000000"/>
                </a:solidFill>
                <a:latin typeface="Arial" panose="020B0604020202020204" pitchFamily="34" charset="0"/>
              </a:rPr>
              <a:t> [Accessed: August 20 2024].</a:t>
            </a:r>
          </a:p>
          <a:p>
            <a:pPr marL="0" indent="0">
              <a:lnSpc>
                <a:spcPct val="170000"/>
              </a:lnSpc>
              <a:buFontTx/>
              <a:buNone/>
            </a:pPr>
            <a:r>
              <a:rPr lang="en-GB" altLang="cy-GB" sz="2800" dirty="0">
                <a:solidFill>
                  <a:srgbClr val="000000"/>
                </a:solidFill>
                <a:latin typeface="Arial" panose="020B0604020202020204" pitchFamily="34" charset="0"/>
              </a:rPr>
              <a:t>Iqbal et al. (2017) ‘The Effect of Breastfeeding on the Cognitive and Language Development of Children Under 3 Years of Age: Results of ‘</a:t>
            </a:r>
            <a:r>
              <a:rPr lang="en-GB" altLang="cy-GB" sz="2800" dirty="0" err="1">
                <a:solidFill>
                  <a:srgbClr val="000000"/>
                </a:solidFill>
                <a:latin typeface="Arial" panose="020B0604020202020204" pitchFamily="34" charset="0"/>
              </a:rPr>
              <a:t>Balochistan</a:t>
            </a:r>
            <a:r>
              <a:rPr lang="en-GB" altLang="cy-GB" sz="2800" dirty="0">
                <a:solidFill>
                  <a:srgbClr val="000000"/>
                </a:solidFill>
                <a:latin typeface="Arial" panose="020B0604020202020204" pitchFamily="34" charset="0"/>
              </a:rPr>
              <a:t>-Early Childhood Development Project’’, Journal of General Practice, 5(2). Available at: </a:t>
            </a:r>
            <a:r>
              <a:rPr lang="en-GB" altLang="cy-GB" sz="2800" dirty="0">
                <a:solidFill>
                  <a:srgbClr val="000000"/>
                </a:solidFill>
                <a:latin typeface="Arial" panose="020B0604020202020204" pitchFamily="34" charset="0"/>
                <a:hlinkClick r:id="rId5"/>
              </a:rPr>
              <a:t>https://www.hilarispublisher.com/open-access/the-effect-of-breastfeeding-on-the-cognitive-and-language-development-ofchildren-under-3-years-of-age-results-of-balochistanearly-2329-9126-1000305.pdf</a:t>
            </a:r>
            <a:r>
              <a:rPr lang="en-GB" altLang="cy-GB" sz="2800" dirty="0">
                <a:solidFill>
                  <a:srgbClr val="000000"/>
                </a:solidFill>
                <a:latin typeface="Arial" panose="020B0604020202020204" pitchFamily="34" charset="0"/>
              </a:rPr>
              <a:t>  [Accessed: October 30 2020].</a:t>
            </a:r>
          </a:p>
          <a:p>
            <a:pPr marL="0" indent="0">
              <a:lnSpc>
                <a:spcPct val="170000"/>
              </a:lnSpc>
              <a:buFontTx/>
              <a:buNone/>
            </a:pPr>
            <a:r>
              <a:rPr lang="en-GB" altLang="cy-GB" sz="2800" dirty="0" err="1">
                <a:solidFill>
                  <a:srgbClr val="000000"/>
                </a:solidFill>
                <a:latin typeface="Arial" panose="020B0604020202020204" pitchFamily="34" charset="0"/>
              </a:rPr>
              <a:t>Kuchirko</a:t>
            </a:r>
            <a:r>
              <a:rPr lang="en-GB" altLang="cy-GB" sz="2800" dirty="0">
                <a:solidFill>
                  <a:srgbClr val="000000"/>
                </a:solidFill>
                <a:latin typeface="Arial" panose="020B0604020202020204" pitchFamily="34" charset="0"/>
              </a:rPr>
              <a:t>, Y.A., et al. (2020) ‘Do, say, learn: the functions of mothers’ speech to infants’, Journal of child language, 47(1), pp.64-84.</a:t>
            </a:r>
          </a:p>
          <a:p>
            <a:pPr marL="0" indent="0">
              <a:buFontTx/>
              <a:buNone/>
            </a:pPr>
            <a:endParaRPr lang="en-GB" altLang="cy-GB" sz="2800"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411183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B986D-8728-B122-DC14-7F785B0C51AB}"/>
              </a:ext>
            </a:extLst>
          </p:cNvPr>
          <p:cNvSpPr>
            <a:spLocks noGrp="1"/>
          </p:cNvSpPr>
          <p:nvPr>
            <p:ph type="title"/>
          </p:nvPr>
        </p:nvSpPr>
        <p:spPr>
          <a:xfrm>
            <a:off x="592646" y="116632"/>
            <a:ext cx="7886700" cy="1325563"/>
          </a:xfrm>
        </p:spPr>
        <p:txBody>
          <a:bodyPr/>
          <a:lstStyle/>
          <a:p>
            <a:pPr algn="ctr"/>
            <a:r>
              <a:rPr lang="en-GB" altLang="cy-GB" sz="4400" b="1" dirty="0">
                <a:latin typeface="Arial" panose="020B0604020202020204" pitchFamily="34" charset="0"/>
              </a:rPr>
              <a:t>References</a:t>
            </a:r>
            <a:endParaRPr lang="en-GB" b="1" dirty="0"/>
          </a:p>
        </p:txBody>
      </p:sp>
      <p:sp>
        <p:nvSpPr>
          <p:cNvPr id="3" name="Content Placeholder 2">
            <a:extLst>
              <a:ext uri="{FF2B5EF4-FFF2-40B4-BE49-F238E27FC236}">
                <a16:creationId xmlns:a16="http://schemas.microsoft.com/office/drawing/2014/main" id="{015BD98F-21F4-2CF8-3F71-03F4083E066D}"/>
              </a:ext>
            </a:extLst>
          </p:cNvPr>
          <p:cNvSpPr>
            <a:spLocks noGrp="1"/>
          </p:cNvSpPr>
          <p:nvPr>
            <p:ph sz="half" idx="1"/>
          </p:nvPr>
        </p:nvSpPr>
        <p:spPr>
          <a:xfrm>
            <a:off x="0" y="1196752"/>
            <a:ext cx="8964488" cy="4824535"/>
          </a:xfrm>
        </p:spPr>
        <p:txBody>
          <a:bodyPr>
            <a:normAutofit fontScale="47500" lnSpcReduction="20000"/>
          </a:bodyPr>
          <a:lstStyle/>
          <a:p>
            <a:pPr marL="0" indent="0">
              <a:lnSpc>
                <a:spcPct val="170000"/>
              </a:lnSpc>
              <a:buNone/>
              <a:defRPr/>
            </a:pPr>
            <a:r>
              <a:rPr lang="en-GB" altLang="cy-GB" sz="2900" dirty="0" err="1">
                <a:solidFill>
                  <a:srgbClr val="000000"/>
                </a:solidFill>
                <a:latin typeface="Arial" panose="020B0604020202020204" pitchFamily="34" charset="0"/>
              </a:rPr>
              <a:t>Nihtianova</a:t>
            </a:r>
            <a:r>
              <a:rPr lang="en-GB" altLang="cy-GB" sz="2900" dirty="0">
                <a:solidFill>
                  <a:srgbClr val="000000"/>
                </a:solidFill>
                <a:latin typeface="Arial" panose="020B0604020202020204" pitchFamily="34" charset="0"/>
              </a:rPr>
              <a:t>, S. (2017) ‘Impact of the Childcare Setting and Caregiver Education on Toddler Language Environment’ (Doctoral dissertation, Walden University). [online]. Available at: </a:t>
            </a:r>
            <a:r>
              <a:rPr lang="en-GB" altLang="cy-GB" sz="2900" dirty="0">
                <a:solidFill>
                  <a:srgbClr val="000000"/>
                </a:solidFill>
                <a:latin typeface="Arial" panose="020B0604020202020204" pitchFamily="34" charset="0"/>
                <a:hlinkClick r:id="rId2"/>
              </a:rPr>
              <a:t>https://www.proquest.com/docview/1964391622?pq-origsite=gscholar&amp;fromopenview=true&amp;sourcetype=Dissertations%20&amp;%20Theses</a:t>
            </a:r>
            <a:r>
              <a:rPr lang="en-GB" altLang="cy-GB" sz="2900" dirty="0">
                <a:solidFill>
                  <a:srgbClr val="000000"/>
                </a:solidFill>
                <a:latin typeface="Arial" panose="020B0604020202020204" pitchFamily="34" charset="0"/>
              </a:rPr>
              <a:t> [Accessed: August 20 2024].</a:t>
            </a:r>
          </a:p>
          <a:p>
            <a:pPr eaLnBrk="1" hangingPunct="1">
              <a:lnSpc>
                <a:spcPct val="170000"/>
              </a:lnSpc>
              <a:buFontTx/>
              <a:buNone/>
              <a:defRPr/>
            </a:pPr>
            <a:r>
              <a:rPr lang="en-GB" altLang="cy-GB" sz="2900" dirty="0">
                <a:solidFill>
                  <a:srgbClr val="000000"/>
                </a:solidFill>
                <a:latin typeface="Arial" panose="020B0604020202020204" pitchFamily="34" charset="0"/>
              </a:rPr>
              <a:t>Nuffield Foundation (2014) </a:t>
            </a:r>
            <a:r>
              <a:rPr lang="en-GB" altLang="cy-GB" sz="2900" dirty="0">
                <a:solidFill>
                  <a:srgbClr val="000000"/>
                </a:solidFill>
                <a:latin typeface="Arial" panose="020B0604020202020204" pitchFamily="34" charset="0"/>
                <a:hlinkClick r:id="rId3"/>
              </a:rPr>
              <a:t>http://www.nuffieldfoundation.org/</a:t>
            </a:r>
            <a:r>
              <a:rPr lang="en-GB" altLang="cy-GB" sz="2900" dirty="0">
                <a:solidFill>
                  <a:srgbClr val="000000"/>
                </a:solidFill>
                <a:latin typeface="Arial" panose="020B0604020202020204" pitchFamily="34" charset="0"/>
              </a:rPr>
              <a:t> [Accessed: March 5 2014].</a:t>
            </a:r>
          </a:p>
          <a:p>
            <a:pPr eaLnBrk="1" hangingPunct="1">
              <a:lnSpc>
                <a:spcPct val="170000"/>
              </a:lnSpc>
              <a:buFontTx/>
              <a:buNone/>
              <a:defRPr/>
            </a:pPr>
            <a:r>
              <a:rPr lang="en-GB" altLang="cy-GB" sz="2900" dirty="0">
                <a:solidFill>
                  <a:srgbClr val="000000"/>
                </a:solidFill>
                <a:latin typeface="Arial" panose="020B0604020202020204" pitchFamily="34" charset="0"/>
              </a:rPr>
              <a:t>Perez-Pereira, M. (2021) ‘Prevalence of language delay among healthy preterm children, language outcomes and predictive factors’, </a:t>
            </a:r>
            <a:r>
              <a:rPr lang="en-GB" altLang="cy-GB" sz="2900" i="1" dirty="0">
                <a:solidFill>
                  <a:srgbClr val="000000"/>
                </a:solidFill>
                <a:latin typeface="Arial" panose="020B0604020202020204" pitchFamily="34" charset="0"/>
              </a:rPr>
              <a:t>Children</a:t>
            </a:r>
            <a:r>
              <a:rPr lang="en-GB" altLang="cy-GB" sz="2900" dirty="0">
                <a:solidFill>
                  <a:srgbClr val="000000"/>
                </a:solidFill>
                <a:latin typeface="Arial" panose="020B0604020202020204" pitchFamily="34" charset="0"/>
              </a:rPr>
              <a:t>, 8(4), p.282. [online]. Available at: </a:t>
            </a:r>
            <a:r>
              <a:rPr lang="en-GB" altLang="cy-GB" sz="2900" dirty="0">
                <a:solidFill>
                  <a:srgbClr val="000000"/>
                </a:solidFill>
                <a:latin typeface="Arial" panose="020B0604020202020204" pitchFamily="34" charset="0"/>
                <a:hlinkClick r:id="rId4"/>
              </a:rPr>
              <a:t>https://doi.org/10.3390/children8040282</a:t>
            </a:r>
            <a:r>
              <a:rPr lang="en-GB" altLang="cy-GB" sz="2900" dirty="0">
                <a:solidFill>
                  <a:srgbClr val="000000"/>
                </a:solidFill>
                <a:latin typeface="Arial" panose="020B0604020202020204" pitchFamily="34" charset="0"/>
              </a:rPr>
              <a:t> [Accessed: August 20 2024].</a:t>
            </a:r>
          </a:p>
          <a:p>
            <a:pPr>
              <a:lnSpc>
                <a:spcPct val="170000"/>
              </a:lnSpc>
              <a:buNone/>
              <a:defRPr/>
            </a:pPr>
            <a:r>
              <a:rPr lang="en-GB" sz="2900" dirty="0" err="1">
                <a:latin typeface="Arial" panose="020B0604020202020204" pitchFamily="34" charset="0"/>
              </a:rPr>
              <a:t>Sadruddin</a:t>
            </a:r>
            <a:r>
              <a:rPr lang="en-GB" sz="2900" dirty="0">
                <a:latin typeface="Arial" panose="020B0604020202020204" pitchFamily="34" charset="0"/>
              </a:rPr>
              <a:t>, A.F. </a:t>
            </a:r>
            <a:r>
              <a:rPr lang="en-GB" sz="2900" i="1" dirty="0">
                <a:latin typeface="Arial" panose="020B0604020202020204" pitchFamily="34" charset="0"/>
              </a:rPr>
              <a:t>et al</a:t>
            </a:r>
            <a:r>
              <a:rPr lang="en-GB" sz="2900" dirty="0">
                <a:latin typeface="Arial" panose="020B0604020202020204" pitchFamily="34" charset="0"/>
              </a:rPr>
              <a:t>. (2019) ‘How do grandparents influence child health and development? A systematic </a:t>
            </a:r>
            <a:r>
              <a:rPr lang="en-GB" sz="2900" dirty="0" err="1">
                <a:latin typeface="Arial" panose="020B0604020202020204" pitchFamily="34" charset="0"/>
              </a:rPr>
              <a:t>review’,</a:t>
            </a:r>
            <a:r>
              <a:rPr lang="en-GB" sz="2900" i="1" dirty="0" err="1">
                <a:latin typeface="Arial" panose="020B0604020202020204" pitchFamily="34" charset="0"/>
              </a:rPr>
              <a:t>Social</a:t>
            </a:r>
            <a:r>
              <a:rPr lang="en-GB" sz="2900" i="1" dirty="0">
                <a:latin typeface="Arial" panose="020B0604020202020204" pitchFamily="34" charset="0"/>
              </a:rPr>
              <a:t> Science &amp; Medicine</a:t>
            </a:r>
            <a:r>
              <a:rPr lang="en-GB" sz="2900" dirty="0">
                <a:latin typeface="Arial" panose="020B0604020202020204" pitchFamily="34" charset="0"/>
              </a:rPr>
              <a:t>, 239.</a:t>
            </a:r>
            <a:endParaRPr lang="en-GB" altLang="cy-GB" sz="2900" dirty="0">
              <a:solidFill>
                <a:srgbClr val="000000"/>
              </a:solidFill>
              <a:latin typeface="Arial" panose="020B0604020202020204" pitchFamily="34" charset="0"/>
            </a:endParaRPr>
          </a:p>
          <a:p>
            <a:pPr>
              <a:lnSpc>
                <a:spcPct val="170000"/>
              </a:lnSpc>
              <a:buNone/>
              <a:defRPr/>
            </a:pPr>
            <a:r>
              <a:rPr lang="en-GB" altLang="cy-GB" sz="2900" dirty="0" err="1">
                <a:solidFill>
                  <a:srgbClr val="000000"/>
                </a:solidFill>
                <a:latin typeface="Arial" panose="020B0604020202020204" pitchFamily="34" charset="0"/>
              </a:rPr>
              <a:t>Sunyer</a:t>
            </a:r>
            <a:r>
              <a:rPr lang="en-GB" altLang="cy-GB" sz="2900" dirty="0">
                <a:solidFill>
                  <a:srgbClr val="000000"/>
                </a:solidFill>
                <a:latin typeface="Arial" panose="020B0604020202020204" pitchFamily="34" charset="0"/>
              </a:rPr>
              <a:t>, J. </a:t>
            </a:r>
            <a:r>
              <a:rPr lang="en-GB" altLang="cy-GB" sz="2900" i="1" dirty="0">
                <a:solidFill>
                  <a:srgbClr val="000000"/>
                </a:solidFill>
                <a:latin typeface="Arial" panose="020B0604020202020204" pitchFamily="34" charset="0"/>
              </a:rPr>
              <a:t>et al., </a:t>
            </a:r>
            <a:r>
              <a:rPr lang="en-GB" altLang="cy-GB" sz="2900" dirty="0">
                <a:solidFill>
                  <a:srgbClr val="000000"/>
                </a:solidFill>
                <a:latin typeface="Arial" panose="020B0604020202020204" pitchFamily="34" charset="0"/>
              </a:rPr>
              <a:t>(2015) ‘Traffic-related Air Pollution and Attention in Primary School Children’, </a:t>
            </a:r>
            <a:r>
              <a:rPr lang="en-GB" altLang="cy-GB" sz="2900" i="1" dirty="0">
                <a:solidFill>
                  <a:srgbClr val="000000"/>
                </a:solidFill>
                <a:latin typeface="Arial" panose="020B0604020202020204" pitchFamily="34" charset="0"/>
              </a:rPr>
              <a:t>Epidemiology, </a:t>
            </a:r>
            <a:r>
              <a:rPr lang="en-GB" altLang="cy-GB" sz="2900" dirty="0">
                <a:solidFill>
                  <a:srgbClr val="000000"/>
                </a:solidFill>
                <a:latin typeface="Arial" panose="020B0604020202020204" pitchFamily="34" charset="0"/>
              </a:rPr>
              <a:t>28(2), pp. 181-189.</a:t>
            </a:r>
          </a:p>
          <a:p>
            <a:pPr eaLnBrk="1" hangingPunct="1">
              <a:lnSpc>
                <a:spcPct val="80000"/>
              </a:lnSpc>
              <a:buFontTx/>
              <a:buNone/>
              <a:defRPr/>
            </a:pPr>
            <a:endParaRPr lang="en-GB" altLang="cy-GB" sz="2800"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2274872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C99E-453C-1A50-FF85-07304A623980}"/>
              </a:ext>
            </a:extLst>
          </p:cNvPr>
          <p:cNvSpPr>
            <a:spLocks noGrp="1"/>
          </p:cNvSpPr>
          <p:nvPr>
            <p:ph type="title"/>
          </p:nvPr>
        </p:nvSpPr>
        <p:spPr>
          <a:xfrm>
            <a:off x="658632" y="0"/>
            <a:ext cx="7886700" cy="1325563"/>
          </a:xfrm>
        </p:spPr>
        <p:txBody>
          <a:bodyPr/>
          <a:lstStyle/>
          <a:p>
            <a:pPr algn="ctr"/>
            <a:r>
              <a:rPr lang="en-GB" altLang="cy-GB" sz="4400" b="1" dirty="0">
                <a:latin typeface="Arial" panose="020B0604020202020204" pitchFamily="34" charset="0"/>
              </a:rPr>
              <a:t>References</a:t>
            </a:r>
            <a:endParaRPr lang="en-GB" b="1" dirty="0"/>
          </a:p>
        </p:txBody>
      </p:sp>
      <p:sp>
        <p:nvSpPr>
          <p:cNvPr id="3" name="Content Placeholder 2">
            <a:extLst>
              <a:ext uri="{FF2B5EF4-FFF2-40B4-BE49-F238E27FC236}">
                <a16:creationId xmlns:a16="http://schemas.microsoft.com/office/drawing/2014/main" id="{C5E090B9-74B8-DB71-4567-1142103522BC}"/>
              </a:ext>
            </a:extLst>
          </p:cNvPr>
          <p:cNvSpPr>
            <a:spLocks noGrp="1"/>
          </p:cNvSpPr>
          <p:nvPr>
            <p:ph sz="half" idx="1"/>
          </p:nvPr>
        </p:nvSpPr>
        <p:spPr>
          <a:xfrm>
            <a:off x="179512" y="1052737"/>
            <a:ext cx="8772933" cy="5256584"/>
          </a:xfrm>
        </p:spPr>
        <p:txBody>
          <a:bodyPr>
            <a:normAutofit fontScale="47500" lnSpcReduction="20000"/>
          </a:bodyPr>
          <a:lstStyle/>
          <a:p>
            <a:pPr>
              <a:lnSpc>
                <a:spcPct val="170000"/>
              </a:lnSpc>
              <a:buNone/>
              <a:defRPr/>
            </a:pPr>
            <a:r>
              <a:rPr lang="en-GB" altLang="cy-GB" sz="2800" dirty="0">
                <a:solidFill>
                  <a:srgbClr val="000000"/>
                </a:solidFill>
                <a:latin typeface="Arial" panose="020B0604020202020204" pitchFamily="34" charset="0"/>
              </a:rPr>
              <a:t>The </a:t>
            </a:r>
            <a:r>
              <a:rPr lang="en-GB" altLang="cy-GB" sz="2800" dirty="0" err="1">
                <a:solidFill>
                  <a:srgbClr val="000000"/>
                </a:solidFill>
                <a:latin typeface="Arial" panose="020B0604020202020204" pitchFamily="34" charset="0"/>
              </a:rPr>
              <a:t>Borgen</a:t>
            </a:r>
            <a:r>
              <a:rPr lang="en-GB" altLang="cy-GB" sz="2800" dirty="0">
                <a:solidFill>
                  <a:srgbClr val="000000"/>
                </a:solidFill>
                <a:latin typeface="Arial" panose="020B0604020202020204" pitchFamily="34" charset="0"/>
              </a:rPr>
              <a:t> Project (2015) </a:t>
            </a:r>
            <a:r>
              <a:rPr lang="en-GB" altLang="cy-GB" sz="2800" i="1" dirty="0">
                <a:solidFill>
                  <a:srgbClr val="000000"/>
                </a:solidFill>
                <a:latin typeface="Arial" panose="020B0604020202020204" pitchFamily="34" charset="0"/>
              </a:rPr>
              <a:t>How poverty </a:t>
            </a:r>
            <a:r>
              <a:rPr lang="en-GB" altLang="cy-GB" sz="2800" i="1" dirty="0" err="1">
                <a:solidFill>
                  <a:srgbClr val="000000"/>
                </a:solidFill>
                <a:latin typeface="Arial" panose="020B0604020202020204" pitchFamily="34" charset="0"/>
              </a:rPr>
              <a:t>affectts</a:t>
            </a:r>
            <a:r>
              <a:rPr lang="en-GB" altLang="cy-GB" sz="2800" i="1" dirty="0">
                <a:solidFill>
                  <a:srgbClr val="000000"/>
                </a:solidFill>
                <a:latin typeface="Arial" panose="020B0604020202020204" pitchFamily="34" charset="0"/>
              </a:rPr>
              <a:t> children’s language skills</a:t>
            </a:r>
            <a:r>
              <a:rPr lang="en-GB" altLang="cy-GB" sz="2800" dirty="0">
                <a:solidFill>
                  <a:srgbClr val="000000"/>
                </a:solidFill>
                <a:latin typeface="Arial" panose="020B0604020202020204" pitchFamily="34" charset="0"/>
              </a:rPr>
              <a:t>. Available at: </a:t>
            </a:r>
            <a:r>
              <a:rPr lang="en-GB" altLang="cy-GB" sz="2800" dirty="0">
                <a:solidFill>
                  <a:srgbClr val="000000"/>
                </a:solidFill>
                <a:latin typeface="Arial" panose="020B0604020202020204" pitchFamily="34" charset="0"/>
                <a:hlinkClick r:id="rId2"/>
              </a:rPr>
              <a:t>https://borgenproject.org/poverty-affects-childrens-language-skills/#:~:text=Decades%20worth%20of%20research%20has,on%20standardized%20language%20development%20tests</a:t>
            </a:r>
            <a:r>
              <a:rPr lang="en-GB" altLang="cy-GB" sz="2800" dirty="0">
                <a:solidFill>
                  <a:srgbClr val="000000"/>
                </a:solidFill>
                <a:latin typeface="Arial" panose="020B0604020202020204" pitchFamily="34" charset="0"/>
              </a:rPr>
              <a:t>. [Accessed: November 1 2020].</a:t>
            </a:r>
          </a:p>
          <a:p>
            <a:pPr marL="0" indent="0">
              <a:lnSpc>
                <a:spcPct val="170000"/>
              </a:lnSpc>
              <a:buNone/>
            </a:pPr>
            <a:r>
              <a:rPr lang="en-GB" sz="2800" b="0" dirty="0">
                <a:solidFill>
                  <a:srgbClr val="000000"/>
                </a:solidFill>
                <a:effectLst/>
                <a:latin typeface="Arial" panose="020B0604020202020204" pitchFamily="34" charset="0"/>
                <a:cs typeface="Arial" panose="020B0604020202020204" pitchFamily="34" charset="0"/>
              </a:rPr>
              <a:t>Van den Heuvel, M. </a:t>
            </a:r>
            <a:r>
              <a:rPr lang="en-GB" sz="2800" b="0" i="1" dirty="0">
                <a:solidFill>
                  <a:srgbClr val="000000"/>
                </a:solidFill>
                <a:effectLst/>
                <a:latin typeface="Arial" panose="020B0604020202020204" pitchFamily="34" charset="0"/>
                <a:cs typeface="Arial" panose="020B0604020202020204" pitchFamily="34" charset="0"/>
              </a:rPr>
              <a:t>et al. </a:t>
            </a:r>
            <a:r>
              <a:rPr lang="en-GB" sz="2800" b="0" dirty="0">
                <a:solidFill>
                  <a:srgbClr val="000000"/>
                </a:solidFill>
                <a:effectLst/>
                <a:latin typeface="Arial" panose="020B0604020202020204" pitchFamily="34" charset="0"/>
                <a:cs typeface="Arial" panose="020B0604020202020204" pitchFamily="34" charset="0"/>
              </a:rPr>
              <a:t>(2019) ‘Mobile Media Device Use is Associated with Expressive Language Delay in 18-Month-Old Children’, Journal of Developmental and </a:t>
            </a:r>
            <a:r>
              <a:rPr lang="en-GB" sz="2800" b="0" dirty="0" err="1">
                <a:solidFill>
                  <a:srgbClr val="000000"/>
                </a:solidFill>
                <a:effectLst/>
                <a:latin typeface="Arial" panose="020B0604020202020204" pitchFamily="34" charset="0"/>
                <a:cs typeface="Arial" panose="020B0604020202020204" pitchFamily="34" charset="0"/>
              </a:rPr>
              <a:t>Behavioral</a:t>
            </a:r>
            <a:r>
              <a:rPr lang="en-GB" sz="2800" b="0" dirty="0">
                <a:solidFill>
                  <a:srgbClr val="000000"/>
                </a:solidFill>
                <a:effectLst/>
                <a:latin typeface="Arial" panose="020B0604020202020204" pitchFamily="34" charset="0"/>
                <a:cs typeface="Arial" panose="020B0604020202020204" pitchFamily="34" charset="0"/>
              </a:rPr>
              <a:t> </a:t>
            </a:r>
            <a:r>
              <a:rPr lang="en-GB" sz="2800" b="0" dirty="0" err="1">
                <a:solidFill>
                  <a:srgbClr val="000000"/>
                </a:solidFill>
                <a:effectLst/>
                <a:latin typeface="Arial" panose="020B0604020202020204" pitchFamily="34" charset="0"/>
                <a:cs typeface="Arial" panose="020B0604020202020204" pitchFamily="34" charset="0"/>
              </a:rPr>
              <a:t>Pediatrics</a:t>
            </a:r>
            <a:r>
              <a:rPr lang="en-GB" sz="2800" b="0" dirty="0">
                <a:solidFill>
                  <a:srgbClr val="000000"/>
                </a:solidFill>
                <a:effectLst/>
                <a:latin typeface="Arial" panose="020B0604020202020204" pitchFamily="34" charset="0"/>
                <a:cs typeface="Arial" panose="020B0604020202020204" pitchFamily="34" charset="0"/>
              </a:rPr>
              <a:t>, 40(2), pp. 99-104. </a:t>
            </a:r>
            <a:r>
              <a:rPr lang="en-GB" sz="2800" dirty="0">
                <a:solidFill>
                  <a:srgbClr val="000000"/>
                </a:solidFill>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3"/>
              </a:rPr>
              <a:t>Mobile Media Device Use is Associated with Expressive </a:t>
            </a:r>
            <a:r>
              <a:rPr lang="en-GB" sz="2800" dirty="0" err="1">
                <a:latin typeface="Arial" panose="020B0604020202020204" pitchFamily="34" charset="0"/>
                <a:cs typeface="Arial" panose="020B0604020202020204" pitchFamily="34" charset="0"/>
                <a:hlinkClick r:id="rId3"/>
              </a:rPr>
              <a:t>Langua</a:t>
            </a:r>
            <a:r>
              <a:rPr lang="en-GB" sz="2800" dirty="0">
                <a:latin typeface="Arial" panose="020B0604020202020204" pitchFamily="34" charset="0"/>
                <a:cs typeface="Arial" panose="020B0604020202020204" pitchFamily="34" charset="0"/>
                <a:hlinkClick r:id="rId3"/>
              </a:rPr>
              <a:t>... : Journal of Developmental &amp; </a:t>
            </a:r>
            <a:r>
              <a:rPr lang="en-GB" sz="2800" dirty="0" err="1">
                <a:latin typeface="Arial" panose="020B0604020202020204" pitchFamily="34" charset="0"/>
                <a:cs typeface="Arial" panose="020B0604020202020204" pitchFamily="34" charset="0"/>
                <a:hlinkClick r:id="rId3"/>
              </a:rPr>
              <a:t>Behavioral</a:t>
            </a:r>
            <a:r>
              <a:rPr lang="en-GB" sz="2800" dirty="0">
                <a:latin typeface="Arial" panose="020B0604020202020204" pitchFamily="34" charset="0"/>
                <a:cs typeface="Arial" panose="020B0604020202020204" pitchFamily="34" charset="0"/>
                <a:hlinkClick r:id="rId3"/>
              </a:rPr>
              <a:t> </a:t>
            </a:r>
            <a:r>
              <a:rPr lang="en-GB" sz="2800" dirty="0" err="1">
                <a:latin typeface="Arial" panose="020B0604020202020204" pitchFamily="34" charset="0"/>
                <a:cs typeface="Arial" panose="020B0604020202020204" pitchFamily="34" charset="0"/>
                <a:hlinkClick r:id="rId3"/>
              </a:rPr>
              <a:t>Pediatrics</a:t>
            </a:r>
            <a:r>
              <a:rPr lang="en-GB" sz="2800" dirty="0">
                <a:latin typeface="Arial" panose="020B0604020202020204" pitchFamily="34" charset="0"/>
                <a:cs typeface="Arial" panose="020B0604020202020204" pitchFamily="34" charset="0"/>
                <a:hlinkClick r:id="rId3"/>
              </a:rPr>
              <a:t> (lww.com)</a:t>
            </a:r>
            <a:r>
              <a:rPr lang="en-GB" sz="2800" dirty="0">
                <a:latin typeface="Arial" panose="020B0604020202020204" pitchFamily="34" charset="0"/>
                <a:cs typeface="Arial" panose="020B0604020202020204" pitchFamily="34" charset="0"/>
              </a:rPr>
              <a:t> </a:t>
            </a:r>
            <a:endParaRPr lang="en-GB" altLang="cy-GB" sz="2800" dirty="0">
              <a:solidFill>
                <a:srgbClr val="000000"/>
              </a:solidFill>
              <a:latin typeface="Arial" panose="020B0604020202020204" pitchFamily="34" charset="0"/>
              <a:cs typeface="Arial" panose="020B0604020202020204" pitchFamily="34" charset="0"/>
            </a:endParaRPr>
          </a:p>
          <a:p>
            <a:pPr marL="0" indent="0">
              <a:lnSpc>
                <a:spcPct val="170000"/>
              </a:lnSpc>
              <a:buFontTx/>
              <a:buNone/>
              <a:defRPr/>
            </a:pPr>
            <a:r>
              <a:rPr lang="en-GB" altLang="cy-GB" sz="2800" dirty="0">
                <a:solidFill>
                  <a:srgbClr val="000000"/>
                </a:solidFill>
                <a:latin typeface="Arial" panose="020B0604020202020204" pitchFamily="34" charset="0"/>
              </a:rPr>
              <a:t>Welsh Government (2020) </a:t>
            </a:r>
            <a:r>
              <a:rPr lang="en-GB" altLang="cy-GB" sz="2800" i="1" dirty="0">
                <a:solidFill>
                  <a:srgbClr val="000000"/>
                </a:solidFill>
                <a:latin typeface="Arial" panose="020B0604020202020204" pitchFamily="34" charset="0"/>
              </a:rPr>
              <a:t>Talk with me</a:t>
            </a:r>
            <a:r>
              <a:rPr lang="en-GB" altLang="cy-GB" sz="2800" dirty="0">
                <a:solidFill>
                  <a:srgbClr val="000000"/>
                </a:solidFill>
                <a:latin typeface="Arial" panose="020B0604020202020204" pitchFamily="34" charset="0"/>
              </a:rPr>
              <a:t>. Available at: </a:t>
            </a:r>
            <a:r>
              <a:rPr lang="en-GB" altLang="cy-GB" sz="2800" dirty="0">
                <a:solidFill>
                  <a:srgbClr val="000000"/>
                </a:solidFill>
                <a:latin typeface="Arial" panose="020B0604020202020204" pitchFamily="34" charset="0"/>
                <a:hlinkClick r:id="rId4"/>
              </a:rPr>
              <a:t>https://gov.wales/sites/default/files/consultations/2020-01/speech-language-consultation-document.pdf</a:t>
            </a:r>
            <a:r>
              <a:rPr lang="en-GB" altLang="cy-GB" sz="2800" dirty="0">
                <a:solidFill>
                  <a:srgbClr val="000000"/>
                </a:solidFill>
                <a:latin typeface="Arial" panose="020B0604020202020204" pitchFamily="34" charset="0"/>
              </a:rPr>
              <a:t> [Available at: November 1 2020].</a:t>
            </a:r>
          </a:p>
          <a:p>
            <a:pPr>
              <a:lnSpc>
                <a:spcPct val="170000"/>
              </a:lnSpc>
              <a:buNone/>
              <a:defRPr/>
            </a:pPr>
            <a:r>
              <a:rPr lang="en-GB" altLang="cy-GB" sz="2800" dirty="0">
                <a:solidFill>
                  <a:srgbClr val="000000"/>
                </a:solidFill>
                <a:latin typeface="Arial" panose="020B0604020202020204" pitchFamily="34" charset="0"/>
              </a:rPr>
              <a:t>Winstanley, M. </a:t>
            </a:r>
            <a:r>
              <a:rPr lang="en-GB" altLang="cy-GB" sz="2800" i="1" dirty="0">
                <a:solidFill>
                  <a:srgbClr val="000000"/>
                </a:solidFill>
                <a:latin typeface="Arial" panose="020B0604020202020204" pitchFamily="34" charset="0"/>
              </a:rPr>
              <a:t>et al. </a:t>
            </a:r>
            <a:r>
              <a:rPr lang="en-GB" altLang="cy-GB" sz="2800" dirty="0">
                <a:solidFill>
                  <a:srgbClr val="000000"/>
                </a:solidFill>
                <a:latin typeface="Arial" panose="020B0604020202020204" pitchFamily="34" charset="0"/>
              </a:rPr>
              <a:t>(2018) ‘More or less likely to offend? Young adults with a history of identified developmental language disorders’,</a:t>
            </a:r>
            <a:r>
              <a:rPr lang="en-GB" altLang="cy-GB" sz="2800" i="1" dirty="0">
                <a:solidFill>
                  <a:srgbClr val="000000"/>
                </a:solidFill>
                <a:latin typeface="Arial" panose="020B0604020202020204" pitchFamily="34" charset="0"/>
              </a:rPr>
              <a:t> International Journal of Language &amp; Communication Disorders, </a:t>
            </a:r>
            <a:r>
              <a:rPr lang="en-GB" altLang="cy-GB" sz="2800" dirty="0">
                <a:solidFill>
                  <a:srgbClr val="000000"/>
                </a:solidFill>
                <a:latin typeface="Arial" panose="020B0604020202020204" pitchFamily="34" charset="0"/>
              </a:rPr>
              <a:t>53(2), pp. 256–270.</a:t>
            </a:r>
          </a:p>
          <a:p>
            <a:pPr>
              <a:lnSpc>
                <a:spcPct val="170000"/>
              </a:lnSpc>
              <a:buNone/>
              <a:defRPr/>
            </a:pPr>
            <a:r>
              <a:rPr lang="en-GB" altLang="cy-GB" sz="2800" dirty="0">
                <a:solidFill>
                  <a:srgbClr val="000000"/>
                </a:solidFill>
                <a:latin typeface="Arial" panose="020B0604020202020204" pitchFamily="34" charset="0"/>
              </a:rPr>
              <a:t>Wright, M. (2020) </a:t>
            </a:r>
            <a:r>
              <a:rPr lang="en-GB" altLang="cy-GB" sz="2800" i="1" dirty="0">
                <a:solidFill>
                  <a:srgbClr val="000000"/>
                </a:solidFill>
                <a:latin typeface="Arial" panose="020B0604020202020204" pitchFamily="34" charset="0"/>
              </a:rPr>
              <a:t>Gene-environment interplay In early life cognitive development. </a:t>
            </a:r>
            <a:r>
              <a:rPr lang="en-GB" altLang="cy-GB" sz="2800" dirty="0">
                <a:solidFill>
                  <a:srgbClr val="000000"/>
                </a:solidFill>
                <a:latin typeface="Arial" panose="020B0604020202020204" pitchFamily="34" charset="0"/>
                <a:hlinkClick r:id="rId5"/>
              </a:rPr>
              <a:t>https://www.exchangewales.org/wp-content/uploads/sites/14/2020/10/Megan-Wright-slides.pdf</a:t>
            </a:r>
            <a:r>
              <a:rPr lang="en-GB" altLang="cy-GB" sz="2800" dirty="0">
                <a:solidFill>
                  <a:srgbClr val="000000"/>
                </a:solidFill>
                <a:latin typeface="Arial" panose="020B0604020202020204" pitchFamily="34" charset="0"/>
              </a:rPr>
              <a:t> [Accessed: October 30 2020].</a:t>
            </a:r>
          </a:p>
          <a:p>
            <a:pPr>
              <a:lnSpc>
                <a:spcPct val="80000"/>
              </a:lnSpc>
              <a:buNone/>
              <a:defRPr/>
            </a:pPr>
            <a:endParaRPr lang="en-GB" altLang="cy-GB" sz="2800"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25059588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C2C00F-623F-42D8-9A67-583A7F9F10AF}">
  <ds:schemaRefs>
    <ds:schemaRef ds:uri="http://schemas.openxmlformats.org/package/2006/metadata/core-properties"/>
    <ds:schemaRef ds:uri="http://schemas.microsoft.com/office/2006/documentManagement/types"/>
    <ds:schemaRef ds:uri="http://schemas.microsoft.com/office/infopath/2007/PartnerControls"/>
    <ds:schemaRef ds:uri="e4a72011-89be-41d7-bd49-565121a9e247"/>
    <ds:schemaRef ds:uri="http://purl.org/dc/elements/1.1/"/>
    <ds:schemaRef ds:uri="http://schemas.microsoft.com/office/2006/metadata/properties"/>
    <ds:schemaRef ds:uri="http://purl.org/dc/terms/"/>
    <ds:schemaRef ds:uri="16bfc89a-06a0-41d6-ae50-6ff65b36cb8b"/>
    <ds:schemaRef ds:uri="http://www.w3.org/XML/1998/namespace"/>
    <ds:schemaRef ds:uri="http://purl.org/dc/dcmitype/"/>
  </ds:schemaRefs>
</ds:datastoreItem>
</file>

<file path=customXml/itemProps2.xml><?xml version="1.0" encoding="utf-8"?>
<ds:datastoreItem xmlns:ds="http://schemas.openxmlformats.org/officeDocument/2006/customXml" ds:itemID="{90BC72FA-3E1C-4623-81B6-2CE0A9711C59}">
  <ds:schemaRefs>
    <ds:schemaRef ds:uri="http://schemas.microsoft.com/sharepoint/v3/contenttype/forms"/>
  </ds:schemaRefs>
</ds:datastoreItem>
</file>

<file path=customXml/itemProps3.xml><?xml version="1.0" encoding="utf-8"?>
<ds:datastoreItem xmlns:ds="http://schemas.openxmlformats.org/officeDocument/2006/customXml" ds:itemID="{475E798D-A5CC-48CB-9A3C-6109B12F6A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36</TotalTime>
  <Words>3233</Words>
  <Application>Microsoft Office PowerPoint</Application>
  <PresentationFormat>On-screen Show (4:3)</PresentationFormat>
  <Paragraphs>373</Paragraphs>
  <Slides>49</Slides>
  <Notes>36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49</vt:i4>
      </vt:variant>
    </vt:vector>
  </HeadingPairs>
  <TitlesOfParts>
    <vt:vector size="57" baseType="lpstr">
      <vt:lpstr>ＭＳ Ｐゴシック</vt:lpstr>
      <vt:lpstr>Arial</vt:lpstr>
      <vt:lpstr>Arial</vt:lpstr>
      <vt:lpstr>Calibri</vt:lpstr>
      <vt:lpstr>Calibri Light</vt:lpstr>
      <vt:lpstr>Fira Sans</vt:lpstr>
      <vt:lpstr>Sub Title 1</vt:lpstr>
      <vt:lpstr>Accessible 2</vt:lpstr>
      <vt:lpstr>PowerPoint Presentation</vt:lpstr>
      <vt:lpstr>Contents</vt:lpstr>
      <vt:lpstr>Employability/Transferable Skills</vt:lpstr>
      <vt:lpstr>Resources</vt:lpstr>
      <vt:lpstr>Early Years Practitioner programme</vt:lpstr>
      <vt:lpstr>Research task</vt:lpstr>
      <vt:lpstr>Normative language development </vt:lpstr>
      <vt:lpstr>PowerPoint Presentation</vt:lpstr>
      <vt:lpstr>Language delay</vt:lpstr>
      <vt:lpstr>Language delay  (Welsh Government, 2020)</vt:lpstr>
      <vt:lpstr>Language delay  (Speech and Language, 2024) </vt:lpstr>
      <vt:lpstr>Genetic factors  (University of Edinburgh, 2020, no page)</vt:lpstr>
      <vt:lpstr>Genetic factors </vt:lpstr>
      <vt:lpstr>Hearing impairment</vt:lpstr>
      <vt:lpstr>Hearing impairment</vt:lpstr>
      <vt:lpstr>Types of hearing loss in children</vt:lpstr>
      <vt:lpstr>Environmental factors </vt:lpstr>
      <vt:lpstr>Siblings</vt:lpstr>
      <vt:lpstr>Siblings</vt:lpstr>
      <vt:lpstr>Twins</vt:lpstr>
      <vt:lpstr>Twin studies</vt:lpstr>
      <vt:lpstr> Number of books</vt:lpstr>
      <vt:lpstr>CHAOS Scale</vt:lpstr>
      <vt:lpstr>CHAOS Scale</vt:lpstr>
      <vt:lpstr>CHAOS Scale</vt:lpstr>
      <vt:lpstr>Increased duration of breastfeeding</vt:lpstr>
      <vt:lpstr>Childcare (Nihtianova, 2017)</vt:lpstr>
      <vt:lpstr>Environmental factors </vt:lpstr>
      <vt:lpstr>Proximity to green spaces</vt:lpstr>
      <vt:lpstr>Pollution/Traffic density (Sunyer et al., 2017)</vt:lpstr>
      <vt:lpstr>Crime rate</vt:lpstr>
      <vt:lpstr>Crime rate</vt:lpstr>
      <vt:lpstr>Income decile</vt:lpstr>
      <vt:lpstr>Family</vt:lpstr>
      <vt:lpstr>Discuss…</vt:lpstr>
      <vt:lpstr>Discuss…</vt:lpstr>
      <vt:lpstr>Experiences</vt:lpstr>
      <vt:lpstr>Hostile environment</vt:lpstr>
      <vt:lpstr>Aphasia</vt:lpstr>
      <vt:lpstr>Technology</vt:lpstr>
      <vt:lpstr>Technology </vt:lpstr>
      <vt:lpstr>Pandemic</vt:lpstr>
      <vt:lpstr>China</vt:lpstr>
      <vt:lpstr>Bilingualism</vt:lpstr>
      <vt:lpstr>Types of Bilingualism</vt:lpstr>
      <vt:lpstr>References</vt:lpstr>
      <vt:lpstr>References</vt:lpstr>
      <vt:lpstr>References</vt:lpstr>
      <vt:lpstr>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BHAVISHA BHANDERI</cp:lastModifiedBy>
  <cp:revision>131</cp:revision>
  <dcterms:created xsi:type="dcterms:W3CDTF">2006-02-01T18:49:32Z</dcterms:created>
  <dcterms:modified xsi:type="dcterms:W3CDTF">2024-09-18T14:16:13Z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