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9" r:id="rId9"/>
    <p:sldId id="263" r:id="rId10"/>
    <p:sldId id="264" r:id="rId11"/>
    <p:sldId id="265" r:id="rId12"/>
    <p:sldId id="266" r:id="rId13"/>
    <p:sldId id="280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82" r:id="rId26"/>
    <p:sldId id="283" r:id="rId27"/>
    <p:sldId id="281" r:id="rId28"/>
    <p:sldId id="278" r:id="rId29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67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32DAF968-7F13-4A10-A8E7-59978692EB3E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7D7B3AF-605B-46C6-8882-C1477F863E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5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78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296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301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20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04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669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Dirty</a:t>
            </a:r>
          </a:p>
          <a:p>
            <a:r>
              <a:rPr lang="en-GB" dirty="0" smtClean="0"/>
              <a:t>Trouble makers</a:t>
            </a:r>
          </a:p>
          <a:p>
            <a:r>
              <a:rPr lang="en-GB" dirty="0" smtClean="0"/>
              <a:t>Irish</a:t>
            </a:r>
          </a:p>
          <a:p>
            <a:r>
              <a:rPr lang="en-GB" dirty="0" smtClean="0"/>
              <a:t>Uncontrollable crooks </a:t>
            </a:r>
            <a:r>
              <a:rPr lang="en-GB" dirty="0" err="1" smtClean="0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8443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208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188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826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360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9039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1372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6471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4615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2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49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5237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9256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768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can schools remove barriers?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Educate all new pupils by explaining expectations and behaviour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Pairing pupils with buddy, so that there are building blocks to becoming comfortable in their surroundings and settling into school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Work set to suit needs and comfort areas, e.g. colouring in caravans, promoting dogs and horses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Secondary school – sending them on work experience to fairgrounds, etc.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Involving them in school councils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Allow them to express opinions and have a say in things – a voice – improve confidence and attendance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Work with education teams</a:t>
            </a:r>
          </a:p>
          <a:p>
            <a:pPr marL="168347" indent="-168347">
              <a:buFont typeface="Arial" panose="020B0604020202020204" pitchFamily="34" charset="0"/>
              <a:buChar char="•"/>
              <a:defRPr/>
            </a:pPr>
            <a:r>
              <a:rPr lang="en-GB" dirty="0"/>
              <a:t>Gypsy Roma and Traveller History Month launched in 2008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135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9168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4737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7590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7928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787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5616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455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1/hi/wales/mid/3031922.st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6.png"/><Relationship Id="rId7" Type="http://schemas.openxmlformats.org/officeDocument/2006/relationships/hyperlink" Target="http://www.google.co.uk/url?sa=i&amp;rct=j&amp;q=&amp;esrc=s&amp;source=images&amp;cd=&amp;cad=rja&amp;uact=8&amp;ved=0ahUKEwixkKbntbjLAhXDMBoKHT3nA3cQjRwIBw&amp;url=http://www.theguardian.com/film/2011/feb/17/charlie-chaplin-gypsy-heritage&amp;psig=AFQjCNEtUVLK968I06-2akVCM0Z2c2y5cA&amp;ust=145777838146844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sport/rugby/rugby-news/six-nations-breaking-news-live-1103473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outhwales-eveningpost.co.uk/Gypsy-refused-entry-Llanelli-clubs-going/story-25031003-detail/story.html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8JVg0kxQhc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40728470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Gypsy, Roma and Traveller Families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Equality and diversity </a:t>
            </a:r>
            <a:endParaRPr lang="en-GB" dirty="0"/>
          </a:p>
        </p:txBody>
      </p:sp>
      <p:pic>
        <p:nvPicPr>
          <p:cNvPr id="4" name="Picture 3" descr="roma 8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0103" y="172471"/>
            <a:ext cx="2699792" cy="2880320"/>
          </a:xfrm>
          <a:prstGeom prst="rect">
            <a:avLst/>
          </a:prstGeom>
        </p:spPr>
      </p:pic>
      <p:pic>
        <p:nvPicPr>
          <p:cNvPr id="5" name="Picture 4" descr="roma 7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89627" y="100371"/>
            <a:ext cx="3384376" cy="2376264"/>
          </a:xfrm>
          <a:prstGeom prst="rect">
            <a:avLst/>
          </a:prstGeom>
        </p:spPr>
      </p:pic>
      <p:pic>
        <p:nvPicPr>
          <p:cNvPr id="6" name="Picture 5" descr="roma 2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38360" y="4204826"/>
            <a:ext cx="3456384" cy="2304256"/>
          </a:xfrm>
          <a:prstGeom prst="rect">
            <a:avLst/>
          </a:prstGeom>
        </p:spPr>
      </p:pic>
      <p:pic>
        <p:nvPicPr>
          <p:cNvPr id="7" name="Picture 6" descr="roma 9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11369" y="4549549"/>
            <a:ext cx="3275856" cy="2150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765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 and origins</a:t>
            </a:r>
          </a:p>
          <a:p>
            <a:r>
              <a:rPr lang="en-GB" dirty="0"/>
              <a:t>Stereotypical assumptions</a:t>
            </a:r>
          </a:p>
          <a:p>
            <a:r>
              <a:rPr lang="en-GB" dirty="0"/>
              <a:t>Differences between groups</a:t>
            </a:r>
          </a:p>
          <a:p>
            <a:r>
              <a:rPr lang="en-GB" dirty="0"/>
              <a:t>Education debate</a:t>
            </a:r>
          </a:p>
          <a:p>
            <a:r>
              <a:rPr lang="en-GB" dirty="0"/>
              <a:t>Our own prejudices, attitudes and values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0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Traveller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do you know?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769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2003 funeral in mid-Wales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news.bbc.co.uk/1/hi/wales/mid/3031922.stm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_39227252_caravan203.jpg"/>
          <p:cNvPicPr>
            <a:picLocks noGrp="1"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803930" y="2721606"/>
            <a:ext cx="6343476" cy="382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257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you identify these people?</a:t>
            </a:r>
            <a:endParaRPr lang="en-GB" dirty="0"/>
          </a:p>
        </p:txBody>
      </p:sp>
      <p:pic>
        <p:nvPicPr>
          <p:cNvPr id="4" name="Content Placeholder 3" descr="M theresa.bmp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94270" y="4245100"/>
            <a:ext cx="2008274" cy="2444031"/>
          </a:xfrm>
          <a:prstGeom prst="rect">
            <a:avLst/>
          </a:prstGeom>
        </p:spPr>
      </p:pic>
      <p:pic>
        <p:nvPicPr>
          <p:cNvPr id="5" name="Picture 4" descr="shayne ward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38964" y="3337354"/>
            <a:ext cx="2771800" cy="3429000"/>
          </a:xfrm>
          <a:prstGeom prst="rect">
            <a:avLst/>
          </a:prstGeom>
        </p:spPr>
      </p:pic>
      <p:pic>
        <p:nvPicPr>
          <p:cNvPr id="6" name="Picture 5" descr="kelly brook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47184" y="3260131"/>
            <a:ext cx="2699792" cy="3429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70" y="1779373"/>
            <a:ext cx="2444694" cy="1995947"/>
          </a:xfrm>
          <a:prstGeom prst="rect">
            <a:avLst/>
          </a:prstGeom>
        </p:spPr>
      </p:pic>
      <p:pic>
        <p:nvPicPr>
          <p:cNvPr id="1026" name="Picture 2" descr="https://static-secure.guim.co.uk/sys-images/Admin/BkFill/Default_image_group/2011/2/16/1297868439913/Easy-Street-007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114" y="1494138"/>
            <a:ext cx="26035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186" y="811549"/>
            <a:ext cx="1677610" cy="2244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621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Terms for Travellers = Umbrella term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England/Wales: </a:t>
            </a:r>
            <a:r>
              <a:rPr lang="en-GB" dirty="0" err="1"/>
              <a:t>Romanies</a:t>
            </a:r>
            <a:r>
              <a:rPr lang="en-GB" dirty="0"/>
              <a:t>, Roman </a:t>
            </a:r>
            <a:r>
              <a:rPr lang="en-GB" dirty="0" err="1"/>
              <a:t>Chals</a:t>
            </a:r>
            <a:endParaRPr lang="en-GB" dirty="0"/>
          </a:p>
          <a:p>
            <a:r>
              <a:rPr lang="en-GB" dirty="0"/>
              <a:t>Scotland: Gypsy Travellers, Tinkers, </a:t>
            </a:r>
            <a:r>
              <a:rPr lang="en-GB" dirty="0" err="1"/>
              <a:t>Nawkens</a:t>
            </a:r>
            <a:r>
              <a:rPr lang="en-GB" dirty="0"/>
              <a:t>, </a:t>
            </a:r>
            <a:r>
              <a:rPr lang="en-GB" dirty="0" err="1"/>
              <a:t>Nachins</a:t>
            </a:r>
            <a:endParaRPr lang="en-GB" dirty="0"/>
          </a:p>
          <a:p>
            <a:r>
              <a:rPr lang="en-GB" dirty="0"/>
              <a:t>Ireland: Tinkers</a:t>
            </a:r>
          </a:p>
          <a:p>
            <a:r>
              <a:rPr lang="en-GB" dirty="0"/>
              <a:t>Europe: Roma</a:t>
            </a:r>
          </a:p>
          <a:p>
            <a:r>
              <a:rPr lang="en-GB" dirty="0"/>
              <a:t>France: </a:t>
            </a:r>
            <a:r>
              <a:rPr lang="en-GB" dirty="0" err="1"/>
              <a:t>Tsiganes</a:t>
            </a:r>
            <a:endParaRPr lang="en-GB" dirty="0"/>
          </a:p>
          <a:p>
            <a:r>
              <a:rPr lang="en-GB" dirty="0"/>
              <a:t>Germany: Sinti</a:t>
            </a:r>
          </a:p>
          <a:p>
            <a:endParaRPr lang="en-GB" dirty="0"/>
          </a:p>
          <a:p>
            <a:r>
              <a:rPr lang="en-GB" dirty="0"/>
              <a:t>These are either terms of pride or shame, depending on being either in an in-group or an out-group.</a:t>
            </a:r>
          </a:p>
          <a:p>
            <a:r>
              <a:rPr lang="en-GB" dirty="0"/>
              <a:t>Need to affirm separate ethnic identities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63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3361038" y="2384883"/>
            <a:ext cx="4067110" cy="2541343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b="1" dirty="0" smtClean="0"/>
              <a:t>Travellers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1540476" y="642551"/>
            <a:ext cx="81636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How does society see them?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585946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www.walesonline.co.uk/sport/rugby/rugby-news/six-nations-breaking-news-live-11034735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www.southwales-eveningpost.co.uk/Gypsy-refused-entry-Llanelli-clubs-going/story-25031003-detail/story.html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Thoughts?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70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homogeneous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Again, not homogeneous groups.</a:t>
            </a:r>
          </a:p>
          <a:p>
            <a:endParaRPr lang="en-GB" dirty="0"/>
          </a:p>
          <a:p>
            <a:r>
              <a:rPr lang="en-GB" dirty="0"/>
              <a:t>Too simplistic to use ‘Traveller’, just because of nomadic lifestyle.</a:t>
            </a:r>
          </a:p>
          <a:p>
            <a:endParaRPr lang="en-GB" dirty="0"/>
          </a:p>
          <a:p>
            <a:r>
              <a:rPr lang="en-GB" dirty="0"/>
              <a:t>Shared ethnicity does not mean everyone is the same.</a:t>
            </a:r>
          </a:p>
          <a:p>
            <a:endParaRPr lang="en-GB" dirty="0"/>
          </a:p>
          <a:p>
            <a:r>
              <a:rPr lang="en-GB" dirty="0"/>
              <a:t>Racist to imply predictable personal qualities on the basis of some assumed biological status.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5047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Many 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Gypsies, Roma, Scottish, Welsh and Irish Travellers together with Show People (Travelling Business People), Circus People, Fairground People, Bargee Travellers, Housed Travellers.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Not a single group</a:t>
            </a:r>
          </a:p>
          <a:p>
            <a:pPr marL="36576" indent="0">
              <a:buNone/>
            </a:pPr>
            <a:endParaRPr lang="en-GB" dirty="0"/>
          </a:p>
          <a:p>
            <a:r>
              <a:rPr lang="en-GB" dirty="0"/>
              <a:t>Different languages, traditions, ethnicity and lifestyles.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Term ‘Gypsy’ (always capital letters) encompasses many groups with tribal and geographical associations.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88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Lesser humans?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recorded in dominant history discourse</a:t>
            </a:r>
          </a:p>
          <a:p>
            <a:r>
              <a:rPr lang="en-GB" dirty="0"/>
              <a:t>Have always been treated with suspicion and seen as threat, inferior, lesser humans.</a:t>
            </a:r>
          </a:p>
          <a:p>
            <a:r>
              <a:rPr lang="en-GB" dirty="0"/>
              <a:t>Discrimination led to hostility.</a:t>
            </a:r>
          </a:p>
          <a:p>
            <a:r>
              <a:rPr lang="en-GB" dirty="0"/>
              <a:t>This has contributed to their continued nomadic lifestyle.</a:t>
            </a:r>
          </a:p>
          <a:p>
            <a:r>
              <a:rPr lang="en-GB" dirty="0"/>
              <a:t>We don’t want them to travel and try to force them to settle in houses.</a:t>
            </a:r>
          </a:p>
          <a:p>
            <a:r>
              <a:rPr lang="en-GB" dirty="0"/>
              <a:t>Challenges to normative framework of mainstream society’s values.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954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GRT are the most discriminated against and it is a ‘respectable racism’ (Philips, 2004)</a:t>
            </a:r>
          </a:p>
          <a:p>
            <a:r>
              <a:rPr lang="en-GB" dirty="0"/>
              <a:t>Tend to live on the margins of society.</a:t>
            </a:r>
          </a:p>
          <a:p>
            <a:r>
              <a:rPr lang="en-GB" dirty="0"/>
              <a:t>Lots have settled; most in UK live in houses.</a:t>
            </a:r>
          </a:p>
          <a:p>
            <a:r>
              <a:rPr lang="en-GB" dirty="0"/>
              <a:t>First record of Gypsies in Wales in 1579.</a:t>
            </a:r>
          </a:p>
          <a:p>
            <a:r>
              <a:rPr lang="en-GB" dirty="0"/>
              <a:t>Majority of Welsh Travellers now living in houses.</a:t>
            </a:r>
          </a:p>
          <a:p>
            <a:r>
              <a:rPr lang="en-GB" dirty="0"/>
              <a:t>Some may live in houses during winter and travel around in between. </a:t>
            </a:r>
          </a:p>
          <a:p>
            <a:r>
              <a:rPr lang="en-GB" dirty="0"/>
              <a:t>Lots have a good income. Not all poor.</a:t>
            </a:r>
          </a:p>
        </p:txBody>
      </p:sp>
    </p:spTree>
    <p:extLst>
      <p:ext uri="{BB962C8B-B14F-4D97-AF65-F5344CB8AC3E}">
        <p14:creationId xmlns:p14="http://schemas.microsoft.com/office/powerpoint/2010/main" val="3761831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Suitable to teacher in primary school (percentages)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Gypsy Traveller	</a:t>
            </a:r>
            <a:r>
              <a:rPr lang="en-GB" dirty="0">
                <a:solidFill>
                  <a:srgbClr val="FF0000"/>
                </a:solidFill>
              </a:rPr>
              <a:t>				      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Someone </a:t>
            </a:r>
            <a:r>
              <a:rPr lang="en-GB" dirty="0"/>
              <a:t>who experiences depression 	</a:t>
            </a:r>
            <a:endParaRPr lang="en-GB" dirty="0" smtClean="0"/>
          </a:p>
          <a:p>
            <a:r>
              <a:rPr lang="en-GB" dirty="0" smtClean="0"/>
              <a:t>Transgender </a:t>
            </a:r>
            <a:r>
              <a:rPr lang="en-GB" dirty="0"/>
              <a:t>person					</a:t>
            </a:r>
          </a:p>
          <a:p>
            <a:r>
              <a:rPr lang="en-GB" dirty="0"/>
              <a:t>Person over 70					</a:t>
            </a:r>
            <a:endParaRPr lang="en-GB" dirty="0" smtClean="0"/>
          </a:p>
          <a:p>
            <a:r>
              <a:rPr lang="en-GB" dirty="0" smtClean="0"/>
              <a:t>Gay/Lesbian </a:t>
            </a:r>
            <a:r>
              <a:rPr lang="en-GB" dirty="0"/>
              <a:t>person					</a:t>
            </a:r>
            <a:endParaRPr lang="en-GB" dirty="0" smtClean="0"/>
          </a:p>
          <a:p>
            <a:r>
              <a:rPr lang="en-GB" dirty="0" smtClean="0"/>
              <a:t>Black </a:t>
            </a:r>
            <a:r>
              <a:rPr lang="en-GB" dirty="0"/>
              <a:t>or Asian people				</a:t>
            </a:r>
          </a:p>
          <a:p>
            <a:r>
              <a:rPr lang="en-GB" dirty="0"/>
              <a:t>Men							</a:t>
            </a:r>
          </a:p>
          <a:p>
            <a:r>
              <a:rPr lang="en-GB" dirty="0"/>
              <a:t>Women	</a:t>
            </a:r>
          </a:p>
        </p:txBody>
      </p:sp>
    </p:spTree>
    <p:extLst>
      <p:ext uri="{BB962C8B-B14F-4D97-AF65-F5344CB8AC3E}">
        <p14:creationId xmlns:p14="http://schemas.microsoft.com/office/powerpoint/2010/main" val="2615587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Prejudice in Wales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7201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Gypsy Traveller					</a:t>
            </a:r>
            <a:r>
              <a:rPr lang="en-GB" dirty="0" smtClean="0">
                <a:solidFill>
                  <a:srgbClr val="FF0000"/>
                </a:solidFill>
              </a:rPr>
              <a:t>       37</a:t>
            </a:r>
            <a:r>
              <a:rPr lang="en-GB" dirty="0">
                <a:solidFill>
                  <a:srgbClr val="FF0000"/>
                </a:solidFill>
              </a:rPr>
              <a:t>%</a:t>
            </a:r>
          </a:p>
          <a:p>
            <a:r>
              <a:rPr lang="en-GB" dirty="0"/>
              <a:t>Someone who experiences depression 	40%</a:t>
            </a:r>
          </a:p>
          <a:p>
            <a:r>
              <a:rPr lang="en-GB" dirty="0"/>
              <a:t>Transgender person					48% </a:t>
            </a:r>
          </a:p>
          <a:p>
            <a:r>
              <a:rPr lang="en-GB" dirty="0"/>
              <a:t>Person over 70					</a:t>
            </a:r>
            <a:r>
              <a:rPr lang="en-GB" dirty="0" smtClean="0"/>
              <a:t>       50</a:t>
            </a:r>
            <a:r>
              <a:rPr lang="en-GB" dirty="0"/>
              <a:t>%</a:t>
            </a:r>
          </a:p>
          <a:p>
            <a:r>
              <a:rPr lang="en-GB" dirty="0"/>
              <a:t>Gay/Lesbian person					78%</a:t>
            </a:r>
          </a:p>
          <a:p>
            <a:r>
              <a:rPr lang="en-GB" dirty="0"/>
              <a:t>Black or Asian people				</a:t>
            </a:r>
            <a:r>
              <a:rPr lang="en-GB" dirty="0" smtClean="0"/>
              <a:t>       90</a:t>
            </a:r>
            <a:r>
              <a:rPr lang="en-GB" dirty="0"/>
              <a:t>%</a:t>
            </a:r>
          </a:p>
          <a:p>
            <a:r>
              <a:rPr lang="en-GB" dirty="0"/>
              <a:t>Men							</a:t>
            </a:r>
            <a:r>
              <a:rPr lang="en-GB" dirty="0" smtClean="0"/>
              <a:t>               94</a:t>
            </a:r>
            <a:r>
              <a:rPr lang="en-GB" dirty="0"/>
              <a:t>%</a:t>
            </a:r>
          </a:p>
          <a:p>
            <a:r>
              <a:rPr lang="en-GB" dirty="0"/>
              <a:t>Women	</a:t>
            </a:r>
            <a:r>
              <a:rPr lang="en-GB" dirty="0" smtClean="0"/>
              <a:t>                                                 95%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856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Legislation: UNCRC (1989) and domestic legislation: </a:t>
            </a:r>
          </a:p>
          <a:p>
            <a:pPr marL="36576" indent="0">
              <a:buNone/>
            </a:pPr>
            <a:endParaRPr lang="en-GB" dirty="0"/>
          </a:p>
          <a:p>
            <a:r>
              <a:rPr lang="en-GB" dirty="0"/>
              <a:t>All children have rights to protection, care, opportunities for development, educational experiences and cultural identity.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6342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1996 Education Act: all children must receive full-time education = 380 sessions.</a:t>
            </a:r>
          </a:p>
          <a:p>
            <a:pPr marL="36576" indent="0">
              <a:buNone/>
            </a:pPr>
            <a:endParaRPr lang="en-GB" dirty="0"/>
          </a:p>
          <a:p>
            <a:r>
              <a:rPr lang="en-GB" dirty="0"/>
              <a:t>GRT are allowed to attend 200.</a:t>
            </a:r>
          </a:p>
          <a:p>
            <a:pPr marL="36576" indent="0">
              <a:buNone/>
            </a:pPr>
            <a:endParaRPr lang="en-GB" dirty="0"/>
          </a:p>
          <a:p>
            <a:r>
              <a:rPr lang="en-GB" dirty="0"/>
              <a:t>Can register at more than one school.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893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GRT families not keen to send their children to Early Years settings or schools.</a:t>
            </a:r>
          </a:p>
          <a:p>
            <a:endParaRPr lang="en-GB" dirty="0"/>
          </a:p>
          <a:p>
            <a:r>
              <a:rPr lang="en-GB" dirty="0"/>
              <a:t>Children either included or excluded from mainstream Early Childhood settings by choice and/or by the communities around them.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Some families so mobile that their children could attend a new school every 4/5 days.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37356" y="5608594"/>
            <a:ext cx="53956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www.youtube.com/watch?v=E8JVg0kxQhc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6695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Children highly valued and their views listened to and respected; their care and welfare central.</a:t>
            </a:r>
          </a:p>
          <a:p>
            <a:endParaRPr lang="en-GB" dirty="0"/>
          </a:p>
          <a:p>
            <a:r>
              <a:rPr lang="en-GB" dirty="0"/>
              <a:t>Committed to primary education as want their children to have basic primary skills. Make good progress but gap widens as they grow older.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‘The period of transition between Y6 and 7 is the most vulnerable time for Travellers’ (</a:t>
            </a:r>
            <a:r>
              <a:rPr lang="en-GB" dirty="0" err="1"/>
              <a:t>NfER</a:t>
            </a:r>
            <a:r>
              <a:rPr lang="en-GB" dirty="0"/>
              <a:t> Report)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7118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schooling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High secondary drop-out rate.</a:t>
            </a:r>
          </a:p>
          <a:p>
            <a:endParaRPr lang="en-GB" dirty="0"/>
          </a:p>
          <a:p>
            <a:r>
              <a:rPr lang="en-GB" dirty="0"/>
              <a:t>50% of those who actually make the transition leave at 16. Many also drop out in Years 8 and 10.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Why? Some reasons: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Irrelevant curriculum; not inclusive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Fears for safety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Anxieties about moral, emotional and physical welfare in a ‘strange and hostile’ environment.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Pupils remain on periphery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3418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Trouble makers at school?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Bad reputation in school.</a:t>
            </a:r>
          </a:p>
          <a:p>
            <a:endParaRPr lang="en-GB" dirty="0"/>
          </a:p>
          <a:p>
            <a:r>
              <a:rPr lang="en-GB" dirty="0"/>
              <a:t>Often, there is harassment and bullying and naturally, they react.</a:t>
            </a:r>
          </a:p>
          <a:p>
            <a:endParaRPr lang="en-GB" dirty="0"/>
          </a:p>
          <a:p>
            <a:r>
              <a:rPr lang="en-GB" dirty="0"/>
              <a:t>Not more disruptive but likely to truant more.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In one primary school not too far from here, they work well and are being integrated satisfactorily.</a:t>
            </a:r>
          </a:p>
        </p:txBody>
      </p:sp>
    </p:spTree>
    <p:extLst>
      <p:ext uri="{BB962C8B-B14F-4D97-AF65-F5344CB8AC3E}">
        <p14:creationId xmlns:p14="http://schemas.microsoft.com/office/powerpoint/2010/main" val="1482935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to the education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LEAs now provide some education out of school. However, very patchy.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Ofsted said in 1999 that GT were the group most at risk in the education system.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Some schools don’t want them.</a:t>
            </a:r>
          </a:p>
          <a:p>
            <a:r>
              <a:rPr lang="en-GB" dirty="0"/>
              <a:t>Some continue to discriminate.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NFER research has found that they are more likely to stay in education in schools which reach out to them and promote inclusion.</a:t>
            </a:r>
          </a:p>
          <a:p>
            <a:r>
              <a:rPr lang="en-GB" dirty="0"/>
              <a:t>Some schools have special units just for Travellers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230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LEAs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Traveller Support Teachers sometimes feel over-stretched and isolated</a:t>
            </a:r>
          </a:p>
          <a:p>
            <a:r>
              <a:rPr lang="en-GB" dirty="0"/>
              <a:t>Traveller Education Support Service (TESS)</a:t>
            </a:r>
          </a:p>
          <a:p>
            <a:r>
              <a:rPr lang="en-GB" dirty="0"/>
              <a:t>Traveller Education service (TES)</a:t>
            </a:r>
          </a:p>
          <a:p>
            <a:r>
              <a:rPr lang="en-GB" dirty="0"/>
              <a:t>Ethnic Minority and Traveller Achievement Service (EMTAS)</a:t>
            </a:r>
          </a:p>
          <a:p>
            <a:r>
              <a:rPr lang="en-GB" dirty="0"/>
              <a:t>Traveller Achievement Service (TAS)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2807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Racist attacks</a:t>
            </a:r>
          </a:p>
          <a:p>
            <a:r>
              <a:rPr lang="en-GB" dirty="0"/>
              <a:t>Murder</a:t>
            </a:r>
          </a:p>
          <a:p>
            <a:r>
              <a:rPr lang="en-GB" dirty="0"/>
              <a:t>Health problems</a:t>
            </a:r>
          </a:p>
          <a:p>
            <a:r>
              <a:rPr lang="en-GB" dirty="0"/>
              <a:t>Earlier mortality</a:t>
            </a:r>
          </a:p>
          <a:p>
            <a:r>
              <a:rPr lang="en-GB" dirty="0"/>
              <a:t>Regular prejudice and harassment</a:t>
            </a:r>
          </a:p>
          <a:p>
            <a:r>
              <a:rPr lang="en-GB" dirty="0"/>
              <a:t>Difficult accessing appropriate places to live</a:t>
            </a:r>
          </a:p>
          <a:p>
            <a:r>
              <a:rPr lang="en-GB" dirty="0"/>
              <a:t>Challenge to the education system, as mentioned.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(</a:t>
            </a:r>
            <a:r>
              <a:rPr lang="en-GB" sz="1400" dirty="0"/>
              <a:t>DfES (2003) </a:t>
            </a:r>
            <a:r>
              <a:rPr lang="en-GB" sz="1400" i="1" dirty="0"/>
              <a:t>Aiming High: Raising Achievements of Gypsy Traveller pupils)</a:t>
            </a:r>
          </a:p>
        </p:txBody>
      </p:sp>
    </p:spTree>
    <p:extLst>
      <p:ext uri="{BB962C8B-B14F-4D97-AF65-F5344CB8AC3E}">
        <p14:creationId xmlns:p14="http://schemas.microsoft.com/office/powerpoint/2010/main" val="24181158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 and them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‘other’.</a:t>
            </a:r>
          </a:p>
          <a:p>
            <a:r>
              <a:rPr lang="en-GB" dirty="0"/>
              <a:t>Our values and norms.</a:t>
            </a:r>
          </a:p>
          <a:p>
            <a:r>
              <a:rPr lang="en-GB" dirty="0"/>
              <a:t>Through the law and our rejection, we’re trying to ‘normalise’ this ‘other’.</a:t>
            </a:r>
          </a:p>
          <a:p>
            <a:r>
              <a:rPr lang="en-GB" dirty="0"/>
              <a:t>Let’s examine our prejudices.</a:t>
            </a:r>
          </a:p>
          <a:p>
            <a:r>
              <a:rPr lang="en-GB" dirty="0"/>
              <a:t>Stereotypes. One example. Dirty? The opposite is true. They are very house proud.</a:t>
            </a:r>
          </a:p>
          <a:p>
            <a:r>
              <a:rPr lang="en-GB" dirty="0"/>
              <a:t>Very protective, loving families.</a:t>
            </a:r>
          </a:p>
          <a:p>
            <a:r>
              <a:rPr lang="en-GB" dirty="0"/>
              <a:t>‘We are all equal except some are more equal than others.’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3890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reality </a:t>
            </a:r>
            <a:endParaRPr lang="en-GB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677334" y="1716504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Gypsy, Roma and </a:t>
            </a:r>
            <a:r>
              <a:rPr lang="en-US" altLang="en-US" sz="2000" dirty="0" err="1" smtClean="0">
                <a:solidFill>
                  <a:schemeClr val="tx1"/>
                </a:solidFill>
                <a:latin typeface="Arial" panose="020B0604020202020204" pitchFamily="34" charset="0"/>
              </a:rPr>
              <a:t>Traveller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 (GRT) pupils are among the lowest achieving groups of pupils at every key stage of education, although some GRT pupils achieve very well at school.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There are many complex and interwoven factors that may influence the educational attainment of GRT pupils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000" dirty="0" smtClean="0">
                <a:solidFill>
                  <a:schemeClr val="tx1"/>
                </a:solidFill>
                <a:latin typeface="Arial" panose="020B0604020202020204" pitchFamily="34" charset="0"/>
              </a:rPr>
              <a:t>–</a:t>
            </a:r>
            <a:r>
              <a:rPr lang="en-US" altLang="en-US" sz="2000" b="1" u="sng" dirty="0" smtClean="0">
                <a:solidFill>
                  <a:schemeClr val="tx1"/>
                </a:solidFill>
                <a:latin typeface="Arial" panose="020B0604020202020204" pitchFamily="34" charset="0"/>
              </a:rPr>
              <a:t>what are they?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endParaRPr lang="en-US" altLang="en-US" sz="2000" b="1" u="sng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endParaRPr lang="en-US" altLang="en-US" sz="2000" b="1" u="sng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endParaRPr lang="en-US" altLang="en-US" sz="2000" b="1" u="sng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 3" charset="2"/>
              <a:buNone/>
            </a:pPr>
            <a:r>
              <a:rPr lang="en-US" altLang="en-US" sz="2000" b="1" u="sng" dirty="0" smtClean="0">
                <a:solidFill>
                  <a:schemeClr val="tx1"/>
                </a:solidFill>
                <a:latin typeface="Arial" panose="020B0604020202020204" pitchFamily="34" charset="0"/>
              </a:rPr>
              <a:t>What could be done?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0583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high expectations of all pupils, regardless of their background</a:t>
            </a:r>
          </a:p>
          <a:p>
            <a:r>
              <a:rPr lang="en-GB" dirty="0"/>
              <a:t>an inclusive culture that welcomes all communities</a:t>
            </a:r>
          </a:p>
          <a:p>
            <a:r>
              <a:rPr lang="en-GB" dirty="0"/>
              <a:t>strong engagement from parents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8044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Success 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www.bbc.co.uk/news/uk-wales-40728470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3405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Any questions?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6006203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383</TotalTime>
  <Words>1154</Words>
  <Application>Microsoft Office PowerPoint</Application>
  <PresentationFormat>Widescreen</PresentationFormat>
  <Paragraphs>210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Trebuchet MS</vt:lpstr>
      <vt:lpstr>Wingdings</vt:lpstr>
      <vt:lpstr>Wingdings 3</vt:lpstr>
      <vt:lpstr>Facet</vt:lpstr>
      <vt:lpstr>Gypsy, Roma and Traveller Families</vt:lpstr>
      <vt:lpstr>Outcomes</vt:lpstr>
      <vt:lpstr>Traveller Quiz</vt:lpstr>
      <vt:lpstr>2003 funeral in mid-Wales</vt:lpstr>
      <vt:lpstr>Can you identify these people?</vt:lpstr>
      <vt:lpstr>Terms for Travellers = Umbrella term</vt:lpstr>
      <vt:lpstr>PowerPoint Presentation</vt:lpstr>
      <vt:lpstr>PowerPoint Presentation</vt:lpstr>
      <vt:lpstr>Not homogeneous</vt:lpstr>
      <vt:lpstr>Many groups</vt:lpstr>
      <vt:lpstr>Lesser humans?</vt:lpstr>
      <vt:lpstr>Discrimination</vt:lpstr>
      <vt:lpstr>Who is Suitable to teacher in primary school (percentages)</vt:lpstr>
      <vt:lpstr>Prejudice in Wales </vt:lpstr>
      <vt:lpstr>Equality</vt:lpstr>
      <vt:lpstr>Education</vt:lpstr>
      <vt:lpstr>PowerPoint Presentation</vt:lpstr>
      <vt:lpstr>Education</vt:lpstr>
      <vt:lpstr>Secondary schooling</vt:lpstr>
      <vt:lpstr>Trouble makers at school?</vt:lpstr>
      <vt:lpstr>Challenges to the education system</vt:lpstr>
      <vt:lpstr>Different LEAs</vt:lpstr>
      <vt:lpstr>General issues</vt:lpstr>
      <vt:lpstr>Us and them</vt:lpstr>
      <vt:lpstr>In reality </vt:lpstr>
      <vt:lpstr>Solution</vt:lpstr>
      <vt:lpstr>Success story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Gypsy, Roma and Traveller Families</dc:title>
  <dc:creator>Laura Hutchings</dc:creator>
  <cp:lastModifiedBy>Laura Hutchings</cp:lastModifiedBy>
  <cp:revision>6</cp:revision>
  <cp:lastPrinted>2018-02-08T11:35:34Z</cp:lastPrinted>
  <dcterms:created xsi:type="dcterms:W3CDTF">2016-03-11T10:16:43Z</dcterms:created>
  <dcterms:modified xsi:type="dcterms:W3CDTF">2018-02-08T11:47:11Z</dcterms:modified>
</cp:coreProperties>
</file>