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handoutMasterIdLst>
    <p:handoutMasterId r:id="rId17"/>
  </p:handoutMasterIdLst>
  <p:sldIdLst>
    <p:sldId id="274" r:id="rId2"/>
    <p:sldId id="258" r:id="rId3"/>
    <p:sldId id="260" r:id="rId4"/>
    <p:sldId id="266" r:id="rId5"/>
    <p:sldId id="261" r:id="rId6"/>
    <p:sldId id="262" r:id="rId7"/>
    <p:sldId id="267" r:id="rId8"/>
    <p:sldId id="268" r:id="rId9"/>
    <p:sldId id="269" r:id="rId10"/>
    <p:sldId id="270" r:id="rId11"/>
    <p:sldId id="271" r:id="rId12"/>
    <p:sldId id="272" r:id="rId13"/>
    <p:sldId id="265" r:id="rId14"/>
    <p:sldId id="273" r:id="rId15"/>
  </p:sldIdLst>
  <p:sldSz cx="9144000" cy="6858000" type="screen4x3"/>
  <p:notesSz cx="9144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4" d="100"/>
          <a:sy n="84" d="100"/>
        </p:scale>
        <p:origin x="-9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5179484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C15254-D509-430A-9490-08DCAB64DE9E}" type="datetimeFigureOut">
              <a:rPr lang="en-US" smtClean="0"/>
              <a:pPr/>
              <a:t>9/27/2012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en-US" smtClean="0"/>
              <a:t>© 2012 John Wiley &amp; Sons, Ltd, Accounting for Managers, 4th edition, 978XXXXXXXXXX, Chapter X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5179484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E417405-0C34-4463-81CF-A0677FE936C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89134677"/>
      </p:ext>
    </p:extLst>
  </p:cSld>
  <p:clrMap bg1="lt1" tx1="dk1" bg2="lt2" tx2="dk2" accent1="accent1" accent2="accent2" accent3="accent3" accent4="accent4" accent5="accent5" accent6="accent6" hlink="hlink" folHlink="folHlink"/>
  <p:hf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79484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8B08E3-B88F-4622-A3CF-4538153DFF91}" type="datetimeFigureOut">
              <a:rPr lang="en-US" smtClean="0"/>
              <a:pPr/>
              <a:t>9/27/2012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4350"/>
            <a:ext cx="3429000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7550"/>
            <a:ext cx="7315200" cy="30861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en-US" smtClean="0"/>
              <a:t>© 2012 John Wiley &amp; Sons, Ltd, Accounting for Managers, 4th edition, 978XXXXXXXXXX, Chapter X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79484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DBD18BD-32CB-4AF2-B023-6C96FA81C77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34294531"/>
      </p:ext>
    </p:extLst>
  </p:cSld>
  <p:clrMap bg1="lt1" tx1="dk1" bg2="lt2" tx2="dk2" accent1="accent1" accent2="accent2" accent3="accent3" accent4="accent4" accent5="accent5" accent6="accent6" hlink="hlink" folHlink="folHlink"/>
  <p:hf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857500" y="514350"/>
            <a:ext cx="3429000" cy="257175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BD18BD-32CB-4AF2-B023-6C96FA81C777}" type="slidenum">
              <a:rPr lang="en-US" smtClean="0"/>
              <a:pPr/>
              <a:t>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© 2012 John Wiley &amp; Sons, Ltd, Accounting for Managers, 4th edition, 978XXXXXXXXXX, Chapter X</a:t>
            </a:r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8415893-4D72-4551-A8D5-ACC9D9986B1E}" type="datetime1">
              <a:rPr lang="en-US" smtClean="0"/>
              <a:t>9/27/2012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6797F80-125E-4A42-8D37-C5DC1B6FF1C7}" type="datetime1">
              <a:rPr lang="en-US" smtClean="0"/>
              <a:t>9/27/2012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5769533-9A48-42E2-AE4D-46EC8434DC9E}" type="datetime1">
              <a:rPr lang="en-US" smtClean="0"/>
              <a:t>9/27/2012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E2EEF2E-BAD1-4378-AB16-5EABE9D1863C}" type="datetime1">
              <a:rPr lang="en-US" smtClean="0"/>
              <a:t>9/27/2012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5DFABEA-F07E-4F27-9403-64407DF83862}" type="datetime1">
              <a:rPr lang="en-US" smtClean="0"/>
              <a:t>9/27/2012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D5A653F-6319-4CFC-A911-F2A85EA4E056}" type="datetime1">
              <a:rPr lang="en-US" smtClean="0"/>
              <a:t>9/27/2012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9D3F23F-E0F9-4FE9-BAB7-22CDE1422C25}" type="datetime1">
              <a:rPr lang="en-US" smtClean="0"/>
              <a:t>9/27/2012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2A4A0C4-0753-4FC4-8F0C-E0A9BF865551}" type="datetime1">
              <a:rPr lang="en-US" smtClean="0"/>
              <a:t>9/27/2012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D6F7BDE-5661-46FE-8E1D-2381C01AE9B1}" type="datetime1">
              <a:rPr lang="en-US" smtClean="0"/>
              <a:t>9/27/2012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629B959-0613-4780-9C7C-42E67BBAA538}" type="datetime1">
              <a:rPr lang="en-US" smtClean="0"/>
              <a:t>9/27/2012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FDDF6AC-676D-489B-9EDB-3179AA894FF5}" type="datetime1">
              <a:rPr lang="en-US" smtClean="0"/>
              <a:t>9/27/2012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GB" smtClean="0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smtClean="0"/>
          </a:p>
        </p:txBody>
      </p:sp>
      <p:sp>
        <p:nvSpPr>
          <p:cNvPr id="1035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692275" y="6237288"/>
            <a:ext cx="792163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fld id="{5C954E0D-9993-4BED-8101-A4B02CC68E3E}" type="datetime1">
              <a:rPr lang="en-US" smtClean="0"/>
              <a:t>9/27/2012</a:t>
            </a:fld>
            <a:endParaRPr lang="en-US"/>
          </a:p>
        </p:txBody>
      </p:sp>
      <p:sp>
        <p:nvSpPr>
          <p:cNvPr id="1036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2557463" y="6237288"/>
            <a:ext cx="4967287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endParaRPr lang="en-US" dirty="0"/>
          </a:p>
        </p:txBody>
      </p:sp>
      <p:sp>
        <p:nvSpPr>
          <p:cNvPr id="1037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669213" y="6237288"/>
            <a:ext cx="863600" cy="433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</a:t>
            </a:fld>
            <a:endParaRPr lang="en-US" dirty="0"/>
          </a:p>
        </p:txBody>
      </p:sp>
      <p:sp>
        <p:nvSpPr>
          <p:cNvPr id="9" name="Rectangle 2"/>
          <p:cNvSpPr txBox="1">
            <a:spLocks noChangeArrowheads="1"/>
          </p:cNvSpPr>
          <p:nvPr/>
        </p:nvSpPr>
        <p:spPr>
          <a:xfrm>
            <a:off x="0" y="5038140"/>
            <a:ext cx="9144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2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smtClean="0"/>
              <a:t>Chapter 2</a:t>
            </a:r>
          </a:p>
          <a:p>
            <a:r>
              <a:rPr lang="en-GB" dirty="0" smtClean="0"/>
              <a:t>Accounting and its Relationship to </a:t>
            </a:r>
          </a:p>
          <a:p>
            <a:r>
              <a:rPr lang="en-GB" dirty="0" smtClean="0"/>
              <a:t>Shareholder Value and Corporate Governance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24090346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Overview</a:t>
            </a:r>
            <a:endParaRPr lang="en-GB" dirty="0"/>
          </a:p>
        </p:txBody>
      </p:sp>
      <p:sp>
        <p:nvSpPr>
          <p:cNvPr id="2053" name="Rectangle 5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Capital and product markets</a:t>
            </a:r>
          </a:p>
          <a:p>
            <a:r>
              <a:rPr lang="en-GB" dirty="0" smtClean="0"/>
              <a:t>Shareholder value, strategy &amp; accounting</a:t>
            </a:r>
          </a:p>
          <a:p>
            <a:r>
              <a:rPr lang="en-GB" dirty="0" smtClean="0"/>
              <a:t>Company regulation &amp; corporate governance</a:t>
            </a:r>
          </a:p>
          <a:p>
            <a:r>
              <a:rPr lang="en-GB" dirty="0" smtClean="0"/>
              <a:t>Risk, internal control &amp; accounting</a:t>
            </a:r>
            <a:endParaRPr lang="en-GB" dirty="0"/>
          </a:p>
          <a:p>
            <a:r>
              <a:rPr lang="en-GB" dirty="0"/>
              <a:t>Critical perspective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578577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6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Capital markets</a:t>
            </a:r>
            <a:endParaRPr lang="en-GB" dirty="0"/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Equity and debt</a:t>
            </a:r>
          </a:p>
          <a:p>
            <a:r>
              <a:rPr lang="en-GB" sz="2400" dirty="0" smtClean="0"/>
              <a:t>Cost </a:t>
            </a:r>
            <a:r>
              <a:rPr lang="en-GB" sz="2400" dirty="0"/>
              <a:t>of capital</a:t>
            </a:r>
          </a:p>
          <a:p>
            <a:pPr lvl="1"/>
            <a:r>
              <a:rPr lang="en-GB" sz="2000" dirty="0"/>
              <a:t>Debt: interest rate</a:t>
            </a:r>
          </a:p>
          <a:p>
            <a:pPr lvl="1"/>
            <a:r>
              <a:rPr lang="en-GB" sz="2000" dirty="0"/>
              <a:t>Equity: dividend &amp; capital </a:t>
            </a:r>
            <a:r>
              <a:rPr lang="en-GB" sz="2000" dirty="0" smtClean="0"/>
              <a:t>growth</a:t>
            </a:r>
          </a:p>
          <a:p>
            <a:pPr lvl="1"/>
            <a:r>
              <a:rPr lang="en-GB" sz="2000" dirty="0" smtClean="0"/>
              <a:t>Weighted average cost of capital (WACC)</a:t>
            </a:r>
          </a:p>
          <a:p>
            <a:r>
              <a:rPr lang="en-US" sz="2400" dirty="0"/>
              <a:t>The focus of shareholder </a:t>
            </a:r>
            <a:r>
              <a:rPr lang="en-US" sz="2400" dirty="0" smtClean="0"/>
              <a:t>wealth</a:t>
            </a:r>
            <a:r>
              <a:rPr lang="en-US" sz="2400" dirty="0"/>
              <a:t> </a:t>
            </a:r>
            <a:r>
              <a:rPr lang="en-US" sz="2400" dirty="0" smtClean="0"/>
              <a:t>is </a:t>
            </a:r>
            <a:r>
              <a:rPr lang="en-US" sz="2400" dirty="0"/>
              <a:t>to obtain funds at competitive rates from capital markets and invest </a:t>
            </a:r>
            <a:r>
              <a:rPr lang="en-US" sz="2400" dirty="0" smtClean="0"/>
              <a:t>those funds </a:t>
            </a:r>
            <a:r>
              <a:rPr lang="en-US" sz="2400" dirty="0"/>
              <a:t>to exploit imperfections in product markets. Where this takes place, shareholder wealth is </a:t>
            </a:r>
            <a:r>
              <a:rPr lang="en-US" sz="2400" dirty="0" smtClean="0"/>
              <a:t>increased through </a:t>
            </a:r>
            <a:r>
              <a:rPr lang="en-US" sz="2400" dirty="0"/>
              <a:t>dividends and increases in the share </a:t>
            </a:r>
            <a:r>
              <a:rPr lang="en-US" sz="2400" dirty="0" smtClean="0"/>
              <a:t>price</a:t>
            </a:r>
            <a:r>
              <a:rPr lang="en-US" sz="2400" dirty="0"/>
              <a:t> </a:t>
            </a:r>
            <a:r>
              <a:rPr lang="en-US" sz="1400" dirty="0" smtClean="0"/>
              <a:t>(Rappaport, 1998</a:t>
            </a:r>
            <a:r>
              <a:rPr lang="en-US" sz="1400" dirty="0"/>
              <a:t>)</a:t>
            </a:r>
            <a:endParaRPr lang="en-GB" sz="1400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513045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4</a:t>
            </a:fld>
            <a:endParaRPr lang="en-US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728" y="-1"/>
            <a:ext cx="4673035" cy="62373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017910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Value-based management</a:t>
            </a:r>
            <a:endParaRPr lang="en-AU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AU" dirty="0" smtClean="0"/>
              <a:t>Shareholder value is the primary goal of every business</a:t>
            </a:r>
          </a:p>
          <a:p>
            <a:pPr lvl="1"/>
            <a:r>
              <a:rPr lang="en-GB" sz="2000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Total shareholder return</a:t>
            </a:r>
          </a:p>
          <a:p>
            <a:pPr lvl="2"/>
            <a:r>
              <a:rPr lang="en-GB" sz="1600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Dividends + increase in share price as a % of initial investment</a:t>
            </a:r>
          </a:p>
          <a:p>
            <a:pPr lvl="1"/>
            <a:r>
              <a:rPr lang="en-GB" sz="2000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Market value added</a:t>
            </a:r>
          </a:p>
          <a:p>
            <a:pPr lvl="2"/>
            <a:r>
              <a:rPr lang="en-GB" sz="1600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Market capitalization minus capital invested</a:t>
            </a:r>
          </a:p>
          <a:p>
            <a:pPr lvl="1"/>
            <a:r>
              <a:rPr lang="en-GB" sz="2000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Shareholder value added</a:t>
            </a:r>
          </a:p>
          <a:p>
            <a:pPr lvl="2"/>
            <a:r>
              <a:rPr lang="en-GB" sz="1600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Increase in shareholder value over time based on discounted future cash flows</a:t>
            </a:r>
          </a:p>
          <a:p>
            <a:pPr lvl="1"/>
            <a:r>
              <a:rPr lang="en-GB" sz="2000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Economic value added</a:t>
            </a:r>
            <a:r>
              <a:rPr lang="en-GB" sz="2000" dirty="0" smtClean="0"/>
              <a:t> (EVA</a:t>
            </a:r>
            <a:r>
              <a:rPr lang="en-GB" sz="2000" dirty="0" smtClean="0">
                <a:cs typeface="Arial" charset="0"/>
              </a:rPr>
              <a:t>™)</a:t>
            </a:r>
            <a:endParaRPr lang="en-GB" sz="2000" dirty="0" smtClean="0"/>
          </a:p>
          <a:p>
            <a:pPr lvl="2"/>
            <a:r>
              <a:rPr lang="en-GB" sz="1600" dirty="0" smtClean="0"/>
              <a:t>Economic profits generated by a business: net profit less the cost of capital</a:t>
            </a:r>
          </a:p>
          <a:p>
            <a:pPr lvl="1"/>
            <a:endParaRPr lang="en-AU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642453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6</a:t>
            </a:fld>
            <a:endParaRPr lang="en-US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260648"/>
            <a:ext cx="8496944" cy="55077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5519704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Company </a:t>
            </a:r>
            <a:r>
              <a:rPr lang="en-US" dirty="0" smtClean="0"/>
              <a:t>regulation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Companies Act of </a:t>
            </a:r>
            <a:r>
              <a:rPr lang="en-US" dirty="0" smtClean="0"/>
              <a:t>2006 (UK)</a:t>
            </a:r>
          </a:p>
          <a:p>
            <a:pPr lvl="1"/>
            <a:r>
              <a:rPr lang="en-US" dirty="0" smtClean="0"/>
              <a:t>Limited liability</a:t>
            </a:r>
          </a:p>
          <a:p>
            <a:pPr lvl="1"/>
            <a:r>
              <a:rPr lang="en-US" dirty="0" smtClean="0"/>
              <a:t>Board of directors are responsible </a:t>
            </a:r>
            <a:r>
              <a:rPr lang="en-US" dirty="0"/>
              <a:t>for the governance of their </a:t>
            </a:r>
            <a:r>
              <a:rPr lang="en-US" dirty="0" smtClean="0"/>
              <a:t>companies including </a:t>
            </a:r>
            <a:r>
              <a:rPr lang="en-US" dirty="0"/>
              <a:t>setting </a:t>
            </a:r>
            <a:r>
              <a:rPr lang="en-US" dirty="0" smtClean="0"/>
              <a:t>the company’s </a:t>
            </a:r>
            <a:r>
              <a:rPr lang="en-US" dirty="0"/>
              <a:t>strategic goals, providing leadership to senior management, monitoring business </a:t>
            </a:r>
            <a:r>
              <a:rPr lang="en-US" dirty="0" smtClean="0"/>
              <a:t>performance and </a:t>
            </a:r>
            <a:r>
              <a:rPr lang="en-US" dirty="0"/>
              <a:t>reporting to </a:t>
            </a:r>
            <a:r>
              <a:rPr lang="en-US" dirty="0" smtClean="0"/>
              <a:t>shareholders</a:t>
            </a:r>
          </a:p>
          <a:p>
            <a:pPr lvl="1"/>
            <a:r>
              <a:rPr lang="en-US" dirty="0" smtClean="0"/>
              <a:t>Auditors</a:t>
            </a:r>
          </a:p>
          <a:p>
            <a:pPr marL="0" indent="0">
              <a:buNone/>
            </a:pPr>
            <a:endParaRPr lang="en-US" dirty="0" smtClean="0"/>
          </a:p>
          <a:p>
            <a:endParaRPr lang="en-US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1172094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Corporate governance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0" lvl="1" indent="-342900">
              <a:buFont typeface="Arial" pitchFamily="34" charset="0"/>
              <a:buChar char="•"/>
            </a:pPr>
            <a:r>
              <a:rPr lang="en-US" sz="3200" dirty="0"/>
              <a:t>UK Corporate Governance Code </a:t>
            </a:r>
            <a:r>
              <a:rPr lang="en-US" sz="1500" dirty="0"/>
              <a:t>(Financial Reporting Council, 2010</a:t>
            </a:r>
            <a:r>
              <a:rPr lang="en-US" sz="1500" dirty="0" smtClean="0"/>
              <a:t>)</a:t>
            </a:r>
          </a:p>
          <a:p>
            <a:pPr marL="342900" lvl="1" indent="-342900"/>
            <a:r>
              <a:rPr lang="en-US" sz="3200" dirty="0" smtClean="0"/>
              <a:t>Five principles</a:t>
            </a:r>
            <a:r>
              <a:rPr lang="en-US" dirty="0" smtClean="0"/>
              <a:t>: </a:t>
            </a:r>
          </a:p>
          <a:p>
            <a:pPr marL="742950" lvl="2" indent="-342900"/>
            <a:r>
              <a:rPr lang="en-US" dirty="0" smtClean="0"/>
              <a:t>leadership </a:t>
            </a:r>
            <a:r>
              <a:rPr lang="en-US" dirty="0"/>
              <a:t>by the board; the effectiveness of the board; accountability; remuneration of </a:t>
            </a:r>
            <a:r>
              <a:rPr lang="en-US" dirty="0" smtClean="0"/>
              <a:t>board directors</a:t>
            </a:r>
            <a:r>
              <a:rPr lang="en-US" dirty="0"/>
              <a:t>; and relations with </a:t>
            </a:r>
            <a:r>
              <a:rPr lang="en-US" dirty="0" smtClean="0"/>
              <a:t>shareholders</a:t>
            </a:r>
          </a:p>
          <a:p>
            <a:pPr marL="742950" lvl="2" indent="-342900"/>
            <a:r>
              <a:rPr lang="en-US" dirty="0" smtClean="0"/>
              <a:t>‘Comply or explain’ approach</a:t>
            </a:r>
            <a:endParaRPr lang="en-US" dirty="0"/>
          </a:p>
          <a:p>
            <a:r>
              <a:rPr lang="en-US" dirty="0" smtClean="0"/>
              <a:t>Sarbanes-Oxley Act 2002 (SOX)</a:t>
            </a:r>
            <a:endParaRPr lang="en-US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0777385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Role of directors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/>
              <a:t>Under Companies legislation, the financial statements of a company are the responsibility of directors, </a:t>
            </a:r>
            <a:r>
              <a:rPr lang="en-US" dirty="0" smtClean="0"/>
              <a:t>not managers or auditors. </a:t>
            </a:r>
          </a:p>
          <a:p>
            <a:r>
              <a:rPr lang="en-US" dirty="0" smtClean="0"/>
              <a:t>Directors </a:t>
            </a:r>
            <a:r>
              <a:rPr lang="en-US" dirty="0"/>
              <a:t>are responsible for keeping proper accounting records which disclose with </a:t>
            </a:r>
            <a:r>
              <a:rPr lang="en-US" dirty="0" smtClean="0"/>
              <a:t>reasonable accuracy </a:t>
            </a:r>
            <a:r>
              <a:rPr lang="en-US" dirty="0"/>
              <a:t>the financial position of the company at any time and to ensure that financial statements </a:t>
            </a:r>
            <a:r>
              <a:rPr lang="en-US" dirty="0" smtClean="0"/>
              <a:t>comply with </a:t>
            </a:r>
            <a:r>
              <a:rPr lang="en-US" dirty="0"/>
              <a:t>the Companies Act. </a:t>
            </a:r>
            <a:endParaRPr lang="en-US" dirty="0" smtClean="0"/>
          </a:p>
          <a:p>
            <a:r>
              <a:rPr lang="en-US" dirty="0" smtClean="0"/>
              <a:t>They </a:t>
            </a:r>
            <a:r>
              <a:rPr lang="en-US" dirty="0"/>
              <a:t>are also responsible for safeguarding the company’s assets and for </a:t>
            </a:r>
            <a:r>
              <a:rPr lang="en-US" dirty="0" smtClean="0"/>
              <a:t>taking reasonable </a:t>
            </a:r>
            <a:r>
              <a:rPr lang="en-US" dirty="0"/>
              <a:t>steps to prevent and detect fraud</a:t>
            </a: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868954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Audit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smtClean="0"/>
              <a:t>A periodic </a:t>
            </a:r>
            <a:r>
              <a:rPr lang="en-US" dirty="0"/>
              <a:t>examination of the accounting records of a company carried out by an </a:t>
            </a:r>
            <a:r>
              <a:rPr lang="en-US" dirty="0" smtClean="0"/>
              <a:t>independent accountant </a:t>
            </a:r>
            <a:r>
              <a:rPr lang="en-US" dirty="0"/>
              <a:t>to ensure that those records have been properly maintained and that the financial </a:t>
            </a:r>
            <a:r>
              <a:rPr lang="en-US" dirty="0" smtClean="0"/>
              <a:t>statements which </a:t>
            </a:r>
            <a:r>
              <a:rPr lang="en-US" dirty="0"/>
              <a:t>are drawn up from those records present a true and fair view</a:t>
            </a:r>
            <a:r>
              <a:rPr lang="en-US" dirty="0" smtClean="0"/>
              <a:t>.</a:t>
            </a:r>
          </a:p>
          <a:p>
            <a:r>
              <a:rPr lang="en-US" dirty="0" smtClean="0"/>
              <a:t>Auditors provide an opinion on the financial statements</a:t>
            </a:r>
          </a:p>
          <a:p>
            <a:r>
              <a:rPr lang="en-US" dirty="0" smtClean="0"/>
              <a:t>Role of audit committee of the Board</a:t>
            </a:r>
            <a:endParaRPr lang="en-US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83512333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Stock Exchange Listing Rules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 smtClean="0"/>
              <a:t>Stock Exchanges provide a market for buyers and sellers</a:t>
            </a:r>
          </a:p>
          <a:p>
            <a:r>
              <a:rPr lang="en-US" dirty="0" smtClean="0"/>
              <a:t>Listing Rules set </a:t>
            </a:r>
            <a:r>
              <a:rPr lang="en-US" dirty="0"/>
              <a:t>out mandatory standards for any company wishing to list its shares or securities for sale to </a:t>
            </a:r>
            <a:r>
              <a:rPr lang="en-US" dirty="0" smtClean="0"/>
              <a:t>the public </a:t>
            </a:r>
          </a:p>
          <a:p>
            <a:r>
              <a:rPr lang="en-US" smtClean="0"/>
              <a:t>Listing Rules </a:t>
            </a:r>
            <a:r>
              <a:rPr lang="en-US" dirty="0" smtClean="0"/>
              <a:t>are aimed </a:t>
            </a:r>
            <a:r>
              <a:rPr lang="en-US" dirty="0"/>
              <a:t>at protecting investors and maintaining standards of transparency, conduct, </a:t>
            </a:r>
            <a:r>
              <a:rPr lang="en-US" dirty="0" smtClean="0"/>
              <a:t>shareholder rights </a:t>
            </a:r>
            <a:r>
              <a:rPr lang="en-US" dirty="0"/>
              <a:t>and due diligence. </a:t>
            </a:r>
            <a:endParaRPr lang="en-US" dirty="0" smtClean="0"/>
          </a:p>
          <a:p>
            <a:r>
              <a:rPr lang="en-US" dirty="0" smtClean="0"/>
              <a:t>Rules cover, for example:</a:t>
            </a:r>
          </a:p>
          <a:p>
            <a:pPr lvl="1"/>
            <a:r>
              <a:rPr lang="en-US" dirty="0" smtClean="0"/>
              <a:t>the </a:t>
            </a:r>
            <a:r>
              <a:rPr lang="en-US" dirty="0"/>
              <a:t>contents of </a:t>
            </a:r>
            <a:r>
              <a:rPr lang="en-US" dirty="0" smtClean="0"/>
              <a:t>a </a:t>
            </a:r>
            <a:r>
              <a:rPr lang="en-US" dirty="0"/>
              <a:t>prospectus </a:t>
            </a:r>
            <a:r>
              <a:rPr lang="en-US" dirty="0" smtClean="0"/>
              <a:t>on an </a:t>
            </a:r>
            <a:r>
              <a:rPr lang="en-US" dirty="0"/>
              <a:t>initial public offering (IPO) of shares, and </a:t>
            </a:r>
            <a:endParaRPr lang="en-US" dirty="0" smtClean="0"/>
          </a:p>
          <a:p>
            <a:pPr lvl="1"/>
            <a:r>
              <a:rPr lang="en-US" dirty="0" smtClean="0"/>
              <a:t>the </a:t>
            </a:r>
            <a:r>
              <a:rPr lang="en-US" dirty="0"/>
              <a:t>disclosure of price-</a:t>
            </a:r>
            <a:r>
              <a:rPr lang="en-US" dirty="0" smtClean="0"/>
              <a:t>sensitive information</a:t>
            </a:r>
            <a:r>
              <a:rPr lang="en-US" dirty="0"/>
              <a:t>, and </a:t>
            </a:r>
            <a:endParaRPr lang="en-US" dirty="0" smtClean="0"/>
          </a:p>
          <a:p>
            <a:pPr lvl="1"/>
            <a:r>
              <a:rPr lang="en-US" dirty="0" smtClean="0"/>
              <a:t>communications </a:t>
            </a:r>
            <a:r>
              <a:rPr lang="en-US" dirty="0"/>
              <a:t>on new share offers, rights issues, and potential or actual takeover bids </a:t>
            </a:r>
            <a:r>
              <a:rPr lang="en-US" dirty="0" smtClean="0"/>
              <a:t>for the </a:t>
            </a:r>
            <a:r>
              <a:rPr lang="en-US" dirty="0"/>
              <a:t>company.</a:t>
            </a: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5021823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Risk management &amp; internal control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/>
              <a:t>UK Corporate Governance </a:t>
            </a:r>
            <a:r>
              <a:rPr lang="en-US" dirty="0" smtClean="0"/>
              <a:t>Code requires Boards to institute </a:t>
            </a:r>
            <a:r>
              <a:rPr lang="en-US" dirty="0"/>
              <a:t>a system of internal control to safeguard shareholders’ investment and the company’s </a:t>
            </a:r>
            <a:r>
              <a:rPr lang="en-US" dirty="0" smtClean="0"/>
              <a:t>assets, based </a:t>
            </a:r>
            <a:r>
              <a:rPr lang="en-US" dirty="0"/>
              <a:t>on the organization’s </a:t>
            </a:r>
            <a:r>
              <a:rPr lang="en-US" dirty="0" smtClean="0"/>
              <a:t>risk appetite </a:t>
            </a:r>
            <a:r>
              <a:rPr lang="en-US" dirty="0"/>
              <a:t>and the identification and assessment of risks facing the organization</a:t>
            </a:r>
            <a:r>
              <a:rPr lang="en-US" dirty="0" smtClean="0"/>
              <a:t>.</a:t>
            </a:r>
          </a:p>
          <a:p>
            <a:r>
              <a:rPr lang="en-US" dirty="0"/>
              <a:t>Internal control is the whole system of internal controls, financial and otherwise, established in order </a:t>
            </a:r>
            <a:r>
              <a:rPr lang="en-US" dirty="0" smtClean="0"/>
              <a:t>to provide </a:t>
            </a:r>
            <a:r>
              <a:rPr lang="en-US" dirty="0"/>
              <a:t>reasonable assurance of effective and efficient operation, internal financial control and </a:t>
            </a:r>
            <a:r>
              <a:rPr lang="en-US" dirty="0" smtClean="0"/>
              <a:t>compliance with </a:t>
            </a:r>
            <a:r>
              <a:rPr lang="en-US" dirty="0"/>
              <a:t>laws and regulations. </a:t>
            </a: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11867035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 critical perspective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600" dirty="0" smtClean="0"/>
              <a:t>Shareholders or stakeholders ?</a:t>
            </a:r>
            <a:endParaRPr lang="en-GB" sz="3600" dirty="0"/>
          </a:p>
          <a:p>
            <a:pPr>
              <a:lnSpc>
                <a:spcPct val="90000"/>
              </a:lnSpc>
            </a:pPr>
            <a:r>
              <a:rPr lang="en-GB" sz="3600" dirty="0" smtClean="0"/>
              <a:t>Stakeholder </a:t>
            </a:r>
            <a:r>
              <a:rPr lang="en-GB" sz="3600" dirty="0"/>
              <a:t>theory</a:t>
            </a:r>
          </a:p>
          <a:p>
            <a:pPr lvl="1"/>
            <a:r>
              <a:rPr lang="en-US" dirty="0"/>
              <a:t>looks beyond shareholders to those groups who influence, or are influenced by, </a:t>
            </a:r>
            <a:r>
              <a:rPr lang="en-US" dirty="0" smtClean="0"/>
              <a:t>the organization</a:t>
            </a:r>
            <a:endParaRPr lang="en-GB" dirty="0" smtClean="0"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lvl="1">
              <a:lnSpc>
                <a:spcPct val="90000"/>
              </a:lnSpc>
            </a:pPr>
            <a:r>
              <a:rPr lang="en-GB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how </a:t>
            </a:r>
            <a:r>
              <a:rPr lang="en-GB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the power of stakeholders with their competing interests are managed by the </a:t>
            </a:r>
            <a:r>
              <a:rPr lang="en-GB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organization</a:t>
            </a:r>
          </a:p>
          <a:p>
            <a:pPr lvl="1">
              <a:lnSpc>
                <a:spcPct val="90000"/>
              </a:lnSpc>
            </a:pPr>
            <a:r>
              <a:rPr lang="en-GB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c</a:t>
            </a:r>
            <a:r>
              <a:rPr lang="en-GB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orporate social responsibility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926024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Key points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How shareholder value is at the interface between capital </a:t>
            </a:r>
            <a:r>
              <a:rPr lang="en-GB" dirty="0"/>
              <a:t>and product markets</a:t>
            </a:r>
          </a:p>
          <a:p>
            <a:r>
              <a:rPr lang="en-GB" dirty="0" smtClean="0"/>
              <a:t>Company </a:t>
            </a:r>
            <a:r>
              <a:rPr lang="en-GB" dirty="0"/>
              <a:t>regulation &amp; corporate governance</a:t>
            </a:r>
          </a:p>
          <a:p>
            <a:r>
              <a:rPr lang="en-GB" dirty="0" smtClean="0"/>
              <a:t>The role of directors, auditors and the stock exchange</a:t>
            </a:r>
          </a:p>
          <a:p>
            <a:r>
              <a:rPr lang="en-GB" dirty="0" smtClean="0"/>
              <a:t>Risk management and </a:t>
            </a:r>
            <a:r>
              <a:rPr lang="en-GB" dirty="0"/>
              <a:t>internal control </a:t>
            </a:r>
            <a:endParaRPr lang="en-GB" dirty="0" smtClean="0"/>
          </a:p>
          <a:p>
            <a:r>
              <a:rPr lang="en-GB" dirty="0" smtClean="0"/>
              <a:t>Critical perspective: shareholders or stakeholders?</a:t>
            </a:r>
            <a:endParaRPr lang="en-GB" dirty="0"/>
          </a:p>
          <a:p>
            <a:endParaRPr lang="en-US" dirty="0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700910267"/>
      </p:ext>
    </p:extLst>
  </p:cSld>
  <p:clrMapOvr>
    <a:masterClrMapping/>
  </p:clrMapOvr>
</p:sld>
</file>

<file path=ppt/theme/theme1.xml><?xml version="1.0" encoding="utf-8"?>
<a:theme xmlns:a="http://schemas.openxmlformats.org/drawingml/2006/main" name="Theme2">
  <a:themeElements>
    <a:clrScheme name="Default Design 14">
      <a:dk1>
        <a:srgbClr val="061E3B"/>
      </a:dk1>
      <a:lt1>
        <a:srgbClr val="ACDFFF"/>
      </a:lt1>
      <a:dk2>
        <a:srgbClr val="061E3B"/>
      </a:dk2>
      <a:lt2>
        <a:srgbClr val="969696"/>
      </a:lt2>
      <a:accent1>
        <a:srgbClr val="FFFFFF"/>
      </a:accent1>
      <a:accent2>
        <a:srgbClr val="8DC6FF"/>
      </a:accent2>
      <a:accent3>
        <a:srgbClr val="D2ECFF"/>
      </a:accent3>
      <a:accent4>
        <a:srgbClr val="041831"/>
      </a:accent4>
      <a:accent5>
        <a:srgbClr val="FFFFFF"/>
      </a:accent5>
      <a:accent6>
        <a:srgbClr val="7FB3E7"/>
      </a:accent6>
      <a:hlink>
        <a:srgbClr val="0E488F"/>
      </a:hlink>
      <a:folHlink>
        <a:srgbClr val="FFCC00"/>
      </a:folHlink>
    </a:clrScheme>
    <a:fontScheme name="Default Design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1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1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3">
        <a:dk1>
          <a:srgbClr val="061E3B"/>
        </a:dk1>
        <a:lt1>
          <a:srgbClr val="DEF6F1"/>
        </a:lt1>
        <a:dk2>
          <a:srgbClr val="061E3B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41831"/>
        </a:accent4>
        <a:accent5>
          <a:srgbClr val="FFFFFF"/>
        </a:accent5>
        <a:accent6>
          <a:srgbClr val="7FB3E7"/>
        </a:accent6>
        <a:hlink>
          <a:srgbClr val="0E488F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14">
        <a:dk1>
          <a:srgbClr val="061E3B"/>
        </a:dk1>
        <a:lt1>
          <a:srgbClr val="ACDFFF"/>
        </a:lt1>
        <a:dk2>
          <a:srgbClr val="061E3B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D2ECFF"/>
        </a:accent3>
        <a:accent4>
          <a:srgbClr val="041831"/>
        </a:accent4>
        <a:accent5>
          <a:srgbClr val="FFFFFF"/>
        </a:accent5>
        <a:accent6>
          <a:srgbClr val="7FB3E7"/>
        </a:accent6>
        <a:hlink>
          <a:srgbClr val="0E488F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Theme2</Template>
  <TotalTime>40</TotalTime>
  <Words>714</Words>
  <Application>Microsoft Office PowerPoint</Application>
  <PresentationFormat>On-screen Show (4:3)</PresentationFormat>
  <Paragraphs>84</Paragraphs>
  <Slides>14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Theme2</vt:lpstr>
      <vt:lpstr>Slide 1</vt:lpstr>
      <vt:lpstr>Overview</vt:lpstr>
      <vt:lpstr>Capital markets</vt:lpstr>
      <vt:lpstr>Slide 4</vt:lpstr>
      <vt:lpstr>Value-based management</vt:lpstr>
      <vt:lpstr>Slide 6</vt:lpstr>
      <vt:lpstr>Company regulation</vt:lpstr>
      <vt:lpstr>Corporate governance</vt:lpstr>
      <vt:lpstr>Role of directors</vt:lpstr>
      <vt:lpstr>Audit</vt:lpstr>
      <vt:lpstr>Stock Exchange Listing Rules</vt:lpstr>
      <vt:lpstr>Risk management &amp; internal control</vt:lpstr>
      <vt:lpstr>A critical perspective</vt:lpstr>
      <vt:lpstr>Key points</vt:lpstr>
    </vt:vector>
  </TitlesOfParts>
  <Company>John Wiley and Sons, Inc.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WileyService</dc:creator>
  <cp:lastModifiedBy>sa016</cp:lastModifiedBy>
  <cp:revision>18</cp:revision>
  <dcterms:created xsi:type="dcterms:W3CDTF">2011-03-17T09:17:02Z</dcterms:created>
  <dcterms:modified xsi:type="dcterms:W3CDTF">2012-09-27T15:56:48Z</dcterms:modified>
</cp:coreProperties>
</file>