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5"/>
  </p:notesMasterIdLst>
  <p:sldIdLst>
    <p:sldId id="258" r:id="rId2"/>
    <p:sldId id="256" r:id="rId3"/>
    <p:sldId id="257" r:id="rId4"/>
  </p:sldIdLst>
  <p:sldSz cx="21396325" cy="30267275"/>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973A59-C3EB-4271-BFD7-3D96ED1E5453}" v="4" dt="2026-10-11T09:54:02.1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30" d="100"/>
          <a:sy n="30" d="100"/>
        </p:scale>
        <p:origin x="1192" y="-18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593C32-B955-4A6B-BB12-B5D1D13A4133}" type="datetimeFigureOut">
              <a:rPr lang="en-US" smtClean="0"/>
              <a:t>10/11/2026</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42D383-A6C0-4953-A699-B80D0E9DF77C}" type="slidenum">
              <a:rPr lang="en-US" smtClean="0"/>
              <a:t>‹#›</a:t>
            </a:fld>
            <a:endParaRPr lang="en-US"/>
          </a:p>
        </p:txBody>
      </p:sp>
    </p:spTree>
    <p:extLst>
      <p:ext uri="{BB962C8B-B14F-4D97-AF65-F5344CB8AC3E}">
        <p14:creationId xmlns:p14="http://schemas.microsoft.com/office/powerpoint/2010/main" val="3522178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committees.parliament.uk/publications/44036/documents/218269/default/" TargetMode="External"/><Relationship Id="rId7" Type="http://schemas.openxmlformats.org/officeDocument/2006/relationships/hyperlink" Target="https://www.gov.uk/government/statistics/sexually-transmitted-infections-stis-annual-data-tables/sexually-transmitted-infections-and-screening-for-chlamydia-in-england-2025-report"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discovery.ucl.ac.uk/id/eprint/10174635/1/Sonubi%20et%20al%20IJSA%202023%20-%20accepted%20version.pdf" TargetMode="External"/><Relationship Id="rId5" Type="http://schemas.openxmlformats.org/officeDocument/2006/relationships/hyperlink" Target="https://www.haveringdata.net/wp-content/uploads/2024/09/2024-Sexual-Health-Needs-Assessment-Full-Final.pdf" TargetMode="External"/><Relationship Id="rId4" Type="http://schemas.openxmlformats.org/officeDocument/2006/relationships/hyperlink" Target="https://discovery.ucl.ac.uk/id/eprint/10212714/1/Howarth_LancetEurope_2025.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604681">
              <a:spcBef>
                <a:spcPts val="1755"/>
              </a:spcBef>
            </a:pPr>
            <a:r>
              <a:rPr lang="en-US" sz="9600" b="1" dirty="0">
                <a:solidFill>
                  <a:schemeClr val="tx1"/>
                </a:solidFill>
                <a:latin typeface="Times New Roman" panose="02020603050405020304" pitchFamily="18" charset="0"/>
                <a:cs typeface="Times New Roman" panose="02020603050405020304" pitchFamily="18" charset="0"/>
              </a:rPr>
              <a:t>The Prevalence of Sexually Transmitted Infections Among Young Adults from Different Ethnicities in England</a:t>
            </a:r>
            <a:br>
              <a:rPr lang="en-US" sz="9600" b="1" dirty="0">
                <a:solidFill>
                  <a:schemeClr val="tx1"/>
                </a:solidFill>
                <a:latin typeface="Times New Roman" panose="02020603050405020304" pitchFamily="18" charset="0"/>
                <a:cs typeface="Times New Roman" panose="02020603050405020304" pitchFamily="18" charset="0"/>
              </a:rPr>
            </a:br>
            <a:r>
              <a:rPr lang="en-US" sz="1200" b="1" kern="1200" dirty="0">
                <a:solidFill>
                  <a:schemeClr val="tx2"/>
                </a:solidFill>
                <a:latin typeface="Times New Roman" panose="02020603050405020304" pitchFamily="18" charset="0"/>
                <a:cs typeface="Times New Roman" panose="02020603050405020304" pitchFamily="18" charset="0"/>
              </a:rPr>
              <a:t>Name of Student:</a:t>
            </a:r>
            <a:endParaRPr lang="en-US" sz="1200" kern="1200" dirty="0">
              <a:solidFill>
                <a:schemeClr val="tx2"/>
              </a:solidFill>
              <a:latin typeface="Times New Roman" panose="02020603050405020304" pitchFamily="18" charset="0"/>
              <a:cs typeface="Times New Roman" panose="02020603050405020304" pitchFamily="18" charset="0"/>
            </a:endParaRPr>
          </a:p>
          <a:p>
            <a:pPr defTabSz="1604681">
              <a:spcBef>
                <a:spcPts val="1755"/>
              </a:spcBef>
            </a:pPr>
            <a:r>
              <a:rPr lang="en-US" sz="1200" b="1" kern="1200" dirty="0">
                <a:solidFill>
                  <a:schemeClr val="tx2"/>
                </a:solidFill>
                <a:latin typeface="Times New Roman" panose="02020603050405020304" pitchFamily="18" charset="0"/>
                <a:cs typeface="Times New Roman" panose="02020603050405020304" pitchFamily="18" charset="0"/>
              </a:rPr>
              <a:t>Student ID:</a:t>
            </a:r>
            <a:endParaRPr lang="en-US" sz="1200" kern="1200" dirty="0">
              <a:solidFill>
                <a:schemeClr val="tx2"/>
              </a:solidFill>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E42D383-A6C0-4953-A699-B80D0E9DF77C}" type="slidenum">
              <a:rPr lang="en-US" smtClean="0"/>
              <a:t>1</a:t>
            </a:fld>
            <a:endParaRPr lang="en-US"/>
          </a:p>
        </p:txBody>
      </p:sp>
    </p:spTree>
    <p:extLst>
      <p:ext uri="{BB962C8B-B14F-4D97-AF65-F5344CB8AC3E}">
        <p14:creationId xmlns:p14="http://schemas.microsoft.com/office/powerpoint/2010/main" val="360117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solidFill>
                  <a:schemeClr val="tx1"/>
                </a:solidFill>
                <a:effectLst/>
                <a:latin typeface="+mn-lt"/>
                <a:ea typeface="+mn-ea"/>
                <a:cs typeface="+mn-cs"/>
              </a:rPr>
              <a:t>Prevalence and Background</a:t>
            </a:r>
          </a:p>
          <a:p>
            <a:r>
              <a:rPr lang="en-GB" sz="1200" kern="1200" dirty="0">
                <a:solidFill>
                  <a:schemeClr val="tx1"/>
                </a:solidFill>
                <a:effectLst/>
                <a:latin typeface="+mn-lt"/>
                <a:ea typeface="+mn-ea"/>
                <a:cs typeface="+mn-cs"/>
              </a:rPr>
              <a:t>Disproportionately high levels of common sexually transmitted infections (STIs) are reported among young people in England (House of Commons Women and Equalities Committee, 2024). Chlamydia, gonorrhoea, syphilis, HIV and HPV are examples of common STIs. Solomon et al. (2024) found that there are inequities in chlamydia and gonorrhoea outcomes among young women. The largest individual category diagnosed is White British: 161,989 (see Figure 1 below).</a:t>
            </a:r>
            <a:endParaRPr lang="en-US"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Figure 1 STI Diagnoses by Ethnicity in England </a:t>
            </a:r>
            <a:endParaRPr lang="en-US" sz="1200" i="1"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Source: UK Health Security Agency (2026)</a:t>
            </a:r>
            <a:endParaRPr lang="en-US" sz="1200" i="1"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Research Rationale</a:t>
            </a:r>
          </a:p>
          <a:p>
            <a:r>
              <a:rPr lang="en-GB" sz="1200" kern="1200" dirty="0">
                <a:solidFill>
                  <a:schemeClr val="tx1"/>
                </a:solidFill>
                <a:effectLst/>
                <a:latin typeface="+mn-lt"/>
                <a:ea typeface="+mn-ea"/>
                <a:cs typeface="+mn-cs"/>
              </a:rPr>
              <a:t>Inequalities in online chlamydia testing were found for age and socioeconomic status in England (</a:t>
            </a:r>
            <a:r>
              <a:rPr lang="en-GB" sz="1200" kern="1200" dirty="0" err="1">
                <a:solidFill>
                  <a:schemeClr val="tx1"/>
                </a:solidFill>
                <a:effectLst/>
                <a:latin typeface="+mn-lt"/>
                <a:ea typeface="+mn-ea"/>
                <a:cs typeface="+mn-cs"/>
              </a:rPr>
              <a:t>Sonubi</a:t>
            </a:r>
            <a:r>
              <a:rPr lang="en-GB" sz="1200" kern="1200" dirty="0">
                <a:solidFill>
                  <a:schemeClr val="tx1"/>
                </a:solidFill>
                <a:effectLst/>
                <a:latin typeface="+mn-lt"/>
                <a:ea typeface="+mn-ea"/>
                <a:cs typeface="+mn-cs"/>
              </a:rPr>
              <a:t> et al., 2023). However, stigma and confidentiality issues may prevent people from seeking assistance. Gallego Marquez et al. (2024) pointed out disparities in access to STI testing during COVID-19. Spence et al. (2024a) explored concerns about experiences with internet-based testing. Spence et al. (2024b) reported that postal testing was more private, but participants appreciated the support from clinics. Comparisons are complicated by various age groups, ethnic groups and infection measurements.</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Research Question, Aim and Objectives</a:t>
            </a:r>
          </a:p>
          <a:p>
            <a:pPr lvl="1"/>
            <a:r>
              <a:rPr lang="en-US" sz="1200" b="1" kern="1200" dirty="0">
                <a:solidFill>
                  <a:schemeClr val="tx1"/>
                </a:solidFill>
                <a:effectLst/>
                <a:latin typeface="+mn-lt"/>
                <a:ea typeface="+mn-ea"/>
                <a:cs typeface="+mn-cs"/>
              </a:rPr>
              <a:t>Research Question</a:t>
            </a:r>
          </a:p>
          <a:p>
            <a:r>
              <a:rPr lang="en-GB" sz="1200" kern="1200" dirty="0">
                <a:solidFill>
                  <a:schemeClr val="tx1"/>
                </a:solidFill>
                <a:effectLst/>
                <a:latin typeface="+mn-lt"/>
                <a:ea typeface="+mn-ea"/>
                <a:cs typeface="+mn-cs"/>
              </a:rPr>
              <a:t>What is the difference in the prevalence of STIs reported in young adults of the various ethnic groups in England?</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Research Aim</a:t>
            </a:r>
          </a:p>
          <a:p>
            <a:r>
              <a:rPr lang="en-GB" sz="1200" kern="1200" dirty="0">
                <a:solidFill>
                  <a:schemeClr val="tx1"/>
                </a:solidFill>
                <a:effectLst/>
                <a:latin typeface="+mn-lt"/>
                <a:ea typeface="+mn-ea"/>
                <a:cs typeface="+mn-cs"/>
              </a:rPr>
              <a:t>To systematically review and compare published evidence of the prevalence of STIs in young adults stratified by ethnicity in England.</a:t>
            </a:r>
            <a:endParaRPr lang="en-US" sz="1200"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Research Objectives</a:t>
            </a:r>
          </a:p>
          <a:p>
            <a:r>
              <a:rPr lang="en-US" sz="1200" kern="1200" dirty="0">
                <a:solidFill>
                  <a:schemeClr val="tx1"/>
                </a:solidFill>
                <a:effectLst/>
                <a:latin typeface="+mn-lt"/>
                <a:ea typeface="+mn-ea"/>
                <a:cs typeface="+mn-cs"/>
              </a:rPr>
              <a:t>1. </a:t>
            </a:r>
            <a:r>
              <a:rPr lang="en-GB" sz="1200" kern="1200" dirty="0">
                <a:solidFill>
                  <a:schemeClr val="tx1"/>
                </a:solidFill>
                <a:effectLst/>
                <a:latin typeface="+mn-lt"/>
                <a:ea typeface="+mn-ea"/>
                <a:cs typeface="+mn-cs"/>
              </a:rPr>
              <a:t>To establish the prevalence and diagnosis trends for the selected STIs among young adults as reported.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2. To make comparisons within ethnic groups about findings as consistent as possible.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3. To explore gaps in evidence and suggest future enhancements to sexual health provision that is equitable.</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Proposed Systematic Review Method</a:t>
            </a:r>
          </a:p>
          <a:p>
            <a:r>
              <a:rPr lang="en-US" sz="1200" kern="1200" dirty="0">
                <a:solidFill>
                  <a:schemeClr val="tx1"/>
                </a:solidFill>
                <a:effectLst/>
                <a:latin typeface="+mn-lt"/>
                <a:ea typeface="+mn-ea"/>
                <a:cs typeface="+mn-cs"/>
              </a:rPr>
              <a:t>MEDLINE, PubMed, and public health reports will be searched. National surveillance studies demonstrate STI testing discrepancies by age, ethnicity, and socioeconomic status (</a:t>
            </a:r>
            <a:r>
              <a:rPr lang="en-US" sz="1200" kern="1200" dirty="0" err="1">
                <a:solidFill>
                  <a:schemeClr val="tx1"/>
                </a:solidFill>
                <a:effectLst/>
                <a:latin typeface="+mn-lt"/>
                <a:ea typeface="+mn-ea"/>
                <a:cs typeface="+mn-cs"/>
              </a:rPr>
              <a:t>Sonubi</a:t>
            </a:r>
            <a:r>
              <a:rPr lang="en-US" sz="1200" kern="1200" dirty="0">
                <a:solidFill>
                  <a:schemeClr val="tx1"/>
                </a:solidFill>
                <a:effectLst/>
                <a:latin typeface="+mn-lt"/>
                <a:ea typeface="+mn-ea"/>
                <a:cs typeface="+mn-cs"/>
              </a:rPr>
              <a:t> et al., 2023). Eligible studies include England and ethnicity. Gibbs et al. (2022) discuss using surveillance and service-level evidence to study inequities. Selected STIs include chlamydia, </a:t>
            </a:r>
            <a:r>
              <a:rPr lang="en-US" sz="1200" kern="1200" dirty="0" err="1">
                <a:solidFill>
                  <a:schemeClr val="tx1"/>
                </a:solidFill>
                <a:effectLst/>
                <a:latin typeface="+mn-lt"/>
                <a:ea typeface="+mn-ea"/>
                <a:cs typeface="+mn-cs"/>
              </a:rPr>
              <a:t>gonorrhoea</a:t>
            </a:r>
            <a:r>
              <a:rPr lang="en-US" sz="1200" kern="1200" dirty="0">
                <a:solidFill>
                  <a:schemeClr val="tx1"/>
                </a:solidFill>
                <a:effectLst/>
                <a:latin typeface="+mn-lt"/>
                <a:ea typeface="+mn-ea"/>
                <a:cs typeface="+mn-cs"/>
              </a:rPr>
              <a:t>, syphilis, HIV, and HPV. Pineda-</a:t>
            </a:r>
            <a:r>
              <a:rPr lang="en-US" sz="1200" kern="1200" dirty="0" err="1">
                <a:solidFill>
                  <a:schemeClr val="tx1"/>
                </a:solidFill>
                <a:effectLst/>
                <a:latin typeface="+mn-lt"/>
                <a:ea typeface="+mn-ea"/>
                <a:cs typeface="+mn-cs"/>
              </a:rPr>
              <a:t>Moncusí</a:t>
            </a:r>
            <a:r>
              <a:rPr lang="en-US" sz="1200" kern="1200" dirty="0">
                <a:solidFill>
                  <a:schemeClr val="tx1"/>
                </a:solidFill>
                <a:effectLst/>
                <a:latin typeface="+mn-lt"/>
                <a:ea typeface="+mn-ea"/>
                <a:cs typeface="+mn-cs"/>
              </a:rPr>
              <a:t> et al. (2024) reveal underreporting of ethnicity in healthcare records. Five ethnic groups are compared. National research reveals that testing uptake affects chlamydia positive (Howarth et al., 2025). Gibbs et al. (2026) further found deprivation levels affect online testing uptake. Considering research quality, prevalence, incidence, and diagnosis will be assessed.</a:t>
            </a:r>
          </a:p>
          <a:p>
            <a:pPr lvl="0"/>
            <a:r>
              <a:rPr lang="en-US" sz="1200" b="1" kern="1200" dirty="0">
                <a:solidFill>
                  <a:schemeClr val="tx1"/>
                </a:solidFill>
                <a:effectLst/>
                <a:latin typeface="+mn-lt"/>
                <a:ea typeface="+mn-ea"/>
                <a:cs typeface="+mn-cs"/>
              </a:rPr>
              <a:t>Research Impact</a:t>
            </a:r>
          </a:p>
          <a:p>
            <a:r>
              <a:rPr lang="en-GB" sz="1200" kern="1200" dirty="0">
                <a:solidFill>
                  <a:schemeClr val="tx1"/>
                </a:solidFill>
                <a:effectLst/>
                <a:latin typeface="+mn-lt"/>
                <a:ea typeface="+mn-ea"/>
                <a:cs typeface="+mn-cs"/>
              </a:rPr>
              <a:t>Havering's sexual health needs assessment identifies inequalities and service gaps that require specific public health interventions (London Borough of Havering, 2024). Official guidance encourages an approach to sexual health services that integrates sex, gender and gender identity (Office for Health Improvement and Disparities, 2023). Tittle et al. (2025) </a:t>
            </a:r>
            <a:r>
              <a:rPr lang="en-GB" sz="1200" kern="1200" dirty="0" err="1">
                <a:solidFill>
                  <a:schemeClr val="tx1"/>
                </a:solidFill>
                <a:effectLst/>
                <a:latin typeface="+mn-lt"/>
                <a:ea typeface="+mn-ea"/>
                <a:cs typeface="+mn-cs"/>
              </a:rPr>
              <a:t>analyzed</a:t>
            </a:r>
            <a:r>
              <a:rPr lang="en-GB" sz="1200" kern="1200" dirty="0">
                <a:solidFill>
                  <a:schemeClr val="tx1"/>
                </a:solidFill>
                <a:effectLst/>
                <a:latin typeface="+mn-lt"/>
                <a:ea typeface="+mn-ea"/>
                <a:cs typeface="+mn-cs"/>
              </a:rPr>
              <a:t> results from the online STIs tests in London, UK, according to demographic factors. Stirrup et al. (2026) did not identify consistent trends in inequalities following remote care expansion in services analysed. Reducing barriers could be achieved through clinics and online testing. In 2025, there were 1,543 cases of chlamydia per 100,000 women in the most deprived quintile (Q5) (see figure 2 below).</a:t>
            </a:r>
            <a:endParaRPr lang="en-US"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Figure 2 Chlamydia Detection Rates by Deprivation</a:t>
            </a:r>
            <a:endParaRPr lang="en-US" sz="1200" i="1"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Source: UK Health Security Agency (2026)</a:t>
            </a:r>
            <a:endParaRPr lang="en-US" sz="1200" i="1"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Expected Contribution</a:t>
            </a:r>
          </a:p>
          <a:p>
            <a:r>
              <a:rPr lang="en-GB" sz="1200" kern="1200" dirty="0">
                <a:solidFill>
                  <a:schemeClr val="tx1"/>
                </a:solidFill>
                <a:effectLst/>
                <a:latin typeface="+mn-lt"/>
                <a:ea typeface="+mn-ea"/>
                <a:cs typeface="+mn-cs"/>
              </a:rPr>
              <a:t>It is certain that there is some evidence to suggest that there are inequalities in STIs diagnosed across ethnic groups in England which are related to socioeconomic determinants (House of Commons Women and Equalities Committee, 2024). The review will identify gaps without attributing infection to ethnicity.</a:t>
            </a:r>
            <a:endParaRPr lang="en-US"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Table 1 STI Comparison by Ethnicity in England</a:t>
            </a:r>
            <a:endParaRPr lang="en-US" sz="1200" i="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Ethnic group</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Diagnoses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Detection rate per 100,000</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White</a:t>
            </a:r>
          </a:p>
          <a:p>
            <a:r>
              <a:rPr lang="en-US" sz="1200" kern="1200" dirty="0">
                <a:solidFill>
                  <a:schemeClr val="tx1"/>
                </a:solidFill>
                <a:effectLst/>
                <a:latin typeface="+mn-lt"/>
                <a:ea typeface="+mn-ea"/>
                <a:cs typeface="+mn-cs"/>
              </a:rPr>
              <a:t>26,391</a:t>
            </a:r>
          </a:p>
          <a:p>
            <a:r>
              <a:rPr lang="en-US" sz="1200" kern="1200" dirty="0">
                <a:solidFill>
                  <a:schemeClr val="tx1"/>
                </a:solidFill>
                <a:effectLst/>
                <a:latin typeface="+mn-lt"/>
                <a:ea typeface="+mn-ea"/>
                <a:cs typeface="+mn-cs"/>
              </a:rPr>
              <a:t>1,081</a:t>
            </a:r>
          </a:p>
          <a:p>
            <a:r>
              <a:rPr lang="en-US" sz="1200" kern="1200" dirty="0">
                <a:solidFill>
                  <a:schemeClr val="tx1"/>
                </a:solidFill>
                <a:effectLst/>
                <a:latin typeface="+mn-lt"/>
                <a:ea typeface="+mn-ea"/>
                <a:cs typeface="+mn-cs"/>
              </a:rPr>
              <a:t>Black</a:t>
            </a:r>
          </a:p>
          <a:p>
            <a:r>
              <a:rPr lang="en-US" sz="1200" kern="1200" dirty="0">
                <a:solidFill>
                  <a:schemeClr val="tx1"/>
                </a:solidFill>
                <a:effectLst/>
                <a:latin typeface="+mn-lt"/>
                <a:ea typeface="+mn-ea"/>
                <a:cs typeface="+mn-cs"/>
              </a:rPr>
              <a:t>4,760</a:t>
            </a:r>
          </a:p>
          <a:p>
            <a:r>
              <a:rPr lang="en-US" sz="1200" kern="1200" dirty="0">
                <a:solidFill>
                  <a:schemeClr val="tx1"/>
                </a:solidFill>
                <a:effectLst/>
                <a:latin typeface="+mn-lt"/>
                <a:ea typeface="+mn-ea"/>
                <a:cs typeface="+mn-cs"/>
              </a:rPr>
              <a:t>2,510</a:t>
            </a:r>
          </a:p>
          <a:p>
            <a:r>
              <a:rPr lang="en-US" sz="1200" kern="1200" dirty="0">
                <a:solidFill>
                  <a:schemeClr val="tx1"/>
                </a:solidFill>
                <a:effectLst/>
                <a:latin typeface="+mn-lt"/>
                <a:ea typeface="+mn-ea"/>
                <a:cs typeface="+mn-cs"/>
              </a:rPr>
              <a:t>Asian</a:t>
            </a:r>
          </a:p>
          <a:p>
            <a:r>
              <a:rPr lang="en-US" sz="1200" kern="1200" dirty="0">
                <a:solidFill>
                  <a:schemeClr val="tx1"/>
                </a:solidFill>
                <a:effectLst/>
                <a:latin typeface="+mn-lt"/>
                <a:ea typeface="+mn-ea"/>
                <a:cs typeface="+mn-cs"/>
              </a:rPr>
              <a:t>1,424</a:t>
            </a:r>
          </a:p>
          <a:p>
            <a:r>
              <a:rPr lang="en-US" sz="1200" kern="1200" dirty="0">
                <a:solidFill>
                  <a:schemeClr val="tx1"/>
                </a:solidFill>
                <a:effectLst/>
                <a:latin typeface="+mn-lt"/>
                <a:ea typeface="+mn-ea"/>
                <a:cs typeface="+mn-cs"/>
              </a:rPr>
              <a:t>360</a:t>
            </a:r>
          </a:p>
          <a:p>
            <a:r>
              <a:rPr lang="en-US" sz="1200" kern="1200" dirty="0">
                <a:solidFill>
                  <a:schemeClr val="tx1"/>
                </a:solidFill>
                <a:effectLst/>
                <a:latin typeface="+mn-lt"/>
                <a:ea typeface="+mn-ea"/>
                <a:cs typeface="+mn-cs"/>
              </a:rPr>
              <a:t>Mixed</a:t>
            </a:r>
          </a:p>
          <a:p>
            <a:r>
              <a:rPr lang="en-US" sz="1200" kern="1200" dirty="0">
                <a:solidFill>
                  <a:schemeClr val="tx1"/>
                </a:solidFill>
                <a:effectLst/>
                <a:latin typeface="+mn-lt"/>
                <a:ea typeface="+mn-ea"/>
                <a:cs typeface="+mn-cs"/>
              </a:rPr>
              <a:t>3,133</a:t>
            </a:r>
          </a:p>
          <a:p>
            <a:r>
              <a:rPr lang="en-US" sz="1200" kern="1200" dirty="0">
                <a:solidFill>
                  <a:schemeClr val="tx1"/>
                </a:solidFill>
                <a:effectLst/>
                <a:latin typeface="+mn-lt"/>
                <a:ea typeface="+mn-ea"/>
                <a:cs typeface="+mn-cs"/>
              </a:rPr>
              <a:t>1,967</a:t>
            </a:r>
          </a:p>
          <a:p>
            <a:r>
              <a:rPr lang="en-US" sz="1200" kern="1200" dirty="0">
                <a:solidFill>
                  <a:schemeClr val="tx1"/>
                </a:solidFill>
                <a:effectLst/>
                <a:latin typeface="+mn-lt"/>
                <a:ea typeface="+mn-ea"/>
                <a:cs typeface="+mn-cs"/>
              </a:rPr>
              <a:t>Other</a:t>
            </a:r>
          </a:p>
          <a:p>
            <a:r>
              <a:rPr lang="en-US" sz="1200" kern="1200" dirty="0">
                <a:solidFill>
                  <a:schemeClr val="tx1"/>
                </a:solidFill>
                <a:effectLst/>
                <a:latin typeface="+mn-lt"/>
                <a:ea typeface="+mn-ea"/>
                <a:cs typeface="+mn-cs"/>
              </a:rPr>
              <a:t>597</a:t>
            </a:r>
          </a:p>
          <a:p>
            <a:r>
              <a:rPr lang="en-US" sz="1200" kern="1200" dirty="0">
                <a:solidFill>
                  <a:schemeClr val="tx1"/>
                </a:solidFill>
                <a:effectLst/>
                <a:latin typeface="+mn-lt"/>
                <a:ea typeface="+mn-ea"/>
                <a:cs typeface="+mn-cs"/>
              </a:rPr>
              <a:t>720</a:t>
            </a:r>
          </a:p>
          <a:p>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E42D383-A6C0-4953-A699-B80D0E9DF77C}" type="slidenum">
              <a:rPr lang="en-US" smtClean="0"/>
              <a:t>2</a:t>
            </a:fld>
            <a:endParaRPr lang="en-US"/>
          </a:p>
        </p:txBody>
      </p:sp>
    </p:spTree>
    <p:extLst>
      <p:ext uri="{BB962C8B-B14F-4D97-AF65-F5344CB8AC3E}">
        <p14:creationId xmlns:p14="http://schemas.microsoft.com/office/powerpoint/2010/main" val="2363606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0" indent="-571500">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REFERENCES</a:t>
            </a:r>
            <a:br>
              <a:rPr lang="en-US" b="1" dirty="0">
                <a:latin typeface="Times New Roman" panose="02020603050405020304" pitchFamily="18" charset="0"/>
                <a:cs typeface="Times New Roman" panose="02020603050405020304" pitchFamily="18" charset="0"/>
              </a:rPr>
            </a:br>
            <a:r>
              <a:rPr lang="en-GB" sz="1200" dirty="0">
                <a:latin typeface="Times New Roman" panose="02020603050405020304" pitchFamily="18" charset="0"/>
                <a:cs typeface="Times New Roman" panose="02020603050405020304" pitchFamily="18" charset="0"/>
              </a:rPr>
              <a:t>House of Commons Women and Equalities Committee (2024) The prevalence of sexually transmitted infections in young people and other high-risk groups. Fifth Report of Session 2023–24, HC 463. London: House of Commons. Available at: </a:t>
            </a:r>
            <a:r>
              <a:rPr lang="en-GB" sz="1200" u="sng" dirty="0">
                <a:latin typeface="Times New Roman" panose="02020603050405020304" pitchFamily="18" charset="0"/>
                <a:cs typeface="Times New Roman" panose="02020603050405020304" pitchFamily="18" charset="0"/>
                <a:hlinkClick r:id="rId3"/>
              </a:rPr>
              <a:t>https://committees.parliament.uk/publications/44036/documents/218269/default/</a:t>
            </a:r>
            <a:r>
              <a:rPr lang="en-GB" sz="1200" dirty="0">
                <a:latin typeface="Times New Roman" panose="02020603050405020304" pitchFamily="18" charset="0"/>
                <a:cs typeface="Times New Roman" panose="02020603050405020304" pitchFamily="18" charset="0"/>
              </a:rPr>
              <a:t> (Accessed: 10 October 2026).</a:t>
            </a:r>
            <a:endParaRPr lang="en-US" sz="1200" dirty="0">
              <a:latin typeface="Times New Roman" panose="02020603050405020304" pitchFamily="18" charset="0"/>
              <a:cs typeface="Times New Roman" panose="02020603050405020304" pitchFamily="18" charset="0"/>
            </a:endParaRPr>
          </a:p>
          <a:p>
            <a:pPr marL="571500" indent="-57150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Howarth, A., Harb, A., Mohammed, H., Burns, F., Estcourt, C., Bloch, S.C.M., Copas, A., O’Sullivan, J., </a:t>
            </a:r>
            <a:r>
              <a:rPr lang="en-GB" sz="1200" dirty="0" err="1">
                <a:latin typeface="Times New Roman" panose="02020603050405020304" pitchFamily="18" charset="0"/>
                <a:cs typeface="Times New Roman" panose="02020603050405020304" pitchFamily="18" charset="0"/>
              </a:rPr>
              <a:t>Sonubi</a:t>
            </a:r>
            <a:r>
              <a:rPr lang="en-GB" sz="1200" dirty="0">
                <a:latin typeface="Times New Roman" panose="02020603050405020304" pitchFamily="18" charset="0"/>
                <a:cs typeface="Times New Roman" panose="02020603050405020304" pitchFamily="18" charset="0"/>
              </a:rPr>
              <a:t>, T., Stirrup, O., Tostevin, A., Saunders, J. and Gibbs, J. (2025) ‘Uptake, positivity, and equity of online postal self-sampling for chlamydia testing in England: a retrospective cohort study’, The Lancet Regional Health – Europe, 56, article 101412. Available at: </a:t>
            </a:r>
            <a:r>
              <a:rPr lang="en-GB" sz="1200" u="sng" dirty="0">
                <a:latin typeface="Times New Roman" panose="02020603050405020304" pitchFamily="18" charset="0"/>
                <a:cs typeface="Times New Roman" panose="02020603050405020304" pitchFamily="18" charset="0"/>
                <a:hlinkClick r:id="rId4"/>
              </a:rPr>
              <a:t>https://discovery.ucl.ac.uk/id/eprint/10212714/1/Howarth_LancetEurope_2025.pdf</a:t>
            </a:r>
            <a:r>
              <a:rPr lang="en-GB" sz="1200" dirty="0">
                <a:latin typeface="Times New Roman" panose="02020603050405020304" pitchFamily="18" charset="0"/>
                <a:cs typeface="Times New Roman" panose="02020603050405020304" pitchFamily="18" charset="0"/>
              </a:rPr>
              <a:t> (Accessed: 10 October 2026).</a:t>
            </a:r>
            <a:endParaRPr lang="en-US" sz="1200" dirty="0">
              <a:latin typeface="Times New Roman" panose="02020603050405020304" pitchFamily="18" charset="0"/>
              <a:cs typeface="Times New Roman" panose="02020603050405020304" pitchFamily="18" charset="0"/>
            </a:endParaRPr>
          </a:p>
          <a:p>
            <a:pPr marL="571500" indent="-57150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London Borough of Havering (2024) Sexual health needs assessment 2024: risk factors, prevalence and outcomes, current interventions and service gaps. London: London Borough of Havering. Available at: </a:t>
            </a:r>
            <a:r>
              <a:rPr lang="en-GB" sz="1200" u="sng" dirty="0">
                <a:latin typeface="Times New Roman" panose="02020603050405020304" pitchFamily="18" charset="0"/>
                <a:cs typeface="Times New Roman" panose="02020603050405020304" pitchFamily="18" charset="0"/>
                <a:hlinkClick r:id="rId5"/>
              </a:rPr>
              <a:t>https://www.haveringdata.net/wp-content/uploads/2024/09/2024-Sexual-Health-Needs-Assessment-Full-Final.pdf</a:t>
            </a:r>
            <a:r>
              <a:rPr lang="en-GB" sz="1200" dirty="0">
                <a:latin typeface="Times New Roman" panose="02020603050405020304" pitchFamily="18" charset="0"/>
                <a:cs typeface="Times New Roman" panose="02020603050405020304" pitchFamily="18" charset="0"/>
              </a:rPr>
              <a:t> (Accessed: 10 October 2026).</a:t>
            </a:r>
            <a:endParaRPr lang="en-US" sz="1200" dirty="0">
              <a:latin typeface="Times New Roman" panose="02020603050405020304" pitchFamily="18" charset="0"/>
              <a:cs typeface="Times New Roman" panose="02020603050405020304" pitchFamily="18" charset="0"/>
            </a:endParaRPr>
          </a:p>
          <a:p>
            <a:pPr marL="571500" indent="-571500">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Sonubi</a:t>
            </a:r>
            <a:r>
              <a:rPr lang="en-GB" sz="1200" dirty="0">
                <a:latin typeface="Times New Roman" panose="02020603050405020304" pitchFamily="18" charset="0"/>
                <a:cs typeface="Times New Roman" panose="02020603050405020304" pitchFamily="18" charset="0"/>
              </a:rPr>
              <a:t>, T., Sheik-Mohamud, D., Ratna, N., Bell, J., Talebi, A., Mercer, C.H., Sinka, K., </a:t>
            </a:r>
            <a:r>
              <a:rPr lang="en-GB" sz="1200" dirty="0" err="1">
                <a:latin typeface="Times New Roman" panose="02020603050405020304" pitchFamily="18" charset="0"/>
                <a:cs typeface="Times New Roman" panose="02020603050405020304" pitchFamily="18" charset="0"/>
              </a:rPr>
              <a:t>Migchelsen</a:t>
            </a:r>
            <a:r>
              <a:rPr lang="en-GB" sz="1200" dirty="0">
                <a:latin typeface="Times New Roman" panose="02020603050405020304" pitchFamily="18" charset="0"/>
                <a:cs typeface="Times New Roman" panose="02020603050405020304" pitchFamily="18" charset="0"/>
              </a:rPr>
              <a:t>, S.J., Folkard, K. and Mohammed, H. (2023) ‘STI testing, diagnoses and online chlamydia self-sampling among young people during the first year of the COVID-19 pandemic in England’, International Journal of STD &amp; AIDS, 34(12), pp. 841–853. Available at: </a:t>
            </a:r>
            <a:r>
              <a:rPr lang="en-GB" sz="1200" u="sng" dirty="0">
                <a:latin typeface="Times New Roman" panose="02020603050405020304" pitchFamily="18" charset="0"/>
                <a:cs typeface="Times New Roman" panose="02020603050405020304" pitchFamily="18" charset="0"/>
                <a:hlinkClick r:id="rId6"/>
              </a:rPr>
              <a:t>https://discovery.ucl.ac.uk/id/eprint/10174635/1/Sonubi%20et%20al%20IJSA%202023%20-%20accepted%20version.pdf</a:t>
            </a:r>
            <a:r>
              <a:rPr lang="en-GB" sz="1200" dirty="0">
                <a:latin typeface="Times New Roman" panose="02020603050405020304" pitchFamily="18" charset="0"/>
                <a:cs typeface="Times New Roman" panose="02020603050405020304" pitchFamily="18" charset="0"/>
              </a:rPr>
              <a:t> (Accessed: 10 October 2026).</a:t>
            </a:r>
            <a:endParaRPr lang="en-US" sz="1200" dirty="0">
              <a:latin typeface="Times New Roman" panose="02020603050405020304" pitchFamily="18" charset="0"/>
              <a:cs typeface="Times New Roman" panose="02020603050405020304" pitchFamily="18" charset="0"/>
            </a:endParaRPr>
          </a:p>
          <a:p>
            <a:pPr marL="571500" indent="-57150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UK Health Security Agency (2026) Sexually transmitted infections and screening for chlamydia in England: 2025 report. London: UK Health Security Agency. Available at: </a:t>
            </a:r>
            <a:r>
              <a:rPr lang="en-GB" sz="1200" u="sng" dirty="0">
                <a:latin typeface="Times New Roman" panose="02020603050405020304" pitchFamily="18" charset="0"/>
                <a:cs typeface="Times New Roman" panose="02020603050405020304" pitchFamily="18" charset="0"/>
                <a:hlinkClick r:id="rId7"/>
              </a:rPr>
              <a:t>https://www.gov.uk/government/statistics/sexually-transmitted-infections-stis-annual-data-tables/sexually-transmitted-infections-and-screening-for-chlamydia-in-england-2025-report</a:t>
            </a:r>
            <a:r>
              <a:rPr lang="en-GB" sz="1200" dirty="0">
                <a:latin typeface="Times New Roman" panose="02020603050405020304" pitchFamily="18" charset="0"/>
                <a:cs typeface="Times New Roman" panose="02020603050405020304" pitchFamily="18" charset="0"/>
              </a:rPr>
              <a:t> (Accessed: 10 October 2026).</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E42D383-A6C0-4953-A699-B80D0E9DF77C}" type="slidenum">
              <a:rPr lang="en-US" smtClean="0"/>
              <a:t>3</a:t>
            </a:fld>
            <a:endParaRPr lang="en-US"/>
          </a:p>
        </p:txBody>
      </p:sp>
    </p:spTree>
    <p:extLst>
      <p:ext uri="{BB962C8B-B14F-4D97-AF65-F5344CB8AC3E}">
        <p14:creationId xmlns:p14="http://schemas.microsoft.com/office/powerpoint/2010/main" val="6640486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203544" y="1061034"/>
            <a:ext cx="18976369" cy="3459398"/>
          </a:xfrm>
        </p:spPr>
        <p:txBody>
          <a:bodyPr vert="horz" lIns="91440" tIns="45720" rIns="91440" bIns="45720" rtlCol="0" anchor="b">
            <a:normAutofit/>
          </a:bodyPr>
          <a:lstStyle>
            <a:lvl1pPr>
              <a:defRPr lang="en-US" sz="6318" dirty="0">
                <a:solidFill>
                  <a:schemeClr val="tx2">
                    <a:alpha val="90000"/>
                  </a:schemeClr>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1203544" y="4405416"/>
            <a:ext cx="18976369" cy="2389905"/>
          </a:xfrm>
        </p:spPr>
        <p:txBody>
          <a:bodyPr vert="horz" lIns="91440" tIns="45720" rIns="91440" bIns="45720" rtlCol="0">
            <a:normAutofit/>
          </a:bodyPr>
          <a:lstStyle>
            <a:lvl1pPr marL="0" indent="0">
              <a:buNone/>
              <a:defRPr lang="en-US" dirty="0"/>
            </a:lvl1pPr>
          </a:lstStyle>
          <a:p>
            <a:pPr lvl="0"/>
            <a:r>
              <a:rPr lang="en-US"/>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812496" y="7089366"/>
            <a:ext cx="19776236" cy="2114673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1123307" y="28448933"/>
            <a:ext cx="6930819" cy="1611452"/>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5DEC25D8-772E-45E2-ABED-564D7A59A8E7}" type="slidenum">
              <a:rPr lang="en-US" smtClean="0"/>
              <a:t>‹#›</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7060237"/>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802362"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20593963"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0E1F764-5B01-7711-9CF1-7EA13A629701}"/>
              </a:ext>
            </a:extLst>
          </p:cNvPr>
          <p:cNvCxnSpPr>
            <a:cxnSpLocks/>
          </p:cNvCxnSpPr>
          <p:nvPr/>
        </p:nvCxnSpPr>
        <p:spPr>
          <a:xfrm flipH="1">
            <a:off x="0" y="28229027"/>
            <a:ext cx="21396325"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681523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1203543" y="1589809"/>
            <a:ext cx="18454330" cy="587192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1203543" y="8845790"/>
            <a:ext cx="18454330" cy="184157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1203543" y="28448933"/>
            <a:ext cx="6930819" cy="1611452"/>
          </a:xfrm>
        </p:spPr>
        <p:txBody>
          <a:bodyPr/>
          <a:lstStyle/>
          <a:p>
            <a:endParaRPr lang="en-US"/>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1" y="8057261"/>
            <a:ext cx="2142842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231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3640237" y="6532808"/>
            <a:ext cx="6755024" cy="12672495"/>
          </a:xfrm>
        </p:spPr>
        <p:txBody>
          <a:bodyPr anchor="ctr">
            <a:normAutofit/>
          </a:bodyPr>
          <a:lstStyle>
            <a:lvl1pPr algn="ctr">
              <a:defRPr sz="6318">
                <a:solidFill>
                  <a:schemeClr val="tx2">
                    <a:alpha val="90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13640238" y="23878579"/>
            <a:ext cx="6755019" cy="4714452"/>
          </a:xfrm>
        </p:spPr>
        <p:txBody>
          <a:bodyPr anchor="ctr">
            <a:normAutofit/>
          </a:bodyPr>
          <a:lstStyle>
            <a:lvl1pPr marL="0" indent="0" algn="ctr">
              <a:buNone/>
              <a:defRPr sz="3159">
                <a:solidFill>
                  <a:schemeClr val="tx2"/>
                </a:solidFill>
              </a:defRPr>
            </a:lvl1pPr>
            <a:lvl2pPr marL="802340" indent="0" algn="ctr">
              <a:buNone/>
              <a:defRPr sz="3510"/>
            </a:lvl2pPr>
            <a:lvl3pPr marL="1604681" indent="0" algn="ctr">
              <a:buNone/>
              <a:defRPr sz="3159"/>
            </a:lvl3pPr>
            <a:lvl4pPr marL="2407021" indent="0" algn="ctr">
              <a:buNone/>
              <a:defRPr sz="2808"/>
            </a:lvl4pPr>
            <a:lvl5pPr marL="3209361" indent="0" algn="ctr">
              <a:buNone/>
              <a:defRPr sz="2808"/>
            </a:lvl5pPr>
            <a:lvl6pPr marL="4011701" indent="0" algn="ctr">
              <a:buNone/>
              <a:defRPr sz="2808"/>
            </a:lvl6pPr>
            <a:lvl7pPr marL="4814042" indent="0" algn="ctr">
              <a:buNone/>
              <a:defRPr sz="2808"/>
            </a:lvl7pPr>
            <a:lvl8pPr marL="5616382" indent="0" algn="ctr">
              <a:buNone/>
              <a:defRPr sz="2808"/>
            </a:lvl8pPr>
            <a:lvl9pPr marL="6418722" indent="0" algn="ctr">
              <a:buNone/>
              <a:defRPr sz="2808"/>
            </a:lvl9pPr>
          </a:lstStyle>
          <a:p>
            <a:r>
              <a:rPr lang="en-US"/>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0" y="0"/>
            <a:ext cx="12643371" cy="3027448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13038388" y="28448933"/>
            <a:ext cx="5186687" cy="1611452"/>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a:xfrm>
            <a:off x="17947239" y="28448933"/>
            <a:ext cx="2374548" cy="1611452"/>
          </a:xfrm>
        </p:spPr>
        <p:txBody>
          <a:bodyPr/>
          <a:lstStyle>
            <a:lvl1pPr>
              <a:defRPr>
                <a:solidFill>
                  <a:schemeClr val="tx2"/>
                </a:solidFill>
              </a:defRPr>
            </a:lvl1p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5DEC25D8-772E-45E2-ABED-564D7A59A8E7}" type="slidenum">
              <a:rPr lang="en-US" smtClean="0"/>
              <a:t>‹#›</a:t>
            </a:fld>
            <a:endParaRPr lang="en-US"/>
          </a:p>
        </p:txBody>
      </p:sp>
      <p:cxnSp>
        <p:nvCxnSpPr>
          <p:cNvPr id="7" name="Straight Connector 6">
            <a:extLst>
              <a:ext uri="{FF2B5EF4-FFF2-40B4-BE49-F238E27FC236}">
                <a16:creationId xmlns:a16="http://schemas.microsoft.com/office/drawing/2014/main" id="{88BE003B-9AA9-5AAB-16A3-CC8CD5997AAA}"/>
              </a:ext>
            </a:extLst>
          </p:cNvPr>
          <p:cNvCxnSpPr>
            <a:cxnSpLocks/>
          </p:cNvCxnSpPr>
          <p:nvPr/>
        </p:nvCxnSpPr>
        <p:spPr>
          <a:xfrm flipH="1">
            <a:off x="12647562" y="22204330"/>
            <a:ext cx="874876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0CBC2A1-BC50-27CD-C764-435FA7A59ABD}"/>
              </a:ext>
            </a:extLst>
          </p:cNvPr>
          <p:cNvCxnSpPr>
            <a:cxnSpLocks/>
          </p:cNvCxnSpPr>
          <p:nvPr/>
        </p:nvCxnSpPr>
        <p:spPr>
          <a:xfrm>
            <a:off x="12647562"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844283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2871485" y="5503154"/>
            <a:ext cx="15653356" cy="13464330"/>
          </a:xfrm>
        </p:spPr>
        <p:txBody>
          <a:bodyPr anchor="ctr">
            <a:normAutofit/>
          </a:bodyPr>
          <a:lstStyle>
            <a:lvl1pPr algn="ctr">
              <a:defRPr sz="9476">
                <a:solidFill>
                  <a:schemeClr val="tx2">
                    <a:alpha val="90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4302042" y="23590642"/>
            <a:ext cx="12792245" cy="5225651"/>
          </a:xfrm>
        </p:spPr>
        <p:txBody>
          <a:bodyPr anchor="ctr">
            <a:normAutofit/>
          </a:bodyPr>
          <a:lstStyle>
            <a:lvl1pPr marL="0" indent="0" algn="ctr">
              <a:buNone/>
              <a:defRPr sz="3159">
                <a:solidFill>
                  <a:schemeClr val="tx2"/>
                </a:solidFill>
              </a:defRPr>
            </a:lvl1pPr>
            <a:lvl2pPr marL="802340" indent="0" algn="ctr">
              <a:buNone/>
              <a:defRPr sz="3510"/>
            </a:lvl2pPr>
            <a:lvl3pPr marL="1604681" indent="0" algn="ctr">
              <a:buNone/>
              <a:defRPr sz="3159"/>
            </a:lvl3pPr>
            <a:lvl4pPr marL="2407021" indent="0" algn="ctr">
              <a:buNone/>
              <a:defRPr sz="2808"/>
            </a:lvl4pPr>
            <a:lvl5pPr marL="3209361" indent="0" algn="ctr">
              <a:buNone/>
              <a:defRPr sz="2808"/>
            </a:lvl5pPr>
            <a:lvl6pPr marL="4011701" indent="0" algn="ctr">
              <a:buNone/>
              <a:defRPr sz="2808"/>
            </a:lvl6pPr>
            <a:lvl7pPr marL="4814042" indent="0" algn="ctr">
              <a:buNone/>
              <a:defRPr sz="2808"/>
            </a:lvl7pPr>
            <a:lvl8pPr marL="5616382" indent="0" algn="ctr">
              <a:buNone/>
              <a:defRPr sz="2808"/>
            </a:lvl8pPr>
            <a:lvl9pPr marL="6418722" indent="0" algn="ctr">
              <a:buNone/>
              <a:defRPr sz="2808"/>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5DEC25D8-772E-45E2-ABED-564D7A59A8E7}" type="slidenum">
              <a:rPr lang="en-US" smtClean="0"/>
              <a:t>‹#›</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22139655"/>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2029876"/>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5706280"/>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2D6AD5-6168-B411-89A9-90C82303B25C}"/>
              </a:ext>
            </a:extLst>
          </p:cNvPr>
          <p:cNvSpPr/>
          <p:nvPr/>
        </p:nvSpPr>
        <p:spPr>
          <a:xfrm>
            <a:off x="0" y="0"/>
            <a:ext cx="21396325" cy="3026727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159" dirty="0"/>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802363" y="12525687"/>
            <a:ext cx="15676341" cy="14619668"/>
          </a:xfrm>
        </p:spPr>
        <p:txBody>
          <a:bodyPr anchor="b">
            <a:normAutofit/>
          </a:bodyPr>
          <a:lstStyle>
            <a:lvl1pPr>
              <a:lnSpc>
                <a:spcPct val="80000"/>
              </a:lnSpc>
              <a:defRPr sz="11582" cap="all" baseline="0">
                <a:solidFill>
                  <a:schemeClr val="tx2">
                    <a:alpha val="55000"/>
                  </a:schemeClr>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1203543" y="-3486033"/>
            <a:ext cx="18454330" cy="2817319"/>
          </a:xfrm>
        </p:spPr>
        <p:txBody>
          <a:bodyPr>
            <a:normAutofit/>
          </a:bodyPr>
          <a:lstStyle>
            <a:lvl1pPr marL="0" indent="0">
              <a:buNone/>
              <a:defRPr sz="3510">
                <a:solidFill>
                  <a:schemeClr val="bg2"/>
                </a:solidFill>
              </a:defRPr>
            </a:lvl1pPr>
            <a:lvl2pPr marL="802340" indent="0">
              <a:buNone/>
              <a:defRPr sz="3510">
                <a:solidFill>
                  <a:schemeClr val="tx1">
                    <a:tint val="82000"/>
                  </a:schemeClr>
                </a:solidFill>
              </a:defRPr>
            </a:lvl2pPr>
            <a:lvl3pPr marL="1604681" indent="0">
              <a:buNone/>
              <a:defRPr sz="3159">
                <a:solidFill>
                  <a:schemeClr val="tx1">
                    <a:tint val="82000"/>
                  </a:schemeClr>
                </a:solidFill>
              </a:defRPr>
            </a:lvl3pPr>
            <a:lvl4pPr marL="2407021" indent="0">
              <a:buNone/>
              <a:defRPr sz="2808">
                <a:solidFill>
                  <a:schemeClr val="tx1">
                    <a:tint val="82000"/>
                  </a:schemeClr>
                </a:solidFill>
              </a:defRPr>
            </a:lvl4pPr>
            <a:lvl5pPr marL="3209361" indent="0">
              <a:buNone/>
              <a:defRPr sz="2808">
                <a:solidFill>
                  <a:schemeClr val="tx1">
                    <a:tint val="82000"/>
                  </a:schemeClr>
                </a:solidFill>
              </a:defRPr>
            </a:lvl5pPr>
            <a:lvl6pPr marL="4011701" indent="0">
              <a:buNone/>
              <a:defRPr sz="2808">
                <a:solidFill>
                  <a:schemeClr val="tx1">
                    <a:tint val="82000"/>
                  </a:schemeClr>
                </a:solidFill>
              </a:defRPr>
            </a:lvl6pPr>
            <a:lvl7pPr marL="4814042" indent="0">
              <a:buNone/>
              <a:defRPr sz="2808">
                <a:solidFill>
                  <a:schemeClr val="tx1">
                    <a:tint val="82000"/>
                  </a:schemeClr>
                </a:solidFill>
              </a:defRPr>
            </a:lvl7pPr>
            <a:lvl8pPr marL="5616382" indent="0">
              <a:buNone/>
              <a:defRPr sz="2808">
                <a:solidFill>
                  <a:schemeClr val="tx1">
                    <a:tint val="82000"/>
                  </a:schemeClr>
                </a:solidFill>
              </a:defRPr>
            </a:lvl8pPr>
            <a:lvl9pPr marL="6418722" indent="0">
              <a:buNone/>
              <a:defRPr sz="2808">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802363" y="28448933"/>
            <a:ext cx="6582952" cy="1611452"/>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5DEC25D8-772E-45E2-ABED-564D7A59A8E7}" type="slidenum">
              <a:rPr lang="en-US" smtClean="0"/>
              <a:t>‹#›</a:t>
            </a:fld>
            <a:endParaRPr lang="en-US"/>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6035713"/>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1EB75EB-F27E-271A-C843-4096E1F19057}"/>
              </a:ext>
            </a:extLst>
          </p:cNvPr>
          <p:cNvCxnSpPr>
            <a:cxnSpLocks/>
          </p:cNvCxnSpPr>
          <p:nvPr/>
        </p:nvCxnSpPr>
        <p:spPr>
          <a:xfrm flipH="1">
            <a:off x="0" y="28237399"/>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7665623"/>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21396325" cy="30267275"/>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159"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02365" y="2045014"/>
            <a:ext cx="19519420" cy="5131190"/>
          </a:xfrm>
        </p:spPr>
        <p:txBody>
          <a:bodyPr anchor="ctr">
            <a:normAutofit/>
          </a:bodyPr>
          <a:lstStyle>
            <a:lvl1pPr>
              <a:defRPr sz="12635"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9615509" y="9928407"/>
            <a:ext cx="10706276" cy="16713918"/>
          </a:xfrm>
        </p:spPr>
        <p:txBody>
          <a:bodyPr vert="horz" lIns="91440" tIns="45720" rIns="91440" bIns="45720" rtlCol="0">
            <a:normAutofit/>
          </a:bodyPr>
          <a:lstStyle>
            <a:lvl1pPr marL="802340" indent="-802340">
              <a:buFont typeface="+mj-lt"/>
              <a:buAutoNum type="arabicPeriod"/>
              <a:defRPr lang="en-US" sz="3510" dirty="0">
                <a:solidFill>
                  <a:schemeClr val="tx2"/>
                </a:solidFill>
              </a:defRPr>
            </a:lvl1pPr>
            <a:lvl2pPr marL="1002925" indent="-601755">
              <a:buFont typeface="+mj-lt"/>
              <a:buAutoNum type="arabicPeriod"/>
              <a:defRPr lang="en-US" sz="3159" dirty="0">
                <a:solidFill>
                  <a:schemeClr val="tx2"/>
                </a:solidFill>
              </a:defRPr>
            </a:lvl2pPr>
            <a:lvl3pPr marL="1404095" indent="-601755">
              <a:buFont typeface="+mj-lt"/>
              <a:buAutoNum type="arabicPeriod"/>
              <a:defRPr lang="en-US" sz="2808" dirty="0">
                <a:solidFill>
                  <a:schemeClr val="tx2"/>
                </a:solidFill>
              </a:defRPr>
            </a:lvl3pPr>
            <a:lvl4pPr marL="1805266" indent="-601755">
              <a:buFont typeface="+mj-lt"/>
              <a:buAutoNum type="arabicPeriod"/>
              <a:defRPr lang="en-US" sz="2457" dirty="0">
                <a:solidFill>
                  <a:schemeClr val="tx2"/>
                </a:solidFill>
              </a:defRPr>
            </a:lvl4pPr>
            <a:lvl5pPr marL="2206436" indent="-601755">
              <a:buFont typeface="+mj-lt"/>
              <a:buAutoNum type="arabicPeriod"/>
              <a:defRPr lang="en-US" sz="2457"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02362" y="28448933"/>
            <a:ext cx="6930819" cy="1611452"/>
          </a:xfr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9CEF00A2-B5A6-44DF-9BF4-1302C875FECC}" type="datetimeFigureOut">
              <a:rPr lang="en-US" smtClean="0"/>
              <a:t>10/11/2026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5DEC25D8-772E-45E2-ABED-564D7A59A8E7}" type="slidenum">
              <a:rPr lang="en-US" smtClean="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8042785"/>
            <a:ext cx="21396325"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28237399"/>
            <a:ext cx="21396325"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962282"/>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D0A563-F018-FFF1-B911-D69E42CEEAA5}"/>
              </a:ext>
            </a:extLst>
          </p:cNvPr>
          <p:cNvSpPr/>
          <p:nvPr/>
        </p:nvSpPr>
        <p:spPr>
          <a:xfrm>
            <a:off x="0" y="0"/>
            <a:ext cx="21396325" cy="30267275"/>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159"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02365" y="2045014"/>
            <a:ext cx="19533060" cy="5131190"/>
          </a:xfrm>
        </p:spPr>
        <p:txBody>
          <a:bodyPr anchor="ctr">
            <a:normAutofit/>
          </a:bodyPr>
          <a:lstStyle>
            <a:lvl1pPr>
              <a:defRPr sz="12635" cap="all" baseline="0">
                <a:solidFill>
                  <a:schemeClr val="accent1"/>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5DA2B1BE-7DDF-C8B4-6A46-21B5A0257D08}"/>
              </a:ext>
            </a:extLst>
          </p:cNvPr>
          <p:cNvSpPr>
            <a:spLocks noGrp="1"/>
          </p:cNvSpPr>
          <p:nvPr>
            <p:ph type="pic" sz="quarter" idx="14" hasCustomPrompt="1"/>
          </p:nvPr>
        </p:nvSpPr>
        <p:spPr>
          <a:xfrm>
            <a:off x="-14677" y="8079696"/>
            <a:ext cx="9338188" cy="20142554"/>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260394" y="9669929"/>
            <a:ext cx="10061390" cy="17189442"/>
          </a:xfrm>
        </p:spPr>
        <p:txBody>
          <a:bodyPr vert="horz" lIns="91440" tIns="45720" rIns="91440" bIns="45720" rtlCol="0">
            <a:normAutofit/>
          </a:bodyPr>
          <a:lstStyle>
            <a:lvl1pPr marL="802340" indent="-802340">
              <a:buFont typeface="+mj-lt"/>
              <a:buAutoNum type="arabicPeriod"/>
              <a:defRPr lang="en-US" sz="3510" dirty="0">
                <a:solidFill>
                  <a:schemeClr val="tx2"/>
                </a:solidFill>
              </a:defRPr>
            </a:lvl1pPr>
            <a:lvl2pPr marL="1002925" indent="-601755">
              <a:buFont typeface="+mj-lt"/>
              <a:buAutoNum type="arabicPeriod"/>
              <a:defRPr lang="en-US" sz="3159" dirty="0">
                <a:solidFill>
                  <a:schemeClr val="tx2"/>
                </a:solidFill>
              </a:defRPr>
            </a:lvl2pPr>
            <a:lvl3pPr marL="1404095" indent="-601755">
              <a:buFont typeface="+mj-lt"/>
              <a:buAutoNum type="arabicPeriod"/>
              <a:defRPr lang="en-US" sz="2808" dirty="0">
                <a:solidFill>
                  <a:schemeClr val="tx2"/>
                </a:solidFill>
              </a:defRPr>
            </a:lvl3pPr>
            <a:lvl4pPr marL="1805266" indent="-601755">
              <a:buFont typeface="+mj-lt"/>
              <a:buAutoNum type="arabicPeriod"/>
              <a:defRPr lang="en-US" sz="2457" dirty="0">
                <a:solidFill>
                  <a:schemeClr val="tx2"/>
                </a:solidFill>
              </a:defRPr>
            </a:lvl4pPr>
            <a:lvl5pPr marL="2206436" indent="-601755">
              <a:buFont typeface="+mj-lt"/>
              <a:buAutoNum type="arabicPeriod"/>
              <a:defRPr lang="en-US" sz="2457"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02362" y="28448933"/>
            <a:ext cx="6930819" cy="1611452"/>
          </a:xfr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9CEF00A2-B5A6-44DF-9BF4-1302C875FECC}" type="datetimeFigureOut">
              <a:rPr lang="en-US" smtClean="0"/>
              <a:t>10/11/2026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5DEC25D8-772E-45E2-ABED-564D7A59A8E7}" type="slidenum">
              <a:rPr lang="en-US" smtClean="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8042785"/>
            <a:ext cx="21396325"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28237399"/>
            <a:ext cx="21396325"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9338192" y="8042787"/>
            <a:ext cx="0" cy="2222449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3101592"/>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02363" y="3183400"/>
            <a:ext cx="6475630" cy="6562349"/>
          </a:xfrm>
        </p:spPr>
        <p:txBody>
          <a:bodyPr anchor="t"/>
          <a:lstStyle>
            <a:lvl1pPr>
              <a:defRPr>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607169" y="12269975"/>
            <a:ext cx="11524829" cy="148285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11" name="Straight Connector 10">
            <a:extLst>
              <a:ext uri="{FF2B5EF4-FFF2-40B4-BE49-F238E27FC236}">
                <a16:creationId xmlns:a16="http://schemas.microsoft.com/office/drawing/2014/main" id="{4BF5C1EC-3A2D-2E51-65A6-6155B3776C4A}"/>
              </a:ext>
            </a:extLst>
          </p:cNvPr>
          <p:cNvCxnSpPr>
            <a:cxnSpLocks/>
          </p:cNvCxnSpPr>
          <p:nvPr/>
        </p:nvCxnSpPr>
        <p:spPr>
          <a:xfrm flipH="1">
            <a:off x="0" y="10583303"/>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797FEE4-9B7E-CE58-4AA3-EC6E3E1861F3}"/>
              </a:ext>
            </a:extLst>
          </p:cNvPr>
          <p:cNvCxnSpPr>
            <a:cxnSpLocks/>
          </p:cNvCxnSpPr>
          <p:nvPr/>
        </p:nvCxnSpPr>
        <p:spPr>
          <a:xfrm>
            <a:off x="7843292"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479335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360">
          <p15:clr>
            <a:srgbClr val="FBAE40"/>
          </p15:clr>
        </p15:guide>
        <p15:guide id="4" pos="2928">
          <p15:clr>
            <a:srgbClr val="FBAE40"/>
          </p15:clr>
        </p15:guide>
        <p15:guide id="5" pos="47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02363" y="3179754"/>
            <a:ext cx="6430317" cy="17053707"/>
          </a:xfrm>
        </p:spPr>
        <p:txBody>
          <a:bodyPr anchor="t"/>
          <a:lstStyle>
            <a:lvl1pPr>
              <a:defRPr>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9249188" y="3179754"/>
            <a:ext cx="11072598" cy="234066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8149037"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28237399"/>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382735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620296" y="2469237"/>
            <a:ext cx="11978469" cy="4456024"/>
          </a:xfrm>
        </p:spPr>
        <p:txBody>
          <a:bodyPr anchor="b"/>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 y="5"/>
            <a:ext cx="7760280" cy="28237390"/>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620295" y="9196860"/>
            <a:ext cx="11978476" cy="177971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802362" y="28448933"/>
            <a:ext cx="6688893" cy="1611452"/>
          </a:xfrm>
        </p:spPr>
        <p:txBody>
          <a:bodyPr/>
          <a:lstStyle/>
          <a:p>
            <a:endParaRPr lang="en-US"/>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28237399"/>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763432"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7766584" y="7992692"/>
            <a:ext cx="13601206"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7365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7849258" y="2954286"/>
            <a:ext cx="12690753" cy="4439200"/>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5784" y="-24132"/>
            <a:ext cx="7040563" cy="28237390"/>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7849258" y="7998829"/>
            <a:ext cx="12690743" cy="195243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802363" y="28448933"/>
            <a:ext cx="5980882" cy="1611452"/>
          </a:xfrm>
        </p:spPr>
        <p:txBody>
          <a:bodyPr/>
          <a:lstStyle/>
          <a:p>
            <a:endParaRPr lang="en-US"/>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28237399"/>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035958"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613646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02363" y="3004343"/>
            <a:ext cx="12777893" cy="44392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02363" y="8048891"/>
            <a:ext cx="12777883" cy="195243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4382657" y="-28109"/>
            <a:ext cx="7013670" cy="28237390"/>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802362" y="28448933"/>
            <a:ext cx="6930819" cy="1611452"/>
          </a:xfrm>
        </p:spPr>
        <p:txBody>
          <a:bodyPr/>
          <a:lstStyle/>
          <a:p>
            <a:endParaRPr lang="en-US"/>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28237399"/>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14370017"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45970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02362" y="2994443"/>
            <a:ext cx="11177913" cy="44392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02363" y="8038987"/>
            <a:ext cx="11163043" cy="189432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2770932" y="-37364"/>
            <a:ext cx="8625385" cy="28237390"/>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802362" y="28448933"/>
            <a:ext cx="6930819" cy="1611452"/>
          </a:xfrm>
        </p:spPr>
        <p:txBody>
          <a:bodyPr/>
          <a:lstStyle/>
          <a:p>
            <a:endParaRPr lang="en-US"/>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28237399"/>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12758485"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460108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02363" y="2021991"/>
            <a:ext cx="7020664" cy="741366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02363" y="10031190"/>
            <a:ext cx="7020664" cy="167246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517329" y="2"/>
            <a:ext cx="12878994" cy="28229512"/>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802362" y="28448933"/>
            <a:ext cx="7020669" cy="1611452"/>
          </a:xfrm>
        </p:spPr>
        <p:txBody>
          <a:bodyPr/>
          <a:lstStyle/>
          <a:p>
            <a:endParaRPr lang="en-US"/>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28245282"/>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8510323"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25868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13583160" y="2021987"/>
            <a:ext cx="6861032" cy="6557790"/>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2"/>
            <a:ext cx="12755656" cy="28229512"/>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13583160" y="10873753"/>
            <a:ext cx="6861029" cy="15716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802362" y="28448933"/>
            <a:ext cx="6930819" cy="1611452"/>
          </a:xfrm>
        </p:spPr>
        <p:txBody>
          <a:bodyPr/>
          <a:lstStyle/>
          <a:p>
            <a:endParaRPr lang="en-US"/>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28245282"/>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12760835"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12683745" y="9764745"/>
            <a:ext cx="866123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9815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02361" y="17475092"/>
            <a:ext cx="6164095" cy="9708937"/>
          </a:xfrm>
        </p:spPr>
        <p:txBody>
          <a:bodyPr anchor="t"/>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1504" y="-2"/>
            <a:ext cx="21396325" cy="16104490"/>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289696" y="17475090"/>
            <a:ext cx="12304261" cy="104578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802365" y="28448933"/>
            <a:ext cx="6218305" cy="1611452"/>
          </a:xfrm>
        </p:spPr>
        <p:txBody>
          <a:bodyPr/>
          <a:lstStyle/>
          <a:p>
            <a:endParaRPr lang="en-US"/>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8" name="Straight Connector 7">
            <a:extLst>
              <a:ext uri="{FF2B5EF4-FFF2-40B4-BE49-F238E27FC236}">
                <a16:creationId xmlns:a16="http://schemas.microsoft.com/office/drawing/2014/main" id="{2FF81FBD-8D67-B5E4-E22E-74E98EF89F80}"/>
              </a:ext>
            </a:extLst>
          </p:cNvPr>
          <p:cNvCxnSpPr>
            <a:cxnSpLocks/>
          </p:cNvCxnSpPr>
          <p:nvPr/>
        </p:nvCxnSpPr>
        <p:spPr>
          <a:xfrm>
            <a:off x="7529095" y="16104485"/>
            <a:ext cx="0" cy="1416279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1504" y="16129774"/>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9543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02360" y="1664182"/>
            <a:ext cx="8701169" cy="5408587"/>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8130336"/>
            <a:ext cx="10105292" cy="2006545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10838808" y="1664179"/>
            <a:ext cx="9755150" cy="25586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802362" y="28448933"/>
            <a:ext cx="6930819" cy="1611452"/>
          </a:xfrm>
        </p:spPr>
        <p:txBody>
          <a:bodyPr/>
          <a:lstStyle/>
          <a:p>
            <a:endParaRPr lang="en-US"/>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28237399"/>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10105295"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8130334"/>
            <a:ext cx="1010529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99825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02365" y="19451557"/>
            <a:ext cx="6218305" cy="7647673"/>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2" y="2059298"/>
            <a:ext cx="7827082" cy="15894658"/>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586320" y="3480889"/>
            <a:ext cx="11811877" cy="237700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802362" y="28448933"/>
            <a:ext cx="6218307" cy="1611452"/>
          </a:xfrm>
        </p:spPr>
        <p:txBody>
          <a:bodyPr/>
          <a:lstStyle/>
          <a:p>
            <a:endParaRPr lang="en-US"/>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28237399"/>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7953953"/>
            <a:ext cx="7827082"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7827082"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D58D1-F636-9620-582E-41FBB707092B}"/>
              </a:ext>
            </a:extLst>
          </p:cNvPr>
          <p:cNvCxnSpPr>
            <a:cxnSpLocks/>
          </p:cNvCxnSpPr>
          <p:nvPr/>
        </p:nvCxnSpPr>
        <p:spPr>
          <a:xfrm flipH="1">
            <a:off x="0" y="2029876"/>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5870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1F6A87-CC7B-D4BD-1F6A-C3948971C39D}"/>
              </a:ext>
            </a:extLst>
          </p:cNvPr>
          <p:cNvSpPr/>
          <p:nvPr/>
        </p:nvSpPr>
        <p:spPr>
          <a:xfrm>
            <a:off x="0" y="0"/>
            <a:ext cx="21396325" cy="30267275"/>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159" dirty="0"/>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2086141" y="23235717"/>
            <a:ext cx="17218693" cy="4842764"/>
          </a:xfrm>
        </p:spPr>
        <p:txBody>
          <a:bodyPr vert="horz" lIns="91440" tIns="45720" rIns="91440" bIns="45720" rtlCol="0" anchor="ctr">
            <a:normAutofit/>
          </a:bodyPr>
          <a:lstStyle>
            <a:lvl1pPr algn="ctr">
              <a:lnSpc>
                <a:spcPct val="110000"/>
              </a:lnSpc>
              <a:defRPr lang="en-US" sz="4914" cap="all" spc="175" baseline="0" dirty="0">
                <a:solidFill>
                  <a:schemeClr val="tx2">
                    <a:lumMod val="90000"/>
                  </a:schemeClr>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866551" y="2986371"/>
            <a:ext cx="19657874" cy="18563929"/>
          </a:xfrm>
        </p:spPr>
        <p:txBody>
          <a:bodyPr vert="horz" lIns="91440" tIns="45720" rIns="91440" bIns="45720" rtlCol="0" anchor="b">
            <a:normAutofit/>
          </a:bodyPr>
          <a:lstStyle>
            <a:lvl1pPr marL="0" indent="0" algn="ctr">
              <a:lnSpc>
                <a:spcPct val="90000"/>
              </a:lnSpc>
              <a:spcBef>
                <a:spcPts val="0"/>
              </a:spcBef>
              <a:buNone/>
              <a:defRPr lang="en-US" sz="48786" dirty="0">
                <a:solidFill>
                  <a:schemeClr val="tx2">
                    <a:lumMod val="90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9CEF00A2-B5A6-44DF-9BF4-1302C875FECC}" type="datetimeFigureOut">
              <a:rPr lang="en-US" smtClean="0"/>
              <a:t>10/11/2026</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5DEC25D8-772E-45E2-ABED-564D7A59A8E7}" type="slidenum">
              <a:rPr lang="en-US" smtClean="0"/>
              <a:t>‹#›</a:t>
            </a:fld>
            <a:endParaRPr lang="en-US"/>
          </a:p>
        </p:txBody>
      </p:sp>
      <p:cxnSp>
        <p:nvCxnSpPr>
          <p:cNvPr id="10" name="Straight Connector 9">
            <a:extLst>
              <a:ext uri="{FF2B5EF4-FFF2-40B4-BE49-F238E27FC236}">
                <a16:creationId xmlns:a16="http://schemas.microsoft.com/office/drawing/2014/main" id="{85ADE133-B5D6-A1C0-6BC9-C723D008EC0E}"/>
              </a:ext>
            </a:extLst>
          </p:cNvPr>
          <p:cNvCxnSpPr>
            <a:cxnSpLocks/>
          </p:cNvCxnSpPr>
          <p:nvPr/>
        </p:nvCxnSpPr>
        <p:spPr>
          <a:xfrm flipH="1">
            <a:off x="0" y="22149524"/>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8270612"/>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FB4D75-C478-D736-9A5A-B64DEA241030}"/>
              </a:ext>
            </a:extLst>
          </p:cNvPr>
          <p:cNvSpPr/>
          <p:nvPr/>
        </p:nvSpPr>
        <p:spPr>
          <a:xfrm>
            <a:off x="0" y="0"/>
            <a:ext cx="21396325" cy="30267275"/>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159"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1075165" y="-5004190"/>
            <a:ext cx="18695039" cy="4035637"/>
          </a:xfrm>
        </p:spPr>
        <p:txBody>
          <a:bodyPr/>
          <a:lstStyle>
            <a:lvl1pPr>
              <a:defRPr>
                <a:solidFill>
                  <a:schemeClr val="bg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971308" y="6591540"/>
            <a:ext cx="15453710" cy="17263557"/>
          </a:xfrm>
        </p:spPr>
        <p:txBody>
          <a:bodyPr anchor="ctr">
            <a:normAutofit/>
          </a:bodyPr>
          <a:lstStyle>
            <a:lvl1pPr marL="0" indent="0" algn="ctr">
              <a:lnSpc>
                <a:spcPct val="110000"/>
              </a:lnSpc>
              <a:buNone/>
              <a:defRPr sz="9476" b="0">
                <a:solidFill>
                  <a:schemeClr val="tx2"/>
                </a:solidFill>
                <a:latin typeface="+mj-lt"/>
              </a:defRPr>
            </a:lvl1pPr>
            <a:lvl2pPr marL="401170" indent="0" algn="ctr">
              <a:lnSpc>
                <a:spcPct val="110000"/>
              </a:lnSpc>
              <a:buNone/>
              <a:defRPr sz="8424" b="0">
                <a:solidFill>
                  <a:schemeClr val="tx2"/>
                </a:solidFill>
                <a:latin typeface="+mj-lt"/>
              </a:defRPr>
            </a:lvl2pPr>
            <a:lvl3pPr marL="802340" indent="0" algn="ctr">
              <a:lnSpc>
                <a:spcPct val="110000"/>
              </a:lnSpc>
              <a:buNone/>
              <a:defRPr sz="7722" b="0">
                <a:solidFill>
                  <a:schemeClr val="tx2"/>
                </a:solidFill>
                <a:latin typeface="+mj-lt"/>
              </a:defRPr>
            </a:lvl3pPr>
            <a:lvl4pPr marL="1203510" indent="0" algn="ctr">
              <a:lnSpc>
                <a:spcPct val="110000"/>
              </a:lnSpc>
              <a:buNone/>
              <a:defRPr sz="7020" b="0">
                <a:solidFill>
                  <a:schemeClr val="tx2"/>
                </a:solidFill>
                <a:latin typeface="+mj-lt"/>
              </a:defRPr>
            </a:lvl4pPr>
            <a:lvl5pPr marL="1604681" indent="0" algn="ctr">
              <a:lnSpc>
                <a:spcPct val="110000"/>
              </a:lnSpc>
              <a:buNone/>
              <a:defRPr sz="6318"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123307" y="28448933"/>
            <a:ext cx="6930819" cy="1611452"/>
          </a:xfr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9CEF00A2-B5A6-44DF-9BF4-1302C875FECC}" type="datetimeFigureOut">
              <a:rPr lang="en-US" smtClean="0"/>
              <a:t>10/11/2026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5DEC25D8-772E-45E2-ABED-564D7A59A8E7}" type="slidenum">
              <a:rPr lang="en-US" smtClean="0"/>
              <a:t>‹#›</a:t>
            </a:fld>
            <a:endParaRPr lang="en-US"/>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28237399"/>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802362"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2029876"/>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20593963" y="0"/>
            <a:ext cx="0" cy="302672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987424"/>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7DCC75-46A1-9953-9459-89672E9805A8}"/>
              </a:ext>
            </a:extLst>
          </p:cNvPr>
          <p:cNvSpPr/>
          <p:nvPr/>
        </p:nvSpPr>
        <p:spPr>
          <a:xfrm>
            <a:off x="0" y="0"/>
            <a:ext cx="21396325" cy="30267275"/>
          </a:xfrm>
          <a:prstGeom prst="rect">
            <a:avLst/>
          </a:prstGeom>
          <a:solidFill>
            <a:schemeClr val="accent1">
              <a:lumMod val="40000"/>
              <a:lumOff val="6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159" dirty="0"/>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2741405" y="24490921"/>
            <a:ext cx="16144754" cy="2882779"/>
          </a:xfrm>
        </p:spPr>
        <p:txBody>
          <a:bodyPr anchor="ctr">
            <a:normAutofit/>
          </a:bodyPr>
          <a:lstStyle>
            <a:lvl1pPr>
              <a:lnSpc>
                <a:spcPct val="120000"/>
              </a:lnSpc>
              <a:defRPr sz="3159" b="1" cap="all" spc="175" baseline="0">
                <a:solidFill>
                  <a:schemeClr val="accent4">
                    <a:lumMod val="75000"/>
                  </a:schemeClr>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2741405" y="3636281"/>
            <a:ext cx="16144754" cy="15953374"/>
          </a:xfrm>
        </p:spPr>
        <p:txBody>
          <a:bodyPr anchor="ctr">
            <a:normAutofit/>
          </a:bodyPr>
          <a:lstStyle>
            <a:lvl1pPr marL="320936" indent="-320936">
              <a:buNone/>
              <a:defRPr sz="7020">
                <a:solidFill>
                  <a:schemeClr val="accent4">
                    <a:lumMod val="75000"/>
                  </a:schemeClr>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1203543" y="28448933"/>
            <a:ext cx="6930819" cy="1611452"/>
          </a:xfr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9CEF00A2-B5A6-44DF-9BF4-1302C875FECC}" type="datetimeFigureOut">
              <a:rPr lang="en-US" smtClean="0"/>
              <a:t>10/11/2026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5DEC25D8-772E-45E2-ABED-564D7A59A8E7}" type="slidenum">
              <a:rPr lang="en-US" smtClean="0"/>
              <a:t>‹#›</a:t>
            </a:fld>
            <a:endParaRPr lang="en-US"/>
          </a:p>
        </p:txBody>
      </p:sp>
      <p:cxnSp>
        <p:nvCxnSpPr>
          <p:cNvPr id="6" name="Straight Connector 5">
            <a:extLst>
              <a:ext uri="{FF2B5EF4-FFF2-40B4-BE49-F238E27FC236}">
                <a16:creationId xmlns:a16="http://schemas.microsoft.com/office/drawing/2014/main" id="{741338F2-C5CE-45A7-7748-138B348BA1E7}"/>
              </a:ext>
            </a:extLst>
          </p:cNvPr>
          <p:cNvCxnSpPr>
            <a:cxnSpLocks/>
          </p:cNvCxnSpPr>
          <p:nvPr/>
        </p:nvCxnSpPr>
        <p:spPr>
          <a:xfrm>
            <a:off x="802362" y="0"/>
            <a:ext cx="0" cy="30267275"/>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CFB94-8AB3-65DB-0B12-EC4F7DAAEBF7}"/>
              </a:ext>
            </a:extLst>
          </p:cNvPr>
          <p:cNvCxnSpPr>
            <a:cxnSpLocks/>
          </p:cNvCxnSpPr>
          <p:nvPr/>
        </p:nvCxnSpPr>
        <p:spPr>
          <a:xfrm flipH="1">
            <a:off x="0" y="22260089"/>
            <a:ext cx="21396325"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4849230"/>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7BF6-CDFA-AAF4-F7FD-F4F8D06FF275}"/>
              </a:ext>
            </a:extLst>
          </p:cNvPr>
          <p:cNvSpPr>
            <a:spLocks noGrp="1"/>
          </p:cNvSpPr>
          <p:nvPr>
            <p:ph type="title"/>
          </p:nvPr>
        </p:nvSpPr>
        <p:spPr>
          <a:xfrm>
            <a:off x="802362" y="1215056"/>
            <a:ext cx="19791601" cy="4035637"/>
          </a:xfrm>
        </p:spPr>
        <p:txBody>
          <a:bodyPr anchor="ctr"/>
          <a:lstStyle>
            <a:lvl1pPr>
              <a:defRPr>
                <a:solidFill>
                  <a:schemeClr val="tx2"/>
                </a:solidFill>
              </a:defRPr>
            </a:lvl1p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6EAB1904-05A3-AF54-90B7-8B4E5E9BFC62}"/>
              </a:ext>
            </a:extLst>
          </p:cNvPr>
          <p:cNvSpPr>
            <a:spLocks noGrp="1"/>
          </p:cNvSpPr>
          <p:nvPr>
            <p:ph sz="quarter" idx="15"/>
          </p:nvPr>
        </p:nvSpPr>
        <p:spPr>
          <a:xfrm>
            <a:off x="799577" y="7405678"/>
            <a:ext cx="9093438" cy="198558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11">
            <a:extLst>
              <a:ext uri="{FF2B5EF4-FFF2-40B4-BE49-F238E27FC236}">
                <a16:creationId xmlns:a16="http://schemas.microsoft.com/office/drawing/2014/main" id="{0D15555F-2C1E-04D7-CE37-D06ABFB5685F}"/>
              </a:ext>
            </a:extLst>
          </p:cNvPr>
          <p:cNvSpPr>
            <a:spLocks noGrp="1"/>
          </p:cNvSpPr>
          <p:nvPr>
            <p:ph sz="quarter" idx="16"/>
          </p:nvPr>
        </p:nvSpPr>
        <p:spPr>
          <a:xfrm>
            <a:off x="11500526" y="7405676"/>
            <a:ext cx="9090653" cy="19855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1B108197-F703-726D-4372-C7520052DC70}"/>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F85FAA39-5E1E-3A94-5A04-C36BA19E34ED}"/>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7" name="Slide Number Placeholder 6">
            <a:extLst>
              <a:ext uri="{FF2B5EF4-FFF2-40B4-BE49-F238E27FC236}">
                <a16:creationId xmlns:a16="http://schemas.microsoft.com/office/drawing/2014/main" id="{ACE80595-19B6-01B9-FCF5-F94B0C1BBAA2}"/>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9" name="Straight Connector 8">
            <a:extLst>
              <a:ext uri="{FF2B5EF4-FFF2-40B4-BE49-F238E27FC236}">
                <a16:creationId xmlns:a16="http://schemas.microsoft.com/office/drawing/2014/main" id="{52C5098A-8A29-951C-ABCF-B4C329C3A94F}"/>
              </a:ext>
            </a:extLst>
          </p:cNvPr>
          <p:cNvCxnSpPr>
            <a:cxnSpLocks/>
          </p:cNvCxnSpPr>
          <p:nvPr/>
        </p:nvCxnSpPr>
        <p:spPr>
          <a:xfrm>
            <a:off x="10698163" y="6014259"/>
            <a:ext cx="0" cy="2423124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4A1D01-2B46-73F0-8DC7-926AA95F7DFC}"/>
              </a:ext>
            </a:extLst>
          </p:cNvPr>
          <p:cNvCxnSpPr>
            <a:cxnSpLocks/>
          </p:cNvCxnSpPr>
          <p:nvPr/>
        </p:nvCxnSpPr>
        <p:spPr>
          <a:xfrm flipH="1">
            <a:off x="0" y="6014259"/>
            <a:ext cx="21410435"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0560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802360" y="1221804"/>
            <a:ext cx="19786252" cy="4035637"/>
          </a:xfrm>
        </p:spPr>
        <p:txBody>
          <a:bodyPr vert="horz" lIns="91440" tIns="45720" rIns="91440" bIns="45720" rtlCol="0" anchor="ctr">
            <a:normAutofit/>
          </a:bodyPr>
          <a:lstStyle>
            <a:lvl1pPr>
              <a:defRPr lang="en-US" dirty="0"/>
            </a:lvl1p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802361" y="6512553"/>
            <a:ext cx="9098787" cy="2986521"/>
          </a:xfrm>
        </p:spPr>
        <p:txBody>
          <a:bodyPr anchor="ctr">
            <a:normAutofit/>
          </a:bodyPr>
          <a:lstStyle>
            <a:lvl1pPr marL="0" indent="0">
              <a:buNone/>
              <a:defRPr sz="3159" b="0" cap="all" spc="281" baseline="0"/>
            </a:lvl1pPr>
            <a:lvl2pPr marL="802340" indent="0">
              <a:buNone/>
              <a:defRPr sz="3510" b="1"/>
            </a:lvl2pPr>
            <a:lvl3pPr marL="1604681" indent="0">
              <a:buNone/>
              <a:defRPr sz="3159" b="1"/>
            </a:lvl3pPr>
            <a:lvl4pPr marL="2407021" indent="0">
              <a:buNone/>
              <a:defRPr sz="2808" b="1"/>
            </a:lvl4pPr>
            <a:lvl5pPr marL="3209361" indent="0">
              <a:buNone/>
              <a:defRPr sz="2808" b="1"/>
            </a:lvl5pPr>
            <a:lvl6pPr marL="4011701" indent="0">
              <a:buNone/>
              <a:defRPr sz="2808" b="1"/>
            </a:lvl6pPr>
            <a:lvl7pPr marL="4814042" indent="0">
              <a:buNone/>
              <a:defRPr sz="2808" b="1"/>
            </a:lvl7pPr>
            <a:lvl8pPr marL="5616382" indent="0">
              <a:buNone/>
              <a:defRPr sz="2808" b="1"/>
            </a:lvl8pPr>
            <a:lvl9pPr marL="6418722" indent="0">
              <a:buNone/>
              <a:defRPr sz="2808" b="1"/>
            </a:lvl9pPr>
          </a:lstStyle>
          <a:p>
            <a:pPr lvl="0"/>
            <a:r>
              <a:rPr lang="en-US"/>
              <a:t>Click to edit Master text styles</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802363" y="11133037"/>
            <a:ext cx="9087866" cy="16801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11505874" y="6512548"/>
            <a:ext cx="9098787" cy="2986521"/>
          </a:xfrm>
        </p:spPr>
        <p:txBody>
          <a:bodyPr anchor="ctr">
            <a:normAutofit/>
          </a:bodyPr>
          <a:lstStyle>
            <a:lvl1pPr marL="0" indent="0">
              <a:buNone/>
              <a:defRPr sz="3159" b="0" cap="all" spc="281" baseline="0"/>
            </a:lvl1pPr>
            <a:lvl2pPr marL="802340" indent="0">
              <a:buNone/>
              <a:defRPr sz="3510" b="1"/>
            </a:lvl2pPr>
            <a:lvl3pPr marL="1604681" indent="0">
              <a:buNone/>
              <a:defRPr sz="3159" b="1"/>
            </a:lvl3pPr>
            <a:lvl4pPr marL="2407021" indent="0">
              <a:buNone/>
              <a:defRPr sz="2808" b="1"/>
            </a:lvl4pPr>
            <a:lvl5pPr marL="3209361" indent="0">
              <a:buNone/>
              <a:defRPr sz="2808" b="1"/>
            </a:lvl5pPr>
            <a:lvl6pPr marL="4011701" indent="0">
              <a:buNone/>
              <a:defRPr sz="2808" b="1"/>
            </a:lvl6pPr>
            <a:lvl7pPr marL="4814042" indent="0">
              <a:buNone/>
              <a:defRPr sz="2808" b="1"/>
            </a:lvl7pPr>
            <a:lvl8pPr marL="5616382" indent="0">
              <a:buNone/>
              <a:defRPr sz="2808" b="1"/>
            </a:lvl8pPr>
            <a:lvl9pPr marL="6418722" indent="0">
              <a:buNone/>
              <a:defRPr sz="2808" b="1"/>
            </a:lvl9pPr>
          </a:lstStyle>
          <a:p>
            <a:pPr lvl="0"/>
            <a:r>
              <a:rPr lang="en-US"/>
              <a:t>Click to edit Master text styles</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11506098" y="11133037"/>
            <a:ext cx="9082292" cy="16801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endParaRPr lang="en-US"/>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5DEC25D8-772E-45E2-ABED-564D7A59A8E7}" type="slidenum">
              <a:rPr lang="en-US" smtClean="0"/>
              <a:t>‹#›</a:t>
            </a:fld>
            <a:endParaRPr lang="en-US"/>
          </a:p>
        </p:txBody>
      </p:sp>
      <p:cxnSp>
        <p:nvCxnSpPr>
          <p:cNvPr id="7" name="Straight Connector 6">
            <a:extLst>
              <a:ext uri="{FF2B5EF4-FFF2-40B4-BE49-F238E27FC236}">
                <a16:creationId xmlns:a16="http://schemas.microsoft.com/office/drawing/2014/main" id="{354F547E-1AC1-2FFD-3E17-DC3F25B07823}"/>
              </a:ext>
            </a:extLst>
          </p:cNvPr>
          <p:cNvCxnSpPr>
            <a:cxnSpLocks/>
          </p:cNvCxnSpPr>
          <p:nvPr/>
        </p:nvCxnSpPr>
        <p:spPr>
          <a:xfrm>
            <a:off x="10698163" y="6014259"/>
            <a:ext cx="0" cy="2423124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695E25D-D4B1-2002-F8AB-8B987C1683D9}"/>
              </a:ext>
            </a:extLst>
          </p:cNvPr>
          <p:cNvCxnSpPr>
            <a:cxnSpLocks/>
          </p:cNvCxnSpPr>
          <p:nvPr/>
        </p:nvCxnSpPr>
        <p:spPr>
          <a:xfrm flipH="1">
            <a:off x="0" y="10010219"/>
            <a:ext cx="2139632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335EA16-C700-BA75-F075-2E4BC3EAFBE2}"/>
              </a:ext>
            </a:extLst>
          </p:cNvPr>
          <p:cNvCxnSpPr>
            <a:cxnSpLocks/>
          </p:cNvCxnSpPr>
          <p:nvPr/>
        </p:nvCxnSpPr>
        <p:spPr>
          <a:xfrm flipH="1">
            <a:off x="0" y="6014259"/>
            <a:ext cx="21410435"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34037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5DEC25D8-772E-45E2-ABED-564D7A59A8E7}" type="slidenum">
              <a:rPr lang="en-US" smtClean="0"/>
              <a:t>‹#›</a:t>
            </a:fld>
            <a:endParaRPr lang="en-US"/>
          </a:p>
        </p:txBody>
      </p:sp>
    </p:spTree>
    <p:extLst>
      <p:ext uri="{BB962C8B-B14F-4D97-AF65-F5344CB8AC3E}">
        <p14:creationId xmlns:p14="http://schemas.microsoft.com/office/powerpoint/2010/main" val="21316856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151370D-0A93-44DD-E049-EF3265B73F77}"/>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B6FF00A2-5853-30A7-62F5-7C7CB5A22191}"/>
              </a:ext>
            </a:extLst>
          </p:cNvPr>
          <p:cNvSpPr>
            <a:spLocks noGrp="1"/>
          </p:cNvSpPr>
          <p:nvPr>
            <p:ph type="dt" sz="half" idx="10"/>
          </p:nvPr>
        </p:nvSpPr>
        <p:spPr/>
        <p:txBody>
          <a:bodyPr/>
          <a:lstStyle/>
          <a:p>
            <a:fld id="{9CEF00A2-B5A6-44DF-9BF4-1302C875FECC}" type="datetimeFigureOut">
              <a:rPr lang="en-US" smtClean="0"/>
              <a:t>10/11/2026</a:t>
            </a:fld>
            <a:endParaRPr lang="en-US"/>
          </a:p>
        </p:txBody>
      </p:sp>
      <p:sp>
        <p:nvSpPr>
          <p:cNvPr id="4" name="Slide Number Placeholder 3">
            <a:extLst>
              <a:ext uri="{FF2B5EF4-FFF2-40B4-BE49-F238E27FC236}">
                <a16:creationId xmlns:a16="http://schemas.microsoft.com/office/drawing/2014/main" id="{ED3E97DA-A7DF-E3FF-8937-F6A36D17F59B}"/>
              </a:ext>
            </a:extLst>
          </p:cNvPr>
          <p:cNvSpPr>
            <a:spLocks noGrp="1"/>
          </p:cNvSpPr>
          <p:nvPr>
            <p:ph type="sldNum" sz="quarter" idx="12"/>
          </p:nvPr>
        </p:nvSpPr>
        <p:spPr/>
        <p:txBody>
          <a:bodyPr/>
          <a:lstStyle/>
          <a:p>
            <a:fld id="{5DEC25D8-772E-45E2-ABED-564D7A59A8E7}" type="slidenum">
              <a:rPr lang="en-US" smtClean="0"/>
              <a:t>‹#›</a:t>
            </a:fld>
            <a:endParaRPr lang="en-US"/>
          </a:p>
        </p:txBody>
      </p:sp>
    </p:spTree>
    <p:extLst>
      <p:ext uri="{BB962C8B-B14F-4D97-AF65-F5344CB8AC3E}">
        <p14:creationId xmlns:p14="http://schemas.microsoft.com/office/powerpoint/2010/main" val="3835202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319627-2791-E32D-91B0-857B27F822FB}"/>
              </a:ext>
            </a:extLst>
          </p:cNvPr>
          <p:cNvSpPr/>
          <p:nvPr/>
        </p:nvSpPr>
        <p:spPr>
          <a:xfrm>
            <a:off x="0" y="0"/>
            <a:ext cx="21396325" cy="30267275"/>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159"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02362" y="4565572"/>
            <a:ext cx="19519422" cy="8797719"/>
          </a:xfrm>
        </p:spPr>
        <p:txBody>
          <a:bodyPr anchor="b">
            <a:normAutofit/>
          </a:bodyPr>
          <a:lstStyle>
            <a:lvl1pPr>
              <a:defRPr sz="10529"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802361" y="15571478"/>
            <a:ext cx="19519424" cy="12155692"/>
          </a:xfrm>
        </p:spPr>
        <p:txBody>
          <a:bodyPr vert="horz" lIns="91440" tIns="45720" rIns="91440" bIns="45720" rtlCol="0">
            <a:normAutofit/>
          </a:bodyPr>
          <a:lstStyle>
            <a:lvl1pPr marL="0" indent="0">
              <a:buNone/>
              <a:defRPr lang="en-US" dirty="0">
                <a:solidFill>
                  <a:schemeClr val="tx2"/>
                </a:solidFill>
              </a:defRPr>
            </a:lvl1pPr>
            <a:lvl2pPr marL="401170" indent="0">
              <a:buNone/>
              <a:defRPr lang="en-US" dirty="0">
                <a:solidFill>
                  <a:schemeClr val="tx2"/>
                </a:solidFill>
              </a:defRPr>
            </a:lvl2pPr>
            <a:lvl3pPr marL="802340" indent="0">
              <a:buNone/>
              <a:defRPr lang="en-US" dirty="0">
                <a:solidFill>
                  <a:schemeClr val="tx2"/>
                </a:solidFill>
              </a:defRPr>
            </a:lvl3pPr>
            <a:lvl4pPr marL="1203510" indent="0">
              <a:buNone/>
              <a:defRPr lang="en-US" dirty="0">
                <a:solidFill>
                  <a:schemeClr val="tx2"/>
                </a:solidFill>
              </a:defRPr>
            </a:lvl4pPr>
            <a:lvl5pPr marL="1604681"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02362" y="28448933"/>
            <a:ext cx="6930819" cy="1611452"/>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5DEC25D8-772E-45E2-ABED-564D7A59A8E7}" type="slidenum">
              <a:rPr lang="en-US" smtClean="0"/>
              <a:t>‹#›</a:t>
            </a:fld>
            <a:endParaRPr lang="en-US"/>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14085016"/>
            <a:ext cx="21396325"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1533002"/>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Conclusion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CD7571-736E-B4CB-34E0-C8B31B5A98C2}"/>
              </a:ext>
            </a:extLst>
          </p:cNvPr>
          <p:cNvSpPr/>
          <p:nvPr/>
        </p:nvSpPr>
        <p:spPr>
          <a:xfrm>
            <a:off x="0" y="0"/>
            <a:ext cx="21396325" cy="30267275"/>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159"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02363" y="4565572"/>
            <a:ext cx="11877826" cy="8797719"/>
          </a:xfrm>
        </p:spPr>
        <p:txBody>
          <a:bodyPr anchor="b">
            <a:normAutofit/>
          </a:bodyPr>
          <a:lstStyle>
            <a:lvl1pPr>
              <a:defRPr sz="10529"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802363" y="15571478"/>
            <a:ext cx="11877826" cy="7921654"/>
          </a:xfrm>
        </p:spPr>
        <p:txBody>
          <a:bodyPr vert="horz" lIns="91440" tIns="45720" rIns="91440" bIns="45720" rtlCol="0">
            <a:normAutofit/>
          </a:bodyPr>
          <a:lstStyle>
            <a:lvl1pPr marL="0" indent="0">
              <a:buNone/>
              <a:defRPr lang="en-US" dirty="0">
                <a:solidFill>
                  <a:schemeClr val="tx2"/>
                </a:solidFill>
              </a:defRPr>
            </a:lvl1pPr>
            <a:lvl2pPr marL="401170" indent="0">
              <a:buNone/>
              <a:defRPr lang="en-US" dirty="0">
                <a:solidFill>
                  <a:schemeClr val="tx2"/>
                </a:solidFill>
              </a:defRPr>
            </a:lvl2pPr>
            <a:lvl3pPr marL="802340" indent="0">
              <a:buNone/>
              <a:defRPr lang="en-US" dirty="0">
                <a:solidFill>
                  <a:schemeClr val="tx2"/>
                </a:solidFill>
              </a:defRPr>
            </a:lvl3pPr>
            <a:lvl4pPr marL="1203510" indent="0">
              <a:buNone/>
              <a:defRPr lang="en-US" dirty="0">
                <a:solidFill>
                  <a:schemeClr val="tx2"/>
                </a:solidFill>
              </a:defRPr>
            </a:lvl4pPr>
            <a:lvl5pPr marL="1604681"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02362" y="28448933"/>
            <a:ext cx="6930819" cy="1611452"/>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5DEC25D8-772E-45E2-ABED-564D7A59A8E7}" type="slidenum">
              <a:rPr lang="en-US" smtClean="0"/>
              <a:t>‹#›</a:t>
            </a:fld>
            <a:endParaRPr lang="en-US"/>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14085016"/>
            <a:ext cx="21396325"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008983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7148D-D60C-3359-4AC2-15A43E221742}"/>
              </a:ext>
            </a:extLst>
          </p:cNvPr>
          <p:cNvSpPr>
            <a:spLocks noGrp="1"/>
          </p:cNvSpPr>
          <p:nvPr>
            <p:ph type="title"/>
          </p:nvPr>
        </p:nvSpPr>
        <p:spPr>
          <a:xfrm>
            <a:off x="802362" y="2354126"/>
            <a:ext cx="18454330" cy="510760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1A8731C-FCAE-A05A-5A11-57005B86ABD4}"/>
              </a:ext>
            </a:extLst>
          </p:cNvPr>
          <p:cNvSpPr>
            <a:spLocks noGrp="1"/>
          </p:cNvSpPr>
          <p:nvPr>
            <p:ph type="body" idx="1"/>
          </p:nvPr>
        </p:nvSpPr>
        <p:spPr>
          <a:xfrm>
            <a:off x="802362" y="8057261"/>
            <a:ext cx="18454330" cy="192043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44952E70-B2DF-717F-6373-70A688FAD82F}"/>
              </a:ext>
            </a:extLst>
          </p:cNvPr>
          <p:cNvSpPr>
            <a:spLocks noGrp="1"/>
          </p:cNvSpPr>
          <p:nvPr>
            <p:ph type="ftr" sz="quarter" idx="3"/>
          </p:nvPr>
        </p:nvSpPr>
        <p:spPr>
          <a:xfrm>
            <a:off x="802362" y="28448933"/>
            <a:ext cx="6930819" cy="1611452"/>
          </a:xfrm>
          <a:prstGeom prst="rect">
            <a:avLst/>
          </a:prstGeom>
        </p:spPr>
        <p:txBody>
          <a:bodyPr vert="horz" lIns="91440" tIns="45720" rIns="91440" bIns="45720" rtlCol="0" anchor="ctr"/>
          <a:lstStyle>
            <a:lvl1pPr algn="l">
              <a:defRPr sz="1579">
                <a:solidFill>
                  <a:schemeClr val="tx1">
                    <a:lumMod val="95000"/>
                    <a:lumOff val="5000"/>
                  </a:schemeClr>
                </a:solidFill>
              </a:defRPr>
            </a:lvl1pPr>
          </a:lstStyle>
          <a:p>
            <a:endParaRPr lang="en-US"/>
          </a:p>
        </p:txBody>
      </p:sp>
      <p:sp>
        <p:nvSpPr>
          <p:cNvPr id="4" name="Date Placeholder 3">
            <a:extLst>
              <a:ext uri="{FF2B5EF4-FFF2-40B4-BE49-F238E27FC236}">
                <a16:creationId xmlns:a16="http://schemas.microsoft.com/office/drawing/2014/main" id="{225215E5-6146-14C5-665E-EF04630DCB32}"/>
              </a:ext>
            </a:extLst>
          </p:cNvPr>
          <p:cNvSpPr>
            <a:spLocks noGrp="1"/>
          </p:cNvSpPr>
          <p:nvPr>
            <p:ph type="dt" sz="half" idx="2"/>
          </p:nvPr>
        </p:nvSpPr>
        <p:spPr>
          <a:xfrm>
            <a:off x="17088971" y="28448933"/>
            <a:ext cx="3232816" cy="1611452"/>
          </a:xfrm>
          <a:prstGeom prst="rect">
            <a:avLst/>
          </a:prstGeom>
        </p:spPr>
        <p:txBody>
          <a:bodyPr vert="horz" lIns="91440" tIns="45720" rIns="91440" bIns="45720" rtlCol="0" anchor="ctr"/>
          <a:lstStyle>
            <a:lvl1pPr algn="r">
              <a:defRPr sz="1579">
                <a:solidFill>
                  <a:schemeClr val="tx1">
                    <a:lumMod val="95000"/>
                    <a:lumOff val="5000"/>
                  </a:schemeClr>
                </a:solidFill>
              </a:defRPr>
            </a:lvl1pPr>
          </a:lstStyle>
          <a:p>
            <a:fld id="{9CEF00A2-B5A6-44DF-9BF4-1302C875FECC}" type="datetimeFigureOut">
              <a:rPr lang="en-US" smtClean="0"/>
              <a:t>10/11/2026</a:t>
            </a:fld>
            <a:endParaRPr lang="en-US"/>
          </a:p>
        </p:txBody>
      </p:sp>
      <p:sp>
        <p:nvSpPr>
          <p:cNvPr id="6" name="Slide Number Placeholder 5">
            <a:extLst>
              <a:ext uri="{FF2B5EF4-FFF2-40B4-BE49-F238E27FC236}">
                <a16:creationId xmlns:a16="http://schemas.microsoft.com/office/drawing/2014/main" id="{20E8FA3A-8706-3F4B-41CC-B024431F6200}"/>
              </a:ext>
            </a:extLst>
          </p:cNvPr>
          <p:cNvSpPr>
            <a:spLocks noGrp="1"/>
          </p:cNvSpPr>
          <p:nvPr>
            <p:ph type="sldNum" sz="quarter" idx="4"/>
          </p:nvPr>
        </p:nvSpPr>
        <p:spPr>
          <a:xfrm>
            <a:off x="20593963" y="28448933"/>
            <a:ext cx="802362" cy="1611452"/>
          </a:xfrm>
          <a:prstGeom prst="rect">
            <a:avLst/>
          </a:prstGeom>
        </p:spPr>
        <p:txBody>
          <a:bodyPr vert="horz" lIns="91440" tIns="45720" rIns="91440" bIns="45720" rtlCol="0" anchor="ctr"/>
          <a:lstStyle>
            <a:lvl1pPr algn="ctr">
              <a:defRPr sz="1579">
                <a:solidFill>
                  <a:schemeClr val="tx1">
                    <a:lumMod val="95000"/>
                    <a:lumOff val="5000"/>
                  </a:schemeClr>
                </a:solidFill>
              </a:defRPr>
            </a:lvl1pPr>
          </a:lstStyle>
          <a:p>
            <a:fld id="{5DEC25D8-772E-45E2-ABED-564D7A59A8E7}" type="slidenum">
              <a:rPr lang="en-US" smtClean="0"/>
              <a:t>‹#›</a:t>
            </a:fld>
            <a:endParaRPr lang="en-US"/>
          </a:p>
        </p:txBody>
      </p:sp>
    </p:spTree>
    <p:extLst>
      <p:ext uri="{BB962C8B-B14F-4D97-AF65-F5344CB8AC3E}">
        <p14:creationId xmlns:p14="http://schemas.microsoft.com/office/powerpoint/2010/main" val="173826001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 id="2147483768" r:id="rId18"/>
    <p:sldLayoutId id="2147483769" r:id="rId19"/>
    <p:sldLayoutId id="2147483770" r:id="rId20"/>
    <p:sldLayoutId id="2147483771" r:id="rId21"/>
    <p:sldLayoutId id="2147483772" r:id="rId22"/>
    <p:sldLayoutId id="2147483773" r:id="rId23"/>
    <p:sldLayoutId id="2147483774" r:id="rId24"/>
    <p:sldLayoutId id="2147483775" r:id="rId25"/>
    <p:sldLayoutId id="2147483776" r:id="rId26"/>
    <p:sldLayoutId id="2147483777" r:id="rId27"/>
  </p:sldLayoutIdLst>
  <p:txStyles>
    <p:titleStyle>
      <a:lvl1pPr algn="l" defTabSz="1604681" rtl="0" eaLnBrk="1" latinLnBrk="0" hangingPunct="1">
        <a:lnSpc>
          <a:spcPct val="90000"/>
        </a:lnSpc>
        <a:spcBef>
          <a:spcPct val="0"/>
        </a:spcBef>
        <a:buNone/>
        <a:defRPr sz="5616" kern="1200">
          <a:solidFill>
            <a:schemeClr val="tx2"/>
          </a:solidFill>
          <a:latin typeface="+mj-lt"/>
          <a:ea typeface="+mj-ea"/>
          <a:cs typeface="+mj-cs"/>
        </a:defRPr>
      </a:lvl1pPr>
    </p:titleStyle>
    <p:bodyStyle>
      <a:lvl1pPr marL="401170" indent="-401170" algn="l" defTabSz="1604681" rtl="0" eaLnBrk="1" latinLnBrk="0" hangingPunct="1">
        <a:lnSpc>
          <a:spcPct val="120000"/>
        </a:lnSpc>
        <a:spcBef>
          <a:spcPts val="1755"/>
        </a:spcBef>
        <a:buFont typeface="Arial" panose="020B0604020202020204" pitchFamily="34" charset="0"/>
        <a:buChar char="•"/>
        <a:defRPr sz="3159" kern="1200">
          <a:solidFill>
            <a:schemeClr val="tx2"/>
          </a:solidFill>
          <a:latin typeface="+mn-lt"/>
          <a:ea typeface="+mn-ea"/>
          <a:cs typeface="+mn-cs"/>
        </a:defRPr>
      </a:lvl1pPr>
      <a:lvl2pPr marL="1203510" indent="-401170" algn="l" defTabSz="1604681" rtl="0" eaLnBrk="1" latinLnBrk="0" hangingPunct="1">
        <a:lnSpc>
          <a:spcPct val="120000"/>
        </a:lnSpc>
        <a:spcBef>
          <a:spcPts val="877"/>
        </a:spcBef>
        <a:buFont typeface="Arial" panose="020B0604020202020204" pitchFamily="34" charset="0"/>
        <a:buChar char="•"/>
        <a:defRPr sz="2808" kern="1200">
          <a:solidFill>
            <a:schemeClr val="tx2"/>
          </a:solidFill>
          <a:latin typeface="+mn-lt"/>
          <a:ea typeface="+mn-ea"/>
          <a:cs typeface="+mn-cs"/>
        </a:defRPr>
      </a:lvl2pPr>
      <a:lvl3pPr marL="2005851" indent="-401170" algn="l" defTabSz="1604681" rtl="0" eaLnBrk="1" latinLnBrk="0" hangingPunct="1">
        <a:lnSpc>
          <a:spcPct val="120000"/>
        </a:lnSpc>
        <a:spcBef>
          <a:spcPts val="877"/>
        </a:spcBef>
        <a:buFont typeface="Arial" panose="020B0604020202020204" pitchFamily="34" charset="0"/>
        <a:buChar char="•"/>
        <a:defRPr sz="2457" kern="1200">
          <a:solidFill>
            <a:schemeClr val="tx2"/>
          </a:solidFill>
          <a:latin typeface="+mn-lt"/>
          <a:ea typeface="+mn-ea"/>
          <a:cs typeface="+mn-cs"/>
        </a:defRPr>
      </a:lvl3pPr>
      <a:lvl4pPr marL="2808191" indent="-401170" algn="l" defTabSz="1604681" rtl="0" eaLnBrk="1" latinLnBrk="0" hangingPunct="1">
        <a:lnSpc>
          <a:spcPct val="120000"/>
        </a:lnSpc>
        <a:spcBef>
          <a:spcPts val="877"/>
        </a:spcBef>
        <a:buFont typeface="Arial" panose="020B0604020202020204" pitchFamily="34" charset="0"/>
        <a:buChar char="•"/>
        <a:defRPr sz="2457" kern="1200">
          <a:solidFill>
            <a:schemeClr val="tx2"/>
          </a:solidFill>
          <a:latin typeface="+mn-lt"/>
          <a:ea typeface="+mn-ea"/>
          <a:cs typeface="+mn-cs"/>
        </a:defRPr>
      </a:lvl4pPr>
      <a:lvl5pPr marL="3610531" indent="-401170" algn="l" defTabSz="1604681" rtl="0" eaLnBrk="1" latinLnBrk="0" hangingPunct="1">
        <a:lnSpc>
          <a:spcPct val="120000"/>
        </a:lnSpc>
        <a:spcBef>
          <a:spcPts val="877"/>
        </a:spcBef>
        <a:buFont typeface="Arial" panose="020B0604020202020204" pitchFamily="34" charset="0"/>
        <a:buChar char="•"/>
        <a:defRPr sz="2457" kern="1200">
          <a:solidFill>
            <a:schemeClr val="tx2"/>
          </a:solidFill>
          <a:latin typeface="+mn-lt"/>
          <a:ea typeface="+mn-ea"/>
          <a:cs typeface="+mn-cs"/>
        </a:defRPr>
      </a:lvl5pPr>
      <a:lvl6pPr marL="4412872" indent="-401170" algn="l" defTabSz="1604681" rtl="0" eaLnBrk="1" latinLnBrk="0" hangingPunct="1">
        <a:lnSpc>
          <a:spcPct val="90000"/>
        </a:lnSpc>
        <a:spcBef>
          <a:spcPts val="877"/>
        </a:spcBef>
        <a:buFont typeface="Arial" panose="020B0604020202020204" pitchFamily="34" charset="0"/>
        <a:buChar char="•"/>
        <a:defRPr sz="3159" kern="1200">
          <a:solidFill>
            <a:schemeClr val="tx1"/>
          </a:solidFill>
          <a:latin typeface="+mn-lt"/>
          <a:ea typeface="+mn-ea"/>
          <a:cs typeface="+mn-cs"/>
        </a:defRPr>
      </a:lvl6pPr>
      <a:lvl7pPr marL="5215212" indent="-401170" algn="l" defTabSz="1604681" rtl="0" eaLnBrk="1" latinLnBrk="0" hangingPunct="1">
        <a:lnSpc>
          <a:spcPct val="90000"/>
        </a:lnSpc>
        <a:spcBef>
          <a:spcPts val="877"/>
        </a:spcBef>
        <a:buFont typeface="Arial" panose="020B0604020202020204" pitchFamily="34" charset="0"/>
        <a:buChar char="•"/>
        <a:defRPr sz="3159" kern="1200">
          <a:solidFill>
            <a:schemeClr val="tx1"/>
          </a:solidFill>
          <a:latin typeface="+mn-lt"/>
          <a:ea typeface="+mn-ea"/>
          <a:cs typeface="+mn-cs"/>
        </a:defRPr>
      </a:lvl7pPr>
      <a:lvl8pPr marL="6017552" indent="-401170" algn="l" defTabSz="1604681" rtl="0" eaLnBrk="1" latinLnBrk="0" hangingPunct="1">
        <a:lnSpc>
          <a:spcPct val="90000"/>
        </a:lnSpc>
        <a:spcBef>
          <a:spcPts val="877"/>
        </a:spcBef>
        <a:buFont typeface="Arial" panose="020B0604020202020204" pitchFamily="34" charset="0"/>
        <a:buChar char="•"/>
        <a:defRPr sz="3159" kern="1200">
          <a:solidFill>
            <a:schemeClr val="tx1"/>
          </a:solidFill>
          <a:latin typeface="+mn-lt"/>
          <a:ea typeface="+mn-ea"/>
          <a:cs typeface="+mn-cs"/>
        </a:defRPr>
      </a:lvl8pPr>
      <a:lvl9pPr marL="6819892" indent="-401170" algn="l" defTabSz="1604681" rtl="0" eaLnBrk="1" latinLnBrk="0" hangingPunct="1">
        <a:lnSpc>
          <a:spcPct val="90000"/>
        </a:lnSpc>
        <a:spcBef>
          <a:spcPts val="877"/>
        </a:spcBef>
        <a:buFont typeface="Arial" panose="020B0604020202020204" pitchFamily="34" charset="0"/>
        <a:buChar char="•"/>
        <a:defRPr sz="3159" kern="1200">
          <a:solidFill>
            <a:schemeClr val="tx1"/>
          </a:solidFill>
          <a:latin typeface="+mn-lt"/>
          <a:ea typeface="+mn-ea"/>
          <a:cs typeface="+mn-cs"/>
        </a:defRPr>
      </a:lvl9pPr>
    </p:bodyStyle>
    <p:otherStyle>
      <a:defPPr>
        <a:defRPr lang="en-US"/>
      </a:defPPr>
      <a:lvl1pPr marL="0" algn="l" defTabSz="1604681" rtl="0" eaLnBrk="1" latinLnBrk="0" hangingPunct="1">
        <a:defRPr sz="3159" kern="1200">
          <a:solidFill>
            <a:schemeClr val="tx1"/>
          </a:solidFill>
          <a:latin typeface="+mn-lt"/>
          <a:ea typeface="+mn-ea"/>
          <a:cs typeface="+mn-cs"/>
        </a:defRPr>
      </a:lvl1pPr>
      <a:lvl2pPr marL="802340" algn="l" defTabSz="1604681" rtl="0" eaLnBrk="1" latinLnBrk="0" hangingPunct="1">
        <a:defRPr sz="3159" kern="1200">
          <a:solidFill>
            <a:schemeClr val="tx1"/>
          </a:solidFill>
          <a:latin typeface="+mn-lt"/>
          <a:ea typeface="+mn-ea"/>
          <a:cs typeface="+mn-cs"/>
        </a:defRPr>
      </a:lvl2pPr>
      <a:lvl3pPr marL="1604681" algn="l" defTabSz="1604681" rtl="0" eaLnBrk="1" latinLnBrk="0" hangingPunct="1">
        <a:defRPr sz="3159" kern="1200">
          <a:solidFill>
            <a:schemeClr val="tx1"/>
          </a:solidFill>
          <a:latin typeface="+mn-lt"/>
          <a:ea typeface="+mn-ea"/>
          <a:cs typeface="+mn-cs"/>
        </a:defRPr>
      </a:lvl3pPr>
      <a:lvl4pPr marL="2407021" algn="l" defTabSz="1604681" rtl="0" eaLnBrk="1" latinLnBrk="0" hangingPunct="1">
        <a:defRPr sz="3159" kern="1200">
          <a:solidFill>
            <a:schemeClr val="tx1"/>
          </a:solidFill>
          <a:latin typeface="+mn-lt"/>
          <a:ea typeface="+mn-ea"/>
          <a:cs typeface="+mn-cs"/>
        </a:defRPr>
      </a:lvl4pPr>
      <a:lvl5pPr marL="3209361" algn="l" defTabSz="1604681" rtl="0" eaLnBrk="1" latinLnBrk="0" hangingPunct="1">
        <a:defRPr sz="3159" kern="1200">
          <a:solidFill>
            <a:schemeClr val="tx1"/>
          </a:solidFill>
          <a:latin typeface="+mn-lt"/>
          <a:ea typeface="+mn-ea"/>
          <a:cs typeface="+mn-cs"/>
        </a:defRPr>
      </a:lvl5pPr>
      <a:lvl6pPr marL="4011701" algn="l" defTabSz="1604681" rtl="0" eaLnBrk="1" latinLnBrk="0" hangingPunct="1">
        <a:defRPr sz="3159" kern="1200">
          <a:solidFill>
            <a:schemeClr val="tx1"/>
          </a:solidFill>
          <a:latin typeface="+mn-lt"/>
          <a:ea typeface="+mn-ea"/>
          <a:cs typeface="+mn-cs"/>
        </a:defRPr>
      </a:lvl6pPr>
      <a:lvl7pPr marL="4814042" algn="l" defTabSz="1604681" rtl="0" eaLnBrk="1" latinLnBrk="0" hangingPunct="1">
        <a:defRPr sz="3159" kern="1200">
          <a:solidFill>
            <a:schemeClr val="tx1"/>
          </a:solidFill>
          <a:latin typeface="+mn-lt"/>
          <a:ea typeface="+mn-ea"/>
          <a:cs typeface="+mn-cs"/>
        </a:defRPr>
      </a:lvl7pPr>
      <a:lvl8pPr marL="5616382" algn="l" defTabSz="1604681" rtl="0" eaLnBrk="1" latinLnBrk="0" hangingPunct="1">
        <a:defRPr sz="3159" kern="1200">
          <a:solidFill>
            <a:schemeClr val="tx1"/>
          </a:solidFill>
          <a:latin typeface="+mn-lt"/>
          <a:ea typeface="+mn-ea"/>
          <a:cs typeface="+mn-cs"/>
        </a:defRPr>
      </a:lvl8pPr>
      <a:lvl9pPr marL="6418722" algn="l" defTabSz="1604681" rtl="0" eaLnBrk="1" latinLnBrk="0" hangingPunct="1">
        <a:defRPr sz="315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08">
          <p15:clr>
            <a:srgbClr val="F26B43"/>
          </p15:clr>
        </p15:guide>
        <p15:guide id="3" pos="4872">
          <p15:clr>
            <a:srgbClr val="F26B43"/>
          </p15:clr>
        </p15:guide>
        <p15:guide id="4" pos="5160">
          <p15:clr>
            <a:srgbClr val="F26B43"/>
          </p15:clr>
        </p15:guide>
        <p15:guide id="5" pos="2520">
          <p15:clr>
            <a:srgbClr val="F26B43"/>
          </p15:clr>
        </p15:guide>
        <p15:guide id="6" pos="45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hyperlink" Target="https://www.haveringdata.net/wp-content/uploads/2024/09/2024-Sexual-Health-Needs-Assessment-Full-Final.pdf" TargetMode="External"/><Relationship Id="rId13" Type="http://schemas.openxmlformats.org/officeDocument/2006/relationships/hyperlink" Target="https://sti.bmj.com/content/sextrans/100/6/356.full.pdf" TargetMode="External"/><Relationship Id="rId3" Type="http://schemas.openxmlformats.org/officeDocument/2006/relationships/hyperlink" Target="https://discovery.ucl.ac.uk/id/eprint/10197151/1/marquez-et-al-2024-who-accessed-sti-testing-in-britain-during-the-covid-19-pandemic-and-how-findings-from-natsal-covid.pdf" TargetMode="External"/><Relationship Id="rId7" Type="http://schemas.openxmlformats.org/officeDocument/2006/relationships/hyperlink" Target="https://discovery.ucl.ac.uk/id/eprint/10212714/1/Howarth_LancetEurope_2025.pdf" TargetMode="External"/><Relationship Id="rId12" Type="http://schemas.openxmlformats.org/officeDocument/2006/relationships/hyperlink" Target="https://discovery.ucl.ac.uk/id/eprint/10174635/1/Sonubi%20et%20al%20IJSA%202023%20-%20accepted%20version.pdf" TargetMode="External"/><Relationship Id="rId17" Type="http://schemas.openxmlformats.org/officeDocument/2006/relationships/hyperlink" Target="https://www.gov.uk/government/statistics/sexually-transmitted-infections-stis-annual-data-tables/sexually-transmitted-infections-and-screening-for-chlamydia-in-england-2025-report" TargetMode="External"/><Relationship Id="rId2" Type="http://schemas.openxmlformats.org/officeDocument/2006/relationships/notesSlide" Target="../notesSlides/notesSlide3.xml"/><Relationship Id="rId16" Type="http://schemas.openxmlformats.org/officeDocument/2006/relationships/hyperlink" Target="https://discovery.ucl.ac.uk/id/eprint/10199516/1/Burns_41.full.pdf" TargetMode="External"/><Relationship Id="rId1" Type="http://schemas.openxmlformats.org/officeDocument/2006/relationships/slideLayout" Target="../slideLayouts/slideLayout26.xml"/><Relationship Id="rId6" Type="http://schemas.openxmlformats.org/officeDocument/2006/relationships/hyperlink" Target="https://committees.parliament.uk/publications/44036/documents/218269/default/" TargetMode="External"/><Relationship Id="rId11" Type="http://schemas.openxmlformats.org/officeDocument/2006/relationships/hyperlink" Target="https://discovery.ucl.ac.uk/id/eprint/10190941/7/Solomon_%20Inequalities%20in%20sexual%20and%20reproductive%20outcomes_451.full.pdf" TargetMode="External"/><Relationship Id="rId5" Type="http://schemas.openxmlformats.org/officeDocument/2006/relationships/hyperlink" Target="https://discovery.ucl.ac.uk/id/eprint/10218671/1/Gibbs_ASSIST_2026.pdf" TargetMode="External"/><Relationship Id="rId15" Type="http://schemas.openxmlformats.org/officeDocument/2006/relationships/hyperlink" Target="https://discovery.ucl.ac.uk/id/eprint/10230649/1/Stirrup_BMJ_PH_CONNECT_2026.pdf" TargetMode="External"/><Relationship Id="rId10" Type="http://schemas.openxmlformats.org/officeDocument/2006/relationships/hyperlink" Target="https://discovery.ucl.ac.uk/id/eprint/10188263/1/s41597-024-02958-1.pdf" TargetMode="External"/><Relationship Id="rId4" Type="http://schemas.openxmlformats.org/officeDocument/2006/relationships/hyperlink" Target="https://bmjopen.bmj.com/content/bmjopen/12/12/e067170.full.pdf" TargetMode="External"/><Relationship Id="rId9" Type="http://schemas.openxmlformats.org/officeDocument/2006/relationships/hyperlink" Target="https://assets.publishing.service.gov.uk/media/6412fa41d3bf7f79d7b78f5d/Integrated-sexual-health-service-specification-2023.pdf" TargetMode="External"/><Relationship Id="rId14" Type="http://schemas.openxmlformats.org/officeDocument/2006/relationships/hyperlink" Target="https://bmcpublichealth.biomedcentral.com/counter/pdf/10.1186/s12889-024-19741-x.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8F9EE64-105A-9131-DD58-C90CF1F9AB8F}"/>
              </a:ext>
            </a:extLst>
          </p:cNvPr>
          <p:cNvSpPr txBox="1"/>
          <p:nvPr/>
        </p:nvSpPr>
        <p:spPr>
          <a:xfrm>
            <a:off x="938450" y="1946918"/>
            <a:ext cx="19519424" cy="24936442"/>
          </a:xfrm>
          <a:prstGeom prst="rect">
            <a:avLst/>
          </a:prstGeom>
        </p:spPr>
        <p:txBody>
          <a:bodyPr vert="horz" lIns="91440" tIns="45720" rIns="91440" bIns="45720" rtlCol="0">
            <a:normAutofit/>
          </a:bodyPr>
          <a:lstStyle/>
          <a:p>
            <a:pPr algn="ctr" defTabSz="1604681">
              <a:spcBef>
                <a:spcPts val="1755"/>
              </a:spcBef>
            </a:pPr>
            <a:r>
              <a:rPr lang="en-US" sz="8800" b="1" kern="1200" dirty="0">
                <a:solidFill>
                  <a:schemeClr val="tx2"/>
                </a:solidFill>
                <a:latin typeface="Times New Roman" panose="02020603050405020304" pitchFamily="18" charset="0"/>
                <a:cs typeface="Times New Roman" panose="02020603050405020304" pitchFamily="18" charset="0"/>
              </a:rPr>
              <a:t>Module: Practice-Based Research</a:t>
            </a:r>
          </a:p>
          <a:p>
            <a:pPr algn="ctr" defTabSz="1604681">
              <a:spcBef>
                <a:spcPts val="1755"/>
              </a:spcBef>
            </a:pPr>
            <a:r>
              <a:rPr lang="en-US" sz="8800" b="1" dirty="0">
                <a:solidFill>
                  <a:schemeClr val="tx2"/>
                </a:solidFill>
                <a:latin typeface="Times New Roman" panose="02020603050405020304" pitchFamily="18" charset="0"/>
                <a:cs typeface="Times New Roman" panose="02020603050405020304" pitchFamily="18" charset="0"/>
              </a:rPr>
              <a:t>Module Code: LCHG7008</a:t>
            </a:r>
          </a:p>
          <a:p>
            <a:pPr algn="ctr" defTabSz="1604681">
              <a:spcBef>
                <a:spcPts val="1755"/>
              </a:spcBef>
            </a:pPr>
            <a:r>
              <a:rPr lang="en-US" sz="8800" b="1" dirty="0">
                <a:solidFill>
                  <a:schemeClr val="tx2"/>
                </a:solidFill>
                <a:latin typeface="Times New Roman" panose="02020603050405020304" pitchFamily="18" charset="0"/>
                <a:cs typeface="Times New Roman" panose="02020603050405020304" pitchFamily="18" charset="0"/>
              </a:rPr>
              <a:t>Lecturer: Dr Junaid Shaikh</a:t>
            </a:r>
          </a:p>
          <a:p>
            <a:pPr algn="ctr" defTabSz="1604681">
              <a:spcBef>
                <a:spcPts val="1755"/>
              </a:spcBef>
            </a:pPr>
            <a:endParaRPr lang="en-US" sz="8800" b="1" dirty="0">
              <a:solidFill>
                <a:schemeClr val="tx2"/>
              </a:solidFill>
              <a:latin typeface="Times New Roman" panose="02020603050405020304" pitchFamily="18" charset="0"/>
              <a:cs typeface="Times New Roman" panose="02020603050405020304" pitchFamily="18" charset="0"/>
            </a:endParaRPr>
          </a:p>
          <a:p>
            <a:pPr algn="ctr" defTabSz="1604681">
              <a:spcBef>
                <a:spcPts val="1755"/>
              </a:spcBef>
            </a:pPr>
            <a:r>
              <a:rPr lang="en-US" sz="8000" b="1" dirty="0">
                <a:solidFill>
                  <a:schemeClr val="tx2"/>
                </a:solidFill>
                <a:latin typeface="Times New Roman" panose="02020603050405020304" pitchFamily="18" charset="0"/>
                <a:cs typeface="Times New Roman" panose="02020603050405020304" pitchFamily="18" charset="0"/>
              </a:rPr>
              <a:t>TITLE: THE PREVELANCE OF SEXUALLY TRANSMITTED INFECTIONS AMONG YOUNG ADULTS FROM DIFFERENT ETHNICITIES IN ENGLAND </a:t>
            </a:r>
          </a:p>
          <a:p>
            <a:pPr algn="ctr" defTabSz="1604681">
              <a:spcBef>
                <a:spcPts val="1755"/>
              </a:spcBef>
            </a:pPr>
            <a:endParaRPr lang="en-US" sz="8800" b="1" kern="1200" dirty="0">
              <a:solidFill>
                <a:schemeClr val="tx2"/>
              </a:solidFill>
              <a:latin typeface="Times New Roman" panose="02020603050405020304" pitchFamily="18" charset="0"/>
              <a:cs typeface="Times New Roman" panose="02020603050405020304" pitchFamily="18" charset="0"/>
            </a:endParaRPr>
          </a:p>
          <a:p>
            <a:pPr algn="ctr" defTabSz="1604681">
              <a:spcBef>
                <a:spcPts val="1755"/>
              </a:spcBef>
            </a:pPr>
            <a:r>
              <a:rPr lang="en-US" sz="8800" b="1" kern="1200" dirty="0">
                <a:solidFill>
                  <a:schemeClr val="tx2"/>
                </a:solidFill>
                <a:latin typeface="Times New Roman" panose="02020603050405020304" pitchFamily="18" charset="0"/>
                <a:cs typeface="Times New Roman" panose="02020603050405020304" pitchFamily="18" charset="0"/>
              </a:rPr>
              <a:t>Name of Student: Ivana Konjevod Novosel</a:t>
            </a:r>
            <a:endParaRPr lang="en-US" sz="8800" kern="1200" dirty="0">
              <a:solidFill>
                <a:schemeClr val="tx2"/>
              </a:solidFill>
              <a:latin typeface="Times New Roman" panose="02020603050405020304" pitchFamily="18" charset="0"/>
              <a:cs typeface="Times New Roman" panose="02020603050405020304" pitchFamily="18" charset="0"/>
            </a:endParaRPr>
          </a:p>
          <a:p>
            <a:pPr algn="ctr" defTabSz="1604681">
              <a:spcBef>
                <a:spcPts val="1755"/>
              </a:spcBef>
            </a:pPr>
            <a:r>
              <a:rPr lang="en-US" sz="8800" b="1" kern="1200" dirty="0">
                <a:solidFill>
                  <a:schemeClr val="tx2"/>
                </a:solidFill>
                <a:latin typeface="Times New Roman" panose="02020603050405020304" pitchFamily="18" charset="0"/>
                <a:cs typeface="Times New Roman" panose="02020603050405020304" pitchFamily="18" charset="0"/>
              </a:rPr>
              <a:t>Student ID: 2217492</a:t>
            </a:r>
            <a:endParaRPr lang="en-US" sz="8800" kern="12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0857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26CEB2-B332-B85C-E1CF-90BAAA0AE0C3}"/>
              </a:ext>
            </a:extLst>
          </p:cNvPr>
          <p:cNvSpPr txBox="1"/>
          <p:nvPr/>
        </p:nvSpPr>
        <p:spPr>
          <a:xfrm>
            <a:off x="355597" y="-9388"/>
            <a:ext cx="10058400" cy="584775"/>
          </a:xfrm>
          <a:prstGeom prst="rect">
            <a:avLst/>
          </a:prstGeom>
          <a:solidFill>
            <a:schemeClr val="accent1">
              <a:lumMod val="75000"/>
            </a:schemeClr>
          </a:solidFill>
          <a:ln>
            <a:solidFill>
              <a:srgbClr val="006666"/>
            </a:solidFill>
          </a:ln>
        </p:spPr>
        <p:txBody>
          <a:bodyPr wrap="square" rtlCol="0">
            <a:spAutoFit/>
          </a:bodyPr>
          <a:lstStyle/>
          <a:p>
            <a:pPr lvl="0" algn="ctr"/>
            <a:r>
              <a:rPr lang="en-US" sz="3200" b="1" dirty="0">
                <a:solidFill>
                  <a:schemeClr val="bg1"/>
                </a:solidFill>
                <a:latin typeface="Times New Roman" panose="02020603050405020304" pitchFamily="18" charset="0"/>
                <a:cs typeface="Times New Roman" panose="02020603050405020304" pitchFamily="18" charset="0"/>
              </a:rPr>
              <a:t>PREVALENCE AND BACKGROUND</a:t>
            </a:r>
          </a:p>
        </p:txBody>
      </p:sp>
      <p:sp>
        <p:nvSpPr>
          <p:cNvPr id="7" name="TextBox 6">
            <a:extLst>
              <a:ext uri="{FF2B5EF4-FFF2-40B4-BE49-F238E27FC236}">
                <a16:creationId xmlns:a16="http://schemas.microsoft.com/office/drawing/2014/main" id="{2657C9EB-D48F-8380-94A6-8ADA94C3CB3C}"/>
              </a:ext>
            </a:extLst>
          </p:cNvPr>
          <p:cNvSpPr txBox="1"/>
          <p:nvPr/>
        </p:nvSpPr>
        <p:spPr>
          <a:xfrm>
            <a:off x="355597" y="780536"/>
            <a:ext cx="10058400" cy="4524315"/>
          </a:xfrm>
          <a:prstGeom prst="rect">
            <a:avLst/>
          </a:prstGeom>
          <a:solidFill>
            <a:schemeClr val="accent1">
              <a:lumMod val="60000"/>
              <a:lumOff val="40000"/>
            </a:schemeClr>
          </a:solidFill>
          <a:ln>
            <a:solidFill>
              <a:srgbClr val="006666"/>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Disproportionately high levels of common sexually transmitted infections (STIs) are reported among young people in England (House of Commons Women and Equalities Committee, 2024). Chlamydia, </a:t>
            </a:r>
            <a:r>
              <a:rPr lang="en-US" sz="3200" dirty="0" err="1">
                <a:latin typeface="Times New Roman" panose="02020603050405020304" pitchFamily="18" charset="0"/>
                <a:cs typeface="Times New Roman" panose="02020603050405020304" pitchFamily="18" charset="0"/>
              </a:rPr>
              <a:t>gonorrhoea</a:t>
            </a:r>
            <a:r>
              <a:rPr lang="en-US" sz="3200" dirty="0">
                <a:latin typeface="Times New Roman" panose="02020603050405020304" pitchFamily="18" charset="0"/>
                <a:cs typeface="Times New Roman" panose="02020603050405020304" pitchFamily="18" charset="0"/>
              </a:rPr>
              <a:t>, syphilis, HIV and HPV are examples of common STIs. Solomon et al. (2024) found that there are inequities in chlamydia and </a:t>
            </a:r>
            <a:r>
              <a:rPr lang="en-US" sz="3200" dirty="0" err="1">
                <a:latin typeface="Times New Roman" panose="02020603050405020304" pitchFamily="18" charset="0"/>
                <a:cs typeface="Times New Roman" panose="02020603050405020304" pitchFamily="18" charset="0"/>
              </a:rPr>
              <a:t>gonorrhoea</a:t>
            </a:r>
            <a:r>
              <a:rPr lang="en-US" sz="3200" dirty="0">
                <a:latin typeface="Times New Roman" panose="02020603050405020304" pitchFamily="18" charset="0"/>
                <a:cs typeface="Times New Roman" panose="02020603050405020304" pitchFamily="18" charset="0"/>
              </a:rPr>
              <a:t> outcomes among young women. The largest individual category diagnosed is White British: 161,989 (see Figure 1 below).</a:t>
            </a:r>
          </a:p>
        </p:txBody>
      </p:sp>
      <p:sp>
        <p:nvSpPr>
          <p:cNvPr id="16" name="TextBox 15">
            <a:extLst>
              <a:ext uri="{FF2B5EF4-FFF2-40B4-BE49-F238E27FC236}">
                <a16:creationId xmlns:a16="http://schemas.microsoft.com/office/drawing/2014/main" id="{6956484A-B09A-C8A2-1DB2-55EF8E258B87}"/>
              </a:ext>
            </a:extLst>
          </p:cNvPr>
          <p:cNvSpPr txBox="1"/>
          <p:nvPr/>
        </p:nvSpPr>
        <p:spPr>
          <a:xfrm>
            <a:off x="355597" y="12242738"/>
            <a:ext cx="10058400" cy="584775"/>
          </a:xfrm>
          <a:prstGeom prst="rect">
            <a:avLst/>
          </a:prstGeom>
          <a:solidFill>
            <a:schemeClr val="accent1">
              <a:lumMod val="75000"/>
            </a:schemeClr>
          </a:solidFill>
          <a:ln>
            <a:solidFill>
              <a:srgbClr val="006666"/>
            </a:solidFill>
          </a:ln>
        </p:spPr>
        <p:txBody>
          <a:bodyPr wrap="square" rtlCol="0">
            <a:spAutoFit/>
          </a:bodyPr>
          <a:lstStyle/>
          <a:p>
            <a:pPr lvl="0" algn="ctr"/>
            <a:r>
              <a:rPr lang="en-US" sz="3200" b="1" dirty="0">
                <a:solidFill>
                  <a:schemeClr val="bg1"/>
                </a:solidFill>
                <a:latin typeface="Times New Roman" panose="02020603050405020304" pitchFamily="18" charset="0"/>
                <a:cs typeface="Times New Roman" panose="02020603050405020304" pitchFamily="18" charset="0"/>
              </a:rPr>
              <a:t>RESEARCH QUESTION, AIM AND OBJECTIVES</a:t>
            </a:r>
          </a:p>
        </p:txBody>
      </p:sp>
      <p:sp>
        <p:nvSpPr>
          <p:cNvPr id="18" name="TextBox 17">
            <a:extLst>
              <a:ext uri="{FF2B5EF4-FFF2-40B4-BE49-F238E27FC236}">
                <a16:creationId xmlns:a16="http://schemas.microsoft.com/office/drawing/2014/main" id="{7FC0731F-23CB-C542-E032-2E4010D101E0}"/>
              </a:ext>
            </a:extLst>
          </p:cNvPr>
          <p:cNvSpPr txBox="1"/>
          <p:nvPr/>
        </p:nvSpPr>
        <p:spPr>
          <a:xfrm>
            <a:off x="355597" y="13076908"/>
            <a:ext cx="10058400" cy="6986528"/>
          </a:xfrm>
          <a:prstGeom prst="rect">
            <a:avLst/>
          </a:prstGeom>
          <a:solidFill>
            <a:schemeClr val="accent1">
              <a:lumMod val="60000"/>
              <a:lumOff val="40000"/>
            </a:schemeClr>
          </a:solidFill>
          <a:ln>
            <a:solidFill>
              <a:srgbClr val="006666"/>
            </a:solidFill>
          </a:ln>
        </p:spPr>
        <p:txBody>
          <a:bodyPr wrap="square" rtlCol="0">
            <a:spAutoFit/>
          </a:bodyPr>
          <a:lstStyle/>
          <a:p>
            <a:pPr marL="0" lvl="2"/>
            <a:r>
              <a:rPr lang="en-US" sz="3200" b="1" i="1" u="sng" dirty="0">
                <a:latin typeface="Times New Roman" panose="02020603050405020304" pitchFamily="18" charset="0"/>
                <a:cs typeface="Times New Roman" panose="02020603050405020304" pitchFamily="18" charset="0"/>
              </a:rPr>
              <a:t>Research Question:</a:t>
            </a:r>
          </a:p>
          <a:p>
            <a:pPr marL="0" lvl="2"/>
            <a:r>
              <a:rPr lang="en-US" sz="3200" dirty="0">
                <a:latin typeface="Times New Roman" panose="02020603050405020304" pitchFamily="18" charset="0"/>
                <a:cs typeface="Times New Roman" panose="02020603050405020304" pitchFamily="18" charset="0"/>
              </a:rPr>
              <a:t>What is the difference in the prevalence of STIs reported in young adults of the various ethnic groups in England?</a:t>
            </a:r>
          </a:p>
          <a:p>
            <a:pPr marL="0" lvl="2"/>
            <a:r>
              <a:rPr lang="en-US" sz="3200" b="1" i="1" u="sng" dirty="0">
                <a:latin typeface="Times New Roman" panose="02020603050405020304" pitchFamily="18" charset="0"/>
                <a:cs typeface="Times New Roman" panose="02020603050405020304" pitchFamily="18" charset="0"/>
              </a:rPr>
              <a:t>Research Aim:</a:t>
            </a:r>
          </a:p>
          <a:p>
            <a:pPr marL="0" lvl="2"/>
            <a:r>
              <a:rPr lang="en-US" sz="3200" dirty="0">
                <a:latin typeface="Times New Roman" panose="02020603050405020304" pitchFamily="18" charset="0"/>
                <a:cs typeface="Times New Roman" panose="02020603050405020304" pitchFamily="18" charset="0"/>
              </a:rPr>
              <a:t>To systematically review and compare published evidence of the prevalence of STIs in young adults stratified by ethnicity in England.</a:t>
            </a:r>
          </a:p>
          <a:p>
            <a:pPr marL="0" lvl="2"/>
            <a:r>
              <a:rPr lang="en-US" sz="3200" b="1" i="1" u="sng" dirty="0">
                <a:latin typeface="Times New Roman" panose="02020603050405020304" pitchFamily="18" charset="0"/>
                <a:cs typeface="Times New Roman" panose="02020603050405020304" pitchFamily="18" charset="0"/>
              </a:rPr>
              <a:t>Research Objectives:</a:t>
            </a:r>
          </a:p>
          <a:p>
            <a:pPr marL="0" lvl="2"/>
            <a:r>
              <a:rPr lang="en-US" sz="3200" dirty="0">
                <a:latin typeface="Times New Roman" panose="02020603050405020304" pitchFamily="18" charset="0"/>
                <a:cs typeface="Times New Roman" panose="02020603050405020304" pitchFamily="18" charset="0"/>
              </a:rPr>
              <a:t>1. To establish the prevalence and diagnosis trends for the selected STIs among young adults as reported. </a:t>
            </a:r>
          </a:p>
          <a:p>
            <a:pPr marL="0" lvl="2"/>
            <a:r>
              <a:rPr lang="en-US" sz="3200" dirty="0">
                <a:latin typeface="Times New Roman" panose="02020603050405020304" pitchFamily="18" charset="0"/>
                <a:cs typeface="Times New Roman" panose="02020603050405020304" pitchFamily="18" charset="0"/>
              </a:rPr>
              <a:t>2. To make comparisons within ethnic groups about findings as consistent as possible. </a:t>
            </a:r>
          </a:p>
          <a:p>
            <a:pPr marL="0" lvl="2"/>
            <a:r>
              <a:rPr lang="en-US" sz="3200" dirty="0">
                <a:latin typeface="Times New Roman" panose="02020603050405020304" pitchFamily="18" charset="0"/>
                <a:cs typeface="Times New Roman" panose="02020603050405020304" pitchFamily="18" charset="0"/>
              </a:rPr>
              <a:t>3. To explore gaps in evidence and suggest future enhancements to sexual health provision that is equitable.</a:t>
            </a:r>
          </a:p>
        </p:txBody>
      </p:sp>
      <p:sp>
        <p:nvSpPr>
          <p:cNvPr id="42" name="TextBox 41">
            <a:extLst>
              <a:ext uri="{FF2B5EF4-FFF2-40B4-BE49-F238E27FC236}">
                <a16:creationId xmlns:a16="http://schemas.microsoft.com/office/drawing/2014/main" id="{6D60BE7D-EFE1-C960-6F2D-2A50C9362A2E}"/>
              </a:ext>
            </a:extLst>
          </p:cNvPr>
          <p:cNvSpPr txBox="1"/>
          <p:nvPr/>
        </p:nvSpPr>
        <p:spPr>
          <a:xfrm>
            <a:off x="355597" y="10735329"/>
            <a:ext cx="10058400" cy="1307537"/>
          </a:xfrm>
          <a:prstGeom prst="rect">
            <a:avLst/>
          </a:prstGeom>
          <a:noFill/>
        </p:spPr>
        <p:txBody>
          <a:bodyPr wrap="square">
            <a:spAutoFit/>
          </a:bodyPr>
          <a:lstStyle/>
          <a:p>
            <a:pPr marR="0" algn="ctr">
              <a:lnSpc>
                <a:spcPct val="150000"/>
              </a:lnSpc>
              <a:buNone/>
            </a:pPr>
            <a:r>
              <a:rPr lang="en-US" sz="2800" b="1" i="1" dirty="0">
                <a:effectLst/>
                <a:latin typeface="Times New Roman" panose="02020603050405020304" pitchFamily="18" charset="0"/>
                <a:ea typeface="Calibri" panose="020F0502020204030204" pitchFamily="34" charset="0"/>
                <a:cs typeface="Times New Roman" panose="02020603050405020304" pitchFamily="18" charset="0"/>
              </a:rPr>
              <a:t>Figure 1 STI Diagnoses by Ethnicity in England. </a:t>
            </a:r>
          </a:p>
          <a:p>
            <a:pPr marR="0" algn="ctr">
              <a:lnSpc>
                <a:spcPct val="150000"/>
              </a:lnSpc>
              <a:buNone/>
            </a:pPr>
            <a:r>
              <a:rPr lang="en-US" sz="2800" b="1" i="1" dirty="0">
                <a:effectLst/>
                <a:latin typeface="Times New Roman" panose="02020603050405020304" pitchFamily="18" charset="0"/>
                <a:ea typeface="Calibri" panose="020F0502020204030204" pitchFamily="34" charset="0"/>
                <a:cs typeface="Times New Roman" panose="02020603050405020304" pitchFamily="18" charset="0"/>
              </a:rPr>
              <a:t>Source: UK Health Security Agency (2026)</a:t>
            </a:r>
          </a:p>
        </p:txBody>
      </p:sp>
      <p:sp>
        <p:nvSpPr>
          <p:cNvPr id="14" name="TextBox 13">
            <a:extLst>
              <a:ext uri="{FF2B5EF4-FFF2-40B4-BE49-F238E27FC236}">
                <a16:creationId xmlns:a16="http://schemas.microsoft.com/office/drawing/2014/main" id="{24307F0F-2167-983D-2367-EFA0C9BF9064}"/>
              </a:ext>
            </a:extLst>
          </p:cNvPr>
          <p:cNvSpPr txBox="1"/>
          <p:nvPr/>
        </p:nvSpPr>
        <p:spPr>
          <a:xfrm>
            <a:off x="10831495" y="-393"/>
            <a:ext cx="10058400" cy="584775"/>
          </a:xfrm>
          <a:prstGeom prst="rect">
            <a:avLst/>
          </a:prstGeom>
          <a:solidFill>
            <a:schemeClr val="accent1">
              <a:lumMod val="75000"/>
            </a:schemeClr>
          </a:solidFill>
          <a:ln>
            <a:solidFill>
              <a:srgbClr val="006666"/>
            </a:solidFill>
          </a:ln>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RESEARCH RATIONALE</a:t>
            </a:r>
          </a:p>
        </p:txBody>
      </p:sp>
      <p:sp>
        <p:nvSpPr>
          <p:cNvPr id="30" name="TextBox 29">
            <a:extLst>
              <a:ext uri="{FF2B5EF4-FFF2-40B4-BE49-F238E27FC236}">
                <a16:creationId xmlns:a16="http://schemas.microsoft.com/office/drawing/2014/main" id="{03703C63-5E83-A3B6-2292-14C5E63AABA0}"/>
              </a:ext>
            </a:extLst>
          </p:cNvPr>
          <p:cNvSpPr txBox="1"/>
          <p:nvPr/>
        </p:nvSpPr>
        <p:spPr>
          <a:xfrm>
            <a:off x="10831495" y="822802"/>
            <a:ext cx="10058400" cy="5509200"/>
          </a:xfrm>
          <a:prstGeom prst="rect">
            <a:avLst/>
          </a:prstGeom>
          <a:solidFill>
            <a:schemeClr val="accent1">
              <a:lumMod val="60000"/>
              <a:lumOff val="40000"/>
            </a:schemeClr>
          </a:solidFill>
          <a:ln>
            <a:solidFill>
              <a:srgbClr val="006666"/>
            </a:solidFill>
          </a:ln>
        </p:spPr>
        <p:txBody>
          <a:bodyPr wrap="square" rtlCol="0">
            <a:spAutoFit/>
          </a:bodyPr>
          <a:lstStyle/>
          <a:p>
            <a:pPr marL="0" lvl="2" algn="just"/>
            <a:r>
              <a:rPr lang="en-US" sz="3200" dirty="0">
                <a:latin typeface="Times New Roman" panose="02020603050405020304" pitchFamily="18" charset="0"/>
                <a:cs typeface="Times New Roman" panose="02020603050405020304" pitchFamily="18" charset="0"/>
              </a:rPr>
              <a:t>Inequalities in online chlamydia testing were found for age and socioeconomic status in England (</a:t>
            </a:r>
            <a:r>
              <a:rPr lang="en-US" sz="3200" dirty="0" err="1">
                <a:latin typeface="Times New Roman" panose="02020603050405020304" pitchFamily="18" charset="0"/>
                <a:cs typeface="Times New Roman" panose="02020603050405020304" pitchFamily="18" charset="0"/>
              </a:rPr>
              <a:t>Sonubi</a:t>
            </a:r>
            <a:r>
              <a:rPr lang="en-US" sz="3200" dirty="0">
                <a:latin typeface="Times New Roman" panose="02020603050405020304" pitchFamily="18" charset="0"/>
                <a:cs typeface="Times New Roman" panose="02020603050405020304" pitchFamily="18" charset="0"/>
              </a:rPr>
              <a:t> et al., 2023). However, stigma and confidentiality issues may prevent people from seeking assistance. Gallego Marquez et al. (2024) pointed out disparities in access to STI testing during COVID-19. Spence et al. (2024a) explored concerns about experiences with internet-based testing. Spence et al. (2024b) reported that postal testing was more private, but participants appreciated the support from clinics. Comparisons are complicated by various age groups, ethnic groups and infection measurements.</a:t>
            </a:r>
          </a:p>
        </p:txBody>
      </p:sp>
      <p:sp>
        <p:nvSpPr>
          <p:cNvPr id="10" name="TextBox 9">
            <a:extLst>
              <a:ext uri="{FF2B5EF4-FFF2-40B4-BE49-F238E27FC236}">
                <a16:creationId xmlns:a16="http://schemas.microsoft.com/office/drawing/2014/main" id="{48B5ABCC-1C71-A5F4-426B-95EFD96A70F2}"/>
              </a:ext>
            </a:extLst>
          </p:cNvPr>
          <p:cNvSpPr txBox="1"/>
          <p:nvPr/>
        </p:nvSpPr>
        <p:spPr>
          <a:xfrm>
            <a:off x="355597" y="20402971"/>
            <a:ext cx="10058400" cy="584775"/>
          </a:xfrm>
          <a:prstGeom prst="rect">
            <a:avLst/>
          </a:prstGeom>
          <a:solidFill>
            <a:schemeClr val="accent1">
              <a:lumMod val="75000"/>
            </a:schemeClr>
          </a:solidFill>
          <a:ln>
            <a:solidFill>
              <a:srgbClr val="006666"/>
            </a:solidFill>
          </a:ln>
        </p:spPr>
        <p:txBody>
          <a:bodyPr wrap="square" rtlCol="0">
            <a:spAutoFit/>
          </a:bodyPr>
          <a:lstStyle/>
          <a:p>
            <a:pPr lvl="0" algn="ctr"/>
            <a:r>
              <a:rPr lang="en-US" sz="3200" b="1" dirty="0">
                <a:solidFill>
                  <a:schemeClr val="bg1"/>
                </a:solidFill>
                <a:latin typeface="Times New Roman" panose="02020603050405020304" pitchFamily="18" charset="0"/>
                <a:cs typeface="Times New Roman" panose="02020603050405020304" pitchFamily="18" charset="0"/>
              </a:rPr>
              <a:t>EXPECTED CONTRIBUTION</a:t>
            </a:r>
          </a:p>
        </p:txBody>
      </p:sp>
      <p:sp>
        <p:nvSpPr>
          <p:cNvPr id="12" name="TextBox 11">
            <a:extLst>
              <a:ext uri="{FF2B5EF4-FFF2-40B4-BE49-F238E27FC236}">
                <a16:creationId xmlns:a16="http://schemas.microsoft.com/office/drawing/2014/main" id="{F9B86BAC-31C7-B517-FB01-2643A75F9601}"/>
              </a:ext>
            </a:extLst>
          </p:cNvPr>
          <p:cNvSpPr txBox="1"/>
          <p:nvPr/>
        </p:nvSpPr>
        <p:spPr>
          <a:xfrm>
            <a:off x="355597" y="21169705"/>
            <a:ext cx="10058400" cy="3046988"/>
          </a:xfrm>
          <a:prstGeom prst="rect">
            <a:avLst/>
          </a:prstGeom>
          <a:solidFill>
            <a:schemeClr val="accent1">
              <a:lumMod val="60000"/>
              <a:lumOff val="40000"/>
            </a:schemeClr>
          </a:solidFill>
          <a:ln>
            <a:solidFill>
              <a:srgbClr val="006666"/>
            </a:solidFill>
          </a:ln>
        </p:spPr>
        <p:txBody>
          <a:bodyPr wrap="square" rtlCol="0">
            <a:spAutoFit/>
          </a:bodyPr>
          <a:lstStyle/>
          <a:p>
            <a:pPr marL="0" lvl="1"/>
            <a:r>
              <a:rPr lang="en-US" sz="3200" dirty="0">
                <a:latin typeface="Times New Roman" panose="02020603050405020304" pitchFamily="18" charset="0"/>
                <a:cs typeface="Times New Roman" panose="02020603050405020304" pitchFamily="18" charset="0"/>
              </a:rPr>
              <a:t>It is certain that there is some evidence to suggest that there are inequalities in STIs diagnosed across ethnic groups in England which are related to socioeconomic determinants (House of Commons Women and Equalities Committee, 2024). The review will identify gaps without attributing infection to ethnicity.</a:t>
            </a:r>
          </a:p>
        </p:txBody>
      </p:sp>
      <p:sp>
        <p:nvSpPr>
          <p:cNvPr id="11" name="TextBox 10">
            <a:extLst>
              <a:ext uri="{FF2B5EF4-FFF2-40B4-BE49-F238E27FC236}">
                <a16:creationId xmlns:a16="http://schemas.microsoft.com/office/drawing/2014/main" id="{96F895D8-3ABA-DDA3-82D5-A851C1615D35}"/>
              </a:ext>
            </a:extLst>
          </p:cNvPr>
          <p:cNvSpPr txBox="1"/>
          <p:nvPr/>
        </p:nvSpPr>
        <p:spPr>
          <a:xfrm>
            <a:off x="10805295" y="6642215"/>
            <a:ext cx="10009177" cy="584775"/>
          </a:xfrm>
          <a:prstGeom prst="rect">
            <a:avLst/>
          </a:prstGeom>
          <a:solidFill>
            <a:schemeClr val="accent1">
              <a:lumMod val="75000"/>
            </a:schemeClr>
          </a:solidFill>
          <a:ln>
            <a:solidFill>
              <a:srgbClr val="006666"/>
            </a:solidFill>
          </a:ln>
        </p:spPr>
        <p:txBody>
          <a:bodyPr wrap="square" rtlCol="0">
            <a:spAutoFit/>
          </a:bodyPr>
          <a:lstStyle/>
          <a:p>
            <a:pPr lvl="1" algn="ctr"/>
            <a:r>
              <a:rPr lang="en-US" sz="3200" b="1" dirty="0">
                <a:solidFill>
                  <a:schemeClr val="bg1"/>
                </a:solidFill>
                <a:latin typeface="Times New Roman" panose="02020603050405020304" pitchFamily="18" charset="0"/>
                <a:cs typeface="Times New Roman" panose="02020603050405020304" pitchFamily="18" charset="0"/>
              </a:rPr>
              <a:t>PROPOSED SYSTEMATIC REVIEW METHOD</a:t>
            </a:r>
          </a:p>
        </p:txBody>
      </p:sp>
      <p:sp>
        <p:nvSpPr>
          <p:cNvPr id="17" name="TextBox 16">
            <a:extLst>
              <a:ext uri="{FF2B5EF4-FFF2-40B4-BE49-F238E27FC236}">
                <a16:creationId xmlns:a16="http://schemas.microsoft.com/office/drawing/2014/main" id="{E14D25FD-AFD8-1A46-4AD8-A08CA9774692}"/>
              </a:ext>
            </a:extLst>
          </p:cNvPr>
          <p:cNvSpPr txBox="1"/>
          <p:nvPr/>
        </p:nvSpPr>
        <p:spPr>
          <a:xfrm>
            <a:off x="10805295" y="7458518"/>
            <a:ext cx="10009176" cy="6986528"/>
          </a:xfrm>
          <a:prstGeom prst="rect">
            <a:avLst/>
          </a:prstGeom>
          <a:solidFill>
            <a:schemeClr val="accent1">
              <a:lumMod val="60000"/>
              <a:lumOff val="40000"/>
            </a:schemeClr>
          </a:solidFill>
          <a:ln>
            <a:solidFill>
              <a:srgbClr val="006666"/>
            </a:solidFill>
          </a:ln>
        </p:spPr>
        <p:txBody>
          <a:bodyPr wrap="square" rtlCol="0">
            <a:spAutoFit/>
          </a:bodyPr>
          <a:lstStyle/>
          <a:p>
            <a:pPr marL="0" lvl="2"/>
            <a:r>
              <a:rPr lang="en-US" sz="3200" dirty="0">
                <a:latin typeface="Times New Roman" panose="02020603050405020304" pitchFamily="18" charset="0"/>
                <a:cs typeface="Times New Roman" panose="02020603050405020304" pitchFamily="18" charset="0"/>
              </a:rPr>
              <a:t>MEDLINE, PubMed, and public health reports will be searched. National surveillance studies demonstrate STI testing discrepancies by age, ethnicity, and socioeconomic status (</a:t>
            </a:r>
            <a:r>
              <a:rPr lang="en-US" sz="3200" dirty="0" err="1">
                <a:latin typeface="Times New Roman" panose="02020603050405020304" pitchFamily="18" charset="0"/>
                <a:cs typeface="Times New Roman" panose="02020603050405020304" pitchFamily="18" charset="0"/>
              </a:rPr>
              <a:t>Sonubi</a:t>
            </a:r>
            <a:r>
              <a:rPr lang="en-US" sz="3200" dirty="0">
                <a:latin typeface="Times New Roman" panose="02020603050405020304" pitchFamily="18" charset="0"/>
                <a:cs typeface="Times New Roman" panose="02020603050405020304" pitchFamily="18" charset="0"/>
              </a:rPr>
              <a:t> et al., 2023). Eligible studies include England and ethnicity. Gibbs et al. (2022) discuss using surveillance and service-level evidence to study inequities. Selected STIs include chlamydia, </a:t>
            </a:r>
            <a:r>
              <a:rPr lang="en-US" sz="3200" dirty="0" err="1">
                <a:latin typeface="Times New Roman" panose="02020603050405020304" pitchFamily="18" charset="0"/>
                <a:cs typeface="Times New Roman" panose="02020603050405020304" pitchFamily="18" charset="0"/>
              </a:rPr>
              <a:t>gonorrhoea</a:t>
            </a:r>
            <a:r>
              <a:rPr lang="en-US" sz="3200" dirty="0">
                <a:latin typeface="Times New Roman" panose="02020603050405020304" pitchFamily="18" charset="0"/>
                <a:cs typeface="Times New Roman" panose="02020603050405020304" pitchFamily="18" charset="0"/>
              </a:rPr>
              <a:t>, syphilis, HIV, and HPV. Pineda-</a:t>
            </a:r>
            <a:r>
              <a:rPr lang="en-US" sz="3200" dirty="0" err="1">
                <a:latin typeface="Times New Roman" panose="02020603050405020304" pitchFamily="18" charset="0"/>
                <a:cs typeface="Times New Roman" panose="02020603050405020304" pitchFamily="18" charset="0"/>
              </a:rPr>
              <a:t>Moncusí</a:t>
            </a:r>
            <a:r>
              <a:rPr lang="en-US" sz="3200" dirty="0">
                <a:latin typeface="Times New Roman" panose="02020603050405020304" pitchFamily="18" charset="0"/>
                <a:cs typeface="Times New Roman" panose="02020603050405020304" pitchFamily="18" charset="0"/>
              </a:rPr>
              <a:t> et al. (2024) reveal underreporting of ethnicity in healthcare records. Five ethnic groups are compared. National research reveals that testing uptake affects chlamydia positive (Howarth et al., 2025). Gibbs et al. (2026) further found deprivation levels affect online testing uptake. Considering research quality, prevalence, incidence, and diagnosis will be assessed.</a:t>
            </a:r>
          </a:p>
        </p:txBody>
      </p:sp>
      <p:sp>
        <p:nvSpPr>
          <p:cNvPr id="39" name="TextBox 38">
            <a:extLst>
              <a:ext uri="{FF2B5EF4-FFF2-40B4-BE49-F238E27FC236}">
                <a16:creationId xmlns:a16="http://schemas.microsoft.com/office/drawing/2014/main" id="{FD8DBDDB-A4E5-BA2B-63E8-D12CE6BF832E}"/>
              </a:ext>
            </a:extLst>
          </p:cNvPr>
          <p:cNvSpPr txBox="1"/>
          <p:nvPr/>
        </p:nvSpPr>
        <p:spPr>
          <a:xfrm>
            <a:off x="10878755" y="28391662"/>
            <a:ext cx="9909515" cy="1307537"/>
          </a:xfrm>
          <a:prstGeom prst="rect">
            <a:avLst/>
          </a:prstGeom>
          <a:noFill/>
        </p:spPr>
        <p:txBody>
          <a:bodyPr wrap="square">
            <a:spAutoFit/>
          </a:bodyPr>
          <a:lstStyle/>
          <a:p>
            <a:pPr marR="0" algn="ctr">
              <a:lnSpc>
                <a:spcPct val="150000"/>
              </a:lnSpc>
              <a:buNone/>
            </a:pPr>
            <a:r>
              <a:rPr lang="en-US" sz="2800" b="1" i="1" dirty="0">
                <a:effectLst/>
                <a:latin typeface="Times New Roman" panose="02020603050405020304" pitchFamily="18" charset="0"/>
                <a:ea typeface="Calibri" panose="020F0502020204030204" pitchFamily="34" charset="0"/>
                <a:cs typeface="Times New Roman" panose="02020603050405020304" pitchFamily="18" charset="0"/>
              </a:rPr>
              <a:t>Figure 2 Chlamydia Detection Rates by Deprivation. </a:t>
            </a:r>
          </a:p>
          <a:p>
            <a:pPr marR="0" algn="ctr">
              <a:lnSpc>
                <a:spcPct val="150000"/>
              </a:lnSpc>
              <a:buNone/>
            </a:pPr>
            <a:r>
              <a:rPr lang="en-US" sz="2800" b="1" i="1" dirty="0">
                <a:effectLst/>
                <a:latin typeface="Times New Roman" panose="02020603050405020304" pitchFamily="18" charset="0"/>
                <a:ea typeface="Calibri" panose="020F0502020204030204" pitchFamily="34" charset="0"/>
                <a:cs typeface="Times New Roman" panose="02020603050405020304" pitchFamily="18" charset="0"/>
              </a:rPr>
              <a:t>Source: UK Health Security Agency (2026)</a:t>
            </a:r>
          </a:p>
        </p:txBody>
      </p:sp>
      <p:sp>
        <p:nvSpPr>
          <p:cNvPr id="22" name="TextBox 21">
            <a:extLst>
              <a:ext uri="{FF2B5EF4-FFF2-40B4-BE49-F238E27FC236}">
                <a16:creationId xmlns:a16="http://schemas.microsoft.com/office/drawing/2014/main" id="{AB28C122-8623-9E54-81A5-8F0EA8E6BA96}"/>
              </a:ext>
            </a:extLst>
          </p:cNvPr>
          <p:cNvSpPr txBox="1"/>
          <p:nvPr/>
        </p:nvSpPr>
        <p:spPr>
          <a:xfrm>
            <a:off x="10878755" y="14755463"/>
            <a:ext cx="9909515" cy="584775"/>
          </a:xfrm>
          <a:prstGeom prst="rect">
            <a:avLst/>
          </a:prstGeom>
          <a:solidFill>
            <a:schemeClr val="accent1">
              <a:lumMod val="75000"/>
            </a:schemeClr>
          </a:solidFill>
          <a:ln>
            <a:solidFill>
              <a:srgbClr val="006666"/>
            </a:solidFill>
          </a:ln>
        </p:spPr>
        <p:txBody>
          <a:bodyPr wrap="square" rtlCol="0">
            <a:spAutoFit/>
          </a:bodyPr>
          <a:lstStyle/>
          <a:p>
            <a:pPr marL="0" lvl="1" algn="ctr"/>
            <a:r>
              <a:rPr lang="en-GB" sz="3200" b="1" dirty="0">
                <a:solidFill>
                  <a:schemeClr val="bg1"/>
                </a:solidFill>
                <a:latin typeface="Times New Roman" panose="02020603050405020304" pitchFamily="18" charset="0"/>
                <a:cs typeface="Times New Roman" panose="02020603050405020304" pitchFamily="18" charset="0"/>
              </a:rPr>
              <a:t>RESEARCH IMPACT</a:t>
            </a:r>
            <a:endParaRPr lang="en-US" sz="3200" b="1" dirty="0">
              <a:solidFill>
                <a:schemeClr val="bg1"/>
              </a:solidFill>
              <a:latin typeface="Times New Roman" panose="02020603050405020304" pitchFamily="18" charset="0"/>
              <a:cs typeface="Times New Roman" panose="02020603050405020304" pitchFamily="18" charset="0"/>
            </a:endParaRPr>
          </a:p>
        </p:txBody>
      </p:sp>
      <p:sp>
        <p:nvSpPr>
          <p:cNvPr id="47" name="TextBox 46">
            <a:extLst>
              <a:ext uri="{FF2B5EF4-FFF2-40B4-BE49-F238E27FC236}">
                <a16:creationId xmlns:a16="http://schemas.microsoft.com/office/drawing/2014/main" id="{35AFD981-41ED-A605-A854-DA2617CDCDCF}"/>
              </a:ext>
            </a:extLst>
          </p:cNvPr>
          <p:cNvSpPr txBox="1"/>
          <p:nvPr/>
        </p:nvSpPr>
        <p:spPr>
          <a:xfrm>
            <a:off x="10878755" y="15552677"/>
            <a:ext cx="9909516" cy="6986528"/>
          </a:xfrm>
          <a:prstGeom prst="rect">
            <a:avLst/>
          </a:prstGeom>
          <a:solidFill>
            <a:schemeClr val="accent1">
              <a:lumMod val="60000"/>
              <a:lumOff val="40000"/>
            </a:schemeClr>
          </a:solidFill>
          <a:ln>
            <a:solidFill>
              <a:srgbClr val="006666"/>
            </a:solidFill>
          </a:ln>
        </p:spPr>
        <p:txBody>
          <a:bodyPr wrap="square" rtlCol="0">
            <a:spAutoFit/>
          </a:bodyPr>
          <a:lstStyle/>
          <a:p>
            <a:r>
              <a:rPr lang="en-US" sz="3200" dirty="0">
                <a:latin typeface="Times New Roman" panose="02020603050405020304" pitchFamily="18" charset="0"/>
                <a:cs typeface="Times New Roman" panose="02020603050405020304" pitchFamily="18" charset="0"/>
              </a:rPr>
              <a:t>Havering's sexual health needs assessment identifies inequalities and service gaps that require specific public health interventions (London Borough of Havering, 2024). Official guidance encourages an approach to sexual health services that integrates sex, gender and gender identity (Office for Health Improvement and Disparities, 2023). Tittle et al. (2025) analyzed results from the online STIs tests in London, UK, according to demographic factors. Stirrup et al. (2026) did not identify consistent trends in inequalities following remote care expansion in services </a:t>
            </a:r>
            <a:r>
              <a:rPr lang="en-US" sz="3200" dirty="0" err="1">
                <a:latin typeface="Times New Roman" panose="02020603050405020304" pitchFamily="18" charset="0"/>
                <a:cs typeface="Times New Roman" panose="02020603050405020304" pitchFamily="18" charset="0"/>
              </a:rPr>
              <a:t>analysed</a:t>
            </a:r>
            <a:r>
              <a:rPr lang="en-US" sz="3200" dirty="0">
                <a:latin typeface="Times New Roman" panose="02020603050405020304" pitchFamily="18" charset="0"/>
                <a:cs typeface="Times New Roman" panose="02020603050405020304" pitchFamily="18" charset="0"/>
              </a:rPr>
              <a:t>. Reducing barriers could be achieved through clinics and online testing. In 2025, there were 1,543 cases of chlamydia per 100,000 women in the most deprived quintile (Q5) (see figure 2 below).</a:t>
            </a:r>
          </a:p>
        </p:txBody>
      </p:sp>
      <p:pic>
        <p:nvPicPr>
          <p:cNvPr id="2" name="Picture 1">
            <a:extLst>
              <a:ext uri="{FF2B5EF4-FFF2-40B4-BE49-F238E27FC236}">
                <a16:creationId xmlns:a16="http://schemas.microsoft.com/office/drawing/2014/main" id="{56F9E8A4-E599-83B5-415E-FA1EBBD15388}"/>
              </a:ext>
            </a:extLst>
          </p:cNvPr>
          <p:cNvPicPr>
            <a:picLocks noChangeAspect="1"/>
          </p:cNvPicPr>
          <p:nvPr/>
        </p:nvPicPr>
        <p:blipFill>
          <a:blip r:embed="rId3"/>
          <a:stretch>
            <a:fillRect/>
          </a:stretch>
        </p:blipFill>
        <p:spPr>
          <a:xfrm>
            <a:off x="355597" y="5718083"/>
            <a:ext cx="10058400" cy="49499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a:extLst>
              <a:ext uri="{FF2B5EF4-FFF2-40B4-BE49-F238E27FC236}">
                <a16:creationId xmlns:a16="http://schemas.microsoft.com/office/drawing/2014/main" id="{177148BF-0FBD-08D7-5CAF-00B6699F5B5B}"/>
              </a:ext>
            </a:extLst>
          </p:cNvPr>
          <p:cNvPicPr>
            <a:picLocks noChangeAspect="1"/>
          </p:cNvPicPr>
          <p:nvPr/>
        </p:nvPicPr>
        <p:blipFill>
          <a:blip r:embed="rId4"/>
          <a:stretch>
            <a:fillRect/>
          </a:stretch>
        </p:blipFill>
        <p:spPr>
          <a:xfrm>
            <a:off x="10878755" y="22915316"/>
            <a:ext cx="9935715" cy="53091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aphicFrame>
        <p:nvGraphicFramePr>
          <p:cNvPr id="5" name="Table 4">
            <a:extLst>
              <a:ext uri="{FF2B5EF4-FFF2-40B4-BE49-F238E27FC236}">
                <a16:creationId xmlns:a16="http://schemas.microsoft.com/office/drawing/2014/main" id="{76B7CAE5-81AD-91B0-B16F-91E94A626F46}"/>
              </a:ext>
            </a:extLst>
          </p:cNvPr>
          <p:cNvGraphicFramePr>
            <a:graphicFrameLocks noGrp="1"/>
          </p:cNvGraphicFramePr>
          <p:nvPr>
            <p:extLst>
              <p:ext uri="{D42A27DB-BD31-4B8C-83A1-F6EECF244321}">
                <p14:modId xmlns:p14="http://schemas.microsoft.com/office/powerpoint/2010/main" val="3796433176"/>
              </p:ext>
            </p:extLst>
          </p:nvPr>
        </p:nvGraphicFramePr>
        <p:xfrm>
          <a:off x="478282" y="25229470"/>
          <a:ext cx="9935715" cy="4288716"/>
        </p:xfrm>
        <a:graphic>
          <a:graphicData uri="http://schemas.openxmlformats.org/drawingml/2006/table">
            <a:tbl>
              <a:tblPr firstRow="1" firstCol="1" bandRow="1">
                <a:tableStyleId>{5C22544A-7EE6-4342-B048-85BDC9FD1C3A}</a:tableStyleId>
              </a:tblPr>
              <a:tblGrid>
                <a:gridCol w="2726360">
                  <a:extLst>
                    <a:ext uri="{9D8B030D-6E8A-4147-A177-3AD203B41FA5}">
                      <a16:colId xmlns:a16="http://schemas.microsoft.com/office/drawing/2014/main" val="1755036838"/>
                    </a:ext>
                  </a:extLst>
                </a:gridCol>
                <a:gridCol w="2158037">
                  <a:extLst>
                    <a:ext uri="{9D8B030D-6E8A-4147-A177-3AD203B41FA5}">
                      <a16:colId xmlns:a16="http://schemas.microsoft.com/office/drawing/2014/main" val="4053864190"/>
                    </a:ext>
                  </a:extLst>
                </a:gridCol>
                <a:gridCol w="5051318">
                  <a:extLst>
                    <a:ext uri="{9D8B030D-6E8A-4147-A177-3AD203B41FA5}">
                      <a16:colId xmlns:a16="http://schemas.microsoft.com/office/drawing/2014/main" val="938320770"/>
                    </a:ext>
                  </a:extLst>
                </a:gridCol>
              </a:tblGrid>
              <a:tr h="714786">
                <a:tc>
                  <a:txBody>
                    <a:bodyPr/>
                    <a:lstStyle/>
                    <a:p>
                      <a:pPr marL="0" marR="0" indent="0" algn="just">
                        <a:lnSpc>
                          <a:spcPct val="150000"/>
                        </a:lnSpc>
                        <a:spcBef>
                          <a:spcPts val="800"/>
                        </a:spcBef>
                        <a:spcAft>
                          <a:spcPts val="800"/>
                        </a:spcAft>
                        <a:buNone/>
                      </a:pPr>
                      <a:r>
                        <a:rPr lang="en-US" sz="3200">
                          <a:effectLst/>
                          <a:latin typeface="Times New Roman" panose="02020603050405020304" pitchFamily="18" charset="0"/>
                          <a:cs typeface="Times New Roman" panose="02020603050405020304" pitchFamily="18" charset="0"/>
                        </a:rPr>
                        <a:t>Ethnic group</a:t>
                      </a:r>
                      <a:endParaRPr lang="en-US"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US" sz="3200">
                          <a:effectLst/>
                          <a:latin typeface="Times New Roman" panose="02020603050405020304" pitchFamily="18" charset="0"/>
                          <a:cs typeface="Times New Roman" panose="02020603050405020304" pitchFamily="18" charset="0"/>
                        </a:rPr>
                        <a:t>Diagnoses</a:t>
                      </a:r>
                      <a:endParaRPr lang="en-US"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US" sz="3200" dirty="0">
                          <a:effectLst/>
                          <a:latin typeface="Times New Roman" panose="02020603050405020304" pitchFamily="18" charset="0"/>
                          <a:cs typeface="Times New Roman" panose="02020603050405020304" pitchFamily="18" charset="0"/>
                        </a:rPr>
                        <a:t>Detection rate per 100,000</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5828744"/>
                  </a:ext>
                </a:extLst>
              </a:tr>
              <a:tr h="714786">
                <a:tc>
                  <a:txBody>
                    <a:bodyPr/>
                    <a:lstStyle/>
                    <a:p>
                      <a:pPr marL="0" marR="0" indent="0" algn="just">
                        <a:lnSpc>
                          <a:spcPct val="150000"/>
                        </a:lnSpc>
                        <a:spcBef>
                          <a:spcPts val="800"/>
                        </a:spcBef>
                        <a:spcAft>
                          <a:spcPts val="800"/>
                        </a:spcAft>
                        <a:buNone/>
                      </a:pPr>
                      <a:r>
                        <a:rPr lang="en-US" sz="3200" dirty="0">
                          <a:effectLst/>
                          <a:latin typeface="Times New Roman" panose="02020603050405020304" pitchFamily="18" charset="0"/>
                          <a:cs typeface="Times New Roman" panose="02020603050405020304" pitchFamily="18" charset="0"/>
                        </a:rPr>
                        <a:t>White</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US" sz="3200" dirty="0">
                          <a:effectLst/>
                          <a:latin typeface="Times New Roman" panose="02020603050405020304" pitchFamily="18" charset="0"/>
                          <a:cs typeface="Times New Roman" panose="02020603050405020304" pitchFamily="18" charset="0"/>
                        </a:rPr>
                        <a:t>26,391</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US" sz="3200" dirty="0">
                          <a:effectLst/>
                          <a:latin typeface="Times New Roman" panose="02020603050405020304" pitchFamily="18" charset="0"/>
                          <a:cs typeface="Times New Roman" panose="02020603050405020304" pitchFamily="18" charset="0"/>
                        </a:rPr>
                        <a:t>1,081</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84707954"/>
                  </a:ext>
                </a:extLst>
              </a:tr>
              <a:tr h="714786">
                <a:tc>
                  <a:txBody>
                    <a:bodyPr/>
                    <a:lstStyle/>
                    <a:p>
                      <a:pPr marL="0" marR="0" indent="0" algn="just">
                        <a:lnSpc>
                          <a:spcPct val="150000"/>
                        </a:lnSpc>
                        <a:spcBef>
                          <a:spcPts val="800"/>
                        </a:spcBef>
                        <a:spcAft>
                          <a:spcPts val="800"/>
                        </a:spcAft>
                        <a:buNone/>
                      </a:pPr>
                      <a:r>
                        <a:rPr lang="en-US" sz="3200">
                          <a:effectLst/>
                          <a:latin typeface="Times New Roman" panose="02020603050405020304" pitchFamily="18" charset="0"/>
                          <a:cs typeface="Times New Roman" panose="02020603050405020304" pitchFamily="18" charset="0"/>
                        </a:rPr>
                        <a:t>Black</a:t>
                      </a:r>
                      <a:endParaRPr lang="en-US"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US" sz="3200">
                          <a:effectLst/>
                          <a:latin typeface="Times New Roman" panose="02020603050405020304" pitchFamily="18" charset="0"/>
                          <a:cs typeface="Times New Roman" panose="02020603050405020304" pitchFamily="18" charset="0"/>
                        </a:rPr>
                        <a:t>4,760</a:t>
                      </a:r>
                      <a:endParaRPr lang="en-US"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US" sz="3200" dirty="0">
                          <a:effectLst/>
                          <a:latin typeface="Times New Roman" panose="02020603050405020304" pitchFamily="18" charset="0"/>
                          <a:cs typeface="Times New Roman" panose="02020603050405020304" pitchFamily="18" charset="0"/>
                        </a:rPr>
                        <a:t>2,510</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1003526"/>
                  </a:ext>
                </a:extLst>
              </a:tr>
              <a:tr h="714786">
                <a:tc>
                  <a:txBody>
                    <a:bodyPr/>
                    <a:lstStyle/>
                    <a:p>
                      <a:pPr marL="0" marR="0" indent="0" algn="just">
                        <a:lnSpc>
                          <a:spcPct val="150000"/>
                        </a:lnSpc>
                        <a:spcBef>
                          <a:spcPts val="800"/>
                        </a:spcBef>
                        <a:spcAft>
                          <a:spcPts val="800"/>
                        </a:spcAft>
                        <a:buNone/>
                      </a:pPr>
                      <a:r>
                        <a:rPr lang="en-US" sz="3200" dirty="0">
                          <a:effectLst/>
                          <a:latin typeface="Times New Roman" panose="02020603050405020304" pitchFamily="18" charset="0"/>
                          <a:cs typeface="Times New Roman" panose="02020603050405020304" pitchFamily="18" charset="0"/>
                        </a:rPr>
                        <a:t>Asian</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US" sz="3200">
                          <a:effectLst/>
                          <a:latin typeface="Times New Roman" panose="02020603050405020304" pitchFamily="18" charset="0"/>
                          <a:cs typeface="Times New Roman" panose="02020603050405020304" pitchFamily="18" charset="0"/>
                        </a:rPr>
                        <a:t>1,424</a:t>
                      </a:r>
                      <a:endParaRPr lang="en-US"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US" sz="3200" dirty="0">
                          <a:effectLst/>
                          <a:latin typeface="Times New Roman" panose="02020603050405020304" pitchFamily="18" charset="0"/>
                          <a:cs typeface="Times New Roman" panose="02020603050405020304" pitchFamily="18" charset="0"/>
                        </a:rPr>
                        <a:t>360</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26703406"/>
                  </a:ext>
                </a:extLst>
              </a:tr>
              <a:tr h="714786">
                <a:tc>
                  <a:txBody>
                    <a:bodyPr/>
                    <a:lstStyle/>
                    <a:p>
                      <a:pPr marL="0" marR="0" indent="0" algn="just">
                        <a:lnSpc>
                          <a:spcPct val="150000"/>
                        </a:lnSpc>
                        <a:spcBef>
                          <a:spcPts val="800"/>
                        </a:spcBef>
                        <a:spcAft>
                          <a:spcPts val="800"/>
                        </a:spcAft>
                        <a:buNone/>
                      </a:pPr>
                      <a:r>
                        <a:rPr lang="en-US" sz="3200">
                          <a:effectLst/>
                          <a:latin typeface="Times New Roman" panose="02020603050405020304" pitchFamily="18" charset="0"/>
                          <a:cs typeface="Times New Roman" panose="02020603050405020304" pitchFamily="18" charset="0"/>
                        </a:rPr>
                        <a:t>Mixed</a:t>
                      </a:r>
                      <a:endParaRPr lang="en-US"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US" sz="3200">
                          <a:effectLst/>
                          <a:latin typeface="Times New Roman" panose="02020603050405020304" pitchFamily="18" charset="0"/>
                          <a:cs typeface="Times New Roman" panose="02020603050405020304" pitchFamily="18" charset="0"/>
                        </a:rPr>
                        <a:t>3,133</a:t>
                      </a:r>
                      <a:endParaRPr lang="en-US"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US" sz="3200">
                          <a:effectLst/>
                          <a:latin typeface="Times New Roman" panose="02020603050405020304" pitchFamily="18" charset="0"/>
                          <a:cs typeface="Times New Roman" panose="02020603050405020304" pitchFamily="18" charset="0"/>
                        </a:rPr>
                        <a:t>1,967</a:t>
                      </a:r>
                      <a:endParaRPr lang="en-US"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42749301"/>
                  </a:ext>
                </a:extLst>
              </a:tr>
              <a:tr h="714786">
                <a:tc>
                  <a:txBody>
                    <a:bodyPr/>
                    <a:lstStyle/>
                    <a:p>
                      <a:pPr marL="0" marR="0" indent="0" algn="just">
                        <a:lnSpc>
                          <a:spcPct val="150000"/>
                        </a:lnSpc>
                        <a:spcBef>
                          <a:spcPts val="800"/>
                        </a:spcBef>
                        <a:spcAft>
                          <a:spcPts val="800"/>
                        </a:spcAft>
                        <a:buNone/>
                      </a:pPr>
                      <a:r>
                        <a:rPr lang="en-US" sz="3200">
                          <a:effectLst/>
                          <a:latin typeface="Times New Roman" panose="02020603050405020304" pitchFamily="18" charset="0"/>
                          <a:cs typeface="Times New Roman" panose="02020603050405020304" pitchFamily="18" charset="0"/>
                        </a:rPr>
                        <a:t>Other</a:t>
                      </a:r>
                      <a:endParaRPr lang="en-US"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US" sz="3200">
                          <a:effectLst/>
                          <a:latin typeface="Times New Roman" panose="02020603050405020304" pitchFamily="18" charset="0"/>
                          <a:cs typeface="Times New Roman" panose="02020603050405020304" pitchFamily="18" charset="0"/>
                        </a:rPr>
                        <a:t>597</a:t>
                      </a:r>
                      <a:endParaRPr lang="en-US" sz="3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US" sz="3200" dirty="0">
                          <a:effectLst/>
                          <a:latin typeface="Times New Roman" panose="02020603050405020304" pitchFamily="18" charset="0"/>
                          <a:cs typeface="Times New Roman" panose="02020603050405020304" pitchFamily="18" charset="0"/>
                        </a:rPr>
                        <a:t>720</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63934552"/>
                  </a:ext>
                </a:extLst>
              </a:tr>
            </a:tbl>
          </a:graphicData>
        </a:graphic>
      </p:graphicFrame>
      <p:sp>
        <p:nvSpPr>
          <p:cNvPr id="8" name="TextBox 7">
            <a:extLst>
              <a:ext uri="{FF2B5EF4-FFF2-40B4-BE49-F238E27FC236}">
                <a16:creationId xmlns:a16="http://schemas.microsoft.com/office/drawing/2014/main" id="{309CCB68-6C8D-D7B3-A05A-AFC4EFCC1C99}"/>
              </a:ext>
            </a:extLst>
          </p:cNvPr>
          <p:cNvSpPr txBox="1"/>
          <p:nvPr/>
        </p:nvSpPr>
        <p:spPr>
          <a:xfrm>
            <a:off x="425175" y="24392478"/>
            <a:ext cx="9909515" cy="661207"/>
          </a:xfrm>
          <a:prstGeom prst="rect">
            <a:avLst/>
          </a:prstGeom>
          <a:noFill/>
        </p:spPr>
        <p:txBody>
          <a:bodyPr wrap="square">
            <a:spAutoFit/>
          </a:bodyPr>
          <a:lstStyle/>
          <a:p>
            <a:pPr marR="0" algn="ctr">
              <a:lnSpc>
                <a:spcPct val="150000"/>
              </a:lnSpc>
              <a:buNone/>
            </a:pPr>
            <a:r>
              <a:rPr lang="en-US" sz="2800" b="1" i="1" dirty="0">
                <a:effectLst/>
                <a:latin typeface="Times New Roman" panose="02020603050405020304" pitchFamily="18" charset="0"/>
                <a:ea typeface="Calibri" panose="020F0502020204030204" pitchFamily="34" charset="0"/>
                <a:cs typeface="Times New Roman" panose="02020603050405020304" pitchFamily="18" charset="0"/>
              </a:rPr>
              <a:t>Table 1 STI Comparison by Ethnicity in England</a:t>
            </a:r>
          </a:p>
        </p:txBody>
      </p:sp>
    </p:spTree>
    <p:extLst>
      <p:ext uri="{BB962C8B-B14F-4D97-AF65-F5344CB8AC3E}">
        <p14:creationId xmlns:p14="http://schemas.microsoft.com/office/powerpoint/2010/main" val="2632459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754DA-B00B-A1D2-83DE-822B56F6BFB8}"/>
              </a:ext>
            </a:extLst>
          </p:cNvPr>
          <p:cNvSpPr>
            <a:spLocks noGrp="1"/>
          </p:cNvSpPr>
          <p:nvPr>
            <p:ph type="title"/>
          </p:nvPr>
        </p:nvSpPr>
        <p:spPr>
          <a:xfrm>
            <a:off x="938451" y="580677"/>
            <a:ext cx="19519422" cy="1959428"/>
          </a:xfrm>
        </p:spPr>
        <p:txBody>
          <a:bodyPr anchor="b">
            <a:normAutofit/>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22B9854C-76A0-2B9A-C1DA-DB78E3DE4800}"/>
              </a:ext>
            </a:extLst>
          </p:cNvPr>
          <p:cNvSpPr>
            <a:spLocks noGrp="1"/>
          </p:cNvSpPr>
          <p:nvPr>
            <p:ph sz="quarter" idx="14"/>
          </p:nvPr>
        </p:nvSpPr>
        <p:spPr>
          <a:xfrm>
            <a:off x="938449" y="2929430"/>
            <a:ext cx="19519424" cy="26757168"/>
          </a:xfrm>
        </p:spPr>
        <p:txBody>
          <a:bodyPr>
            <a:normAutofit fontScale="92500" lnSpcReduction="20000"/>
          </a:bodyPr>
          <a:lstStyle/>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Gallego Marquez, N., Howarth, A.R., Dema, E., Burns, F., Copas, A.J., Mercer, C.H., Sonnenberg, P., Mitchell, K.R., Field, N. and Gibbs, J. (2024) ‘Who accessed STI testing in Britain during the COVID-19 pandemic and how: Findings from Natsal-COVID, a cross-sectional quasi-representative survey’, </a:t>
            </a:r>
            <a:r>
              <a:rPr lang="en-US" sz="2800" i="1" dirty="0">
                <a:latin typeface="Times New Roman" panose="02020603050405020304" pitchFamily="18" charset="0"/>
                <a:cs typeface="Times New Roman" panose="02020603050405020304" pitchFamily="18" charset="0"/>
              </a:rPr>
              <a:t>International Journal of STD &amp; AIDS</a:t>
            </a:r>
            <a:r>
              <a:rPr lang="en-US" sz="2800" dirty="0">
                <a:latin typeface="Times New Roman" panose="02020603050405020304" pitchFamily="18" charset="0"/>
                <a:cs typeface="Times New Roman" panose="02020603050405020304" pitchFamily="18" charset="0"/>
              </a:rPr>
              <a:t>, 35(13), pp. 1055–1071. Available at: </a:t>
            </a:r>
            <a:r>
              <a:rPr lang="en-US" sz="2800" u="sng" dirty="0">
                <a:latin typeface="Times New Roman" panose="02020603050405020304" pitchFamily="18" charset="0"/>
                <a:cs typeface="Times New Roman" panose="02020603050405020304" pitchFamily="18" charset="0"/>
                <a:hlinkClick r:id="rId3"/>
              </a:rPr>
              <a:t>https://discovery.ucl.ac.uk/id/eprint/10197151/1/marquez-et-al-2024-who-accessed-sti-testing-in-britain-during-the-covid-19-pandemic-and-how-findings-from-natsal-covid.pdf</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Gibbs, J., Howarth, A.R., Sheringham, J., Jackson, L.J., Wong, G., Copas, A., Crundwell, D.J., Mercer, C.H., Mohammed, H., Ross, J., Sullivan, A.K., Murray, E. and Burns, F.M. (2022) ‘Assessing the impact of online postal self-sampling for sexually transmitted infections on health inequalities, access to care and clinical outcomes in the UK: protocol for ASSIST, a realist evaluation’, </a:t>
            </a:r>
            <a:r>
              <a:rPr lang="en-US" sz="2800" i="1" dirty="0">
                <a:latin typeface="Times New Roman" panose="02020603050405020304" pitchFamily="18" charset="0"/>
                <a:cs typeface="Times New Roman" panose="02020603050405020304" pitchFamily="18" charset="0"/>
              </a:rPr>
              <a:t>BMJ Open</a:t>
            </a:r>
            <a:r>
              <a:rPr lang="en-US" sz="2800" dirty="0">
                <a:latin typeface="Times New Roman" panose="02020603050405020304" pitchFamily="18" charset="0"/>
                <a:cs typeface="Times New Roman" panose="02020603050405020304" pitchFamily="18" charset="0"/>
              </a:rPr>
              <a:t>, 12(12), article e067170. Available at: </a:t>
            </a:r>
            <a:r>
              <a:rPr lang="en-US" sz="2800" u="sng" dirty="0">
                <a:latin typeface="Times New Roman" panose="02020603050405020304" pitchFamily="18" charset="0"/>
                <a:cs typeface="Times New Roman" panose="02020603050405020304" pitchFamily="18" charset="0"/>
                <a:hlinkClick r:id="rId4"/>
              </a:rPr>
              <a:t>https://bmjopen.bmj.com/content/bmjopen/12/12/e067170.full.pdf</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Gibbs, J., Stirrup, O., Tostevin, A., Howarth, A., Dewsnap, C., Ross, J.D.C., Williams, A., Tittle, V., Day, S., Brown, J., Crundwell, D., Jackson, L.J., Mercer, C.H., Sheringham, J., Sullivan, A., Winter, A.J., Wong, G., Copas, A. and Burns, F. (2026) ‘Sexually transmitted infection testing and key outcomes following implementation of online postal self-sampling into sexual health services in England: a retrospective observational study of routinely collected service-level healthcare data’, </a:t>
            </a:r>
            <a:r>
              <a:rPr lang="en-US" sz="2800" i="1" dirty="0">
                <a:latin typeface="Times New Roman" panose="02020603050405020304" pitchFamily="18" charset="0"/>
                <a:cs typeface="Times New Roman" panose="02020603050405020304" pitchFamily="18" charset="0"/>
              </a:rPr>
              <a:t>The Lancet Regional Health – Europe</a:t>
            </a:r>
            <a:r>
              <a:rPr lang="en-US" sz="2800" dirty="0">
                <a:latin typeface="Times New Roman" panose="02020603050405020304" pitchFamily="18" charset="0"/>
                <a:cs typeface="Times New Roman" panose="02020603050405020304" pitchFamily="18" charset="0"/>
              </a:rPr>
              <a:t>, 61, article 101541. Available at: </a:t>
            </a:r>
            <a:r>
              <a:rPr lang="en-US" sz="2800" u="sng" dirty="0">
                <a:latin typeface="Times New Roman" panose="02020603050405020304" pitchFamily="18" charset="0"/>
                <a:cs typeface="Times New Roman" panose="02020603050405020304" pitchFamily="18" charset="0"/>
                <a:hlinkClick r:id="rId5"/>
              </a:rPr>
              <a:t>https://discovery.ucl.ac.uk/id/eprint/10218671/1/Gibbs_ASSIST_2026.pdf</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House of Commons Women and Equalities Committee (2024) </a:t>
            </a:r>
            <a:r>
              <a:rPr lang="en-US" sz="2800" i="1" dirty="0">
                <a:latin typeface="Times New Roman" panose="02020603050405020304" pitchFamily="18" charset="0"/>
                <a:cs typeface="Times New Roman" panose="02020603050405020304" pitchFamily="18" charset="0"/>
              </a:rPr>
              <a:t>The prevalence of sexually transmitted infections in young people and other high risk groups</a:t>
            </a:r>
            <a:r>
              <a:rPr lang="en-US" sz="2800" dirty="0">
                <a:latin typeface="Times New Roman" panose="02020603050405020304" pitchFamily="18" charset="0"/>
                <a:cs typeface="Times New Roman" panose="02020603050405020304" pitchFamily="18" charset="0"/>
              </a:rPr>
              <a:t>. Fifth Report of Session 2023–24, HC 463. London: House of Commons. Available at: </a:t>
            </a:r>
            <a:r>
              <a:rPr lang="en-US" sz="2800" u="sng" dirty="0">
                <a:latin typeface="Times New Roman" panose="02020603050405020304" pitchFamily="18" charset="0"/>
                <a:cs typeface="Times New Roman" panose="02020603050405020304" pitchFamily="18" charset="0"/>
                <a:hlinkClick r:id="rId6"/>
              </a:rPr>
              <a:t>https://committees.parliament.uk/publications/44036/documents/218269/default/</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Howarth, A., Harb, A., Mohammed, H., Burns, F., Estcourt, C., Bloch, S.C.M., Copas, A., O’Sullivan, J., Sonubi, T., Stirrup, O., Tostevin, A., Saunders, J. and Gibbs, J. (2025) ‘Uptake, positivity, and equity of online postal self-sampling for chlamydia testing in England: a retrospective cohort study’, </a:t>
            </a:r>
            <a:r>
              <a:rPr lang="en-US" sz="2800" i="1" dirty="0">
                <a:latin typeface="Times New Roman" panose="02020603050405020304" pitchFamily="18" charset="0"/>
                <a:cs typeface="Times New Roman" panose="02020603050405020304" pitchFamily="18" charset="0"/>
              </a:rPr>
              <a:t>The Lancet Regional Health – Europe</a:t>
            </a:r>
            <a:r>
              <a:rPr lang="en-US" sz="2800" dirty="0">
                <a:latin typeface="Times New Roman" panose="02020603050405020304" pitchFamily="18" charset="0"/>
                <a:cs typeface="Times New Roman" panose="02020603050405020304" pitchFamily="18" charset="0"/>
              </a:rPr>
              <a:t>, 56, article 101412. Available at: </a:t>
            </a:r>
            <a:r>
              <a:rPr lang="en-US" sz="2800" u="sng" dirty="0">
                <a:latin typeface="Times New Roman" panose="02020603050405020304" pitchFamily="18" charset="0"/>
                <a:cs typeface="Times New Roman" panose="02020603050405020304" pitchFamily="18" charset="0"/>
                <a:hlinkClick r:id="rId7"/>
              </a:rPr>
              <a:t>https://discovery.ucl.ac.uk/id/eprint/10212714/1/Howarth_LancetEurope_2025.pdf</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London Borough of Havering (2024) </a:t>
            </a:r>
            <a:r>
              <a:rPr lang="en-US" sz="2800" i="1" dirty="0">
                <a:latin typeface="Times New Roman" panose="02020603050405020304" pitchFamily="18" charset="0"/>
                <a:cs typeface="Times New Roman" panose="02020603050405020304" pitchFamily="18" charset="0"/>
              </a:rPr>
              <a:t>Sexual health needs assessment 2024: risk factors, prevalence and outcomes, current interventions and service gaps</a:t>
            </a:r>
            <a:r>
              <a:rPr lang="en-US" sz="2800" dirty="0">
                <a:latin typeface="Times New Roman" panose="02020603050405020304" pitchFamily="18" charset="0"/>
                <a:cs typeface="Times New Roman" panose="02020603050405020304" pitchFamily="18" charset="0"/>
              </a:rPr>
              <a:t>. London: London Borough of Havering. Available at: </a:t>
            </a:r>
            <a:r>
              <a:rPr lang="en-US" sz="2800" u="sng" dirty="0">
                <a:latin typeface="Times New Roman" panose="02020603050405020304" pitchFamily="18" charset="0"/>
                <a:cs typeface="Times New Roman" panose="02020603050405020304" pitchFamily="18" charset="0"/>
                <a:hlinkClick r:id="rId8"/>
              </a:rPr>
              <a:t>https://www.haveringdata.net/wp-content/uploads/2024/09/2024-Sexual-Health-Needs-Assessment-Full-Final.pdf</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Office for Health Improvement and Disparities (2023) </a:t>
            </a:r>
            <a:r>
              <a:rPr lang="en-US" sz="2800" i="1" dirty="0">
                <a:latin typeface="Times New Roman" panose="02020603050405020304" pitchFamily="18" charset="0"/>
                <a:cs typeface="Times New Roman" panose="02020603050405020304" pitchFamily="18" charset="0"/>
              </a:rPr>
              <a:t>Integrated sexual health service specification</a:t>
            </a:r>
            <a:r>
              <a:rPr lang="en-US" sz="2800" dirty="0">
                <a:latin typeface="Times New Roman" panose="02020603050405020304" pitchFamily="18" charset="0"/>
                <a:cs typeface="Times New Roman" panose="02020603050405020304" pitchFamily="18" charset="0"/>
              </a:rPr>
              <a:t>. London: Office for Health Improvement and Disparities and UK Health Security Agency. Available at: </a:t>
            </a:r>
            <a:r>
              <a:rPr lang="en-US" sz="2800" u="sng" dirty="0">
                <a:latin typeface="Times New Roman" panose="02020603050405020304" pitchFamily="18" charset="0"/>
                <a:cs typeface="Times New Roman" panose="02020603050405020304" pitchFamily="18" charset="0"/>
                <a:hlinkClick r:id="rId9"/>
              </a:rPr>
              <a:t>https://assets.publishing.service.gov.uk/media/6412fa41d3bf7f79d7b78f5d/Integrated-sexual-health-service-specification-2023.pdf</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Pineda-Moncusí, M., Allery, F., Delmestri, A., Bolton, T., Nolan, J., Thygesen, J.H., Handy, A., Banerjee, A., Denaxas, S., Tomlinson, C., Denniston, A.K., Sudlow, C., Akbari, A., Wood, A., Collins, G.S., Petersen, I., Coates, L.C., Khunti, K., Prieto-Alhambra, D. and Khalid, S. (2024) ‘Ethnicity data resource in population-wide health records: completeness, coverage and granularity of diversity’, </a:t>
            </a:r>
            <a:r>
              <a:rPr lang="en-US" sz="2800" i="1" dirty="0">
                <a:latin typeface="Times New Roman" panose="02020603050405020304" pitchFamily="18" charset="0"/>
                <a:cs typeface="Times New Roman" panose="02020603050405020304" pitchFamily="18" charset="0"/>
              </a:rPr>
              <a:t>Scientific Data</a:t>
            </a:r>
            <a:r>
              <a:rPr lang="en-US" sz="2800" dirty="0">
                <a:latin typeface="Times New Roman" panose="02020603050405020304" pitchFamily="18" charset="0"/>
                <a:cs typeface="Times New Roman" panose="02020603050405020304" pitchFamily="18" charset="0"/>
              </a:rPr>
              <a:t>, 11, article 221. Available at: </a:t>
            </a:r>
            <a:r>
              <a:rPr lang="en-US" sz="2800" u="sng" dirty="0">
                <a:latin typeface="Times New Roman" panose="02020603050405020304" pitchFamily="18" charset="0"/>
                <a:cs typeface="Times New Roman" panose="02020603050405020304" pitchFamily="18" charset="0"/>
                <a:hlinkClick r:id="rId10"/>
              </a:rPr>
              <a:t>https://discovery.ucl.ac.uk/id/eprint/10188263/1/s41597-024-02958-1.pdf</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Solomon, D., Gibbs, J., Burns, F., Mohammed, H., Migchelsen, S.J. and Sabin, C.A. (2024) ‘Inequalities in sexual and reproductive outcomes among women aged 16–24 in England (2012–2019)’, </a:t>
            </a:r>
            <a:r>
              <a:rPr lang="en-US" sz="2800" i="1" dirty="0">
                <a:latin typeface="Times New Roman" panose="02020603050405020304" pitchFamily="18" charset="0"/>
                <a:cs typeface="Times New Roman" panose="02020603050405020304" pitchFamily="18" charset="0"/>
              </a:rPr>
              <a:t>Journal of Epidemiology and Community Health</a:t>
            </a:r>
            <a:r>
              <a:rPr lang="en-US" sz="2800" dirty="0">
                <a:latin typeface="Times New Roman" panose="02020603050405020304" pitchFamily="18" charset="0"/>
                <a:cs typeface="Times New Roman" panose="02020603050405020304" pitchFamily="18" charset="0"/>
              </a:rPr>
              <a:t>, 78(7), pp. 451–457. Available at: </a:t>
            </a:r>
            <a:r>
              <a:rPr lang="en-US" sz="2800" u="sng" dirty="0">
                <a:latin typeface="Times New Roman" panose="02020603050405020304" pitchFamily="18" charset="0"/>
                <a:cs typeface="Times New Roman" panose="02020603050405020304" pitchFamily="18" charset="0"/>
                <a:hlinkClick r:id="rId11"/>
              </a:rPr>
              <a:t>https://discovery.ucl.ac.uk/id/eprint/10190941/7/Solomon_%20Inequalities%20in%20sexual%20and%20reproductive%20outcomes_451.full.pdf</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Sonubi, T., Sheik-Mohamud, D., Ratna, N., Bell, J., Talebi, A., Mercer, C.H., Sinka, K., Migchelsen, S.J., Folkard, K. and Mohammed, H. (2023) ‘STI testing, diagnoses and online chlamydia self-sampling among young people during the first year of the COVID-19 pandemic in England’, </a:t>
            </a:r>
            <a:r>
              <a:rPr lang="en-US" sz="2800" i="1" dirty="0">
                <a:latin typeface="Times New Roman" panose="02020603050405020304" pitchFamily="18" charset="0"/>
                <a:cs typeface="Times New Roman" panose="02020603050405020304" pitchFamily="18" charset="0"/>
              </a:rPr>
              <a:t>International Journal of STD &amp; AIDS</a:t>
            </a:r>
            <a:r>
              <a:rPr lang="en-US" sz="2800" dirty="0">
                <a:latin typeface="Times New Roman" panose="02020603050405020304" pitchFamily="18" charset="0"/>
                <a:cs typeface="Times New Roman" panose="02020603050405020304" pitchFamily="18" charset="0"/>
              </a:rPr>
              <a:t>, 34(12), pp. 841–853. Available at: </a:t>
            </a:r>
            <a:r>
              <a:rPr lang="en-US" sz="2800" u="sng" dirty="0">
                <a:latin typeface="Times New Roman" panose="02020603050405020304" pitchFamily="18" charset="0"/>
                <a:cs typeface="Times New Roman" panose="02020603050405020304" pitchFamily="18" charset="0"/>
                <a:hlinkClick r:id="rId12"/>
              </a:rPr>
              <a:t>https://discovery.ucl.ac.uk/id/eprint/10174635/1/Sonubi%20et%20al%20IJSA%202023%20-%20accepted%20version.pdf</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Spence, T., Griffiths, F. and Ross, J. (2024a) ‘Service user experiences of using internet-based testing for sexually transmitted infections (STIs): a qualitative study’, </a:t>
            </a:r>
            <a:r>
              <a:rPr lang="en-US" sz="2800" i="1" dirty="0">
                <a:latin typeface="Times New Roman" panose="02020603050405020304" pitchFamily="18" charset="0"/>
                <a:cs typeface="Times New Roman" panose="02020603050405020304" pitchFamily="18" charset="0"/>
              </a:rPr>
              <a:t>Sexually Transmitted Infections</a:t>
            </a:r>
            <a:r>
              <a:rPr lang="en-US" sz="2800" dirty="0">
                <a:latin typeface="Times New Roman" panose="02020603050405020304" pitchFamily="18" charset="0"/>
                <a:cs typeface="Times New Roman" panose="02020603050405020304" pitchFamily="18" charset="0"/>
              </a:rPr>
              <a:t>, 100(6), pp. 356–361. Available at: </a:t>
            </a:r>
            <a:r>
              <a:rPr lang="en-US" sz="2800" u="sng" dirty="0">
                <a:latin typeface="Times New Roman" panose="02020603050405020304" pitchFamily="18" charset="0"/>
                <a:cs typeface="Times New Roman" panose="02020603050405020304" pitchFamily="18" charset="0"/>
                <a:hlinkClick r:id="rId13"/>
              </a:rPr>
              <a:t>https://sti.bmj.com/content/sextrans/100/6/356.full.pdf</a:t>
            </a:r>
            <a:r>
              <a:rPr lang="en-GB" sz="2800" dirty="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Spence, T., Howarth, A., Reid, D., Sheringham, J., Apea, V., Crundwell, D., Day, S., Dewsnap, C., Jackson, L., Mercer, C.H., Mohammed, H., Ross, J.D.C., Sullivan, A., Williams, A., Winter, A., Wong, G., Burns, F. and Gibbs, J. (2024b) ‘How does online postal self-sampling (OPSS) shape access to testing for sexually transmitted infections (STIs)? A qualitative study of service users’, </a:t>
            </a:r>
            <a:r>
              <a:rPr lang="en-US" sz="2800" i="1" dirty="0">
                <a:latin typeface="Times New Roman" panose="02020603050405020304" pitchFamily="18" charset="0"/>
                <a:cs typeface="Times New Roman" panose="02020603050405020304" pitchFamily="18" charset="0"/>
              </a:rPr>
              <a:t>BMC Public Health</a:t>
            </a:r>
            <a:r>
              <a:rPr lang="en-US" sz="2800" dirty="0">
                <a:latin typeface="Times New Roman" panose="02020603050405020304" pitchFamily="18" charset="0"/>
                <a:cs typeface="Times New Roman" panose="02020603050405020304" pitchFamily="18" charset="0"/>
              </a:rPr>
              <a:t>, 24, article 2339. Available at: </a:t>
            </a:r>
            <a:r>
              <a:rPr lang="en-US" sz="2800" u="sng" dirty="0">
                <a:latin typeface="Times New Roman" panose="02020603050405020304" pitchFamily="18" charset="0"/>
                <a:cs typeface="Times New Roman" panose="02020603050405020304" pitchFamily="18" charset="0"/>
                <a:hlinkClick r:id="rId14"/>
              </a:rPr>
              <a:t>https://bmcpublichealth.biomedcentral.com/counter/pdf/10.1186/s12889-024-19741-x.pdf</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Stirrup, O., Gallego Marquez, N., Tostevin, A., Josh, J., Munro, H., Woode Owusu, M., Solomon, D., Williams, I., Copas, A., Burns, F., Ross, J.D.C., Jackson, L.J. and Gibbs, J. (2026) ‘Evaluating the impact of remote care in sexual and reproductive health services on outcomes and health inequalities in the UK: a retrospective observational study of routine service-level data’, </a:t>
            </a:r>
            <a:r>
              <a:rPr lang="en-US" sz="2800" i="1" dirty="0">
                <a:latin typeface="Times New Roman" panose="02020603050405020304" pitchFamily="18" charset="0"/>
                <a:cs typeface="Times New Roman" panose="02020603050405020304" pitchFamily="18" charset="0"/>
              </a:rPr>
              <a:t>BMJ Public Health</a:t>
            </a:r>
            <a:r>
              <a:rPr lang="en-US" sz="2800" dirty="0">
                <a:latin typeface="Times New Roman" panose="02020603050405020304" pitchFamily="18" charset="0"/>
                <a:cs typeface="Times New Roman" panose="02020603050405020304" pitchFamily="18" charset="0"/>
              </a:rPr>
              <a:t>, 4(3), article e004787. Available at: </a:t>
            </a:r>
            <a:r>
              <a:rPr lang="en-US" sz="2800" u="sng" dirty="0">
                <a:latin typeface="Times New Roman" panose="02020603050405020304" pitchFamily="18" charset="0"/>
                <a:cs typeface="Times New Roman" panose="02020603050405020304" pitchFamily="18" charset="0"/>
                <a:hlinkClick r:id="rId15"/>
              </a:rPr>
              <a:t>https://discovery.ucl.ac.uk/id/eprint/10230649/1/Stirrup_BMJ_PH_CONNECT_2026.pdf</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Tittle, V., Day, S.L., Tostevin, A., Kelly, A.M., Spate, J., Burns, F., Gibbs, J., Howarth, A. and Sullivan, A. (2025) ‘An evaluation of an online STI service across London: reviewing uptake, utility and outcomes over a 4-year period’, </a:t>
            </a:r>
            <a:r>
              <a:rPr lang="en-US" sz="2800" i="1" dirty="0">
                <a:latin typeface="Times New Roman" panose="02020603050405020304" pitchFamily="18" charset="0"/>
                <a:cs typeface="Times New Roman" panose="02020603050405020304" pitchFamily="18" charset="0"/>
              </a:rPr>
              <a:t>Sexually Transmitted Infections</a:t>
            </a:r>
            <a:r>
              <a:rPr lang="en-US" sz="2800" dirty="0">
                <a:latin typeface="Times New Roman" panose="02020603050405020304" pitchFamily="18" charset="0"/>
                <a:cs typeface="Times New Roman" panose="02020603050405020304" pitchFamily="18" charset="0"/>
              </a:rPr>
              <a:t>, 101(1), pp. 41–48. Available at: </a:t>
            </a:r>
            <a:r>
              <a:rPr lang="en-US" sz="2800" u="sng" dirty="0">
                <a:latin typeface="Times New Roman" panose="02020603050405020304" pitchFamily="18" charset="0"/>
                <a:cs typeface="Times New Roman" panose="02020603050405020304" pitchFamily="18" charset="0"/>
                <a:hlinkClick r:id="rId16"/>
              </a:rPr>
              <a:t>https://discovery.ucl.ac.uk/id/eprint/10199516/1/Burns_41.full.pdf</a:t>
            </a:r>
            <a:r>
              <a:rPr lang="en-US" sz="2800" dirty="0">
                <a:latin typeface="Times New Roman" panose="02020603050405020304" pitchFamily="18" charset="0"/>
                <a:cs typeface="Times New Roman" panose="02020603050405020304" pitchFamily="18" charset="0"/>
              </a:rPr>
              <a:t> (Accessed: 10 October 2026).</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UK Health Security Agency (2026) </a:t>
            </a:r>
            <a:r>
              <a:rPr lang="en-US" sz="2800" i="1" dirty="0">
                <a:latin typeface="Times New Roman" panose="02020603050405020304" pitchFamily="18" charset="0"/>
                <a:cs typeface="Times New Roman" panose="02020603050405020304" pitchFamily="18" charset="0"/>
              </a:rPr>
              <a:t>Sexually transmitted infections and screening for chlamydia in England: 2025 report</a:t>
            </a:r>
            <a:r>
              <a:rPr lang="en-US" sz="2800" dirty="0">
                <a:latin typeface="Times New Roman" panose="02020603050405020304" pitchFamily="18" charset="0"/>
                <a:cs typeface="Times New Roman" panose="02020603050405020304" pitchFamily="18" charset="0"/>
              </a:rPr>
              <a:t>. London: UK Health Security Agency. Available at: </a:t>
            </a:r>
            <a:r>
              <a:rPr lang="en-US" sz="2800" u="sng" dirty="0">
                <a:latin typeface="Times New Roman" panose="02020603050405020304" pitchFamily="18" charset="0"/>
                <a:cs typeface="Times New Roman" panose="02020603050405020304" pitchFamily="18" charset="0"/>
                <a:hlinkClick r:id="rId17"/>
              </a:rPr>
              <a:t>https://www.gov.uk/government/statistics/sexually-transmitted-infections-stis-annual-data-tables/sexually-transmitted-infections-and-screening-for-chlamydia-in-england-2025-report</a:t>
            </a:r>
            <a:r>
              <a:rPr lang="en-US" sz="2800" dirty="0">
                <a:latin typeface="Times New Roman" panose="02020603050405020304" pitchFamily="18" charset="0"/>
                <a:cs typeface="Times New Roman" panose="02020603050405020304" pitchFamily="18" charset="0"/>
              </a:rPr>
              <a:t> (Accessed: 10 October 2026).</a:t>
            </a:r>
            <a:endParaRPr lang="en-US"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50908124"/>
      </p:ext>
    </p:extLst>
  </p:cSld>
  <p:clrMapOvr>
    <a:masterClrMapping/>
  </p:clrMapOvr>
</p:sld>
</file>

<file path=ppt/theme/theme1.xml><?xml version="1.0" encoding="utf-8"?>
<a:theme xmlns:a="http://schemas.openxmlformats.org/drawingml/2006/main" name="Shoji">
  <a:themeElements>
    <a:clrScheme name="Shoji">
      <a:dk1>
        <a:srgbClr val="131313"/>
      </a:dk1>
      <a:lt1>
        <a:sysClr val="window" lastClr="FFFFFF"/>
      </a:lt1>
      <a:dk2>
        <a:srgbClr val="1D3433"/>
      </a:dk2>
      <a:lt2>
        <a:srgbClr val="F3F2ED"/>
      </a:lt2>
      <a:accent1>
        <a:srgbClr val="7C5C3E"/>
      </a:accent1>
      <a:accent2>
        <a:srgbClr val="B8A189"/>
      </a:accent2>
      <a:accent3>
        <a:srgbClr val="A1A696"/>
      </a:accent3>
      <a:accent4>
        <a:srgbClr val="566868"/>
      </a:accent4>
      <a:accent5>
        <a:srgbClr val="786F50"/>
      </a:accent5>
      <a:accent6>
        <a:srgbClr val="A9A375"/>
      </a:accent6>
      <a:hlink>
        <a:srgbClr val="B1785F"/>
      </a:hlink>
      <a:folHlink>
        <a:srgbClr val="6C7F7F"/>
      </a:folHlink>
    </a:clrScheme>
    <a:fontScheme name="Custom 35">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hoji" id="{FC7F6458-703E-4B19-BAF9-E88A9B02521B}" vid="{6FBA4037-BA28-4926-BD89-6C54034403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Shoji</Template>
  <TotalTime>160</TotalTime>
  <Words>3518</Words>
  <Application>Microsoft Office PowerPoint</Application>
  <PresentationFormat>Custom</PresentationFormat>
  <Paragraphs>119</Paragraphs>
  <Slides>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Aptos Light</vt:lpstr>
      <vt:lpstr>Arial</vt:lpstr>
      <vt:lpstr>Calibri</vt:lpstr>
      <vt:lpstr>Times New Roman</vt:lpstr>
      <vt:lpstr>Walbaum Display</vt:lpstr>
      <vt:lpstr>Shoji</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Ivana Konjevod</dc:creator>
  <cp:lastModifiedBy>Ivana Konjevod</cp:lastModifiedBy>
  <cp:revision>30</cp:revision>
  <dcterms:created xsi:type="dcterms:W3CDTF">2026-05-26T11:16:50Z</dcterms:created>
  <dcterms:modified xsi:type="dcterms:W3CDTF">2026-10-11T10:37:51Z</dcterms:modified>
</cp:coreProperties>
</file>