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notesViewPr>
    <p:cSldViewPr>
      <p:cViewPr varScale="1">
        <p:scale>
          <a:sx n="69" d="100"/>
          <a:sy n="69" d="100"/>
        </p:scale>
        <p:origin x="-2790" y="-10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4181B0A-E3A1-4122-BD72-F83BC4E3A6DD}" type="datetimeFigureOut">
              <a:rPr lang="en-GB" smtClean="0"/>
              <a:pPr/>
              <a:t>31/07/2012</a:t>
            </a:fld>
            <a:endParaRPr lang="en-GB" dirty="0"/>
          </a:p>
        </p:txBody>
      </p:sp>
      <p:sp>
        <p:nvSpPr>
          <p:cNvPr id="4" name="Slide Image Placeholder 3"/>
          <p:cNvSpPr>
            <a:spLocks noGrp="1" noRot="1" noChangeAspect="1"/>
          </p:cNvSpPr>
          <p:nvPr>
            <p:ph type="sldImg" idx="2"/>
          </p:nvPr>
        </p:nvSpPr>
        <p:spPr>
          <a:xfrm>
            <a:off x="908720" y="539552"/>
            <a:ext cx="2520280" cy="189021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2627784"/>
            <a:ext cx="5486400" cy="5830416"/>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1775F5-5EBA-4638-A696-3D0BD1457CC8}"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B1775F5-5EBA-4638-A696-3D0BD1457CC8}"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dirty="0" smtClean="0"/>
              <a:t>In  many professional spheres, you are required to keep a record of ongoing Professional Development in order to retain your certification or registration to do your job.  For all of us</a:t>
            </a:r>
            <a:r>
              <a:rPr lang="en-US" dirty="0" smtClean="0"/>
              <a:t>, </a:t>
            </a:r>
            <a:r>
              <a:rPr lang="en-US" dirty="0" smtClean="0"/>
              <a:t> it </a:t>
            </a:r>
            <a:r>
              <a:rPr lang="en-US" dirty="0" smtClean="0"/>
              <a:t>is important to have a personal development plan. </a:t>
            </a:r>
            <a:endParaRPr lang="en-US" dirty="0" smtClean="0"/>
          </a:p>
          <a:p>
            <a:endParaRPr lang="en-US" dirty="0" smtClean="0"/>
          </a:p>
          <a:p>
            <a:r>
              <a:rPr lang="en-US" dirty="0" smtClean="0"/>
              <a:t>Your PDP will help you to record your achievements and successes. It will also help (along with TNA) to identify any areas of weakness (lack of competency or confidence) in your current role, or any areas for development towards a future role.</a:t>
            </a:r>
          </a:p>
          <a:p>
            <a:endParaRPr lang="en-US" dirty="0" smtClean="0"/>
          </a:p>
          <a:p>
            <a:r>
              <a:rPr lang="en-US" dirty="0" smtClean="0"/>
              <a:t>Of course, you need to be sufficiently disciplined to review your PDP periodically so that you can reflect on your progress, and have an action plan to achieve your learning goals.</a:t>
            </a:r>
          </a:p>
          <a:p>
            <a:endParaRPr lang="en-US" dirty="0" smtClean="0"/>
          </a:p>
          <a:p>
            <a:r>
              <a:rPr lang="en-US" dirty="0" smtClean="0"/>
              <a:t>Clearly we recognise that life gets in the way!  There isn’t always a straightforward path between where you are now and where you want to be.  This is another reason why it is important to review your PDP, so that you can take stock of any changes, and plan a different route to help overcome obstacles or hurdles which create barriers to achieving your goals.</a:t>
            </a:r>
          </a:p>
          <a:p>
            <a:endParaRPr lang="en-US" i="1" dirty="0" smtClean="0"/>
          </a:p>
          <a:p>
            <a:r>
              <a:rPr lang="en-US" dirty="0" smtClean="0"/>
              <a:t>Opportunities will present themselves (or you will actively go out and find them). Inevitably this might mean that you have to replan</a:t>
            </a:r>
            <a:r>
              <a:rPr lang="en-US" dirty="0" smtClean="0"/>
              <a:t> </a:t>
            </a:r>
            <a:r>
              <a:rPr lang="en-US" dirty="0" smtClean="0"/>
              <a:t>your route altogether!</a:t>
            </a:r>
          </a:p>
          <a:p>
            <a:endParaRPr lang="en-US" dirty="0" smtClean="0"/>
          </a:p>
          <a:p>
            <a:r>
              <a:rPr lang="en-US" dirty="0" smtClean="0"/>
              <a:t>As the old saying goes “</a:t>
            </a:r>
            <a:r>
              <a:rPr lang="en-US" i="1" dirty="0" smtClean="0"/>
              <a:t>if you don’t know where you are going, how will you know when you get there?”.</a:t>
            </a:r>
          </a:p>
          <a:p>
            <a:endParaRPr lang="en-US" dirty="0" smtClean="0"/>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234BD69-9FD9-418F-9C63-70575D71424F}" type="slidenum">
              <a:rPr lang="en-GB" smtClean="0"/>
              <a:pPr/>
              <a:t>2</a:t>
            </a:fld>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So the key stages for Personal Development Planning  are </a:t>
            </a:r>
            <a:r>
              <a:rPr lang="en-GB" dirty="0" smtClean="0"/>
              <a:t>shown above.</a:t>
            </a:r>
          </a:p>
          <a:p>
            <a:endParaRPr lang="en-GB" dirty="0" smtClean="0"/>
          </a:p>
          <a:p>
            <a:r>
              <a:rPr lang="en-GB" dirty="0" smtClean="0"/>
              <a:t>Where are you now – in terms of job role, level of competence, effectiveness and job satisfaction.  Where do you want to be this time next year, or in five years time, etc?</a:t>
            </a:r>
          </a:p>
          <a:p>
            <a:endParaRPr lang="en-GB" dirty="0" smtClean="0"/>
          </a:p>
          <a:p>
            <a:r>
              <a:rPr lang="en-GB" dirty="0" smtClean="0"/>
              <a:t>What changes would you need to make, based on where you are now, in order to get to where you want to be?  What SMART objectives can you set as an action plan to help you get there?  </a:t>
            </a:r>
            <a:br>
              <a:rPr lang="en-GB" dirty="0" smtClean="0"/>
            </a:br>
            <a:r>
              <a:rPr lang="en-GB" dirty="0" smtClean="0"/>
              <a:t/>
            </a:r>
            <a:br>
              <a:rPr lang="en-GB" dirty="0" smtClean="0"/>
            </a:br>
            <a:r>
              <a:rPr lang="en-GB" dirty="0" smtClean="0"/>
              <a:t>How often will you review your action plan – to identify milestones and successes, and to review the way forward?</a:t>
            </a:r>
            <a:endParaRPr lang="en-GB" dirty="0" smtClean="0"/>
          </a:p>
          <a:p>
            <a:endParaRPr lang="en-GB" dirty="0" smtClean="0"/>
          </a:p>
          <a:p>
            <a:endParaRPr lang="en-GB" dirty="0" smtClean="0"/>
          </a:p>
          <a:p>
            <a:endParaRPr lang="en-GB" dirty="0" smtClean="0"/>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5D57C13-50A6-403A-BF2E-2D1B7E6DF06B}" type="slidenum">
              <a:rPr lang="en-GB" smtClean="0"/>
              <a:pPr/>
              <a:t>3</a:t>
            </a:fld>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dirty="0" smtClean="0"/>
              <a:t>You might also find that your employer is less keen on your PDP than you are!  Especially when times get tough and training &amp; development budgets get squeezed.  Research has shown that in tough economic times it is even more important to invest in training and development of staff.</a:t>
            </a:r>
            <a:endParaRPr lang="en-US" dirty="0" smtClean="0"/>
          </a:p>
        </p:txBody>
      </p:sp>
      <p:sp>
        <p:nvSpPr>
          <p:cNvPr id="24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89DB808-415B-4D20-B6A5-6022E11AE623}" type="slidenum">
              <a:rPr lang="en-GB" smtClean="0"/>
              <a:pPr/>
              <a:t>4</a:t>
            </a:fld>
            <a:endParaRPr lang="en-GB"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The biggest challenge facing most organisations, especially these days, is one of cost.  How do you, </a:t>
            </a:r>
            <a:r>
              <a:rPr lang="en-GB" dirty="0" smtClean="0"/>
              <a:t>or your HR </a:t>
            </a:r>
            <a:r>
              <a:rPr lang="en-GB" dirty="0" smtClean="0"/>
              <a:t>practitioner, promote the important and the necessity of ongoing learning and development, during adverse economic situations.</a:t>
            </a:r>
          </a:p>
          <a:p>
            <a:endParaRPr lang="en-GB" dirty="0" smtClean="0"/>
          </a:p>
          <a:p>
            <a:r>
              <a:rPr lang="en-GB" dirty="0" smtClean="0"/>
              <a:t>When the country is in recession, what is the first budget to be cut down?</a:t>
            </a:r>
          </a:p>
          <a:p>
            <a:endParaRPr lang="en-GB" dirty="0" smtClean="0"/>
          </a:p>
          <a:p>
            <a:r>
              <a:rPr lang="en-GB" dirty="0" smtClean="0"/>
              <a:t>Typically, it’s the training budget, because it is quite easy for senior managers to make the decision that all non-essential training or development can be cut, almost immediately, in order to save money.  But is this a short sighted view?</a:t>
            </a:r>
          </a:p>
          <a:p>
            <a:endParaRPr lang="en-GB" dirty="0" smtClean="0"/>
          </a:p>
          <a:p>
            <a:r>
              <a:rPr lang="en-GB" dirty="0" smtClean="0"/>
              <a:t>How can you try to convince the organisation that the way forward in adversity is actually to continue to invest WISELY in learning and development opportunities.</a:t>
            </a:r>
          </a:p>
          <a:p>
            <a:endParaRPr lang="en-GB" dirty="0" smtClean="0"/>
          </a:p>
          <a:p>
            <a:r>
              <a:rPr lang="en-GB" dirty="0" smtClean="0"/>
              <a:t>.</a:t>
            </a:r>
            <a:endParaRPr lang="en-GB" dirty="0" smtClean="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BCAEDF-C568-42A9-8201-26A093B73175}" type="slidenum">
              <a:rPr lang="en-GB" smtClean="0"/>
              <a:pPr/>
              <a:t>5</a:t>
            </a:fld>
            <a:endParaRPr lang="en-GB"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With e-learning for example, we know that </a:t>
            </a:r>
            <a:r>
              <a:rPr lang="en-GB" dirty="0" smtClean="0"/>
              <a:t> </a:t>
            </a:r>
            <a:r>
              <a:rPr lang="en-GB" dirty="0" smtClean="0"/>
              <a:t>producing a basic training DVD is about a tenth of the cost of some other types of training and development. So how do you justify, both qualitative and quantitative benefits from utilising other, more costly forms</a:t>
            </a:r>
            <a:r>
              <a:rPr lang="en-GB" dirty="0" smtClean="0"/>
              <a:t>?</a:t>
            </a:r>
          </a:p>
          <a:p>
            <a:endParaRPr lang="en-GB" dirty="0" smtClean="0"/>
          </a:p>
          <a:p>
            <a:r>
              <a:rPr lang="en-GB" dirty="0" smtClean="0"/>
              <a:t>We also need to pay attention to the learning styles of our employees.  Its no good parking someone in front of a computer and insisting that they do ten hours of CBT (computer-based training) if the are not competent in using IT.</a:t>
            </a:r>
          </a:p>
          <a:p>
            <a:endParaRPr lang="en-GB" dirty="0" smtClean="0"/>
          </a:p>
          <a:p>
            <a:r>
              <a:rPr lang="en-GB" dirty="0" smtClean="0"/>
              <a:t>Equally, you wouldn’t send someone to an entire day of classroom based training, if you knew they suffered a medical condition which made it impossible for them to sit in one place for 7 hours at a time.</a:t>
            </a:r>
            <a:endParaRPr lang="en-GB" dirty="0" smtClean="0"/>
          </a:p>
          <a:p>
            <a:endParaRPr lang="en-GB" dirty="0" smtClean="0"/>
          </a:p>
          <a:p>
            <a:endParaRPr lang="en-GB" dirty="0" smtClean="0"/>
          </a:p>
        </p:txBody>
      </p:sp>
      <p:sp>
        <p:nvSpPr>
          <p:cNvPr id="26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1AD48EA-D5F7-4A83-98B0-BD1F8C749FC8}" type="slidenum">
              <a:rPr lang="en-GB" smtClean="0"/>
              <a:pPr/>
              <a:t>6</a:t>
            </a:fld>
            <a:endParaRPr lang="en-GB"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908050" y="539750"/>
            <a:ext cx="2520950" cy="1890713"/>
          </a:xfrm>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smtClean="0"/>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7623A32-1AC2-4AB1-A771-11852A0B05CD}" type="slidenum">
              <a:rPr lang="en-GB" smtClean="0"/>
              <a:pPr/>
              <a:t>7</a:t>
            </a:fld>
            <a:endParaRPr lang="en-GB"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xfrm>
            <a:off x="908050" y="539750"/>
            <a:ext cx="2520950" cy="1890713"/>
          </a:xfrm>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
            </a:r>
            <a:br>
              <a:rPr lang="en-GB" dirty="0" smtClean="0"/>
            </a:br>
            <a:r>
              <a:rPr lang="en-GB" dirty="0" smtClean="0"/>
              <a:t>You might find yourself in the position of having to defend the need for ongoing training and development or CPD.  In which case, this model might be useful:</a:t>
            </a:r>
            <a:br>
              <a:rPr lang="en-GB" dirty="0" smtClean="0"/>
            </a:br>
            <a:r>
              <a:rPr lang="en-GB" dirty="0" smtClean="0"/>
              <a:t/>
            </a:r>
            <a:br>
              <a:rPr lang="en-GB" dirty="0" smtClean="0"/>
            </a:br>
            <a:r>
              <a:rPr lang="en-GB" dirty="0" smtClean="0"/>
              <a:t>Relevance</a:t>
            </a:r>
            <a:endParaRPr lang="en-GB" dirty="0" smtClean="0"/>
          </a:p>
          <a:p>
            <a:r>
              <a:rPr lang="en-GB" dirty="0" smtClean="0"/>
              <a:t>L &amp; D should be designed to solve problems AND build capabilities</a:t>
            </a:r>
          </a:p>
          <a:p>
            <a:endParaRPr lang="en-GB" dirty="0" smtClean="0"/>
          </a:p>
          <a:p>
            <a:r>
              <a:rPr lang="en-GB" dirty="0" smtClean="0"/>
              <a:t>Alignment</a:t>
            </a:r>
          </a:p>
          <a:p>
            <a:r>
              <a:rPr lang="en-GB" dirty="0" smtClean="0"/>
              <a:t>L &amp; D should be aligned with the needs of the organisation AND its key stakeholders.</a:t>
            </a:r>
          </a:p>
          <a:p>
            <a:endParaRPr lang="en-GB" dirty="0" smtClean="0"/>
          </a:p>
          <a:p>
            <a:r>
              <a:rPr lang="en-GB" dirty="0" smtClean="0"/>
              <a:t>Meaningful Measures</a:t>
            </a:r>
          </a:p>
          <a:p>
            <a:r>
              <a:rPr lang="en-GB" dirty="0" smtClean="0"/>
              <a:t>Use measures &amp; metrics that mean business – both soft and hard, but not just return on investment.</a:t>
            </a:r>
          </a:p>
          <a:p>
            <a:endParaRPr lang="en-GB" dirty="0" smtClean="0"/>
          </a:p>
          <a:p>
            <a:r>
              <a:rPr lang="en-GB" dirty="0" smtClean="0"/>
              <a:t>This approach helps drive the business forward and show the real power and impact of learning</a:t>
            </a:r>
            <a:r>
              <a:rPr lang="en-GB" dirty="0" smtClean="0"/>
              <a:t>.  If you can get your directors to understand this and to work with you in designing a learning and development plan which builds organisational capability, then you are on to a winner.</a:t>
            </a:r>
            <a:endParaRPr lang="en-GB" dirty="0" smtClean="0"/>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C8B1939-A518-46FE-BF2E-29FAB685B6E5}" type="slidenum">
              <a:rPr lang="en-GB" smtClean="0"/>
              <a:pPr/>
              <a:t>8</a:t>
            </a:fld>
            <a:endParaRPr lang="en-GB"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smtClean="0"/>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11663B-7EC3-4F42-9567-DE7E70DBCFD2}" type="slidenum">
              <a:rPr lang="en-GB" smtClean="0"/>
              <a:pPr/>
              <a:t>9</a:t>
            </a:fld>
            <a:endParaRPr lang="en-GB"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dirty="0" smtClean="0"/>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EFD608E-5D62-45E3-8E1E-072B13A7EB4E}" type="slidenum">
              <a:rPr lang="en-GB" smtClean="0"/>
              <a:pPr/>
              <a:t>10</a:t>
            </a:fld>
            <a:endParaRPr lang="en-GB"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B1775F5-5EBA-4638-A696-3D0BD1457CC8}"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8050" y="539750"/>
            <a:ext cx="2520950" cy="18907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B1775F5-5EBA-4638-A696-3D0BD1457CC8}"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We need to use measures and metrics, both soft and hard , that make business sense.  In doing so we don’t just mean return on investment measures, but also return on expectation.  Simple, meaningful measures help us assess the value of both a specific L &amp; intervention and the strategic contribution of L &amp; D as a whole.</a:t>
            </a:r>
          </a:p>
          <a:p>
            <a:endParaRPr lang="en-GB" dirty="0" smtClean="0"/>
          </a:p>
          <a:p>
            <a:r>
              <a:rPr lang="en-GB" dirty="0" smtClean="0"/>
              <a:t>Be prepared to provide data on a whole range of issues.  For example: a typical question which comes up  is:</a:t>
            </a:r>
          </a:p>
          <a:p>
            <a:r>
              <a:rPr lang="en-GB" dirty="0" smtClean="0"/>
              <a:t>Can I afford to lose a worker to training for a whole day.  Think how much productivity will be lost etc.</a:t>
            </a:r>
          </a:p>
          <a:p>
            <a:endParaRPr lang="en-GB" dirty="0" smtClean="0"/>
          </a:p>
          <a:p>
            <a:r>
              <a:rPr lang="en-GB" dirty="0" smtClean="0"/>
              <a:t>So to answer this question, try calculating the costs of productivity.  Say this employee earns £25K a year.  In real terms, that costs the business about £35,000 by the time we have added in pension and employment costs etc.  That equates to about £149 per day for that employee.</a:t>
            </a:r>
          </a:p>
          <a:p>
            <a:endParaRPr lang="en-GB" dirty="0" smtClean="0"/>
          </a:p>
          <a:p>
            <a:r>
              <a:rPr lang="en-GB" dirty="0" smtClean="0"/>
              <a:t>Imagine that a one-day training course will cost £300.</a:t>
            </a:r>
          </a:p>
          <a:p>
            <a:endParaRPr lang="en-GB" dirty="0" smtClean="0"/>
          </a:p>
          <a:p>
            <a:r>
              <a:rPr lang="en-GB" dirty="0" smtClean="0"/>
              <a:t>What you have to do, is work out how long it will take to achieve payback on that investment of £449.  A very rough and dirty way to that is to say that, assuming the training has been effective, the worker returns to their team being more productive, it will </a:t>
            </a:r>
            <a:r>
              <a:rPr lang="en-GB" dirty="0" smtClean="0"/>
              <a:t>take less than 3 </a:t>
            </a:r>
            <a:r>
              <a:rPr lang="en-GB" dirty="0" smtClean="0"/>
              <a:t>working </a:t>
            </a:r>
            <a:r>
              <a:rPr lang="en-GB" dirty="0" smtClean="0"/>
              <a:t>weeks </a:t>
            </a:r>
            <a:r>
              <a:rPr lang="en-GB" dirty="0" smtClean="0"/>
              <a:t>to achieve payback.</a:t>
            </a:r>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5ED78C3-C042-448C-A942-D6C2C40B9691}" type="slidenum">
              <a:rPr lang="en-GB" smtClean="0"/>
              <a:pPr/>
              <a:t>13</a:t>
            </a:fld>
            <a:endParaRPr lang="en-GB"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908050" y="539750"/>
            <a:ext cx="2520950" cy="1890713"/>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
            </a:r>
            <a:br>
              <a:rPr lang="en-GB" dirty="0" smtClean="0"/>
            </a:br>
            <a:r>
              <a:rPr lang="en-GB" dirty="0" smtClean="0"/>
              <a:t>It is important to evaluate training and development interactions to make sure that both individual and organisation are getting value from them.  This doesn’t mean that the participant just needs to complete a ‘happy sheet’ at the end of the training!</a:t>
            </a:r>
            <a:br>
              <a:rPr lang="en-GB" dirty="0" smtClean="0"/>
            </a:br>
            <a:r>
              <a:rPr lang="en-GB" dirty="0" smtClean="0"/>
              <a:t/>
            </a:r>
            <a:br>
              <a:rPr lang="en-GB" dirty="0" smtClean="0"/>
            </a:br>
            <a:r>
              <a:rPr lang="en-GB" dirty="0" smtClean="0"/>
              <a:t> </a:t>
            </a:r>
            <a:r>
              <a:rPr lang="en-GB" dirty="0" smtClean="0"/>
              <a:t>How useful are they – well for some of the qualitative issues, they are actually quite useful – temperature of the room, quality of the buffet etc.</a:t>
            </a:r>
          </a:p>
          <a:p>
            <a:endParaRPr lang="en-GB" dirty="0" smtClean="0"/>
          </a:p>
          <a:p>
            <a:r>
              <a:rPr lang="en-GB" dirty="0" smtClean="0"/>
              <a:t>Learner perception and evaluation </a:t>
            </a:r>
            <a:r>
              <a:rPr lang="en-GB" dirty="0" smtClean="0"/>
              <a:t> </a:t>
            </a:r>
            <a:r>
              <a:rPr lang="en-GB" dirty="0" smtClean="0"/>
              <a:t>can be </a:t>
            </a:r>
            <a:r>
              <a:rPr lang="en-GB" dirty="0" smtClean="0"/>
              <a:t>done more effectively  </a:t>
            </a:r>
            <a:r>
              <a:rPr lang="en-GB" dirty="0" smtClean="0"/>
              <a:t>through </a:t>
            </a:r>
            <a:r>
              <a:rPr lang="en-GB" dirty="0" smtClean="0"/>
              <a:t>interviews, </a:t>
            </a:r>
            <a:r>
              <a:rPr lang="en-GB" dirty="0" smtClean="0"/>
              <a:t>focus groups, stories, group discussions,  buttonholing people at coffee break etc.  </a:t>
            </a:r>
            <a:r>
              <a:rPr lang="en-GB" dirty="0" smtClean="0"/>
              <a:t/>
            </a:r>
            <a:br>
              <a:rPr lang="en-GB" dirty="0" smtClean="0"/>
            </a:br>
            <a:r>
              <a:rPr lang="en-GB" dirty="0" smtClean="0"/>
              <a:t/>
            </a:r>
            <a:br>
              <a:rPr lang="en-GB" dirty="0" smtClean="0"/>
            </a:br>
            <a:r>
              <a:rPr lang="en-GB" dirty="0" smtClean="0"/>
              <a:t>These </a:t>
            </a:r>
            <a:r>
              <a:rPr lang="en-GB" dirty="0" smtClean="0"/>
              <a:t>stories and anecdotes can be a big part of the story and if you can get people talking about the training, it will help convince managers that it has been effective</a:t>
            </a:r>
            <a:r>
              <a:rPr lang="en-GB" dirty="0" smtClean="0"/>
              <a:t>.  It might also help convince more reluctant employees that it is worthwhile attending.</a:t>
            </a:r>
            <a:endParaRPr lang="en-GB" dirty="0" smtClean="0"/>
          </a:p>
        </p:txBody>
      </p:sp>
      <p:sp>
        <p:nvSpPr>
          <p:cNvPr id="327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A7BBC19-535F-496A-A758-25245BABC993}" type="slidenum">
              <a:rPr lang="en-GB" smtClean="0"/>
              <a:pPr/>
              <a:t>14</a:t>
            </a:fld>
            <a:endParaRPr lang="en-GB"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B1775F5-5EBA-4638-A696-3D0BD1457CC8}" type="slidenum">
              <a:rPr lang="en-GB" smtClean="0"/>
              <a:pPr/>
              <a:t>15</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D2AA3FA-84CF-47FA-A54F-E1F820373F48}" type="datetimeFigureOut">
              <a:rPr lang="en-GB" smtClean="0"/>
              <a:pPr/>
              <a:t>31/07/2012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531E8A6-C4E1-4155-AF2F-B4C469BD02FF}"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2AA3FA-84CF-47FA-A54F-E1F820373F48}" type="datetimeFigureOut">
              <a:rPr lang="en-GB" smtClean="0"/>
              <a:pPr/>
              <a:t>31/07/2012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31E8A6-C4E1-4155-AF2F-B4C469BD02FF}"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Personal Development Planning</a:t>
            </a:r>
            <a:endParaRPr lang="en-GB" dirty="0"/>
          </a:p>
        </p:txBody>
      </p:sp>
      <p:sp>
        <p:nvSpPr>
          <p:cNvPr id="3" name="Subtitle 2"/>
          <p:cNvSpPr>
            <a:spLocks noGrp="1"/>
          </p:cNvSpPr>
          <p:nvPr>
            <p:ph type="subTitle" idx="1"/>
          </p:nvPr>
        </p:nvSpPr>
        <p:spPr/>
        <p:txBody>
          <a:bodyPr/>
          <a:lstStyle/>
          <a:p>
            <a:r>
              <a:rPr lang="en-GB" dirty="0" smtClean="0"/>
              <a:t>Barbara Barnes</a:t>
            </a:r>
          </a:p>
          <a:p>
            <a:r>
              <a:rPr lang="en-GB" dirty="0" smtClean="0"/>
              <a:t>Workforce Development Fellow</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sz="4000" dirty="0" smtClean="0">
                <a:solidFill>
                  <a:srgbClr val="0000FF"/>
                </a:solidFill>
              </a:rPr>
              <a:t>Personal Development Planning</a:t>
            </a:r>
          </a:p>
        </p:txBody>
      </p:sp>
      <p:sp>
        <p:nvSpPr>
          <p:cNvPr id="5123" name="Content Placeholder 2"/>
          <p:cNvSpPr>
            <a:spLocks noGrp="1"/>
          </p:cNvSpPr>
          <p:nvPr>
            <p:ph idx="1"/>
          </p:nvPr>
        </p:nvSpPr>
        <p:spPr>
          <a:xfrm>
            <a:off x="755576" y="1340768"/>
            <a:ext cx="7786687" cy="4752528"/>
          </a:xfrm>
        </p:spPr>
        <p:txBody>
          <a:bodyPr>
            <a:normAutofit fontScale="92500"/>
          </a:bodyPr>
          <a:lstStyle/>
          <a:p>
            <a:r>
              <a:rPr lang="en-GB" dirty="0" smtClean="0">
                <a:solidFill>
                  <a:srgbClr val="0000FF"/>
                </a:solidFill>
              </a:rPr>
              <a:t>Recording achievements &amp; successes.</a:t>
            </a:r>
            <a:br>
              <a:rPr lang="en-GB" dirty="0" smtClean="0">
                <a:solidFill>
                  <a:srgbClr val="0000FF"/>
                </a:solidFill>
              </a:rPr>
            </a:br>
            <a:endParaRPr lang="en-GB" dirty="0" smtClean="0">
              <a:solidFill>
                <a:srgbClr val="0000FF"/>
              </a:solidFill>
            </a:endParaRPr>
          </a:p>
          <a:p>
            <a:r>
              <a:rPr lang="en-GB" dirty="0" smtClean="0">
                <a:solidFill>
                  <a:srgbClr val="0000FF"/>
                </a:solidFill>
              </a:rPr>
              <a:t>Identifying weaknesses or development areas.</a:t>
            </a:r>
            <a:br>
              <a:rPr lang="en-GB" dirty="0" smtClean="0">
                <a:solidFill>
                  <a:srgbClr val="0000FF"/>
                </a:solidFill>
              </a:rPr>
            </a:br>
            <a:endParaRPr lang="en-GB" dirty="0" smtClean="0">
              <a:solidFill>
                <a:srgbClr val="0000FF"/>
              </a:solidFill>
            </a:endParaRPr>
          </a:p>
          <a:p>
            <a:r>
              <a:rPr lang="en-GB" dirty="0" smtClean="0">
                <a:solidFill>
                  <a:srgbClr val="0000FF"/>
                </a:solidFill>
              </a:rPr>
              <a:t>Reflecting on progress.</a:t>
            </a:r>
            <a:br>
              <a:rPr lang="en-GB" dirty="0" smtClean="0">
                <a:solidFill>
                  <a:srgbClr val="0000FF"/>
                </a:solidFill>
              </a:rPr>
            </a:br>
            <a:endParaRPr lang="en-GB" dirty="0" smtClean="0">
              <a:solidFill>
                <a:srgbClr val="0000FF"/>
              </a:solidFill>
            </a:endParaRPr>
          </a:p>
          <a:p>
            <a:r>
              <a:rPr lang="en-GB" dirty="0" smtClean="0">
                <a:solidFill>
                  <a:srgbClr val="0000FF"/>
                </a:solidFill>
              </a:rPr>
              <a:t>Setting clear learning goals</a:t>
            </a:r>
            <a:r>
              <a:rPr lang="en-GB" dirty="0" smtClean="0">
                <a:solidFill>
                  <a:srgbClr val="0000FF"/>
                </a:solidFill>
              </a:rPr>
              <a:t>.</a:t>
            </a:r>
            <a:br>
              <a:rPr lang="en-GB" dirty="0" smtClean="0">
                <a:solidFill>
                  <a:srgbClr val="0000FF"/>
                </a:solidFill>
              </a:rPr>
            </a:br>
            <a:endParaRPr lang="en-GB" dirty="0" smtClean="0">
              <a:solidFill>
                <a:srgbClr val="0000FF"/>
              </a:solidFill>
            </a:endParaRPr>
          </a:p>
          <a:p>
            <a:r>
              <a:rPr lang="en-GB" dirty="0" smtClean="0">
                <a:solidFill>
                  <a:srgbClr val="0000FF"/>
                </a:solidFill>
              </a:rPr>
              <a:t>Action planning</a:t>
            </a:r>
            <a:endParaRPr lang="en-GB" dirty="0" smtClean="0">
              <a:solidFill>
                <a:srgbClr val="0000FF"/>
              </a:solidFill>
            </a:endParaRPr>
          </a:p>
          <a:p>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smtClean="0"/>
              <a:t>Stages to PDP</a:t>
            </a:r>
          </a:p>
        </p:txBody>
      </p:sp>
      <p:sp>
        <p:nvSpPr>
          <p:cNvPr id="6147" name="Content Placeholder 2"/>
          <p:cNvSpPr>
            <a:spLocks noGrp="1"/>
          </p:cNvSpPr>
          <p:nvPr>
            <p:ph idx="1"/>
          </p:nvPr>
        </p:nvSpPr>
        <p:spPr>
          <a:xfrm>
            <a:off x="285750" y="1785938"/>
            <a:ext cx="8669338" cy="4346575"/>
          </a:xfrm>
        </p:spPr>
        <p:txBody>
          <a:bodyPr>
            <a:normAutofit lnSpcReduction="10000"/>
          </a:bodyPr>
          <a:lstStyle/>
          <a:p>
            <a:r>
              <a:rPr lang="en-GB" dirty="0" smtClean="0">
                <a:solidFill>
                  <a:srgbClr val="0000FF"/>
                </a:solidFill>
              </a:rPr>
              <a:t>Stage 1: Understanding</a:t>
            </a:r>
          </a:p>
          <a:p>
            <a:pPr lvl="1"/>
            <a:r>
              <a:rPr lang="en-GB" dirty="0" smtClean="0">
                <a:solidFill>
                  <a:srgbClr val="0000FF"/>
                </a:solidFill>
              </a:rPr>
              <a:t>Where am I now? &amp; What does this mean?</a:t>
            </a:r>
            <a:br>
              <a:rPr lang="en-GB" dirty="0" smtClean="0">
                <a:solidFill>
                  <a:srgbClr val="0000FF"/>
                </a:solidFill>
              </a:rPr>
            </a:br>
            <a:endParaRPr lang="en-GB" dirty="0" smtClean="0">
              <a:solidFill>
                <a:srgbClr val="0000FF"/>
              </a:solidFill>
            </a:endParaRPr>
          </a:p>
          <a:p>
            <a:r>
              <a:rPr lang="en-GB" dirty="0" smtClean="0">
                <a:solidFill>
                  <a:srgbClr val="0000FF"/>
                </a:solidFill>
              </a:rPr>
              <a:t>Stage 2: Developing</a:t>
            </a:r>
          </a:p>
          <a:p>
            <a:pPr lvl="1"/>
            <a:r>
              <a:rPr lang="en-GB" dirty="0" smtClean="0">
                <a:solidFill>
                  <a:srgbClr val="0000FF"/>
                </a:solidFill>
              </a:rPr>
              <a:t>What do I need to change?</a:t>
            </a:r>
          </a:p>
          <a:p>
            <a:pPr lvl="1"/>
            <a:r>
              <a:rPr lang="en-GB" dirty="0" smtClean="0">
                <a:solidFill>
                  <a:srgbClr val="0000FF"/>
                </a:solidFill>
              </a:rPr>
              <a:t>What SMART objectives should I set?</a:t>
            </a:r>
            <a:br>
              <a:rPr lang="en-GB" dirty="0" smtClean="0">
                <a:solidFill>
                  <a:srgbClr val="0000FF"/>
                </a:solidFill>
              </a:rPr>
            </a:br>
            <a:endParaRPr lang="en-GB" dirty="0" smtClean="0">
              <a:solidFill>
                <a:srgbClr val="0000FF"/>
              </a:solidFill>
            </a:endParaRPr>
          </a:p>
          <a:p>
            <a:r>
              <a:rPr lang="en-GB" dirty="0" smtClean="0">
                <a:solidFill>
                  <a:srgbClr val="0000FF"/>
                </a:solidFill>
              </a:rPr>
              <a:t>Stage 3: Effectiveness</a:t>
            </a:r>
          </a:p>
          <a:p>
            <a:pPr lvl="1"/>
            <a:r>
              <a:rPr lang="en-GB" dirty="0" smtClean="0">
                <a:solidFill>
                  <a:srgbClr val="0000FF"/>
                </a:solidFill>
              </a:rPr>
              <a:t>Monitoring &amp; evaluation – informs next steps</a:t>
            </a:r>
          </a:p>
          <a:p>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3"/>
          <p:cNvSpPr txBox="1">
            <a:spLocks noChangeArrowheads="1"/>
          </p:cNvSpPr>
          <p:nvPr/>
        </p:nvSpPr>
        <p:spPr bwMode="auto">
          <a:xfrm>
            <a:off x="428625" y="2071688"/>
            <a:ext cx="8542338" cy="3046412"/>
          </a:xfrm>
          <a:prstGeom prst="rect">
            <a:avLst/>
          </a:prstGeom>
          <a:noFill/>
          <a:ln w="9525">
            <a:noFill/>
            <a:miter lim="800000"/>
            <a:headEnd/>
            <a:tailEnd/>
          </a:ln>
        </p:spPr>
        <p:txBody>
          <a:bodyPr wrap="none">
            <a:spAutoFit/>
          </a:bodyPr>
          <a:lstStyle/>
          <a:p>
            <a:pPr algn="ctr"/>
            <a:r>
              <a:rPr lang="en-GB" sz="3200" i="1" dirty="0"/>
              <a:t>Because of the global recession…learning and</a:t>
            </a:r>
            <a:br>
              <a:rPr lang="en-GB" sz="3200" i="1" dirty="0"/>
            </a:br>
            <a:r>
              <a:rPr lang="en-GB" sz="3200" i="1" dirty="0"/>
              <a:t> talent development has never been more </a:t>
            </a:r>
            <a:br>
              <a:rPr lang="en-GB" sz="3200" i="1" dirty="0"/>
            </a:br>
            <a:r>
              <a:rPr lang="en-GB" sz="3200" i="1" dirty="0"/>
              <a:t>important. We need to position its value </a:t>
            </a:r>
            <a:br>
              <a:rPr lang="en-GB" sz="3200" i="1" dirty="0"/>
            </a:br>
            <a:r>
              <a:rPr lang="en-GB" sz="3200" i="1" dirty="0"/>
              <a:t>robustly because in the interim with any other</a:t>
            </a:r>
            <a:br>
              <a:rPr lang="en-GB" sz="3200" i="1" dirty="0"/>
            </a:br>
            <a:r>
              <a:rPr lang="en-GB" sz="3200" i="1" dirty="0"/>
              <a:t> costs of doing business, the cost of L &amp; D </a:t>
            </a:r>
            <a:br>
              <a:rPr lang="en-GB" sz="3200" i="1" dirty="0"/>
            </a:br>
            <a:r>
              <a:rPr lang="en-GB" sz="3200" i="1" dirty="0"/>
              <a:t>will be questioned</a:t>
            </a:r>
            <a:r>
              <a:rPr lang="en-GB" sz="3200" dirty="0"/>
              <a:t>.</a:t>
            </a:r>
          </a:p>
        </p:txBody>
      </p:sp>
      <p:sp>
        <p:nvSpPr>
          <p:cNvPr id="7171" name="TextBox 4"/>
          <p:cNvSpPr txBox="1">
            <a:spLocks noChangeArrowheads="1"/>
          </p:cNvSpPr>
          <p:nvPr/>
        </p:nvSpPr>
        <p:spPr bwMode="auto">
          <a:xfrm>
            <a:off x="571500" y="6072188"/>
            <a:ext cx="7500938" cy="369887"/>
          </a:xfrm>
          <a:prstGeom prst="rect">
            <a:avLst/>
          </a:prstGeom>
          <a:noFill/>
          <a:ln w="9525">
            <a:noFill/>
            <a:miter lim="800000"/>
            <a:headEnd/>
            <a:tailEnd/>
          </a:ln>
        </p:spPr>
        <p:txBody>
          <a:bodyPr>
            <a:spAutoFit/>
          </a:bodyPr>
          <a:lstStyle/>
          <a:p>
            <a:r>
              <a:rPr lang="en-GB" dirty="0"/>
              <a:t>CIPD Guide to Promoting the value of Learning in Adversity. 2010</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lgn="ctr"/>
            <a:r>
              <a:rPr lang="en-GB" sz="3200" dirty="0" smtClean="0"/>
              <a:t>Promoting Learning &amp; Development In</a:t>
            </a:r>
            <a:br>
              <a:rPr lang="en-GB" sz="3200" dirty="0" smtClean="0"/>
            </a:br>
            <a:r>
              <a:rPr lang="en-GB" sz="3200" dirty="0" smtClean="0"/>
              <a:t> Adverse Economic Times</a:t>
            </a:r>
          </a:p>
        </p:txBody>
      </p:sp>
      <p:sp>
        <p:nvSpPr>
          <p:cNvPr id="8195" name="Content Placeholder 2"/>
          <p:cNvSpPr>
            <a:spLocks noGrp="1"/>
          </p:cNvSpPr>
          <p:nvPr>
            <p:ph idx="1"/>
          </p:nvPr>
        </p:nvSpPr>
        <p:spPr>
          <a:xfrm>
            <a:off x="285750" y="2017713"/>
            <a:ext cx="8669338" cy="4114800"/>
          </a:xfrm>
        </p:spPr>
        <p:txBody>
          <a:bodyPr/>
          <a:lstStyle/>
          <a:p>
            <a:r>
              <a:rPr lang="en-GB" dirty="0" smtClean="0"/>
              <a:t>How do you demonstrate the impact of a Customer Service training programme – e.g. to your marketing department.</a:t>
            </a:r>
            <a:br>
              <a:rPr lang="en-GB" dirty="0" smtClean="0"/>
            </a:br>
            <a:endParaRPr lang="en-GB" dirty="0" smtClean="0"/>
          </a:p>
          <a:p>
            <a:r>
              <a:rPr lang="en-GB" dirty="0" smtClean="0"/>
              <a:t>Could you defend a coaching programme which might otherwise be considered a ‘nice-to-have’ in terms of bottom-line impact?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ctr"/>
            <a:r>
              <a:rPr lang="en-GB" sz="3200" dirty="0" smtClean="0"/>
              <a:t>Promoting Learning &amp; Development In</a:t>
            </a:r>
            <a:br>
              <a:rPr lang="en-GB" sz="3200" dirty="0" smtClean="0"/>
            </a:br>
            <a:r>
              <a:rPr lang="en-GB" sz="3200" dirty="0" smtClean="0"/>
              <a:t> Adverse Economic Times</a:t>
            </a:r>
          </a:p>
        </p:txBody>
      </p:sp>
      <p:sp>
        <p:nvSpPr>
          <p:cNvPr id="9219" name="Content Placeholder 2"/>
          <p:cNvSpPr>
            <a:spLocks noGrp="1"/>
          </p:cNvSpPr>
          <p:nvPr>
            <p:ph idx="1"/>
          </p:nvPr>
        </p:nvSpPr>
        <p:spPr>
          <a:xfrm>
            <a:off x="357188" y="2017713"/>
            <a:ext cx="8597900" cy="4114800"/>
          </a:xfrm>
        </p:spPr>
        <p:txBody>
          <a:bodyPr>
            <a:normAutofit lnSpcReduction="10000"/>
          </a:bodyPr>
          <a:lstStyle/>
          <a:p>
            <a:r>
              <a:rPr lang="en-GB" dirty="0" smtClean="0"/>
              <a:t>Do you </a:t>
            </a:r>
            <a:r>
              <a:rPr lang="en-GB" u="sng" dirty="0" smtClean="0"/>
              <a:t>really</a:t>
            </a:r>
            <a:r>
              <a:rPr lang="en-GB" dirty="0" smtClean="0"/>
              <a:t> know the costs and benefits of e-learning compared with other methods?</a:t>
            </a:r>
            <a:br>
              <a:rPr lang="en-GB" dirty="0" smtClean="0"/>
            </a:br>
            <a:endParaRPr lang="en-GB" dirty="0" smtClean="0"/>
          </a:p>
          <a:p>
            <a:r>
              <a:rPr lang="en-GB" dirty="0" smtClean="0"/>
              <a:t>Do you know what methods and approaches are considered </a:t>
            </a:r>
            <a:r>
              <a:rPr lang="en-GB" u="sng" dirty="0" smtClean="0"/>
              <a:t>most</a:t>
            </a:r>
            <a:r>
              <a:rPr lang="en-GB" dirty="0" smtClean="0"/>
              <a:t> effective?</a:t>
            </a:r>
            <a:br>
              <a:rPr lang="en-GB" dirty="0" smtClean="0"/>
            </a:br>
            <a:endParaRPr lang="en-GB" dirty="0" smtClean="0"/>
          </a:p>
          <a:p>
            <a:r>
              <a:rPr lang="en-GB" dirty="0" smtClean="0"/>
              <a:t>And can you answer the question above in terms of </a:t>
            </a:r>
            <a:r>
              <a:rPr lang="en-GB" u="sng" dirty="0" smtClean="0"/>
              <a:t>your</a:t>
            </a:r>
            <a:r>
              <a:rPr lang="en-GB" dirty="0" smtClean="0"/>
              <a:t> workforce?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3"/>
          <p:cNvSpPr txBox="1">
            <a:spLocks noChangeArrowheads="1"/>
          </p:cNvSpPr>
          <p:nvPr/>
        </p:nvSpPr>
        <p:spPr bwMode="auto">
          <a:xfrm>
            <a:off x="1000125" y="1857375"/>
            <a:ext cx="7500938" cy="3970338"/>
          </a:xfrm>
          <a:prstGeom prst="rect">
            <a:avLst/>
          </a:prstGeom>
          <a:noFill/>
          <a:ln w="9525">
            <a:noFill/>
            <a:miter lim="800000"/>
            <a:headEnd/>
            <a:tailEnd/>
          </a:ln>
        </p:spPr>
        <p:txBody>
          <a:bodyPr>
            <a:spAutoFit/>
          </a:bodyPr>
          <a:lstStyle/>
          <a:p>
            <a:pPr algn="ctr"/>
            <a:r>
              <a:rPr lang="en-GB" sz="2800" i="1" dirty="0"/>
              <a:t>Companies that train &amp; develop their staff will not only survive difficult times , they are 2.5 times less likely to go bust.</a:t>
            </a:r>
            <a:endParaRPr lang="en-GB" sz="2800" dirty="0"/>
          </a:p>
          <a:p>
            <a:pPr algn="ctr"/>
            <a:r>
              <a:rPr lang="en-GB" sz="2800" dirty="0"/>
              <a:t>UKCES Strategic Skills body.</a:t>
            </a:r>
          </a:p>
          <a:p>
            <a:pPr algn="ctr"/>
            <a:endParaRPr lang="en-GB" sz="2800" i="1" dirty="0"/>
          </a:p>
          <a:p>
            <a:pPr algn="ctr"/>
            <a:r>
              <a:rPr lang="en-GB" sz="2800" i="1" dirty="0"/>
              <a:t>Employers who invest in their own staff are best places to save money, improve staff motivation and increase employee  retention.</a:t>
            </a:r>
          </a:p>
          <a:p>
            <a:pPr algn="ctr"/>
            <a:r>
              <a:rPr lang="en-GB" sz="2800" dirty="0"/>
              <a:t>Cranfield</a:t>
            </a:r>
            <a:r>
              <a:rPr lang="en-GB" sz="2800" dirty="0"/>
              <a:t> University, 2008 Parry.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1"/>
          <p:cNvSpPr txBox="1">
            <a:spLocks noChangeArrowheads="1"/>
          </p:cNvSpPr>
          <p:nvPr/>
        </p:nvSpPr>
        <p:spPr bwMode="auto">
          <a:xfrm>
            <a:off x="1428750" y="500063"/>
            <a:ext cx="6429375" cy="646112"/>
          </a:xfrm>
          <a:prstGeom prst="rect">
            <a:avLst/>
          </a:prstGeom>
          <a:noFill/>
          <a:ln w="9525">
            <a:noFill/>
            <a:miter lim="800000"/>
            <a:headEnd/>
            <a:tailEnd/>
          </a:ln>
        </p:spPr>
        <p:txBody>
          <a:bodyPr>
            <a:spAutoFit/>
          </a:bodyPr>
          <a:lstStyle/>
          <a:p>
            <a:r>
              <a:rPr lang="en-GB" sz="3600" dirty="0">
                <a:solidFill>
                  <a:srgbClr val="0000FF"/>
                </a:solidFill>
              </a:rPr>
              <a:t>RAMing</a:t>
            </a:r>
            <a:r>
              <a:rPr lang="en-GB" sz="3600" dirty="0">
                <a:solidFill>
                  <a:srgbClr val="0000FF"/>
                </a:solidFill>
              </a:rPr>
              <a:t> it home!</a:t>
            </a:r>
          </a:p>
        </p:txBody>
      </p:sp>
      <p:sp>
        <p:nvSpPr>
          <p:cNvPr id="11267" name="TextBox 2"/>
          <p:cNvSpPr txBox="1">
            <a:spLocks noChangeArrowheads="1"/>
          </p:cNvSpPr>
          <p:nvPr/>
        </p:nvSpPr>
        <p:spPr bwMode="auto">
          <a:xfrm>
            <a:off x="1285875" y="1285875"/>
            <a:ext cx="6929438" cy="369888"/>
          </a:xfrm>
          <a:prstGeom prst="rect">
            <a:avLst/>
          </a:prstGeom>
          <a:noFill/>
          <a:ln w="9525">
            <a:noFill/>
            <a:miter lim="800000"/>
            <a:headEnd/>
            <a:tailEnd/>
          </a:ln>
        </p:spPr>
        <p:txBody>
          <a:bodyPr>
            <a:spAutoFit/>
          </a:bodyPr>
          <a:lstStyle/>
          <a:p>
            <a:r>
              <a:rPr lang="en-GB" dirty="0"/>
              <a:t>The RAM model of promoting the value of learning. (CIPD)</a:t>
            </a:r>
          </a:p>
        </p:txBody>
      </p:sp>
      <p:sp>
        <p:nvSpPr>
          <p:cNvPr id="4" name="Rounded Rectangle 3"/>
          <p:cNvSpPr/>
          <p:nvPr/>
        </p:nvSpPr>
        <p:spPr>
          <a:xfrm>
            <a:off x="2143125" y="1785938"/>
            <a:ext cx="4214813" cy="1428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solidFill>
                  <a:srgbClr val="0000FF"/>
                </a:solidFill>
              </a:rPr>
              <a:t>Relevance</a:t>
            </a:r>
          </a:p>
          <a:p>
            <a:pPr lvl="1" algn="ctr">
              <a:buFont typeface="Arial" pitchFamily="34" charset="0"/>
              <a:buChar char="•"/>
              <a:defRPr/>
            </a:pPr>
            <a:r>
              <a:rPr lang="en-GB" sz="2800" dirty="0">
                <a:solidFill>
                  <a:srgbClr val="0000FF"/>
                </a:solidFill>
              </a:rPr>
              <a:t>Business Case</a:t>
            </a:r>
          </a:p>
          <a:p>
            <a:pPr lvl="1" algn="ctr">
              <a:buFont typeface="Arial" pitchFamily="34" charset="0"/>
              <a:buChar char="•"/>
              <a:defRPr/>
            </a:pPr>
            <a:r>
              <a:rPr lang="en-GB" sz="2800" dirty="0">
                <a:solidFill>
                  <a:srgbClr val="0000FF"/>
                </a:solidFill>
              </a:rPr>
              <a:t>Targeted L &amp; D</a:t>
            </a:r>
          </a:p>
        </p:txBody>
      </p:sp>
      <p:sp>
        <p:nvSpPr>
          <p:cNvPr id="5" name="Rounded Rectangle 4"/>
          <p:cNvSpPr/>
          <p:nvPr/>
        </p:nvSpPr>
        <p:spPr>
          <a:xfrm>
            <a:off x="5000625" y="4857750"/>
            <a:ext cx="3786188" cy="16430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b="1" dirty="0">
                <a:solidFill>
                  <a:srgbClr val="0000FF"/>
                </a:solidFill>
              </a:rPr>
              <a:t>Measures &amp; Metrics</a:t>
            </a:r>
          </a:p>
          <a:p>
            <a:pPr algn="ctr">
              <a:buFont typeface="Arial" pitchFamily="34" charset="0"/>
              <a:buChar char="•"/>
              <a:defRPr/>
            </a:pPr>
            <a:r>
              <a:rPr lang="en-GB" sz="2000" dirty="0">
                <a:solidFill>
                  <a:srgbClr val="0000FF"/>
                </a:solidFill>
              </a:rPr>
              <a:t>ROI</a:t>
            </a:r>
          </a:p>
          <a:p>
            <a:pPr algn="ctr">
              <a:buFont typeface="Arial" pitchFamily="34" charset="0"/>
              <a:buChar char="•"/>
              <a:defRPr/>
            </a:pPr>
            <a:r>
              <a:rPr lang="en-GB" sz="2000" dirty="0">
                <a:solidFill>
                  <a:srgbClr val="0000FF"/>
                </a:solidFill>
              </a:rPr>
              <a:t>Return on Expectation</a:t>
            </a:r>
          </a:p>
          <a:p>
            <a:pPr algn="ctr">
              <a:buFont typeface="Arial" pitchFamily="34" charset="0"/>
              <a:buChar char="•"/>
              <a:defRPr/>
            </a:pPr>
            <a:r>
              <a:rPr lang="en-GB" sz="2000" dirty="0">
                <a:solidFill>
                  <a:srgbClr val="0000FF"/>
                </a:solidFill>
              </a:rPr>
              <a:t>Key Performance Indicators</a:t>
            </a:r>
          </a:p>
          <a:p>
            <a:pPr algn="ctr">
              <a:buFont typeface="Arial" pitchFamily="34" charset="0"/>
              <a:buChar char="•"/>
              <a:defRPr/>
            </a:pPr>
            <a:r>
              <a:rPr lang="en-GB" sz="2000" dirty="0">
                <a:solidFill>
                  <a:srgbClr val="0000FF"/>
                </a:solidFill>
              </a:rPr>
              <a:t>Benchmarking</a:t>
            </a:r>
          </a:p>
        </p:txBody>
      </p:sp>
      <p:sp>
        <p:nvSpPr>
          <p:cNvPr id="6" name="Rounded Rectangle 5"/>
          <p:cNvSpPr/>
          <p:nvPr/>
        </p:nvSpPr>
        <p:spPr>
          <a:xfrm>
            <a:off x="357188" y="4857750"/>
            <a:ext cx="3786187" cy="16430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rgbClr val="0000FF"/>
                </a:solidFill>
              </a:rPr>
              <a:t>Alignment</a:t>
            </a:r>
          </a:p>
          <a:p>
            <a:pPr algn="ctr">
              <a:buFont typeface="Arial" pitchFamily="34" charset="0"/>
              <a:buChar char="•"/>
              <a:defRPr/>
            </a:pPr>
            <a:r>
              <a:rPr lang="en-GB" sz="2400" dirty="0">
                <a:solidFill>
                  <a:srgbClr val="0000FF"/>
                </a:solidFill>
              </a:rPr>
              <a:t>Partnership</a:t>
            </a:r>
          </a:p>
          <a:p>
            <a:pPr algn="ctr">
              <a:buFont typeface="Arial" pitchFamily="34" charset="0"/>
              <a:buChar char="•"/>
              <a:defRPr/>
            </a:pPr>
            <a:r>
              <a:rPr lang="en-GB" sz="2400" dirty="0">
                <a:solidFill>
                  <a:srgbClr val="0000FF"/>
                </a:solidFill>
              </a:rPr>
              <a:t>Stakeholders</a:t>
            </a:r>
          </a:p>
          <a:p>
            <a:pPr algn="ctr">
              <a:buFont typeface="Arial" pitchFamily="34" charset="0"/>
              <a:buChar char="•"/>
              <a:defRPr/>
            </a:pPr>
            <a:r>
              <a:rPr lang="en-GB" sz="2400" dirty="0">
                <a:solidFill>
                  <a:srgbClr val="0000FF"/>
                </a:solidFill>
              </a:rPr>
              <a:t>Communication</a:t>
            </a:r>
          </a:p>
        </p:txBody>
      </p:sp>
      <p:sp>
        <p:nvSpPr>
          <p:cNvPr id="7" name="Rounded Rectangle 6"/>
          <p:cNvSpPr/>
          <p:nvPr/>
        </p:nvSpPr>
        <p:spPr>
          <a:xfrm>
            <a:off x="1857375" y="3571875"/>
            <a:ext cx="4857750" cy="11430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 typeface="Arial" pitchFamily="34" charset="0"/>
              <a:buChar char="•"/>
              <a:defRPr/>
            </a:pPr>
            <a:r>
              <a:rPr lang="en-GB" sz="2400" dirty="0">
                <a:solidFill>
                  <a:srgbClr val="0000FF"/>
                </a:solidFill>
              </a:rPr>
              <a:t>Performance Improvement</a:t>
            </a:r>
          </a:p>
          <a:p>
            <a:pPr algn="ctr">
              <a:buFont typeface="Arial" pitchFamily="34" charset="0"/>
              <a:buChar char="•"/>
              <a:defRPr/>
            </a:pPr>
            <a:r>
              <a:rPr lang="en-GB" sz="2400" dirty="0">
                <a:solidFill>
                  <a:srgbClr val="0000FF"/>
                </a:solidFill>
              </a:rPr>
              <a:t>Cost-effective labour</a:t>
            </a:r>
          </a:p>
          <a:p>
            <a:pPr algn="ctr">
              <a:buFont typeface="Arial" pitchFamily="34" charset="0"/>
              <a:buChar char="•"/>
              <a:defRPr/>
            </a:pPr>
            <a:r>
              <a:rPr lang="en-GB" sz="2400" dirty="0">
                <a:solidFill>
                  <a:srgbClr val="0000FF"/>
                </a:solidFill>
              </a:rPr>
              <a:t>Enabling career &amp; talent</a:t>
            </a:r>
          </a:p>
        </p:txBody>
      </p:sp>
      <p:sp>
        <p:nvSpPr>
          <p:cNvPr id="8" name="Left-Right Arrow 7"/>
          <p:cNvSpPr/>
          <p:nvPr/>
        </p:nvSpPr>
        <p:spPr>
          <a:xfrm>
            <a:off x="4286250" y="5572125"/>
            <a:ext cx="571500"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 name="Rectangle 8"/>
          <p:cNvSpPr/>
          <p:nvPr/>
        </p:nvSpPr>
        <p:spPr>
          <a:xfrm>
            <a:off x="4286248" y="5934670"/>
            <a:ext cx="659155" cy="923330"/>
          </a:xfrm>
          <a:prstGeom prst="rect">
            <a:avLst/>
          </a:prstGeom>
          <a:noFill/>
        </p:spPr>
        <p:txBody>
          <a:bodyPr wrap="none">
            <a:spAutoFit/>
          </a:bodyPr>
          <a:lstStyle/>
          <a:p>
            <a:pPr algn="ctr">
              <a:defRPr/>
            </a:pPr>
            <a:r>
              <a:rPr lang="en-US" sz="5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a:t>
            </a:r>
          </a:p>
        </p:txBody>
      </p:sp>
      <p:sp>
        <p:nvSpPr>
          <p:cNvPr id="10" name="Right Arrow 9"/>
          <p:cNvSpPr/>
          <p:nvPr/>
        </p:nvSpPr>
        <p:spPr>
          <a:xfrm rot="19016591">
            <a:off x="1423988" y="3254375"/>
            <a:ext cx="808037" cy="303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 name="Rectangle 10"/>
          <p:cNvSpPr/>
          <p:nvPr/>
        </p:nvSpPr>
        <p:spPr>
          <a:xfrm>
            <a:off x="1142976" y="2285992"/>
            <a:ext cx="688009" cy="923330"/>
          </a:xfrm>
          <a:prstGeom prst="rect">
            <a:avLst/>
          </a:prstGeom>
          <a:noFill/>
        </p:spPr>
        <p:txBody>
          <a:bodyPr wrap="none">
            <a:spAutoFit/>
          </a:bodyPr>
          <a:lstStyle/>
          <a:p>
            <a:pPr algn="ctr">
              <a:defRPr/>
            </a:pPr>
            <a:r>
              <a:rPr lang="en-US" sz="5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R</a:t>
            </a:r>
          </a:p>
        </p:txBody>
      </p:sp>
      <p:sp>
        <p:nvSpPr>
          <p:cNvPr id="12" name="Right Arrow 11"/>
          <p:cNvSpPr/>
          <p:nvPr/>
        </p:nvSpPr>
        <p:spPr>
          <a:xfrm rot="14195602">
            <a:off x="6481763" y="3286125"/>
            <a:ext cx="639762" cy="30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3" name="Rectangle 12"/>
          <p:cNvSpPr/>
          <p:nvPr/>
        </p:nvSpPr>
        <p:spPr>
          <a:xfrm>
            <a:off x="6715140" y="2214554"/>
            <a:ext cx="803425" cy="923330"/>
          </a:xfrm>
          <a:prstGeom prst="rect">
            <a:avLst/>
          </a:prstGeom>
          <a:noFill/>
        </p:spPr>
        <p:txBody>
          <a:bodyPr wrap="none">
            <a:spAutoFit/>
          </a:bodyPr>
          <a:lstStyle/>
          <a:p>
            <a:pPr algn="ctr">
              <a:defRPr/>
            </a:pPr>
            <a:r>
              <a:rPr lang="en-US" sz="5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sz="3600" dirty="0" smtClean="0"/>
              <a:t>Convincing the Finance Director!</a:t>
            </a:r>
          </a:p>
        </p:txBody>
      </p:sp>
      <p:sp>
        <p:nvSpPr>
          <p:cNvPr id="12291" name="Content Placeholder 4"/>
          <p:cNvSpPr>
            <a:spLocks noGrp="1"/>
          </p:cNvSpPr>
          <p:nvPr>
            <p:ph idx="1"/>
          </p:nvPr>
        </p:nvSpPr>
        <p:spPr>
          <a:xfrm>
            <a:off x="428625" y="2017713"/>
            <a:ext cx="8526463" cy="4114800"/>
          </a:xfrm>
        </p:spPr>
        <p:txBody>
          <a:bodyPr/>
          <a:lstStyle/>
          <a:p>
            <a:pPr>
              <a:buFont typeface="Arial" charset="0"/>
              <a:buChar char="•"/>
            </a:pPr>
            <a:r>
              <a:rPr lang="en-GB" sz="2800" dirty="0" smtClean="0">
                <a:solidFill>
                  <a:srgbClr val="0000FF"/>
                </a:solidFill>
              </a:rPr>
              <a:t>Develop a sound and cost-effective L &amp; D strategy.</a:t>
            </a:r>
            <a:br>
              <a:rPr lang="en-GB" sz="2800" dirty="0" smtClean="0">
                <a:solidFill>
                  <a:srgbClr val="0000FF"/>
                </a:solidFill>
              </a:rPr>
            </a:br>
            <a:endParaRPr lang="en-GB" sz="2800" dirty="0" smtClean="0">
              <a:solidFill>
                <a:srgbClr val="0000FF"/>
              </a:solidFill>
            </a:endParaRPr>
          </a:p>
          <a:p>
            <a:pPr>
              <a:buFont typeface="Arial" charset="0"/>
              <a:buChar char="•"/>
            </a:pPr>
            <a:r>
              <a:rPr lang="en-GB" sz="2800" dirty="0" smtClean="0">
                <a:solidFill>
                  <a:srgbClr val="0000FF"/>
                </a:solidFill>
              </a:rPr>
              <a:t>Focus on performance improvement.</a:t>
            </a:r>
          </a:p>
          <a:p>
            <a:pPr lvl="1">
              <a:buFont typeface="Arial" charset="0"/>
              <a:buChar char="•"/>
            </a:pPr>
            <a:r>
              <a:rPr lang="en-GB" dirty="0" smtClean="0">
                <a:solidFill>
                  <a:srgbClr val="0000FF"/>
                </a:solidFill>
              </a:rPr>
              <a:t>Knock-on effect of managing costs more effectively (especially labour costs).</a:t>
            </a:r>
            <a:br>
              <a:rPr lang="en-GB" dirty="0" smtClean="0">
                <a:solidFill>
                  <a:srgbClr val="0000FF"/>
                </a:solidFill>
              </a:rPr>
            </a:br>
            <a:endParaRPr lang="en-GB" dirty="0" smtClean="0">
              <a:solidFill>
                <a:srgbClr val="0000FF"/>
              </a:solidFill>
            </a:endParaRPr>
          </a:p>
          <a:p>
            <a:pPr>
              <a:buFont typeface="Arial" charset="0"/>
              <a:buChar char="•"/>
            </a:pPr>
            <a:r>
              <a:rPr lang="en-GB" sz="2800" dirty="0" smtClean="0">
                <a:solidFill>
                  <a:srgbClr val="0000FF"/>
                </a:solidFill>
              </a:rPr>
              <a:t>Deal first with training &amp; development that accelerates </a:t>
            </a:r>
            <a:r>
              <a:rPr lang="en-GB" dirty="0" smtClean="0">
                <a:solidFill>
                  <a:srgbClr val="0000FF"/>
                </a:solidFill>
              </a:rPr>
              <a:t>competence.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sz="4000" dirty="0" smtClean="0"/>
              <a:t>Convincing the Finance Director!</a:t>
            </a:r>
          </a:p>
        </p:txBody>
      </p:sp>
      <p:sp>
        <p:nvSpPr>
          <p:cNvPr id="13315" name="Content Placeholder 2"/>
          <p:cNvSpPr>
            <a:spLocks noGrp="1"/>
          </p:cNvSpPr>
          <p:nvPr>
            <p:ph idx="1"/>
          </p:nvPr>
        </p:nvSpPr>
        <p:spPr>
          <a:xfrm>
            <a:off x="357188" y="2017713"/>
            <a:ext cx="8597900" cy="4114800"/>
          </a:xfrm>
        </p:spPr>
        <p:txBody>
          <a:bodyPr/>
          <a:lstStyle/>
          <a:p>
            <a:r>
              <a:rPr lang="en-GB" sz="2600" dirty="0" smtClean="0">
                <a:solidFill>
                  <a:srgbClr val="0000FF"/>
                </a:solidFill>
              </a:rPr>
              <a:t>Use performance-lifting training in processes and procedures, inc H &amp; S and HR Performance management techniques.</a:t>
            </a:r>
            <a:br>
              <a:rPr lang="en-GB" sz="2600" dirty="0" smtClean="0">
                <a:solidFill>
                  <a:srgbClr val="0000FF"/>
                </a:solidFill>
              </a:rPr>
            </a:br>
            <a:endParaRPr lang="en-GB" sz="2600" dirty="0" smtClean="0">
              <a:solidFill>
                <a:srgbClr val="0000FF"/>
              </a:solidFill>
            </a:endParaRPr>
          </a:p>
          <a:p>
            <a:r>
              <a:rPr lang="en-GB" sz="2600" dirty="0" smtClean="0">
                <a:solidFill>
                  <a:srgbClr val="0000FF"/>
                </a:solidFill>
              </a:rPr>
              <a:t>Add high-value technical training and systems development.</a:t>
            </a:r>
            <a:br>
              <a:rPr lang="en-GB" sz="2600" dirty="0" smtClean="0">
                <a:solidFill>
                  <a:srgbClr val="0000FF"/>
                </a:solidFill>
              </a:rPr>
            </a:br>
            <a:endParaRPr lang="en-GB" sz="2600" dirty="0" smtClean="0">
              <a:solidFill>
                <a:srgbClr val="0000FF"/>
              </a:solidFill>
            </a:endParaRPr>
          </a:p>
          <a:p>
            <a:r>
              <a:rPr lang="en-GB" sz="2600" dirty="0" smtClean="0">
                <a:solidFill>
                  <a:srgbClr val="0000FF"/>
                </a:solidFill>
              </a:rPr>
              <a:t>Remind them that soft or tactical skills training delivers 73% of organisational performance not attributable to technical skills.(e.g. mentoring &amp; coaching, customer service</a:t>
            </a:r>
            <a:r>
              <a:rPr lang="en-GB" sz="2800" dirty="0" smtClean="0">
                <a:solidFill>
                  <a:srgbClr val="0000FF"/>
                </a:solidFill>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dirty="0" smtClean="0"/>
              <a:t>Alignment &amp; Influence</a:t>
            </a:r>
          </a:p>
        </p:txBody>
      </p:sp>
      <p:sp>
        <p:nvSpPr>
          <p:cNvPr id="14339" name="Content Placeholder 2"/>
          <p:cNvSpPr>
            <a:spLocks noGrp="1"/>
          </p:cNvSpPr>
          <p:nvPr>
            <p:ph idx="1"/>
          </p:nvPr>
        </p:nvSpPr>
        <p:spPr>
          <a:xfrm>
            <a:off x="500063" y="2017713"/>
            <a:ext cx="8455025" cy="4114800"/>
          </a:xfrm>
        </p:spPr>
        <p:txBody>
          <a:bodyPr/>
          <a:lstStyle/>
          <a:p>
            <a:r>
              <a:rPr lang="en-GB" sz="2600" dirty="0" smtClean="0">
                <a:solidFill>
                  <a:srgbClr val="0000FF"/>
                </a:solidFill>
              </a:rPr>
              <a:t>Continuously ‘sell’ the importance of L &amp; D to key stakeholders (line managers, key execs and employees).</a:t>
            </a:r>
            <a:br>
              <a:rPr lang="en-GB" sz="2600" dirty="0" smtClean="0">
                <a:solidFill>
                  <a:srgbClr val="0000FF"/>
                </a:solidFill>
              </a:rPr>
            </a:br>
            <a:endParaRPr lang="en-GB" sz="2600" dirty="0" smtClean="0">
              <a:solidFill>
                <a:srgbClr val="0000FF"/>
              </a:solidFill>
            </a:endParaRPr>
          </a:p>
          <a:p>
            <a:r>
              <a:rPr lang="en-GB" sz="2600" dirty="0" smtClean="0">
                <a:solidFill>
                  <a:srgbClr val="0000FF"/>
                </a:solidFill>
              </a:rPr>
              <a:t>Adopt the 7 key habits of effective alignment:-</a:t>
            </a:r>
          </a:p>
          <a:p>
            <a:pPr lvl="1"/>
            <a:r>
              <a:rPr lang="en-GB" sz="2200" dirty="0" smtClean="0">
                <a:solidFill>
                  <a:srgbClr val="0000FF"/>
                </a:solidFill>
              </a:rPr>
              <a:t>Involve L &amp; D practitioners in formal business planning.</a:t>
            </a:r>
          </a:p>
          <a:p>
            <a:pPr lvl="1"/>
            <a:r>
              <a:rPr lang="en-GB" sz="2200" dirty="0" smtClean="0">
                <a:solidFill>
                  <a:srgbClr val="0000FF"/>
                </a:solidFill>
              </a:rPr>
              <a:t>Be proactive in influencing decision makers to undertake learning to meet emergent business priorities</a:t>
            </a:r>
          </a:p>
          <a:p>
            <a:pPr lvl="1"/>
            <a:r>
              <a:rPr lang="en-GB" sz="2200" dirty="0" smtClean="0">
                <a:solidFill>
                  <a:srgbClr val="0000FF"/>
                </a:solidFill>
              </a:rPr>
              <a:t>Conduct regular dialogue to find our what the ‘hot’ issues are and how L &amp; D can help.</a:t>
            </a:r>
          </a:p>
          <a:p>
            <a:pPr lvl="1"/>
            <a:endParaRPr lang="en-GB" sz="2200" dirty="0" smtClean="0">
              <a:solidFill>
                <a:srgbClr val="0000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dirty="0" smtClean="0"/>
              <a:t>Alignment &amp; Influence</a:t>
            </a:r>
          </a:p>
        </p:txBody>
      </p:sp>
      <p:sp>
        <p:nvSpPr>
          <p:cNvPr id="15363" name="Content Placeholder 2"/>
          <p:cNvSpPr>
            <a:spLocks noGrp="1"/>
          </p:cNvSpPr>
          <p:nvPr>
            <p:ph idx="1"/>
          </p:nvPr>
        </p:nvSpPr>
        <p:spPr>
          <a:xfrm>
            <a:off x="357188" y="2017713"/>
            <a:ext cx="8597900" cy="4114800"/>
          </a:xfrm>
        </p:spPr>
        <p:txBody>
          <a:bodyPr/>
          <a:lstStyle/>
          <a:p>
            <a:pPr marL="742950" lvl="2" indent="-342900">
              <a:buSzPct val="60000"/>
            </a:pPr>
            <a:r>
              <a:rPr lang="en-GB" sz="2600" dirty="0" smtClean="0">
                <a:solidFill>
                  <a:srgbClr val="0000FF"/>
                </a:solidFill>
              </a:rPr>
              <a:t>Involve a range of org. stakeholders (and therefore their budgets!)</a:t>
            </a:r>
            <a:br>
              <a:rPr lang="en-GB" sz="2600" dirty="0" smtClean="0">
                <a:solidFill>
                  <a:srgbClr val="0000FF"/>
                </a:solidFill>
              </a:rPr>
            </a:br>
            <a:endParaRPr lang="en-GB" sz="2600" dirty="0" smtClean="0">
              <a:solidFill>
                <a:srgbClr val="0000FF"/>
              </a:solidFill>
            </a:endParaRPr>
          </a:p>
          <a:p>
            <a:pPr marL="742950" lvl="2" indent="-342900">
              <a:buSzPct val="60000"/>
            </a:pPr>
            <a:r>
              <a:rPr lang="en-GB" sz="2600" dirty="0" smtClean="0">
                <a:solidFill>
                  <a:srgbClr val="0000FF"/>
                </a:solidFill>
              </a:rPr>
              <a:t>Communicate the importance of time and cost needed to learn as well as benefits derived.</a:t>
            </a:r>
            <a:br>
              <a:rPr lang="en-GB" sz="2600" dirty="0" smtClean="0">
                <a:solidFill>
                  <a:srgbClr val="0000FF"/>
                </a:solidFill>
              </a:rPr>
            </a:br>
            <a:endParaRPr lang="en-GB" sz="2600" dirty="0" smtClean="0">
              <a:solidFill>
                <a:srgbClr val="0000FF"/>
              </a:solidFill>
            </a:endParaRPr>
          </a:p>
          <a:p>
            <a:pPr marL="742950" lvl="2" indent="-342900">
              <a:buSzPct val="60000"/>
            </a:pPr>
            <a:r>
              <a:rPr lang="en-GB" sz="2600" dirty="0" smtClean="0">
                <a:solidFill>
                  <a:srgbClr val="0000FF"/>
                </a:solidFill>
              </a:rPr>
              <a:t>Link learning with </a:t>
            </a:r>
            <a:r>
              <a:rPr lang="en-GB" sz="2600" dirty="0" smtClean="0">
                <a:solidFill>
                  <a:srgbClr val="0000FF"/>
                </a:solidFill>
              </a:rPr>
              <a:t>KPIs</a:t>
            </a:r>
            <a:r>
              <a:rPr lang="en-GB" sz="2600" dirty="0" smtClean="0">
                <a:solidFill>
                  <a:srgbClr val="0000FF"/>
                </a:solidFill>
              </a:rPr>
              <a:t> and other internal measures.</a:t>
            </a:r>
            <a:br>
              <a:rPr lang="en-GB" sz="2600" dirty="0" smtClean="0">
                <a:solidFill>
                  <a:srgbClr val="0000FF"/>
                </a:solidFill>
              </a:rPr>
            </a:br>
            <a:endParaRPr lang="en-GB" sz="2600" dirty="0" smtClean="0">
              <a:solidFill>
                <a:srgbClr val="0000FF"/>
              </a:solidFill>
            </a:endParaRPr>
          </a:p>
          <a:p>
            <a:pPr marL="742950" lvl="2" indent="-342900">
              <a:buSzPct val="60000"/>
            </a:pPr>
            <a:r>
              <a:rPr lang="en-GB" sz="2600" dirty="0" smtClean="0">
                <a:solidFill>
                  <a:srgbClr val="0000FF"/>
                </a:solidFill>
              </a:rPr>
              <a:t>Conduct external benchmarking where appropriate.</a:t>
            </a:r>
          </a:p>
          <a:p>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dirty="0" smtClean="0"/>
              <a:t>Making Business Sense</a:t>
            </a:r>
          </a:p>
        </p:txBody>
      </p:sp>
      <p:sp>
        <p:nvSpPr>
          <p:cNvPr id="16387" name="Content Placeholder 2"/>
          <p:cNvSpPr>
            <a:spLocks noGrp="1"/>
          </p:cNvSpPr>
          <p:nvPr>
            <p:ph sz="half" idx="1"/>
          </p:nvPr>
        </p:nvSpPr>
        <p:spPr>
          <a:xfrm>
            <a:off x="285750" y="2071688"/>
            <a:ext cx="3810000" cy="4114800"/>
          </a:xfrm>
        </p:spPr>
        <p:txBody>
          <a:bodyPr/>
          <a:lstStyle/>
          <a:p>
            <a:r>
              <a:rPr lang="en-GB" sz="4000" dirty="0" smtClean="0">
                <a:solidFill>
                  <a:srgbClr val="0000FF"/>
                </a:solidFill>
              </a:rPr>
              <a:t>Can I afford to ‘lose’ a worker to training for a day?</a:t>
            </a:r>
          </a:p>
        </p:txBody>
      </p:sp>
      <p:sp>
        <p:nvSpPr>
          <p:cNvPr id="16388" name="Content Placeholder 3"/>
          <p:cNvSpPr>
            <a:spLocks noGrp="1"/>
          </p:cNvSpPr>
          <p:nvPr>
            <p:ph sz="half" idx="2"/>
          </p:nvPr>
        </p:nvSpPr>
        <p:spPr>
          <a:xfrm>
            <a:off x="4071938" y="2017713"/>
            <a:ext cx="4883150" cy="4114800"/>
          </a:xfrm>
        </p:spPr>
        <p:txBody>
          <a:bodyPr/>
          <a:lstStyle/>
          <a:p>
            <a:pPr>
              <a:buFont typeface="Wingdings" pitchFamily="2" charset="2"/>
              <a:buNone/>
            </a:pPr>
            <a:r>
              <a:rPr lang="en-GB" dirty="0" smtClean="0">
                <a:solidFill>
                  <a:srgbClr val="0000FF"/>
                </a:solidFill>
              </a:rPr>
              <a:t>Daily employee cost</a:t>
            </a:r>
          </a:p>
          <a:p>
            <a:pPr>
              <a:buFont typeface="Wingdings" pitchFamily="2" charset="2"/>
              <a:buNone/>
            </a:pPr>
            <a:r>
              <a:rPr lang="en-GB" dirty="0" smtClean="0">
                <a:solidFill>
                  <a:srgbClr val="0000FF"/>
                </a:solidFill>
              </a:rPr>
              <a:t>£149</a:t>
            </a:r>
          </a:p>
          <a:p>
            <a:pPr>
              <a:buFont typeface="Wingdings" pitchFamily="2" charset="2"/>
              <a:buNone/>
            </a:pPr>
            <a:endParaRPr lang="en-GB" dirty="0" smtClean="0">
              <a:solidFill>
                <a:srgbClr val="0000FF"/>
              </a:solidFill>
            </a:endParaRPr>
          </a:p>
          <a:p>
            <a:pPr>
              <a:buFont typeface="Wingdings" pitchFamily="2" charset="2"/>
              <a:buNone/>
            </a:pPr>
            <a:r>
              <a:rPr lang="en-GB" dirty="0" smtClean="0">
                <a:solidFill>
                  <a:srgbClr val="0000FF"/>
                </a:solidFill>
              </a:rPr>
              <a:t>Cost of training</a:t>
            </a:r>
          </a:p>
          <a:p>
            <a:pPr>
              <a:buFont typeface="Wingdings" pitchFamily="2" charset="2"/>
              <a:buNone/>
            </a:pPr>
            <a:r>
              <a:rPr lang="en-GB" dirty="0" smtClean="0">
                <a:solidFill>
                  <a:srgbClr val="0000FF"/>
                </a:solidFill>
              </a:rPr>
              <a:t>£300</a:t>
            </a:r>
          </a:p>
          <a:p>
            <a:pPr>
              <a:buFont typeface="Wingdings" pitchFamily="2" charset="2"/>
              <a:buNone/>
            </a:pPr>
            <a:endParaRPr lang="en-GB" dirty="0" smtClean="0">
              <a:solidFill>
                <a:srgbClr val="0000FF"/>
              </a:solidFill>
            </a:endParaRPr>
          </a:p>
          <a:p>
            <a:pPr>
              <a:buFont typeface="Wingdings" pitchFamily="2" charset="2"/>
              <a:buNone/>
            </a:pPr>
            <a:r>
              <a:rPr lang="en-GB" dirty="0" smtClean="0">
                <a:solidFill>
                  <a:srgbClr val="0000FF"/>
                </a:solidFill>
              </a:rPr>
              <a:t>How long before you achieve payback?</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dirty="0" smtClean="0"/>
              <a:t>Beyond the Happy Sheet </a:t>
            </a:r>
          </a:p>
        </p:txBody>
      </p:sp>
      <p:sp>
        <p:nvSpPr>
          <p:cNvPr id="17411" name="Content Placeholder 2"/>
          <p:cNvSpPr>
            <a:spLocks noGrp="1"/>
          </p:cNvSpPr>
          <p:nvPr>
            <p:ph idx="1"/>
          </p:nvPr>
        </p:nvSpPr>
        <p:spPr>
          <a:xfrm>
            <a:off x="571500" y="2017713"/>
            <a:ext cx="8383588" cy="4114800"/>
          </a:xfrm>
        </p:spPr>
        <p:txBody>
          <a:bodyPr/>
          <a:lstStyle/>
          <a:p>
            <a:r>
              <a:rPr lang="en-GB" dirty="0" smtClean="0">
                <a:solidFill>
                  <a:srgbClr val="0000FF"/>
                </a:solidFill>
              </a:rPr>
              <a:t>Use learning ‘efficiency measures’, e.g.</a:t>
            </a:r>
          </a:p>
          <a:p>
            <a:pPr lvl="1"/>
            <a:r>
              <a:rPr lang="en-GB" dirty="0" smtClean="0">
                <a:solidFill>
                  <a:srgbClr val="0000FF"/>
                </a:solidFill>
              </a:rPr>
              <a:t>No. of training days per employee</a:t>
            </a:r>
          </a:p>
          <a:p>
            <a:pPr lvl="1"/>
            <a:r>
              <a:rPr lang="en-GB" dirty="0" smtClean="0">
                <a:solidFill>
                  <a:srgbClr val="0000FF"/>
                </a:solidFill>
              </a:rPr>
              <a:t>Cost of training</a:t>
            </a:r>
          </a:p>
          <a:p>
            <a:pPr lvl="1"/>
            <a:r>
              <a:rPr lang="en-GB" dirty="0" smtClean="0">
                <a:solidFill>
                  <a:srgbClr val="0000FF"/>
                </a:solidFill>
              </a:rPr>
              <a:t>Improved measures of performance (</a:t>
            </a:r>
            <a:r>
              <a:rPr lang="en-GB" dirty="0" smtClean="0">
                <a:solidFill>
                  <a:srgbClr val="0000FF"/>
                </a:solidFill>
              </a:rPr>
              <a:t>KPIs</a:t>
            </a:r>
            <a:r>
              <a:rPr lang="en-GB" dirty="0" smtClean="0">
                <a:solidFill>
                  <a:srgbClr val="0000FF"/>
                </a:solidFill>
              </a:rPr>
              <a:t>)</a:t>
            </a:r>
          </a:p>
          <a:p>
            <a:r>
              <a:rPr lang="en-GB" dirty="0" smtClean="0">
                <a:solidFill>
                  <a:srgbClr val="0000FF"/>
                </a:solidFill>
              </a:rPr>
              <a:t>Measure must haves, added value and better to haves.</a:t>
            </a:r>
          </a:p>
          <a:p>
            <a:r>
              <a:rPr lang="en-GB" dirty="0" smtClean="0">
                <a:solidFill>
                  <a:srgbClr val="0000FF"/>
                </a:solidFill>
              </a:rPr>
              <a:t>Quantitative and Qualitative measures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3"/>
          <p:cNvSpPr>
            <a:spLocks noGrp="1"/>
          </p:cNvSpPr>
          <p:nvPr>
            <p:ph type="title"/>
          </p:nvPr>
        </p:nvSpPr>
        <p:spPr/>
        <p:txBody>
          <a:bodyPr>
            <a:normAutofit fontScale="90000"/>
          </a:bodyPr>
          <a:lstStyle/>
          <a:p>
            <a:pPr algn="ctr"/>
            <a:r>
              <a:rPr lang="en-GB" dirty="0" smtClean="0">
                <a:solidFill>
                  <a:srgbClr val="0000FF"/>
                </a:solidFill>
              </a:rPr>
              <a:t>Positioning the learning interventions</a:t>
            </a:r>
            <a:r>
              <a:rPr lang="en-GB" dirty="0" smtClean="0"/>
              <a:t>.</a:t>
            </a:r>
          </a:p>
        </p:txBody>
      </p:sp>
      <p:sp>
        <p:nvSpPr>
          <p:cNvPr id="5" name="Pentagon 4"/>
          <p:cNvSpPr/>
          <p:nvPr/>
        </p:nvSpPr>
        <p:spPr>
          <a:xfrm>
            <a:off x="500063" y="2286000"/>
            <a:ext cx="6357937" cy="1071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 typeface="Arial" pitchFamily="34" charset="0"/>
              <a:buChar char="•"/>
              <a:defRPr/>
            </a:pPr>
            <a:r>
              <a:rPr lang="en-GB" sz="2400" dirty="0">
                <a:solidFill>
                  <a:srgbClr val="0000FF"/>
                </a:solidFill>
              </a:rPr>
              <a:t>Functional Training – what the job-holders need to be effective, safe , productive &amp; efficient.</a:t>
            </a:r>
          </a:p>
        </p:txBody>
      </p:sp>
      <p:sp>
        <p:nvSpPr>
          <p:cNvPr id="18436" name="TextBox 5"/>
          <p:cNvSpPr txBox="1">
            <a:spLocks noChangeArrowheads="1"/>
          </p:cNvSpPr>
          <p:nvPr/>
        </p:nvSpPr>
        <p:spPr bwMode="auto">
          <a:xfrm>
            <a:off x="7072313" y="2214563"/>
            <a:ext cx="1643062" cy="1200150"/>
          </a:xfrm>
          <a:prstGeom prst="rect">
            <a:avLst/>
          </a:prstGeom>
          <a:noFill/>
          <a:ln w="9525">
            <a:noFill/>
            <a:miter lim="800000"/>
            <a:headEnd/>
            <a:tailEnd/>
          </a:ln>
        </p:spPr>
        <p:txBody>
          <a:bodyPr>
            <a:spAutoFit/>
          </a:bodyPr>
          <a:lstStyle/>
          <a:p>
            <a:pPr algn="ctr"/>
            <a:r>
              <a:rPr lang="en-GB" sz="3600" dirty="0">
                <a:solidFill>
                  <a:srgbClr val="0000FF"/>
                </a:solidFill>
              </a:rPr>
              <a:t>MUST HAVES</a:t>
            </a:r>
          </a:p>
        </p:txBody>
      </p:sp>
      <p:sp>
        <p:nvSpPr>
          <p:cNvPr id="7" name="Pentagon 6"/>
          <p:cNvSpPr/>
          <p:nvPr/>
        </p:nvSpPr>
        <p:spPr>
          <a:xfrm>
            <a:off x="428625" y="3857625"/>
            <a:ext cx="6286500" cy="128587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 typeface="Arial" pitchFamily="34" charset="0"/>
              <a:buChar char="•"/>
              <a:defRPr/>
            </a:pPr>
            <a:r>
              <a:rPr lang="en-GB" sz="2200" dirty="0">
                <a:solidFill>
                  <a:srgbClr val="0000FF"/>
                </a:solidFill>
              </a:rPr>
              <a:t>Capability training – what the job-holder needs to be working efficiently &amp; effectively to do new tasks and undertake new responsibilities.</a:t>
            </a:r>
          </a:p>
        </p:txBody>
      </p:sp>
      <p:sp>
        <p:nvSpPr>
          <p:cNvPr id="18438" name="TextBox 7"/>
          <p:cNvSpPr txBox="1">
            <a:spLocks noChangeArrowheads="1"/>
          </p:cNvSpPr>
          <p:nvPr/>
        </p:nvSpPr>
        <p:spPr bwMode="auto">
          <a:xfrm>
            <a:off x="7143750" y="3857625"/>
            <a:ext cx="1500188" cy="1200150"/>
          </a:xfrm>
          <a:prstGeom prst="rect">
            <a:avLst/>
          </a:prstGeom>
          <a:noFill/>
          <a:ln w="9525">
            <a:noFill/>
            <a:miter lim="800000"/>
            <a:headEnd/>
            <a:tailEnd/>
          </a:ln>
        </p:spPr>
        <p:txBody>
          <a:bodyPr>
            <a:spAutoFit/>
          </a:bodyPr>
          <a:lstStyle/>
          <a:p>
            <a:pPr algn="ctr"/>
            <a:r>
              <a:rPr lang="en-GB" sz="3600" dirty="0">
                <a:solidFill>
                  <a:srgbClr val="0000FF"/>
                </a:solidFill>
              </a:rPr>
              <a:t>Added Value</a:t>
            </a:r>
          </a:p>
        </p:txBody>
      </p:sp>
      <p:sp>
        <p:nvSpPr>
          <p:cNvPr id="9" name="Pentagon 8"/>
          <p:cNvSpPr/>
          <p:nvPr/>
        </p:nvSpPr>
        <p:spPr>
          <a:xfrm>
            <a:off x="357188" y="5572125"/>
            <a:ext cx="6429375" cy="92868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 typeface="Arial" pitchFamily="34" charset="0"/>
              <a:buChar char="•"/>
              <a:defRPr/>
            </a:pPr>
            <a:r>
              <a:rPr lang="en-GB" sz="2200" dirty="0">
                <a:solidFill>
                  <a:srgbClr val="0000FF"/>
                </a:solidFill>
              </a:rPr>
              <a:t>What the individual needs to make a high-value contribution to the organisation and to develop their own potential.</a:t>
            </a:r>
          </a:p>
        </p:txBody>
      </p:sp>
      <p:sp>
        <p:nvSpPr>
          <p:cNvPr id="18440" name="TextBox 9"/>
          <p:cNvSpPr txBox="1">
            <a:spLocks noChangeArrowheads="1"/>
          </p:cNvSpPr>
          <p:nvPr/>
        </p:nvSpPr>
        <p:spPr bwMode="auto">
          <a:xfrm>
            <a:off x="6858000" y="5286375"/>
            <a:ext cx="1928813" cy="1384300"/>
          </a:xfrm>
          <a:prstGeom prst="rect">
            <a:avLst/>
          </a:prstGeom>
          <a:noFill/>
          <a:ln w="9525">
            <a:noFill/>
            <a:miter lim="800000"/>
            <a:headEnd/>
            <a:tailEnd/>
          </a:ln>
        </p:spPr>
        <p:txBody>
          <a:bodyPr>
            <a:spAutoFit/>
          </a:bodyPr>
          <a:lstStyle/>
          <a:p>
            <a:pPr algn="ctr"/>
            <a:r>
              <a:rPr lang="en-GB" sz="2800" dirty="0">
                <a:solidFill>
                  <a:srgbClr val="0000FF"/>
                </a:solidFill>
              </a:rPr>
              <a:t>Develop</a:t>
            </a:r>
          </a:p>
          <a:p>
            <a:pPr algn="ctr"/>
            <a:r>
              <a:rPr lang="en-GB" sz="2800" dirty="0">
                <a:solidFill>
                  <a:srgbClr val="0000FF"/>
                </a:solidFill>
              </a:rPr>
              <a:t>-mental Training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1355</Words>
  <Application>Microsoft Office PowerPoint</Application>
  <PresentationFormat>On-screen Show (4:3)</PresentationFormat>
  <Paragraphs>165</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Personal Development Planning</vt:lpstr>
      <vt:lpstr>Personal Development Planning</vt:lpstr>
      <vt:lpstr>Stages to PDP</vt:lpstr>
      <vt:lpstr>Slide 4</vt:lpstr>
      <vt:lpstr>Promoting Learning &amp; Development In  Adverse Economic Times</vt:lpstr>
      <vt:lpstr>Promoting Learning &amp; Development In  Adverse Economic Times</vt:lpstr>
      <vt:lpstr>Slide 7</vt:lpstr>
      <vt:lpstr>Slide 8</vt:lpstr>
      <vt:lpstr>Convincing the Finance Director!</vt:lpstr>
      <vt:lpstr>Convincing the Finance Director!</vt:lpstr>
      <vt:lpstr>Alignment &amp; Influence</vt:lpstr>
      <vt:lpstr>Alignment &amp; Influence</vt:lpstr>
      <vt:lpstr>Making Business Sense</vt:lpstr>
      <vt:lpstr>Beyond the Happy Sheet </vt:lpstr>
      <vt:lpstr>Positioning the learning interventions.</vt:lpstr>
    </vt:vector>
  </TitlesOfParts>
  <Company>UWIC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Development Planning</dc:title>
  <dc:creator>sm19792</dc:creator>
  <cp:lastModifiedBy>sm19792</cp:lastModifiedBy>
  <cp:revision>6</cp:revision>
  <dcterms:created xsi:type="dcterms:W3CDTF">2012-07-26T11:12:46Z</dcterms:created>
  <dcterms:modified xsi:type="dcterms:W3CDTF">2012-07-31T12:37:04Z</dcterms:modified>
</cp:coreProperties>
</file>