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9" r:id="rId13"/>
    <p:sldId id="268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40"/>
  </p:normalViewPr>
  <p:slideViewPr>
    <p:cSldViewPr snapToGrid="0">
      <p:cViewPr>
        <p:scale>
          <a:sx n="105" d="100"/>
          <a:sy n="105" d="100"/>
        </p:scale>
        <p:origin x="840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/>
              <a:t>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1/28/23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ac.uk/media/uwtsd-website/content-assets/documents/library-and-learning-resources/infoskills/Harvard-eng_v.1.2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mailto:l.hughes@uwtsd.ac.uk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FE4DA-4ADF-6A60-6BAB-8D789F229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2142064"/>
            <a:ext cx="6815669" cy="1515533"/>
          </a:xfrm>
        </p:spPr>
        <p:txBody>
          <a:bodyPr/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Welcome to the module!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AE1FA-768C-FDBF-EC58-293622990C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422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CA22-D5E9-8B25-3225-75097412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Icebreaker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2A033-A585-0612-7CDE-0811C84AB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your groups I want you to find out:</a:t>
            </a:r>
          </a:p>
          <a:p>
            <a:pPr lvl="1"/>
            <a:r>
              <a:rPr lang="en-US" dirty="0"/>
              <a:t>The name of your partner</a:t>
            </a:r>
          </a:p>
          <a:p>
            <a:pPr lvl="1"/>
            <a:r>
              <a:rPr lang="en-US" dirty="0"/>
              <a:t>Where they are from</a:t>
            </a:r>
          </a:p>
          <a:p>
            <a:pPr lvl="1"/>
            <a:r>
              <a:rPr lang="en-US" dirty="0"/>
              <a:t>Why they wanted to go into a law career</a:t>
            </a:r>
          </a:p>
          <a:p>
            <a:pPr lvl="1"/>
            <a:r>
              <a:rPr lang="en-US" dirty="0"/>
              <a:t>A fun fact about their partner</a:t>
            </a:r>
          </a:p>
        </p:txBody>
      </p:sp>
    </p:spTree>
    <p:extLst>
      <p:ext uri="{BB962C8B-B14F-4D97-AF65-F5344CB8AC3E}">
        <p14:creationId xmlns:p14="http://schemas.microsoft.com/office/powerpoint/2010/main" val="612532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0D30E-D281-9F62-DD4A-8085D0C55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What are we looking at into today’s lecture?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57726-84D9-3F5D-C8FD-0BCC032957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How the module is delivered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Your next assignment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Fundamental legal concepts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224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113E9-5D78-0B8A-B258-5D5691E0E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this course is delivered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D9606-F35A-A9DA-FF39-88614CAB7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Every Monday 9AM-11AM</a:t>
            </a:r>
          </a:p>
          <a:p>
            <a:endParaRPr lang="en-US" dirty="0"/>
          </a:p>
          <a:p>
            <a:r>
              <a:rPr lang="en-US" dirty="0"/>
              <a:t>There will be two pieces of coursework. These will be due on the 10</a:t>
            </a:r>
            <a:r>
              <a:rPr lang="en-US" baseline="30000" dirty="0"/>
              <a:t>th</a:t>
            </a:r>
            <a:r>
              <a:rPr lang="en-US" dirty="0"/>
              <a:t> March and 5</a:t>
            </a:r>
            <a:r>
              <a:rPr lang="en-US" baseline="30000" dirty="0"/>
              <a:t>th</a:t>
            </a:r>
            <a:r>
              <a:rPr lang="en-US" dirty="0"/>
              <a:t> May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You’ll be expected to engage in these sessions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17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0F9C1-C8B3-4DAB-C2C7-6FA1D7C16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852" y="872061"/>
            <a:ext cx="3073940" cy="3436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What will be covered in this module</a:t>
            </a: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CE140-9D2B-468F-452D-827B0E0470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65" y="609602"/>
            <a:ext cx="7396509" cy="589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688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792C6A-C82D-5BC7-3FB8-C46AD642D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Assignment one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401A4E-7366-1B90-096E-8E8EEAA50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600" dirty="0">
              <a:solidFill>
                <a:srgbClr val="262626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FontTx/>
              <a:buChar char="-"/>
            </a:pPr>
            <a:r>
              <a:rPr lang="en-US" sz="16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Due date 10</a:t>
            </a:r>
            <a:r>
              <a:rPr lang="en-US" sz="1600" baseline="300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US" sz="16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March 2023</a:t>
            </a:r>
          </a:p>
          <a:p>
            <a:pPr>
              <a:buFontTx/>
              <a:buChar char="-"/>
            </a:pPr>
            <a:r>
              <a:rPr lang="en-US" sz="16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Make sure you act with academic integrity</a:t>
            </a:r>
          </a:p>
          <a:p>
            <a:pPr>
              <a:buFontTx/>
              <a:buChar char="-"/>
            </a:pPr>
            <a:r>
              <a:rPr lang="en-US" sz="16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If you have a week late submission, you will be capped at 40%. Any longer than a week and you will be given a 0.</a:t>
            </a:r>
          </a:p>
          <a:p>
            <a:pPr>
              <a:buFontTx/>
              <a:buChar char="-"/>
            </a:pPr>
            <a:r>
              <a:rPr lang="en-US" sz="1600" dirty="0">
                <a:solidFill>
                  <a:srgbClr val="262626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For any reasonable reason why you may need more time you need to apply for extenuating circumstances.</a:t>
            </a:r>
          </a:p>
          <a:p>
            <a:pPr>
              <a:buFontTx/>
              <a:buChar char="-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buFontTx/>
              <a:buChar char="-"/>
            </a:pPr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4" name="Content Placeholder 3" descr="Text, letter&#10;&#10;Description automatically generated">
            <a:extLst>
              <a:ext uri="{FF2B5EF4-FFF2-40B4-BE49-F238E27FC236}">
                <a16:creationId xmlns:a16="http://schemas.microsoft.com/office/drawing/2014/main" id="{3DAAC80C-2B67-98AE-33F6-CEC4C21705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668" y="1275396"/>
            <a:ext cx="5469466" cy="4307204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991764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0E683-0E9C-997F-D0B4-F951EAD5A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3114E-DB7C-1A87-E5C3-D6FD6F4E3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At University of Wales Trinity Saint David we use the Harvard referencing system.</a:t>
            </a: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Bloomsbury citethemright or the UWTSD Harvard referencing handbook are the best places to learn how to reference.</a:t>
            </a:r>
          </a:p>
          <a:p>
            <a:r>
              <a:rPr lang="en-US" dirty="0">
                <a:hlinkClick r:id="rId2"/>
              </a:rPr>
              <a:t>https://uwtsd.ac.uk/media/uwtsd-website/content-assets/documents/library-and-learning-resources/infoskills/Harvard-eng_v.1.2.pdf</a:t>
            </a:r>
            <a:r>
              <a:rPr lang="en-US" dirty="0"/>
              <a:t>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893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5F935-F6B5-9B46-F898-050FC2E7E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Expectations during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974EA-487E-D532-63EF-CFFF75646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Attendance – if you cannot attend tell your tutor!</a:t>
            </a:r>
          </a:p>
          <a:p>
            <a:r>
              <a:rPr lang="en-US" dirty="0"/>
              <a:t>Engagement</a:t>
            </a:r>
          </a:p>
          <a:p>
            <a:r>
              <a:rPr lang="en-US" dirty="0"/>
              <a:t>Respect other students</a:t>
            </a:r>
          </a:p>
          <a:p>
            <a:r>
              <a:rPr lang="en-US" dirty="0"/>
              <a:t>You must stay for the entire session, leaving will mark you absent.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78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97AE3-EC17-E693-7468-6FDD0C648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law?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8F53CF-EA0B-6046-D7AB-6AD016D60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8948" y="2514600"/>
            <a:ext cx="7139496" cy="374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581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A8C9F-0B77-6038-1AA9-BE8344A0C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9ED62-5C8E-1BED-1CAC-8D4AC9DAA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There’s a lot of terminology in this module which you may not recognize. It’s recommended that you familiarize yourself with the terminology below:</a:t>
            </a:r>
          </a:p>
          <a:p>
            <a:endParaRPr lang="en-US" dirty="0"/>
          </a:p>
          <a:p>
            <a:r>
              <a:rPr lang="en-US" dirty="0"/>
              <a:t>Claimant					Statute				CPS and DPP</a:t>
            </a:r>
          </a:p>
          <a:p>
            <a:r>
              <a:rPr lang="en-US" dirty="0"/>
              <a:t>Defendant				Damages			Indict</a:t>
            </a:r>
          </a:p>
          <a:p>
            <a:r>
              <a:rPr lang="en-US" dirty="0"/>
              <a:t>Common law			Acquittal			Court Orders</a:t>
            </a:r>
          </a:p>
        </p:txBody>
      </p:sp>
    </p:spTree>
    <p:extLst>
      <p:ext uri="{BB962C8B-B14F-4D97-AF65-F5344CB8AC3E}">
        <p14:creationId xmlns:p14="http://schemas.microsoft.com/office/powerpoint/2010/main" val="2749593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27AA4-BDAB-FA6E-CC32-B9E33E338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90813-233F-75F9-6397-D5C735E69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You’re going to be put into break out rooms. Discuss and conclude whether you think laws represent morality.</a:t>
            </a:r>
          </a:p>
          <a:p>
            <a:endParaRPr lang="en-US" dirty="0"/>
          </a:p>
          <a:p>
            <a:r>
              <a:rPr lang="en-US" dirty="0"/>
              <a:t>Every group will feedback.</a:t>
            </a:r>
          </a:p>
        </p:txBody>
      </p:sp>
    </p:spTree>
    <p:extLst>
      <p:ext uri="{BB962C8B-B14F-4D97-AF65-F5344CB8AC3E}">
        <p14:creationId xmlns:p14="http://schemas.microsoft.com/office/powerpoint/2010/main" val="894895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CFD2B-FEED-B577-C852-118D4E4F6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Contact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870B8-C389-2CE8-324D-C82089C22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you have any questions, feel free to email me at </a:t>
            </a:r>
            <a:r>
              <a:rPr lang="en-US" dirty="0">
                <a:hlinkClick r:id="rId2"/>
              </a:rPr>
              <a:t>l.hughes@uwtsd.ac.uk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22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5733D-0791-F785-4302-C0C68A8A0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302A6-F15A-4FC0-F83B-31FC3AFCD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will be given pre-recorded lectures on Thursday. It will essential that you watch this content by next-week.</a:t>
            </a:r>
          </a:p>
          <a:p>
            <a:endParaRPr lang="en-US" dirty="0"/>
          </a:p>
          <a:p>
            <a:r>
              <a:rPr lang="en-US" dirty="0"/>
              <a:t>We will be looking more in depth about what law is in England and Wales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96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4772F-9324-B6AA-40B8-3BA09A23B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6D8EA-ED67-7187-D695-A5827F7015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have two </a:t>
            </a:r>
            <a:r>
              <a:rPr lang="en-US" dirty="0" err="1"/>
              <a:t>assaignments</a:t>
            </a:r>
            <a:r>
              <a:rPr lang="en-US" dirty="0"/>
              <a:t>. First one is due on 10</a:t>
            </a:r>
            <a:r>
              <a:rPr lang="en-US" baseline="30000" dirty="0"/>
              <a:t>th</a:t>
            </a:r>
            <a:r>
              <a:rPr lang="en-US" dirty="0"/>
              <a:t> March and the second on the 5</a:t>
            </a:r>
            <a:r>
              <a:rPr lang="en-US" baseline="30000" dirty="0"/>
              <a:t>th</a:t>
            </a:r>
            <a:r>
              <a:rPr lang="en-US" dirty="0"/>
              <a:t> May.</a:t>
            </a:r>
          </a:p>
          <a:p>
            <a:r>
              <a:rPr lang="en-US" dirty="0"/>
              <a:t>Get yourselves aware of important legal terminology. It will benefit you in future lectures.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243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2044</TotalTime>
  <Words>441</Words>
  <Application>Microsoft Macintosh PowerPoint</Application>
  <PresentationFormat>Widescreen</PresentationFormat>
  <Paragraphs>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 Light</vt:lpstr>
      <vt:lpstr>Garamond</vt:lpstr>
      <vt:lpstr>Organic</vt:lpstr>
      <vt:lpstr>Welcome to the module!</vt:lpstr>
      <vt:lpstr>Icebreaker</vt:lpstr>
      <vt:lpstr>What are we looking at into today’s lecture?</vt:lpstr>
      <vt:lpstr>How this course is delivered</vt:lpstr>
      <vt:lpstr>What will be covered in this module</vt:lpstr>
      <vt:lpstr>Assignment one</vt:lpstr>
      <vt:lpstr>Referencing</vt:lpstr>
      <vt:lpstr>Expectations during sessions</vt:lpstr>
      <vt:lpstr>What is law?</vt:lpstr>
      <vt:lpstr>Terminology</vt:lpstr>
      <vt:lpstr>Activity</vt:lpstr>
      <vt:lpstr>Contact information </vt:lpstr>
      <vt:lpstr>Next week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module!</dc:title>
  <dc:creator>HUGHES L. (1910033)</dc:creator>
  <cp:lastModifiedBy>HUGHES L. (1910033)</cp:lastModifiedBy>
  <cp:revision>85</cp:revision>
  <dcterms:created xsi:type="dcterms:W3CDTF">2023-01-28T14:20:55Z</dcterms:created>
  <dcterms:modified xsi:type="dcterms:W3CDTF">2023-01-30T00:25:29Z</dcterms:modified>
</cp:coreProperties>
</file>