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media/image5.jpg" ContentType="image/jpeg"/>
  <Override PartName="/ppt/media/image6.jpg" ContentType="image/jpeg"/>
  <Override PartName="/ppt/media/image7.jpg" ContentType="image/jpeg"/>
  <Override PartName="/ppt/media/image9.jpg" ContentType="image/jpeg"/>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2" r:id="rId4"/>
    <p:sldId id="259" r:id="rId5"/>
    <p:sldId id="260" r:id="rId6"/>
    <p:sldId id="261" r:id="rId7"/>
    <p:sldId id="258"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84" d="100"/>
          <a:sy n="84" d="100"/>
        </p:scale>
        <p:origin x="427"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96A51455-F14B-4EA9-A33F-56356D131878}" type="datetimeFigureOut">
              <a:rPr lang="en-GB" smtClean="0"/>
              <a:t>07/12/2024</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41173590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A51455-F14B-4EA9-A33F-56356D131878}" type="datetimeFigureOut">
              <a:rPr lang="en-GB" smtClean="0"/>
              <a:t>07/12/2024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269752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6A51455-F14B-4EA9-A33F-56356D131878}" type="datetimeFigureOut">
              <a:rPr lang="en-GB" smtClean="0"/>
              <a:t>07/12/2024</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27137910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22183217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6A51455-F14B-4EA9-A33F-56356D131878}" type="datetimeFigureOut">
              <a:rPr lang="en-GB" smtClean="0"/>
              <a:t>07/12/2024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17585837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6A51455-F14B-4EA9-A33F-56356D131878}" type="datetimeFigureOut">
              <a:rPr lang="en-GB" smtClean="0"/>
              <a:t>07/12/2024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1044524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A51455-F14B-4EA9-A33F-56356D131878}" type="datetimeFigureOut">
              <a:rPr lang="en-GB" smtClean="0"/>
              <a:t>07/12/2024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42767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8841438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42920415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1623556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294733846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D553D3D-0ECD-43C6-94EA-8A3EA9C4D960}"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5078180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96A51455-F14B-4EA9-A33F-56356D131878}" type="datetimeFigureOut">
              <a:rPr lang="en-GB" smtClean="0"/>
              <a:t>07/12/2024</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1381021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6A51455-F14B-4EA9-A33F-56356D131878}" type="datetimeFigureOut">
              <a:rPr lang="en-GB" smtClean="0"/>
              <a:t>07/12/2024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52381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96A51455-F14B-4EA9-A33F-56356D131878}" type="datetimeFigureOut">
              <a:rPr lang="en-GB" smtClean="0"/>
              <a:t>07/12/2024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0810636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6A51455-F14B-4EA9-A33F-56356D131878}" type="datetimeFigureOut">
              <a:rPr lang="en-GB" smtClean="0"/>
              <a:t>07/12/2024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27519276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96A51455-F14B-4EA9-A33F-56356D131878}" type="datetimeFigureOut">
              <a:rPr lang="en-GB" smtClean="0"/>
              <a:t>07/12/2024</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FD553D3D-0ECD-43C6-94EA-8A3EA9C4D960}" type="slidenum">
              <a:rPr lang="en-GB" smtClean="0"/>
              <a:t>‹#›</a:t>
            </a:fld>
            <a:endParaRPr lang="en-GB"/>
          </a:p>
        </p:txBody>
      </p:sp>
    </p:spTree>
    <p:extLst>
      <p:ext uri="{BB962C8B-B14F-4D97-AF65-F5344CB8AC3E}">
        <p14:creationId xmlns:p14="http://schemas.microsoft.com/office/powerpoint/2010/main" val="33956136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96A51455-F14B-4EA9-A33F-56356D131878}" type="datetimeFigureOut">
              <a:rPr lang="en-GB" smtClean="0"/>
              <a:t>07/12/2024</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FD553D3D-0ECD-43C6-94EA-8A3EA9C4D960}" type="slidenum">
              <a:rPr lang="en-GB" smtClean="0"/>
              <a:t>‹#›</a:t>
            </a:fld>
            <a:endParaRPr lang="en-GB"/>
          </a:p>
        </p:txBody>
      </p:sp>
    </p:spTree>
    <p:extLst>
      <p:ext uri="{BB962C8B-B14F-4D97-AF65-F5344CB8AC3E}">
        <p14:creationId xmlns:p14="http://schemas.microsoft.com/office/powerpoint/2010/main" val="330032416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0.xml"/></Relationships>
</file>

<file path=ppt/slides/_rels/slide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image" Target="../media/image5.jpg"/><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g"/><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hyperlink" Target="https://www.tescoplc.com/media/zgvhd0dn/tescos_ar24.pdf" TargetMode="External"/><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19575" y="1393830"/>
            <a:ext cx="9448800" cy="1825096"/>
          </a:xfrm>
        </p:spPr>
        <p:txBody>
          <a:bodyPr>
            <a:normAutofit fontScale="90000"/>
          </a:bodyPr>
          <a:lstStyle/>
          <a:p>
            <a:r>
              <a:rPr lang="en-GB" dirty="0" smtClean="0"/>
              <a:t>Tesco’s digital and social media engagement</a:t>
            </a:r>
            <a:endParaRPr lang="en-GB" dirty="0"/>
          </a:p>
        </p:txBody>
      </p:sp>
      <p:sp>
        <p:nvSpPr>
          <p:cNvPr id="3" name="Subtitle 2"/>
          <p:cNvSpPr>
            <a:spLocks noGrp="1"/>
          </p:cNvSpPr>
          <p:nvPr>
            <p:ph type="subTitle" idx="1"/>
          </p:nvPr>
        </p:nvSpPr>
        <p:spPr>
          <a:xfrm>
            <a:off x="4219574" y="3632201"/>
            <a:ext cx="6600825" cy="685800"/>
          </a:xfrm>
        </p:spPr>
        <p:txBody>
          <a:bodyPr/>
          <a:lstStyle/>
          <a:p>
            <a:r>
              <a:rPr lang="en-GB" dirty="0" smtClean="0"/>
              <a:t>By: Socrat Domenco</a:t>
            </a:r>
            <a:endParaRPr lang="en-GB" dirty="0"/>
          </a:p>
        </p:txBody>
      </p:sp>
    </p:spTree>
    <p:extLst>
      <p:ext uri="{BB962C8B-B14F-4D97-AF65-F5344CB8AC3E}">
        <p14:creationId xmlns:p14="http://schemas.microsoft.com/office/powerpoint/2010/main" val="214221597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85800" y="4676775"/>
            <a:ext cx="10820400" cy="1541909"/>
          </a:xfrm>
        </p:spPr>
        <p:txBody>
          <a:bodyPr>
            <a:normAutofit lnSpcReduction="10000"/>
          </a:bodyPr>
          <a:lstStyle/>
          <a:p>
            <a:r>
              <a:rPr lang="en-GB" dirty="0"/>
              <a:t>All online content that may be used to interact with consumers, such as websites, email, and mobile applications, is referred to as digital media</a:t>
            </a:r>
            <a:r>
              <a:rPr lang="en-GB" dirty="0" smtClean="0"/>
              <a:t>.</a:t>
            </a:r>
          </a:p>
          <a:p>
            <a:r>
              <a:rPr lang="en-GB" dirty="0"/>
              <a:t>Websites and apps that let users create and share content or engage in social networking represent social media, a subset of digital media. </a:t>
            </a:r>
            <a:endParaRPr lang="en-GB" dirty="0" smtClean="0"/>
          </a:p>
          <a:p>
            <a:r>
              <a:rPr lang="en-GB" dirty="0"/>
              <a:t>Together, digital and social media form an integral part of modern CRM strategies, enhancing customer engagement and satisfaction.</a:t>
            </a:r>
          </a:p>
          <a:p>
            <a:endParaRPr lang="en-GB" dirty="0" smtClean="0"/>
          </a:p>
        </p:txBody>
      </p:sp>
      <p:pic>
        <p:nvPicPr>
          <p:cNvPr id="10" name="Picture Placeholder 9"/>
          <p:cNvPicPr preferRelativeResize="0">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685800" y="886968"/>
            <a:ext cx="10820400" cy="3381248"/>
          </a:xfrm>
          <a:prstGeom prst="rect">
            <a:avLst/>
          </a:prstGeom>
        </p:spPr>
      </p:pic>
    </p:spTree>
    <p:extLst>
      <p:ext uri="{BB962C8B-B14F-4D97-AF65-F5344CB8AC3E}">
        <p14:creationId xmlns:p14="http://schemas.microsoft.com/office/powerpoint/2010/main" val="278778185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13306" y="1474053"/>
            <a:ext cx="6068832" cy="4819652"/>
          </a:xfrm>
        </p:spPr>
        <p:txBody>
          <a:bodyPr>
            <a:normAutofit fontScale="62500" lnSpcReduction="20000"/>
          </a:bodyPr>
          <a:lstStyle/>
          <a:p>
            <a:pPr>
              <a:lnSpc>
                <a:spcPct val="120000"/>
              </a:lnSpc>
            </a:pPr>
            <a:r>
              <a:rPr lang="en-GB" sz="2100" dirty="0"/>
              <a:t>Tesco is one of the largest retail chains in the world, with a rich history that dates back to its founding in 1919 by Jack Cohen. The name "Tesco" first appeared in 1924 when Cohen combined the initials of tea supplier T.E. Stockwell with the first two letters of his surname.</a:t>
            </a:r>
          </a:p>
          <a:p>
            <a:pPr>
              <a:lnSpc>
                <a:spcPct val="120000"/>
              </a:lnSpc>
            </a:pPr>
            <a:r>
              <a:rPr lang="en-GB" sz="2100" dirty="0"/>
              <a:t>In the 1930s, Tesco began opening its first stores, and by the end of the decade, it had expanded significantly. The company introduced self-service stores in the 1940s, which revolutionized the shopping experience. </a:t>
            </a:r>
          </a:p>
          <a:p>
            <a:pPr>
              <a:lnSpc>
                <a:spcPct val="120000"/>
              </a:lnSpc>
            </a:pPr>
            <a:r>
              <a:rPr lang="en-GB" sz="2100" dirty="0"/>
              <a:t>Tesco's evolution in digital and social media reflects its response to changing consumer </a:t>
            </a:r>
            <a:r>
              <a:rPr lang="en-GB" sz="2100" dirty="0" err="1"/>
              <a:t>behaviors</a:t>
            </a:r>
            <a:r>
              <a:rPr lang="en-GB" sz="2100" dirty="0"/>
              <a:t> and technological advancements.</a:t>
            </a:r>
          </a:p>
          <a:p>
            <a:pPr>
              <a:lnSpc>
                <a:spcPct val="120000"/>
              </a:lnSpc>
            </a:pPr>
            <a:r>
              <a:rPr lang="en-GB" sz="2100" dirty="0"/>
              <a:t>Tesco launched its website in the late 1990s, focusing on providing information about its products and services. In 2000, it introduced online grocery shopping, which was a significant step in embracing e-commerce.</a:t>
            </a:r>
          </a:p>
          <a:p>
            <a:pPr>
              <a:lnSpc>
                <a:spcPct val="120000"/>
              </a:lnSpc>
            </a:pPr>
            <a:endParaRPr lang="en-GB" sz="2100" dirty="0"/>
          </a:p>
          <a:p>
            <a:pPr>
              <a:lnSpc>
                <a:spcPct val="120000"/>
              </a:lnSpc>
            </a:pPr>
            <a:r>
              <a:rPr lang="en-GB" sz="2100" dirty="0" smtClean="0"/>
              <a:t>Tesco's </a:t>
            </a:r>
            <a:r>
              <a:rPr lang="en-GB" sz="2100" dirty="0"/>
              <a:t>digital and social media evolution showcases its commitment to innovation and customer-centric strategies, ensuring it remains competitive in the ever-changing retail landscape.</a:t>
            </a:r>
          </a:p>
          <a:p>
            <a:endParaRPr lang="en-GB" dirty="0"/>
          </a:p>
        </p:txBody>
      </p:sp>
      <p:pic>
        <p:nvPicPr>
          <p:cNvPr id="2052" name="Picture 4" descr="https://tesco-bst.com/wp-content/uploads/2023/03/194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35810" y="1915906"/>
            <a:ext cx="5111805" cy="28727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0186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8814815" y="4154004"/>
            <a:ext cx="2983535" cy="2237651"/>
          </a:xfrm>
          <a:prstGeom prst="rect">
            <a:avLst/>
          </a:prstGeom>
        </p:spPr>
      </p:pic>
      <p:sp>
        <p:nvSpPr>
          <p:cNvPr id="4" name="Text Placeholder 3"/>
          <p:cNvSpPr>
            <a:spLocks noGrp="1"/>
          </p:cNvSpPr>
          <p:nvPr>
            <p:ph type="body" sz="half" idx="2"/>
          </p:nvPr>
        </p:nvSpPr>
        <p:spPr>
          <a:xfrm>
            <a:off x="3611880" y="633819"/>
            <a:ext cx="7616952" cy="2850045"/>
          </a:xfrm>
        </p:spPr>
        <p:txBody>
          <a:bodyPr>
            <a:normAutofit lnSpcReduction="10000"/>
          </a:bodyPr>
          <a:lstStyle/>
          <a:p>
            <a:r>
              <a:rPr lang="en-GB" dirty="0"/>
              <a:t>Tesco utilizes various digital channels, including its website and mobile application, to provide an easy shopping experience. The Tesco app, for instance, allows customers to browse products, manage their shopping lists, and access personalized promotions based on their shopping history (Tesco, 2021). This level of personalization is essential in CRM as it helps build a more intimate relationship with customers, making them feel valued and understood (Chaffey, 2019</a:t>
            </a:r>
            <a:r>
              <a:rPr lang="en-GB" dirty="0" smtClean="0"/>
              <a:t>).</a:t>
            </a:r>
          </a:p>
          <a:p>
            <a:r>
              <a:rPr lang="en-GB" dirty="0"/>
              <a:t>Tesco has also made investments in data analytics to learn more about consumer interactions on digital platforms. Tesco can adjust its marketing tactics to suit the requirements of various client categories by examining consumer preferences and buying trends. It has been demonstrated that these focused marketing campaigns are successful in raising client loyalty and engagement (</a:t>
            </a:r>
            <a:r>
              <a:rPr lang="en-GB" dirty="0" err="1"/>
              <a:t>Matzler</a:t>
            </a:r>
            <a:r>
              <a:rPr lang="en-GB" dirty="0"/>
              <a:t> et al., 2016).</a:t>
            </a:r>
          </a:p>
          <a:p>
            <a:endParaRPr lang="en-GB" dirty="0" smtClean="0"/>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2138" y="340957"/>
            <a:ext cx="2857500" cy="6181725"/>
          </a:xfrm>
          <a:prstGeom prst="rect">
            <a:avLst/>
          </a:prstGeom>
        </p:spPr>
      </p:pic>
      <p:sp>
        <p:nvSpPr>
          <p:cNvPr id="11" name="TextBox 10"/>
          <p:cNvSpPr txBox="1"/>
          <p:nvPr/>
        </p:nvSpPr>
        <p:spPr>
          <a:xfrm flipH="1">
            <a:off x="3894962" y="3794760"/>
            <a:ext cx="4224529" cy="1569660"/>
          </a:xfrm>
          <a:prstGeom prst="rect">
            <a:avLst/>
          </a:prstGeom>
          <a:noFill/>
        </p:spPr>
        <p:txBody>
          <a:bodyPr wrap="square" rtlCol="0">
            <a:spAutoFit/>
          </a:bodyPr>
          <a:lstStyle/>
          <a:p>
            <a:r>
              <a:rPr lang="en-GB" sz="1600" dirty="0"/>
              <a:t>However, according to Smith (2020), Tesco's use of customer data for personalized marketing raises significant privacy issues. Customers may be wary of how their data is collected and used, which can lead to distrust</a:t>
            </a:r>
          </a:p>
        </p:txBody>
      </p:sp>
    </p:spTree>
    <p:extLst>
      <p:ext uri="{BB962C8B-B14F-4D97-AF65-F5344CB8AC3E}">
        <p14:creationId xmlns:p14="http://schemas.microsoft.com/office/powerpoint/2010/main" val="130212412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288535" y="375568"/>
            <a:ext cx="4978410" cy="4059271"/>
          </a:xfrm>
          <a:prstGeom prst="rect">
            <a:avLst/>
          </a:prstGeom>
        </p:spPr>
      </p:pic>
      <p:sp>
        <p:nvSpPr>
          <p:cNvPr id="6" name="Title 1"/>
          <p:cNvSpPr>
            <a:spLocks noGrp="1"/>
          </p:cNvSpPr>
          <p:nvPr>
            <p:ph type="body" sz="half" idx="2"/>
          </p:nvPr>
        </p:nvSpPr>
        <p:spPr>
          <a:xfrm>
            <a:off x="6044184" y="740665"/>
            <a:ext cx="5462016" cy="3694174"/>
          </a:xfrm>
        </p:spPr>
        <p:txBody>
          <a:bodyPr>
            <a:normAutofit/>
          </a:bodyPr>
          <a:lstStyle/>
          <a:p>
            <a:r>
              <a:rPr lang="en-GB" dirty="0"/>
              <a:t>Tesco maintains a significant presence across platforms such as Facebook, Twitter, and Instagram. Through these channels, the company engages with customers by sharing promotions, responding to questions, and handling complaints. This proactive approach to customer service show a sense of community and appreciates customer trust (Kaplan &amp; </a:t>
            </a:r>
            <a:r>
              <a:rPr lang="en-GB" dirty="0" err="1"/>
              <a:t>Haenlein</a:t>
            </a:r>
            <a:r>
              <a:rPr lang="en-GB" dirty="0"/>
              <a:t>, 2010). </a:t>
            </a:r>
            <a:endParaRPr lang="en-GB" dirty="0" smtClean="0"/>
          </a:p>
          <a:p>
            <a:r>
              <a:rPr lang="en-GB" dirty="0" smtClean="0"/>
              <a:t>Tesco’s </a:t>
            </a:r>
            <a:r>
              <a:rPr lang="en-GB" dirty="0"/>
              <a:t>social media campaigns, such as the #</a:t>
            </a:r>
            <a:r>
              <a:rPr lang="en-GB" dirty="0" err="1"/>
              <a:t>EveryLittleHelps</a:t>
            </a:r>
            <a:r>
              <a:rPr lang="en-GB" dirty="0"/>
              <a:t> initiative, emphasize the company’s commitment to customer satisfaction and social responsibility, further strengthening its brand image (Tesco, </a:t>
            </a:r>
            <a:r>
              <a:rPr lang="en-GB" dirty="0" smtClean="0"/>
              <a:t>2024).</a:t>
            </a:r>
            <a:endParaRPr lang="en-GB" dirty="0"/>
          </a:p>
          <a:p>
            <a:endParaRPr lang="en-GB" dirty="0"/>
          </a:p>
        </p:txBody>
      </p:sp>
      <p:pic>
        <p:nvPicPr>
          <p:cNvPr id="8" name="Picture 7"/>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331076" y="4681728"/>
            <a:ext cx="4022087" cy="1733807"/>
          </a:xfrm>
          <a:prstGeom prst="rect">
            <a:avLst/>
          </a:prstGeom>
        </p:spPr>
      </p:pic>
      <p:sp>
        <p:nvSpPr>
          <p:cNvPr id="9" name="TextBox 8"/>
          <p:cNvSpPr txBox="1"/>
          <p:nvPr/>
        </p:nvSpPr>
        <p:spPr>
          <a:xfrm>
            <a:off x="429768" y="4681728"/>
            <a:ext cx="6656832" cy="2062103"/>
          </a:xfrm>
          <a:prstGeom prst="rect">
            <a:avLst/>
          </a:prstGeom>
          <a:noFill/>
        </p:spPr>
        <p:txBody>
          <a:bodyPr wrap="square" rtlCol="0">
            <a:spAutoFit/>
          </a:bodyPr>
          <a:lstStyle/>
          <a:p>
            <a:r>
              <a:rPr lang="en-GB" sz="1600" dirty="0"/>
              <a:t>Social media platforms provide a venue for customers to express dissatisfaction. A single negative review can escalate quickly, potentially damaging Tesco's reputation if not handled properly (Brown &amp; </a:t>
            </a:r>
            <a:r>
              <a:rPr lang="en-GB" sz="1600" dirty="0" err="1"/>
              <a:t>Lusch</a:t>
            </a:r>
            <a:r>
              <a:rPr lang="en-GB" sz="1600" dirty="0"/>
              <a:t>, 2017</a:t>
            </a:r>
            <a:r>
              <a:rPr lang="en-GB" sz="1600" dirty="0" smtClean="0"/>
              <a:t>).</a:t>
            </a:r>
          </a:p>
          <a:p>
            <a:r>
              <a:rPr lang="en-GB" sz="1600" dirty="0"/>
              <a:t>I</a:t>
            </a:r>
            <a:r>
              <a:rPr lang="en-GB" sz="1600" dirty="0" smtClean="0"/>
              <a:t>ncreased </a:t>
            </a:r>
            <a:r>
              <a:rPr lang="en-GB" sz="1600" dirty="0"/>
              <a:t>digital engagement raises customer expectations for response times and service quality. Failure to meet these expectations can lead to dissatisfaction.</a:t>
            </a:r>
          </a:p>
          <a:p>
            <a:endParaRPr lang="en-GB" sz="1600" dirty="0"/>
          </a:p>
        </p:txBody>
      </p:sp>
    </p:spTree>
    <p:extLst>
      <p:ext uri="{BB962C8B-B14F-4D97-AF65-F5344CB8AC3E}">
        <p14:creationId xmlns:p14="http://schemas.microsoft.com/office/powerpoint/2010/main" val="1401485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p:cNvPicPr>
            <a:picLocks noGrp="1" noChangeAspect="1"/>
          </p:cNvPicPr>
          <p:nvPr>
            <p:ph type="pic" idx="1"/>
          </p:nvPr>
        </p:nvPicPr>
        <p:blipFill>
          <a:blip r:embed="rId2">
            <a:extLst>
              <a:ext uri="{28A0092B-C50C-407E-A947-70E740481C1C}">
                <a14:useLocalDpi xmlns:a14="http://schemas.microsoft.com/office/drawing/2010/main" val="0"/>
              </a:ext>
            </a:extLst>
          </a:blip>
          <a:stretch>
            <a:fillRect/>
          </a:stretch>
        </p:blipFill>
        <p:spPr>
          <a:xfrm>
            <a:off x="6323575" y="483518"/>
            <a:ext cx="5401056" cy="3438144"/>
          </a:xfrm>
          <a:prstGeom prst="rect">
            <a:avLst/>
          </a:prstGeom>
        </p:spPr>
      </p:pic>
      <p:sp>
        <p:nvSpPr>
          <p:cNvPr id="4" name="Text Placeholder 3"/>
          <p:cNvSpPr>
            <a:spLocks noGrp="1"/>
          </p:cNvSpPr>
          <p:nvPr>
            <p:ph type="body" sz="half" idx="2"/>
          </p:nvPr>
        </p:nvSpPr>
        <p:spPr>
          <a:xfrm>
            <a:off x="658368" y="1584795"/>
            <a:ext cx="5230368" cy="4587405"/>
          </a:xfrm>
        </p:spPr>
        <p:txBody>
          <a:bodyPr>
            <a:normAutofit/>
          </a:bodyPr>
          <a:lstStyle/>
          <a:p>
            <a:r>
              <a:rPr lang="en-GB" dirty="0"/>
              <a:t>The engagement of Tesco with digital and social media has significantly contributed to its organizational performance. </a:t>
            </a:r>
            <a:endParaRPr lang="en-GB" dirty="0" smtClean="0"/>
          </a:p>
          <a:p>
            <a:r>
              <a:rPr lang="en-GB" dirty="0" smtClean="0"/>
              <a:t>Tesco's </a:t>
            </a:r>
            <a:r>
              <a:rPr lang="en-GB" dirty="0"/>
              <a:t>online grocery sales have seen substantial growth, particularly during the COVID-19 pandemic, where online shopping became a necessity. The successful integration of digital tools has allowed Tesco to capture a larger market share in the online grocery segment.</a:t>
            </a:r>
          </a:p>
          <a:p>
            <a:r>
              <a:rPr lang="en-GB" dirty="0" smtClean="0"/>
              <a:t>Tesco's </a:t>
            </a:r>
            <a:r>
              <a:rPr lang="en-GB" dirty="0"/>
              <a:t>customer satisfaction ratings have consistently improved, reflecting the effectiveness of its digital and social media strategies in enhancing customer experience. </a:t>
            </a:r>
            <a:endParaRPr lang="en-GB" dirty="0" smtClean="0"/>
          </a:p>
          <a:p>
            <a:r>
              <a:rPr lang="en-GB" dirty="0" smtClean="0"/>
              <a:t>Research </a:t>
            </a:r>
            <a:r>
              <a:rPr lang="en-GB" dirty="0"/>
              <a:t>indicates that companies that actively engage with customers on social media see higher levels of brand loyalty and repeat purchase rates (</a:t>
            </a:r>
            <a:r>
              <a:rPr lang="en-GB" dirty="0" err="1"/>
              <a:t>Larivière</a:t>
            </a:r>
            <a:r>
              <a:rPr lang="en-GB" dirty="0"/>
              <a:t> et al., 2013).</a:t>
            </a:r>
          </a:p>
        </p:txBody>
      </p:sp>
      <p:sp>
        <p:nvSpPr>
          <p:cNvPr id="6" name="TextBox 5"/>
          <p:cNvSpPr txBox="1"/>
          <p:nvPr/>
        </p:nvSpPr>
        <p:spPr>
          <a:xfrm>
            <a:off x="6323575" y="4507992"/>
            <a:ext cx="5401056" cy="1354217"/>
          </a:xfrm>
          <a:prstGeom prst="rect">
            <a:avLst/>
          </a:prstGeom>
          <a:noFill/>
        </p:spPr>
        <p:txBody>
          <a:bodyPr wrap="square" rtlCol="0">
            <a:spAutoFit/>
          </a:bodyPr>
          <a:lstStyle/>
          <a:p>
            <a:r>
              <a:rPr lang="en-GB" sz="1600" dirty="0"/>
              <a:t>H</a:t>
            </a:r>
            <a:r>
              <a:rPr lang="en-GB" sz="1600" dirty="0" smtClean="0"/>
              <a:t>eavy </a:t>
            </a:r>
            <a:r>
              <a:rPr lang="en-GB" sz="1600" dirty="0"/>
              <a:t>reliance on digital channels can alienate customers who prefer traditional shopping methods. This digital divide may exclude older or less tech-savvy consumers (Jones, 2021).</a:t>
            </a:r>
          </a:p>
          <a:p>
            <a:endParaRPr lang="en-GB" dirty="0"/>
          </a:p>
        </p:txBody>
      </p:sp>
    </p:spTree>
    <p:extLst>
      <p:ext uri="{BB962C8B-B14F-4D97-AF65-F5344CB8AC3E}">
        <p14:creationId xmlns:p14="http://schemas.microsoft.com/office/powerpoint/2010/main" val="156102104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 name="Title 4"/>
          <p:cNvSpPr>
            <a:spLocks noGrp="1"/>
          </p:cNvSpPr>
          <p:nvPr>
            <p:ph type="title"/>
          </p:nvPr>
        </p:nvSpPr>
        <p:spPr>
          <a:xfrm>
            <a:off x="1024467" y="219456"/>
            <a:ext cx="2706285" cy="728744"/>
          </a:xfrm>
        </p:spPr>
        <p:txBody>
          <a:bodyPr/>
          <a:lstStyle/>
          <a:p>
            <a:r>
              <a:rPr lang="en-GB" smtClean="0"/>
              <a:t>References</a:t>
            </a:r>
            <a:endParaRPr lang="en-GB" dirty="0"/>
          </a:p>
        </p:txBody>
      </p:sp>
      <p:sp>
        <p:nvSpPr>
          <p:cNvPr id="6" name="Text Placeholder 5"/>
          <p:cNvSpPr>
            <a:spLocks noGrp="1"/>
          </p:cNvSpPr>
          <p:nvPr>
            <p:ph type="body" sz="half" idx="2"/>
          </p:nvPr>
        </p:nvSpPr>
        <p:spPr>
          <a:xfrm>
            <a:off x="1024467" y="948200"/>
            <a:ext cx="10144654" cy="5075061"/>
          </a:xfrm>
        </p:spPr>
        <p:txBody>
          <a:bodyPr>
            <a:normAutofit/>
          </a:bodyPr>
          <a:lstStyle/>
          <a:p>
            <a:pPr marL="342900" indent="-342900">
              <a:buFont typeface="+mj-lt"/>
              <a:buAutoNum type="arabicPeriod"/>
            </a:pPr>
            <a:r>
              <a:rPr lang="en-GB" smtClean="0"/>
              <a:t>Brown, T., &amp; Lusch, R. (2017). *Social Media and Brand Reputation: A Study of Consumer Behavior*. Journal of Business Research, 78, 99-108.</a:t>
            </a:r>
          </a:p>
          <a:p>
            <a:pPr marL="342900" indent="-342900">
              <a:buFont typeface="+mj-lt"/>
              <a:buAutoNum type="arabicPeriod"/>
            </a:pPr>
            <a:r>
              <a:rPr lang="en-GB" smtClean="0"/>
              <a:t>Chaffey, D. (2019). *Digital Marketing: Strategy, Implementation and Practice*. Pearson Education.</a:t>
            </a:r>
          </a:p>
          <a:p>
            <a:pPr marL="342900" indent="-342900">
              <a:buFont typeface="+mj-lt"/>
              <a:buAutoNum type="arabicPeriod"/>
            </a:pPr>
            <a:r>
              <a:rPr lang="en-GB" smtClean="0"/>
              <a:t>Jones, R. (2021). *Digital Divide: The Impact of Technology on Consumer Behavior*. Journal of Consumer Studies, 44(2), 212-226.</a:t>
            </a:r>
          </a:p>
          <a:p>
            <a:pPr marL="342900" indent="-342900">
              <a:buFont typeface="+mj-lt"/>
              <a:buAutoNum type="arabicPeriod"/>
            </a:pPr>
            <a:r>
              <a:rPr lang="en-GB" smtClean="0"/>
              <a:t>Kaplan, A. M., &amp; Haenlein, M. (2010). Users of the world, unite! The challenges and opportunities of Social Media. *Business Horizons*, 53(1), 59-68.</a:t>
            </a:r>
          </a:p>
          <a:p>
            <a:pPr marL="342900" indent="-342900">
              <a:buFont typeface="+mj-lt"/>
              <a:buAutoNum type="arabicPeriod"/>
            </a:pPr>
            <a:r>
              <a:rPr lang="en-GB" smtClean="0"/>
              <a:t>Larivière, B., et al. (2013). The impact of social media on customer relationship management. *Journal of Service Management*, 24(3), 329-352.</a:t>
            </a:r>
          </a:p>
          <a:p>
            <a:pPr marL="342900" indent="-342900">
              <a:buFont typeface="+mj-lt"/>
              <a:buAutoNum type="arabicPeriod"/>
            </a:pPr>
            <a:r>
              <a:rPr lang="en-GB" smtClean="0"/>
              <a:t>Matzler, K., et al. (2016). Customer engagement in the age of social media: A case study of Tesco. *Journal of Business Research*, 69(2), 655-663.</a:t>
            </a:r>
          </a:p>
          <a:p>
            <a:pPr marL="342900" indent="-342900">
              <a:buFont typeface="+mj-lt"/>
              <a:buAutoNum type="arabicPeriod"/>
            </a:pPr>
            <a:r>
              <a:rPr lang="en-GB" smtClean="0"/>
              <a:t>Smith, A. (2020). *Privacy Concerns in the Age of Digital Marketing*. Journal of Privacy and Technology, 15(2), 157-173.</a:t>
            </a:r>
          </a:p>
          <a:p>
            <a:pPr marL="342900" indent="-342900">
              <a:buFont typeface="+mj-lt"/>
              <a:buAutoNum type="arabicPeriod"/>
            </a:pPr>
            <a:r>
              <a:rPr lang="en-GB" smtClean="0"/>
              <a:t>Statista. (2022). Tesco's online grocery sales growth. Retrieved from [Statista website](https://www.statista.com).</a:t>
            </a:r>
          </a:p>
          <a:p>
            <a:pPr marL="342900" lvl="0" indent="-342900">
              <a:buFont typeface="+mj-lt"/>
              <a:buAutoNum type="arabicPeriod"/>
            </a:pPr>
            <a:r>
              <a:rPr lang="en-GB" smtClean="0"/>
              <a:t>Tesco (2024). Tesco PLC Annual Report and Financial Statements 2024. [online] Available at: </a:t>
            </a:r>
            <a:r>
              <a:rPr lang="en-GB" smtClean="0">
                <a:hlinkClick r:id="rId2"/>
              </a:rPr>
              <a:t>https://www.tescoplc.com/media/zgvhd0dn/tescos_ar24.pdf</a:t>
            </a:r>
            <a:r>
              <a:rPr lang="en-GB" smtClean="0"/>
              <a:t> [Accessed: 24. Nov.2024]. </a:t>
            </a:r>
          </a:p>
          <a:p>
            <a:pPr marL="342900" indent="-342900">
              <a:buFont typeface="+mj-lt"/>
              <a:buAutoNum type="arabicPeriod"/>
            </a:pPr>
            <a:endParaRPr lang="en-GB" dirty="0"/>
          </a:p>
        </p:txBody>
      </p:sp>
    </p:spTree>
    <p:extLst>
      <p:ext uri="{BB962C8B-B14F-4D97-AF65-F5344CB8AC3E}">
        <p14:creationId xmlns:p14="http://schemas.microsoft.com/office/powerpoint/2010/main" val="283052058"/>
      </p:ext>
    </p:extLst>
  </p:cSld>
  <p:clrMapOvr>
    <a:masterClrMapping/>
  </p:clrMapOvr>
  <p:timing>
    <p:tnLst>
      <p:par>
        <p:cTn id="1" dur="indefinite" restart="never" nodeType="tmRoot"/>
      </p:par>
    </p:tnLst>
  </p:timing>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Vapor Trail</Template>
  <TotalTime>7423</TotalTime>
  <Words>999</Words>
  <Application>Microsoft Office PowerPoint</Application>
  <PresentationFormat>Widescreen</PresentationFormat>
  <Paragraphs>33</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Arial</vt:lpstr>
      <vt:lpstr>Century Gothic</vt:lpstr>
      <vt:lpstr>Vapor Trail</vt:lpstr>
      <vt:lpstr>Tesco’s digital and social media engagement</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Tesco’s digital and social media engagement</dc:title>
  <dc:creator>Socrat Domenco (1817175)</dc:creator>
  <cp:lastModifiedBy>Socrat Domenco (1817175)</cp:lastModifiedBy>
  <cp:revision>19</cp:revision>
  <dcterms:created xsi:type="dcterms:W3CDTF">2024-11-28T16:06:27Z</dcterms:created>
  <dcterms:modified xsi:type="dcterms:W3CDTF">2024-12-07T14:10:02Z</dcterms:modified>
</cp:coreProperties>
</file>