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56" r:id="rId2"/>
    <p:sldId id="278" r:id="rId3"/>
    <p:sldId id="258" r:id="rId4"/>
    <p:sldId id="279" r:id="rId5"/>
    <p:sldId id="280" r:id="rId6"/>
    <p:sldId id="281" r:id="rId7"/>
    <p:sldId id="282" r:id="rId8"/>
    <p:sldId id="283" r:id="rId9"/>
    <p:sldId id="260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75" r:id="rId23"/>
    <p:sldId id="296" r:id="rId24"/>
    <p:sldId id="297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18" autoAdjust="0"/>
    <p:restoredTop sz="94576" autoAdjust="0"/>
  </p:normalViewPr>
  <p:slideViewPr>
    <p:cSldViewPr>
      <p:cViewPr varScale="1">
        <p:scale>
          <a:sx n="94" d="100"/>
          <a:sy n="94" d="100"/>
        </p:scale>
        <p:origin x="148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AA20EC-FE51-F44B-AF2E-8481E233A6B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B99405-FF91-2142-8CC8-EC2DD5CBC19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7FAA67-BF41-0246-BF1A-D92A79C3C9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981C2-5161-8647-931A-D2DECF79B6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80639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63CBA8E6-7F19-2842-90EE-9496FA09D7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5DEB3AAA-2866-824E-9AA3-61DEA2BDD8B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41D58A36-AC0B-9D44-B502-1E03635152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F11606-16FC-2F4C-BDEC-9B67ADAAA6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02208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2">
            <a:extLst>
              <a:ext uri="{FF2B5EF4-FFF2-40B4-BE49-F238E27FC236}">
                <a16:creationId xmlns:a16="http://schemas.microsoft.com/office/drawing/2014/main" id="{0B0DF6F4-BB94-2943-BBE9-6A6EF958CBE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7470" y="764704"/>
            <a:ext cx="7772400" cy="3242841"/>
          </a:xfrm>
        </p:spPr>
        <p:txBody>
          <a:bodyPr anchor="ctr"/>
          <a:lstStyle/>
          <a:p>
            <a:pPr eaLnBrk="1" hangingPunct="1"/>
            <a:r>
              <a:rPr lang="en-US" altLang="en-US" sz="4400" dirty="0"/>
              <a:t>Software Solutions for Business</a:t>
            </a:r>
            <a:br>
              <a:rPr lang="en-US" altLang="en-US" sz="4400" dirty="0"/>
            </a:br>
            <a:r>
              <a:rPr lang="en-US" altLang="en-US" sz="4400" dirty="0"/>
              <a:t>Week 5:</a:t>
            </a:r>
            <a:br>
              <a:rPr lang="en-US" altLang="en-US" sz="4400" dirty="0"/>
            </a:br>
            <a:br>
              <a:rPr lang="en-US" altLang="en-US" sz="4400" dirty="0"/>
            </a:br>
            <a:r>
              <a:rPr lang="en-US" altLang="en-US" sz="4400" dirty="0"/>
              <a:t>MS Access Tutorial</a:t>
            </a:r>
          </a:p>
        </p:txBody>
      </p:sp>
    </p:spTree>
    <p:extLst>
      <p:ext uri="{BB962C8B-B14F-4D97-AF65-F5344CB8AC3E}">
        <p14:creationId xmlns:p14="http://schemas.microsoft.com/office/powerpoint/2010/main" val="2331259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2">
            <a:extLst>
              <a:ext uri="{FF2B5EF4-FFF2-40B4-BE49-F238E27FC236}">
                <a16:creationId xmlns:a16="http://schemas.microsoft.com/office/drawing/2014/main" id="{B06E4CBD-3CFF-C643-A8DC-E0DBA8DFB2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Introduction</a:t>
            </a:r>
          </a:p>
        </p:txBody>
      </p:sp>
      <p:sp>
        <p:nvSpPr>
          <p:cNvPr id="3074" name="Rectangle 3">
            <a:extLst>
              <a:ext uri="{FF2B5EF4-FFF2-40B4-BE49-F238E27FC236}">
                <a16:creationId xmlns:a16="http://schemas.microsoft.com/office/drawing/2014/main" id="{66DEE47D-EE8A-C04A-BCAB-ACE308015A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MS Access is a relational database management system (RDBMS)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Other PC-based RDMBS include: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MS FoxPro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Borland dBase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“Industrial-strength” RDBMS include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Oracle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MS SQL Server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IBM DB2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Informix</a:t>
            </a:r>
          </a:p>
        </p:txBody>
      </p:sp>
    </p:spTree>
    <p:extLst>
      <p:ext uri="{BB962C8B-B14F-4D97-AF65-F5344CB8AC3E}">
        <p14:creationId xmlns:p14="http://schemas.microsoft.com/office/powerpoint/2010/main" val="2832290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2">
            <a:extLst>
              <a:ext uri="{FF2B5EF4-FFF2-40B4-BE49-F238E27FC236}">
                <a16:creationId xmlns:a16="http://schemas.microsoft.com/office/drawing/2014/main" id="{00CD0CFB-F441-7143-BCD4-AEF165FC19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Getting Started</a:t>
            </a:r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C7328582-6FDC-1A47-A9F2-F5D5035CBCB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en-US" sz="2800"/>
              <a:t>Open MS Access (Under Microsoft Office 2003 heading)</a:t>
            </a:r>
          </a:p>
          <a:p>
            <a:pPr eaLnBrk="1" hangingPunct="1"/>
            <a:r>
              <a:rPr lang="en-US" altLang="en-US" sz="2800"/>
              <a:t>Open a New Database</a:t>
            </a:r>
          </a:p>
        </p:txBody>
      </p:sp>
      <p:pic>
        <p:nvPicPr>
          <p:cNvPr id="4099" name="Picture 7">
            <a:extLst>
              <a:ext uri="{FF2B5EF4-FFF2-40B4-BE49-F238E27FC236}">
                <a16:creationId xmlns:a16="http://schemas.microsoft.com/office/drawing/2014/main" id="{7DD25621-225F-3F49-B75E-D473CF2B4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3048000"/>
            <a:ext cx="667067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AutoShape 8">
            <a:extLst>
              <a:ext uri="{FF2B5EF4-FFF2-40B4-BE49-F238E27FC236}">
                <a16:creationId xmlns:a16="http://schemas.microsoft.com/office/drawing/2014/main" id="{2752EAA7-8245-E947-B98C-D5E59100C65B}"/>
              </a:ext>
            </a:extLst>
          </p:cNvPr>
          <p:cNvSpPr>
            <a:spLocks noChangeArrowheads="1"/>
          </p:cNvSpPr>
          <p:nvPr/>
        </p:nvSpPr>
        <p:spPr bwMode="auto">
          <a:xfrm rot="-835258">
            <a:off x="990600" y="3352800"/>
            <a:ext cx="762000" cy="3810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62528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5">
            <a:extLst>
              <a:ext uri="{FF2B5EF4-FFF2-40B4-BE49-F238E27FC236}">
                <a16:creationId xmlns:a16="http://schemas.microsoft.com/office/drawing/2014/main" id="{B055570A-470C-6F43-90F8-FC211875B0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25" y="809625"/>
            <a:ext cx="7727950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ext Box 7">
            <a:extLst>
              <a:ext uri="{FF2B5EF4-FFF2-40B4-BE49-F238E27FC236}">
                <a16:creationId xmlns:a16="http://schemas.microsoft.com/office/drawing/2014/main" id="{7B9DB7FB-1C1F-E443-9E2F-EE0B7DD0AE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" y="188913"/>
            <a:ext cx="2647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Select “Blank Database”</a:t>
            </a:r>
          </a:p>
        </p:txBody>
      </p:sp>
      <p:sp>
        <p:nvSpPr>
          <p:cNvPr id="5123" name="AutoShape 8">
            <a:extLst>
              <a:ext uri="{FF2B5EF4-FFF2-40B4-BE49-F238E27FC236}">
                <a16:creationId xmlns:a16="http://schemas.microsoft.com/office/drawing/2014/main" id="{EC78B404-C49B-204F-A060-5CDA1F4E3503}"/>
              </a:ext>
            </a:extLst>
          </p:cNvPr>
          <p:cNvSpPr>
            <a:spLocks noChangeArrowheads="1"/>
          </p:cNvSpPr>
          <p:nvPr/>
        </p:nvSpPr>
        <p:spPr bwMode="auto">
          <a:xfrm rot="-1313373">
            <a:off x="6324600" y="1981200"/>
            <a:ext cx="914400" cy="381000"/>
          </a:xfrm>
          <a:prstGeom prst="rightArrow">
            <a:avLst>
              <a:gd name="adj1" fmla="val 50000"/>
              <a:gd name="adj2" fmla="val 600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1272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4">
            <a:extLst>
              <a:ext uri="{FF2B5EF4-FFF2-40B4-BE49-F238E27FC236}">
                <a16:creationId xmlns:a16="http://schemas.microsoft.com/office/drawing/2014/main" id="{FE91DA04-7CD6-B643-9C93-CB0EF57EE7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" y="454025"/>
            <a:ext cx="9037638" cy="595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6" name="Text Box 5">
            <a:extLst>
              <a:ext uri="{FF2B5EF4-FFF2-40B4-BE49-F238E27FC236}">
                <a16:creationId xmlns:a16="http://schemas.microsoft.com/office/drawing/2014/main" id="{1A3B9F2D-03E8-834E-AE66-5FD4F18F13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25" y="36513"/>
            <a:ext cx="3714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Name your database MyShop.mdb</a:t>
            </a:r>
          </a:p>
        </p:txBody>
      </p:sp>
      <p:sp>
        <p:nvSpPr>
          <p:cNvPr id="6147" name="Text Box 6">
            <a:extLst>
              <a:ext uri="{FF2B5EF4-FFF2-40B4-BE49-F238E27FC236}">
                <a16:creationId xmlns:a16="http://schemas.microsoft.com/office/drawing/2014/main" id="{CA0FFF5A-09B8-F046-BB11-0A4546764F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491288"/>
            <a:ext cx="9277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Now click “Create.”  Everything you create for this database will be saved as an *.mdb file.</a:t>
            </a:r>
          </a:p>
        </p:txBody>
      </p:sp>
    </p:spTree>
    <p:extLst>
      <p:ext uri="{BB962C8B-B14F-4D97-AF65-F5344CB8AC3E}">
        <p14:creationId xmlns:p14="http://schemas.microsoft.com/office/powerpoint/2010/main" val="4012896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>
            <a:extLst>
              <a:ext uri="{FF2B5EF4-FFF2-40B4-BE49-F238E27FC236}">
                <a16:creationId xmlns:a16="http://schemas.microsoft.com/office/drawing/2014/main" id="{9A5E8E8A-AB06-2645-92D0-8031D4FDFC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MS Access Functionality</a:t>
            </a:r>
          </a:p>
        </p:txBody>
      </p:sp>
      <p:sp>
        <p:nvSpPr>
          <p:cNvPr id="7170" name="Rectangle 3">
            <a:extLst>
              <a:ext uri="{FF2B5EF4-FFF2-40B4-BE49-F238E27FC236}">
                <a16:creationId xmlns:a16="http://schemas.microsoft.com/office/drawing/2014/main" id="{46F92EDC-1C42-9942-8BE8-A4A2366788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Tables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Store Data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Queries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Manipulate Data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Forms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Make data entry and display easier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Reports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/>
              <a:t>Provides information from database to users in easy-to-understand format</a:t>
            </a:r>
          </a:p>
        </p:txBody>
      </p:sp>
    </p:spTree>
    <p:extLst>
      <p:ext uri="{BB962C8B-B14F-4D97-AF65-F5344CB8AC3E}">
        <p14:creationId xmlns:p14="http://schemas.microsoft.com/office/powerpoint/2010/main" val="3860149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1F75D452-2AEC-9B48-9D2A-5A595C212E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Business Example</a:t>
            </a:r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5CF14058-0F99-E541-9D08-A98ED41CE0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Your sister has started her own home-décor shop.  She sells items such as candles, pictures and knick-knacks.  She wishes to track the items in her inventory, sales and customer information.  You agree to assist her in setting up a simple MS Access database that will track the appropriate information.</a:t>
            </a:r>
          </a:p>
        </p:txBody>
      </p:sp>
    </p:spTree>
    <p:extLst>
      <p:ext uri="{BB962C8B-B14F-4D97-AF65-F5344CB8AC3E}">
        <p14:creationId xmlns:p14="http://schemas.microsoft.com/office/powerpoint/2010/main" val="1050240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7ADD5656-CCF6-FC4E-AD37-D9375C2C6B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Business Example, Continued</a:t>
            </a:r>
          </a:p>
        </p:txBody>
      </p:sp>
      <p:sp>
        <p:nvSpPr>
          <p:cNvPr id="9218" name="Rectangle 3">
            <a:extLst>
              <a:ext uri="{FF2B5EF4-FFF2-40B4-BE49-F238E27FC236}">
                <a16:creationId xmlns:a16="http://schemas.microsoft.com/office/drawing/2014/main" id="{2409C080-E566-8C45-97C2-D8E4947557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You identify that three tables should be created: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	Product Table containing the product number, product name, product description, product price, and product on hand.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	Sale Table containing the sale number, sale date, the product sold and the customer.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800"/>
              <a:t>	Customer Table containing the customer number, customer last name, customer first name, phone number, address and notes about customer preferences (notify if a Yankee Candle Company candle comes in, etc.)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882600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5">
            <a:extLst>
              <a:ext uri="{FF2B5EF4-FFF2-40B4-BE49-F238E27FC236}">
                <a16:creationId xmlns:a16="http://schemas.microsoft.com/office/drawing/2014/main" id="{3926D4D4-E06C-AE4A-95BE-2EB45208C1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271463"/>
            <a:ext cx="34099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/>
              <a:t>Creating Tables</a:t>
            </a:r>
          </a:p>
        </p:txBody>
      </p:sp>
      <p:sp>
        <p:nvSpPr>
          <p:cNvPr id="10242" name="Text Box 6">
            <a:extLst>
              <a:ext uri="{FF2B5EF4-FFF2-40B4-BE49-F238E27FC236}">
                <a16:creationId xmlns:a16="http://schemas.microsoft.com/office/drawing/2014/main" id="{29C31AED-0B9B-FA44-A283-24AF5EB99B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6096000"/>
            <a:ext cx="4362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Double click ‘Create table in Design view’</a:t>
            </a:r>
          </a:p>
        </p:txBody>
      </p:sp>
      <p:pic>
        <p:nvPicPr>
          <p:cNvPr id="10243" name="Picture 7">
            <a:extLst>
              <a:ext uri="{FF2B5EF4-FFF2-40B4-BE49-F238E27FC236}">
                <a16:creationId xmlns:a16="http://schemas.microsoft.com/office/drawing/2014/main" id="{5A36E3B9-F772-2B44-9AE2-EA8B837A6B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143000"/>
            <a:ext cx="73914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231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5">
            <a:extLst>
              <a:ext uri="{FF2B5EF4-FFF2-40B4-BE49-F238E27FC236}">
                <a16:creationId xmlns:a16="http://schemas.microsoft.com/office/drawing/2014/main" id="{BE6C9CA2-EA59-7644-A79D-E835D84B04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25" y="500063"/>
            <a:ext cx="5645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/>
              <a:t>Creating the Product Table</a:t>
            </a:r>
          </a:p>
        </p:txBody>
      </p:sp>
      <p:pic>
        <p:nvPicPr>
          <p:cNvPr id="11266" name="Picture 6">
            <a:extLst>
              <a:ext uri="{FF2B5EF4-FFF2-40B4-BE49-F238E27FC236}">
                <a16:creationId xmlns:a16="http://schemas.microsoft.com/office/drawing/2014/main" id="{145F753A-8F23-F040-97FC-354640CCA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60020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188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5">
            <a:extLst>
              <a:ext uri="{FF2B5EF4-FFF2-40B4-BE49-F238E27FC236}">
                <a16:creationId xmlns:a16="http://schemas.microsoft.com/office/drawing/2014/main" id="{4A759C2F-7807-474C-9015-801FF4BD2E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8925" y="500063"/>
            <a:ext cx="55435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/>
              <a:t>Enter the table information</a:t>
            </a:r>
          </a:p>
        </p:txBody>
      </p:sp>
      <p:sp>
        <p:nvSpPr>
          <p:cNvPr id="12290" name="Text Box 6">
            <a:extLst>
              <a:ext uri="{FF2B5EF4-FFF2-40B4-BE49-F238E27FC236}">
                <a16:creationId xmlns:a16="http://schemas.microsoft.com/office/drawing/2014/main" id="{767D8D1A-B739-044A-B0E0-B243FD9C5E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6525" y="6056313"/>
            <a:ext cx="5149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Next: Create the primary key and save your table</a:t>
            </a:r>
          </a:p>
        </p:txBody>
      </p:sp>
      <p:pic>
        <p:nvPicPr>
          <p:cNvPr id="12291" name="Picture 7">
            <a:extLst>
              <a:ext uri="{FF2B5EF4-FFF2-40B4-BE49-F238E27FC236}">
                <a16:creationId xmlns:a16="http://schemas.microsoft.com/office/drawing/2014/main" id="{3E3A4F7C-5661-3845-8C12-4510BB5911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066800"/>
            <a:ext cx="72390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1196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452A54D9-C0FC-B24B-82DF-F81B39E01A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Creating Tables</a:t>
            </a:r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92237303-F96C-8C42-96F9-0FAE9CFA24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Create the Sales and Customer Tables</a:t>
            </a:r>
          </a:p>
          <a:p>
            <a:pPr eaLnBrk="1" hangingPunct="1"/>
            <a:r>
              <a:rPr lang="en-US" altLang="en-US"/>
              <a:t>Use AutoNumber for the Sales Number and Customer Number</a:t>
            </a:r>
          </a:p>
          <a:p>
            <a:pPr eaLnBrk="1" hangingPunct="1"/>
            <a:r>
              <a:rPr lang="en-US" altLang="en-US"/>
              <a:t>Remember to set the primary key and save your tables</a:t>
            </a:r>
          </a:p>
          <a:p>
            <a:pPr eaLnBrk="1" hangingPunct="1">
              <a:buFontTx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4610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EB7C9AE3-208A-3144-A6B2-03038EDE42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Entering Data</a:t>
            </a:r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B2A8967C-7669-3745-A814-90C50BA5D69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38200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800"/>
              <a:t>Enter the following data into each of your tables:</a:t>
            </a:r>
          </a:p>
        </p:txBody>
      </p:sp>
      <p:pic>
        <p:nvPicPr>
          <p:cNvPr id="14339" name="Picture 10">
            <a:extLst>
              <a:ext uri="{FF2B5EF4-FFF2-40B4-BE49-F238E27FC236}">
                <a16:creationId xmlns:a16="http://schemas.microsoft.com/office/drawing/2014/main" id="{0CB8E300-0F6F-BC4A-9DF6-575D80C93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438400"/>
            <a:ext cx="717550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7393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5B151C2E-ABA7-D14E-B0F6-62ABB27848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Entering Data, Continued</a:t>
            </a:r>
          </a:p>
        </p:txBody>
      </p:sp>
      <p:graphicFrame>
        <p:nvGraphicFramePr>
          <p:cNvPr id="15362" name="Object 4">
            <a:extLst>
              <a:ext uri="{FF2B5EF4-FFF2-40B4-BE49-F238E27FC236}">
                <a16:creationId xmlns:a16="http://schemas.microsoft.com/office/drawing/2014/main" id="{5312CD6E-C820-8D44-B048-D14FFBCA5FE1}"/>
              </a:ext>
            </a:extLst>
          </p:cNvPr>
          <p:cNvGraphicFramePr>
            <a:graphicFrameLocks noChangeAspect="1"/>
          </p:cNvGraphicFramePr>
          <p:nvPr>
            <p:ph sz="half" idx="1"/>
          </p:nvPr>
        </p:nvGraphicFramePr>
        <p:xfrm>
          <a:off x="914400" y="3886200"/>
          <a:ext cx="7848600" cy="220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5" name="Bitmap Image" r:id="rId3" imgW="5232400" imgH="1473200" progId="Paint.Picture">
                  <p:embed/>
                </p:oleObj>
              </mc:Choice>
              <mc:Fallback>
                <p:oleObj name="Bitmap Image" r:id="rId3" imgW="5232400" imgH="1473200" progId="Paint.Picture">
                  <p:embed/>
                  <p:pic>
                    <p:nvPicPr>
                      <p:cNvPr id="15362" name="Object 4">
                        <a:extLst>
                          <a:ext uri="{FF2B5EF4-FFF2-40B4-BE49-F238E27FC236}">
                            <a16:creationId xmlns:a16="http://schemas.microsoft.com/office/drawing/2014/main" id="{5312CD6E-C820-8D44-B048-D14FFBCA5FE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3886200"/>
                        <a:ext cx="7848600" cy="220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3" name="Object 6">
            <a:extLst>
              <a:ext uri="{FF2B5EF4-FFF2-40B4-BE49-F238E27FC236}">
                <a16:creationId xmlns:a16="http://schemas.microsoft.com/office/drawing/2014/main" id="{0B403E81-AA67-0345-BADA-A7AA6D70EB27}"/>
              </a:ext>
            </a:extLst>
          </p:cNvPr>
          <p:cNvGraphicFramePr>
            <a:graphicFrameLocks noChangeAspect="1"/>
          </p:cNvGraphicFramePr>
          <p:nvPr>
            <p:ph sz="half" idx="2"/>
          </p:nvPr>
        </p:nvGraphicFramePr>
        <p:xfrm>
          <a:off x="914400" y="1447800"/>
          <a:ext cx="7848600" cy="2209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6" name="Bitmap Image" r:id="rId5" imgW="11023600" imgH="1536700" progId="Paint.Picture">
                  <p:embed/>
                </p:oleObj>
              </mc:Choice>
              <mc:Fallback>
                <p:oleObj name="Bitmap Image" r:id="rId5" imgW="11023600" imgH="1536700" progId="Paint.Picture">
                  <p:embed/>
                  <p:pic>
                    <p:nvPicPr>
                      <p:cNvPr id="15363" name="Object 6">
                        <a:extLst>
                          <a:ext uri="{FF2B5EF4-FFF2-40B4-BE49-F238E27FC236}">
                            <a16:creationId xmlns:a16="http://schemas.microsoft.com/office/drawing/2014/main" id="{0B403E81-AA67-0345-BADA-A7AA6D70EB2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1447800"/>
                        <a:ext cx="7848600" cy="2209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80477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66C66C5C-C1D4-F546-9B6F-A9BDAA0FCD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Relationships</a:t>
            </a:r>
          </a:p>
        </p:txBody>
      </p:sp>
      <p:pic>
        <p:nvPicPr>
          <p:cNvPr id="16386" name="Picture 7">
            <a:extLst>
              <a:ext uri="{FF2B5EF4-FFF2-40B4-BE49-F238E27FC236}">
                <a16:creationId xmlns:a16="http://schemas.microsoft.com/office/drawing/2014/main" id="{197DC4E6-6059-FD4B-9040-0D6EB13743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35200" y="1600200"/>
            <a:ext cx="4672013" cy="4525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5059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4">
            <a:extLst>
              <a:ext uri="{FF2B5EF4-FFF2-40B4-BE49-F238E27FC236}">
                <a16:creationId xmlns:a16="http://schemas.microsoft.com/office/drawing/2014/main" id="{FA426766-1CEB-6742-AEBD-20D9A2E2BB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7467600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0" name="Text Box 5">
            <a:extLst>
              <a:ext uri="{FF2B5EF4-FFF2-40B4-BE49-F238E27FC236}">
                <a16:creationId xmlns:a16="http://schemas.microsoft.com/office/drawing/2014/main" id="{38FA77F2-E1DF-1A42-8E27-1412306A7A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5105549"/>
            <a:ext cx="28765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Select Tables to be Linked</a:t>
            </a:r>
          </a:p>
        </p:txBody>
      </p:sp>
    </p:spTree>
    <p:extLst>
      <p:ext uri="{BB962C8B-B14F-4D97-AF65-F5344CB8AC3E}">
        <p14:creationId xmlns:p14="http://schemas.microsoft.com/office/powerpoint/2010/main" val="21048290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6">
            <a:extLst>
              <a:ext uri="{FF2B5EF4-FFF2-40B4-BE49-F238E27FC236}">
                <a16:creationId xmlns:a16="http://schemas.microsoft.com/office/drawing/2014/main" id="{E6D38969-059B-E241-B9FC-A64F6DB02C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125" y="5141913"/>
            <a:ext cx="3143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Link the three tables together</a:t>
            </a:r>
          </a:p>
        </p:txBody>
      </p:sp>
      <p:pic>
        <p:nvPicPr>
          <p:cNvPr id="18434" name="Picture 7">
            <a:extLst>
              <a:ext uri="{FF2B5EF4-FFF2-40B4-BE49-F238E27FC236}">
                <a16:creationId xmlns:a16="http://schemas.microsoft.com/office/drawing/2014/main" id="{A1009675-D903-EF46-9C02-948CDCF02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766763"/>
            <a:ext cx="7391400" cy="403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9384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4BB4D031-751C-1C4A-9076-299BBED266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Queries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B0D74AC5-8202-124D-9023-2FDCF4DCDDA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Queries allow data to be manipulated</a:t>
            </a:r>
          </a:p>
          <a:p>
            <a:pPr lvl="1" eaLnBrk="1" hangingPunct="1"/>
            <a:r>
              <a:rPr lang="en-US" altLang="en-US" sz="2400"/>
              <a:t>What were the total sales today?</a:t>
            </a:r>
          </a:p>
          <a:p>
            <a:pPr lvl="1" eaLnBrk="1" hangingPunct="1"/>
            <a:r>
              <a:rPr lang="en-US" altLang="en-US" sz="2400"/>
              <a:t>How many of my customers come from out of town?</a:t>
            </a:r>
          </a:p>
        </p:txBody>
      </p:sp>
      <p:pic>
        <p:nvPicPr>
          <p:cNvPr id="19459" name="Picture 7">
            <a:extLst>
              <a:ext uri="{FF2B5EF4-FFF2-40B4-BE49-F238E27FC236}">
                <a16:creationId xmlns:a16="http://schemas.microsoft.com/office/drawing/2014/main" id="{D33105ED-59A7-2A49-9980-C1874FF5D22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8200" y="2308225"/>
            <a:ext cx="4038600" cy="31083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9472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6">
            <a:extLst>
              <a:ext uri="{FF2B5EF4-FFF2-40B4-BE49-F238E27FC236}">
                <a16:creationId xmlns:a16="http://schemas.microsoft.com/office/drawing/2014/main" id="{6E58B609-D9BC-7249-9D5B-915AF7F29C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5105400"/>
            <a:ext cx="69310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/>
              <a:t> Run this query</a:t>
            </a:r>
          </a:p>
          <a:p>
            <a:pPr eaLnBrk="1" hangingPunct="1">
              <a:buFontTx/>
              <a:buChar char="•"/>
            </a:pPr>
            <a:r>
              <a:rPr lang="en-US" altLang="en-US"/>
              <a:t> Create query to determine customers who do not live in Lafayette</a:t>
            </a:r>
          </a:p>
        </p:txBody>
      </p:sp>
      <p:pic>
        <p:nvPicPr>
          <p:cNvPr id="20482" name="Picture 7">
            <a:extLst>
              <a:ext uri="{FF2B5EF4-FFF2-40B4-BE49-F238E27FC236}">
                <a16:creationId xmlns:a16="http://schemas.microsoft.com/office/drawing/2014/main" id="{5673251A-72AD-9F40-8CEA-73C7849765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8600"/>
            <a:ext cx="672147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5209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C2B85027-E3CC-E040-99B6-F8E1F95A5A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Forms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D4F35AB8-A2EF-5B4C-90DE-B2CFEFF91D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Provide a user-friendly interface to the data.</a:t>
            </a:r>
          </a:p>
          <a:p>
            <a:pPr eaLnBrk="1" hangingPunct="1"/>
            <a:r>
              <a:rPr lang="en-US" altLang="en-US"/>
              <a:t>Control over user’s additions and modifications to the data.</a:t>
            </a:r>
          </a:p>
          <a:p>
            <a:pPr eaLnBrk="1" hangingPunct="1"/>
            <a:r>
              <a:rPr lang="en-US" altLang="en-US"/>
              <a:t>Forms (like queries &amp; reports) do not contain data.  Data is always saved in tables.</a:t>
            </a:r>
          </a:p>
        </p:txBody>
      </p:sp>
    </p:spTree>
    <p:extLst>
      <p:ext uri="{BB962C8B-B14F-4D97-AF65-F5344CB8AC3E}">
        <p14:creationId xmlns:p14="http://schemas.microsoft.com/office/powerpoint/2010/main" val="6284456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5">
            <a:extLst>
              <a:ext uri="{FF2B5EF4-FFF2-40B4-BE49-F238E27FC236}">
                <a16:creationId xmlns:a16="http://schemas.microsoft.com/office/drawing/2014/main" id="{2ACA5063-D518-BF45-A0B3-A6B3BADBD3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457200"/>
            <a:ext cx="6610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/>
              <a:t>Create a new form using wizard</a:t>
            </a:r>
          </a:p>
        </p:txBody>
      </p:sp>
      <p:pic>
        <p:nvPicPr>
          <p:cNvPr id="22530" name="Picture 6">
            <a:extLst>
              <a:ext uri="{FF2B5EF4-FFF2-40B4-BE49-F238E27FC236}">
                <a16:creationId xmlns:a16="http://schemas.microsoft.com/office/drawing/2014/main" id="{23F8CD91-0AEA-6044-9518-55E029681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388" y="1711325"/>
            <a:ext cx="4214812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93456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 Box 5">
            <a:extLst>
              <a:ext uri="{FF2B5EF4-FFF2-40B4-BE49-F238E27FC236}">
                <a16:creationId xmlns:a16="http://schemas.microsoft.com/office/drawing/2014/main" id="{0F63D088-6A63-F540-BEE1-F484488691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725" y="271463"/>
            <a:ext cx="5213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3600"/>
              <a:t>Create the Product Form</a:t>
            </a:r>
          </a:p>
        </p:txBody>
      </p:sp>
      <p:pic>
        <p:nvPicPr>
          <p:cNvPr id="23554" name="Picture 6">
            <a:extLst>
              <a:ext uri="{FF2B5EF4-FFF2-40B4-BE49-F238E27FC236}">
                <a16:creationId xmlns:a16="http://schemas.microsoft.com/office/drawing/2014/main" id="{8B0D5397-BFB5-5C4C-B386-8FF90140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1371600"/>
            <a:ext cx="791845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2670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4">
            <a:extLst>
              <a:ext uri="{FF2B5EF4-FFF2-40B4-BE49-F238E27FC236}">
                <a16:creationId xmlns:a16="http://schemas.microsoft.com/office/drawing/2014/main" id="{E2E7083E-36E4-ED47-AF41-31BBFEAEA0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1360488"/>
            <a:ext cx="5257800" cy="413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8" name="Text Box 5">
            <a:extLst>
              <a:ext uri="{FF2B5EF4-FFF2-40B4-BE49-F238E27FC236}">
                <a16:creationId xmlns:a16="http://schemas.microsoft.com/office/drawing/2014/main" id="{2D6E23E3-9A00-1D46-8117-D3BA6D3EA6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525" y="569913"/>
            <a:ext cx="3790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Select fields to appear on your form</a:t>
            </a:r>
          </a:p>
        </p:txBody>
      </p:sp>
    </p:spTree>
    <p:extLst>
      <p:ext uri="{BB962C8B-B14F-4D97-AF65-F5344CB8AC3E}">
        <p14:creationId xmlns:p14="http://schemas.microsoft.com/office/powerpoint/2010/main" val="4216869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>
            <a:extLst>
              <a:ext uri="{FF2B5EF4-FFF2-40B4-BE49-F238E27FC236}">
                <a16:creationId xmlns:a16="http://schemas.microsoft.com/office/drawing/2014/main" id="{834FE373-DBCF-0640-BC5F-78D565FA4E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Reports</a:t>
            </a:r>
          </a:p>
        </p:txBody>
      </p:sp>
      <p:sp>
        <p:nvSpPr>
          <p:cNvPr id="25602" name="Rectangle 3">
            <a:extLst>
              <a:ext uri="{FF2B5EF4-FFF2-40B4-BE49-F238E27FC236}">
                <a16:creationId xmlns:a16="http://schemas.microsoft.com/office/drawing/2014/main" id="{938DE6FC-E8D8-0D4E-98BB-FC91913A41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Reports display the output of tables, forms, and/or queries in a formatted manner.</a:t>
            </a:r>
          </a:p>
          <a:p>
            <a:pPr eaLnBrk="1" hangingPunct="1"/>
            <a:r>
              <a:rPr lang="en-US" altLang="en-US"/>
              <a:t>Create reports for each query using the Report Wizard</a:t>
            </a:r>
          </a:p>
        </p:txBody>
      </p:sp>
    </p:spTree>
    <p:extLst>
      <p:ext uri="{BB962C8B-B14F-4D97-AF65-F5344CB8AC3E}">
        <p14:creationId xmlns:p14="http://schemas.microsoft.com/office/powerpoint/2010/main" val="20081405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789</TotalTime>
  <Words>474</Words>
  <Application>Microsoft Macintosh PowerPoint</Application>
  <PresentationFormat>On-screen Show (4:3)</PresentationFormat>
  <Paragraphs>64</Paragraphs>
  <Slides>24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Myriad Pro</vt:lpstr>
      <vt:lpstr>Verdana</vt:lpstr>
      <vt:lpstr>20140311PresentationUWTSDTemplate</vt:lpstr>
      <vt:lpstr>Bitmap Image</vt:lpstr>
      <vt:lpstr>Software Solutions for Business Week 5:  MS Access Tutorial</vt:lpstr>
      <vt:lpstr>Introduction</vt:lpstr>
      <vt:lpstr>Getting Started</vt:lpstr>
      <vt:lpstr>PowerPoint Presentation</vt:lpstr>
      <vt:lpstr>PowerPoint Presentation</vt:lpstr>
      <vt:lpstr>MS Access Functionality</vt:lpstr>
      <vt:lpstr>Business Example</vt:lpstr>
      <vt:lpstr>Business Example, Continued</vt:lpstr>
      <vt:lpstr>PowerPoint Presentation</vt:lpstr>
      <vt:lpstr>PowerPoint Presentation</vt:lpstr>
      <vt:lpstr>PowerPoint Presentation</vt:lpstr>
      <vt:lpstr>Creating Tables</vt:lpstr>
      <vt:lpstr>Entering Data</vt:lpstr>
      <vt:lpstr>Entering Data, Continued</vt:lpstr>
      <vt:lpstr>Relationships</vt:lpstr>
      <vt:lpstr>PowerPoint Presentation</vt:lpstr>
      <vt:lpstr>PowerPoint Presentation</vt:lpstr>
      <vt:lpstr>Queries</vt:lpstr>
      <vt:lpstr>PowerPoint Presentation</vt:lpstr>
      <vt:lpstr>Forms</vt:lpstr>
      <vt:lpstr>PowerPoint Presentation</vt:lpstr>
      <vt:lpstr>PowerPoint Presentation</vt:lpstr>
      <vt:lpstr>PowerPoint Presentation</vt:lpstr>
      <vt:lpstr>Reports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45</cp:revision>
  <cp:lastPrinted>2018-07-09T15:27:01Z</cp:lastPrinted>
  <dcterms:created xsi:type="dcterms:W3CDTF">2002-10-07T19:43:58Z</dcterms:created>
  <dcterms:modified xsi:type="dcterms:W3CDTF">2022-11-07T02:19:15Z</dcterms:modified>
</cp:coreProperties>
</file>