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3"/>
  </p:notesMasterIdLst>
  <p:sldIdLst>
    <p:sldId id="278" r:id="rId5"/>
    <p:sldId id="279" r:id="rId6"/>
    <p:sldId id="282" r:id="rId7"/>
    <p:sldId id="364" r:id="rId8"/>
    <p:sldId id="365" r:id="rId9"/>
    <p:sldId id="296" r:id="rId10"/>
    <p:sldId id="366" r:id="rId11"/>
    <p:sldId id="367" r:id="rId12"/>
    <p:sldId id="368" r:id="rId13"/>
    <p:sldId id="369" r:id="rId14"/>
    <p:sldId id="370" r:id="rId15"/>
    <p:sldId id="371" r:id="rId16"/>
    <p:sldId id="373" r:id="rId17"/>
    <p:sldId id="372" r:id="rId18"/>
    <p:sldId id="374" r:id="rId19"/>
    <p:sldId id="375" r:id="rId20"/>
    <p:sldId id="376" r:id="rId21"/>
    <p:sldId id="276" r:id="rId22"/>
    <p:sldId id="379" r:id="rId23"/>
    <p:sldId id="380" r:id="rId24"/>
    <p:sldId id="384" r:id="rId25"/>
    <p:sldId id="383" r:id="rId26"/>
    <p:sldId id="385" r:id="rId27"/>
    <p:sldId id="386" r:id="rId28"/>
    <p:sldId id="318" r:id="rId29"/>
    <p:sldId id="387" r:id="rId30"/>
    <p:sldId id="388" r:id="rId31"/>
    <p:sldId id="32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282"/>
            <p14:sldId id="364"/>
            <p14:sldId id="365"/>
            <p14:sldId id="296"/>
            <p14:sldId id="366"/>
            <p14:sldId id="367"/>
            <p14:sldId id="368"/>
            <p14:sldId id="369"/>
            <p14:sldId id="370"/>
            <p14:sldId id="371"/>
            <p14:sldId id="373"/>
            <p14:sldId id="372"/>
            <p14:sldId id="374"/>
            <p14:sldId id="375"/>
            <p14:sldId id="376"/>
            <p14:sldId id="276"/>
            <p14:sldId id="379"/>
            <p14:sldId id="380"/>
            <p14:sldId id="384"/>
            <p14:sldId id="383"/>
            <p14:sldId id="385"/>
            <p14:sldId id="386"/>
            <p14:sldId id="318"/>
            <p14:sldId id="387"/>
            <p14:sldId id="388"/>
            <p14:sldId id="32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B7579-5062-4A11-9401-42B915560EFC}" v="1" dt="2026-05-06T12:44:52.0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414" autoAdjust="0"/>
  </p:normalViewPr>
  <p:slideViewPr>
    <p:cSldViewPr snapToGrid="0">
      <p:cViewPr varScale="1">
        <p:scale>
          <a:sx n="61" d="100"/>
          <a:sy n="61" d="100"/>
        </p:scale>
        <p:origin x="1065"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40"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81ffec9e-7d76-4710-b828-fc34ea58d3af" providerId="ADAL" clId="{3D616F03-F71A-4881-BE12-DD7509C979BA}"/>
    <pc:docChg chg="custSel delSld modSld modSection">
      <pc:chgData name="Errietta Bissa" userId="81ffec9e-7d76-4710-b828-fc34ea58d3af" providerId="ADAL" clId="{3D616F03-F71A-4881-BE12-DD7509C979BA}" dt="2026-05-06T12:46:12.999" v="30" actId="478"/>
      <pc:docMkLst>
        <pc:docMk/>
      </pc:docMkLst>
      <pc:sldChg chg="modNotesTx">
        <pc:chgData name="Errietta Bissa" userId="81ffec9e-7d76-4710-b828-fc34ea58d3af" providerId="ADAL" clId="{3D616F03-F71A-4881-BE12-DD7509C979BA}" dt="2026-05-06T12:44:59.157" v="0" actId="20577"/>
        <pc:sldMkLst>
          <pc:docMk/>
          <pc:sldMk cId="2342807460" sldId="282"/>
        </pc:sldMkLst>
      </pc:sldChg>
      <pc:sldChg chg="delSp mod delAnim modNotesTx">
        <pc:chgData name="Errietta Bissa" userId="81ffec9e-7d76-4710-b828-fc34ea58d3af" providerId="ADAL" clId="{3D616F03-F71A-4881-BE12-DD7509C979BA}" dt="2026-05-06T12:46:12.999" v="30" actId="478"/>
        <pc:sldMkLst>
          <pc:docMk/>
          <pc:sldMk cId="2306574694" sldId="320"/>
        </pc:sldMkLst>
        <pc:picChg chg="del">
          <ac:chgData name="Errietta Bissa" userId="81ffec9e-7d76-4710-b828-fc34ea58d3af" providerId="ADAL" clId="{3D616F03-F71A-4881-BE12-DD7509C979BA}" dt="2026-05-06T12:46:12.999" v="30" actId="478"/>
          <ac:picMkLst>
            <pc:docMk/>
            <pc:sldMk cId="2306574694" sldId="320"/>
            <ac:picMk id="5" creationId="{EF89DAEB-5CEB-45EB-B207-13CDC9D477EE}"/>
          </ac:picMkLst>
        </pc:picChg>
      </pc:sldChg>
      <pc:sldChg chg="delSp mod delAnim modNotesTx">
        <pc:chgData name="Errietta Bissa" userId="81ffec9e-7d76-4710-b828-fc34ea58d3af" providerId="ADAL" clId="{3D616F03-F71A-4881-BE12-DD7509C979BA}" dt="2026-05-06T12:45:03.688" v="2" actId="478"/>
        <pc:sldMkLst>
          <pc:docMk/>
          <pc:sldMk cId="2570930264" sldId="364"/>
        </pc:sldMkLst>
        <pc:picChg chg="del">
          <ac:chgData name="Errietta Bissa" userId="81ffec9e-7d76-4710-b828-fc34ea58d3af" providerId="ADAL" clId="{3D616F03-F71A-4881-BE12-DD7509C979BA}" dt="2026-05-06T12:45:03.688" v="2" actId="478"/>
          <ac:picMkLst>
            <pc:docMk/>
            <pc:sldMk cId="2570930264" sldId="364"/>
            <ac:picMk id="6" creationId="{503085D5-32F6-B086-0D57-21A0F62BE610}"/>
          </ac:picMkLst>
        </pc:picChg>
      </pc:sldChg>
      <pc:sldChg chg="modNotesTx">
        <pc:chgData name="Errietta Bissa" userId="81ffec9e-7d76-4710-b828-fc34ea58d3af" providerId="ADAL" clId="{3D616F03-F71A-4881-BE12-DD7509C979BA}" dt="2026-05-06T12:45:06.411" v="3" actId="20577"/>
        <pc:sldMkLst>
          <pc:docMk/>
          <pc:sldMk cId="2354385326" sldId="365"/>
        </pc:sldMkLst>
      </pc:sldChg>
      <pc:sldChg chg="modNotesTx">
        <pc:chgData name="Errietta Bissa" userId="81ffec9e-7d76-4710-b828-fc34ea58d3af" providerId="ADAL" clId="{3D616F03-F71A-4881-BE12-DD7509C979BA}" dt="2026-05-06T12:45:10.600" v="4" actId="20577"/>
        <pc:sldMkLst>
          <pc:docMk/>
          <pc:sldMk cId="4081835808" sldId="366"/>
        </pc:sldMkLst>
      </pc:sldChg>
      <pc:sldChg chg="modNotesTx">
        <pc:chgData name="Errietta Bissa" userId="81ffec9e-7d76-4710-b828-fc34ea58d3af" providerId="ADAL" clId="{3D616F03-F71A-4881-BE12-DD7509C979BA}" dt="2026-05-06T12:45:12.814" v="5" actId="20577"/>
        <pc:sldMkLst>
          <pc:docMk/>
          <pc:sldMk cId="2627350325" sldId="367"/>
        </pc:sldMkLst>
      </pc:sldChg>
      <pc:sldChg chg="modNotesTx">
        <pc:chgData name="Errietta Bissa" userId="81ffec9e-7d76-4710-b828-fc34ea58d3af" providerId="ADAL" clId="{3D616F03-F71A-4881-BE12-DD7509C979BA}" dt="2026-05-06T12:45:14.871" v="6" actId="20577"/>
        <pc:sldMkLst>
          <pc:docMk/>
          <pc:sldMk cId="185403306" sldId="368"/>
        </pc:sldMkLst>
      </pc:sldChg>
      <pc:sldChg chg="delSp mod delAnim modNotesTx">
        <pc:chgData name="Errietta Bissa" userId="81ffec9e-7d76-4710-b828-fc34ea58d3af" providerId="ADAL" clId="{3D616F03-F71A-4881-BE12-DD7509C979BA}" dt="2026-05-06T12:45:20.078" v="8" actId="478"/>
        <pc:sldMkLst>
          <pc:docMk/>
          <pc:sldMk cId="3259396630" sldId="369"/>
        </pc:sldMkLst>
        <pc:picChg chg="del">
          <ac:chgData name="Errietta Bissa" userId="81ffec9e-7d76-4710-b828-fc34ea58d3af" providerId="ADAL" clId="{3D616F03-F71A-4881-BE12-DD7509C979BA}" dt="2026-05-06T12:45:20.078" v="8" actId="478"/>
          <ac:picMkLst>
            <pc:docMk/>
            <pc:sldMk cId="3259396630" sldId="369"/>
            <ac:picMk id="6" creationId="{503085D5-32F6-B086-0D57-21A0F62BE610}"/>
          </ac:picMkLst>
        </pc:picChg>
      </pc:sldChg>
      <pc:sldChg chg="delSp mod delAnim modNotesTx">
        <pc:chgData name="Errietta Bissa" userId="81ffec9e-7d76-4710-b828-fc34ea58d3af" providerId="ADAL" clId="{3D616F03-F71A-4881-BE12-DD7509C979BA}" dt="2026-05-06T12:45:29.984" v="12" actId="478"/>
        <pc:sldMkLst>
          <pc:docMk/>
          <pc:sldMk cId="1433781192" sldId="371"/>
        </pc:sldMkLst>
        <pc:picChg chg="del">
          <ac:chgData name="Errietta Bissa" userId="81ffec9e-7d76-4710-b828-fc34ea58d3af" providerId="ADAL" clId="{3D616F03-F71A-4881-BE12-DD7509C979BA}" dt="2026-05-06T12:45:29.984" v="12" actId="478"/>
          <ac:picMkLst>
            <pc:docMk/>
            <pc:sldMk cId="1433781192" sldId="371"/>
            <ac:picMk id="5" creationId="{8CDD935A-D8B7-7A47-7121-E02430141587}"/>
          </ac:picMkLst>
        </pc:picChg>
      </pc:sldChg>
      <pc:sldChg chg="modNotesTx">
        <pc:chgData name="Errietta Bissa" userId="81ffec9e-7d76-4710-b828-fc34ea58d3af" providerId="ADAL" clId="{3D616F03-F71A-4881-BE12-DD7509C979BA}" dt="2026-05-06T12:45:36.551" v="15" actId="20577"/>
        <pc:sldMkLst>
          <pc:docMk/>
          <pc:sldMk cId="1539029540" sldId="372"/>
        </pc:sldMkLst>
      </pc:sldChg>
      <pc:sldChg chg="modNotesTx">
        <pc:chgData name="Errietta Bissa" userId="81ffec9e-7d76-4710-b828-fc34ea58d3af" providerId="ADAL" clId="{3D616F03-F71A-4881-BE12-DD7509C979BA}" dt="2026-05-06T12:45:32.705" v="13" actId="20577"/>
        <pc:sldMkLst>
          <pc:docMk/>
          <pc:sldMk cId="935950471" sldId="373"/>
        </pc:sldMkLst>
      </pc:sldChg>
      <pc:sldChg chg="delSp mod delAnim modNotesTx">
        <pc:chgData name="Errietta Bissa" userId="81ffec9e-7d76-4710-b828-fc34ea58d3af" providerId="ADAL" clId="{3D616F03-F71A-4881-BE12-DD7509C979BA}" dt="2026-05-06T12:45:41.710" v="17" actId="478"/>
        <pc:sldMkLst>
          <pc:docMk/>
          <pc:sldMk cId="751978677" sldId="375"/>
        </pc:sldMkLst>
        <pc:picChg chg="del">
          <ac:chgData name="Errietta Bissa" userId="81ffec9e-7d76-4710-b828-fc34ea58d3af" providerId="ADAL" clId="{3D616F03-F71A-4881-BE12-DD7509C979BA}" dt="2026-05-06T12:45:41.710" v="17" actId="478"/>
          <ac:picMkLst>
            <pc:docMk/>
            <pc:sldMk cId="751978677" sldId="375"/>
            <ac:picMk id="4" creationId="{989C71C7-821B-6384-E41F-672FCEB38B38}"/>
          </ac:picMkLst>
        </pc:picChg>
      </pc:sldChg>
      <pc:sldChg chg="delSp mod delAnim modNotesTx">
        <pc:chgData name="Errietta Bissa" userId="81ffec9e-7d76-4710-b828-fc34ea58d3af" providerId="ADAL" clId="{3D616F03-F71A-4881-BE12-DD7509C979BA}" dt="2026-05-06T12:45:46.029" v="19" actId="478"/>
        <pc:sldMkLst>
          <pc:docMk/>
          <pc:sldMk cId="1648501257" sldId="376"/>
        </pc:sldMkLst>
        <pc:picChg chg="del">
          <ac:chgData name="Errietta Bissa" userId="81ffec9e-7d76-4710-b828-fc34ea58d3af" providerId="ADAL" clId="{3D616F03-F71A-4881-BE12-DD7509C979BA}" dt="2026-05-06T12:45:46.029" v="19" actId="478"/>
          <ac:picMkLst>
            <pc:docMk/>
            <pc:sldMk cId="1648501257" sldId="376"/>
            <ac:picMk id="4" creationId="{238421F0-63E1-ADBC-A413-5A24E5DB728B}"/>
          </ac:picMkLst>
        </pc:picChg>
      </pc:sldChg>
      <pc:sldChg chg="modNotesTx">
        <pc:chgData name="Errietta Bissa" userId="81ffec9e-7d76-4710-b828-fc34ea58d3af" providerId="ADAL" clId="{3D616F03-F71A-4881-BE12-DD7509C979BA}" dt="2026-05-06T12:45:49.817" v="20" actId="20577"/>
        <pc:sldMkLst>
          <pc:docMk/>
          <pc:sldMk cId="1107995767" sldId="379"/>
        </pc:sldMkLst>
      </pc:sldChg>
      <pc:sldChg chg="modNotesTx">
        <pc:chgData name="Errietta Bissa" userId="81ffec9e-7d76-4710-b828-fc34ea58d3af" providerId="ADAL" clId="{3D616F03-F71A-4881-BE12-DD7509C979BA}" dt="2026-05-06T12:45:53.251" v="22" actId="20577"/>
        <pc:sldMkLst>
          <pc:docMk/>
          <pc:sldMk cId="1296000032" sldId="380"/>
        </pc:sldMkLst>
      </pc:sldChg>
      <pc:sldChg chg="del">
        <pc:chgData name="Errietta Bissa" userId="81ffec9e-7d76-4710-b828-fc34ea58d3af" providerId="ADAL" clId="{3D616F03-F71A-4881-BE12-DD7509C979BA}" dt="2026-05-06T12:45:51.648" v="21" actId="47"/>
        <pc:sldMkLst>
          <pc:docMk/>
          <pc:sldMk cId="870744437" sldId="381"/>
        </pc:sldMkLst>
      </pc:sldChg>
      <pc:sldChg chg="modNotesTx">
        <pc:chgData name="Errietta Bissa" userId="81ffec9e-7d76-4710-b828-fc34ea58d3af" providerId="ADAL" clId="{3D616F03-F71A-4881-BE12-DD7509C979BA}" dt="2026-05-06T12:45:59.737" v="25" actId="20577"/>
        <pc:sldMkLst>
          <pc:docMk/>
          <pc:sldMk cId="432109091" sldId="383"/>
        </pc:sldMkLst>
      </pc:sldChg>
      <pc:sldChg chg="modNotesTx">
        <pc:chgData name="Errietta Bissa" userId="81ffec9e-7d76-4710-b828-fc34ea58d3af" providerId="ADAL" clId="{3D616F03-F71A-4881-BE12-DD7509C979BA}" dt="2026-05-06T12:45:57.731" v="24" actId="20577"/>
        <pc:sldMkLst>
          <pc:docMk/>
          <pc:sldMk cId="948939179" sldId="384"/>
        </pc:sldMkLst>
      </pc:sldChg>
      <pc:sldChg chg="modNotesTx">
        <pc:chgData name="Errietta Bissa" userId="81ffec9e-7d76-4710-b828-fc34ea58d3af" providerId="ADAL" clId="{3D616F03-F71A-4881-BE12-DD7509C979BA}" dt="2026-05-06T12:46:01.947" v="26" actId="20577"/>
        <pc:sldMkLst>
          <pc:docMk/>
          <pc:sldMk cId="3597289912" sldId="385"/>
        </pc:sldMkLst>
      </pc:sldChg>
      <pc:sldChg chg="modNotesTx">
        <pc:chgData name="Errietta Bissa" userId="81ffec9e-7d76-4710-b828-fc34ea58d3af" providerId="ADAL" clId="{3D616F03-F71A-4881-BE12-DD7509C979BA}" dt="2026-05-06T12:46:04.017" v="27" actId="20577"/>
        <pc:sldMkLst>
          <pc:docMk/>
          <pc:sldMk cId="1245185570" sldId="386"/>
        </pc:sldMkLst>
      </pc:sldChg>
      <pc:sldChg chg="modNotesTx">
        <pc:chgData name="Errietta Bissa" userId="81ffec9e-7d76-4710-b828-fc34ea58d3af" providerId="ADAL" clId="{3D616F03-F71A-4881-BE12-DD7509C979BA}" dt="2026-05-06T12:46:07.611" v="28" actId="20577"/>
        <pc:sldMkLst>
          <pc:docMk/>
          <pc:sldMk cId="3380539077" sldId="38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91ED291-8B10-4DBC-B6D2-C872D063E064}">
      <dgm:prSet custT="1"/>
      <dgm:spPr/>
      <dgm:t>
        <a:bodyPr/>
        <a:lstStyle/>
        <a:p>
          <a:r>
            <a:rPr lang="en-GB" sz="2000"/>
            <a:t>Understanding how communication changes between everyday life, university, and business</a:t>
          </a:r>
        </a:p>
      </dgm:t>
    </dgm:pt>
    <dgm:pt modelId="{645E1708-2394-4791-9522-CE7991A97D4C}" type="parTrans" cxnId="{B919CA0C-60A9-4C39-B511-5E07B7BCBAB2}">
      <dgm:prSet/>
      <dgm:spPr/>
      <dgm:t>
        <a:bodyPr/>
        <a:lstStyle/>
        <a:p>
          <a:endParaRPr lang="en-GB"/>
        </a:p>
      </dgm:t>
    </dgm:pt>
    <dgm:pt modelId="{7C85025D-B875-41E1-86D2-79E9A3B4D89C}" type="sibTrans" cxnId="{B919CA0C-60A9-4C39-B511-5E07B7BCBAB2}">
      <dgm:prSet/>
      <dgm:spPr/>
      <dgm:t>
        <a:bodyPr/>
        <a:lstStyle/>
        <a:p>
          <a:endParaRPr lang="en-GB"/>
        </a:p>
      </dgm:t>
    </dgm:pt>
    <dgm:pt modelId="{D16896AE-3024-4AC1-8498-399269B460B3}">
      <dgm:prSet custT="1"/>
      <dgm:spPr/>
      <dgm:t>
        <a:bodyPr/>
        <a:lstStyle/>
        <a:p>
          <a:r>
            <a:rPr lang="en-GB" sz="2000"/>
            <a:t>Recognising what makes writing appropriate and professional in academic and business contexts</a:t>
          </a:r>
        </a:p>
      </dgm:t>
    </dgm:pt>
    <dgm:pt modelId="{41324A83-7172-4BBD-A694-7AEC87D6F378}" type="parTrans" cxnId="{FA47B6BC-5198-4594-A229-131485B95735}">
      <dgm:prSet/>
      <dgm:spPr/>
      <dgm:t>
        <a:bodyPr/>
        <a:lstStyle/>
        <a:p>
          <a:endParaRPr lang="en-GB"/>
        </a:p>
      </dgm:t>
    </dgm:pt>
    <dgm:pt modelId="{9A7E63BC-30BA-4326-8DE2-C2F4D8E07943}" type="sibTrans" cxnId="{FA47B6BC-5198-4594-A229-131485B95735}">
      <dgm:prSet/>
      <dgm:spPr/>
      <dgm:t>
        <a:bodyPr/>
        <a:lstStyle/>
        <a:p>
          <a:endParaRPr lang="en-GB"/>
        </a:p>
      </dgm:t>
    </dgm:pt>
    <dgm:pt modelId="{00135133-59CA-4289-AF43-7DED1F4A96BA}">
      <dgm:prSet custT="1"/>
      <dgm:spPr/>
      <dgm:t>
        <a:bodyPr/>
        <a:lstStyle/>
        <a:p>
          <a:r>
            <a:rPr lang="en-GB" sz="2000"/>
            <a:t>Practising clear, polite, and well‑judged tone in business‑related communication</a:t>
          </a:r>
        </a:p>
      </dgm:t>
    </dgm:pt>
    <dgm:pt modelId="{2A03E2AB-CB48-45FB-B1F3-9FE31FFDDA39}" type="parTrans" cxnId="{A74CCEF4-60F8-47B4-82EC-20C5BD51FBD9}">
      <dgm:prSet/>
      <dgm:spPr/>
      <dgm:t>
        <a:bodyPr/>
        <a:lstStyle/>
        <a:p>
          <a:endParaRPr lang="en-GB"/>
        </a:p>
      </dgm:t>
    </dgm:pt>
    <dgm:pt modelId="{BFCE0C2F-16C7-4365-BC72-DE73D2DDF3E8}" type="sibTrans" cxnId="{A74CCEF4-60F8-47B4-82EC-20C5BD51FBD9}">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165BAFE-B67F-419A-9B5C-2BB1736EE868}" type="pres">
      <dgm:prSet presAssocID="{E91ED291-8B10-4DBC-B6D2-C872D063E064}" presName="parentLin" presStyleCnt="0"/>
      <dgm:spPr/>
    </dgm:pt>
    <dgm:pt modelId="{FEFCF297-771B-4D1D-9C0C-9D52AF458505}" type="pres">
      <dgm:prSet presAssocID="{E91ED291-8B10-4DBC-B6D2-C872D063E064}" presName="parentLeftMargin" presStyleLbl="node1" presStyleIdx="0" presStyleCnt="3"/>
      <dgm:spPr/>
    </dgm:pt>
    <dgm:pt modelId="{6CE1848B-8FB6-4319-A300-AE189CB52D3C}" type="pres">
      <dgm:prSet presAssocID="{E91ED291-8B10-4DBC-B6D2-C872D063E064}" presName="parentText" presStyleLbl="node1" presStyleIdx="0" presStyleCnt="3">
        <dgm:presLayoutVars>
          <dgm:chMax val="0"/>
          <dgm:bulletEnabled val="1"/>
        </dgm:presLayoutVars>
      </dgm:prSet>
      <dgm:spPr/>
    </dgm:pt>
    <dgm:pt modelId="{5462F7BD-AD69-411A-BF59-927998D5CEE0}" type="pres">
      <dgm:prSet presAssocID="{E91ED291-8B10-4DBC-B6D2-C872D063E064}" presName="negativeSpace" presStyleCnt="0"/>
      <dgm:spPr/>
    </dgm:pt>
    <dgm:pt modelId="{97F68D97-BD59-4906-A0BA-A3F35550DF3C}" type="pres">
      <dgm:prSet presAssocID="{E91ED291-8B10-4DBC-B6D2-C872D063E064}" presName="childText" presStyleLbl="conFgAcc1" presStyleIdx="0" presStyleCnt="3">
        <dgm:presLayoutVars>
          <dgm:bulletEnabled val="1"/>
        </dgm:presLayoutVars>
      </dgm:prSet>
      <dgm:spPr/>
    </dgm:pt>
    <dgm:pt modelId="{84B248F7-8661-4595-9F99-AD981D3AC956}" type="pres">
      <dgm:prSet presAssocID="{7C85025D-B875-41E1-86D2-79E9A3B4D89C}" presName="spaceBetweenRectangles" presStyleCnt="0"/>
      <dgm:spPr/>
    </dgm:pt>
    <dgm:pt modelId="{B475EC41-FE84-40CD-BA3F-A78FEA833784}" type="pres">
      <dgm:prSet presAssocID="{D16896AE-3024-4AC1-8498-399269B460B3}" presName="parentLin" presStyleCnt="0"/>
      <dgm:spPr/>
    </dgm:pt>
    <dgm:pt modelId="{93DBE5C6-8E43-4560-9BAD-6E025DA56AA8}" type="pres">
      <dgm:prSet presAssocID="{D16896AE-3024-4AC1-8498-399269B460B3}" presName="parentLeftMargin" presStyleLbl="node1" presStyleIdx="0" presStyleCnt="3"/>
      <dgm:spPr/>
    </dgm:pt>
    <dgm:pt modelId="{AD047C93-B7AE-4751-A634-F4349A7B7F13}" type="pres">
      <dgm:prSet presAssocID="{D16896AE-3024-4AC1-8498-399269B460B3}" presName="parentText" presStyleLbl="node1" presStyleIdx="1" presStyleCnt="3">
        <dgm:presLayoutVars>
          <dgm:chMax val="0"/>
          <dgm:bulletEnabled val="1"/>
        </dgm:presLayoutVars>
      </dgm:prSet>
      <dgm:spPr/>
    </dgm:pt>
    <dgm:pt modelId="{4B74CE12-D2D0-45E0-8F93-D5B1563F27C1}" type="pres">
      <dgm:prSet presAssocID="{D16896AE-3024-4AC1-8498-399269B460B3}" presName="negativeSpace" presStyleCnt="0"/>
      <dgm:spPr/>
    </dgm:pt>
    <dgm:pt modelId="{2155E120-3AEC-4EBE-A80D-E218F7B4F83E}" type="pres">
      <dgm:prSet presAssocID="{D16896AE-3024-4AC1-8498-399269B460B3}" presName="childText" presStyleLbl="conFgAcc1" presStyleIdx="1" presStyleCnt="3">
        <dgm:presLayoutVars>
          <dgm:bulletEnabled val="1"/>
        </dgm:presLayoutVars>
      </dgm:prSet>
      <dgm:spPr/>
    </dgm:pt>
    <dgm:pt modelId="{A7FEBCFC-7B51-46DE-9156-5EDE007483D4}" type="pres">
      <dgm:prSet presAssocID="{9A7E63BC-30BA-4326-8DE2-C2F4D8E07943}" presName="spaceBetweenRectangles" presStyleCnt="0"/>
      <dgm:spPr/>
    </dgm:pt>
    <dgm:pt modelId="{D524D990-2243-4CCA-9130-07C13A735E04}" type="pres">
      <dgm:prSet presAssocID="{00135133-59CA-4289-AF43-7DED1F4A96BA}" presName="parentLin" presStyleCnt="0"/>
      <dgm:spPr/>
    </dgm:pt>
    <dgm:pt modelId="{F009815D-C7DB-4829-81BD-131B4B289F02}" type="pres">
      <dgm:prSet presAssocID="{00135133-59CA-4289-AF43-7DED1F4A96BA}" presName="parentLeftMargin" presStyleLbl="node1" presStyleIdx="1" presStyleCnt="3"/>
      <dgm:spPr/>
    </dgm:pt>
    <dgm:pt modelId="{AEB38C97-9440-4469-990E-17AC80D21C76}" type="pres">
      <dgm:prSet presAssocID="{00135133-59CA-4289-AF43-7DED1F4A96BA}" presName="parentText" presStyleLbl="node1" presStyleIdx="2" presStyleCnt="3">
        <dgm:presLayoutVars>
          <dgm:chMax val="0"/>
          <dgm:bulletEnabled val="1"/>
        </dgm:presLayoutVars>
      </dgm:prSet>
      <dgm:spPr/>
    </dgm:pt>
    <dgm:pt modelId="{7E6E94BF-4E01-4C41-8F47-EAC86A071B35}" type="pres">
      <dgm:prSet presAssocID="{00135133-59CA-4289-AF43-7DED1F4A96BA}" presName="negativeSpace" presStyleCnt="0"/>
      <dgm:spPr/>
    </dgm:pt>
    <dgm:pt modelId="{FD336B26-F14C-497F-ACA2-EBCA29C41244}" type="pres">
      <dgm:prSet presAssocID="{00135133-59CA-4289-AF43-7DED1F4A96BA}" presName="childText" presStyleLbl="conFgAcc1" presStyleIdx="2" presStyleCnt="3">
        <dgm:presLayoutVars>
          <dgm:bulletEnabled val="1"/>
        </dgm:presLayoutVars>
      </dgm:prSet>
      <dgm:spPr/>
    </dgm:pt>
  </dgm:ptLst>
  <dgm:cxnLst>
    <dgm:cxn modelId="{B919CA0C-60A9-4C39-B511-5E07B7BCBAB2}" srcId="{D8F6DCAB-BE7F-496A-9546-DFA225D8321F}" destId="{E91ED291-8B10-4DBC-B6D2-C872D063E064}" srcOrd="0" destOrd="0" parTransId="{645E1708-2394-4791-9522-CE7991A97D4C}" sibTransId="{7C85025D-B875-41E1-86D2-79E9A3B4D89C}"/>
    <dgm:cxn modelId="{AD6FF90D-2684-4DCB-98C0-C010C9585856}" type="presOf" srcId="{00135133-59CA-4289-AF43-7DED1F4A96BA}" destId="{F009815D-C7DB-4829-81BD-131B4B289F02}" srcOrd="0" destOrd="0" presId="urn:microsoft.com/office/officeart/2005/8/layout/list1"/>
    <dgm:cxn modelId="{07EE292D-AFE3-4A52-8D6F-E606B9E8E619}" type="presOf" srcId="{D16896AE-3024-4AC1-8498-399269B460B3}" destId="{93DBE5C6-8E43-4560-9BAD-6E025DA56AA8}" srcOrd="0" destOrd="0" presId="urn:microsoft.com/office/officeart/2005/8/layout/list1"/>
    <dgm:cxn modelId="{0434F539-F831-4B3D-9CE7-658FF3FAF3EC}" type="presOf" srcId="{00135133-59CA-4289-AF43-7DED1F4A96BA}" destId="{AEB38C97-9440-4469-990E-17AC80D21C76}" srcOrd="1" destOrd="0" presId="urn:microsoft.com/office/officeart/2005/8/layout/list1"/>
    <dgm:cxn modelId="{C4828749-F9F8-48AE-BEC9-2B8490E0AC76}" type="presOf" srcId="{E91ED291-8B10-4DBC-B6D2-C872D063E064}" destId="{FEFCF297-771B-4D1D-9C0C-9D52AF458505}" srcOrd="0" destOrd="0" presId="urn:microsoft.com/office/officeart/2005/8/layout/list1"/>
    <dgm:cxn modelId="{46ECF96E-4DB5-4175-BCDF-2D6F9278B375}" type="presOf" srcId="{D16896AE-3024-4AC1-8498-399269B460B3}" destId="{AD047C93-B7AE-4751-A634-F4349A7B7F13}" srcOrd="1" destOrd="0" presId="urn:microsoft.com/office/officeart/2005/8/layout/list1"/>
    <dgm:cxn modelId="{1283C189-CD6C-4CB9-9977-B982DBDE1548}" type="presOf" srcId="{E91ED291-8B10-4DBC-B6D2-C872D063E064}" destId="{6CE1848B-8FB6-4319-A300-AE189CB52D3C}" srcOrd="1" destOrd="0" presId="urn:microsoft.com/office/officeart/2005/8/layout/list1"/>
    <dgm:cxn modelId="{FA47B6BC-5198-4594-A229-131485B95735}" srcId="{D8F6DCAB-BE7F-496A-9546-DFA225D8321F}" destId="{D16896AE-3024-4AC1-8498-399269B460B3}" srcOrd="1" destOrd="0" parTransId="{41324A83-7172-4BBD-A694-7AEC87D6F378}" sibTransId="{9A7E63BC-30BA-4326-8DE2-C2F4D8E07943}"/>
    <dgm:cxn modelId="{DC7F43CF-8AE3-4D7A-86E3-6FF9661E3886}" type="presOf" srcId="{D8F6DCAB-BE7F-496A-9546-DFA225D8321F}" destId="{9CF64F5B-328C-49B9-AF3A-EB96BC66833D}" srcOrd="0" destOrd="0" presId="urn:microsoft.com/office/officeart/2005/8/layout/list1"/>
    <dgm:cxn modelId="{A74CCEF4-60F8-47B4-82EC-20C5BD51FBD9}" srcId="{D8F6DCAB-BE7F-496A-9546-DFA225D8321F}" destId="{00135133-59CA-4289-AF43-7DED1F4A96BA}" srcOrd="2" destOrd="0" parTransId="{2A03E2AB-CB48-45FB-B1F3-9FE31FFDDA39}" sibTransId="{BFCE0C2F-16C7-4365-BC72-DE73D2DDF3E8}"/>
    <dgm:cxn modelId="{104FCCD7-E2E2-4C05-AD6F-6C113AF67064}" type="presParOf" srcId="{9CF64F5B-328C-49B9-AF3A-EB96BC66833D}" destId="{4165BAFE-B67F-419A-9B5C-2BB1736EE868}" srcOrd="0" destOrd="0" presId="urn:microsoft.com/office/officeart/2005/8/layout/list1"/>
    <dgm:cxn modelId="{7C4E577F-8092-4255-A7EC-FFA3FC076A82}" type="presParOf" srcId="{4165BAFE-B67F-419A-9B5C-2BB1736EE868}" destId="{FEFCF297-771B-4D1D-9C0C-9D52AF458505}" srcOrd="0" destOrd="0" presId="urn:microsoft.com/office/officeart/2005/8/layout/list1"/>
    <dgm:cxn modelId="{5B809CBE-A98F-4F8C-9C01-DCA824FE21EC}" type="presParOf" srcId="{4165BAFE-B67F-419A-9B5C-2BB1736EE868}" destId="{6CE1848B-8FB6-4319-A300-AE189CB52D3C}" srcOrd="1" destOrd="0" presId="urn:microsoft.com/office/officeart/2005/8/layout/list1"/>
    <dgm:cxn modelId="{0A122A66-00DB-488B-A6CD-33D76E73AFD5}" type="presParOf" srcId="{9CF64F5B-328C-49B9-AF3A-EB96BC66833D}" destId="{5462F7BD-AD69-411A-BF59-927998D5CEE0}" srcOrd="1" destOrd="0" presId="urn:microsoft.com/office/officeart/2005/8/layout/list1"/>
    <dgm:cxn modelId="{CEBC0305-1D94-438E-9E83-29AE0C314597}" type="presParOf" srcId="{9CF64F5B-328C-49B9-AF3A-EB96BC66833D}" destId="{97F68D97-BD59-4906-A0BA-A3F35550DF3C}" srcOrd="2" destOrd="0" presId="urn:microsoft.com/office/officeart/2005/8/layout/list1"/>
    <dgm:cxn modelId="{8505E39A-A0BF-4834-A457-EF2794F0A48A}" type="presParOf" srcId="{9CF64F5B-328C-49B9-AF3A-EB96BC66833D}" destId="{84B248F7-8661-4595-9F99-AD981D3AC956}" srcOrd="3" destOrd="0" presId="urn:microsoft.com/office/officeart/2005/8/layout/list1"/>
    <dgm:cxn modelId="{79E48527-1F1D-4B31-BCCF-266C6DB42088}" type="presParOf" srcId="{9CF64F5B-328C-49B9-AF3A-EB96BC66833D}" destId="{B475EC41-FE84-40CD-BA3F-A78FEA833784}" srcOrd="4" destOrd="0" presId="urn:microsoft.com/office/officeart/2005/8/layout/list1"/>
    <dgm:cxn modelId="{DCA0753B-F1FB-4E67-8C88-B7459AEEBCF0}" type="presParOf" srcId="{B475EC41-FE84-40CD-BA3F-A78FEA833784}" destId="{93DBE5C6-8E43-4560-9BAD-6E025DA56AA8}" srcOrd="0" destOrd="0" presId="urn:microsoft.com/office/officeart/2005/8/layout/list1"/>
    <dgm:cxn modelId="{27FF3882-C628-4FC5-B647-426579849797}" type="presParOf" srcId="{B475EC41-FE84-40CD-BA3F-A78FEA833784}" destId="{AD047C93-B7AE-4751-A634-F4349A7B7F13}" srcOrd="1" destOrd="0" presId="urn:microsoft.com/office/officeart/2005/8/layout/list1"/>
    <dgm:cxn modelId="{937FA55A-5F92-43B6-AA32-C40D272A6BC6}" type="presParOf" srcId="{9CF64F5B-328C-49B9-AF3A-EB96BC66833D}" destId="{4B74CE12-D2D0-45E0-8F93-D5B1563F27C1}" srcOrd="5" destOrd="0" presId="urn:microsoft.com/office/officeart/2005/8/layout/list1"/>
    <dgm:cxn modelId="{C5B132C5-36DE-4785-9428-1F29C08B675D}" type="presParOf" srcId="{9CF64F5B-328C-49B9-AF3A-EB96BC66833D}" destId="{2155E120-3AEC-4EBE-A80D-E218F7B4F83E}" srcOrd="6" destOrd="0" presId="urn:microsoft.com/office/officeart/2005/8/layout/list1"/>
    <dgm:cxn modelId="{4474B2F7-0136-477E-AF0E-DDEC5CF2A7CF}" type="presParOf" srcId="{9CF64F5B-328C-49B9-AF3A-EB96BC66833D}" destId="{A7FEBCFC-7B51-46DE-9156-5EDE007483D4}" srcOrd="7" destOrd="0" presId="urn:microsoft.com/office/officeart/2005/8/layout/list1"/>
    <dgm:cxn modelId="{46205E5E-B8FE-4F14-A8DF-56252F8A4625}" type="presParOf" srcId="{9CF64F5B-328C-49B9-AF3A-EB96BC66833D}" destId="{D524D990-2243-4CCA-9130-07C13A735E04}" srcOrd="8" destOrd="0" presId="urn:microsoft.com/office/officeart/2005/8/layout/list1"/>
    <dgm:cxn modelId="{F8E8441B-274D-4845-87FF-AE6A2C58F32A}" type="presParOf" srcId="{D524D990-2243-4CCA-9130-07C13A735E04}" destId="{F009815D-C7DB-4829-81BD-131B4B289F02}" srcOrd="0" destOrd="0" presId="urn:microsoft.com/office/officeart/2005/8/layout/list1"/>
    <dgm:cxn modelId="{DF89C8CF-B72E-47BC-B80C-81108839F6D5}" type="presParOf" srcId="{D524D990-2243-4CCA-9130-07C13A735E04}" destId="{AEB38C97-9440-4469-990E-17AC80D21C76}" srcOrd="1" destOrd="0" presId="urn:microsoft.com/office/officeart/2005/8/layout/list1"/>
    <dgm:cxn modelId="{B5491AFB-4759-4D8C-9A47-ECA972F86D1B}" type="presParOf" srcId="{9CF64F5B-328C-49B9-AF3A-EB96BC66833D}" destId="{7E6E94BF-4E01-4C41-8F47-EAC86A071B35}" srcOrd="9" destOrd="0" presId="urn:microsoft.com/office/officeart/2005/8/layout/list1"/>
    <dgm:cxn modelId="{6C96FE78-9E72-441C-9DCC-380E8384E6AE}" type="presParOf" srcId="{9CF64F5B-328C-49B9-AF3A-EB96BC66833D}" destId="{FD336B26-F14C-497F-ACA2-EBCA29C4124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73D13D3-5998-4CB4-9153-CCA65B1C4277}">
      <dgm:prSet phldrT="[Text]" custT="1"/>
      <dgm:spPr/>
      <dgm:t>
        <a:bodyPr/>
        <a:lstStyle/>
        <a:p>
          <a:pPr rtl="0"/>
          <a:r>
            <a:rPr lang="en-GB" sz="2200" b="1">
              <a:latin typeface="Aptos"/>
              <a:cs typeface="Times New Roman"/>
            </a:rPr>
            <a:t>How types of communication differ in style</a:t>
          </a:r>
          <a:endParaRPr lang="en-GB" sz="2200" b="1" dirty="0">
            <a:latin typeface="Aptos"/>
            <a:cs typeface="Times New Roman"/>
          </a:endParaRP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CC19DEC3-2EAA-4293-BC80-89135391B582}">
      <dgm:prSet phldr="0"/>
      <dgm:spPr/>
      <dgm:t>
        <a:bodyPr/>
        <a:lstStyle/>
        <a:p>
          <a:pPr rtl="0"/>
          <a:r>
            <a:rPr lang="en-GB" sz="2200" b="1" dirty="0">
              <a:latin typeface="Aptos"/>
              <a:cs typeface="Times New Roman"/>
            </a:rPr>
            <a:t>Features of business and academic style</a:t>
          </a:r>
        </a:p>
      </dgm:t>
    </dgm:pt>
    <dgm:pt modelId="{8BBB851A-DF88-4332-A1E2-99F393C8F1D3}" type="parTrans" cxnId="{2AF2288D-1A28-45B7-9A2C-B0348FC62F7B}">
      <dgm:prSet/>
      <dgm:spPr/>
      <dgm:t>
        <a:bodyPr/>
        <a:lstStyle/>
        <a:p>
          <a:endParaRPr lang="en-GB"/>
        </a:p>
      </dgm:t>
    </dgm:pt>
    <dgm:pt modelId="{3484DC2F-44DF-46E7-A352-D18C17A5E26D}" type="sibTrans" cxnId="{2AF2288D-1A28-45B7-9A2C-B0348FC62F7B}">
      <dgm:prSet/>
      <dgm:spPr/>
      <dgm:t>
        <a:bodyPr/>
        <a:lstStyle/>
        <a:p>
          <a:endParaRPr lang="en-GB"/>
        </a:p>
      </dgm:t>
    </dgm:pt>
    <dgm:pt modelId="{19CDD620-EEE0-4451-9FF4-A33E4535D299}">
      <dgm:prSet/>
      <dgm:spPr/>
      <dgm:t>
        <a:bodyPr/>
        <a:lstStyle/>
        <a:p>
          <a:pPr rtl="0"/>
          <a:r>
            <a:rPr lang="en-GB" sz="2200" b="1" dirty="0">
              <a:latin typeface="Aptos"/>
              <a:cs typeface="Times New Roman"/>
            </a:rPr>
            <a:t>How to make a text appropriate for its context</a:t>
          </a:r>
        </a:p>
      </dgm:t>
    </dgm:pt>
    <dgm:pt modelId="{C0D2DC63-4F68-43A6-A466-2AF99FC539B5}" type="parTrans" cxnId="{9DF5160B-D4C4-42E2-A73A-63208FBCEDE8}">
      <dgm:prSet/>
      <dgm:spPr/>
      <dgm:t>
        <a:bodyPr/>
        <a:lstStyle/>
        <a:p>
          <a:endParaRPr lang="en-GB"/>
        </a:p>
      </dgm:t>
    </dgm:pt>
    <dgm:pt modelId="{BEBC15CD-4F72-4965-8038-5080D9C8349E}" type="sibTrans" cxnId="{9DF5160B-D4C4-42E2-A73A-63208FBCEDE8}">
      <dgm:prSet/>
      <dgm:spPr/>
      <dgm:t>
        <a:bodyPr/>
        <a:lstStyle/>
        <a:p>
          <a:endParaRPr lang="en-GB"/>
        </a:p>
      </dgm:t>
    </dgm:pt>
    <dgm:pt modelId="{C584FD2B-241B-4F9C-9E12-1EA4B9887FC3}">
      <dgm:prSet/>
      <dgm:spPr/>
      <dgm:t>
        <a:bodyPr/>
        <a:lstStyle/>
        <a:p>
          <a:pPr rtl="0"/>
          <a:r>
            <a:rPr lang="en-GB" sz="2200" b="1" dirty="0">
              <a:latin typeface="Aptos"/>
              <a:cs typeface="Times New Roman"/>
            </a:rPr>
            <a:t>What coherence and cohesion are in business and academic writing</a:t>
          </a:r>
        </a:p>
      </dgm:t>
    </dgm:pt>
    <dgm:pt modelId="{0D9012A0-3D7C-4BC3-9D1B-D610CE1D3B95}" type="parTrans" cxnId="{BD68C444-51F1-4635-AF95-D6627F8B0AF1}">
      <dgm:prSet/>
      <dgm:spPr/>
      <dgm:t>
        <a:bodyPr/>
        <a:lstStyle/>
        <a:p>
          <a:endParaRPr lang="en-GB"/>
        </a:p>
      </dgm:t>
    </dgm:pt>
    <dgm:pt modelId="{C8818F6C-5955-4115-BD4C-7856C16CDE5D}" type="sibTrans" cxnId="{BD68C444-51F1-4635-AF95-D6627F8B0AF1}">
      <dgm:prSet/>
      <dgm:spPr/>
      <dgm:t>
        <a:bodyPr/>
        <a:lstStyle/>
        <a:p>
          <a:endParaRPr lang="en-GB"/>
        </a:p>
      </dgm:t>
    </dgm:pt>
    <dgm:pt modelId="{38F3993E-1B5A-4FB7-911A-E9138F998869}">
      <dgm:prSet phldr="0"/>
      <dgm:spPr/>
      <dgm:t>
        <a:bodyPr/>
        <a:lstStyle/>
        <a:p>
          <a:pPr rtl="0"/>
          <a:r>
            <a:rPr lang="en-GB" sz="2200" b="1" dirty="0">
              <a:latin typeface="Aptos"/>
              <a:ea typeface="Calibri"/>
              <a:cs typeface="Times New Roman"/>
            </a:rPr>
            <a:t>Why</a:t>
          </a:r>
          <a:r>
            <a:rPr lang="en-GB" sz="2200" b="1">
              <a:latin typeface="Aptos"/>
              <a:ea typeface="Calibri"/>
              <a:cs typeface="Times New Roman"/>
            </a:rPr>
            <a:t> coherence and cohesion are important </a:t>
          </a:r>
          <a:endParaRPr lang="en-GB" sz="2200" b="1" dirty="0">
            <a:latin typeface="Aptos"/>
            <a:ea typeface="Calibri"/>
            <a:cs typeface="Times New Roman"/>
          </a:endParaRPr>
        </a:p>
      </dgm:t>
    </dgm:pt>
    <dgm:pt modelId="{9C01AC3E-2B7B-449B-85D3-848A054A5330}" type="parTrans" cxnId="{5A87313F-8525-4EEF-84D8-85EFA0E78DCA}">
      <dgm:prSet/>
      <dgm:spPr/>
    </dgm:pt>
    <dgm:pt modelId="{130DD2CB-D605-47B4-B2AC-7B34683BA7C7}" type="sibTrans" cxnId="{5A87313F-8525-4EEF-84D8-85EFA0E78DCA}">
      <dgm:prSet/>
      <dgm:spPr/>
    </dgm:pt>
    <dgm:pt modelId="{B8E72F89-DC9E-488C-A611-D7ACB12F0878}">
      <dgm:prSet phldr="0"/>
      <dgm:spPr/>
      <dgm:t>
        <a:bodyPr/>
        <a:lstStyle/>
        <a:p>
          <a:r>
            <a:rPr lang="en-GB" sz="2200" b="1" dirty="0">
              <a:latin typeface="Aptos"/>
              <a:cs typeface="Times New Roman"/>
            </a:rPr>
            <a:t>How to review the work of another for appropriate style and coherence and cohesion</a:t>
          </a:r>
          <a:endParaRPr lang="en-US" dirty="0"/>
        </a:p>
      </dgm:t>
    </dgm:pt>
    <dgm:pt modelId="{A331C80D-AFDF-421B-8F30-9C6D88CB9491}" type="parTrans" cxnId="{88166D21-FA7F-4151-B9DE-BB9445770A88}">
      <dgm:prSet/>
      <dgm:spPr/>
    </dgm:pt>
    <dgm:pt modelId="{9EC75C14-29B3-4618-A8B1-E06AA8868B93}" type="sibTrans" cxnId="{88166D21-FA7F-4151-B9DE-BB9445770A88}">
      <dgm:prSet/>
      <dgm:spPr/>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B8E0113D-5F63-4B50-8881-B21E0B46A277}" type="pres">
      <dgm:prSet presAssocID="{CC19DEC3-2EAA-4293-BC80-89135391B582}" presName="parentLin" presStyleCnt="0"/>
      <dgm:spPr/>
    </dgm:pt>
    <dgm:pt modelId="{99CCAF50-E1B6-4897-9A13-DFA00D55BC81}" type="pres">
      <dgm:prSet presAssocID="{CC19DEC3-2EAA-4293-BC80-89135391B582}" presName="parentLeftMargin" presStyleLbl="node1" presStyleIdx="0" presStyleCnt="6"/>
      <dgm:spPr/>
    </dgm:pt>
    <dgm:pt modelId="{DE51DF49-013D-485E-BF05-704B0B2B70D7}" type="pres">
      <dgm:prSet presAssocID="{CC19DEC3-2EAA-4293-BC80-89135391B582}" presName="parentText" presStyleLbl="node1" presStyleIdx="1" presStyleCnt="6">
        <dgm:presLayoutVars>
          <dgm:chMax val="0"/>
          <dgm:bulletEnabled val="1"/>
        </dgm:presLayoutVars>
      </dgm:prSet>
      <dgm:spPr/>
    </dgm:pt>
    <dgm:pt modelId="{230C17A8-E102-4C5B-9AC4-9E03BEF19E57}" type="pres">
      <dgm:prSet presAssocID="{CC19DEC3-2EAA-4293-BC80-89135391B582}" presName="negativeSpace" presStyleCnt="0"/>
      <dgm:spPr/>
    </dgm:pt>
    <dgm:pt modelId="{4132EA66-71AB-4D87-8AE2-DFDF74BDC59B}" type="pres">
      <dgm:prSet presAssocID="{CC19DEC3-2EAA-4293-BC80-89135391B582}" presName="childText" presStyleLbl="conFgAcc1" presStyleIdx="1" presStyleCnt="6">
        <dgm:presLayoutVars>
          <dgm:bulletEnabled val="1"/>
        </dgm:presLayoutVars>
      </dgm:prSet>
      <dgm:spPr/>
    </dgm:pt>
    <dgm:pt modelId="{57D77259-FF04-4580-82B8-B492AC239DB0}" type="pres">
      <dgm:prSet presAssocID="{3484DC2F-44DF-46E7-A352-D18C17A5E26D}" presName="spaceBetweenRectangles" presStyleCnt="0"/>
      <dgm:spPr/>
    </dgm:pt>
    <dgm:pt modelId="{3B795B05-636C-4A8C-A6EF-6856F2046FA1}" type="pres">
      <dgm:prSet presAssocID="{19CDD620-EEE0-4451-9FF4-A33E4535D299}" presName="parentLin" presStyleCnt="0"/>
      <dgm:spPr/>
    </dgm:pt>
    <dgm:pt modelId="{4782359D-E918-4D95-9DB9-674EB417D153}" type="pres">
      <dgm:prSet presAssocID="{19CDD620-EEE0-4451-9FF4-A33E4535D299}" presName="parentLeftMargin" presStyleLbl="node1" presStyleIdx="1" presStyleCnt="6"/>
      <dgm:spPr/>
    </dgm:pt>
    <dgm:pt modelId="{4A9FC698-4783-4CFE-A137-38642A6F29E1}" type="pres">
      <dgm:prSet presAssocID="{19CDD620-EEE0-4451-9FF4-A33E4535D299}" presName="parentText" presStyleLbl="node1" presStyleIdx="2" presStyleCnt="6">
        <dgm:presLayoutVars>
          <dgm:chMax val="0"/>
          <dgm:bulletEnabled val="1"/>
        </dgm:presLayoutVars>
      </dgm:prSet>
      <dgm:spPr/>
    </dgm:pt>
    <dgm:pt modelId="{1B9ED058-1ED2-40BA-9ABC-92B6E86CE615}" type="pres">
      <dgm:prSet presAssocID="{19CDD620-EEE0-4451-9FF4-A33E4535D299}" presName="negativeSpace" presStyleCnt="0"/>
      <dgm:spPr/>
    </dgm:pt>
    <dgm:pt modelId="{CA3D45B7-C61C-43E9-99F7-06AEB4791D60}" type="pres">
      <dgm:prSet presAssocID="{19CDD620-EEE0-4451-9FF4-A33E4535D299}" presName="childText" presStyleLbl="conFgAcc1" presStyleIdx="2" presStyleCnt="6">
        <dgm:presLayoutVars>
          <dgm:bulletEnabled val="1"/>
        </dgm:presLayoutVars>
      </dgm:prSet>
      <dgm:spPr/>
    </dgm:pt>
    <dgm:pt modelId="{82D520CE-B834-4AD0-A581-D76DAE7B1888}" type="pres">
      <dgm:prSet presAssocID="{BEBC15CD-4F72-4965-8038-5080D9C8349E}" presName="spaceBetweenRectangles" presStyleCnt="0"/>
      <dgm:spPr/>
    </dgm:pt>
    <dgm:pt modelId="{3D8467A7-E160-401C-9687-F3C300821EF6}" type="pres">
      <dgm:prSet presAssocID="{C584FD2B-241B-4F9C-9E12-1EA4B9887FC3}" presName="parentLin" presStyleCnt="0"/>
      <dgm:spPr/>
    </dgm:pt>
    <dgm:pt modelId="{5F9D97D0-3866-4CA7-9849-95DC6FC9FB58}" type="pres">
      <dgm:prSet presAssocID="{C584FD2B-241B-4F9C-9E12-1EA4B9887FC3}" presName="parentLeftMargin" presStyleLbl="node1" presStyleIdx="2" presStyleCnt="6"/>
      <dgm:spPr/>
    </dgm:pt>
    <dgm:pt modelId="{FDAAFFBD-96BD-4245-B74C-C4F154CA4B18}" type="pres">
      <dgm:prSet presAssocID="{C584FD2B-241B-4F9C-9E12-1EA4B9887FC3}" presName="parentText" presStyleLbl="node1" presStyleIdx="3" presStyleCnt="6">
        <dgm:presLayoutVars>
          <dgm:chMax val="0"/>
          <dgm:bulletEnabled val="1"/>
        </dgm:presLayoutVars>
      </dgm:prSet>
      <dgm:spPr/>
    </dgm:pt>
    <dgm:pt modelId="{8035E54E-47F4-462D-9CE8-01E07159AC3E}" type="pres">
      <dgm:prSet presAssocID="{C584FD2B-241B-4F9C-9E12-1EA4B9887FC3}" presName="negativeSpace" presStyleCnt="0"/>
      <dgm:spPr/>
    </dgm:pt>
    <dgm:pt modelId="{64026DD6-F43D-43A5-A58E-995C65DF5DB3}" type="pres">
      <dgm:prSet presAssocID="{C584FD2B-241B-4F9C-9E12-1EA4B9887FC3}" presName="childText" presStyleLbl="conFgAcc1" presStyleIdx="3" presStyleCnt="6">
        <dgm:presLayoutVars>
          <dgm:bulletEnabled val="1"/>
        </dgm:presLayoutVars>
      </dgm:prSet>
      <dgm:spPr/>
    </dgm:pt>
    <dgm:pt modelId="{AA58EEFC-B5DA-4112-8E4D-571663428CFB}" type="pres">
      <dgm:prSet presAssocID="{C8818F6C-5955-4115-BD4C-7856C16CDE5D}" presName="spaceBetweenRectangles" presStyleCnt="0"/>
      <dgm:spPr/>
    </dgm:pt>
    <dgm:pt modelId="{A2016264-D12E-496A-9866-82D3FD96D31B}" type="pres">
      <dgm:prSet presAssocID="{38F3993E-1B5A-4FB7-911A-E9138F998869}" presName="parentLin" presStyleCnt="0"/>
      <dgm:spPr/>
    </dgm:pt>
    <dgm:pt modelId="{F4D49825-C622-4820-950F-C3801EB65769}" type="pres">
      <dgm:prSet presAssocID="{38F3993E-1B5A-4FB7-911A-E9138F998869}" presName="parentLeftMargin" presStyleLbl="node1" presStyleIdx="3" presStyleCnt="6"/>
      <dgm:spPr/>
    </dgm:pt>
    <dgm:pt modelId="{43288F40-3CEE-49F5-A87B-00E3FDBA2274}" type="pres">
      <dgm:prSet presAssocID="{38F3993E-1B5A-4FB7-911A-E9138F998869}" presName="parentText" presStyleLbl="node1" presStyleIdx="4" presStyleCnt="6">
        <dgm:presLayoutVars>
          <dgm:chMax val="0"/>
          <dgm:bulletEnabled val="1"/>
        </dgm:presLayoutVars>
      </dgm:prSet>
      <dgm:spPr/>
    </dgm:pt>
    <dgm:pt modelId="{BFDEB4B2-EF17-406B-8068-4C3C078343E4}" type="pres">
      <dgm:prSet presAssocID="{38F3993E-1B5A-4FB7-911A-E9138F998869}" presName="negativeSpace" presStyleCnt="0"/>
      <dgm:spPr/>
    </dgm:pt>
    <dgm:pt modelId="{D60E52E8-F664-4F88-A53E-C6958AF92C3F}" type="pres">
      <dgm:prSet presAssocID="{38F3993E-1B5A-4FB7-911A-E9138F998869}" presName="childText" presStyleLbl="conFgAcc1" presStyleIdx="4" presStyleCnt="6">
        <dgm:presLayoutVars>
          <dgm:bulletEnabled val="1"/>
        </dgm:presLayoutVars>
      </dgm:prSet>
      <dgm:spPr/>
    </dgm:pt>
    <dgm:pt modelId="{7E29F0F2-2F04-46D6-86B8-EDFEF2007FF8}" type="pres">
      <dgm:prSet presAssocID="{130DD2CB-D605-47B4-B2AC-7B34683BA7C7}" presName="spaceBetweenRectangles" presStyleCnt="0"/>
      <dgm:spPr/>
    </dgm:pt>
    <dgm:pt modelId="{62AC5071-78B5-43B9-B134-54B2EEA2E440}" type="pres">
      <dgm:prSet presAssocID="{B8E72F89-DC9E-488C-A611-D7ACB12F0878}" presName="parentLin" presStyleCnt="0"/>
      <dgm:spPr/>
    </dgm:pt>
    <dgm:pt modelId="{9C9BF261-D7B1-4953-A8F2-53A704EF56E1}" type="pres">
      <dgm:prSet presAssocID="{B8E72F89-DC9E-488C-A611-D7ACB12F0878}" presName="parentLeftMargin" presStyleLbl="node1" presStyleIdx="4" presStyleCnt="6"/>
      <dgm:spPr/>
    </dgm:pt>
    <dgm:pt modelId="{E955250D-F5B5-4104-8D7D-0F4BA8D88C61}" type="pres">
      <dgm:prSet presAssocID="{B8E72F89-DC9E-488C-A611-D7ACB12F0878}" presName="parentText" presStyleLbl="node1" presStyleIdx="5" presStyleCnt="6">
        <dgm:presLayoutVars>
          <dgm:chMax val="0"/>
          <dgm:bulletEnabled val="1"/>
        </dgm:presLayoutVars>
      </dgm:prSet>
      <dgm:spPr/>
    </dgm:pt>
    <dgm:pt modelId="{1EA19350-FF0F-466D-A373-04DD73D5A31F}" type="pres">
      <dgm:prSet presAssocID="{B8E72F89-DC9E-488C-A611-D7ACB12F0878}" presName="negativeSpace" presStyleCnt="0"/>
      <dgm:spPr/>
    </dgm:pt>
    <dgm:pt modelId="{6D53B9C0-5EE0-4DB9-A5A3-213234FA17AA}" type="pres">
      <dgm:prSet presAssocID="{B8E72F89-DC9E-488C-A611-D7ACB12F0878}" presName="childText" presStyleLbl="conFgAcc1" presStyleIdx="5" presStyleCnt="6">
        <dgm:presLayoutVars>
          <dgm:bulletEnabled val="1"/>
        </dgm:presLayoutVars>
      </dgm:prSet>
      <dgm:spPr/>
    </dgm:pt>
  </dgm:ptLst>
  <dgm:cxnLst>
    <dgm:cxn modelId="{36691D08-0904-45C4-9474-76A6B7037CF0}" type="presOf" srcId="{C584FD2B-241B-4F9C-9E12-1EA4B9887FC3}" destId="{FDAAFFBD-96BD-4245-B74C-C4F154CA4B18}" srcOrd="1" destOrd="0" presId="urn:microsoft.com/office/officeart/2005/8/layout/list1"/>
    <dgm:cxn modelId="{9DF5160B-D4C4-42E2-A73A-63208FBCEDE8}" srcId="{58FC5959-6926-43BD-A8E8-C836542B4056}" destId="{19CDD620-EEE0-4451-9FF4-A33E4535D299}" srcOrd="2" destOrd="0" parTransId="{C0D2DC63-4F68-43A6-A466-2AF99FC539B5}" sibTransId="{BEBC15CD-4F72-4965-8038-5080D9C8349E}"/>
    <dgm:cxn modelId="{53C65B1A-2D59-4473-8B0C-6E8DA5B7D6DD}" type="presOf" srcId="{58FC5959-6926-43BD-A8E8-C836542B4056}" destId="{FBB288B4-F686-47CA-8863-C086A2F1EF9E}" srcOrd="0" destOrd="0" presId="urn:microsoft.com/office/officeart/2005/8/layout/list1"/>
    <dgm:cxn modelId="{88166D21-FA7F-4151-B9DE-BB9445770A88}" srcId="{58FC5959-6926-43BD-A8E8-C836542B4056}" destId="{B8E72F89-DC9E-488C-A611-D7ACB12F0878}" srcOrd="5" destOrd="0" parTransId="{A331C80D-AFDF-421B-8F30-9C6D88CB9491}" sibTransId="{9EC75C14-29B3-4618-A8B1-E06AA8868B93}"/>
    <dgm:cxn modelId="{CA03E42B-D574-4EE5-A2F7-557A71FEE426}" type="presOf" srcId="{19CDD620-EEE0-4451-9FF4-A33E4535D299}" destId="{4782359D-E918-4D95-9DB9-674EB417D153}" srcOrd="0" destOrd="0" presId="urn:microsoft.com/office/officeart/2005/8/layout/list1"/>
    <dgm:cxn modelId="{92CF272C-AC40-4F07-AD96-CFFD9EB97B63}" type="presOf" srcId="{573D13D3-5998-4CB4-9153-CCA65B1C4277}" destId="{90CFD05E-A755-4CBB-80CF-23CAEEAA23EB}" srcOrd="0" destOrd="0" presId="urn:microsoft.com/office/officeart/2005/8/layout/list1"/>
    <dgm:cxn modelId="{5A87313F-8525-4EEF-84D8-85EFA0E78DCA}" srcId="{58FC5959-6926-43BD-A8E8-C836542B4056}" destId="{38F3993E-1B5A-4FB7-911A-E9138F998869}" srcOrd="4" destOrd="0" parTransId="{9C01AC3E-2B7B-449B-85D3-848A054A5330}" sibTransId="{130DD2CB-D605-47B4-B2AC-7B34683BA7C7}"/>
    <dgm:cxn modelId="{BD68C444-51F1-4635-AF95-D6627F8B0AF1}" srcId="{58FC5959-6926-43BD-A8E8-C836542B4056}" destId="{C584FD2B-241B-4F9C-9E12-1EA4B9887FC3}" srcOrd="3" destOrd="0" parTransId="{0D9012A0-3D7C-4BC3-9D1B-D610CE1D3B95}" sibTransId="{C8818F6C-5955-4115-BD4C-7856C16CDE5D}"/>
    <dgm:cxn modelId="{213EB646-D602-4F34-A595-B96F5808B298}" type="presOf" srcId="{573D13D3-5998-4CB4-9153-CCA65B1C4277}" destId="{9D9B7FC7-6542-4FCE-BE9C-B61E6ABD2809}" srcOrd="1" destOrd="0" presId="urn:microsoft.com/office/officeart/2005/8/layout/list1"/>
    <dgm:cxn modelId="{050B875A-729E-4981-801C-BC40A8F38BA2}" type="presOf" srcId="{B8E72F89-DC9E-488C-A611-D7ACB12F0878}" destId="{E955250D-F5B5-4104-8D7D-0F4BA8D88C61}" srcOrd="1" destOrd="0" presId="urn:microsoft.com/office/officeart/2005/8/layout/list1"/>
    <dgm:cxn modelId="{2AF2288D-1A28-45B7-9A2C-B0348FC62F7B}" srcId="{58FC5959-6926-43BD-A8E8-C836542B4056}" destId="{CC19DEC3-2EAA-4293-BC80-89135391B582}" srcOrd="1" destOrd="0" parTransId="{8BBB851A-DF88-4332-A1E2-99F393C8F1D3}" sibTransId="{3484DC2F-44DF-46E7-A352-D18C17A5E26D}"/>
    <dgm:cxn modelId="{6FE72FAC-B841-4913-919E-E8EB3B28D7CC}" type="presOf" srcId="{B8E72F89-DC9E-488C-A611-D7ACB12F0878}" destId="{9C9BF261-D7B1-4953-A8F2-53A704EF56E1}" srcOrd="0" destOrd="0" presId="urn:microsoft.com/office/officeart/2005/8/layout/list1"/>
    <dgm:cxn modelId="{DE9852B1-AE59-4D09-A33B-9289733112E7}" type="presOf" srcId="{19CDD620-EEE0-4451-9FF4-A33E4535D299}" destId="{4A9FC698-4783-4CFE-A137-38642A6F29E1}" srcOrd="1"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882B4BBD-56B1-4E1F-BA4C-6E602747849D}" type="presOf" srcId="{38F3993E-1B5A-4FB7-911A-E9138F998869}" destId="{F4D49825-C622-4820-950F-C3801EB65769}" srcOrd="0" destOrd="0" presId="urn:microsoft.com/office/officeart/2005/8/layout/list1"/>
    <dgm:cxn modelId="{55E677C5-2D74-4B6D-8166-36DF38AD4A2D}" type="presOf" srcId="{38F3993E-1B5A-4FB7-911A-E9138F998869}" destId="{43288F40-3CEE-49F5-A87B-00E3FDBA2274}" srcOrd="1" destOrd="0" presId="urn:microsoft.com/office/officeart/2005/8/layout/list1"/>
    <dgm:cxn modelId="{18750ECE-B425-42D4-B765-16BA3CC69BDE}" type="presOf" srcId="{CC19DEC3-2EAA-4293-BC80-89135391B582}" destId="{99CCAF50-E1B6-4897-9A13-DFA00D55BC81}" srcOrd="0" destOrd="0" presId="urn:microsoft.com/office/officeart/2005/8/layout/list1"/>
    <dgm:cxn modelId="{E14724DD-10B2-4EB7-8732-84C5A749931E}" type="presOf" srcId="{C584FD2B-241B-4F9C-9E12-1EA4B9887FC3}" destId="{5F9D97D0-3866-4CA7-9849-95DC6FC9FB58}" srcOrd="0" destOrd="0" presId="urn:microsoft.com/office/officeart/2005/8/layout/list1"/>
    <dgm:cxn modelId="{444FBDF8-A3D6-4E83-89E0-DE97DBC960B8}" type="presOf" srcId="{CC19DEC3-2EAA-4293-BC80-89135391B582}" destId="{DE51DF49-013D-485E-BF05-704B0B2B70D7}" srcOrd="1" destOrd="0" presId="urn:microsoft.com/office/officeart/2005/8/layout/list1"/>
    <dgm:cxn modelId="{9A252505-C9E0-489A-A311-ECAF459D1C18}" type="presParOf" srcId="{FBB288B4-F686-47CA-8863-C086A2F1EF9E}" destId="{A41AF153-9C52-442C-A515-0C1207A64047}" srcOrd="0" destOrd="0" presId="urn:microsoft.com/office/officeart/2005/8/layout/list1"/>
    <dgm:cxn modelId="{F6020554-19B8-4317-BC96-395690E13349}" type="presParOf" srcId="{A41AF153-9C52-442C-A515-0C1207A64047}" destId="{90CFD05E-A755-4CBB-80CF-23CAEEAA23EB}" srcOrd="0" destOrd="0" presId="urn:microsoft.com/office/officeart/2005/8/layout/list1"/>
    <dgm:cxn modelId="{C17C6A2D-54CD-490F-8122-552F3E853B96}" type="presParOf" srcId="{A41AF153-9C52-442C-A515-0C1207A64047}" destId="{9D9B7FC7-6542-4FCE-BE9C-B61E6ABD2809}" srcOrd="1" destOrd="0" presId="urn:microsoft.com/office/officeart/2005/8/layout/list1"/>
    <dgm:cxn modelId="{C64366D1-7F35-4031-B34D-9FA9577815B8}" type="presParOf" srcId="{FBB288B4-F686-47CA-8863-C086A2F1EF9E}" destId="{658CB05A-4F2D-4EDE-9685-1C13E7EC5D63}" srcOrd="1" destOrd="0" presId="urn:microsoft.com/office/officeart/2005/8/layout/list1"/>
    <dgm:cxn modelId="{A1305AAD-82DD-48EC-B4D3-2877B7A96C7E}" type="presParOf" srcId="{FBB288B4-F686-47CA-8863-C086A2F1EF9E}" destId="{9D98D596-8FC9-409D-8B7D-80849C1B52FB}" srcOrd="2" destOrd="0" presId="urn:microsoft.com/office/officeart/2005/8/layout/list1"/>
    <dgm:cxn modelId="{1B1554AD-C651-4028-8F06-9EC566C4A4F1}" type="presParOf" srcId="{FBB288B4-F686-47CA-8863-C086A2F1EF9E}" destId="{A058E256-9982-449D-855D-ECF5AEED4EBA}" srcOrd="3" destOrd="0" presId="urn:microsoft.com/office/officeart/2005/8/layout/list1"/>
    <dgm:cxn modelId="{0A8CF680-24EE-4F03-B514-AF16F75B3D5E}" type="presParOf" srcId="{FBB288B4-F686-47CA-8863-C086A2F1EF9E}" destId="{B8E0113D-5F63-4B50-8881-B21E0B46A277}" srcOrd="4" destOrd="0" presId="urn:microsoft.com/office/officeart/2005/8/layout/list1"/>
    <dgm:cxn modelId="{1B0C7C4D-03F6-4DF8-8DF1-DF3A03547906}" type="presParOf" srcId="{B8E0113D-5F63-4B50-8881-B21E0B46A277}" destId="{99CCAF50-E1B6-4897-9A13-DFA00D55BC81}" srcOrd="0" destOrd="0" presId="urn:microsoft.com/office/officeart/2005/8/layout/list1"/>
    <dgm:cxn modelId="{BC72BF74-70F4-42E4-AFB9-7D82583D7F2B}" type="presParOf" srcId="{B8E0113D-5F63-4B50-8881-B21E0B46A277}" destId="{DE51DF49-013D-485E-BF05-704B0B2B70D7}" srcOrd="1" destOrd="0" presId="urn:microsoft.com/office/officeart/2005/8/layout/list1"/>
    <dgm:cxn modelId="{A23FE27E-1F6A-4101-8052-AA9D0F21166F}" type="presParOf" srcId="{FBB288B4-F686-47CA-8863-C086A2F1EF9E}" destId="{230C17A8-E102-4C5B-9AC4-9E03BEF19E57}" srcOrd="5" destOrd="0" presId="urn:microsoft.com/office/officeart/2005/8/layout/list1"/>
    <dgm:cxn modelId="{D4D8DFCA-3A66-4E9F-85D4-0C9C8DD88379}" type="presParOf" srcId="{FBB288B4-F686-47CA-8863-C086A2F1EF9E}" destId="{4132EA66-71AB-4D87-8AE2-DFDF74BDC59B}" srcOrd="6" destOrd="0" presId="urn:microsoft.com/office/officeart/2005/8/layout/list1"/>
    <dgm:cxn modelId="{10F38ED7-77FE-4998-AD28-8B06B408DE03}" type="presParOf" srcId="{FBB288B4-F686-47CA-8863-C086A2F1EF9E}" destId="{57D77259-FF04-4580-82B8-B492AC239DB0}" srcOrd="7" destOrd="0" presId="urn:microsoft.com/office/officeart/2005/8/layout/list1"/>
    <dgm:cxn modelId="{C99C9CC1-D538-4368-9A32-38BB456A52A5}" type="presParOf" srcId="{FBB288B4-F686-47CA-8863-C086A2F1EF9E}" destId="{3B795B05-636C-4A8C-A6EF-6856F2046FA1}" srcOrd="8" destOrd="0" presId="urn:microsoft.com/office/officeart/2005/8/layout/list1"/>
    <dgm:cxn modelId="{FEC51E7B-B6E9-4C02-9CF6-4E04C76EA33A}" type="presParOf" srcId="{3B795B05-636C-4A8C-A6EF-6856F2046FA1}" destId="{4782359D-E918-4D95-9DB9-674EB417D153}" srcOrd="0" destOrd="0" presId="urn:microsoft.com/office/officeart/2005/8/layout/list1"/>
    <dgm:cxn modelId="{9F1AA038-F66C-42E0-AE68-4559F45DA95F}" type="presParOf" srcId="{3B795B05-636C-4A8C-A6EF-6856F2046FA1}" destId="{4A9FC698-4783-4CFE-A137-38642A6F29E1}" srcOrd="1" destOrd="0" presId="urn:microsoft.com/office/officeart/2005/8/layout/list1"/>
    <dgm:cxn modelId="{5AF1D40E-4F53-4CB2-AD26-9FA9FFBFF755}" type="presParOf" srcId="{FBB288B4-F686-47CA-8863-C086A2F1EF9E}" destId="{1B9ED058-1ED2-40BA-9ABC-92B6E86CE615}" srcOrd="9" destOrd="0" presId="urn:microsoft.com/office/officeart/2005/8/layout/list1"/>
    <dgm:cxn modelId="{209F11D1-AAE5-45FA-86DA-A11D7D41EC55}" type="presParOf" srcId="{FBB288B4-F686-47CA-8863-C086A2F1EF9E}" destId="{CA3D45B7-C61C-43E9-99F7-06AEB4791D60}" srcOrd="10" destOrd="0" presId="urn:microsoft.com/office/officeart/2005/8/layout/list1"/>
    <dgm:cxn modelId="{355DEAB7-D181-4E92-ACFE-60C12185425E}" type="presParOf" srcId="{FBB288B4-F686-47CA-8863-C086A2F1EF9E}" destId="{82D520CE-B834-4AD0-A581-D76DAE7B1888}" srcOrd="11" destOrd="0" presId="urn:microsoft.com/office/officeart/2005/8/layout/list1"/>
    <dgm:cxn modelId="{9230484D-E082-49B8-A5B0-E5DC8A6D8080}" type="presParOf" srcId="{FBB288B4-F686-47CA-8863-C086A2F1EF9E}" destId="{3D8467A7-E160-401C-9687-F3C300821EF6}" srcOrd="12" destOrd="0" presId="urn:microsoft.com/office/officeart/2005/8/layout/list1"/>
    <dgm:cxn modelId="{9F982BBB-729B-4260-9153-DE8600810666}" type="presParOf" srcId="{3D8467A7-E160-401C-9687-F3C300821EF6}" destId="{5F9D97D0-3866-4CA7-9849-95DC6FC9FB58}" srcOrd="0" destOrd="0" presId="urn:microsoft.com/office/officeart/2005/8/layout/list1"/>
    <dgm:cxn modelId="{230912F2-235C-43F4-BD0E-903FD47D7D70}" type="presParOf" srcId="{3D8467A7-E160-401C-9687-F3C300821EF6}" destId="{FDAAFFBD-96BD-4245-B74C-C4F154CA4B18}" srcOrd="1" destOrd="0" presId="urn:microsoft.com/office/officeart/2005/8/layout/list1"/>
    <dgm:cxn modelId="{5DB01CEE-5069-4EA1-9331-23681DC0F97E}" type="presParOf" srcId="{FBB288B4-F686-47CA-8863-C086A2F1EF9E}" destId="{8035E54E-47F4-462D-9CE8-01E07159AC3E}" srcOrd="13" destOrd="0" presId="urn:microsoft.com/office/officeart/2005/8/layout/list1"/>
    <dgm:cxn modelId="{E98F3943-6D93-48B0-8122-798FD97C97FC}" type="presParOf" srcId="{FBB288B4-F686-47CA-8863-C086A2F1EF9E}" destId="{64026DD6-F43D-43A5-A58E-995C65DF5DB3}" srcOrd="14" destOrd="0" presId="urn:microsoft.com/office/officeart/2005/8/layout/list1"/>
    <dgm:cxn modelId="{2D2F4C08-F1BB-4307-AC40-6D7DC983006D}" type="presParOf" srcId="{FBB288B4-F686-47CA-8863-C086A2F1EF9E}" destId="{AA58EEFC-B5DA-4112-8E4D-571663428CFB}" srcOrd="15" destOrd="0" presId="urn:microsoft.com/office/officeart/2005/8/layout/list1"/>
    <dgm:cxn modelId="{EE7540E9-59BE-4191-8A5D-1D77CA2525B3}" type="presParOf" srcId="{FBB288B4-F686-47CA-8863-C086A2F1EF9E}" destId="{A2016264-D12E-496A-9866-82D3FD96D31B}" srcOrd="16" destOrd="0" presId="urn:microsoft.com/office/officeart/2005/8/layout/list1"/>
    <dgm:cxn modelId="{8B4181F1-F9FE-44E0-8038-E77366D9D6A4}" type="presParOf" srcId="{A2016264-D12E-496A-9866-82D3FD96D31B}" destId="{F4D49825-C622-4820-950F-C3801EB65769}" srcOrd="0" destOrd="0" presId="urn:microsoft.com/office/officeart/2005/8/layout/list1"/>
    <dgm:cxn modelId="{28D45469-15BE-4E83-8AE4-CF9BA580D897}" type="presParOf" srcId="{A2016264-D12E-496A-9866-82D3FD96D31B}" destId="{43288F40-3CEE-49F5-A87B-00E3FDBA2274}" srcOrd="1" destOrd="0" presId="urn:microsoft.com/office/officeart/2005/8/layout/list1"/>
    <dgm:cxn modelId="{B5FCC128-492E-4AF8-9CB1-3A6E3C495C5E}" type="presParOf" srcId="{FBB288B4-F686-47CA-8863-C086A2F1EF9E}" destId="{BFDEB4B2-EF17-406B-8068-4C3C078343E4}" srcOrd="17" destOrd="0" presId="urn:microsoft.com/office/officeart/2005/8/layout/list1"/>
    <dgm:cxn modelId="{3A33C81B-F8AE-4AAC-9C88-BB40CF053215}" type="presParOf" srcId="{FBB288B4-F686-47CA-8863-C086A2F1EF9E}" destId="{D60E52E8-F664-4F88-A53E-C6958AF92C3F}" srcOrd="18" destOrd="0" presId="urn:microsoft.com/office/officeart/2005/8/layout/list1"/>
    <dgm:cxn modelId="{6F34D026-1900-4BAA-A620-EC63EE90301C}" type="presParOf" srcId="{FBB288B4-F686-47CA-8863-C086A2F1EF9E}" destId="{7E29F0F2-2F04-46D6-86B8-EDFEF2007FF8}" srcOrd="19" destOrd="0" presId="urn:microsoft.com/office/officeart/2005/8/layout/list1"/>
    <dgm:cxn modelId="{7CEFF6CF-54E4-4BC1-A706-6B37706D893B}" type="presParOf" srcId="{FBB288B4-F686-47CA-8863-C086A2F1EF9E}" destId="{62AC5071-78B5-43B9-B134-54B2EEA2E440}" srcOrd="20" destOrd="0" presId="urn:microsoft.com/office/officeart/2005/8/layout/list1"/>
    <dgm:cxn modelId="{674CE4DE-AD96-486E-B3FC-F709D05DE871}" type="presParOf" srcId="{62AC5071-78B5-43B9-B134-54B2EEA2E440}" destId="{9C9BF261-D7B1-4953-A8F2-53A704EF56E1}" srcOrd="0" destOrd="0" presId="urn:microsoft.com/office/officeart/2005/8/layout/list1"/>
    <dgm:cxn modelId="{BE573D0C-0919-4458-B30F-CAFCDF206353}" type="presParOf" srcId="{62AC5071-78B5-43B9-B134-54B2EEA2E440}" destId="{E955250D-F5B5-4104-8D7D-0F4BA8D88C61}" srcOrd="1" destOrd="0" presId="urn:microsoft.com/office/officeart/2005/8/layout/list1"/>
    <dgm:cxn modelId="{60435350-AF8F-4345-A939-168EC84F5913}" type="presParOf" srcId="{FBB288B4-F686-47CA-8863-C086A2F1EF9E}" destId="{1EA19350-FF0F-466D-A373-04DD73D5A31F}" srcOrd="21" destOrd="0" presId="urn:microsoft.com/office/officeart/2005/8/layout/list1"/>
    <dgm:cxn modelId="{047FDEF1-CD14-4508-B9EE-C6A60FBCB34A}" type="presParOf" srcId="{FBB288B4-F686-47CA-8863-C086A2F1EF9E}" destId="{6D53B9C0-5EE0-4DB9-A5A3-213234FA17A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68D97-BD59-4906-A0BA-A3F35550DF3C}">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E1848B-8FB6-4319-A300-AE189CB52D3C}">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Understanding how communication changes between everyday life, university, and business</a:t>
          </a:r>
        </a:p>
      </dsp:txBody>
      <dsp:txXfrm>
        <a:off x="558888" y="67003"/>
        <a:ext cx="7063562" cy="879050"/>
      </dsp:txXfrm>
    </dsp:sp>
    <dsp:sp modelId="{2155E120-3AEC-4EBE-A80D-E218F7B4F83E}">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047C93-B7AE-4751-A634-F4349A7B7F13}">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Recognising what makes writing appropriate and professional in academic and business contexts</a:t>
          </a:r>
        </a:p>
      </dsp:txBody>
      <dsp:txXfrm>
        <a:off x="558888" y="1563884"/>
        <a:ext cx="7063562" cy="879050"/>
      </dsp:txXfrm>
    </dsp:sp>
    <dsp:sp modelId="{FD336B26-F14C-497F-ACA2-EBCA29C41244}">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B38C97-9440-4469-990E-17AC80D21C76}">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Practising clear, polite, and well‑judged tone in business‑related communication</a:t>
          </a:r>
        </a:p>
      </dsp:txBody>
      <dsp:txXfrm>
        <a:off x="558888" y="3060764"/>
        <a:ext cx="7063562" cy="879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129652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41979" y="108988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977900" rtl="0">
            <a:lnSpc>
              <a:spcPct val="90000"/>
            </a:lnSpc>
            <a:spcBef>
              <a:spcPct val="0"/>
            </a:spcBef>
            <a:spcAft>
              <a:spcPct val="35000"/>
            </a:spcAft>
            <a:buNone/>
          </a:pPr>
          <a:r>
            <a:rPr lang="en-GB" sz="2200" b="1" kern="1200">
              <a:latin typeface="Aptos"/>
              <a:cs typeface="Times New Roman"/>
            </a:rPr>
            <a:t>How types of communication differ in style</a:t>
          </a:r>
          <a:endParaRPr lang="en-GB" sz="2200" b="1" kern="1200" dirty="0">
            <a:latin typeface="Aptos"/>
            <a:cs typeface="Times New Roman"/>
          </a:endParaRPr>
        </a:p>
      </dsp:txBody>
      <dsp:txXfrm>
        <a:off x="562154" y="1110062"/>
        <a:ext cx="7547361" cy="372930"/>
      </dsp:txXfrm>
    </dsp:sp>
    <dsp:sp modelId="{4132EA66-71AB-4D87-8AE2-DFDF74BDC59B}">
      <dsp:nvSpPr>
        <dsp:cNvPr id="0" name=""/>
        <dsp:cNvSpPr/>
      </dsp:nvSpPr>
      <dsp:spPr>
        <a:xfrm>
          <a:off x="0" y="193156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51DF49-013D-485E-BF05-704B0B2B70D7}">
      <dsp:nvSpPr>
        <dsp:cNvPr id="0" name=""/>
        <dsp:cNvSpPr/>
      </dsp:nvSpPr>
      <dsp:spPr>
        <a:xfrm>
          <a:off x="541979" y="172492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cs typeface="Times New Roman"/>
            </a:rPr>
            <a:t>Features of business and academic style</a:t>
          </a:r>
        </a:p>
      </dsp:txBody>
      <dsp:txXfrm>
        <a:off x="562154" y="1745102"/>
        <a:ext cx="7547361" cy="372930"/>
      </dsp:txXfrm>
    </dsp:sp>
    <dsp:sp modelId="{CA3D45B7-C61C-43E9-99F7-06AEB4791D60}">
      <dsp:nvSpPr>
        <dsp:cNvPr id="0" name=""/>
        <dsp:cNvSpPr/>
      </dsp:nvSpPr>
      <dsp:spPr>
        <a:xfrm>
          <a:off x="0" y="256660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9FC698-4783-4CFE-A137-38642A6F29E1}">
      <dsp:nvSpPr>
        <dsp:cNvPr id="0" name=""/>
        <dsp:cNvSpPr/>
      </dsp:nvSpPr>
      <dsp:spPr>
        <a:xfrm>
          <a:off x="541979" y="235996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cs typeface="Times New Roman"/>
            </a:rPr>
            <a:t>How to make a text appropriate for its context</a:t>
          </a:r>
        </a:p>
      </dsp:txBody>
      <dsp:txXfrm>
        <a:off x="562154" y="2380142"/>
        <a:ext cx="7547361" cy="372930"/>
      </dsp:txXfrm>
    </dsp:sp>
    <dsp:sp modelId="{64026DD6-F43D-43A5-A58E-995C65DF5DB3}">
      <dsp:nvSpPr>
        <dsp:cNvPr id="0" name=""/>
        <dsp:cNvSpPr/>
      </dsp:nvSpPr>
      <dsp:spPr>
        <a:xfrm>
          <a:off x="0" y="320164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AFFBD-96BD-4245-B74C-C4F154CA4B18}">
      <dsp:nvSpPr>
        <dsp:cNvPr id="0" name=""/>
        <dsp:cNvSpPr/>
      </dsp:nvSpPr>
      <dsp:spPr>
        <a:xfrm>
          <a:off x="541979" y="299500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cs typeface="Times New Roman"/>
            </a:rPr>
            <a:t>What coherence and cohesion are in business and academic writing</a:t>
          </a:r>
        </a:p>
      </dsp:txBody>
      <dsp:txXfrm>
        <a:off x="562154" y="3015182"/>
        <a:ext cx="7547361" cy="372930"/>
      </dsp:txXfrm>
    </dsp:sp>
    <dsp:sp modelId="{D60E52E8-F664-4F88-A53E-C6958AF92C3F}">
      <dsp:nvSpPr>
        <dsp:cNvPr id="0" name=""/>
        <dsp:cNvSpPr/>
      </dsp:nvSpPr>
      <dsp:spPr>
        <a:xfrm>
          <a:off x="0" y="383668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288F40-3CEE-49F5-A87B-00E3FDBA2274}">
      <dsp:nvSpPr>
        <dsp:cNvPr id="0" name=""/>
        <dsp:cNvSpPr/>
      </dsp:nvSpPr>
      <dsp:spPr>
        <a:xfrm>
          <a:off x="541979" y="363004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ea typeface="Calibri"/>
              <a:cs typeface="Times New Roman"/>
            </a:rPr>
            <a:t>Why</a:t>
          </a:r>
          <a:r>
            <a:rPr lang="en-GB" sz="1400" b="1" kern="1200">
              <a:latin typeface="Aptos"/>
              <a:ea typeface="Calibri"/>
              <a:cs typeface="Times New Roman"/>
            </a:rPr>
            <a:t> coherence and cohesion are important </a:t>
          </a:r>
          <a:endParaRPr lang="en-GB" sz="1400" b="1" kern="1200" dirty="0">
            <a:latin typeface="Aptos"/>
            <a:ea typeface="Calibri"/>
            <a:cs typeface="Times New Roman"/>
          </a:endParaRPr>
        </a:p>
      </dsp:txBody>
      <dsp:txXfrm>
        <a:off x="562154" y="3650222"/>
        <a:ext cx="7547361" cy="372930"/>
      </dsp:txXfrm>
    </dsp:sp>
    <dsp:sp modelId="{6D53B9C0-5EE0-4DB9-A5A3-213234FA17AA}">
      <dsp:nvSpPr>
        <dsp:cNvPr id="0" name=""/>
        <dsp:cNvSpPr/>
      </dsp:nvSpPr>
      <dsp:spPr>
        <a:xfrm>
          <a:off x="0" y="447172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55250D-F5B5-4104-8D7D-0F4BA8D88C61}">
      <dsp:nvSpPr>
        <dsp:cNvPr id="0" name=""/>
        <dsp:cNvSpPr/>
      </dsp:nvSpPr>
      <dsp:spPr>
        <a:xfrm>
          <a:off x="541979" y="426508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ptos"/>
              <a:cs typeface="Times New Roman"/>
            </a:rPr>
            <a:t>How to review the work of another for appropriate style and coherence and cohesion</a:t>
          </a:r>
          <a:endParaRPr lang="en-US" sz="1400" kern="1200" dirty="0"/>
        </a:p>
      </dsp:txBody>
      <dsp:txXfrm>
        <a:off x="562154" y="4285262"/>
        <a:ext cx="7547361"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536030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E871B-0555-0FD6-0D14-A7D3C9A596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E47329-8893-650F-DC80-A23AA1D29E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443553-54C6-BFD4-1C1F-48EF4F85DECA}"/>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76CA7D2-4320-4608-1921-D4CE9F8881E5}"/>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930797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4170130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601437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2186136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7189739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938389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223501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80730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574613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563965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35146960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17263011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40890154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8092745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8B5C4-D043-2651-B679-BDD7A68FC9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AC480E-3D46-E59F-2AD4-DB5DB094A1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518747-1C01-26B8-74F2-349B3C11262F}"/>
              </a:ext>
            </a:extLst>
          </p:cNvPr>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3B66528C-FB0E-70FF-D74F-B6BF3D74CFAD}"/>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0272379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3351488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BE13E-375C-1744-CC4E-02A1C1D74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846945-A8DB-DB84-38E9-D783E2985E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0D81E9-FA02-4EDC-EFA6-AB76162ADBE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FB2ADA9-B5B7-7465-27EE-2FC7CB58FB00}"/>
              </a:ext>
            </a:extLst>
          </p:cNvPr>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4605011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7643797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cstate="email">
            <a:extLst>
              <a:ext uri="{28A0092B-C50C-407E-A947-70E740481C1C}">
                <a14:useLocalDpi xmlns:a14="http://schemas.microsoft.com/office/drawing/2010/main"/>
              </a:ext>
            </a:extLst>
          </a:blip>
          <a:srcRect/>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7</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710803"/>
            <a:ext cx="10232956" cy="4351338"/>
          </a:xfrm>
        </p:spPr>
        <p:txBody>
          <a:bodyPr vert="horz" lIns="91440" tIns="45720" rIns="91440" bIns="45720" rtlCol="0" anchor="t">
            <a:normAutofit/>
          </a:bodyPr>
          <a:lstStyle/>
          <a:p>
            <a:pPr marL="0" indent="0">
              <a:buNone/>
            </a:pPr>
            <a:r>
              <a:rPr lang="en-GB" b="1"/>
              <a:t>We learnt:</a:t>
            </a:r>
          </a:p>
          <a:p>
            <a:pPr marL="0" indent="0">
              <a:buNone/>
            </a:pPr>
            <a:endParaRPr lang="en-GB"/>
          </a:p>
          <a:p>
            <a:pPr marL="0" indent="0">
              <a:buNone/>
            </a:pPr>
            <a:r>
              <a:rPr lang="en-GB"/>
              <a:t>TEEL for paragraph writing</a:t>
            </a:r>
          </a:p>
          <a:p>
            <a:pPr marL="0" indent="0">
              <a:buNone/>
            </a:pPr>
            <a:r>
              <a:rPr lang="en-GB"/>
              <a:t>How paraphrasing fits in a TEEL paragraph</a:t>
            </a:r>
          </a:p>
          <a:p>
            <a:pPr marL="0" indent="0">
              <a:buNone/>
            </a:pPr>
            <a:r>
              <a:rPr lang="en-GB"/>
              <a:t>How to start a rough draft when writing including brainstorming</a:t>
            </a:r>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2453394845"/>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CE5B-3F94-4EA9-8299-1E84B3FDB00D}"/>
              </a:ext>
            </a:extLst>
          </p:cNvPr>
          <p:cNvSpPr>
            <a:spLocks noGrp="1"/>
          </p:cNvSpPr>
          <p:nvPr>
            <p:ph type="title"/>
          </p:nvPr>
        </p:nvSpPr>
        <p:spPr/>
        <p:txBody>
          <a:bodyPr/>
          <a:lstStyle/>
          <a:p>
            <a:r>
              <a:rPr lang="en-GB"/>
              <a:t>What kind of communication is this?</a:t>
            </a:r>
          </a:p>
        </p:txBody>
      </p:sp>
      <p:sp>
        <p:nvSpPr>
          <p:cNvPr id="3" name="TextBox 2">
            <a:extLst>
              <a:ext uri="{FF2B5EF4-FFF2-40B4-BE49-F238E27FC236}">
                <a16:creationId xmlns:a16="http://schemas.microsoft.com/office/drawing/2014/main" id="{8C5F97EE-7574-6223-5145-8CA1E997569F}"/>
              </a:ext>
            </a:extLst>
          </p:cNvPr>
          <p:cNvSpPr txBox="1"/>
          <p:nvPr/>
        </p:nvSpPr>
        <p:spPr>
          <a:xfrm>
            <a:off x="1378634" y="1800665"/>
            <a:ext cx="3305908" cy="252376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a:t>BLUE</a:t>
            </a:r>
          </a:p>
          <a:p>
            <a:r>
              <a:rPr lang="en-GB"/>
              <a:t>hey just wanted to say the meeting was a bit pointless </a:t>
            </a:r>
            <a:r>
              <a:rPr lang="en-GB" err="1"/>
              <a:t>tbh</a:t>
            </a:r>
            <a:r>
              <a:rPr lang="en-GB"/>
              <a:t> 😕</a:t>
            </a:r>
          </a:p>
          <a:p>
            <a:r>
              <a:rPr lang="en-GB"/>
              <a:t>no one really knew what was going on and it all took ages</a:t>
            </a:r>
          </a:p>
          <a:p>
            <a:r>
              <a:rPr lang="en-GB"/>
              <a:t>we should probably do something about it next time</a:t>
            </a:r>
          </a:p>
        </p:txBody>
      </p:sp>
      <p:sp>
        <p:nvSpPr>
          <p:cNvPr id="4" name="TextBox 3">
            <a:extLst>
              <a:ext uri="{FF2B5EF4-FFF2-40B4-BE49-F238E27FC236}">
                <a16:creationId xmlns:a16="http://schemas.microsoft.com/office/drawing/2014/main" id="{8ADCF791-5498-A058-68B3-0487EEB796DE}"/>
              </a:ext>
            </a:extLst>
          </p:cNvPr>
          <p:cNvSpPr txBox="1"/>
          <p:nvPr/>
        </p:nvSpPr>
        <p:spPr>
          <a:xfrm>
            <a:off x="5080819" y="1608936"/>
            <a:ext cx="5346290" cy="230832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3200"/>
              <a:t>RED</a:t>
            </a:r>
          </a:p>
          <a:p>
            <a:r>
              <a:rPr lang="en-GB"/>
              <a:t>Dear Alex,</a:t>
            </a:r>
          </a:p>
          <a:p>
            <a:r>
              <a:rPr lang="en-GB"/>
              <a:t>I am writing to ask for clarification about the meeting scheduled for Friday. Could you please confirm the start time and agenda points?</a:t>
            </a:r>
          </a:p>
          <a:p>
            <a:r>
              <a:rPr lang="en-GB"/>
              <a:t>Kind regards,</a:t>
            </a:r>
          </a:p>
          <a:p>
            <a:r>
              <a:rPr lang="en-GB"/>
              <a:t>Sam</a:t>
            </a:r>
          </a:p>
        </p:txBody>
      </p:sp>
      <p:sp>
        <p:nvSpPr>
          <p:cNvPr id="5" name="TextBox 4">
            <a:extLst>
              <a:ext uri="{FF2B5EF4-FFF2-40B4-BE49-F238E27FC236}">
                <a16:creationId xmlns:a16="http://schemas.microsoft.com/office/drawing/2014/main" id="{BBE5335E-32E2-BFFE-64EE-984C1FE4B429}"/>
              </a:ext>
            </a:extLst>
          </p:cNvPr>
          <p:cNvSpPr txBox="1"/>
          <p:nvPr/>
        </p:nvSpPr>
        <p:spPr>
          <a:xfrm>
            <a:off x="1069258" y="4434410"/>
            <a:ext cx="9431594" cy="141577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3200"/>
              <a:t>GREEN</a:t>
            </a:r>
            <a:endParaRPr lang="en-GB"/>
          </a:p>
          <a:p>
            <a:r>
              <a:rPr lang="en-GB"/>
              <a:t>The meeting held on 12 March did not achieve its intended outcomes. Several agenda items were not addressed due to time constraints and a lack of clear direction. As a result, further planning will be required to ensure future meetings are more effective.</a:t>
            </a:r>
          </a:p>
        </p:txBody>
      </p:sp>
    </p:spTree>
    <p:extLst>
      <p:ext uri="{BB962C8B-B14F-4D97-AF65-F5344CB8AC3E}">
        <p14:creationId xmlns:p14="http://schemas.microsoft.com/office/powerpoint/2010/main" val="2570930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6DAED-4CFB-35F0-CCB9-C12B04416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3564B8-A2C3-F5C7-4CE3-23017D8E5F04}"/>
              </a:ext>
            </a:extLst>
          </p:cNvPr>
          <p:cNvSpPr>
            <a:spLocks noGrp="1"/>
          </p:cNvSpPr>
          <p:nvPr>
            <p:ph type="title"/>
          </p:nvPr>
        </p:nvSpPr>
        <p:spPr/>
        <p:txBody>
          <a:bodyPr/>
          <a:lstStyle/>
          <a:p>
            <a:r>
              <a:rPr lang="en-GB"/>
              <a:t>What kind of communication is this?</a:t>
            </a:r>
          </a:p>
        </p:txBody>
      </p:sp>
      <p:sp>
        <p:nvSpPr>
          <p:cNvPr id="3" name="TextBox 2">
            <a:extLst>
              <a:ext uri="{FF2B5EF4-FFF2-40B4-BE49-F238E27FC236}">
                <a16:creationId xmlns:a16="http://schemas.microsoft.com/office/drawing/2014/main" id="{A2E76069-30C0-8670-4CB3-48AB0D365B07}"/>
              </a:ext>
            </a:extLst>
          </p:cNvPr>
          <p:cNvSpPr txBox="1"/>
          <p:nvPr/>
        </p:nvSpPr>
        <p:spPr>
          <a:xfrm>
            <a:off x="1378634" y="1800665"/>
            <a:ext cx="1696405" cy="473975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a:t>BLUE</a:t>
            </a:r>
          </a:p>
          <a:p>
            <a:r>
              <a:rPr lang="en-GB"/>
              <a:t>hey just wanted to say the meeting was a bit pointless </a:t>
            </a:r>
            <a:r>
              <a:rPr lang="en-GB" err="1"/>
              <a:t>tbh</a:t>
            </a:r>
            <a:r>
              <a:rPr lang="en-GB"/>
              <a:t> 😕</a:t>
            </a:r>
          </a:p>
          <a:p>
            <a:r>
              <a:rPr lang="en-GB"/>
              <a:t>no one really knew what was going on and it all took ages</a:t>
            </a:r>
          </a:p>
          <a:p>
            <a:r>
              <a:rPr lang="en-GB"/>
              <a:t>we should probably do something about it next time</a:t>
            </a:r>
          </a:p>
        </p:txBody>
      </p:sp>
      <p:sp>
        <p:nvSpPr>
          <p:cNvPr id="4" name="TextBox 3">
            <a:extLst>
              <a:ext uri="{FF2B5EF4-FFF2-40B4-BE49-F238E27FC236}">
                <a16:creationId xmlns:a16="http://schemas.microsoft.com/office/drawing/2014/main" id="{A21A73F6-10ED-547B-6769-8620FCCB5670}"/>
              </a:ext>
            </a:extLst>
          </p:cNvPr>
          <p:cNvSpPr txBox="1"/>
          <p:nvPr/>
        </p:nvSpPr>
        <p:spPr>
          <a:xfrm>
            <a:off x="3281517" y="1800665"/>
            <a:ext cx="1865671" cy="446276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3200"/>
              <a:t>RED</a:t>
            </a:r>
          </a:p>
          <a:p>
            <a:r>
              <a:rPr lang="en-GB"/>
              <a:t>Dear Alex,</a:t>
            </a:r>
          </a:p>
          <a:p>
            <a:r>
              <a:rPr lang="en-GB"/>
              <a:t>I am writing to ask for clarification about the meeting scheduled for Friday. Could you please confirm the start time and agenda points?</a:t>
            </a:r>
          </a:p>
          <a:p>
            <a:r>
              <a:rPr lang="en-GB"/>
              <a:t>Kind regards,</a:t>
            </a:r>
          </a:p>
          <a:p>
            <a:r>
              <a:rPr lang="en-GB"/>
              <a:t>Sam</a:t>
            </a:r>
          </a:p>
        </p:txBody>
      </p:sp>
      <p:sp>
        <p:nvSpPr>
          <p:cNvPr id="5" name="TextBox 4">
            <a:extLst>
              <a:ext uri="{FF2B5EF4-FFF2-40B4-BE49-F238E27FC236}">
                <a16:creationId xmlns:a16="http://schemas.microsoft.com/office/drawing/2014/main" id="{5F962776-1481-241E-27CC-A08F517A0D2A}"/>
              </a:ext>
            </a:extLst>
          </p:cNvPr>
          <p:cNvSpPr txBox="1"/>
          <p:nvPr/>
        </p:nvSpPr>
        <p:spPr>
          <a:xfrm>
            <a:off x="5250426" y="1800665"/>
            <a:ext cx="2042652" cy="473975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3200"/>
              <a:t>GREEN</a:t>
            </a:r>
            <a:endParaRPr lang="en-GB"/>
          </a:p>
          <a:p>
            <a:r>
              <a:rPr lang="en-GB"/>
              <a:t>The meeting held on 12 March did not achieve its intended outcomes. Several agenda items were not addressed due to time constraints and a lack of clear direction. As a result, further planning will be required to ensure future meetings are more effective.</a:t>
            </a:r>
          </a:p>
        </p:txBody>
      </p:sp>
      <p:sp>
        <p:nvSpPr>
          <p:cNvPr id="6" name="TextBox 5">
            <a:extLst>
              <a:ext uri="{FF2B5EF4-FFF2-40B4-BE49-F238E27FC236}">
                <a16:creationId xmlns:a16="http://schemas.microsoft.com/office/drawing/2014/main" id="{E426CCA9-0D41-812F-C0DB-A5687F021F49}"/>
              </a:ext>
            </a:extLst>
          </p:cNvPr>
          <p:cNvSpPr txBox="1"/>
          <p:nvPr/>
        </p:nvSpPr>
        <p:spPr>
          <a:xfrm>
            <a:off x="7750277" y="1462111"/>
            <a:ext cx="4070556" cy="5016758"/>
          </a:xfrm>
          <a:prstGeom prst="rect">
            <a:avLst/>
          </a:prstGeom>
          <a:noFill/>
        </p:spPr>
        <p:txBody>
          <a:bodyPr wrap="square" rtlCol="0">
            <a:spAutoFit/>
          </a:bodyPr>
          <a:lstStyle/>
          <a:p>
            <a:r>
              <a:rPr lang="en-GB" sz="2000" b="1"/>
              <a:t>Discuss or think about:</a:t>
            </a:r>
          </a:p>
          <a:p>
            <a:pPr marL="285750" indent="-285750">
              <a:buFont typeface="Arial" panose="020B0604020202020204" pitchFamily="34" charset="0"/>
              <a:buChar char="•"/>
            </a:pPr>
            <a:r>
              <a:rPr lang="en-GB" sz="2000"/>
              <a:t>What language choices helped you decide?</a:t>
            </a:r>
          </a:p>
          <a:p>
            <a:pPr marL="285750" indent="-285750">
              <a:buFont typeface="Arial" panose="020B0604020202020204" pitchFamily="34" charset="0"/>
              <a:buChar char="•"/>
            </a:pPr>
            <a:r>
              <a:rPr lang="en-GB" sz="2000"/>
              <a:t>How does the tone change across the three texts?</a:t>
            </a:r>
          </a:p>
          <a:p>
            <a:pPr marL="285750" indent="-285750">
              <a:buFont typeface="Arial" panose="020B0604020202020204" pitchFamily="34" charset="0"/>
              <a:buChar char="•"/>
            </a:pPr>
            <a:r>
              <a:rPr lang="en-GB" sz="2000"/>
              <a:t>Which text sounds most personal?</a:t>
            </a:r>
          </a:p>
          <a:p>
            <a:pPr marL="285750" indent="-285750">
              <a:buFont typeface="Arial" panose="020B0604020202020204" pitchFamily="34" charset="0"/>
              <a:buChar char="•"/>
            </a:pPr>
            <a:r>
              <a:rPr lang="en-GB" sz="2000"/>
              <a:t>Which text sounds most objective and factual?</a:t>
            </a:r>
          </a:p>
          <a:p>
            <a:endParaRPr lang="en-GB" sz="2000"/>
          </a:p>
          <a:p>
            <a:r>
              <a:rPr lang="en-GB" sz="2000" b="1"/>
              <a:t>Key idea</a:t>
            </a:r>
          </a:p>
          <a:p>
            <a:r>
              <a:rPr lang="en-GB" sz="2000"/>
              <a:t>The message is similar, but the purpose and audience change how it is written.</a:t>
            </a:r>
          </a:p>
          <a:p>
            <a:r>
              <a:rPr lang="en-GB" sz="2000"/>
              <a:t>This is what today’s session is about.</a:t>
            </a:r>
          </a:p>
        </p:txBody>
      </p:sp>
    </p:spTree>
    <p:extLst>
      <p:ext uri="{BB962C8B-B14F-4D97-AF65-F5344CB8AC3E}">
        <p14:creationId xmlns:p14="http://schemas.microsoft.com/office/powerpoint/2010/main" val="2354385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a:t>Understanding communication styles</a:t>
            </a:r>
          </a:p>
        </p:txBody>
      </p:sp>
      <p:sp>
        <p:nvSpPr>
          <p:cNvPr id="11" name="Subtitle 2">
            <a:extLst>
              <a:ext uri="{FF2B5EF4-FFF2-40B4-BE49-F238E27FC236}">
                <a16:creationId xmlns:a16="http://schemas.microsoft.com/office/drawing/2014/main" id="{88D8D9C0-9078-05B2-1C09-3A5A293AA6DA}"/>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Red megaphon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9989-FCA1-69AD-4641-D3664B0FF535}"/>
              </a:ext>
            </a:extLst>
          </p:cNvPr>
          <p:cNvSpPr>
            <a:spLocks noGrp="1"/>
          </p:cNvSpPr>
          <p:nvPr>
            <p:ph type="title"/>
          </p:nvPr>
        </p:nvSpPr>
        <p:spPr/>
        <p:txBody>
          <a:bodyPr/>
          <a:lstStyle/>
          <a:p>
            <a:r>
              <a:rPr lang="en-GB"/>
              <a:t>Email vs Business Report</a:t>
            </a:r>
          </a:p>
        </p:txBody>
      </p:sp>
      <p:sp>
        <p:nvSpPr>
          <p:cNvPr id="3" name="Content Placeholder 2">
            <a:extLst>
              <a:ext uri="{FF2B5EF4-FFF2-40B4-BE49-F238E27FC236}">
                <a16:creationId xmlns:a16="http://schemas.microsoft.com/office/drawing/2014/main" id="{AFA6A8AE-04CD-1764-50B0-7CF6FB2A0B43}"/>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b="1"/>
              <a:t>Key question</a:t>
            </a:r>
          </a:p>
          <a:p>
            <a:pPr marL="0" indent="0">
              <a:buNone/>
            </a:pPr>
            <a:endParaRPr lang="en-GB" b="1"/>
          </a:p>
          <a:p>
            <a:r>
              <a:rPr lang="en-GB"/>
              <a:t>How does communication change when the audience and purpose change?</a:t>
            </a:r>
          </a:p>
          <a:p>
            <a:pPr marL="0" indent="0">
              <a:buNone/>
            </a:pPr>
            <a:endParaRPr lang="en-GB"/>
          </a:p>
          <a:p>
            <a:r>
              <a:rPr lang="en-GB"/>
              <a:t>In business, we often communicate using:</a:t>
            </a:r>
          </a:p>
          <a:p>
            <a:pPr lvl="1"/>
            <a:r>
              <a:rPr lang="en-GB"/>
              <a:t>Emails</a:t>
            </a:r>
          </a:p>
          <a:p>
            <a:pPr lvl="1"/>
            <a:r>
              <a:rPr lang="en-GB"/>
              <a:t>Reports</a:t>
            </a:r>
          </a:p>
          <a:p>
            <a:endParaRPr lang="en-GB"/>
          </a:p>
          <a:p>
            <a:r>
              <a:rPr lang="en-GB"/>
              <a:t>Even when the topic is similar, the style, tone, and structure are different.</a:t>
            </a:r>
          </a:p>
          <a:p>
            <a:endParaRPr lang="en-GB"/>
          </a:p>
        </p:txBody>
      </p:sp>
    </p:spTree>
    <p:extLst>
      <p:ext uri="{BB962C8B-B14F-4D97-AF65-F5344CB8AC3E}">
        <p14:creationId xmlns:p14="http://schemas.microsoft.com/office/powerpoint/2010/main" val="4081835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267B3C-B8ED-4489-66E9-5B89E8C767B8}"/>
              </a:ext>
            </a:extLst>
          </p:cNvPr>
          <p:cNvSpPr>
            <a:spLocks noGrp="1"/>
          </p:cNvSpPr>
          <p:nvPr>
            <p:ph type="title"/>
          </p:nvPr>
        </p:nvSpPr>
        <p:spPr/>
        <p:txBody>
          <a:bodyPr/>
          <a:lstStyle/>
          <a:p>
            <a:r>
              <a:rPr lang="en-GB"/>
              <a:t>Email vs Report – Simple Comparison</a:t>
            </a:r>
          </a:p>
        </p:txBody>
      </p:sp>
      <p:sp>
        <p:nvSpPr>
          <p:cNvPr id="5" name="Content Placeholder 4">
            <a:extLst>
              <a:ext uri="{FF2B5EF4-FFF2-40B4-BE49-F238E27FC236}">
                <a16:creationId xmlns:a16="http://schemas.microsoft.com/office/drawing/2014/main" id="{0181BF0A-40C8-06B7-D441-D8807AAF1B7D}"/>
              </a:ext>
            </a:extLst>
          </p:cNvPr>
          <p:cNvSpPr>
            <a:spLocks noGrp="1"/>
          </p:cNvSpPr>
          <p:nvPr>
            <p:ph sz="half" idx="1"/>
          </p:nvPr>
        </p:nvSpPr>
        <p:spPr/>
        <p:txBody>
          <a:bodyPr>
            <a:normAutofit fontScale="85000" lnSpcReduction="20000"/>
          </a:bodyPr>
          <a:lstStyle/>
          <a:p>
            <a:pPr marL="0" indent="0">
              <a:buNone/>
            </a:pPr>
            <a:r>
              <a:rPr lang="en-GB" b="1"/>
              <a:t>Email</a:t>
            </a:r>
          </a:p>
          <a:p>
            <a:r>
              <a:rPr lang="en-GB"/>
              <a:t>Written to a specific person</a:t>
            </a:r>
          </a:p>
          <a:p>
            <a:r>
              <a:rPr lang="en-GB"/>
              <a:t>Includes a greeting and closing</a:t>
            </a:r>
          </a:p>
          <a:p>
            <a:r>
              <a:rPr lang="en-GB"/>
              <a:t>Can use polite, direct language</a:t>
            </a:r>
          </a:p>
          <a:p>
            <a:r>
              <a:rPr lang="en-GB"/>
              <a:t>Focuses on action or response</a:t>
            </a:r>
          </a:p>
          <a:p>
            <a:r>
              <a:rPr lang="en-GB"/>
              <a:t>Often written in first or second person</a:t>
            </a:r>
          </a:p>
          <a:p>
            <a:r>
              <a:rPr lang="en-GB"/>
              <a:t>Short and flexible structure</a:t>
            </a:r>
          </a:p>
          <a:p>
            <a:endParaRPr lang="en-GB"/>
          </a:p>
        </p:txBody>
      </p:sp>
      <p:sp>
        <p:nvSpPr>
          <p:cNvPr id="6" name="Content Placeholder 5">
            <a:extLst>
              <a:ext uri="{FF2B5EF4-FFF2-40B4-BE49-F238E27FC236}">
                <a16:creationId xmlns:a16="http://schemas.microsoft.com/office/drawing/2014/main" id="{814D6EE2-E1D3-2DC6-346A-7FC69DA7A51F}"/>
              </a:ext>
            </a:extLst>
          </p:cNvPr>
          <p:cNvSpPr>
            <a:spLocks noGrp="1"/>
          </p:cNvSpPr>
          <p:nvPr>
            <p:ph sz="half" idx="2"/>
          </p:nvPr>
        </p:nvSpPr>
        <p:spPr/>
        <p:txBody>
          <a:bodyPr>
            <a:normAutofit fontScale="85000" lnSpcReduction="20000"/>
          </a:bodyPr>
          <a:lstStyle/>
          <a:p>
            <a:pPr marL="0" indent="0">
              <a:buNone/>
            </a:pPr>
            <a:r>
              <a:rPr lang="en-GB" b="1"/>
              <a:t>Business Report</a:t>
            </a:r>
          </a:p>
          <a:p>
            <a:r>
              <a:rPr lang="en-GB"/>
              <a:t>Written for a wider audience</a:t>
            </a:r>
          </a:p>
          <a:p>
            <a:r>
              <a:rPr lang="en-GB"/>
              <a:t>No greeting or closing</a:t>
            </a:r>
          </a:p>
          <a:p>
            <a:r>
              <a:rPr lang="en-GB"/>
              <a:t>Uses neutral and objective tone</a:t>
            </a:r>
          </a:p>
          <a:p>
            <a:r>
              <a:rPr lang="en-GB"/>
              <a:t>Based on facts and evidence</a:t>
            </a:r>
          </a:p>
          <a:p>
            <a:r>
              <a:rPr lang="en-GB"/>
              <a:t>Written in the third person</a:t>
            </a:r>
          </a:p>
          <a:p>
            <a:r>
              <a:rPr lang="en-GB"/>
              <a:t>Clear, formal structure</a:t>
            </a:r>
          </a:p>
          <a:p>
            <a:endParaRPr lang="en-GB"/>
          </a:p>
        </p:txBody>
      </p:sp>
    </p:spTree>
    <p:extLst>
      <p:ext uri="{BB962C8B-B14F-4D97-AF65-F5344CB8AC3E}">
        <p14:creationId xmlns:p14="http://schemas.microsoft.com/office/powerpoint/2010/main" val="2627350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3D515-771E-3CC5-48BE-7D8087267801}"/>
              </a:ext>
            </a:extLst>
          </p:cNvPr>
          <p:cNvSpPr>
            <a:spLocks noGrp="1"/>
          </p:cNvSpPr>
          <p:nvPr>
            <p:ph type="title"/>
          </p:nvPr>
        </p:nvSpPr>
        <p:spPr/>
        <p:txBody>
          <a:bodyPr/>
          <a:lstStyle/>
          <a:p>
            <a:r>
              <a:rPr lang="en-GB"/>
              <a:t>Spot the Features</a:t>
            </a:r>
          </a:p>
        </p:txBody>
      </p:sp>
      <p:sp>
        <p:nvSpPr>
          <p:cNvPr id="3" name="Content Placeholder 2">
            <a:extLst>
              <a:ext uri="{FF2B5EF4-FFF2-40B4-BE49-F238E27FC236}">
                <a16:creationId xmlns:a16="http://schemas.microsoft.com/office/drawing/2014/main" id="{5F3E689A-E6C8-6AF7-B277-F3E9652218E0}"/>
              </a:ext>
            </a:extLst>
          </p:cNvPr>
          <p:cNvSpPr>
            <a:spLocks noGrp="1"/>
          </p:cNvSpPr>
          <p:nvPr>
            <p:ph sz="half" idx="1"/>
          </p:nvPr>
        </p:nvSpPr>
        <p:spPr>
          <a:xfrm>
            <a:off x="350747" y="2012231"/>
            <a:ext cx="5601645" cy="4164732"/>
          </a:xfrm>
        </p:spPr>
        <p:txBody>
          <a:bodyPr vert="horz" lIns="91440" tIns="45720" rIns="91440" bIns="45720" rtlCol="0" anchor="t">
            <a:normAutofit fontScale="92500" lnSpcReduction="20000"/>
          </a:bodyPr>
          <a:lstStyle/>
          <a:p>
            <a:pPr marL="0" indent="0">
              <a:buNone/>
            </a:pPr>
            <a:r>
              <a:rPr lang="en-GB" b="1"/>
              <a:t>Your task</a:t>
            </a:r>
          </a:p>
          <a:p>
            <a:r>
              <a:rPr lang="en-GB"/>
              <a:t>We will look again at the three texts from the first activity.</a:t>
            </a:r>
          </a:p>
          <a:p>
            <a:pPr marL="0" indent="0">
              <a:buNone/>
            </a:pPr>
            <a:endParaRPr lang="en-GB"/>
          </a:p>
          <a:p>
            <a:r>
              <a:rPr lang="en-GB"/>
              <a:t>For each one, think about:</a:t>
            </a:r>
          </a:p>
          <a:p>
            <a:pPr lvl="1"/>
            <a:r>
              <a:rPr lang="en-GB"/>
              <a:t>Who is the audience?</a:t>
            </a:r>
          </a:p>
          <a:p>
            <a:pPr lvl="1"/>
            <a:r>
              <a:rPr lang="en-GB"/>
              <a:t>What is the purpose?</a:t>
            </a:r>
          </a:p>
          <a:p>
            <a:pPr lvl="1"/>
            <a:r>
              <a:rPr lang="en-GB"/>
              <a:t>What features suggest email or report style?</a:t>
            </a:r>
          </a:p>
          <a:p>
            <a:endParaRPr lang="en-GB"/>
          </a:p>
        </p:txBody>
      </p:sp>
      <p:sp>
        <p:nvSpPr>
          <p:cNvPr id="4" name="Content Placeholder 3">
            <a:extLst>
              <a:ext uri="{FF2B5EF4-FFF2-40B4-BE49-F238E27FC236}">
                <a16:creationId xmlns:a16="http://schemas.microsoft.com/office/drawing/2014/main" id="{E1B0ADF5-8109-5B1B-D459-99B44014D1FF}"/>
              </a:ext>
            </a:extLst>
          </p:cNvPr>
          <p:cNvSpPr>
            <a:spLocks noGrp="1"/>
          </p:cNvSpPr>
          <p:nvPr>
            <p:ph sz="half" idx="2"/>
          </p:nvPr>
        </p:nvSpPr>
        <p:spPr/>
        <p:txBody>
          <a:bodyPr>
            <a:normAutofit fontScale="92500" lnSpcReduction="20000"/>
          </a:bodyPr>
          <a:lstStyle/>
          <a:p>
            <a:pPr marL="0" indent="0">
              <a:buNone/>
            </a:pPr>
            <a:r>
              <a:rPr lang="en-GB" b="1"/>
              <a:t>Focus on</a:t>
            </a:r>
          </a:p>
          <a:p>
            <a:r>
              <a:rPr lang="en-GB"/>
              <a:t>Tone (personal or objective?)</a:t>
            </a:r>
          </a:p>
          <a:p>
            <a:r>
              <a:rPr lang="en-GB"/>
              <a:t>Language (formal or informal?)</a:t>
            </a:r>
          </a:p>
          <a:p>
            <a:r>
              <a:rPr lang="en-GB"/>
              <a:t>Structure (flexible or structured?)</a:t>
            </a:r>
          </a:p>
          <a:p>
            <a:endParaRPr lang="en-GB"/>
          </a:p>
          <a:p>
            <a:r>
              <a:rPr lang="en-GB"/>
              <a:t>You do not need full sentences.</a:t>
            </a:r>
          </a:p>
          <a:p>
            <a:r>
              <a:rPr lang="en-GB"/>
              <a:t>Short notes are enough.</a:t>
            </a:r>
          </a:p>
          <a:p>
            <a:endParaRPr lang="en-GB"/>
          </a:p>
        </p:txBody>
      </p:sp>
    </p:spTree>
    <p:extLst>
      <p:ext uri="{BB962C8B-B14F-4D97-AF65-F5344CB8AC3E}">
        <p14:creationId xmlns:p14="http://schemas.microsoft.com/office/powerpoint/2010/main" val="18540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CE5B-3F94-4EA9-8299-1E84B3FDB00D}"/>
              </a:ext>
            </a:extLst>
          </p:cNvPr>
          <p:cNvSpPr>
            <a:spLocks noGrp="1"/>
          </p:cNvSpPr>
          <p:nvPr>
            <p:ph type="title"/>
          </p:nvPr>
        </p:nvSpPr>
        <p:spPr/>
        <p:txBody>
          <a:bodyPr/>
          <a:lstStyle/>
          <a:p>
            <a:r>
              <a:rPr lang="en-GB"/>
              <a:t>Spot the Feature</a:t>
            </a:r>
          </a:p>
        </p:txBody>
      </p:sp>
      <p:sp>
        <p:nvSpPr>
          <p:cNvPr id="3" name="TextBox 2">
            <a:extLst>
              <a:ext uri="{FF2B5EF4-FFF2-40B4-BE49-F238E27FC236}">
                <a16:creationId xmlns:a16="http://schemas.microsoft.com/office/drawing/2014/main" id="{8C5F97EE-7574-6223-5145-8CA1E997569F}"/>
              </a:ext>
            </a:extLst>
          </p:cNvPr>
          <p:cNvSpPr txBox="1"/>
          <p:nvPr/>
        </p:nvSpPr>
        <p:spPr>
          <a:xfrm>
            <a:off x="1378634" y="1800665"/>
            <a:ext cx="3305908" cy="252376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a:t>BLUE</a:t>
            </a:r>
          </a:p>
          <a:p>
            <a:r>
              <a:rPr lang="en-GB"/>
              <a:t>hey just wanted to say the meeting was a bit pointless </a:t>
            </a:r>
            <a:r>
              <a:rPr lang="en-GB" err="1"/>
              <a:t>tbh</a:t>
            </a:r>
            <a:r>
              <a:rPr lang="en-GB"/>
              <a:t> 😕</a:t>
            </a:r>
          </a:p>
          <a:p>
            <a:r>
              <a:rPr lang="en-GB"/>
              <a:t>no one really knew what was going on and it all took ages</a:t>
            </a:r>
          </a:p>
          <a:p>
            <a:r>
              <a:rPr lang="en-GB"/>
              <a:t>we should probably do something about it next time</a:t>
            </a:r>
          </a:p>
        </p:txBody>
      </p:sp>
      <p:sp>
        <p:nvSpPr>
          <p:cNvPr id="4" name="TextBox 3">
            <a:extLst>
              <a:ext uri="{FF2B5EF4-FFF2-40B4-BE49-F238E27FC236}">
                <a16:creationId xmlns:a16="http://schemas.microsoft.com/office/drawing/2014/main" id="{8ADCF791-5498-A058-68B3-0487EEB796DE}"/>
              </a:ext>
            </a:extLst>
          </p:cNvPr>
          <p:cNvSpPr txBox="1"/>
          <p:nvPr/>
        </p:nvSpPr>
        <p:spPr>
          <a:xfrm>
            <a:off x="4757797" y="2014784"/>
            <a:ext cx="5346290" cy="230832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3200"/>
              <a:t>RED</a:t>
            </a:r>
          </a:p>
          <a:p>
            <a:r>
              <a:rPr lang="en-GB"/>
              <a:t>Dear Alex,</a:t>
            </a:r>
          </a:p>
          <a:p>
            <a:r>
              <a:rPr lang="en-GB"/>
              <a:t>I am writing to ask for clarification about the meeting scheduled for Friday. Could you please confirm the start time and agenda points?</a:t>
            </a:r>
          </a:p>
          <a:p>
            <a:r>
              <a:rPr lang="en-GB"/>
              <a:t>Kind regards,</a:t>
            </a:r>
          </a:p>
          <a:p>
            <a:r>
              <a:rPr lang="en-GB"/>
              <a:t>Sam</a:t>
            </a:r>
          </a:p>
        </p:txBody>
      </p:sp>
      <p:sp>
        <p:nvSpPr>
          <p:cNvPr id="5" name="TextBox 4">
            <a:extLst>
              <a:ext uri="{FF2B5EF4-FFF2-40B4-BE49-F238E27FC236}">
                <a16:creationId xmlns:a16="http://schemas.microsoft.com/office/drawing/2014/main" id="{BBE5335E-32E2-BFFE-64EE-984C1FE4B429}"/>
              </a:ext>
            </a:extLst>
          </p:cNvPr>
          <p:cNvSpPr txBox="1"/>
          <p:nvPr/>
        </p:nvSpPr>
        <p:spPr>
          <a:xfrm>
            <a:off x="1069258" y="4434410"/>
            <a:ext cx="9431594" cy="141577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3200"/>
              <a:t>GREEN</a:t>
            </a:r>
            <a:endParaRPr lang="en-GB"/>
          </a:p>
          <a:p>
            <a:r>
              <a:rPr lang="en-GB"/>
              <a:t>The meeting held on 12 March did not achieve its intended outcomes. Several agenda items were not addressed due to time constraints and a lack of clear direction. As a result, further planning will be required to ensure future meetings are more effective.</a:t>
            </a:r>
          </a:p>
        </p:txBody>
      </p:sp>
    </p:spTree>
    <p:extLst>
      <p:ext uri="{BB962C8B-B14F-4D97-AF65-F5344CB8AC3E}">
        <p14:creationId xmlns:p14="http://schemas.microsoft.com/office/powerpoint/2010/main" val="3259396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9B1E-188B-7075-94AE-7B5BC31F716F}"/>
              </a:ext>
            </a:extLst>
          </p:cNvPr>
          <p:cNvSpPr>
            <a:spLocks noGrp="1"/>
          </p:cNvSpPr>
          <p:nvPr>
            <p:ph type="ctrTitle"/>
          </p:nvPr>
        </p:nvSpPr>
        <p:spPr/>
        <p:txBody>
          <a:bodyPr/>
          <a:lstStyle/>
          <a:p>
            <a:r>
              <a:rPr lang="en-GB"/>
              <a:t>Report Paragraph Analysis</a:t>
            </a:r>
          </a:p>
        </p:txBody>
      </p:sp>
      <p:sp>
        <p:nvSpPr>
          <p:cNvPr id="3" name="Subtitle 2">
            <a:extLst>
              <a:ext uri="{FF2B5EF4-FFF2-40B4-BE49-F238E27FC236}">
                <a16:creationId xmlns:a16="http://schemas.microsoft.com/office/drawing/2014/main" id="{2B6D2A21-724D-DE25-FB83-197C8F5D3B19}"/>
              </a:ext>
            </a:extLst>
          </p:cNvPr>
          <p:cNvSpPr>
            <a:spLocks noGrp="1"/>
          </p:cNvSpPr>
          <p:nvPr>
            <p:ph type="subTitle" idx="1"/>
          </p:nvPr>
        </p:nvSpPr>
        <p:spPr/>
        <p:txBody>
          <a:bodyPr/>
          <a:lstStyle/>
          <a:p>
            <a:endParaRPr lang="en-GB"/>
          </a:p>
        </p:txBody>
      </p:sp>
      <p:pic>
        <p:nvPicPr>
          <p:cNvPr id="6" name="Picture Placeholder 5" descr="Pastel workspace setup">
            <a:extLst>
              <a:ext uri="{FF2B5EF4-FFF2-40B4-BE49-F238E27FC236}">
                <a16:creationId xmlns:a16="http://schemas.microsoft.com/office/drawing/2014/main" id="{440FAB05-8C42-38FE-FE0A-D012F89F1321}"/>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84459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7762B-54EC-3C9E-CA7F-F63C5DECBC8D}"/>
              </a:ext>
            </a:extLst>
          </p:cNvPr>
          <p:cNvSpPr>
            <a:spLocks noGrp="1"/>
          </p:cNvSpPr>
          <p:nvPr>
            <p:ph type="title"/>
          </p:nvPr>
        </p:nvSpPr>
        <p:spPr/>
        <p:txBody>
          <a:bodyPr/>
          <a:lstStyle/>
          <a:p>
            <a:r>
              <a:rPr lang="en-GB"/>
              <a:t>Is this suitable for a business report?</a:t>
            </a:r>
          </a:p>
        </p:txBody>
      </p:sp>
      <p:sp>
        <p:nvSpPr>
          <p:cNvPr id="3" name="Content Placeholder 2">
            <a:extLst>
              <a:ext uri="{FF2B5EF4-FFF2-40B4-BE49-F238E27FC236}">
                <a16:creationId xmlns:a16="http://schemas.microsoft.com/office/drawing/2014/main" id="{6CF00F1D-8B84-1BB9-C23D-F4792AFD3A1A}"/>
              </a:ext>
            </a:extLst>
          </p:cNvPr>
          <p:cNvSpPr>
            <a:spLocks noGrp="1"/>
          </p:cNvSpPr>
          <p:nvPr>
            <p:ph sz="half" idx="1"/>
          </p:nvPr>
        </p:nvSpPr>
        <p:spPr/>
        <p:txBody>
          <a:bodyPr>
            <a:normAutofit fontScale="77500" lnSpcReduction="20000"/>
          </a:bodyPr>
          <a:lstStyle/>
          <a:p>
            <a:r>
              <a:rPr lang="en-GB"/>
              <a:t>You will read a short report paragraph.</a:t>
            </a:r>
          </a:p>
          <a:p>
            <a:r>
              <a:rPr lang="en-GB"/>
              <a:t>Work quietly in pairs.</a:t>
            </a:r>
          </a:p>
          <a:p>
            <a:r>
              <a:rPr lang="en-GB"/>
              <a:t>Your job is not to rewrite it yet.</a:t>
            </a:r>
          </a:p>
          <a:p>
            <a:r>
              <a:rPr lang="en-GB"/>
              <a:t>First, analyse it.</a:t>
            </a:r>
          </a:p>
          <a:p>
            <a:endParaRPr lang="en-GB"/>
          </a:p>
        </p:txBody>
      </p:sp>
      <p:sp>
        <p:nvSpPr>
          <p:cNvPr id="4" name="Content Placeholder 3">
            <a:extLst>
              <a:ext uri="{FF2B5EF4-FFF2-40B4-BE49-F238E27FC236}">
                <a16:creationId xmlns:a16="http://schemas.microsoft.com/office/drawing/2014/main" id="{27A9D705-F349-FD32-1BAF-D1F7B1A13603}"/>
              </a:ext>
            </a:extLst>
          </p:cNvPr>
          <p:cNvSpPr>
            <a:spLocks noGrp="1"/>
          </p:cNvSpPr>
          <p:nvPr>
            <p:ph sz="half" idx="2"/>
          </p:nvPr>
        </p:nvSpPr>
        <p:spPr/>
        <p:txBody>
          <a:bodyPr>
            <a:normAutofit fontScale="77500" lnSpcReduction="20000"/>
          </a:bodyPr>
          <a:lstStyle/>
          <a:p>
            <a:pPr marL="0" indent="0">
              <a:buNone/>
            </a:pPr>
            <a:r>
              <a:rPr lang="en-GB" b="1"/>
              <a:t>Read the paragraph and identify:</a:t>
            </a:r>
          </a:p>
          <a:p>
            <a:r>
              <a:rPr lang="en-GB"/>
              <a:t>Informal or emotional words or phrases</a:t>
            </a:r>
          </a:p>
          <a:p>
            <a:r>
              <a:rPr lang="en-GB"/>
              <a:t>Statements that are unclear or vague</a:t>
            </a:r>
          </a:p>
          <a:p>
            <a:r>
              <a:rPr lang="en-GB"/>
              <a:t>Places where evidence is missing</a:t>
            </a:r>
          </a:p>
          <a:p>
            <a:r>
              <a:rPr lang="en-GB"/>
              <a:t>You can underline, circle, or make short notes.</a:t>
            </a:r>
          </a:p>
          <a:p>
            <a:r>
              <a:rPr lang="en-GB"/>
              <a:t>You do not need full sentences.</a:t>
            </a:r>
          </a:p>
          <a:p>
            <a:r>
              <a:rPr lang="en-GB"/>
              <a:t>You will not be asked to read aloud.</a:t>
            </a:r>
          </a:p>
        </p:txBody>
      </p:sp>
    </p:spTree>
    <p:extLst>
      <p:ext uri="{BB962C8B-B14F-4D97-AF65-F5344CB8AC3E}">
        <p14:creationId xmlns:p14="http://schemas.microsoft.com/office/powerpoint/2010/main" val="1433781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D6FB-78FF-4E30-D61A-55B8989C3B6D}"/>
              </a:ext>
            </a:extLst>
          </p:cNvPr>
          <p:cNvSpPr>
            <a:spLocks noGrp="1"/>
          </p:cNvSpPr>
          <p:nvPr>
            <p:ph type="title"/>
          </p:nvPr>
        </p:nvSpPr>
        <p:spPr/>
        <p:txBody>
          <a:bodyPr/>
          <a:lstStyle/>
          <a:p>
            <a:r>
              <a:rPr lang="en-GB"/>
              <a:t>Let’s go to VEVOX</a:t>
            </a:r>
          </a:p>
        </p:txBody>
      </p:sp>
      <p:pic>
        <p:nvPicPr>
          <p:cNvPr id="4" name="Content Placeholder 3">
            <a:hlinkClick r:id="rId3"/>
            <a:extLst>
              <a:ext uri="{FF2B5EF4-FFF2-40B4-BE49-F238E27FC236}">
                <a16:creationId xmlns:a16="http://schemas.microsoft.com/office/drawing/2014/main" id="{01EE592B-653A-2106-523B-88966F19E0F9}"/>
              </a:ext>
            </a:extLst>
          </p:cNvPr>
          <p:cNvPicPr>
            <a:picLocks noGrp="1" noChangeAspect="1"/>
          </p:cNvPicPr>
          <p:nvPr>
            <p:ph idx="1"/>
          </p:nvPr>
        </p:nvPicPr>
        <p:blipFill>
          <a:blip r:embed="rId4"/>
          <a:stretch>
            <a:fillRect/>
          </a:stretch>
        </p:blipFill>
        <p:spPr>
          <a:xfrm>
            <a:off x="2324711" y="3043941"/>
            <a:ext cx="7420951" cy="1511121"/>
          </a:xfrm>
          <a:prstGeom prst="rect">
            <a:avLst/>
          </a:prstGeom>
        </p:spPr>
      </p:pic>
    </p:spTree>
    <p:extLst>
      <p:ext uri="{BB962C8B-B14F-4D97-AF65-F5344CB8AC3E}">
        <p14:creationId xmlns:p14="http://schemas.microsoft.com/office/powerpoint/2010/main" val="935950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9A978F-66AF-83B5-573D-849FE4A84B9B}"/>
              </a:ext>
            </a:extLst>
          </p:cNvPr>
          <p:cNvSpPr>
            <a:spLocks noGrp="1"/>
          </p:cNvSpPr>
          <p:nvPr>
            <p:ph type="title"/>
          </p:nvPr>
        </p:nvSpPr>
        <p:spPr/>
        <p:txBody>
          <a:bodyPr>
            <a:normAutofit/>
          </a:bodyPr>
          <a:lstStyle/>
          <a:p>
            <a:r>
              <a:rPr lang="en-GB"/>
              <a:t>Professional Report Writing – Agreed Criteria</a:t>
            </a:r>
          </a:p>
        </p:txBody>
      </p:sp>
      <p:sp>
        <p:nvSpPr>
          <p:cNvPr id="6" name="Content Placeholder 5">
            <a:extLst>
              <a:ext uri="{FF2B5EF4-FFF2-40B4-BE49-F238E27FC236}">
                <a16:creationId xmlns:a16="http://schemas.microsoft.com/office/drawing/2014/main" id="{12A7ECBF-DB46-6428-83F3-068E8B6DA21B}"/>
              </a:ext>
            </a:extLst>
          </p:cNvPr>
          <p:cNvSpPr>
            <a:spLocks noGrp="1"/>
          </p:cNvSpPr>
          <p:nvPr>
            <p:ph idx="1"/>
          </p:nvPr>
        </p:nvSpPr>
        <p:spPr/>
        <p:txBody>
          <a:bodyPr/>
          <a:lstStyle/>
          <a:p>
            <a:pPr marL="0" indent="0">
              <a:buNone/>
            </a:pPr>
            <a:r>
              <a:rPr lang="en-GB"/>
              <a:t>From </a:t>
            </a:r>
            <a:r>
              <a:rPr lang="en-GB" b="1"/>
              <a:t>your</a:t>
            </a:r>
            <a:r>
              <a:rPr lang="en-GB"/>
              <a:t> analysis, effective business reports tend to:</a:t>
            </a:r>
          </a:p>
          <a:p>
            <a:r>
              <a:rPr lang="en-GB"/>
              <a:t>Use neutral, objective tone</a:t>
            </a:r>
          </a:p>
          <a:p>
            <a:r>
              <a:rPr lang="en-GB"/>
              <a:t>Avoid personal opinions</a:t>
            </a:r>
          </a:p>
          <a:p>
            <a:r>
              <a:rPr lang="en-GB"/>
              <a:t>Be clear and specific</a:t>
            </a:r>
          </a:p>
          <a:p>
            <a:r>
              <a:rPr lang="en-GB"/>
              <a:t>Base claims on evidence</a:t>
            </a:r>
          </a:p>
          <a:p>
            <a:r>
              <a:rPr lang="en-GB"/>
              <a:t>Write for a wider professional audience</a:t>
            </a:r>
          </a:p>
          <a:p>
            <a:endParaRPr lang="en-GB"/>
          </a:p>
        </p:txBody>
      </p:sp>
    </p:spTree>
    <p:extLst>
      <p:ext uri="{BB962C8B-B14F-4D97-AF65-F5344CB8AC3E}">
        <p14:creationId xmlns:p14="http://schemas.microsoft.com/office/powerpoint/2010/main" val="1539029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58998-FD40-86FB-B95B-314FAAC3C15C}"/>
              </a:ext>
            </a:extLst>
          </p:cNvPr>
          <p:cNvSpPr>
            <a:spLocks noGrp="1"/>
          </p:cNvSpPr>
          <p:nvPr>
            <p:ph type="ctrTitle"/>
          </p:nvPr>
        </p:nvSpPr>
        <p:spPr/>
        <p:txBody>
          <a:bodyPr/>
          <a:lstStyle/>
          <a:p>
            <a:r>
              <a:rPr lang="en-GB"/>
              <a:t>Rewriting the Report Paragraph</a:t>
            </a:r>
          </a:p>
        </p:txBody>
      </p:sp>
      <p:sp>
        <p:nvSpPr>
          <p:cNvPr id="3" name="Subtitle 2">
            <a:extLst>
              <a:ext uri="{FF2B5EF4-FFF2-40B4-BE49-F238E27FC236}">
                <a16:creationId xmlns:a16="http://schemas.microsoft.com/office/drawing/2014/main" id="{74D75882-8644-274D-415A-E298B8EE8FAD}"/>
              </a:ext>
            </a:extLst>
          </p:cNvPr>
          <p:cNvSpPr>
            <a:spLocks noGrp="1"/>
          </p:cNvSpPr>
          <p:nvPr>
            <p:ph type="subTitle" idx="1"/>
          </p:nvPr>
        </p:nvSpPr>
        <p:spPr/>
        <p:txBody>
          <a:bodyPr/>
          <a:lstStyle/>
          <a:p>
            <a:endParaRPr lang="en-GB"/>
          </a:p>
        </p:txBody>
      </p:sp>
      <p:pic>
        <p:nvPicPr>
          <p:cNvPr id="6" name="Picture Placeholder 5" descr="White notebook and color pencil">
            <a:extLst>
              <a:ext uri="{FF2B5EF4-FFF2-40B4-BE49-F238E27FC236}">
                <a16:creationId xmlns:a16="http://schemas.microsoft.com/office/drawing/2014/main" id="{B77267CC-9E79-57EA-3A37-25B5E2A4699C}"/>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874848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F77D4-7D2C-6EFE-E4D1-502A4A8DBE44}"/>
              </a:ext>
            </a:extLst>
          </p:cNvPr>
          <p:cNvSpPr>
            <a:spLocks noGrp="1"/>
          </p:cNvSpPr>
          <p:nvPr>
            <p:ph type="title"/>
          </p:nvPr>
        </p:nvSpPr>
        <p:spPr/>
        <p:txBody>
          <a:bodyPr>
            <a:normAutofit/>
          </a:bodyPr>
          <a:lstStyle/>
          <a:p>
            <a:r>
              <a:rPr lang="en-GB"/>
              <a:t>Rewrite for a Professional Business Report</a:t>
            </a:r>
          </a:p>
        </p:txBody>
      </p:sp>
      <p:sp>
        <p:nvSpPr>
          <p:cNvPr id="3" name="Content Placeholder 2">
            <a:extLst>
              <a:ext uri="{FF2B5EF4-FFF2-40B4-BE49-F238E27FC236}">
                <a16:creationId xmlns:a16="http://schemas.microsoft.com/office/drawing/2014/main" id="{24C210C5-BCA5-0B55-C09A-5D07102A5C8A}"/>
              </a:ext>
            </a:extLst>
          </p:cNvPr>
          <p:cNvSpPr>
            <a:spLocks noGrp="1"/>
          </p:cNvSpPr>
          <p:nvPr>
            <p:ph idx="1"/>
          </p:nvPr>
        </p:nvSpPr>
        <p:spPr/>
        <p:txBody>
          <a:bodyPr>
            <a:normAutofit fontScale="92500" lnSpcReduction="10000"/>
          </a:bodyPr>
          <a:lstStyle/>
          <a:p>
            <a:r>
              <a:rPr lang="en-GB"/>
              <a:t>You will now rewrite the paragraph so it meets the agreed professional report criteria.</a:t>
            </a:r>
          </a:p>
          <a:p>
            <a:r>
              <a:rPr lang="en-GB"/>
              <a:t>Use:</a:t>
            </a:r>
          </a:p>
          <a:p>
            <a:pPr lvl="1"/>
            <a:r>
              <a:rPr lang="en-GB"/>
              <a:t>neutral, objective tone</a:t>
            </a:r>
          </a:p>
          <a:p>
            <a:pPr lvl="1"/>
            <a:r>
              <a:rPr lang="en-GB"/>
              <a:t>professional verbs (e.g. indicates, suggests, shows)</a:t>
            </a:r>
          </a:p>
          <a:p>
            <a:pPr lvl="1"/>
            <a:r>
              <a:rPr lang="en-GB"/>
              <a:t>evidence from the scenario</a:t>
            </a:r>
          </a:p>
          <a:p>
            <a:pPr lvl="1"/>
            <a:r>
              <a:rPr lang="en-GB"/>
              <a:t>no first person or emotional language</a:t>
            </a:r>
          </a:p>
          <a:p>
            <a:r>
              <a:rPr lang="en-GB"/>
              <a:t>You do not need perfect English.</a:t>
            </a:r>
          </a:p>
          <a:p>
            <a:r>
              <a:rPr lang="en-GB"/>
              <a:t>Focus on professional judgement and clarity.</a:t>
            </a:r>
          </a:p>
          <a:p>
            <a:endParaRPr lang="en-GB"/>
          </a:p>
        </p:txBody>
      </p:sp>
    </p:spTree>
    <p:extLst>
      <p:ext uri="{BB962C8B-B14F-4D97-AF65-F5344CB8AC3E}">
        <p14:creationId xmlns:p14="http://schemas.microsoft.com/office/powerpoint/2010/main" val="751978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362A1-03FB-6002-5A7B-9153610812EB}"/>
              </a:ext>
            </a:extLst>
          </p:cNvPr>
          <p:cNvSpPr>
            <a:spLocks noGrp="1"/>
          </p:cNvSpPr>
          <p:nvPr>
            <p:ph type="title"/>
          </p:nvPr>
        </p:nvSpPr>
        <p:spPr/>
        <p:txBody>
          <a:bodyPr/>
          <a:lstStyle/>
          <a:p>
            <a:r>
              <a:rPr lang="en-GB"/>
              <a:t>Explain Your Rewrite</a:t>
            </a:r>
          </a:p>
        </p:txBody>
      </p:sp>
      <p:sp>
        <p:nvSpPr>
          <p:cNvPr id="3" name="Content Placeholder 2">
            <a:extLst>
              <a:ext uri="{FF2B5EF4-FFF2-40B4-BE49-F238E27FC236}">
                <a16:creationId xmlns:a16="http://schemas.microsoft.com/office/drawing/2014/main" id="{19D284DF-56D8-FFB4-6D4F-41A4413B3F15}"/>
              </a:ext>
            </a:extLst>
          </p:cNvPr>
          <p:cNvSpPr>
            <a:spLocks noGrp="1"/>
          </p:cNvSpPr>
          <p:nvPr>
            <p:ph idx="1"/>
          </p:nvPr>
        </p:nvSpPr>
        <p:spPr/>
        <p:txBody>
          <a:bodyPr>
            <a:normAutofit/>
          </a:bodyPr>
          <a:lstStyle/>
          <a:p>
            <a:r>
              <a:rPr lang="en-GB"/>
              <a:t>Work with a partner.</a:t>
            </a:r>
          </a:p>
          <a:p>
            <a:r>
              <a:rPr lang="en-GB"/>
              <a:t>Take turns explaining your own rewritten paragraph.</a:t>
            </a:r>
          </a:p>
          <a:p>
            <a:r>
              <a:rPr lang="en-GB"/>
              <a:t>Talk about:</a:t>
            </a:r>
          </a:p>
          <a:p>
            <a:pPr lvl="1"/>
            <a:r>
              <a:rPr lang="en-GB"/>
              <a:t>One change you made</a:t>
            </a:r>
          </a:p>
          <a:p>
            <a:pPr lvl="1"/>
            <a:r>
              <a:rPr lang="en-GB"/>
              <a:t>Why that change improves professional report writing</a:t>
            </a:r>
          </a:p>
          <a:p>
            <a:pPr lvl="1"/>
            <a:r>
              <a:rPr lang="en-GB"/>
              <a:t>One feature of report tone you used</a:t>
            </a:r>
          </a:p>
          <a:p>
            <a:r>
              <a:rPr lang="en-GB"/>
              <a:t>You are explaining choices, not judging quality.</a:t>
            </a:r>
          </a:p>
          <a:p>
            <a:r>
              <a:rPr lang="en-GB"/>
              <a:t>You do not need to share with the whole class.</a:t>
            </a:r>
          </a:p>
          <a:p>
            <a:endParaRPr lang="en-GB"/>
          </a:p>
        </p:txBody>
      </p:sp>
    </p:spTree>
    <p:extLst>
      <p:ext uri="{BB962C8B-B14F-4D97-AF65-F5344CB8AC3E}">
        <p14:creationId xmlns:p14="http://schemas.microsoft.com/office/powerpoint/2010/main" val="1648501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1C64-A51B-26DB-2310-71640639433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3B13A1FE-59CD-B393-76F4-744C1ADC3FD2}"/>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58437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3BBDE-2223-6287-698A-3D39778DBC71}"/>
              </a:ext>
            </a:extLst>
          </p:cNvPr>
          <p:cNvSpPr>
            <a:spLocks noGrp="1"/>
          </p:cNvSpPr>
          <p:nvPr>
            <p:ph type="title"/>
          </p:nvPr>
        </p:nvSpPr>
        <p:spPr/>
        <p:txBody>
          <a:bodyPr/>
          <a:lstStyle/>
          <a:p>
            <a:r>
              <a:rPr lang="en-US"/>
              <a:t>Spot the Differences</a:t>
            </a:r>
          </a:p>
        </p:txBody>
      </p:sp>
      <p:sp>
        <p:nvSpPr>
          <p:cNvPr id="3" name="Content Placeholder 2">
            <a:extLst>
              <a:ext uri="{FF2B5EF4-FFF2-40B4-BE49-F238E27FC236}">
                <a16:creationId xmlns:a16="http://schemas.microsoft.com/office/drawing/2014/main" id="{5BA58E75-06FB-4E9D-4870-6872319D2C65}"/>
              </a:ext>
            </a:extLst>
          </p:cNvPr>
          <p:cNvSpPr>
            <a:spLocks noGrp="1"/>
          </p:cNvSpPr>
          <p:nvPr>
            <p:ph idx="1"/>
          </p:nvPr>
        </p:nvSpPr>
        <p:spPr>
          <a:xfrm>
            <a:off x="294386" y="3796074"/>
            <a:ext cx="5510580" cy="2697350"/>
          </a:xfrm>
        </p:spPr>
        <p:txBody>
          <a:bodyPr vert="horz" lIns="91440" tIns="45720" rIns="91440" bIns="45720" rtlCol="0" anchor="t">
            <a:normAutofit/>
          </a:bodyPr>
          <a:lstStyle/>
          <a:p>
            <a:pPr marL="514350" indent="-514350" algn="just">
              <a:buAutoNum type="alphaUcPeriod"/>
            </a:pPr>
            <a:r>
              <a:rPr lang="en-US" sz="2800" dirty="0">
                <a:ea typeface="+mn-lt"/>
                <a:cs typeface="+mn-lt"/>
              </a:rPr>
              <a:t>Social media is popular. Many people use it every day. It can affect mental health. Smartphones are very useful. There are positive effects. People communicate more. </a:t>
            </a:r>
            <a:endParaRPr lang="en-US"/>
          </a:p>
          <a:p>
            <a:pPr marL="0" indent="0" algn="just">
              <a:buNone/>
            </a:pPr>
            <a:endParaRPr lang="en-US" sz="2800"/>
          </a:p>
        </p:txBody>
      </p:sp>
      <p:sp>
        <p:nvSpPr>
          <p:cNvPr id="6" name="TextBox 5">
            <a:extLst>
              <a:ext uri="{FF2B5EF4-FFF2-40B4-BE49-F238E27FC236}">
                <a16:creationId xmlns:a16="http://schemas.microsoft.com/office/drawing/2014/main" id="{974D1AC8-BA3A-6B05-200C-F089BA9A036F}"/>
              </a:ext>
            </a:extLst>
          </p:cNvPr>
          <p:cNvSpPr txBox="1"/>
          <p:nvPr/>
        </p:nvSpPr>
        <p:spPr>
          <a:xfrm>
            <a:off x="6278219" y="2708414"/>
            <a:ext cx="5532781" cy="4146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lgn="just">
              <a:lnSpc>
                <a:spcPct val="90000"/>
              </a:lnSpc>
              <a:spcBef>
                <a:spcPts val="1000"/>
              </a:spcBef>
              <a:buAutoNum type="alphaUcPeriod"/>
            </a:pPr>
            <a:endParaRPr lang="en-US" sz="2800"/>
          </a:p>
          <a:p>
            <a:pPr marL="514350" indent="-514350" algn="just">
              <a:lnSpc>
                <a:spcPct val="90000"/>
              </a:lnSpc>
              <a:spcBef>
                <a:spcPts val="1000"/>
              </a:spcBef>
              <a:buAutoNum type="alphaUcPeriod"/>
            </a:pPr>
            <a:endParaRPr lang="en-US" sz="2800"/>
          </a:p>
          <a:p>
            <a:pPr algn="just">
              <a:lnSpc>
                <a:spcPct val="90000"/>
              </a:lnSpc>
              <a:spcBef>
                <a:spcPts val="1000"/>
              </a:spcBef>
            </a:pPr>
            <a:r>
              <a:rPr lang="en-US" sz="2800"/>
              <a:t>B. Social media is widely used in </a:t>
            </a:r>
            <a:r>
              <a:rPr lang="en-US" sz="2800" dirty="0"/>
              <a:t>everyday life. As a result, it has a significant impact on mental health. On the one hand, it allows people to communicate more easily. However, it can also lead to negative effects such as anxiety.</a:t>
            </a:r>
          </a:p>
          <a:p>
            <a:pPr algn="l"/>
            <a:endParaRPr lang="en-US" sz="2000" dirty="0"/>
          </a:p>
        </p:txBody>
      </p:sp>
      <p:sp>
        <p:nvSpPr>
          <p:cNvPr id="7" name="TextBox 6">
            <a:extLst>
              <a:ext uri="{FF2B5EF4-FFF2-40B4-BE49-F238E27FC236}">
                <a16:creationId xmlns:a16="http://schemas.microsoft.com/office/drawing/2014/main" id="{5C1FCDA8-9B8A-8638-179D-132EBFAACA05}"/>
              </a:ext>
            </a:extLst>
          </p:cNvPr>
          <p:cNvSpPr txBox="1"/>
          <p:nvPr/>
        </p:nvSpPr>
        <p:spPr>
          <a:xfrm>
            <a:off x="380999" y="2045804"/>
            <a:ext cx="114299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dirty="0"/>
              <a:t>Look at the two texts below and spot what is different between them. Which text makes more sense? Why? Work with a partner and make note of your answ</a:t>
            </a:r>
            <a:r>
              <a:rPr lang="en-US" sz="2800"/>
              <a:t>ers</a:t>
            </a:r>
            <a:endParaRPr lang="en-US" sz="2800" dirty="0"/>
          </a:p>
        </p:txBody>
      </p:sp>
    </p:spTree>
    <p:extLst>
      <p:ext uri="{BB962C8B-B14F-4D97-AF65-F5344CB8AC3E}">
        <p14:creationId xmlns:p14="http://schemas.microsoft.com/office/powerpoint/2010/main" val="1107995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EAEE-CFAA-4CA3-A6D9-132F8CE6F99F}"/>
              </a:ext>
            </a:extLst>
          </p:cNvPr>
          <p:cNvSpPr>
            <a:spLocks noGrp="1"/>
          </p:cNvSpPr>
          <p:nvPr>
            <p:ph type="title"/>
          </p:nvPr>
        </p:nvSpPr>
        <p:spPr/>
        <p:txBody>
          <a:bodyPr/>
          <a:lstStyle/>
          <a:p>
            <a:r>
              <a:rPr lang="en-US"/>
              <a:t>Coherence &amp; Cohesion</a:t>
            </a:r>
          </a:p>
        </p:txBody>
      </p:sp>
      <p:sp>
        <p:nvSpPr>
          <p:cNvPr id="3" name="Content Placeholder 2">
            <a:extLst>
              <a:ext uri="{FF2B5EF4-FFF2-40B4-BE49-F238E27FC236}">
                <a16:creationId xmlns:a16="http://schemas.microsoft.com/office/drawing/2014/main" id="{F0A0A998-083E-8519-3665-A18D8AB6AFEB}"/>
              </a:ext>
            </a:extLst>
          </p:cNvPr>
          <p:cNvSpPr>
            <a:spLocks noGrp="1"/>
          </p:cNvSpPr>
          <p:nvPr>
            <p:ph sz="half" idx="1"/>
          </p:nvPr>
        </p:nvSpPr>
        <p:spPr/>
        <p:txBody>
          <a:bodyPr vert="horz" lIns="91440" tIns="45720" rIns="91440" bIns="45720" rtlCol="0" anchor="t">
            <a:normAutofit/>
          </a:bodyPr>
          <a:lstStyle/>
          <a:p>
            <a:pPr marL="0" indent="0" algn="just">
              <a:buNone/>
            </a:pPr>
            <a:r>
              <a:rPr lang="en-GB" b="1" dirty="0">
                <a:solidFill>
                  <a:srgbClr val="0F38F2"/>
                </a:solidFill>
                <a:latin typeface="Arial"/>
                <a:cs typeface="Arial"/>
              </a:rPr>
              <a:t>Coherence </a:t>
            </a:r>
            <a:r>
              <a:rPr lang="en-GB" dirty="0">
                <a:solidFill>
                  <a:srgbClr val="002060"/>
                </a:solidFill>
                <a:latin typeface="Arial"/>
                <a:cs typeface="Arial"/>
              </a:rPr>
              <a:t>means that your writing is easy to understand because all the ideas are connected and flow logically from one to the next. Think of it as making sure your writing is clear and makes sense as a whole.</a:t>
            </a:r>
            <a:endParaRPr lang="en-US">
              <a:latin typeface="Arial"/>
              <a:cs typeface="Arial"/>
            </a:endParaRPr>
          </a:p>
          <a:p>
            <a:pPr marL="0" indent="0" algn="just">
              <a:buNone/>
            </a:pPr>
            <a:endParaRPr lang="en-US" dirty="0"/>
          </a:p>
        </p:txBody>
      </p:sp>
      <p:sp>
        <p:nvSpPr>
          <p:cNvPr id="4" name="Content Placeholder 3">
            <a:extLst>
              <a:ext uri="{FF2B5EF4-FFF2-40B4-BE49-F238E27FC236}">
                <a16:creationId xmlns:a16="http://schemas.microsoft.com/office/drawing/2014/main" id="{C4E56908-1C4F-9812-68A3-A168770C4BDF}"/>
              </a:ext>
            </a:extLst>
          </p:cNvPr>
          <p:cNvSpPr>
            <a:spLocks noGrp="1"/>
          </p:cNvSpPr>
          <p:nvPr>
            <p:ph sz="half" idx="2"/>
          </p:nvPr>
        </p:nvSpPr>
        <p:spPr>
          <a:xfrm>
            <a:off x="6498409" y="1716768"/>
            <a:ext cx="5045890" cy="4674359"/>
          </a:xfrm>
        </p:spPr>
        <p:txBody>
          <a:bodyPr vert="horz" lIns="91440" tIns="45720" rIns="91440" bIns="45720" rtlCol="0" anchor="t">
            <a:normAutofit/>
          </a:bodyPr>
          <a:lstStyle/>
          <a:p>
            <a:pPr marL="0" indent="0" algn="just">
              <a:lnSpc>
                <a:spcPct val="100000"/>
              </a:lnSpc>
              <a:spcBef>
                <a:spcPct val="20000"/>
              </a:spcBef>
              <a:spcAft>
                <a:spcPct val="0"/>
              </a:spcAft>
              <a:buNone/>
            </a:pPr>
            <a:r>
              <a:rPr lang="en-GB" b="1" dirty="0">
                <a:solidFill>
                  <a:srgbClr val="0F38F2"/>
                </a:solidFill>
                <a:latin typeface="Arial"/>
                <a:cs typeface="Arial"/>
              </a:rPr>
              <a:t>Cohesion </a:t>
            </a:r>
            <a:r>
              <a:rPr lang="en-GB" dirty="0">
                <a:solidFill>
                  <a:srgbClr val="002060"/>
                </a:solidFill>
                <a:latin typeface="Arial"/>
                <a:cs typeface="Arial"/>
              </a:rPr>
              <a:t>refers to the way you link sentences and paragraphs together using words and phrases (linking language/devices) like "and," "but," "first," "next," and "however." These help your readers follow your ideas easily.</a:t>
            </a:r>
            <a:endParaRPr lang="en-US" dirty="0">
              <a:latin typeface="Arial"/>
              <a:cs typeface="Arial"/>
            </a:endParaRPr>
          </a:p>
        </p:txBody>
      </p:sp>
    </p:spTree>
    <p:extLst>
      <p:ext uri="{BB962C8B-B14F-4D97-AF65-F5344CB8AC3E}">
        <p14:creationId xmlns:p14="http://schemas.microsoft.com/office/powerpoint/2010/main" val="1296000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1725C-72EF-0059-B4D2-D681F2B917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F3E6C-D68E-DC24-64E8-5289D3D19B9A}"/>
              </a:ext>
            </a:extLst>
          </p:cNvPr>
          <p:cNvSpPr>
            <a:spLocks noGrp="1"/>
          </p:cNvSpPr>
          <p:nvPr>
            <p:ph type="title"/>
          </p:nvPr>
        </p:nvSpPr>
        <p:spPr/>
        <p:txBody>
          <a:bodyPr/>
          <a:lstStyle/>
          <a:p>
            <a:r>
              <a:rPr lang="en-US"/>
              <a:t>Sarah's Difficulties: Part 1</a:t>
            </a:r>
            <a:endParaRPr lang="en-US" dirty="0"/>
          </a:p>
        </p:txBody>
      </p:sp>
      <p:sp>
        <p:nvSpPr>
          <p:cNvPr id="3" name="Content Placeholder 2">
            <a:extLst>
              <a:ext uri="{FF2B5EF4-FFF2-40B4-BE49-F238E27FC236}">
                <a16:creationId xmlns:a16="http://schemas.microsoft.com/office/drawing/2014/main" id="{B25BC897-B883-6BAB-A1C7-7E25CDDFEF1F}"/>
              </a:ext>
            </a:extLst>
          </p:cNvPr>
          <p:cNvSpPr>
            <a:spLocks noGrp="1"/>
          </p:cNvSpPr>
          <p:nvPr>
            <p:ph idx="1"/>
          </p:nvPr>
        </p:nvSpPr>
        <p:spPr>
          <a:xfrm>
            <a:off x="317500" y="2012231"/>
            <a:ext cx="4681764" cy="4164732"/>
          </a:xfrm>
        </p:spPr>
        <p:txBody>
          <a:bodyPr vert="horz" lIns="91440" tIns="45720" rIns="91440" bIns="45720" rtlCol="0" anchor="t">
            <a:normAutofit lnSpcReduction="10000"/>
          </a:bodyPr>
          <a:lstStyle/>
          <a:p>
            <a:pPr algn="just"/>
            <a:r>
              <a:rPr lang="en-US" dirty="0"/>
              <a:t>Sarah has been working on her TEEL paragraph but in peer feedback, Nick told her she still </a:t>
            </a:r>
            <a:r>
              <a:rPr lang="en-US"/>
              <a:t>must improve.</a:t>
            </a:r>
            <a:endParaRPr lang="en-US" dirty="0"/>
          </a:p>
          <a:p>
            <a:pPr marL="0" indent="0" algn="just">
              <a:buNone/>
            </a:pPr>
            <a:endParaRPr lang="en-US" dirty="0"/>
          </a:p>
          <a:p>
            <a:r>
              <a:rPr lang="en-US"/>
              <a:t>In pairs or trios, sort out Sarah's paragraph into the right order</a:t>
            </a:r>
            <a:endParaRPr lang="en-US" dirty="0"/>
          </a:p>
        </p:txBody>
      </p:sp>
      <p:sp>
        <p:nvSpPr>
          <p:cNvPr id="5" name="Content Placeholder 2">
            <a:extLst>
              <a:ext uri="{FF2B5EF4-FFF2-40B4-BE49-F238E27FC236}">
                <a16:creationId xmlns:a16="http://schemas.microsoft.com/office/drawing/2014/main" id="{AA2AD17D-D4B7-837A-5C40-EB91E4FC326F}"/>
              </a:ext>
            </a:extLst>
          </p:cNvPr>
          <p:cNvSpPr txBox="1">
            <a:spLocks/>
          </p:cNvSpPr>
          <p:nvPr/>
        </p:nvSpPr>
        <p:spPr>
          <a:xfrm>
            <a:off x="6246132" y="2014952"/>
            <a:ext cx="5504997" cy="4164732"/>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a:t>There are </a:t>
            </a:r>
            <a:r>
              <a:rPr lang="en-US" b="1" dirty="0"/>
              <a:t>two</a:t>
            </a:r>
            <a:r>
              <a:rPr lang="en-US"/>
              <a:t> sentences which</a:t>
            </a:r>
            <a:r>
              <a:rPr lang="en-US" dirty="0"/>
              <a:t> do not </a:t>
            </a:r>
            <a:r>
              <a:rPr lang="en-US"/>
              <a:t>relate enough to the main idea. Make sure you discard these sentences before you </a:t>
            </a:r>
            <a:r>
              <a:rPr lang="en-US" dirty="0"/>
              <a:t>order Sarah's thoughts.</a:t>
            </a:r>
          </a:p>
          <a:p>
            <a:pPr marL="0" indent="0" algn="just">
              <a:buNone/>
            </a:pPr>
            <a:endParaRPr lang="en-US" dirty="0"/>
          </a:p>
          <a:p>
            <a:pPr algn="just"/>
            <a:r>
              <a:rPr lang="en-US"/>
              <a:t>The topic sentence is </a:t>
            </a:r>
            <a:r>
              <a:rPr lang="en-US" b="1"/>
              <a:t>marked for you</a:t>
            </a:r>
            <a:r>
              <a:rPr lang="en-US"/>
              <a:t>, so make sure this is first!</a:t>
            </a:r>
            <a:endParaRPr lang="en-US" dirty="0"/>
          </a:p>
        </p:txBody>
      </p:sp>
    </p:spTree>
    <p:extLst>
      <p:ext uri="{BB962C8B-B14F-4D97-AF65-F5344CB8AC3E}">
        <p14:creationId xmlns:p14="http://schemas.microsoft.com/office/powerpoint/2010/main" val="948939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7697-8EB2-9D18-13F2-1D7C13977F17}"/>
              </a:ext>
            </a:extLst>
          </p:cNvPr>
          <p:cNvSpPr>
            <a:spLocks noGrp="1"/>
          </p:cNvSpPr>
          <p:nvPr>
            <p:ph type="title"/>
          </p:nvPr>
        </p:nvSpPr>
        <p:spPr/>
        <p:txBody>
          <a:bodyPr/>
          <a:lstStyle/>
          <a:p>
            <a:r>
              <a:rPr lang="en-US" dirty="0"/>
              <a:t>Sarah's </a:t>
            </a:r>
            <a:r>
              <a:rPr lang="en-US"/>
              <a:t>Difficulties: Part</a:t>
            </a:r>
            <a:r>
              <a:rPr lang="en-US" dirty="0"/>
              <a:t> 2</a:t>
            </a:r>
          </a:p>
        </p:txBody>
      </p:sp>
      <p:sp>
        <p:nvSpPr>
          <p:cNvPr id="3" name="Content Placeholder 2">
            <a:extLst>
              <a:ext uri="{FF2B5EF4-FFF2-40B4-BE49-F238E27FC236}">
                <a16:creationId xmlns:a16="http://schemas.microsoft.com/office/drawing/2014/main" id="{53CBD44F-5D02-4ACA-B996-4F54C856FEBF}"/>
              </a:ext>
            </a:extLst>
          </p:cNvPr>
          <p:cNvSpPr>
            <a:spLocks noGrp="1"/>
          </p:cNvSpPr>
          <p:nvPr>
            <p:ph idx="1"/>
          </p:nvPr>
        </p:nvSpPr>
        <p:spPr>
          <a:xfrm>
            <a:off x="467179" y="2039445"/>
            <a:ext cx="10825388" cy="4123911"/>
          </a:xfrm>
        </p:spPr>
        <p:txBody>
          <a:bodyPr vert="horz" lIns="91440" tIns="45720" rIns="91440" bIns="45720" rtlCol="0" anchor="t">
            <a:normAutofit/>
          </a:bodyPr>
          <a:lstStyle/>
          <a:p>
            <a:r>
              <a:rPr lang="en-US" dirty="0"/>
              <a:t>Look at the paragr</a:t>
            </a:r>
            <a:r>
              <a:rPr lang="en-US"/>
              <a:t>aph you have made of Sarah's thoughts</a:t>
            </a:r>
            <a:endParaRPr lang="en-US" dirty="0"/>
          </a:p>
          <a:p>
            <a:r>
              <a:rPr lang="en-US" dirty="0"/>
              <a:t>Decide where you should insert a </a:t>
            </a:r>
            <a:r>
              <a:rPr lang="en-US"/>
              <a:t>linking device</a:t>
            </a:r>
          </a:p>
          <a:p>
            <a:r>
              <a:rPr lang="en-US"/>
              <a:t>Use the table on the next slide</a:t>
            </a:r>
            <a:r>
              <a:rPr lang="en-US" dirty="0"/>
              <a:t> to </a:t>
            </a:r>
            <a:r>
              <a:rPr lang="en-US"/>
              <a:t>choose devices and write</a:t>
            </a:r>
            <a:r>
              <a:rPr lang="en-US" dirty="0"/>
              <a:t> them </a:t>
            </a:r>
            <a:r>
              <a:rPr lang="en-US"/>
              <a:t>on the blank cards</a:t>
            </a:r>
            <a:r>
              <a:rPr lang="en-US" dirty="0"/>
              <a:t> before you insert </a:t>
            </a:r>
            <a:r>
              <a:rPr lang="en-US"/>
              <a:t>them in</a:t>
            </a:r>
            <a:r>
              <a:rPr lang="en-US" dirty="0"/>
              <a:t> your </a:t>
            </a:r>
            <a:r>
              <a:rPr lang="en-US"/>
              <a:t>chosen places</a:t>
            </a:r>
          </a:p>
          <a:p>
            <a:r>
              <a:rPr lang="en-US"/>
              <a:t>Compare your completed paragraph with another pair. </a:t>
            </a:r>
            <a:r>
              <a:rPr lang="en-US" dirty="0"/>
              <a:t>Remember, there will </a:t>
            </a:r>
            <a:r>
              <a:rPr lang="en-US"/>
              <a:t>be more</a:t>
            </a:r>
            <a:r>
              <a:rPr lang="en-US" dirty="0"/>
              <a:t> than one correct version!</a:t>
            </a:r>
          </a:p>
          <a:p>
            <a:endParaRPr lang="en-US" sz="2800" dirty="0"/>
          </a:p>
          <a:p>
            <a:pPr marL="0" indent="0">
              <a:buNone/>
            </a:pPr>
            <a:endParaRPr lang="en-US" dirty="0"/>
          </a:p>
        </p:txBody>
      </p:sp>
    </p:spTree>
    <p:extLst>
      <p:ext uri="{BB962C8B-B14F-4D97-AF65-F5344CB8AC3E}">
        <p14:creationId xmlns:p14="http://schemas.microsoft.com/office/powerpoint/2010/main" val="4321090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AAFA7-BA56-47D0-A270-2090BB274F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04FC47-CEC5-41B0-3528-737DBF81891B}"/>
              </a:ext>
            </a:extLst>
          </p:cNvPr>
          <p:cNvSpPr>
            <a:spLocks noGrp="1"/>
          </p:cNvSpPr>
          <p:nvPr>
            <p:ph type="title"/>
          </p:nvPr>
        </p:nvSpPr>
        <p:spPr>
          <a:xfrm>
            <a:off x="1127125" y="365125"/>
            <a:ext cx="10226673" cy="1325563"/>
          </a:xfrm>
        </p:spPr>
        <p:txBody>
          <a:bodyPr anchor="ctr">
            <a:normAutofit/>
          </a:bodyPr>
          <a:lstStyle/>
          <a:p>
            <a:r>
              <a:rPr lang="en-US" dirty="0"/>
              <a:t>Sarah's </a:t>
            </a:r>
            <a:r>
              <a:rPr lang="en-US"/>
              <a:t>Difficulties: Part 2, Linking Words</a:t>
            </a:r>
          </a:p>
        </p:txBody>
      </p:sp>
      <p:graphicFrame>
        <p:nvGraphicFramePr>
          <p:cNvPr id="5" name="Table 4">
            <a:extLst>
              <a:ext uri="{FF2B5EF4-FFF2-40B4-BE49-F238E27FC236}">
                <a16:creationId xmlns:a16="http://schemas.microsoft.com/office/drawing/2014/main" id="{5BC8083C-1034-8D4E-61A4-D5B2609DE0C2}"/>
              </a:ext>
            </a:extLst>
          </p:cNvPr>
          <p:cNvGraphicFramePr>
            <a:graphicFrameLocks noGrp="1"/>
          </p:cNvGraphicFramePr>
          <p:nvPr>
            <p:extLst>
              <p:ext uri="{D42A27DB-BD31-4B8C-83A1-F6EECF244321}">
                <p14:modId xmlns:p14="http://schemas.microsoft.com/office/powerpoint/2010/main" val="1217419500"/>
              </p:ext>
            </p:extLst>
          </p:nvPr>
        </p:nvGraphicFramePr>
        <p:xfrm>
          <a:off x="544285" y="2013857"/>
          <a:ext cx="11181063" cy="4687099"/>
        </p:xfrm>
        <a:graphic>
          <a:graphicData uri="http://schemas.openxmlformats.org/drawingml/2006/table">
            <a:tbl>
              <a:tblPr firstRow="1" bandRow="1">
                <a:solidFill>
                  <a:schemeClr val="bg1">
                    <a:lumMod val="95000"/>
                  </a:schemeClr>
                </a:solidFill>
                <a:tableStyleId>{5C22544A-7EE6-4342-B048-85BDC9FD1C3A}</a:tableStyleId>
              </a:tblPr>
              <a:tblGrid>
                <a:gridCol w="3892895">
                  <a:extLst>
                    <a:ext uri="{9D8B030D-6E8A-4147-A177-3AD203B41FA5}">
                      <a16:colId xmlns:a16="http://schemas.microsoft.com/office/drawing/2014/main" val="885250247"/>
                    </a:ext>
                  </a:extLst>
                </a:gridCol>
                <a:gridCol w="7288168">
                  <a:extLst>
                    <a:ext uri="{9D8B030D-6E8A-4147-A177-3AD203B41FA5}">
                      <a16:colId xmlns:a16="http://schemas.microsoft.com/office/drawing/2014/main" val="714594255"/>
                    </a:ext>
                  </a:extLst>
                </a:gridCol>
              </a:tblGrid>
              <a:tr h="634906">
                <a:tc>
                  <a:txBody>
                    <a:bodyPr/>
                    <a:lstStyle/>
                    <a:p>
                      <a:pPr algn="ctr" rtl="0" fontAlgn="base">
                        <a:lnSpc>
                          <a:spcPts val="1657"/>
                        </a:lnSpc>
                        <a:buNone/>
                      </a:pPr>
                      <a:r>
                        <a:rPr lang="en-US" sz="2400" b="0" i="0" cap="none" spc="0">
                          <a:solidFill>
                            <a:schemeClr val="bg1"/>
                          </a:solidFill>
                          <a:effectLst/>
                          <a:latin typeface="Times New Roman"/>
                        </a:rPr>
                        <a:t>Purpose </a:t>
                      </a:r>
                    </a:p>
                  </a:txBody>
                  <a:tcPr marL="95980" marR="95980" marT="131630" marB="65815" anchor="ctr">
                    <a:lnL w="12700" cmpd="sng">
                      <a:noFill/>
                    </a:lnL>
                    <a:lnR w="12700" cmpd="sng">
                      <a:noFill/>
                    </a:lnR>
                    <a:lnT w="19050" cap="flat" cmpd="sng" algn="ctr">
                      <a:noFill/>
                      <a:prstDash val="solid"/>
                    </a:lnT>
                    <a:lnB w="38100" cmpd="sng">
                      <a:noFill/>
                    </a:lnB>
                    <a:solidFill>
                      <a:schemeClr val="accent2"/>
                    </a:solidFill>
                  </a:tcPr>
                </a:tc>
                <a:tc>
                  <a:txBody>
                    <a:bodyPr/>
                    <a:lstStyle/>
                    <a:p>
                      <a:pPr algn="ctr" rtl="0" fontAlgn="base">
                        <a:lnSpc>
                          <a:spcPts val="1657"/>
                        </a:lnSpc>
                        <a:buNone/>
                      </a:pPr>
                      <a:r>
                        <a:rPr lang="en-US" sz="2400" b="0" i="0" cap="none" spc="0">
                          <a:solidFill>
                            <a:schemeClr val="bg1"/>
                          </a:solidFill>
                          <a:effectLst/>
                          <a:latin typeface="Times New Roman"/>
                        </a:rPr>
                        <a:t>Linking/Cohesive Devices </a:t>
                      </a:r>
                    </a:p>
                  </a:txBody>
                  <a:tcPr marL="95980" marR="95980" marT="131630" marB="65815"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046291283"/>
                  </a:ext>
                </a:extLst>
              </a:tr>
              <a:tr h="952359">
                <a:tc>
                  <a:txBody>
                    <a:bodyPr/>
                    <a:lstStyle/>
                    <a:p>
                      <a:pPr algn="l" rtl="0" fontAlgn="base">
                        <a:lnSpc>
                          <a:spcPts val="1657"/>
                        </a:lnSpc>
                        <a:buNone/>
                      </a:pPr>
                      <a:r>
                        <a:rPr lang="en-US" sz="2400" b="1" i="0" cap="none" spc="0">
                          <a:solidFill>
                            <a:schemeClr val="tx1"/>
                          </a:solidFill>
                          <a:effectLst/>
                          <a:latin typeface="Times New Roman"/>
                        </a:rPr>
                        <a:t>To show cause or consequence</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dirty="0">
                          <a:solidFill>
                            <a:schemeClr val="tx1"/>
                          </a:solidFill>
                          <a:effectLst/>
                          <a:latin typeface="Times New Roman"/>
                        </a:rPr>
                        <a:t>therefore, as a result, consequently, because of this, so </a:t>
                      </a:r>
                    </a:p>
                  </a:txBody>
                  <a:tcPr marL="95980" marR="95980" marT="131630" marB="65815"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749336480"/>
                  </a:ext>
                </a:extLst>
              </a:tr>
              <a:tr h="597558">
                <a:tc>
                  <a:txBody>
                    <a:bodyPr/>
                    <a:lstStyle/>
                    <a:p>
                      <a:pPr algn="l" rtl="0" fontAlgn="base">
                        <a:lnSpc>
                          <a:spcPts val="1657"/>
                        </a:lnSpc>
                        <a:buNone/>
                      </a:pPr>
                      <a:r>
                        <a:rPr lang="en-US" sz="2400" b="1" i="0" cap="none" spc="0">
                          <a:solidFill>
                            <a:schemeClr val="tx1"/>
                          </a:solidFill>
                          <a:effectLst/>
                          <a:latin typeface="Times New Roman"/>
                        </a:rPr>
                        <a:t>To add information</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a:solidFill>
                            <a:schemeClr val="tx1"/>
                          </a:solidFill>
                          <a:effectLst/>
                          <a:latin typeface="Times New Roman"/>
                        </a:rPr>
                        <a:t>also, in addition, moreover, furthermore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481652325"/>
                  </a:ext>
                </a:extLst>
              </a:tr>
              <a:tr h="952359">
                <a:tc>
                  <a:txBody>
                    <a:bodyPr/>
                    <a:lstStyle/>
                    <a:p>
                      <a:pPr algn="l" rtl="0" fontAlgn="base">
                        <a:lnSpc>
                          <a:spcPts val="1657"/>
                        </a:lnSpc>
                        <a:buNone/>
                      </a:pPr>
                      <a:r>
                        <a:rPr lang="en-US" sz="2400" b="1" i="0" cap="none" spc="0">
                          <a:solidFill>
                            <a:schemeClr val="tx1"/>
                          </a:solidFill>
                          <a:effectLst/>
                          <a:latin typeface="Times New Roman"/>
                        </a:rPr>
                        <a:t>To contrast ideas</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a:solidFill>
                            <a:schemeClr val="tx1"/>
                          </a:solidFill>
                          <a:effectLst/>
                          <a:latin typeface="Times New Roman"/>
                        </a:rPr>
                        <a:t>however, on the other hand, but, although, despite this, while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822268012"/>
                  </a:ext>
                </a:extLst>
              </a:tr>
              <a:tr h="952359">
                <a:tc>
                  <a:txBody>
                    <a:bodyPr/>
                    <a:lstStyle/>
                    <a:p>
                      <a:pPr algn="l" rtl="0" fontAlgn="base">
                        <a:lnSpc>
                          <a:spcPts val="1657"/>
                        </a:lnSpc>
                        <a:buNone/>
                      </a:pPr>
                      <a:r>
                        <a:rPr lang="en-US" sz="2400" b="1" i="0" cap="none" spc="0">
                          <a:solidFill>
                            <a:schemeClr val="tx1"/>
                          </a:solidFill>
                          <a:effectLst/>
                          <a:latin typeface="Times New Roman"/>
                        </a:rPr>
                        <a:t>To give examples or evidence</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dirty="0">
                          <a:solidFill>
                            <a:schemeClr val="tx1"/>
                          </a:solidFill>
                          <a:effectLst/>
                          <a:latin typeface="Times New Roman"/>
                        </a:rPr>
                        <a:t>for example, for instance, in particular, according to [source]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61557324"/>
                  </a:ext>
                </a:extLst>
              </a:tr>
              <a:tr h="597558">
                <a:tc>
                  <a:txBody>
                    <a:bodyPr/>
                    <a:lstStyle/>
                    <a:p>
                      <a:pPr algn="l" rtl="0" fontAlgn="base">
                        <a:lnSpc>
                          <a:spcPts val="1657"/>
                        </a:lnSpc>
                        <a:buNone/>
                      </a:pPr>
                      <a:r>
                        <a:rPr lang="en-US" sz="2400" b="1" i="0" cap="none" spc="0" dirty="0">
                          <a:solidFill>
                            <a:schemeClr val="tx1"/>
                          </a:solidFill>
                          <a:effectLst/>
                          <a:latin typeface="Times New Roman"/>
                        </a:rPr>
                        <a:t>To </a:t>
                      </a:r>
                      <a:r>
                        <a:rPr lang="en-US" sz="2400" b="1" i="0" cap="none" spc="0" dirty="0" err="1">
                          <a:solidFill>
                            <a:schemeClr val="tx1"/>
                          </a:solidFill>
                          <a:effectLst/>
                          <a:latin typeface="Times New Roman"/>
                        </a:rPr>
                        <a:t>summarise</a:t>
                      </a:r>
                      <a:r>
                        <a:rPr lang="en-US" sz="2400" b="1" i="0" cap="none" spc="0" dirty="0">
                          <a:solidFill>
                            <a:schemeClr val="tx1"/>
                          </a:solidFill>
                          <a:effectLst/>
                          <a:latin typeface="Times New Roman"/>
                        </a:rPr>
                        <a:t> or conclude</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a:solidFill>
                            <a:schemeClr val="tx1"/>
                          </a:solidFill>
                          <a:effectLst/>
                          <a:latin typeface="Times New Roman"/>
                        </a:rPr>
                        <a:t>in conclusion, overall, to sum up, thus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0763452"/>
                  </a:ext>
                </a:extLst>
              </a:tr>
            </a:tbl>
          </a:graphicData>
        </a:graphic>
      </p:graphicFrame>
    </p:spTree>
    <p:extLst>
      <p:ext uri="{BB962C8B-B14F-4D97-AF65-F5344CB8AC3E}">
        <p14:creationId xmlns:p14="http://schemas.microsoft.com/office/powerpoint/2010/main" val="3597289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F4BE-83B2-606C-9172-B6797CB375EE}"/>
              </a:ext>
            </a:extLst>
          </p:cNvPr>
          <p:cNvSpPr>
            <a:spLocks noGrp="1"/>
          </p:cNvSpPr>
          <p:nvPr>
            <p:ph type="title"/>
          </p:nvPr>
        </p:nvSpPr>
        <p:spPr/>
        <p:txBody>
          <a:bodyPr>
            <a:normAutofit fontScale="90000"/>
          </a:bodyPr>
          <a:lstStyle/>
          <a:p>
            <a:br>
              <a:rPr lang="en-US" dirty="0"/>
            </a:br>
            <a:br>
              <a:rPr lang="en-US" dirty="0"/>
            </a:br>
            <a:r>
              <a:rPr lang="en-US"/>
              <a:t>Coherence &amp; Cohesion in Business Communication</a:t>
            </a:r>
          </a:p>
          <a:p>
            <a:endParaRPr lang="en-US"/>
          </a:p>
          <a:p>
            <a:endParaRPr lang="en-US" dirty="0"/>
          </a:p>
        </p:txBody>
      </p:sp>
      <p:sp>
        <p:nvSpPr>
          <p:cNvPr id="3" name="Content Placeholder 2">
            <a:extLst>
              <a:ext uri="{FF2B5EF4-FFF2-40B4-BE49-F238E27FC236}">
                <a16:creationId xmlns:a16="http://schemas.microsoft.com/office/drawing/2014/main" id="{96AD9DF3-7882-1136-5A0D-F3C97BEA6262}"/>
              </a:ext>
            </a:extLst>
          </p:cNvPr>
          <p:cNvSpPr>
            <a:spLocks noGrp="1"/>
          </p:cNvSpPr>
          <p:nvPr>
            <p:ph sz="half" idx="1"/>
          </p:nvPr>
        </p:nvSpPr>
        <p:spPr>
          <a:xfrm>
            <a:off x="1127124" y="1825625"/>
            <a:ext cx="4947467" cy="4657794"/>
          </a:xfrm>
        </p:spPr>
        <p:txBody>
          <a:bodyPr vert="horz" lIns="91440" tIns="45720" rIns="91440" bIns="45720" rtlCol="0" anchor="t">
            <a:noAutofit/>
          </a:bodyPr>
          <a:lstStyle/>
          <a:p>
            <a:pPr marL="0" indent="0">
              <a:buNone/>
            </a:pPr>
            <a:r>
              <a:rPr lang="en-US" sz="2700" b="1">
                <a:ea typeface="+mn-lt"/>
                <a:cs typeface="+mn-lt"/>
              </a:rPr>
              <a:t>Business communication:</a:t>
            </a:r>
            <a:endParaRPr lang="en-US"/>
          </a:p>
          <a:p>
            <a:r>
              <a:rPr lang="en-US" sz="2700">
                <a:ea typeface="+mn-lt"/>
                <a:cs typeface="+mn-lt"/>
              </a:rPr>
              <a:t>must be clear and easy to follow </a:t>
            </a:r>
            <a:endParaRPr lang="en-US" sz="2700"/>
          </a:p>
          <a:p>
            <a:r>
              <a:rPr lang="en-US" sz="2700" dirty="0">
                <a:ea typeface="+mn-lt"/>
                <a:cs typeface="+mn-lt"/>
              </a:rPr>
              <a:t>Ideas </a:t>
            </a:r>
            <a:r>
              <a:rPr lang="en-US" sz="2700" dirty="0" err="1">
                <a:ea typeface="+mn-lt"/>
                <a:cs typeface="+mn-lt"/>
              </a:rPr>
              <a:t>organised</a:t>
            </a:r>
            <a:r>
              <a:rPr lang="en-US" sz="2700" dirty="0">
                <a:ea typeface="+mn-lt"/>
                <a:cs typeface="+mn-lt"/>
              </a:rPr>
              <a:t> logically (coherence) </a:t>
            </a:r>
          </a:p>
          <a:p>
            <a:r>
              <a:rPr lang="en-US" sz="2700">
                <a:ea typeface="+mn-lt"/>
                <a:cs typeface="+mn-lt"/>
              </a:rPr>
              <a:t>Sentences clearly connected (cohesion) </a:t>
            </a:r>
            <a:endParaRPr lang="en-US">
              <a:ea typeface="+mn-lt"/>
              <a:cs typeface="+mn-lt"/>
            </a:endParaRPr>
          </a:p>
          <a:p>
            <a:r>
              <a:rPr lang="en-US" sz="3600" dirty="0">
                <a:ea typeface="+mn-lt"/>
                <a:cs typeface="+mn-lt"/>
              </a:rPr>
              <a:t>Poor </a:t>
            </a:r>
            <a:r>
              <a:rPr lang="en-US" sz="3600" dirty="0" err="1">
                <a:ea typeface="+mn-lt"/>
                <a:cs typeface="+mn-lt"/>
              </a:rPr>
              <a:t>organisation</a:t>
            </a:r>
            <a:r>
              <a:rPr lang="en-US" sz="3600" dirty="0">
                <a:ea typeface="+mn-lt"/>
                <a:cs typeface="+mn-lt"/>
              </a:rPr>
              <a:t> = confusion </a:t>
            </a:r>
            <a:endParaRPr lang="en-US" sz="3600"/>
          </a:p>
          <a:p>
            <a:endParaRPr lang="en-US" sz="2700" dirty="0"/>
          </a:p>
          <a:p>
            <a:endParaRPr lang="en-US" sz="2700" dirty="0"/>
          </a:p>
        </p:txBody>
      </p:sp>
      <p:sp>
        <p:nvSpPr>
          <p:cNvPr id="4" name="Content Placeholder 3">
            <a:extLst>
              <a:ext uri="{FF2B5EF4-FFF2-40B4-BE49-F238E27FC236}">
                <a16:creationId xmlns:a16="http://schemas.microsoft.com/office/drawing/2014/main" id="{B6F09B1B-3AB6-EB20-866B-4326C9639D97}"/>
              </a:ext>
            </a:extLst>
          </p:cNvPr>
          <p:cNvSpPr>
            <a:spLocks noGrp="1"/>
          </p:cNvSpPr>
          <p:nvPr>
            <p:ph sz="half" idx="2"/>
          </p:nvPr>
        </p:nvSpPr>
        <p:spPr>
          <a:xfrm>
            <a:off x="6241649" y="1825625"/>
            <a:ext cx="5642237" cy="4657794"/>
          </a:xfrm>
        </p:spPr>
        <p:txBody>
          <a:bodyPr vert="horz" lIns="91440" tIns="45720" rIns="91440" bIns="45720" rtlCol="0" anchor="t">
            <a:noAutofit/>
          </a:bodyPr>
          <a:lstStyle/>
          <a:p>
            <a:pPr marL="0" indent="0" algn="just">
              <a:buNone/>
            </a:pPr>
            <a:r>
              <a:rPr lang="en-US" sz="2700"/>
              <a:t>As we learnt earlier today, </a:t>
            </a:r>
            <a:r>
              <a:rPr lang="en-US" sz="2700">
                <a:ea typeface="+mn-lt"/>
                <a:cs typeface="+mn-lt"/>
              </a:rPr>
              <a:t>professional communication should be: </a:t>
            </a:r>
            <a:endParaRPr lang="en-US" sz="2700"/>
          </a:p>
          <a:p>
            <a:pPr algn="just"/>
            <a:r>
              <a:rPr lang="en-US" sz="2700">
                <a:ea typeface="+mn-lt"/>
                <a:cs typeface="+mn-lt"/>
              </a:rPr>
              <a:t>Clear </a:t>
            </a:r>
            <a:endParaRPr lang="en-US" sz="2700"/>
          </a:p>
          <a:p>
            <a:pPr algn="just"/>
            <a:r>
              <a:rPr lang="en-US" sz="2700">
                <a:ea typeface="+mn-lt"/>
                <a:cs typeface="+mn-lt"/>
              </a:rPr>
              <a:t>Structured </a:t>
            </a:r>
            <a:endParaRPr lang="en-US"/>
          </a:p>
          <a:p>
            <a:pPr algn="just"/>
            <a:r>
              <a:rPr lang="en-US" sz="2700">
                <a:ea typeface="+mn-lt"/>
                <a:cs typeface="+mn-lt"/>
              </a:rPr>
              <a:t>Appropriate </a:t>
            </a:r>
            <a:endParaRPr lang="en-US"/>
          </a:p>
          <a:p>
            <a:pPr algn="just"/>
            <a:r>
              <a:rPr lang="en-US" sz="2700">
                <a:ea typeface="+mn-lt"/>
                <a:cs typeface="+mn-lt"/>
              </a:rPr>
              <a:t>Easy to understand </a:t>
            </a:r>
            <a:endParaRPr lang="en-US">
              <a:ea typeface="+mn-lt"/>
              <a:cs typeface="+mn-lt"/>
            </a:endParaRPr>
          </a:p>
          <a:p>
            <a:pPr indent="0" algn="just">
              <a:buNone/>
            </a:pPr>
            <a:br>
              <a:rPr lang="en-US" dirty="0"/>
            </a:br>
            <a:endParaRPr lang="en-US" dirty="0"/>
          </a:p>
          <a:p>
            <a:pPr marL="0" indent="0" algn="just">
              <a:buNone/>
            </a:pPr>
            <a:endParaRPr lang="en-US" sz="2700" dirty="0"/>
          </a:p>
          <a:p>
            <a:pPr algn="just"/>
            <a:endParaRPr lang="en-US" dirty="0"/>
          </a:p>
        </p:txBody>
      </p:sp>
      <p:sp>
        <p:nvSpPr>
          <p:cNvPr id="5" name="TextBox 4">
            <a:extLst>
              <a:ext uri="{FF2B5EF4-FFF2-40B4-BE49-F238E27FC236}">
                <a16:creationId xmlns:a16="http://schemas.microsoft.com/office/drawing/2014/main" id="{2751CB81-41FD-1A2B-316E-1DD684B8ED29}"/>
              </a:ext>
            </a:extLst>
          </p:cNvPr>
          <p:cNvSpPr txBox="1"/>
          <p:nvPr/>
        </p:nvSpPr>
        <p:spPr>
          <a:xfrm>
            <a:off x="6476999" y="5350565"/>
            <a:ext cx="5408544" cy="954107"/>
          </a:xfrm>
          <a:prstGeom prst="rect">
            <a:avLst/>
          </a:prstGeom>
          <a:ln w="28575"/>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ea typeface="+mn-lt"/>
                <a:cs typeface="+mn-lt"/>
              </a:rPr>
              <a:t>Clear ideas + clear connections = effective communication</a:t>
            </a:r>
            <a:endParaRPr lang="en-US" sz="2400" b="1"/>
          </a:p>
        </p:txBody>
      </p:sp>
    </p:spTree>
    <p:extLst>
      <p:ext uri="{BB962C8B-B14F-4D97-AF65-F5344CB8AC3E}">
        <p14:creationId xmlns:p14="http://schemas.microsoft.com/office/powerpoint/2010/main" val="1245185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84048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D927B-146C-5627-C047-EF6D243DB6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3E008-DD69-1EDB-8523-6AAD6A49B6D2}"/>
              </a:ext>
            </a:extLst>
          </p:cNvPr>
          <p:cNvSpPr>
            <a:spLocks noGrp="1"/>
          </p:cNvSpPr>
          <p:nvPr>
            <p:ph type="title"/>
          </p:nvPr>
        </p:nvSpPr>
        <p:spPr/>
        <p:txBody>
          <a:bodyPr/>
          <a:lstStyle/>
          <a:p>
            <a:r>
              <a:rPr lang="en-US"/>
              <a:t>Task 2 Workshop 2: Peer Review</a:t>
            </a:r>
          </a:p>
        </p:txBody>
      </p:sp>
      <p:sp>
        <p:nvSpPr>
          <p:cNvPr id="3" name="Content Placeholder 2">
            <a:extLst>
              <a:ext uri="{FF2B5EF4-FFF2-40B4-BE49-F238E27FC236}">
                <a16:creationId xmlns:a16="http://schemas.microsoft.com/office/drawing/2014/main" id="{6F4FF659-368B-D48C-5430-412000F7B61B}"/>
              </a:ext>
            </a:extLst>
          </p:cNvPr>
          <p:cNvSpPr>
            <a:spLocks noGrp="1"/>
          </p:cNvSpPr>
          <p:nvPr>
            <p:ph idx="1"/>
          </p:nvPr>
        </p:nvSpPr>
        <p:spPr/>
        <p:txBody>
          <a:bodyPr vert="horz" lIns="91440" tIns="45720" rIns="91440" bIns="45720" rtlCol="0" anchor="t">
            <a:noAutofit/>
          </a:bodyPr>
          <a:lstStyle/>
          <a:p>
            <a:pPr marL="571500" indent="-571500"/>
            <a:r>
              <a:rPr lang="en-GB" sz="4000" b="1">
                <a:highlight>
                  <a:srgbClr val="FFFFFF"/>
                </a:highlight>
                <a:ea typeface="+mn-lt"/>
                <a:cs typeface="+mn-lt"/>
              </a:rPr>
              <a:t>Exchange your Task 2 draft with a partner</a:t>
            </a:r>
            <a:endParaRPr lang="en-US" b="1"/>
          </a:p>
          <a:p>
            <a:pPr marL="571500" indent="-571500"/>
            <a:r>
              <a:rPr lang="en-GB" sz="4000">
                <a:highlight>
                  <a:srgbClr val="FFFFFF"/>
                </a:highlight>
                <a:latin typeface="Aptos"/>
                <a:cs typeface="Arial"/>
              </a:rPr>
              <a:t>Use the checklist to check for:</a:t>
            </a:r>
          </a:p>
          <a:p>
            <a:pPr marL="0" indent="0">
              <a:buNone/>
            </a:pPr>
            <a:r>
              <a:rPr lang="en-GB" sz="4000">
                <a:highlight>
                  <a:srgbClr val="FFFFFF"/>
                </a:highlight>
                <a:latin typeface="Aptos"/>
                <a:cs typeface="Arial"/>
              </a:rPr>
              <a:t>- Academic Style</a:t>
            </a:r>
          </a:p>
          <a:p>
            <a:pPr marL="0" indent="0">
              <a:buNone/>
            </a:pPr>
            <a:r>
              <a:rPr lang="en-GB" sz="4000">
                <a:highlight>
                  <a:srgbClr val="FFFFFF"/>
                </a:highlight>
                <a:latin typeface="Aptos"/>
                <a:cs typeface="Arial"/>
              </a:rPr>
              <a:t>- Coherence &amp; Cohesion</a:t>
            </a:r>
            <a:endParaRPr lang="en-GB" sz="4000" dirty="0">
              <a:highlight>
                <a:srgbClr val="FFFFFF"/>
              </a:highlight>
              <a:latin typeface="Aptos"/>
              <a:cs typeface="Arial"/>
            </a:endParaRPr>
          </a:p>
          <a:p>
            <a:pPr marL="0" indent="0">
              <a:buNone/>
            </a:pPr>
            <a:endParaRPr lang="en-GB" sz="4000" dirty="0">
              <a:highlight>
                <a:srgbClr val="FFFFFF"/>
              </a:highlight>
              <a:latin typeface="Aptos"/>
              <a:cs typeface="Arial"/>
            </a:endParaRPr>
          </a:p>
          <a:p>
            <a:pPr marL="571500" indent="-571500"/>
            <a:r>
              <a:rPr lang="en-GB" sz="4000">
                <a:highlight>
                  <a:srgbClr val="FFFFFF"/>
                </a:highlight>
                <a:latin typeface="Aptos"/>
                <a:cs typeface="Arial"/>
              </a:rPr>
              <a:t>Then discuss with your partner how they can improve their drafts</a:t>
            </a:r>
            <a:endParaRPr lang="en-GB"/>
          </a:p>
          <a:p>
            <a:pPr marL="0" indent="0">
              <a:buNone/>
            </a:pPr>
            <a:endParaRPr lang="en-GB" sz="4000" b="1" dirty="0">
              <a:highlight>
                <a:srgbClr val="FFFFFF"/>
              </a:highlight>
              <a:latin typeface="Aptos"/>
              <a:cs typeface="Arial"/>
            </a:endParaRPr>
          </a:p>
          <a:p>
            <a:pPr marL="571500" indent="-571500"/>
            <a:endParaRPr lang="en-GB" sz="4000" dirty="0">
              <a:highlight>
                <a:srgbClr val="FFFFFF"/>
              </a:highlight>
              <a:latin typeface="Aptos"/>
              <a:cs typeface="Arial"/>
            </a:endParaRPr>
          </a:p>
          <a:p>
            <a:pPr marL="0" indent="0">
              <a:buNone/>
            </a:pPr>
            <a:endParaRPr lang="en-GB" sz="4000" dirty="0">
              <a:highlight>
                <a:srgbClr val="FFFFFF"/>
              </a:highlight>
              <a:latin typeface="Aptos"/>
              <a:cs typeface="Arial"/>
            </a:endParaRPr>
          </a:p>
          <a:p>
            <a:pPr marL="457200" indent="-457200"/>
            <a:endParaRPr lang="en-GB" sz="2800" dirty="0">
              <a:highlight>
                <a:srgbClr val="FFFFFF"/>
              </a:highlight>
              <a:latin typeface="Arial"/>
              <a:cs typeface="Arial"/>
            </a:endParaRPr>
          </a:p>
          <a:p>
            <a:pPr marL="457200" indent="-457200"/>
            <a:endParaRPr lang="en-GB" sz="2800" b="1" dirty="0">
              <a:highlight>
                <a:srgbClr val="FFFFFF"/>
              </a:highlight>
              <a:latin typeface="Arial"/>
              <a:cs typeface="Arial"/>
            </a:endParaRPr>
          </a:p>
          <a:p>
            <a:endParaRPr lang="en-GB" sz="2400">
              <a:highlight>
                <a:srgbClr val="FFFFFF"/>
              </a:highlight>
              <a:latin typeface="Arial"/>
              <a:cs typeface="Arial"/>
            </a:endParaRPr>
          </a:p>
          <a:p>
            <a:endParaRPr lang="en-GB" sz="1200">
              <a:highlight>
                <a:srgbClr val="FFFFFF"/>
              </a:highlight>
              <a:latin typeface="Arial"/>
              <a:cs typeface="Arial"/>
            </a:endParaRPr>
          </a:p>
          <a:p>
            <a:endParaRPr lang="en-GB" sz="1200">
              <a:highlight>
                <a:srgbClr val="FFFFFF"/>
              </a:highlight>
              <a:latin typeface="Arial"/>
              <a:cs typeface="Arial"/>
            </a:endParaRPr>
          </a:p>
        </p:txBody>
      </p:sp>
    </p:spTree>
    <p:extLst>
      <p:ext uri="{BB962C8B-B14F-4D97-AF65-F5344CB8AC3E}">
        <p14:creationId xmlns:p14="http://schemas.microsoft.com/office/powerpoint/2010/main" val="33805390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30484-5D2C-C127-41F3-F3E749D84E2C}"/>
              </a:ext>
            </a:extLst>
          </p:cNvPr>
          <p:cNvSpPr>
            <a:spLocks noGrp="1"/>
          </p:cNvSpPr>
          <p:nvPr>
            <p:ph type="title"/>
          </p:nvPr>
        </p:nvSpPr>
        <p:spPr/>
        <p:txBody>
          <a:bodyPr/>
          <a:lstStyle/>
          <a:p>
            <a:r>
              <a:rPr lang="en-US"/>
              <a:t>Recap</a:t>
            </a:r>
          </a:p>
        </p:txBody>
      </p:sp>
      <p:graphicFrame>
        <p:nvGraphicFramePr>
          <p:cNvPr id="3842" name="Content Placeholder 3">
            <a:extLst>
              <a:ext uri="{FF2B5EF4-FFF2-40B4-BE49-F238E27FC236}">
                <a16:creationId xmlns:a16="http://schemas.microsoft.com/office/drawing/2014/main" id="{B7F030D3-5CC7-1882-EA91-BF4D99E75C1E}"/>
              </a:ext>
            </a:extLst>
          </p:cNvPr>
          <p:cNvGraphicFramePr>
            <a:graphicFrameLocks noGrp="1"/>
          </p:cNvGraphicFramePr>
          <p:nvPr>
            <p:extLst>
              <p:ext uri="{D42A27DB-BD31-4B8C-83A1-F6EECF244321}">
                <p14:modId xmlns:p14="http://schemas.microsoft.com/office/powerpoint/2010/main" val="1764405065"/>
              </p:ext>
            </p:extLst>
          </p:nvPr>
        </p:nvGraphicFramePr>
        <p:xfrm>
          <a:off x="1127125" y="614241"/>
          <a:ext cx="10839588" cy="5914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33295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399142" y="2012231"/>
            <a:ext cx="5845803" cy="4151125"/>
          </a:xfrm>
        </p:spPr>
        <p:txBody>
          <a:bodyPr vert="horz" lIns="91440" tIns="45720" rIns="91440" bIns="45720" rtlCol="0" anchor="t">
            <a:normAutofit fontScale="92500" lnSpcReduction="20000"/>
          </a:bodyPr>
          <a:lstStyle/>
          <a:p>
            <a:pPr marL="0" indent="0">
              <a:buNone/>
            </a:pPr>
            <a:r>
              <a:rPr lang="en-GB"/>
              <a:t>Please answer:</a:t>
            </a:r>
          </a:p>
          <a:p>
            <a:r>
              <a:rPr lang="en-GB">
                <a:ea typeface="+mn-lt"/>
                <a:cs typeface="+mn-lt"/>
              </a:rPr>
              <a:t>One thing that helped me</a:t>
            </a:r>
            <a:br>
              <a:rPr lang="en-GB" dirty="0">
                <a:ea typeface="+mn-lt"/>
                <a:cs typeface="+mn-lt"/>
              </a:rPr>
            </a:br>
            <a:r>
              <a:rPr lang="en-GB">
                <a:ea typeface="+mn-lt"/>
                <a:cs typeface="+mn-lt"/>
              </a:rPr>
              <a:t>understand academic or business style today is…</a:t>
            </a:r>
          </a:p>
          <a:p>
            <a:r>
              <a:rPr lang="en-GB">
                <a:ea typeface="+mn-lt"/>
                <a:cs typeface="+mn-lt"/>
              </a:rPr>
              <a:t>One thing I still want to</a:t>
            </a:r>
            <a:br>
              <a:rPr lang="en-GB" dirty="0">
                <a:ea typeface="+mn-lt"/>
                <a:cs typeface="+mn-lt"/>
              </a:rPr>
            </a:br>
            <a:r>
              <a:rPr lang="en-GB">
                <a:ea typeface="+mn-lt"/>
                <a:cs typeface="+mn-lt"/>
              </a:rPr>
              <a:t>practise with coherence and cohesion is…</a:t>
            </a:r>
          </a:p>
          <a:p>
            <a:r>
              <a:rPr lang="en-GB">
                <a:ea typeface="+mn-lt"/>
                <a:cs typeface="+mn-lt"/>
              </a:rPr>
              <a:t>One thing I understand now</a:t>
            </a:r>
            <a:br>
              <a:rPr lang="en-GB" dirty="0">
                <a:ea typeface="+mn-lt"/>
                <a:cs typeface="+mn-lt"/>
              </a:rPr>
            </a:br>
            <a:r>
              <a:rPr lang="en-GB">
                <a:ea typeface="+mn-lt"/>
                <a:cs typeface="+mn-lt"/>
              </a:rPr>
              <a:t>about organising and connecting ideas is…</a:t>
            </a:r>
          </a:p>
          <a:p>
            <a:endParaRPr lang="en-GB"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spTree>
    <p:extLst>
      <p:ext uri="{BB962C8B-B14F-4D97-AF65-F5344CB8AC3E}">
        <p14:creationId xmlns:p14="http://schemas.microsoft.com/office/powerpoint/2010/main" val="230657469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798FF6-DD91-49DA-A1A1-988BC8CAA240}">
  <ds:schemaRefs>
    <ds:schemaRef ds:uri="http://purl.org/dc/elements/1.1/"/>
    <ds:schemaRef ds:uri="http://purl.org/dc/dcmitype/"/>
    <ds:schemaRef ds:uri="http://schemas.microsoft.com/office/2006/documentManagement/types"/>
    <ds:schemaRef ds:uri="http://schemas.microsoft.com/office/infopath/2007/PartnerControls"/>
    <ds:schemaRef ds:uri="20412d98-6c36-457e-a543-06e3d82144c9"/>
    <ds:schemaRef ds:uri="http://schemas.openxmlformats.org/package/2006/metadata/core-properties"/>
    <ds:schemaRef ds:uri="http://schemas.microsoft.com/office/2006/metadata/properties"/>
    <ds:schemaRef ds:uri="826e5e0b-69f2-41be-b336-f8a1ad71dd1e"/>
    <ds:schemaRef ds:uri="http://www.w3.org/XML/1998/namespace"/>
    <ds:schemaRef ds:uri="http://purl.org/dc/terms/"/>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1694</Words>
  <Application>Microsoft Office PowerPoint</Application>
  <PresentationFormat>Widescreen</PresentationFormat>
  <Paragraphs>244</Paragraphs>
  <Slides>28</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Aptos ExtraBold</vt:lpstr>
      <vt:lpstr>Arial</vt:lpstr>
      <vt:lpstr>Calibri</vt:lpstr>
      <vt:lpstr>Times New Roman</vt:lpstr>
      <vt:lpstr>Wingdings</vt:lpstr>
      <vt:lpstr>Office Theme</vt:lpstr>
      <vt:lpstr>Welcome to Academic Skills!</vt:lpstr>
      <vt:lpstr>Remembering last week</vt:lpstr>
      <vt:lpstr>What today is about</vt:lpstr>
      <vt:lpstr>What kind of communication is this?</vt:lpstr>
      <vt:lpstr>What kind of communication is this?</vt:lpstr>
      <vt:lpstr>Understanding communication styles</vt:lpstr>
      <vt:lpstr>Email vs Business Report</vt:lpstr>
      <vt:lpstr>Email vs Report – Simple Comparison</vt:lpstr>
      <vt:lpstr>Spot the Features</vt:lpstr>
      <vt:lpstr>Spot the Feature</vt:lpstr>
      <vt:lpstr>Report Paragraph Analysis</vt:lpstr>
      <vt:lpstr>Is this suitable for a business report?</vt:lpstr>
      <vt:lpstr>Let’s go to VEVOX</vt:lpstr>
      <vt:lpstr>Professional Report Writing – Agreed Criteria</vt:lpstr>
      <vt:lpstr>Rewriting the Report Paragraph</vt:lpstr>
      <vt:lpstr>Rewrite for a Professional Business Report</vt:lpstr>
      <vt:lpstr>Explain Your Rewrite</vt:lpstr>
      <vt:lpstr>Break time!</vt:lpstr>
      <vt:lpstr>Spot the Differences</vt:lpstr>
      <vt:lpstr>Coherence &amp; Cohesion</vt:lpstr>
      <vt:lpstr>Sarah's Difficulties: Part 1</vt:lpstr>
      <vt:lpstr>Sarah's Difficulties: Part 2</vt:lpstr>
      <vt:lpstr>Sarah's Difficulties: Part 2, Linking Words</vt:lpstr>
      <vt:lpstr>  Coherence &amp; Cohesion in Business Communication  </vt:lpstr>
      <vt:lpstr>Break time!</vt:lpstr>
      <vt:lpstr>Task 2 Workshop 2: Peer Review</vt:lpstr>
      <vt:lpstr>Recap</vt:lpstr>
      <vt:lpstr>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407</cp:revision>
  <dcterms:created xsi:type="dcterms:W3CDTF">2026-02-06T13:25:12Z</dcterms:created>
  <dcterms:modified xsi:type="dcterms:W3CDTF">2026-05-06T12:46:13Z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