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12.xml" ContentType="application/vnd.openxmlformats-officedocument.theme+xml"/>
  <Override PartName="/ppt/slideLayouts/slideLayout37.xml" ContentType="application/vnd.openxmlformats-officedocument.presentationml.slideLayout+xml"/>
  <Override PartName="/ppt/theme/theme13.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4.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15.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6.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17.xml" ContentType="application/vnd.openxmlformats-officedocument.theme+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18.xml" ContentType="application/vnd.openxmlformats-officedocument.theme+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19.xml" ContentType="application/vnd.openxmlformats-officedocument.theme+xml"/>
  <Override PartName="/ppt/slideLayouts/slideLayout77.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ink/ink1.xml" ContentType="application/inkml+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37"/>
  </p:notesMasterIdLst>
  <p:sldIdLst>
    <p:sldId id="719" r:id="rId24"/>
    <p:sldId id="301" r:id="rId25"/>
    <p:sldId id="737" r:id="rId26"/>
    <p:sldId id="746" r:id="rId27"/>
    <p:sldId id="747" r:id="rId28"/>
    <p:sldId id="745" r:id="rId29"/>
    <p:sldId id="401" r:id="rId30"/>
    <p:sldId id="402" r:id="rId31"/>
    <p:sldId id="738" r:id="rId32"/>
    <p:sldId id="403" r:id="rId33"/>
    <p:sldId id="739" r:id="rId34"/>
    <p:sldId id="740" r:id="rId35"/>
    <p:sldId id="721"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7BBA03B-FFEA-4436-B111-2FBFCA35FA98}" v="1" dt="2024-10-09T11:52:07.11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782"/>
    <p:restoredTop sz="77253"/>
  </p:normalViewPr>
  <p:slideViewPr>
    <p:cSldViewPr snapToGrid="0">
      <p:cViewPr varScale="1">
        <p:scale>
          <a:sx n="73" d="100"/>
          <a:sy n="73" d="100"/>
        </p:scale>
        <p:origin x="957" y="60"/>
      </p:cViewPr>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viewProps" Target="viewProps.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microsoft.com/office/2016/11/relationships/changesInfo" Target="changesInfos/changesInfo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Master" Target="slideMasters/slideMaster17.xml"/><Relationship Id="rId29" Type="http://schemas.openxmlformats.org/officeDocument/2006/relationships/slide" Target="slides/slide6.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8.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microsoft.com/office/2015/10/relationships/revisionInfo" Target="revisionInfo.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lin Jacob Wilson Packia Dhas" userId="050d7d71-3621-4503-95e8-1c9a9d962492" providerId="ADAL" clId="{C7BBA03B-FFEA-4436-B111-2FBFCA35FA98}"/>
    <pc:docChg chg="undo custSel addSld delSld modSld">
      <pc:chgData name="Stalin Jacob Wilson Packia Dhas" userId="050d7d71-3621-4503-95e8-1c9a9d962492" providerId="ADAL" clId="{C7BBA03B-FFEA-4436-B111-2FBFCA35FA98}" dt="2024-10-09T11:53:16.766" v="15" actId="47"/>
      <pc:docMkLst>
        <pc:docMk/>
      </pc:docMkLst>
      <pc:sldChg chg="del">
        <pc:chgData name="Stalin Jacob Wilson Packia Dhas" userId="050d7d71-3621-4503-95e8-1c9a9d962492" providerId="ADAL" clId="{C7BBA03B-FFEA-4436-B111-2FBFCA35FA98}" dt="2024-10-09T11:52:09.883" v="1" actId="47"/>
        <pc:sldMkLst>
          <pc:docMk/>
          <pc:sldMk cId="3380877915" sldId="400"/>
        </pc:sldMkLst>
      </pc:sldChg>
      <pc:sldChg chg="del">
        <pc:chgData name="Stalin Jacob Wilson Packia Dhas" userId="050d7d71-3621-4503-95e8-1c9a9d962492" providerId="ADAL" clId="{C7BBA03B-FFEA-4436-B111-2FBFCA35FA98}" dt="2024-10-09T11:52:50.690" v="7" actId="47"/>
        <pc:sldMkLst>
          <pc:docMk/>
          <pc:sldMk cId="1811241004" sldId="412"/>
        </pc:sldMkLst>
      </pc:sldChg>
      <pc:sldChg chg="del">
        <pc:chgData name="Stalin Jacob Wilson Packia Dhas" userId="050d7d71-3621-4503-95e8-1c9a9d962492" providerId="ADAL" clId="{C7BBA03B-FFEA-4436-B111-2FBFCA35FA98}" dt="2024-10-09T11:52:51.493" v="8" actId="47"/>
        <pc:sldMkLst>
          <pc:docMk/>
          <pc:sldMk cId="1106877260" sldId="413"/>
        </pc:sldMkLst>
      </pc:sldChg>
      <pc:sldChg chg="del">
        <pc:chgData name="Stalin Jacob Wilson Packia Dhas" userId="050d7d71-3621-4503-95e8-1c9a9d962492" providerId="ADAL" clId="{C7BBA03B-FFEA-4436-B111-2FBFCA35FA98}" dt="2024-10-09T11:52:52.094" v="9" actId="47"/>
        <pc:sldMkLst>
          <pc:docMk/>
          <pc:sldMk cId="756743469" sldId="414"/>
        </pc:sldMkLst>
      </pc:sldChg>
      <pc:sldChg chg="del">
        <pc:chgData name="Stalin Jacob Wilson Packia Dhas" userId="050d7d71-3621-4503-95e8-1c9a9d962492" providerId="ADAL" clId="{C7BBA03B-FFEA-4436-B111-2FBFCA35FA98}" dt="2024-10-09T11:52:53.067" v="10" actId="47"/>
        <pc:sldMkLst>
          <pc:docMk/>
          <pc:sldMk cId="1738478705" sldId="415"/>
        </pc:sldMkLst>
      </pc:sldChg>
      <pc:sldChg chg="del">
        <pc:chgData name="Stalin Jacob Wilson Packia Dhas" userId="050d7d71-3621-4503-95e8-1c9a9d962492" providerId="ADAL" clId="{C7BBA03B-FFEA-4436-B111-2FBFCA35FA98}" dt="2024-10-09T11:52:54.041" v="11" actId="47"/>
        <pc:sldMkLst>
          <pc:docMk/>
          <pc:sldMk cId="3823516720" sldId="416"/>
        </pc:sldMkLst>
      </pc:sldChg>
      <pc:sldChg chg="del">
        <pc:chgData name="Stalin Jacob Wilson Packia Dhas" userId="050d7d71-3621-4503-95e8-1c9a9d962492" providerId="ADAL" clId="{C7BBA03B-FFEA-4436-B111-2FBFCA35FA98}" dt="2024-10-09T11:53:09.244" v="12" actId="47"/>
        <pc:sldMkLst>
          <pc:docMk/>
          <pc:sldMk cId="41936702" sldId="741"/>
        </pc:sldMkLst>
      </pc:sldChg>
      <pc:sldChg chg="add del">
        <pc:chgData name="Stalin Jacob Wilson Packia Dhas" userId="050d7d71-3621-4503-95e8-1c9a9d962492" providerId="ADAL" clId="{C7BBA03B-FFEA-4436-B111-2FBFCA35FA98}" dt="2024-10-09T11:53:16.766" v="15" actId="47"/>
        <pc:sldMkLst>
          <pc:docMk/>
          <pc:sldMk cId="979469514" sldId="744"/>
        </pc:sldMkLst>
      </pc:sldChg>
      <pc:sldChg chg="modSp add mod">
        <pc:chgData name="Stalin Jacob Wilson Packia Dhas" userId="050d7d71-3621-4503-95e8-1c9a9d962492" providerId="ADAL" clId="{C7BBA03B-FFEA-4436-B111-2FBFCA35FA98}" dt="2024-10-09T11:52:28.102" v="5"/>
        <pc:sldMkLst>
          <pc:docMk/>
          <pc:sldMk cId="521386016" sldId="746"/>
        </pc:sldMkLst>
        <pc:spChg chg="mod">
          <ac:chgData name="Stalin Jacob Wilson Packia Dhas" userId="050d7d71-3621-4503-95e8-1c9a9d962492" providerId="ADAL" clId="{C7BBA03B-FFEA-4436-B111-2FBFCA35FA98}" dt="2024-10-09T11:52:28.102" v="5"/>
          <ac:spMkLst>
            <pc:docMk/>
            <pc:sldMk cId="521386016" sldId="746"/>
            <ac:spMk id="4" creationId="{00000000-0000-0000-0000-000000000000}"/>
          </ac:spMkLst>
        </pc:spChg>
      </pc:sldChg>
      <pc:sldChg chg="modSp add mod">
        <pc:chgData name="Stalin Jacob Wilson Packia Dhas" userId="050d7d71-3621-4503-95e8-1c9a9d962492" providerId="ADAL" clId="{C7BBA03B-FFEA-4436-B111-2FBFCA35FA98}" dt="2024-10-09T11:52:34.401" v="6"/>
        <pc:sldMkLst>
          <pc:docMk/>
          <pc:sldMk cId="2895578409" sldId="747"/>
        </pc:sldMkLst>
        <pc:spChg chg="mod">
          <ac:chgData name="Stalin Jacob Wilson Packia Dhas" userId="050d7d71-3621-4503-95e8-1c9a9d962492" providerId="ADAL" clId="{C7BBA03B-FFEA-4436-B111-2FBFCA35FA98}" dt="2024-10-09T11:52:34.401" v="6"/>
          <ac:spMkLst>
            <pc:docMk/>
            <pc:sldMk cId="2895578409" sldId="747"/>
            <ac:spMk id="4" creationId="{00000000-0000-0000-0000-000000000000}"/>
          </ac:spMkLst>
        </pc:spChg>
      </pc:sldChg>
    </pc:docChg>
  </pc:docChgLst>
</pc:chgInfo>
</file>

<file path=ppt/ink/ink1.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8191" units="in"/>
          <inkml:channel name="T" type="integer" max="2.14748E9" units="dev"/>
        </inkml:traceFormat>
        <inkml:channelProperties>
          <inkml:channelProperty channel="X" name="resolution" value="6301.34619" units="1/cm"/>
          <inkml:channelProperty channel="Y" name="resolution" value="6301.34619" units="1/cm"/>
          <inkml:channelProperty channel="F" name="resolution" value="3999.51147" units="1/in"/>
          <inkml:channelProperty channel="T" name="resolution" value="1" units="1/dev"/>
        </inkml:channelProperties>
      </inkml:inkSource>
      <inkml:timestamp xml:id="ts0" timeString="2023-06-06T14:20:36.409"/>
    </inkml:context>
    <inkml:brush xml:id="br0">
      <inkml:brushProperty name="width" value="0.05292" units="cm"/>
      <inkml:brushProperty name="height" value="0.05292" units="cm"/>
      <inkml:brushProperty name="color" value="#FF0000"/>
    </inkml:brush>
  </inkml:definitions>
  <inkml:trace contextRef="#ctx0" brushRef="#br0">6382 6821 8 0,'-19'45'27'0</inkml:trace>
  <inkml:trace contextRef="#ctx0" brushRef="#br0" timeOffset="1926.36">5835 5850 16 0,'-7'-6'27'16,"7"-1"8"-16,0-2 2 0,0 0-5 15,0 1-6-15,7-5-7 0,-7 4-5 16,7 0-2-16,-1-4-3 0,0 4-12 0,8-3-11 15,5-6-17-15,-5 5-25 0,4 1-26 16</inkml:trace>
  <inkml:trace contextRef="#ctx0" brushRef="#br0" timeOffset="3301.81">8492 3939 2 0,'-6'0'22'16,"-1"5"-3"-16,1-1-6 0,-1 1-6 15,-6 3-8-15,6 0-30 0</inkml:trace>
  <inkml:trace contextRef="#ctx0" brushRef="#br0" timeOffset="3894.44">9365 2876 14 0,'0'12'132'16,"0"2"-27"-16,-6-1-70 0,-1-1-66 0,-6 6-53 0,0-1-24 15</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09/10/2024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a:t>
            </a:fld>
            <a:endParaRPr lang="en-US" dirty="0"/>
          </a:p>
        </p:txBody>
      </p:sp>
    </p:spTree>
    <p:extLst>
      <p:ext uri="{BB962C8B-B14F-4D97-AF65-F5344CB8AC3E}">
        <p14:creationId xmlns:p14="http://schemas.microsoft.com/office/powerpoint/2010/main" val="2048913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a:t>
            </a:fld>
            <a:endParaRPr lang="en-US" dirty="0"/>
          </a:p>
        </p:txBody>
      </p:sp>
    </p:spTree>
    <p:extLst>
      <p:ext uri="{BB962C8B-B14F-4D97-AF65-F5344CB8AC3E}">
        <p14:creationId xmlns:p14="http://schemas.microsoft.com/office/powerpoint/2010/main" val="21447336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5</a:t>
            </a:fld>
            <a:endParaRPr lang="en-US" dirty="0"/>
          </a:p>
        </p:txBody>
      </p:sp>
    </p:spTree>
    <p:extLst>
      <p:ext uri="{BB962C8B-B14F-4D97-AF65-F5344CB8AC3E}">
        <p14:creationId xmlns:p14="http://schemas.microsoft.com/office/powerpoint/2010/main" val="41592587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6</a:t>
            </a:fld>
            <a:endParaRPr lang="en-US" dirty="0"/>
          </a:p>
        </p:txBody>
      </p:sp>
    </p:spTree>
    <p:extLst>
      <p:ext uri="{BB962C8B-B14F-4D97-AF65-F5344CB8AC3E}">
        <p14:creationId xmlns:p14="http://schemas.microsoft.com/office/powerpoint/2010/main" val="3449102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7</a:t>
            </a:fld>
            <a:endParaRPr lang="en-US" dirty="0"/>
          </a:p>
        </p:txBody>
      </p:sp>
    </p:spTree>
    <p:extLst>
      <p:ext uri="{BB962C8B-B14F-4D97-AF65-F5344CB8AC3E}">
        <p14:creationId xmlns:p14="http://schemas.microsoft.com/office/powerpoint/2010/main" val="3940693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8</a:t>
            </a:fld>
            <a:endParaRPr lang="en-US" dirty="0"/>
          </a:p>
        </p:txBody>
      </p:sp>
    </p:spTree>
    <p:extLst>
      <p:ext uri="{BB962C8B-B14F-4D97-AF65-F5344CB8AC3E}">
        <p14:creationId xmlns:p14="http://schemas.microsoft.com/office/powerpoint/2010/main" val="385265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9</a:t>
            </a:fld>
            <a:endParaRPr lang="en-US" dirty="0"/>
          </a:p>
        </p:txBody>
      </p:sp>
    </p:spTree>
    <p:extLst>
      <p:ext uri="{BB962C8B-B14F-4D97-AF65-F5344CB8AC3E}">
        <p14:creationId xmlns:p14="http://schemas.microsoft.com/office/powerpoint/2010/main" val="32842738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10</a:t>
            </a:fld>
            <a:endParaRPr lang="en-US" dirty="0"/>
          </a:p>
        </p:txBody>
      </p:sp>
    </p:spTree>
    <p:extLst>
      <p:ext uri="{BB962C8B-B14F-4D97-AF65-F5344CB8AC3E}">
        <p14:creationId xmlns:p14="http://schemas.microsoft.com/office/powerpoint/2010/main" val="28955549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13</a:t>
            </a:fld>
            <a:endParaRPr lang="en-GB"/>
          </a:p>
        </p:txBody>
      </p:sp>
    </p:spTree>
    <p:extLst>
      <p:ext uri="{BB962C8B-B14F-4D97-AF65-F5344CB8AC3E}">
        <p14:creationId xmlns:p14="http://schemas.microsoft.com/office/powerpoint/2010/main" val="1493633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A6243018-E0AE-4A0C-9135-8A9AF9F1F80C}" type="datetime1">
              <a:rPr lang="en-GB" smtClean="0"/>
              <a:t>09/10/2024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5 / Fundamentals of Electrical and Electronic Systems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F88CBF1-72E0-4E26-ADA5-968BA229A322}" type="datetime1">
              <a:rPr lang="en-GB" smtClean="0"/>
              <a:t>09/10/2024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5 / Fundamentals of Electrical and Electronic Systems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FE3B0B2B-7170-4ACA-92CC-B32182CFF393}" type="datetime1">
              <a:rPr lang="en-GB" smtClean="0"/>
              <a:t>09/10/2024</a:t>
            </a:fld>
            <a:endParaRPr lang="en-US" dirty="0"/>
          </a:p>
        </p:txBody>
      </p:sp>
      <p:sp>
        <p:nvSpPr>
          <p:cNvPr id="4" name="Footer Placeholder 3"/>
          <p:cNvSpPr>
            <a:spLocks noGrp="1"/>
          </p:cNvSpPr>
          <p:nvPr>
            <p:ph type="ftr" sz="quarter" idx="11"/>
          </p:nvPr>
        </p:nvSpPr>
        <p:spPr/>
        <p:txBody>
          <a:bodyPr/>
          <a:lstStyle/>
          <a:p>
            <a:r>
              <a:rPr lang="en-GB"/>
              <a:t>Lecture 5 / Fundamentals of Electrical and Electronic Systems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758BB451-8C88-47E5-8FC2-CC502C6BAAB7}" type="datetime1">
              <a:rPr lang="en-GB" smtClean="0"/>
              <a:t>09/10/2024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5 / Fundamentals of Electrical and Electronic Systems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DF8EAC6-2DE2-4FC2-BF59-B4A4306D2E91}" type="datetime1">
              <a:rPr lang="en-GB" smtClean="0"/>
              <a:t>09/10/2024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5 / Fundamentals of Electrical and Electronic Systems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5D29938B-8035-4BB7-8F9F-2DCD7102AF3F}" type="datetime1">
              <a:rPr lang="en-GB" smtClean="0"/>
              <a:t>09/10/2024</a:t>
            </a:fld>
            <a:endParaRPr lang="en-US" dirty="0"/>
          </a:p>
        </p:txBody>
      </p:sp>
      <p:sp>
        <p:nvSpPr>
          <p:cNvPr id="4" name="Footer Placeholder 3"/>
          <p:cNvSpPr>
            <a:spLocks noGrp="1"/>
          </p:cNvSpPr>
          <p:nvPr>
            <p:ph type="ftr" sz="quarter" idx="11"/>
          </p:nvPr>
        </p:nvSpPr>
        <p:spPr/>
        <p:txBody>
          <a:bodyPr/>
          <a:lstStyle/>
          <a:p>
            <a:r>
              <a:rPr lang="en-GB"/>
              <a:t>Lecture 5 / Fundamentals of Electrical and Electronic Systems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56107B62-37D9-46CA-9049-CD7B77579D34}" type="datetime1">
              <a:rPr lang="en-GB" noProof="0" smtClean="0"/>
              <a:t>09/10/2024</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5 / Fundamentals of Electrical and Electronic Systems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E9B8ECED-BA97-4585-B13A-F52B2CEE27AA}" type="datetime1">
              <a:rPr lang="en-GB" smtClean="0"/>
              <a:t>09/10/2024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5 / Fundamentals of Electrical and Electronic Systems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AD0579E-BD2F-4BAA-B396-35BA35E1D017}" type="datetime1">
              <a:rPr lang="en-GB" smtClean="0"/>
              <a:t>09/10/2024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5 / Fundamentals of Electrical and Electronic Systems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F5079A4B-3084-4D78-862A-1E9FF7637083}" type="datetime1">
              <a:rPr lang="en-GB" smtClean="0"/>
              <a:t>09/10/2024</a:t>
            </a:fld>
            <a:endParaRPr lang="en-US" dirty="0"/>
          </a:p>
        </p:txBody>
      </p:sp>
      <p:sp>
        <p:nvSpPr>
          <p:cNvPr id="4" name="Footer Placeholder 3"/>
          <p:cNvSpPr>
            <a:spLocks noGrp="1"/>
          </p:cNvSpPr>
          <p:nvPr>
            <p:ph type="ftr" sz="quarter" idx="11"/>
          </p:nvPr>
        </p:nvSpPr>
        <p:spPr/>
        <p:txBody>
          <a:bodyPr/>
          <a:lstStyle/>
          <a:p>
            <a:r>
              <a:rPr lang="en-GB"/>
              <a:t>Lecture 5 / Fundamentals of Electrical and Electronic Systems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2A6EE39B-C0B9-400C-B067-3C345A6415BD}" type="datetime1">
              <a:rPr lang="en-GB" noProof="0" smtClean="0"/>
              <a:t>09/10/2024</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5 / Fundamentals of Electrical and Electronic Systems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52D90A85-0FDF-4737-B8A0-AF6DD6DB9C60}" type="datetime1">
              <a:rPr lang="en-GB" smtClean="0"/>
              <a:t>09/10/2024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5 / Fundamentals of Electrical and Electronic Systems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7D6B3A8-E26A-4183-847D-11EAEA9BF9A5}" type="datetime1">
              <a:rPr lang="en-GB" smtClean="0"/>
              <a:t>09/10/2024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5 / Fundamentals of Electrical and Electronic Systems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D1A9712F-936F-4492-8B06-3C77F03D9C01}" type="datetime1">
              <a:rPr lang="en-GB" smtClean="0"/>
              <a:t>09/10/2024</a:t>
            </a:fld>
            <a:endParaRPr lang="en-US" dirty="0"/>
          </a:p>
        </p:txBody>
      </p:sp>
      <p:sp>
        <p:nvSpPr>
          <p:cNvPr id="4" name="Footer Placeholder 3"/>
          <p:cNvSpPr>
            <a:spLocks noGrp="1"/>
          </p:cNvSpPr>
          <p:nvPr>
            <p:ph type="ftr" sz="quarter" idx="11"/>
          </p:nvPr>
        </p:nvSpPr>
        <p:spPr/>
        <p:txBody>
          <a:bodyPr/>
          <a:lstStyle/>
          <a:p>
            <a:r>
              <a:rPr lang="en-GB"/>
              <a:t>Lecture 5 / Fundamentals of Electrical and Electronic Systems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6164CD-EC45-4FEC-96DB-3767D46C0313}" type="datetime1">
              <a:rPr lang="en-GB" smtClean="0"/>
              <a:t>09/10/2024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5 / Fundamentals of Electrical and Electronic Systems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37B8E9F6-A2EA-42B2-A218-9FDEAEB462FD}" type="datetime1">
              <a:rPr lang="en-GB" smtClean="0"/>
              <a:t>09/10/2024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5 / Fundamentals of Electrical and Electronic Systems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102D315-492C-4600-A92D-2CF27369613C}" type="datetime1">
              <a:rPr lang="en-GB" smtClean="0"/>
              <a:t>09/10/2024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5 / Fundamentals of Electrical and Electronic Systems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189FFD07-E8FD-404A-9BD6-EDE2B2F4B704}" type="datetime1">
              <a:rPr lang="en-GB" smtClean="0"/>
              <a:t>09/10/2024</a:t>
            </a:fld>
            <a:endParaRPr lang="en-US" dirty="0"/>
          </a:p>
        </p:txBody>
      </p:sp>
      <p:sp>
        <p:nvSpPr>
          <p:cNvPr id="4" name="Footer Placeholder 3"/>
          <p:cNvSpPr>
            <a:spLocks noGrp="1"/>
          </p:cNvSpPr>
          <p:nvPr>
            <p:ph type="ftr" sz="quarter" idx="11"/>
          </p:nvPr>
        </p:nvSpPr>
        <p:spPr/>
        <p:txBody>
          <a:bodyPr/>
          <a:lstStyle/>
          <a:p>
            <a:r>
              <a:rPr lang="en-GB"/>
              <a:t>Lecture 5 / Fundamentals of Electrical and Electronic Systems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5074B5BE-04D0-42D6-BC04-7760FCE964CE}" type="datetime1">
              <a:rPr lang="en-GB" noProof="0" smtClean="0"/>
              <a:t>09/10/2024</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5 / Fundamentals of Electrical and Electronic Systems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0D8DBF44-0D1E-40A3-A4DF-F49DD14A3893}" type="datetime1">
              <a:rPr lang="en-GB" smtClean="0"/>
              <a:t>09/10/2024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5 / Fundamentals of Electrical and Electronic Systems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32A2FA8-6993-499C-B002-73D6C7090346}" type="datetime1">
              <a:rPr lang="en-GB" smtClean="0"/>
              <a:t>09/10/2024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5 / Fundamentals of Electrical and Electronic Systems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236EED45-4778-405E-8CB4-FA61C8D6D33D}" type="datetime1">
              <a:rPr lang="en-GB" smtClean="0"/>
              <a:t>09/10/2024</a:t>
            </a:fld>
            <a:endParaRPr lang="en-US" dirty="0"/>
          </a:p>
        </p:txBody>
      </p:sp>
      <p:sp>
        <p:nvSpPr>
          <p:cNvPr id="4" name="Footer Placeholder 3"/>
          <p:cNvSpPr>
            <a:spLocks noGrp="1"/>
          </p:cNvSpPr>
          <p:nvPr>
            <p:ph type="ftr" sz="quarter" idx="11"/>
          </p:nvPr>
        </p:nvSpPr>
        <p:spPr/>
        <p:txBody>
          <a:bodyPr/>
          <a:lstStyle/>
          <a:p>
            <a:r>
              <a:rPr lang="en-GB"/>
              <a:t>Lecture 5 / Fundamentals of Electrical and Electronic Systems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45D4CB20-B8B5-4989-8FC6-AA7B0C3F9D31}" type="datetime1">
              <a:rPr lang="en-GB" noProof="0" smtClean="0"/>
              <a:t>09/10/2024</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5 / Fundamentals of Electrical and Electronic Systems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025BB066-3E04-4825-9587-1E78A166CBFE}" type="datetime1">
              <a:rPr lang="en-GB" smtClean="0"/>
              <a:t>09/10/2024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5 / Fundamentals of Electrical and Electronic Systems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7A684D7-B518-4F98-931C-1BED3A5CF8B9}" type="datetime1">
              <a:rPr lang="en-GB" smtClean="0"/>
              <a:t>09/10/2024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5 / Fundamentals of Electrical and Electronic Systems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BC041DB1-50D1-4C55-B8BF-214FD46C1168}" type="datetime1">
              <a:rPr lang="en-GB" smtClean="0"/>
              <a:t>09/10/2024</a:t>
            </a:fld>
            <a:endParaRPr lang="en-US" dirty="0"/>
          </a:p>
        </p:txBody>
      </p:sp>
      <p:sp>
        <p:nvSpPr>
          <p:cNvPr id="4" name="Footer Placeholder 3"/>
          <p:cNvSpPr>
            <a:spLocks noGrp="1"/>
          </p:cNvSpPr>
          <p:nvPr>
            <p:ph type="ftr" sz="quarter" idx="11"/>
          </p:nvPr>
        </p:nvSpPr>
        <p:spPr/>
        <p:txBody>
          <a:bodyPr/>
          <a:lstStyle/>
          <a:p>
            <a:r>
              <a:rPr lang="en-GB"/>
              <a:t>Lecture 5 / Fundamentals of Electrical and Electronic Systems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EC39A74D-BDCD-4C5D-BC40-75CDDD3C2FA2}" type="datetime1">
              <a:rPr lang="en-GB" noProof="0" smtClean="0"/>
              <a:t>09/10/2024</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5 / Fundamentals of Electrical and Electronic Systems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7CF4C633-A8B3-43A5-AA2B-1A0C606FC0D9}" type="datetime1">
              <a:rPr lang="en-GB" smtClean="0"/>
              <a:t>09/10/2024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5 / Fundamentals of Electrical and Electronic Systems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86EAAB4-B445-4E69-9909-C58F8E573D8B}" type="datetime1">
              <a:rPr lang="en-GB" smtClean="0"/>
              <a:t>09/10/2024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5 / Fundamentals of Electrical and Electronic Systems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B33DC727-B448-49FF-B040-4A9A22EB99A4}" type="datetime1">
              <a:rPr lang="en-GB" smtClean="0"/>
              <a:t>09/10/2024</a:t>
            </a:fld>
            <a:endParaRPr lang="en-US" dirty="0"/>
          </a:p>
        </p:txBody>
      </p:sp>
      <p:sp>
        <p:nvSpPr>
          <p:cNvPr id="4" name="Footer Placeholder 3"/>
          <p:cNvSpPr>
            <a:spLocks noGrp="1"/>
          </p:cNvSpPr>
          <p:nvPr>
            <p:ph type="ftr" sz="quarter" idx="11"/>
          </p:nvPr>
        </p:nvSpPr>
        <p:spPr/>
        <p:txBody>
          <a:bodyPr/>
          <a:lstStyle/>
          <a:p>
            <a:r>
              <a:rPr lang="en-GB"/>
              <a:t>Lecture 5 / Fundamentals of Electrical and Electronic Systems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1C96B20C-E89D-4DA6-B0E0-989436D16CD1}" type="datetime1">
              <a:rPr lang="en-GB" noProof="0" smtClean="0"/>
              <a:t>09/10/2024</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5 / Fundamentals of Electrical and Electronic Systems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D710F2EF-FFE4-4D33-A9E0-ADAB782DE978}" type="datetime1">
              <a:rPr lang="en-GB" smtClean="0"/>
              <a:t>09/10/2024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5 / Fundamentals of Electrical and Electronic Systems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AFA19DD-4DBF-401B-A885-7F42510967EE}" type="datetime1">
              <a:rPr lang="en-GB" smtClean="0"/>
              <a:t>09/10/2024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5 / Fundamentals of Electrical and Electronic Systems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22C53281-C124-403F-8892-AC8AF32BC4D3}" type="datetime1">
              <a:rPr lang="en-GB" smtClean="0"/>
              <a:t>09/10/2024</a:t>
            </a:fld>
            <a:endParaRPr lang="en-US" dirty="0"/>
          </a:p>
        </p:txBody>
      </p:sp>
      <p:sp>
        <p:nvSpPr>
          <p:cNvPr id="4" name="Footer Placeholder 3"/>
          <p:cNvSpPr>
            <a:spLocks noGrp="1"/>
          </p:cNvSpPr>
          <p:nvPr>
            <p:ph type="ftr" sz="quarter" idx="11"/>
          </p:nvPr>
        </p:nvSpPr>
        <p:spPr/>
        <p:txBody>
          <a:bodyPr/>
          <a:lstStyle/>
          <a:p>
            <a:r>
              <a:rPr lang="en-GB"/>
              <a:t>Lecture 5 / Fundamentals of Electrical and Electronic Systems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E923E2D9-03A9-425A-A00C-F8E266B730B6}" type="datetime1">
              <a:rPr lang="en-GB" noProof="0" smtClean="0"/>
              <a:t>09/10/2024</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5 / Fundamentals of Electrical and Electronic Systems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8E3D66BD-94C6-4AAD-B4DD-8F9071470989}" type="datetime1">
              <a:rPr lang="en-GB" smtClean="0"/>
              <a:t>09/10/2024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5 / Fundamentals of Electrical and Electronic Systems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E3CFC45-B0D1-47F6-ACC2-ECCF2837D4DD}" type="datetime1">
              <a:rPr lang="en-GB" smtClean="0"/>
              <a:t>09/10/2024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5 / Fundamentals of Electrical and Electronic Systems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AC90A13D-4999-4AA8-AEC6-D2A2B2487548}" type="datetime1">
              <a:rPr lang="en-GB" smtClean="0"/>
              <a:t>09/10/2024</a:t>
            </a:fld>
            <a:endParaRPr lang="en-US" dirty="0"/>
          </a:p>
        </p:txBody>
      </p:sp>
      <p:sp>
        <p:nvSpPr>
          <p:cNvPr id="4" name="Footer Placeholder 3"/>
          <p:cNvSpPr>
            <a:spLocks noGrp="1"/>
          </p:cNvSpPr>
          <p:nvPr>
            <p:ph type="ftr" sz="quarter" idx="11"/>
          </p:nvPr>
        </p:nvSpPr>
        <p:spPr/>
        <p:txBody>
          <a:bodyPr/>
          <a:lstStyle/>
          <a:p>
            <a:r>
              <a:rPr lang="en-GB"/>
              <a:t>Lecture 5 / Fundamentals of Electrical and Electronic Systems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7.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0.xml"/><Relationship Id="rId7" Type="http://schemas.openxmlformats.org/officeDocument/2006/relationships/image" Target="../media/image15.png"/><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theme" Target="../theme/theme14.xml"/><Relationship Id="rId5" Type="http://schemas.openxmlformats.org/officeDocument/2006/relationships/slideLayout" Target="../slideLayouts/slideLayout42.xml"/><Relationship Id="rId4" Type="http://schemas.openxmlformats.org/officeDocument/2006/relationships/slideLayout" Target="../slideLayouts/slideLayout41.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5.xml"/><Relationship Id="rId7" Type="http://schemas.openxmlformats.org/officeDocument/2006/relationships/image" Target="../media/image16.png"/><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theme" Target="../theme/theme15.xml"/><Relationship Id="rId5" Type="http://schemas.openxmlformats.org/officeDocument/2006/relationships/slideLayout" Target="../slideLayouts/slideLayout47.xml"/><Relationship Id="rId4" Type="http://schemas.openxmlformats.org/officeDocument/2006/relationships/slideLayout" Target="../slideLayouts/slideLayout46.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50.xml"/><Relationship Id="rId7" Type="http://schemas.openxmlformats.org/officeDocument/2006/relationships/image" Target="../media/image17.png"/><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theme" Target="../theme/theme16.xml"/><Relationship Id="rId5" Type="http://schemas.openxmlformats.org/officeDocument/2006/relationships/slideLayout" Target="../slideLayouts/slideLayout52.xml"/><Relationship Id="rId4" Type="http://schemas.openxmlformats.org/officeDocument/2006/relationships/slideLayout" Target="../slideLayouts/slideLayout51.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slideLayout" Target="../slideLayouts/slideLayout65.xml"/><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slideLayout" Target="../slideLayouts/slideLayout64.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8.xml"/><Relationship Id="rId7" Type="http://schemas.openxmlformats.org/officeDocument/2006/relationships/theme" Target="../theme/theme18.xml"/><Relationship Id="rId2" Type="http://schemas.openxmlformats.org/officeDocument/2006/relationships/slideLayout" Target="../slideLayouts/slideLayout67.xml"/><Relationship Id="rId1" Type="http://schemas.openxmlformats.org/officeDocument/2006/relationships/slideLayout" Target="../slideLayouts/slideLayout66.xml"/><Relationship Id="rId6" Type="http://schemas.openxmlformats.org/officeDocument/2006/relationships/slideLayout" Target="../slideLayouts/slideLayout71.xml"/><Relationship Id="rId5" Type="http://schemas.openxmlformats.org/officeDocument/2006/relationships/slideLayout" Target="../slideLayouts/slideLayout70.xml"/><Relationship Id="rId4" Type="http://schemas.openxmlformats.org/officeDocument/2006/relationships/slideLayout" Target="../slideLayouts/slideLayout69.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4.xml"/><Relationship Id="rId7" Type="http://schemas.openxmlformats.org/officeDocument/2006/relationships/image" Target="../media/image24.png"/><Relationship Id="rId2" Type="http://schemas.openxmlformats.org/officeDocument/2006/relationships/slideLayout" Target="../slideLayouts/slideLayout73.xml"/><Relationship Id="rId1" Type="http://schemas.openxmlformats.org/officeDocument/2006/relationships/slideLayout" Target="../slideLayouts/slideLayout72.xml"/><Relationship Id="rId6" Type="http://schemas.openxmlformats.org/officeDocument/2006/relationships/theme" Target="../theme/theme19.xml"/><Relationship Id="rId5" Type="http://schemas.openxmlformats.org/officeDocument/2006/relationships/slideLayout" Target="../slideLayouts/slideLayout76.xml"/><Relationship Id="rId4" Type="http://schemas.openxmlformats.org/officeDocument/2006/relationships/slideLayout" Target="../slideLayouts/slideLayout75.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5.xml"/><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6.xml"/><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7.xml"/><Relationship Id="rId1" Type="http://schemas.openxmlformats.org/officeDocument/2006/relationships/slideLayout" Target="../slideLayouts/slideLayout35.xml"/><Relationship Id="rId5" Type="http://schemas.openxmlformats.org/officeDocument/2006/relationships/image" Target="../media/image29.png"/><Relationship Id="rId4" Type="http://schemas.openxmlformats.org/officeDocument/2006/relationships/customXml" Target="../ink/ink1.xml"/></Relationships>
</file>

<file path=ppt/slides/_rels/slide10.xml.rels><?xml version="1.0" encoding="UTF-8" standalone="yes"?>
<Relationships xmlns="http://schemas.openxmlformats.org/package/2006/relationships"><Relationship Id="rId3" Type="http://schemas.openxmlformats.org/officeDocument/2006/relationships/image" Target="../media/image290.png"/><Relationship Id="rId2" Type="http://schemas.openxmlformats.org/officeDocument/2006/relationships/notesSlide" Target="../notesSlides/notesSlide8.xml"/><Relationship Id="rId1" Type="http://schemas.openxmlformats.org/officeDocument/2006/relationships/slideLayout" Target="../slideLayouts/slideLayout35.xml"/><Relationship Id="rId4" Type="http://schemas.openxmlformats.org/officeDocument/2006/relationships/image" Target="../media/image30.png"/></Relationships>
</file>

<file path=ppt/slides/_rels/slide1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30.png"/><Relationship Id="rId1" Type="http://schemas.openxmlformats.org/officeDocument/2006/relationships/slideLayout" Target="../slideLayouts/slideLayout36.xml"/></Relationships>
</file>

<file path=ppt/slides/_rels/slide1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50.png"/><Relationship Id="rId1" Type="http://schemas.openxmlformats.org/officeDocument/2006/relationships/slideLayout" Target="../slideLayouts/slideLayout35.xml"/></Relationships>
</file>

<file path=ppt/slides/_rels/slide1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9.xml"/><Relationship Id="rId1" Type="http://schemas.openxmlformats.org/officeDocument/2006/relationships/slideLayout" Target="../slideLayouts/slideLayout35.xml"/><Relationship Id="rId4" Type="http://schemas.openxmlformats.org/officeDocument/2006/relationships/image" Target="../media/image34.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30810" y="1889370"/>
            <a:ext cx="5315818" cy="3331157"/>
          </a:xfrm>
        </p:spPr>
        <p:txBody>
          <a:bodyPr/>
          <a:lstStyle/>
          <a:p>
            <a:r>
              <a:rPr lang="en-GB" sz="4800" dirty="0"/>
              <a:t>Fundamentals of Electrical</a:t>
            </a:r>
          </a:p>
          <a:p>
            <a:r>
              <a:rPr lang="en-GB" sz="4800" dirty="0"/>
              <a:t>And Electronic Systems</a:t>
            </a:r>
          </a:p>
          <a:p>
            <a:r>
              <a:rPr lang="en-GB" sz="4800" dirty="0"/>
              <a:t>(ACDA4018)</a:t>
            </a:r>
          </a:p>
          <a:p>
            <a:r>
              <a:rPr lang="en-GB" sz="3600" i="1" dirty="0">
                <a:solidFill>
                  <a:srgbClr val="FFC000"/>
                </a:solidFill>
              </a:rPr>
              <a:t>Lecture </a:t>
            </a:r>
            <a:r>
              <a:rPr lang="en-GB" sz="3600" i="1">
                <a:solidFill>
                  <a:srgbClr val="FFC000"/>
                </a:solidFill>
              </a:rPr>
              <a:t>- 5</a:t>
            </a:r>
            <a:endParaRPr lang="en-GB" sz="3600" i="1" dirty="0">
              <a:solidFill>
                <a:srgbClr val="FFC000"/>
              </a:solidFill>
            </a:endParaRP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22969" y="-52649"/>
            <a:ext cx="2721964" cy="1325563"/>
          </a:xfrm>
        </p:spPr>
        <p:txBody>
          <a:bodyPr>
            <a:normAutofit/>
          </a:bodyPr>
          <a:lstStyle/>
          <a:p>
            <a:pPr algn="ctr"/>
            <a:r>
              <a:rPr lang="en-IN" b="1" dirty="0">
                <a:solidFill>
                  <a:schemeClr val="bg1"/>
                </a:solidFill>
                <a:latin typeface="+mn-lt"/>
              </a:rPr>
              <a:t>Content</a:t>
            </a:r>
          </a:p>
        </p:txBody>
      </p:sp>
      <p:sp>
        <p:nvSpPr>
          <p:cNvPr id="3" name="Content Placeholder 2"/>
          <p:cNvSpPr>
            <a:spLocks noGrp="1"/>
          </p:cNvSpPr>
          <p:nvPr>
            <p:ph idx="1"/>
          </p:nvPr>
        </p:nvSpPr>
        <p:spPr>
          <a:xfrm>
            <a:off x="971380" y="1545700"/>
            <a:ext cx="9123354" cy="5230549"/>
          </a:xfrm>
        </p:spPr>
        <p:txBody>
          <a:bodyPr>
            <a:normAutofit/>
          </a:bodyPr>
          <a:lstStyle/>
          <a:p>
            <a:pPr algn="just"/>
            <a:r>
              <a:rPr lang="en-IN" sz="4400" dirty="0"/>
              <a:t>Kirchhoff's Voltage law</a:t>
            </a:r>
          </a:p>
          <a:p>
            <a:r>
              <a:rPr lang="en-IN" sz="4400" dirty="0"/>
              <a:t>Kirchhoff's current law</a:t>
            </a:r>
            <a:br>
              <a:rPr lang="en-US" sz="2800" b="1" kern="1200" dirty="0">
                <a:solidFill>
                  <a:schemeClr val="tx1"/>
                </a:solidFill>
                <a:latin typeface="+mj-lt"/>
                <a:ea typeface="+mj-ea"/>
                <a:cs typeface="+mj-cs"/>
              </a:rPr>
            </a:br>
            <a:endParaRPr lang="en-IN" sz="3083" dirty="0"/>
          </a:p>
          <a:p>
            <a:pPr marL="354629" lvl="1" indent="-354629" algn="just">
              <a:buFont typeface="Arial"/>
              <a:buChar char="•"/>
            </a:pPr>
            <a:endParaRPr lang="en-IN" sz="3083"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a:t>
            </a:fld>
            <a:endParaRPr lang="en-US" dirty="0"/>
          </a:p>
        </p:txBody>
      </p:sp>
      <p:sp>
        <p:nvSpPr>
          <p:cNvPr id="4" name="Footer Placeholder 3">
            <a:extLst>
              <a:ext uri="{FF2B5EF4-FFF2-40B4-BE49-F238E27FC236}">
                <a16:creationId xmlns:a16="http://schemas.microsoft.com/office/drawing/2014/main" id="{7E2EBC05-CB4F-406D-2F45-D8D94E4ABFE4}"/>
              </a:ext>
            </a:extLst>
          </p:cNvPr>
          <p:cNvSpPr>
            <a:spLocks noGrp="1"/>
          </p:cNvSpPr>
          <p:nvPr>
            <p:ph type="ftr" sz="quarter" idx="11"/>
          </p:nvPr>
        </p:nvSpPr>
        <p:spPr>
          <a:xfrm>
            <a:off x="4175786" y="6461781"/>
            <a:ext cx="6232417" cy="365125"/>
          </a:xfrm>
        </p:spPr>
        <p:txBody>
          <a:bodyPr/>
          <a:lstStyle/>
          <a:p>
            <a:r>
              <a:rPr lang="en-GB"/>
              <a:t>Lecture 5 / Fundamentals of Electrical and Electronic Systems</a:t>
            </a:r>
            <a:endParaRPr lang="en-GB" dirty="0"/>
          </a:p>
        </p:txBody>
      </p:sp>
    </p:spTree>
    <p:extLst>
      <p:ext uri="{BB962C8B-B14F-4D97-AF65-F5344CB8AC3E}">
        <p14:creationId xmlns:p14="http://schemas.microsoft.com/office/powerpoint/2010/main" val="3657130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94157" y="-90374"/>
            <a:ext cx="4416393" cy="1325563"/>
          </a:xfrm>
        </p:spPr>
        <p:txBody>
          <a:bodyPr/>
          <a:lstStyle/>
          <a:p>
            <a:pPr algn="l"/>
            <a:r>
              <a:rPr lang="en-IN" b="1" dirty="0">
                <a:solidFill>
                  <a:schemeClr val="bg1"/>
                </a:solidFill>
              </a:rPr>
              <a:t>Learning Outcome</a:t>
            </a:r>
          </a:p>
        </p:txBody>
      </p:sp>
      <p:sp>
        <p:nvSpPr>
          <p:cNvPr id="3" name="Content Placeholder 2"/>
          <p:cNvSpPr>
            <a:spLocks noGrp="1"/>
          </p:cNvSpPr>
          <p:nvPr>
            <p:ph idx="1"/>
          </p:nvPr>
        </p:nvSpPr>
        <p:spPr/>
        <p:txBody>
          <a:bodyPr>
            <a:normAutofit/>
          </a:bodyPr>
          <a:lstStyle/>
          <a:p>
            <a:pPr marL="0" indent="0">
              <a:buNone/>
            </a:pPr>
            <a:r>
              <a:rPr lang="en-IN" b="1" dirty="0"/>
              <a:t>The student upon completion of the lecture will be able to:</a:t>
            </a:r>
          </a:p>
          <a:p>
            <a:r>
              <a:rPr lang="en-IN" dirty="0"/>
              <a:t>Define KCL and KVL.</a:t>
            </a:r>
          </a:p>
          <a:p>
            <a:r>
              <a:rPr lang="en-IN" dirty="0"/>
              <a:t>Apply KVL and KCL in circuits</a:t>
            </a:r>
          </a:p>
          <a:p>
            <a:endParaRPr lang="en-IN" dirty="0"/>
          </a:p>
          <a:p>
            <a:endParaRPr lang="en-IN" b="1" dirty="0"/>
          </a:p>
        </p:txBody>
      </p:sp>
      <p:sp>
        <p:nvSpPr>
          <p:cNvPr id="4" name="Footer Placeholder 3"/>
          <p:cNvSpPr>
            <a:spLocks noGrp="1"/>
          </p:cNvSpPr>
          <p:nvPr>
            <p:ph type="ftr" sz="quarter" idx="11"/>
          </p:nvPr>
        </p:nvSpPr>
        <p:spPr>
          <a:xfrm>
            <a:off x="1950106" y="6357691"/>
            <a:ext cx="7365728" cy="365125"/>
          </a:xfrm>
        </p:spPr>
        <p:txBody>
          <a:bodyPr/>
          <a:lstStyle/>
          <a:p>
            <a:r>
              <a:rPr lang="en-GB"/>
              <a:t>Lecture 5 /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a:t>
            </a:fld>
            <a:endParaRPr lang="en-US" dirty="0"/>
          </a:p>
        </p:txBody>
      </p:sp>
    </p:spTree>
    <p:extLst>
      <p:ext uri="{BB962C8B-B14F-4D97-AF65-F5344CB8AC3E}">
        <p14:creationId xmlns:p14="http://schemas.microsoft.com/office/powerpoint/2010/main" val="24455161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16428" y="15204"/>
            <a:ext cx="3559143" cy="1325563"/>
          </a:xfrm>
        </p:spPr>
        <p:txBody>
          <a:bodyPr/>
          <a:lstStyle/>
          <a:p>
            <a:pPr algn="l"/>
            <a:r>
              <a:rPr lang="en-IN" b="1" dirty="0">
                <a:solidFill>
                  <a:schemeClr val="bg1"/>
                </a:solidFill>
              </a:rPr>
              <a:t>Introduction</a:t>
            </a:r>
          </a:p>
        </p:txBody>
      </p:sp>
      <p:sp>
        <p:nvSpPr>
          <p:cNvPr id="3" name="Content Placeholder 2"/>
          <p:cNvSpPr>
            <a:spLocks noGrp="1"/>
          </p:cNvSpPr>
          <p:nvPr>
            <p:ph idx="1"/>
          </p:nvPr>
        </p:nvSpPr>
        <p:spPr>
          <a:xfrm>
            <a:off x="609600" y="1600201"/>
            <a:ext cx="10972800" cy="4567396"/>
          </a:xfrm>
        </p:spPr>
        <p:txBody>
          <a:bodyPr>
            <a:normAutofit/>
          </a:bodyPr>
          <a:lstStyle/>
          <a:p>
            <a:pPr marL="0" indent="0">
              <a:buNone/>
            </a:pPr>
            <a:r>
              <a:rPr lang="en-US" sz="3200" b="1" dirty="0"/>
              <a:t>Node: </a:t>
            </a:r>
          </a:p>
          <a:p>
            <a:pPr marL="0" indent="0">
              <a:buNone/>
            </a:pPr>
            <a:r>
              <a:rPr lang="en-IN" sz="3200" dirty="0"/>
              <a:t>A node is a junction in a circuit where two or more circuit elements are connected.</a:t>
            </a:r>
          </a:p>
          <a:p>
            <a:pPr marL="0" indent="0">
              <a:buNone/>
            </a:pPr>
            <a:r>
              <a:rPr lang="en-IN" sz="3200" b="1" dirty="0"/>
              <a:t>Junction:</a:t>
            </a:r>
          </a:p>
          <a:p>
            <a:pPr marL="0" indent="0">
              <a:buNone/>
            </a:pPr>
            <a:r>
              <a:rPr lang="en-GB" sz="3200" dirty="0"/>
              <a:t>A junction is a point in a circuit where three or more components (or branches) meet. It serves as a connection point where current can split or combine</a:t>
            </a:r>
            <a:endParaRPr lang="en-IN" sz="3200" dirty="0"/>
          </a:p>
          <a:p>
            <a:pPr marL="0" indent="0">
              <a:buNone/>
            </a:pPr>
            <a:endParaRPr lang="en-IN" dirty="0"/>
          </a:p>
          <a:p>
            <a:endParaRPr lang="en-IN" dirty="0"/>
          </a:p>
          <a:p>
            <a:endParaRPr lang="en-IN" b="1" dirty="0"/>
          </a:p>
        </p:txBody>
      </p:sp>
      <p:sp>
        <p:nvSpPr>
          <p:cNvPr id="4" name="Footer Placeholder 3"/>
          <p:cNvSpPr>
            <a:spLocks noGrp="1"/>
          </p:cNvSpPr>
          <p:nvPr>
            <p:ph type="ftr" sz="quarter" idx="11"/>
          </p:nvPr>
        </p:nvSpPr>
        <p:spPr>
          <a:xfrm>
            <a:off x="1950632" y="6327448"/>
            <a:ext cx="6475875" cy="365125"/>
          </a:xfrm>
        </p:spPr>
        <p:txBody>
          <a:bodyPr/>
          <a:lstStyle/>
          <a:p>
            <a:r>
              <a:rPr lang="en-GB" dirty="0"/>
              <a:t>Lecture 5 / Fundamentals of Electrical and Electronic Systems</a:t>
            </a:r>
            <a:endParaRPr lang="en-US" dirty="0"/>
          </a:p>
          <a:p>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4</a:t>
            </a:fld>
            <a:endParaRPr lang="en-US" dirty="0"/>
          </a:p>
        </p:txBody>
      </p:sp>
    </p:spTree>
    <p:extLst>
      <p:ext uri="{BB962C8B-B14F-4D97-AF65-F5344CB8AC3E}">
        <p14:creationId xmlns:p14="http://schemas.microsoft.com/office/powerpoint/2010/main" val="5213860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16428" y="15204"/>
            <a:ext cx="3559143" cy="1325563"/>
          </a:xfrm>
        </p:spPr>
        <p:txBody>
          <a:bodyPr/>
          <a:lstStyle/>
          <a:p>
            <a:pPr algn="l"/>
            <a:r>
              <a:rPr lang="en-IN" b="1" dirty="0">
                <a:solidFill>
                  <a:schemeClr val="bg1"/>
                </a:solidFill>
              </a:rPr>
              <a:t>Introduction</a:t>
            </a:r>
          </a:p>
        </p:txBody>
      </p:sp>
      <p:sp>
        <p:nvSpPr>
          <p:cNvPr id="3" name="Content Placeholder 2"/>
          <p:cNvSpPr>
            <a:spLocks noGrp="1"/>
          </p:cNvSpPr>
          <p:nvPr>
            <p:ph idx="1"/>
          </p:nvPr>
        </p:nvSpPr>
        <p:spPr>
          <a:xfrm>
            <a:off x="609600" y="1600201"/>
            <a:ext cx="10972800" cy="4567396"/>
          </a:xfrm>
        </p:spPr>
        <p:txBody>
          <a:bodyPr>
            <a:normAutofit/>
          </a:bodyPr>
          <a:lstStyle/>
          <a:p>
            <a:pPr marL="0" indent="0">
              <a:buNone/>
            </a:pPr>
            <a:r>
              <a:rPr lang="en-US" sz="3200" b="1" dirty="0"/>
              <a:t>Branch: </a:t>
            </a:r>
          </a:p>
          <a:p>
            <a:pPr marL="0" indent="0">
              <a:buNone/>
            </a:pPr>
            <a:r>
              <a:rPr lang="en-GB" sz="3200" dirty="0"/>
              <a:t>A </a:t>
            </a:r>
            <a:r>
              <a:rPr lang="en-GB" sz="3200" b="1" dirty="0"/>
              <a:t>branch</a:t>
            </a:r>
            <a:r>
              <a:rPr lang="en-GB" sz="3200" dirty="0"/>
              <a:t> is any path in a circuit that contains circuit elements like resistors, capacitors, voltage sources, etc., and connects two nodes.</a:t>
            </a:r>
          </a:p>
          <a:p>
            <a:pPr marL="0" indent="0">
              <a:buNone/>
            </a:pPr>
            <a:r>
              <a:rPr lang="en-US" sz="3200" dirty="0"/>
              <a:t>A part of a network which lies between two node is called a branch.</a:t>
            </a:r>
          </a:p>
          <a:p>
            <a:pPr marL="0" indent="0">
              <a:buNone/>
            </a:pPr>
            <a:r>
              <a:rPr lang="en-US" sz="3200" b="1" dirty="0"/>
              <a:t>Loop:</a:t>
            </a:r>
          </a:p>
          <a:p>
            <a:pPr marL="0" indent="0">
              <a:buNone/>
            </a:pPr>
            <a:r>
              <a:rPr lang="en-GB" sz="3200" i="0" dirty="0">
                <a:effectLst/>
              </a:rPr>
              <a:t>Loop is any closed path in the circuit formed by branches.</a:t>
            </a:r>
            <a:endParaRPr lang="en-US" sz="3200" dirty="0"/>
          </a:p>
          <a:p>
            <a:pPr lvl="1"/>
            <a:endParaRPr lang="en-IN" dirty="0"/>
          </a:p>
          <a:p>
            <a:pPr marL="0" indent="0">
              <a:buNone/>
            </a:pPr>
            <a:endParaRPr lang="en-IN" dirty="0"/>
          </a:p>
          <a:p>
            <a:endParaRPr lang="en-IN" dirty="0"/>
          </a:p>
          <a:p>
            <a:endParaRPr lang="en-IN" b="1" dirty="0"/>
          </a:p>
        </p:txBody>
      </p:sp>
      <p:sp>
        <p:nvSpPr>
          <p:cNvPr id="4" name="Footer Placeholder 3"/>
          <p:cNvSpPr>
            <a:spLocks noGrp="1"/>
          </p:cNvSpPr>
          <p:nvPr>
            <p:ph type="ftr" sz="quarter" idx="11"/>
          </p:nvPr>
        </p:nvSpPr>
        <p:spPr>
          <a:xfrm>
            <a:off x="1637123" y="6477671"/>
            <a:ext cx="6475875" cy="365125"/>
          </a:xfrm>
        </p:spPr>
        <p:txBody>
          <a:bodyPr/>
          <a:lstStyle/>
          <a:p>
            <a:r>
              <a:rPr lang="en-GB" dirty="0"/>
              <a:t>Lecture 5 /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5</a:t>
            </a:fld>
            <a:endParaRPr lang="en-US" dirty="0"/>
          </a:p>
        </p:txBody>
      </p:sp>
    </p:spTree>
    <p:extLst>
      <p:ext uri="{BB962C8B-B14F-4D97-AF65-F5344CB8AC3E}">
        <p14:creationId xmlns:p14="http://schemas.microsoft.com/office/powerpoint/2010/main" val="28955784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16428" y="15204"/>
            <a:ext cx="3559143" cy="1325563"/>
          </a:xfrm>
        </p:spPr>
        <p:txBody>
          <a:bodyPr/>
          <a:lstStyle/>
          <a:p>
            <a:pPr algn="l"/>
            <a:r>
              <a:rPr lang="en-IN" b="1" dirty="0">
                <a:solidFill>
                  <a:schemeClr val="bg1"/>
                </a:solidFill>
              </a:rPr>
              <a:t>Kirchhoff's law</a:t>
            </a:r>
          </a:p>
        </p:txBody>
      </p:sp>
      <p:sp>
        <p:nvSpPr>
          <p:cNvPr id="3" name="Content Placeholder 2"/>
          <p:cNvSpPr>
            <a:spLocks noGrp="1"/>
          </p:cNvSpPr>
          <p:nvPr>
            <p:ph idx="1"/>
          </p:nvPr>
        </p:nvSpPr>
        <p:spPr/>
        <p:txBody>
          <a:bodyPr>
            <a:normAutofit/>
          </a:bodyPr>
          <a:lstStyle/>
          <a:p>
            <a:r>
              <a:rPr lang="en-IN" dirty="0"/>
              <a:t>Gustav Robert Kirchhoff (1824-1887), defined the </a:t>
            </a:r>
            <a:r>
              <a:rPr lang="en-IN" b="1" dirty="0"/>
              <a:t>Kirchhoff's current and Voltage law.</a:t>
            </a:r>
          </a:p>
          <a:p>
            <a:r>
              <a:rPr lang="en-IN" dirty="0"/>
              <a:t>Kirchhoff’s law is helpful in determining the </a:t>
            </a:r>
            <a:r>
              <a:rPr lang="en-IN" b="1" dirty="0"/>
              <a:t>equivalent resistance </a:t>
            </a:r>
            <a:r>
              <a:rPr lang="en-IN" dirty="0"/>
              <a:t>of a </a:t>
            </a:r>
            <a:r>
              <a:rPr lang="en-IN" b="1" dirty="0"/>
              <a:t>complex network </a:t>
            </a:r>
            <a:r>
              <a:rPr lang="en-IN" dirty="0"/>
              <a:t>and the </a:t>
            </a:r>
            <a:r>
              <a:rPr lang="en-IN" b="1" dirty="0"/>
              <a:t>current flowing through the various branches of the network.</a:t>
            </a:r>
          </a:p>
          <a:p>
            <a:r>
              <a:rPr lang="en-IN" dirty="0"/>
              <a:t>The two Kirchhoff’s laws are</a:t>
            </a:r>
          </a:p>
          <a:p>
            <a:pPr lvl="1"/>
            <a:r>
              <a:rPr lang="en-IN" b="1" dirty="0"/>
              <a:t>Kirchhoff’s Current law (KCL)</a:t>
            </a:r>
          </a:p>
          <a:p>
            <a:pPr lvl="1"/>
            <a:r>
              <a:rPr lang="en-IN" b="1" dirty="0"/>
              <a:t>Kirchhoff’s Voltage law (KVL)</a:t>
            </a:r>
          </a:p>
          <a:p>
            <a:pPr lvl="1"/>
            <a:endParaRPr lang="en-IN" dirty="0"/>
          </a:p>
          <a:p>
            <a:pPr marL="0" indent="0">
              <a:buNone/>
            </a:pPr>
            <a:endParaRPr lang="en-IN" dirty="0"/>
          </a:p>
          <a:p>
            <a:endParaRPr lang="en-IN" dirty="0"/>
          </a:p>
          <a:p>
            <a:endParaRPr lang="en-IN" b="1" dirty="0"/>
          </a:p>
        </p:txBody>
      </p:sp>
      <p:sp>
        <p:nvSpPr>
          <p:cNvPr id="4" name="Footer Placeholder 3"/>
          <p:cNvSpPr>
            <a:spLocks noGrp="1"/>
          </p:cNvSpPr>
          <p:nvPr>
            <p:ph type="ftr" sz="quarter" idx="11"/>
          </p:nvPr>
        </p:nvSpPr>
        <p:spPr>
          <a:xfrm>
            <a:off x="1637123" y="6477671"/>
            <a:ext cx="6475875" cy="365125"/>
          </a:xfrm>
        </p:spPr>
        <p:txBody>
          <a:bodyPr/>
          <a:lstStyle/>
          <a:p>
            <a:r>
              <a:rPr lang="en-GB" dirty="0"/>
              <a:t>Lecture 5 /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6</a:t>
            </a:fld>
            <a:endParaRPr lang="en-US" dirty="0"/>
          </a:p>
        </p:txBody>
      </p:sp>
    </p:spTree>
    <p:extLst>
      <p:ext uri="{BB962C8B-B14F-4D97-AF65-F5344CB8AC3E}">
        <p14:creationId xmlns:p14="http://schemas.microsoft.com/office/powerpoint/2010/main" val="12170495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50054" y="195921"/>
            <a:ext cx="5989196" cy="1131230"/>
          </a:xfrm>
        </p:spPr>
        <p:txBody>
          <a:bodyPr>
            <a:normAutofit fontScale="90000"/>
          </a:bodyPr>
          <a:lstStyle/>
          <a:p>
            <a:pPr algn="l"/>
            <a:r>
              <a:rPr lang="en-IN" b="1" dirty="0">
                <a:solidFill>
                  <a:schemeClr val="bg1"/>
                </a:solidFill>
              </a:rPr>
              <a:t>Kirchhoff's Current law (KCL)</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609600" y="1417638"/>
                <a:ext cx="11341100" cy="5305178"/>
              </a:xfrm>
            </p:spPr>
            <p:txBody>
              <a:bodyPr>
                <a:normAutofit/>
              </a:bodyPr>
              <a:lstStyle/>
              <a:p>
                <a:pPr marL="0" indent="0">
                  <a:buNone/>
                </a:pPr>
                <a:r>
                  <a:rPr lang="en-IN" dirty="0"/>
                  <a:t>This </a:t>
                </a:r>
                <a:r>
                  <a:rPr lang="en-IN" b="1" dirty="0"/>
                  <a:t>law</a:t>
                </a:r>
                <a:r>
                  <a:rPr lang="en-IN" dirty="0"/>
                  <a:t> is also called </a:t>
                </a:r>
                <a:r>
                  <a:rPr lang="en-IN" b="1" dirty="0"/>
                  <a:t>Kirchhoff's first law </a:t>
                </a:r>
                <a:r>
                  <a:rPr lang="en-IN" dirty="0"/>
                  <a:t>or </a:t>
                </a:r>
                <a:r>
                  <a:rPr lang="en-IN" b="1" dirty="0"/>
                  <a:t>Kirchhoff's point rule</a:t>
                </a:r>
                <a:r>
                  <a:rPr lang="en-IN" dirty="0"/>
                  <a:t> or </a:t>
                </a:r>
                <a:r>
                  <a:rPr lang="en-IN" b="1" dirty="0"/>
                  <a:t>Kirchhoff's junction rule  </a:t>
                </a:r>
                <a:r>
                  <a:rPr lang="en-IN" dirty="0"/>
                  <a:t>or </a:t>
                </a:r>
                <a:r>
                  <a:rPr lang="en-IN" b="1" dirty="0"/>
                  <a:t>Kirchhoff’s nodal rule</a:t>
                </a:r>
                <a:r>
                  <a:rPr lang="en-IN" dirty="0"/>
                  <a:t>.</a:t>
                </a:r>
              </a:p>
              <a:p>
                <a:pPr marL="0" indent="0">
                  <a:buNone/>
                </a:pPr>
                <a:r>
                  <a:rPr lang="en-IN" b="1" dirty="0"/>
                  <a:t>This law states that, at any node or junction in an electrical circuit, the sum of currents flowing into that node is equal to the sum of currents flowing out of that node.</a:t>
                </a:r>
              </a:p>
              <a:p>
                <a:pPr marL="0" indent="0">
                  <a:buNone/>
                </a:pPr>
                <a:r>
                  <a:rPr lang="en-IN" b="1" dirty="0"/>
                  <a:t>(or)</a:t>
                </a:r>
              </a:p>
              <a:p>
                <a:pPr marL="0" indent="0">
                  <a:buNone/>
                </a:pPr>
                <a:r>
                  <a:rPr lang="en-IN" b="1" dirty="0"/>
                  <a:t>This law states that the algebraic sum of currents meeting at a junction  or a node in  a circuit is zero.</a:t>
                </a:r>
                <a:endParaRPr lang="en-IN" dirty="0"/>
              </a:p>
              <a:p>
                <a:pPr marL="0" indent="0">
                  <a:buNone/>
                </a:pPr>
                <a:r>
                  <a:rPr lang="en-IN" b="1" dirty="0"/>
                  <a:t> </a:t>
                </a:r>
              </a:p>
              <a:p>
                <a:pPr marL="0" indent="0">
                  <a:buNone/>
                </a:pPr>
                <a14:m>
                  <m:oMathPara xmlns:m="http://schemas.openxmlformats.org/officeDocument/2006/math">
                    <m:oMathParaPr>
                      <m:jc m:val="centerGroup"/>
                    </m:oMathParaPr>
                    <m:oMath xmlns:m="http://schemas.openxmlformats.org/officeDocument/2006/math">
                      <m:nary>
                        <m:naryPr>
                          <m:chr m:val="∑"/>
                          <m:ctrlPr>
                            <a:rPr lang="en-IN" i="1" smtClean="0">
                              <a:latin typeface="Cambria Math" panose="02040503050406030204" pitchFamily="18" charset="0"/>
                            </a:rPr>
                          </m:ctrlPr>
                        </m:naryPr>
                        <m:sub>
                          <m:r>
                            <m:rPr>
                              <m:brk m:alnAt="23"/>
                            </m:rPr>
                            <a:rPr lang="en-IN" b="0" i="1" smtClean="0">
                              <a:latin typeface="Cambria Math" panose="02040503050406030204" pitchFamily="18" charset="0"/>
                            </a:rPr>
                            <m:t>𝑗</m:t>
                          </m:r>
                          <m:r>
                            <a:rPr lang="en-IN" b="0" i="1" smtClean="0">
                              <a:latin typeface="Cambria Math" panose="02040503050406030204" pitchFamily="18" charset="0"/>
                            </a:rPr>
                            <m:t>=1</m:t>
                          </m:r>
                        </m:sub>
                        <m:sup>
                          <m:r>
                            <a:rPr lang="en-IN" b="0" i="1" smtClean="0">
                              <a:latin typeface="Cambria Math" panose="02040503050406030204" pitchFamily="18" charset="0"/>
                            </a:rPr>
                            <m:t>𝑛</m:t>
                          </m:r>
                        </m:sup>
                        <m:e>
                          <m:sSub>
                            <m:sSubPr>
                              <m:ctrlPr>
                                <a:rPr lang="en-IN" i="1" smtClean="0">
                                  <a:latin typeface="Cambria Math" panose="02040503050406030204" pitchFamily="18" charset="0"/>
                                </a:rPr>
                              </m:ctrlPr>
                            </m:sSubPr>
                            <m:e>
                              <m:r>
                                <a:rPr lang="en-IN" b="0" i="1" smtClean="0">
                                  <a:latin typeface="Cambria Math" panose="02040503050406030204" pitchFamily="18" charset="0"/>
                                </a:rPr>
                                <m:t>𝐼</m:t>
                              </m:r>
                            </m:e>
                            <m:sub>
                              <m:r>
                                <a:rPr lang="en-IN" b="0" i="1" smtClean="0">
                                  <a:latin typeface="Cambria Math" panose="02040503050406030204" pitchFamily="18" charset="0"/>
                                </a:rPr>
                                <m:t>𝑗</m:t>
                              </m:r>
                            </m:sub>
                          </m:sSub>
                          <m:r>
                            <a:rPr lang="en-IN" b="0" i="1" smtClean="0">
                              <a:latin typeface="Cambria Math" panose="02040503050406030204" pitchFamily="18" charset="0"/>
                            </a:rPr>
                            <m:t>=0</m:t>
                          </m:r>
                        </m:e>
                      </m:nary>
                    </m:oMath>
                  </m:oMathPara>
                </a14:m>
                <a:endParaRPr lang="en-IN" dirty="0"/>
              </a:p>
              <a:p>
                <a:endParaRPr lang="en-IN" dirty="0"/>
              </a:p>
              <a:p>
                <a:endParaRPr lang="en-IN" b="1"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609600" y="1417638"/>
                <a:ext cx="11341100" cy="5305178"/>
              </a:xfrm>
              <a:blipFill>
                <a:blip r:embed="rId3"/>
                <a:stretch>
                  <a:fillRect l="-1075" t="-1954" r="-753"/>
                </a:stretch>
              </a:blipFill>
            </p:spPr>
            <p:txBody>
              <a:bodyPr/>
              <a:lstStyle/>
              <a:p>
                <a:r>
                  <a:rPr lang="en-GB">
                    <a:noFill/>
                  </a:rPr>
                  <a:t> </a:t>
                </a:r>
              </a:p>
            </p:txBody>
          </p:sp>
        </mc:Fallback>
      </mc:AlternateContent>
      <p:sp>
        <p:nvSpPr>
          <p:cNvPr id="4" name="Footer Placeholder 3"/>
          <p:cNvSpPr>
            <a:spLocks noGrp="1"/>
          </p:cNvSpPr>
          <p:nvPr>
            <p:ph type="ftr" sz="quarter" idx="11"/>
          </p:nvPr>
        </p:nvSpPr>
        <p:spPr>
          <a:xfrm>
            <a:off x="1643261" y="6540253"/>
            <a:ext cx="6383822" cy="365125"/>
          </a:xfrm>
        </p:spPr>
        <p:txBody>
          <a:bodyPr/>
          <a:lstStyle/>
          <a:p>
            <a:r>
              <a:rPr lang="en-GB"/>
              <a:t>Lecture 5 /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7</a:t>
            </a:fld>
            <a:endParaRPr lang="en-US" dirty="0"/>
          </a:p>
        </p:txBody>
      </p:sp>
      <p:sp>
        <p:nvSpPr>
          <p:cNvPr id="6" name="AutoShape 2" descr="Image result for Kirchhoff's current law"/>
          <p:cNvSpPr>
            <a:spLocks noChangeAspect="1" noChangeArrowheads="1"/>
          </p:cNvSpPr>
          <p:nvPr/>
        </p:nvSpPr>
        <p:spPr bwMode="auto">
          <a:xfrm>
            <a:off x="1390842" y="-663631"/>
            <a:ext cx="1416514" cy="138196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82918" tIns="41459" rIns="82918" bIns="41459" numCol="1" anchor="t" anchorCtr="0" compatLnSpc="1">
            <a:prstTxWarp prst="textNoShape">
              <a:avLst/>
            </a:prstTxWarp>
          </a:bodyPr>
          <a:lstStyle/>
          <a:p>
            <a:endParaRPr lang="en-IN" sz="1632"/>
          </a:p>
        </p:txBody>
      </p:sp>
    </p:spTree>
    <p:extLst>
      <p:ext uri="{BB962C8B-B14F-4D97-AF65-F5344CB8AC3E}">
        <p14:creationId xmlns:p14="http://schemas.microsoft.com/office/powerpoint/2010/main" val="12530413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43307" y="-46525"/>
            <a:ext cx="5375243" cy="1325563"/>
          </a:xfrm>
        </p:spPr>
        <p:txBody>
          <a:bodyPr/>
          <a:lstStyle/>
          <a:p>
            <a:pPr algn="l"/>
            <a:r>
              <a:rPr lang="en-IN" b="1" dirty="0">
                <a:solidFill>
                  <a:schemeClr val="bg1"/>
                </a:solidFill>
              </a:rPr>
              <a:t>Kirchhoff's Current law</a:t>
            </a:r>
          </a:p>
        </p:txBody>
      </p:sp>
      <p:sp>
        <p:nvSpPr>
          <p:cNvPr id="3" name="Content Placeholder 2"/>
          <p:cNvSpPr>
            <a:spLocks noGrp="1"/>
          </p:cNvSpPr>
          <p:nvPr>
            <p:ph idx="1"/>
          </p:nvPr>
        </p:nvSpPr>
        <p:spPr>
          <a:xfrm>
            <a:off x="812800" y="1839741"/>
            <a:ext cx="6604000" cy="4698680"/>
          </a:xfrm>
        </p:spPr>
        <p:txBody>
          <a:bodyPr>
            <a:normAutofit/>
          </a:bodyPr>
          <a:lstStyle/>
          <a:p>
            <a:r>
              <a:rPr lang="en-IN" dirty="0"/>
              <a:t>This law can be applied in the </a:t>
            </a:r>
            <a:r>
              <a:rPr lang="en-IN" b="1" dirty="0"/>
              <a:t>node of the network.</a:t>
            </a:r>
          </a:p>
          <a:p>
            <a:r>
              <a:rPr lang="en-IN" dirty="0"/>
              <a:t>The </a:t>
            </a:r>
            <a:r>
              <a:rPr lang="en-IN" b="1" dirty="0"/>
              <a:t>current</a:t>
            </a:r>
            <a:r>
              <a:rPr lang="en-IN" dirty="0"/>
              <a:t> </a:t>
            </a:r>
            <a:r>
              <a:rPr lang="en-IN" b="1" dirty="0"/>
              <a:t>entering any junction </a:t>
            </a:r>
            <a:r>
              <a:rPr lang="en-IN" dirty="0"/>
              <a:t>is </a:t>
            </a:r>
            <a:r>
              <a:rPr lang="en-IN" b="1" dirty="0"/>
              <a:t>equal to the current leaving</a:t>
            </a:r>
            <a:r>
              <a:rPr lang="en-IN" dirty="0"/>
              <a:t> that junction. </a:t>
            </a:r>
          </a:p>
          <a:p>
            <a:pPr marL="0" indent="0">
              <a:buNone/>
            </a:pPr>
            <a:r>
              <a:rPr lang="en-IN" b="1" i="1" dirty="0"/>
              <a:t>	i</a:t>
            </a:r>
            <a:r>
              <a:rPr lang="en-IN" b="1" baseline="-25000" dirty="0"/>
              <a:t>1</a:t>
            </a:r>
            <a:r>
              <a:rPr lang="en-IN" b="1" dirty="0"/>
              <a:t> + </a:t>
            </a:r>
            <a:r>
              <a:rPr lang="en-IN" b="1" i="1" dirty="0"/>
              <a:t>i</a:t>
            </a:r>
            <a:r>
              <a:rPr lang="en-IN" b="1" baseline="-25000" dirty="0"/>
              <a:t>4</a:t>
            </a:r>
            <a:r>
              <a:rPr lang="en-IN" b="1" dirty="0"/>
              <a:t> = </a:t>
            </a:r>
            <a:r>
              <a:rPr lang="en-IN" b="1" i="1" dirty="0"/>
              <a:t>i</a:t>
            </a:r>
            <a:r>
              <a:rPr lang="en-IN" b="1" baseline="-25000" dirty="0"/>
              <a:t>2</a:t>
            </a:r>
            <a:r>
              <a:rPr lang="en-IN" b="1" dirty="0"/>
              <a:t> + </a:t>
            </a:r>
            <a:r>
              <a:rPr lang="en-IN" b="1" i="1" dirty="0"/>
              <a:t>i</a:t>
            </a:r>
            <a:r>
              <a:rPr lang="en-IN" b="1" baseline="-25000" dirty="0"/>
              <a:t>3</a:t>
            </a:r>
          </a:p>
          <a:p>
            <a:pPr marL="0" indent="0">
              <a:buNone/>
            </a:pPr>
            <a:r>
              <a:rPr lang="en-IN" b="1" i="1" dirty="0"/>
              <a:t>	i</a:t>
            </a:r>
            <a:r>
              <a:rPr lang="en-IN" b="1" baseline="-25000" dirty="0"/>
              <a:t>1</a:t>
            </a:r>
            <a:r>
              <a:rPr lang="en-IN" b="1" dirty="0"/>
              <a:t> + </a:t>
            </a:r>
            <a:r>
              <a:rPr lang="en-IN" b="1" i="1" dirty="0"/>
              <a:t>i</a:t>
            </a:r>
            <a:r>
              <a:rPr lang="en-IN" b="1" baseline="-25000" dirty="0"/>
              <a:t>4</a:t>
            </a:r>
            <a:r>
              <a:rPr lang="en-IN" b="1" dirty="0"/>
              <a:t> - </a:t>
            </a:r>
            <a:r>
              <a:rPr lang="en-IN" b="1" i="1" dirty="0"/>
              <a:t>i</a:t>
            </a:r>
            <a:r>
              <a:rPr lang="en-IN" b="1" baseline="-25000" dirty="0"/>
              <a:t>2</a:t>
            </a:r>
            <a:r>
              <a:rPr lang="en-IN" b="1" dirty="0"/>
              <a:t> - </a:t>
            </a:r>
            <a:r>
              <a:rPr lang="en-IN" b="1" i="1" dirty="0"/>
              <a:t>i</a:t>
            </a:r>
            <a:r>
              <a:rPr lang="en-IN" b="1" baseline="-25000" dirty="0"/>
              <a:t>3</a:t>
            </a:r>
            <a:r>
              <a:rPr lang="en-IN" b="1" dirty="0"/>
              <a:t> = 0</a:t>
            </a:r>
            <a:endParaRPr lang="en-IN" b="1" baseline="-25000" dirty="0"/>
          </a:p>
          <a:p>
            <a:pPr marL="0" indent="0">
              <a:buNone/>
            </a:pPr>
            <a:endParaRPr lang="en-IN" b="1" baseline="-25000" dirty="0"/>
          </a:p>
        </p:txBody>
      </p:sp>
      <p:sp>
        <p:nvSpPr>
          <p:cNvPr id="4" name="Footer Placeholder 3"/>
          <p:cNvSpPr>
            <a:spLocks noGrp="1"/>
          </p:cNvSpPr>
          <p:nvPr>
            <p:ph type="ftr" sz="quarter" idx="11"/>
          </p:nvPr>
        </p:nvSpPr>
        <p:spPr>
          <a:xfrm>
            <a:off x="1208972" y="6357691"/>
            <a:ext cx="6351705" cy="365125"/>
          </a:xfrm>
        </p:spPr>
        <p:txBody>
          <a:bodyPr/>
          <a:lstStyle/>
          <a:p>
            <a:r>
              <a:rPr lang="en-GB"/>
              <a:t>Lecture 5 /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8</a:t>
            </a:fld>
            <a:endParaRPr lang="en-US" dirty="0"/>
          </a:p>
        </p:txBody>
      </p:sp>
      <p:sp>
        <p:nvSpPr>
          <p:cNvPr id="6" name="AutoShape 2" descr="Image result for Kirchhoff's current law"/>
          <p:cNvSpPr>
            <a:spLocks noChangeAspect="1" noChangeArrowheads="1"/>
          </p:cNvSpPr>
          <p:nvPr/>
        </p:nvSpPr>
        <p:spPr bwMode="auto">
          <a:xfrm>
            <a:off x="1390842" y="-663631"/>
            <a:ext cx="1416514" cy="138196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82918" tIns="41459" rIns="82918" bIns="41459" numCol="1" anchor="t" anchorCtr="0" compatLnSpc="1">
            <a:prstTxWarp prst="textNoShape">
              <a:avLst/>
            </a:prstTxWarp>
          </a:bodyPr>
          <a:lstStyle/>
          <a:p>
            <a:endParaRPr lang="en-IN" sz="1632"/>
          </a:p>
        </p:txBody>
      </p:sp>
      <p:pic>
        <p:nvPicPr>
          <p:cNvPr id="8" name="Picture 7" descr="http://upload.wikimedia.org/wikipedia/commons/6/69/KCL.png"/>
          <p:cNvPicPr/>
          <p:nvPr/>
        </p:nvPicPr>
        <p:blipFill>
          <a:blip r:embed="rId3" cstate="print"/>
          <a:srcRect/>
          <a:stretch>
            <a:fillRect/>
          </a:stretch>
        </p:blipFill>
        <p:spPr bwMode="auto">
          <a:xfrm>
            <a:off x="8075281" y="1938333"/>
            <a:ext cx="2765953" cy="2833028"/>
          </a:xfrm>
          <a:prstGeom prst="rect">
            <a:avLst/>
          </a:prstGeom>
          <a:noFill/>
          <a:ln w="9525">
            <a:noFill/>
            <a:miter lim="800000"/>
            <a:headEnd/>
            <a:tailEnd/>
          </a:ln>
        </p:spPr>
      </p:pic>
    </p:spTree>
    <p:extLst>
      <p:ext uri="{BB962C8B-B14F-4D97-AF65-F5344CB8AC3E}">
        <p14:creationId xmlns:p14="http://schemas.microsoft.com/office/powerpoint/2010/main" val="31384900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88599" y="-67051"/>
            <a:ext cx="6645243" cy="1325563"/>
          </a:xfrm>
        </p:spPr>
        <p:txBody>
          <a:bodyPr>
            <a:normAutofit/>
          </a:bodyPr>
          <a:lstStyle/>
          <a:p>
            <a:pPr algn="l"/>
            <a:r>
              <a:rPr lang="en-IN" b="1" dirty="0">
                <a:solidFill>
                  <a:schemeClr val="bg1"/>
                </a:solidFill>
              </a:rPr>
              <a:t>Kirchhoff’s Voltage law (KVL)</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90550" y="1496585"/>
                <a:ext cx="11061700" cy="4489051"/>
              </a:xfrm>
            </p:spPr>
            <p:txBody>
              <a:bodyPr>
                <a:normAutofit/>
              </a:bodyPr>
              <a:lstStyle/>
              <a:p>
                <a:r>
                  <a:rPr lang="en-IN" dirty="0"/>
                  <a:t>Kirchhoff's Voltage Law (</a:t>
                </a:r>
                <a:r>
                  <a:rPr lang="en-IN" b="1" dirty="0"/>
                  <a:t>KVL</a:t>
                </a:r>
                <a:r>
                  <a:rPr lang="en-IN" dirty="0"/>
                  <a:t>) is </a:t>
                </a:r>
                <a:r>
                  <a:rPr lang="en-IN" b="1" dirty="0"/>
                  <a:t>Kirchhoff's second law </a:t>
                </a:r>
                <a:r>
                  <a:rPr lang="en-IN" dirty="0"/>
                  <a:t>that deals with the </a:t>
                </a:r>
                <a:r>
                  <a:rPr lang="en-IN" b="1" dirty="0"/>
                  <a:t>conservation of energy </a:t>
                </a:r>
                <a:r>
                  <a:rPr lang="en-IN" dirty="0"/>
                  <a:t>in a closed circuit.</a:t>
                </a:r>
              </a:p>
              <a:p>
                <a:r>
                  <a:rPr lang="en-IN" b="1" dirty="0"/>
                  <a:t>Kirchhoff’s Voltage law </a:t>
                </a:r>
                <a:r>
                  <a:rPr lang="en-IN" dirty="0"/>
                  <a:t>states that the </a:t>
                </a:r>
                <a:r>
                  <a:rPr lang="en-IN" b="1" dirty="0"/>
                  <a:t>sum of the potential drop in a circuit is equal to the sum of the potential rise.</a:t>
                </a:r>
              </a:p>
              <a:p>
                <a:pPr marL="0" indent="0">
                  <a:buNone/>
                </a:pPr>
                <a:r>
                  <a:rPr lang="en-IN" b="1" dirty="0"/>
                  <a:t>(or)</a:t>
                </a:r>
              </a:p>
              <a:p>
                <a:r>
                  <a:rPr lang="en-IN" dirty="0"/>
                  <a:t>Kirchhoff’s Voltage law states that the </a:t>
                </a:r>
                <a:r>
                  <a:rPr lang="en-IN" b="1" dirty="0"/>
                  <a:t>algebraic sum of the product of current and resistance </a:t>
                </a:r>
                <a:r>
                  <a:rPr lang="en-IN" dirty="0"/>
                  <a:t>of various branches of a </a:t>
                </a:r>
                <a:r>
                  <a:rPr lang="en-IN" b="1" dirty="0"/>
                  <a:t>closed mesh </a:t>
                </a:r>
                <a:r>
                  <a:rPr lang="en-IN" dirty="0"/>
                  <a:t>of a circuit plus the </a:t>
                </a:r>
                <a:r>
                  <a:rPr lang="en-IN" b="1" dirty="0"/>
                  <a:t>algebraic sum of the </a:t>
                </a:r>
                <a:r>
                  <a:rPr lang="en-IN" b="1" dirty="0" err="1"/>
                  <a:t>emf</a:t>
                </a:r>
                <a:r>
                  <a:rPr lang="en-IN" b="1" dirty="0"/>
                  <a:t> </a:t>
                </a:r>
                <a:r>
                  <a:rPr lang="en-IN" dirty="0"/>
                  <a:t>in that closed mesh is </a:t>
                </a:r>
                <a:r>
                  <a:rPr lang="en-IN" b="1" dirty="0"/>
                  <a:t>equal to zero</a:t>
                </a:r>
                <a:r>
                  <a:rPr lang="en-IN" dirty="0"/>
                  <a:t>.</a:t>
                </a:r>
              </a:p>
              <a:p>
                <a14:m>
                  <m:oMath xmlns:m="http://schemas.openxmlformats.org/officeDocument/2006/math">
                    <m:nary>
                      <m:naryPr>
                        <m:chr m:val="∑"/>
                        <m:subHide m:val="on"/>
                        <m:supHide m:val="on"/>
                        <m:ctrlPr>
                          <a:rPr lang="en-IN" i="1" smtClean="0">
                            <a:latin typeface="Cambria Math" panose="02040503050406030204" pitchFamily="18" charset="0"/>
                          </a:rPr>
                        </m:ctrlPr>
                      </m:naryPr>
                      <m:sub/>
                      <m:sup/>
                      <m:e>
                        <m:r>
                          <a:rPr lang="en-IN" b="0" i="1" smtClean="0">
                            <a:latin typeface="Cambria Math" panose="02040503050406030204" pitchFamily="18" charset="0"/>
                          </a:rPr>
                          <m:t>𝐼𝑅</m:t>
                        </m:r>
                      </m:e>
                    </m:nary>
                    <m:r>
                      <a:rPr lang="en-IN" b="0" i="1" smtClean="0">
                        <a:latin typeface="Cambria Math" panose="02040503050406030204" pitchFamily="18" charset="0"/>
                      </a:rPr>
                      <m:t>+</m:t>
                    </m:r>
                    <m:nary>
                      <m:naryPr>
                        <m:chr m:val="∑"/>
                        <m:subHide m:val="on"/>
                        <m:supHide m:val="on"/>
                        <m:ctrlPr>
                          <a:rPr lang="en-IN" b="0" i="1" smtClean="0">
                            <a:latin typeface="Cambria Math" panose="02040503050406030204" pitchFamily="18" charset="0"/>
                          </a:rPr>
                        </m:ctrlPr>
                      </m:naryPr>
                      <m:sub/>
                      <m:sup/>
                      <m:e>
                        <m:r>
                          <a:rPr lang="en-IN" b="0" i="1" smtClean="0">
                            <a:latin typeface="Cambria Math" panose="02040503050406030204" pitchFamily="18" charset="0"/>
                          </a:rPr>
                          <m:t>𝑉</m:t>
                        </m:r>
                      </m:e>
                    </m:nary>
                    <m:r>
                      <a:rPr lang="en-IN" b="0" i="1" smtClean="0">
                        <a:latin typeface="Cambria Math" panose="02040503050406030204" pitchFamily="18" charset="0"/>
                      </a:rPr>
                      <m:t>=0</m:t>
                    </m:r>
                  </m:oMath>
                </a14:m>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90550" y="1496585"/>
                <a:ext cx="11061700" cy="4489051"/>
              </a:xfrm>
              <a:blipFill>
                <a:blip r:embed="rId3"/>
                <a:stretch>
                  <a:fillRect l="-1158" t="-2310"/>
                </a:stretch>
              </a:blipFill>
            </p:spPr>
            <p:txBody>
              <a:bodyPr/>
              <a:lstStyle/>
              <a:p>
                <a:r>
                  <a:rPr lang="en-GB">
                    <a:noFill/>
                  </a:rPr>
                  <a:t> </a:t>
                </a:r>
              </a:p>
            </p:txBody>
          </p:sp>
        </mc:Fallback>
      </mc:AlternateContent>
      <p:sp>
        <p:nvSpPr>
          <p:cNvPr id="4" name="Footer Placeholder 3"/>
          <p:cNvSpPr>
            <a:spLocks noGrp="1"/>
          </p:cNvSpPr>
          <p:nvPr>
            <p:ph type="ftr" sz="quarter" idx="11"/>
          </p:nvPr>
        </p:nvSpPr>
        <p:spPr>
          <a:xfrm>
            <a:off x="1313299" y="6461781"/>
            <a:ext cx="6723288" cy="365125"/>
          </a:xfrm>
        </p:spPr>
        <p:txBody>
          <a:bodyPr/>
          <a:lstStyle/>
          <a:p>
            <a:r>
              <a:rPr lang="en-GB"/>
              <a:t>Lecture 5 /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9</a:t>
            </a:fld>
            <a:endParaRPr lang="en-US" dirty="0"/>
          </a:p>
        </p:txBody>
      </p:sp>
      <mc:AlternateContent xmlns:mc="http://schemas.openxmlformats.org/markup-compatibility/2006" xmlns:p14="http://schemas.microsoft.com/office/powerpoint/2010/main">
        <mc:Choice Requires="p14">
          <p:contentPart p14:bwMode="auto" r:id="rId4">
            <p14:nvContentPartPr>
              <p14:cNvPr id="6" name="Ink 5">
                <a:extLst>
                  <a:ext uri="{FF2B5EF4-FFF2-40B4-BE49-F238E27FC236}">
                    <a16:creationId xmlns:a16="http://schemas.microsoft.com/office/drawing/2014/main" id="{2E29893B-669C-23D2-339B-5F19B9DC4A29}"/>
                  </a:ext>
                </a:extLst>
              </p14:cNvPr>
              <p14:cNvContentPartPr/>
              <p14:nvPr/>
            </p14:nvContentPartPr>
            <p14:xfrm>
              <a:off x="2098080" y="1035360"/>
              <a:ext cx="1273680" cy="1436760"/>
            </p14:xfrm>
          </p:contentPart>
        </mc:Choice>
        <mc:Fallback xmlns="">
          <p:pic>
            <p:nvPicPr>
              <p:cNvPr id="6" name="Ink 5">
                <a:extLst>
                  <a:ext uri="{FF2B5EF4-FFF2-40B4-BE49-F238E27FC236}">
                    <a16:creationId xmlns:a16="http://schemas.microsoft.com/office/drawing/2014/main" id="{2E29893B-669C-23D2-339B-5F19B9DC4A29}"/>
                  </a:ext>
                </a:extLst>
              </p:cNvPr>
              <p:cNvPicPr/>
              <p:nvPr/>
            </p:nvPicPr>
            <p:blipFill>
              <a:blip r:embed="rId5"/>
              <a:stretch>
                <a:fillRect/>
              </a:stretch>
            </p:blipFill>
            <p:spPr>
              <a:xfrm>
                <a:off x="2088720" y="1026000"/>
                <a:ext cx="1292400" cy="1455480"/>
              </a:xfrm>
              <a:prstGeom prst="rect">
                <a:avLst/>
              </a:prstGeom>
            </p:spPr>
          </p:pic>
        </mc:Fallback>
      </mc:AlternateContent>
    </p:spTree>
    <p:extLst>
      <p:ext uri="{BB962C8B-B14F-4D97-AF65-F5344CB8AC3E}">
        <p14:creationId xmlns:p14="http://schemas.microsoft.com/office/powerpoint/2010/main" val="30472689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70257" y="-109424"/>
            <a:ext cx="6480143" cy="1325563"/>
          </a:xfrm>
        </p:spPr>
        <p:txBody>
          <a:bodyPr>
            <a:normAutofit/>
          </a:bodyPr>
          <a:lstStyle/>
          <a:p>
            <a:pPr algn="l"/>
            <a:r>
              <a:rPr lang="en-IN" sz="4000" b="1" dirty="0">
                <a:solidFill>
                  <a:schemeClr val="bg1"/>
                </a:solidFill>
              </a:rPr>
              <a:t>Kirchhoff’s Voltage law (KVL)</a:t>
            </a:r>
          </a:p>
        </p:txBody>
      </p:sp>
      <p:sp>
        <p:nvSpPr>
          <p:cNvPr id="4" name="Footer Placeholder 3"/>
          <p:cNvSpPr>
            <a:spLocks noGrp="1"/>
          </p:cNvSpPr>
          <p:nvPr>
            <p:ph type="ftr" sz="quarter" idx="11"/>
          </p:nvPr>
        </p:nvSpPr>
        <p:spPr>
          <a:xfrm>
            <a:off x="1834937" y="6461781"/>
            <a:ext cx="6201650" cy="365125"/>
          </a:xfrm>
        </p:spPr>
        <p:txBody>
          <a:bodyPr/>
          <a:lstStyle/>
          <a:p>
            <a:r>
              <a:rPr lang="en-GB"/>
              <a:t>Lecture 5 /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10</a:t>
            </a:fld>
            <a:endParaRPr lang="en-US" dirty="0"/>
          </a:p>
        </p:txBody>
      </p:sp>
      <mc:AlternateContent xmlns:mc="http://schemas.openxmlformats.org/markup-compatibility/2006" xmlns:a14="http://schemas.microsoft.com/office/drawing/2010/main">
        <mc:Choice Requires="a14">
          <p:sp>
            <p:nvSpPr>
              <p:cNvPr id="7" name="Content Placeholder 6"/>
              <p:cNvSpPr>
                <a:spLocks noGrp="1"/>
              </p:cNvSpPr>
              <p:nvPr>
                <p:ph idx="1"/>
              </p:nvPr>
            </p:nvSpPr>
            <p:spPr>
              <a:xfrm>
                <a:off x="920750" y="1600201"/>
                <a:ext cx="7593689" cy="4525963"/>
              </a:xfrm>
            </p:spPr>
            <p:txBody>
              <a:bodyPr/>
              <a:lstStyle/>
              <a:p>
                <a:r>
                  <a:rPr lang="en-IN" dirty="0"/>
                  <a:t>Potential drop = </a:t>
                </a:r>
                <a14:m>
                  <m:oMath xmlns:m="http://schemas.openxmlformats.org/officeDocument/2006/math">
                    <m:r>
                      <a:rPr lang="en-IN" b="0" i="1" smtClean="0">
                        <a:latin typeface="Cambria Math" panose="02040503050406030204" pitchFamily="18" charset="0"/>
                      </a:rPr>
                      <m:t>𝐼</m:t>
                    </m:r>
                    <m:sSub>
                      <m:sSubPr>
                        <m:ctrlPr>
                          <a:rPr lang="en-IN" b="0" i="1" smtClean="0">
                            <a:latin typeface="Cambria Math" panose="02040503050406030204" pitchFamily="18" charset="0"/>
                          </a:rPr>
                        </m:ctrlPr>
                      </m:sSubPr>
                      <m:e>
                        <m:r>
                          <a:rPr lang="en-IN" b="0" i="1" smtClean="0">
                            <a:latin typeface="Cambria Math" panose="02040503050406030204" pitchFamily="18" charset="0"/>
                          </a:rPr>
                          <m:t>𝑅</m:t>
                        </m:r>
                      </m:e>
                      <m:sub>
                        <m:r>
                          <a:rPr lang="en-IN" b="0" i="1" smtClean="0">
                            <a:latin typeface="Cambria Math" panose="02040503050406030204" pitchFamily="18" charset="0"/>
                          </a:rPr>
                          <m:t>1</m:t>
                        </m:r>
                      </m:sub>
                    </m:sSub>
                    <m:r>
                      <a:rPr lang="en-IN" b="0" i="1" smtClean="0">
                        <a:latin typeface="Cambria Math" panose="02040503050406030204" pitchFamily="18" charset="0"/>
                      </a:rPr>
                      <m:t>+</m:t>
                    </m:r>
                  </m:oMath>
                </a14:m>
                <a:r>
                  <a:rPr lang="en-IN" dirty="0"/>
                  <a:t> </a:t>
                </a:r>
                <a14:m>
                  <m:oMath xmlns:m="http://schemas.openxmlformats.org/officeDocument/2006/math">
                    <m:r>
                      <a:rPr lang="en-IN" i="1">
                        <a:latin typeface="Cambria Math" panose="02040503050406030204" pitchFamily="18" charset="0"/>
                      </a:rPr>
                      <m:t>𝐼</m:t>
                    </m:r>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b="0" i="1" smtClean="0">
                            <a:latin typeface="Cambria Math" panose="02040503050406030204" pitchFamily="18" charset="0"/>
                          </a:rPr>
                          <m:t>2</m:t>
                        </m:r>
                      </m:sub>
                    </m:sSub>
                    <m:r>
                      <a:rPr lang="en-IN" b="0" i="1" smtClean="0">
                        <a:latin typeface="Cambria Math" panose="02040503050406030204" pitchFamily="18" charset="0"/>
                      </a:rPr>
                      <m:t>+</m:t>
                    </m:r>
                  </m:oMath>
                </a14:m>
                <a:r>
                  <a:rPr lang="en-IN" dirty="0"/>
                  <a:t> </a:t>
                </a:r>
                <a14:m>
                  <m:oMath xmlns:m="http://schemas.openxmlformats.org/officeDocument/2006/math">
                    <m:r>
                      <a:rPr lang="en-IN" i="1">
                        <a:latin typeface="Cambria Math" panose="02040503050406030204" pitchFamily="18" charset="0"/>
                      </a:rPr>
                      <m:t>𝐼</m:t>
                    </m:r>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b="0" i="1" smtClean="0">
                            <a:latin typeface="Cambria Math" panose="02040503050406030204" pitchFamily="18" charset="0"/>
                          </a:rPr>
                          <m:t>3</m:t>
                        </m:r>
                      </m:sub>
                    </m:sSub>
                  </m:oMath>
                </a14:m>
                <a:endParaRPr lang="en-IN" dirty="0"/>
              </a:p>
              <a:p>
                <a:r>
                  <a:rPr lang="en-IN" dirty="0"/>
                  <a:t>Potential raise = V</a:t>
                </a:r>
              </a:p>
              <a:p>
                <a:pPr marL="0" indent="0">
                  <a:buNone/>
                </a:pPr>
                <a:r>
                  <a:rPr lang="en-IN" dirty="0"/>
                  <a:t>Applying KVL</a:t>
                </a:r>
              </a:p>
              <a:p>
                <a:pPr marL="0" indent="0">
                  <a:buNone/>
                </a:pPr>
                <a14:m>
                  <m:oMath xmlns:m="http://schemas.openxmlformats.org/officeDocument/2006/math">
                    <m:r>
                      <a:rPr lang="en-IN" i="1">
                        <a:latin typeface="Cambria Math" panose="02040503050406030204" pitchFamily="18" charset="0"/>
                      </a:rPr>
                      <m:t>𝐼</m:t>
                    </m:r>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i="1">
                            <a:latin typeface="Cambria Math" panose="02040503050406030204" pitchFamily="18" charset="0"/>
                          </a:rPr>
                          <m:t>1</m:t>
                        </m:r>
                      </m:sub>
                    </m:sSub>
                    <m:r>
                      <a:rPr lang="en-IN" i="1">
                        <a:latin typeface="Cambria Math" panose="02040503050406030204" pitchFamily="18" charset="0"/>
                      </a:rPr>
                      <m:t>+</m:t>
                    </m:r>
                  </m:oMath>
                </a14:m>
                <a:r>
                  <a:rPr lang="en-IN" dirty="0"/>
                  <a:t> </a:t>
                </a:r>
                <a14:m>
                  <m:oMath xmlns:m="http://schemas.openxmlformats.org/officeDocument/2006/math">
                    <m:r>
                      <a:rPr lang="en-IN" i="1">
                        <a:latin typeface="Cambria Math" panose="02040503050406030204" pitchFamily="18" charset="0"/>
                      </a:rPr>
                      <m:t>𝐼</m:t>
                    </m:r>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i="1">
                            <a:latin typeface="Cambria Math" panose="02040503050406030204" pitchFamily="18" charset="0"/>
                          </a:rPr>
                          <m:t>2</m:t>
                        </m:r>
                      </m:sub>
                    </m:sSub>
                    <m:r>
                      <a:rPr lang="en-IN" i="1">
                        <a:latin typeface="Cambria Math" panose="02040503050406030204" pitchFamily="18" charset="0"/>
                      </a:rPr>
                      <m:t>+</m:t>
                    </m:r>
                  </m:oMath>
                </a14:m>
                <a:r>
                  <a:rPr lang="en-IN" dirty="0"/>
                  <a:t> </a:t>
                </a:r>
                <a14:m>
                  <m:oMath xmlns:m="http://schemas.openxmlformats.org/officeDocument/2006/math">
                    <m:r>
                      <a:rPr lang="en-IN" i="1">
                        <a:latin typeface="Cambria Math" panose="02040503050406030204" pitchFamily="18" charset="0"/>
                      </a:rPr>
                      <m:t>𝐼</m:t>
                    </m:r>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i="1">
                            <a:latin typeface="Cambria Math" panose="02040503050406030204" pitchFamily="18" charset="0"/>
                          </a:rPr>
                          <m:t>3</m:t>
                        </m:r>
                      </m:sub>
                    </m:sSub>
                  </m:oMath>
                </a14:m>
                <a:r>
                  <a:rPr lang="en-IN" dirty="0"/>
                  <a:t> = V</a:t>
                </a:r>
              </a:p>
              <a:p>
                <a:pPr marL="0" indent="0">
                  <a:buNone/>
                </a:pPr>
                <a:r>
                  <a:rPr lang="en-IN" dirty="0"/>
                  <a:t>Or</a:t>
                </a:r>
              </a:p>
              <a:p>
                <a:pPr marL="0" indent="0">
                  <a:buNone/>
                </a:pPr>
                <a14:m>
                  <m:oMath xmlns:m="http://schemas.openxmlformats.org/officeDocument/2006/math">
                    <m:r>
                      <a:rPr lang="en-IN" i="1">
                        <a:latin typeface="Cambria Math" panose="02040503050406030204" pitchFamily="18" charset="0"/>
                      </a:rPr>
                      <m:t>𝐼</m:t>
                    </m:r>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i="1">
                            <a:latin typeface="Cambria Math" panose="02040503050406030204" pitchFamily="18" charset="0"/>
                          </a:rPr>
                          <m:t>1</m:t>
                        </m:r>
                      </m:sub>
                    </m:sSub>
                    <m:r>
                      <a:rPr lang="en-IN" i="1">
                        <a:latin typeface="Cambria Math" panose="02040503050406030204" pitchFamily="18" charset="0"/>
                      </a:rPr>
                      <m:t>+</m:t>
                    </m:r>
                  </m:oMath>
                </a14:m>
                <a:r>
                  <a:rPr lang="en-IN" dirty="0"/>
                  <a:t> </a:t>
                </a:r>
                <a14:m>
                  <m:oMath xmlns:m="http://schemas.openxmlformats.org/officeDocument/2006/math">
                    <m:r>
                      <a:rPr lang="en-IN" i="1">
                        <a:latin typeface="Cambria Math" panose="02040503050406030204" pitchFamily="18" charset="0"/>
                      </a:rPr>
                      <m:t>𝐼</m:t>
                    </m:r>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i="1">
                            <a:latin typeface="Cambria Math" panose="02040503050406030204" pitchFamily="18" charset="0"/>
                          </a:rPr>
                          <m:t>2</m:t>
                        </m:r>
                      </m:sub>
                    </m:sSub>
                    <m:r>
                      <a:rPr lang="en-IN" i="1">
                        <a:latin typeface="Cambria Math" panose="02040503050406030204" pitchFamily="18" charset="0"/>
                      </a:rPr>
                      <m:t>+</m:t>
                    </m:r>
                  </m:oMath>
                </a14:m>
                <a:r>
                  <a:rPr lang="en-IN" dirty="0"/>
                  <a:t> </a:t>
                </a:r>
                <a14:m>
                  <m:oMath xmlns:m="http://schemas.openxmlformats.org/officeDocument/2006/math">
                    <m:r>
                      <a:rPr lang="en-IN" i="1">
                        <a:latin typeface="Cambria Math" panose="02040503050406030204" pitchFamily="18" charset="0"/>
                      </a:rPr>
                      <m:t>𝐼</m:t>
                    </m:r>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i="1">
                            <a:latin typeface="Cambria Math" panose="02040503050406030204" pitchFamily="18" charset="0"/>
                          </a:rPr>
                          <m:t>3</m:t>
                        </m:r>
                      </m:sub>
                    </m:sSub>
                  </m:oMath>
                </a14:m>
                <a:r>
                  <a:rPr lang="en-IN" dirty="0"/>
                  <a:t> - V =0</a:t>
                </a:r>
              </a:p>
              <a:p>
                <a:pPr marL="0" indent="0">
                  <a:buNone/>
                </a:pPr>
                <a:endParaRPr lang="en-IN" dirty="0"/>
              </a:p>
              <a:p>
                <a:endParaRPr lang="en-IN" dirty="0"/>
              </a:p>
            </p:txBody>
          </p:sp>
        </mc:Choice>
        <mc:Fallback xmlns="">
          <p:sp>
            <p:nvSpPr>
              <p:cNvPr id="7" name="Content Placeholder 6"/>
              <p:cNvSpPr>
                <a:spLocks noGrp="1" noRot="1" noChangeAspect="1" noMove="1" noResize="1" noEditPoints="1" noAdjustHandles="1" noChangeArrowheads="1" noChangeShapeType="1" noTextEdit="1"/>
              </p:cNvSpPr>
              <p:nvPr>
                <p:ph idx="1"/>
              </p:nvPr>
            </p:nvSpPr>
            <p:spPr>
              <a:xfrm>
                <a:off x="920750" y="1600201"/>
                <a:ext cx="7593689" cy="4525963"/>
              </a:xfrm>
              <a:blipFill>
                <a:blip r:embed="rId3"/>
                <a:stretch>
                  <a:fillRect l="-1605" t="-2291"/>
                </a:stretch>
              </a:blipFill>
            </p:spPr>
            <p:txBody>
              <a:bodyPr/>
              <a:lstStyle/>
              <a:p>
                <a:r>
                  <a:rPr lang="en-GB">
                    <a:noFill/>
                  </a:rPr>
                  <a:t> </a:t>
                </a:r>
              </a:p>
            </p:txBody>
          </p:sp>
        </mc:Fallback>
      </mc:AlternateContent>
      <p:pic>
        <p:nvPicPr>
          <p:cNvPr id="6" name="Picture 5">
            <a:extLst>
              <a:ext uri="{FF2B5EF4-FFF2-40B4-BE49-F238E27FC236}">
                <a16:creationId xmlns:a16="http://schemas.microsoft.com/office/drawing/2014/main" id="{45412FEC-F4AF-86E2-3454-D9FED57DAE57}"/>
              </a:ext>
            </a:extLst>
          </p:cNvPr>
          <p:cNvPicPr>
            <a:picLocks noChangeAspect="1"/>
          </p:cNvPicPr>
          <p:nvPr/>
        </p:nvPicPr>
        <p:blipFill>
          <a:blip r:embed="rId4"/>
          <a:stretch>
            <a:fillRect/>
          </a:stretch>
        </p:blipFill>
        <p:spPr>
          <a:xfrm>
            <a:off x="7196137" y="1809750"/>
            <a:ext cx="3324225" cy="3238500"/>
          </a:xfrm>
          <a:prstGeom prst="rect">
            <a:avLst/>
          </a:prstGeom>
        </p:spPr>
      </p:pic>
    </p:spTree>
    <p:extLst>
      <p:ext uri="{BB962C8B-B14F-4D97-AF65-F5344CB8AC3E}">
        <p14:creationId xmlns:p14="http://schemas.microsoft.com/office/powerpoint/2010/main" val="34136211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6"/>
            <a:ext cx="11481847" cy="665876"/>
          </a:xfrm>
        </p:spPr>
        <p:txBody>
          <a:bodyPr>
            <a:normAutofit fontScale="90000"/>
          </a:bodyPr>
          <a:lstStyle/>
          <a:p>
            <a:pPr algn="ctr"/>
            <a:r>
              <a:rPr lang="en-IN" b="1" dirty="0">
                <a:solidFill>
                  <a:schemeClr val="bg1"/>
                </a:solidFill>
              </a:rPr>
              <a:t>Exercise 1</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358219" y="1552639"/>
                <a:ext cx="11833781" cy="3848920"/>
              </a:xfrm>
            </p:spPr>
            <p:txBody>
              <a:bodyPr>
                <a:normAutofit/>
              </a:bodyPr>
              <a:lstStyle/>
              <a:p>
                <a:pPr marL="0" indent="0">
                  <a:buNone/>
                </a:pPr>
                <a:r>
                  <a:rPr lang="en-IN" dirty="0"/>
                  <a:t> Apply KVL in the following circuit</a:t>
                </a:r>
              </a:p>
              <a:p>
                <a:pPr marL="0" indent="0">
                  <a:buNone/>
                </a:pPr>
                <a:r>
                  <a:rPr lang="en-IN" dirty="0"/>
                  <a:t>					</a:t>
                </a:r>
                <a:r>
                  <a:rPr lang="en-IN" dirty="0" err="1"/>
                  <a:t>Soln</a:t>
                </a:r>
                <a:r>
                  <a:rPr lang="en-IN" dirty="0"/>
                  <a:t>:</a:t>
                </a:r>
              </a:p>
              <a:p>
                <a:pPr marL="0" indent="0">
                  <a:buNone/>
                </a:pPr>
                <a:r>
                  <a:rPr lang="en-IN" dirty="0"/>
                  <a:t>					Potential rise= 20</a:t>
                </a:r>
              </a:p>
              <a:p>
                <a:pPr marL="0" indent="0">
                  <a:buNone/>
                </a:pPr>
                <a:r>
                  <a:rPr lang="en-IN" dirty="0"/>
                  <a:t>					Potential  Drop=</a:t>
                </a:r>
                <a14:m>
                  <m:oMath xmlns:m="http://schemas.openxmlformats.org/officeDocument/2006/math">
                    <m:r>
                      <a:rPr lang="en-GB" b="0" i="1" smtClean="0">
                        <a:latin typeface="Cambria Math" panose="02040503050406030204" pitchFamily="18" charset="0"/>
                      </a:rPr>
                      <m:t>20</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1</m:t>
                        </m:r>
                      </m:sub>
                    </m:sSub>
                    <m:r>
                      <a:rPr lang="en-GB" b="0" i="1" smtClean="0">
                        <a:latin typeface="Cambria Math" panose="02040503050406030204" pitchFamily="18" charset="0"/>
                      </a:rPr>
                      <m:t>+8</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+20</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+15</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oMath>
                </a14:m>
                <a:endParaRPr lang="en-IN" dirty="0"/>
              </a:p>
              <a:p>
                <a:pPr marL="0" indent="0">
                  <a:buNone/>
                </a:pPr>
                <a:r>
                  <a:rPr lang="en-IN" dirty="0"/>
                  <a:t>					Applying KVL, we will get</a:t>
                </a:r>
              </a:p>
              <a:p>
                <a:pPr marL="0" indent="0">
                  <a:buNone/>
                </a:pPr>
                <a:r>
                  <a:rPr lang="en-IN" dirty="0"/>
                  <a:t>					</a:t>
                </a:r>
                <a:r>
                  <a:rPr lang="en-GB" b="0" dirty="0"/>
                  <a:t> </a:t>
                </a:r>
                <a14:m>
                  <m:oMath xmlns:m="http://schemas.openxmlformats.org/officeDocument/2006/math">
                    <m:r>
                      <a:rPr lang="en-GB" b="0" i="1" smtClean="0">
                        <a:latin typeface="Cambria Math" panose="02040503050406030204" pitchFamily="18" charset="0"/>
                      </a:rPr>
                      <m:t>20</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1</m:t>
                        </m:r>
                      </m:sub>
                    </m:sSub>
                    <m:r>
                      <a:rPr lang="en-GB" b="0" i="1" smtClean="0">
                        <a:latin typeface="Cambria Math" panose="02040503050406030204" pitchFamily="18" charset="0"/>
                      </a:rPr>
                      <m:t>+8</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+20</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+15</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0" smtClean="0">
                        <a:latin typeface="Cambria Math" panose="02040503050406030204" pitchFamily="18" charset="0"/>
                      </a:rPr>
                      <m:t>=20</m:t>
                    </m:r>
                  </m:oMath>
                </a14:m>
                <a:endParaRPr lang="en-IN" dirty="0"/>
              </a:p>
              <a:p>
                <a:pPr marL="0" indent="0">
                  <a:buNone/>
                </a:pPr>
                <a:r>
                  <a:rPr lang="en-IN" dirty="0"/>
                  <a:t>					</a:t>
                </a:r>
                <a14:m>
                  <m:oMath xmlns:m="http://schemas.openxmlformats.org/officeDocument/2006/math">
                    <m:r>
                      <a:rPr lang="en-GB" b="0" i="1" smtClean="0">
                        <a:latin typeface="Cambria Math" panose="02040503050406030204" pitchFamily="18" charset="0"/>
                      </a:rPr>
                      <m:t>−20</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1</m:t>
                        </m:r>
                      </m:sub>
                    </m:sSub>
                    <m:r>
                      <a:rPr lang="en-GB" b="0" i="1" smtClean="0">
                        <a:latin typeface="Cambria Math" panose="02040503050406030204" pitchFamily="18" charset="0"/>
                      </a:rPr>
                      <m:t>−8</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−20</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−15</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+20=0</m:t>
                    </m:r>
                  </m:oMath>
                </a14:m>
                <a:endParaRPr lang="en-IN" dirty="0"/>
              </a:p>
              <a:p>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358219" y="1552639"/>
                <a:ext cx="11833781" cy="3848920"/>
              </a:xfrm>
              <a:blipFill>
                <a:blip r:embed="rId2"/>
                <a:stretch>
                  <a:fillRect l="-412" t="-2694"/>
                </a:stretch>
              </a:blipFill>
            </p:spPr>
            <p:txBody>
              <a:bodyPr/>
              <a:lstStyle/>
              <a:p>
                <a:r>
                  <a:rPr lang="en-GB">
                    <a:noFill/>
                  </a:rPr>
                  <a:t> </a:t>
                </a:r>
              </a:p>
            </p:txBody>
          </p:sp>
        </mc:Fallback>
      </mc:AlternateContent>
      <p:sp>
        <p:nvSpPr>
          <p:cNvPr id="4" name="Footer Placeholder 3"/>
          <p:cNvSpPr>
            <a:spLocks noGrp="1"/>
          </p:cNvSpPr>
          <p:nvPr>
            <p:ph type="ftr" sz="quarter" idx="4294967295"/>
          </p:nvPr>
        </p:nvSpPr>
        <p:spPr>
          <a:xfrm>
            <a:off x="960767" y="6259483"/>
            <a:ext cx="6323747" cy="365125"/>
          </a:xfrm>
          <a:prstGeom prst="rect">
            <a:avLst/>
          </a:prstGeom>
        </p:spPr>
        <p:txBody>
          <a:bodyPr/>
          <a:lstStyle/>
          <a:p>
            <a:r>
              <a:rPr lang="en-GB"/>
              <a:t>Lecture 5 / Fundamentals of Electrical and Electronic Systems</a:t>
            </a:r>
            <a:endParaRPr lang="en-US" dirty="0"/>
          </a:p>
        </p:txBody>
      </p:sp>
      <p:sp>
        <p:nvSpPr>
          <p:cNvPr id="5" name="Slide Number Placeholder 4"/>
          <p:cNvSpPr>
            <a:spLocks noGrp="1"/>
          </p:cNvSpPr>
          <p:nvPr>
            <p:ph type="sldNum" sz="quarter" idx="4294967295"/>
          </p:nvPr>
        </p:nvSpPr>
        <p:spPr>
          <a:xfrm>
            <a:off x="0" y="0"/>
            <a:ext cx="0" cy="0"/>
          </a:xfrm>
        </p:spPr>
        <p:txBody>
          <a:bodyPr/>
          <a:lstStyle/>
          <a:p>
            <a:fld id="{A465DFF1-0632-DC41-8079-D9882AFED7B7}" type="slidenum">
              <a:rPr lang="en-US" smtClean="0"/>
              <a:pPr/>
              <a:t>11</a:t>
            </a:fld>
            <a:endParaRPr lang="en-US" dirty="0"/>
          </a:p>
        </p:txBody>
      </p:sp>
      <p:sp>
        <p:nvSpPr>
          <p:cNvPr id="24" name="TextBox 23"/>
          <p:cNvSpPr txBox="1"/>
          <p:nvPr/>
        </p:nvSpPr>
        <p:spPr>
          <a:xfrm>
            <a:off x="4106040" y="3734315"/>
            <a:ext cx="1938210" cy="343492"/>
          </a:xfrm>
          <a:prstGeom prst="rect">
            <a:avLst/>
          </a:prstGeom>
          <a:noFill/>
        </p:spPr>
        <p:txBody>
          <a:bodyPr wrap="square" rtlCol="0">
            <a:spAutoFit/>
          </a:bodyPr>
          <a:lstStyle/>
          <a:p>
            <a:endParaRPr lang="en-IN" sz="1632" dirty="0"/>
          </a:p>
        </p:txBody>
      </p:sp>
      <p:pic>
        <p:nvPicPr>
          <p:cNvPr id="6" name="Picture 5">
            <a:extLst>
              <a:ext uri="{FF2B5EF4-FFF2-40B4-BE49-F238E27FC236}">
                <a16:creationId xmlns:a16="http://schemas.microsoft.com/office/drawing/2014/main" id="{C143DC46-1B90-A6E1-4633-22DB497DB9F4}"/>
              </a:ext>
            </a:extLst>
          </p:cNvPr>
          <p:cNvPicPr>
            <a:picLocks noChangeAspect="1"/>
          </p:cNvPicPr>
          <p:nvPr/>
        </p:nvPicPr>
        <p:blipFill>
          <a:blip r:embed="rId3"/>
          <a:stretch>
            <a:fillRect/>
          </a:stretch>
        </p:blipFill>
        <p:spPr>
          <a:xfrm>
            <a:off x="427344" y="2110470"/>
            <a:ext cx="3371850" cy="2867025"/>
          </a:xfrm>
          <a:prstGeom prst="rect">
            <a:avLst/>
          </a:prstGeom>
        </p:spPr>
      </p:pic>
    </p:spTree>
    <p:extLst>
      <p:ext uri="{BB962C8B-B14F-4D97-AF65-F5344CB8AC3E}">
        <p14:creationId xmlns:p14="http://schemas.microsoft.com/office/powerpoint/2010/main" val="726963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75787" y="-53694"/>
            <a:ext cx="6346163" cy="1325563"/>
          </a:xfrm>
        </p:spPr>
        <p:txBody>
          <a:bodyPr>
            <a:normAutofit/>
          </a:bodyPr>
          <a:lstStyle/>
          <a:p>
            <a:pPr algn="l"/>
            <a:r>
              <a:rPr lang="en-IN" b="1" dirty="0">
                <a:solidFill>
                  <a:schemeClr val="bg1"/>
                </a:solidFill>
              </a:rPr>
              <a:t>Exercise 2</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647699" y="1600201"/>
                <a:ext cx="11165857" cy="4940052"/>
              </a:xfrm>
            </p:spPr>
            <p:txBody>
              <a:bodyPr>
                <a:normAutofit/>
              </a:bodyPr>
              <a:lstStyle/>
              <a:p>
                <a:pPr marL="0" indent="0">
                  <a:buNone/>
                </a:pPr>
                <a:r>
                  <a:rPr lang="en-IN" dirty="0"/>
                  <a:t>Apply KVL in the following Circuit</a:t>
                </a:r>
              </a:p>
              <a:p>
                <a:pPr marL="0" indent="0">
                  <a:buNone/>
                </a:pPr>
                <a:r>
                  <a:rPr lang="en-IN" dirty="0"/>
                  <a:t>					</a:t>
                </a:r>
                <a:r>
                  <a:rPr lang="en-IN" dirty="0" err="1"/>
                  <a:t>Soln</a:t>
                </a:r>
                <a:r>
                  <a:rPr lang="en-IN" dirty="0"/>
                  <a:t>:</a:t>
                </a:r>
              </a:p>
              <a:p>
                <a:pPr marL="0" indent="0">
                  <a:buNone/>
                </a:pPr>
                <a:r>
                  <a:rPr lang="en-IN" dirty="0"/>
                  <a:t>					Potential rise= 20</a:t>
                </a:r>
              </a:p>
              <a:p>
                <a:pPr marL="0" indent="0">
                  <a:buNone/>
                </a:pPr>
                <a:r>
                  <a:rPr lang="en-IN" dirty="0"/>
                  <a:t>					Potential  Drop=</a:t>
                </a:r>
                <a14:m>
                  <m:oMath xmlns:m="http://schemas.openxmlformats.org/officeDocument/2006/math">
                    <m:r>
                      <a:rPr lang="en-GB" i="1">
                        <a:latin typeface="Cambria Math" panose="02040503050406030204" pitchFamily="18" charset="0"/>
                      </a:rPr>
                      <m:t>1</m:t>
                    </m:r>
                    <m:r>
                      <a:rPr lang="en-GB" b="0" i="1" smtClean="0">
                        <a:latin typeface="Cambria Math" panose="02040503050406030204" pitchFamily="18" charset="0"/>
                      </a:rPr>
                      <m:t>5</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1</m:t>
                        </m:r>
                      </m:sub>
                    </m:sSub>
                    <m:r>
                      <a:rPr lang="en-GB" b="0" i="1" smtClean="0">
                        <a:latin typeface="Cambria Math" panose="02040503050406030204" pitchFamily="18" charset="0"/>
                      </a:rPr>
                      <m:t>+20</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+3</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+12</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oMath>
                </a14:m>
                <a:endParaRPr lang="en-IN" dirty="0"/>
              </a:p>
              <a:p>
                <a:pPr marL="0" indent="0">
                  <a:buNone/>
                </a:pPr>
                <a:r>
                  <a:rPr lang="en-IN" dirty="0"/>
                  <a:t>					Applying KVL, we will get</a:t>
                </a:r>
              </a:p>
              <a:p>
                <a:pPr marL="0" indent="0">
                  <a:buNone/>
                </a:pPr>
                <a:r>
                  <a:rPr lang="en-IN" dirty="0"/>
                  <a:t>					</a:t>
                </a:r>
                <a:r>
                  <a:rPr lang="en-GB" b="0" dirty="0"/>
                  <a:t> </a:t>
                </a:r>
                <a14:m>
                  <m:oMath xmlns:m="http://schemas.openxmlformats.org/officeDocument/2006/math">
                    <m:r>
                      <a:rPr lang="en-GB" i="1">
                        <a:latin typeface="Cambria Math" panose="02040503050406030204" pitchFamily="18" charset="0"/>
                      </a:rPr>
                      <m:t>1</m:t>
                    </m:r>
                    <m:r>
                      <a:rPr lang="en-GB" b="0" i="1" smtClean="0">
                        <a:latin typeface="Cambria Math" panose="02040503050406030204" pitchFamily="18" charset="0"/>
                      </a:rPr>
                      <m:t>5</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1</m:t>
                        </m:r>
                      </m:sub>
                    </m:sSub>
                    <m:r>
                      <a:rPr lang="en-GB" b="0" i="1" smtClean="0">
                        <a:latin typeface="Cambria Math" panose="02040503050406030204" pitchFamily="18" charset="0"/>
                      </a:rPr>
                      <m:t>+20</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+3</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+12</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0" smtClean="0">
                        <a:latin typeface="Cambria Math" panose="02040503050406030204" pitchFamily="18" charset="0"/>
                      </a:rPr>
                      <m:t>=20</m:t>
                    </m:r>
                  </m:oMath>
                </a14:m>
                <a:endParaRPr lang="en-IN" dirty="0"/>
              </a:p>
              <a:p>
                <a:pPr marL="0" indent="0">
                  <a:buNone/>
                </a:pPr>
                <a:r>
                  <a:rPr lang="en-IN" dirty="0"/>
                  <a:t>					</a:t>
                </a:r>
                <a14:m>
                  <m:oMath xmlns:m="http://schemas.openxmlformats.org/officeDocument/2006/math">
                    <m:r>
                      <a:rPr lang="en-GB" b="0" i="1" smtClean="0">
                        <a:latin typeface="Cambria Math" panose="02040503050406030204" pitchFamily="18" charset="0"/>
                      </a:rPr>
                      <m:t>−15</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1</m:t>
                        </m:r>
                      </m:sub>
                    </m:sSub>
                    <m:r>
                      <a:rPr lang="en-GB" b="0" i="1" smtClean="0">
                        <a:latin typeface="Cambria Math" panose="02040503050406030204" pitchFamily="18" charset="0"/>
                      </a:rPr>
                      <m:t>−20</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−3</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−12</m:t>
                    </m:r>
                    <m:sSub>
                      <m:sSubPr>
                        <m:ctrlPr>
                          <a:rPr lang="en-GB" i="1">
                            <a:latin typeface="Cambria Math" panose="02040503050406030204" pitchFamily="18" charset="0"/>
                          </a:rPr>
                        </m:ctrlPr>
                      </m:sSubPr>
                      <m:e>
                        <m:r>
                          <a:rPr lang="en-GB" i="1">
                            <a:latin typeface="Cambria Math" panose="02040503050406030204" pitchFamily="18" charset="0"/>
                          </a:rPr>
                          <m:t>𝐼</m:t>
                        </m:r>
                      </m:e>
                      <m:sub>
                        <m:r>
                          <a:rPr lang="en-GB" i="1">
                            <a:latin typeface="Cambria Math" panose="02040503050406030204" pitchFamily="18" charset="0"/>
                          </a:rPr>
                          <m:t>1</m:t>
                        </m:r>
                      </m:sub>
                    </m:sSub>
                    <m:r>
                      <a:rPr lang="en-GB" b="0" i="1" smtClean="0">
                        <a:latin typeface="Cambria Math" panose="02040503050406030204" pitchFamily="18" charset="0"/>
                      </a:rPr>
                      <m:t>+20=0</m:t>
                    </m:r>
                  </m:oMath>
                </a14:m>
                <a:endParaRPr lang="en-IN" dirty="0"/>
              </a:p>
              <a:p>
                <a:pPr marL="0" indent="0">
                  <a:buNone/>
                </a:pPr>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647699" y="1600201"/>
                <a:ext cx="11165857" cy="4940052"/>
              </a:xfrm>
              <a:blipFill>
                <a:blip r:embed="rId2"/>
                <a:stretch>
                  <a:fillRect l="-1092" t="-2099"/>
                </a:stretch>
              </a:blipFill>
            </p:spPr>
            <p:txBody>
              <a:bodyPr/>
              <a:lstStyle/>
              <a:p>
                <a:r>
                  <a:rPr lang="en-GB">
                    <a:noFill/>
                  </a:rPr>
                  <a:t> </a:t>
                </a:r>
              </a:p>
            </p:txBody>
          </p:sp>
        </mc:Fallback>
      </mc:AlternateContent>
      <p:sp>
        <p:nvSpPr>
          <p:cNvPr id="4" name="Footer Placeholder 3"/>
          <p:cNvSpPr>
            <a:spLocks noGrp="1"/>
          </p:cNvSpPr>
          <p:nvPr>
            <p:ph type="ftr" sz="quarter" idx="11"/>
          </p:nvPr>
        </p:nvSpPr>
        <p:spPr>
          <a:xfrm>
            <a:off x="1276478" y="6461781"/>
            <a:ext cx="6760109" cy="365125"/>
          </a:xfrm>
        </p:spPr>
        <p:txBody>
          <a:bodyPr/>
          <a:lstStyle/>
          <a:p>
            <a:r>
              <a:rPr lang="en-GB"/>
              <a:t>Lecture 5 /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12</a:t>
            </a:fld>
            <a:endParaRPr lang="en-US" dirty="0"/>
          </a:p>
        </p:txBody>
      </p:sp>
      <p:sp>
        <p:nvSpPr>
          <p:cNvPr id="24" name="TextBox 23"/>
          <p:cNvSpPr txBox="1"/>
          <p:nvPr/>
        </p:nvSpPr>
        <p:spPr>
          <a:xfrm>
            <a:off x="4106040" y="3734315"/>
            <a:ext cx="1938210" cy="343492"/>
          </a:xfrm>
          <a:prstGeom prst="rect">
            <a:avLst/>
          </a:prstGeom>
          <a:noFill/>
        </p:spPr>
        <p:txBody>
          <a:bodyPr wrap="square" rtlCol="0">
            <a:spAutoFit/>
          </a:bodyPr>
          <a:lstStyle/>
          <a:p>
            <a:endParaRPr lang="en-IN" sz="1632" dirty="0"/>
          </a:p>
        </p:txBody>
      </p:sp>
      <p:pic>
        <p:nvPicPr>
          <p:cNvPr id="8" name="Picture 7">
            <a:extLst>
              <a:ext uri="{FF2B5EF4-FFF2-40B4-BE49-F238E27FC236}">
                <a16:creationId xmlns:a16="http://schemas.microsoft.com/office/drawing/2014/main" id="{BAE623DA-34B3-3733-898A-0F9D8115ECEF}"/>
              </a:ext>
            </a:extLst>
          </p:cNvPr>
          <p:cNvPicPr>
            <a:picLocks noChangeAspect="1"/>
          </p:cNvPicPr>
          <p:nvPr/>
        </p:nvPicPr>
        <p:blipFill>
          <a:blip r:embed="rId3"/>
          <a:stretch>
            <a:fillRect/>
          </a:stretch>
        </p:blipFill>
        <p:spPr>
          <a:xfrm>
            <a:off x="900495" y="2504980"/>
            <a:ext cx="2952750" cy="2571750"/>
          </a:xfrm>
          <a:prstGeom prst="rect">
            <a:avLst/>
          </a:prstGeom>
        </p:spPr>
      </p:pic>
    </p:spTree>
    <p:extLst>
      <p:ext uri="{BB962C8B-B14F-4D97-AF65-F5344CB8AC3E}">
        <p14:creationId xmlns:p14="http://schemas.microsoft.com/office/powerpoint/2010/main" val="322907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43DB1F-90B0-42CC-ABF2-3259D70B3186}"/>
              </a:ext>
            </a:extLst>
          </p:cNvPr>
          <p:cNvSpPr>
            <a:spLocks noGrp="1"/>
          </p:cNvSpPr>
          <p:nvPr>
            <p:ph type="title"/>
          </p:nvPr>
        </p:nvSpPr>
        <p:spPr>
          <a:xfrm>
            <a:off x="1028700" y="1967266"/>
            <a:ext cx="2628900" cy="2547257"/>
          </a:xfrm>
          <a:noFill/>
        </p:spPr>
        <p:txBody>
          <a:bodyPr vert="horz" lIns="91440" tIns="45720" rIns="91440" bIns="45720" rtlCol="0" anchor="ctr">
            <a:normAutofit fontScale="90000"/>
          </a:bodyPr>
          <a:lstStyle/>
          <a:p>
            <a:pPr algn="ct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br>
              <a:rPr lang="en-US" sz="3600" dirty="0">
                <a:solidFill>
                  <a:srgbClr val="FFFFFF"/>
                </a:solidFill>
              </a:rPr>
            </a:br>
            <a:r>
              <a:rPr lang="en-US" sz="4000" kern="1200" dirty="0">
                <a:solidFill>
                  <a:srgbClr val="FFFFFF"/>
                </a:solidFill>
                <a:latin typeface="+mj-lt"/>
                <a:ea typeface="+mj-ea"/>
                <a:cs typeface="+mj-cs"/>
              </a:rPr>
              <a:t>Thank You</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pic>
        <p:nvPicPr>
          <p:cNvPr id="27" name="Graphic 26" descr="Smiling Face with No Fill">
            <a:extLst>
              <a:ext uri="{FF2B5EF4-FFF2-40B4-BE49-F238E27FC236}">
                <a16:creationId xmlns:a16="http://schemas.microsoft.com/office/drawing/2014/main" id="{3384C516-C4F0-0622-6119-DE19AF0FA9E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383296" y="643466"/>
            <a:ext cx="5568739" cy="5568739"/>
          </a:xfrm>
          <a:prstGeom prst="rect">
            <a:avLst/>
          </a:prstGeom>
        </p:spPr>
      </p:pic>
      <p:sp>
        <p:nvSpPr>
          <p:cNvPr id="5" name="Footer Placeholder 4">
            <a:extLst>
              <a:ext uri="{FF2B5EF4-FFF2-40B4-BE49-F238E27FC236}">
                <a16:creationId xmlns:a16="http://schemas.microsoft.com/office/drawing/2014/main" id="{36151967-A607-1C5C-E865-FAA75F0DC0F9}"/>
              </a:ext>
            </a:extLst>
          </p:cNvPr>
          <p:cNvSpPr>
            <a:spLocks noGrp="1"/>
          </p:cNvSpPr>
          <p:nvPr>
            <p:ph type="ftr" sz="quarter" idx="11"/>
          </p:nvPr>
        </p:nvSpPr>
        <p:spPr>
          <a:xfrm>
            <a:off x="1028700" y="6356350"/>
            <a:ext cx="6210300" cy="365125"/>
          </a:xfrm>
        </p:spPr>
        <p:txBody>
          <a:bodyPr vert="horz" lIns="91440" tIns="45720" rIns="91440" bIns="45720" rtlCol="0" anchor="ctr">
            <a:normAutofit/>
          </a:bodyPr>
          <a:lstStyle/>
          <a:p>
            <a:pPr>
              <a:spcAft>
                <a:spcPts val="600"/>
              </a:spcAft>
              <a:defRPr/>
            </a:pPr>
            <a:r>
              <a:rPr lang="en-GB" sz="1200" kern="1200">
                <a:solidFill>
                  <a:schemeClr val="tx1">
                    <a:alpha val="80000"/>
                  </a:schemeClr>
                </a:solidFill>
                <a:latin typeface="+mn-lt"/>
                <a:ea typeface="+mn-ea"/>
                <a:cs typeface="+mn-cs"/>
              </a:rPr>
              <a:t>Lecture 5 / Fundamentals of Electrical and Electronic Systems</a:t>
            </a:r>
            <a:endParaRPr lang="en-US" sz="1200" kern="1200" dirty="0">
              <a:solidFill>
                <a:schemeClr val="tx1">
                  <a:alpha val="80000"/>
                </a:schemeClr>
              </a:solidFill>
              <a:latin typeface="+mn-lt"/>
              <a:ea typeface="+mn-ea"/>
              <a:cs typeface="+mn-cs"/>
            </a:endParaRPr>
          </a:p>
        </p:txBody>
      </p:sp>
      <p:sp>
        <p:nvSpPr>
          <p:cNvPr id="4" name="Title 1">
            <a:extLst>
              <a:ext uri="{FF2B5EF4-FFF2-40B4-BE49-F238E27FC236}">
                <a16:creationId xmlns:a16="http://schemas.microsoft.com/office/drawing/2014/main" id="{32C3C7A6-E982-4ABF-9D9D-B78A86B2D4D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4000" b="1" dirty="0">
              <a:solidFill>
                <a:schemeClr val="bg1"/>
              </a:solidFill>
            </a:endParaRPr>
          </a:p>
        </p:txBody>
      </p:sp>
      <p:sp>
        <p:nvSpPr>
          <p:cNvPr id="3" name="Slide Number Placeholder 2">
            <a:extLst>
              <a:ext uri="{FF2B5EF4-FFF2-40B4-BE49-F238E27FC236}">
                <a16:creationId xmlns:a16="http://schemas.microsoft.com/office/drawing/2014/main" id="{89F19F10-3701-F54D-6D52-66C3EE8AD3CE}"/>
              </a:ext>
            </a:extLst>
          </p:cNvPr>
          <p:cNvSpPr>
            <a:spLocks noGrp="1"/>
          </p:cNvSpPr>
          <p:nvPr>
            <p:ph type="sldNum" sz="quarter" idx="12"/>
          </p:nvPr>
        </p:nvSpPr>
        <p:spPr/>
        <p:txBody>
          <a:bodyPr/>
          <a:lstStyle/>
          <a:p>
            <a:pPr>
              <a:spcAft>
                <a:spcPts val="600"/>
              </a:spcAft>
            </a:pPr>
            <a:fld id="{AC82685A-BD3A-4230-8D85-804689F67293}" type="slidenum">
              <a:rPr lang="en-GB" smtClean="0"/>
              <a:pPr>
                <a:spcAft>
                  <a:spcPts val="600"/>
                </a:spcAft>
              </a:pPr>
              <a:t>13</a:t>
            </a:fld>
            <a:endParaRPr lang="en-GB"/>
          </a:p>
        </p:txBody>
      </p:sp>
    </p:spTree>
    <p:extLst>
      <p:ext uri="{BB962C8B-B14F-4D97-AF65-F5344CB8AC3E}">
        <p14:creationId xmlns:p14="http://schemas.microsoft.com/office/powerpoint/2010/main" val="1608782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7D09DC4-48CE-45C2-9393-0A8E48C8FD95}">
  <ds:schemaRefs>
    <ds:schemaRef ds:uri="http://schemas.microsoft.com/office/2006/metadata/properties"/>
    <ds:schemaRef ds:uri="http://www.w3.org/XML/1998/namespace"/>
    <ds:schemaRef ds:uri="http://schemas.microsoft.com/office/infopath/2007/PartnerControls"/>
    <ds:schemaRef ds:uri="http://schemas.microsoft.com/office/2006/documentManagement/types"/>
    <ds:schemaRef ds:uri="http://purl.org/dc/dcmitype/"/>
    <ds:schemaRef ds:uri="http://purl.org/dc/elements/1.1/"/>
    <ds:schemaRef ds:uri="303dbf9b-b85b-46a0-94f1-894078c07ecd"/>
    <ds:schemaRef ds:uri="http://schemas.openxmlformats.org/package/2006/metadata/core-properties"/>
    <ds:schemaRef ds:uri="211f9404-bca0-4bcf-9c1d-965ccb6f8d2d"/>
    <ds:schemaRef ds:uri="http://purl.org/dc/terms/"/>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821</Words>
  <Application>Microsoft Office PowerPoint</Application>
  <PresentationFormat>Widescreen</PresentationFormat>
  <Paragraphs>108</Paragraphs>
  <Slides>13</Slides>
  <Notes>9</Notes>
  <HiddenSlides>0</HiddenSlides>
  <MMClips>0</MMClips>
  <ScaleCrop>false</ScaleCrop>
  <HeadingPairs>
    <vt:vector size="6" baseType="variant">
      <vt:variant>
        <vt:lpstr>Fonts Used</vt:lpstr>
      </vt:variant>
      <vt:variant>
        <vt:i4>4</vt:i4>
      </vt:variant>
      <vt:variant>
        <vt:lpstr>Theme</vt:lpstr>
      </vt:variant>
      <vt:variant>
        <vt:i4>20</vt:i4>
      </vt:variant>
      <vt:variant>
        <vt:lpstr>Slide Titles</vt:lpstr>
      </vt:variant>
      <vt:variant>
        <vt:i4>13</vt:i4>
      </vt:variant>
    </vt:vector>
  </HeadingPairs>
  <TitlesOfParts>
    <vt:vector size="37" baseType="lpstr">
      <vt:lpstr>Arial</vt:lpstr>
      <vt:lpstr>Calibri</vt:lpstr>
      <vt:lpstr>Calibri Light</vt:lpstr>
      <vt:lpstr>Cambria Math</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Content</vt:lpstr>
      <vt:lpstr>Learning Outcome</vt:lpstr>
      <vt:lpstr>Introduction</vt:lpstr>
      <vt:lpstr>Introduction</vt:lpstr>
      <vt:lpstr>Kirchhoff's law</vt:lpstr>
      <vt:lpstr>Kirchhoff's Current law (KCL)</vt:lpstr>
      <vt:lpstr>Kirchhoff's Current law</vt:lpstr>
      <vt:lpstr>Kirchhoff’s Voltage law (KVL)</vt:lpstr>
      <vt:lpstr>Kirchhoff’s Voltage law (KVL)</vt:lpstr>
      <vt:lpstr>Exercise 1</vt:lpstr>
      <vt:lpstr>Exercise 2</vt:lpstr>
      <vt:lpstr>   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Stalin Jacob Wilson Packia Dhas</cp:lastModifiedBy>
  <cp:revision>145</cp:revision>
  <dcterms:created xsi:type="dcterms:W3CDTF">2021-03-09T15:35:42Z</dcterms:created>
  <dcterms:modified xsi:type="dcterms:W3CDTF">2024-10-09T11:53:18Z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